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8" r:id="rId12"/>
    <p:sldId id="259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592" y="-15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F40D1-5DA1-4383-9AD2-FC7B82174ED3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B041B-4435-4EE3-928C-F2DE5CF01A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388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B041B-4435-4EE3-928C-F2DE5CF01AAB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2593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B041B-4435-4EE3-928C-F2DE5CF01AAB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8042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027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6113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841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530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2807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8735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0276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224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598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9531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6772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A2457-DEC2-47BE-A453-760C30FC0AFD}" type="datetimeFigureOut">
              <a:rPr lang="el-GR" smtClean="0"/>
              <a:t>8/6/2020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F5C98-465D-4C34-8477-45EB3C4F50C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215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png"/><Relationship Id="rId13" Type="http://schemas.openxmlformats.org/officeDocument/2006/relationships/image" Target="../media/image89.png"/><Relationship Id="rId18" Type="http://schemas.openxmlformats.org/officeDocument/2006/relationships/image" Target="../media/image94.png"/><Relationship Id="rId26" Type="http://schemas.openxmlformats.org/officeDocument/2006/relationships/image" Target="../media/image102.png"/><Relationship Id="rId3" Type="http://schemas.openxmlformats.org/officeDocument/2006/relationships/image" Target="../media/image79.png"/><Relationship Id="rId21" Type="http://schemas.openxmlformats.org/officeDocument/2006/relationships/image" Target="../media/image97.png"/><Relationship Id="rId7" Type="http://schemas.openxmlformats.org/officeDocument/2006/relationships/image" Target="../media/image83.png"/><Relationship Id="rId12" Type="http://schemas.openxmlformats.org/officeDocument/2006/relationships/image" Target="../media/image88.png"/><Relationship Id="rId17" Type="http://schemas.openxmlformats.org/officeDocument/2006/relationships/image" Target="../media/image93.png"/><Relationship Id="rId25" Type="http://schemas.openxmlformats.org/officeDocument/2006/relationships/image" Target="../media/image101.png"/><Relationship Id="rId2" Type="http://schemas.openxmlformats.org/officeDocument/2006/relationships/image" Target="../media/image78.png"/><Relationship Id="rId16" Type="http://schemas.openxmlformats.org/officeDocument/2006/relationships/image" Target="../media/image92.png"/><Relationship Id="rId20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11" Type="http://schemas.openxmlformats.org/officeDocument/2006/relationships/image" Target="../media/image87.png"/><Relationship Id="rId24" Type="http://schemas.openxmlformats.org/officeDocument/2006/relationships/image" Target="../media/image100.png"/><Relationship Id="rId5" Type="http://schemas.openxmlformats.org/officeDocument/2006/relationships/image" Target="../media/image81.png"/><Relationship Id="rId15" Type="http://schemas.openxmlformats.org/officeDocument/2006/relationships/image" Target="../media/image91.png"/><Relationship Id="rId23" Type="http://schemas.openxmlformats.org/officeDocument/2006/relationships/image" Target="../media/image99.png"/><Relationship Id="rId28" Type="http://schemas.openxmlformats.org/officeDocument/2006/relationships/image" Target="../media/image104.png"/><Relationship Id="rId10" Type="http://schemas.openxmlformats.org/officeDocument/2006/relationships/image" Target="../media/image86.png"/><Relationship Id="rId19" Type="http://schemas.openxmlformats.org/officeDocument/2006/relationships/image" Target="../media/image95.png"/><Relationship Id="rId4" Type="http://schemas.openxmlformats.org/officeDocument/2006/relationships/image" Target="../media/image80.png"/><Relationship Id="rId9" Type="http://schemas.openxmlformats.org/officeDocument/2006/relationships/image" Target="../media/image85.png"/><Relationship Id="rId14" Type="http://schemas.openxmlformats.org/officeDocument/2006/relationships/image" Target="../media/image90.png"/><Relationship Id="rId22" Type="http://schemas.openxmlformats.org/officeDocument/2006/relationships/image" Target="../media/image98.png"/><Relationship Id="rId27" Type="http://schemas.openxmlformats.org/officeDocument/2006/relationships/image" Target="../media/image10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0.png"/><Relationship Id="rId3" Type="http://schemas.openxmlformats.org/officeDocument/2006/relationships/image" Target="../media/image40.png"/><Relationship Id="rId7" Type="http://schemas.openxmlformats.org/officeDocument/2006/relationships/image" Target="../media/image10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00.png"/><Relationship Id="rId4" Type="http://schemas.openxmlformats.org/officeDocument/2006/relationships/image" Target="../media/image710.png"/><Relationship Id="rId9" Type="http://schemas.openxmlformats.org/officeDocument/2006/relationships/image" Target="../media/image1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0.png"/><Relationship Id="rId3" Type="http://schemas.openxmlformats.org/officeDocument/2006/relationships/image" Target="../media/image40.png"/><Relationship Id="rId7" Type="http://schemas.openxmlformats.org/officeDocument/2006/relationships/image" Target="../media/image90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00.png"/><Relationship Id="rId4" Type="http://schemas.openxmlformats.org/officeDocument/2006/relationships/image" Target="../media/image600.png"/><Relationship Id="rId9" Type="http://schemas.openxmlformats.org/officeDocument/2006/relationships/image" Target="../media/image12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0.png"/><Relationship Id="rId13" Type="http://schemas.openxmlformats.org/officeDocument/2006/relationships/image" Target="../media/image120.png"/><Relationship Id="rId3" Type="http://schemas.openxmlformats.org/officeDocument/2006/relationships/image" Target="../media/image107.png"/><Relationship Id="rId7" Type="http://schemas.openxmlformats.org/officeDocument/2006/relationships/image" Target="../media/image40.png"/><Relationship Id="rId12" Type="http://schemas.openxmlformats.org/officeDocument/2006/relationships/image" Target="../media/image1000.png"/><Relationship Id="rId2" Type="http://schemas.openxmlformats.org/officeDocument/2006/relationships/image" Target="../media/image106.png"/><Relationship Id="rId16" Type="http://schemas.openxmlformats.org/officeDocument/2006/relationships/image" Target="../media/image1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900.png"/><Relationship Id="rId5" Type="http://schemas.openxmlformats.org/officeDocument/2006/relationships/image" Target="../media/image109.png"/><Relationship Id="rId15" Type="http://schemas.openxmlformats.org/officeDocument/2006/relationships/image" Target="../media/image112.png"/><Relationship Id="rId10" Type="http://schemas.openxmlformats.org/officeDocument/2006/relationships/image" Target="../media/image8.png"/><Relationship Id="rId4" Type="http://schemas.openxmlformats.org/officeDocument/2006/relationships/image" Target="../media/image108.png"/><Relationship Id="rId9" Type="http://schemas.openxmlformats.org/officeDocument/2006/relationships/image" Target="../media/image700.png"/><Relationship Id="rId14" Type="http://schemas.openxmlformats.org/officeDocument/2006/relationships/image" Target="../media/image1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png"/><Relationship Id="rId13" Type="http://schemas.openxmlformats.org/officeDocument/2006/relationships/image" Target="../media/image126.png"/><Relationship Id="rId3" Type="http://schemas.openxmlformats.org/officeDocument/2006/relationships/image" Target="../media/image115.png"/><Relationship Id="rId7" Type="http://schemas.openxmlformats.org/officeDocument/2006/relationships/image" Target="../media/image119.png"/><Relationship Id="rId12" Type="http://schemas.openxmlformats.org/officeDocument/2006/relationships/image" Target="../media/image125.png"/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png"/><Relationship Id="rId11" Type="http://schemas.openxmlformats.org/officeDocument/2006/relationships/image" Target="../media/image124.png"/><Relationship Id="rId5" Type="http://schemas.openxmlformats.org/officeDocument/2006/relationships/image" Target="../media/image117.png"/><Relationship Id="rId15" Type="http://schemas.openxmlformats.org/officeDocument/2006/relationships/image" Target="../media/image128.png"/><Relationship Id="rId10" Type="http://schemas.openxmlformats.org/officeDocument/2006/relationships/image" Target="../media/image123.png"/><Relationship Id="rId4" Type="http://schemas.openxmlformats.org/officeDocument/2006/relationships/image" Target="../media/image116.png"/><Relationship Id="rId9" Type="http://schemas.openxmlformats.org/officeDocument/2006/relationships/image" Target="../media/image122.png"/><Relationship Id="rId14" Type="http://schemas.openxmlformats.org/officeDocument/2006/relationships/image" Target="../media/image12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png"/><Relationship Id="rId13" Type="http://schemas.openxmlformats.org/officeDocument/2006/relationships/image" Target="../media/image132.png"/><Relationship Id="rId18" Type="http://schemas.openxmlformats.org/officeDocument/2006/relationships/image" Target="../media/image137.png"/><Relationship Id="rId26" Type="http://schemas.openxmlformats.org/officeDocument/2006/relationships/image" Target="../media/image140.png"/><Relationship Id="rId3" Type="http://schemas.openxmlformats.org/officeDocument/2006/relationships/image" Target="../media/image115.png"/><Relationship Id="rId12" Type="http://schemas.openxmlformats.org/officeDocument/2006/relationships/image" Target="../media/image131.png"/><Relationship Id="rId17" Type="http://schemas.openxmlformats.org/officeDocument/2006/relationships/image" Target="../media/image136.png"/><Relationship Id="rId25" Type="http://schemas.openxmlformats.org/officeDocument/2006/relationships/image" Target="../media/image139.png"/><Relationship Id="rId2" Type="http://schemas.openxmlformats.org/officeDocument/2006/relationships/image" Target="../media/image114.png"/><Relationship Id="rId16" Type="http://schemas.openxmlformats.org/officeDocument/2006/relationships/image" Target="../media/image135.png"/><Relationship Id="rId20" Type="http://schemas.openxmlformats.org/officeDocument/2006/relationships/image" Target="../media/image139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8.png"/><Relationship Id="rId11" Type="http://schemas.openxmlformats.org/officeDocument/2006/relationships/image" Target="../media/image130.png"/><Relationship Id="rId24" Type="http://schemas.openxmlformats.org/officeDocument/2006/relationships/image" Target="../media/image143.png"/><Relationship Id="rId5" Type="http://schemas.openxmlformats.org/officeDocument/2006/relationships/image" Target="../media/image117.png"/><Relationship Id="rId15" Type="http://schemas.openxmlformats.org/officeDocument/2006/relationships/image" Target="../media/image134.png"/><Relationship Id="rId23" Type="http://schemas.openxmlformats.org/officeDocument/2006/relationships/image" Target="../media/image142.png"/><Relationship Id="rId10" Type="http://schemas.openxmlformats.org/officeDocument/2006/relationships/image" Target="../media/image129.png"/><Relationship Id="rId19" Type="http://schemas.openxmlformats.org/officeDocument/2006/relationships/image" Target="../media/image138.png"/><Relationship Id="rId4" Type="http://schemas.openxmlformats.org/officeDocument/2006/relationships/image" Target="../media/image116.png"/><Relationship Id="rId9" Type="http://schemas.openxmlformats.org/officeDocument/2006/relationships/image" Target="../media/image122.png"/><Relationship Id="rId14" Type="http://schemas.openxmlformats.org/officeDocument/2006/relationships/image" Target="../media/image133.png"/><Relationship Id="rId22" Type="http://schemas.openxmlformats.org/officeDocument/2006/relationships/image" Target="../media/image141.png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6.png"/><Relationship Id="rId18" Type="http://schemas.openxmlformats.org/officeDocument/2006/relationships/image" Target="../media/image151.png"/><Relationship Id="rId26" Type="http://schemas.openxmlformats.org/officeDocument/2006/relationships/image" Target="../media/image159.png"/><Relationship Id="rId39" Type="http://schemas.openxmlformats.org/officeDocument/2006/relationships/image" Target="../media/image172.png"/><Relationship Id="rId21" Type="http://schemas.openxmlformats.org/officeDocument/2006/relationships/image" Target="../media/image154.png"/><Relationship Id="rId34" Type="http://schemas.openxmlformats.org/officeDocument/2006/relationships/image" Target="../media/image167.png"/><Relationship Id="rId7" Type="http://schemas.openxmlformats.org/officeDocument/2006/relationships/image" Target="../media/image118.png"/><Relationship Id="rId12" Type="http://schemas.openxmlformats.org/officeDocument/2006/relationships/image" Target="../media/image145.png"/><Relationship Id="rId17" Type="http://schemas.openxmlformats.org/officeDocument/2006/relationships/image" Target="../media/image150.png"/><Relationship Id="rId25" Type="http://schemas.openxmlformats.org/officeDocument/2006/relationships/image" Target="../media/image158.png"/><Relationship Id="rId33" Type="http://schemas.openxmlformats.org/officeDocument/2006/relationships/image" Target="../media/image166.png"/><Relationship Id="rId38" Type="http://schemas.openxmlformats.org/officeDocument/2006/relationships/image" Target="../media/image17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9.png"/><Relationship Id="rId20" Type="http://schemas.openxmlformats.org/officeDocument/2006/relationships/image" Target="../media/image153.png"/><Relationship Id="rId29" Type="http://schemas.openxmlformats.org/officeDocument/2006/relationships/image" Target="../media/image16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7.png"/><Relationship Id="rId11" Type="http://schemas.openxmlformats.org/officeDocument/2006/relationships/image" Target="../media/image144.png"/><Relationship Id="rId24" Type="http://schemas.openxmlformats.org/officeDocument/2006/relationships/image" Target="../media/image157.png"/><Relationship Id="rId32" Type="http://schemas.openxmlformats.org/officeDocument/2006/relationships/image" Target="../media/image165.png"/><Relationship Id="rId37" Type="http://schemas.openxmlformats.org/officeDocument/2006/relationships/image" Target="../media/image170.png"/><Relationship Id="rId5" Type="http://schemas.openxmlformats.org/officeDocument/2006/relationships/image" Target="../media/image116.png"/><Relationship Id="rId15" Type="http://schemas.openxmlformats.org/officeDocument/2006/relationships/image" Target="../media/image148.png"/><Relationship Id="rId23" Type="http://schemas.openxmlformats.org/officeDocument/2006/relationships/image" Target="../media/image156.png"/><Relationship Id="rId28" Type="http://schemas.openxmlformats.org/officeDocument/2006/relationships/image" Target="../media/image161.png"/><Relationship Id="rId36" Type="http://schemas.openxmlformats.org/officeDocument/2006/relationships/image" Target="../media/image169.png"/><Relationship Id="rId10" Type="http://schemas.openxmlformats.org/officeDocument/2006/relationships/image" Target="../media/image122.png"/><Relationship Id="rId19" Type="http://schemas.openxmlformats.org/officeDocument/2006/relationships/image" Target="../media/image152.png"/><Relationship Id="rId31" Type="http://schemas.openxmlformats.org/officeDocument/2006/relationships/image" Target="../media/image164.png"/><Relationship Id="rId4" Type="http://schemas.openxmlformats.org/officeDocument/2006/relationships/image" Target="../media/image115.png"/><Relationship Id="rId9" Type="http://schemas.openxmlformats.org/officeDocument/2006/relationships/image" Target="../media/image121.png"/><Relationship Id="rId14" Type="http://schemas.openxmlformats.org/officeDocument/2006/relationships/image" Target="../media/image147.png"/><Relationship Id="rId22" Type="http://schemas.openxmlformats.org/officeDocument/2006/relationships/image" Target="../media/image155.png"/><Relationship Id="rId27" Type="http://schemas.openxmlformats.org/officeDocument/2006/relationships/image" Target="../media/image160.png"/><Relationship Id="rId30" Type="http://schemas.openxmlformats.org/officeDocument/2006/relationships/image" Target="../media/image163.png"/><Relationship Id="rId35" Type="http://schemas.openxmlformats.org/officeDocument/2006/relationships/image" Target="../media/image168.png"/><Relationship Id="rId8" Type="http://schemas.openxmlformats.org/officeDocument/2006/relationships/image" Target="../media/image119.png"/><Relationship Id="rId3" Type="http://schemas.openxmlformats.org/officeDocument/2006/relationships/image" Target="../media/image11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8.png"/><Relationship Id="rId13" Type="http://schemas.openxmlformats.org/officeDocument/2006/relationships/image" Target="../media/image182.png"/><Relationship Id="rId18" Type="http://schemas.openxmlformats.org/officeDocument/2006/relationships/image" Target="../media/image187.png"/><Relationship Id="rId26" Type="http://schemas.openxmlformats.org/officeDocument/2006/relationships/image" Target="../media/image140.png"/><Relationship Id="rId3" Type="http://schemas.openxmlformats.org/officeDocument/2006/relationships/image" Target="../media/image173.png"/><Relationship Id="rId21" Type="http://schemas.openxmlformats.org/officeDocument/2006/relationships/image" Target="../media/image190.png"/><Relationship Id="rId7" Type="http://schemas.openxmlformats.org/officeDocument/2006/relationships/image" Target="../media/image177.png"/><Relationship Id="rId12" Type="http://schemas.openxmlformats.org/officeDocument/2006/relationships/image" Target="../media/image181.png"/><Relationship Id="rId17" Type="http://schemas.openxmlformats.org/officeDocument/2006/relationships/image" Target="../media/image186.png"/><Relationship Id="rId25" Type="http://schemas.openxmlformats.org/officeDocument/2006/relationships/image" Target="../media/image13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5.png"/><Relationship Id="rId20" Type="http://schemas.openxmlformats.org/officeDocument/2006/relationships/image" Target="../media/image189.png"/><Relationship Id="rId29" Type="http://schemas.openxmlformats.org/officeDocument/2006/relationships/image" Target="../media/image19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6.png"/><Relationship Id="rId11" Type="http://schemas.openxmlformats.org/officeDocument/2006/relationships/image" Target="../media/image1800.png"/><Relationship Id="rId24" Type="http://schemas.openxmlformats.org/officeDocument/2006/relationships/image" Target="../media/image1390.png"/><Relationship Id="rId5" Type="http://schemas.openxmlformats.org/officeDocument/2006/relationships/image" Target="../media/image175.png"/><Relationship Id="rId15" Type="http://schemas.openxmlformats.org/officeDocument/2006/relationships/image" Target="../media/image184.png"/><Relationship Id="rId23" Type="http://schemas.openxmlformats.org/officeDocument/2006/relationships/image" Target="../media/image192.png"/><Relationship Id="rId28" Type="http://schemas.openxmlformats.org/officeDocument/2006/relationships/image" Target="../media/image194.png"/><Relationship Id="rId10" Type="http://schemas.openxmlformats.org/officeDocument/2006/relationships/image" Target="../media/image180.png"/><Relationship Id="rId19" Type="http://schemas.openxmlformats.org/officeDocument/2006/relationships/image" Target="../media/image188.png"/><Relationship Id="rId4" Type="http://schemas.openxmlformats.org/officeDocument/2006/relationships/image" Target="../media/image174.png"/><Relationship Id="rId9" Type="http://schemas.openxmlformats.org/officeDocument/2006/relationships/image" Target="../media/image179.png"/><Relationship Id="rId14" Type="http://schemas.openxmlformats.org/officeDocument/2006/relationships/image" Target="../media/image183.png"/><Relationship Id="rId22" Type="http://schemas.openxmlformats.org/officeDocument/2006/relationships/image" Target="../media/image191.png"/><Relationship Id="rId27" Type="http://schemas.openxmlformats.org/officeDocument/2006/relationships/image" Target="../media/image19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3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2.png"/><Relationship Id="rId7" Type="http://schemas.openxmlformats.org/officeDocument/2006/relationships/image" Target="../media/image30.png"/><Relationship Id="rId2" Type="http://schemas.openxmlformats.org/officeDocument/2006/relationships/image" Target="../media/image6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4" Type="http://schemas.openxmlformats.org/officeDocument/2006/relationships/image" Target="../media/image710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8.png"/><Relationship Id="rId7" Type="http://schemas.openxmlformats.org/officeDocument/2006/relationships/image" Target="../media/image30.png"/><Relationship Id="rId1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6.png"/><Relationship Id="rId10" Type="http://schemas.openxmlformats.org/officeDocument/2006/relationships/image" Target="../media/image8.png"/><Relationship Id="rId9" Type="http://schemas.openxmlformats.org/officeDocument/2006/relationships/image" Target="../media/image15.png"/><Relationship Id="rId1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5.png"/><Relationship Id="rId18" Type="http://schemas.openxmlformats.org/officeDocument/2006/relationships/image" Target="../media/image24.png"/><Relationship Id="rId3" Type="http://schemas.openxmlformats.org/officeDocument/2006/relationships/image" Target="../media/image240.png"/><Relationship Id="rId21" Type="http://schemas.openxmlformats.org/officeDocument/2006/relationships/image" Target="../media/image44.png"/><Relationship Id="rId7" Type="http://schemas.openxmlformats.org/officeDocument/2006/relationships/image" Target="../media/image28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" Type="http://schemas.openxmlformats.org/officeDocument/2006/relationships/image" Target="../media/image23.png"/><Relationship Id="rId16" Type="http://schemas.openxmlformats.org/officeDocument/2006/relationships/image" Target="../media/image38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3.png"/><Relationship Id="rId5" Type="http://schemas.openxmlformats.org/officeDocument/2006/relationships/image" Target="../media/image26.png"/><Relationship Id="rId15" Type="http://schemas.openxmlformats.org/officeDocument/2006/relationships/image" Target="../media/image37.png"/><Relationship Id="rId23" Type="http://schemas.openxmlformats.org/officeDocument/2006/relationships/image" Target="../media/image46.png"/><Relationship Id="rId10" Type="http://schemas.openxmlformats.org/officeDocument/2006/relationships/image" Target="../media/image32.png"/><Relationship Id="rId19" Type="http://schemas.openxmlformats.org/officeDocument/2006/relationships/image" Target="../media/image41.png"/><Relationship Id="rId4" Type="http://schemas.openxmlformats.org/officeDocument/2006/relationships/image" Target="../media/image25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Relationship Id="rId22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2.png"/><Relationship Id="rId26" Type="http://schemas.openxmlformats.org/officeDocument/2006/relationships/image" Target="../media/image52.png"/><Relationship Id="rId3" Type="http://schemas.openxmlformats.org/officeDocument/2006/relationships/image" Target="../media/image240.png"/><Relationship Id="rId12" Type="http://schemas.openxmlformats.org/officeDocument/2006/relationships/image" Target="../media/image34.png"/><Relationship Id="rId17" Type="http://schemas.openxmlformats.org/officeDocument/2006/relationships/image" Target="../media/image48.png"/><Relationship Id="rId25" Type="http://schemas.openxmlformats.org/officeDocument/2006/relationships/image" Target="../media/image51.png"/><Relationship Id="rId16" Type="http://schemas.openxmlformats.org/officeDocument/2006/relationships/image" Target="../media/image37.png"/><Relationship Id="rId29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49.png"/><Relationship Id="rId32" Type="http://schemas.openxmlformats.org/officeDocument/2006/relationships/image" Target="../media/image58.png"/><Relationship Id="rId15" Type="http://schemas.openxmlformats.org/officeDocument/2006/relationships/image" Target="../media/image36.png"/><Relationship Id="rId23" Type="http://schemas.openxmlformats.org/officeDocument/2006/relationships/image" Target="../media/image46.png"/><Relationship Id="rId28" Type="http://schemas.openxmlformats.org/officeDocument/2006/relationships/image" Target="../media/image54.png"/><Relationship Id="rId31" Type="http://schemas.openxmlformats.org/officeDocument/2006/relationships/image" Target="../media/image57.png"/><Relationship Id="rId14" Type="http://schemas.openxmlformats.org/officeDocument/2006/relationships/image" Target="../media/image47.png"/><Relationship Id="rId27" Type="http://schemas.openxmlformats.org/officeDocument/2006/relationships/image" Target="../media/image53.png"/><Relationship Id="rId30" Type="http://schemas.openxmlformats.org/officeDocument/2006/relationships/image" Target="../media/image5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18" Type="http://schemas.openxmlformats.org/officeDocument/2006/relationships/image" Target="../media/image7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17" Type="http://schemas.openxmlformats.org/officeDocument/2006/relationships/image" Target="../media/image74.png"/><Relationship Id="rId2" Type="http://schemas.openxmlformats.org/officeDocument/2006/relationships/image" Target="../media/image59.png"/><Relationship Id="rId16" Type="http://schemas.openxmlformats.org/officeDocument/2006/relationships/image" Target="../media/image73.png"/><Relationship Id="rId20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5" Type="http://schemas.openxmlformats.org/officeDocument/2006/relationships/image" Target="../media/image72.png"/><Relationship Id="rId10" Type="http://schemas.openxmlformats.org/officeDocument/2006/relationships/image" Target="../media/image67.png"/><Relationship Id="rId19" Type="http://schemas.openxmlformats.org/officeDocument/2006/relationships/image" Target="../media/image76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64" y="51954"/>
            <a:ext cx="12084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 Ηλεκτρικών Κυκλωμάτων</a:t>
            </a:r>
            <a:endParaRPr lang="el-GR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736" y="1246917"/>
            <a:ext cx="1207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Κυκλώματος στο Συνεχές Ηλεκτρικό Ρεύμα</a:t>
            </a:r>
            <a:endParaRPr lang="el-GR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345" y="2109362"/>
            <a:ext cx="1207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του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Kirchhoff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Ηλεκτρικό Κύκλωμα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345" y="2971803"/>
            <a:ext cx="1207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Όργανα Μέτρηση Ρεύματος και Διαφοράς Δυναμικού</a:t>
            </a:r>
            <a:endParaRPr lang="el-GR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2736" y="3772701"/>
            <a:ext cx="12160419" cy="10175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Συνδεσμολογία Αντιστατών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Αντιστάτες σε Σειρά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Αντιστάτες σε Παράλληλη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Σύνδεση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35" y="5143499"/>
            <a:ext cx="1207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Μελέτη Ηλεκτρικού Κυκλώματος στο Συνεχές Ηλεκτρικό Ρεύμα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670" y="5950532"/>
            <a:ext cx="1207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Φόρτιση – </a:t>
            </a:r>
            <a:r>
              <a:rPr lang="el-G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Εκφόρτιση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Πυκνωτή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69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9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Ορθογώνιο 146"/>
              <p:cNvSpPr/>
              <p:nvPr/>
            </p:nvSpPr>
            <p:spPr>
              <a:xfrm>
                <a:off x="4385688" y="1377005"/>
                <a:ext cx="2569421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𝐧𝐞𝐭</m:t>
                              </m:r>
                            </m:sub>
                          </m:sSub>
                        </m:den>
                      </m:f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 sz="2000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147" name="Ορθογώνιο 1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5688" y="1377005"/>
                <a:ext cx="2569421" cy="7223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9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Συνδεσμολογία Αντιστατών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3" name="Ομάδα 152"/>
          <p:cNvGrpSpPr/>
          <p:nvPr/>
        </p:nvGrpSpPr>
        <p:grpSpPr>
          <a:xfrm>
            <a:off x="114292" y="585789"/>
            <a:ext cx="11863325" cy="736728"/>
            <a:chOff x="172737" y="5926212"/>
            <a:chExt cx="11863325" cy="736728"/>
          </a:xfrm>
        </p:grpSpPr>
        <p:sp>
          <p:nvSpPr>
            <p:cNvPr id="150" name="Ορθογώνιο 149"/>
            <p:cNvSpPr/>
            <p:nvPr/>
          </p:nvSpPr>
          <p:spPr>
            <a:xfrm>
              <a:off x="172737" y="6036245"/>
              <a:ext cx="1767378" cy="2325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παράγοντας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Ορθογώνιο 150"/>
                <p:cNvSpPr/>
                <p:nvPr/>
              </p:nvSpPr>
              <p:spPr>
                <a:xfrm>
                  <a:off x="2088573" y="6016610"/>
                  <a:ext cx="9947489" cy="64633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αντιστοιχεί στην Αντίσταση  </a:t>
                  </a:r>
                  <a:r>
                    <a:rPr lang="en-US" b="1" i="1" dirty="0" err="1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b="1" baseline="-25000" dirty="0" err="1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net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ενός </a:t>
                  </a:r>
                  <a:r>
                    <a:rPr lang="el-GR" sz="1600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ισοδύναμου αντιστάτη 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ο οποίος αντλεί από το ηλεκτρικό στοιχείο συνολικό ρεύμα έντασης </a:t>
                  </a:r>
                  <a:r>
                    <a:rPr lang="el-GR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</a:t>
                  </a:r>
                  <a:r>
                    <a:rPr lang="en-US" b="1" baseline="-25000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net</a:t>
                  </a:r>
                  <a:r>
                    <a:rPr lang="en-US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= </a:t>
                  </a:r>
                  <a:r>
                    <a:rPr lang="el-GR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</a:t>
                  </a:r>
                  <a:r>
                    <a:rPr lang="en-US" b="1" baseline="-25000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r>
                    <a:rPr lang="en-US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 </a:t>
                  </a:r>
                  <a:r>
                    <a:rPr lang="el-GR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</a:t>
                  </a:r>
                  <a:r>
                    <a:rPr lang="en-US" b="1" baseline="-25000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n-US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</a:t>
                  </a:r>
                  <a:r>
                    <a:rPr lang="el-GR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</a:t>
                  </a:r>
                  <a:r>
                    <a:rPr lang="en-US" b="1" baseline="-25000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en-US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όταν η διαφορά δυναμικού στο ηλεκτρικό στοιχείο είναι </a:t>
                  </a:r>
                  <a14:m>
                    <m:oMath xmlns:m="http://schemas.openxmlformats.org/officeDocument/2006/math">
                      <m:r>
                        <a:rPr lang="el-GR" sz="1600" b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l-GR" sz="16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a14:m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51" name="Ορθογώνιο 1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8573" y="6016610"/>
                  <a:ext cx="9947489" cy="646330"/>
                </a:xfrm>
                <a:prstGeom prst="rect">
                  <a:avLst/>
                </a:prstGeom>
                <a:blipFill>
                  <a:blip r:embed="rId3"/>
                  <a:stretch>
                    <a:fillRect l="-306" t="-5660" b="-1792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Ορθογώνιο 151"/>
                <p:cNvSpPr/>
                <p:nvPr/>
              </p:nvSpPr>
              <p:spPr>
                <a:xfrm>
                  <a:off x="1428489" y="5926212"/>
                  <a:ext cx="751082" cy="6480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𝐧𝐞𝐭</m:t>
                                </m:r>
                              </m:sub>
                            </m:sSub>
                          </m:num>
                          <m:den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52" name="Ορθογώνιο 1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28489" y="5926212"/>
                  <a:ext cx="751082" cy="6480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0" name="Ομάδα 199"/>
          <p:cNvGrpSpPr/>
          <p:nvPr/>
        </p:nvGrpSpPr>
        <p:grpSpPr>
          <a:xfrm>
            <a:off x="166249" y="2069930"/>
            <a:ext cx="4857035" cy="4673850"/>
            <a:chOff x="166249" y="2069930"/>
            <a:chExt cx="4857035" cy="4673850"/>
          </a:xfrm>
        </p:grpSpPr>
        <p:grpSp>
          <p:nvGrpSpPr>
            <p:cNvPr id="76" name="Ομάδα 75"/>
            <p:cNvGrpSpPr/>
            <p:nvPr/>
          </p:nvGrpSpPr>
          <p:grpSpPr>
            <a:xfrm>
              <a:off x="166249" y="2069930"/>
              <a:ext cx="4857035" cy="4673850"/>
              <a:chOff x="-841673" y="781446"/>
              <a:chExt cx="4857035" cy="4673850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-841673" y="781446"/>
                <a:ext cx="48570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Αντιστάτες σε Παράλληλη Σύνδεση</a:t>
                </a:r>
                <a:endParaRPr lang="el-GR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7" name="Ομάδα 16"/>
              <p:cNvGrpSpPr/>
              <p:nvPr/>
            </p:nvGrpSpPr>
            <p:grpSpPr>
              <a:xfrm>
                <a:off x="449338" y="3866032"/>
                <a:ext cx="1806159" cy="1589264"/>
                <a:chOff x="980728" y="2510865"/>
                <a:chExt cx="1806159" cy="1589264"/>
              </a:xfrm>
            </p:grpSpPr>
            <p:grpSp>
              <p:nvGrpSpPr>
                <p:cNvPr id="18" name="Ομάδα 17"/>
                <p:cNvGrpSpPr/>
                <p:nvPr/>
              </p:nvGrpSpPr>
              <p:grpSpPr>
                <a:xfrm>
                  <a:off x="1313208" y="2916486"/>
                  <a:ext cx="1095967" cy="1183643"/>
                  <a:chOff x="8380230" y="2274526"/>
                  <a:chExt cx="1095967" cy="1183643"/>
                </a:xfrm>
              </p:grpSpPr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9047254" y="2397937"/>
                    <a:ext cx="33855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400" b="1" dirty="0" smtClean="0"/>
                      <a:t>–</a:t>
                    </a:r>
                    <a:endParaRPr lang="el-GR" sz="2400" b="1" dirty="0"/>
                  </a:p>
                </p:txBody>
              </p:sp>
              <p:grpSp>
                <p:nvGrpSpPr>
                  <p:cNvPr id="26" name="Ομάδα 25"/>
                  <p:cNvGrpSpPr/>
                  <p:nvPr/>
                </p:nvGrpSpPr>
                <p:grpSpPr>
                  <a:xfrm>
                    <a:off x="8380230" y="2274526"/>
                    <a:ext cx="1095967" cy="1183643"/>
                    <a:chOff x="8380230" y="2274526"/>
                    <a:chExt cx="1095967" cy="1183643"/>
                  </a:xfrm>
                </p:grpSpPr>
                <p:grpSp>
                  <p:nvGrpSpPr>
                    <p:cNvPr id="27" name="Ομάδα 26"/>
                    <p:cNvGrpSpPr/>
                    <p:nvPr/>
                  </p:nvGrpSpPr>
                  <p:grpSpPr>
                    <a:xfrm>
                      <a:off x="8420856" y="2377155"/>
                      <a:ext cx="972490" cy="988470"/>
                      <a:chOff x="1130986" y="5750184"/>
                      <a:chExt cx="972490" cy="988470"/>
                    </a:xfrm>
                  </p:grpSpPr>
                  <p:cxnSp>
                    <p:nvCxnSpPr>
                      <p:cNvPr id="32" name="Ευθεία γραμμή σύνδεσης 31"/>
                      <p:cNvCxnSpPr/>
                      <p:nvPr/>
                    </p:nvCxnSpPr>
                    <p:spPr>
                      <a:xfrm>
                        <a:off x="1130986" y="6229499"/>
                        <a:ext cx="396000" cy="0"/>
                      </a:xfrm>
                      <a:prstGeom prst="line">
                        <a:avLst/>
                      </a:prstGeom>
                      <a:ln w="28575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Ευθεία γραμμή σύνδεσης 32"/>
                      <p:cNvCxnSpPr/>
                      <p:nvPr/>
                    </p:nvCxnSpPr>
                    <p:spPr>
                      <a:xfrm>
                        <a:off x="1536229" y="5750184"/>
                        <a:ext cx="0" cy="988470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Ευθεία γραμμή σύνδεσης 33"/>
                      <p:cNvCxnSpPr/>
                      <p:nvPr/>
                    </p:nvCxnSpPr>
                    <p:spPr>
                      <a:xfrm>
                        <a:off x="1707476" y="6226034"/>
                        <a:ext cx="396000" cy="0"/>
                      </a:xfrm>
                      <a:prstGeom prst="line">
                        <a:avLst/>
                      </a:prstGeom>
                      <a:ln w="28575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5" name="Ευθεία γραμμή σύνδεσης 34"/>
                      <p:cNvCxnSpPr/>
                      <p:nvPr/>
                    </p:nvCxnSpPr>
                    <p:spPr>
                      <a:xfrm>
                        <a:off x="1686687" y="5980640"/>
                        <a:ext cx="0" cy="504000"/>
                      </a:xfrm>
                      <a:prstGeom prst="line">
                        <a:avLst/>
                      </a:prstGeom>
                      <a:ln w="762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8" name="TextBox 27"/>
                    <p:cNvSpPr txBox="1"/>
                    <p:nvPr/>
                  </p:nvSpPr>
                  <p:spPr>
                    <a:xfrm>
                      <a:off x="8527659" y="2274526"/>
                      <a:ext cx="33855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+</a:t>
                      </a:r>
                      <a:endParaRPr lang="el-GR" sz="2400" b="1" dirty="0"/>
                    </a:p>
                  </p:txBody>
                </p:sp>
                <p:sp>
                  <p:nvSpPr>
                    <p:cNvPr id="29" name="Οβάλ 28"/>
                    <p:cNvSpPr/>
                    <p:nvPr/>
                  </p:nvSpPr>
                  <p:spPr>
                    <a:xfrm>
                      <a:off x="8380230" y="2809711"/>
                      <a:ext cx="108000" cy="10800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30" name="Οβάλ 29"/>
                    <p:cNvSpPr/>
                    <p:nvPr/>
                  </p:nvSpPr>
                  <p:spPr>
                    <a:xfrm>
                      <a:off x="9368197" y="2806246"/>
                      <a:ext cx="108000" cy="10800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1" name="Ορθογώνιο 30"/>
                        <p:cNvSpPr/>
                        <p:nvPr/>
                      </p:nvSpPr>
                      <p:spPr>
                        <a:xfrm>
                          <a:off x="8819321" y="3088837"/>
                          <a:ext cx="646267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b="1" i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𝚫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dirty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1" name="Ορθογώνιο 30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8819321" y="3088837"/>
                          <a:ext cx="646267" cy="369332"/>
                        </a:xfrm>
                        <a:prstGeom prst="rect">
                          <a:avLst/>
                        </a:prstGeom>
                        <a:blipFill>
                          <a:blip r:embed="rId5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p:grpSp>
              <p:nvGrpSpPr>
                <p:cNvPr id="19" name="Ομάδα 18"/>
                <p:cNvGrpSpPr/>
                <p:nvPr/>
              </p:nvGrpSpPr>
              <p:grpSpPr>
                <a:xfrm>
                  <a:off x="980728" y="2524427"/>
                  <a:ext cx="396000" cy="980929"/>
                  <a:chOff x="980728" y="2524427"/>
                  <a:chExt cx="396000" cy="980929"/>
                </a:xfrm>
              </p:grpSpPr>
              <p:cxnSp>
                <p:nvCxnSpPr>
                  <p:cNvPr id="23" name="Ευθεία γραμμή σύνδεσης 22"/>
                  <p:cNvCxnSpPr/>
                  <p:nvPr/>
                </p:nvCxnSpPr>
                <p:spPr>
                  <a:xfrm flipH="1">
                    <a:off x="1001510" y="2524427"/>
                    <a:ext cx="0" cy="9720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Ευθεία γραμμή σύνδεσης 23"/>
                  <p:cNvCxnSpPr/>
                  <p:nvPr/>
                </p:nvCxnSpPr>
                <p:spPr>
                  <a:xfrm flipH="1" flipV="1">
                    <a:off x="980728" y="3505356"/>
                    <a:ext cx="396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" name="Ομάδα 19"/>
                <p:cNvGrpSpPr/>
                <p:nvPr/>
              </p:nvGrpSpPr>
              <p:grpSpPr>
                <a:xfrm flipH="1">
                  <a:off x="2370071" y="2510865"/>
                  <a:ext cx="416816" cy="1008000"/>
                  <a:chOff x="927565" y="2503188"/>
                  <a:chExt cx="416816" cy="1008000"/>
                </a:xfrm>
              </p:grpSpPr>
              <p:cxnSp>
                <p:nvCxnSpPr>
                  <p:cNvPr id="21" name="Ευθεία γραμμή σύνδεσης 20"/>
                  <p:cNvCxnSpPr/>
                  <p:nvPr/>
                </p:nvCxnSpPr>
                <p:spPr>
                  <a:xfrm flipH="1">
                    <a:off x="927565" y="2503188"/>
                    <a:ext cx="0" cy="10080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Ευθεία γραμμή σύνδεσης 21"/>
                  <p:cNvCxnSpPr/>
                  <p:nvPr/>
                </p:nvCxnSpPr>
                <p:spPr>
                  <a:xfrm flipH="1" flipV="1">
                    <a:off x="948381" y="3494965"/>
                    <a:ext cx="396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5" name="Ομάδα 44"/>
              <p:cNvGrpSpPr/>
              <p:nvPr/>
            </p:nvGrpSpPr>
            <p:grpSpPr>
              <a:xfrm>
                <a:off x="-151268" y="4149870"/>
                <a:ext cx="3055889" cy="565116"/>
                <a:chOff x="-151268" y="4149870"/>
                <a:chExt cx="3055889" cy="565116"/>
              </a:xfrm>
            </p:grpSpPr>
            <p:cxnSp>
              <p:nvCxnSpPr>
                <p:cNvPr id="46" name="Ευθύγραμμο βέλος σύνδεσης 45"/>
                <p:cNvCxnSpPr/>
                <p:nvPr/>
              </p:nvCxnSpPr>
              <p:spPr>
                <a:xfrm rot="5400000">
                  <a:off x="2101375" y="4461830"/>
                  <a:ext cx="506312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7" name="Ομάδα 46"/>
                <p:cNvGrpSpPr/>
                <p:nvPr/>
              </p:nvGrpSpPr>
              <p:grpSpPr>
                <a:xfrm flipV="1">
                  <a:off x="-151268" y="4149870"/>
                  <a:ext cx="607795" cy="506313"/>
                  <a:chOff x="6730538" y="1799435"/>
                  <a:chExt cx="607795" cy="396000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9" name="Ορθογώνιο 48"/>
                      <p:cNvSpPr/>
                      <p:nvPr/>
                    </p:nvSpPr>
                    <p:spPr>
                      <a:xfrm flipH="1" flipV="1">
                        <a:off x="6730538" y="1861874"/>
                        <a:ext cx="607795" cy="28886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𝐧𝐞𝐭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9" name="Ορθογώνιο 4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flipH="1" flipV="1">
                        <a:off x="6730538" y="1861874"/>
                        <a:ext cx="607795" cy="288864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50" name="Ευθύγραμμο βέλος σύνδεσης 49"/>
                  <p:cNvCxnSpPr/>
                  <p:nvPr/>
                </p:nvCxnSpPr>
                <p:spPr>
                  <a:xfrm rot="5400000">
                    <a:off x="7053613" y="1997435"/>
                    <a:ext cx="396000" cy="0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Ορθογώνιο 47"/>
                    <p:cNvSpPr/>
                    <p:nvPr/>
                  </p:nvSpPr>
                  <p:spPr>
                    <a:xfrm flipH="1">
                      <a:off x="2296826" y="4217962"/>
                      <a:ext cx="60779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𝐧𝐞𝐭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8" name="Ορθογώνιο 4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flipH="1">
                      <a:off x="2296826" y="4217962"/>
                      <a:ext cx="607795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51" name="Ομάδα 50"/>
              <p:cNvGrpSpPr/>
              <p:nvPr/>
            </p:nvGrpSpPr>
            <p:grpSpPr>
              <a:xfrm>
                <a:off x="464635" y="1218902"/>
                <a:ext cx="1786818" cy="2687611"/>
                <a:chOff x="464635" y="1218902"/>
                <a:chExt cx="1786818" cy="2687611"/>
              </a:xfrm>
            </p:grpSpPr>
            <p:cxnSp>
              <p:nvCxnSpPr>
                <p:cNvPr id="52" name="Ευθεία γραμμή σύνδεσης 51"/>
                <p:cNvCxnSpPr/>
                <p:nvPr/>
              </p:nvCxnSpPr>
              <p:spPr>
                <a:xfrm flipH="1">
                  <a:off x="464635" y="1638513"/>
                  <a:ext cx="0" cy="2268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Ευθεία γραμμή σύνδεσης 52"/>
                <p:cNvCxnSpPr/>
                <p:nvPr/>
              </p:nvCxnSpPr>
              <p:spPr>
                <a:xfrm>
                  <a:off x="2250012" y="1635584"/>
                  <a:ext cx="0" cy="2268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4" name="Ομάδα 53"/>
                <p:cNvGrpSpPr/>
                <p:nvPr/>
              </p:nvGrpSpPr>
              <p:grpSpPr>
                <a:xfrm>
                  <a:off x="470121" y="1218902"/>
                  <a:ext cx="1781332" cy="2639661"/>
                  <a:chOff x="470121" y="1218902"/>
                  <a:chExt cx="1781332" cy="2639661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5" name="Ορθογώνιο 54"/>
                      <p:cNvSpPr/>
                      <p:nvPr/>
                    </p:nvSpPr>
                    <p:spPr>
                      <a:xfrm>
                        <a:off x="1082227" y="2275319"/>
                        <a:ext cx="50840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55" name="Ορθογώνιο 5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82227" y="2275319"/>
                        <a:ext cx="508409" cy="369332"/>
                      </a:xfrm>
                      <a:prstGeom prst="rect">
                        <a:avLst/>
                      </a:prstGeom>
                      <a:blipFill>
                        <a:blip r:embed="rId8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6" name="Ορθογώνιο 55"/>
                      <p:cNvSpPr/>
                      <p:nvPr/>
                    </p:nvSpPr>
                    <p:spPr>
                      <a:xfrm>
                        <a:off x="1078762" y="3258994"/>
                        <a:ext cx="50840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56" name="Ορθογώνιο 55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78762" y="3258994"/>
                        <a:ext cx="508409" cy="3693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8" name="Ορθογώνιο 57"/>
                      <p:cNvSpPr/>
                      <p:nvPr/>
                    </p:nvSpPr>
                    <p:spPr>
                      <a:xfrm>
                        <a:off x="1075301" y="1218902"/>
                        <a:ext cx="50840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58" name="Ορθογώνιο 57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75301" y="1218902"/>
                        <a:ext cx="508409" cy="369332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59" name="Ελεύθερη σχεδίαση 58"/>
                  <p:cNvSpPr/>
                  <p:nvPr/>
                </p:nvSpPr>
                <p:spPr>
                  <a:xfrm>
                    <a:off x="470121" y="1558634"/>
                    <a:ext cx="1774406" cy="176709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3365604"/>
                      <a:gd name="connsiteY0" fmla="*/ 212651 h 393405"/>
                      <a:gd name="connsiteX1" fmla="*/ 393405 w 3365604"/>
                      <a:gd name="connsiteY1" fmla="*/ 202019 h 393405"/>
                      <a:gd name="connsiteX2" fmla="*/ 489098 w 3365604"/>
                      <a:gd name="connsiteY2" fmla="*/ 0 h 393405"/>
                      <a:gd name="connsiteX3" fmla="*/ 680484 w 3365604"/>
                      <a:gd name="connsiteY3" fmla="*/ 393405 h 393405"/>
                      <a:gd name="connsiteX4" fmla="*/ 839972 w 3365604"/>
                      <a:gd name="connsiteY4" fmla="*/ 0 h 393405"/>
                      <a:gd name="connsiteX5" fmla="*/ 1041991 w 3365604"/>
                      <a:gd name="connsiteY5" fmla="*/ 382772 h 393405"/>
                      <a:gd name="connsiteX6" fmla="*/ 1233377 w 3365604"/>
                      <a:gd name="connsiteY6" fmla="*/ 0 h 393405"/>
                      <a:gd name="connsiteX7" fmla="*/ 1414130 w 3365604"/>
                      <a:gd name="connsiteY7" fmla="*/ 372140 h 393405"/>
                      <a:gd name="connsiteX8" fmla="*/ 1605516 w 3365604"/>
                      <a:gd name="connsiteY8" fmla="*/ 21265 h 393405"/>
                      <a:gd name="connsiteX9" fmla="*/ 1701209 w 3365604"/>
                      <a:gd name="connsiteY9" fmla="*/ 191386 h 393405"/>
                      <a:gd name="connsiteX10" fmla="*/ 3365604 w 3365604"/>
                      <a:gd name="connsiteY10" fmla="*/ 214095 h 393405"/>
                      <a:gd name="connsiteX0" fmla="*/ 0 w 3789119"/>
                      <a:gd name="connsiteY0" fmla="*/ 212651 h 393405"/>
                      <a:gd name="connsiteX1" fmla="*/ 393405 w 3789119"/>
                      <a:gd name="connsiteY1" fmla="*/ 202019 h 393405"/>
                      <a:gd name="connsiteX2" fmla="*/ 489098 w 3789119"/>
                      <a:gd name="connsiteY2" fmla="*/ 0 h 393405"/>
                      <a:gd name="connsiteX3" fmla="*/ 680484 w 3789119"/>
                      <a:gd name="connsiteY3" fmla="*/ 393405 h 393405"/>
                      <a:gd name="connsiteX4" fmla="*/ 839972 w 3789119"/>
                      <a:gd name="connsiteY4" fmla="*/ 0 h 393405"/>
                      <a:gd name="connsiteX5" fmla="*/ 1041991 w 3789119"/>
                      <a:gd name="connsiteY5" fmla="*/ 382772 h 393405"/>
                      <a:gd name="connsiteX6" fmla="*/ 1233377 w 3789119"/>
                      <a:gd name="connsiteY6" fmla="*/ 0 h 393405"/>
                      <a:gd name="connsiteX7" fmla="*/ 1414130 w 3789119"/>
                      <a:gd name="connsiteY7" fmla="*/ 372140 h 393405"/>
                      <a:gd name="connsiteX8" fmla="*/ 1605516 w 3789119"/>
                      <a:gd name="connsiteY8" fmla="*/ 21265 h 393405"/>
                      <a:gd name="connsiteX9" fmla="*/ 1701209 w 3789119"/>
                      <a:gd name="connsiteY9" fmla="*/ 191386 h 393405"/>
                      <a:gd name="connsiteX10" fmla="*/ 3789119 w 3789119"/>
                      <a:gd name="connsiteY10" fmla="*/ 145964 h 393405"/>
                      <a:gd name="connsiteX0" fmla="*/ 0 w 3753826"/>
                      <a:gd name="connsiteY0" fmla="*/ 212651 h 393405"/>
                      <a:gd name="connsiteX1" fmla="*/ 393405 w 3753826"/>
                      <a:gd name="connsiteY1" fmla="*/ 202019 h 393405"/>
                      <a:gd name="connsiteX2" fmla="*/ 489098 w 3753826"/>
                      <a:gd name="connsiteY2" fmla="*/ 0 h 393405"/>
                      <a:gd name="connsiteX3" fmla="*/ 680484 w 3753826"/>
                      <a:gd name="connsiteY3" fmla="*/ 393405 h 393405"/>
                      <a:gd name="connsiteX4" fmla="*/ 839972 w 3753826"/>
                      <a:gd name="connsiteY4" fmla="*/ 0 h 393405"/>
                      <a:gd name="connsiteX5" fmla="*/ 1041991 w 3753826"/>
                      <a:gd name="connsiteY5" fmla="*/ 382772 h 393405"/>
                      <a:gd name="connsiteX6" fmla="*/ 1233377 w 3753826"/>
                      <a:gd name="connsiteY6" fmla="*/ 0 h 393405"/>
                      <a:gd name="connsiteX7" fmla="*/ 1414130 w 3753826"/>
                      <a:gd name="connsiteY7" fmla="*/ 372140 h 393405"/>
                      <a:gd name="connsiteX8" fmla="*/ 1605516 w 3753826"/>
                      <a:gd name="connsiteY8" fmla="*/ 21265 h 393405"/>
                      <a:gd name="connsiteX9" fmla="*/ 1701209 w 3753826"/>
                      <a:gd name="connsiteY9" fmla="*/ 191386 h 393405"/>
                      <a:gd name="connsiteX10" fmla="*/ 3753826 w 3753826"/>
                      <a:gd name="connsiteY10" fmla="*/ 191385 h 393405"/>
                      <a:gd name="connsiteX0" fmla="*/ 0 w 4600855"/>
                      <a:gd name="connsiteY0" fmla="*/ 235361 h 393405"/>
                      <a:gd name="connsiteX1" fmla="*/ 1240434 w 4600855"/>
                      <a:gd name="connsiteY1" fmla="*/ 202019 h 393405"/>
                      <a:gd name="connsiteX2" fmla="*/ 1336127 w 4600855"/>
                      <a:gd name="connsiteY2" fmla="*/ 0 h 393405"/>
                      <a:gd name="connsiteX3" fmla="*/ 1527513 w 4600855"/>
                      <a:gd name="connsiteY3" fmla="*/ 393405 h 393405"/>
                      <a:gd name="connsiteX4" fmla="*/ 1687001 w 4600855"/>
                      <a:gd name="connsiteY4" fmla="*/ 0 h 393405"/>
                      <a:gd name="connsiteX5" fmla="*/ 1889020 w 4600855"/>
                      <a:gd name="connsiteY5" fmla="*/ 382772 h 393405"/>
                      <a:gd name="connsiteX6" fmla="*/ 2080406 w 4600855"/>
                      <a:gd name="connsiteY6" fmla="*/ 0 h 393405"/>
                      <a:gd name="connsiteX7" fmla="*/ 2261159 w 4600855"/>
                      <a:gd name="connsiteY7" fmla="*/ 372140 h 393405"/>
                      <a:gd name="connsiteX8" fmla="*/ 2452545 w 4600855"/>
                      <a:gd name="connsiteY8" fmla="*/ 21265 h 393405"/>
                      <a:gd name="connsiteX9" fmla="*/ 2548238 w 4600855"/>
                      <a:gd name="connsiteY9" fmla="*/ 191386 h 393405"/>
                      <a:gd name="connsiteX10" fmla="*/ 4600855 w 4600855"/>
                      <a:gd name="connsiteY10" fmla="*/ 191385 h 393405"/>
                      <a:gd name="connsiteX0" fmla="*/ 0 w 4671441"/>
                      <a:gd name="connsiteY0" fmla="*/ 212651 h 393405"/>
                      <a:gd name="connsiteX1" fmla="*/ 1311020 w 4671441"/>
                      <a:gd name="connsiteY1" fmla="*/ 202019 h 393405"/>
                      <a:gd name="connsiteX2" fmla="*/ 1406713 w 4671441"/>
                      <a:gd name="connsiteY2" fmla="*/ 0 h 393405"/>
                      <a:gd name="connsiteX3" fmla="*/ 1598099 w 4671441"/>
                      <a:gd name="connsiteY3" fmla="*/ 393405 h 393405"/>
                      <a:gd name="connsiteX4" fmla="*/ 1757587 w 4671441"/>
                      <a:gd name="connsiteY4" fmla="*/ 0 h 393405"/>
                      <a:gd name="connsiteX5" fmla="*/ 1959606 w 4671441"/>
                      <a:gd name="connsiteY5" fmla="*/ 382772 h 393405"/>
                      <a:gd name="connsiteX6" fmla="*/ 2150992 w 4671441"/>
                      <a:gd name="connsiteY6" fmla="*/ 0 h 393405"/>
                      <a:gd name="connsiteX7" fmla="*/ 2331745 w 4671441"/>
                      <a:gd name="connsiteY7" fmla="*/ 372140 h 393405"/>
                      <a:gd name="connsiteX8" fmla="*/ 2523131 w 4671441"/>
                      <a:gd name="connsiteY8" fmla="*/ 21265 h 393405"/>
                      <a:gd name="connsiteX9" fmla="*/ 2618824 w 4671441"/>
                      <a:gd name="connsiteY9" fmla="*/ 191386 h 393405"/>
                      <a:gd name="connsiteX10" fmla="*/ 4671441 w 4671441"/>
                      <a:gd name="connsiteY10" fmla="*/ 191385 h 393405"/>
                      <a:gd name="connsiteX0" fmla="*/ 0 w 6662317"/>
                      <a:gd name="connsiteY0" fmla="*/ 212651 h 393405"/>
                      <a:gd name="connsiteX1" fmla="*/ 1311020 w 6662317"/>
                      <a:gd name="connsiteY1" fmla="*/ 202019 h 393405"/>
                      <a:gd name="connsiteX2" fmla="*/ 1406713 w 6662317"/>
                      <a:gd name="connsiteY2" fmla="*/ 0 h 393405"/>
                      <a:gd name="connsiteX3" fmla="*/ 1598099 w 6662317"/>
                      <a:gd name="connsiteY3" fmla="*/ 393405 h 393405"/>
                      <a:gd name="connsiteX4" fmla="*/ 1757587 w 6662317"/>
                      <a:gd name="connsiteY4" fmla="*/ 0 h 393405"/>
                      <a:gd name="connsiteX5" fmla="*/ 1959606 w 6662317"/>
                      <a:gd name="connsiteY5" fmla="*/ 382772 h 393405"/>
                      <a:gd name="connsiteX6" fmla="*/ 2150992 w 6662317"/>
                      <a:gd name="connsiteY6" fmla="*/ 0 h 393405"/>
                      <a:gd name="connsiteX7" fmla="*/ 2331745 w 6662317"/>
                      <a:gd name="connsiteY7" fmla="*/ 372140 h 393405"/>
                      <a:gd name="connsiteX8" fmla="*/ 2523131 w 6662317"/>
                      <a:gd name="connsiteY8" fmla="*/ 21265 h 393405"/>
                      <a:gd name="connsiteX9" fmla="*/ 2618824 w 6662317"/>
                      <a:gd name="connsiteY9" fmla="*/ 191386 h 393405"/>
                      <a:gd name="connsiteX10" fmla="*/ 6662317 w 6662317"/>
                      <a:gd name="connsiteY10" fmla="*/ 191385 h 393405"/>
                      <a:gd name="connsiteX0" fmla="*/ 0 w 6861407"/>
                      <a:gd name="connsiteY0" fmla="*/ 212651 h 393405"/>
                      <a:gd name="connsiteX1" fmla="*/ 1311020 w 6861407"/>
                      <a:gd name="connsiteY1" fmla="*/ 202019 h 393405"/>
                      <a:gd name="connsiteX2" fmla="*/ 1406713 w 6861407"/>
                      <a:gd name="connsiteY2" fmla="*/ 0 h 393405"/>
                      <a:gd name="connsiteX3" fmla="*/ 1598099 w 6861407"/>
                      <a:gd name="connsiteY3" fmla="*/ 393405 h 393405"/>
                      <a:gd name="connsiteX4" fmla="*/ 1757587 w 6861407"/>
                      <a:gd name="connsiteY4" fmla="*/ 0 h 393405"/>
                      <a:gd name="connsiteX5" fmla="*/ 1959606 w 6861407"/>
                      <a:gd name="connsiteY5" fmla="*/ 382772 h 393405"/>
                      <a:gd name="connsiteX6" fmla="*/ 2150992 w 6861407"/>
                      <a:gd name="connsiteY6" fmla="*/ 0 h 393405"/>
                      <a:gd name="connsiteX7" fmla="*/ 2331745 w 6861407"/>
                      <a:gd name="connsiteY7" fmla="*/ 372140 h 393405"/>
                      <a:gd name="connsiteX8" fmla="*/ 2523131 w 6861407"/>
                      <a:gd name="connsiteY8" fmla="*/ 21265 h 393405"/>
                      <a:gd name="connsiteX9" fmla="*/ 2618824 w 6861407"/>
                      <a:gd name="connsiteY9" fmla="*/ 191386 h 393405"/>
                      <a:gd name="connsiteX10" fmla="*/ 6861407 w 6861407"/>
                      <a:gd name="connsiteY10" fmla="*/ 165763 h 393405"/>
                      <a:gd name="connsiteX0" fmla="*/ 0 w 6861407"/>
                      <a:gd name="connsiteY0" fmla="*/ 212651 h 393405"/>
                      <a:gd name="connsiteX1" fmla="*/ 1311020 w 6861407"/>
                      <a:gd name="connsiteY1" fmla="*/ 202019 h 393405"/>
                      <a:gd name="connsiteX2" fmla="*/ 1406713 w 6861407"/>
                      <a:gd name="connsiteY2" fmla="*/ 0 h 393405"/>
                      <a:gd name="connsiteX3" fmla="*/ 1598099 w 6861407"/>
                      <a:gd name="connsiteY3" fmla="*/ 393405 h 393405"/>
                      <a:gd name="connsiteX4" fmla="*/ 1757587 w 6861407"/>
                      <a:gd name="connsiteY4" fmla="*/ 0 h 393405"/>
                      <a:gd name="connsiteX5" fmla="*/ 1959606 w 6861407"/>
                      <a:gd name="connsiteY5" fmla="*/ 382772 h 393405"/>
                      <a:gd name="connsiteX6" fmla="*/ 2150992 w 6861407"/>
                      <a:gd name="connsiteY6" fmla="*/ 0 h 393405"/>
                      <a:gd name="connsiteX7" fmla="*/ 2331745 w 6861407"/>
                      <a:gd name="connsiteY7" fmla="*/ 372140 h 393405"/>
                      <a:gd name="connsiteX8" fmla="*/ 2523131 w 6861407"/>
                      <a:gd name="connsiteY8" fmla="*/ 21265 h 393405"/>
                      <a:gd name="connsiteX9" fmla="*/ 2618824 w 6861407"/>
                      <a:gd name="connsiteY9" fmla="*/ 191386 h 393405"/>
                      <a:gd name="connsiteX10" fmla="*/ 6861407 w 6861407"/>
                      <a:gd name="connsiteY10" fmla="*/ 191385 h 393405"/>
                      <a:gd name="connsiteX0" fmla="*/ 0 w 4034357"/>
                      <a:gd name="connsiteY0" fmla="*/ 212651 h 393405"/>
                      <a:gd name="connsiteX1" fmla="*/ 1311020 w 4034357"/>
                      <a:gd name="connsiteY1" fmla="*/ 202019 h 393405"/>
                      <a:gd name="connsiteX2" fmla="*/ 1406713 w 4034357"/>
                      <a:gd name="connsiteY2" fmla="*/ 0 h 393405"/>
                      <a:gd name="connsiteX3" fmla="*/ 1598099 w 4034357"/>
                      <a:gd name="connsiteY3" fmla="*/ 393405 h 393405"/>
                      <a:gd name="connsiteX4" fmla="*/ 1757587 w 4034357"/>
                      <a:gd name="connsiteY4" fmla="*/ 0 h 393405"/>
                      <a:gd name="connsiteX5" fmla="*/ 1959606 w 4034357"/>
                      <a:gd name="connsiteY5" fmla="*/ 382772 h 393405"/>
                      <a:gd name="connsiteX6" fmla="*/ 2150992 w 4034357"/>
                      <a:gd name="connsiteY6" fmla="*/ 0 h 393405"/>
                      <a:gd name="connsiteX7" fmla="*/ 2331745 w 4034357"/>
                      <a:gd name="connsiteY7" fmla="*/ 372140 h 393405"/>
                      <a:gd name="connsiteX8" fmla="*/ 2523131 w 4034357"/>
                      <a:gd name="connsiteY8" fmla="*/ 21265 h 393405"/>
                      <a:gd name="connsiteX9" fmla="*/ 2618824 w 4034357"/>
                      <a:gd name="connsiteY9" fmla="*/ 191386 h 393405"/>
                      <a:gd name="connsiteX10" fmla="*/ 4034357 w 4034357"/>
                      <a:gd name="connsiteY10" fmla="*/ 165763 h 393405"/>
                      <a:gd name="connsiteX0" fmla="*/ 0 w 4193626"/>
                      <a:gd name="connsiteY0" fmla="*/ 212651 h 393405"/>
                      <a:gd name="connsiteX1" fmla="*/ 1311020 w 4193626"/>
                      <a:gd name="connsiteY1" fmla="*/ 202019 h 393405"/>
                      <a:gd name="connsiteX2" fmla="*/ 1406713 w 4193626"/>
                      <a:gd name="connsiteY2" fmla="*/ 0 h 393405"/>
                      <a:gd name="connsiteX3" fmla="*/ 1598099 w 4193626"/>
                      <a:gd name="connsiteY3" fmla="*/ 393405 h 393405"/>
                      <a:gd name="connsiteX4" fmla="*/ 1757587 w 4193626"/>
                      <a:gd name="connsiteY4" fmla="*/ 0 h 393405"/>
                      <a:gd name="connsiteX5" fmla="*/ 1959606 w 4193626"/>
                      <a:gd name="connsiteY5" fmla="*/ 382772 h 393405"/>
                      <a:gd name="connsiteX6" fmla="*/ 2150992 w 4193626"/>
                      <a:gd name="connsiteY6" fmla="*/ 0 h 393405"/>
                      <a:gd name="connsiteX7" fmla="*/ 2331745 w 4193626"/>
                      <a:gd name="connsiteY7" fmla="*/ 372140 h 393405"/>
                      <a:gd name="connsiteX8" fmla="*/ 2523131 w 4193626"/>
                      <a:gd name="connsiteY8" fmla="*/ 21265 h 393405"/>
                      <a:gd name="connsiteX9" fmla="*/ 2618824 w 4193626"/>
                      <a:gd name="connsiteY9" fmla="*/ 191386 h 393405"/>
                      <a:gd name="connsiteX10" fmla="*/ 4193626 w 4193626"/>
                      <a:gd name="connsiteY10" fmla="*/ 191385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193626" h="393405">
                        <a:moveTo>
                          <a:pt x="0" y="212651"/>
                        </a:moveTo>
                        <a:lnTo>
                          <a:pt x="1311020" y="202019"/>
                        </a:lnTo>
                        <a:lnTo>
                          <a:pt x="1406713" y="0"/>
                        </a:lnTo>
                        <a:lnTo>
                          <a:pt x="1598099" y="393405"/>
                        </a:lnTo>
                        <a:lnTo>
                          <a:pt x="1757587" y="0"/>
                        </a:lnTo>
                        <a:lnTo>
                          <a:pt x="1959606" y="382772"/>
                        </a:lnTo>
                        <a:lnTo>
                          <a:pt x="2150992" y="0"/>
                        </a:lnTo>
                        <a:lnTo>
                          <a:pt x="2331745" y="372140"/>
                        </a:lnTo>
                        <a:lnTo>
                          <a:pt x="2523131" y="21265"/>
                        </a:lnTo>
                        <a:lnTo>
                          <a:pt x="2618824" y="191386"/>
                        </a:lnTo>
                        <a:lnTo>
                          <a:pt x="4193626" y="191385"/>
                        </a:lnTo>
                      </a:path>
                    </a:pathLst>
                  </a:cu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p:sp>
                <p:nvSpPr>
                  <p:cNvPr id="60" name="Ελεύθερη σχεδίαση 59"/>
                  <p:cNvSpPr/>
                  <p:nvPr/>
                </p:nvSpPr>
                <p:spPr>
                  <a:xfrm>
                    <a:off x="477047" y="2615051"/>
                    <a:ext cx="1774406" cy="176709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3365604"/>
                      <a:gd name="connsiteY0" fmla="*/ 212651 h 393405"/>
                      <a:gd name="connsiteX1" fmla="*/ 393405 w 3365604"/>
                      <a:gd name="connsiteY1" fmla="*/ 202019 h 393405"/>
                      <a:gd name="connsiteX2" fmla="*/ 489098 w 3365604"/>
                      <a:gd name="connsiteY2" fmla="*/ 0 h 393405"/>
                      <a:gd name="connsiteX3" fmla="*/ 680484 w 3365604"/>
                      <a:gd name="connsiteY3" fmla="*/ 393405 h 393405"/>
                      <a:gd name="connsiteX4" fmla="*/ 839972 w 3365604"/>
                      <a:gd name="connsiteY4" fmla="*/ 0 h 393405"/>
                      <a:gd name="connsiteX5" fmla="*/ 1041991 w 3365604"/>
                      <a:gd name="connsiteY5" fmla="*/ 382772 h 393405"/>
                      <a:gd name="connsiteX6" fmla="*/ 1233377 w 3365604"/>
                      <a:gd name="connsiteY6" fmla="*/ 0 h 393405"/>
                      <a:gd name="connsiteX7" fmla="*/ 1414130 w 3365604"/>
                      <a:gd name="connsiteY7" fmla="*/ 372140 h 393405"/>
                      <a:gd name="connsiteX8" fmla="*/ 1605516 w 3365604"/>
                      <a:gd name="connsiteY8" fmla="*/ 21265 h 393405"/>
                      <a:gd name="connsiteX9" fmla="*/ 1701209 w 3365604"/>
                      <a:gd name="connsiteY9" fmla="*/ 191386 h 393405"/>
                      <a:gd name="connsiteX10" fmla="*/ 3365604 w 3365604"/>
                      <a:gd name="connsiteY10" fmla="*/ 214095 h 393405"/>
                      <a:gd name="connsiteX0" fmla="*/ 0 w 3789119"/>
                      <a:gd name="connsiteY0" fmla="*/ 212651 h 393405"/>
                      <a:gd name="connsiteX1" fmla="*/ 393405 w 3789119"/>
                      <a:gd name="connsiteY1" fmla="*/ 202019 h 393405"/>
                      <a:gd name="connsiteX2" fmla="*/ 489098 w 3789119"/>
                      <a:gd name="connsiteY2" fmla="*/ 0 h 393405"/>
                      <a:gd name="connsiteX3" fmla="*/ 680484 w 3789119"/>
                      <a:gd name="connsiteY3" fmla="*/ 393405 h 393405"/>
                      <a:gd name="connsiteX4" fmla="*/ 839972 w 3789119"/>
                      <a:gd name="connsiteY4" fmla="*/ 0 h 393405"/>
                      <a:gd name="connsiteX5" fmla="*/ 1041991 w 3789119"/>
                      <a:gd name="connsiteY5" fmla="*/ 382772 h 393405"/>
                      <a:gd name="connsiteX6" fmla="*/ 1233377 w 3789119"/>
                      <a:gd name="connsiteY6" fmla="*/ 0 h 393405"/>
                      <a:gd name="connsiteX7" fmla="*/ 1414130 w 3789119"/>
                      <a:gd name="connsiteY7" fmla="*/ 372140 h 393405"/>
                      <a:gd name="connsiteX8" fmla="*/ 1605516 w 3789119"/>
                      <a:gd name="connsiteY8" fmla="*/ 21265 h 393405"/>
                      <a:gd name="connsiteX9" fmla="*/ 1701209 w 3789119"/>
                      <a:gd name="connsiteY9" fmla="*/ 191386 h 393405"/>
                      <a:gd name="connsiteX10" fmla="*/ 3789119 w 3789119"/>
                      <a:gd name="connsiteY10" fmla="*/ 145964 h 393405"/>
                      <a:gd name="connsiteX0" fmla="*/ 0 w 3753826"/>
                      <a:gd name="connsiteY0" fmla="*/ 212651 h 393405"/>
                      <a:gd name="connsiteX1" fmla="*/ 393405 w 3753826"/>
                      <a:gd name="connsiteY1" fmla="*/ 202019 h 393405"/>
                      <a:gd name="connsiteX2" fmla="*/ 489098 w 3753826"/>
                      <a:gd name="connsiteY2" fmla="*/ 0 h 393405"/>
                      <a:gd name="connsiteX3" fmla="*/ 680484 w 3753826"/>
                      <a:gd name="connsiteY3" fmla="*/ 393405 h 393405"/>
                      <a:gd name="connsiteX4" fmla="*/ 839972 w 3753826"/>
                      <a:gd name="connsiteY4" fmla="*/ 0 h 393405"/>
                      <a:gd name="connsiteX5" fmla="*/ 1041991 w 3753826"/>
                      <a:gd name="connsiteY5" fmla="*/ 382772 h 393405"/>
                      <a:gd name="connsiteX6" fmla="*/ 1233377 w 3753826"/>
                      <a:gd name="connsiteY6" fmla="*/ 0 h 393405"/>
                      <a:gd name="connsiteX7" fmla="*/ 1414130 w 3753826"/>
                      <a:gd name="connsiteY7" fmla="*/ 372140 h 393405"/>
                      <a:gd name="connsiteX8" fmla="*/ 1605516 w 3753826"/>
                      <a:gd name="connsiteY8" fmla="*/ 21265 h 393405"/>
                      <a:gd name="connsiteX9" fmla="*/ 1701209 w 3753826"/>
                      <a:gd name="connsiteY9" fmla="*/ 191386 h 393405"/>
                      <a:gd name="connsiteX10" fmla="*/ 3753826 w 3753826"/>
                      <a:gd name="connsiteY10" fmla="*/ 191385 h 393405"/>
                      <a:gd name="connsiteX0" fmla="*/ 0 w 4600855"/>
                      <a:gd name="connsiteY0" fmla="*/ 235361 h 393405"/>
                      <a:gd name="connsiteX1" fmla="*/ 1240434 w 4600855"/>
                      <a:gd name="connsiteY1" fmla="*/ 202019 h 393405"/>
                      <a:gd name="connsiteX2" fmla="*/ 1336127 w 4600855"/>
                      <a:gd name="connsiteY2" fmla="*/ 0 h 393405"/>
                      <a:gd name="connsiteX3" fmla="*/ 1527513 w 4600855"/>
                      <a:gd name="connsiteY3" fmla="*/ 393405 h 393405"/>
                      <a:gd name="connsiteX4" fmla="*/ 1687001 w 4600855"/>
                      <a:gd name="connsiteY4" fmla="*/ 0 h 393405"/>
                      <a:gd name="connsiteX5" fmla="*/ 1889020 w 4600855"/>
                      <a:gd name="connsiteY5" fmla="*/ 382772 h 393405"/>
                      <a:gd name="connsiteX6" fmla="*/ 2080406 w 4600855"/>
                      <a:gd name="connsiteY6" fmla="*/ 0 h 393405"/>
                      <a:gd name="connsiteX7" fmla="*/ 2261159 w 4600855"/>
                      <a:gd name="connsiteY7" fmla="*/ 372140 h 393405"/>
                      <a:gd name="connsiteX8" fmla="*/ 2452545 w 4600855"/>
                      <a:gd name="connsiteY8" fmla="*/ 21265 h 393405"/>
                      <a:gd name="connsiteX9" fmla="*/ 2548238 w 4600855"/>
                      <a:gd name="connsiteY9" fmla="*/ 191386 h 393405"/>
                      <a:gd name="connsiteX10" fmla="*/ 4600855 w 4600855"/>
                      <a:gd name="connsiteY10" fmla="*/ 191385 h 393405"/>
                      <a:gd name="connsiteX0" fmla="*/ 0 w 4671441"/>
                      <a:gd name="connsiteY0" fmla="*/ 212651 h 393405"/>
                      <a:gd name="connsiteX1" fmla="*/ 1311020 w 4671441"/>
                      <a:gd name="connsiteY1" fmla="*/ 202019 h 393405"/>
                      <a:gd name="connsiteX2" fmla="*/ 1406713 w 4671441"/>
                      <a:gd name="connsiteY2" fmla="*/ 0 h 393405"/>
                      <a:gd name="connsiteX3" fmla="*/ 1598099 w 4671441"/>
                      <a:gd name="connsiteY3" fmla="*/ 393405 h 393405"/>
                      <a:gd name="connsiteX4" fmla="*/ 1757587 w 4671441"/>
                      <a:gd name="connsiteY4" fmla="*/ 0 h 393405"/>
                      <a:gd name="connsiteX5" fmla="*/ 1959606 w 4671441"/>
                      <a:gd name="connsiteY5" fmla="*/ 382772 h 393405"/>
                      <a:gd name="connsiteX6" fmla="*/ 2150992 w 4671441"/>
                      <a:gd name="connsiteY6" fmla="*/ 0 h 393405"/>
                      <a:gd name="connsiteX7" fmla="*/ 2331745 w 4671441"/>
                      <a:gd name="connsiteY7" fmla="*/ 372140 h 393405"/>
                      <a:gd name="connsiteX8" fmla="*/ 2523131 w 4671441"/>
                      <a:gd name="connsiteY8" fmla="*/ 21265 h 393405"/>
                      <a:gd name="connsiteX9" fmla="*/ 2618824 w 4671441"/>
                      <a:gd name="connsiteY9" fmla="*/ 191386 h 393405"/>
                      <a:gd name="connsiteX10" fmla="*/ 4671441 w 4671441"/>
                      <a:gd name="connsiteY10" fmla="*/ 191385 h 393405"/>
                      <a:gd name="connsiteX0" fmla="*/ 0 w 6662317"/>
                      <a:gd name="connsiteY0" fmla="*/ 212651 h 393405"/>
                      <a:gd name="connsiteX1" fmla="*/ 1311020 w 6662317"/>
                      <a:gd name="connsiteY1" fmla="*/ 202019 h 393405"/>
                      <a:gd name="connsiteX2" fmla="*/ 1406713 w 6662317"/>
                      <a:gd name="connsiteY2" fmla="*/ 0 h 393405"/>
                      <a:gd name="connsiteX3" fmla="*/ 1598099 w 6662317"/>
                      <a:gd name="connsiteY3" fmla="*/ 393405 h 393405"/>
                      <a:gd name="connsiteX4" fmla="*/ 1757587 w 6662317"/>
                      <a:gd name="connsiteY4" fmla="*/ 0 h 393405"/>
                      <a:gd name="connsiteX5" fmla="*/ 1959606 w 6662317"/>
                      <a:gd name="connsiteY5" fmla="*/ 382772 h 393405"/>
                      <a:gd name="connsiteX6" fmla="*/ 2150992 w 6662317"/>
                      <a:gd name="connsiteY6" fmla="*/ 0 h 393405"/>
                      <a:gd name="connsiteX7" fmla="*/ 2331745 w 6662317"/>
                      <a:gd name="connsiteY7" fmla="*/ 372140 h 393405"/>
                      <a:gd name="connsiteX8" fmla="*/ 2523131 w 6662317"/>
                      <a:gd name="connsiteY8" fmla="*/ 21265 h 393405"/>
                      <a:gd name="connsiteX9" fmla="*/ 2618824 w 6662317"/>
                      <a:gd name="connsiteY9" fmla="*/ 191386 h 393405"/>
                      <a:gd name="connsiteX10" fmla="*/ 6662317 w 6662317"/>
                      <a:gd name="connsiteY10" fmla="*/ 191385 h 393405"/>
                      <a:gd name="connsiteX0" fmla="*/ 0 w 6861407"/>
                      <a:gd name="connsiteY0" fmla="*/ 212651 h 393405"/>
                      <a:gd name="connsiteX1" fmla="*/ 1311020 w 6861407"/>
                      <a:gd name="connsiteY1" fmla="*/ 202019 h 393405"/>
                      <a:gd name="connsiteX2" fmla="*/ 1406713 w 6861407"/>
                      <a:gd name="connsiteY2" fmla="*/ 0 h 393405"/>
                      <a:gd name="connsiteX3" fmla="*/ 1598099 w 6861407"/>
                      <a:gd name="connsiteY3" fmla="*/ 393405 h 393405"/>
                      <a:gd name="connsiteX4" fmla="*/ 1757587 w 6861407"/>
                      <a:gd name="connsiteY4" fmla="*/ 0 h 393405"/>
                      <a:gd name="connsiteX5" fmla="*/ 1959606 w 6861407"/>
                      <a:gd name="connsiteY5" fmla="*/ 382772 h 393405"/>
                      <a:gd name="connsiteX6" fmla="*/ 2150992 w 6861407"/>
                      <a:gd name="connsiteY6" fmla="*/ 0 h 393405"/>
                      <a:gd name="connsiteX7" fmla="*/ 2331745 w 6861407"/>
                      <a:gd name="connsiteY7" fmla="*/ 372140 h 393405"/>
                      <a:gd name="connsiteX8" fmla="*/ 2523131 w 6861407"/>
                      <a:gd name="connsiteY8" fmla="*/ 21265 h 393405"/>
                      <a:gd name="connsiteX9" fmla="*/ 2618824 w 6861407"/>
                      <a:gd name="connsiteY9" fmla="*/ 191386 h 393405"/>
                      <a:gd name="connsiteX10" fmla="*/ 6861407 w 6861407"/>
                      <a:gd name="connsiteY10" fmla="*/ 165763 h 393405"/>
                      <a:gd name="connsiteX0" fmla="*/ 0 w 6861407"/>
                      <a:gd name="connsiteY0" fmla="*/ 212651 h 393405"/>
                      <a:gd name="connsiteX1" fmla="*/ 1311020 w 6861407"/>
                      <a:gd name="connsiteY1" fmla="*/ 202019 h 393405"/>
                      <a:gd name="connsiteX2" fmla="*/ 1406713 w 6861407"/>
                      <a:gd name="connsiteY2" fmla="*/ 0 h 393405"/>
                      <a:gd name="connsiteX3" fmla="*/ 1598099 w 6861407"/>
                      <a:gd name="connsiteY3" fmla="*/ 393405 h 393405"/>
                      <a:gd name="connsiteX4" fmla="*/ 1757587 w 6861407"/>
                      <a:gd name="connsiteY4" fmla="*/ 0 h 393405"/>
                      <a:gd name="connsiteX5" fmla="*/ 1959606 w 6861407"/>
                      <a:gd name="connsiteY5" fmla="*/ 382772 h 393405"/>
                      <a:gd name="connsiteX6" fmla="*/ 2150992 w 6861407"/>
                      <a:gd name="connsiteY6" fmla="*/ 0 h 393405"/>
                      <a:gd name="connsiteX7" fmla="*/ 2331745 w 6861407"/>
                      <a:gd name="connsiteY7" fmla="*/ 372140 h 393405"/>
                      <a:gd name="connsiteX8" fmla="*/ 2523131 w 6861407"/>
                      <a:gd name="connsiteY8" fmla="*/ 21265 h 393405"/>
                      <a:gd name="connsiteX9" fmla="*/ 2618824 w 6861407"/>
                      <a:gd name="connsiteY9" fmla="*/ 191386 h 393405"/>
                      <a:gd name="connsiteX10" fmla="*/ 6861407 w 6861407"/>
                      <a:gd name="connsiteY10" fmla="*/ 191385 h 393405"/>
                      <a:gd name="connsiteX0" fmla="*/ 0 w 4034357"/>
                      <a:gd name="connsiteY0" fmla="*/ 212651 h 393405"/>
                      <a:gd name="connsiteX1" fmla="*/ 1311020 w 4034357"/>
                      <a:gd name="connsiteY1" fmla="*/ 202019 h 393405"/>
                      <a:gd name="connsiteX2" fmla="*/ 1406713 w 4034357"/>
                      <a:gd name="connsiteY2" fmla="*/ 0 h 393405"/>
                      <a:gd name="connsiteX3" fmla="*/ 1598099 w 4034357"/>
                      <a:gd name="connsiteY3" fmla="*/ 393405 h 393405"/>
                      <a:gd name="connsiteX4" fmla="*/ 1757587 w 4034357"/>
                      <a:gd name="connsiteY4" fmla="*/ 0 h 393405"/>
                      <a:gd name="connsiteX5" fmla="*/ 1959606 w 4034357"/>
                      <a:gd name="connsiteY5" fmla="*/ 382772 h 393405"/>
                      <a:gd name="connsiteX6" fmla="*/ 2150992 w 4034357"/>
                      <a:gd name="connsiteY6" fmla="*/ 0 h 393405"/>
                      <a:gd name="connsiteX7" fmla="*/ 2331745 w 4034357"/>
                      <a:gd name="connsiteY7" fmla="*/ 372140 h 393405"/>
                      <a:gd name="connsiteX8" fmla="*/ 2523131 w 4034357"/>
                      <a:gd name="connsiteY8" fmla="*/ 21265 h 393405"/>
                      <a:gd name="connsiteX9" fmla="*/ 2618824 w 4034357"/>
                      <a:gd name="connsiteY9" fmla="*/ 191386 h 393405"/>
                      <a:gd name="connsiteX10" fmla="*/ 4034357 w 4034357"/>
                      <a:gd name="connsiteY10" fmla="*/ 165763 h 393405"/>
                      <a:gd name="connsiteX0" fmla="*/ 0 w 4193626"/>
                      <a:gd name="connsiteY0" fmla="*/ 212651 h 393405"/>
                      <a:gd name="connsiteX1" fmla="*/ 1311020 w 4193626"/>
                      <a:gd name="connsiteY1" fmla="*/ 202019 h 393405"/>
                      <a:gd name="connsiteX2" fmla="*/ 1406713 w 4193626"/>
                      <a:gd name="connsiteY2" fmla="*/ 0 h 393405"/>
                      <a:gd name="connsiteX3" fmla="*/ 1598099 w 4193626"/>
                      <a:gd name="connsiteY3" fmla="*/ 393405 h 393405"/>
                      <a:gd name="connsiteX4" fmla="*/ 1757587 w 4193626"/>
                      <a:gd name="connsiteY4" fmla="*/ 0 h 393405"/>
                      <a:gd name="connsiteX5" fmla="*/ 1959606 w 4193626"/>
                      <a:gd name="connsiteY5" fmla="*/ 382772 h 393405"/>
                      <a:gd name="connsiteX6" fmla="*/ 2150992 w 4193626"/>
                      <a:gd name="connsiteY6" fmla="*/ 0 h 393405"/>
                      <a:gd name="connsiteX7" fmla="*/ 2331745 w 4193626"/>
                      <a:gd name="connsiteY7" fmla="*/ 372140 h 393405"/>
                      <a:gd name="connsiteX8" fmla="*/ 2523131 w 4193626"/>
                      <a:gd name="connsiteY8" fmla="*/ 21265 h 393405"/>
                      <a:gd name="connsiteX9" fmla="*/ 2618824 w 4193626"/>
                      <a:gd name="connsiteY9" fmla="*/ 191386 h 393405"/>
                      <a:gd name="connsiteX10" fmla="*/ 4193626 w 4193626"/>
                      <a:gd name="connsiteY10" fmla="*/ 191385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193626" h="393405">
                        <a:moveTo>
                          <a:pt x="0" y="212651"/>
                        </a:moveTo>
                        <a:lnTo>
                          <a:pt x="1311020" y="202019"/>
                        </a:lnTo>
                        <a:lnTo>
                          <a:pt x="1406713" y="0"/>
                        </a:lnTo>
                        <a:lnTo>
                          <a:pt x="1598099" y="393405"/>
                        </a:lnTo>
                        <a:lnTo>
                          <a:pt x="1757587" y="0"/>
                        </a:lnTo>
                        <a:lnTo>
                          <a:pt x="1959606" y="382772"/>
                        </a:lnTo>
                        <a:lnTo>
                          <a:pt x="2150992" y="0"/>
                        </a:lnTo>
                        <a:lnTo>
                          <a:pt x="2331745" y="372140"/>
                        </a:lnTo>
                        <a:lnTo>
                          <a:pt x="2523131" y="21265"/>
                        </a:lnTo>
                        <a:lnTo>
                          <a:pt x="2618824" y="191386"/>
                        </a:lnTo>
                        <a:lnTo>
                          <a:pt x="4193626" y="191385"/>
                        </a:lnTo>
                      </a:path>
                    </a:pathLst>
                  </a:cu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p:sp>
                <p:nvSpPr>
                  <p:cNvPr id="61" name="Ελεύθερη σχεδίαση 60"/>
                  <p:cNvSpPr/>
                  <p:nvPr/>
                </p:nvSpPr>
                <p:spPr>
                  <a:xfrm>
                    <a:off x="473582" y="3681854"/>
                    <a:ext cx="1774406" cy="176709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3365604"/>
                      <a:gd name="connsiteY0" fmla="*/ 212651 h 393405"/>
                      <a:gd name="connsiteX1" fmla="*/ 393405 w 3365604"/>
                      <a:gd name="connsiteY1" fmla="*/ 202019 h 393405"/>
                      <a:gd name="connsiteX2" fmla="*/ 489098 w 3365604"/>
                      <a:gd name="connsiteY2" fmla="*/ 0 h 393405"/>
                      <a:gd name="connsiteX3" fmla="*/ 680484 w 3365604"/>
                      <a:gd name="connsiteY3" fmla="*/ 393405 h 393405"/>
                      <a:gd name="connsiteX4" fmla="*/ 839972 w 3365604"/>
                      <a:gd name="connsiteY4" fmla="*/ 0 h 393405"/>
                      <a:gd name="connsiteX5" fmla="*/ 1041991 w 3365604"/>
                      <a:gd name="connsiteY5" fmla="*/ 382772 h 393405"/>
                      <a:gd name="connsiteX6" fmla="*/ 1233377 w 3365604"/>
                      <a:gd name="connsiteY6" fmla="*/ 0 h 393405"/>
                      <a:gd name="connsiteX7" fmla="*/ 1414130 w 3365604"/>
                      <a:gd name="connsiteY7" fmla="*/ 372140 h 393405"/>
                      <a:gd name="connsiteX8" fmla="*/ 1605516 w 3365604"/>
                      <a:gd name="connsiteY8" fmla="*/ 21265 h 393405"/>
                      <a:gd name="connsiteX9" fmla="*/ 1701209 w 3365604"/>
                      <a:gd name="connsiteY9" fmla="*/ 191386 h 393405"/>
                      <a:gd name="connsiteX10" fmla="*/ 3365604 w 3365604"/>
                      <a:gd name="connsiteY10" fmla="*/ 214095 h 393405"/>
                      <a:gd name="connsiteX0" fmla="*/ 0 w 3789119"/>
                      <a:gd name="connsiteY0" fmla="*/ 212651 h 393405"/>
                      <a:gd name="connsiteX1" fmla="*/ 393405 w 3789119"/>
                      <a:gd name="connsiteY1" fmla="*/ 202019 h 393405"/>
                      <a:gd name="connsiteX2" fmla="*/ 489098 w 3789119"/>
                      <a:gd name="connsiteY2" fmla="*/ 0 h 393405"/>
                      <a:gd name="connsiteX3" fmla="*/ 680484 w 3789119"/>
                      <a:gd name="connsiteY3" fmla="*/ 393405 h 393405"/>
                      <a:gd name="connsiteX4" fmla="*/ 839972 w 3789119"/>
                      <a:gd name="connsiteY4" fmla="*/ 0 h 393405"/>
                      <a:gd name="connsiteX5" fmla="*/ 1041991 w 3789119"/>
                      <a:gd name="connsiteY5" fmla="*/ 382772 h 393405"/>
                      <a:gd name="connsiteX6" fmla="*/ 1233377 w 3789119"/>
                      <a:gd name="connsiteY6" fmla="*/ 0 h 393405"/>
                      <a:gd name="connsiteX7" fmla="*/ 1414130 w 3789119"/>
                      <a:gd name="connsiteY7" fmla="*/ 372140 h 393405"/>
                      <a:gd name="connsiteX8" fmla="*/ 1605516 w 3789119"/>
                      <a:gd name="connsiteY8" fmla="*/ 21265 h 393405"/>
                      <a:gd name="connsiteX9" fmla="*/ 1701209 w 3789119"/>
                      <a:gd name="connsiteY9" fmla="*/ 191386 h 393405"/>
                      <a:gd name="connsiteX10" fmla="*/ 3789119 w 3789119"/>
                      <a:gd name="connsiteY10" fmla="*/ 145964 h 393405"/>
                      <a:gd name="connsiteX0" fmla="*/ 0 w 3753826"/>
                      <a:gd name="connsiteY0" fmla="*/ 212651 h 393405"/>
                      <a:gd name="connsiteX1" fmla="*/ 393405 w 3753826"/>
                      <a:gd name="connsiteY1" fmla="*/ 202019 h 393405"/>
                      <a:gd name="connsiteX2" fmla="*/ 489098 w 3753826"/>
                      <a:gd name="connsiteY2" fmla="*/ 0 h 393405"/>
                      <a:gd name="connsiteX3" fmla="*/ 680484 w 3753826"/>
                      <a:gd name="connsiteY3" fmla="*/ 393405 h 393405"/>
                      <a:gd name="connsiteX4" fmla="*/ 839972 w 3753826"/>
                      <a:gd name="connsiteY4" fmla="*/ 0 h 393405"/>
                      <a:gd name="connsiteX5" fmla="*/ 1041991 w 3753826"/>
                      <a:gd name="connsiteY5" fmla="*/ 382772 h 393405"/>
                      <a:gd name="connsiteX6" fmla="*/ 1233377 w 3753826"/>
                      <a:gd name="connsiteY6" fmla="*/ 0 h 393405"/>
                      <a:gd name="connsiteX7" fmla="*/ 1414130 w 3753826"/>
                      <a:gd name="connsiteY7" fmla="*/ 372140 h 393405"/>
                      <a:gd name="connsiteX8" fmla="*/ 1605516 w 3753826"/>
                      <a:gd name="connsiteY8" fmla="*/ 21265 h 393405"/>
                      <a:gd name="connsiteX9" fmla="*/ 1701209 w 3753826"/>
                      <a:gd name="connsiteY9" fmla="*/ 191386 h 393405"/>
                      <a:gd name="connsiteX10" fmla="*/ 3753826 w 3753826"/>
                      <a:gd name="connsiteY10" fmla="*/ 191385 h 393405"/>
                      <a:gd name="connsiteX0" fmla="*/ 0 w 4600855"/>
                      <a:gd name="connsiteY0" fmla="*/ 235361 h 393405"/>
                      <a:gd name="connsiteX1" fmla="*/ 1240434 w 4600855"/>
                      <a:gd name="connsiteY1" fmla="*/ 202019 h 393405"/>
                      <a:gd name="connsiteX2" fmla="*/ 1336127 w 4600855"/>
                      <a:gd name="connsiteY2" fmla="*/ 0 h 393405"/>
                      <a:gd name="connsiteX3" fmla="*/ 1527513 w 4600855"/>
                      <a:gd name="connsiteY3" fmla="*/ 393405 h 393405"/>
                      <a:gd name="connsiteX4" fmla="*/ 1687001 w 4600855"/>
                      <a:gd name="connsiteY4" fmla="*/ 0 h 393405"/>
                      <a:gd name="connsiteX5" fmla="*/ 1889020 w 4600855"/>
                      <a:gd name="connsiteY5" fmla="*/ 382772 h 393405"/>
                      <a:gd name="connsiteX6" fmla="*/ 2080406 w 4600855"/>
                      <a:gd name="connsiteY6" fmla="*/ 0 h 393405"/>
                      <a:gd name="connsiteX7" fmla="*/ 2261159 w 4600855"/>
                      <a:gd name="connsiteY7" fmla="*/ 372140 h 393405"/>
                      <a:gd name="connsiteX8" fmla="*/ 2452545 w 4600855"/>
                      <a:gd name="connsiteY8" fmla="*/ 21265 h 393405"/>
                      <a:gd name="connsiteX9" fmla="*/ 2548238 w 4600855"/>
                      <a:gd name="connsiteY9" fmla="*/ 191386 h 393405"/>
                      <a:gd name="connsiteX10" fmla="*/ 4600855 w 4600855"/>
                      <a:gd name="connsiteY10" fmla="*/ 191385 h 393405"/>
                      <a:gd name="connsiteX0" fmla="*/ 0 w 4671441"/>
                      <a:gd name="connsiteY0" fmla="*/ 212651 h 393405"/>
                      <a:gd name="connsiteX1" fmla="*/ 1311020 w 4671441"/>
                      <a:gd name="connsiteY1" fmla="*/ 202019 h 393405"/>
                      <a:gd name="connsiteX2" fmla="*/ 1406713 w 4671441"/>
                      <a:gd name="connsiteY2" fmla="*/ 0 h 393405"/>
                      <a:gd name="connsiteX3" fmla="*/ 1598099 w 4671441"/>
                      <a:gd name="connsiteY3" fmla="*/ 393405 h 393405"/>
                      <a:gd name="connsiteX4" fmla="*/ 1757587 w 4671441"/>
                      <a:gd name="connsiteY4" fmla="*/ 0 h 393405"/>
                      <a:gd name="connsiteX5" fmla="*/ 1959606 w 4671441"/>
                      <a:gd name="connsiteY5" fmla="*/ 382772 h 393405"/>
                      <a:gd name="connsiteX6" fmla="*/ 2150992 w 4671441"/>
                      <a:gd name="connsiteY6" fmla="*/ 0 h 393405"/>
                      <a:gd name="connsiteX7" fmla="*/ 2331745 w 4671441"/>
                      <a:gd name="connsiteY7" fmla="*/ 372140 h 393405"/>
                      <a:gd name="connsiteX8" fmla="*/ 2523131 w 4671441"/>
                      <a:gd name="connsiteY8" fmla="*/ 21265 h 393405"/>
                      <a:gd name="connsiteX9" fmla="*/ 2618824 w 4671441"/>
                      <a:gd name="connsiteY9" fmla="*/ 191386 h 393405"/>
                      <a:gd name="connsiteX10" fmla="*/ 4671441 w 4671441"/>
                      <a:gd name="connsiteY10" fmla="*/ 191385 h 393405"/>
                      <a:gd name="connsiteX0" fmla="*/ 0 w 6662317"/>
                      <a:gd name="connsiteY0" fmla="*/ 212651 h 393405"/>
                      <a:gd name="connsiteX1" fmla="*/ 1311020 w 6662317"/>
                      <a:gd name="connsiteY1" fmla="*/ 202019 h 393405"/>
                      <a:gd name="connsiteX2" fmla="*/ 1406713 w 6662317"/>
                      <a:gd name="connsiteY2" fmla="*/ 0 h 393405"/>
                      <a:gd name="connsiteX3" fmla="*/ 1598099 w 6662317"/>
                      <a:gd name="connsiteY3" fmla="*/ 393405 h 393405"/>
                      <a:gd name="connsiteX4" fmla="*/ 1757587 w 6662317"/>
                      <a:gd name="connsiteY4" fmla="*/ 0 h 393405"/>
                      <a:gd name="connsiteX5" fmla="*/ 1959606 w 6662317"/>
                      <a:gd name="connsiteY5" fmla="*/ 382772 h 393405"/>
                      <a:gd name="connsiteX6" fmla="*/ 2150992 w 6662317"/>
                      <a:gd name="connsiteY6" fmla="*/ 0 h 393405"/>
                      <a:gd name="connsiteX7" fmla="*/ 2331745 w 6662317"/>
                      <a:gd name="connsiteY7" fmla="*/ 372140 h 393405"/>
                      <a:gd name="connsiteX8" fmla="*/ 2523131 w 6662317"/>
                      <a:gd name="connsiteY8" fmla="*/ 21265 h 393405"/>
                      <a:gd name="connsiteX9" fmla="*/ 2618824 w 6662317"/>
                      <a:gd name="connsiteY9" fmla="*/ 191386 h 393405"/>
                      <a:gd name="connsiteX10" fmla="*/ 6662317 w 6662317"/>
                      <a:gd name="connsiteY10" fmla="*/ 191385 h 393405"/>
                      <a:gd name="connsiteX0" fmla="*/ 0 w 6861407"/>
                      <a:gd name="connsiteY0" fmla="*/ 212651 h 393405"/>
                      <a:gd name="connsiteX1" fmla="*/ 1311020 w 6861407"/>
                      <a:gd name="connsiteY1" fmla="*/ 202019 h 393405"/>
                      <a:gd name="connsiteX2" fmla="*/ 1406713 w 6861407"/>
                      <a:gd name="connsiteY2" fmla="*/ 0 h 393405"/>
                      <a:gd name="connsiteX3" fmla="*/ 1598099 w 6861407"/>
                      <a:gd name="connsiteY3" fmla="*/ 393405 h 393405"/>
                      <a:gd name="connsiteX4" fmla="*/ 1757587 w 6861407"/>
                      <a:gd name="connsiteY4" fmla="*/ 0 h 393405"/>
                      <a:gd name="connsiteX5" fmla="*/ 1959606 w 6861407"/>
                      <a:gd name="connsiteY5" fmla="*/ 382772 h 393405"/>
                      <a:gd name="connsiteX6" fmla="*/ 2150992 w 6861407"/>
                      <a:gd name="connsiteY6" fmla="*/ 0 h 393405"/>
                      <a:gd name="connsiteX7" fmla="*/ 2331745 w 6861407"/>
                      <a:gd name="connsiteY7" fmla="*/ 372140 h 393405"/>
                      <a:gd name="connsiteX8" fmla="*/ 2523131 w 6861407"/>
                      <a:gd name="connsiteY8" fmla="*/ 21265 h 393405"/>
                      <a:gd name="connsiteX9" fmla="*/ 2618824 w 6861407"/>
                      <a:gd name="connsiteY9" fmla="*/ 191386 h 393405"/>
                      <a:gd name="connsiteX10" fmla="*/ 6861407 w 6861407"/>
                      <a:gd name="connsiteY10" fmla="*/ 165763 h 393405"/>
                      <a:gd name="connsiteX0" fmla="*/ 0 w 6861407"/>
                      <a:gd name="connsiteY0" fmla="*/ 212651 h 393405"/>
                      <a:gd name="connsiteX1" fmla="*/ 1311020 w 6861407"/>
                      <a:gd name="connsiteY1" fmla="*/ 202019 h 393405"/>
                      <a:gd name="connsiteX2" fmla="*/ 1406713 w 6861407"/>
                      <a:gd name="connsiteY2" fmla="*/ 0 h 393405"/>
                      <a:gd name="connsiteX3" fmla="*/ 1598099 w 6861407"/>
                      <a:gd name="connsiteY3" fmla="*/ 393405 h 393405"/>
                      <a:gd name="connsiteX4" fmla="*/ 1757587 w 6861407"/>
                      <a:gd name="connsiteY4" fmla="*/ 0 h 393405"/>
                      <a:gd name="connsiteX5" fmla="*/ 1959606 w 6861407"/>
                      <a:gd name="connsiteY5" fmla="*/ 382772 h 393405"/>
                      <a:gd name="connsiteX6" fmla="*/ 2150992 w 6861407"/>
                      <a:gd name="connsiteY6" fmla="*/ 0 h 393405"/>
                      <a:gd name="connsiteX7" fmla="*/ 2331745 w 6861407"/>
                      <a:gd name="connsiteY7" fmla="*/ 372140 h 393405"/>
                      <a:gd name="connsiteX8" fmla="*/ 2523131 w 6861407"/>
                      <a:gd name="connsiteY8" fmla="*/ 21265 h 393405"/>
                      <a:gd name="connsiteX9" fmla="*/ 2618824 w 6861407"/>
                      <a:gd name="connsiteY9" fmla="*/ 191386 h 393405"/>
                      <a:gd name="connsiteX10" fmla="*/ 6861407 w 6861407"/>
                      <a:gd name="connsiteY10" fmla="*/ 191385 h 393405"/>
                      <a:gd name="connsiteX0" fmla="*/ 0 w 4034357"/>
                      <a:gd name="connsiteY0" fmla="*/ 212651 h 393405"/>
                      <a:gd name="connsiteX1" fmla="*/ 1311020 w 4034357"/>
                      <a:gd name="connsiteY1" fmla="*/ 202019 h 393405"/>
                      <a:gd name="connsiteX2" fmla="*/ 1406713 w 4034357"/>
                      <a:gd name="connsiteY2" fmla="*/ 0 h 393405"/>
                      <a:gd name="connsiteX3" fmla="*/ 1598099 w 4034357"/>
                      <a:gd name="connsiteY3" fmla="*/ 393405 h 393405"/>
                      <a:gd name="connsiteX4" fmla="*/ 1757587 w 4034357"/>
                      <a:gd name="connsiteY4" fmla="*/ 0 h 393405"/>
                      <a:gd name="connsiteX5" fmla="*/ 1959606 w 4034357"/>
                      <a:gd name="connsiteY5" fmla="*/ 382772 h 393405"/>
                      <a:gd name="connsiteX6" fmla="*/ 2150992 w 4034357"/>
                      <a:gd name="connsiteY6" fmla="*/ 0 h 393405"/>
                      <a:gd name="connsiteX7" fmla="*/ 2331745 w 4034357"/>
                      <a:gd name="connsiteY7" fmla="*/ 372140 h 393405"/>
                      <a:gd name="connsiteX8" fmla="*/ 2523131 w 4034357"/>
                      <a:gd name="connsiteY8" fmla="*/ 21265 h 393405"/>
                      <a:gd name="connsiteX9" fmla="*/ 2618824 w 4034357"/>
                      <a:gd name="connsiteY9" fmla="*/ 191386 h 393405"/>
                      <a:gd name="connsiteX10" fmla="*/ 4034357 w 4034357"/>
                      <a:gd name="connsiteY10" fmla="*/ 165763 h 393405"/>
                      <a:gd name="connsiteX0" fmla="*/ 0 w 4193626"/>
                      <a:gd name="connsiteY0" fmla="*/ 212651 h 393405"/>
                      <a:gd name="connsiteX1" fmla="*/ 1311020 w 4193626"/>
                      <a:gd name="connsiteY1" fmla="*/ 202019 h 393405"/>
                      <a:gd name="connsiteX2" fmla="*/ 1406713 w 4193626"/>
                      <a:gd name="connsiteY2" fmla="*/ 0 h 393405"/>
                      <a:gd name="connsiteX3" fmla="*/ 1598099 w 4193626"/>
                      <a:gd name="connsiteY3" fmla="*/ 393405 h 393405"/>
                      <a:gd name="connsiteX4" fmla="*/ 1757587 w 4193626"/>
                      <a:gd name="connsiteY4" fmla="*/ 0 h 393405"/>
                      <a:gd name="connsiteX5" fmla="*/ 1959606 w 4193626"/>
                      <a:gd name="connsiteY5" fmla="*/ 382772 h 393405"/>
                      <a:gd name="connsiteX6" fmla="*/ 2150992 w 4193626"/>
                      <a:gd name="connsiteY6" fmla="*/ 0 h 393405"/>
                      <a:gd name="connsiteX7" fmla="*/ 2331745 w 4193626"/>
                      <a:gd name="connsiteY7" fmla="*/ 372140 h 393405"/>
                      <a:gd name="connsiteX8" fmla="*/ 2523131 w 4193626"/>
                      <a:gd name="connsiteY8" fmla="*/ 21265 h 393405"/>
                      <a:gd name="connsiteX9" fmla="*/ 2618824 w 4193626"/>
                      <a:gd name="connsiteY9" fmla="*/ 191386 h 393405"/>
                      <a:gd name="connsiteX10" fmla="*/ 4193626 w 4193626"/>
                      <a:gd name="connsiteY10" fmla="*/ 191385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193626" h="393405">
                        <a:moveTo>
                          <a:pt x="0" y="212651"/>
                        </a:moveTo>
                        <a:lnTo>
                          <a:pt x="1311020" y="202019"/>
                        </a:lnTo>
                        <a:lnTo>
                          <a:pt x="1406713" y="0"/>
                        </a:lnTo>
                        <a:lnTo>
                          <a:pt x="1598099" y="393405"/>
                        </a:lnTo>
                        <a:lnTo>
                          <a:pt x="1757587" y="0"/>
                        </a:lnTo>
                        <a:lnTo>
                          <a:pt x="1959606" y="382772"/>
                        </a:lnTo>
                        <a:lnTo>
                          <a:pt x="2150992" y="0"/>
                        </a:lnTo>
                        <a:lnTo>
                          <a:pt x="2331745" y="372140"/>
                        </a:lnTo>
                        <a:lnTo>
                          <a:pt x="2523131" y="21265"/>
                        </a:lnTo>
                        <a:lnTo>
                          <a:pt x="2618824" y="191386"/>
                        </a:lnTo>
                        <a:lnTo>
                          <a:pt x="4193626" y="191385"/>
                        </a:lnTo>
                      </a:path>
                    </a:pathLst>
                  </a:cu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66" name="Ομάδα 65"/>
              <p:cNvGrpSpPr/>
              <p:nvPr/>
            </p:nvGrpSpPr>
            <p:grpSpPr>
              <a:xfrm>
                <a:off x="1088948" y="1787235"/>
                <a:ext cx="459712" cy="2440597"/>
                <a:chOff x="1088948" y="1787235"/>
                <a:chExt cx="459712" cy="2440597"/>
              </a:xfrm>
            </p:grpSpPr>
            <p:cxnSp>
              <p:nvCxnSpPr>
                <p:cNvPr id="68" name="Ευθύγραμμο βέλος σύνδεσης 67"/>
                <p:cNvCxnSpPr/>
                <p:nvPr/>
              </p:nvCxnSpPr>
              <p:spPr>
                <a:xfrm>
                  <a:off x="1116660" y="1826715"/>
                  <a:ext cx="43200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9" name="Ορθογώνιο 68"/>
                    <p:cNvSpPr/>
                    <p:nvPr/>
                  </p:nvSpPr>
                  <p:spPr>
                    <a:xfrm>
                      <a:off x="1108919" y="1787235"/>
                      <a:ext cx="314636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i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9" name="Ορθογώνιο 6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08919" y="1787235"/>
                      <a:ext cx="314636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r="-1346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0" name="Ορθογώνιο 69"/>
                    <p:cNvSpPr/>
                    <p:nvPr/>
                  </p:nvSpPr>
                  <p:spPr>
                    <a:xfrm>
                      <a:off x="1115845" y="2843652"/>
                      <a:ext cx="314636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i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0" name="Ορθογώνιο 6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5845" y="2843652"/>
                      <a:ext cx="314636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r="-1346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71" name="Ευθύγραμμο βέλος σύνδεσης 70"/>
                <p:cNvCxnSpPr/>
                <p:nvPr/>
              </p:nvCxnSpPr>
              <p:spPr>
                <a:xfrm>
                  <a:off x="1092413" y="2883132"/>
                  <a:ext cx="43200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2" name="Ορθογώνιο 71"/>
                    <p:cNvSpPr/>
                    <p:nvPr/>
                  </p:nvSpPr>
                  <p:spPr>
                    <a:xfrm>
                      <a:off x="1112380" y="3858500"/>
                      <a:ext cx="314636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i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2" name="Ορθογώνιο 7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2380" y="3858500"/>
                      <a:ext cx="314636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r="-1568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73" name="Ευθύγραμμο βέλος σύνδεσης 72"/>
                <p:cNvCxnSpPr/>
                <p:nvPr/>
              </p:nvCxnSpPr>
              <p:spPr>
                <a:xfrm>
                  <a:off x="1088948" y="3918767"/>
                  <a:ext cx="43200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8" name="Ορθογώνιο 187"/>
                <p:cNvSpPr/>
                <p:nvPr/>
              </p:nvSpPr>
              <p:spPr>
                <a:xfrm>
                  <a:off x="1154523" y="2601188"/>
                  <a:ext cx="39466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𝐀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88" name="Ορθογώνιο 18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4523" y="2601188"/>
                  <a:ext cx="394660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9" name="Ορθογώνιο 188"/>
                <p:cNvSpPr/>
                <p:nvPr/>
              </p:nvSpPr>
              <p:spPr>
                <a:xfrm>
                  <a:off x="1138643" y="3679895"/>
                  <a:ext cx="39466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𝐁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89" name="Ορθογώνιο 1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8643" y="3679895"/>
                  <a:ext cx="394660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Ορθογώνιο 189"/>
                <p:cNvSpPr/>
                <p:nvPr/>
              </p:nvSpPr>
              <p:spPr>
                <a:xfrm>
                  <a:off x="1176552" y="4725746"/>
                  <a:ext cx="36740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𝚪</m:t>
                        </m:r>
                      </m:oMath>
                    </m:oMathPara>
                  </a14:m>
                  <a:endParaRPr lang="el-GR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90" name="Ορθογώνιο 1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6552" y="4725746"/>
                  <a:ext cx="367408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Ορθογώνιο 190"/>
                <p:cNvSpPr/>
                <p:nvPr/>
              </p:nvSpPr>
              <p:spPr>
                <a:xfrm>
                  <a:off x="1152308" y="5823717"/>
                  <a:ext cx="3866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𝚫</m:t>
                        </m:r>
                      </m:oMath>
                    </m:oMathPara>
                  </a14:m>
                  <a:endParaRPr lang="el-GR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91" name="Ορθογώνιο 1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2308" y="5823717"/>
                  <a:ext cx="386644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Ορθογώνιο 191"/>
                <p:cNvSpPr/>
                <p:nvPr/>
              </p:nvSpPr>
              <p:spPr>
                <a:xfrm>
                  <a:off x="3154493" y="2588844"/>
                  <a:ext cx="39466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𝚱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92" name="Ορθογώνιο 19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54493" y="2588844"/>
                  <a:ext cx="394660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3" name="Ορθογώνιο 192"/>
                <p:cNvSpPr/>
                <p:nvPr/>
              </p:nvSpPr>
              <p:spPr>
                <a:xfrm>
                  <a:off x="3171810" y="3707603"/>
                  <a:ext cx="39466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𝚲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93" name="Ορθογώνιο 1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10" y="3707603"/>
                  <a:ext cx="394660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4" name="Ορθογώνιο 193"/>
                <p:cNvSpPr/>
                <p:nvPr/>
              </p:nvSpPr>
              <p:spPr>
                <a:xfrm>
                  <a:off x="3168158" y="4743063"/>
                  <a:ext cx="43633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𝚳</m:t>
                        </m:r>
                      </m:oMath>
                    </m:oMathPara>
                  </a14:m>
                  <a:endParaRPr lang="el-GR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94" name="Ορθογώνιο 19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8158" y="4743063"/>
                  <a:ext cx="436338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Ορθογώνιο 194"/>
                <p:cNvSpPr/>
                <p:nvPr/>
              </p:nvSpPr>
              <p:spPr>
                <a:xfrm>
                  <a:off x="3195866" y="5892989"/>
                  <a:ext cx="39786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𝚴</m:t>
                        </m:r>
                      </m:oMath>
                    </m:oMathPara>
                  </a14:m>
                  <a:endParaRPr lang="el-GR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95" name="Ορθογώνιο 1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5866" y="5892989"/>
                  <a:ext cx="397866" cy="369332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6" name="TextBox 195"/>
          <p:cNvSpPr txBox="1"/>
          <p:nvPr/>
        </p:nvSpPr>
        <p:spPr>
          <a:xfrm>
            <a:off x="3829885" y="4124568"/>
            <a:ext cx="39615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θεωρηθεί το κύκλωμα των τριών Αντιστατών ως κύκλωμα παράλληλων Αντιστατών θα πρέπει στι</a:t>
            </a:r>
            <a:r>
              <a:rPr lang="el-G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ς</a:t>
            </a:r>
            <a:r>
              <a:rPr lang="el-G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περιοχές (ΑΒ), (ΒΓ), (ΓΔ), (ΝΜ), (ΜΛ) και (ΛΚ) να μην υπάρχει διακλάδωση που να οδηγεί σε άλλα στοιχεία του κυκλώματος</a:t>
            </a:r>
            <a:endParaRPr lang="el-G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9" name="Ομάδα 198"/>
          <p:cNvGrpSpPr/>
          <p:nvPr/>
        </p:nvGrpSpPr>
        <p:grpSpPr>
          <a:xfrm>
            <a:off x="3883382" y="2369013"/>
            <a:ext cx="7304827" cy="2979470"/>
            <a:chOff x="3883382" y="2369013"/>
            <a:chExt cx="7304827" cy="2979470"/>
          </a:xfrm>
        </p:grpSpPr>
        <p:grpSp>
          <p:nvGrpSpPr>
            <p:cNvPr id="187" name="Ομάδα 186"/>
            <p:cNvGrpSpPr/>
            <p:nvPr/>
          </p:nvGrpSpPr>
          <p:grpSpPr>
            <a:xfrm>
              <a:off x="3883382" y="2369013"/>
              <a:ext cx="7304827" cy="2979470"/>
              <a:chOff x="3582043" y="2369013"/>
              <a:chExt cx="7304827" cy="2979470"/>
            </a:xfrm>
          </p:grpSpPr>
          <p:grpSp>
            <p:nvGrpSpPr>
              <p:cNvPr id="155" name="Ομάδα 154"/>
              <p:cNvGrpSpPr/>
              <p:nvPr/>
            </p:nvGrpSpPr>
            <p:grpSpPr>
              <a:xfrm>
                <a:off x="3582043" y="2369013"/>
                <a:ext cx="7304827" cy="2979470"/>
                <a:chOff x="3582043" y="2369013"/>
                <a:chExt cx="7304827" cy="2979470"/>
              </a:xfrm>
            </p:grpSpPr>
            <p:grpSp>
              <p:nvGrpSpPr>
                <p:cNvPr id="156" name="Ομάδα 155"/>
                <p:cNvGrpSpPr/>
                <p:nvPr/>
              </p:nvGrpSpPr>
              <p:grpSpPr>
                <a:xfrm>
                  <a:off x="3582043" y="2369013"/>
                  <a:ext cx="7304827" cy="2979470"/>
                  <a:chOff x="3582043" y="2400186"/>
                  <a:chExt cx="7304827" cy="2979470"/>
                </a:xfrm>
              </p:grpSpPr>
              <p:grpSp>
                <p:nvGrpSpPr>
                  <p:cNvPr id="163" name="Ομάδα 162"/>
                  <p:cNvGrpSpPr/>
                  <p:nvPr/>
                </p:nvGrpSpPr>
                <p:grpSpPr>
                  <a:xfrm>
                    <a:off x="3582043" y="2400186"/>
                    <a:ext cx="7304827" cy="2979470"/>
                    <a:chOff x="3405396" y="2846999"/>
                    <a:chExt cx="7304827" cy="2979470"/>
                  </a:xfrm>
                </p:grpSpPr>
                <p:sp>
                  <p:nvSpPr>
                    <p:cNvPr id="167" name="Δεξί βέλος 166"/>
                    <p:cNvSpPr/>
                    <p:nvPr/>
                  </p:nvSpPr>
                  <p:spPr>
                    <a:xfrm>
                      <a:off x="3405396" y="4279394"/>
                      <a:ext cx="3691594" cy="251047"/>
                    </a:xfrm>
                    <a:prstGeom prst="rightArrow">
                      <a:avLst>
                        <a:gd name="adj1" fmla="val 50000"/>
                        <a:gd name="adj2" fmla="val 194866"/>
                      </a:avLst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grpSp>
                  <p:nvGrpSpPr>
                    <p:cNvPr id="168" name="Ομάδα 167"/>
                    <p:cNvGrpSpPr/>
                    <p:nvPr/>
                  </p:nvGrpSpPr>
                  <p:grpSpPr>
                    <a:xfrm>
                      <a:off x="7512477" y="3646103"/>
                      <a:ext cx="1998795" cy="2180366"/>
                      <a:chOff x="7935190" y="1412886"/>
                      <a:chExt cx="1998795" cy="2180366"/>
                    </a:xfrm>
                  </p:grpSpPr>
                  <p:cxnSp>
                    <p:nvCxnSpPr>
                      <p:cNvPr id="170" name="Ευθεία γραμμή σύνδεσης 169"/>
                      <p:cNvCxnSpPr/>
                      <p:nvPr/>
                    </p:nvCxnSpPr>
                    <p:spPr>
                      <a:xfrm flipH="1" flipV="1">
                        <a:off x="7935190" y="3037661"/>
                        <a:ext cx="464402" cy="736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1" name="Ευθεία γραμμή σύνδεσης 170"/>
                      <p:cNvCxnSpPr/>
                      <p:nvPr/>
                    </p:nvCxnSpPr>
                    <p:spPr>
                      <a:xfrm flipH="1">
                        <a:off x="7938655" y="1447524"/>
                        <a:ext cx="0" cy="1584000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2" name="Ευθεία γραμμή σύνδεσης 171"/>
                      <p:cNvCxnSpPr/>
                      <p:nvPr/>
                    </p:nvCxnSpPr>
                    <p:spPr>
                      <a:xfrm flipH="1" flipV="1">
                        <a:off x="9469583" y="3003023"/>
                        <a:ext cx="464402" cy="736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3" name="Ευθεία γραμμή σύνδεσης 172"/>
                      <p:cNvCxnSpPr/>
                      <p:nvPr/>
                    </p:nvCxnSpPr>
                    <p:spPr>
                      <a:xfrm flipH="1">
                        <a:off x="9919861" y="1412886"/>
                        <a:ext cx="0" cy="1584000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74" name="Ομάδα 173"/>
                      <p:cNvGrpSpPr/>
                      <p:nvPr/>
                    </p:nvGrpSpPr>
                    <p:grpSpPr>
                      <a:xfrm>
                        <a:off x="8380230" y="2430391"/>
                        <a:ext cx="1095967" cy="1162861"/>
                        <a:chOff x="8380230" y="2430391"/>
                        <a:chExt cx="1095967" cy="1162861"/>
                      </a:xfrm>
                    </p:grpSpPr>
                    <p:sp>
                      <p:nvSpPr>
                        <p:cNvPr id="175" name="TextBox 174"/>
                        <p:cNvSpPr txBox="1"/>
                        <p:nvPr/>
                      </p:nvSpPr>
                      <p:spPr>
                        <a:xfrm>
                          <a:off x="9016087" y="2553802"/>
                          <a:ext cx="33855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–</a:t>
                          </a:r>
                          <a:endParaRPr lang="el-GR" sz="2400" b="1" dirty="0"/>
                        </a:p>
                      </p:txBody>
                    </p:sp>
                    <p:grpSp>
                      <p:nvGrpSpPr>
                        <p:cNvPr id="176" name="Ομάδα 175"/>
                        <p:cNvGrpSpPr/>
                        <p:nvPr/>
                      </p:nvGrpSpPr>
                      <p:grpSpPr>
                        <a:xfrm>
                          <a:off x="8380230" y="2430391"/>
                          <a:ext cx="1095967" cy="1162861"/>
                          <a:chOff x="8380230" y="2430391"/>
                          <a:chExt cx="1095967" cy="1162861"/>
                        </a:xfrm>
                      </p:grpSpPr>
                      <p:grpSp>
                        <p:nvGrpSpPr>
                          <p:cNvPr id="177" name="Ομάδα 176"/>
                          <p:cNvGrpSpPr/>
                          <p:nvPr/>
                        </p:nvGrpSpPr>
                        <p:grpSpPr>
                          <a:xfrm>
                            <a:off x="8420856" y="2533020"/>
                            <a:ext cx="972490" cy="988470"/>
                            <a:chOff x="1130986" y="5906049"/>
                            <a:chExt cx="972490" cy="988470"/>
                          </a:xfrm>
                        </p:grpSpPr>
                        <p:cxnSp>
                          <p:nvCxnSpPr>
                            <p:cNvPr id="182" name="Ευθεία γραμμή σύνδεσης 181"/>
                            <p:cNvCxnSpPr/>
                            <p:nvPr/>
                          </p:nvCxnSpPr>
                          <p:spPr>
                            <a:xfrm>
                              <a:off x="1130986" y="6385364"/>
                              <a:ext cx="396000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183" name="Ευθεία γραμμή σύνδεσης 182"/>
                            <p:cNvCxnSpPr/>
                            <p:nvPr/>
                          </p:nvCxnSpPr>
                          <p:spPr>
                            <a:xfrm>
                              <a:off x="1536229" y="5906049"/>
                              <a:ext cx="0" cy="988470"/>
                            </a:xfrm>
                            <a:prstGeom prst="line">
                              <a:avLst/>
                            </a:prstGeom>
                            <a:ln w="3810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184" name="Ευθεία γραμμή σύνδεσης 183"/>
                            <p:cNvCxnSpPr/>
                            <p:nvPr/>
                          </p:nvCxnSpPr>
                          <p:spPr>
                            <a:xfrm>
                              <a:off x="1707476" y="6381899"/>
                              <a:ext cx="396000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185" name="Ευθεία γραμμή σύνδεσης 184"/>
                            <p:cNvCxnSpPr/>
                            <p:nvPr/>
                          </p:nvCxnSpPr>
                          <p:spPr>
                            <a:xfrm>
                              <a:off x="1697080" y="6136505"/>
                              <a:ext cx="0" cy="504000"/>
                            </a:xfrm>
                            <a:prstGeom prst="line">
                              <a:avLst/>
                            </a:prstGeom>
                            <a:ln w="7620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178" name="TextBox 177"/>
                          <p:cNvSpPr txBox="1"/>
                          <p:nvPr/>
                        </p:nvSpPr>
                        <p:spPr>
                          <a:xfrm>
                            <a:off x="8538050" y="2430391"/>
                            <a:ext cx="338554" cy="46166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l-GR" sz="2400" b="1" dirty="0" smtClean="0"/>
                              <a:t>+</a:t>
                            </a:r>
                            <a:endParaRPr lang="el-GR" sz="2400" b="1" dirty="0"/>
                          </a:p>
                        </p:txBody>
                      </p:sp>
                      <p:sp>
                        <p:nvSpPr>
                          <p:cNvPr id="179" name="Οβάλ 178"/>
                          <p:cNvSpPr/>
                          <p:nvPr/>
                        </p:nvSpPr>
                        <p:spPr>
                          <a:xfrm>
                            <a:off x="8380230" y="2965576"/>
                            <a:ext cx="108000" cy="108000"/>
                          </a:xfrm>
                          <a:prstGeom prst="ellipse">
                            <a:avLst/>
                          </a:prstGeom>
                          <a:solidFill>
                            <a:srgbClr val="002060"/>
                          </a:solidFill>
                          <a:ln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sp>
                        <p:nvSpPr>
                          <p:cNvPr id="180" name="Οβάλ 179"/>
                          <p:cNvSpPr/>
                          <p:nvPr/>
                        </p:nvSpPr>
                        <p:spPr>
                          <a:xfrm>
                            <a:off x="9368197" y="2962111"/>
                            <a:ext cx="108000" cy="108000"/>
                          </a:xfrm>
                          <a:prstGeom prst="ellipse">
                            <a:avLst/>
                          </a:prstGeom>
                          <a:solidFill>
                            <a:srgbClr val="002060"/>
                          </a:solidFill>
                          <a:ln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1" name="Ορθογώνιο 180"/>
                              <p:cNvSpPr/>
                              <p:nvPr/>
                            </p:nvSpPr>
                            <p:spPr>
                              <a:xfrm>
                                <a:off x="8767366" y="3223920"/>
                                <a:ext cx="646267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l-GR" b="1" i="0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𝚫</m:t>
                                      </m:r>
                                      <m:sSub>
                                        <m:sSubPr>
                                          <m:ctrlPr>
                                            <a:rPr lang="el-GR" b="1" i="1" smtClean="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1" i="1" smtClean="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en-US" b="1" i="1" smtClean="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oMath>
                                  </m:oMathPara>
                                </a14:m>
                                <a:endParaRPr lang="el-GR" dirty="0">
                                  <a:solidFill>
                                    <a:srgbClr val="002060"/>
                                  </a:solidFill>
                                </a:endParaRPr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1" name="Ορθογώνιο 180"/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8767366" y="3223920"/>
                                <a:ext cx="646267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22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l-GR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</p:grpSp>
                <p:sp>
                  <p:nvSpPr>
                    <p:cNvPr id="169" name="TextBox 168"/>
                    <p:cNvSpPr txBox="1"/>
                    <p:nvPr/>
                  </p:nvSpPr>
                  <p:spPr>
                    <a:xfrm>
                      <a:off x="6333256" y="2846999"/>
                      <a:ext cx="4376967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Ισοδύναμο κύκλωμα με ένα Αντιστάτη</a:t>
                      </a:r>
                      <a:endParaRPr lang="el-GR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164" name="Ομάδα 163"/>
                  <p:cNvGrpSpPr/>
                  <p:nvPr/>
                </p:nvGrpSpPr>
                <p:grpSpPr>
                  <a:xfrm>
                    <a:off x="7679992" y="2813067"/>
                    <a:ext cx="1980000" cy="526964"/>
                    <a:chOff x="1600197" y="605646"/>
                    <a:chExt cx="1980000" cy="526964"/>
                  </a:xfrm>
                </p:grpSpPr>
                <p:sp>
                  <p:nvSpPr>
                    <p:cNvPr id="165" name="Ελεύθερη σχεδίαση 164"/>
                    <p:cNvSpPr/>
                    <p:nvPr/>
                  </p:nvSpPr>
                  <p:spPr>
                    <a:xfrm>
                      <a:off x="1600197" y="894344"/>
                      <a:ext cx="1980000" cy="238266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727508"/>
                        <a:gd name="connsiteY0" fmla="*/ 212651 h 393405"/>
                        <a:gd name="connsiteX1" fmla="*/ 919973 w 2727508"/>
                        <a:gd name="connsiteY1" fmla="*/ 202019 h 393405"/>
                        <a:gd name="connsiteX2" fmla="*/ 1015666 w 2727508"/>
                        <a:gd name="connsiteY2" fmla="*/ 0 h 393405"/>
                        <a:gd name="connsiteX3" fmla="*/ 1207052 w 2727508"/>
                        <a:gd name="connsiteY3" fmla="*/ 393405 h 393405"/>
                        <a:gd name="connsiteX4" fmla="*/ 1366540 w 2727508"/>
                        <a:gd name="connsiteY4" fmla="*/ 0 h 393405"/>
                        <a:gd name="connsiteX5" fmla="*/ 1568559 w 2727508"/>
                        <a:gd name="connsiteY5" fmla="*/ 382772 h 393405"/>
                        <a:gd name="connsiteX6" fmla="*/ 1759945 w 2727508"/>
                        <a:gd name="connsiteY6" fmla="*/ 0 h 393405"/>
                        <a:gd name="connsiteX7" fmla="*/ 1940698 w 2727508"/>
                        <a:gd name="connsiteY7" fmla="*/ 372140 h 393405"/>
                        <a:gd name="connsiteX8" fmla="*/ 2132084 w 2727508"/>
                        <a:gd name="connsiteY8" fmla="*/ 21265 h 393405"/>
                        <a:gd name="connsiteX9" fmla="*/ 2227777 w 2727508"/>
                        <a:gd name="connsiteY9" fmla="*/ 191386 h 393405"/>
                        <a:gd name="connsiteX10" fmla="*/ 2727508 w 2727508"/>
                        <a:gd name="connsiteY10" fmla="*/ 191386 h 393405"/>
                        <a:gd name="connsiteX0" fmla="*/ 0 w 3220102"/>
                        <a:gd name="connsiteY0" fmla="*/ 212651 h 393405"/>
                        <a:gd name="connsiteX1" fmla="*/ 919973 w 3220102"/>
                        <a:gd name="connsiteY1" fmla="*/ 202019 h 393405"/>
                        <a:gd name="connsiteX2" fmla="*/ 1015666 w 3220102"/>
                        <a:gd name="connsiteY2" fmla="*/ 0 h 393405"/>
                        <a:gd name="connsiteX3" fmla="*/ 1207052 w 3220102"/>
                        <a:gd name="connsiteY3" fmla="*/ 393405 h 393405"/>
                        <a:gd name="connsiteX4" fmla="*/ 1366540 w 3220102"/>
                        <a:gd name="connsiteY4" fmla="*/ 0 h 393405"/>
                        <a:gd name="connsiteX5" fmla="*/ 1568559 w 3220102"/>
                        <a:gd name="connsiteY5" fmla="*/ 382772 h 393405"/>
                        <a:gd name="connsiteX6" fmla="*/ 1759945 w 3220102"/>
                        <a:gd name="connsiteY6" fmla="*/ 0 h 393405"/>
                        <a:gd name="connsiteX7" fmla="*/ 1940698 w 3220102"/>
                        <a:gd name="connsiteY7" fmla="*/ 372140 h 393405"/>
                        <a:gd name="connsiteX8" fmla="*/ 2132084 w 3220102"/>
                        <a:gd name="connsiteY8" fmla="*/ 21265 h 393405"/>
                        <a:gd name="connsiteX9" fmla="*/ 2227777 w 3220102"/>
                        <a:gd name="connsiteY9" fmla="*/ 191386 h 393405"/>
                        <a:gd name="connsiteX10" fmla="*/ 3220102 w 3220102"/>
                        <a:gd name="connsiteY10" fmla="*/ 191386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220102" h="393405">
                          <a:moveTo>
                            <a:pt x="0" y="212651"/>
                          </a:moveTo>
                          <a:lnTo>
                            <a:pt x="919973" y="202019"/>
                          </a:lnTo>
                          <a:lnTo>
                            <a:pt x="1015666" y="0"/>
                          </a:lnTo>
                          <a:lnTo>
                            <a:pt x="1207052" y="393405"/>
                          </a:lnTo>
                          <a:lnTo>
                            <a:pt x="1366540" y="0"/>
                          </a:lnTo>
                          <a:lnTo>
                            <a:pt x="1568559" y="382772"/>
                          </a:lnTo>
                          <a:lnTo>
                            <a:pt x="1759945" y="0"/>
                          </a:lnTo>
                          <a:lnTo>
                            <a:pt x="1940698" y="372140"/>
                          </a:lnTo>
                          <a:lnTo>
                            <a:pt x="2132084" y="21265"/>
                          </a:lnTo>
                          <a:lnTo>
                            <a:pt x="2227777" y="191386"/>
                          </a:lnTo>
                          <a:lnTo>
                            <a:pt x="3220102" y="191386"/>
                          </a:ln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66" name="Ορθογώνιο 165"/>
                        <p:cNvSpPr/>
                        <p:nvPr/>
                      </p:nvSpPr>
                      <p:spPr>
                        <a:xfrm>
                          <a:off x="2307077" y="605646"/>
                          <a:ext cx="613181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lang="en-US" sz="1600" b="1" i="0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𝐧𝐞𝐭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66" name="Ορθογώνιο 165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307077" y="605646"/>
                          <a:ext cx="613181" cy="338554"/>
                        </a:xfrm>
                        <a:prstGeom prst="rect">
                          <a:avLst/>
                        </a:prstGeom>
                        <a:blipFill>
                          <a:blip r:embed="rId2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p:cxnSp>
              <p:nvCxnSpPr>
                <p:cNvPr id="157" name="Ευθύγραμμο βέλος σύνδεσης 156"/>
                <p:cNvCxnSpPr/>
                <p:nvPr/>
              </p:nvCxnSpPr>
              <p:spPr>
                <a:xfrm rot="10800000" flipH="1" flipV="1">
                  <a:off x="8403129" y="3409146"/>
                  <a:ext cx="360000" cy="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8" name="Ορθογώνιο 157"/>
                    <p:cNvSpPr/>
                    <p:nvPr/>
                  </p:nvSpPr>
                  <p:spPr>
                    <a:xfrm>
                      <a:off x="8389487" y="3394412"/>
                      <a:ext cx="66069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𝜤</m:t>
                                </m:r>
                                <m:r>
                                  <m:rPr>
                                    <m:nor/>
                                  </m:rPr>
                                  <a:rPr lang="el-GR" b="1" i="1" dirty="0">
                                    <a:solidFill>
                                      <a:srgbClr val="FF0000"/>
                                    </a:solidFill>
                                  </a:rPr>
                                  <m:t> 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𝐧𝐞𝐭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i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8" name="Ορθογώνιο 15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389487" y="3394412"/>
                      <a:ext cx="660694" cy="369332"/>
                    </a:xfrm>
                    <a:prstGeom prst="rect">
                      <a:avLst/>
                    </a:prstGeom>
                    <a:blipFill>
                      <a:blip r:embed="rId2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9" name="Ορθογώνιο 158"/>
                    <p:cNvSpPr/>
                    <p:nvPr/>
                  </p:nvSpPr>
                  <p:spPr>
                    <a:xfrm>
                      <a:off x="7734033" y="3831019"/>
                      <a:ext cx="60779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𝜤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𝐧𝐞𝐭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i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9" name="Ορθογώνιο 15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4033" y="3831019"/>
                      <a:ext cx="607795" cy="369332"/>
                    </a:xfrm>
                    <a:prstGeom prst="rect">
                      <a:avLst/>
                    </a:prstGeom>
                    <a:blipFill>
                      <a:blip r:embed="rId2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60" name="Ευθύγραμμο βέλος σύνδεσης 159"/>
                <p:cNvCxnSpPr/>
                <p:nvPr/>
              </p:nvCxnSpPr>
              <p:spPr>
                <a:xfrm rot="5400000" flipH="1" flipV="1">
                  <a:off x="7621908" y="3981408"/>
                  <a:ext cx="360000" cy="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Ευθύγραμμο βέλος σύνδεσης 161"/>
                <p:cNvCxnSpPr/>
                <p:nvPr/>
              </p:nvCxnSpPr>
              <p:spPr>
                <a:xfrm rot="16200000" flipH="1">
                  <a:off x="9399969" y="3950546"/>
                  <a:ext cx="360000" cy="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6" name="Ορθογώνιο 185"/>
                  <p:cNvSpPr/>
                  <p:nvPr/>
                </p:nvSpPr>
                <p:spPr>
                  <a:xfrm>
                    <a:off x="8957527" y="3785802"/>
                    <a:ext cx="66069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𝜤</m:t>
                              </m:r>
                              <m:r>
                                <m:rPr>
                                  <m:nor/>
                                </m:rPr>
                                <a:rPr lang="el-GR" b="1" i="1" dirty="0">
                                  <a:solidFill>
                                    <a:srgbClr val="FF0000"/>
                                  </a:solidFill>
                                </a:rPr>
                                <m:t> 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𝐧𝐞𝐭</m:t>
                              </m:r>
                            </m:sub>
                          </m:sSub>
                        </m:oMath>
                      </m:oMathPara>
                    </a14:m>
                    <a:endParaRPr lang="el-GR" b="1" i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6" name="Ορθογώνιο 18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57527" y="3785802"/>
                    <a:ext cx="660694" cy="369332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Ορθογώνιο 196"/>
                <p:cNvSpPr/>
                <p:nvPr/>
              </p:nvSpPr>
              <p:spPr>
                <a:xfrm>
                  <a:off x="7814008" y="2815923"/>
                  <a:ext cx="82747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𝐀</m:t>
                        </m:r>
                        <m:r>
                          <a:rPr lang="el-GR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𝚩𝚪𝚫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97" name="Ορθογώνιο 19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4008" y="2815923"/>
                  <a:ext cx="827471" cy="369332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Ορθογώνιο 197"/>
                <p:cNvSpPr/>
                <p:nvPr/>
              </p:nvSpPr>
              <p:spPr>
                <a:xfrm>
                  <a:off x="9261816" y="2798602"/>
                  <a:ext cx="86273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𝚱𝚲𝚳</m:t>
                      </m:r>
                    </m:oMath>
                  </a14:m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Ν</a:t>
                  </a:r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98" name="Ορθογώνιο 19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61816" y="2798602"/>
                  <a:ext cx="862737" cy="369332"/>
                </a:xfrm>
                <a:prstGeom prst="rect">
                  <a:avLst/>
                </a:prstGeom>
                <a:blipFill>
                  <a:blip r:embed="rId28"/>
                  <a:stretch>
                    <a:fillRect t="-9836" r="-4930" b="-2295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359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35" y="20780"/>
            <a:ext cx="1207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Μελέτη Ηλεκτρικού Κυκλώματος στο Συνεχές Ηλεκτρικό Ρεύμα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474115" y="786158"/>
            <a:ext cx="4000572" cy="4190129"/>
            <a:chOff x="453333" y="754985"/>
            <a:chExt cx="4000572" cy="4190129"/>
          </a:xfrm>
        </p:grpSpPr>
        <p:grpSp>
          <p:nvGrpSpPr>
            <p:cNvPr id="2" name="Ομάδα 1"/>
            <p:cNvGrpSpPr/>
            <p:nvPr/>
          </p:nvGrpSpPr>
          <p:grpSpPr>
            <a:xfrm>
              <a:off x="453333" y="754985"/>
              <a:ext cx="2605353" cy="4190129"/>
              <a:chOff x="453333" y="754985"/>
              <a:chExt cx="2605353" cy="4190129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453333" y="754985"/>
                <a:ext cx="2042579" cy="537355"/>
                <a:chOff x="1537854" y="584864"/>
                <a:chExt cx="2042579" cy="537355"/>
              </a:xfrm>
            </p:grpSpPr>
            <p:sp>
              <p:nvSpPr>
                <p:cNvPr id="6" name="Ελεύθερη σχεδίαση 5"/>
                <p:cNvSpPr/>
                <p:nvPr/>
              </p:nvSpPr>
              <p:spPr>
                <a:xfrm>
                  <a:off x="1537854" y="883953"/>
                  <a:ext cx="2042579" cy="238266"/>
                </a:xfrm>
                <a:custGeom>
                  <a:avLst/>
                  <a:gdLst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50605 w 2200940"/>
                    <a:gd name="connsiteY4" fmla="*/ 21265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212651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710520"/>
                    <a:gd name="connsiteY0" fmla="*/ 212651 h 393405"/>
                    <a:gd name="connsiteX1" fmla="*/ 393405 w 2710520"/>
                    <a:gd name="connsiteY1" fmla="*/ 202019 h 393405"/>
                    <a:gd name="connsiteX2" fmla="*/ 489098 w 2710520"/>
                    <a:gd name="connsiteY2" fmla="*/ 0 h 393405"/>
                    <a:gd name="connsiteX3" fmla="*/ 680484 w 2710520"/>
                    <a:gd name="connsiteY3" fmla="*/ 393405 h 393405"/>
                    <a:gd name="connsiteX4" fmla="*/ 839972 w 2710520"/>
                    <a:gd name="connsiteY4" fmla="*/ 0 h 393405"/>
                    <a:gd name="connsiteX5" fmla="*/ 1041991 w 2710520"/>
                    <a:gd name="connsiteY5" fmla="*/ 382772 h 393405"/>
                    <a:gd name="connsiteX6" fmla="*/ 1233377 w 2710520"/>
                    <a:gd name="connsiteY6" fmla="*/ 0 h 393405"/>
                    <a:gd name="connsiteX7" fmla="*/ 1414130 w 2710520"/>
                    <a:gd name="connsiteY7" fmla="*/ 372140 h 393405"/>
                    <a:gd name="connsiteX8" fmla="*/ 1605516 w 2710520"/>
                    <a:gd name="connsiteY8" fmla="*/ 21265 h 393405"/>
                    <a:gd name="connsiteX9" fmla="*/ 1701209 w 2710520"/>
                    <a:gd name="connsiteY9" fmla="*/ 191386 h 393405"/>
                    <a:gd name="connsiteX10" fmla="*/ 2710520 w 2710520"/>
                    <a:gd name="connsiteY10" fmla="*/ 174229 h 393405"/>
                    <a:gd name="connsiteX0" fmla="*/ 0 w 2727506"/>
                    <a:gd name="connsiteY0" fmla="*/ 212651 h 393405"/>
                    <a:gd name="connsiteX1" fmla="*/ 393405 w 2727506"/>
                    <a:gd name="connsiteY1" fmla="*/ 202019 h 393405"/>
                    <a:gd name="connsiteX2" fmla="*/ 489098 w 2727506"/>
                    <a:gd name="connsiteY2" fmla="*/ 0 h 393405"/>
                    <a:gd name="connsiteX3" fmla="*/ 680484 w 2727506"/>
                    <a:gd name="connsiteY3" fmla="*/ 393405 h 393405"/>
                    <a:gd name="connsiteX4" fmla="*/ 839972 w 2727506"/>
                    <a:gd name="connsiteY4" fmla="*/ 0 h 393405"/>
                    <a:gd name="connsiteX5" fmla="*/ 1041991 w 2727506"/>
                    <a:gd name="connsiteY5" fmla="*/ 382772 h 393405"/>
                    <a:gd name="connsiteX6" fmla="*/ 1233377 w 2727506"/>
                    <a:gd name="connsiteY6" fmla="*/ 0 h 393405"/>
                    <a:gd name="connsiteX7" fmla="*/ 1414130 w 2727506"/>
                    <a:gd name="connsiteY7" fmla="*/ 372140 h 393405"/>
                    <a:gd name="connsiteX8" fmla="*/ 1605516 w 2727506"/>
                    <a:gd name="connsiteY8" fmla="*/ 21265 h 393405"/>
                    <a:gd name="connsiteX9" fmla="*/ 1701209 w 2727506"/>
                    <a:gd name="connsiteY9" fmla="*/ 191386 h 393405"/>
                    <a:gd name="connsiteX10" fmla="*/ 2727506 w 2727506"/>
                    <a:gd name="connsiteY10" fmla="*/ 208541 h 393405"/>
                    <a:gd name="connsiteX0" fmla="*/ 0 w 3339003"/>
                    <a:gd name="connsiteY0" fmla="*/ 195496 h 393405"/>
                    <a:gd name="connsiteX1" fmla="*/ 1004902 w 3339003"/>
                    <a:gd name="connsiteY1" fmla="*/ 202019 h 393405"/>
                    <a:gd name="connsiteX2" fmla="*/ 1100595 w 3339003"/>
                    <a:gd name="connsiteY2" fmla="*/ 0 h 393405"/>
                    <a:gd name="connsiteX3" fmla="*/ 1291981 w 3339003"/>
                    <a:gd name="connsiteY3" fmla="*/ 393405 h 393405"/>
                    <a:gd name="connsiteX4" fmla="*/ 1451469 w 3339003"/>
                    <a:gd name="connsiteY4" fmla="*/ 0 h 393405"/>
                    <a:gd name="connsiteX5" fmla="*/ 1653488 w 3339003"/>
                    <a:gd name="connsiteY5" fmla="*/ 382772 h 393405"/>
                    <a:gd name="connsiteX6" fmla="*/ 1844874 w 3339003"/>
                    <a:gd name="connsiteY6" fmla="*/ 0 h 393405"/>
                    <a:gd name="connsiteX7" fmla="*/ 2025627 w 3339003"/>
                    <a:gd name="connsiteY7" fmla="*/ 372140 h 393405"/>
                    <a:gd name="connsiteX8" fmla="*/ 2217013 w 3339003"/>
                    <a:gd name="connsiteY8" fmla="*/ 21265 h 393405"/>
                    <a:gd name="connsiteX9" fmla="*/ 2312706 w 3339003"/>
                    <a:gd name="connsiteY9" fmla="*/ 191386 h 393405"/>
                    <a:gd name="connsiteX10" fmla="*/ 3339003 w 3339003"/>
                    <a:gd name="connsiteY10" fmla="*/ 208541 h 3934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339003" h="393405">
                      <a:moveTo>
                        <a:pt x="0" y="195496"/>
                      </a:moveTo>
                      <a:lnTo>
                        <a:pt x="1004902" y="202019"/>
                      </a:lnTo>
                      <a:lnTo>
                        <a:pt x="1100595" y="0"/>
                      </a:lnTo>
                      <a:lnTo>
                        <a:pt x="1291981" y="393405"/>
                      </a:lnTo>
                      <a:lnTo>
                        <a:pt x="1451469" y="0"/>
                      </a:lnTo>
                      <a:lnTo>
                        <a:pt x="1653488" y="382772"/>
                      </a:lnTo>
                      <a:lnTo>
                        <a:pt x="1844874" y="0"/>
                      </a:lnTo>
                      <a:lnTo>
                        <a:pt x="2025627" y="372140"/>
                      </a:lnTo>
                      <a:lnTo>
                        <a:pt x="2217013" y="21265"/>
                      </a:lnTo>
                      <a:lnTo>
                        <a:pt x="2312706" y="191386"/>
                      </a:lnTo>
                      <a:cubicBezTo>
                        <a:pt x="2479283" y="191386"/>
                        <a:pt x="3172426" y="208541"/>
                        <a:pt x="3339003" y="208541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Ορθογώνιο 6"/>
                    <p:cNvSpPr/>
                    <p:nvPr/>
                  </p:nvSpPr>
                  <p:spPr>
                    <a:xfrm>
                      <a:off x="2307077" y="584864"/>
                      <a:ext cx="472116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" name="Ορθογώνιο 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07077" y="584864"/>
                      <a:ext cx="472116" cy="338554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8" name="Ομάδα 7"/>
              <p:cNvGrpSpPr/>
              <p:nvPr/>
            </p:nvGrpSpPr>
            <p:grpSpPr>
              <a:xfrm rot="16200000">
                <a:off x="1735183" y="1542782"/>
                <a:ext cx="1738163" cy="884496"/>
                <a:chOff x="2377922" y="1426294"/>
                <a:chExt cx="1738163" cy="884496"/>
              </a:xfrm>
            </p:grpSpPr>
            <p:grpSp>
              <p:nvGrpSpPr>
                <p:cNvPr id="9" name="Ομάδα 8"/>
                <p:cNvGrpSpPr/>
                <p:nvPr/>
              </p:nvGrpSpPr>
              <p:grpSpPr>
                <a:xfrm>
                  <a:off x="2377922" y="1426294"/>
                  <a:ext cx="1738163" cy="884496"/>
                  <a:chOff x="2377922" y="1426294"/>
                  <a:chExt cx="1738163" cy="884496"/>
                </a:xfrm>
              </p:grpSpPr>
              <p:grpSp>
                <p:nvGrpSpPr>
                  <p:cNvPr id="11" name="Ομάδα 10"/>
                  <p:cNvGrpSpPr/>
                  <p:nvPr/>
                </p:nvGrpSpPr>
                <p:grpSpPr>
                  <a:xfrm>
                    <a:off x="2377922" y="1426294"/>
                    <a:ext cx="1738163" cy="884496"/>
                    <a:chOff x="5589247" y="3961824"/>
                    <a:chExt cx="1983728" cy="1370477"/>
                  </a:xfrm>
                </p:grpSpPr>
                <p:grpSp>
                  <p:nvGrpSpPr>
                    <p:cNvPr id="13" name="Ομάδα 12"/>
                    <p:cNvGrpSpPr/>
                    <p:nvPr/>
                  </p:nvGrpSpPr>
                  <p:grpSpPr>
                    <a:xfrm>
                      <a:off x="5589247" y="3961824"/>
                      <a:ext cx="1983728" cy="1091099"/>
                      <a:chOff x="5589247" y="3961824"/>
                      <a:chExt cx="1983728" cy="1091099"/>
                    </a:xfrm>
                  </p:grpSpPr>
                  <p:grpSp>
                    <p:nvGrpSpPr>
                      <p:cNvPr id="15" name="Ομάδα 14"/>
                      <p:cNvGrpSpPr/>
                      <p:nvPr/>
                    </p:nvGrpSpPr>
                    <p:grpSpPr>
                      <a:xfrm>
                        <a:off x="5589247" y="3961824"/>
                        <a:ext cx="1133748" cy="1091099"/>
                        <a:chOff x="858235" y="5647555"/>
                        <a:chExt cx="1133748" cy="1091099"/>
                      </a:xfrm>
                    </p:grpSpPr>
                    <p:grpSp>
                      <p:nvGrpSpPr>
                        <p:cNvPr id="18" name="Ομάδα 17"/>
                        <p:cNvGrpSpPr/>
                        <p:nvPr/>
                      </p:nvGrpSpPr>
                      <p:grpSpPr>
                        <a:xfrm>
                          <a:off x="858235" y="5750184"/>
                          <a:ext cx="844250" cy="988470"/>
                          <a:chOff x="858235" y="5750184"/>
                          <a:chExt cx="844250" cy="988470"/>
                        </a:xfrm>
                      </p:grpSpPr>
                      <p:cxnSp>
                        <p:nvCxnSpPr>
                          <p:cNvPr id="21" name="Ευθεία γραμμή σύνδεσης 20"/>
                          <p:cNvCxnSpPr/>
                          <p:nvPr/>
                        </p:nvCxnSpPr>
                        <p:spPr>
                          <a:xfrm>
                            <a:off x="858235" y="6229499"/>
                            <a:ext cx="698462" cy="0"/>
                          </a:xfrm>
                          <a:prstGeom prst="line">
                            <a:avLst/>
                          </a:prstGeom>
                          <a:ln w="317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2" name="Ευθεία γραμμή σύνδεσης 21"/>
                          <p:cNvCxnSpPr/>
                          <p:nvPr/>
                        </p:nvCxnSpPr>
                        <p:spPr>
                          <a:xfrm>
                            <a:off x="1702485" y="5750184"/>
                            <a:ext cx="0" cy="98847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4" name="Ευθεία γραμμή σύνδεσης 23"/>
                          <p:cNvCxnSpPr/>
                          <p:nvPr/>
                        </p:nvCxnSpPr>
                        <p:spPr>
                          <a:xfrm>
                            <a:off x="1541219" y="5996741"/>
                            <a:ext cx="0" cy="446240"/>
                          </a:xfrm>
                          <a:prstGeom prst="line">
                            <a:avLst/>
                          </a:prstGeom>
                          <a:ln w="571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19" name="TextBox 18"/>
                        <p:cNvSpPr txBox="1"/>
                        <p:nvPr/>
                      </p:nvSpPr>
                      <p:spPr>
                        <a:xfrm>
                          <a:off x="1653429" y="5647555"/>
                          <a:ext cx="33855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+</a:t>
                          </a:r>
                          <a:endParaRPr lang="el-GR" sz="2400" b="1" dirty="0"/>
                        </a:p>
                      </p:txBody>
                    </p:sp>
                    <p:sp>
                      <p:nvSpPr>
                        <p:cNvPr id="20" name="TextBox 19"/>
                        <p:cNvSpPr txBox="1"/>
                        <p:nvPr/>
                      </p:nvSpPr>
                      <p:spPr>
                        <a:xfrm rot="5400000">
                          <a:off x="1297913" y="5738335"/>
                          <a:ext cx="459635" cy="34004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–</a:t>
                          </a:r>
                          <a:endParaRPr lang="el-GR" sz="2400" b="1" dirty="0"/>
                        </a:p>
                      </p:txBody>
                    </p:sp>
                  </p:grpSp>
                  <p:sp>
                    <p:nvSpPr>
                      <p:cNvPr id="17" name="Οβάλ 16"/>
                      <p:cNvSpPr/>
                      <p:nvPr/>
                    </p:nvSpPr>
                    <p:spPr>
                      <a:xfrm>
                        <a:off x="7449717" y="4443179"/>
                        <a:ext cx="123258" cy="16734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" name="Ορθογώνιο 13"/>
                        <p:cNvSpPr/>
                        <p:nvPr/>
                      </p:nvSpPr>
                      <p:spPr>
                        <a:xfrm rot="5400000">
                          <a:off x="5854676" y="4779560"/>
                          <a:ext cx="719098" cy="38638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  <m:sub>
                                    <m:r>
                                      <a:rPr lang="el-GR" sz="16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4" name="Ορθογώνιο 13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 rot="5400000">
                          <a:off x="5854676" y="4779560"/>
                          <a:ext cx="719098" cy="386384"/>
                        </a:xfrm>
                        <a:prstGeom prst="rect">
                          <a:avLst/>
                        </a:prstGeom>
                        <a:blipFill>
                          <a:blip r:embed="rId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12" name="Ελεύθερη σχεδίαση 11"/>
                  <p:cNvSpPr/>
                  <p:nvPr/>
                </p:nvSpPr>
                <p:spPr>
                  <a:xfrm>
                    <a:off x="3110702" y="1703465"/>
                    <a:ext cx="949336" cy="180000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765624"/>
                      <a:gd name="connsiteY0" fmla="*/ 212651 h 393405"/>
                      <a:gd name="connsiteX1" fmla="*/ 393405 w 2765624"/>
                      <a:gd name="connsiteY1" fmla="*/ 202019 h 393405"/>
                      <a:gd name="connsiteX2" fmla="*/ 489098 w 2765624"/>
                      <a:gd name="connsiteY2" fmla="*/ 0 h 393405"/>
                      <a:gd name="connsiteX3" fmla="*/ 680484 w 2765624"/>
                      <a:gd name="connsiteY3" fmla="*/ 393405 h 393405"/>
                      <a:gd name="connsiteX4" fmla="*/ 839972 w 2765624"/>
                      <a:gd name="connsiteY4" fmla="*/ 0 h 393405"/>
                      <a:gd name="connsiteX5" fmla="*/ 1041991 w 2765624"/>
                      <a:gd name="connsiteY5" fmla="*/ 382772 h 393405"/>
                      <a:gd name="connsiteX6" fmla="*/ 1233377 w 2765624"/>
                      <a:gd name="connsiteY6" fmla="*/ 0 h 393405"/>
                      <a:gd name="connsiteX7" fmla="*/ 1414130 w 2765624"/>
                      <a:gd name="connsiteY7" fmla="*/ 372140 h 393405"/>
                      <a:gd name="connsiteX8" fmla="*/ 1605516 w 2765624"/>
                      <a:gd name="connsiteY8" fmla="*/ 21265 h 393405"/>
                      <a:gd name="connsiteX9" fmla="*/ 1701209 w 2765624"/>
                      <a:gd name="connsiteY9" fmla="*/ 191386 h 393405"/>
                      <a:gd name="connsiteX10" fmla="*/ 2765624 w 2765624"/>
                      <a:gd name="connsiteY10" fmla="*/ 214095 h 393405"/>
                      <a:gd name="connsiteX0" fmla="*/ 0 w 3224432"/>
                      <a:gd name="connsiteY0" fmla="*/ 235361 h 393405"/>
                      <a:gd name="connsiteX1" fmla="*/ 852213 w 3224432"/>
                      <a:gd name="connsiteY1" fmla="*/ 202019 h 393405"/>
                      <a:gd name="connsiteX2" fmla="*/ 947906 w 3224432"/>
                      <a:gd name="connsiteY2" fmla="*/ 0 h 393405"/>
                      <a:gd name="connsiteX3" fmla="*/ 1139292 w 3224432"/>
                      <a:gd name="connsiteY3" fmla="*/ 393405 h 393405"/>
                      <a:gd name="connsiteX4" fmla="*/ 1298780 w 3224432"/>
                      <a:gd name="connsiteY4" fmla="*/ 0 h 393405"/>
                      <a:gd name="connsiteX5" fmla="*/ 1500799 w 3224432"/>
                      <a:gd name="connsiteY5" fmla="*/ 382772 h 393405"/>
                      <a:gd name="connsiteX6" fmla="*/ 1692185 w 3224432"/>
                      <a:gd name="connsiteY6" fmla="*/ 0 h 393405"/>
                      <a:gd name="connsiteX7" fmla="*/ 1872938 w 3224432"/>
                      <a:gd name="connsiteY7" fmla="*/ 372140 h 393405"/>
                      <a:gd name="connsiteX8" fmla="*/ 2064324 w 3224432"/>
                      <a:gd name="connsiteY8" fmla="*/ 21265 h 393405"/>
                      <a:gd name="connsiteX9" fmla="*/ 2160017 w 3224432"/>
                      <a:gd name="connsiteY9" fmla="*/ 191386 h 393405"/>
                      <a:gd name="connsiteX10" fmla="*/ 3224432 w 3224432"/>
                      <a:gd name="connsiteY10" fmla="*/ 214095 h 393405"/>
                      <a:gd name="connsiteX0" fmla="*/ 0 w 3224432"/>
                      <a:gd name="connsiteY0" fmla="*/ 189940 h 393405"/>
                      <a:gd name="connsiteX1" fmla="*/ 852213 w 3224432"/>
                      <a:gd name="connsiteY1" fmla="*/ 202019 h 393405"/>
                      <a:gd name="connsiteX2" fmla="*/ 947906 w 3224432"/>
                      <a:gd name="connsiteY2" fmla="*/ 0 h 393405"/>
                      <a:gd name="connsiteX3" fmla="*/ 1139292 w 3224432"/>
                      <a:gd name="connsiteY3" fmla="*/ 393405 h 393405"/>
                      <a:gd name="connsiteX4" fmla="*/ 1298780 w 3224432"/>
                      <a:gd name="connsiteY4" fmla="*/ 0 h 393405"/>
                      <a:gd name="connsiteX5" fmla="*/ 1500799 w 3224432"/>
                      <a:gd name="connsiteY5" fmla="*/ 382772 h 393405"/>
                      <a:gd name="connsiteX6" fmla="*/ 1692185 w 3224432"/>
                      <a:gd name="connsiteY6" fmla="*/ 0 h 393405"/>
                      <a:gd name="connsiteX7" fmla="*/ 1872938 w 3224432"/>
                      <a:gd name="connsiteY7" fmla="*/ 372140 h 393405"/>
                      <a:gd name="connsiteX8" fmla="*/ 2064324 w 3224432"/>
                      <a:gd name="connsiteY8" fmla="*/ 21265 h 393405"/>
                      <a:gd name="connsiteX9" fmla="*/ 2160017 w 3224432"/>
                      <a:gd name="connsiteY9" fmla="*/ 191386 h 393405"/>
                      <a:gd name="connsiteX10" fmla="*/ 3224432 w 3224432"/>
                      <a:gd name="connsiteY10" fmla="*/ 214095 h 393405"/>
                      <a:gd name="connsiteX0" fmla="*/ 0 w 3224432"/>
                      <a:gd name="connsiteY0" fmla="*/ 189940 h 393405"/>
                      <a:gd name="connsiteX1" fmla="*/ 852213 w 3224432"/>
                      <a:gd name="connsiteY1" fmla="*/ 202019 h 393405"/>
                      <a:gd name="connsiteX2" fmla="*/ 947906 w 3224432"/>
                      <a:gd name="connsiteY2" fmla="*/ 0 h 393405"/>
                      <a:gd name="connsiteX3" fmla="*/ 1139292 w 3224432"/>
                      <a:gd name="connsiteY3" fmla="*/ 393405 h 393405"/>
                      <a:gd name="connsiteX4" fmla="*/ 1298780 w 3224432"/>
                      <a:gd name="connsiteY4" fmla="*/ 0 h 393405"/>
                      <a:gd name="connsiteX5" fmla="*/ 1500799 w 3224432"/>
                      <a:gd name="connsiteY5" fmla="*/ 382772 h 393405"/>
                      <a:gd name="connsiteX6" fmla="*/ 1692185 w 3224432"/>
                      <a:gd name="connsiteY6" fmla="*/ 0 h 393405"/>
                      <a:gd name="connsiteX7" fmla="*/ 1872938 w 3224432"/>
                      <a:gd name="connsiteY7" fmla="*/ 372140 h 393405"/>
                      <a:gd name="connsiteX8" fmla="*/ 2064324 w 3224432"/>
                      <a:gd name="connsiteY8" fmla="*/ 21265 h 393405"/>
                      <a:gd name="connsiteX9" fmla="*/ 2160017 w 3224432"/>
                      <a:gd name="connsiteY9" fmla="*/ 191386 h 393405"/>
                      <a:gd name="connsiteX10" fmla="*/ 3224432 w 3224432"/>
                      <a:gd name="connsiteY10" fmla="*/ 191385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224432" h="393405">
                        <a:moveTo>
                          <a:pt x="0" y="189940"/>
                        </a:moveTo>
                        <a:lnTo>
                          <a:pt x="852213" y="202019"/>
                        </a:lnTo>
                        <a:lnTo>
                          <a:pt x="947906" y="0"/>
                        </a:lnTo>
                        <a:lnTo>
                          <a:pt x="1139292" y="393405"/>
                        </a:lnTo>
                        <a:lnTo>
                          <a:pt x="1298780" y="0"/>
                        </a:lnTo>
                        <a:lnTo>
                          <a:pt x="1500799" y="382772"/>
                        </a:lnTo>
                        <a:lnTo>
                          <a:pt x="1692185" y="0"/>
                        </a:lnTo>
                        <a:lnTo>
                          <a:pt x="1872938" y="372140"/>
                        </a:lnTo>
                        <a:lnTo>
                          <a:pt x="2064324" y="21265"/>
                        </a:lnTo>
                        <a:lnTo>
                          <a:pt x="2160017" y="191386"/>
                        </a:lnTo>
                        <a:lnTo>
                          <a:pt x="3224432" y="191385"/>
                        </a:lnTo>
                      </a:path>
                    </a:pathLst>
                  </a:cu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" name="Ορθογώνιο 9"/>
                    <p:cNvSpPr/>
                    <p:nvPr/>
                  </p:nvSpPr>
                  <p:spPr>
                    <a:xfrm rot="5400000">
                      <a:off x="3377525" y="1863948"/>
                      <a:ext cx="471539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" name="Ορθογώνιο 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5400000">
                      <a:off x="3377525" y="1863948"/>
                      <a:ext cx="471539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31" name="Ομάδα 30"/>
              <p:cNvGrpSpPr/>
              <p:nvPr/>
            </p:nvGrpSpPr>
            <p:grpSpPr>
              <a:xfrm>
                <a:off x="466781" y="4406881"/>
                <a:ext cx="2063360" cy="538233"/>
                <a:chOff x="1569028" y="873562"/>
                <a:chExt cx="2063360" cy="538233"/>
              </a:xfrm>
            </p:grpSpPr>
            <p:sp>
              <p:nvSpPr>
                <p:cNvPr id="32" name="Ελεύθερη σχεδίαση 31"/>
                <p:cNvSpPr/>
                <p:nvPr/>
              </p:nvSpPr>
              <p:spPr>
                <a:xfrm>
                  <a:off x="1569028" y="873562"/>
                  <a:ext cx="2063360" cy="238266"/>
                </a:xfrm>
                <a:custGeom>
                  <a:avLst/>
                  <a:gdLst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50605 w 2200940"/>
                    <a:gd name="connsiteY4" fmla="*/ 21265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212651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812437"/>
                    <a:gd name="connsiteY0" fmla="*/ 212651 h 393405"/>
                    <a:gd name="connsiteX1" fmla="*/ 393405 w 2812437"/>
                    <a:gd name="connsiteY1" fmla="*/ 202019 h 393405"/>
                    <a:gd name="connsiteX2" fmla="*/ 489098 w 2812437"/>
                    <a:gd name="connsiteY2" fmla="*/ 0 h 393405"/>
                    <a:gd name="connsiteX3" fmla="*/ 680484 w 2812437"/>
                    <a:gd name="connsiteY3" fmla="*/ 393405 h 393405"/>
                    <a:gd name="connsiteX4" fmla="*/ 839972 w 2812437"/>
                    <a:gd name="connsiteY4" fmla="*/ 0 h 393405"/>
                    <a:gd name="connsiteX5" fmla="*/ 1041991 w 2812437"/>
                    <a:gd name="connsiteY5" fmla="*/ 382772 h 393405"/>
                    <a:gd name="connsiteX6" fmla="*/ 1233377 w 2812437"/>
                    <a:gd name="connsiteY6" fmla="*/ 0 h 393405"/>
                    <a:gd name="connsiteX7" fmla="*/ 1414130 w 2812437"/>
                    <a:gd name="connsiteY7" fmla="*/ 372140 h 393405"/>
                    <a:gd name="connsiteX8" fmla="*/ 1605516 w 2812437"/>
                    <a:gd name="connsiteY8" fmla="*/ 21265 h 393405"/>
                    <a:gd name="connsiteX9" fmla="*/ 1701209 w 2812437"/>
                    <a:gd name="connsiteY9" fmla="*/ 191386 h 393405"/>
                    <a:gd name="connsiteX10" fmla="*/ 2812437 w 2812437"/>
                    <a:gd name="connsiteY10" fmla="*/ 208543 h 393405"/>
                    <a:gd name="connsiteX0" fmla="*/ 0 w 3355989"/>
                    <a:gd name="connsiteY0" fmla="*/ 195494 h 393405"/>
                    <a:gd name="connsiteX1" fmla="*/ 936957 w 3355989"/>
                    <a:gd name="connsiteY1" fmla="*/ 202019 h 393405"/>
                    <a:gd name="connsiteX2" fmla="*/ 1032650 w 3355989"/>
                    <a:gd name="connsiteY2" fmla="*/ 0 h 393405"/>
                    <a:gd name="connsiteX3" fmla="*/ 1224036 w 3355989"/>
                    <a:gd name="connsiteY3" fmla="*/ 393405 h 393405"/>
                    <a:gd name="connsiteX4" fmla="*/ 1383524 w 3355989"/>
                    <a:gd name="connsiteY4" fmla="*/ 0 h 393405"/>
                    <a:gd name="connsiteX5" fmla="*/ 1585543 w 3355989"/>
                    <a:gd name="connsiteY5" fmla="*/ 382772 h 393405"/>
                    <a:gd name="connsiteX6" fmla="*/ 1776929 w 3355989"/>
                    <a:gd name="connsiteY6" fmla="*/ 0 h 393405"/>
                    <a:gd name="connsiteX7" fmla="*/ 1957682 w 3355989"/>
                    <a:gd name="connsiteY7" fmla="*/ 372140 h 393405"/>
                    <a:gd name="connsiteX8" fmla="*/ 2149068 w 3355989"/>
                    <a:gd name="connsiteY8" fmla="*/ 21265 h 393405"/>
                    <a:gd name="connsiteX9" fmla="*/ 2244761 w 3355989"/>
                    <a:gd name="connsiteY9" fmla="*/ 191386 h 393405"/>
                    <a:gd name="connsiteX10" fmla="*/ 3355989 w 3355989"/>
                    <a:gd name="connsiteY10" fmla="*/ 208543 h 393405"/>
                    <a:gd name="connsiteX0" fmla="*/ 0 w 3423932"/>
                    <a:gd name="connsiteY0" fmla="*/ 212651 h 393405"/>
                    <a:gd name="connsiteX1" fmla="*/ 1004900 w 3423932"/>
                    <a:gd name="connsiteY1" fmla="*/ 202019 h 393405"/>
                    <a:gd name="connsiteX2" fmla="*/ 1100593 w 3423932"/>
                    <a:gd name="connsiteY2" fmla="*/ 0 h 393405"/>
                    <a:gd name="connsiteX3" fmla="*/ 1291979 w 3423932"/>
                    <a:gd name="connsiteY3" fmla="*/ 393405 h 393405"/>
                    <a:gd name="connsiteX4" fmla="*/ 1451467 w 3423932"/>
                    <a:gd name="connsiteY4" fmla="*/ 0 h 393405"/>
                    <a:gd name="connsiteX5" fmla="*/ 1653486 w 3423932"/>
                    <a:gd name="connsiteY5" fmla="*/ 382772 h 393405"/>
                    <a:gd name="connsiteX6" fmla="*/ 1844872 w 3423932"/>
                    <a:gd name="connsiteY6" fmla="*/ 0 h 393405"/>
                    <a:gd name="connsiteX7" fmla="*/ 2025625 w 3423932"/>
                    <a:gd name="connsiteY7" fmla="*/ 372140 h 393405"/>
                    <a:gd name="connsiteX8" fmla="*/ 2217011 w 3423932"/>
                    <a:gd name="connsiteY8" fmla="*/ 21265 h 393405"/>
                    <a:gd name="connsiteX9" fmla="*/ 2312704 w 3423932"/>
                    <a:gd name="connsiteY9" fmla="*/ 191386 h 393405"/>
                    <a:gd name="connsiteX10" fmla="*/ 3423932 w 3423932"/>
                    <a:gd name="connsiteY10" fmla="*/ 208543 h 393405"/>
                    <a:gd name="connsiteX0" fmla="*/ 0 w 3372974"/>
                    <a:gd name="connsiteY0" fmla="*/ 212651 h 393405"/>
                    <a:gd name="connsiteX1" fmla="*/ 953942 w 3372974"/>
                    <a:gd name="connsiteY1" fmla="*/ 202019 h 393405"/>
                    <a:gd name="connsiteX2" fmla="*/ 1049635 w 3372974"/>
                    <a:gd name="connsiteY2" fmla="*/ 0 h 393405"/>
                    <a:gd name="connsiteX3" fmla="*/ 1241021 w 3372974"/>
                    <a:gd name="connsiteY3" fmla="*/ 393405 h 393405"/>
                    <a:gd name="connsiteX4" fmla="*/ 1400509 w 3372974"/>
                    <a:gd name="connsiteY4" fmla="*/ 0 h 393405"/>
                    <a:gd name="connsiteX5" fmla="*/ 1602528 w 3372974"/>
                    <a:gd name="connsiteY5" fmla="*/ 382772 h 393405"/>
                    <a:gd name="connsiteX6" fmla="*/ 1793914 w 3372974"/>
                    <a:gd name="connsiteY6" fmla="*/ 0 h 393405"/>
                    <a:gd name="connsiteX7" fmla="*/ 1974667 w 3372974"/>
                    <a:gd name="connsiteY7" fmla="*/ 372140 h 393405"/>
                    <a:gd name="connsiteX8" fmla="*/ 2166053 w 3372974"/>
                    <a:gd name="connsiteY8" fmla="*/ 21265 h 393405"/>
                    <a:gd name="connsiteX9" fmla="*/ 2261746 w 3372974"/>
                    <a:gd name="connsiteY9" fmla="*/ 191386 h 393405"/>
                    <a:gd name="connsiteX10" fmla="*/ 3372974 w 3372974"/>
                    <a:gd name="connsiteY10" fmla="*/ 208543 h 3934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372974" h="393405">
                      <a:moveTo>
                        <a:pt x="0" y="212651"/>
                      </a:moveTo>
                      <a:lnTo>
                        <a:pt x="953942" y="202019"/>
                      </a:lnTo>
                      <a:lnTo>
                        <a:pt x="1049635" y="0"/>
                      </a:lnTo>
                      <a:lnTo>
                        <a:pt x="1241021" y="393405"/>
                      </a:lnTo>
                      <a:lnTo>
                        <a:pt x="1400509" y="0"/>
                      </a:lnTo>
                      <a:lnTo>
                        <a:pt x="1602528" y="382772"/>
                      </a:lnTo>
                      <a:lnTo>
                        <a:pt x="1793914" y="0"/>
                      </a:lnTo>
                      <a:lnTo>
                        <a:pt x="1974667" y="372140"/>
                      </a:lnTo>
                      <a:lnTo>
                        <a:pt x="2166053" y="21265"/>
                      </a:lnTo>
                      <a:lnTo>
                        <a:pt x="2261746" y="191386"/>
                      </a:lnTo>
                      <a:cubicBezTo>
                        <a:pt x="2428323" y="191386"/>
                        <a:pt x="3206397" y="208543"/>
                        <a:pt x="3372974" y="208543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3" name="Ορθογώνιο 32"/>
                    <p:cNvSpPr/>
                    <p:nvPr/>
                  </p:nvSpPr>
                  <p:spPr>
                    <a:xfrm>
                      <a:off x="2348641" y="1073241"/>
                      <a:ext cx="472116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3" name="Ορθογώνιο 3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48641" y="1073241"/>
                      <a:ext cx="472116" cy="338554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34" name="Ομάδα 33"/>
              <p:cNvGrpSpPr/>
              <p:nvPr/>
            </p:nvGrpSpPr>
            <p:grpSpPr>
              <a:xfrm>
                <a:off x="477652" y="2737584"/>
                <a:ext cx="2042579" cy="538233"/>
                <a:chOff x="1558635" y="873562"/>
                <a:chExt cx="2042579" cy="538233"/>
              </a:xfrm>
            </p:grpSpPr>
            <p:sp>
              <p:nvSpPr>
                <p:cNvPr id="35" name="Ελεύθερη σχεδίαση 34"/>
                <p:cNvSpPr/>
                <p:nvPr/>
              </p:nvSpPr>
              <p:spPr>
                <a:xfrm>
                  <a:off x="1558635" y="873562"/>
                  <a:ext cx="2042579" cy="238266"/>
                </a:xfrm>
                <a:custGeom>
                  <a:avLst/>
                  <a:gdLst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50605 w 2200940"/>
                    <a:gd name="connsiteY4" fmla="*/ 21265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212651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761479"/>
                    <a:gd name="connsiteY0" fmla="*/ 212651 h 393405"/>
                    <a:gd name="connsiteX1" fmla="*/ 393405 w 2761479"/>
                    <a:gd name="connsiteY1" fmla="*/ 202019 h 393405"/>
                    <a:gd name="connsiteX2" fmla="*/ 489098 w 2761479"/>
                    <a:gd name="connsiteY2" fmla="*/ 0 h 393405"/>
                    <a:gd name="connsiteX3" fmla="*/ 680484 w 2761479"/>
                    <a:gd name="connsiteY3" fmla="*/ 393405 h 393405"/>
                    <a:gd name="connsiteX4" fmla="*/ 839972 w 2761479"/>
                    <a:gd name="connsiteY4" fmla="*/ 0 h 393405"/>
                    <a:gd name="connsiteX5" fmla="*/ 1041991 w 2761479"/>
                    <a:gd name="connsiteY5" fmla="*/ 382772 h 393405"/>
                    <a:gd name="connsiteX6" fmla="*/ 1233377 w 2761479"/>
                    <a:gd name="connsiteY6" fmla="*/ 0 h 393405"/>
                    <a:gd name="connsiteX7" fmla="*/ 1414130 w 2761479"/>
                    <a:gd name="connsiteY7" fmla="*/ 372140 h 393405"/>
                    <a:gd name="connsiteX8" fmla="*/ 1605516 w 2761479"/>
                    <a:gd name="connsiteY8" fmla="*/ 21265 h 393405"/>
                    <a:gd name="connsiteX9" fmla="*/ 1701209 w 2761479"/>
                    <a:gd name="connsiteY9" fmla="*/ 191386 h 393405"/>
                    <a:gd name="connsiteX10" fmla="*/ 2761479 w 2761479"/>
                    <a:gd name="connsiteY10" fmla="*/ 208543 h 393405"/>
                    <a:gd name="connsiteX0" fmla="*/ 0 w 3339004"/>
                    <a:gd name="connsiteY0" fmla="*/ 229807 h 393405"/>
                    <a:gd name="connsiteX1" fmla="*/ 970930 w 3339004"/>
                    <a:gd name="connsiteY1" fmla="*/ 202019 h 393405"/>
                    <a:gd name="connsiteX2" fmla="*/ 1066623 w 3339004"/>
                    <a:gd name="connsiteY2" fmla="*/ 0 h 393405"/>
                    <a:gd name="connsiteX3" fmla="*/ 1258009 w 3339004"/>
                    <a:gd name="connsiteY3" fmla="*/ 393405 h 393405"/>
                    <a:gd name="connsiteX4" fmla="*/ 1417497 w 3339004"/>
                    <a:gd name="connsiteY4" fmla="*/ 0 h 393405"/>
                    <a:gd name="connsiteX5" fmla="*/ 1619516 w 3339004"/>
                    <a:gd name="connsiteY5" fmla="*/ 382772 h 393405"/>
                    <a:gd name="connsiteX6" fmla="*/ 1810902 w 3339004"/>
                    <a:gd name="connsiteY6" fmla="*/ 0 h 393405"/>
                    <a:gd name="connsiteX7" fmla="*/ 1991655 w 3339004"/>
                    <a:gd name="connsiteY7" fmla="*/ 372140 h 393405"/>
                    <a:gd name="connsiteX8" fmla="*/ 2183041 w 3339004"/>
                    <a:gd name="connsiteY8" fmla="*/ 21265 h 393405"/>
                    <a:gd name="connsiteX9" fmla="*/ 2278734 w 3339004"/>
                    <a:gd name="connsiteY9" fmla="*/ 191386 h 393405"/>
                    <a:gd name="connsiteX10" fmla="*/ 3339004 w 3339004"/>
                    <a:gd name="connsiteY10" fmla="*/ 208543 h 393405"/>
                    <a:gd name="connsiteX0" fmla="*/ 0 w 3355990"/>
                    <a:gd name="connsiteY0" fmla="*/ 178339 h 393405"/>
                    <a:gd name="connsiteX1" fmla="*/ 987916 w 3355990"/>
                    <a:gd name="connsiteY1" fmla="*/ 202019 h 393405"/>
                    <a:gd name="connsiteX2" fmla="*/ 1083609 w 3355990"/>
                    <a:gd name="connsiteY2" fmla="*/ 0 h 393405"/>
                    <a:gd name="connsiteX3" fmla="*/ 1274995 w 3355990"/>
                    <a:gd name="connsiteY3" fmla="*/ 393405 h 393405"/>
                    <a:gd name="connsiteX4" fmla="*/ 1434483 w 3355990"/>
                    <a:gd name="connsiteY4" fmla="*/ 0 h 393405"/>
                    <a:gd name="connsiteX5" fmla="*/ 1636502 w 3355990"/>
                    <a:gd name="connsiteY5" fmla="*/ 382772 h 393405"/>
                    <a:gd name="connsiteX6" fmla="*/ 1827888 w 3355990"/>
                    <a:gd name="connsiteY6" fmla="*/ 0 h 393405"/>
                    <a:gd name="connsiteX7" fmla="*/ 2008641 w 3355990"/>
                    <a:gd name="connsiteY7" fmla="*/ 372140 h 393405"/>
                    <a:gd name="connsiteX8" fmla="*/ 2200027 w 3355990"/>
                    <a:gd name="connsiteY8" fmla="*/ 21265 h 393405"/>
                    <a:gd name="connsiteX9" fmla="*/ 2295720 w 3355990"/>
                    <a:gd name="connsiteY9" fmla="*/ 191386 h 393405"/>
                    <a:gd name="connsiteX10" fmla="*/ 3355990 w 3355990"/>
                    <a:gd name="connsiteY10" fmla="*/ 208543 h 393405"/>
                    <a:gd name="connsiteX0" fmla="*/ 0 w 3355990"/>
                    <a:gd name="connsiteY0" fmla="*/ 229809 h 393405"/>
                    <a:gd name="connsiteX1" fmla="*/ 987916 w 3355990"/>
                    <a:gd name="connsiteY1" fmla="*/ 202019 h 393405"/>
                    <a:gd name="connsiteX2" fmla="*/ 1083609 w 3355990"/>
                    <a:gd name="connsiteY2" fmla="*/ 0 h 393405"/>
                    <a:gd name="connsiteX3" fmla="*/ 1274995 w 3355990"/>
                    <a:gd name="connsiteY3" fmla="*/ 393405 h 393405"/>
                    <a:gd name="connsiteX4" fmla="*/ 1434483 w 3355990"/>
                    <a:gd name="connsiteY4" fmla="*/ 0 h 393405"/>
                    <a:gd name="connsiteX5" fmla="*/ 1636502 w 3355990"/>
                    <a:gd name="connsiteY5" fmla="*/ 382772 h 393405"/>
                    <a:gd name="connsiteX6" fmla="*/ 1827888 w 3355990"/>
                    <a:gd name="connsiteY6" fmla="*/ 0 h 393405"/>
                    <a:gd name="connsiteX7" fmla="*/ 2008641 w 3355990"/>
                    <a:gd name="connsiteY7" fmla="*/ 372140 h 393405"/>
                    <a:gd name="connsiteX8" fmla="*/ 2200027 w 3355990"/>
                    <a:gd name="connsiteY8" fmla="*/ 21265 h 393405"/>
                    <a:gd name="connsiteX9" fmla="*/ 2295720 w 3355990"/>
                    <a:gd name="connsiteY9" fmla="*/ 191386 h 393405"/>
                    <a:gd name="connsiteX10" fmla="*/ 3355990 w 3355990"/>
                    <a:gd name="connsiteY10" fmla="*/ 208543 h 393405"/>
                    <a:gd name="connsiteX0" fmla="*/ 0 w 3355990"/>
                    <a:gd name="connsiteY0" fmla="*/ 178340 h 393405"/>
                    <a:gd name="connsiteX1" fmla="*/ 987916 w 3355990"/>
                    <a:gd name="connsiteY1" fmla="*/ 202019 h 393405"/>
                    <a:gd name="connsiteX2" fmla="*/ 1083609 w 3355990"/>
                    <a:gd name="connsiteY2" fmla="*/ 0 h 393405"/>
                    <a:gd name="connsiteX3" fmla="*/ 1274995 w 3355990"/>
                    <a:gd name="connsiteY3" fmla="*/ 393405 h 393405"/>
                    <a:gd name="connsiteX4" fmla="*/ 1434483 w 3355990"/>
                    <a:gd name="connsiteY4" fmla="*/ 0 h 393405"/>
                    <a:gd name="connsiteX5" fmla="*/ 1636502 w 3355990"/>
                    <a:gd name="connsiteY5" fmla="*/ 382772 h 393405"/>
                    <a:gd name="connsiteX6" fmla="*/ 1827888 w 3355990"/>
                    <a:gd name="connsiteY6" fmla="*/ 0 h 393405"/>
                    <a:gd name="connsiteX7" fmla="*/ 2008641 w 3355990"/>
                    <a:gd name="connsiteY7" fmla="*/ 372140 h 393405"/>
                    <a:gd name="connsiteX8" fmla="*/ 2200027 w 3355990"/>
                    <a:gd name="connsiteY8" fmla="*/ 21265 h 393405"/>
                    <a:gd name="connsiteX9" fmla="*/ 2295720 w 3355990"/>
                    <a:gd name="connsiteY9" fmla="*/ 191386 h 393405"/>
                    <a:gd name="connsiteX10" fmla="*/ 3355990 w 3355990"/>
                    <a:gd name="connsiteY10" fmla="*/ 208543 h 393405"/>
                    <a:gd name="connsiteX0" fmla="*/ 0 w 3355990"/>
                    <a:gd name="connsiteY0" fmla="*/ 229811 h 393405"/>
                    <a:gd name="connsiteX1" fmla="*/ 987916 w 3355990"/>
                    <a:gd name="connsiteY1" fmla="*/ 202019 h 393405"/>
                    <a:gd name="connsiteX2" fmla="*/ 1083609 w 3355990"/>
                    <a:gd name="connsiteY2" fmla="*/ 0 h 393405"/>
                    <a:gd name="connsiteX3" fmla="*/ 1274995 w 3355990"/>
                    <a:gd name="connsiteY3" fmla="*/ 393405 h 393405"/>
                    <a:gd name="connsiteX4" fmla="*/ 1434483 w 3355990"/>
                    <a:gd name="connsiteY4" fmla="*/ 0 h 393405"/>
                    <a:gd name="connsiteX5" fmla="*/ 1636502 w 3355990"/>
                    <a:gd name="connsiteY5" fmla="*/ 382772 h 393405"/>
                    <a:gd name="connsiteX6" fmla="*/ 1827888 w 3355990"/>
                    <a:gd name="connsiteY6" fmla="*/ 0 h 393405"/>
                    <a:gd name="connsiteX7" fmla="*/ 2008641 w 3355990"/>
                    <a:gd name="connsiteY7" fmla="*/ 372140 h 393405"/>
                    <a:gd name="connsiteX8" fmla="*/ 2200027 w 3355990"/>
                    <a:gd name="connsiteY8" fmla="*/ 21265 h 393405"/>
                    <a:gd name="connsiteX9" fmla="*/ 2295720 w 3355990"/>
                    <a:gd name="connsiteY9" fmla="*/ 191386 h 393405"/>
                    <a:gd name="connsiteX10" fmla="*/ 3355990 w 3355990"/>
                    <a:gd name="connsiteY10" fmla="*/ 208543 h 393405"/>
                    <a:gd name="connsiteX0" fmla="*/ 0 w 3355990"/>
                    <a:gd name="connsiteY0" fmla="*/ 229811 h 393405"/>
                    <a:gd name="connsiteX1" fmla="*/ 987916 w 3355990"/>
                    <a:gd name="connsiteY1" fmla="*/ 202019 h 393405"/>
                    <a:gd name="connsiteX2" fmla="*/ 1083609 w 3355990"/>
                    <a:gd name="connsiteY2" fmla="*/ 0 h 393405"/>
                    <a:gd name="connsiteX3" fmla="*/ 1274995 w 3355990"/>
                    <a:gd name="connsiteY3" fmla="*/ 393405 h 393405"/>
                    <a:gd name="connsiteX4" fmla="*/ 1434483 w 3355990"/>
                    <a:gd name="connsiteY4" fmla="*/ 0 h 393405"/>
                    <a:gd name="connsiteX5" fmla="*/ 1636502 w 3355990"/>
                    <a:gd name="connsiteY5" fmla="*/ 382772 h 393405"/>
                    <a:gd name="connsiteX6" fmla="*/ 1827888 w 3355990"/>
                    <a:gd name="connsiteY6" fmla="*/ 0 h 393405"/>
                    <a:gd name="connsiteX7" fmla="*/ 2008641 w 3355990"/>
                    <a:gd name="connsiteY7" fmla="*/ 372140 h 393405"/>
                    <a:gd name="connsiteX8" fmla="*/ 2200027 w 3355990"/>
                    <a:gd name="connsiteY8" fmla="*/ 21265 h 393405"/>
                    <a:gd name="connsiteX9" fmla="*/ 2295720 w 3355990"/>
                    <a:gd name="connsiteY9" fmla="*/ 191386 h 393405"/>
                    <a:gd name="connsiteX10" fmla="*/ 3355990 w 3355990"/>
                    <a:gd name="connsiteY10" fmla="*/ 174229 h 393405"/>
                    <a:gd name="connsiteX0" fmla="*/ 0 w 3339004"/>
                    <a:gd name="connsiteY0" fmla="*/ 212654 h 393405"/>
                    <a:gd name="connsiteX1" fmla="*/ 970930 w 3339004"/>
                    <a:gd name="connsiteY1" fmla="*/ 202019 h 393405"/>
                    <a:gd name="connsiteX2" fmla="*/ 1066623 w 3339004"/>
                    <a:gd name="connsiteY2" fmla="*/ 0 h 393405"/>
                    <a:gd name="connsiteX3" fmla="*/ 1258009 w 3339004"/>
                    <a:gd name="connsiteY3" fmla="*/ 393405 h 393405"/>
                    <a:gd name="connsiteX4" fmla="*/ 1417497 w 3339004"/>
                    <a:gd name="connsiteY4" fmla="*/ 0 h 393405"/>
                    <a:gd name="connsiteX5" fmla="*/ 1619516 w 3339004"/>
                    <a:gd name="connsiteY5" fmla="*/ 382772 h 393405"/>
                    <a:gd name="connsiteX6" fmla="*/ 1810902 w 3339004"/>
                    <a:gd name="connsiteY6" fmla="*/ 0 h 393405"/>
                    <a:gd name="connsiteX7" fmla="*/ 1991655 w 3339004"/>
                    <a:gd name="connsiteY7" fmla="*/ 372140 h 393405"/>
                    <a:gd name="connsiteX8" fmla="*/ 2183041 w 3339004"/>
                    <a:gd name="connsiteY8" fmla="*/ 21265 h 393405"/>
                    <a:gd name="connsiteX9" fmla="*/ 2278734 w 3339004"/>
                    <a:gd name="connsiteY9" fmla="*/ 191386 h 393405"/>
                    <a:gd name="connsiteX10" fmla="*/ 3339004 w 3339004"/>
                    <a:gd name="connsiteY10" fmla="*/ 174229 h 3934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339004" h="393405">
                      <a:moveTo>
                        <a:pt x="0" y="212654"/>
                      </a:moveTo>
                      <a:lnTo>
                        <a:pt x="970930" y="202019"/>
                      </a:lnTo>
                      <a:lnTo>
                        <a:pt x="1066623" y="0"/>
                      </a:lnTo>
                      <a:lnTo>
                        <a:pt x="1258009" y="393405"/>
                      </a:lnTo>
                      <a:lnTo>
                        <a:pt x="1417497" y="0"/>
                      </a:lnTo>
                      <a:lnTo>
                        <a:pt x="1619516" y="382772"/>
                      </a:lnTo>
                      <a:lnTo>
                        <a:pt x="1810902" y="0"/>
                      </a:lnTo>
                      <a:lnTo>
                        <a:pt x="1991655" y="372140"/>
                      </a:lnTo>
                      <a:lnTo>
                        <a:pt x="2183041" y="21265"/>
                      </a:lnTo>
                      <a:lnTo>
                        <a:pt x="2278734" y="191386"/>
                      </a:lnTo>
                      <a:cubicBezTo>
                        <a:pt x="2445311" y="191386"/>
                        <a:pt x="3172427" y="174229"/>
                        <a:pt x="3339004" y="174229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6" name="Ορθογώνιο 35"/>
                    <p:cNvSpPr/>
                    <p:nvPr/>
                  </p:nvSpPr>
                  <p:spPr>
                    <a:xfrm>
                      <a:off x="2348641" y="1073241"/>
                      <a:ext cx="472116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6" name="Ορθογώνιο 3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48641" y="1073241"/>
                      <a:ext cx="472116" cy="338554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40" name="Ευθεία γραμμή σύνδεσης 39"/>
              <p:cNvCxnSpPr/>
              <p:nvPr/>
            </p:nvCxnSpPr>
            <p:spPr>
              <a:xfrm>
                <a:off x="455263" y="1172233"/>
                <a:ext cx="0" cy="33624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Ομάδα 48"/>
              <p:cNvGrpSpPr/>
              <p:nvPr/>
            </p:nvGrpSpPr>
            <p:grpSpPr>
              <a:xfrm rot="5400000">
                <a:off x="1751217" y="3265493"/>
                <a:ext cx="1722955" cy="891982"/>
                <a:chOff x="2367524" y="1276269"/>
                <a:chExt cx="1722955" cy="891982"/>
              </a:xfrm>
            </p:grpSpPr>
            <p:grpSp>
              <p:nvGrpSpPr>
                <p:cNvPr id="50" name="Ομάδα 49"/>
                <p:cNvGrpSpPr/>
                <p:nvPr/>
              </p:nvGrpSpPr>
              <p:grpSpPr>
                <a:xfrm>
                  <a:off x="2367524" y="1278150"/>
                  <a:ext cx="1722955" cy="890101"/>
                  <a:chOff x="2367524" y="1278150"/>
                  <a:chExt cx="1722955" cy="890101"/>
                </a:xfrm>
              </p:grpSpPr>
              <p:grpSp>
                <p:nvGrpSpPr>
                  <p:cNvPr id="52" name="Ομάδα 51"/>
                  <p:cNvGrpSpPr/>
                  <p:nvPr/>
                </p:nvGrpSpPr>
                <p:grpSpPr>
                  <a:xfrm>
                    <a:off x="2367524" y="1278150"/>
                    <a:ext cx="1722955" cy="890101"/>
                    <a:chOff x="5577382" y="3732280"/>
                    <a:chExt cx="1966371" cy="1379161"/>
                  </a:xfrm>
                </p:grpSpPr>
                <p:grpSp>
                  <p:nvGrpSpPr>
                    <p:cNvPr id="54" name="Ομάδα 53"/>
                    <p:cNvGrpSpPr/>
                    <p:nvPr/>
                  </p:nvGrpSpPr>
                  <p:grpSpPr>
                    <a:xfrm>
                      <a:off x="5577382" y="4064453"/>
                      <a:ext cx="1966371" cy="1046988"/>
                      <a:chOff x="5577382" y="4064453"/>
                      <a:chExt cx="1966371" cy="1046988"/>
                    </a:xfrm>
                  </p:grpSpPr>
                  <p:grpSp>
                    <p:nvGrpSpPr>
                      <p:cNvPr id="56" name="Ομάδα 55"/>
                      <p:cNvGrpSpPr/>
                      <p:nvPr/>
                    </p:nvGrpSpPr>
                    <p:grpSpPr>
                      <a:xfrm>
                        <a:off x="5577382" y="4064453"/>
                        <a:ext cx="1145611" cy="1046988"/>
                        <a:chOff x="846370" y="5750184"/>
                        <a:chExt cx="1145611" cy="1046988"/>
                      </a:xfrm>
                    </p:grpSpPr>
                    <p:grpSp>
                      <p:nvGrpSpPr>
                        <p:cNvPr id="59" name="Ομάδα 58"/>
                        <p:cNvGrpSpPr/>
                        <p:nvPr/>
                      </p:nvGrpSpPr>
                      <p:grpSpPr>
                        <a:xfrm>
                          <a:off x="846370" y="5750184"/>
                          <a:ext cx="856115" cy="988470"/>
                          <a:chOff x="846370" y="5750184"/>
                          <a:chExt cx="856115" cy="988470"/>
                        </a:xfrm>
                      </p:grpSpPr>
                      <p:cxnSp>
                        <p:nvCxnSpPr>
                          <p:cNvPr id="62" name="Ευθεία γραμμή σύνδεσης 61"/>
                          <p:cNvCxnSpPr/>
                          <p:nvPr/>
                        </p:nvCxnSpPr>
                        <p:spPr>
                          <a:xfrm>
                            <a:off x="846370" y="6229499"/>
                            <a:ext cx="657376" cy="0"/>
                          </a:xfrm>
                          <a:prstGeom prst="line">
                            <a:avLst/>
                          </a:prstGeom>
                          <a:ln w="317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3" name="Ευθεία γραμμή σύνδεσης 62"/>
                          <p:cNvCxnSpPr/>
                          <p:nvPr/>
                        </p:nvCxnSpPr>
                        <p:spPr>
                          <a:xfrm>
                            <a:off x="1702485" y="5750184"/>
                            <a:ext cx="0" cy="98847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5" name="Ευθεία γραμμή σύνδεσης 64"/>
                          <p:cNvCxnSpPr/>
                          <p:nvPr/>
                        </p:nvCxnSpPr>
                        <p:spPr>
                          <a:xfrm>
                            <a:off x="1541219" y="5996741"/>
                            <a:ext cx="0" cy="446240"/>
                          </a:xfrm>
                          <a:prstGeom prst="line">
                            <a:avLst/>
                          </a:prstGeom>
                          <a:ln w="571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60" name="TextBox 59"/>
                        <p:cNvSpPr txBox="1"/>
                        <p:nvPr/>
                      </p:nvSpPr>
                      <p:spPr>
                        <a:xfrm>
                          <a:off x="1653427" y="6207690"/>
                          <a:ext cx="338554" cy="46166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+</a:t>
                          </a:r>
                          <a:endParaRPr lang="el-GR" sz="2400" b="1" dirty="0"/>
                        </a:p>
                      </p:txBody>
                    </p:sp>
                    <p:sp>
                      <p:nvSpPr>
                        <p:cNvPr id="61" name="TextBox 60"/>
                        <p:cNvSpPr txBox="1"/>
                        <p:nvPr/>
                      </p:nvSpPr>
                      <p:spPr>
                        <a:xfrm rot="16200000">
                          <a:off x="1091615" y="6397330"/>
                          <a:ext cx="459635" cy="34004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–</a:t>
                          </a:r>
                          <a:endParaRPr lang="el-GR" sz="2400" b="1" dirty="0"/>
                        </a:p>
                      </p:txBody>
                    </p:sp>
                  </p:grpSp>
                  <p:sp>
                    <p:nvSpPr>
                      <p:cNvPr id="58" name="Οβάλ 57"/>
                      <p:cNvSpPr/>
                      <p:nvPr/>
                    </p:nvSpPr>
                    <p:spPr>
                      <a:xfrm>
                        <a:off x="7461581" y="4458905"/>
                        <a:ext cx="82172" cy="11156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55" name="Ορθογώνιο 54"/>
                        <p:cNvSpPr/>
                        <p:nvPr/>
                      </p:nvSpPr>
                      <p:spPr>
                        <a:xfrm rot="16200000">
                          <a:off x="5843392" y="3898636"/>
                          <a:ext cx="719098" cy="386385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  <m:sub>
                                    <m:r>
                                      <a:rPr lang="el-GR" sz="16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55" name="Ορθογώνιο 54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 rot="16200000">
                          <a:off x="5843392" y="3898636"/>
                          <a:ext cx="719098" cy="386385"/>
                        </a:xfrm>
                        <a:prstGeom prst="rect">
                          <a:avLst/>
                        </a:prstGeom>
                        <a:blipFill>
                          <a:blip r:embed="rId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53" name="Ελεύθερη σχεδίαση 52"/>
                  <p:cNvSpPr/>
                  <p:nvPr/>
                </p:nvSpPr>
                <p:spPr>
                  <a:xfrm>
                    <a:off x="3100311" y="1692832"/>
                    <a:ext cx="938946" cy="180000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659748"/>
                      <a:gd name="connsiteY0" fmla="*/ 212651 h 393405"/>
                      <a:gd name="connsiteX1" fmla="*/ 393405 w 2659748"/>
                      <a:gd name="connsiteY1" fmla="*/ 202019 h 393405"/>
                      <a:gd name="connsiteX2" fmla="*/ 489098 w 2659748"/>
                      <a:gd name="connsiteY2" fmla="*/ 0 h 393405"/>
                      <a:gd name="connsiteX3" fmla="*/ 680484 w 2659748"/>
                      <a:gd name="connsiteY3" fmla="*/ 393405 h 393405"/>
                      <a:gd name="connsiteX4" fmla="*/ 839972 w 2659748"/>
                      <a:gd name="connsiteY4" fmla="*/ 0 h 393405"/>
                      <a:gd name="connsiteX5" fmla="*/ 1041991 w 2659748"/>
                      <a:gd name="connsiteY5" fmla="*/ 382772 h 393405"/>
                      <a:gd name="connsiteX6" fmla="*/ 1233377 w 2659748"/>
                      <a:gd name="connsiteY6" fmla="*/ 0 h 393405"/>
                      <a:gd name="connsiteX7" fmla="*/ 1414130 w 2659748"/>
                      <a:gd name="connsiteY7" fmla="*/ 372140 h 393405"/>
                      <a:gd name="connsiteX8" fmla="*/ 1605516 w 2659748"/>
                      <a:gd name="connsiteY8" fmla="*/ 21265 h 393405"/>
                      <a:gd name="connsiteX9" fmla="*/ 1701209 w 2659748"/>
                      <a:gd name="connsiteY9" fmla="*/ 191386 h 393405"/>
                      <a:gd name="connsiteX10" fmla="*/ 2659748 w 2659748"/>
                      <a:gd name="connsiteY10" fmla="*/ 191385 h 393405"/>
                      <a:gd name="connsiteX0" fmla="*/ 0 w 3189142"/>
                      <a:gd name="connsiteY0" fmla="*/ 212651 h 393405"/>
                      <a:gd name="connsiteX1" fmla="*/ 922799 w 3189142"/>
                      <a:gd name="connsiteY1" fmla="*/ 202019 h 393405"/>
                      <a:gd name="connsiteX2" fmla="*/ 1018492 w 3189142"/>
                      <a:gd name="connsiteY2" fmla="*/ 0 h 393405"/>
                      <a:gd name="connsiteX3" fmla="*/ 1209878 w 3189142"/>
                      <a:gd name="connsiteY3" fmla="*/ 393405 h 393405"/>
                      <a:gd name="connsiteX4" fmla="*/ 1369366 w 3189142"/>
                      <a:gd name="connsiteY4" fmla="*/ 0 h 393405"/>
                      <a:gd name="connsiteX5" fmla="*/ 1571385 w 3189142"/>
                      <a:gd name="connsiteY5" fmla="*/ 382772 h 393405"/>
                      <a:gd name="connsiteX6" fmla="*/ 1762771 w 3189142"/>
                      <a:gd name="connsiteY6" fmla="*/ 0 h 393405"/>
                      <a:gd name="connsiteX7" fmla="*/ 1943524 w 3189142"/>
                      <a:gd name="connsiteY7" fmla="*/ 372140 h 393405"/>
                      <a:gd name="connsiteX8" fmla="*/ 2134910 w 3189142"/>
                      <a:gd name="connsiteY8" fmla="*/ 21265 h 393405"/>
                      <a:gd name="connsiteX9" fmla="*/ 2230603 w 3189142"/>
                      <a:gd name="connsiteY9" fmla="*/ 191386 h 393405"/>
                      <a:gd name="connsiteX10" fmla="*/ 3189142 w 3189142"/>
                      <a:gd name="connsiteY10" fmla="*/ 191385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189142" h="393405">
                        <a:moveTo>
                          <a:pt x="0" y="212651"/>
                        </a:moveTo>
                        <a:lnTo>
                          <a:pt x="922799" y="202019"/>
                        </a:lnTo>
                        <a:lnTo>
                          <a:pt x="1018492" y="0"/>
                        </a:lnTo>
                        <a:lnTo>
                          <a:pt x="1209878" y="393405"/>
                        </a:lnTo>
                        <a:lnTo>
                          <a:pt x="1369366" y="0"/>
                        </a:lnTo>
                        <a:lnTo>
                          <a:pt x="1571385" y="382772"/>
                        </a:lnTo>
                        <a:lnTo>
                          <a:pt x="1762771" y="0"/>
                        </a:lnTo>
                        <a:lnTo>
                          <a:pt x="1943524" y="372140"/>
                        </a:lnTo>
                        <a:lnTo>
                          <a:pt x="2134910" y="21265"/>
                        </a:lnTo>
                        <a:lnTo>
                          <a:pt x="2230603" y="191386"/>
                        </a:lnTo>
                        <a:lnTo>
                          <a:pt x="3189142" y="191385"/>
                        </a:lnTo>
                      </a:path>
                    </a:pathLst>
                  </a:cu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1" name="Ορθογώνιο 50"/>
                    <p:cNvSpPr/>
                    <p:nvPr/>
                  </p:nvSpPr>
                  <p:spPr>
                    <a:xfrm rot="16200000">
                      <a:off x="3471044" y="1327373"/>
                      <a:ext cx="471539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1" name="Ορθογώνιο 5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471044" y="1327373"/>
                      <a:ext cx="471539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cxnSp>
          <p:nvCxnSpPr>
            <p:cNvPr id="67" name="Ευθεία γραμμή σύνδεσης 66"/>
            <p:cNvCxnSpPr/>
            <p:nvPr/>
          </p:nvCxnSpPr>
          <p:spPr>
            <a:xfrm>
              <a:off x="2523623" y="1169742"/>
              <a:ext cx="14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Ελεύθερη σχεδίαση 67"/>
            <p:cNvSpPr/>
            <p:nvPr/>
          </p:nvSpPr>
          <p:spPr>
            <a:xfrm rot="16200000">
              <a:off x="2281359" y="2746302"/>
              <a:ext cx="3372615" cy="238266"/>
            </a:xfrm>
            <a:custGeom>
              <a:avLst/>
              <a:gdLst>
                <a:gd name="connsiteX0" fmla="*/ 0 w 2200940"/>
                <a:gd name="connsiteY0" fmla="*/ 180754 h 393405"/>
                <a:gd name="connsiteX1" fmla="*/ 393405 w 2200940"/>
                <a:gd name="connsiteY1" fmla="*/ 202019 h 393405"/>
                <a:gd name="connsiteX2" fmla="*/ 489098 w 2200940"/>
                <a:gd name="connsiteY2" fmla="*/ 0 h 393405"/>
                <a:gd name="connsiteX3" fmla="*/ 680484 w 2200940"/>
                <a:gd name="connsiteY3" fmla="*/ 393405 h 393405"/>
                <a:gd name="connsiteX4" fmla="*/ 850605 w 2200940"/>
                <a:gd name="connsiteY4" fmla="*/ 21265 h 393405"/>
                <a:gd name="connsiteX5" fmla="*/ 1041991 w 2200940"/>
                <a:gd name="connsiteY5" fmla="*/ 382772 h 393405"/>
                <a:gd name="connsiteX6" fmla="*/ 1233377 w 2200940"/>
                <a:gd name="connsiteY6" fmla="*/ 0 h 393405"/>
                <a:gd name="connsiteX7" fmla="*/ 1414130 w 2200940"/>
                <a:gd name="connsiteY7" fmla="*/ 372140 h 393405"/>
                <a:gd name="connsiteX8" fmla="*/ 1605516 w 2200940"/>
                <a:gd name="connsiteY8" fmla="*/ 21265 h 393405"/>
                <a:gd name="connsiteX9" fmla="*/ 1701209 w 2200940"/>
                <a:gd name="connsiteY9" fmla="*/ 191386 h 393405"/>
                <a:gd name="connsiteX10" fmla="*/ 2200940 w 2200940"/>
                <a:gd name="connsiteY10" fmla="*/ 191386 h 393405"/>
                <a:gd name="connsiteX0" fmla="*/ 0 w 2200940"/>
                <a:gd name="connsiteY0" fmla="*/ 180754 h 393405"/>
                <a:gd name="connsiteX1" fmla="*/ 393405 w 2200940"/>
                <a:gd name="connsiteY1" fmla="*/ 202019 h 393405"/>
                <a:gd name="connsiteX2" fmla="*/ 489098 w 2200940"/>
                <a:gd name="connsiteY2" fmla="*/ 0 h 393405"/>
                <a:gd name="connsiteX3" fmla="*/ 680484 w 2200940"/>
                <a:gd name="connsiteY3" fmla="*/ 393405 h 393405"/>
                <a:gd name="connsiteX4" fmla="*/ 839972 w 2200940"/>
                <a:gd name="connsiteY4" fmla="*/ 0 h 393405"/>
                <a:gd name="connsiteX5" fmla="*/ 1041991 w 2200940"/>
                <a:gd name="connsiteY5" fmla="*/ 382772 h 393405"/>
                <a:gd name="connsiteX6" fmla="*/ 1233377 w 2200940"/>
                <a:gd name="connsiteY6" fmla="*/ 0 h 393405"/>
                <a:gd name="connsiteX7" fmla="*/ 1414130 w 2200940"/>
                <a:gd name="connsiteY7" fmla="*/ 372140 h 393405"/>
                <a:gd name="connsiteX8" fmla="*/ 1605516 w 2200940"/>
                <a:gd name="connsiteY8" fmla="*/ 21265 h 393405"/>
                <a:gd name="connsiteX9" fmla="*/ 1701209 w 2200940"/>
                <a:gd name="connsiteY9" fmla="*/ 191386 h 393405"/>
                <a:gd name="connsiteX10" fmla="*/ 2200940 w 2200940"/>
                <a:gd name="connsiteY10" fmla="*/ 191386 h 393405"/>
                <a:gd name="connsiteX0" fmla="*/ 0 w 2200940"/>
                <a:gd name="connsiteY0" fmla="*/ 212651 h 393405"/>
                <a:gd name="connsiteX1" fmla="*/ 393405 w 2200940"/>
                <a:gd name="connsiteY1" fmla="*/ 202019 h 393405"/>
                <a:gd name="connsiteX2" fmla="*/ 489098 w 2200940"/>
                <a:gd name="connsiteY2" fmla="*/ 0 h 393405"/>
                <a:gd name="connsiteX3" fmla="*/ 680484 w 2200940"/>
                <a:gd name="connsiteY3" fmla="*/ 393405 h 393405"/>
                <a:gd name="connsiteX4" fmla="*/ 839972 w 2200940"/>
                <a:gd name="connsiteY4" fmla="*/ 0 h 393405"/>
                <a:gd name="connsiteX5" fmla="*/ 1041991 w 2200940"/>
                <a:gd name="connsiteY5" fmla="*/ 382772 h 393405"/>
                <a:gd name="connsiteX6" fmla="*/ 1233377 w 2200940"/>
                <a:gd name="connsiteY6" fmla="*/ 0 h 393405"/>
                <a:gd name="connsiteX7" fmla="*/ 1414130 w 2200940"/>
                <a:gd name="connsiteY7" fmla="*/ 372140 h 393405"/>
                <a:gd name="connsiteX8" fmla="*/ 1605516 w 2200940"/>
                <a:gd name="connsiteY8" fmla="*/ 21265 h 393405"/>
                <a:gd name="connsiteX9" fmla="*/ 1701209 w 2200940"/>
                <a:gd name="connsiteY9" fmla="*/ 191386 h 393405"/>
                <a:gd name="connsiteX10" fmla="*/ 2200940 w 2200940"/>
                <a:gd name="connsiteY10" fmla="*/ 191386 h 393405"/>
                <a:gd name="connsiteX0" fmla="*/ 0 w 3882556"/>
                <a:gd name="connsiteY0" fmla="*/ 212651 h 393405"/>
                <a:gd name="connsiteX1" fmla="*/ 393405 w 3882556"/>
                <a:gd name="connsiteY1" fmla="*/ 202019 h 393405"/>
                <a:gd name="connsiteX2" fmla="*/ 489098 w 3882556"/>
                <a:gd name="connsiteY2" fmla="*/ 0 h 393405"/>
                <a:gd name="connsiteX3" fmla="*/ 680484 w 3882556"/>
                <a:gd name="connsiteY3" fmla="*/ 393405 h 393405"/>
                <a:gd name="connsiteX4" fmla="*/ 839972 w 3882556"/>
                <a:gd name="connsiteY4" fmla="*/ 0 h 393405"/>
                <a:gd name="connsiteX5" fmla="*/ 1041991 w 3882556"/>
                <a:gd name="connsiteY5" fmla="*/ 382772 h 393405"/>
                <a:gd name="connsiteX6" fmla="*/ 1233377 w 3882556"/>
                <a:gd name="connsiteY6" fmla="*/ 0 h 393405"/>
                <a:gd name="connsiteX7" fmla="*/ 1414130 w 3882556"/>
                <a:gd name="connsiteY7" fmla="*/ 372140 h 393405"/>
                <a:gd name="connsiteX8" fmla="*/ 1605516 w 3882556"/>
                <a:gd name="connsiteY8" fmla="*/ 21265 h 393405"/>
                <a:gd name="connsiteX9" fmla="*/ 1701209 w 3882556"/>
                <a:gd name="connsiteY9" fmla="*/ 191386 h 393405"/>
                <a:gd name="connsiteX10" fmla="*/ 3882556 w 3882556"/>
                <a:gd name="connsiteY10" fmla="*/ 191386 h 393405"/>
                <a:gd name="connsiteX0" fmla="*/ 0 w 5513213"/>
                <a:gd name="connsiteY0" fmla="*/ 229807 h 393405"/>
                <a:gd name="connsiteX1" fmla="*/ 2024062 w 5513213"/>
                <a:gd name="connsiteY1" fmla="*/ 202019 h 393405"/>
                <a:gd name="connsiteX2" fmla="*/ 2119755 w 5513213"/>
                <a:gd name="connsiteY2" fmla="*/ 0 h 393405"/>
                <a:gd name="connsiteX3" fmla="*/ 2311141 w 5513213"/>
                <a:gd name="connsiteY3" fmla="*/ 393405 h 393405"/>
                <a:gd name="connsiteX4" fmla="*/ 2470629 w 5513213"/>
                <a:gd name="connsiteY4" fmla="*/ 0 h 393405"/>
                <a:gd name="connsiteX5" fmla="*/ 2672648 w 5513213"/>
                <a:gd name="connsiteY5" fmla="*/ 382772 h 393405"/>
                <a:gd name="connsiteX6" fmla="*/ 2864034 w 5513213"/>
                <a:gd name="connsiteY6" fmla="*/ 0 h 393405"/>
                <a:gd name="connsiteX7" fmla="*/ 3044787 w 5513213"/>
                <a:gd name="connsiteY7" fmla="*/ 372140 h 393405"/>
                <a:gd name="connsiteX8" fmla="*/ 3236173 w 5513213"/>
                <a:gd name="connsiteY8" fmla="*/ 21265 h 393405"/>
                <a:gd name="connsiteX9" fmla="*/ 3331866 w 5513213"/>
                <a:gd name="connsiteY9" fmla="*/ 191386 h 393405"/>
                <a:gd name="connsiteX10" fmla="*/ 5513213 w 5513213"/>
                <a:gd name="connsiteY10" fmla="*/ 191386 h 39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13213" h="393405">
                  <a:moveTo>
                    <a:pt x="0" y="229807"/>
                  </a:moveTo>
                  <a:lnTo>
                    <a:pt x="2024062" y="202019"/>
                  </a:lnTo>
                  <a:lnTo>
                    <a:pt x="2119755" y="0"/>
                  </a:lnTo>
                  <a:lnTo>
                    <a:pt x="2311141" y="393405"/>
                  </a:lnTo>
                  <a:lnTo>
                    <a:pt x="2470629" y="0"/>
                  </a:lnTo>
                  <a:lnTo>
                    <a:pt x="2672648" y="382772"/>
                  </a:lnTo>
                  <a:lnTo>
                    <a:pt x="2864034" y="0"/>
                  </a:lnTo>
                  <a:lnTo>
                    <a:pt x="3044787" y="372140"/>
                  </a:lnTo>
                  <a:lnTo>
                    <a:pt x="3236173" y="21265"/>
                  </a:lnTo>
                  <a:lnTo>
                    <a:pt x="3331866" y="191386"/>
                  </a:lnTo>
                  <a:lnTo>
                    <a:pt x="5513213" y="191386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Ορθογώνιο 68"/>
                <p:cNvSpPr/>
                <p:nvPr/>
              </p:nvSpPr>
              <p:spPr>
                <a:xfrm>
                  <a:off x="3981789" y="2840723"/>
                  <a:ext cx="472116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Ορθογώνιο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789" y="2840723"/>
                  <a:ext cx="472116" cy="338554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1" name="Ευθεία γραμμή σύνδεσης 70"/>
            <p:cNvCxnSpPr/>
            <p:nvPr/>
          </p:nvCxnSpPr>
          <p:spPr>
            <a:xfrm>
              <a:off x="2540673" y="4527049"/>
              <a:ext cx="14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/>
          <p:cNvSpPr txBox="1"/>
          <p:nvPr/>
        </p:nvSpPr>
        <p:spPr>
          <a:xfrm>
            <a:off x="4389624" y="679673"/>
            <a:ext cx="3611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διπλανό κύκλωμα έχει: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Οβάλ 75"/>
          <p:cNvSpPr/>
          <p:nvPr/>
        </p:nvSpPr>
        <p:spPr>
          <a:xfrm rot="16200000">
            <a:off x="2500616" y="2816600"/>
            <a:ext cx="108000" cy="1080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8" name="Οβάλ 77"/>
          <p:cNvSpPr/>
          <p:nvPr/>
        </p:nvSpPr>
        <p:spPr>
          <a:xfrm rot="16200000">
            <a:off x="2517933" y="4506857"/>
            <a:ext cx="108000" cy="1080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9" name="Οβάλ 78"/>
          <p:cNvSpPr/>
          <p:nvPr/>
        </p:nvSpPr>
        <p:spPr>
          <a:xfrm rot="16200000">
            <a:off x="418971" y="2833917"/>
            <a:ext cx="108000" cy="1080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6" name="Ομάδα 15"/>
          <p:cNvGrpSpPr/>
          <p:nvPr/>
        </p:nvGrpSpPr>
        <p:grpSpPr>
          <a:xfrm>
            <a:off x="166352" y="864852"/>
            <a:ext cx="7970675" cy="4018759"/>
            <a:chOff x="166352" y="864852"/>
            <a:chExt cx="7970675" cy="4018759"/>
          </a:xfrm>
        </p:grpSpPr>
        <p:sp>
          <p:nvSpPr>
            <p:cNvPr id="73" name="TextBox 72"/>
            <p:cNvSpPr txBox="1"/>
            <p:nvPr/>
          </p:nvSpPr>
          <p:spPr>
            <a:xfrm>
              <a:off x="4464679" y="1453717"/>
              <a:ext cx="13646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4 Κόμβους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Ορθογώνιο 24"/>
            <p:cNvSpPr/>
            <p:nvPr/>
          </p:nvSpPr>
          <p:spPr>
            <a:xfrm>
              <a:off x="5646922" y="1452270"/>
              <a:ext cx="24901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 σημεία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1600" dirty="0"/>
            </a:p>
          </p:txBody>
        </p:sp>
        <p:sp>
          <p:nvSpPr>
            <p:cNvPr id="26" name="Ορθογώνιο 25"/>
            <p:cNvSpPr/>
            <p:nvPr/>
          </p:nvSpPr>
          <p:spPr>
            <a:xfrm>
              <a:off x="2356594" y="864852"/>
              <a:ext cx="33214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p:sp>
          <p:nvSpPr>
            <p:cNvPr id="75" name="Ορθογώνιο 74"/>
            <p:cNvSpPr/>
            <p:nvPr/>
          </p:nvSpPr>
          <p:spPr>
            <a:xfrm>
              <a:off x="2561005" y="2729196"/>
              <a:ext cx="33214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p:sp>
          <p:nvSpPr>
            <p:cNvPr id="77" name="Ορθογώνιο 76"/>
            <p:cNvSpPr/>
            <p:nvPr/>
          </p:nvSpPr>
          <p:spPr>
            <a:xfrm>
              <a:off x="2446280" y="4545057"/>
              <a:ext cx="26878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p:sp>
          <p:nvSpPr>
            <p:cNvPr id="80" name="Ορθογώνιο 79"/>
            <p:cNvSpPr/>
            <p:nvPr/>
          </p:nvSpPr>
          <p:spPr>
            <a:xfrm>
              <a:off x="166352" y="2736697"/>
              <a:ext cx="26878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4448502" y="2158797"/>
            <a:ext cx="1380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Κλάδους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5" name="Ομάδα 94"/>
          <p:cNvGrpSpPr/>
          <p:nvPr/>
        </p:nvGrpSpPr>
        <p:grpSpPr>
          <a:xfrm>
            <a:off x="188092" y="941447"/>
            <a:ext cx="5641208" cy="4395863"/>
            <a:chOff x="188092" y="941447"/>
            <a:chExt cx="5641208" cy="4395863"/>
          </a:xfrm>
        </p:grpSpPr>
        <p:sp>
          <p:nvSpPr>
            <p:cNvPr id="84" name="TextBox 83"/>
            <p:cNvSpPr txBox="1"/>
            <p:nvPr/>
          </p:nvSpPr>
          <p:spPr>
            <a:xfrm>
              <a:off x="4494495" y="4967978"/>
              <a:ext cx="13348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 Βρόχους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Ορθογώνιο 85"/>
            <p:cNvSpPr/>
            <p:nvPr/>
          </p:nvSpPr>
          <p:spPr>
            <a:xfrm>
              <a:off x="191150" y="973567"/>
              <a:ext cx="3449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</a:t>
              </a:r>
              <a:endParaRPr lang="el-GR" sz="1600" dirty="0"/>
            </a:p>
          </p:txBody>
        </p:sp>
        <p:sp>
          <p:nvSpPr>
            <p:cNvPr id="87" name="Ορθογώνιο 86"/>
            <p:cNvSpPr/>
            <p:nvPr/>
          </p:nvSpPr>
          <p:spPr>
            <a:xfrm>
              <a:off x="188092" y="4478816"/>
              <a:ext cx="3449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Λ</a:t>
              </a:r>
              <a:endParaRPr lang="el-GR" sz="1600" dirty="0"/>
            </a:p>
          </p:txBody>
        </p:sp>
        <p:sp>
          <p:nvSpPr>
            <p:cNvPr id="88" name="Ορθογώνιο 87"/>
            <p:cNvSpPr/>
            <p:nvPr/>
          </p:nvSpPr>
          <p:spPr>
            <a:xfrm>
              <a:off x="3845515" y="4517434"/>
              <a:ext cx="3786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</a:t>
              </a:r>
              <a:endParaRPr lang="el-GR" sz="1600" dirty="0"/>
            </a:p>
          </p:txBody>
        </p:sp>
        <p:sp>
          <p:nvSpPr>
            <p:cNvPr id="89" name="Ορθογώνιο 88"/>
            <p:cNvSpPr/>
            <p:nvPr/>
          </p:nvSpPr>
          <p:spPr>
            <a:xfrm>
              <a:off x="3830763" y="941447"/>
              <a:ext cx="33214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</a:t>
              </a:r>
              <a:endParaRPr lang="el-GR" sz="1600" dirty="0"/>
            </a:p>
          </p:txBody>
        </p:sp>
      </p:grpSp>
      <p:grpSp>
        <p:nvGrpSpPr>
          <p:cNvPr id="96" name="Ομάδα 95"/>
          <p:cNvGrpSpPr/>
          <p:nvPr/>
        </p:nvGrpSpPr>
        <p:grpSpPr>
          <a:xfrm>
            <a:off x="1328932" y="1891887"/>
            <a:ext cx="7833470" cy="3446527"/>
            <a:chOff x="1328932" y="1891887"/>
            <a:chExt cx="7833470" cy="3446527"/>
          </a:xfrm>
        </p:grpSpPr>
        <p:sp>
          <p:nvSpPr>
            <p:cNvPr id="29" name="Ορθογώνιο 28"/>
            <p:cNvSpPr/>
            <p:nvPr/>
          </p:nvSpPr>
          <p:spPr>
            <a:xfrm>
              <a:off x="5693696" y="4999860"/>
              <a:ext cx="346870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Βρόχος 1: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Κλειστή διαδρομή ΑΒΔΚΑ</a:t>
              </a:r>
              <a:endParaRPr lang="el-GR" sz="1600" dirty="0"/>
            </a:p>
          </p:txBody>
        </p:sp>
        <p:sp>
          <p:nvSpPr>
            <p:cNvPr id="47" name="Ορθογώνιο 46"/>
            <p:cNvSpPr/>
            <p:nvPr/>
          </p:nvSpPr>
          <p:spPr>
            <a:xfrm>
              <a:off x="1328932" y="1891887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2000" dirty="0"/>
            </a:p>
          </p:txBody>
        </p:sp>
      </p:grpSp>
      <p:grpSp>
        <p:nvGrpSpPr>
          <p:cNvPr id="98" name="Ομάδα 97"/>
          <p:cNvGrpSpPr/>
          <p:nvPr/>
        </p:nvGrpSpPr>
        <p:grpSpPr>
          <a:xfrm>
            <a:off x="1324714" y="3536583"/>
            <a:ext cx="7787226" cy="2203615"/>
            <a:chOff x="1324714" y="3536583"/>
            <a:chExt cx="7787226" cy="2203615"/>
          </a:xfrm>
        </p:grpSpPr>
        <p:sp>
          <p:nvSpPr>
            <p:cNvPr id="90" name="Ορθογώνιο 89"/>
            <p:cNvSpPr/>
            <p:nvPr/>
          </p:nvSpPr>
          <p:spPr>
            <a:xfrm>
              <a:off x="5700622" y="5401644"/>
              <a:ext cx="34113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Βρόχος 2: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Κλειστή διαδρομή ΒΓΛΔΒ</a:t>
              </a:r>
              <a:endParaRPr lang="el-GR" sz="1600" dirty="0"/>
            </a:p>
          </p:txBody>
        </p:sp>
        <p:sp>
          <p:nvSpPr>
            <p:cNvPr id="97" name="Ορθογώνιο 96"/>
            <p:cNvSpPr/>
            <p:nvPr/>
          </p:nvSpPr>
          <p:spPr>
            <a:xfrm>
              <a:off x="1324714" y="3536583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2000" dirty="0"/>
            </a:p>
          </p:txBody>
        </p:sp>
      </p:grpSp>
      <p:grpSp>
        <p:nvGrpSpPr>
          <p:cNvPr id="100" name="Ομάδα 99"/>
          <p:cNvGrpSpPr/>
          <p:nvPr/>
        </p:nvGrpSpPr>
        <p:grpSpPr>
          <a:xfrm>
            <a:off x="3102625" y="2658113"/>
            <a:ext cx="6256372" cy="3483862"/>
            <a:chOff x="3102625" y="2658113"/>
            <a:chExt cx="6256372" cy="3483862"/>
          </a:xfrm>
        </p:grpSpPr>
        <p:sp>
          <p:nvSpPr>
            <p:cNvPr id="91" name="Ορθογώνιο 90"/>
            <p:cNvSpPr/>
            <p:nvPr/>
          </p:nvSpPr>
          <p:spPr>
            <a:xfrm>
              <a:off x="5707548" y="5803421"/>
              <a:ext cx="3651449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Βρόχος 3: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Κλειστή διαδρομή ΑΒΓΜΝΑ</a:t>
              </a:r>
              <a:endParaRPr lang="el-GR" sz="1600" dirty="0"/>
            </a:p>
          </p:txBody>
        </p:sp>
        <p:sp>
          <p:nvSpPr>
            <p:cNvPr id="99" name="Ορθογώνιο 98"/>
            <p:cNvSpPr/>
            <p:nvPr/>
          </p:nvSpPr>
          <p:spPr>
            <a:xfrm>
              <a:off x="3102625" y="2658113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l-GR" sz="2000" dirty="0"/>
            </a:p>
          </p:txBody>
        </p:sp>
      </p:grpSp>
      <p:grpSp>
        <p:nvGrpSpPr>
          <p:cNvPr id="27" name="Ομάδα 26"/>
          <p:cNvGrpSpPr/>
          <p:nvPr/>
        </p:nvGrpSpPr>
        <p:grpSpPr>
          <a:xfrm>
            <a:off x="861539" y="796549"/>
            <a:ext cx="9208212" cy="1738567"/>
            <a:chOff x="861539" y="796549"/>
            <a:chExt cx="9208212" cy="1738567"/>
          </a:xfrm>
        </p:grpSpPr>
        <p:sp>
          <p:nvSpPr>
            <p:cNvPr id="83" name="Ορθογώνιο 82"/>
            <p:cNvSpPr/>
            <p:nvPr/>
          </p:nvSpPr>
          <p:spPr>
            <a:xfrm>
              <a:off x="5695412" y="2165784"/>
              <a:ext cx="437433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αντίσταση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συνδέει τους κόμβους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Ορθογώνιο 22"/>
            <p:cNvSpPr/>
            <p:nvPr/>
          </p:nvSpPr>
          <p:spPr>
            <a:xfrm>
              <a:off x="861539" y="796549"/>
              <a:ext cx="1289182" cy="589234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8" name="Ομάδα 27"/>
          <p:cNvGrpSpPr/>
          <p:nvPr/>
        </p:nvGrpSpPr>
        <p:grpSpPr>
          <a:xfrm>
            <a:off x="910029" y="2515347"/>
            <a:ext cx="9178845" cy="768515"/>
            <a:chOff x="910029" y="2515347"/>
            <a:chExt cx="9178845" cy="768515"/>
          </a:xfrm>
        </p:grpSpPr>
        <p:sp>
          <p:nvSpPr>
            <p:cNvPr id="82" name="Ορθογώνιο 81"/>
            <p:cNvSpPr/>
            <p:nvPr/>
          </p:nvSpPr>
          <p:spPr>
            <a:xfrm>
              <a:off x="5693696" y="2515347"/>
              <a:ext cx="43951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αντίσταση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συνδέει τους κόμβους </a:t>
              </a:r>
              <a:r>
                <a:rPr lang="en-US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1" name="Ορθογώνιο 100"/>
            <p:cNvSpPr/>
            <p:nvPr/>
          </p:nvSpPr>
          <p:spPr>
            <a:xfrm>
              <a:off x="910029" y="2694628"/>
              <a:ext cx="1289182" cy="589234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0" name="Ομάδα 29"/>
          <p:cNvGrpSpPr/>
          <p:nvPr/>
        </p:nvGrpSpPr>
        <p:grpSpPr>
          <a:xfrm>
            <a:off x="807375" y="2880310"/>
            <a:ext cx="9216161" cy="2069284"/>
            <a:chOff x="807375" y="2880310"/>
            <a:chExt cx="9216161" cy="2069284"/>
          </a:xfrm>
        </p:grpSpPr>
        <p:sp>
          <p:nvSpPr>
            <p:cNvPr id="85" name="Ορθογώνιο 84"/>
            <p:cNvSpPr/>
            <p:nvPr/>
          </p:nvSpPr>
          <p:spPr>
            <a:xfrm>
              <a:off x="5693696" y="2880310"/>
              <a:ext cx="432984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αντίσταση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συνδέει τους κόμβους </a:t>
              </a:r>
              <a:r>
                <a:rPr lang="el-GR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2" name="Ορθογώνιο 101"/>
            <p:cNvSpPr/>
            <p:nvPr/>
          </p:nvSpPr>
          <p:spPr>
            <a:xfrm>
              <a:off x="807375" y="4360360"/>
              <a:ext cx="1289182" cy="589234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7" name="Ομάδα 36"/>
          <p:cNvGrpSpPr/>
          <p:nvPr/>
        </p:nvGrpSpPr>
        <p:grpSpPr>
          <a:xfrm>
            <a:off x="3718452" y="2286846"/>
            <a:ext cx="6285591" cy="1380224"/>
            <a:chOff x="3718452" y="2286846"/>
            <a:chExt cx="6285591" cy="1380224"/>
          </a:xfrm>
        </p:grpSpPr>
        <p:sp>
          <p:nvSpPr>
            <p:cNvPr id="92" name="Ορθογώνιο 91"/>
            <p:cNvSpPr/>
            <p:nvPr/>
          </p:nvSpPr>
          <p:spPr>
            <a:xfrm>
              <a:off x="5693696" y="3297738"/>
              <a:ext cx="43103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αντίσταση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συνδέει τους κόμβους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3" name="Ορθογώνιο 102"/>
            <p:cNvSpPr/>
            <p:nvPr/>
          </p:nvSpPr>
          <p:spPr>
            <a:xfrm>
              <a:off x="3718452" y="2286846"/>
              <a:ext cx="671172" cy="1301484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8" name="Ομάδα 37"/>
          <p:cNvGrpSpPr/>
          <p:nvPr/>
        </p:nvGrpSpPr>
        <p:grpSpPr>
          <a:xfrm>
            <a:off x="2262039" y="1337726"/>
            <a:ext cx="9596293" cy="2773242"/>
            <a:chOff x="2262039" y="1337726"/>
            <a:chExt cx="9596293" cy="2773242"/>
          </a:xfrm>
        </p:grpSpPr>
        <p:sp>
          <p:nvSpPr>
            <p:cNvPr id="93" name="Ορθογώνιο 92"/>
            <p:cNvSpPr/>
            <p:nvPr/>
          </p:nvSpPr>
          <p:spPr>
            <a:xfrm>
              <a:off x="5693696" y="3741636"/>
              <a:ext cx="616463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πηγή </a:t>
              </a:r>
              <a:r>
                <a:rPr lang="el-GR" sz="16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sz="16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6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μαζί με την αντίσταση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συνδέουν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τους κόμβους </a:t>
              </a:r>
              <a:r>
                <a:rPr lang="el-GR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</a:t>
              </a:r>
              <a:r>
                <a:rPr lang="el-GR" sz="16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Ορθογώνιο 103"/>
            <p:cNvSpPr/>
            <p:nvPr/>
          </p:nvSpPr>
          <p:spPr>
            <a:xfrm>
              <a:off x="2262039" y="1337726"/>
              <a:ext cx="671172" cy="1301484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9" name="Ομάδα 38"/>
          <p:cNvGrpSpPr/>
          <p:nvPr/>
        </p:nvGrpSpPr>
        <p:grpSpPr>
          <a:xfrm>
            <a:off x="2239801" y="3115437"/>
            <a:ext cx="9568393" cy="1445420"/>
            <a:chOff x="2239801" y="3115437"/>
            <a:chExt cx="9568393" cy="1445420"/>
          </a:xfrm>
        </p:grpSpPr>
        <p:sp>
          <p:nvSpPr>
            <p:cNvPr id="94" name="Ορθογώνιο 93"/>
            <p:cNvSpPr/>
            <p:nvPr/>
          </p:nvSpPr>
          <p:spPr>
            <a:xfrm>
              <a:off x="5701009" y="4191525"/>
              <a:ext cx="610718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πηγή </a:t>
              </a:r>
              <a:r>
                <a:rPr lang="el-GR" sz="16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sz="16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μαζί με την αντίσταση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συνδέουν τους κόμβους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l-GR" sz="16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Ορθογώνιο 104"/>
            <p:cNvSpPr/>
            <p:nvPr/>
          </p:nvSpPr>
          <p:spPr>
            <a:xfrm>
              <a:off x="2239801" y="3115437"/>
              <a:ext cx="671172" cy="1301484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222613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Ομάδα 98"/>
          <p:cNvGrpSpPr/>
          <p:nvPr/>
        </p:nvGrpSpPr>
        <p:grpSpPr>
          <a:xfrm>
            <a:off x="166352" y="983587"/>
            <a:ext cx="4294743" cy="4190129"/>
            <a:chOff x="166352" y="786158"/>
            <a:chExt cx="4294743" cy="4190129"/>
          </a:xfrm>
        </p:grpSpPr>
        <p:grpSp>
          <p:nvGrpSpPr>
            <p:cNvPr id="6" name="Ομάδα 5"/>
            <p:cNvGrpSpPr/>
            <p:nvPr/>
          </p:nvGrpSpPr>
          <p:grpSpPr>
            <a:xfrm>
              <a:off x="446479" y="786158"/>
              <a:ext cx="4014616" cy="4190129"/>
              <a:chOff x="425697" y="754985"/>
              <a:chExt cx="4014616" cy="4190129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425697" y="754985"/>
                <a:ext cx="2672669" cy="4190129"/>
                <a:chOff x="425697" y="754985"/>
                <a:chExt cx="2672669" cy="4190129"/>
              </a:xfrm>
            </p:grpSpPr>
            <p:grpSp>
              <p:nvGrpSpPr>
                <p:cNvPr id="14" name="Ομάδα 13"/>
                <p:cNvGrpSpPr/>
                <p:nvPr/>
              </p:nvGrpSpPr>
              <p:grpSpPr>
                <a:xfrm>
                  <a:off x="463723" y="754985"/>
                  <a:ext cx="2084143" cy="537355"/>
                  <a:chOff x="1548244" y="584864"/>
                  <a:chExt cx="2084143" cy="537355"/>
                </a:xfrm>
              </p:grpSpPr>
              <p:sp>
                <p:nvSpPr>
                  <p:cNvPr id="63" name="Ελεύθερη σχεδίαση 62"/>
                  <p:cNvSpPr/>
                  <p:nvPr/>
                </p:nvSpPr>
                <p:spPr>
                  <a:xfrm>
                    <a:off x="1548244" y="883953"/>
                    <a:ext cx="2084143" cy="238266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744492"/>
                      <a:gd name="connsiteY0" fmla="*/ 212651 h 393405"/>
                      <a:gd name="connsiteX1" fmla="*/ 936957 w 2744492"/>
                      <a:gd name="connsiteY1" fmla="*/ 202019 h 393405"/>
                      <a:gd name="connsiteX2" fmla="*/ 1032650 w 2744492"/>
                      <a:gd name="connsiteY2" fmla="*/ 0 h 393405"/>
                      <a:gd name="connsiteX3" fmla="*/ 1224036 w 2744492"/>
                      <a:gd name="connsiteY3" fmla="*/ 393405 h 393405"/>
                      <a:gd name="connsiteX4" fmla="*/ 1383524 w 2744492"/>
                      <a:gd name="connsiteY4" fmla="*/ 0 h 393405"/>
                      <a:gd name="connsiteX5" fmla="*/ 1585543 w 2744492"/>
                      <a:gd name="connsiteY5" fmla="*/ 382772 h 393405"/>
                      <a:gd name="connsiteX6" fmla="*/ 1776929 w 2744492"/>
                      <a:gd name="connsiteY6" fmla="*/ 0 h 393405"/>
                      <a:gd name="connsiteX7" fmla="*/ 1957682 w 2744492"/>
                      <a:gd name="connsiteY7" fmla="*/ 372140 h 393405"/>
                      <a:gd name="connsiteX8" fmla="*/ 2149068 w 2744492"/>
                      <a:gd name="connsiteY8" fmla="*/ 21265 h 393405"/>
                      <a:gd name="connsiteX9" fmla="*/ 2244761 w 2744492"/>
                      <a:gd name="connsiteY9" fmla="*/ 191386 h 393405"/>
                      <a:gd name="connsiteX10" fmla="*/ 2744492 w 2744492"/>
                      <a:gd name="connsiteY10" fmla="*/ 191386 h 393405"/>
                      <a:gd name="connsiteX0" fmla="*/ 0 w 3406947"/>
                      <a:gd name="connsiteY0" fmla="*/ 212651 h 393405"/>
                      <a:gd name="connsiteX1" fmla="*/ 936957 w 3406947"/>
                      <a:gd name="connsiteY1" fmla="*/ 202019 h 393405"/>
                      <a:gd name="connsiteX2" fmla="*/ 1032650 w 3406947"/>
                      <a:gd name="connsiteY2" fmla="*/ 0 h 393405"/>
                      <a:gd name="connsiteX3" fmla="*/ 1224036 w 3406947"/>
                      <a:gd name="connsiteY3" fmla="*/ 393405 h 393405"/>
                      <a:gd name="connsiteX4" fmla="*/ 1383524 w 3406947"/>
                      <a:gd name="connsiteY4" fmla="*/ 0 h 393405"/>
                      <a:gd name="connsiteX5" fmla="*/ 1585543 w 3406947"/>
                      <a:gd name="connsiteY5" fmla="*/ 382772 h 393405"/>
                      <a:gd name="connsiteX6" fmla="*/ 1776929 w 3406947"/>
                      <a:gd name="connsiteY6" fmla="*/ 0 h 393405"/>
                      <a:gd name="connsiteX7" fmla="*/ 1957682 w 3406947"/>
                      <a:gd name="connsiteY7" fmla="*/ 372140 h 393405"/>
                      <a:gd name="connsiteX8" fmla="*/ 2149068 w 3406947"/>
                      <a:gd name="connsiteY8" fmla="*/ 21265 h 393405"/>
                      <a:gd name="connsiteX9" fmla="*/ 2244761 w 3406947"/>
                      <a:gd name="connsiteY9" fmla="*/ 191386 h 393405"/>
                      <a:gd name="connsiteX10" fmla="*/ 3406947 w 3406947"/>
                      <a:gd name="connsiteY10" fmla="*/ 174229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406947" h="393405">
                        <a:moveTo>
                          <a:pt x="0" y="212651"/>
                        </a:moveTo>
                        <a:lnTo>
                          <a:pt x="936957" y="202019"/>
                        </a:lnTo>
                        <a:lnTo>
                          <a:pt x="1032650" y="0"/>
                        </a:lnTo>
                        <a:lnTo>
                          <a:pt x="1224036" y="393405"/>
                        </a:lnTo>
                        <a:lnTo>
                          <a:pt x="1383524" y="0"/>
                        </a:lnTo>
                        <a:lnTo>
                          <a:pt x="1585543" y="382772"/>
                        </a:lnTo>
                        <a:lnTo>
                          <a:pt x="1776929" y="0"/>
                        </a:lnTo>
                        <a:lnTo>
                          <a:pt x="1957682" y="372140"/>
                        </a:lnTo>
                        <a:lnTo>
                          <a:pt x="2149068" y="21265"/>
                        </a:lnTo>
                        <a:lnTo>
                          <a:pt x="2244761" y="191386"/>
                        </a:lnTo>
                        <a:lnTo>
                          <a:pt x="3406947" y="174229"/>
                        </a:ln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4" name="Ορθογώνιο 63"/>
                      <p:cNvSpPr/>
                      <p:nvPr/>
                    </p:nvSpPr>
                    <p:spPr>
                      <a:xfrm>
                        <a:off x="2307077" y="584864"/>
                        <a:ext cx="472116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4" name="Ορθογώνιο 63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307077" y="584864"/>
                        <a:ext cx="472116" cy="338554"/>
                      </a:xfrm>
                      <a:prstGeom prst="rect">
                        <a:avLst/>
                      </a:prstGeom>
                      <a:blipFill>
                        <a:blip r:embed="rId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5" name="Ομάδα 14"/>
                <p:cNvGrpSpPr/>
                <p:nvPr/>
              </p:nvGrpSpPr>
              <p:grpSpPr>
                <a:xfrm rot="16200000">
                  <a:off x="1750773" y="1527198"/>
                  <a:ext cx="1706983" cy="884496"/>
                  <a:chOff x="2409096" y="1426294"/>
                  <a:chExt cx="1706983" cy="884496"/>
                </a:xfrm>
              </p:grpSpPr>
              <p:grpSp>
                <p:nvGrpSpPr>
                  <p:cNvPr id="47" name="Ομάδα 46"/>
                  <p:cNvGrpSpPr/>
                  <p:nvPr/>
                </p:nvGrpSpPr>
                <p:grpSpPr>
                  <a:xfrm>
                    <a:off x="2409096" y="1426294"/>
                    <a:ext cx="1706983" cy="884496"/>
                    <a:chOff x="2409096" y="1426294"/>
                    <a:chExt cx="1706983" cy="884496"/>
                  </a:xfrm>
                </p:grpSpPr>
                <p:grpSp>
                  <p:nvGrpSpPr>
                    <p:cNvPr id="49" name="Ομάδα 48"/>
                    <p:cNvGrpSpPr/>
                    <p:nvPr/>
                  </p:nvGrpSpPr>
                  <p:grpSpPr>
                    <a:xfrm>
                      <a:off x="2409096" y="1426294"/>
                      <a:ext cx="1706983" cy="884496"/>
                      <a:chOff x="5624831" y="3961824"/>
                      <a:chExt cx="1948144" cy="1370477"/>
                    </a:xfrm>
                  </p:grpSpPr>
                  <p:grpSp>
                    <p:nvGrpSpPr>
                      <p:cNvPr id="51" name="Ομάδα 50"/>
                      <p:cNvGrpSpPr/>
                      <p:nvPr/>
                    </p:nvGrpSpPr>
                    <p:grpSpPr>
                      <a:xfrm>
                        <a:off x="5624831" y="3961824"/>
                        <a:ext cx="1948144" cy="1091099"/>
                        <a:chOff x="5624831" y="3961824"/>
                        <a:chExt cx="1948144" cy="1091099"/>
                      </a:xfrm>
                    </p:grpSpPr>
                    <p:grpSp>
                      <p:nvGrpSpPr>
                        <p:cNvPr id="53" name="Ομάδα 52"/>
                        <p:cNvGrpSpPr/>
                        <p:nvPr/>
                      </p:nvGrpSpPr>
                      <p:grpSpPr>
                        <a:xfrm>
                          <a:off x="5624831" y="3961824"/>
                          <a:ext cx="1209657" cy="1091099"/>
                          <a:chOff x="893819" y="5647555"/>
                          <a:chExt cx="1209657" cy="1091099"/>
                        </a:xfrm>
                      </p:grpSpPr>
                      <p:grpSp>
                        <p:nvGrpSpPr>
                          <p:cNvPr id="56" name="Ομάδα 55"/>
                          <p:cNvGrpSpPr/>
                          <p:nvPr/>
                        </p:nvGrpSpPr>
                        <p:grpSpPr>
                          <a:xfrm>
                            <a:off x="893819" y="5750184"/>
                            <a:ext cx="1209657" cy="988470"/>
                            <a:chOff x="893819" y="5750184"/>
                            <a:chExt cx="1209657" cy="988470"/>
                          </a:xfrm>
                        </p:grpSpPr>
                        <p:cxnSp>
                          <p:nvCxnSpPr>
                            <p:cNvPr id="59" name="Ευθεία γραμμή σύνδεσης 58"/>
                            <p:cNvCxnSpPr/>
                            <p:nvPr/>
                          </p:nvCxnSpPr>
                          <p:spPr>
                            <a:xfrm>
                              <a:off x="893819" y="6229499"/>
                              <a:ext cx="616291" cy="0"/>
                            </a:xfrm>
                            <a:prstGeom prst="line">
                              <a:avLst/>
                            </a:prstGeom>
                            <a:ln w="3175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60" name="Ευθεία γραμμή σύνδεσης 59"/>
                            <p:cNvCxnSpPr/>
                            <p:nvPr/>
                          </p:nvCxnSpPr>
                          <p:spPr>
                            <a:xfrm>
                              <a:off x="1702485" y="5750184"/>
                              <a:ext cx="0" cy="988470"/>
                            </a:xfrm>
                            <a:prstGeom prst="line">
                              <a:avLst/>
                            </a:prstGeom>
                            <a:ln w="3810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61" name="Ευθεία γραμμή σύνδεσης 60"/>
                            <p:cNvCxnSpPr/>
                            <p:nvPr/>
                          </p:nvCxnSpPr>
                          <p:spPr>
                            <a:xfrm>
                              <a:off x="1707476" y="6223970"/>
                              <a:ext cx="396000" cy="0"/>
                            </a:xfrm>
                            <a:prstGeom prst="line">
                              <a:avLst/>
                            </a:prstGeom>
                            <a:ln w="3175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62" name="Ευθεία γραμμή σύνδεσης 61"/>
                            <p:cNvCxnSpPr/>
                            <p:nvPr/>
                          </p:nvCxnSpPr>
                          <p:spPr>
                            <a:xfrm>
                              <a:off x="1541219" y="5996741"/>
                              <a:ext cx="0" cy="446240"/>
                            </a:xfrm>
                            <a:prstGeom prst="line">
                              <a:avLst/>
                            </a:prstGeom>
                            <a:ln w="5715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57" name="TextBox 56"/>
                          <p:cNvSpPr txBox="1"/>
                          <p:nvPr/>
                        </p:nvSpPr>
                        <p:spPr>
                          <a:xfrm>
                            <a:off x="1653429" y="5647555"/>
                            <a:ext cx="338554" cy="46166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l-GR" sz="2400" b="1" dirty="0" smtClean="0"/>
                              <a:t>+</a:t>
                            </a:r>
                            <a:endParaRPr lang="el-GR" sz="2400" b="1" dirty="0"/>
                          </a:p>
                        </p:txBody>
                      </p:sp>
                      <p:sp>
                        <p:nvSpPr>
                          <p:cNvPr id="58" name="TextBox 57"/>
                          <p:cNvSpPr txBox="1"/>
                          <p:nvPr/>
                        </p:nvSpPr>
                        <p:spPr>
                          <a:xfrm rot="5400000">
                            <a:off x="1297913" y="5738335"/>
                            <a:ext cx="459635" cy="34004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l-GR" sz="2400" b="1" dirty="0" smtClean="0"/>
                              <a:t>–</a:t>
                            </a:r>
                            <a:endParaRPr lang="el-GR" sz="2400" b="1" dirty="0"/>
                          </a:p>
                        </p:txBody>
                      </p:sp>
                    </p:grpSp>
                    <p:sp>
                      <p:nvSpPr>
                        <p:cNvPr id="55" name="Οβάλ 54"/>
                        <p:cNvSpPr/>
                        <p:nvPr/>
                      </p:nvSpPr>
                      <p:spPr>
                        <a:xfrm>
                          <a:off x="7449717" y="4443179"/>
                          <a:ext cx="123258" cy="16734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52" name="Ορθογώνιο 51"/>
                          <p:cNvSpPr/>
                          <p:nvPr/>
                        </p:nvSpPr>
                        <p:spPr>
                          <a:xfrm rot="5400000">
                            <a:off x="5854676" y="4779560"/>
                            <a:ext cx="719098" cy="386384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US" sz="16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𝑬</m:t>
                                      </m:r>
                                    </m:e>
                                    <m:sub>
                                      <m:r>
                                        <a:rPr lang="el-GR" sz="16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l-GR" sz="1600" dirty="0">
                              <a:solidFill>
                                <a:srgbClr val="00206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52" name="Ορθογώνιο 51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 rot="5400000">
                            <a:off x="5854676" y="4779560"/>
                            <a:ext cx="719098" cy="386384"/>
                          </a:xfrm>
                          <a:prstGeom prst="rect">
                            <a:avLst/>
                          </a:prstGeom>
                          <a:blipFill>
                            <a:blip r:embed="rId3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sp>
                  <p:nvSpPr>
                    <p:cNvPr id="50" name="Ελεύθερη σχεδίαση 49"/>
                    <p:cNvSpPr/>
                    <p:nvPr/>
                  </p:nvSpPr>
                  <p:spPr>
                    <a:xfrm>
                      <a:off x="3380867" y="1703465"/>
                      <a:ext cx="648000" cy="180000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2200940" h="393405">
                          <a:moveTo>
                            <a:pt x="0" y="212651"/>
                          </a:moveTo>
                          <a:lnTo>
                            <a:pt x="393405" y="202019"/>
                          </a:lnTo>
                          <a:lnTo>
                            <a:pt x="489098" y="0"/>
                          </a:lnTo>
                          <a:lnTo>
                            <a:pt x="680484" y="393405"/>
                          </a:lnTo>
                          <a:lnTo>
                            <a:pt x="839972" y="0"/>
                          </a:lnTo>
                          <a:lnTo>
                            <a:pt x="1041991" y="382772"/>
                          </a:lnTo>
                          <a:lnTo>
                            <a:pt x="1233377" y="0"/>
                          </a:lnTo>
                          <a:lnTo>
                            <a:pt x="1414130" y="372140"/>
                          </a:lnTo>
                          <a:lnTo>
                            <a:pt x="1605516" y="21265"/>
                          </a:lnTo>
                          <a:lnTo>
                            <a:pt x="1701209" y="191386"/>
                          </a:lnTo>
                          <a:lnTo>
                            <a:pt x="2200940" y="191386"/>
                          </a:lnTo>
                        </a:path>
                      </a:pathLst>
                    </a:custGeom>
                    <a:noFill/>
                    <a:ln w="2222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8" name="Ορθογώνιο 47"/>
                      <p:cNvSpPr/>
                      <p:nvPr/>
                    </p:nvSpPr>
                    <p:spPr>
                      <a:xfrm rot="5400000">
                        <a:off x="3471044" y="1863948"/>
                        <a:ext cx="47153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8" name="Ορθογώνιο 47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5400000">
                        <a:off x="3471044" y="1863948"/>
                        <a:ext cx="471539" cy="369332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6" name="Ομάδα 15"/>
                <p:cNvGrpSpPr/>
                <p:nvPr/>
              </p:nvGrpSpPr>
              <p:grpSpPr>
                <a:xfrm>
                  <a:off x="445997" y="4406881"/>
                  <a:ext cx="2094534" cy="538233"/>
                  <a:chOff x="1548244" y="873562"/>
                  <a:chExt cx="2094534" cy="538233"/>
                </a:xfrm>
              </p:grpSpPr>
              <p:sp>
                <p:nvSpPr>
                  <p:cNvPr id="45" name="Ελεύθερη σχεδίαση 44"/>
                  <p:cNvSpPr/>
                  <p:nvPr/>
                </p:nvSpPr>
                <p:spPr>
                  <a:xfrm>
                    <a:off x="1548244" y="873562"/>
                    <a:ext cx="2094534" cy="238266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829423"/>
                      <a:gd name="connsiteY0" fmla="*/ 212651 h 393405"/>
                      <a:gd name="connsiteX1" fmla="*/ 393405 w 2829423"/>
                      <a:gd name="connsiteY1" fmla="*/ 202019 h 393405"/>
                      <a:gd name="connsiteX2" fmla="*/ 489098 w 2829423"/>
                      <a:gd name="connsiteY2" fmla="*/ 0 h 393405"/>
                      <a:gd name="connsiteX3" fmla="*/ 680484 w 2829423"/>
                      <a:gd name="connsiteY3" fmla="*/ 393405 h 393405"/>
                      <a:gd name="connsiteX4" fmla="*/ 839972 w 2829423"/>
                      <a:gd name="connsiteY4" fmla="*/ 0 h 393405"/>
                      <a:gd name="connsiteX5" fmla="*/ 1041991 w 2829423"/>
                      <a:gd name="connsiteY5" fmla="*/ 382772 h 393405"/>
                      <a:gd name="connsiteX6" fmla="*/ 1233377 w 2829423"/>
                      <a:gd name="connsiteY6" fmla="*/ 0 h 393405"/>
                      <a:gd name="connsiteX7" fmla="*/ 1414130 w 2829423"/>
                      <a:gd name="connsiteY7" fmla="*/ 372140 h 393405"/>
                      <a:gd name="connsiteX8" fmla="*/ 1605516 w 2829423"/>
                      <a:gd name="connsiteY8" fmla="*/ 21265 h 393405"/>
                      <a:gd name="connsiteX9" fmla="*/ 1701209 w 2829423"/>
                      <a:gd name="connsiteY9" fmla="*/ 191386 h 393405"/>
                      <a:gd name="connsiteX10" fmla="*/ 2829423 w 2829423"/>
                      <a:gd name="connsiteY10" fmla="*/ 208543 h 393405"/>
                      <a:gd name="connsiteX0" fmla="*/ 0 w 3406948"/>
                      <a:gd name="connsiteY0" fmla="*/ 195496 h 393405"/>
                      <a:gd name="connsiteX1" fmla="*/ 970930 w 3406948"/>
                      <a:gd name="connsiteY1" fmla="*/ 202019 h 393405"/>
                      <a:gd name="connsiteX2" fmla="*/ 1066623 w 3406948"/>
                      <a:gd name="connsiteY2" fmla="*/ 0 h 393405"/>
                      <a:gd name="connsiteX3" fmla="*/ 1258009 w 3406948"/>
                      <a:gd name="connsiteY3" fmla="*/ 393405 h 393405"/>
                      <a:gd name="connsiteX4" fmla="*/ 1417497 w 3406948"/>
                      <a:gd name="connsiteY4" fmla="*/ 0 h 393405"/>
                      <a:gd name="connsiteX5" fmla="*/ 1619516 w 3406948"/>
                      <a:gd name="connsiteY5" fmla="*/ 382772 h 393405"/>
                      <a:gd name="connsiteX6" fmla="*/ 1810902 w 3406948"/>
                      <a:gd name="connsiteY6" fmla="*/ 0 h 393405"/>
                      <a:gd name="connsiteX7" fmla="*/ 1991655 w 3406948"/>
                      <a:gd name="connsiteY7" fmla="*/ 372140 h 393405"/>
                      <a:gd name="connsiteX8" fmla="*/ 2183041 w 3406948"/>
                      <a:gd name="connsiteY8" fmla="*/ 21265 h 393405"/>
                      <a:gd name="connsiteX9" fmla="*/ 2278734 w 3406948"/>
                      <a:gd name="connsiteY9" fmla="*/ 191386 h 393405"/>
                      <a:gd name="connsiteX10" fmla="*/ 3406948 w 3406948"/>
                      <a:gd name="connsiteY10" fmla="*/ 208543 h 393405"/>
                      <a:gd name="connsiteX0" fmla="*/ 0 w 3423934"/>
                      <a:gd name="connsiteY0" fmla="*/ 229809 h 393405"/>
                      <a:gd name="connsiteX1" fmla="*/ 987916 w 3423934"/>
                      <a:gd name="connsiteY1" fmla="*/ 202019 h 393405"/>
                      <a:gd name="connsiteX2" fmla="*/ 1083609 w 3423934"/>
                      <a:gd name="connsiteY2" fmla="*/ 0 h 393405"/>
                      <a:gd name="connsiteX3" fmla="*/ 1274995 w 3423934"/>
                      <a:gd name="connsiteY3" fmla="*/ 393405 h 393405"/>
                      <a:gd name="connsiteX4" fmla="*/ 1434483 w 3423934"/>
                      <a:gd name="connsiteY4" fmla="*/ 0 h 393405"/>
                      <a:gd name="connsiteX5" fmla="*/ 1636502 w 3423934"/>
                      <a:gd name="connsiteY5" fmla="*/ 382772 h 393405"/>
                      <a:gd name="connsiteX6" fmla="*/ 1827888 w 3423934"/>
                      <a:gd name="connsiteY6" fmla="*/ 0 h 393405"/>
                      <a:gd name="connsiteX7" fmla="*/ 2008641 w 3423934"/>
                      <a:gd name="connsiteY7" fmla="*/ 372140 h 393405"/>
                      <a:gd name="connsiteX8" fmla="*/ 2200027 w 3423934"/>
                      <a:gd name="connsiteY8" fmla="*/ 21265 h 393405"/>
                      <a:gd name="connsiteX9" fmla="*/ 2295720 w 3423934"/>
                      <a:gd name="connsiteY9" fmla="*/ 191386 h 393405"/>
                      <a:gd name="connsiteX10" fmla="*/ 3423934 w 3423934"/>
                      <a:gd name="connsiteY10" fmla="*/ 208543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423934" h="393405">
                        <a:moveTo>
                          <a:pt x="0" y="229809"/>
                        </a:moveTo>
                        <a:lnTo>
                          <a:pt x="987916" y="202019"/>
                        </a:lnTo>
                        <a:lnTo>
                          <a:pt x="1083609" y="0"/>
                        </a:lnTo>
                        <a:lnTo>
                          <a:pt x="1274995" y="393405"/>
                        </a:lnTo>
                        <a:lnTo>
                          <a:pt x="1434483" y="0"/>
                        </a:lnTo>
                        <a:lnTo>
                          <a:pt x="1636502" y="382772"/>
                        </a:lnTo>
                        <a:lnTo>
                          <a:pt x="1827888" y="0"/>
                        </a:lnTo>
                        <a:lnTo>
                          <a:pt x="2008641" y="372140"/>
                        </a:lnTo>
                        <a:lnTo>
                          <a:pt x="2200027" y="21265"/>
                        </a:lnTo>
                        <a:lnTo>
                          <a:pt x="2295720" y="191386"/>
                        </a:lnTo>
                        <a:cubicBezTo>
                          <a:pt x="2462297" y="191386"/>
                          <a:pt x="3257357" y="208543"/>
                          <a:pt x="3423934" y="208543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6" name="Ορθογώνιο 45"/>
                      <p:cNvSpPr/>
                      <p:nvPr/>
                    </p:nvSpPr>
                    <p:spPr>
                      <a:xfrm>
                        <a:off x="2348641" y="1073241"/>
                        <a:ext cx="472116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6" name="Ορθογώνιο 45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348641" y="1073241"/>
                        <a:ext cx="472116" cy="338554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7" name="Ομάδα 16"/>
                <p:cNvGrpSpPr/>
                <p:nvPr/>
              </p:nvGrpSpPr>
              <p:grpSpPr>
                <a:xfrm>
                  <a:off x="425697" y="2737584"/>
                  <a:ext cx="2156879" cy="538233"/>
                  <a:chOff x="1506680" y="873562"/>
                  <a:chExt cx="2156879" cy="538233"/>
                </a:xfrm>
              </p:grpSpPr>
              <p:sp>
                <p:nvSpPr>
                  <p:cNvPr id="43" name="Ελεύθερη σχεδίαση 42"/>
                  <p:cNvSpPr/>
                  <p:nvPr/>
                </p:nvSpPr>
                <p:spPr>
                  <a:xfrm>
                    <a:off x="1506680" y="873562"/>
                    <a:ext cx="2156879" cy="238266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778465"/>
                      <a:gd name="connsiteY0" fmla="*/ 246964 h 393405"/>
                      <a:gd name="connsiteX1" fmla="*/ 970930 w 2778465"/>
                      <a:gd name="connsiteY1" fmla="*/ 202019 h 393405"/>
                      <a:gd name="connsiteX2" fmla="*/ 1066623 w 2778465"/>
                      <a:gd name="connsiteY2" fmla="*/ 0 h 393405"/>
                      <a:gd name="connsiteX3" fmla="*/ 1258009 w 2778465"/>
                      <a:gd name="connsiteY3" fmla="*/ 393405 h 393405"/>
                      <a:gd name="connsiteX4" fmla="*/ 1417497 w 2778465"/>
                      <a:gd name="connsiteY4" fmla="*/ 0 h 393405"/>
                      <a:gd name="connsiteX5" fmla="*/ 1619516 w 2778465"/>
                      <a:gd name="connsiteY5" fmla="*/ 382772 h 393405"/>
                      <a:gd name="connsiteX6" fmla="*/ 1810902 w 2778465"/>
                      <a:gd name="connsiteY6" fmla="*/ 0 h 393405"/>
                      <a:gd name="connsiteX7" fmla="*/ 1991655 w 2778465"/>
                      <a:gd name="connsiteY7" fmla="*/ 372140 h 393405"/>
                      <a:gd name="connsiteX8" fmla="*/ 2183041 w 2778465"/>
                      <a:gd name="connsiteY8" fmla="*/ 21265 h 393405"/>
                      <a:gd name="connsiteX9" fmla="*/ 2278734 w 2778465"/>
                      <a:gd name="connsiteY9" fmla="*/ 191386 h 393405"/>
                      <a:gd name="connsiteX10" fmla="*/ 2778465 w 2778465"/>
                      <a:gd name="connsiteY10" fmla="*/ 191386 h 393405"/>
                      <a:gd name="connsiteX0" fmla="*/ 0 w 2812437"/>
                      <a:gd name="connsiteY0" fmla="*/ 178337 h 393405"/>
                      <a:gd name="connsiteX1" fmla="*/ 1004902 w 2812437"/>
                      <a:gd name="connsiteY1" fmla="*/ 202019 h 393405"/>
                      <a:gd name="connsiteX2" fmla="*/ 1100595 w 2812437"/>
                      <a:gd name="connsiteY2" fmla="*/ 0 h 393405"/>
                      <a:gd name="connsiteX3" fmla="*/ 1291981 w 2812437"/>
                      <a:gd name="connsiteY3" fmla="*/ 393405 h 393405"/>
                      <a:gd name="connsiteX4" fmla="*/ 1451469 w 2812437"/>
                      <a:gd name="connsiteY4" fmla="*/ 0 h 393405"/>
                      <a:gd name="connsiteX5" fmla="*/ 1653488 w 2812437"/>
                      <a:gd name="connsiteY5" fmla="*/ 382772 h 393405"/>
                      <a:gd name="connsiteX6" fmla="*/ 1844874 w 2812437"/>
                      <a:gd name="connsiteY6" fmla="*/ 0 h 393405"/>
                      <a:gd name="connsiteX7" fmla="*/ 2025627 w 2812437"/>
                      <a:gd name="connsiteY7" fmla="*/ 372140 h 393405"/>
                      <a:gd name="connsiteX8" fmla="*/ 2217013 w 2812437"/>
                      <a:gd name="connsiteY8" fmla="*/ 21265 h 393405"/>
                      <a:gd name="connsiteX9" fmla="*/ 2312706 w 2812437"/>
                      <a:gd name="connsiteY9" fmla="*/ 191386 h 393405"/>
                      <a:gd name="connsiteX10" fmla="*/ 2812437 w 2812437"/>
                      <a:gd name="connsiteY10" fmla="*/ 191386 h 393405"/>
                      <a:gd name="connsiteX0" fmla="*/ 0 w 2829423"/>
                      <a:gd name="connsiteY0" fmla="*/ 212651 h 393405"/>
                      <a:gd name="connsiteX1" fmla="*/ 1021888 w 2829423"/>
                      <a:gd name="connsiteY1" fmla="*/ 202019 h 393405"/>
                      <a:gd name="connsiteX2" fmla="*/ 1117581 w 2829423"/>
                      <a:gd name="connsiteY2" fmla="*/ 0 h 393405"/>
                      <a:gd name="connsiteX3" fmla="*/ 1308967 w 2829423"/>
                      <a:gd name="connsiteY3" fmla="*/ 393405 h 393405"/>
                      <a:gd name="connsiteX4" fmla="*/ 1468455 w 2829423"/>
                      <a:gd name="connsiteY4" fmla="*/ 0 h 393405"/>
                      <a:gd name="connsiteX5" fmla="*/ 1670474 w 2829423"/>
                      <a:gd name="connsiteY5" fmla="*/ 382772 h 393405"/>
                      <a:gd name="connsiteX6" fmla="*/ 1861860 w 2829423"/>
                      <a:gd name="connsiteY6" fmla="*/ 0 h 393405"/>
                      <a:gd name="connsiteX7" fmla="*/ 2042613 w 2829423"/>
                      <a:gd name="connsiteY7" fmla="*/ 372140 h 393405"/>
                      <a:gd name="connsiteX8" fmla="*/ 2233999 w 2829423"/>
                      <a:gd name="connsiteY8" fmla="*/ 21265 h 393405"/>
                      <a:gd name="connsiteX9" fmla="*/ 2329692 w 2829423"/>
                      <a:gd name="connsiteY9" fmla="*/ 191386 h 393405"/>
                      <a:gd name="connsiteX10" fmla="*/ 2829423 w 2829423"/>
                      <a:gd name="connsiteY10" fmla="*/ 191386 h 393405"/>
                      <a:gd name="connsiteX0" fmla="*/ 0 w 3525849"/>
                      <a:gd name="connsiteY0" fmla="*/ 212651 h 393405"/>
                      <a:gd name="connsiteX1" fmla="*/ 1021888 w 3525849"/>
                      <a:gd name="connsiteY1" fmla="*/ 202019 h 393405"/>
                      <a:gd name="connsiteX2" fmla="*/ 1117581 w 3525849"/>
                      <a:gd name="connsiteY2" fmla="*/ 0 h 393405"/>
                      <a:gd name="connsiteX3" fmla="*/ 1308967 w 3525849"/>
                      <a:gd name="connsiteY3" fmla="*/ 393405 h 393405"/>
                      <a:gd name="connsiteX4" fmla="*/ 1468455 w 3525849"/>
                      <a:gd name="connsiteY4" fmla="*/ 0 h 393405"/>
                      <a:gd name="connsiteX5" fmla="*/ 1670474 w 3525849"/>
                      <a:gd name="connsiteY5" fmla="*/ 382772 h 393405"/>
                      <a:gd name="connsiteX6" fmla="*/ 1861860 w 3525849"/>
                      <a:gd name="connsiteY6" fmla="*/ 0 h 393405"/>
                      <a:gd name="connsiteX7" fmla="*/ 2042613 w 3525849"/>
                      <a:gd name="connsiteY7" fmla="*/ 372140 h 393405"/>
                      <a:gd name="connsiteX8" fmla="*/ 2233999 w 3525849"/>
                      <a:gd name="connsiteY8" fmla="*/ 21265 h 393405"/>
                      <a:gd name="connsiteX9" fmla="*/ 2329692 w 3525849"/>
                      <a:gd name="connsiteY9" fmla="*/ 191386 h 393405"/>
                      <a:gd name="connsiteX10" fmla="*/ 3525849 w 3525849"/>
                      <a:gd name="connsiteY10" fmla="*/ 191386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525849" h="393405">
                        <a:moveTo>
                          <a:pt x="0" y="212651"/>
                        </a:moveTo>
                        <a:lnTo>
                          <a:pt x="1021888" y="202019"/>
                        </a:lnTo>
                        <a:lnTo>
                          <a:pt x="1117581" y="0"/>
                        </a:lnTo>
                        <a:lnTo>
                          <a:pt x="1308967" y="393405"/>
                        </a:lnTo>
                        <a:lnTo>
                          <a:pt x="1468455" y="0"/>
                        </a:lnTo>
                        <a:lnTo>
                          <a:pt x="1670474" y="382772"/>
                        </a:lnTo>
                        <a:lnTo>
                          <a:pt x="1861860" y="0"/>
                        </a:lnTo>
                        <a:lnTo>
                          <a:pt x="2042613" y="372140"/>
                        </a:lnTo>
                        <a:lnTo>
                          <a:pt x="2233999" y="21265"/>
                        </a:lnTo>
                        <a:lnTo>
                          <a:pt x="2329692" y="191386"/>
                        </a:lnTo>
                        <a:lnTo>
                          <a:pt x="3525849" y="191386"/>
                        </a:ln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4" name="Ορθογώνιο 43"/>
                      <p:cNvSpPr/>
                      <p:nvPr/>
                    </p:nvSpPr>
                    <p:spPr>
                      <a:xfrm>
                        <a:off x="2348641" y="1073241"/>
                        <a:ext cx="472116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4" name="Ορθογώνιο 43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348641" y="1073241"/>
                        <a:ext cx="472116" cy="338554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9" name="Ευθεία γραμμή σύνδεσης 18"/>
                <p:cNvCxnSpPr/>
                <p:nvPr/>
              </p:nvCxnSpPr>
              <p:spPr>
                <a:xfrm>
                  <a:off x="455263" y="1172233"/>
                  <a:ext cx="0" cy="338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6" name="Ομάδα 25"/>
                <p:cNvGrpSpPr/>
                <p:nvPr/>
              </p:nvGrpSpPr>
              <p:grpSpPr>
                <a:xfrm rot="5400000">
                  <a:off x="1781447" y="3256040"/>
                  <a:ext cx="1702173" cy="931665"/>
                  <a:chOff x="2388305" y="1236587"/>
                  <a:chExt cx="1702173" cy="931665"/>
                </a:xfrm>
              </p:grpSpPr>
              <p:grpSp>
                <p:nvGrpSpPr>
                  <p:cNvPr id="27" name="Ομάδα 26"/>
                  <p:cNvGrpSpPr/>
                  <p:nvPr/>
                </p:nvGrpSpPr>
                <p:grpSpPr>
                  <a:xfrm>
                    <a:off x="2388305" y="1236587"/>
                    <a:ext cx="1702173" cy="931665"/>
                    <a:chOff x="2388305" y="1236587"/>
                    <a:chExt cx="1702173" cy="931665"/>
                  </a:xfrm>
                </p:grpSpPr>
                <p:grpSp>
                  <p:nvGrpSpPr>
                    <p:cNvPr id="29" name="Ομάδα 28"/>
                    <p:cNvGrpSpPr/>
                    <p:nvPr/>
                  </p:nvGrpSpPr>
                  <p:grpSpPr>
                    <a:xfrm>
                      <a:off x="2388305" y="1236587"/>
                      <a:ext cx="1702173" cy="931665"/>
                      <a:chOff x="5601100" y="3667879"/>
                      <a:chExt cx="1942653" cy="1443562"/>
                    </a:xfrm>
                  </p:grpSpPr>
                  <p:grpSp>
                    <p:nvGrpSpPr>
                      <p:cNvPr id="31" name="Ομάδα 30"/>
                      <p:cNvGrpSpPr/>
                      <p:nvPr/>
                    </p:nvGrpSpPr>
                    <p:grpSpPr>
                      <a:xfrm>
                        <a:off x="5601100" y="4064453"/>
                        <a:ext cx="1942653" cy="1046988"/>
                        <a:chOff x="5601100" y="4064453"/>
                        <a:chExt cx="1942653" cy="1046988"/>
                      </a:xfrm>
                    </p:grpSpPr>
                    <p:grpSp>
                      <p:nvGrpSpPr>
                        <p:cNvPr id="33" name="Ομάδα 32"/>
                        <p:cNvGrpSpPr/>
                        <p:nvPr/>
                      </p:nvGrpSpPr>
                      <p:grpSpPr>
                        <a:xfrm>
                          <a:off x="5601100" y="4064453"/>
                          <a:ext cx="1121893" cy="1046988"/>
                          <a:chOff x="870088" y="5750184"/>
                          <a:chExt cx="1121893" cy="1046988"/>
                        </a:xfrm>
                      </p:grpSpPr>
                      <p:grpSp>
                        <p:nvGrpSpPr>
                          <p:cNvPr id="36" name="Ομάδα 35"/>
                          <p:cNvGrpSpPr/>
                          <p:nvPr/>
                        </p:nvGrpSpPr>
                        <p:grpSpPr>
                          <a:xfrm>
                            <a:off x="870088" y="5750184"/>
                            <a:ext cx="832397" cy="988470"/>
                            <a:chOff x="870088" y="5750184"/>
                            <a:chExt cx="832397" cy="988470"/>
                          </a:xfrm>
                        </p:grpSpPr>
                        <p:cxnSp>
                          <p:nvCxnSpPr>
                            <p:cNvPr id="39" name="Ευθεία γραμμή σύνδεσης 38"/>
                            <p:cNvCxnSpPr/>
                            <p:nvPr/>
                          </p:nvCxnSpPr>
                          <p:spPr>
                            <a:xfrm>
                              <a:off x="870088" y="6229499"/>
                              <a:ext cx="657376" cy="0"/>
                            </a:xfrm>
                            <a:prstGeom prst="line">
                              <a:avLst/>
                            </a:prstGeom>
                            <a:ln w="3175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40" name="Ευθεία γραμμή σύνδεσης 39"/>
                            <p:cNvCxnSpPr/>
                            <p:nvPr/>
                          </p:nvCxnSpPr>
                          <p:spPr>
                            <a:xfrm>
                              <a:off x="1702485" y="5750184"/>
                              <a:ext cx="0" cy="988470"/>
                            </a:xfrm>
                            <a:prstGeom prst="line">
                              <a:avLst/>
                            </a:prstGeom>
                            <a:ln w="3810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42" name="Ευθεία γραμμή σύνδεσης 41"/>
                            <p:cNvCxnSpPr/>
                            <p:nvPr/>
                          </p:nvCxnSpPr>
                          <p:spPr>
                            <a:xfrm>
                              <a:off x="1541219" y="5996741"/>
                              <a:ext cx="0" cy="446240"/>
                            </a:xfrm>
                            <a:prstGeom prst="line">
                              <a:avLst/>
                            </a:prstGeom>
                            <a:ln w="5715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37" name="TextBox 36"/>
                          <p:cNvSpPr txBox="1"/>
                          <p:nvPr/>
                        </p:nvSpPr>
                        <p:spPr>
                          <a:xfrm>
                            <a:off x="1653427" y="6207690"/>
                            <a:ext cx="338554" cy="46166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l-GR" sz="2400" b="1" dirty="0" smtClean="0"/>
                              <a:t>+</a:t>
                            </a:r>
                            <a:endParaRPr lang="el-GR" sz="2400" b="1" dirty="0"/>
                          </a:p>
                        </p:txBody>
                      </p:sp>
                      <p:sp>
                        <p:nvSpPr>
                          <p:cNvPr id="38" name="TextBox 37"/>
                          <p:cNvSpPr txBox="1"/>
                          <p:nvPr/>
                        </p:nvSpPr>
                        <p:spPr>
                          <a:xfrm rot="16200000">
                            <a:off x="1091615" y="6397330"/>
                            <a:ext cx="459635" cy="34004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l-GR" sz="2400" b="1" dirty="0" smtClean="0"/>
                              <a:t>–</a:t>
                            </a:r>
                            <a:endParaRPr lang="el-GR" sz="2400" b="1" dirty="0"/>
                          </a:p>
                        </p:txBody>
                      </p:sp>
                    </p:grpSp>
                    <p:sp>
                      <p:nvSpPr>
                        <p:cNvPr id="35" name="Οβάλ 34"/>
                        <p:cNvSpPr/>
                        <p:nvPr/>
                      </p:nvSpPr>
                      <p:spPr>
                        <a:xfrm>
                          <a:off x="7461581" y="4458905"/>
                          <a:ext cx="82172" cy="11156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32" name="Ορθογώνιο 31"/>
                          <p:cNvSpPr/>
                          <p:nvPr/>
                        </p:nvSpPr>
                        <p:spPr>
                          <a:xfrm rot="16200000">
                            <a:off x="5878967" y="3834235"/>
                            <a:ext cx="719098" cy="386385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US" sz="16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𝑬</m:t>
                                      </m:r>
                                    </m:e>
                                    <m:sub>
                                      <m:r>
                                        <a:rPr lang="el-GR" sz="16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l-GR" sz="1600" dirty="0">
                              <a:solidFill>
                                <a:srgbClr val="00206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32" name="Ορθογώνιο 31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 rot="16200000">
                            <a:off x="5878967" y="3834235"/>
                            <a:ext cx="719098" cy="386385"/>
                          </a:xfrm>
                          <a:prstGeom prst="rect">
                            <a:avLst/>
                          </a:prstGeom>
                          <a:blipFill>
                            <a:blip r:embed="rId7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sp>
                  <p:nvSpPr>
                    <p:cNvPr id="30" name="Ελεύθερη σχεδίαση 29"/>
                    <p:cNvSpPr/>
                    <p:nvPr/>
                  </p:nvSpPr>
                  <p:spPr>
                    <a:xfrm>
                      <a:off x="3110721" y="1692833"/>
                      <a:ext cx="897385" cy="180000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871503"/>
                        <a:gd name="connsiteY0" fmla="*/ 235361 h 393405"/>
                        <a:gd name="connsiteX1" fmla="*/ 1063968 w 2871503"/>
                        <a:gd name="connsiteY1" fmla="*/ 202019 h 393405"/>
                        <a:gd name="connsiteX2" fmla="*/ 1159661 w 2871503"/>
                        <a:gd name="connsiteY2" fmla="*/ 0 h 393405"/>
                        <a:gd name="connsiteX3" fmla="*/ 1351047 w 2871503"/>
                        <a:gd name="connsiteY3" fmla="*/ 393405 h 393405"/>
                        <a:gd name="connsiteX4" fmla="*/ 1510535 w 2871503"/>
                        <a:gd name="connsiteY4" fmla="*/ 0 h 393405"/>
                        <a:gd name="connsiteX5" fmla="*/ 1712554 w 2871503"/>
                        <a:gd name="connsiteY5" fmla="*/ 382772 h 393405"/>
                        <a:gd name="connsiteX6" fmla="*/ 1903940 w 2871503"/>
                        <a:gd name="connsiteY6" fmla="*/ 0 h 393405"/>
                        <a:gd name="connsiteX7" fmla="*/ 2084693 w 2871503"/>
                        <a:gd name="connsiteY7" fmla="*/ 372140 h 393405"/>
                        <a:gd name="connsiteX8" fmla="*/ 2276079 w 2871503"/>
                        <a:gd name="connsiteY8" fmla="*/ 21265 h 393405"/>
                        <a:gd name="connsiteX9" fmla="*/ 2371772 w 2871503"/>
                        <a:gd name="connsiteY9" fmla="*/ 191386 h 393405"/>
                        <a:gd name="connsiteX10" fmla="*/ 2871503 w 2871503"/>
                        <a:gd name="connsiteY10" fmla="*/ 191386 h 393405"/>
                        <a:gd name="connsiteX0" fmla="*/ 1 w 2871496"/>
                        <a:gd name="connsiteY0" fmla="*/ 235360 h 393405"/>
                        <a:gd name="connsiteX1" fmla="*/ 1063961 w 2871496"/>
                        <a:gd name="connsiteY1" fmla="*/ 202019 h 393405"/>
                        <a:gd name="connsiteX2" fmla="*/ 1159654 w 2871496"/>
                        <a:gd name="connsiteY2" fmla="*/ 0 h 393405"/>
                        <a:gd name="connsiteX3" fmla="*/ 1351040 w 2871496"/>
                        <a:gd name="connsiteY3" fmla="*/ 393405 h 393405"/>
                        <a:gd name="connsiteX4" fmla="*/ 1510528 w 2871496"/>
                        <a:gd name="connsiteY4" fmla="*/ 0 h 393405"/>
                        <a:gd name="connsiteX5" fmla="*/ 1712547 w 2871496"/>
                        <a:gd name="connsiteY5" fmla="*/ 382772 h 393405"/>
                        <a:gd name="connsiteX6" fmla="*/ 1903933 w 2871496"/>
                        <a:gd name="connsiteY6" fmla="*/ 0 h 393405"/>
                        <a:gd name="connsiteX7" fmla="*/ 2084686 w 2871496"/>
                        <a:gd name="connsiteY7" fmla="*/ 372140 h 393405"/>
                        <a:gd name="connsiteX8" fmla="*/ 2276072 w 2871496"/>
                        <a:gd name="connsiteY8" fmla="*/ 21265 h 393405"/>
                        <a:gd name="connsiteX9" fmla="*/ 2371765 w 2871496"/>
                        <a:gd name="connsiteY9" fmla="*/ 191386 h 393405"/>
                        <a:gd name="connsiteX10" fmla="*/ 2871496 w 2871496"/>
                        <a:gd name="connsiteY10" fmla="*/ 191386 h 393405"/>
                        <a:gd name="connsiteX0" fmla="*/ 1 w 2836199"/>
                        <a:gd name="connsiteY0" fmla="*/ 235360 h 393405"/>
                        <a:gd name="connsiteX1" fmla="*/ 1028664 w 2836199"/>
                        <a:gd name="connsiteY1" fmla="*/ 202019 h 393405"/>
                        <a:gd name="connsiteX2" fmla="*/ 1124357 w 2836199"/>
                        <a:gd name="connsiteY2" fmla="*/ 0 h 393405"/>
                        <a:gd name="connsiteX3" fmla="*/ 1315743 w 2836199"/>
                        <a:gd name="connsiteY3" fmla="*/ 393405 h 393405"/>
                        <a:gd name="connsiteX4" fmla="*/ 1475231 w 2836199"/>
                        <a:gd name="connsiteY4" fmla="*/ 0 h 393405"/>
                        <a:gd name="connsiteX5" fmla="*/ 1677250 w 2836199"/>
                        <a:gd name="connsiteY5" fmla="*/ 382772 h 393405"/>
                        <a:gd name="connsiteX6" fmla="*/ 1868636 w 2836199"/>
                        <a:gd name="connsiteY6" fmla="*/ 0 h 393405"/>
                        <a:gd name="connsiteX7" fmla="*/ 2049389 w 2836199"/>
                        <a:gd name="connsiteY7" fmla="*/ 372140 h 393405"/>
                        <a:gd name="connsiteX8" fmla="*/ 2240775 w 2836199"/>
                        <a:gd name="connsiteY8" fmla="*/ 21265 h 393405"/>
                        <a:gd name="connsiteX9" fmla="*/ 2336468 w 2836199"/>
                        <a:gd name="connsiteY9" fmla="*/ 191386 h 393405"/>
                        <a:gd name="connsiteX10" fmla="*/ 2836199 w 2836199"/>
                        <a:gd name="connsiteY10" fmla="*/ 191386 h 393405"/>
                        <a:gd name="connsiteX0" fmla="*/ -1 w 2730313"/>
                        <a:gd name="connsiteY0" fmla="*/ 235360 h 393405"/>
                        <a:gd name="connsiteX1" fmla="*/ 922778 w 2730313"/>
                        <a:gd name="connsiteY1" fmla="*/ 202019 h 393405"/>
                        <a:gd name="connsiteX2" fmla="*/ 1018471 w 2730313"/>
                        <a:gd name="connsiteY2" fmla="*/ 0 h 393405"/>
                        <a:gd name="connsiteX3" fmla="*/ 1209857 w 2730313"/>
                        <a:gd name="connsiteY3" fmla="*/ 393405 h 393405"/>
                        <a:gd name="connsiteX4" fmla="*/ 1369345 w 2730313"/>
                        <a:gd name="connsiteY4" fmla="*/ 0 h 393405"/>
                        <a:gd name="connsiteX5" fmla="*/ 1571364 w 2730313"/>
                        <a:gd name="connsiteY5" fmla="*/ 382772 h 393405"/>
                        <a:gd name="connsiteX6" fmla="*/ 1762750 w 2730313"/>
                        <a:gd name="connsiteY6" fmla="*/ 0 h 393405"/>
                        <a:gd name="connsiteX7" fmla="*/ 1943503 w 2730313"/>
                        <a:gd name="connsiteY7" fmla="*/ 372140 h 393405"/>
                        <a:gd name="connsiteX8" fmla="*/ 2134889 w 2730313"/>
                        <a:gd name="connsiteY8" fmla="*/ 21265 h 393405"/>
                        <a:gd name="connsiteX9" fmla="*/ 2230582 w 2730313"/>
                        <a:gd name="connsiteY9" fmla="*/ 191386 h 393405"/>
                        <a:gd name="connsiteX10" fmla="*/ 2730313 w 2730313"/>
                        <a:gd name="connsiteY10" fmla="*/ 191386 h 393405"/>
                        <a:gd name="connsiteX0" fmla="*/ -1 w 3259703"/>
                        <a:gd name="connsiteY0" fmla="*/ 235360 h 393405"/>
                        <a:gd name="connsiteX1" fmla="*/ 922778 w 3259703"/>
                        <a:gd name="connsiteY1" fmla="*/ 202019 h 393405"/>
                        <a:gd name="connsiteX2" fmla="*/ 1018471 w 3259703"/>
                        <a:gd name="connsiteY2" fmla="*/ 0 h 393405"/>
                        <a:gd name="connsiteX3" fmla="*/ 1209857 w 3259703"/>
                        <a:gd name="connsiteY3" fmla="*/ 393405 h 393405"/>
                        <a:gd name="connsiteX4" fmla="*/ 1369345 w 3259703"/>
                        <a:gd name="connsiteY4" fmla="*/ 0 h 393405"/>
                        <a:gd name="connsiteX5" fmla="*/ 1571364 w 3259703"/>
                        <a:gd name="connsiteY5" fmla="*/ 382772 h 393405"/>
                        <a:gd name="connsiteX6" fmla="*/ 1762750 w 3259703"/>
                        <a:gd name="connsiteY6" fmla="*/ 0 h 393405"/>
                        <a:gd name="connsiteX7" fmla="*/ 1943503 w 3259703"/>
                        <a:gd name="connsiteY7" fmla="*/ 372140 h 393405"/>
                        <a:gd name="connsiteX8" fmla="*/ 2134889 w 3259703"/>
                        <a:gd name="connsiteY8" fmla="*/ 21265 h 393405"/>
                        <a:gd name="connsiteX9" fmla="*/ 2230582 w 3259703"/>
                        <a:gd name="connsiteY9" fmla="*/ 191386 h 393405"/>
                        <a:gd name="connsiteX10" fmla="*/ 3259703 w 3259703"/>
                        <a:gd name="connsiteY10" fmla="*/ 145966 h 393405"/>
                        <a:gd name="connsiteX0" fmla="*/ -1 w 3259710"/>
                        <a:gd name="connsiteY0" fmla="*/ 235360 h 393405"/>
                        <a:gd name="connsiteX1" fmla="*/ 922778 w 3259710"/>
                        <a:gd name="connsiteY1" fmla="*/ 202019 h 393405"/>
                        <a:gd name="connsiteX2" fmla="*/ 1018471 w 3259710"/>
                        <a:gd name="connsiteY2" fmla="*/ 0 h 393405"/>
                        <a:gd name="connsiteX3" fmla="*/ 1209857 w 3259710"/>
                        <a:gd name="connsiteY3" fmla="*/ 393405 h 393405"/>
                        <a:gd name="connsiteX4" fmla="*/ 1369345 w 3259710"/>
                        <a:gd name="connsiteY4" fmla="*/ 0 h 393405"/>
                        <a:gd name="connsiteX5" fmla="*/ 1571364 w 3259710"/>
                        <a:gd name="connsiteY5" fmla="*/ 382772 h 393405"/>
                        <a:gd name="connsiteX6" fmla="*/ 1762750 w 3259710"/>
                        <a:gd name="connsiteY6" fmla="*/ 0 h 393405"/>
                        <a:gd name="connsiteX7" fmla="*/ 1943503 w 3259710"/>
                        <a:gd name="connsiteY7" fmla="*/ 372140 h 393405"/>
                        <a:gd name="connsiteX8" fmla="*/ 2134889 w 3259710"/>
                        <a:gd name="connsiteY8" fmla="*/ 21265 h 393405"/>
                        <a:gd name="connsiteX9" fmla="*/ 2230582 w 3259710"/>
                        <a:gd name="connsiteY9" fmla="*/ 191386 h 393405"/>
                        <a:gd name="connsiteX10" fmla="*/ 3259711 w 3259710"/>
                        <a:gd name="connsiteY10" fmla="*/ 145965 h 393405"/>
                        <a:gd name="connsiteX0" fmla="*/ -1 w 3259717"/>
                        <a:gd name="connsiteY0" fmla="*/ 235360 h 393405"/>
                        <a:gd name="connsiteX1" fmla="*/ 922778 w 3259717"/>
                        <a:gd name="connsiteY1" fmla="*/ 202019 h 393405"/>
                        <a:gd name="connsiteX2" fmla="*/ 1018471 w 3259717"/>
                        <a:gd name="connsiteY2" fmla="*/ 0 h 393405"/>
                        <a:gd name="connsiteX3" fmla="*/ 1209857 w 3259717"/>
                        <a:gd name="connsiteY3" fmla="*/ 393405 h 393405"/>
                        <a:gd name="connsiteX4" fmla="*/ 1369345 w 3259717"/>
                        <a:gd name="connsiteY4" fmla="*/ 0 h 393405"/>
                        <a:gd name="connsiteX5" fmla="*/ 1571364 w 3259717"/>
                        <a:gd name="connsiteY5" fmla="*/ 382772 h 393405"/>
                        <a:gd name="connsiteX6" fmla="*/ 1762750 w 3259717"/>
                        <a:gd name="connsiteY6" fmla="*/ 0 h 393405"/>
                        <a:gd name="connsiteX7" fmla="*/ 1943503 w 3259717"/>
                        <a:gd name="connsiteY7" fmla="*/ 372140 h 393405"/>
                        <a:gd name="connsiteX8" fmla="*/ 2134889 w 3259717"/>
                        <a:gd name="connsiteY8" fmla="*/ 21265 h 393405"/>
                        <a:gd name="connsiteX9" fmla="*/ 2230582 w 3259717"/>
                        <a:gd name="connsiteY9" fmla="*/ 191386 h 393405"/>
                        <a:gd name="connsiteX10" fmla="*/ 3259718 w 3259717"/>
                        <a:gd name="connsiteY10" fmla="*/ 145963 h 393405"/>
                        <a:gd name="connsiteX0" fmla="*/ -1 w 3365607"/>
                        <a:gd name="connsiteY0" fmla="*/ 235360 h 393405"/>
                        <a:gd name="connsiteX1" fmla="*/ 922778 w 3365607"/>
                        <a:gd name="connsiteY1" fmla="*/ 202019 h 393405"/>
                        <a:gd name="connsiteX2" fmla="*/ 1018471 w 3365607"/>
                        <a:gd name="connsiteY2" fmla="*/ 0 h 393405"/>
                        <a:gd name="connsiteX3" fmla="*/ 1209857 w 3365607"/>
                        <a:gd name="connsiteY3" fmla="*/ 393405 h 393405"/>
                        <a:gd name="connsiteX4" fmla="*/ 1369345 w 3365607"/>
                        <a:gd name="connsiteY4" fmla="*/ 0 h 393405"/>
                        <a:gd name="connsiteX5" fmla="*/ 1571364 w 3365607"/>
                        <a:gd name="connsiteY5" fmla="*/ 382772 h 393405"/>
                        <a:gd name="connsiteX6" fmla="*/ 1762750 w 3365607"/>
                        <a:gd name="connsiteY6" fmla="*/ 0 h 393405"/>
                        <a:gd name="connsiteX7" fmla="*/ 1943503 w 3365607"/>
                        <a:gd name="connsiteY7" fmla="*/ 372140 h 393405"/>
                        <a:gd name="connsiteX8" fmla="*/ 2134889 w 3365607"/>
                        <a:gd name="connsiteY8" fmla="*/ 21265 h 393405"/>
                        <a:gd name="connsiteX9" fmla="*/ 2230582 w 3365607"/>
                        <a:gd name="connsiteY9" fmla="*/ 191386 h 393405"/>
                        <a:gd name="connsiteX10" fmla="*/ 3365605 w 3365607"/>
                        <a:gd name="connsiteY10" fmla="*/ 214092 h 393405"/>
                        <a:gd name="connsiteX0" fmla="*/ -1 w 3083269"/>
                        <a:gd name="connsiteY0" fmla="*/ 235360 h 393405"/>
                        <a:gd name="connsiteX1" fmla="*/ 922778 w 3083269"/>
                        <a:gd name="connsiteY1" fmla="*/ 202019 h 393405"/>
                        <a:gd name="connsiteX2" fmla="*/ 1018471 w 3083269"/>
                        <a:gd name="connsiteY2" fmla="*/ 0 h 393405"/>
                        <a:gd name="connsiteX3" fmla="*/ 1209857 w 3083269"/>
                        <a:gd name="connsiteY3" fmla="*/ 393405 h 393405"/>
                        <a:gd name="connsiteX4" fmla="*/ 1369345 w 3083269"/>
                        <a:gd name="connsiteY4" fmla="*/ 0 h 393405"/>
                        <a:gd name="connsiteX5" fmla="*/ 1571364 w 3083269"/>
                        <a:gd name="connsiteY5" fmla="*/ 382772 h 393405"/>
                        <a:gd name="connsiteX6" fmla="*/ 1762750 w 3083269"/>
                        <a:gd name="connsiteY6" fmla="*/ 0 h 393405"/>
                        <a:gd name="connsiteX7" fmla="*/ 1943503 w 3083269"/>
                        <a:gd name="connsiteY7" fmla="*/ 372140 h 393405"/>
                        <a:gd name="connsiteX8" fmla="*/ 2134889 w 3083269"/>
                        <a:gd name="connsiteY8" fmla="*/ 21265 h 393405"/>
                        <a:gd name="connsiteX9" fmla="*/ 2230582 w 3083269"/>
                        <a:gd name="connsiteY9" fmla="*/ 191386 h 393405"/>
                        <a:gd name="connsiteX10" fmla="*/ 3083270 w 3083269"/>
                        <a:gd name="connsiteY10" fmla="*/ 214090 h 393405"/>
                        <a:gd name="connsiteX0" fmla="*/ -1 w 3083272"/>
                        <a:gd name="connsiteY0" fmla="*/ 235360 h 393405"/>
                        <a:gd name="connsiteX1" fmla="*/ 922778 w 3083272"/>
                        <a:gd name="connsiteY1" fmla="*/ 202019 h 393405"/>
                        <a:gd name="connsiteX2" fmla="*/ 1018471 w 3083272"/>
                        <a:gd name="connsiteY2" fmla="*/ 0 h 393405"/>
                        <a:gd name="connsiteX3" fmla="*/ 1209857 w 3083272"/>
                        <a:gd name="connsiteY3" fmla="*/ 393405 h 393405"/>
                        <a:gd name="connsiteX4" fmla="*/ 1369345 w 3083272"/>
                        <a:gd name="connsiteY4" fmla="*/ 0 h 393405"/>
                        <a:gd name="connsiteX5" fmla="*/ 1571364 w 3083272"/>
                        <a:gd name="connsiteY5" fmla="*/ 382772 h 393405"/>
                        <a:gd name="connsiteX6" fmla="*/ 1762750 w 3083272"/>
                        <a:gd name="connsiteY6" fmla="*/ 0 h 393405"/>
                        <a:gd name="connsiteX7" fmla="*/ 1943503 w 3083272"/>
                        <a:gd name="connsiteY7" fmla="*/ 372140 h 393405"/>
                        <a:gd name="connsiteX8" fmla="*/ 2134889 w 3083272"/>
                        <a:gd name="connsiteY8" fmla="*/ 21265 h 393405"/>
                        <a:gd name="connsiteX9" fmla="*/ 2230582 w 3083272"/>
                        <a:gd name="connsiteY9" fmla="*/ 191386 h 393405"/>
                        <a:gd name="connsiteX10" fmla="*/ 3083271 w 3083272"/>
                        <a:gd name="connsiteY10" fmla="*/ 214090 h 393405"/>
                        <a:gd name="connsiteX0" fmla="*/ -1 w 3047979"/>
                        <a:gd name="connsiteY0" fmla="*/ 235360 h 393405"/>
                        <a:gd name="connsiteX1" fmla="*/ 922778 w 3047979"/>
                        <a:gd name="connsiteY1" fmla="*/ 202019 h 393405"/>
                        <a:gd name="connsiteX2" fmla="*/ 1018471 w 3047979"/>
                        <a:gd name="connsiteY2" fmla="*/ 0 h 393405"/>
                        <a:gd name="connsiteX3" fmla="*/ 1209857 w 3047979"/>
                        <a:gd name="connsiteY3" fmla="*/ 393405 h 393405"/>
                        <a:gd name="connsiteX4" fmla="*/ 1369345 w 3047979"/>
                        <a:gd name="connsiteY4" fmla="*/ 0 h 393405"/>
                        <a:gd name="connsiteX5" fmla="*/ 1571364 w 3047979"/>
                        <a:gd name="connsiteY5" fmla="*/ 382772 h 393405"/>
                        <a:gd name="connsiteX6" fmla="*/ 1762750 w 3047979"/>
                        <a:gd name="connsiteY6" fmla="*/ 0 h 393405"/>
                        <a:gd name="connsiteX7" fmla="*/ 1943503 w 3047979"/>
                        <a:gd name="connsiteY7" fmla="*/ 372140 h 393405"/>
                        <a:gd name="connsiteX8" fmla="*/ 2134889 w 3047979"/>
                        <a:gd name="connsiteY8" fmla="*/ 21265 h 393405"/>
                        <a:gd name="connsiteX9" fmla="*/ 2230582 w 3047979"/>
                        <a:gd name="connsiteY9" fmla="*/ 191386 h 393405"/>
                        <a:gd name="connsiteX10" fmla="*/ 3047979 w 3047979"/>
                        <a:gd name="connsiteY10" fmla="*/ 168672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047979" h="393405">
                          <a:moveTo>
                            <a:pt x="-1" y="235360"/>
                          </a:moveTo>
                          <a:lnTo>
                            <a:pt x="922778" y="202019"/>
                          </a:lnTo>
                          <a:lnTo>
                            <a:pt x="1018471" y="0"/>
                          </a:lnTo>
                          <a:lnTo>
                            <a:pt x="1209857" y="393405"/>
                          </a:lnTo>
                          <a:lnTo>
                            <a:pt x="1369345" y="0"/>
                          </a:lnTo>
                          <a:lnTo>
                            <a:pt x="1571364" y="382772"/>
                          </a:lnTo>
                          <a:lnTo>
                            <a:pt x="1762750" y="0"/>
                          </a:lnTo>
                          <a:lnTo>
                            <a:pt x="1943503" y="372140"/>
                          </a:lnTo>
                          <a:lnTo>
                            <a:pt x="2134889" y="21265"/>
                          </a:lnTo>
                          <a:lnTo>
                            <a:pt x="2230582" y="191386"/>
                          </a:lnTo>
                          <a:lnTo>
                            <a:pt x="3047979" y="168672"/>
                          </a:lnTo>
                        </a:path>
                      </a:pathLst>
                    </a:custGeom>
                    <a:noFill/>
                    <a:ln w="2222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8" name="Ορθογώνιο 27"/>
                      <p:cNvSpPr/>
                      <p:nvPr/>
                    </p:nvSpPr>
                    <p:spPr>
                      <a:xfrm rot="16200000">
                        <a:off x="3471044" y="1327373"/>
                        <a:ext cx="47153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8" name="Ορθογώνιο 27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16200000">
                        <a:off x="3471044" y="1327373"/>
                        <a:ext cx="471539" cy="369332"/>
                      </a:xfrm>
                      <a:prstGeom prst="rect">
                        <a:avLst/>
                      </a:prstGeom>
                      <a:blipFill>
                        <a:blip r:embed="rId8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cxnSp>
            <p:nvCxnSpPr>
              <p:cNvPr id="9" name="Ευθεία γραμμή σύνδεσης 8"/>
              <p:cNvCxnSpPr/>
              <p:nvPr/>
            </p:nvCxnSpPr>
            <p:spPr>
              <a:xfrm>
                <a:off x="2523623" y="1159351"/>
                <a:ext cx="14508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Ελεύθερη σχεδίαση 9"/>
              <p:cNvSpPr/>
              <p:nvPr/>
            </p:nvSpPr>
            <p:spPr>
              <a:xfrm rot="16200000">
                <a:off x="2272963" y="2741106"/>
                <a:ext cx="3362224" cy="238266"/>
              </a:xfrm>
              <a:custGeom>
                <a:avLst/>
                <a:gdLst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50605 w 2200940"/>
                  <a:gd name="connsiteY4" fmla="*/ 21265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212651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3882556"/>
                  <a:gd name="connsiteY0" fmla="*/ 212651 h 393405"/>
                  <a:gd name="connsiteX1" fmla="*/ 393405 w 3882556"/>
                  <a:gd name="connsiteY1" fmla="*/ 202019 h 393405"/>
                  <a:gd name="connsiteX2" fmla="*/ 489098 w 3882556"/>
                  <a:gd name="connsiteY2" fmla="*/ 0 h 393405"/>
                  <a:gd name="connsiteX3" fmla="*/ 680484 w 3882556"/>
                  <a:gd name="connsiteY3" fmla="*/ 393405 h 393405"/>
                  <a:gd name="connsiteX4" fmla="*/ 839972 w 3882556"/>
                  <a:gd name="connsiteY4" fmla="*/ 0 h 393405"/>
                  <a:gd name="connsiteX5" fmla="*/ 1041991 w 3882556"/>
                  <a:gd name="connsiteY5" fmla="*/ 382772 h 393405"/>
                  <a:gd name="connsiteX6" fmla="*/ 1233377 w 3882556"/>
                  <a:gd name="connsiteY6" fmla="*/ 0 h 393405"/>
                  <a:gd name="connsiteX7" fmla="*/ 1414130 w 3882556"/>
                  <a:gd name="connsiteY7" fmla="*/ 372140 h 393405"/>
                  <a:gd name="connsiteX8" fmla="*/ 1605516 w 3882556"/>
                  <a:gd name="connsiteY8" fmla="*/ 21265 h 393405"/>
                  <a:gd name="connsiteX9" fmla="*/ 1701209 w 3882556"/>
                  <a:gd name="connsiteY9" fmla="*/ 191386 h 393405"/>
                  <a:gd name="connsiteX10" fmla="*/ 3882556 w 3882556"/>
                  <a:gd name="connsiteY10" fmla="*/ 208543 h 393405"/>
                  <a:gd name="connsiteX0" fmla="*/ 0 w 5547186"/>
                  <a:gd name="connsiteY0" fmla="*/ 212651 h 393405"/>
                  <a:gd name="connsiteX1" fmla="*/ 2058035 w 5547186"/>
                  <a:gd name="connsiteY1" fmla="*/ 202019 h 393405"/>
                  <a:gd name="connsiteX2" fmla="*/ 2153728 w 5547186"/>
                  <a:gd name="connsiteY2" fmla="*/ 0 h 393405"/>
                  <a:gd name="connsiteX3" fmla="*/ 2345114 w 5547186"/>
                  <a:gd name="connsiteY3" fmla="*/ 393405 h 393405"/>
                  <a:gd name="connsiteX4" fmla="*/ 2504602 w 5547186"/>
                  <a:gd name="connsiteY4" fmla="*/ 0 h 393405"/>
                  <a:gd name="connsiteX5" fmla="*/ 2706621 w 5547186"/>
                  <a:gd name="connsiteY5" fmla="*/ 382772 h 393405"/>
                  <a:gd name="connsiteX6" fmla="*/ 2898007 w 5547186"/>
                  <a:gd name="connsiteY6" fmla="*/ 0 h 393405"/>
                  <a:gd name="connsiteX7" fmla="*/ 3078760 w 5547186"/>
                  <a:gd name="connsiteY7" fmla="*/ 372140 h 393405"/>
                  <a:gd name="connsiteX8" fmla="*/ 3270146 w 5547186"/>
                  <a:gd name="connsiteY8" fmla="*/ 21265 h 393405"/>
                  <a:gd name="connsiteX9" fmla="*/ 3365839 w 5547186"/>
                  <a:gd name="connsiteY9" fmla="*/ 191386 h 393405"/>
                  <a:gd name="connsiteX10" fmla="*/ 5547186 w 5547186"/>
                  <a:gd name="connsiteY10" fmla="*/ 208543 h 393405"/>
                  <a:gd name="connsiteX0" fmla="*/ -1 w 5496227"/>
                  <a:gd name="connsiteY0" fmla="*/ 212651 h 393405"/>
                  <a:gd name="connsiteX1" fmla="*/ 2007076 w 5496227"/>
                  <a:gd name="connsiteY1" fmla="*/ 202019 h 393405"/>
                  <a:gd name="connsiteX2" fmla="*/ 2102769 w 5496227"/>
                  <a:gd name="connsiteY2" fmla="*/ 0 h 393405"/>
                  <a:gd name="connsiteX3" fmla="*/ 2294155 w 5496227"/>
                  <a:gd name="connsiteY3" fmla="*/ 393405 h 393405"/>
                  <a:gd name="connsiteX4" fmla="*/ 2453643 w 5496227"/>
                  <a:gd name="connsiteY4" fmla="*/ 0 h 393405"/>
                  <a:gd name="connsiteX5" fmla="*/ 2655662 w 5496227"/>
                  <a:gd name="connsiteY5" fmla="*/ 382772 h 393405"/>
                  <a:gd name="connsiteX6" fmla="*/ 2847048 w 5496227"/>
                  <a:gd name="connsiteY6" fmla="*/ 0 h 393405"/>
                  <a:gd name="connsiteX7" fmla="*/ 3027801 w 5496227"/>
                  <a:gd name="connsiteY7" fmla="*/ 372140 h 393405"/>
                  <a:gd name="connsiteX8" fmla="*/ 3219187 w 5496227"/>
                  <a:gd name="connsiteY8" fmla="*/ 21265 h 393405"/>
                  <a:gd name="connsiteX9" fmla="*/ 3314880 w 5496227"/>
                  <a:gd name="connsiteY9" fmla="*/ 191386 h 393405"/>
                  <a:gd name="connsiteX10" fmla="*/ 5496227 w 5496227"/>
                  <a:gd name="connsiteY10" fmla="*/ 208543 h 393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496227" h="393405">
                    <a:moveTo>
                      <a:pt x="-1" y="212651"/>
                    </a:moveTo>
                    <a:lnTo>
                      <a:pt x="2007076" y="202019"/>
                    </a:lnTo>
                    <a:lnTo>
                      <a:pt x="2102769" y="0"/>
                    </a:lnTo>
                    <a:lnTo>
                      <a:pt x="2294155" y="393405"/>
                    </a:lnTo>
                    <a:lnTo>
                      <a:pt x="2453643" y="0"/>
                    </a:lnTo>
                    <a:lnTo>
                      <a:pt x="2655662" y="382772"/>
                    </a:lnTo>
                    <a:lnTo>
                      <a:pt x="2847048" y="0"/>
                    </a:lnTo>
                    <a:lnTo>
                      <a:pt x="3027801" y="372140"/>
                    </a:lnTo>
                    <a:lnTo>
                      <a:pt x="3219187" y="21265"/>
                    </a:lnTo>
                    <a:lnTo>
                      <a:pt x="3314880" y="191386"/>
                    </a:lnTo>
                    <a:lnTo>
                      <a:pt x="5496227" y="208543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Ορθογώνιο 10"/>
                  <p:cNvSpPr/>
                  <p:nvPr/>
                </p:nvSpPr>
                <p:spPr>
                  <a:xfrm>
                    <a:off x="3968197" y="2840723"/>
                    <a:ext cx="47211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" name="Ορθογώνιο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68197" y="2840723"/>
                    <a:ext cx="472116" cy="338554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3" name="Ευθεία γραμμή σύνδεσης 12"/>
              <p:cNvCxnSpPr/>
              <p:nvPr/>
            </p:nvCxnSpPr>
            <p:spPr>
              <a:xfrm>
                <a:off x="2530282" y="4527049"/>
                <a:ext cx="14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Οβάλ 68"/>
            <p:cNvSpPr/>
            <p:nvPr/>
          </p:nvSpPr>
          <p:spPr>
            <a:xfrm rot="16200000">
              <a:off x="2500616" y="2837382"/>
              <a:ext cx="108000" cy="108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0" name="Οβάλ 69"/>
            <p:cNvSpPr/>
            <p:nvPr/>
          </p:nvSpPr>
          <p:spPr>
            <a:xfrm rot="16200000">
              <a:off x="2517933" y="4506857"/>
              <a:ext cx="108000" cy="108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1" name="Οβάλ 70"/>
            <p:cNvSpPr/>
            <p:nvPr/>
          </p:nvSpPr>
          <p:spPr>
            <a:xfrm rot="16200000">
              <a:off x="418971" y="2833917"/>
              <a:ext cx="108000" cy="108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72" name="Ομάδα 71"/>
            <p:cNvGrpSpPr/>
            <p:nvPr/>
          </p:nvGrpSpPr>
          <p:grpSpPr>
            <a:xfrm>
              <a:off x="166352" y="864852"/>
              <a:ext cx="2726795" cy="4018759"/>
              <a:chOff x="166352" y="864852"/>
              <a:chExt cx="2726795" cy="4018759"/>
            </a:xfrm>
          </p:grpSpPr>
          <p:sp>
            <p:nvSpPr>
              <p:cNvPr id="74" name="Ορθογώνιο 73"/>
              <p:cNvSpPr/>
              <p:nvPr/>
            </p:nvSpPr>
            <p:spPr>
              <a:xfrm>
                <a:off x="2356594" y="864852"/>
                <a:ext cx="33214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endParaRPr lang="el-GR" sz="1600" dirty="0"/>
              </a:p>
            </p:txBody>
          </p:sp>
          <p:sp>
            <p:nvSpPr>
              <p:cNvPr id="75" name="Ορθογώνιο 74"/>
              <p:cNvSpPr/>
              <p:nvPr/>
            </p:nvSpPr>
            <p:spPr>
              <a:xfrm>
                <a:off x="2561005" y="2729196"/>
                <a:ext cx="33214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endParaRPr lang="el-GR" sz="1600" dirty="0"/>
              </a:p>
            </p:txBody>
          </p:sp>
          <p:sp>
            <p:nvSpPr>
              <p:cNvPr id="76" name="Ορθογώνιο 75"/>
              <p:cNvSpPr/>
              <p:nvPr/>
            </p:nvSpPr>
            <p:spPr>
              <a:xfrm>
                <a:off x="2446280" y="4545057"/>
                <a:ext cx="268786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</a:t>
                </a:r>
                <a:endParaRPr lang="el-GR" sz="1600" dirty="0"/>
              </a:p>
            </p:txBody>
          </p:sp>
          <p:sp>
            <p:nvSpPr>
              <p:cNvPr id="77" name="Ορθογώνιο 76"/>
              <p:cNvSpPr/>
              <p:nvPr/>
            </p:nvSpPr>
            <p:spPr>
              <a:xfrm>
                <a:off x="166352" y="2736697"/>
                <a:ext cx="268786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endParaRPr lang="el-GR" sz="1600" dirty="0"/>
              </a:p>
            </p:txBody>
          </p:sp>
        </p:grpSp>
        <p:grpSp>
          <p:nvGrpSpPr>
            <p:cNvPr id="83" name="Ομάδα 82"/>
            <p:cNvGrpSpPr/>
            <p:nvPr/>
          </p:nvGrpSpPr>
          <p:grpSpPr>
            <a:xfrm>
              <a:off x="188092" y="941447"/>
              <a:ext cx="4046444" cy="3924932"/>
              <a:chOff x="188092" y="941447"/>
              <a:chExt cx="4046444" cy="3924932"/>
            </a:xfrm>
          </p:grpSpPr>
          <p:sp>
            <p:nvSpPr>
              <p:cNvPr id="86" name="Ορθογώνιο 85"/>
              <p:cNvSpPr/>
              <p:nvPr/>
            </p:nvSpPr>
            <p:spPr>
              <a:xfrm>
                <a:off x="191150" y="973567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</a:t>
                </a:r>
                <a:endParaRPr lang="el-GR" sz="1600" dirty="0"/>
              </a:p>
            </p:txBody>
          </p:sp>
          <p:sp>
            <p:nvSpPr>
              <p:cNvPr id="87" name="Ορθογώνιο 86"/>
              <p:cNvSpPr/>
              <p:nvPr/>
            </p:nvSpPr>
            <p:spPr>
              <a:xfrm>
                <a:off x="188092" y="4478816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endParaRPr lang="el-GR" sz="1600" dirty="0"/>
              </a:p>
            </p:txBody>
          </p:sp>
          <p:sp>
            <p:nvSpPr>
              <p:cNvPr id="88" name="Ορθογώνιο 87"/>
              <p:cNvSpPr/>
              <p:nvPr/>
            </p:nvSpPr>
            <p:spPr>
              <a:xfrm>
                <a:off x="3855906" y="4527825"/>
                <a:ext cx="3786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</a:t>
                </a:r>
                <a:endParaRPr lang="el-GR" sz="1600" dirty="0"/>
              </a:p>
            </p:txBody>
          </p:sp>
          <p:sp>
            <p:nvSpPr>
              <p:cNvPr id="89" name="Ορθογώνιο 88"/>
              <p:cNvSpPr/>
              <p:nvPr/>
            </p:nvSpPr>
            <p:spPr>
              <a:xfrm>
                <a:off x="3841154" y="941447"/>
                <a:ext cx="33214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</a:t>
                </a:r>
                <a:endParaRPr lang="el-GR" sz="1600" dirty="0"/>
              </a:p>
            </p:txBody>
          </p:sp>
        </p:grpSp>
        <p:sp>
          <p:nvSpPr>
            <p:cNvPr id="92" name="Ορθογώνιο 91"/>
            <p:cNvSpPr/>
            <p:nvPr/>
          </p:nvSpPr>
          <p:spPr>
            <a:xfrm>
              <a:off x="1328932" y="1891887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2000" dirty="0"/>
            </a:p>
          </p:txBody>
        </p:sp>
        <p:sp>
          <p:nvSpPr>
            <p:cNvPr id="95" name="Ορθογώνιο 94"/>
            <p:cNvSpPr/>
            <p:nvPr/>
          </p:nvSpPr>
          <p:spPr>
            <a:xfrm>
              <a:off x="1324714" y="3536583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2000" dirty="0"/>
            </a:p>
          </p:txBody>
        </p:sp>
        <p:sp>
          <p:nvSpPr>
            <p:cNvPr id="98" name="Ορθογώνιο 97"/>
            <p:cNvSpPr/>
            <p:nvPr/>
          </p:nvSpPr>
          <p:spPr>
            <a:xfrm>
              <a:off x="2994984" y="2658113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l-GR" sz="2000" dirty="0"/>
            </a:p>
          </p:txBody>
        </p:sp>
      </p:grpSp>
      <p:sp>
        <p:nvSpPr>
          <p:cNvPr id="100" name="TextBox 99"/>
          <p:cNvSpPr txBox="1"/>
          <p:nvPr/>
        </p:nvSpPr>
        <p:spPr>
          <a:xfrm>
            <a:off x="61135" y="20780"/>
            <a:ext cx="1207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Μελέτη Ηλεκτρικού Κυκλώματος στο Συνεχές Ηλεκτρικό Ρεύμα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479426" y="505434"/>
            <a:ext cx="7522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Γνωρίζουμε τις τιμές των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πηγών τάσης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καθώς και τις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τιμές όλων των αντιστάσεων</a:t>
            </a:r>
            <a:r>
              <a:rPr lang="el-G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και ζητούμε να υπολογίσουμε τις εντάσεις των ρευμάτων που διαρρέουν κάθε κλάδο</a:t>
            </a:r>
            <a:endParaRPr lang="el-GR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Ορθογώνιο 101"/>
          <p:cNvSpPr/>
          <p:nvPr/>
        </p:nvSpPr>
        <p:spPr>
          <a:xfrm>
            <a:off x="4479426" y="1636854"/>
            <a:ext cx="75220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ένα από τους </a:t>
            </a:r>
            <a:r>
              <a:rPr lang="el-G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έξι </a:t>
            </a:r>
            <a:r>
              <a:rPr lang="el-G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(6) κλάδους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ορίζουμε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αυθαίρετα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τη φορά του αντίστοιχου ρεύματος:</a:t>
            </a:r>
            <a:endParaRPr lang="el-GR" dirty="0"/>
          </a:p>
        </p:txBody>
      </p:sp>
      <p:grpSp>
        <p:nvGrpSpPr>
          <p:cNvPr id="107" name="Ομάδα 106"/>
          <p:cNvGrpSpPr/>
          <p:nvPr/>
        </p:nvGrpSpPr>
        <p:grpSpPr>
          <a:xfrm>
            <a:off x="1852103" y="2008824"/>
            <a:ext cx="7386806" cy="701929"/>
            <a:chOff x="1852103" y="1811395"/>
            <a:chExt cx="7386806" cy="701929"/>
          </a:xfrm>
        </p:grpSpPr>
        <p:sp>
          <p:nvSpPr>
            <p:cNvPr id="103" name="Ορθογώνιο 102"/>
            <p:cNvSpPr/>
            <p:nvPr/>
          </p:nvSpPr>
          <p:spPr>
            <a:xfrm>
              <a:off x="4492481" y="2143992"/>
              <a:ext cx="47464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Κλάδος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ΑΒ     </a:t>
              </a:r>
              <a:r>
                <a:rPr lang="el-GR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Ρεύμα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με φορά από 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105" name="Ευθύγραμμο βέλος σύνδεσης 104"/>
            <p:cNvCxnSpPr/>
            <p:nvPr/>
          </p:nvCxnSpPr>
          <p:spPr>
            <a:xfrm flipV="1">
              <a:off x="2137063" y="1811395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Ορθογώνιο 105"/>
            <p:cNvSpPr/>
            <p:nvPr/>
          </p:nvSpPr>
          <p:spPr>
            <a:xfrm>
              <a:off x="1852103" y="1989244"/>
              <a:ext cx="3337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1600" dirty="0"/>
            </a:p>
          </p:txBody>
        </p:sp>
      </p:grpSp>
      <p:grpSp>
        <p:nvGrpSpPr>
          <p:cNvPr id="112" name="Ομάδα 111"/>
          <p:cNvGrpSpPr/>
          <p:nvPr/>
        </p:nvGrpSpPr>
        <p:grpSpPr>
          <a:xfrm>
            <a:off x="1840381" y="2722953"/>
            <a:ext cx="7490940" cy="1456199"/>
            <a:chOff x="1840381" y="2525524"/>
            <a:chExt cx="7490940" cy="1456199"/>
          </a:xfrm>
        </p:grpSpPr>
        <p:sp>
          <p:nvSpPr>
            <p:cNvPr id="108" name="Ορθογώνιο 107"/>
            <p:cNvSpPr/>
            <p:nvPr/>
          </p:nvSpPr>
          <p:spPr>
            <a:xfrm>
              <a:off x="4491150" y="2525524"/>
              <a:ext cx="48401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Κλάδος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ΒΓ       </a:t>
              </a:r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 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Ρεύμα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με φορά από 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109" name="Ευθύγραμμο βέλος σύνδεσης 108"/>
            <p:cNvCxnSpPr/>
            <p:nvPr/>
          </p:nvCxnSpPr>
          <p:spPr>
            <a:xfrm flipV="1">
              <a:off x="2125341" y="3405723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Ορθογώνιο 109"/>
            <p:cNvSpPr/>
            <p:nvPr/>
          </p:nvSpPr>
          <p:spPr>
            <a:xfrm>
              <a:off x="1840381" y="3583572"/>
              <a:ext cx="3337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1600" dirty="0"/>
            </a:p>
          </p:txBody>
        </p:sp>
      </p:grpSp>
      <p:grpSp>
        <p:nvGrpSpPr>
          <p:cNvPr id="116" name="Ομάδα 115"/>
          <p:cNvGrpSpPr/>
          <p:nvPr/>
        </p:nvGrpSpPr>
        <p:grpSpPr>
          <a:xfrm>
            <a:off x="1200684" y="1588583"/>
            <a:ext cx="8040731" cy="1886566"/>
            <a:chOff x="1200684" y="1391154"/>
            <a:chExt cx="8040731" cy="1886566"/>
          </a:xfrm>
        </p:grpSpPr>
        <p:sp>
          <p:nvSpPr>
            <p:cNvPr id="111" name="Ορθογώνιο 110"/>
            <p:cNvSpPr/>
            <p:nvPr/>
          </p:nvSpPr>
          <p:spPr>
            <a:xfrm>
              <a:off x="4502874" y="2908388"/>
              <a:ext cx="47385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Κλάδος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ΑΚΔ    </a:t>
              </a:r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 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Ρεύμα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με φορά από 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114" name="Ευθύγραμμο βέλος σύνδεσης 113"/>
            <p:cNvCxnSpPr/>
            <p:nvPr/>
          </p:nvCxnSpPr>
          <p:spPr>
            <a:xfrm rot="16200000" flipV="1">
              <a:off x="1488684" y="1130937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Ορθογώνιο 114"/>
            <p:cNvSpPr/>
            <p:nvPr/>
          </p:nvSpPr>
          <p:spPr>
            <a:xfrm>
              <a:off x="1383474" y="1391154"/>
              <a:ext cx="3337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l-GR" sz="1600" dirty="0"/>
            </a:p>
          </p:txBody>
        </p:sp>
      </p:grpSp>
      <p:grpSp>
        <p:nvGrpSpPr>
          <p:cNvPr id="119" name="Ομάδα 118"/>
          <p:cNvGrpSpPr/>
          <p:nvPr/>
        </p:nvGrpSpPr>
        <p:grpSpPr>
          <a:xfrm>
            <a:off x="1154621" y="2528182"/>
            <a:ext cx="8121416" cy="1328498"/>
            <a:chOff x="1154621" y="2330753"/>
            <a:chExt cx="8121416" cy="1328498"/>
          </a:xfrm>
        </p:grpSpPr>
        <p:sp>
          <p:nvSpPr>
            <p:cNvPr id="113" name="Ορθογώνιο 112"/>
            <p:cNvSpPr/>
            <p:nvPr/>
          </p:nvSpPr>
          <p:spPr>
            <a:xfrm>
              <a:off x="4492483" y="3289919"/>
              <a:ext cx="4783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Κλάδος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ΒΔ       </a:t>
              </a:r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 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Ρεύμα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με φορά από 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117" name="Ευθύγραμμο βέλος σύνδεσης 116"/>
            <p:cNvCxnSpPr/>
            <p:nvPr/>
          </p:nvCxnSpPr>
          <p:spPr>
            <a:xfrm rot="5400000" flipH="1" flipV="1">
              <a:off x="1442621" y="2357030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Ορθογώνιο 117"/>
            <p:cNvSpPr/>
            <p:nvPr/>
          </p:nvSpPr>
          <p:spPr>
            <a:xfrm>
              <a:off x="1243929" y="2330753"/>
              <a:ext cx="3337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l-GR" sz="1600" dirty="0"/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1154622" y="3901385"/>
            <a:ext cx="8091774" cy="665197"/>
            <a:chOff x="1154622" y="3703956"/>
            <a:chExt cx="8091774" cy="665197"/>
          </a:xfrm>
        </p:grpSpPr>
        <p:cxnSp>
          <p:nvCxnSpPr>
            <p:cNvPr id="120" name="Ευθύγραμμο βέλος σύνδεσης 119"/>
            <p:cNvCxnSpPr/>
            <p:nvPr/>
          </p:nvCxnSpPr>
          <p:spPr>
            <a:xfrm rot="5400000" flipH="1" flipV="1">
              <a:off x="1442622" y="4056876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Ορθογώνιο 120"/>
            <p:cNvSpPr/>
            <p:nvPr/>
          </p:nvSpPr>
          <p:spPr>
            <a:xfrm>
              <a:off x="1243930" y="4030599"/>
              <a:ext cx="3337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l-GR" sz="1600" dirty="0"/>
            </a:p>
          </p:txBody>
        </p:sp>
        <p:sp>
          <p:nvSpPr>
            <p:cNvPr id="124" name="Ορθογώνιο 123"/>
            <p:cNvSpPr/>
            <p:nvPr/>
          </p:nvSpPr>
          <p:spPr>
            <a:xfrm>
              <a:off x="4483425" y="3703956"/>
              <a:ext cx="47629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Κλάδος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ΔΛΓ  </a:t>
              </a:r>
              <a:r>
                <a:rPr lang="el-GR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 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Ρεύμα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με φορά από 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Λ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Ομάδα 2"/>
          <p:cNvGrpSpPr/>
          <p:nvPr/>
        </p:nvGrpSpPr>
        <p:grpSpPr>
          <a:xfrm>
            <a:off x="3436137" y="2706859"/>
            <a:ext cx="5973624" cy="1967504"/>
            <a:chOff x="3436137" y="2509430"/>
            <a:chExt cx="5973624" cy="1967504"/>
          </a:xfrm>
        </p:grpSpPr>
        <p:cxnSp>
          <p:nvCxnSpPr>
            <p:cNvPr id="122" name="Ευθύγραμμο βέλος σύνδεσης 121"/>
            <p:cNvCxnSpPr/>
            <p:nvPr/>
          </p:nvCxnSpPr>
          <p:spPr>
            <a:xfrm rot="10800000" flipH="1" flipV="1">
              <a:off x="3740336" y="2509430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Ορθογώνιο 122"/>
            <p:cNvSpPr/>
            <p:nvPr/>
          </p:nvSpPr>
          <p:spPr>
            <a:xfrm>
              <a:off x="3436137" y="2541768"/>
              <a:ext cx="3337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l-GR" sz="1600" dirty="0"/>
            </a:p>
          </p:txBody>
        </p:sp>
        <p:sp>
          <p:nvSpPr>
            <p:cNvPr id="125" name="Ορθογώνιο 124"/>
            <p:cNvSpPr/>
            <p:nvPr/>
          </p:nvSpPr>
          <p:spPr>
            <a:xfrm>
              <a:off x="4484758" y="4107602"/>
              <a:ext cx="492500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Κλάδος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ΑΝΜΓ</a:t>
              </a:r>
              <a:r>
                <a:rPr lang="el-GR" sz="105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 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Ρεύμα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με φορά από 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Ν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Μ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" name="Ομάδα 3"/>
          <p:cNvGrpSpPr/>
          <p:nvPr/>
        </p:nvGrpSpPr>
        <p:grpSpPr>
          <a:xfrm>
            <a:off x="1055077" y="1802843"/>
            <a:ext cx="10928092" cy="3740913"/>
            <a:chOff x="1055077" y="1802843"/>
            <a:chExt cx="10928092" cy="3740913"/>
          </a:xfrm>
        </p:grpSpPr>
        <p:sp>
          <p:nvSpPr>
            <p:cNvPr id="126" name="Τόξο 125"/>
            <p:cNvSpPr/>
            <p:nvPr/>
          </p:nvSpPr>
          <p:spPr>
            <a:xfrm>
              <a:off x="1055077" y="1845718"/>
              <a:ext cx="756000" cy="756000"/>
            </a:xfrm>
            <a:prstGeom prst="arc">
              <a:avLst>
                <a:gd name="adj1" fmla="val 14213322"/>
                <a:gd name="adj2" fmla="val 7204114"/>
              </a:avLst>
            </a:prstGeom>
            <a:ln w="19050">
              <a:solidFill>
                <a:srgbClr val="7030A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127" name="Τόξο 126"/>
            <p:cNvSpPr/>
            <p:nvPr/>
          </p:nvSpPr>
          <p:spPr>
            <a:xfrm>
              <a:off x="1079820" y="3489353"/>
              <a:ext cx="756000" cy="756000"/>
            </a:xfrm>
            <a:prstGeom prst="arc">
              <a:avLst>
                <a:gd name="adj1" fmla="val 14213322"/>
                <a:gd name="adj2" fmla="val 7751782"/>
              </a:avLst>
            </a:prstGeom>
            <a:ln w="19050">
              <a:solidFill>
                <a:srgbClr val="7030A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128" name="Τόξο 127"/>
            <p:cNvSpPr/>
            <p:nvPr/>
          </p:nvSpPr>
          <p:spPr>
            <a:xfrm>
              <a:off x="2978925" y="1802843"/>
              <a:ext cx="529629" cy="2627420"/>
            </a:xfrm>
            <a:prstGeom prst="arc">
              <a:avLst>
                <a:gd name="adj1" fmla="val 15630771"/>
                <a:gd name="adj2" fmla="val 9089877"/>
              </a:avLst>
            </a:prstGeom>
            <a:ln w="19050">
              <a:solidFill>
                <a:srgbClr val="7030A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96" name="Ορθογώνιο 95"/>
            <p:cNvSpPr/>
            <p:nvPr/>
          </p:nvSpPr>
          <p:spPr>
            <a:xfrm>
              <a:off x="4461095" y="4897425"/>
              <a:ext cx="752207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κάθε ένα από τους </a:t>
              </a:r>
              <a:r>
                <a:rPr lang="el-GR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τρεις (3) κόμβους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ορίζουμε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αυθαίρετα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ως θετική φορά τη φορά κίνησης των δεικτών του ρολογιού (δεξιόστροφη):</a:t>
              </a:r>
              <a:endParaRPr lang="el-GR" dirty="0"/>
            </a:p>
          </p:txBody>
        </p:sp>
      </p:grpSp>
    </p:spTree>
    <p:extLst>
      <p:ext uri="{BB962C8B-B14F-4D97-AF65-F5344CB8AC3E}">
        <p14:creationId xmlns:p14="http://schemas.microsoft.com/office/powerpoint/2010/main" val="236687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Box 100"/>
          <p:cNvSpPr txBox="1"/>
          <p:nvPr/>
        </p:nvSpPr>
        <p:spPr>
          <a:xfrm>
            <a:off x="61135" y="20780"/>
            <a:ext cx="1207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Μελέτη Ηλεκτρικού Κυκλώματος στο Συνεχές Ηλεκτρικό Ρεύμα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Ορθογώνιο 110"/>
          <p:cNvSpPr/>
          <p:nvPr/>
        </p:nvSpPr>
        <p:spPr>
          <a:xfrm>
            <a:off x="4876734" y="688300"/>
            <a:ext cx="29787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Kirchhoff:</a:t>
            </a:r>
            <a:endParaRPr lang="el-GR" sz="2400" dirty="0"/>
          </a:p>
        </p:txBody>
      </p:sp>
      <p:sp>
        <p:nvSpPr>
          <p:cNvPr id="112" name="Ορθογώνιο 111"/>
          <p:cNvSpPr/>
          <p:nvPr/>
        </p:nvSpPr>
        <p:spPr>
          <a:xfrm>
            <a:off x="4935616" y="1193994"/>
            <a:ext cx="21821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Κανόνας Κόμβων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2000" dirty="0">
              <a:solidFill>
                <a:srgbClr val="FF0000"/>
              </a:solidFill>
            </a:endParaRPr>
          </a:p>
        </p:txBody>
      </p:sp>
      <p:grpSp>
        <p:nvGrpSpPr>
          <p:cNvPr id="115" name="Ομάδα 114"/>
          <p:cNvGrpSpPr/>
          <p:nvPr/>
        </p:nvGrpSpPr>
        <p:grpSpPr>
          <a:xfrm>
            <a:off x="4935616" y="1582044"/>
            <a:ext cx="2917324" cy="369332"/>
            <a:chOff x="4987571" y="1904165"/>
            <a:chExt cx="2917324" cy="369332"/>
          </a:xfrm>
        </p:grpSpPr>
        <p:sp>
          <p:nvSpPr>
            <p:cNvPr id="113" name="Ορθογώνιο 112"/>
            <p:cNvSpPr/>
            <p:nvPr/>
          </p:nvSpPr>
          <p:spPr>
            <a:xfrm>
              <a:off x="4987571" y="1904165"/>
              <a:ext cx="127814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Κόμβος Α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TextBox 113"/>
                <p:cNvSpPr txBox="1"/>
                <p:nvPr/>
              </p:nvSpPr>
              <p:spPr>
                <a:xfrm>
                  <a:off x="6226743" y="1941268"/>
                  <a:ext cx="167815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4" name="TextBox 1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6743" y="1941268"/>
                  <a:ext cx="1678152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909" r="-2909" b="-1777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6" name="Ομάδα 115"/>
          <p:cNvGrpSpPr/>
          <p:nvPr/>
        </p:nvGrpSpPr>
        <p:grpSpPr>
          <a:xfrm>
            <a:off x="4942542" y="1942264"/>
            <a:ext cx="2917324" cy="369332"/>
            <a:chOff x="4987571" y="1904165"/>
            <a:chExt cx="2917324" cy="369332"/>
          </a:xfrm>
        </p:grpSpPr>
        <p:sp>
          <p:nvSpPr>
            <p:cNvPr id="117" name="Ορθογώνιο 116"/>
            <p:cNvSpPr/>
            <p:nvPr/>
          </p:nvSpPr>
          <p:spPr>
            <a:xfrm>
              <a:off x="4987571" y="1904165"/>
              <a:ext cx="127814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Κόμβος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TextBox 117"/>
                <p:cNvSpPr txBox="1"/>
                <p:nvPr/>
              </p:nvSpPr>
              <p:spPr>
                <a:xfrm>
                  <a:off x="6226743" y="1941268"/>
                  <a:ext cx="167815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8" name="TextBox 1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6743" y="1941268"/>
                  <a:ext cx="1678152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2545" r="-3273" b="-1777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9" name="Ομάδα 118"/>
          <p:cNvGrpSpPr/>
          <p:nvPr/>
        </p:nvGrpSpPr>
        <p:grpSpPr>
          <a:xfrm>
            <a:off x="4932151" y="2305949"/>
            <a:ext cx="2917324" cy="369332"/>
            <a:chOff x="4987571" y="1904165"/>
            <a:chExt cx="2917324" cy="369332"/>
          </a:xfrm>
        </p:grpSpPr>
        <p:sp>
          <p:nvSpPr>
            <p:cNvPr id="120" name="Ορθογώνιο 119"/>
            <p:cNvSpPr/>
            <p:nvPr/>
          </p:nvSpPr>
          <p:spPr>
            <a:xfrm>
              <a:off x="4987571" y="1904165"/>
              <a:ext cx="127814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Κόμβος Γ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TextBox 120"/>
                <p:cNvSpPr txBox="1"/>
                <p:nvPr/>
              </p:nvSpPr>
              <p:spPr>
                <a:xfrm>
                  <a:off x="6226743" y="1941268"/>
                  <a:ext cx="167815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1" name="TextBox 1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6743" y="1941268"/>
                  <a:ext cx="1678152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2536" r="-2899" b="-173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2" name="Ομάδα 121"/>
          <p:cNvGrpSpPr/>
          <p:nvPr/>
        </p:nvGrpSpPr>
        <p:grpSpPr>
          <a:xfrm>
            <a:off x="4932151" y="2669634"/>
            <a:ext cx="2917324" cy="369332"/>
            <a:chOff x="4987571" y="1904165"/>
            <a:chExt cx="2917324" cy="369332"/>
          </a:xfrm>
        </p:grpSpPr>
        <p:sp>
          <p:nvSpPr>
            <p:cNvPr id="123" name="Ορθογώνιο 122"/>
            <p:cNvSpPr/>
            <p:nvPr/>
          </p:nvSpPr>
          <p:spPr>
            <a:xfrm>
              <a:off x="4987571" y="1904165"/>
              <a:ext cx="127814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Κόμβος Δ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/>
                <p:cNvSpPr txBox="1"/>
                <p:nvPr/>
              </p:nvSpPr>
              <p:spPr>
                <a:xfrm>
                  <a:off x="6226743" y="1941268"/>
                  <a:ext cx="167815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4" name="TextBox 1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6743" y="1941268"/>
                  <a:ext cx="1678152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2536" r="-2899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7" name="Ομάδα 126"/>
          <p:cNvGrpSpPr/>
          <p:nvPr/>
        </p:nvGrpSpPr>
        <p:grpSpPr>
          <a:xfrm>
            <a:off x="166352" y="983587"/>
            <a:ext cx="4294743" cy="4190129"/>
            <a:chOff x="166352" y="983587"/>
            <a:chExt cx="4294743" cy="4190129"/>
          </a:xfrm>
        </p:grpSpPr>
        <p:grpSp>
          <p:nvGrpSpPr>
            <p:cNvPr id="110" name="Ομάδα 109"/>
            <p:cNvGrpSpPr/>
            <p:nvPr/>
          </p:nvGrpSpPr>
          <p:grpSpPr>
            <a:xfrm>
              <a:off x="166352" y="983587"/>
              <a:ext cx="4294743" cy="4190129"/>
              <a:chOff x="166352" y="983587"/>
              <a:chExt cx="4294743" cy="4190129"/>
            </a:xfrm>
          </p:grpSpPr>
          <p:grpSp>
            <p:nvGrpSpPr>
              <p:cNvPr id="100" name="Ομάδα 99"/>
              <p:cNvGrpSpPr/>
              <p:nvPr/>
            </p:nvGrpSpPr>
            <p:grpSpPr>
              <a:xfrm>
                <a:off x="166352" y="983587"/>
                <a:ext cx="4294743" cy="4190129"/>
                <a:chOff x="166352" y="983587"/>
                <a:chExt cx="4294743" cy="4190129"/>
              </a:xfrm>
            </p:grpSpPr>
            <p:grpSp>
              <p:nvGrpSpPr>
                <p:cNvPr id="4" name="Ομάδα 3"/>
                <p:cNvGrpSpPr/>
                <p:nvPr/>
              </p:nvGrpSpPr>
              <p:grpSpPr>
                <a:xfrm>
                  <a:off x="166352" y="983587"/>
                  <a:ext cx="4294743" cy="4190129"/>
                  <a:chOff x="166352" y="786158"/>
                  <a:chExt cx="4294743" cy="4190129"/>
                </a:xfrm>
              </p:grpSpPr>
              <p:grpSp>
                <p:nvGrpSpPr>
                  <p:cNvPr id="5" name="Ομάδα 4"/>
                  <p:cNvGrpSpPr/>
                  <p:nvPr/>
                </p:nvGrpSpPr>
                <p:grpSpPr>
                  <a:xfrm>
                    <a:off x="446479" y="786158"/>
                    <a:ext cx="4014616" cy="4190129"/>
                    <a:chOff x="425697" y="754985"/>
                    <a:chExt cx="4014616" cy="4190129"/>
                  </a:xfrm>
                </p:grpSpPr>
                <p:grpSp>
                  <p:nvGrpSpPr>
                    <p:cNvPr id="22" name="Ομάδα 21"/>
                    <p:cNvGrpSpPr/>
                    <p:nvPr/>
                  </p:nvGrpSpPr>
                  <p:grpSpPr>
                    <a:xfrm>
                      <a:off x="425697" y="754985"/>
                      <a:ext cx="2672669" cy="4190129"/>
                      <a:chOff x="425697" y="754985"/>
                      <a:chExt cx="2672669" cy="4190129"/>
                    </a:xfrm>
                  </p:grpSpPr>
                  <p:grpSp>
                    <p:nvGrpSpPr>
                      <p:cNvPr id="27" name="Ομάδα 26"/>
                      <p:cNvGrpSpPr/>
                      <p:nvPr/>
                    </p:nvGrpSpPr>
                    <p:grpSpPr>
                      <a:xfrm>
                        <a:off x="463723" y="754985"/>
                        <a:ext cx="2084143" cy="537355"/>
                        <a:chOff x="1548244" y="584864"/>
                        <a:chExt cx="2084143" cy="537355"/>
                      </a:xfrm>
                    </p:grpSpPr>
                    <p:sp>
                      <p:nvSpPr>
                        <p:cNvPr id="66" name="Ελεύθερη σχεδίαση 65"/>
                        <p:cNvSpPr/>
                        <p:nvPr/>
                      </p:nvSpPr>
                      <p:spPr>
                        <a:xfrm>
                          <a:off x="1548244" y="883953"/>
                          <a:ext cx="2084143" cy="238266"/>
                        </a:xfrm>
                        <a:custGeom>
                          <a:avLst/>
                          <a:gdLst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50605 w 2200940"/>
                            <a:gd name="connsiteY4" fmla="*/ 21265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212651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744492"/>
                            <a:gd name="connsiteY0" fmla="*/ 212651 h 393405"/>
                            <a:gd name="connsiteX1" fmla="*/ 936957 w 2744492"/>
                            <a:gd name="connsiteY1" fmla="*/ 202019 h 393405"/>
                            <a:gd name="connsiteX2" fmla="*/ 1032650 w 2744492"/>
                            <a:gd name="connsiteY2" fmla="*/ 0 h 393405"/>
                            <a:gd name="connsiteX3" fmla="*/ 1224036 w 2744492"/>
                            <a:gd name="connsiteY3" fmla="*/ 393405 h 393405"/>
                            <a:gd name="connsiteX4" fmla="*/ 1383524 w 2744492"/>
                            <a:gd name="connsiteY4" fmla="*/ 0 h 393405"/>
                            <a:gd name="connsiteX5" fmla="*/ 1585543 w 2744492"/>
                            <a:gd name="connsiteY5" fmla="*/ 382772 h 393405"/>
                            <a:gd name="connsiteX6" fmla="*/ 1776929 w 2744492"/>
                            <a:gd name="connsiteY6" fmla="*/ 0 h 393405"/>
                            <a:gd name="connsiteX7" fmla="*/ 1957682 w 2744492"/>
                            <a:gd name="connsiteY7" fmla="*/ 372140 h 393405"/>
                            <a:gd name="connsiteX8" fmla="*/ 2149068 w 2744492"/>
                            <a:gd name="connsiteY8" fmla="*/ 21265 h 393405"/>
                            <a:gd name="connsiteX9" fmla="*/ 2244761 w 2744492"/>
                            <a:gd name="connsiteY9" fmla="*/ 191386 h 393405"/>
                            <a:gd name="connsiteX10" fmla="*/ 2744492 w 2744492"/>
                            <a:gd name="connsiteY10" fmla="*/ 191386 h 393405"/>
                            <a:gd name="connsiteX0" fmla="*/ 0 w 3406947"/>
                            <a:gd name="connsiteY0" fmla="*/ 212651 h 393405"/>
                            <a:gd name="connsiteX1" fmla="*/ 936957 w 3406947"/>
                            <a:gd name="connsiteY1" fmla="*/ 202019 h 393405"/>
                            <a:gd name="connsiteX2" fmla="*/ 1032650 w 3406947"/>
                            <a:gd name="connsiteY2" fmla="*/ 0 h 393405"/>
                            <a:gd name="connsiteX3" fmla="*/ 1224036 w 3406947"/>
                            <a:gd name="connsiteY3" fmla="*/ 393405 h 393405"/>
                            <a:gd name="connsiteX4" fmla="*/ 1383524 w 3406947"/>
                            <a:gd name="connsiteY4" fmla="*/ 0 h 393405"/>
                            <a:gd name="connsiteX5" fmla="*/ 1585543 w 3406947"/>
                            <a:gd name="connsiteY5" fmla="*/ 382772 h 393405"/>
                            <a:gd name="connsiteX6" fmla="*/ 1776929 w 3406947"/>
                            <a:gd name="connsiteY6" fmla="*/ 0 h 393405"/>
                            <a:gd name="connsiteX7" fmla="*/ 1957682 w 3406947"/>
                            <a:gd name="connsiteY7" fmla="*/ 372140 h 393405"/>
                            <a:gd name="connsiteX8" fmla="*/ 2149068 w 3406947"/>
                            <a:gd name="connsiteY8" fmla="*/ 21265 h 393405"/>
                            <a:gd name="connsiteX9" fmla="*/ 2244761 w 3406947"/>
                            <a:gd name="connsiteY9" fmla="*/ 191386 h 393405"/>
                            <a:gd name="connsiteX10" fmla="*/ 3406947 w 3406947"/>
                            <a:gd name="connsiteY10" fmla="*/ 174229 h 39340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406947" h="393405">
                              <a:moveTo>
                                <a:pt x="0" y="212651"/>
                              </a:moveTo>
                              <a:lnTo>
                                <a:pt x="936957" y="202019"/>
                              </a:lnTo>
                              <a:lnTo>
                                <a:pt x="1032650" y="0"/>
                              </a:lnTo>
                              <a:lnTo>
                                <a:pt x="1224036" y="393405"/>
                              </a:lnTo>
                              <a:lnTo>
                                <a:pt x="1383524" y="0"/>
                              </a:lnTo>
                              <a:lnTo>
                                <a:pt x="1585543" y="382772"/>
                              </a:lnTo>
                              <a:lnTo>
                                <a:pt x="1776929" y="0"/>
                              </a:lnTo>
                              <a:lnTo>
                                <a:pt x="1957682" y="372140"/>
                              </a:lnTo>
                              <a:lnTo>
                                <a:pt x="2149068" y="21265"/>
                              </a:lnTo>
                              <a:lnTo>
                                <a:pt x="2244761" y="191386"/>
                              </a:lnTo>
                              <a:lnTo>
                                <a:pt x="3406947" y="174229"/>
                              </a:lnTo>
                            </a:path>
                          </a:pathLst>
                        </a:custGeom>
                        <a:noFill/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l-GR"/>
                          </a:defPPr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endParaRPr lang="el-GR"/>
                        </a:p>
                      </p:txBody>
                    </p: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67" name="Ορθογώνιο 66"/>
                            <p:cNvSpPr/>
                            <p:nvPr/>
                          </p:nvSpPr>
                          <p:spPr>
                            <a:xfrm>
                              <a:off x="2307077" y="584864"/>
                              <a:ext cx="472116" cy="338554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𝑹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sz="1600" dirty="0">
                                <a:solidFill>
                                  <a:srgbClr val="00206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64" name="Ορθογώνιο 63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307077" y="584864"/>
                              <a:ext cx="472116" cy="338554"/>
                            </a:xfrm>
                            <a:prstGeom prst="rect">
                              <a:avLst/>
                            </a:prstGeom>
                            <a:blipFill>
                              <a:blip r:embed="rId6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28" name="Ομάδα 27"/>
                      <p:cNvGrpSpPr/>
                      <p:nvPr/>
                    </p:nvGrpSpPr>
                    <p:grpSpPr>
                      <a:xfrm rot="16200000">
                        <a:off x="1750773" y="1527198"/>
                        <a:ext cx="1706983" cy="884496"/>
                        <a:chOff x="2409096" y="1426294"/>
                        <a:chExt cx="1706983" cy="884496"/>
                      </a:xfrm>
                    </p:grpSpPr>
                    <p:grpSp>
                      <p:nvGrpSpPr>
                        <p:cNvPr id="51" name="Ομάδα 50"/>
                        <p:cNvGrpSpPr/>
                        <p:nvPr/>
                      </p:nvGrpSpPr>
                      <p:grpSpPr>
                        <a:xfrm>
                          <a:off x="2409096" y="1426294"/>
                          <a:ext cx="1706983" cy="884496"/>
                          <a:chOff x="2409096" y="1426294"/>
                          <a:chExt cx="1706983" cy="884496"/>
                        </a:xfrm>
                      </p:grpSpPr>
                      <p:grpSp>
                        <p:nvGrpSpPr>
                          <p:cNvPr id="53" name="Ομάδα 52"/>
                          <p:cNvGrpSpPr/>
                          <p:nvPr/>
                        </p:nvGrpSpPr>
                        <p:grpSpPr>
                          <a:xfrm>
                            <a:off x="2409096" y="1426294"/>
                            <a:ext cx="1706983" cy="884496"/>
                            <a:chOff x="5624831" y="3961824"/>
                            <a:chExt cx="1948144" cy="1370477"/>
                          </a:xfrm>
                        </p:grpSpPr>
                        <p:grpSp>
                          <p:nvGrpSpPr>
                            <p:cNvPr id="55" name="Ομάδα 54"/>
                            <p:cNvGrpSpPr/>
                            <p:nvPr/>
                          </p:nvGrpSpPr>
                          <p:grpSpPr>
                            <a:xfrm>
                              <a:off x="5624831" y="3961824"/>
                              <a:ext cx="1948144" cy="1091099"/>
                              <a:chOff x="5624831" y="3961824"/>
                              <a:chExt cx="1948144" cy="1091099"/>
                            </a:xfrm>
                          </p:grpSpPr>
                          <p:grpSp>
                            <p:nvGrpSpPr>
                              <p:cNvPr id="57" name="Ομάδα 56"/>
                              <p:cNvGrpSpPr/>
                              <p:nvPr/>
                            </p:nvGrpSpPr>
                            <p:grpSpPr>
                              <a:xfrm>
                                <a:off x="5624831" y="3961824"/>
                                <a:ext cx="1209657" cy="1091099"/>
                                <a:chOff x="893819" y="5647555"/>
                                <a:chExt cx="1209657" cy="1091099"/>
                              </a:xfrm>
                            </p:grpSpPr>
                            <p:grpSp>
                              <p:nvGrpSpPr>
                                <p:cNvPr id="59" name="Ομάδα 58"/>
                                <p:cNvGrpSpPr/>
                                <p:nvPr/>
                              </p:nvGrpSpPr>
                              <p:grpSpPr>
                                <a:xfrm>
                                  <a:off x="893819" y="5750184"/>
                                  <a:ext cx="1209657" cy="988470"/>
                                  <a:chOff x="893819" y="5750184"/>
                                  <a:chExt cx="1209657" cy="988470"/>
                                </a:xfrm>
                              </p:grpSpPr>
                              <p:cxnSp>
                                <p:nvCxnSpPr>
                                  <p:cNvPr id="62" name="Ευθεία γραμμή σύνδεσης 61"/>
                                  <p:cNvCxnSpPr/>
                                  <p:nvPr/>
                                </p:nvCxnSpPr>
                                <p:spPr>
                                  <a:xfrm>
                                    <a:off x="893819" y="6229499"/>
                                    <a:ext cx="616291" cy="0"/>
                                  </a:xfrm>
                                  <a:prstGeom prst="line">
                                    <a:avLst/>
                                  </a:prstGeom>
                                  <a:ln w="3175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63" name="Ευθεία γραμμή σύνδεσης 62"/>
                                  <p:cNvCxnSpPr/>
                                  <p:nvPr/>
                                </p:nvCxnSpPr>
                                <p:spPr>
                                  <a:xfrm>
                                    <a:off x="1702485" y="5750184"/>
                                    <a:ext cx="0" cy="988470"/>
                                  </a:xfrm>
                                  <a:prstGeom prst="line">
                                    <a:avLst/>
                                  </a:prstGeom>
                                  <a:ln w="3810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64" name="Ευθεία γραμμή σύνδεσης 63"/>
                                  <p:cNvCxnSpPr/>
                                  <p:nvPr/>
                                </p:nvCxnSpPr>
                                <p:spPr>
                                  <a:xfrm>
                                    <a:off x="1707476" y="6223970"/>
                                    <a:ext cx="396000" cy="0"/>
                                  </a:xfrm>
                                  <a:prstGeom prst="line">
                                    <a:avLst/>
                                  </a:prstGeom>
                                  <a:ln w="3175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65" name="Ευθεία γραμμή σύνδεσης 64"/>
                                  <p:cNvCxnSpPr/>
                                  <p:nvPr/>
                                </p:nvCxnSpPr>
                                <p:spPr>
                                  <a:xfrm>
                                    <a:off x="1541219" y="5996741"/>
                                    <a:ext cx="0" cy="446240"/>
                                  </a:xfrm>
                                  <a:prstGeom prst="line">
                                    <a:avLst/>
                                  </a:prstGeom>
                                  <a:ln w="5715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p:sp>
                              <p:nvSpPr>
                                <p:cNvPr id="60" name="TextBox 59"/>
                                <p:cNvSpPr txBox="1"/>
                                <p:nvPr/>
                              </p:nvSpPr>
                              <p:spPr>
                                <a:xfrm>
                                  <a:off x="1653429" y="5647555"/>
                                  <a:ext cx="338554" cy="461665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l-GR" sz="2400" b="1" dirty="0" smtClean="0"/>
                                    <a:t>+</a:t>
                                  </a:r>
                                  <a:endParaRPr lang="el-GR" sz="2400" b="1" dirty="0"/>
                                </a:p>
                              </p:txBody>
                            </p:sp>
                            <p:sp>
                              <p:nvSpPr>
                                <p:cNvPr id="61" name="TextBox 60"/>
                                <p:cNvSpPr txBox="1"/>
                                <p:nvPr/>
                              </p:nvSpPr>
                              <p:spPr>
                                <a:xfrm rot="5400000">
                                  <a:off x="1297913" y="5738335"/>
                                  <a:ext cx="459635" cy="340049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l-GR" sz="2400" b="1" dirty="0" smtClean="0"/>
                                    <a:t>–</a:t>
                                  </a:r>
                                  <a:endParaRPr lang="el-GR" sz="2400" b="1" dirty="0"/>
                                </a:p>
                              </p:txBody>
                            </p:sp>
                          </p:grpSp>
                          <p:sp>
                            <p:nvSpPr>
                              <p:cNvPr id="58" name="Οβάλ 57"/>
                              <p:cNvSpPr/>
                              <p:nvPr/>
                            </p:nvSpPr>
                            <p:spPr>
                              <a:xfrm>
                                <a:off x="7449717" y="4443179"/>
                                <a:ext cx="123258" cy="167340"/>
                              </a:xfrm>
                              <a:prstGeom prst="ellipse">
                                <a:avLst/>
                              </a:prstGeom>
                              <a:solidFill>
                                <a:srgbClr val="002060"/>
                              </a:solidFill>
                              <a:ln>
                                <a:solidFill>
                                  <a:srgbClr val="00206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l-GR"/>
                              </a:p>
                            </p:txBody>
                          </p:sp>
                        </p:grp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56" name="Ορθογώνιο 55"/>
                                <p:cNvSpPr/>
                                <p:nvPr/>
                              </p:nvSpPr>
                              <p:spPr>
                                <a:xfrm rot="5400000">
                                  <a:off x="5854676" y="4779560"/>
                                  <a:ext cx="719098" cy="386384"/>
                                </a:xfrm>
                                <a:prstGeom prst="rect">
                                  <a:avLst/>
                                </a:prstGeom>
                              </p:spPr>
                              <p:txBody>
                                <a:bodyPr wrap="none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US" sz="1600" b="1" i="1" smtClean="0">
                                                <a:solidFill>
                                                  <a:srgbClr val="00206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600" b="1" i="1">
                                                <a:solidFill>
                                                  <a:srgbClr val="00206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𝑬</m:t>
                                            </m:r>
                                          </m:e>
                                          <m:sub>
                                            <m:r>
                                              <a:rPr lang="el-GR" sz="1600" b="1" i="1" smtClean="0">
                                                <a:solidFill>
                                                  <a:srgbClr val="00206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l-GR" sz="1600" dirty="0">
                                    <a:solidFill>
                                      <a:srgbClr val="00206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52" name="Ορθογώνιο 51"/>
                                <p:cNvSpPr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 rot="5400000">
                                  <a:off x="5854676" y="4779560"/>
                                  <a:ext cx="719098" cy="386384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7"/>
                                  <a:stretch>
                                    <a:fillRect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  <p:sp>
                        <p:nvSpPr>
                          <p:cNvPr id="54" name="Ελεύθερη σχεδίαση 53"/>
                          <p:cNvSpPr/>
                          <p:nvPr/>
                        </p:nvSpPr>
                        <p:spPr>
                          <a:xfrm>
                            <a:off x="3380867" y="1703465"/>
                            <a:ext cx="648000" cy="180000"/>
                          </a:xfrm>
                          <a:custGeom>
                            <a:avLst/>
                            <a:gdLst>
                              <a:gd name="connsiteX0" fmla="*/ 0 w 2200940"/>
                              <a:gd name="connsiteY0" fmla="*/ 180754 h 393405"/>
                              <a:gd name="connsiteX1" fmla="*/ 393405 w 2200940"/>
                              <a:gd name="connsiteY1" fmla="*/ 202019 h 393405"/>
                              <a:gd name="connsiteX2" fmla="*/ 489098 w 2200940"/>
                              <a:gd name="connsiteY2" fmla="*/ 0 h 393405"/>
                              <a:gd name="connsiteX3" fmla="*/ 680484 w 2200940"/>
                              <a:gd name="connsiteY3" fmla="*/ 393405 h 393405"/>
                              <a:gd name="connsiteX4" fmla="*/ 850605 w 2200940"/>
                              <a:gd name="connsiteY4" fmla="*/ 21265 h 393405"/>
                              <a:gd name="connsiteX5" fmla="*/ 1041991 w 2200940"/>
                              <a:gd name="connsiteY5" fmla="*/ 382772 h 393405"/>
                              <a:gd name="connsiteX6" fmla="*/ 1233377 w 2200940"/>
                              <a:gd name="connsiteY6" fmla="*/ 0 h 393405"/>
                              <a:gd name="connsiteX7" fmla="*/ 1414130 w 2200940"/>
                              <a:gd name="connsiteY7" fmla="*/ 372140 h 393405"/>
                              <a:gd name="connsiteX8" fmla="*/ 1605516 w 2200940"/>
                              <a:gd name="connsiteY8" fmla="*/ 21265 h 393405"/>
                              <a:gd name="connsiteX9" fmla="*/ 1701209 w 2200940"/>
                              <a:gd name="connsiteY9" fmla="*/ 191386 h 393405"/>
                              <a:gd name="connsiteX10" fmla="*/ 2200940 w 2200940"/>
                              <a:gd name="connsiteY10" fmla="*/ 191386 h 393405"/>
                              <a:gd name="connsiteX0" fmla="*/ 0 w 2200940"/>
                              <a:gd name="connsiteY0" fmla="*/ 180754 h 393405"/>
                              <a:gd name="connsiteX1" fmla="*/ 393405 w 2200940"/>
                              <a:gd name="connsiteY1" fmla="*/ 202019 h 393405"/>
                              <a:gd name="connsiteX2" fmla="*/ 489098 w 2200940"/>
                              <a:gd name="connsiteY2" fmla="*/ 0 h 393405"/>
                              <a:gd name="connsiteX3" fmla="*/ 680484 w 2200940"/>
                              <a:gd name="connsiteY3" fmla="*/ 393405 h 393405"/>
                              <a:gd name="connsiteX4" fmla="*/ 839972 w 2200940"/>
                              <a:gd name="connsiteY4" fmla="*/ 0 h 393405"/>
                              <a:gd name="connsiteX5" fmla="*/ 1041991 w 2200940"/>
                              <a:gd name="connsiteY5" fmla="*/ 382772 h 393405"/>
                              <a:gd name="connsiteX6" fmla="*/ 1233377 w 2200940"/>
                              <a:gd name="connsiteY6" fmla="*/ 0 h 393405"/>
                              <a:gd name="connsiteX7" fmla="*/ 1414130 w 2200940"/>
                              <a:gd name="connsiteY7" fmla="*/ 372140 h 393405"/>
                              <a:gd name="connsiteX8" fmla="*/ 1605516 w 2200940"/>
                              <a:gd name="connsiteY8" fmla="*/ 21265 h 393405"/>
                              <a:gd name="connsiteX9" fmla="*/ 1701209 w 2200940"/>
                              <a:gd name="connsiteY9" fmla="*/ 191386 h 393405"/>
                              <a:gd name="connsiteX10" fmla="*/ 2200940 w 2200940"/>
                              <a:gd name="connsiteY10" fmla="*/ 191386 h 393405"/>
                              <a:gd name="connsiteX0" fmla="*/ 0 w 2200940"/>
                              <a:gd name="connsiteY0" fmla="*/ 212651 h 393405"/>
                              <a:gd name="connsiteX1" fmla="*/ 393405 w 2200940"/>
                              <a:gd name="connsiteY1" fmla="*/ 202019 h 393405"/>
                              <a:gd name="connsiteX2" fmla="*/ 489098 w 2200940"/>
                              <a:gd name="connsiteY2" fmla="*/ 0 h 393405"/>
                              <a:gd name="connsiteX3" fmla="*/ 680484 w 2200940"/>
                              <a:gd name="connsiteY3" fmla="*/ 393405 h 393405"/>
                              <a:gd name="connsiteX4" fmla="*/ 839972 w 2200940"/>
                              <a:gd name="connsiteY4" fmla="*/ 0 h 393405"/>
                              <a:gd name="connsiteX5" fmla="*/ 1041991 w 2200940"/>
                              <a:gd name="connsiteY5" fmla="*/ 382772 h 393405"/>
                              <a:gd name="connsiteX6" fmla="*/ 1233377 w 2200940"/>
                              <a:gd name="connsiteY6" fmla="*/ 0 h 393405"/>
                              <a:gd name="connsiteX7" fmla="*/ 1414130 w 2200940"/>
                              <a:gd name="connsiteY7" fmla="*/ 372140 h 393405"/>
                              <a:gd name="connsiteX8" fmla="*/ 1605516 w 2200940"/>
                              <a:gd name="connsiteY8" fmla="*/ 21265 h 393405"/>
                              <a:gd name="connsiteX9" fmla="*/ 1701209 w 2200940"/>
                              <a:gd name="connsiteY9" fmla="*/ 191386 h 393405"/>
                              <a:gd name="connsiteX10" fmla="*/ 2200940 w 2200940"/>
                              <a:gd name="connsiteY10" fmla="*/ 191386 h 393405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2200940" h="393405">
                                <a:moveTo>
                                  <a:pt x="0" y="212651"/>
                                </a:moveTo>
                                <a:lnTo>
                                  <a:pt x="393405" y="202019"/>
                                </a:lnTo>
                                <a:lnTo>
                                  <a:pt x="489098" y="0"/>
                                </a:lnTo>
                                <a:lnTo>
                                  <a:pt x="680484" y="393405"/>
                                </a:lnTo>
                                <a:lnTo>
                                  <a:pt x="839972" y="0"/>
                                </a:lnTo>
                                <a:lnTo>
                                  <a:pt x="1041991" y="382772"/>
                                </a:lnTo>
                                <a:lnTo>
                                  <a:pt x="1233377" y="0"/>
                                </a:lnTo>
                                <a:lnTo>
                                  <a:pt x="1414130" y="372140"/>
                                </a:lnTo>
                                <a:lnTo>
                                  <a:pt x="1605516" y="21265"/>
                                </a:lnTo>
                                <a:lnTo>
                                  <a:pt x="1701209" y="191386"/>
                                </a:lnTo>
                                <a:lnTo>
                                  <a:pt x="2200940" y="191386"/>
                                </a:lnTo>
                              </a:path>
                            </a:pathLst>
                          </a:custGeom>
                          <a:noFill/>
                          <a:ln w="2222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el-GR"/>
                            </a:defPPr>
                            <a:lvl1pPr marL="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1pPr>
                            <a:lvl2pPr marL="4572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2pPr>
                            <a:lvl3pPr marL="9144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3pPr>
                            <a:lvl4pPr marL="13716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4pPr>
                            <a:lvl5pPr marL="18288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5pPr>
                            <a:lvl6pPr marL="22860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6pPr>
                            <a:lvl7pPr marL="27432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7pPr>
                            <a:lvl8pPr marL="32004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8pPr>
                            <a:lvl9pPr marL="36576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9pPr>
                          </a:lstStyle>
                          <a:p>
                            <a:pPr algn="ctr"/>
                            <a:endParaRPr lang="el-GR"/>
                          </a:p>
                        </p:txBody>
                      </p:sp>
                    </p:grp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52" name="Ορθογώνιο 51"/>
                            <p:cNvSpPr/>
                            <p:nvPr/>
                          </p:nvSpPr>
                          <p:spPr>
                            <a:xfrm rot="5400000">
                              <a:off x="3471044" y="1863948"/>
                              <a:ext cx="471539" cy="369332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dirty="0">
                                <a:solidFill>
                                  <a:srgbClr val="00206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48" name="Ορθογώνιο 47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 rot="5400000">
                              <a:off x="3471044" y="1863948"/>
                              <a:ext cx="471539" cy="369332"/>
                            </a:xfrm>
                            <a:prstGeom prst="rect">
                              <a:avLst/>
                            </a:prstGeom>
                            <a:blipFill>
                              <a:blip r:embed="rId8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29" name="Ομάδα 28"/>
                      <p:cNvGrpSpPr/>
                      <p:nvPr/>
                    </p:nvGrpSpPr>
                    <p:grpSpPr>
                      <a:xfrm>
                        <a:off x="445997" y="4406881"/>
                        <a:ext cx="2094534" cy="538233"/>
                        <a:chOff x="1548244" y="873562"/>
                        <a:chExt cx="2094534" cy="538233"/>
                      </a:xfrm>
                    </p:grpSpPr>
                    <p:sp>
                      <p:nvSpPr>
                        <p:cNvPr id="49" name="Ελεύθερη σχεδίαση 48"/>
                        <p:cNvSpPr/>
                        <p:nvPr/>
                      </p:nvSpPr>
                      <p:spPr>
                        <a:xfrm>
                          <a:off x="1548244" y="873562"/>
                          <a:ext cx="2094534" cy="238266"/>
                        </a:xfrm>
                        <a:custGeom>
                          <a:avLst/>
                          <a:gdLst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50605 w 2200940"/>
                            <a:gd name="connsiteY4" fmla="*/ 21265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212651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829423"/>
                            <a:gd name="connsiteY0" fmla="*/ 212651 h 393405"/>
                            <a:gd name="connsiteX1" fmla="*/ 393405 w 2829423"/>
                            <a:gd name="connsiteY1" fmla="*/ 202019 h 393405"/>
                            <a:gd name="connsiteX2" fmla="*/ 489098 w 2829423"/>
                            <a:gd name="connsiteY2" fmla="*/ 0 h 393405"/>
                            <a:gd name="connsiteX3" fmla="*/ 680484 w 2829423"/>
                            <a:gd name="connsiteY3" fmla="*/ 393405 h 393405"/>
                            <a:gd name="connsiteX4" fmla="*/ 839972 w 2829423"/>
                            <a:gd name="connsiteY4" fmla="*/ 0 h 393405"/>
                            <a:gd name="connsiteX5" fmla="*/ 1041991 w 2829423"/>
                            <a:gd name="connsiteY5" fmla="*/ 382772 h 393405"/>
                            <a:gd name="connsiteX6" fmla="*/ 1233377 w 2829423"/>
                            <a:gd name="connsiteY6" fmla="*/ 0 h 393405"/>
                            <a:gd name="connsiteX7" fmla="*/ 1414130 w 2829423"/>
                            <a:gd name="connsiteY7" fmla="*/ 372140 h 393405"/>
                            <a:gd name="connsiteX8" fmla="*/ 1605516 w 2829423"/>
                            <a:gd name="connsiteY8" fmla="*/ 21265 h 393405"/>
                            <a:gd name="connsiteX9" fmla="*/ 1701209 w 2829423"/>
                            <a:gd name="connsiteY9" fmla="*/ 191386 h 393405"/>
                            <a:gd name="connsiteX10" fmla="*/ 2829423 w 2829423"/>
                            <a:gd name="connsiteY10" fmla="*/ 208543 h 393405"/>
                            <a:gd name="connsiteX0" fmla="*/ 0 w 3406948"/>
                            <a:gd name="connsiteY0" fmla="*/ 195496 h 393405"/>
                            <a:gd name="connsiteX1" fmla="*/ 970930 w 3406948"/>
                            <a:gd name="connsiteY1" fmla="*/ 202019 h 393405"/>
                            <a:gd name="connsiteX2" fmla="*/ 1066623 w 3406948"/>
                            <a:gd name="connsiteY2" fmla="*/ 0 h 393405"/>
                            <a:gd name="connsiteX3" fmla="*/ 1258009 w 3406948"/>
                            <a:gd name="connsiteY3" fmla="*/ 393405 h 393405"/>
                            <a:gd name="connsiteX4" fmla="*/ 1417497 w 3406948"/>
                            <a:gd name="connsiteY4" fmla="*/ 0 h 393405"/>
                            <a:gd name="connsiteX5" fmla="*/ 1619516 w 3406948"/>
                            <a:gd name="connsiteY5" fmla="*/ 382772 h 393405"/>
                            <a:gd name="connsiteX6" fmla="*/ 1810902 w 3406948"/>
                            <a:gd name="connsiteY6" fmla="*/ 0 h 393405"/>
                            <a:gd name="connsiteX7" fmla="*/ 1991655 w 3406948"/>
                            <a:gd name="connsiteY7" fmla="*/ 372140 h 393405"/>
                            <a:gd name="connsiteX8" fmla="*/ 2183041 w 3406948"/>
                            <a:gd name="connsiteY8" fmla="*/ 21265 h 393405"/>
                            <a:gd name="connsiteX9" fmla="*/ 2278734 w 3406948"/>
                            <a:gd name="connsiteY9" fmla="*/ 191386 h 393405"/>
                            <a:gd name="connsiteX10" fmla="*/ 3406948 w 3406948"/>
                            <a:gd name="connsiteY10" fmla="*/ 208543 h 393405"/>
                            <a:gd name="connsiteX0" fmla="*/ 0 w 3423934"/>
                            <a:gd name="connsiteY0" fmla="*/ 229809 h 393405"/>
                            <a:gd name="connsiteX1" fmla="*/ 987916 w 3423934"/>
                            <a:gd name="connsiteY1" fmla="*/ 202019 h 393405"/>
                            <a:gd name="connsiteX2" fmla="*/ 1083609 w 3423934"/>
                            <a:gd name="connsiteY2" fmla="*/ 0 h 393405"/>
                            <a:gd name="connsiteX3" fmla="*/ 1274995 w 3423934"/>
                            <a:gd name="connsiteY3" fmla="*/ 393405 h 393405"/>
                            <a:gd name="connsiteX4" fmla="*/ 1434483 w 3423934"/>
                            <a:gd name="connsiteY4" fmla="*/ 0 h 393405"/>
                            <a:gd name="connsiteX5" fmla="*/ 1636502 w 3423934"/>
                            <a:gd name="connsiteY5" fmla="*/ 382772 h 393405"/>
                            <a:gd name="connsiteX6" fmla="*/ 1827888 w 3423934"/>
                            <a:gd name="connsiteY6" fmla="*/ 0 h 393405"/>
                            <a:gd name="connsiteX7" fmla="*/ 2008641 w 3423934"/>
                            <a:gd name="connsiteY7" fmla="*/ 372140 h 393405"/>
                            <a:gd name="connsiteX8" fmla="*/ 2200027 w 3423934"/>
                            <a:gd name="connsiteY8" fmla="*/ 21265 h 393405"/>
                            <a:gd name="connsiteX9" fmla="*/ 2295720 w 3423934"/>
                            <a:gd name="connsiteY9" fmla="*/ 191386 h 393405"/>
                            <a:gd name="connsiteX10" fmla="*/ 3423934 w 3423934"/>
                            <a:gd name="connsiteY10" fmla="*/ 208543 h 39340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423934" h="393405">
                              <a:moveTo>
                                <a:pt x="0" y="229809"/>
                              </a:moveTo>
                              <a:lnTo>
                                <a:pt x="987916" y="202019"/>
                              </a:lnTo>
                              <a:lnTo>
                                <a:pt x="1083609" y="0"/>
                              </a:lnTo>
                              <a:lnTo>
                                <a:pt x="1274995" y="393405"/>
                              </a:lnTo>
                              <a:lnTo>
                                <a:pt x="1434483" y="0"/>
                              </a:lnTo>
                              <a:lnTo>
                                <a:pt x="1636502" y="382772"/>
                              </a:lnTo>
                              <a:lnTo>
                                <a:pt x="1827888" y="0"/>
                              </a:lnTo>
                              <a:lnTo>
                                <a:pt x="2008641" y="372140"/>
                              </a:lnTo>
                              <a:lnTo>
                                <a:pt x="2200027" y="21265"/>
                              </a:lnTo>
                              <a:lnTo>
                                <a:pt x="2295720" y="191386"/>
                              </a:lnTo>
                              <a:cubicBezTo>
                                <a:pt x="2462297" y="191386"/>
                                <a:pt x="3257357" y="208543"/>
                                <a:pt x="3423934" y="208543"/>
                              </a:cubicBezTo>
                            </a:path>
                          </a:pathLst>
                        </a:custGeom>
                        <a:noFill/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l-GR"/>
                          </a:defPPr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endParaRPr lang="el-GR"/>
                        </a:p>
                      </p:txBody>
                    </p: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50" name="Ορθογώνιο 49"/>
                            <p:cNvSpPr/>
                            <p:nvPr/>
                          </p:nvSpPr>
                          <p:spPr>
                            <a:xfrm>
                              <a:off x="2348641" y="1073241"/>
                              <a:ext cx="472116" cy="338554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𝑹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sz="1600" dirty="0">
                                <a:solidFill>
                                  <a:srgbClr val="00206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46" name="Ορθογώνιο 45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348641" y="1073241"/>
                              <a:ext cx="472116" cy="338554"/>
                            </a:xfrm>
                            <a:prstGeom prst="rect">
                              <a:avLst/>
                            </a:prstGeom>
                            <a:blipFill>
                              <a:blip r:embed="rId9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30" name="Ομάδα 29"/>
                      <p:cNvGrpSpPr/>
                      <p:nvPr/>
                    </p:nvGrpSpPr>
                    <p:grpSpPr>
                      <a:xfrm>
                        <a:off x="425697" y="2737584"/>
                        <a:ext cx="2156879" cy="538233"/>
                        <a:chOff x="1506680" y="873562"/>
                        <a:chExt cx="2156879" cy="538233"/>
                      </a:xfrm>
                    </p:grpSpPr>
                    <p:sp>
                      <p:nvSpPr>
                        <p:cNvPr id="47" name="Ελεύθερη σχεδίαση 46"/>
                        <p:cNvSpPr/>
                        <p:nvPr/>
                      </p:nvSpPr>
                      <p:spPr>
                        <a:xfrm>
                          <a:off x="1506680" y="873562"/>
                          <a:ext cx="2156879" cy="238266"/>
                        </a:xfrm>
                        <a:custGeom>
                          <a:avLst/>
                          <a:gdLst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50605 w 2200940"/>
                            <a:gd name="connsiteY4" fmla="*/ 21265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212651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778465"/>
                            <a:gd name="connsiteY0" fmla="*/ 246964 h 393405"/>
                            <a:gd name="connsiteX1" fmla="*/ 970930 w 2778465"/>
                            <a:gd name="connsiteY1" fmla="*/ 202019 h 393405"/>
                            <a:gd name="connsiteX2" fmla="*/ 1066623 w 2778465"/>
                            <a:gd name="connsiteY2" fmla="*/ 0 h 393405"/>
                            <a:gd name="connsiteX3" fmla="*/ 1258009 w 2778465"/>
                            <a:gd name="connsiteY3" fmla="*/ 393405 h 393405"/>
                            <a:gd name="connsiteX4" fmla="*/ 1417497 w 2778465"/>
                            <a:gd name="connsiteY4" fmla="*/ 0 h 393405"/>
                            <a:gd name="connsiteX5" fmla="*/ 1619516 w 2778465"/>
                            <a:gd name="connsiteY5" fmla="*/ 382772 h 393405"/>
                            <a:gd name="connsiteX6" fmla="*/ 1810902 w 2778465"/>
                            <a:gd name="connsiteY6" fmla="*/ 0 h 393405"/>
                            <a:gd name="connsiteX7" fmla="*/ 1991655 w 2778465"/>
                            <a:gd name="connsiteY7" fmla="*/ 372140 h 393405"/>
                            <a:gd name="connsiteX8" fmla="*/ 2183041 w 2778465"/>
                            <a:gd name="connsiteY8" fmla="*/ 21265 h 393405"/>
                            <a:gd name="connsiteX9" fmla="*/ 2278734 w 2778465"/>
                            <a:gd name="connsiteY9" fmla="*/ 191386 h 393405"/>
                            <a:gd name="connsiteX10" fmla="*/ 2778465 w 2778465"/>
                            <a:gd name="connsiteY10" fmla="*/ 191386 h 393405"/>
                            <a:gd name="connsiteX0" fmla="*/ 0 w 2812437"/>
                            <a:gd name="connsiteY0" fmla="*/ 178337 h 393405"/>
                            <a:gd name="connsiteX1" fmla="*/ 1004902 w 2812437"/>
                            <a:gd name="connsiteY1" fmla="*/ 202019 h 393405"/>
                            <a:gd name="connsiteX2" fmla="*/ 1100595 w 2812437"/>
                            <a:gd name="connsiteY2" fmla="*/ 0 h 393405"/>
                            <a:gd name="connsiteX3" fmla="*/ 1291981 w 2812437"/>
                            <a:gd name="connsiteY3" fmla="*/ 393405 h 393405"/>
                            <a:gd name="connsiteX4" fmla="*/ 1451469 w 2812437"/>
                            <a:gd name="connsiteY4" fmla="*/ 0 h 393405"/>
                            <a:gd name="connsiteX5" fmla="*/ 1653488 w 2812437"/>
                            <a:gd name="connsiteY5" fmla="*/ 382772 h 393405"/>
                            <a:gd name="connsiteX6" fmla="*/ 1844874 w 2812437"/>
                            <a:gd name="connsiteY6" fmla="*/ 0 h 393405"/>
                            <a:gd name="connsiteX7" fmla="*/ 2025627 w 2812437"/>
                            <a:gd name="connsiteY7" fmla="*/ 372140 h 393405"/>
                            <a:gd name="connsiteX8" fmla="*/ 2217013 w 2812437"/>
                            <a:gd name="connsiteY8" fmla="*/ 21265 h 393405"/>
                            <a:gd name="connsiteX9" fmla="*/ 2312706 w 2812437"/>
                            <a:gd name="connsiteY9" fmla="*/ 191386 h 393405"/>
                            <a:gd name="connsiteX10" fmla="*/ 2812437 w 2812437"/>
                            <a:gd name="connsiteY10" fmla="*/ 191386 h 393405"/>
                            <a:gd name="connsiteX0" fmla="*/ 0 w 2829423"/>
                            <a:gd name="connsiteY0" fmla="*/ 212651 h 393405"/>
                            <a:gd name="connsiteX1" fmla="*/ 1021888 w 2829423"/>
                            <a:gd name="connsiteY1" fmla="*/ 202019 h 393405"/>
                            <a:gd name="connsiteX2" fmla="*/ 1117581 w 2829423"/>
                            <a:gd name="connsiteY2" fmla="*/ 0 h 393405"/>
                            <a:gd name="connsiteX3" fmla="*/ 1308967 w 2829423"/>
                            <a:gd name="connsiteY3" fmla="*/ 393405 h 393405"/>
                            <a:gd name="connsiteX4" fmla="*/ 1468455 w 2829423"/>
                            <a:gd name="connsiteY4" fmla="*/ 0 h 393405"/>
                            <a:gd name="connsiteX5" fmla="*/ 1670474 w 2829423"/>
                            <a:gd name="connsiteY5" fmla="*/ 382772 h 393405"/>
                            <a:gd name="connsiteX6" fmla="*/ 1861860 w 2829423"/>
                            <a:gd name="connsiteY6" fmla="*/ 0 h 393405"/>
                            <a:gd name="connsiteX7" fmla="*/ 2042613 w 2829423"/>
                            <a:gd name="connsiteY7" fmla="*/ 372140 h 393405"/>
                            <a:gd name="connsiteX8" fmla="*/ 2233999 w 2829423"/>
                            <a:gd name="connsiteY8" fmla="*/ 21265 h 393405"/>
                            <a:gd name="connsiteX9" fmla="*/ 2329692 w 2829423"/>
                            <a:gd name="connsiteY9" fmla="*/ 191386 h 393405"/>
                            <a:gd name="connsiteX10" fmla="*/ 2829423 w 2829423"/>
                            <a:gd name="connsiteY10" fmla="*/ 191386 h 393405"/>
                            <a:gd name="connsiteX0" fmla="*/ 0 w 3525849"/>
                            <a:gd name="connsiteY0" fmla="*/ 212651 h 393405"/>
                            <a:gd name="connsiteX1" fmla="*/ 1021888 w 3525849"/>
                            <a:gd name="connsiteY1" fmla="*/ 202019 h 393405"/>
                            <a:gd name="connsiteX2" fmla="*/ 1117581 w 3525849"/>
                            <a:gd name="connsiteY2" fmla="*/ 0 h 393405"/>
                            <a:gd name="connsiteX3" fmla="*/ 1308967 w 3525849"/>
                            <a:gd name="connsiteY3" fmla="*/ 393405 h 393405"/>
                            <a:gd name="connsiteX4" fmla="*/ 1468455 w 3525849"/>
                            <a:gd name="connsiteY4" fmla="*/ 0 h 393405"/>
                            <a:gd name="connsiteX5" fmla="*/ 1670474 w 3525849"/>
                            <a:gd name="connsiteY5" fmla="*/ 382772 h 393405"/>
                            <a:gd name="connsiteX6" fmla="*/ 1861860 w 3525849"/>
                            <a:gd name="connsiteY6" fmla="*/ 0 h 393405"/>
                            <a:gd name="connsiteX7" fmla="*/ 2042613 w 3525849"/>
                            <a:gd name="connsiteY7" fmla="*/ 372140 h 393405"/>
                            <a:gd name="connsiteX8" fmla="*/ 2233999 w 3525849"/>
                            <a:gd name="connsiteY8" fmla="*/ 21265 h 393405"/>
                            <a:gd name="connsiteX9" fmla="*/ 2329692 w 3525849"/>
                            <a:gd name="connsiteY9" fmla="*/ 191386 h 393405"/>
                            <a:gd name="connsiteX10" fmla="*/ 3525849 w 3525849"/>
                            <a:gd name="connsiteY10" fmla="*/ 191386 h 39340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525849" h="393405">
                              <a:moveTo>
                                <a:pt x="0" y="212651"/>
                              </a:moveTo>
                              <a:lnTo>
                                <a:pt x="1021888" y="202019"/>
                              </a:lnTo>
                              <a:lnTo>
                                <a:pt x="1117581" y="0"/>
                              </a:lnTo>
                              <a:lnTo>
                                <a:pt x="1308967" y="393405"/>
                              </a:lnTo>
                              <a:lnTo>
                                <a:pt x="1468455" y="0"/>
                              </a:lnTo>
                              <a:lnTo>
                                <a:pt x="1670474" y="382772"/>
                              </a:lnTo>
                              <a:lnTo>
                                <a:pt x="1861860" y="0"/>
                              </a:lnTo>
                              <a:lnTo>
                                <a:pt x="2042613" y="372140"/>
                              </a:lnTo>
                              <a:lnTo>
                                <a:pt x="2233999" y="21265"/>
                              </a:lnTo>
                              <a:lnTo>
                                <a:pt x="2329692" y="191386"/>
                              </a:lnTo>
                              <a:lnTo>
                                <a:pt x="3525849" y="191386"/>
                              </a:lnTo>
                            </a:path>
                          </a:pathLst>
                        </a:custGeom>
                        <a:noFill/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l-GR"/>
                          </a:defPPr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endParaRPr lang="el-GR"/>
                        </a:p>
                      </p:txBody>
                    </p: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48" name="Ορθογώνιο 47"/>
                            <p:cNvSpPr/>
                            <p:nvPr/>
                          </p:nvSpPr>
                          <p:spPr>
                            <a:xfrm>
                              <a:off x="2348641" y="1073241"/>
                              <a:ext cx="472116" cy="338554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𝑹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sz="1600" dirty="0">
                                <a:solidFill>
                                  <a:srgbClr val="00206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44" name="Ορθογώνιο 43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348641" y="1073241"/>
                              <a:ext cx="472116" cy="338554"/>
                            </a:xfrm>
                            <a:prstGeom prst="rect">
                              <a:avLst/>
                            </a:prstGeom>
                            <a:blipFill>
                              <a:blip r:embed="rId10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cxnSp>
                    <p:nvCxnSpPr>
                      <p:cNvPr id="31" name="Ευθεία γραμμή σύνδεσης 30"/>
                      <p:cNvCxnSpPr/>
                      <p:nvPr/>
                    </p:nvCxnSpPr>
                    <p:spPr>
                      <a:xfrm>
                        <a:off x="455263" y="1172233"/>
                        <a:ext cx="0" cy="33840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2" name="Ομάδα 31"/>
                      <p:cNvGrpSpPr/>
                      <p:nvPr/>
                    </p:nvGrpSpPr>
                    <p:grpSpPr>
                      <a:xfrm rot="5400000">
                        <a:off x="1781447" y="3256040"/>
                        <a:ext cx="1702173" cy="931665"/>
                        <a:chOff x="2388305" y="1236587"/>
                        <a:chExt cx="1702173" cy="931665"/>
                      </a:xfrm>
                    </p:grpSpPr>
                    <p:grpSp>
                      <p:nvGrpSpPr>
                        <p:cNvPr id="33" name="Ομάδα 32"/>
                        <p:cNvGrpSpPr/>
                        <p:nvPr/>
                      </p:nvGrpSpPr>
                      <p:grpSpPr>
                        <a:xfrm>
                          <a:off x="2388305" y="1236587"/>
                          <a:ext cx="1702173" cy="931665"/>
                          <a:chOff x="2388305" y="1236587"/>
                          <a:chExt cx="1702173" cy="931665"/>
                        </a:xfrm>
                      </p:grpSpPr>
                      <p:grpSp>
                        <p:nvGrpSpPr>
                          <p:cNvPr id="35" name="Ομάδα 34"/>
                          <p:cNvGrpSpPr/>
                          <p:nvPr/>
                        </p:nvGrpSpPr>
                        <p:grpSpPr>
                          <a:xfrm>
                            <a:off x="2388305" y="1236587"/>
                            <a:ext cx="1702173" cy="931665"/>
                            <a:chOff x="5601100" y="3667879"/>
                            <a:chExt cx="1942653" cy="1443562"/>
                          </a:xfrm>
                        </p:grpSpPr>
                        <p:grpSp>
                          <p:nvGrpSpPr>
                            <p:cNvPr id="37" name="Ομάδα 36"/>
                            <p:cNvGrpSpPr/>
                            <p:nvPr/>
                          </p:nvGrpSpPr>
                          <p:grpSpPr>
                            <a:xfrm>
                              <a:off x="5601100" y="4064453"/>
                              <a:ext cx="1942653" cy="1046988"/>
                              <a:chOff x="5601100" y="4064453"/>
                              <a:chExt cx="1942653" cy="1046988"/>
                            </a:xfrm>
                          </p:grpSpPr>
                          <p:grpSp>
                            <p:nvGrpSpPr>
                              <p:cNvPr id="39" name="Ομάδα 38"/>
                              <p:cNvGrpSpPr/>
                              <p:nvPr/>
                            </p:nvGrpSpPr>
                            <p:grpSpPr>
                              <a:xfrm>
                                <a:off x="5601100" y="4064453"/>
                                <a:ext cx="1121893" cy="1046988"/>
                                <a:chOff x="870088" y="5750184"/>
                                <a:chExt cx="1121893" cy="1046988"/>
                              </a:xfrm>
                            </p:grpSpPr>
                            <p:grpSp>
                              <p:nvGrpSpPr>
                                <p:cNvPr id="41" name="Ομάδα 40"/>
                                <p:cNvGrpSpPr/>
                                <p:nvPr/>
                              </p:nvGrpSpPr>
                              <p:grpSpPr>
                                <a:xfrm>
                                  <a:off x="870088" y="5750184"/>
                                  <a:ext cx="832397" cy="988470"/>
                                  <a:chOff x="870088" y="5750184"/>
                                  <a:chExt cx="832397" cy="988470"/>
                                </a:xfrm>
                              </p:grpSpPr>
                              <p:cxnSp>
                                <p:nvCxnSpPr>
                                  <p:cNvPr id="44" name="Ευθεία γραμμή σύνδεσης 43"/>
                                  <p:cNvCxnSpPr/>
                                  <p:nvPr/>
                                </p:nvCxnSpPr>
                                <p:spPr>
                                  <a:xfrm>
                                    <a:off x="870088" y="6229499"/>
                                    <a:ext cx="657376" cy="0"/>
                                  </a:xfrm>
                                  <a:prstGeom prst="line">
                                    <a:avLst/>
                                  </a:prstGeom>
                                  <a:ln w="3175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45" name="Ευθεία γραμμή σύνδεσης 44"/>
                                  <p:cNvCxnSpPr/>
                                  <p:nvPr/>
                                </p:nvCxnSpPr>
                                <p:spPr>
                                  <a:xfrm>
                                    <a:off x="1702485" y="5750184"/>
                                    <a:ext cx="0" cy="988470"/>
                                  </a:xfrm>
                                  <a:prstGeom prst="line">
                                    <a:avLst/>
                                  </a:prstGeom>
                                  <a:ln w="3810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46" name="Ευθεία γραμμή σύνδεσης 45"/>
                                  <p:cNvCxnSpPr/>
                                  <p:nvPr/>
                                </p:nvCxnSpPr>
                                <p:spPr>
                                  <a:xfrm>
                                    <a:off x="1541219" y="5996741"/>
                                    <a:ext cx="0" cy="446240"/>
                                  </a:xfrm>
                                  <a:prstGeom prst="line">
                                    <a:avLst/>
                                  </a:prstGeom>
                                  <a:ln w="5715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p:sp>
                              <p:nvSpPr>
                                <p:cNvPr id="42" name="TextBox 41"/>
                                <p:cNvSpPr txBox="1"/>
                                <p:nvPr/>
                              </p:nvSpPr>
                              <p:spPr>
                                <a:xfrm>
                                  <a:off x="1653427" y="6207690"/>
                                  <a:ext cx="338554" cy="461664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l-GR" sz="2400" b="1" dirty="0" smtClean="0"/>
                                    <a:t>+</a:t>
                                  </a:r>
                                  <a:endParaRPr lang="el-GR" sz="2400" b="1" dirty="0"/>
                                </a:p>
                              </p:txBody>
                            </p:sp>
                            <p:sp>
                              <p:nvSpPr>
                                <p:cNvPr id="43" name="TextBox 42"/>
                                <p:cNvSpPr txBox="1"/>
                                <p:nvPr/>
                              </p:nvSpPr>
                              <p:spPr>
                                <a:xfrm rot="16200000">
                                  <a:off x="1091615" y="6397330"/>
                                  <a:ext cx="459635" cy="340049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l-GR" sz="2400" b="1" dirty="0" smtClean="0"/>
                                    <a:t>–</a:t>
                                  </a:r>
                                  <a:endParaRPr lang="el-GR" sz="2400" b="1" dirty="0"/>
                                </a:p>
                              </p:txBody>
                            </p:sp>
                          </p:grpSp>
                          <p:sp>
                            <p:nvSpPr>
                              <p:cNvPr id="40" name="Οβάλ 39"/>
                              <p:cNvSpPr/>
                              <p:nvPr/>
                            </p:nvSpPr>
                            <p:spPr>
                              <a:xfrm>
                                <a:off x="7461581" y="4458905"/>
                                <a:ext cx="82172" cy="111560"/>
                              </a:xfrm>
                              <a:prstGeom prst="ellipse">
                                <a:avLst/>
                              </a:prstGeom>
                              <a:solidFill>
                                <a:srgbClr val="002060"/>
                              </a:solidFill>
                              <a:ln>
                                <a:solidFill>
                                  <a:srgbClr val="00206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l-GR"/>
                              </a:p>
                            </p:txBody>
                          </p:sp>
                        </p:grp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38" name="Ορθογώνιο 37"/>
                                <p:cNvSpPr/>
                                <p:nvPr/>
                              </p:nvSpPr>
                              <p:spPr>
                                <a:xfrm rot="16200000">
                                  <a:off x="5878967" y="3834235"/>
                                  <a:ext cx="719098" cy="386385"/>
                                </a:xfrm>
                                <a:prstGeom prst="rect">
                                  <a:avLst/>
                                </a:prstGeom>
                              </p:spPr>
                              <p:txBody>
                                <a:bodyPr wrap="none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US" sz="1600" b="1" i="1" smtClean="0">
                                                <a:solidFill>
                                                  <a:srgbClr val="00206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600" b="1" i="1">
                                                <a:solidFill>
                                                  <a:srgbClr val="00206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𝑬</m:t>
                                            </m:r>
                                          </m:e>
                                          <m:sub>
                                            <m:r>
                                              <a:rPr lang="el-GR" sz="1600" b="1" i="1" smtClean="0">
                                                <a:solidFill>
                                                  <a:srgbClr val="00206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l-GR" sz="1600" dirty="0">
                                    <a:solidFill>
                                      <a:srgbClr val="00206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32" name="Ορθογώνιο 31"/>
                                <p:cNvSpPr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 rot="16200000">
                                  <a:off x="5878967" y="3834235"/>
                                  <a:ext cx="719098" cy="386385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11"/>
                                  <a:stretch>
                                    <a:fillRect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  <p:sp>
                        <p:nvSpPr>
                          <p:cNvPr id="36" name="Ελεύθερη σχεδίαση 35"/>
                          <p:cNvSpPr/>
                          <p:nvPr/>
                        </p:nvSpPr>
                        <p:spPr>
                          <a:xfrm>
                            <a:off x="3110721" y="1692833"/>
                            <a:ext cx="897385" cy="180000"/>
                          </a:xfrm>
                          <a:custGeom>
                            <a:avLst/>
                            <a:gdLst>
                              <a:gd name="connsiteX0" fmla="*/ 0 w 2200940"/>
                              <a:gd name="connsiteY0" fmla="*/ 180754 h 393405"/>
                              <a:gd name="connsiteX1" fmla="*/ 393405 w 2200940"/>
                              <a:gd name="connsiteY1" fmla="*/ 202019 h 393405"/>
                              <a:gd name="connsiteX2" fmla="*/ 489098 w 2200940"/>
                              <a:gd name="connsiteY2" fmla="*/ 0 h 393405"/>
                              <a:gd name="connsiteX3" fmla="*/ 680484 w 2200940"/>
                              <a:gd name="connsiteY3" fmla="*/ 393405 h 393405"/>
                              <a:gd name="connsiteX4" fmla="*/ 850605 w 2200940"/>
                              <a:gd name="connsiteY4" fmla="*/ 21265 h 393405"/>
                              <a:gd name="connsiteX5" fmla="*/ 1041991 w 2200940"/>
                              <a:gd name="connsiteY5" fmla="*/ 382772 h 393405"/>
                              <a:gd name="connsiteX6" fmla="*/ 1233377 w 2200940"/>
                              <a:gd name="connsiteY6" fmla="*/ 0 h 393405"/>
                              <a:gd name="connsiteX7" fmla="*/ 1414130 w 2200940"/>
                              <a:gd name="connsiteY7" fmla="*/ 372140 h 393405"/>
                              <a:gd name="connsiteX8" fmla="*/ 1605516 w 2200940"/>
                              <a:gd name="connsiteY8" fmla="*/ 21265 h 393405"/>
                              <a:gd name="connsiteX9" fmla="*/ 1701209 w 2200940"/>
                              <a:gd name="connsiteY9" fmla="*/ 191386 h 393405"/>
                              <a:gd name="connsiteX10" fmla="*/ 2200940 w 2200940"/>
                              <a:gd name="connsiteY10" fmla="*/ 191386 h 393405"/>
                              <a:gd name="connsiteX0" fmla="*/ 0 w 2200940"/>
                              <a:gd name="connsiteY0" fmla="*/ 180754 h 393405"/>
                              <a:gd name="connsiteX1" fmla="*/ 393405 w 2200940"/>
                              <a:gd name="connsiteY1" fmla="*/ 202019 h 393405"/>
                              <a:gd name="connsiteX2" fmla="*/ 489098 w 2200940"/>
                              <a:gd name="connsiteY2" fmla="*/ 0 h 393405"/>
                              <a:gd name="connsiteX3" fmla="*/ 680484 w 2200940"/>
                              <a:gd name="connsiteY3" fmla="*/ 393405 h 393405"/>
                              <a:gd name="connsiteX4" fmla="*/ 839972 w 2200940"/>
                              <a:gd name="connsiteY4" fmla="*/ 0 h 393405"/>
                              <a:gd name="connsiteX5" fmla="*/ 1041991 w 2200940"/>
                              <a:gd name="connsiteY5" fmla="*/ 382772 h 393405"/>
                              <a:gd name="connsiteX6" fmla="*/ 1233377 w 2200940"/>
                              <a:gd name="connsiteY6" fmla="*/ 0 h 393405"/>
                              <a:gd name="connsiteX7" fmla="*/ 1414130 w 2200940"/>
                              <a:gd name="connsiteY7" fmla="*/ 372140 h 393405"/>
                              <a:gd name="connsiteX8" fmla="*/ 1605516 w 2200940"/>
                              <a:gd name="connsiteY8" fmla="*/ 21265 h 393405"/>
                              <a:gd name="connsiteX9" fmla="*/ 1701209 w 2200940"/>
                              <a:gd name="connsiteY9" fmla="*/ 191386 h 393405"/>
                              <a:gd name="connsiteX10" fmla="*/ 2200940 w 2200940"/>
                              <a:gd name="connsiteY10" fmla="*/ 191386 h 393405"/>
                              <a:gd name="connsiteX0" fmla="*/ 0 w 2200940"/>
                              <a:gd name="connsiteY0" fmla="*/ 212651 h 393405"/>
                              <a:gd name="connsiteX1" fmla="*/ 393405 w 2200940"/>
                              <a:gd name="connsiteY1" fmla="*/ 202019 h 393405"/>
                              <a:gd name="connsiteX2" fmla="*/ 489098 w 2200940"/>
                              <a:gd name="connsiteY2" fmla="*/ 0 h 393405"/>
                              <a:gd name="connsiteX3" fmla="*/ 680484 w 2200940"/>
                              <a:gd name="connsiteY3" fmla="*/ 393405 h 393405"/>
                              <a:gd name="connsiteX4" fmla="*/ 839972 w 2200940"/>
                              <a:gd name="connsiteY4" fmla="*/ 0 h 393405"/>
                              <a:gd name="connsiteX5" fmla="*/ 1041991 w 2200940"/>
                              <a:gd name="connsiteY5" fmla="*/ 382772 h 393405"/>
                              <a:gd name="connsiteX6" fmla="*/ 1233377 w 2200940"/>
                              <a:gd name="connsiteY6" fmla="*/ 0 h 393405"/>
                              <a:gd name="connsiteX7" fmla="*/ 1414130 w 2200940"/>
                              <a:gd name="connsiteY7" fmla="*/ 372140 h 393405"/>
                              <a:gd name="connsiteX8" fmla="*/ 1605516 w 2200940"/>
                              <a:gd name="connsiteY8" fmla="*/ 21265 h 393405"/>
                              <a:gd name="connsiteX9" fmla="*/ 1701209 w 2200940"/>
                              <a:gd name="connsiteY9" fmla="*/ 191386 h 393405"/>
                              <a:gd name="connsiteX10" fmla="*/ 2200940 w 2200940"/>
                              <a:gd name="connsiteY10" fmla="*/ 191386 h 393405"/>
                              <a:gd name="connsiteX0" fmla="*/ 0 w 2871503"/>
                              <a:gd name="connsiteY0" fmla="*/ 235361 h 393405"/>
                              <a:gd name="connsiteX1" fmla="*/ 1063968 w 2871503"/>
                              <a:gd name="connsiteY1" fmla="*/ 202019 h 393405"/>
                              <a:gd name="connsiteX2" fmla="*/ 1159661 w 2871503"/>
                              <a:gd name="connsiteY2" fmla="*/ 0 h 393405"/>
                              <a:gd name="connsiteX3" fmla="*/ 1351047 w 2871503"/>
                              <a:gd name="connsiteY3" fmla="*/ 393405 h 393405"/>
                              <a:gd name="connsiteX4" fmla="*/ 1510535 w 2871503"/>
                              <a:gd name="connsiteY4" fmla="*/ 0 h 393405"/>
                              <a:gd name="connsiteX5" fmla="*/ 1712554 w 2871503"/>
                              <a:gd name="connsiteY5" fmla="*/ 382772 h 393405"/>
                              <a:gd name="connsiteX6" fmla="*/ 1903940 w 2871503"/>
                              <a:gd name="connsiteY6" fmla="*/ 0 h 393405"/>
                              <a:gd name="connsiteX7" fmla="*/ 2084693 w 2871503"/>
                              <a:gd name="connsiteY7" fmla="*/ 372140 h 393405"/>
                              <a:gd name="connsiteX8" fmla="*/ 2276079 w 2871503"/>
                              <a:gd name="connsiteY8" fmla="*/ 21265 h 393405"/>
                              <a:gd name="connsiteX9" fmla="*/ 2371772 w 2871503"/>
                              <a:gd name="connsiteY9" fmla="*/ 191386 h 393405"/>
                              <a:gd name="connsiteX10" fmla="*/ 2871503 w 2871503"/>
                              <a:gd name="connsiteY10" fmla="*/ 191386 h 393405"/>
                              <a:gd name="connsiteX0" fmla="*/ 1 w 2871496"/>
                              <a:gd name="connsiteY0" fmla="*/ 235360 h 393405"/>
                              <a:gd name="connsiteX1" fmla="*/ 1063961 w 2871496"/>
                              <a:gd name="connsiteY1" fmla="*/ 202019 h 393405"/>
                              <a:gd name="connsiteX2" fmla="*/ 1159654 w 2871496"/>
                              <a:gd name="connsiteY2" fmla="*/ 0 h 393405"/>
                              <a:gd name="connsiteX3" fmla="*/ 1351040 w 2871496"/>
                              <a:gd name="connsiteY3" fmla="*/ 393405 h 393405"/>
                              <a:gd name="connsiteX4" fmla="*/ 1510528 w 2871496"/>
                              <a:gd name="connsiteY4" fmla="*/ 0 h 393405"/>
                              <a:gd name="connsiteX5" fmla="*/ 1712547 w 2871496"/>
                              <a:gd name="connsiteY5" fmla="*/ 382772 h 393405"/>
                              <a:gd name="connsiteX6" fmla="*/ 1903933 w 2871496"/>
                              <a:gd name="connsiteY6" fmla="*/ 0 h 393405"/>
                              <a:gd name="connsiteX7" fmla="*/ 2084686 w 2871496"/>
                              <a:gd name="connsiteY7" fmla="*/ 372140 h 393405"/>
                              <a:gd name="connsiteX8" fmla="*/ 2276072 w 2871496"/>
                              <a:gd name="connsiteY8" fmla="*/ 21265 h 393405"/>
                              <a:gd name="connsiteX9" fmla="*/ 2371765 w 2871496"/>
                              <a:gd name="connsiteY9" fmla="*/ 191386 h 393405"/>
                              <a:gd name="connsiteX10" fmla="*/ 2871496 w 2871496"/>
                              <a:gd name="connsiteY10" fmla="*/ 191386 h 393405"/>
                              <a:gd name="connsiteX0" fmla="*/ 1 w 2836199"/>
                              <a:gd name="connsiteY0" fmla="*/ 235360 h 393405"/>
                              <a:gd name="connsiteX1" fmla="*/ 1028664 w 2836199"/>
                              <a:gd name="connsiteY1" fmla="*/ 202019 h 393405"/>
                              <a:gd name="connsiteX2" fmla="*/ 1124357 w 2836199"/>
                              <a:gd name="connsiteY2" fmla="*/ 0 h 393405"/>
                              <a:gd name="connsiteX3" fmla="*/ 1315743 w 2836199"/>
                              <a:gd name="connsiteY3" fmla="*/ 393405 h 393405"/>
                              <a:gd name="connsiteX4" fmla="*/ 1475231 w 2836199"/>
                              <a:gd name="connsiteY4" fmla="*/ 0 h 393405"/>
                              <a:gd name="connsiteX5" fmla="*/ 1677250 w 2836199"/>
                              <a:gd name="connsiteY5" fmla="*/ 382772 h 393405"/>
                              <a:gd name="connsiteX6" fmla="*/ 1868636 w 2836199"/>
                              <a:gd name="connsiteY6" fmla="*/ 0 h 393405"/>
                              <a:gd name="connsiteX7" fmla="*/ 2049389 w 2836199"/>
                              <a:gd name="connsiteY7" fmla="*/ 372140 h 393405"/>
                              <a:gd name="connsiteX8" fmla="*/ 2240775 w 2836199"/>
                              <a:gd name="connsiteY8" fmla="*/ 21265 h 393405"/>
                              <a:gd name="connsiteX9" fmla="*/ 2336468 w 2836199"/>
                              <a:gd name="connsiteY9" fmla="*/ 191386 h 393405"/>
                              <a:gd name="connsiteX10" fmla="*/ 2836199 w 2836199"/>
                              <a:gd name="connsiteY10" fmla="*/ 191386 h 393405"/>
                              <a:gd name="connsiteX0" fmla="*/ -1 w 2730313"/>
                              <a:gd name="connsiteY0" fmla="*/ 235360 h 393405"/>
                              <a:gd name="connsiteX1" fmla="*/ 922778 w 2730313"/>
                              <a:gd name="connsiteY1" fmla="*/ 202019 h 393405"/>
                              <a:gd name="connsiteX2" fmla="*/ 1018471 w 2730313"/>
                              <a:gd name="connsiteY2" fmla="*/ 0 h 393405"/>
                              <a:gd name="connsiteX3" fmla="*/ 1209857 w 2730313"/>
                              <a:gd name="connsiteY3" fmla="*/ 393405 h 393405"/>
                              <a:gd name="connsiteX4" fmla="*/ 1369345 w 2730313"/>
                              <a:gd name="connsiteY4" fmla="*/ 0 h 393405"/>
                              <a:gd name="connsiteX5" fmla="*/ 1571364 w 2730313"/>
                              <a:gd name="connsiteY5" fmla="*/ 382772 h 393405"/>
                              <a:gd name="connsiteX6" fmla="*/ 1762750 w 2730313"/>
                              <a:gd name="connsiteY6" fmla="*/ 0 h 393405"/>
                              <a:gd name="connsiteX7" fmla="*/ 1943503 w 2730313"/>
                              <a:gd name="connsiteY7" fmla="*/ 372140 h 393405"/>
                              <a:gd name="connsiteX8" fmla="*/ 2134889 w 2730313"/>
                              <a:gd name="connsiteY8" fmla="*/ 21265 h 393405"/>
                              <a:gd name="connsiteX9" fmla="*/ 2230582 w 2730313"/>
                              <a:gd name="connsiteY9" fmla="*/ 191386 h 393405"/>
                              <a:gd name="connsiteX10" fmla="*/ 2730313 w 2730313"/>
                              <a:gd name="connsiteY10" fmla="*/ 191386 h 393405"/>
                              <a:gd name="connsiteX0" fmla="*/ -1 w 3259703"/>
                              <a:gd name="connsiteY0" fmla="*/ 235360 h 393405"/>
                              <a:gd name="connsiteX1" fmla="*/ 922778 w 3259703"/>
                              <a:gd name="connsiteY1" fmla="*/ 202019 h 393405"/>
                              <a:gd name="connsiteX2" fmla="*/ 1018471 w 3259703"/>
                              <a:gd name="connsiteY2" fmla="*/ 0 h 393405"/>
                              <a:gd name="connsiteX3" fmla="*/ 1209857 w 3259703"/>
                              <a:gd name="connsiteY3" fmla="*/ 393405 h 393405"/>
                              <a:gd name="connsiteX4" fmla="*/ 1369345 w 3259703"/>
                              <a:gd name="connsiteY4" fmla="*/ 0 h 393405"/>
                              <a:gd name="connsiteX5" fmla="*/ 1571364 w 3259703"/>
                              <a:gd name="connsiteY5" fmla="*/ 382772 h 393405"/>
                              <a:gd name="connsiteX6" fmla="*/ 1762750 w 3259703"/>
                              <a:gd name="connsiteY6" fmla="*/ 0 h 393405"/>
                              <a:gd name="connsiteX7" fmla="*/ 1943503 w 3259703"/>
                              <a:gd name="connsiteY7" fmla="*/ 372140 h 393405"/>
                              <a:gd name="connsiteX8" fmla="*/ 2134889 w 3259703"/>
                              <a:gd name="connsiteY8" fmla="*/ 21265 h 393405"/>
                              <a:gd name="connsiteX9" fmla="*/ 2230582 w 3259703"/>
                              <a:gd name="connsiteY9" fmla="*/ 191386 h 393405"/>
                              <a:gd name="connsiteX10" fmla="*/ 3259703 w 3259703"/>
                              <a:gd name="connsiteY10" fmla="*/ 145966 h 393405"/>
                              <a:gd name="connsiteX0" fmla="*/ -1 w 3259710"/>
                              <a:gd name="connsiteY0" fmla="*/ 235360 h 393405"/>
                              <a:gd name="connsiteX1" fmla="*/ 922778 w 3259710"/>
                              <a:gd name="connsiteY1" fmla="*/ 202019 h 393405"/>
                              <a:gd name="connsiteX2" fmla="*/ 1018471 w 3259710"/>
                              <a:gd name="connsiteY2" fmla="*/ 0 h 393405"/>
                              <a:gd name="connsiteX3" fmla="*/ 1209857 w 3259710"/>
                              <a:gd name="connsiteY3" fmla="*/ 393405 h 393405"/>
                              <a:gd name="connsiteX4" fmla="*/ 1369345 w 3259710"/>
                              <a:gd name="connsiteY4" fmla="*/ 0 h 393405"/>
                              <a:gd name="connsiteX5" fmla="*/ 1571364 w 3259710"/>
                              <a:gd name="connsiteY5" fmla="*/ 382772 h 393405"/>
                              <a:gd name="connsiteX6" fmla="*/ 1762750 w 3259710"/>
                              <a:gd name="connsiteY6" fmla="*/ 0 h 393405"/>
                              <a:gd name="connsiteX7" fmla="*/ 1943503 w 3259710"/>
                              <a:gd name="connsiteY7" fmla="*/ 372140 h 393405"/>
                              <a:gd name="connsiteX8" fmla="*/ 2134889 w 3259710"/>
                              <a:gd name="connsiteY8" fmla="*/ 21265 h 393405"/>
                              <a:gd name="connsiteX9" fmla="*/ 2230582 w 3259710"/>
                              <a:gd name="connsiteY9" fmla="*/ 191386 h 393405"/>
                              <a:gd name="connsiteX10" fmla="*/ 3259711 w 3259710"/>
                              <a:gd name="connsiteY10" fmla="*/ 145965 h 393405"/>
                              <a:gd name="connsiteX0" fmla="*/ -1 w 3259717"/>
                              <a:gd name="connsiteY0" fmla="*/ 235360 h 393405"/>
                              <a:gd name="connsiteX1" fmla="*/ 922778 w 3259717"/>
                              <a:gd name="connsiteY1" fmla="*/ 202019 h 393405"/>
                              <a:gd name="connsiteX2" fmla="*/ 1018471 w 3259717"/>
                              <a:gd name="connsiteY2" fmla="*/ 0 h 393405"/>
                              <a:gd name="connsiteX3" fmla="*/ 1209857 w 3259717"/>
                              <a:gd name="connsiteY3" fmla="*/ 393405 h 393405"/>
                              <a:gd name="connsiteX4" fmla="*/ 1369345 w 3259717"/>
                              <a:gd name="connsiteY4" fmla="*/ 0 h 393405"/>
                              <a:gd name="connsiteX5" fmla="*/ 1571364 w 3259717"/>
                              <a:gd name="connsiteY5" fmla="*/ 382772 h 393405"/>
                              <a:gd name="connsiteX6" fmla="*/ 1762750 w 3259717"/>
                              <a:gd name="connsiteY6" fmla="*/ 0 h 393405"/>
                              <a:gd name="connsiteX7" fmla="*/ 1943503 w 3259717"/>
                              <a:gd name="connsiteY7" fmla="*/ 372140 h 393405"/>
                              <a:gd name="connsiteX8" fmla="*/ 2134889 w 3259717"/>
                              <a:gd name="connsiteY8" fmla="*/ 21265 h 393405"/>
                              <a:gd name="connsiteX9" fmla="*/ 2230582 w 3259717"/>
                              <a:gd name="connsiteY9" fmla="*/ 191386 h 393405"/>
                              <a:gd name="connsiteX10" fmla="*/ 3259718 w 3259717"/>
                              <a:gd name="connsiteY10" fmla="*/ 145963 h 393405"/>
                              <a:gd name="connsiteX0" fmla="*/ -1 w 3365607"/>
                              <a:gd name="connsiteY0" fmla="*/ 235360 h 393405"/>
                              <a:gd name="connsiteX1" fmla="*/ 922778 w 3365607"/>
                              <a:gd name="connsiteY1" fmla="*/ 202019 h 393405"/>
                              <a:gd name="connsiteX2" fmla="*/ 1018471 w 3365607"/>
                              <a:gd name="connsiteY2" fmla="*/ 0 h 393405"/>
                              <a:gd name="connsiteX3" fmla="*/ 1209857 w 3365607"/>
                              <a:gd name="connsiteY3" fmla="*/ 393405 h 393405"/>
                              <a:gd name="connsiteX4" fmla="*/ 1369345 w 3365607"/>
                              <a:gd name="connsiteY4" fmla="*/ 0 h 393405"/>
                              <a:gd name="connsiteX5" fmla="*/ 1571364 w 3365607"/>
                              <a:gd name="connsiteY5" fmla="*/ 382772 h 393405"/>
                              <a:gd name="connsiteX6" fmla="*/ 1762750 w 3365607"/>
                              <a:gd name="connsiteY6" fmla="*/ 0 h 393405"/>
                              <a:gd name="connsiteX7" fmla="*/ 1943503 w 3365607"/>
                              <a:gd name="connsiteY7" fmla="*/ 372140 h 393405"/>
                              <a:gd name="connsiteX8" fmla="*/ 2134889 w 3365607"/>
                              <a:gd name="connsiteY8" fmla="*/ 21265 h 393405"/>
                              <a:gd name="connsiteX9" fmla="*/ 2230582 w 3365607"/>
                              <a:gd name="connsiteY9" fmla="*/ 191386 h 393405"/>
                              <a:gd name="connsiteX10" fmla="*/ 3365605 w 3365607"/>
                              <a:gd name="connsiteY10" fmla="*/ 214092 h 393405"/>
                              <a:gd name="connsiteX0" fmla="*/ -1 w 3083269"/>
                              <a:gd name="connsiteY0" fmla="*/ 235360 h 393405"/>
                              <a:gd name="connsiteX1" fmla="*/ 922778 w 3083269"/>
                              <a:gd name="connsiteY1" fmla="*/ 202019 h 393405"/>
                              <a:gd name="connsiteX2" fmla="*/ 1018471 w 3083269"/>
                              <a:gd name="connsiteY2" fmla="*/ 0 h 393405"/>
                              <a:gd name="connsiteX3" fmla="*/ 1209857 w 3083269"/>
                              <a:gd name="connsiteY3" fmla="*/ 393405 h 393405"/>
                              <a:gd name="connsiteX4" fmla="*/ 1369345 w 3083269"/>
                              <a:gd name="connsiteY4" fmla="*/ 0 h 393405"/>
                              <a:gd name="connsiteX5" fmla="*/ 1571364 w 3083269"/>
                              <a:gd name="connsiteY5" fmla="*/ 382772 h 393405"/>
                              <a:gd name="connsiteX6" fmla="*/ 1762750 w 3083269"/>
                              <a:gd name="connsiteY6" fmla="*/ 0 h 393405"/>
                              <a:gd name="connsiteX7" fmla="*/ 1943503 w 3083269"/>
                              <a:gd name="connsiteY7" fmla="*/ 372140 h 393405"/>
                              <a:gd name="connsiteX8" fmla="*/ 2134889 w 3083269"/>
                              <a:gd name="connsiteY8" fmla="*/ 21265 h 393405"/>
                              <a:gd name="connsiteX9" fmla="*/ 2230582 w 3083269"/>
                              <a:gd name="connsiteY9" fmla="*/ 191386 h 393405"/>
                              <a:gd name="connsiteX10" fmla="*/ 3083270 w 3083269"/>
                              <a:gd name="connsiteY10" fmla="*/ 214090 h 393405"/>
                              <a:gd name="connsiteX0" fmla="*/ -1 w 3083272"/>
                              <a:gd name="connsiteY0" fmla="*/ 235360 h 393405"/>
                              <a:gd name="connsiteX1" fmla="*/ 922778 w 3083272"/>
                              <a:gd name="connsiteY1" fmla="*/ 202019 h 393405"/>
                              <a:gd name="connsiteX2" fmla="*/ 1018471 w 3083272"/>
                              <a:gd name="connsiteY2" fmla="*/ 0 h 393405"/>
                              <a:gd name="connsiteX3" fmla="*/ 1209857 w 3083272"/>
                              <a:gd name="connsiteY3" fmla="*/ 393405 h 393405"/>
                              <a:gd name="connsiteX4" fmla="*/ 1369345 w 3083272"/>
                              <a:gd name="connsiteY4" fmla="*/ 0 h 393405"/>
                              <a:gd name="connsiteX5" fmla="*/ 1571364 w 3083272"/>
                              <a:gd name="connsiteY5" fmla="*/ 382772 h 393405"/>
                              <a:gd name="connsiteX6" fmla="*/ 1762750 w 3083272"/>
                              <a:gd name="connsiteY6" fmla="*/ 0 h 393405"/>
                              <a:gd name="connsiteX7" fmla="*/ 1943503 w 3083272"/>
                              <a:gd name="connsiteY7" fmla="*/ 372140 h 393405"/>
                              <a:gd name="connsiteX8" fmla="*/ 2134889 w 3083272"/>
                              <a:gd name="connsiteY8" fmla="*/ 21265 h 393405"/>
                              <a:gd name="connsiteX9" fmla="*/ 2230582 w 3083272"/>
                              <a:gd name="connsiteY9" fmla="*/ 191386 h 393405"/>
                              <a:gd name="connsiteX10" fmla="*/ 3083271 w 3083272"/>
                              <a:gd name="connsiteY10" fmla="*/ 214090 h 393405"/>
                              <a:gd name="connsiteX0" fmla="*/ -1 w 3047979"/>
                              <a:gd name="connsiteY0" fmla="*/ 235360 h 393405"/>
                              <a:gd name="connsiteX1" fmla="*/ 922778 w 3047979"/>
                              <a:gd name="connsiteY1" fmla="*/ 202019 h 393405"/>
                              <a:gd name="connsiteX2" fmla="*/ 1018471 w 3047979"/>
                              <a:gd name="connsiteY2" fmla="*/ 0 h 393405"/>
                              <a:gd name="connsiteX3" fmla="*/ 1209857 w 3047979"/>
                              <a:gd name="connsiteY3" fmla="*/ 393405 h 393405"/>
                              <a:gd name="connsiteX4" fmla="*/ 1369345 w 3047979"/>
                              <a:gd name="connsiteY4" fmla="*/ 0 h 393405"/>
                              <a:gd name="connsiteX5" fmla="*/ 1571364 w 3047979"/>
                              <a:gd name="connsiteY5" fmla="*/ 382772 h 393405"/>
                              <a:gd name="connsiteX6" fmla="*/ 1762750 w 3047979"/>
                              <a:gd name="connsiteY6" fmla="*/ 0 h 393405"/>
                              <a:gd name="connsiteX7" fmla="*/ 1943503 w 3047979"/>
                              <a:gd name="connsiteY7" fmla="*/ 372140 h 393405"/>
                              <a:gd name="connsiteX8" fmla="*/ 2134889 w 3047979"/>
                              <a:gd name="connsiteY8" fmla="*/ 21265 h 393405"/>
                              <a:gd name="connsiteX9" fmla="*/ 2230582 w 3047979"/>
                              <a:gd name="connsiteY9" fmla="*/ 191386 h 393405"/>
                              <a:gd name="connsiteX10" fmla="*/ 3047979 w 3047979"/>
                              <a:gd name="connsiteY10" fmla="*/ 168672 h 393405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047979" h="393405">
                                <a:moveTo>
                                  <a:pt x="-1" y="235360"/>
                                </a:moveTo>
                                <a:lnTo>
                                  <a:pt x="922778" y="202019"/>
                                </a:lnTo>
                                <a:lnTo>
                                  <a:pt x="1018471" y="0"/>
                                </a:lnTo>
                                <a:lnTo>
                                  <a:pt x="1209857" y="393405"/>
                                </a:lnTo>
                                <a:lnTo>
                                  <a:pt x="1369345" y="0"/>
                                </a:lnTo>
                                <a:lnTo>
                                  <a:pt x="1571364" y="382772"/>
                                </a:lnTo>
                                <a:lnTo>
                                  <a:pt x="1762750" y="0"/>
                                </a:lnTo>
                                <a:lnTo>
                                  <a:pt x="1943503" y="372140"/>
                                </a:lnTo>
                                <a:lnTo>
                                  <a:pt x="2134889" y="21265"/>
                                </a:lnTo>
                                <a:lnTo>
                                  <a:pt x="2230582" y="191386"/>
                                </a:lnTo>
                                <a:lnTo>
                                  <a:pt x="3047979" y="168672"/>
                                </a:lnTo>
                              </a:path>
                            </a:pathLst>
                          </a:custGeom>
                          <a:noFill/>
                          <a:ln w="2222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el-GR"/>
                            </a:defPPr>
                            <a:lvl1pPr marL="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1pPr>
                            <a:lvl2pPr marL="4572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2pPr>
                            <a:lvl3pPr marL="9144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3pPr>
                            <a:lvl4pPr marL="13716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4pPr>
                            <a:lvl5pPr marL="18288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5pPr>
                            <a:lvl6pPr marL="22860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6pPr>
                            <a:lvl7pPr marL="27432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7pPr>
                            <a:lvl8pPr marL="32004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8pPr>
                            <a:lvl9pPr marL="36576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9pPr>
                          </a:lstStyle>
                          <a:p>
                            <a:pPr algn="ctr"/>
                            <a:endParaRPr lang="el-GR"/>
                          </a:p>
                        </p:txBody>
                      </p:sp>
                    </p:grp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34" name="Ορθογώνιο 33"/>
                            <p:cNvSpPr/>
                            <p:nvPr/>
                          </p:nvSpPr>
                          <p:spPr>
                            <a:xfrm rot="16200000">
                              <a:off x="3471044" y="1327373"/>
                              <a:ext cx="471539" cy="369332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dirty="0">
                                <a:solidFill>
                                  <a:srgbClr val="00206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28" name="Ορθογώνιο 27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 rot="16200000">
                              <a:off x="3471044" y="1327373"/>
                              <a:ext cx="471539" cy="369332"/>
                            </a:xfrm>
                            <a:prstGeom prst="rect">
                              <a:avLst/>
                            </a:prstGeom>
                            <a:blipFill>
                              <a:blip r:embed="rId12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</p:grpSp>
                <p:cxnSp>
                  <p:nvCxnSpPr>
                    <p:cNvPr id="23" name="Ευθεία γραμμή σύνδεσης 22"/>
                    <p:cNvCxnSpPr/>
                    <p:nvPr/>
                  </p:nvCxnSpPr>
                  <p:spPr>
                    <a:xfrm>
                      <a:off x="2523623" y="1159351"/>
                      <a:ext cx="14508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4" name="Ελεύθερη σχεδίαση 23"/>
                    <p:cNvSpPr/>
                    <p:nvPr/>
                  </p:nvSpPr>
                  <p:spPr>
                    <a:xfrm rot="16200000">
                      <a:off x="2272963" y="2741106"/>
                      <a:ext cx="3362224" cy="238266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3882556"/>
                        <a:gd name="connsiteY0" fmla="*/ 212651 h 393405"/>
                        <a:gd name="connsiteX1" fmla="*/ 393405 w 3882556"/>
                        <a:gd name="connsiteY1" fmla="*/ 202019 h 393405"/>
                        <a:gd name="connsiteX2" fmla="*/ 489098 w 3882556"/>
                        <a:gd name="connsiteY2" fmla="*/ 0 h 393405"/>
                        <a:gd name="connsiteX3" fmla="*/ 680484 w 3882556"/>
                        <a:gd name="connsiteY3" fmla="*/ 393405 h 393405"/>
                        <a:gd name="connsiteX4" fmla="*/ 839972 w 3882556"/>
                        <a:gd name="connsiteY4" fmla="*/ 0 h 393405"/>
                        <a:gd name="connsiteX5" fmla="*/ 1041991 w 3882556"/>
                        <a:gd name="connsiteY5" fmla="*/ 382772 h 393405"/>
                        <a:gd name="connsiteX6" fmla="*/ 1233377 w 3882556"/>
                        <a:gd name="connsiteY6" fmla="*/ 0 h 393405"/>
                        <a:gd name="connsiteX7" fmla="*/ 1414130 w 3882556"/>
                        <a:gd name="connsiteY7" fmla="*/ 372140 h 393405"/>
                        <a:gd name="connsiteX8" fmla="*/ 1605516 w 3882556"/>
                        <a:gd name="connsiteY8" fmla="*/ 21265 h 393405"/>
                        <a:gd name="connsiteX9" fmla="*/ 1701209 w 3882556"/>
                        <a:gd name="connsiteY9" fmla="*/ 191386 h 393405"/>
                        <a:gd name="connsiteX10" fmla="*/ 3882556 w 3882556"/>
                        <a:gd name="connsiteY10" fmla="*/ 208543 h 393405"/>
                        <a:gd name="connsiteX0" fmla="*/ 0 w 5547186"/>
                        <a:gd name="connsiteY0" fmla="*/ 212651 h 393405"/>
                        <a:gd name="connsiteX1" fmla="*/ 2058035 w 5547186"/>
                        <a:gd name="connsiteY1" fmla="*/ 202019 h 393405"/>
                        <a:gd name="connsiteX2" fmla="*/ 2153728 w 5547186"/>
                        <a:gd name="connsiteY2" fmla="*/ 0 h 393405"/>
                        <a:gd name="connsiteX3" fmla="*/ 2345114 w 5547186"/>
                        <a:gd name="connsiteY3" fmla="*/ 393405 h 393405"/>
                        <a:gd name="connsiteX4" fmla="*/ 2504602 w 5547186"/>
                        <a:gd name="connsiteY4" fmla="*/ 0 h 393405"/>
                        <a:gd name="connsiteX5" fmla="*/ 2706621 w 5547186"/>
                        <a:gd name="connsiteY5" fmla="*/ 382772 h 393405"/>
                        <a:gd name="connsiteX6" fmla="*/ 2898007 w 5547186"/>
                        <a:gd name="connsiteY6" fmla="*/ 0 h 393405"/>
                        <a:gd name="connsiteX7" fmla="*/ 3078760 w 5547186"/>
                        <a:gd name="connsiteY7" fmla="*/ 372140 h 393405"/>
                        <a:gd name="connsiteX8" fmla="*/ 3270146 w 5547186"/>
                        <a:gd name="connsiteY8" fmla="*/ 21265 h 393405"/>
                        <a:gd name="connsiteX9" fmla="*/ 3365839 w 5547186"/>
                        <a:gd name="connsiteY9" fmla="*/ 191386 h 393405"/>
                        <a:gd name="connsiteX10" fmla="*/ 5547186 w 5547186"/>
                        <a:gd name="connsiteY10" fmla="*/ 208543 h 393405"/>
                        <a:gd name="connsiteX0" fmla="*/ -1 w 5496227"/>
                        <a:gd name="connsiteY0" fmla="*/ 212651 h 393405"/>
                        <a:gd name="connsiteX1" fmla="*/ 2007076 w 5496227"/>
                        <a:gd name="connsiteY1" fmla="*/ 202019 h 393405"/>
                        <a:gd name="connsiteX2" fmla="*/ 2102769 w 5496227"/>
                        <a:gd name="connsiteY2" fmla="*/ 0 h 393405"/>
                        <a:gd name="connsiteX3" fmla="*/ 2294155 w 5496227"/>
                        <a:gd name="connsiteY3" fmla="*/ 393405 h 393405"/>
                        <a:gd name="connsiteX4" fmla="*/ 2453643 w 5496227"/>
                        <a:gd name="connsiteY4" fmla="*/ 0 h 393405"/>
                        <a:gd name="connsiteX5" fmla="*/ 2655662 w 5496227"/>
                        <a:gd name="connsiteY5" fmla="*/ 382772 h 393405"/>
                        <a:gd name="connsiteX6" fmla="*/ 2847048 w 5496227"/>
                        <a:gd name="connsiteY6" fmla="*/ 0 h 393405"/>
                        <a:gd name="connsiteX7" fmla="*/ 3027801 w 5496227"/>
                        <a:gd name="connsiteY7" fmla="*/ 372140 h 393405"/>
                        <a:gd name="connsiteX8" fmla="*/ 3219187 w 5496227"/>
                        <a:gd name="connsiteY8" fmla="*/ 21265 h 393405"/>
                        <a:gd name="connsiteX9" fmla="*/ 3314880 w 5496227"/>
                        <a:gd name="connsiteY9" fmla="*/ 191386 h 393405"/>
                        <a:gd name="connsiteX10" fmla="*/ 5496227 w 5496227"/>
                        <a:gd name="connsiteY10" fmla="*/ 208543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5496227" h="393405">
                          <a:moveTo>
                            <a:pt x="-1" y="212651"/>
                          </a:moveTo>
                          <a:lnTo>
                            <a:pt x="2007076" y="202019"/>
                          </a:lnTo>
                          <a:lnTo>
                            <a:pt x="2102769" y="0"/>
                          </a:lnTo>
                          <a:lnTo>
                            <a:pt x="2294155" y="393405"/>
                          </a:lnTo>
                          <a:lnTo>
                            <a:pt x="2453643" y="0"/>
                          </a:lnTo>
                          <a:lnTo>
                            <a:pt x="2655662" y="382772"/>
                          </a:lnTo>
                          <a:lnTo>
                            <a:pt x="2847048" y="0"/>
                          </a:lnTo>
                          <a:lnTo>
                            <a:pt x="3027801" y="372140"/>
                          </a:lnTo>
                          <a:lnTo>
                            <a:pt x="3219187" y="21265"/>
                          </a:lnTo>
                          <a:lnTo>
                            <a:pt x="3314880" y="191386"/>
                          </a:lnTo>
                          <a:lnTo>
                            <a:pt x="5496227" y="208543"/>
                          </a:ln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5" name="Ορθογώνιο 24"/>
                        <p:cNvSpPr/>
                        <p:nvPr/>
                      </p:nvSpPr>
                      <p:spPr>
                        <a:xfrm>
                          <a:off x="3968197" y="2840723"/>
                          <a:ext cx="472116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lang="en-US" sz="16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1" name="Ορθογώνιο 10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968197" y="2840723"/>
                          <a:ext cx="472116" cy="338554"/>
                        </a:xfrm>
                        <a:prstGeom prst="rect">
                          <a:avLst/>
                        </a:prstGeom>
                        <a:blipFill>
                          <a:blip r:embed="rId1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26" name="Ευθεία γραμμή σύνδεσης 25"/>
                    <p:cNvCxnSpPr/>
                    <p:nvPr/>
                  </p:nvCxnSpPr>
                  <p:spPr>
                    <a:xfrm>
                      <a:off x="2530282" y="4527049"/>
                      <a:ext cx="1440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" name="Οβάλ 5"/>
                  <p:cNvSpPr/>
                  <p:nvPr/>
                </p:nvSpPr>
                <p:spPr>
                  <a:xfrm rot="16200000">
                    <a:off x="2500616" y="2837382"/>
                    <a:ext cx="108000" cy="108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7" name="Οβάλ 6"/>
                  <p:cNvSpPr/>
                  <p:nvPr/>
                </p:nvSpPr>
                <p:spPr>
                  <a:xfrm rot="16200000">
                    <a:off x="2517933" y="4506857"/>
                    <a:ext cx="108000" cy="108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8" name="Οβάλ 7"/>
                  <p:cNvSpPr/>
                  <p:nvPr/>
                </p:nvSpPr>
                <p:spPr>
                  <a:xfrm rot="16200000">
                    <a:off x="418971" y="2833917"/>
                    <a:ext cx="108000" cy="108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9" name="Ομάδα 8"/>
                  <p:cNvGrpSpPr/>
                  <p:nvPr/>
                </p:nvGrpSpPr>
                <p:grpSpPr>
                  <a:xfrm>
                    <a:off x="166352" y="864852"/>
                    <a:ext cx="2726795" cy="4018759"/>
                    <a:chOff x="166352" y="864852"/>
                    <a:chExt cx="2726795" cy="4018759"/>
                  </a:xfrm>
                </p:grpSpPr>
                <p:sp>
                  <p:nvSpPr>
                    <p:cNvPr id="18" name="Ορθογώνιο 17"/>
                    <p:cNvSpPr/>
                    <p:nvPr/>
                  </p:nvSpPr>
                  <p:spPr>
                    <a:xfrm>
                      <a:off x="2356594" y="864852"/>
                      <a:ext cx="332142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endParaRPr lang="el-GR" sz="1600" dirty="0"/>
                    </a:p>
                  </p:txBody>
                </p:sp>
                <p:sp>
                  <p:nvSpPr>
                    <p:cNvPr id="19" name="Ορθογώνιο 18"/>
                    <p:cNvSpPr/>
                    <p:nvPr/>
                  </p:nvSpPr>
                  <p:spPr>
                    <a:xfrm>
                      <a:off x="2561005" y="2729196"/>
                      <a:ext cx="332142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l-GR" sz="1600" dirty="0"/>
                    </a:p>
                  </p:txBody>
                </p:sp>
                <p:sp>
                  <p:nvSpPr>
                    <p:cNvPr id="20" name="Ορθογώνιο 19"/>
                    <p:cNvSpPr/>
                    <p:nvPr/>
                  </p:nvSpPr>
                  <p:spPr>
                    <a:xfrm>
                      <a:off x="2446280" y="4545057"/>
                      <a:ext cx="268786" cy="338554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</a:t>
                      </a:r>
                      <a:endParaRPr lang="el-GR" sz="1600" dirty="0"/>
                    </a:p>
                  </p:txBody>
                </p:sp>
                <p:sp>
                  <p:nvSpPr>
                    <p:cNvPr id="21" name="Ορθογώνιο 20"/>
                    <p:cNvSpPr/>
                    <p:nvPr/>
                  </p:nvSpPr>
                  <p:spPr>
                    <a:xfrm>
                      <a:off x="166352" y="2736697"/>
                      <a:ext cx="268786" cy="338554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endParaRPr lang="el-GR" sz="1600" dirty="0"/>
                    </a:p>
                  </p:txBody>
                </p:sp>
              </p:grpSp>
              <p:grpSp>
                <p:nvGrpSpPr>
                  <p:cNvPr id="10" name="Ομάδα 9"/>
                  <p:cNvGrpSpPr/>
                  <p:nvPr/>
                </p:nvGrpSpPr>
                <p:grpSpPr>
                  <a:xfrm>
                    <a:off x="188092" y="941447"/>
                    <a:ext cx="4046444" cy="3924932"/>
                    <a:chOff x="188092" y="941447"/>
                    <a:chExt cx="4046444" cy="3924932"/>
                  </a:xfrm>
                </p:grpSpPr>
                <p:sp>
                  <p:nvSpPr>
                    <p:cNvPr id="14" name="Ορθογώνιο 13"/>
                    <p:cNvSpPr/>
                    <p:nvPr/>
                  </p:nvSpPr>
                  <p:spPr>
                    <a:xfrm>
                      <a:off x="191150" y="973567"/>
                      <a:ext cx="344966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</a:t>
                      </a:r>
                      <a:endParaRPr lang="el-GR" sz="1600" dirty="0"/>
                    </a:p>
                  </p:txBody>
                </p:sp>
                <p:sp>
                  <p:nvSpPr>
                    <p:cNvPr id="15" name="Ορθογώνιο 14"/>
                    <p:cNvSpPr/>
                    <p:nvPr/>
                  </p:nvSpPr>
                  <p:spPr>
                    <a:xfrm>
                      <a:off x="188092" y="4478816"/>
                      <a:ext cx="344966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</a:t>
                      </a:r>
                      <a:endParaRPr lang="el-GR" sz="1600" dirty="0"/>
                    </a:p>
                  </p:txBody>
                </p:sp>
                <p:sp>
                  <p:nvSpPr>
                    <p:cNvPr id="16" name="Ορθογώνιο 15"/>
                    <p:cNvSpPr/>
                    <p:nvPr/>
                  </p:nvSpPr>
                  <p:spPr>
                    <a:xfrm>
                      <a:off x="3855906" y="4527825"/>
                      <a:ext cx="378630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</a:t>
                      </a:r>
                      <a:endParaRPr lang="el-GR" sz="1600" dirty="0"/>
                    </a:p>
                  </p:txBody>
                </p:sp>
                <p:sp>
                  <p:nvSpPr>
                    <p:cNvPr id="17" name="Ορθογώνιο 16"/>
                    <p:cNvSpPr/>
                    <p:nvPr/>
                  </p:nvSpPr>
                  <p:spPr>
                    <a:xfrm>
                      <a:off x="3841154" y="941447"/>
                      <a:ext cx="332142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</a:t>
                      </a:r>
                      <a:endParaRPr lang="el-GR" sz="1600" dirty="0"/>
                    </a:p>
                  </p:txBody>
                </p:sp>
              </p:grpSp>
              <p:sp>
                <p:nvSpPr>
                  <p:cNvPr id="11" name="Ορθογώνιο 10"/>
                  <p:cNvSpPr/>
                  <p:nvPr/>
                </p:nvSpPr>
                <p:spPr>
                  <a:xfrm>
                    <a:off x="1328932" y="1891887"/>
                    <a:ext cx="31290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sz="2000" dirty="0"/>
                  </a:p>
                </p:txBody>
              </p:sp>
              <p:sp>
                <p:nvSpPr>
                  <p:cNvPr id="12" name="Ορθογώνιο 11"/>
                  <p:cNvSpPr/>
                  <p:nvPr/>
                </p:nvSpPr>
                <p:spPr>
                  <a:xfrm>
                    <a:off x="1324714" y="3536583"/>
                    <a:ext cx="31290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sz="2000" dirty="0"/>
                  </a:p>
                </p:txBody>
              </p:sp>
              <p:sp>
                <p:nvSpPr>
                  <p:cNvPr id="13" name="Ορθογώνιο 12"/>
                  <p:cNvSpPr/>
                  <p:nvPr/>
                </p:nvSpPr>
                <p:spPr>
                  <a:xfrm>
                    <a:off x="2994984" y="2658113"/>
                    <a:ext cx="31290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</a:t>
                    </a:r>
                    <a:endParaRPr lang="el-GR" sz="2000" dirty="0"/>
                  </a:p>
                </p:txBody>
              </p:sp>
            </p:grpSp>
            <p:grpSp>
              <p:nvGrpSpPr>
                <p:cNvPr id="71" name="Ομάδα 70"/>
                <p:cNvGrpSpPr/>
                <p:nvPr/>
              </p:nvGrpSpPr>
              <p:grpSpPr>
                <a:xfrm>
                  <a:off x="1852103" y="2008824"/>
                  <a:ext cx="333746" cy="576000"/>
                  <a:chOff x="1852103" y="1811395"/>
                  <a:chExt cx="333746" cy="576000"/>
                </a:xfrm>
              </p:grpSpPr>
              <p:cxnSp>
                <p:nvCxnSpPr>
                  <p:cNvPr id="73" name="Ευθύγραμμο βέλος σύνδεσης 72"/>
                  <p:cNvCxnSpPr/>
                  <p:nvPr/>
                </p:nvCxnSpPr>
                <p:spPr>
                  <a:xfrm flipV="1">
                    <a:off x="2137063" y="1811395"/>
                    <a:ext cx="0" cy="576000"/>
                  </a:xfrm>
                  <a:prstGeom prst="straightConnector1">
                    <a:avLst/>
                  </a:prstGeom>
                  <a:ln w="317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4" name="Ορθογώνιο 73"/>
                  <p:cNvSpPr/>
                  <p:nvPr/>
                </p:nvSpPr>
                <p:spPr>
                  <a:xfrm>
                    <a:off x="1852103" y="1989244"/>
                    <a:ext cx="33374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6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r>
                      <a:rPr lang="el-GR" sz="1600" b="1" baseline="-25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sz="1600" dirty="0"/>
                  </a:p>
                </p:txBody>
              </p:sp>
            </p:grpSp>
            <p:grpSp>
              <p:nvGrpSpPr>
                <p:cNvPr id="75" name="Ομάδα 74"/>
                <p:cNvGrpSpPr/>
                <p:nvPr/>
              </p:nvGrpSpPr>
              <p:grpSpPr>
                <a:xfrm>
                  <a:off x="1840381" y="3603152"/>
                  <a:ext cx="333746" cy="576000"/>
                  <a:chOff x="1840381" y="3405723"/>
                  <a:chExt cx="333746" cy="576000"/>
                </a:xfrm>
              </p:grpSpPr>
              <p:cxnSp>
                <p:nvCxnSpPr>
                  <p:cNvPr id="77" name="Ευθύγραμμο βέλος σύνδεσης 76"/>
                  <p:cNvCxnSpPr/>
                  <p:nvPr/>
                </p:nvCxnSpPr>
                <p:spPr>
                  <a:xfrm flipV="1">
                    <a:off x="2125341" y="3405723"/>
                    <a:ext cx="0" cy="576000"/>
                  </a:xfrm>
                  <a:prstGeom prst="straightConnector1">
                    <a:avLst/>
                  </a:prstGeom>
                  <a:ln w="317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8" name="Ορθογώνιο 77"/>
                  <p:cNvSpPr/>
                  <p:nvPr/>
                </p:nvSpPr>
                <p:spPr>
                  <a:xfrm>
                    <a:off x="1840381" y="3583572"/>
                    <a:ext cx="33374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6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r>
                      <a:rPr lang="el-GR" sz="1600" b="1" baseline="-250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sz="1600" dirty="0"/>
                  </a:p>
                </p:txBody>
              </p:sp>
            </p:grpSp>
            <p:grpSp>
              <p:nvGrpSpPr>
                <p:cNvPr id="79" name="Ομάδα 78"/>
                <p:cNvGrpSpPr/>
                <p:nvPr/>
              </p:nvGrpSpPr>
              <p:grpSpPr>
                <a:xfrm>
                  <a:off x="1200684" y="1588583"/>
                  <a:ext cx="576000" cy="338554"/>
                  <a:chOff x="1200684" y="1391154"/>
                  <a:chExt cx="576000" cy="338554"/>
                </a:xfrm>
              </p:grpSpPr>
              <p:cxnSp>
                <p:nvCxnSpPr>
                  <p:cNvPr id="81" name="Ευθύγραμμο βέλος σύνδεσης 80"/>
                  <p:cNvCxnSpPr/>
                  <p:nvPr/>
                </p:nvCxnSpPr>
                <p:spPr>
                  <a:xfrm rot="16200000" flipV="1">
                    <a:off x="1488684" y="1130937"/>
                    <a:ext cx="0" cy="576000"/>
                  </a:xfrm>
                  <a:prstGeom prst="straightConnector1">
                    <a:avLst/>
                  </a:prstGeom>
                  <a:ln w="317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2" name="Ορθογώνιο 81"/>
                  <p:cNvSpPr/>
                  <p:nvPr/>
                </p:nvSpPr>
                <p:spPr>
                  <a:xfrm>
                    <a:off x="1383474" y="1391154"/>
                    <a:ext cx="33374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6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r>
                      <a:rPr lang="el-GR" sz="1600" b="1" baseline="-250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</a:t>
                    </a:r>
                    <a:endParaRPr lang="el-GR" sz="1600" dirty="0"/>
                  </a:p>
                </p:txBody>
              </p:sp>
            </p:grpSp>
            <p:grpSp>
              <p:nvGrpSpPr>
                <p:cNvPr id="83" name="Ομάδα 82"/>
                <p:cNvGrpSpPr/>
                <p:nvPr/>
              </p:nvGrpSpPr>
              <p:grpSpPr>
                <a:xfrm>
                  <a:off x="1154621" y="2528182"/>
                  <a:ext cx="576000" cy="338554"/>
                  <a:chOff x="1154621" y="2330753"/>
                  <a:chExt cx="576000" cy="338554"/>
                </a:xfrm>
              </p:grpSpPr>
              <p:cxnSp>
                <p:nvCxnSpPr>
                  <p:cNvPr id="85" name="Ευθύγραμμο βέλος σύνδεσης 84"/>
                  <p:cNvCxnSpPr/>
                  <p:nvPr/>
                </p:nvCxnSpPr>
                <p:spPr>
                  <a:xfrm rot="5400000" flipH="1" flipV="1">
                    <a:off x="1442621" y="2357030"/>
                    <a:ext cx="0" cy="576000"/>
                  </a:xfrm>
                  <a:prstGeom prst="straightConnector1">
                    <a:avLst/>
                  </a:prstGeom>
                  <a:ln w="317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6" name="Ορθογώνιο 85"/>
                  <p:cNvSpPr/>
                  <p:nvPr/>
                </p:nvSpPr>
                <p:spPr>
                  <a:xfrm>
                    <a:off x="1243929" y="2330753"/>
                    <a:ext cx="33374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6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r>
                      <a:rPr lang="el-GR" sz="1600" b="1" baseline="-250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</a:t>
                    </a:r>
                    <a:endParaRPr lang="el-GR" sz="1600" dirty="0"/>
                  </a:p>
                </p:txBody>
              </p:sp>
            </p:grpSp>
            <p:grpSp>
              <p:nvGrpSpPr>
                <p:cNvPr id="87" name="Ομάδα 86"/>
                <p:cNvGrpSpPr/>
                <p:nvPr/>
              </p:nvGrpSpPr>
              <p:grpSpPr>
                <a:xfrm>
                  <a:off x="1154622" y="4228028"/>
                  <a:ext cx="576000" cy="338554"/>
                  <a:chOff x="1154622" y="4030599"/>
                  <a:chExt cx="576000" cy="338554"/>
                </a:xfrm>
              </p:grpSpPr>
              <p:cxnSp>
                <p:nvCxnSpPr>
                  <p:cNvPr id="88" name="Ευθύγραμμο βέλος σύνδεσης 87"/>
                  <p:cNvCxnSpPr/>
                  <p:nvPr/>
                </p:nvCxnSpPr>
                <p:spPr>
                  <a:xfrm rot="5400000" flipH="1" flipV="1">
                    <a:off x="1442622" y="4056876"/>
                    <a:ext cx="0" cy="576000"/>
                  </a:xfrm>
                  <a:prstGeom prst="straightConnector1">
                    <a:avLst/>
                  </a:prstGeom>
                  <a:ln w="317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9" name="Ορθογώνιο 88"/>
                  <p:cNvSpPr/>
                  <p:nvPr/>
                </p:nvSpPr>
                <p:spPr>
                  <a:xfrm>
                    <a:off x="1243930" y="4030599"/>
                    <a:ext cx="33374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6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r>
                      <a:rPr lang="el-GR" sz="1600" b="1" baseline="-250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</a:t>
                    </a:r>
                    <a:endParaRPr lang="el-GR" sz="1600" dirty="0"/>
                  </a:p>
                </p:txBody>
              </p:sp>
            </p:grpSp>
            <p:grpSp>
              <p:nvGrpSpPr>
                <p:cNvPr id="91" name="Ομάδα 90"/>
                <p:cNvGrpSpPr/>
                <p:nvPr/>
              </p:nvGrpSpPr>
              <p:grpSpPr>
                <a:xfrm>
                  <a:off x="3436137" y="2706859"/>
                  <a:ext cx="333746" cy="576000"/>
                  <a:chOff x="3436137" y="2509430"/>
                  <a:chExt cx="333746" cy="576000"/>
                </a:xfrm>
              </p:grpSpPr>
              <p:cxnSp>
                <p:nvCxnSpPr>
                  <p:cNvPr id="92" name="Ευθύγραμμο βέλος σύνδεσης 91"/>
                  <p:cNvCxnSpPr/>
                  <p:nvPr/>
                </p:nvCxnSpPr>
                <p:spPr>
                  <a:xfrm rot="10800000" flipH="1" flipV="1">
                    <a:off x="3740336" y="2509430"/>
                    <a:ext cx="0" cy="576000"/>
                  </a:xfrm>
                  <a:prstGeom prst="straightConnector1">
                    <a:avLst/>
                  </a:prstGeom>
                  <a:ln w="317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3" name="Ορθογώνιο 92"/>
                  <p:cNvSpPr/>
                  <p:nvPr/>
                </p:nvSpPr>
                <p:spPr>
                  <a:xfrm>
                    <a:off x="3436137" y="2541768"/>
                    <a:ext cx="33374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6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r>
                      <a:rPr lang="el-GR" sz="1600" b="1" baseline="-250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</a:t>
                    </a:r>
                    <a:endParaRPr lang="el-GR" sz="1600" dirty="0"/>
                  </a:p>
                </p:txBody>
              </p:sp>
            </p:grpSp>
            <p:grpSp>
              <p:nvGrpSpPr>
                <p:cNvPr id="95" name="Ομάδα 94"/>
                <p:cNvGrpSpPr/>
                <p:nvPr/>
              </p:nvGrpSpPr>
              <p:grpSpPr>
                <a:xfrm>
                  <a:off x="1055077" y="1802843"/>
                  <a:ext cx="2453477" cy="2627420"/>
                  <a:chOff x="1055077" y="1802843"/>
                  <a:chExt cx="2453477" cy="2627420"/>
                </a:xfrm>
              </p:grpSpPr>
              <p:sp>
                <p:nvSpPr>
                  <p:cNvPr id="96" name="Τόξο 95"/>
                  <p:cNvSpPr/>
                  <p:nvPr/>
                </p:nvSpPr>
                <p:spPr>
                  <a:xfrm>
                    <a:off x="1055077" y="1845718"/>
                    <a:ext cx="756000" cy="756000"/>
                  </a:xfrm>
                  <a:prstGeom prst="arc">
                    <a:avLst>
                      <a:gd name="adj1" fmla="val 14213322"/>
                      <a:gd name="adj2" fmla="val 7204114"/>
                    </a:avLst>
                  </a:prstGeom>
                  <a:ln w="19050">
                    <a:solidFill>
                      <a:srgbClr val="7030A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  <p:sp>
                <p:nvSpPr>
                  <p:cNvPr id="97" name="Τόξο 96"/>
                  <p:cNvSpPr/>
                  <p:nvPr/>
                </p:nvSpPr>
                <p:spPr>
                  <a:xfrm>
                    <a:off x="1079820" y="3489353"/>
                    <a:ext cx="756000" cy="756000"/>
                  </a:xfrm>
                  <a:prstGeom prst="arc">
                    <a:avLst>
                      <a:gd name="adj1" fmla="val 14213322"/>
                      <a:gd name="adj2" fmla="val 7751782"/>
                    </a:avLst>
                  </a:prstGeom>
                  <a:ln w="19050">
                    <a:solidFill>
                      <a:srgbClr val="7030A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  <p:sp>
                <p:nvSpPr>
                  <p:cNvPr id="98" name="Τόξο 97"/>
                  <p:cNvSpPr/>
                  <p:nvPr/>
                </p:nvSpPr>
                <p:spPr>
                  <a:xfrm>
                    <a:off x="2978925" y="1802843"/>
                    <a:ext cx="529629" cy="2627420"/>
                  </a:xfrm>
                  <a:prstGeom prst="arc">
                    <a:avLst>
                      <a:gd name="adj1" fmla="val 15630771"/>
                      <a:gd name="adj2" fmla="val 9089877"/>
                    </a:avLst>
                  </a:prstGeom>
                  <a:ln w="19050">
                    <a:solidFill>
                      <a:srgbClr val="7030A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</p:grpSp>
          </p:grpSp>
          <p:cxnSp>
            <p:nvCxnSpPr>
              <p:cNvPr id="102" name="Ευθύγραμμο βέλος σύνδεσης 101"/>
              <p:cNvCxnSpPr/>
              <p:nvPr/>
            </p:nvCxnSpPr>
            <p:spPr>
              <a:xfrm rot="5400000" flipH="1" flipV="1">
                <a:off x="3253041" y="1240710"/>
                <a:ext cx="0" cy="5760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Ορθογώνιο 102"/>
              <p:cNvSpPr/>
              <p:nvPr/>
            </p:nvSpPr>
            <p:spPr>
              <a:xfrm>
                <a:off x="3054312" y="1500927"/>
                <a:ext cx="33374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r>
                  <a:rPr lang="el-GR" sz="16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endParaRPr lang="el-GR" sz="1600" dirty="0"/>
              </a:p>
            </p:txBody>
          </p:sp>
          <p:cxnSp>
            <p:nvCxnSpPr>
              <p:cNvPr id="104" name="Ευθύγραμμο βέλος σύνδεσης 103"/>
              <p:cNvCxnSpPr/>
              <p:nvPr/>
            </p:nvCxnSpPr>
            <p:spPr>
              <a:xfrm rot="16200000" flipV="1">
                <a:off x="3218986" y="4375266"/>
                <a:ext cx="0" cy="5760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Ορθογώνιο 104"/>
              <p:cNvSpPr/>
              <p:nvPr/>
            </p:nvSpPr>
            <p:spPr>
              <a:xfrm>
                <a:off x="3113776" y="4354926"/>
                <a:ext cx="33374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r>
                  <a:rPr lang="el-GR" sz="16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endParaRPr lang="el-GR" sz="1600" dirty="0"/>
              </a:p>
            </p:txBody>
          </p:sp>
          <p:cxnSp>
            <p:nvCxnSpPr>
              <p:cNvPr id="106" name="Ευθύγραμμο βέλος σύνδεσης 105"/>
              <p:cNvCxnSpPr/>
              <p:nvPr/>
            </p:nvCxnSpPr>
            <p:spPr>
              <a:xfrm rot="10800000" flipH="1" flipV="1">
                <a:off x="589563" y="3576989"/>
                <a:ext cx="0" cy="5760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Ορθογώνιο 106"/>
              <p:cNvSpPr/>
              <p:nvPr/>
            </p:nvSpPr>
            <p:spPr>
              <a:xfrm>
                <a:off x="565921" y="3609327"/>
                <a:ext cx="33374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r>
                  <a:rPr lang="en-US" sz="16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endParaRPr lang="el-GR" sz="1600" dirty="0"/>
              </a:p>
            </p:txBody>
          </p:sp>
        </p:grpSp>
        <p:cxnSp>
          <p:nvCxnSpPr>
            <p:cNvPr id="125" name="Ευθύγραμμο βέλος σύνδεσης 124"/>
            <p:cNvCxnSpPr/>
            <p:nvPr/>
          </p:nvCxnSpPr>
          <p:spPr>
            <a:xfrm rot="10800000" flipH="1" flipV="1">
              <a:off x="589563" y="2205384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Ορθογώνιο 125"/>
            <p:cNvSpPr/>
            <p:nvPr/>
          </p:nvSpPr>
          <p:spPr>
            <a:xfrm>
              <a:off x="565921" y="2237722"/>
              <a:ext cx="3337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l-GR" sz="1600" dirty="0"/>
            </a:p>
          </p:txBody>
        </p:sp>
      </p:grpSp>
      <p:sp>
        <p:nvSpPr>
          <p:cNvPr id="128" name="Ορθογώνιο 127"/>
          <p:cNvSpPr/>
          <p:nvPr/>
        </p:nvSpPr>
        <p:spPr>
          <a:xfrm>
            <a:off x="4942542" y="3434970"/>
            <a:ext cx="21821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Κανόνας Βρόχων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2000" dirty="0">
              <a:solidFill>
                <a:srgbClr val="FF0000"/>
              </a:solidFill>
            </a:endParaRPr>
          </a:p>
        </p:txBody>
      </p:sp>
      <p:grpSp>
        <p:nvGrpSpPr>
          <p:cNvPr id="133" name="Ομάδα 132"/>
          <p:cNvGrpSpPr/>
          <p:nvPr/>
        </p:nvGrpSpPr>
        <p:grpSpPr>
          <a:xfrm>
            <a:off x="4932151" y="3833412"/>
            <a:ext cx="4310378" cy="369332"/>
            <a:chOff x="4932151" y="3885367"/>
            <a:chExt cx="4310378" cy="369332"/>
          </a:xfrm>
        </p:grpSpPr>
        <p:sp>
          <p:nvSpPr>
            <p:cNvPr id="129" name="Ορθογώνιο 128"/>
            <p:cNvSpPr/>
            <p:nvPr/>
          </p:nvSpPr>
          <p:spPr>
            <a:xfrm>
              <a:off x="4932151" y="3885367"/>
              <a:ext cx="127814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Βρόχος 1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TextBox 131"/>
                <p:cNvSpPr txBox="1"/>
                <p:nvPr/>
              </p:nvSpPr>
              <p:spPr>
                <a:xfrm>
                  <a:off x="6078650" y="3910873"/>
                  <a:ext cx="316387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2" name="TextBox 1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8650" y="3910873"/>
                  <a:ext cx="3163879" cy="276999"/>
                </a:xfrm>
                <a:prstGeom prst="rect">
                  <a:avLst/>
                </a:prstGeom>
                <a:blipFill>
                  <a:blip r:embed="rId14"/>
                  <a:stretch>
                    <a:fillRect r="-1541" b="-1777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4" name="Ομάδα 133"/>
          <p:cNvGrpSpPr/>
          <p:nvPr/>
        </p:nvGrpSpPr>
        <p:grpSpPr>
          <a:xfrm>
            <a:off x="4949468" y="4193632"/>
            <a:ext cx="4310378" cy="369332"/>
            <a:chOff x="4932151" y="3885367"/>
            <a:chExt cx="4310378" cy="369332"/>
          </a:xfrm>
        </p:grpSpPr>
        <p:sp>
          <p:nvSpPr>
            <p:cNvPr id="135" name="Ορθογώνιο 134"/>
            <p:cNvSpPr/>
            <p:nvPr/>
          </p:nvSpPr>
          <p:spPr>
            <a:xfrm>
              <a:off x="4932151" y="3885367"/>
              <a:ext cx="127814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Βρόχος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>
                <a:xfrm>
                  <a:off x="6078650" y="3910873"/>
                  <a:ext cx="316387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8650" y="3910873"/>
                  <a:ext cx="3163879" cy="276999"/>
                </a:xfrm>
                <a:prstGeom prst="rect">
                  <a:avLst/>
                </a:prstGeom>
                <a:blipFill>
                  <a:blip r:embed="rId15"/>
                  <a:stretch>
                    <a:fillRect l="-1156" r="-1349" b="-173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7" name="Ομάδα 136"/>
          <p:cNvGrpSpPr/>
          <p:nvPr/>
        </p:nvGrpSpPr>
        <p:grpSpPr>
          <a:xfrm>
            <a:off x="4928686" y="4567708"/>
            <a:ext cx="4847320" cy="369332"/>
            <a:chOff x="4932151" y="3885367"/>
            <a:chExt cx="4847320" cy="369332"/>
          </a:xfrm>
        </p:grpSpPr>
        <p:sp>
          <p:nvSpPr>
            <p:cNvPr id="138" name="Ορθογώνιο 137"/>
            <p:cNvSpPr/>
            <p:nvPr/>
          </p:nvSpPr>
          <p:spPr>
            <a:xfrm>
              <a:off x="4932151" y="3885367"/>
              <a:ext cx="127814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Βρόχος 1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TextBox 138"/>
                <p:cNvSpPr txBox="1"/>
                <p:nvPr/>
              </p:nvSpPr>
              <p:spPr>
                <a:xfrm>
                  <a:off x="6078650" y="3910873"/>
                  <a:ext cx="370082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9" name="TextBox 1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8650" y="3910873"/>
                  <a:ext cx="3700821" cy="276999"/>
                </a:xfrm>
                <a:prstGeom prst="rect">
                  <a:avLst/>
                </a:prstGeom>
                <a:blipFill>
                  <a:blip r:embed="rId16"/>
                  <a:stretch>
                    <a:fillRect l="-494" r="-494" b="-1521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2" name="Ομάδα 141"/>
          <p:cNvGrpSpPr/>
          <p:nvPr/>
        </p:nvGrpSpPr>
        <p:grpSpPr>
          <a:xfrm>
            <a:off x="7928262" y="1582044"/>
            <a:ext cx="4145977" cy="1352082"/>
            <a:chOff x="7928262" y="1582044"/>
            <a:chExt cx="4145977" cy="1352082"/>
          </a:xfrm>
        </p:grpSpPr>
        <p:sp>
          <p:nvSpPr>
            <p:cNvPr id="140" name="Δεξί άγκιστρο 139"/>
            <p:cNvSpPr/>
            <p:nvPr/>
          </p:nvSpPr>
          <p:spPr>
            <a:xfrm>
              <a:off x="7928262" y="1582044"/>
              <a:ext cx="363682" cy="1352082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1" name="Ορθογώνιο 140"/>
            <p:cNvSpPr/>
            <p:nvPr/>
          </p:nvSpPr>
          <p:spPr>
            <a:xfrm>
              <a:off x="8512741" y="1658816"/>
              <a:ext cx="3561498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Μπορείτε να διαπιστώσετε ότι κάθε μια από τις εξισώσεις αυτές προκύπτει από τις υπόλοιπες τρεις εξισώσεις (προσθέστε τρεις οποιεσδήποτε εξισώσεις  και θα δείτε ότι θα προκύπτει η τέταρτη εξίσωση)</a:t>
              </a:r>
              <a:endParaRPr lang="el-GR" sz="1400" dirty="0"/>
            </a:p>
          </p:txBody>
        </p:sp>
      </p:grpSp>
      <p:sp>
        <p:nvSpPr>
          <p:cNvPr id="143" name="Ορθογώνιο 142"/>
          <p:cNvSpPr/>
          <p:nvPr/>
        </p:nvSpPr>
        <p:spPr>
          <a:xfrm>
            <a:off x="589564" y="5415105"/>
            <a:ext cx="1140154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Τρεις (3) οποιεσδήποτε εξισώσεις από τον κανόνα των κόμβων και οι τρεις (3) εξισώσεις από τον κανόνα των βρόχων συνιστούν ένα σύστημα έξι (6) εξισώσεων με αγνώστους τα ρεύματα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sz="2000" b="1" i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08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128" grpId="0"/>
      <p:bldP spid="1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35" y="20780"/>
            <a:ext cx="1207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Φόρτιση Πυκνωτή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Ομάδα 42"/>
          <p:cNvGrpSpPr/>
          <p:nvPr/>
        </p:nvGrpSpPr>
        <p:grpSpPr>
          <a:xfrm>
            <a:off x="200691" y="391365"/>
            <a:ext cx="2726157" cy="2011588"/>
            <a:chOff x="200691" y="547230"/>
            <a:chExt cx="2726157" cy="2011588"/>
          </a:xfrm>
        </p:grpSpPr>
        <p:grpSp>
          <p:nvGrpSpPr>
            <p:cNvPr id="41" name="Ομάδα 40"/>
            <p:cNvGrpSpPr/>
            <p:nvPr/>
          </p:nvGrpSpPr>
          <p:grpSpPr>
            <a:xfrm>
              <a:off x="200691" y="547230"/>
              <a:ext cx="2726157" cy="1692661"/>
              <a:chOff x="200691" y="547230"/>
              <a:chExt cx="2726157" cy="1692661"/>
            </a:xfrm>
          </p:grpSpPr>
          <p:grpSp>
            <p:nvGrpSpPr>
              <p:cNvPr id="39" name="Ομάδα 38"/>
              <p:cNvGrpSpPr/>
              <p:nvPr/>
            </p:nvGrpSpPr>
            <p:grpSpPr>
              <a:xfrm>
                <a:off x="242600" y="547230"/>
                <a:ext cx="2684248" cy="1692661"/>
                <a:chOff x="460811" y="786223"/>
                <a:chExt cx="2684248" cy="1692661"/>
              </a:xfrm>
            </p:grpSpPr>
            <p:grpSp>
              <p:nvGrpSpPr>
                <p:cNvPr id="23" name="Ομάδα 22"/>
                <p:cNvGrpSpPr/>
                <p:nvPr/>
              </p:nvGrpSpPr>
              <p:grpSpPr>
                <a:xfrm>
                  <a:off x="460811" y="1050032"/>
                  <a:ext cx="2379152" cy="1409225"/>
                  <a:chOff x="460811" y="1050032"/>
                  <a:chExt cx="2379152" cy="1409225"/>
                </a:xfrm>
              </p:grpSpPr>
              <p:sp>
                <p:nvSpPr>
                  <p:cNvPr id="5" name="Ελεύθερη σχεδίαση 4"/>
                  <p:cNvSpPr/>
                  <p:nvPr/>
                </p:nvSpPr>
                <p:spPr>
                  <a:xfrm>
                    <a:off x="799783" y="1050032"/>
                    <a:ext cx="1681609" cy="238266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744492"/>
                      <a:gd name="connsiteY0" fmla="*/ 212651 h 393405"/>
                      <a:gd name="connsiteX1" fmla="*/ 936957 w 2744492"/>
                      <a:gd name="connsiteY1" fmla="*/ 202019 h 393405"/>
                      <a:gd name="connsiteX2" fmla="*/ 1032650 w 2744492"/>
                      <a:gd name="connsiteY2" fmla="*/ 0 h 393405"/>
                      <a:gd name="connsiteX3" fmla="*/ 1224036 w 2744492"/>
                      <a:gd name="connsiteY3" fmla="*/ 393405 h 393405"/>
                      <a:gd name="connsiteX4" fmla="*/ 1383524 w 2744492"/>
                      <a:gd name="connsiteY4" fmla="*/ 0 h 393405"/>
                      <a:gd name="connsiteX5" fmla="*/ 1585543 w 2744492"/>
                      <a:gd name="connsiteY5" fmla="*/ 382772 h 393405"/>
                      <a:gd name="connsiteX6" fmla="*/ 1776929 w 2744492"/>
                      <a:gd name="connsiteY6" fmla="*/ 0 h 393405"/>
                      <a:gd name="connsiteX7" fmla="*/ 1957682 w 2744492"/>
                      <a:gd name="connsiteY7" fmla="*/ 372140 h 393405"/>
                      <a:gd name="connsiteX8" fmla="*/ 2149068 w 2744492"/>
                      <a:gd name="connsiteY8" fmla="*/ 21265 h 393405"/>
                      <a:gd name="connsiteX9" fmla="*/ 2244761 w 2744492"/>
                      <a:gd name="connsiteY9" fmla="*/ 191386 h 393405"/>
                      <a:gd name="connsiteX10" fmla="*/ 2744492 w 2744492"/>
                      <a:gd name="connsiteY10" fmla="*/ 191386 h 393405"/>
                      <a:gd name="connsiteX0" fmla="*/ 0 w 3406947"/>
                      <a:gd name="connsiteY0" fmla="*/ 212651 h 393405"/>
                      <a:gd name="connsiteX1" fmla="*/ 936957 w 3406947"/>
                      <a:gd name="connsiteY1" fmla="*/ 202019 h 393405"/>
                      <a:gd name="connsiteX2" fmla="*/ 1032650 w 3406947"/>
                      <a:gd name="connsiteY2" fmla="*/ 0 h 393405"/>
                      <a:gd name="connsiteX3" fmla="*/ 1224036 w 3406947"/>
                      <a:gd name="connsiteY3" fmla="*/ 393405 h 393405"/>
                      <a:gd name="connsiteX4" fmla="*/ 1383524 w 3406947"/>
                      <a:gd name="connsiteY4" fmla="*/ 0 h 393405"/>
                      <a:gd name="connsiteX5" fmla="*/ 1585543 w 3406947"/>
                      <a:gd name="connsiteY5" fmla="*/ 382772 h 393405"/>
                      <a:gd name="connsiteX6" fmla="*/ 1776929 w 3406947"/>
                      <a:gd name="connsiteY6" fmla="*/ 0 h 393405"/>
                      <a:gd name="connsiteX7" fmla="*/ 1957682 w 3406947"/>
                      <a:gd name="connsiteY7" fmla="*/ 372140 h 393405"/>
                      <a:gd name="connsiteX8" fmla="*/ 2149068 w 3406947"/>
                      <a:gd name="connsiteY8" fmla="*/ 21265 h 393405"/>
                      <a:gd name="connsiteX9" fmla="*/ 2244761 w 3406947"/>
                      <a:gd name="connsiteY9" fmla="*/ 191386 h 393405"/>
                      <a:gd name="connsiteX10" fmla="*/ 3406947 w 3406947"/>
                      <a:gd name="connsiteY10" fmla="*/ 174229 h 393405"/>
                      <a:gd name="connsiteX0" fmla="*/ 0 w 3406947"/>
                      <a:gd name="connsiteY0" fmla="*/ 212651 h 393405"/>
                      <a:gd name="connsiteX1" fmla="*/ 936957 w 3406947"/>
                      <a:gd name="connsiteY1" fmla="*/ 202019 h 393405"/>
                      <a:gd name="connsiteX2" fmla="*/ 1032650 w 3406947"/>
                      <a:gd name="connsiteY2" fmla="*/ 0 h 393405"/>
                      <a:gd name="connsiteX3" fmla="*/ 1224036 w 3406947"/>
                      <a:gd name="connsiteY3" fmla="*/ 393405 h 393405"/>
                      <a:gd name="connsiteX4" fmla="*/ 1383524 w 3406947"/>
                      <a:gd name="connsiteY4" fmla="*/ 0 h 393405"/>
                      <a:gd name="connsiteX5" fmla="*/ 1585543 w 3406947"/>
                      <a:gd name="connsiteY5" fmla="*/ 382772 h 393405"/>
                      <a:gd name="connsiteX6" fmla="*/ 1776929 w 3406947"/>
                      <a:gd name="connsiteY6" fmla="*/ 0 h 393405"/>
                      <a:gd name="connsiteX7" fmla="*/ 1957682 w 3406947"/>
                      <a:gd name="connsiteY7" fmla="*/ 372140 h 393405"/>
                      <a:gd name="connsiteX8" fmla="*/ 2149068 w 3406947"/>
                      <a:gd name="connsiteY8" fmla="*/ 21265 h 393405"/>
                      <a:gd name="connsiteX9" fmla="*/ 2244761 w 3406947"/>
                      <a:gd name="connsiteY9" fmla="*/ 191386 h 393405"/>
                      <a:gd name="connsiteX10" fmla="*/ 3406947 w 3406947"/>
                      <a:gd name="connsiteY10" fmla="*/ 208543 h 393405"/>
                      <a:gd name="connsiteX0" fmla="*/ 0 w 3386024"/>
                      <a:gd name="connsiteY0" fmla="*/ 212651 h 393405"/>
                      <a:gd name="connsiteX1" fmla="*/ 936957 w 3386024"/>
                      <a:gd name="connsiteY1" fmla="*/ 202019 h 393405"/>
                      <a:gd name="connsiteX2" fmla="*/ 1032650 w 3386024"/>
                      <a:gd name="connsiteY2" fmla="*/ 0 h 393405"/>
                      <a:gd name="connsiteX3" fmla="*/ 1224036 w 3386024"/>
                      <a:gd name="connsiteY3" fmla="*/ 393405 h 393405"/>
                      <a:gd name="connsiteX4" fmla="*/ 1383524 w 3386024"/>
                      <a:gd name="connsiteY4" fmla="*/ 0 h 393405"/>
                      <a:gd name="connsiteX5" fmla="*/ 1585543 w 3386024"/>
                      <a:gd name="connsiteY5" fmla="*/ 382772 h 393405"/>
                      <a:gd name="connsiteX6" fmla="*/ 1776929 w 3386024"/>
                      <a:gd name="connsiteY6" fmla="*/ 0 h 393405"/>
                      <a:gd name="connsiteX7" fmla="*/ 1957682 w 3386024"/>
                      <a:gd name="connsiteY7" fmla="*/ 372140 h 393405"/>
                      <a:gd name="connsiteX8" fmla="*/ 2149068 w 3386024"/>
                      <a:gd name="connsiteY8" fmla="*/ 21265 h 393405"/>
                      <a:gd name="connsiteX9" fmla="*/ 2244761 w 3386024"/>
                      <a:gd name="connsiteY9" fmla="*/ 191386 h 393405"/>
                      <a:gd name="connsiteX10" fmla="*/ 3386024 w 3386024"/>
                      <a:gd name="connsiteY10" fmla="*/ 174229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386024" h="393405">
                        <a:moveTo>
                          <a:pt x="0" y="212651"/>
                        </a:moveTo>
                        <a:lnTo>
                          <a:pt x="936957" y="202019"/>
                        </a:lnTo>
                        <a:lnTo>
                          <a:pt x="1032650" y="0"/>
                        </a:lnTo>
                        <a:lnTo>
                          <a:pt x="1224036" y="393405"/>
                        </a:lnTo>
                        <a:lnTo>
                          <a:pt x="1383524" y="0"/>
                        </a:lnTo>
                        <a:lnTo>
                          <a:pt x="1585543" y="382772"/>
                        </a:lnTo>
                        <a:lnTo>
                          <a:pt x="1776929" y="0"/>
                        </a:lnTo>
                        <a:lnTo>
                          <a:pt x="1957682" y="372140"/>
                        </a:lnTo>
                        <a:lnTo>
                          <a:pt x="2149068" y="21265"/>
                        </a:lnTo>
                        <a:lnTo>
                          <a:pt x="2244761" y="191386"/>
                        </a:lnTo>
                        <a:lnTo>
                          <a:pt x="3386024" y="174229"/>
                        </a:ln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p:grpSp>
                <p:nvGrpSpPr>
                  <p:cNvPr id="12" name="Ομάδα 11"/>
                  <p:cNvGrpSpPr/>
                  <p:nvPr/>
                </p:nvGrpSpPr>
                <p:grpSpPr>
                  <a:xfrm>
                    <a:off x="460811" y="1185541"/>
                    <a:ext cx="767804" cy="1273716"/>
                    <a:chOff x="2202798" y="1777823"/>
                    <a:chExt cx="767804" cy="1273716"/>
                  </a:xfrm>
                </p:grpSpPr>
                <p:cxnSp>
                  <p:nvCxnSpPr>
                    <p:cNvPr id="6" name="Ευθεία γραμμή σύνδεσης 5"/>
                    <p:cNvCxnSpPr/>
                    <p:nvPr/>
                  </p:nvCxnSpPr>
                  <p:spPr>
                    <a:xfrm rot="16200000">
                      <a:off x="2288381" y="2781539"/>
                      <a:ext cx="540000" cy="0"/>
                    </a:xfrm>
                    <a:prstGeom prst="line">
                      <a:avLst/>
                    </a:prstGeom>
                    <a:ln w="317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Ευθεία γραμμή σύνδεσης 6"/>
                    <p:cNvCxnSpPr/>
                    <p:nvPr/>
                  </p:nvCxnSpPr>
                  <p:spPr>
                    <a:xfrm rot="16200000">
                      <a:off x="2568011" y="2024003"/>
                      <a:ext cx="0" cy="637951"/>
                    </a:xfrm>
                    <a:prstGeom prst="line">
                      <a:avLst/>
                    </a:prstGeom>
                    <a:ln w="3810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Ευθεία γραμμή σύνδεσης 7"/>
                    <p:cNvCxnSpPr/>
                    <p:nvPr/>
                  </p:nvCxnSpPr>
                  <p:spPr>
                    <a:xfrm rot="16200000">
                      <a:off x="2284812" y="2047823"/>
                      <a:ext cx="540000" cy="0"/>
                    </a:xfrm>
                    <a:prstGeom prst="line">
                      <a:avLst/>
                    </a:prstGeom>
                    <a:ln w="317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Ευθεία γραμμή σύνδεσης 8"/>
                    <p:cNvCxnSpPr/>
                    <p:nvPr/>
                  </p:nvCxnSpPr>
                  <p:spPr>
                    <a:xfrm rot="16200000">
                      <a:off x="2552161" y="2340281"/>
                      <a:ext cx="0" cy="288000"/>
                    </a:xfrm>
                    <a:prstGeom prst="line">
                      <a:avLst/>
                    </a:prstGeom>
                    <a:ln w="571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" name="TextBox 9"/>
                    <p:cNvSpPr txBox="1"/>
                    <p:nvPr/>
                  </p:nvSpPr>
                  <p:spPr>
                    <a:xfrm>
                      <a:off x="2202798" y="2347123"/>
                      <a:ext cx="296645" cy="2979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–</a:t>
                      </a:r>
                      <a:endParaRPr lang="el-GR" sz="2400" b="1" dirty="0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1" name="Ορθογώνιο 10"/>
                        <p:cNvSpPr/>
                        <p:nvPr/>
                      </p:nvSpPr>
                      <p:spPr>
                        <a:xfrm>
                          <a:off x="2603194" y="2365830"/>
                          <a:ext cx="367408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oMath>
                            </m:oMathPara>
                          </a14:m>
                          <a:endParaRPr lang="el-GR" sz="1600" b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1" name="Ορθογώνιο 10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603194" y="2365830"/>
                          <a:ext cx="367408" cy="338554"/>
                        </a:xfrm>
                        <a:prstGeom prst="rect">
                          <a:avLst/>
                        </a:prstGeom>
                        <a:blipFill>
                          <a:blip r:embed="rId2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18" name="Ομάδα 17"/>
                  <p:cNvGrpSpPr/>
                  <p:nvPr/>
                </p:nvGrpSpPr>
                <p:grpSpPr>
                  <a:xfrm>
                    <a:off x="2185037" y="1145379"/>
                    <a:ext cx="654926" cy="1309716"/>
                    <a:chOff x="3948546" y="1021384"/>
                    <a:chExt cx="654926" cy="1309716"/>
                  </a:xfrm>
                </p:grpSpPr>
                <p:cxnSp>
                  <p:nvCxnSpPr>
                    <p:cNvPr id="14" name="Ευθεία γραμμή σύνδεσης 13"/>
                    <p:cNvCxnSpPr/>
                    <p:nvPr/>
                  </p:nvCxnSpPr>
                  <p:spPr>
                    <a:xfrm>
                      <a:off x="3948546" y="1610591"/>
                      <a:ext cx="648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Ευθεία γραμμή σύνδεσης 14"/>
                    <p:cNvCxnSpPr/>
                    <p:nvPr/>
                  </p:nvCxnSpPr>
                  <p:spPr>
                    <a:xfrm>
                      <a:off x="3955472" y="1773382"/>
                      <a:ext cx="648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Ευθεία γραμμή σύνδεσης 15"/>
                    <p:cNvCxnSpPr/>
                    <p:nvPr/>
                  </p:nvCxnSpPr>
                  <p:spPr>
                    <a:xfrm rot="16200000">
                      <a:off x="3992714" y="2061100"/>
                      <a:ext cx="540000" cy="0"/>
                    </a:xfrm>
                    <a:prstGeom prst="line">
                      <a:avLst/>
                    </a:prstGeom>
                    <a:ln w="317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Ευθεία γραμμή σύνδεσης 16"/>
                    <p:cNvCxnSpPr/>
                    <p:nvPr/>
                  </p:nvCxnSpPr>
                  <p:spPr>
                    <a:xfrm rot="16200000">
                      <a:off x="3971145" y="1309384"/>
                      <a:ext cx="576000" cy="0"/>
                    </a:xfrm>
                    <a:prstGeom prst="line">
                      <a:avLst/>
                    </a:prstGeom>
                    <a:ln w="317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" name="Ορθογώνιο 20"/>
                    <p:cNvSpPr/>
                    <p:nvPr/>
                  </p:nvSpPr>
                  <p:spPr>
                    <a:xfrm>
                      <a:off x="2785665" y="1630954"/>
                      <a:ext cx="359394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oMath>
                        </m:oMathPara>
                      </a14:m>
                      <a:endParaRPr lang="el-GR" sz="16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1" name="Ορθογώνιο 2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5665" y="1630954"/>
                      <a:ext cx="359394" cy="338554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" name="Ορθογώνιο 21"/>
                    <p:cNvSpPr/>
                    <p:nvPr/>
                  </p:nvSpPr>
                  <p:spPr>
                    <a:xfrm>
                      <a:off x="1400211" y="786223"/>
                      <a:ext cx="373820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oMath>
                        </m:oMathPara>
                      </a14:m>
                      <a:endParaRPr lang="el-GR" sz="16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2" name="Ορθογώνιο 2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00211" y="786223"/>
                      <a:ext cx="373820" cy="338554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" name="Ομάδα 23"/>
                <p:cNvGrpSpPr/>
                <p:nvPr/>
              </p:nvGrpSpPr>
              <p:grpSpPr>
                <a:xfrm>
                  <a:off x="828050" y="2262945"/>
                  <a:ext cx="1682898" cy="215939"/>
                  <a:chOff x="6826825" y="894344"/>
                  <a:chExt cx="1682898" cy="215939"/>
                </a:xfrm>
              </p:grpSpPr>
              <p:grpSp>
                <p:nvGrpSpPr>
                  <p:cNvPr id="25" name="Ομάδα 24"/>
                  <p:cNvGrpSpPr/>
                  <p:nvPr/>
                </p:nvGrpSpPr>
                <p:grpSpPr>
                  <a:xfrm>
                    <a:off x="6826825" y="894344"/>
                    <a:ext cx="1682898" cy="215939"/>
                    <a:chOff x="6826825" y="894344"/>
                    <a:chExt cx="1682898" cy="215939"/>
                  </a:xfrm>
                </p:grpSpPr>
                <p:cxnSp>
                  <p:nvCxnSpPr>
                    <p:cNvPr id="27" name="Ευθεία γραμμή σύνδεσης 26"/>
                    <p:cNvCxnSpPr/>
                    <p:nvPr/>
                  </p:nvCxnSpPr>
                  <p:spPr>
                    <a:xfrm>
                      <a:off x="6826825" y="1083632"/>
                      <a:ext cx="648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Ευθεία γραμμή σύνδεσης 27"/>
                    <p:cNvCxnSpPr/>
                    <p:nvPr/>
                  </p:nvCxnSpPr>
                  <p:spPr>
                    <a:xfrm flipV="1">
                      <a:off x="7516575" y="894344"/>
                      <a:ext cx="276998" cy="18928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9" name="Οβάλ 28"/>
                    <p:cNvSpPr/>
                    <p:nvPr/>
                  </p:nvSpPr>
                  <p:spPr>
                    <a:xfrm>
                      <a:off x="7466113" y="1038283"/>
                      <a:ext cx="72000" cy="7200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0" name="Ευθεία γραμμή σύνδεσης 29"/>
                    <p:cNvCxnSpPr/>
                    <p:nvPr/>
                  </p:nvCxnSpPr>
                  <p:spPr>
                    <a:xfrm>
                      <a:off x="7789723" y="1080167"/>
                      <a:ext cx="720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6" name="Ισοσκελές τρίγωνο 25"/>
                  <p:cNvSpPr/>
                  <p:nvPr/>
                </p:nvSpPr>
                <p:spPr>
                  <a:xfrm rot="19597557" flipV="1">
                    <a:off x="7713796" y="923508"/>
                    <a:ext cx="108000" cy="72000"/>
                  </a:xfrm>
                  <a:prstGeom prst="triangl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sp>
            <p:nvSpPr>
              <p:cNvPr id="40" name="TextBox 39"/>
              <p:cNvSpPr txBox="1"/>
              <p:nvPr/>
            </p:nvSpPr>
            <p:spPr>
              <a:xfrm>
                <a:off x="200691" y="1132115"/>
                <a:ext cx="3385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 smtClean="0"/>
                  <a:t>+</a:t>
                </a:r>
                <a:endParaRPr lang="el-GR" sz="2400" b="1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Ορθογώνιο 41"/>
                <p:cNvSpPr/>
                <p:nvPr/>
              </p:nvSpPr>
              <p:spPr>
                <a:xfrm>
                  <a:off x="1243754" y="2220264"/>
                  <a:ext cx="364202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𝚫</m:t>
                        </m:r>
                      </m:oMath>
                    </m:oMathPara>
                  </a14:m>
                  <a:endParaRPr lang="el-GR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Ορθογώνιο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3754" y="2220264"/>
                  <a:ext cx="364202" cy="33855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4" name="Ορθογώνιο 43"/>
          <p:cNvSpPr/>
          <p:nvPr/>
        </p:nvSpPr>
        <p:spPr>
          <a:xfrm>
            <a:off x="3238630" y="650464"/>
            <a:ext cx="8596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σε σειρά σύνδεση ενός ηλεκτρικού στοιχείου Ε, ενός αντιστάτη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και ενός πυκνωτή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συνιστά ένα κύκλωμα φόρτισης πυκνωτή.</a:t>
            </a:r>
            <a:endParaRPr lang="el-GR" sz="1600" dirty="0"/>
          </a:p>
        </p:txBody>
      </p:sp>
      <p:sp>
        <p:nvSpPr>
          <p:cNvPr id="45" name="Ορθογώνιο 44"/>
          <p:cNvSpPr/>
          <p:nvPr/>
        </p:nvSpPr>
        <p:spPr>
          <a:xfrm>
            <a:off x="3255947" y="1228895"/>
            <a:ext cx="85966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Όταν ο διακόπτης Δ είναι ανοιχτός το κύκλωμα δεν διαρρέεται με ηλεκτρικό ρεύμα</a:t>
            </a:r>
            <a:endParaRPr lang="el-GR" sz="1600" dirty="0"/>
          </a:p>
        </p:txBody>
      </p:sp>
      <p:sp>
        <p:nvSpPr>
          <p:cNvPr id="105" name="Ορθογώνιο 104"/>
          <p:cNvSpPr/>
          <p:nvPr/>
        </p:nvSpPr>
        <p:spPr>
          <a:xfrm>
            <a:off x="3228235" y="2946866"/>
            <a:ext cx="85966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διαδικασία της φόρτισης συνεχίζεται μέχρι η διαφορά δυναμικού στα άκρα του πυκνωτή γίνει ίση με τη διαφορά δυναμικού Ε του ηλεκτρικού στοιχείου. Τότε ολοκληρώνεται η φόρτιση και ο πυκνωτής θεωρείται πλήρως φορτισμένος.</a:t>
            </a:r>
            <a:endParaRPr lang="el-GR" sz="1600" dirty="0"/>
          </a:p>
        </p:txBody>
      </p:sp>
      <p:sp>
        <p:nvSpPr>
          <p:cNvPr id="106" name="Ορθογώνιο 105"/>
          <p:cNvSpPr/>
          <p:nvPr/>
        </p:nvSpPr>
        <p:spPr>
          <a:xfrm>
            <a:off x="3235161" y="3733117"/>
            <a:ext cx="8596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όλη τη διαδικασία της φόρτισης του πυκνωτή, η ένταση του ηλεκτρικού ρεύματος μειώνεται σταδιακά έως την τιμή μηδέν (0)</a:t>
            </a:r>
            <a:endParaRPr lang="el-GR" sz="1600" dirty="0"/>
          </a:p>
        </p:txBody>
      </p:sp>
      <p:sp>
        <p:nvSpPr>
          <p:cNvPr id="107" name="Ορθογώνιο 106"/>
          <p:cNvSpPr/>
          <p:nvPr/>
        </p:nvSpPr>
        <p:spPr>
          <a:xfrm>
            <a:off x="142327" y="4583623"/>
            <a:ext cx="76612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Μελέτη κυκλώματος φόρτισης σε χρονική στιγμή που φορτίζει ο πυκνωτής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08" name="Ορθογώνιο 107"/>
          <p:cNvSpPr/>
          <p:nvPr/>
        </p:nvSpPr>
        <p:spPr>
          <a:xfrm>
            <a:off x="131560" y="4978025"/>
            <a:ext cx="25607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1600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Κανόνας του 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Kirchhoff:</a:t>
            </a:r>
            <a:endParaRPr lang="el-GR" sz="1600" dirty="0"/>
          </a:p>
        </p:txBody>
      </p:sp>
      <p:grpSp>
        <p:nvGrpSpPr>
          <p:cNvPr id="131" name="Ομάδα 130"/>
          <p:cNvGrpSpPr/>
          <p:nvPr/>
        </p:nvGrpSpPr>
        <p:grpSpPr>
          <a:xfrm>
            <a:off x="197226" y="1540620"/>
            <a:ext cx="11644945" cy="3079752"/>
            <a:chOff x="197226" y="1540620"/>
            <a:chExt cx="11644945" cy="3079752"/>
          </a:xfrm>
        </p:grpSpPr>
        <p:grpSp>
          <p:nvGrpSpPr>
            <p:cNvPr id="91" name="Ομάδα 90"/>
            <p:cNvGrpSpPr/>
            <p:nvPr/>
          </p:nvGrpSpPr>
          <p:grpSpPr>
            <a:xfrm>
              <a:off x="1233664" y="3164384"/>
              <a:ext cx="360000" cy="307777"/>
              <a:chOff x="1212737" y="1117005"/>
              <a:chExt cx="360000" cy="307777"/>
            </a:xfrm>
          </p:grpSpPr>
          <p:cxnSp>
            <p:nvCxnSpPr>
              <p:cNvPr id="86" name="Ευθύγραμμο βέλος σύνδεσης 85"/>
              <p:cNvCxnSpPr/>
              <p:nvPr/>
            </p:nvCxnSpPr>
            <p:spPr>
              <a:xfrm rot="5400000" flipH="1" flipV="1">
                <a:off x="1392737" y="948042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Ορθογώνιο 86"/>
              <p:cNvSpPr/>
              <p:nvPr/>
            </p:nvSpPr>
            <p:spPr>
              <a:xfrm>
                <a:off x="1217064" y="1117005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128" name="Ομάδα 127"/>
            <p:cNvGrpSpPr/>
            <p:nvPr/>
          </p:nvGrpSpPr>
          <p:grpSpPr>
            <a:xfrm>
              <a:off x="197226" y="1540620"/>
              <a:ext cx="11644945" cy="3079752"/>
              <a:chOff x="197226" y="1540620"/>
              <a:chExt cx="11644945" cy="3079752"/>
            </a:xfrm>
          </p:grpSpPr>
          <p:grpSp>
            <p:nvGrpSpPr>
              <p:cNvPr id="79" name="Ομάδα 78"/>
              <p:cNvGrpSpPr/>
              <p:nvPr/>
            </p:nvGrpSpPr>
            <p:grpSpPr>
              <a:xfrm>
                <a:off x="197226" y="2642726"/>
                <a:ext cx="2726157" cy="1977646"/>
                <a:chOff x="197226" y="3006411"/>
                <a:chExt cx="2726157" cy="1977646"/>
              </a:xfrm>
            </p:grpSpPr>
            <p:grpSp>
              <p:nvGrpSpPr>
                <p:cNvPr id="31" name="Ομάδα 30"/>
                <p:cNvGrpSpPr/>
                <p:nvPr/>
              </p:nvGrpSpPr>
              <p:grpSpPr>
                <a:xfrm>
                  <a:off x="589259" y="4526595"/>
                  <a:ext cx="1672507" cy="189288"/>
                  <a:chOff x="8662551" y="941302"/>
                  <a:chExt cx="1672507" cy="189288"/>
                </a:xfrm>
              </p:grpSpPr>
              <p:grpSp>
                <p:nvGrpSpPr>
                  <p:cNvPr id="32" name="Ομάδα 31"/>
                  <p:cNvGrpSpPr/>
                  <p:nvPr/>
                </p:nvGrpSpPr>
                <p:grpSpPr>
                  <a:xfrm>
                    <a:off x="8662551" y="1045209"/>
                    <a:ext cx="1672507" cy="72000"/>
                    <a:chOff x="6826825" y="1048674"/>
                    <a:chExt cx="1672507" cy="72000"/>
                  </a:xfrm>
                </p:grpSpPr>
                <p:cxnSp>
                  <p:nvCxnSpPr>
                    <p:cNvPr id="36" name="Ευθεία γραμμή σύνδεσης 35"/>
                    <p:cNvCxnSpPr/>
                    <p:nvPr/>
                  </p:nvCxnSpPr>
                  <p:spPr>
                    <a:xfrm>
                      <a:off x="6826825" y="1083632"/>
                      <a:ext cx="684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7" name="Οβάλ 36"/>
                    <p:cNvSpPr/>
                    <p:nvPr/>
                  </p:nvSpPr>
                  <p:spPr>
                    <a:xfrm>
                      <a:off x="7466113" y="1048674"/>
                      <a:ext cx="72000" cy="7200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8" name="Ευθεία γραμμή σύνδεσης 37"/>
                    <p:cNvCxnSpPr/>
                    <p:nvPr/>
                  </p:nvCxnSpPr>
                  <p:spPr>
                    <a:xfrm>
                      <a:off x="7779332" y="1080167"/>
                      <a:ext cx="720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" name="Ομάδα 32"/>
                  <p:cNvGrpSpPr/>
                  <p:nvPr/>
                </p:nvGrpSpPr>
                <p:grpSpPr>
                  <a:xfrm rot="835157">
                    <a:off x="9362420" y="941302"/>
                    <a:ext cx="305221" cy="189288"/>
                    <a:chOff x="9331247" y="899738"/>
                    <a:chExt cx="305221" cy="189288"/>
                  </a:xfrm>
                </p:grpSpPr>
                <p:cxnSp>
                  <p:nvCxnSpPr>
                    <p:cNvPr id="34" name="Ευθεία γραμμή σύνδεσης 33"/>
                    <p:cNvCxnSpPr/>
                    <p:nvPr/>
                  </p:nvCxnSpPr>
                  <p:spPr>
                    <a:xfrm flipV="1">
                      <a:off x="9331247" y="899738"/>
                      <a:ext cx="276998" cy="18928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5" name="Ισοσκελές τρίγωνο 34"/>
                    <p:cNvSpPr/>
                    <p:nvPr/>
                  </p:nvSpPr>
                  <p:spPr>
                    <a:xfrm rot="19597557" flipV="1">
                      <a:off x="9528468" y="928902"/>
                      <a:ext cx="108000" cy="72000"/>
                    </a:xfrm>
                    <a:prstGeom prst="triangl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76" name="Ομάδα 75"/>
                <p:cNvGrpSpPr/>
                <p:nvPr/>
              </p:nvGrpSpPr>
              <p:grpSpPr>
                <a:xfrm>
                  <a:off x="197226" y="3006411"/>
                  <a:ext cx="2726157" cy="1977646"/>
                  <a:chOff x="197226" y="3006411"/>
                  <a:chExt cx="2726157" cy="1977646"/>
                </a:xfrm>
              </p:grpSpPr>
              <p:grpSp>
                <p:nvGrpSpPr>
                  <p:cNvPr id="48" name="Ομάδα 47"/>
                  <p:cNvGrpSpPr/>
                  <p:nvPr/>
                </p:nvGrpSpPr>
                <p:grpSpPr>
                  <a:xfrm>
                    <a:off x="197226" y="3006411"/>
                    <a:ext cx="2726157" cy="1673034"/>
                    <a:chOff x="200691" y="547230"/>
                    <a:chExt cx="2726157" cy="1673034"/>
                  </a:xfrm>
                </p:grpSpPr>
                <p:grpSp>
                  <p:nvGrpSpPr>
                    <p:cNvPr id="50" name="Ομάδα 49"/>
                    <p:cNvGrpSpPr/>
                    <p:nvPr/>
                  </p:nvGrpSpPr>
                  <p:grpSpPr>
                    <a:xfrm>
                      <a:off x="242600" y="547230"/>
                      <a:ext cx="2684248" cy="1673034"/>
                      <a:chOff x="460811" y="786223"/>
                      <a:chExt cx="2684248" cy="1673034"/>
                    </a:xfrm>
                  </p:grpSpPr>
                  <p:grpSp>
                    <p:nvGrpSpPr>
                      <p:cNvPr id="52" name="Ομάδα 51"/>
                      <p:cNvGrpSpPr/>
                      <p:nvPr/>
                    </p:nvGrpSpPr>
                    <p:grpSpPr>
                      <a:xfrm>
                        <a:off x="460811" y="1050032"/>
                        <a:ext cx="2379152" cy="1409225"/>
                        <a:chOff x="460811" y="1050032"/>
                        <a:chExt cx="2379152" cy="1409225"/>
                      </a:xfrm>
                    </p:grpSpPr>
                    <p:sp>
                      <p:nvSpPr>
                        <p:cNvPr id="62" name="Ελεύθερη σχεδίαση 61"/>
                        <p:cNvSpPr/>
                        <p:nvPr/>
                      </p:nvSpPr>
                      <p:spPr>
                        <a:xfrm>
                          <a:off x="799782" y="1050032"/>
                          <a:ext cx="1692000" cy="238266"/>
                        </a:xfrm>
                        <a:custGeom>
                          <a:avLst/>
                          <a:gdLst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50605 w 2200940"/>
                            <a:gd name="connsiteY4" fmla="*/ 21265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212651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744492"/>
                            <a:gd name="connsiteY0" fmla="*/ 212651 h 393405"/>
                            <a:gd name="connsiteX1" fmla="*/ 936957 w 2744492"/>
                            <a:gd name="connsiteY1" fmla="*/ 202019 h 393405"/>
                            <a:gd name="connsiteX2" fmla="*/ 1032650 w 2744492"/>
                            <a:gd name="connsiteY2" fmla="*/ 0 h 393405"/>
                            <a:gd name="connsiteX3" fmla="*/ 1224036 w 2744492"/>
                            <a:gd name="connsiteY3" fmla="*/ 393405 h 393405"/>
                            <a:gd name="connsiteX4" fmla="*/ 1383524 w 2744492"/>
                            <a:gd name="connsiteY4" fmla="*/ 0 h 393405"/>
                            <a:gd name="connsiteX5" fmla="*/ 1585543 w 2744492"/>
                            <a:gd name="connsiteY5" fmla="*/ 382772 h 393405"/>
                            <a:gd name="connsiteX6" fmla="*/ 1776929 w 2744492"/>
                            <a:gd name="connsiteY6" fmla="*/ 0 h 393405"/>
                            <a:gd name="connsiteX7" fmla="*/ 1957682 w 2744492"/>
                            <a:gd name="connsiteY7" fmla="*/ 372140 h 393405"/>
                            <a:gd name="connsiteX8" fmla="*/ 2149068 w 2744492"/>
                            <a:gd name="connsiteY8" fmla="*/ 21265 h 393405"/>
                            <a:gd name="connsiteX9" fmla="*/ 2244761 w 2744492"/>
                            <a:gd name="connsiteY9" fmla="*/ 191386 h 393405"/>
                            <a:gd name="connsiteX10" fmla="*/ 2744492 w 2744492"/>
                            <a:gd name="connsiteY10" fmla="*/ 191386 h 393405"/>
                            <a:gd name="connsiteX0" fmla="*/ 0 w 3406947"/>
                            <a:gd name="connsiteY0" fmla="*/ 212651 h 393405"/>
                            <a:gd name="connsiteX1" fmla="*/ 936957 w 3406947"/>
                            <a:gd name="connsiteY1" fmla="*/ 202019 h 393405"/>
                            <a:gd name="connsiteX2" fmla="*/ 1032650 w 3406947"/>
                            <a:gd name="connsiteY2" fmla="*/ 0 h 393405"/>
                            <a:gd name="connsiteX3" fmla="*/ 1224036 w 3406947"/>
                            <a:gd name="connsiteY3" fmla="*/ 393405 h 393405"/>
                            <a:gd name="connsiteX4" fmla="*/ 1383524 w 3406947"/>
                            <a:gd name="connsiteY4" fmla="*/ 0 h 393405"/>
                            <a:gd name="connsiteX5" fmla="*/ 1585543 w 3406947"/>
                            <a:gd name="connsiteY5" fmla="*/ 382772 h 393405"/>
                            <a:gd name="connsiteX6" fmla="*/ 1776929 w 3406947"/>
                            <a:gd name="connsiteY6" fmla="*/ 0 h 393405"/>
                            <a:gd name="connsiteX7" fmla="*/ 1957682 w 3406947"/>
                            <a:gd name="connsiteY7" fmla="*/ 372140 h 393405"/>
                            <a:gd name="connsiteX8" fmla="*/ 2149068 w 3406947"/>
                            <a:gd name="connsiteY8" fmla="*/ 21265 h 393405"/>
                            <a:gd name="connsiteX9" fmla="*/ 2244761 w 3406947"/>
                            <a:gd name="connsiteY9" fmla="*/ 191386 h 393405"/>
                            <a:gd name="connsiteX10" fmla="*/ 3406947 w 3406947"/>
                            <a:gd name="connsiteY10" fmla="*/ 174229 h 393405"/>
                            <a:gd name="connsiteX0" fmla="*/ 0 w 3406947"/>
                            <a:gd name="connsiteY0" fmla="*/ 212651 h 393405"/>
                            <a:gd name="connsiteX1" fmla="*/ 936957 w 3406947"/>
                            <a:gd name="connsiteY1" fmla="*/ 202019 h 393405"/>
                            <a:gd name="connsiteX2" fmla="*/ 1032650 w 3406947"/>
                            <a:gd name="connsiteY2" fmla="*/ 0 h 393405"/>
                            <a:gd name="connsiteX3" fmla="*/ 1224036 w 3406947"/>
                            <a:gd name="connsiteY3" fmla="*/ 393405 h 393405"/>
                            <a:gd name="connsiteX4" fmla="*/ 1383524 w 3406947"/>
                            <a:gd name="connsiteY4" fmla="*/ 0 h 393405"/>
                            <a:gd name="connsiteX5" fmla="*/ 1585543 w 3406947"/>
                            <a:gd name="connsiteY5" fmla="*/ 382772 h 393405"/>
                            <a:gd name="connsiteX6" fmla="*/ 1776929 w 3406947"/>
                            <a:gd name="connsiteY6" fmla="*/ 0 h 393405"/>
                            <a:gd name="connsiteX7" fmla="*/ 1957682 w 3406947"/>
                            <a:gd name="connsiteY7" fmla="*/ 372140 h 393405"/>
                            <a:gd name="connsiteX8" fmla="*/ 2149068 w 3406947"/>
                            <a:gd name="connsiteY8" fmla="*/ 21265 h 393405"/>
                            <a:gd name="connsiteX9" fmla="*/ 2244761 w 3406947"/>
                            <a:gd name="connsiteY9" fmla="*/ 191386 h 393405"/>
                            <a:gd name="connsiteX10" fmla="*/ 3406947 w 3406947"/>
                            <a:gd name="connsiteY10" fmla="*/ 208543 h 393405"/>
                            <a:gd name="connsiteX0" fmla="*/ 0 w 3386024"/>
                            <a:gd name="connsiteY0" fmla="*/ 212651 h 393405"/>
                            <a:gd name="connsiteX1" fmla="*/ 936957 w 3386024"/>
                            <a:gd name="connsiteY1" fmla="*/ 202019 h 393405"/>
                            <a:gd name="connsiteX2" fmla="*/ 1032650 w 3386024"/>
                            <a:gd name="connsiteY2" fmla="*/ 0 h 393405"/>
                            <a:gd name="connsiteX3" fmla="*/ 1224036 w 3386024"/>
                            <a:gd name="connsiteY3" fmla="*/ 393405 h 393405"/>
                            <a:gd name="connsiteX4" fmla="*/ 1383524 w 3386024"/>
                            <a:gd name="connsiteY4" fmla="*/ 0 h 393405"/>
                            <a:gd name="connsiteX5" fmla="*/ 1585543 w 3386024"/>
                            <a:gd name="connsiteY5" fmla="*/ 382772 h 393405"/>
                            <a:gd name="connsiteX6" fmla="*/ 1776929 w 3386024"/>
                            <a:gd name="connsiteY6" fmla="*/ 0 h 393405"/>
                            <a:gd name="connsiteX7" fmla="*/ 1957682 w 3386024"/>
                            <a:gd name="connsiteY7" fmla="*/ 372140 h 393405"/>
                            <a:gd name="connsiteX8" fmla="*/ 2149068 w 3386024"/>
                            <a:gd name="connsiteY8" fmla="*/ 21265 h 393405"/>
                            <a:gd name="connsiteX9" fmla="*/ 2244761 w 3386024"/>
                            <a:gd name="connsiteY9" fmla="*/ 191386 h 393405"/>
                            <a:gd name="connsiteX10" fmla="*/ 3386024 w 3386024"/>
                            <a:gd name="connsiteY10" fmla="*/ 174229 h 39340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386024" h="393405">
                              <a:moveTo>
                                <a:pt x="0" y="212651"/>
                              </a:moveTo>
                              <a:lnTo>
                                <a:pt x="936957" y="202019"/>
                              </a:lnTo>
                              <a:lnTo>
                                <a:pt x="1032650" y="0"/>
                              </a:lnTo>
                              <a:lnTo>
                                <a:pt x="1224036" y="393405"/>
                              </a:lnTo>
                              <a:lnTo>
                                <a:pt x="1383524" y="0"/>
                              </a:lnTo>
                              <a:lnTo>
                                <a:pt x="1585543" y="382772"/>
                              </a:lnTo>
                              <a:lnTo>
                                <a:pt x="1776929" y="0"/>
                              </a:lnTo>
                              <a:lnTo>
                                <a:pt x="1957682" y="372140"/>
                              </a:lnTo>
                              <a:lnTo>
                                <a:pt x="2149068" y="21265"/>
                              </a:lnTo>
                              <a:lnTo>
                                <a:pt x="2244761" y="191386"/>
                              </a:lnTo>
                              <a:lnTo>
                                <a:pt x="3386024" y="174229"/>
                              </a:lnTo>
                            </a:path>
                          </a:pathLst>
                        </a:custGeom>
                        <a:noFill/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l-GR"/>
                          </a:defPPr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endParaRPr lang="el-GR"/>
                        </a:p>
                      </p:txBody>
                    </p:sp>
                    <p:grpSp>
                      <p:nvGrpSpPr>
                        <p:cNvPr id="63" name="Ομάδα 62"/>
                        <p:cNvGrpSpPr/>
                        <p:nvPr/>
                      </p:nvGrpSpPr>
                      <p:grpSpPr>
                        <a:xfrm>
                          <a:off x="460811" y="1185541"/>
                          <a:ext cx="767804" cy="1273716"/>
                          <a:chOff x="2202798" y="1777823"/>
                          <a:chExt cx="767804" cy="1273716"/>
                        </a:xfrm>
                      </p:grpSpPr>
                      <p:cxnSp>
                        <p:nvCxnSpPr>
                          <p:cNvPr id="69" name="Ευθεία γραμμή σύνδεσης 68"/>
                          <p:cNvCxnSpPr/>
                          <p:nvPr/>
                        </p:nvCxnSpPr>
                        <p:spPr>
                          <a:xfrm rot="16200000">
                            <a:off x="2288381" y="2781539"/>
                            <a:ext cx="540000" cy="0"/>
                          </a:xfrm>
                          <a:prstGeom prst="line">
                            <a:avLst/>
                          </a:prstGeom>
                          <a:ln w="317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0" name="Ευθεία γραμμή σύνδεσης 69"/>
                          <p:cNvCxnSpPr/>
                          <p:nvPr/>
                        </p:nvCxnSpPr>
                        <p:spPr>
                          <a:xfrm rot="16200000">
                            <a:off x="2568011" y="2024003"/>
                            <a:ext cx="0" cy="637951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1" name="Ευθεία γραμμή σύνδεσης 70"/>
                          <p:cNvCxnSpPr/>
                          <p:nvPr/>
                        </p:nvCxnSpPr>
                        <p:spPr>
                          <a:xfrm rot="16200000">
                            <a:off x="2284812" y="2047823"/>
                            <a:ext cx="540000" cy="0"/>
                          </a:xfrm>
                          <a:prstGeom prst="line">
                            <a:avLst/>
                          </a:prstGeom>
                          <a:ln w="317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2" name="Ευθεία γραμμή σύνδεσης 71"/>
                          <p:cNvCxnSpPr/>
                          <p:nvPr/>
                        </p:nvCxnSpPr>
                        <p:spPr>
                          <a:xfrm rot="16200000">
                            <a:off x="2552161" y="2340281"/>
                            <a:ext cx="0" cy="288000"/>
                          </a:xfrm>
                          <a:prstGeom prst="line">
                            <a:avLst/>
                          </a:prstGeom>
                          <a:ln w="571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73" name="TextBox 72"/>
                          <p:cNvSpPr txBox="1"/>
                          <p:nvPr/>
                        </p:nvSpPr>
                        <p:spPr>
                          <a:xfrm>
                            <a:off x="2202798" y="2347123"/>
                            <a:ext cx="296645" cy="29795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l-GR" sz="2400" b="1" dirty="0" smtClean="0"/>
                              <a:t>–</a:t>
                            </a:r>
                            <a:endParaRPr lang="el-GR" sz="2400" b="1" dirty="0"/>
                          </a:p>
                        </p:txBody>
                      </p: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74" name="Ορθογώνιο 73"/>
                              <p:cNvSpPr/>
                              <p:nvPr/>
                            </p:nvSpPr>
                            <p:spPr>
                              <a:xfrm>
                                <a:off x="2603194" y="2365830"/>
                                <a:ext cx="367408" cy="338554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𝑬</m:t>
                                      </m:r>
                                    </m:oMath>
                                  </m:oMathPara>
                                </a14:m>
                                <a:endParaRPr lang="el-GR" sz="1600" b="1" dirty="0">
                                  <a:solidFill>
                                    <a:schemeClr val="tx1"/>
                                  </a:solidFill>
                                </a:endParaRPr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74" name="Ορθογώνιο 73"/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2603194" y="2365830"/>
                                <a:ext cx="367408" cy="338554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6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l-GR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grpSp>
                      <p:nvGrpSpPr>
                        <p:cNvPr id="64" name="Ομάδα 63"/>
                        <p:cNvGrpSpPr/>
                        <p:nvPr/>
                      </p:nvGrpSpPr>
                      <p:grpSpPr>
                        <a:xfrm>
                          <a:off x="2185037" y="1145379"/>
                          <a:ext cx="654926" cy="1309716"/>
                          <a:chOff x="3948546" y="1021384"/>
                          <a:chExt cx="654926" cy="1309716"/>
                        </a:xfrm>
                      </p:grpSpPr>
                      <p:cxnSp>
                        <p:nvCxnSpPr>
                          <p:cNvPr id="65" name="Ευθεία γραμμή σύνδεσης 64"/>
                          <p:cNvCxnSpPr/>
                          <p:nvPr/>
                        </p:nvCxnSpPr>
                        <p:spPr>
                          <a:xfrm>
                            <a:off x="3948546" y="1610591"/>
                            <a:ext cx="648000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6" name="Ευθεία γραμμή σύνδεσης 65"/>
                          <p:cNvCxnSpPr/>
                          <p:nvPr/>
                        </p:nvCxnSpPr>
                        <p:spPr>
                          <a:xfrm>
                            <a:off x="3955472" y="1773382"/>
                            <a:ext cx="648000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7" name="Ευθεία γραμμή σύνδεσης 66"/>
                          <p:cNvCxnSpPr/>
                          <p:nvPr/>
                        </p:nvCxnSpPr>
                        <p:spPr>
                          <a:xfrm rot="16200000">
                            <a:off x="3992714" y="2061100"/>
                            <a:ext cx="540000" cy="0"/>
                          </a:xfrm>
                          <a:prstGeom prst="line">
                            <a:avLst/>
                          </a:prstGeom>
                          <a:ln w="317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8" name="Ευθεία γραμμή σύνδεσης 67"/>
                          <p:cNvCxnSpPr/>
                          <p:nvPr/>
                        </p:nvCxnSpPr>
                        <p:spPr>
                          <a:xfrm rot="16200000">
                            <a:off x="3971145" y="1309384"/>
                            <a:ext cx="576000" cy="0"/>
                          </a:xfrm>
                          <a:prstGeom prst="line">
                            <a:avLst/>
                          </a:prstGeom>
                          <a:ln w="317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53" name="Ορθογώνιο 52"/>
                          <p:cNvSpPr/>
                          <p:nvPr/>
                        </p:nvSpPr>
                        <p:spPr>
                          <a:xfrm>
                            <a:off x="2785665" y="1630954"/>
                            <a:ext cx="359394" cy="338554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𝑪</m:t>
                                  </m:r>
                                </m:oMath>
                              </m:oMathPara>
                            </a14:m>
                            <a:endParaRPr lang="el-GR" sz="1600" b="1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53" name="Ορθογώνιο 52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785665" y="1630954"/>
                            <a:ext cx="359394" cy="338554"/>
                          </a:xfrm>
                          <a:prstGeom prst="rect">
                            <a:avLst/>
                          </a:prstGeom>
                          <a:blipFill>
                            <a:blip r:embed="rId7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54" name="Ορθογώνιο 53"/>
                          <p:cNvSpPr/>
                          <p:nvPr/>
                        </p:nvSpPr>
                        <p:spPr>
                          <a:xfrm>
                            <a:off x="1400211" y="786223"/>
                            <a:ext cx="373820" cy="338554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oMath>
                              </m:oMathPara>
                            </a14:m>
                            <a:endParaRPr lang="el-GR" sz="1600" b="1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54" name="Ορθογώνιο 53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400211" y="786223"/>
                            <a:ext cx="373820" cy="338554"/>
                          </a:xfrm>
                          <a:prstGeom prst="rect">
                            <a:avLst/>
                          </a:prstGeom>
                          <a:blipFill>
                            <a:blip r:embed="rId8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sp>
                  <p:nvSpPr>
                    <p:cNvPr id="51" name="TextBox 50"/>
                    <p:cNvSpPr txBox="1"/>
                    <p:nvPr/>
                  </p:nvSpPr>
                  <p:spPr>
                    <a:xfrm>
                      <a:off x="200691" y="1132115"/>
                      <a:ext cx="33855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+</a:t>
                      </a:r>
                      <a:endParaRPr lang="el-GR" sz="2400" b="1" dirty="0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5" name="Ορθογώνιο 74"/>
                      <p:cNvSpPr/>
                      <p:nvPr/>
                    </p:nvSpPr>
                    <p:spPr>
                      <a:xfrm>
                        <a:off x="1239056" y="4645503"/>
                        <a:ext cx="364202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16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5" name="Ορθογώνιο 7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239056" y="4645503"/>
                        <a:ext cx="364202" cy="338554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grpSp>
            <p:nvGrpSpPr>
              <p:cNvPr id="127" name="Ομάδα 126"/>
              <p:cNvGrpSpPr/>
              <p:nvPr/>
            </p:nvGrpSpPr>
            <p:grpSpPr>
              <a:xfrm>
                <a:off x="625975" y="1540620"/>
                <a:ext cx="11216196" cy="2679536"/>
                <a:chOff x="625975" y="1540620"/>
                <a:chExt cx="11216196" cy="2679536"/>
              </a:xfrm>
            </p:grpSpPr>
            <p:sp>
              <p:nvSpPr>
                <p:cNvPr id="46" name="Ορθογώνιο 45"/>
                <p:cNvSpPr/>
                <p:nvPr/>
              </p:nvSpPr>
              <p:spPr>
                <a:xfrm>
                  <a:off x="3245556" y="1540620"/>
                  <a:ext cx="8596615" cy="83099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sz="1600" b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Όταν ο διακόπτης Δ κλείσει, το ηλεκτρικό στοιχείο λειτουργεί ως αντλία που αντλεί ηλεκτρόνια από τον πάνω οπλισμό του πυκνωτή και τα μεταφέρει στον κάτω οπλισμό μέσω του ηλεκτρικού ρεύματος Ι</a:t>
                  </a:r>
                  <a:endParaRPr lang="el-GR" sz="1600" dirty="0"/>
                </a:p>
              </p:txBody>
            </p:sp>
            <p:grpSp>
              <p:nvGrpSpPr>
                <p:cNvPr id="90" name="Ομάδα 89"/>
                <p:cNvGrpSpPr/>
                <p:nvPr/>
              </p:nvGrpSpPr>
              <p:grpSpPr>
                <a:xfrm>
                  <a:off x="625975" y="3120644"/>
                  <a:ext cx="255198" cy="371325"/>
                  <a:chOff x="2091096" y="2008824"/>
                  <a:chExt cx="255198" cy="371325"/>
                </a:xfrm>
              </p:grpSpPr>
              <p:cxnSp>
                <p:nvCxnSpPr>
                  <p:cNvPr id="80" name="Ευθύγραμμο βέλος σύνδεσης 79"/>
                  <p:cNvCxnSpPr/>
                  <p:nvPr/>
                </p:nvCxnSpPr>
                <p:spPr>
                  <a:xfrm flipV="1">
                    <a:off x="2137063" y="2008824"/>
                    <a:ext cx="0" cy="360000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1" name="Ορθογώνιο 80"/>
                  <p:cNvSpPr/>
                  <p:nvPr/>
                </p:nvSpPr>
                <p:spPr>
                  <a:xfrm>
                    <a:off x="2091096" y="2072372"/>
                    <a:ext cx="25519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4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endParaRPr lang="el-GR" sz="1400" dirty="0"/>
                  </a:p>
                </p:txBody>
              </p:sp>
            </p:grpSp>
            <p:grpSp>
              <p:nvGrpSpPr>
                <p:cNvPr id="92" name="Ομάδα 91"/>
                <p:cNvGrpSpPr/>
                <p:nvPr/>
              </p:nvGrpSpPr>
              <p:grpSpPr>
                <a:xfrm>
                  <a:off x="635391" y="3844003"/>
                  <a:ext cx="255198" cy="360000"/>
                  <a:chOff x="1840381" y="3738235"/>
                  <a:chExt cx="255198" cy="360000"/>
                </a:xfrm>
              </p:grpSpPr>
              <p:cxnSp>
                <p:nvCxnSpPr>
                  <p:cNvPr id="82" name="Ευθύγραμμο βέλος σύνδεσης 81"/>
                  <p:cNvCxnSpPr/>
                  <p:nvPr/>
                </p:nvCxnSpPr>
                <p:spPr>
                  <a:xfrm flipV="1">
                    <a:off x="1875957" y="3738235"/>
                    <a:ext cx="0" cy="360000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3" name="Ορθογώνιο 82"/>
                  <p:cNvSpPr/>
                  <p:nvPr/>
                </p:nvSpPr>
                <p:spPr>
                  <a:xfrm>
                    <a:off x="1840381" y="3781001"/>
                    <a:ext cx="25519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4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endParaRPr lang="el-GR" sz="1400" dirty="0"/>
                  </a:p>
                </p:txBody>
              </p:sp>
            </p:grpSp>
            <p:grpSp>
              <p:nvGrpSpPr>
                <p:cNvPr id="94" name="Ομάδα 93"/>
                <p:cNvGrpSpPr/>
                <p:nvPr/>
              </p:nvGrpSpPr>
              <p:grpSpPr>
                <a:xfrm>
                  <a:off x="1962767" y="3109564"/>
                  <a:ext cx="255198" cy="367015"/>
                  <a:chOff x="3436137" y="2739197"/>
                  <a:chExt cx="255198" cy="367015"/>
                </a:xfrm>
              </p:grpSpPr>
              <p:cxnSp>
                <p:nvCxnSpPr>
                  <p:cNvPr id="84" name="Ευθύγραμμο βέλος σύνδεσης 83"/>
                  <p:cNvCxnSpPr/>
                  <p:nvPr/>
                </p:nvCxnSpPr>
                <p:spPr>
                  <a:xfrm rot="10800000" flipH="1" flipV="1">
                    <a:off x="3667599" y="2746212"/>
                    <a:ext cx="0" cy="360000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5" name="Ορθογώνιο 84"/>
                  <p:cNvSpPr/>
                  <p:nvPr/>
                </p:nvSpPr>
                <p:spPr>
                  <a:xfrm>
                    <a:off x="3436137" y="2739197"/>
                    <a:ext cx="25519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4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endParaRPr lang="el-GR" sz="1400" dirty="0"/>
                  </a:p>
                </p:txBody>
              </p:sp>
            </p:grpSp>
            <p:grpSp>
              <p:nvGrpSpPr>
                <p:cNvPr id="93" name="Ομάδα 92"/>
                <p:cNvGrpSpPr/>
                <p:nvPr/>
              </p:nvGrpSpPr>
              <p:grpSpPr>
                <a:xfrm>
                  <a:off x="1264646" y="3782970"/>
                  <a:ext cx="360000" cy="308340"/>
                  <a:chOff x="3146986" y="4354926"/>
                  <a:chExt cx="360000" cy="308340"/>
                </a:xfrm>
              </p:grpSpPr>
              <p:cxnSp>
                <p:nvCxnSpPr>
                  <p:cNvPr id="88" name="Ευθύγραμμο βέλος σύνδεσης 87"/>
                  <p:cNvCxnSpPr/>
                  <p:nvPr/>
                </p:nvCxnSpPr>
                <p:spPr>
                  <a:xfrm rot="16200000" flipV="1">
                    <a:off x="3326986" y="4483266"/>
                    <a:ext cx="0" cy="360000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9" name="Ορθογώνιο 88"/>
                  <p:cNvSpPr/>
                  <p:nvPr/>
                </p:nvSpPr>
                <p:spPr>
                  <a:xfrm>
                    <a:off x="3207295" y="4354926"/>
                    <a:ext cx="25519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4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endParaRPr lang="el-GR" sz="1400" dirty="0"/>
                  </a:p>
                </p:txBody>
              </p:sp>
            </p:grpSp>
            <p:grpSp>
              <p:nvGrpSpPr>
                <p:cNvPr id="95" name="Ομάδα 94"/>
                <p:cNvGrpSpPr/>
                <p:nvPr/>
              </p:nvGrpSpPr>
              <p:grpSpPr>
                <a:xfrm>
                  <a:off x="1980677" y="3853141"/>
                  <a:ext cx="255198" cy="367015"/>
                  <a:chOff x="3436137" y="2739197"/>
                  <a:chExt cx="255198" cy="367015"/>
                </a:xfrm>
              </p:grpSpPr>
              <p:cxnSp>
                <p:nvCxnSpPr>
                  <p:cNvPr id="96" name="Ευθύγραμμο βέλος σύνδεσης 95"/>
                  <p:cNvCxnSpPr/>
                  <p:nvPr/>
                </p:nvCxnSpPr>
                <p:spPr>
                  <a:xfrm rot="10800000" flipH="1" flipV="1">
                    <a:off x="3667599" y="2746212"/>
                    <a:ext cx="0" cy="360000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7" name="Ορθογώνιο 96"/>
                  <p:cNvSpPr/>
                  <p:nvPr/>
                </p:nvSpPr>
                <p:spPr>
                  <a:xfrm>
                    <a:off x="3436137" y="2739197"/>
                    <a:ext cx="25519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4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endParaRPr lang="el-GR" sz="1400" dirty="0"/>
                  </a:p>
                </p:txBody>
              </p:sp>
            </p:grpSp>
          </p:grpSp>
        </p:grpSp>
        <p:sp>
          <p:nvSpPr>
            <p:cNvPr id="109" name="Τόξο 108"/>
            <p:cNvSpPr/>
            <p:nvPr/>
          </p:nvSpPr>
          <p:spPr>
            <a:xfrm>
              <a:off x="1183730" y="3395834"/>
              <a:ext cx="468000" cy="468000"/>
            </a:xfrm>
            <a:prstGeom prst="arc">
              <a:avLst>
                <a:gd name="adj1" fmla="val 14213322"/>
                <a:gd name="adj2" fmla="val 7751782"/>
              </a:avLst>
            </a:prstGeom>
            <a:ln w="19050">
              <a:solidFill>
                <a:srgbClr val="7030A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</p:grpSp>
      <p:sp>
        <p:nvSpPr>
          <p:cNvPr id="110" name="Ορθογώνιο 109"/>
          <p:cNvSpPr/>
          <p:nvPr/>
        </p:nvSpPr>
        <p:spPr>
          <a:xfrm>
            <a:off x="2618287" y="4958929"/>
            <a:ext cx="47696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Θεωρούμε τη δεξιόστροφη φορά ως θετική.  Οπότε:</a:t>
            </a:r>
            <a:endParaRPr lang="el-GR" sz="1600" dirty="0"/>
          </a:p>
        </p:txBody>
      </p:sp>
      <p:sp>
        <p:nvSpPr>
          <p:cNvPr id="111" name="Ορθογώνιο 110"/>
          <p:cNvSpPr/>
          <p:nvPr/>
        </p:nvSpPr>
        <p:spPr>
          <a:xfrm>
            <a:off x="7260406" y="4916074"/>
            <a:ext cx="961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θετικό</a:t>
            </a:r>
            <a:endParaRPr lang="el-GR" sz="1600" i="1" dirty="0">
              <a:solidFill>
                <a:srgbClr val="FF0000"/>
              </a:solidFill>
            </a:endParaRPr>
          </a:p>
        </p:txBody>
      </p:sp>
      <p:sp>
        <p:nvSpPr>
          <p:cNvPr id="112" name="Ορθογώνιο 111"/>
          <p:cNvSpPr/>
          <p:nvPr/>
        </p:nvSpPr>
        <p:spPr>
          <a:xfrm>
            <a:off x="8689021" y="4923524"/>
            <a:ext cx="1308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αρνητικό</a:t>
            </a:r>
            <a:endParaRPr lang="el-GR" sz="1600" i="1" dirty="0">
              <a:solidFill>
                <a:srgbClr val="FF0000"/>
              </a:solidFill>
            </a:endParaRPr>
          </a:p>
        </p:txBody>
      </p:sp>
      <p:sp>
        <p:nvSpPr>
          <p:cNvPr id="113" name="Ορθογώνιο 112"/>
          <p:cNvSpPr/>
          <p:nvPr/>
        </p:nvSpPr>
        <p:spPr>
          <a:xfrm>
            <a:off x="10607885" y="4916074"/>
            <a:ext cx="1308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αρνητικό</a:t>
            </a:r>
            <a:endParaRPr lang="el-GR" sz="16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178432" y="5420325"/>
                <a:ext cx="17134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432" y="5420325"/>
                <a:ext cx="1713482" cy="276999"/>
              </a:xfrm>
              <a:prstGeom prst="rect">
                <a:avLst/>
              </a:prstGeom>
              <a:blipFill>
                <a:blip r:embed="rId10"/>
                <a:stretch>
                  <a:fillRect l="-2491" r="-3203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Ορθογώνιο 114"/>
              <p:cNvSpPr/>
              <p:nvPr/>
            </p:nvSpPr>
            <p:spPr>
              <a:xfrm>
                <a:off x="340385" y="5828279"/>
                <a:ext cx="10758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𝑰𝑹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15" name="Ορθογώνιο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385" y="5828279"/>
                <a:ext cx="107587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Ορθογώνιο 115"/>
              <p:cNvSpPr/>
              <p:nvPr/>
            </p:nvSpPr>
            <p:spPr>
              <a:xfrm>
                <a:off x="396643" y="6260877"/>
                <a:ext cx="926792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16" name="Ορθογώνιο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43" y="6260877"/>
                <a:ext cx="926792" cy="57066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9" name="Ομάδα 128"/>
          <p:cNvGrpSpPr/>
          <p:nvPr/>
        </p:nvGrpSpPr>
        <p:grpSpPr>
          <a:xfrm>
            <a:off x="2243359" y="2358044"/>
            <a:ext cx="9584956" cy="1651805"/>
            <a:chOff x="2243359" y="2358044"/>
            <a:chExt cx="9584956" cy="1651805"/>
          </a:xfrm>
        </p:grpSpPr>
        <p:sp>
          <p:nvSpPr>
            <p:cNvPr id="103" name="Ορθογώνιο 102"/>
            <p:cNvSpPr/>
            <p:nvPr/>
          </p:nvSpPr>
          <p:spPr>
            <a:xfrm>
              <a:off x="3231700" y="2358044"/>
              <a:ext cx="859661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οπλισμοί του πυκνωτή αρχίζουν να φορτίζονται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με φορτίο –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ο κάτω οπλισμός και με φορτίο 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πάνω οπλισμός.</a:t>
              </a:r>
              <a:endParaRPr lang="el-GR" sz="1600" dirty="0"/>
            </a:p>
          </p:txBody>
        </p:sp>
        <p:grpSp>
          <p:nvGrpSpPr>
            <p:cNvPr id="119" name="Ομάδα 118"/>
            <p:cNvGrpSpPr/>
            <p:nvPr/>
          </p:nvGrpSpPr>
          <p:grpSpPr>
            <a:xfrm>
              <a:off x="2243359" y="3276093"/>
              <a:ext cx="429371" cy="733756"/>
              <a:chOff x="2243359" y="3276093"/>
              <a:chExt cx="429371" cy="733756"/>
            </a:xfrm>
          </p:grpSpPr>
          <p:sp>
            <p:nvSpPr>
              <p:cNvPr id="117" name="Ορθογώνιο 116"/>
              <p:cNvSpPr/>
              <p:nvPr/>
            </p:nvSpPr>
            <p:spPr>
              <a:xfrm>
                <a:off x="2257232" y="3276093"/>
                <a:ext cx="41549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l-GR" sz="1600" dirty="0"/>
              </a:p>
            </p:txBody>
          </p:sp>
          <p:sp>
            <p:nvSpPr>
              <p:cNvPr id="118" name="Ορθογώνιο 117"/>
              <p:cNvSpPr/>
              <p:nvPr/>
            </p:nvSpPr>
            <p:spPr>
              <a:xfrm>
                <a:off x="2243359" y="3671295"/>
                <a:ext cx="40107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l-GR" sz="1600" dirty="0"/>
              </a:p>
            </p:txBody>
          </p:sp>
        </p:grpSp>
      </p:grpSp>
      <p:grpSp>
        <p:nvGrpSpPr>
          <p:cNvPr id="130" name="Ομάδα 129"/>
          <p:cNvGrpSpPr/>
          <p:nvPr/>
        </p:nvGrpSpPr>
        <p:grpSpPr>
          <a:xfrm>
            <a:off x="1891914" y="5479464"/>
            <a:ext cx="3557224" cy="1260000"/>
            <a:chOff x="1891914" y="5479464"/>
            <a:chExt cx="3557224" cy="1260000"/>
          </a:xfrm>
        </p:grpSpPr>
        <p:sp>
          <p:nvSpPr>
            <p:cNvPr id="120" name="Δεξί άγκιστρο 119"/>
            <p:cNvSpPr/>
            <p:nvPr/>
          </p:nvSpPr>
          <p:spPr>
            <a:xfrm>
              <a:off x="1891914" y="5479464"/>
              <a:ext cx="363682" cy="1260000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TextBox 121"/>
                <p:cNvSpPr txBox="1"/>
                <p:nvPr/>
              </p:nvSpPr>
              <p:spPr>
                <a:xfrm>
                  <a:off x="2398624" y="5499988"/>
                  <a:ext cx="3050514" cy="89434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𝑰𝑹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groupChr>
                          <m:groupChrPr>
                            <m:chr m:val="⇒"/>
                            <m:vertJc m:val="bot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eqArr>
                              <m:eqArr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brk m:alnAt="2"/>
                                  </m:rP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𝛑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𝛂𝛒𝛂𝛄𝛚𝛄𝛊𝛔𝛈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𝛚𝛓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m:rPr>
                                    <m:brk m:alnAt="2"/>
                                  </m:rP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𝛑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𝛒𝛐𝛓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𝛕𝛐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𝛘𝛒</m:t>
                                </m:r>
                                <m:r>
                                  <m:rPr>
                                    <m:sty m:val="p"/>
                                  </m:rP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ό</m:t>
                                </m:r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𝛎𝛐</m:t>
                                </m:r>
                              </m:e>
                              <m:e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l-GR" b="1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𝛔𝛕𝛂𝛉𝛆𝛒𝛐</m:t>
                                </m:r>
                              </m:e>
                            </m:eqArr>
                          </m:e>
                        </m:groupCh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22" name="TextBox 1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8624" y="5499988"/>
                  <a:ext cx="3050514" cy="894347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/>
              <p:cNvSpPr txBox="1"/>
              <p:nvPr/>
            </p:nvSpPr>
            <p:spPr>
              <a:xfrm>
                <a:off x="5592167" y="5844804"/>
                <a:ext cx="2987549" cy="537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𝒅𝑬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𝑰𝑹</m:t>
                              </m:r>
                            </m:e>
                          </m:d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3" name="TextBox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2167" y="5844804"/>
                <a:ext cx="2987549" cy="53751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5" name="Ευθεία γραμμή σύνδεσης 124"/>
          <p:cNvCxnSpPr/>
          <p:nvPr/>
        </p:nvCxnSpPr>
        <p:spPr>
          <a:xfrm flipV="1">
            <a:off x="5592167" y="5828279"/>
            <a:ext cx="382606" cy="56605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Ορθογώνιο 125"/>
              <p:cNvSpPr/>
              <p:nvPr/>
            </p:nvSpPr>
            <p:spPr>
              <a:xfrm>
                <a:off x="8593738" y="5836918"/>
                <a:ext cx="2097049" cy="618439"/>
              </a:xfrm>
              <a:prstGeom prst="rect">
                <a:avLst/>
              </a:prstGeom>
              <a:ln w="28575">
                <a:solidFill>
                  <a:srgbClr val="0070C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6" name="Ορθογώνιο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3738" y="5836918"/>
                <a:ext cx="2097049" cy="61843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461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105" grpId="0"/>
      <p:bldP spid="106" grpId="0"/>
      <p:bldP spid="107" grpId="0"/>
      <p:bldP spid="108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23" grpId="0"/>
      <p:bldP spid="1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Ομάδα 102"/>
          <p:cNvGrpSpPr/>
          <p:nvPr/>
        </p:nvGrpSpPr>
        <p:grpSpPr>
          <a:xfrm>
            <a:off x="197226" y="391365"/>
            <a:ext cx="2729622" cy="4229007"/>
            <a:chOff x="197226" y="391365"/>
            <a:chExt cx="2729622" cy="4229007"/>
          </a:xfrm>
        </p:grpSpPr>
        <p:grpSp>
          <p:nvGrpSpPr>
            <p:cNvPr id="3" name="Ομάδα 2"/>
            <p:cNvGrpSpPr/>
            <p:nvPr/>
          </p:nvGrpSpPr>
          <p:grpSpPr>
            <a:xfrm>
              <a:off x="200691" y="391365"/>
              <a:ext cx="2726157" cy="2011588"/>
              <a:chOff x="200691" y="547230"/>
              <a:chExt cx="2726157" cy="2011588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200691" y="547230"/>
                <a:ext cx="2726157" cy="1692661"/>
                <a:chOff x="200691" y="547230"/>
                <a:chExt cx="2726157" cy="1692661"/>
              </a:xfrm>
            </p:grpSpPr>
            <p:grpSp>
              <p:nvGrpSpPr>
                <p:cNvPr id="6" name="Ομάδα 5"/>
                <p:cNvGrpSpPr/>
                <p:nvPr/>
              </p:nvGrpSpPr>
              <p:grpSpPr>
                <a:xfrm>
                  <a:off x="242600" y="547230"/>
                  <a:ext cx="2684248" cy="1692661"/>
                  <a:chOff x="460811" y="786223"/>
                  <a:chExt cx="2684248" cy="1692661"/>
                </a:xfrm>
              </p:grpSpPr>
              <p:grpSp>
                <p:nvGrpSpPr>
                  <p:cNvPr id="8" name="Ομάδα 7"/>
                  <p:cNvGrpSpPr/>
                  <p:nvPr/>
                </p:nvGrpSpPr>
                <p:grpSpPr>
                  <a:xfrm>
                    <a:off x="460811" y="1050032"/>
                    <a:ext cx="2379152" cy="1409225"/>
                    <a:chOff x="460811" y="1050032"/>
                    <a:chExt cx="2379152" cy="1409225"/>
                  </a:xfrm>
                </p:grpSpPr>
                <p:sp>
                  <p:nvSpPr>
                    <p:cNvPr id="18" name="Ελεύθερη σχεδίαση 17"/>
                    <p:cNvSpPr/>
                    <p:nvPr/>
                  </p:nvSpPr>
                  <p:spPr>
                    <a:xfrm>
                      <a:off x="799783" y="1050032"/>
                      <a:ext cx="1681609" cy="238266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744492"/>
                        <a:gd name="connsiteY0" fmla="*/ 212651 h 393405"/>
                        <a:gd name="connsiteX1" fmla="*/ 936957 w 2744492"/>
                        <a:gd name="connsiteY1" fmla="*/ 202019 h 393405"/>
                        <a:gd name="connsiteX2" fmla="*/ 1032650 w 2744492"/>
                        <a:gd name="connsiteY2" fmla="*/ 0 h 393405"/>
                        <a:gd name="connsiteX3" fmla="*/ 1224036 w 2744492"/>
                        <a:gd name="connsiteY3" fmla="*/ 393405 h 393405"/>
                        <a:gd name="connsiteX4" fmla="*/ 1383524 w 2744492"/>
                        <a:gd name="connsiteY4" fmla="*/ 0 h 393405"/>
                        <a:gd name="connsiteX5" fmla="*/ 1585543 w 2744492"/>
                        <a:gd name="connsiteY5" fmla="*/ 382772 h 393405"/>
                        <a:gd name="connsiteX6" fmla="*/ 1776929 w 2744492"/>
                        <a:gd name="connsiteY6" fmla="*/ 0 h 393405"/>
                        <a:gd name="connsiteX7" fmla="*/ 1957682 w 2744492"/>
                        <a:gd name="connsiteY7" fmla="*/ 372140 h 393405"/>
                        <a:gd name="connsiteX8" fmla="*/ 2149068 w 2744492"/>
                        <a:gd name="connsiteY8" fmla="*/ 21265 h 393405"/>
                        <a:gd name="connsiteX9" fmla="*/ 2244761 w 2744492"/>
                        <a:gd name="connsiteY9" fmla="*/ 191386 h 393405"/>
                        <a:gd name="connsiteX10" fmla="*/ 2744492 w 2744492"/>
                        <a:gd name="connsiteY10" fmla="*/ 191386 h 393405"/>
                        <a:gd name="connsiteX0" fmla="*/ 0 w 3406947"/>
                        <a:gd name="connsiteY0" fmla="*/ 212651 h 393405"/>
                        <a:gd name="connsiteX1" fmla="*/ 936957 w 3406947"/>
                        <a:gd name="connsiteY1" fmla="*/ 202019 h 393405"/>
                        <a:gd name="connsiteX2" fmla="*/ 1032650 w 3406947"/>
                        <a:gd name="connsiteY2" fmla="*/ 0 h 393405"/>
                        <a:gd name="connsiteX3" fmla="*/ 1224036 w 3406947"/>
                        <a:gd name="connsiteY3" fmla="*/ 393405 h 393405"/>
                        <a:gd name="connsiteX4" fmla="*/ 1383524 w 3406947"/>
                        <a:gd name="connsiteY4" fmla="*/ 0 h 393405"/>
                        <a:gd name="connsiteX5" fmla="*/ 1585543 w 3406947"/>
                        <a:gd name="connsiteY5" fmla="*/ 382772 h 393405"/>
                        <a:gd name="connsiteX6" fmla="*/ 1776929 w 3406947"/>
                        <a:gd name="connsiteY6" fmla="*/ 0 h 393405"/>
                        <a:gd name="connsiteX7" fmla="*/ 1957682 w 3406947"/>
                        <a:gd name="connsiteY7" fmla="*/ 372140 h 393405"/>
                        <a:gd name="connsiteX8" fmla="*/ 2149068 w 3406947"/>
                        <a:gd name="connsiteY8" fmla="*/ 21265 h 393405"/>
                        <a:gd name="connsiteX9" fmla="*/ 2244761 w 3406947"/>
                        <a:gd name="connsiteY9" fmla="*/ 191386 h 393405"/>
                        <a:gd name="connsiteX10" fmla="*/ 3406947 w 3406947"/>
                        <a:gd name="connsiteY10" fmla="*/ 174229 h 393405"/>
                        <a:gd name="connsiteX0" fmla="*/ 0 w 3406947"/>
                        <a:gd name="connsiteY0" fmla="*/ 212651 h 393405"/>
                        <a:gd name="connsiteX1" fmla="*/ 936957 w 3406947"/>
                        <a:gd name="connsiteY1" fmla="*/ 202019 h 393405"/>
                        <a:gd name="connsiteX2" fmla="*/ 1032650 w 3406947"/>
                        <a:gd name="connsiteY2" fmla="*/ 0 h 393405"/>
                        <a:gd name="connsiteX3" fmla="*/ 1224036 w 3406947"/>
                        <a:gd name="connsiteY3" fmla="*/ 393405 h 393405"/>
                        <a:gd name="connsiteX4" fmla="*/ 1383524 w 3406947"/>
                        <a:gd name="connsiteY4" fmla="*/ 0 h 393405"/>
                        <a:gd name="connsiteX5" fmla="*/ 1585543 w 3406947"/>
                        <a:gd name="connsiteY5" fmla="*/ 382772 h 393405"/>
                        <a:gd name="connsiteX6" fmla="*/ 1776929 w 3406947"/>
                        <a:gd name="connsiteY6" fmla="*/ 0 h 393405"/>
                        <a:gd name="connsiteX7" fmla="*/ 1957682 w 3406947"/>
                        <a:gd name="connsiteY7" fmla="*/ 372140 h 393405"/>
                        <a:gd name="connsiteX8" fmla="*/ 2149068 w 3406947"/>
                        <a:gd name="connsiteY8" fmla="*/ 21265 h 393405"/>
                        <a:gd name="connsiteX9" fmla="*/ 2244761 w 3406947"/>
                        <a:gd name="connsiteY9" fmla="*/ 191386 h 393405"/>
                        <a:gd name="connsiteX10" fmla="*/ 3406947 w 3406947"/>
                        <a:gd name="connsiteY10" fmla="*/ 208543 h 393405"/>
                        <a:gd name="connsiteX0" fmla="*/ 0 w 3386024"/>
                        <a:gd name="connsiteY0" fmla="*/ 212651 h 393405"/>
                        <a:gd name="connsiteX1" fmla="*/ 936957 w 3386024"/>
                        <a:gd name="connsiteY1" fmla="*/ 202019 h 393405"/>
                        <a:gd name="connsiteX2" fmla="*/ 1032650 w 3386024"/>
                        <a:gd name="connsiteY2" fmla="*/ 0 h 393405"/>
                        <a:gd name="connsiteX3" fmla="*/ 1224036 w 3386024"/>
                        <a:gd name="connsiteY3" fmla="*/ 393405 h 393405"/>
                        <a:gd name="connsiteX4" fmla="*/ 1383524 w 3386024"/>
                        <a:gd name="connsiteY4" fmla="*/ 0 h 393405"/>
                        <a:gd name="connsiteX5" fmla="*/ 1585543 w 3386024"/>
                        <a:gd name="connsiteY5" fmla="*/ 382772 h 393405"/>
                        <a:gd name="connsiteX6" fmla="*/ 1776929 w 3386024"/>
                        <a:gd name="connsiteY6" fmla="*/ 0 h 393405"/>
                        <a:gd name="connsiteX7" fmla="*/ 1957682 w 3386024"/>
                        <a:gd name="connsiteY7" fmla="*/ 372140 h 393405"/>
                        <a:gd name="connsiteX8" fmla="*/ 2149068 w 3386024"/>
                        <a:gd name="connsiteY8" fmla="*/ 21265 h 393405"/>
                        <a:gd name="connsiteX9" fmla="*/ 2244761 w 3386024"/>
                        <a:gd name="connsiteY9" fmla="*/ 191386 h 393405"/>
                        <a:gd name="connsiteX10" fmla="*/ 3386024 w 3386024"/>
                        <a:gd name="connsiteY10" fmla="*/ 174229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386024" h="393405">
                          <a:moveTo>
                            <a:pt x="0" y="212651"/>
                          </a:moveTo>
                          <a:lnTo>
                            <a:pt x="936957" y="202019"/>
                          </a:lnTo>
                          <a:lnTo>
                            <a:pt x="1032650" y="0"/>
                          </a:lnTo>
                          <a:lnTo>
                            <a:pt x="1224036" y="393405"/>
                          </a:lnTo>
                          <a:lnTo>
                            <a:pt x="1383524" y="0"/>
                          </a:lnTo>
                          <a:lnTo>
                            <a:pt x="1585543" y="382772"/>
                          </a:lnTo>
                          <a:lnTo>
                            <a:pt x="1776929" y="0"/>
                          </a:lnTo>
                          <a:lnTo>
                            <a:pt x="1957682" y="372140"/>
                          </a:lnTo>
                          <a:lnTo>
                            <a:pt x="2149068" y="21265"/>
                          </a:lnTo>
                          <a:lnTo>
                            <a:pt x="2244761" y="191386"/>
                          </a:lnTo>
                          <a:lnTo>
                            <a:pt x="3386024" y="174229"/>
                          </a:ln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  <p:grpSp>
                  <p:nvGrpSpPr>
                    <p:cNvPr id="19" name="Ομάδα 18"/>
                    <p:cNvGrpSpPr/>
                    <p:nvPr/>
                  </p:nvGrpSpPr>
                  <p:grpSpPr>
                    <a:xfrm>
                      <a:off x="460811" y="1185541"/>
                      <a:ext cx="767804" cy="1273716"/>
                      <a:chOff x="2202798" y="1777823"/>
                      <a:chExt cx="767804" cy="1273716"/>
                    </a:xfrm>
                  </p:grpSpPr>
                  <p:cxnSp>
                    <p:nvCxnSpPr>
                      <p:cNvPr id="25" name="Ευθεία γραμμή σύνδεσης 24"/>
                      <p:cNvCxnSpPr/>
                      <p:nvPr/>
                    </p:nvCxnSpPr>
                    <p:spPr>
                      <a:xfrm rot="16200000">
                        <a:off x="2288381" y="2781539"/>
                        <a:ext cx="540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Ευθεία γραμμή σύνδεσης 25"/>
                      <p:cNvCxnSpPr/>
                      <p:nvPr/>
                    </p:nvCxnSpPr>
                    <p:spPr>
                      <a:xfrm rot="16200000">
                        <a:off x="2568011" y="2024003"/>
                        <a:ext cx="0" cy="637951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" name="Ευθεία γραμμή σύνδεσης 26"/>
                      <p:cNvCxnSpPr/>
                      <p:nvPr/>
                    </p:nvCxnSpPr>
                    <p:spPr>
                      <a:xfrm rot="16200000">
                        <a:off x="2284812" y="2047823"/>
                        <a:ext cx="540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" name="Ευθεία γραμμή σύνδεσης 27"/>
                      <p:cNvCxnSpPr/>
                      <p:nvPr/>
                    </p:nvCxnSpPr>
                    <p:spPr>
                      <a:xfrm rot="16200000">
                        <a:off x="2552161" y="2340281"/>
                        <a:ext cx="0" cy="288000"/>
                      </a:xfrm>
                      <a:prstGeom prst="line">
                        <a:avLst/>
                      </a:prstGeom>
                      <a:ln w="571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9" name="TextBox 28"/>
                      <p:cNvSpPr txBox="1"/>
                      <p:nvPr/>
                    </p:nvSpPr>
                    <p:spPr>
                      <a:xfrm>
                        <a:off x="2202798" y="2347123"/>
                        <a:ext cx="296645" cy="2979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400" b="1" dirty="0" smtClean="0"/>
                          <a:t>–</a:t>
                        </a:r>
                        <a:endParaRPr lang="el-GR" sz="2400" b="1" dirty="0"/>
                      </a:p>
                    </p:txBody>
                  </p: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30" name="Ορθογώνιο 29"/>
                          <p:cNvSpPr/>
                          <p:nvPr/>
                        </p:nvSpPr>
                        <p:spPr>
                          <a:xfrm>
                            <a:off x="2603194" y="2365830"/>
                            <a:ext cx="367408" cy="338554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oMath>
                              </m:oMathPara>
                            </a14:m>
                            <a:endParaRPr lang="el-GR" sz="1600" b="1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30" name="Ορθογώνιο 29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603194" y="2365830"/>
                            <a:ext cx="367408" cy="338554"/>
                          </a:xfrm>
                          <a:prstGeom prst="rect">
                            <a:avLst/>
                          </a:prstGeom>
                          <a:blipFill>
                            <a:blip r:embed="rId2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20" name="Ομάδα 19"/>
                    <p:cNvGrpSpPr/>
                    <p:nvPr/>
                  </p:nvGrpSpPr>
                  <p:grpSpPr>
                    <a:xfrm>
                      <a:off x="2185037" y="1145379"/>
                      <a:ext cx="654926" cy="1309716"/>
                      <a:chOff x="3948546" y="1021384"/>
                      <a:chExt cx="654926" cy="1309716"/>
                    </a:xfrm>
                  </p:grpSpPr>
                  <p:cxnSp>
                    <p:nvCxnSpPr>
                      <p:cNvPr id="21" name="Ευθεία γραμμή σύνδεσης 20"/>
                      <p:cNvCxnSpPr/>
                      <p:nvPr/>
                    </p:nvCxnSpPr>
                    <p:spPr>
                      <a:xfrm>
                        <a:off x="3948546" y="1610591"/>
                        <a:ext cx="648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2" name="Ευθεία γραμμή σύνδεσης 21"/>
                      <p:cNvCxnSpPr/>
                      <p:nvPr/>
                    </p:nvCxnSpPr>
                    <p:spPr>
                      <a:xfrm>
                        <a:off x="3955472" y="1773382"/>
                        <a:ext cx="648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" name="Ευθεία γραμμή σύνδεσης 22"/>
                      <p:cNvCxnSpPr/>
                      <p:nvPr/>
                    </p:nvCxnSpPr>
                    <p:spPr>
                      <a:xfrm rot="16200000">
                        <a:off x="3992714" y="2061100"/>
                        <a:ext cx="540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" name="Ευθεία γραμμή σύνδεσης 23"/>
                      <p:cNvCxnSpPr/>
                      <p:nvPr/>
                    </p:nvCxnSpPr>
                    <p:spPr>
                      <a:xfrm rot="16200000">
                        <a:off x="3971145" y="1309384"/>
                        <a:ext cx="576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" name="Ορθογώνιο 8"/>
                      <p:cNvSpPr/>
                      <p:nvPr/>
                    </p:nvSpPr>
                    <p:spPr>
                      <a:xfrm>
                        <a:off x="2785665" y="1630954"/>
                        <a:ext cx="359394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9" name="Ορθογώνιο 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785665" y="1630954"/>
                        <a:ext cx="359394" cy="338554"/>
                      </a:xfrm>
                      <a:prstGeom prst="rect">
                        <a:avLst/>
                      </a:prstGeom>
                      <a:blipFill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0" name="Ορθογώνιο 9"/>
                      <p:cNvSpPr/>
                      <p:nvPr/>
                    </p:nvSpPr>
                    <p:spPr>
                      <a:xfrm>
                        <a:off x="1400211" y="786223"/>
                        <a:ext cx="373820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0" name="Ορθογώνιο 9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400211" y="786223"/>
                        <a:ext cx="373820" cy="338554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1" name="Ομάδα 10"/>
                  <p:cNvGrpSpPr/>
                  <p:nvPr/>
                </p:nvGrpSpPr>
                <p:grpSpPr>
                  <a:xfrm>
                    <a:off x="828050" y="2262945"/>
                    <a:ext cx="1682898" cy="215939"/>
                    <a:chOff x="6826825" y="894344"/>
                    <a:chExt cx="1682898" cy="215939"/>
                  </a:xfrm>
                </p:grpSpPr>
                <p:grpSp>
                  <p:nvGrpSpPr>
                    <p:cNvPr id="12" name="Ομάδα 11"/>
                    <p:cNvGrpSpPr/>
                    <p:nvPr/>
                  </p:nvGrpSpPr>
                  <p:grpSpPr>
                    <a:xfrm>
                      <a:off x="6826825" y="894344"/>
                      <a:ext cx="1682898" cy="215939"/>
                      <a:chOff x="6826825" y="894344"/>
                      <a:chExt cx="1682898" cy="215939"/>
                    </a:xfrm>
                  </p:grpSpPr>
                  <p:cxnSp>
                    <p:nvCxnSpPr>
                      <p:cNvPr id="14" name="Ευθεία γραμμή σύνδεσης 13"/>
                      <p:cNvCxnSpPr/>
                      <p:nvPr/>
                    </p:nvCxnSpPr>
                    <p:spPr>
                      <a:xfrm>
                        <a:off x="6826825" y="1083632"/>
                        <a:ext cx="648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" name="Ευθεία γραμμή σύνδεσης 14"/>
                      <p:cNvCxnSpPr/>
                      <p:nvPr/>
                    </p:nvCxnSpPr>
                    <p:spPr>
                      <a:xfrm flipV="1">
                        <a:off x="7516575" y="894344"/>
                        <a:ext cx="276998" cy="189288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6" name="Οβάλ 15"/>
                      <p:cNvSpPr/>
                      <p:nvPr/>
                    </p:nvSpPr>
                    <p:spPr>
                      <a:xfrm>
                        <a:off x="7466113" y="1038283"/>
                        <a:ext cx="72000" cy="7200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7" name="Ευθεία γραμμή σύνδεσης 16"/>
                      <p:cNvCxnSpPr/>
                      <p:nvPr/>
                    </p:nvCxnSpPr>
                    <p:spPr>
                      <a:xfrm>
                        <a:off x="7789723" y="1080167"/>
                        <a:ext cx="720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3" name="Ισοσκελές τρίγωνο 12"/>
                    <p:cNvSpPr/>
                    <p:nvPr/>
                  </p:nvSpPr>
                  <p:spPr>
                    <a:xfrm rot="19597557" flipV="1">
                      <a:off x="7713796" y="923508"/>
                      <a:ext cx="108000" cy="72000"/>
                    </a:xfrm>
                    <a:prstGeom prst="triangl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sp>
              <p:nvSpPr>
                <p:cNvPr id="7" name="TextBox 6"/>
                <p:cNvSpPr txBox="1"/>
                <p:nvPr/>
              </p:nvSpPr>
              <p:spPr>
                <a:xfrm>
                  <a:off x="200691" y="1132115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400" b="1" dirty="0" smtClean="0"/>
                    <a:t>+</a:t>
                  </a:r>
                  <a:endParaRPr lang="el-GR" sz="2400" b="1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Ορθογώνιο 4"/>
                  <p:cNvSpPr/>
                  <p:nvPr/>
                </p:nvSpPr>
                <p:spPr>
                  <a:xfrm>
                    <a:off x="1243754" y="2220264"/>
                    <a:ext cx="364202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" name="Ορθογώνιο 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43754" y="2220264"/>
                    <a:ext cx="364202" cy="338554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4" name="Ομάδα 33"/>
            <p:cNvGrpSpPr/>
            <p:nvPr/>
          </p:nvGrpSpPr>
          <p:grpSpPr>
            <a:xfrm>
              <a:off x="197226" y="2642726"/>
              <a:ext cx="2421061" cy="1977646"/>
              <a:chOff x="197226" y="3006411"/>
              <a:chExt cx="2421061" cy="1977646"/>
            </a:xfrm>
          </p:grpSpPr>
          <p:grpSp>
            <p:nvGrpSpPr>
              <p:cNvPr id="35" name="Ομάδα 34"/>
              <p:cNvGrpSpPr/>
              <p:nvPr/>
            </p:nvGrpSpPr>
            <p:grpSpPr>
              <a:xfrm>
                <a:off x="589259" y="4526595"/>
                <a:ext cx="1672507" cy="189288"/>
                <a:chOff x="8662551" y="941302"/>
                <a:chExt cx="1672507" cy="189288"/>
              </a:xfrm>
            </p:grpSpPr>
            <p:grpSp>
              <p:nvGrpSpPr>
                <p:cNvPr id="57" name="Ομάδα 56"/>
                <p:cNvGrpSpPr/>
                <p:nvPr/>
              </p:nvGrpSpPr>
              <p:grpSpPr>
                <a:xfrm>
                  <a:off x="8662551" y="1045209"/>
                  <a:ext cx="1672507" cy="72000"/>
                  <a:chOff x="6826825" y="1048674"/>
                  <a:chExt cx="1672507" cy="72000"/>
                </a:xfrm>
              </p:grpSpPr>
              <p:cxnSp>
                <p:nvCxnSpPr>
                  <p:cNvPr id="61" name="Ευθεία γραμμή σύνδεσης 60"/>
                  <p:cNvCxnSpPr/>
                  <p:nvPr/>
                </p:nvCxnSpPr>
                <p:spPr>
                  <a:xfrm>
                    <a:off x="6826825" y="1083632"/>
                    <a:ext cx="684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Οβάλ 61"/>
                  <p:cNvSpPr/>
                  <p:nvPr/>
                </p:nvSpPr>
                <p:spPr>
                  <a:xfrm>
                    <a:off x="7466113" y="1048674"/>
                    <a:ext cx="72000" cy="72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3" name="Ευθεία γραμμή σύνδεσης 62"/>
                  <p:cNvCxnSpPr/>
                  <p:nvPr/>
                </p:nvCxnSpPr>
                <p:spPr>
                  <a:xfrm>
                    <a:off x="7779332" y="1080167"/>
                    <a:ext cx="720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8" name="Ομάδα 57"/>
                <p:cNvGrpSpPr/>
                <p:nvPr/>
              </p:nvGrpSpPr>
              <p:grpSpPr>
                <a:xfrm rot="835157">
                  <a:off x="9362420" y="941302"/>
                  <a:ext cx="305221" cy="189288"/>
                  <a:chOff x="9331247" y="899738"/>
                  <a:chExt cx="305221" cy="189288"/>
                </a:xfrm>
              </p:grpSpPr>
              <p:cxnSp>
                <p:nvCxnSpPr>
                  <p:cNvPr id="59" name="Ευθεία γραμμή σύνδεσης 58"/>
                  <p:cNvCxnSpPr/>
                  <p:nvPr/>
                </p:nvCxnSpPr>
                <p:spPr>
                  <a:xfrm flipV="1">
                    <a:off x="9331247" y="899738"/>
                    <a:ext cx="276998" cy="18928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" name="Ισοσκελές τρίγωνο 59"/>
                  <p:cNvSpPr/>
                  <p:nvPr/>
                </p:nvSpPr>
                <p:spPr>
                  <a:xfrm rot="19597557" flipV="1">
                    <a:off x="9528468" y="928902"/>
                    <a:ext cx="108000" cy="72000"/>
                  </a:xfrm>
                  <a:prstGeom prst="triangl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6" name="Ομάδα 35"/>
              <p:cNvGrpSpPr/>
              <p:nvPr/>
            </p:nvGrpSpPr>
            <p:grpSpPr>
              <a:xfrm>
                <a:off x="197226" y="3006411"/>
                <a:ext cx="2421061" cy="1977646"/>
                <a:chOff x="197226" y="3006411"/>
                <a:chExt cx="2421061" cy="1977646"/>
              </a:xfrm>
            </p:grpSpPr>
            <p:grpSp>
              <p:nvGrpSpPr>
                <p:cNvPr id="37" name="Ομάδα 36"/>
                <p:cNvGrpSpPr/>
                <p:nvPr/>
              </p:nvGrpSpPr>
              <p:grpSpPr>
                <a:xfrm>
                  <a:off x="197226" y="3006411"/>
                  <a:ext cx="2421061" cy="1673034"/>
                  <a:chOff x="200691" y="547230"/>
                  <a:chExt cx="2421061" cy="1673034"/>
                </a:xfrm>
              </p:grpSpPr>
              <p:grpSp>
                <p:nvGrpSpPr>
                  <p:cNvPr id="39" name="Ομάδα 38"/>
                  <p:cNvGrpSpPr/>
                  <p:nvPr/>
                </p:nvGrpSpPr>
                <p:grpSpPr>
                  <a:xfrm>
                    <a:off x="242600" y="547230"/>
                    <a:ext cx="2379152" cy="1673034"/>
                    <a:chOff x="460811" y="786223"/>
                    <a:chExt cx="2379152" cy="1673034"/>
                  </a:xfrm>
                </p:grpSpPr>
                <p:grpSp>
                  <p:nvGrpSpPr>
                    <p:cNvPr id="41" name="Ομάδα 40"/>
                    <p:cNvGrpSpPr/>
                    <p:nvPr/>
                  </p:nvGrpSpPr>
                  <p:grpSpPr>
                    <a:xfrm>
                      <a:off x="460811" y="1050032"/>
                      <a:ext cx="2379152" cy="1409225"/>
                      <a:chOff x="460811" y="1050032"/>
                      <a:chExt cx="2379152" cy="1409225"/>
                    </a:xfrm>
                  </p:grpSpPr>
                  <p:sp>
                    <p:nvSpPr>
                      <p:cNvPr id="44" name="Ελεύθερη σχεδίαση 43"/>
                      <p:cNvSpPr/>
                      <p:nvPr/>
                    </p:nvSpPr>
                    <p:spPr>
                      <a:xfrm>
                        <a:off x="799782" y="1050032"/>
                        <a:ext cx="1692000" cy="238266"/>
                      </a:xfrm>
                      <a:custGeom>
                        <a:avLst/>
                        <a:gdLst>
                          <a:gd name="connsiteX0" fmla="*/ 0 w 2200940"/>
                          <a:gd name="connsiteY0" fmla="*/ 180754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50605 w 2200940"/>
                          <a:gd name="connsiteY4" fmla="*/ 21265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200940"/>
                          <a:gd name="connsiteY0" fmla="*/ 180754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39972 w 2200940"/>
                          <a:gd name="connsiteY4" fmla="*/ 0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200940"/>
                          <a:gd name="connsiteY0" fmla="*/ 212651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39972 w 2200940"/>
                          <a:gd name="connsiteY4" fmla="*/ 0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744492"/>
                          <a:gd name="connsiteY0" fmla="*/ 212651 h 393405"/>
                          <a:gd name="connsiteX1" fmla="*/ 936957 w 2744492"/>
                          <a:gd name="connsiteY1" fmla="*/ 202019 h 393405"/>
                          <a:gd name="connsiteX2" fmla="*/ 1032650 w 2744492"/>
                          <a:gd name="connsiteY2" fmla="*/ 0 h 393405"/>
                          <a:gd name="connsiteX3" fmla="*/ 1224036 w 2744492"/>
                          <a:gd name="connsiteY3" fmla="*/ 393405 h 393405"/>
                          <a:gd name="connsiteX4" fmla="*/ 1383524 w 2744492"/>
                          <a:gd name="connsiteY4" fmla="*/ 0 h 393405"/>
                          <a:gd name="connsiteX5" fmla="*/ 1585543 w 2744492"/>
                          <a:gd name="connsiteY5" fmla="*/ 382772 h 393405"/>
                          <a:gd name="connsiteX6" fmla="*/ 1776929 w 2744492"/>
                          <a:gd name="connsiteY6" fmla="*/ 0 h 393405"/>
                          <a:gd name="connsiteX7" fmla="*/ 1957682 w 2744492"/>
                          <a:gd name="connsiteY7" fmla="*/ 372140 h 393405"/>
                          <a:gd name="connsiteX8" fmla="*/ 2149068 w 2744492"/>
                          <a:gd name="connsiteY8" fmla="*/ 21265 h 393405"/>
                          <a:gd name="connsiteX9" fmla="*/ 2244761 w 2744492"/>
                          <a:gd name="connsiteY9" fmla="*/ 191386 h 393405"/>
                          <a:gd name="connsiteX10" fmla="*/ 2744492 w 2744492"/>
                          <a:gd name="connsiteY10" fmla="*/ 191386 h 393405"/>
                          <a:gd name="connsiteX0" fmla="*/ 0 w 3406947"/>
                          <a:gd name="connsiteY0" fmla="*/ 212651 h 393405"/>
                          <a:gd name="connsiteX1" fmla="*/ 936957 w 3406947"/>
                          <a:gd name="connsiteY1" fmla="*/ 202019 h 393405"/>
                          <a:gd name="connsiteX2" fmla="*/ 1032650 w 3406947"/>
                          <a:gd name="connsiteY2" fmla="*/ 0 h 393405"/>
                          <a:gd name="connsiteX3" fmla="*/ 1224036 w 3406947"/>
                          <a:gd name="connsiteY3" fmla="*/ 393405 h 393405"/>
                          <a:gd name="connsiteX4" fmla="*/ 1383524 w 3406947"/>
                          <a:gd name="connsiteY4" fmla="*/ 0 h 393405"/>
                          <a:gd name="connsiteX5" fmla="*/ 1585543 w 3406947"/>
                          <a:gd name="connsiteY5" fmla="*/ 382772 h 393405"/>
                          <a:gd name="connsiteX6" fmla="*/ 1776929 w 3406947"/>
                          <a:gd name="connsiteY6" fmla="*/ 0 h 393405"/>
                          <a:gd name="connsiteX7" fmla="*/ 1957682 w 3406947"/>
                          <a:gd name="connsiteY7" fmla="*/ 372140 h 393405"/>
                          <a:gd name="connsiteX8" fmla="*/ 2149068 w 3406947"/>
                          <a:gd name="connsiteY8" fmla="*/ 21265 h 393405"/>
                          <a:gd name="connsiteX9" fmla="*/ 2244761 w 3406947"/>
                          <a:gd name="connsiteY9" fmla="*/ 191386 h 393405"/>
                          <a:gd name="connsiteX10" fmla="*/ 3406947 w 3406947"/>
                          <a:gd name="connsiteY10" fmla="*/ 174229 h 393405"/>
                          <a:gd name="connsiteX0" fmla="*/ 0 w 3406947"/>
                          <a:gd name="connsiteY0" fmla="*/ 212651 h 393405"/>
                          <a:gd name="connsiteX1" fmla="*/ 936957 w 3406947"/>
                          <a:gd name="connsiteY1" fmla="*/ 202019 h 393405"/>
                          <a:gd name="connsiteX2" fmla="*/ 1032650 w 3406947"/>
                          <a:gd name="connsiteY2" fmla="*/ 0 h 393405"/>
                          <a:gd name="connsiteX3" fmla="*/ 1224036 w 3406947"/>
                          <a:gd name="connsiteY3" fmla="*/ 393405 h 393405"/>
                          <a:gd name="connsiteX4" fmla="*/ 1383524 w 3406947"/>
                          <a:gd name="connsiteY4" fmla="*/ 0 h 393405"/>
                          <a:gd name="connsiteX5" fmla="*/ 1585543 w 3406947"/>
                          <a:gd name="connsiteY5" fmla="*/ 382772 h 393405"/>
                          <a:gd name="connsiteX6" fmla="*/ 1776929 w 3406947"/>
                          <a:gd name="connsiteY6" fmla="*/ 0 h 393405"/>
                          <a:gd name="connsiteX7" fmla="*/ 1957682 w 3406947"/>
                          <a:gd name="connsiteY7" fmla="*/ 372140 h 393405"/>
                          <a:gd name="connsiteX8" fmla="*/ 2149068 w 3406947"/>
                          <a:gd name="connsiteY8" fmla="*/ 21265 h 393405"/>
                          <a:gd name="connsiteX9" fmla="*/ 2244761 w 3406947"/>
                          <a:gd name="connsiteY9" fmla="*/ 191386 h 393405"/>
                          <a:gd name="connsiteX10" fmla="*/ 3406947 w 3406947"/>
                          <a:gd name="connsiteY10" fmla="*/ 208543 h 393405"/>
                          <a:gd name="connsiteX0" fmla="*/ 0 w 3386024"/>
                          <a:gd name="connsiteY0" fmla="*/ 212651 h 393405"/>
                          <a:gd name="connsiteX1" fmla="*/ 936957 w 3386024"/>
                          <a:gd name="connsiteY1" fmla="*/ 202019 h 393405"/>
                          <a:gd name="connsiteX2" fmla="*/ 1032650 w 3386024"/>
                          <a:gd name="connsiteY2" fmla="*/ 0 h 393405"/>
                          <a:gd name="connsiteX3" fmla="*/ 1224036 w 3386024"/>
                          <a:gd name="connsiteY3" fmla="*/ 393405 h 393405"/>
                          <a:gd name="connsiteX4" fmla="*/ 1383524 w 3386024"/>
                          <a:gd name="connsiteY4" fmla="*/ 0 h 393405"/>
                          <a:gd name="connsiteX5" fmla="*/ 1585543 w 3386024"/>
                          <a:gd name="connsiteY5" fmla="*/ 382772 h 393405"/>
                          <a:gd name="connsiteX6" fmla="*/ 1776929 w 3386024"/>
                          <a:gd name="connsiteY6" fmla="*/ 0 h 393405"/>
                          <a:gd name="connsiteX7" fmla="*/ 1957682 w 3386024"/>
                          <a:gd name="connsiteY7" fmla="*/ 372140 h 393405"/>
                          <a:gd name="connsiteX8" fmla="*/ 2149068 w 3386024"/>
                          <a:gd name="connsiteY8" fmla="*/ 21265 h 393405"/>
                          <a:gd name="connsiteX9" fmla="*/ 2244761 w 3386024"/>
                          <a:gd name="connsiteY9" fmla="*/ 191386 h 393405"/>
                          <a:gd name="connsiteX10" fmla="*/ 3386024 w 3386024"/>
                          <a:gd name="connsiteY10" fmla="*/ 174229 h 39340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</a:cxnLst>
                        <a:rect l="l" t="t" r="r" b="b"/>
                        <a:pathLst>
                          <a:path w="3386024" h="393405">
                            <a:moveTo>
                              <a:pt x="0" y="212651"/>
                            </a:moveTo>
                            <a:lnTo>
                              <a:pt x="936957" y="202019"/>
                            </a:lnTo>
                            <a:lnTo>
                              <a:pt x="1032650" y="0"/>
                            </a:lnTo>
                            <a:lnTo>
                              <a:pt x="1224036" y="393405"/>
                            </a:lnTo>
                            <a:lnTo>
                              <a:pt x="1383524" y="0"/>
                            </a:lnTo>
                            <a:lnTo>
                              <a:pt x="1585543" y="382772"/>
                            </a:lnTo>
                            <a:lnTo>
                              <a:pt x="1776929" y="0"/>
                            </a:lnTo>
                            <a:lnTo>
                              <a:pt x="1957682" y="372140"/>
                            </a:lnTo>
                            <a:lnTo>
                              <a:pt x="2149068" y="21265"/>
                            </a:lnTo>
                            <a:lnTo>
                              <a:pt x="2244761" y="191386"/>
                            </a:lnTo>
                            <a:lnTo>
                              <a:pt x="3386024" y="174229"/>
                            </a:lnTo>
                          </a:path>
                        </a:pathLst>
                      </a:cu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el-G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endParaRPr lang="el-GR"/>
                      </a:p>
                    </p:txBody>
                  </p:sp>
                  <p:grpSp>
                    <p:nvGrpSpPr>
                      <p:cNvPr id="45" name="Ομάδα 44"/>
                      <p:cNvGrpSpPr/>
                      <p:nvPr/>
                    </p:nvGrpSpPr>
                    <p:grpSpPr>
                      <a:xfrm>
                        <a:off x="460811" y="1185541"/>
                        <a:ext cx="767804" cy="1273716"/>
                        <a:chOff x="2202798" y="1777823"/>
                        <a:chExt cx="767804" cy="1273716"/>
                      </a:xfrm>
                    </p:grpSpPr>
                    <p:cxnSp>
                      <p:nvCxnSpPr>
                        <p:cNvPr id="51" name="Ευθεία γραμμή σύνδεσης 50"/>
                        <p:cNvCxnSpPr/>
                        <p:nvPr/>
                      </p:nvCxnSpPr>
                      <p:spPr>
                        <a:xfrm rot="16200000">
                          <a:off x="2288381" y="2781539"/>
                          <a:ext cx="540000" cy="0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2" name="Ευθεία γραμμή σύνδεσης 51"/>
                        <p:cNvCxnSpPr/>
                        <p:nvPr/>
                      </p:nvCxnSpPr>
                      <p:spPr>
                        <a:xfrm rot="16200000">
                          <a:off x="2568011" y="2024003"/>
                          <a:ext cx="0" cy="637951"/>
                        </a:xfrm>
                        <a:prstGeom prst="line">
                          <a:avLst/>
                        </a:prstGeom>
                        <a:ln w="381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3" name="Ευθεία γραμμή σύνδεσης 52"/>
                        <p:cNvCxnSpPr/>
                        <p:nvPr/>
                      </p:nvCxnSpPr>
                      <p:spPr>
                        <a:xfrm rot="16200000">
                          <a:off x="2284812" y="2047823"/>
                          <a:ext cx="540000" cy="0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4" name="Ευθεία γραμμή σύνδεσης 53"/>
                        <p:cNvCxnSpPr/>
                        <p:nvPr/>
                      </p:nvCxnSpPr>
                      <p:spPr>
                        <a:xfrm rot="16200000">
                          <a:off x="2552161" y="2340281"/>
                          <a:ext cx="0" cy="288000"/>
                        </a:xfrm>
                        <a:prstGeom prst="line">
                          <a:avLst/>
                        </a:prstGeom>
                        <a:ln w="571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55" name="TextBox 54"/>
                        <p:cNvSpPr txBox="1"/>
                        <p:nvPr/>
                      </p:nvSpPr>
                      <p:spPr>
                        <a:xfrm>
                          <a:off x="2202798" y="2347123"/>
                          <a:ext cx="296645" cy="29795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–</a:t>
                          </a:r>
                          <a:endParaRPr lang="el-GR" sz="2400" b="1" dirty="0"/>
                        </a:p>
                      </p:txBody>
                    </p: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56" name="Ορθογώνιο 55"/>
                            <p:cNvSpPr/>
                            <p:nvPr/>
                          </p:nvSpPr>
                          <p:spPr>
                            <a:xfrm>
                              <a:off x="2603194" y="2365830"/>
                              <a:ext cx="367408" cy="338554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𝑬</m:t>
                                    </m:r>
                                  </m:oMath>
                                </m:oMathPara>
                              </a14:m>
                              <a:endParaRPr lang="el-GR" sz="1600" b="1" dirty="0">
                                <a:solidFill>
                                  <a:schemeClr val="tx1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56" name="Ορθογώνιο 55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603194" y="2365830"/>
                              <a:ext cx="367408" cy="338554"/>
                            </a:xfrm>
                            <a:prstGeom prst="rect">
                              <a:avLst/>
                            </a:prstGeom>
                            <a:blipFill>
                              <a:blip r:embed="rId6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46" name="Ομάδα 45"/>
                      <p:cNvGrpSpPr/>
                      <p:nvPr/>
                    </p:nvGrpSpPr>
                    <p:grpSpPr>
                      <a:xfrm>
                        <a:off x="2185037" y="1145379"/>
                        <a:ext cx="654926" cy="1309716"/>
                        <a:chOff x="3948546" y="1021384"/>
                        <a:chExt cx="654926" cy="1309716"/>
                      </a:xfrm>
                    </p:grpSpPr>
                    <p:cxnSp>
                      <p:nvCxnSpPr>
                        <p:cNvPr id="47" name="Ευθεία γραμμή σύνδεσης 46"/>
                        <p:cNvCxnSpPr/>
                        <p:nvPr/>
                      </p:nvCxnSpPr>
                      <p:spPr>
                        <a:xfrm>
                          <a:off x="3948546" y="1610591"/>
                          <a:ext cx="648000" cy="0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8" name="Ευθεία γραμμή σύνδεσης 47"/>
                        <p:cNvCxnSpPr/>
                        <p:nvPr/>
                      </p:nvCxnSpPr>
                      <p:spPr>
                        <a:xfrm>
                          <a:off x="3955472" y="1773382"/>
                          <a:ext cx="648000" cy="0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9" name="Ευθεία γραμμή σύνδεσης 48"/>
                        <p:cNvCxnSpPr/>
                        <p:nvPr/>
                      </p:nvCxnSpPr>
                      <p:spPr>
                        <a:xfrm rot="16200000">
                          <a:off x="3992714" y="2061100"/>
                          <a:ext cx="540000" cy="0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0" name="Ευθεία γραμμή σύνδεσης 49"/>
                        <p:cNvCxnSpPr/>
                        <p:nvPr/>
                      </p:nvCxnSpPr>
                      <p:spPr>
                        <a:xfrm rot="16200000">
                          <a:off x="3971145" y="1309384"/>
                          <a:ext cx="576000" cy="0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43" name="Ορθογώνιο 42"/>
                        <p:cNvSpPr/>
                        <p:nvPr/>
                      </p:nvSpPr>
                      <p:spPr>
                        <a:xfrm>
                          <a:off x="1400211" y="786223"/>
                          <a:ext cx="373820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oMath>
                            </m:oMathPara>
                          </a14:m>
                          <a:endParaRPr lang="el-GR" sz="1600" b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43" name="Ορθογώνιο 42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400211" y="786223"/>
                          <a:ext cx="373820" cy="338554"/>
                        </a:xfrm>
                        <a:prstGeom prst="rect">
                          <a:avLst/>
                        </a:prstGeom>
                        <a:blipFill>
                          <a:blip r:embed="rId8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200691" y="1132115"/>
                    <a:ext cx="33855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400" b="1" dirty="0" smtClean="0"/>
                      <a:t>+</a:t>
                    </a:r>
                    <a:endParaRPr lang="el-GR" sz="2400" b="1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Ορθογώνιο 37"/>
                    <p:cNvSpPr/>
                    <p:nvPr/>
                  </p:nvSpPr>
                  <p:spPr>
                    <a:xfrm>
                      <a:off x="1239056" y="4645503"/>
                      <a:ext cx="364202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16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</m:oMath>
                        </m:oMathPara>
                      </a14:m>
                      <a:endParaRPr lang="el-GR" sz="16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8" name="Ορθογώνιο 3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39056" y="4645503"/>
                      <a:ext cx="364202" cy="338554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64" name="Ομάδα 63"/>
            <p:cNvGrpSpPr/>
            <p:nvPr/>
          </p:nvGrpSpPr>
          <p:grpSpPr>
            <a:xfrm>
              <a:off x="625975" y="3120644"/>
              <a:ext cx="255198" cy="371325"/>
              <a:chOff x="2091096" y="2008824"/>
              <a:chExt cx="255198" cy="371325"/>
            </a:xfrm>
          </p:grpSpPr>
          <p:cxnSp>
            <p:nvCxnSpPr>
              <p:cNvPr id="65" name="Ευθύγραμμο βέλος σύνδεσης 64"/>
              <p:cNvCxnSpPr/>
              <p:nvPr/>
            </p:nvCxnSpPr>
            <p:spPr>
              <a:xfrm flipV="1">
                <a:off x="2137063" y="2008824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Ορθογώνιο 65"/>
              <p:cNvSpPr/>
              <p:nvPr/>
            </p:nvSpPr>
            <p:spPr>
              <a:xfrm>
                <a:off x="2091096" y="2072372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67" name="Ομάδα 66"/>
            <p:cNvGrpSpPr/>
            <p:nvPr/>
          </p:nvGrpSpPr>
          <p:grpSpPr>
            <a:xfrm>
              <a:off x="635391" y="3844003"/>
              <a:ext cx="255198" cy="360000"/>
              <a:chOff x="1840381" y="3738235"/>
              <a:chExt cx="255198" cy="360000"/>
            </a:xfrm>
          </p:grpSpPr>
          <p:cxnSp>
            <p:nvCxnSpPr>
              <p:cNvPr id="68" name="Ευθύγραμμο βέλος σύνδεσης 67"/>
              <p:cNvCxnSpPr/>
              <p:nvPr/>
            </p:nvCxnSpPr>
            <p:spPr>
              <a:xfrm flipV="1">
                <a:off x="1875957" y="3738235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Ορθογώνιο 68"/>
              <p:cNvSpPr/>
              <p:nvPr/>
            </p:nvSpPr>
            <p:spPr>
              <a:xfrm>
                <a:off x="1840381" y="3781001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70" name="Ομάδα 69"/>
            <p:cNvGrpSpPr/>
            <p:nvPr/>
          </p:nvGrpSpPr>
          <p:grpSpPr>
            <a:xfrm>
              <a:off x="1962767" y="3109564"/>
              <a:ext cx="255198" cy="367015"/>
              <a:chOff x="3436137" y="2739197"/>
              <a:chExt cx="255198" cy="367015"/>
            </a:xfrm>
          </p:grpSpPr>
          <p:cxnSp>
            <p:nvCxnSpPr>
              <p:cNvPr id="71" name="Ευθύγραμμο βέλος σύνδεσης 70"/>
              <p:cNvCxnSpPr/>
              <p:nvPr/>
            </p:nvCxnSpPr>
            <p:spPr>
              <a:xfrm rot="10800000" flipH="1" flipV="1">
                <a:off x="3667599" y="2746212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Ορθογώνιο 71"/>
              <p:cNvSpPr/>
              <p:nvPr/>
            </p:nvSpPr>
            <p:spPr>
              <a:xfrm>
                <a:off x="3436137" y="2739197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73" name="Ομάδα 72"/>
            <p:cNvGrpSpPr/>
            <p:nvPr/>
          </p:nvGrpSpPr>
          <p:grpSpPr>
            <a:xfrm>
              <a:off x="1233664" y="3164384"/>
              <a:ext cx="360000" cy="307777"/>
              <a:chOff x="1212737" y="1117005"/>
              <a:chExt cx="360000" cy="307777"/>
            </a:xfrm>
          </p:grpSpPr>
          <p:cxnSp>
            <p:nvCxnSpPr>
              <p:cNvPr id="74" name="Ευθύγραμμο βέλος σύνδεσης 73"/>
              <p:cNvCxnSpPr/>
              <p:nvPr/>
            </p:nvCxnSpPr>
            <p:spPr>
              <a:xfrm rot="5400000" flipH="1" flipV="1">
                <a:off x="1392737" y="948042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Ορθογώνιο 74"/>
              <p:cNvSpPr/>
              <p:nvPr/>
            </p:nvSpPr>
            <p:spPr>
              <a:xfrm>
                <a:off x="1217064" y="1117005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76" name="Ομάδα 75"/>
            <p:cNvGrpSpPr/>
            <p:nvPr/>
          </p:nvGrpSpPr>
          <p:grpSpPr>
            <a:xfrm>
              <a:off x="1264646" y="3782970"/>
              <a:ext cx="360000" cy="308340"/>
              <a:chOff x="3146986" y="4354926"/>
              <a:chExt cx="360000" cy="308340"/>
            </a:xfrm>
          </p:grpSpPr>
          <p:cxnSp>
            <p:nvCxnSpPr>
              <p:cNvPr id="77" name="Ευθύγραμμο βέλος σύνδεσης 76"/>
              <p:cNvCxnSpPr/>
              <p:nvPr/>
            </p:nvCxnSpPr>
            <p:spPr>
              <a:xfrm rot="16200000" flipV="1">
                <a:off x="3326986" y="4483266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Ορθογώνιο 77"/>
              <p:cNvSpPr/>
              <p:nvPr/>
            </p:nvSpPr>
            <p:spPr>
              <a:xfrm>
                <a:off x="3207295" y="4354926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79" name="Ομάδα 78"/>
            <p:cNvGrpSpPr/>
            <p:nvPr/>
          </p:nvGrpSpPr>
          <p:grpSpPr>
            <a:xfrm>
              <a:off x="1980677" y="3853141"/>
              <a:ext cx="255198" cy="367015"/>
              <a:chOff x="3436137" y="2739197"/>
              <a:chExt cx="255198" cy="367015"/>
            </a:xfrm>
          </p:grpSpPr>
          <p:cxnSp>
            <p:nvCxnSpPr>
              <p:cNvPr id="80" name="Ευθύγραμμο βέλος σύνδεσης 79"/>
              <p:cNvCxnSpPr/>
              <p:nvPr/>
            </p:nvCxnSpPr>
            <p:spPr>
              <a:xfrm rot="10800000" flipH="1" flipV="1">
                <a:off x="3667599" y="2746212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Ορθογώνιο 80"/>
              <p:cNvSpPr/>
              <p:nvPr/>
            </p:nvSpPr>
            <p:spPr>
              <a:xfrm>
                <a:off x="3436137" y="2739197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sp>
          <p:nvSpPr>
            <p:cNvPr id="87" name="Τόξο 86"/>
            <p:cNvSpPr/>
            <p:nvPr/>
          </p:nvSpPr>
          <p:spPr>
            <a:xfrm>
              <a:off x="1183730" y="3395834"/>
              <a:ext cx="468000" cy="468000"/>
            </a:xfrm>
            <a:prstGeom prst="arc">
              <a:avLst>
                <a:gd name="adj1" fmla="val 14213322"/>
                <a:gd name="adj2" fmla="val 7751782"/>
              </a:avLst>
            </a:prstGeom>
            <a:ln w="19050">
              <a:solidFill>
                <a:srgbClr val="7030A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grpSp>
          <p:nvGrpSpPr>
            <p:cNvPr id="95" name="Ομάδα 94"/>
            <p:cNvGrpSpPr/>
            <p:nvPr/>
          </p:nvGrpSpPr>
          <p:grpSpPr>
            <a:xfrm>
              <a:off x="2243359" y="3276093"/>
              <a:ext cx="429371" cy="733756"/>
              <a:chOff x="2243359" y="3276093"/>
              <a:chExt cx="429371" cy="733756"/>
            </a:xfrm>
          </p:grpSpPr>
          <p:sp>
            <p:nvSpPr>
              <p:cNvPr id="96" name="Ορθογώνιο 95"/>
              <p:cNvSpPr/>
              <p:nvPr/>
            </p:nvSpPr>
            <p:spPr>
              <a:xfrm>
                <a:off x="2257232" y="3276093"/>
                <a:ext cx="41549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l-GR" sz="1600" dirty="0"/>
              </a:p>
            </p:txBody>
          </p:sp>
          <p:sp>
            <p:nvSpPr>
              <p:cNvPr id="97" name="Ορθογώνιο 96"/>
              <p:cNvSpPr/>
              <p:nvPr/>
            </p:nvSpPr>
            <p:spPr>
              <a:xfrm>
                <a:off x="2243359" y="3671295"/>
                <a:ext cx="40107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l-GR" sz="1600" dirty="0"/>
              </a:p>
            </p:txBody>
          </p:sp>
        </p:grpSp>
      </p:grpSp>
      <p:sp>
        <p:nvSpPr>
          <p:cNvPr id="104" name="Ορθογώνιο 103"/>
          <p:cNvSpPr/>
          <p:nvPr/>
        </p:nvSpPr>
        <p:spPr>
          <a:xfrm>
            <a:off x="239135" y="43065"/>
            <a:ext cx="118454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Μελέτη κυκλώματος φόρτισης πυκνωτής</a:t>
            </a:r>
            <a:endParaRPr lang="el-GR" sz="2400" dirty="0">
              <a:solidFill>
                <a:srgbClr val="FF0000"/>
              </a:solidFill>
            </a:endParaRPr>
          </a:p>
        </p:txBody>
      </p:sp>
      <p:grpSp>
        <p:nvGrpSpPr>
          <p:cNvPr id="148" name="Ομάδα 147"/>
          <p:cNvGrpSpPr/>
          <p:nvPr/>
        </p:nvGrpSpPr>
        <p:grpSpPr>
          <a:xfrm>
            <a:off x="6160985" y="517721"/>
            <a:ext cx="3452708" cy="618439"/>
            <a:chOff x="6160985" y="517721"/>
            <a:chExt cx="3452708" cy="6184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5" name="Ορθογώνιο 104"/>
                <p:cNvSpPr/>
                <p:nvPr/>
              </p:nvSpPr>
              <p:spPr>
                <a:xfrm>
                  <a:off x="7516644" y="517721"/>
                  <a:ext cx="2097049" cy="6184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05" name="Ορθογώνιο 10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16644" y="517721"/>
                  <a:ext cx="2097049" cy="61843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7" name="Ορθογώνιο 106"/>
            <p:cNvSpPr/>
            <p:nvPr/>
          </p:nvSpPr>
          <p:spPr>
            <a:xfrm>
              <a:off x="6160985" y="685747"/>
              <a:ext cx="14138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dirty="0"/>
            </a:p>
          </p:txBody>
        </p:sp>
      </p:grpSp>
      <p:sp>
        <p:nvSpPr>
          <p:cNvPr id="108" name="Ορθογώνιο 107"/>
          <p:cNvSpPr/>
          <p:nvPr/>
        </p:nvSpPr>
        <p:spPr>
          <a:xfrm>
            <a:off x="3116445" y="1288138"/>
            <a:ext cx="55599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Όταν ο πυκνωτής φορτίζεται το φορτίο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αυξάνεται.  Οπότε:</a:t>
            </a:r>
            <a:endParaRPr lang="el-G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Ορθογώνιο 108"/>
              <p:cNvSpPr/>
              <p:nvPr/>
            </p:nvSpPr>
            <p:spPr>
              <a:xfrm>
                <a:off x="8530213" y="1158586"/>
                <a:ext cx="997581" cy="5600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𝒅𝒒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=+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09" name="Ορθογώνιο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0213" y="1158586"/>
                <a:ext cx="997581" cy="56009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4" name="Ομάδα 83"/>
          <p:cNvGrpSpPr/>
          <p:nvPr/>
        </p:nvGrpSpPr>
        <p:grpSpPr>
          <a:xfrm>
            <a:off x="9432300" y="517720"/>
            <a:ext cx="2492185" cy="1199523"/>
            <a:chOff x="9432300" y="517720"/>
            <a:chExt cx="2492185" cy="1199523"/>
          </a:xfrm>
        </p:grpSpPr>
        <p:sp>
          <p:nvSpPr>
            <p:cNvPr id="106" name="Δεξί άγκιστρο 105"/>
            <p:cNvSpPr/>
            <p:nvPr/>
          </p:nvSpPr>
          <p:spPr>
            <a:xfrm>
              <a:off x="9432300" y="517720"/>
              <a:ext cx="363682" cy="1199523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Ορθογώνιο 109"/>
                <p:cNvSpPr/>
                <p:nvPr/>
              </p:nvSpPr>
              <p:spPr>
                <a:xfrm>
                  <a:off x="9863985" y="801965"/>
                  <a:ext cx="2060500" cy="56009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f>
                          <m:f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den>
                        </m:f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1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Ορθογώνιο 10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63985" y="801965"/>
                  <a:ext cx="2060500" cy="56009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Ορθογώνιο 110"/>
              <p:cNvSpPr/>
              <p:nvPr/>
            </p:nvSpPr>
            <p:spPr>
              <a:xfrm>
                <a:off x="3741661" y="1774806"/>
                <a:ext cx="1692002" cy="5600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⟹</m:t>
                      </m:r>
                    </m:oMath>
                  </m:oMathPara>
                </a14:m>
                <a:endParaRPr lang="el-GR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1" name="Ορθογώνιο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1661" y="1774806"/>
                <a:ext cx="1692002" cy="56009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Ορθογώνιο 111"/>
              <p:cNvSpPr/>
              <p:nvPr/>
            </p:nvSpPr>
            <p:spPr>
              <a:xfrm>
                <a:off x="5442306" y="1771341"/>
                <a:ext cx="1476302" cy="5600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el-GR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2" name="Ορθογώνιο 1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306" y="1771341"/>
                <a:ext cx="1476302" cy="56009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" name="Ορθογώνιο 112"/>
          <p:cNvSpPr/>
          <p:nvPr/>
        </p:nvSpPr>
        <p:spPr>
          <a:xfrm>
            <a:off x="3383147" y="2396503"/>
            <a:ext cx="36722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Τη χρονική στιγμή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 = 0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ρεύμα </a:t>
            </a:r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 = Ι</a:t>
            </a:r>
            <a:r>
              <a:rPr lang="el-G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114" name="Ορθογώνιο 113"/>
          <p:cNvSpPr/>
          <p:nvPr/>
        </p:nvSpPr>
        <p:spPr>
          <a:xfrm>
            <a:off x="2964041" y="2808678"/>
            <a:ext cx="41017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Την τυχαία χρονική στιγμή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ρεύμα </a:t>
            </a:r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 &lt;  Ι</a:t>
            </a:r>
            <a:r>
              <a:rPr lang="el-G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sz="1600" dirty="0">
              <a:solidFill>
                <a:srgbClr val="FF0000"/>
              </a:solidFill>
            </a:endParaRPr>
          </a:p>
        </p:txBody>
      </p:sp>
      <p:grpSp>
        <p:nvGrpSpPr>
          <p:cNvPr id="146" name="Ομάδα 145"/>
          <p:cNvGrpSpPr/>
          <p:nvPr/>
        </p:nvGrpSpPr>
        <p:grpSpPr>
          <a:xfrm>
            <a:off x="6998276" y="1897668"/>
            <a:ext cx="2703238" cy="1199523"/>
            <a:chOff x="6998276" y="1897668"/>
            <a:chExt cx="2703238" cy="1199523"/>
          </a:xfrm>
        </p:grpSpPr>
        <p:sp>
          <p:nvSpPr>
            <p:cNvPr id="115" name="Δεξί άγκιστρο 114"/>
            <p:cNvSpPr/>
            <p:nvPr/>
          </p:nvSpPr>
          <p:spPr>
            <a:xfrm>
              <a:off x="6998276" y="1897668"/>
              <a:ext cx="363682" cy="1199523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Ορθογώνιο 115"/>
                <p:cNvSpPr/>
                <p:nvPr/>
              </p:nvSpPr>
              <p:spPr>
                <a:xfrm>
                  <a:off x="7358244" y="2060161"/>
                  <a:ext cx="2343270" cy="86946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sub>
                          <m:sup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sup>
                          <m:e>
                            <m:f>
                              <m:f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𝒅𝑰</m:t>
                                </m:r>
                              </m:num>
                              <m:den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den>
                            </m:f>
                          </m:e>
                        </m:nary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𝑹𝑪</m:t>
                            </m:r>
                          </m:den>
                        </m:f>
                        <m:nary>
                          <m:naryPr>
                            <m:limLoc m:val="undOvr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p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nary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1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6" name="Ορθογώνιο 1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8244" y="2060161"/>
                  <a:ext cx="2343270" cy="869469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Ορθογώνιο 117"/>
              <p:cNvSpPr/>
              <p:nvPr/>
            </p:nvSpPr>
            <p:spPr>
              <a:xfrm>
                <a:off x="9599232" y="2146489"/>
                <a:ext cx="2168029" cy="6395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600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𝐥𝐧</m:t>
                                  </m:r>
                                </m:fName>
                                <m:e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</m:func>
                            </m:e>
                          </m:d>
                        </m:e>
                        <m:sub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sub>
                        <m:sup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sup>
                      </m:sSub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Sup>
                        <m:sSubSup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"/>
                              <m:endChr m:val="]"/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𝑹𝑪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  <m:sub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8" name="Ορθογώνιο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9232" y="2146489"/>
                <a:ext cx="2168029" cy="63953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/>
              <p:cNvSpPr txBox="1"/>
              <p:nvPr/>
            </p:nvSpPr>
            <p:spPr>
              <a:xfrm>
                <a:off x="6315875" y="3351387"/>
                <a:ext cx="2303771" cy="462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fun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fun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9" name="TextBox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875" y="3351387"/>
                <a:ext cx="2303771" cy="46262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Ορθογώνιο 119"/>
              <p:cNvSpPr/>
              <p:nvPr/>
            </p:nvSpPr>
            <p:spPr>
              <a:xfrm>
                <a:off x="8617278" y="3291816"/>
                <a:ext cx="1927066" cy="5963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𝑹𝑪</m:t>
                              </m:r>
                            </m:den>
                          </m:f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fun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20" name="Ορθογώνιο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7278" y="3291816"/>
                <a:ext cx="1927066" cy="59638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Ορθογώνιο 131"/>
              <p:cNvSpPr/>
              <p:nvPr/>
            </p:nvSpPr>
            <p:spPr>
              <a:xfrm>
                <a:off x="10397370" y="3261019"/>
                <a:ext cx="1670522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𝑹𝑪</m:t>
                              </m:r>
                            </m:den>
                          </m:f>
                        </m:sup>
                      </m:s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32" name="Ορθογώνιο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7370" y="3261019"/>
                <a:ext cx="1670522" cy="65755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Ομάδα 30"/>
          <p:cNvGrpSpPr/>
          <p:nvPr/>
        </p:nvGrpSpPr>
        <p:grpSpPr>
          <a:xfrm>
            <a:off x="7256880" y="4295229"/>
            <a:ext cx="4403202" cy="2562771"/>
            <a:chOff x="4929316" y="4295229"/>
            <a:chExt cx="4403202" cy="2562771"/>
          </a:xfrm>
        </p:grpSpPr>
        <p:grpSp>
          <p:nvGrpSpPr>
            <p:cNvPr id="147" name="Ομάδα 146"/>
            <p:cNvGrpSpPr/>
            <p:nvPr/>
          </p:nvGrpSpPr>
          <p:grpSpPr>
            <a:xfrm>
              <a:off x="4929316" y="4295229"/>
              <a:ext cx="4403202" cy="2562771"/>
              <a:chOff x="4929316" y="4295229"/>
              <a:chExt cx="4403202" cy="2562771"/>
            </a:xfrm>
          </p:grpSpPr>
          <p:cxnSp>
            <p:nvCxnSpPr>
              <p:cNvPr id="137" name="Ευθεία γραμμή σύνδεσης 136"/>
              <p:cNvCxnSpPr/>
              <p:nvPr/>
            </p:nvCxnSpPr>
            <p:spPr>
              <a:xfrm>
                <a:off x="5313288" y="4295230"/>
                <a:ext cx="0" cy="223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Ευθεία γραμμή σύνδεσης 137"/>
              <p:cNvCxnSpPr/>
              <p:nvPr/>
            </p:nvCxnSpPr>
            <p:spPr>
              <a:xfrm rot="5400000" flipH="1">
                <a:off x="7316518" y="4511230"/>
                <a:ext cx="0" cy="403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Ελεύθερη σχεδίαση 141"/>
              <p:cNvSpPr/>
              <p:nvPr/>
            </p:nvSpPr>
            <p:spPr>
              <a:xfrm>
                <a:off x="5299364" y="4769427"/>
                <a:ext cx="3927763" cy="1693718"/>
              </a:xfrm>
              <a:custGeom>
                <a:avLst/>
                <a:gdLst>
                  <a:gd name="connsiteX0" fmla="*/ 0 w 3927763"/>
                  <a:gd name="connsiteY0" fmla="*/ 0 h 1693718"/>
                  <a:gd name="connsiteX1" fmla="*/ 1527463 w 3927763"/>
                  <a:gd name="connsiteY1" fmla="*/ 1361209 h 1693718"/>
                  <a:gd name="connsiteX2" fmla="*/ 3927763 w 3927763"/>
                  <a:gd name="connsiteY2" fmla="*/ 1693718 h 1693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27763" h="1693718">
                    <a:moveTo>
                      <a:pt x="0" y="0"/>
                    </a:moveTo>
                    <a:cubicBezTo>
                      <a:pt x="436418" y="539461"/>
                      <a:pt x="872836" y="1078923"/>
                      <a:pt x="1527463" y="1361209"/>
                    </a:cubicBezTo>
                    <a:cubicBezTo>
                      <a:pt x="2182090" y="1643495"/>
                      <a:pt x="3054926" y="1668606"/>
                      <a:pt x="3927763" y="1693718"/>
                    </a:cubicBezTo>
                  </a:path>
                </a:pathLst>
              </a:cu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Ορθογώνιο 142"/>
                  <p:cNvSpPr/>
                  <p:nvPr/>
                </p:nvSpPr>
                <p:spPr>
                  <a:xfrm>
                    <a:off x="4929316" y="4295229"/>
                    <a:ext cx="38985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43" name="Ορθογώνιο 14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29316" y="4295229"/>
                    <a:ext cx="389850" cy="369332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Ορθογώνιο 143"/>
                  <p:cNvSpPr/>
                  <p:nvPr/>
                </p:nvSpPr>
                <p:spPr>
                  <a:xfrm>
                    <a:off x="4991782" y="4646663"/>
                    <a:ext cx="389850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44" name="Ορθογώνιο 14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91782" y="4646663"/>
                    <a:ext cx="389850" cy="36933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Ορθογώνιο 144"/>
                  <p:cNvSpPr/>
                  <p:nvPr/>
                </p:nvSpPr>
                <p:spPr>
                  <a:xfrm>
                    <a:off x="8942668" y="6488668"/>
                    <a:ext cx="38985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45" name="Ορθογώνιο 14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42668" y="6488668"/>
                    <a:ext cx="389850" cy="369332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Ορθογώνιο 1"/>
                <p:cNvSpPr/>
                <p:nvPr/>
              </p:nvSpPr>
              <p:spPr>
                <a:xfrm>
                  <a:off x="5982990" y="5226564"/>
                  <a:ext cx="10583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2990" y="5226564"/>
                  <a:ext cx="1058303" cy="369332"/>
                </a:xfrm>
                <a:prstGeom prst="rect">
                  <a:avLst/>
                </a:prstGeom>
                <a:blipFill>
                  <a:blip r:embed="rId25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3" name="Ομάδα 82"/>
          <p:cNvGrpSpPr/>
          <p:nvPr/>
        </p:nvGrpSpPr>
        <p:grpSpPr>
          <a:xfrm>
            <a:off x="10199152" y="3996355"/>
            <a:ext cx="1705799" cy="668206"/>
            <a:chOff x="10199152" y="3996355"/>
            <a:chExt cx="1705799" cy="668206"/>
          </a:xfrm>
        </p:grpSpPr>
        <p:grpSp>
          <p:nvGrpSpPr>
            <p:cNvPr id="135" name="Ομάδα 134"/>
            <p:cNvGrpSpPr/>
            <p:nvPr/>
          </p:nvGrpSpPr>
          <p:grpSpPr>
            <a:xfrm>
              <a:off x="10199152" y="3996355"/>
              <a:ext cx="1705799" cy="624017"/>
              <a:chOff x="2964974" y="4369718"/>
              <a:chExt cx="1705799" cy="62401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3" name="TextBox 132"/>
                  <p:cNvSpPr txBox="1"/>
                  <p:nvPr/>
                </p:nvSpPr>
                <p:spPr>
                  <a:xfrm>
                    <a:off x="2964974" y="4562057"/>
                    <a:ext cx="885820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3" name="TextBox 1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64974" y="4562057"/>
                    <a:ext cx="885820" cy="369332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l="-7534" r="-2740"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4" name="Ορθογώνιο 133"/>
                  <p:cNvSpPr/>
                  <p:nvPr/>
                </p:nvSpPr>
                <p:spPr>
                  <a:xfrm>
                    <a:off x="3724745" y="4369718"/>
                    <a:ext cx="946028" cy="62401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𝑹𝑪</m:t>
                                  </m:r>
                                </m:den>
                              </m:f>
                            </m:sup>
                          </m:sSup>
                        </m:oMath>
                      </m:oMathPara>
                    </a14:m>
                    <a:endParaRPr lang="el-GR" sz="2400" dirty="0"/>
                  </a:p>
                </p:txBody>
              </p:sp>
            </mc:Choice>
            <mc:Fallback xmlns="">
              <p:sp>
                <p:nvSpPr>
                  <p:cNvPr id="134" name="Ορθογώνιο 13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4745" y="4369718"/>
                    <a:ext cx="946028" cy="624017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2" name="Ορθογώνιο 81"/>
            <p:cNvSpPr/>
            <p:nvPr/>
          </p:nvSpPr>
          <p:spPr>
            <a:xfrm>
              <a:off x="10199152" y="4024003"/>
              <a:ext cx="1705799" cy="640558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91752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1" grpId="0"/>
      <p:bldP spid="112" grpId="0"/>
      <p:bldP spid="113" grpId="0"/>
      <p:bldP spid="114" grpId="0"/>
      <p:bldP spid="118" grpId="0"/>
      <p:bldP spid="119" grpId="0"/>
      <p:bldP spid="120" grpId="0"/>
      <p:bldP spid="1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197226" y="391365"/>
            <a:ext cx="2729622" cy="4229007"/>
            <a:chOff x="197226" y="391365"/>
            <a:chExt cx="2729622" cy="4229007"/>
          </a:xfrm>
        </p:grpSpPr>
        <p:grpSp>
          <p:nvGrpSpPr>
            <p:cNvPr id="3" name="Ομάδα 2"/>
            <p:cNvGrpSpPr/>
            <p:nvPr/>
          </p:nvGrpSpPr>
          <p:grpSpPr>
            <a:xfrm>
              <a:off x="200691" y="391365"/>
              <a:ext cx="2726157" cy="2011588"/>
              <a:chOff x="200691" y="547230"/>
              <a:chExt cx="2726157" cy="2011588"/>
            </a:xfrm>
          </p:grpSpPr>
          <p:grpSp>
            <p:nvGrpSpPr>
              <p:cNvPr id="56" name="Ομάδα 55"/>
              <p:cNvGrpSpPr/>
              <p:nvPr/>
            </p:nvGrpSpPr>
            <p:grpSpPr>
              <a:xfrm>
                <a:off x="200691" y="547230"/>
                <a:ext cx="2726157" cy="1692661"/>
                <a:chOff x="200691" y="547230"/>
                <a:chExt cx="2726157" cy="1692661"/>
              </a:xfrm>
            </p:grpSpPr>
            <p:grpSp>
              <p:nvGrpSpPr>
                <p:cNvPr id="58" name="Ομάδα 57"/>
                <p:cNvGrpSpPr/>
                <p:nvPr/>
              </p:nvGrpSpPr>
              <p:grpSpPr>
                <a:xfrm>
                  <a:off x="242600" y="547230"/>
                  <a:ext cx="2684248" cy="1692661"/>
                  <a:chOff x="460811" y="786223"/>
                  <a:chExt cx="2684248" cy="1692661"/>
                </a:xfrm>
              </p:grpSpPr>
              <p:grpSp>
                <p:nvGrpSpPr>
                  <p:cNvPr id="60" name="Ομάδα 59"/>
                  <p:cNvGrpSpPr/>
                  <p:nvPr/>
                </p:nvGrpSpPr>
                <p:grpSpPr>
                  <a:xfrm>
                    <a:off x="460811" y="1050032"/>
                    <a:ext cx="2379152" cy="1409225"/>
                    <a:chOff x="460811" y="1050032"/>
                    <a:chExt cx="2379152" cy="1409225"/>
                  </a:xfrm>
                </p:grpSpPr>
                <p:sp>
                  <p:nvSpPr>
                    <p:cNvPr id="70" name="Ελεύθερη σχεδίαση 69"/>
                    <p:cNvSpPr/>
                    <p:nvPr/>
                  </p:nvSpPr>
                  <p:spPr>
                    <a:xfrm>
                      <a:off x="799783" y="1050032"/>
                      <a:ext cx="1681609" cy="238266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744492"/>
                        <a:gd name="connsiteY0" fmla="*/ 212651 h 393405"/>
                        <a:gd name="connsiteX1" fmla="*/ 936957 w 2744492"/>
                        <a:gd name="connsiteY1" fmla="*/ 202019 h 393405"/>
                        <a:gd name="connsiteX2" fmla="*/ 1032650 w 2744492"/>
                        <a:gd name="connsiteY2" fmla="*/ 0 h 393405"/>
                        <a:gd name="connsiteX3" fmla="*/ 1224036 w 2744492"/>
                        <a:gd name="connsiteY3" fmla="*/ 393405 h 393405"/>
                        <a:gd name="connsiteX4" fmla="*/ 1383524 w 2744492"/>
                        <a:gd name="connsiteY4" fmla="*/ 0 h 393405"/>
                        <a:gd name="connsiteX5" fmla="*/ 1585543 w 2744492"/>
                        <a:gd name="connsiteY5" fmla="*/ 382772 h 393405"/>
                        <a:gd name="connsiteX6" fmla="*/ 1776929 w 2744492"/>
                        <a:gd name="connsiteY6" fmla="*/ 0 h 393405"/>
                        <a:gd name="connsiteX7" fmla="*/ 1957682 w 2744492"/>
                        <a:gd name="connsiteY7" fmla="*/ 372140 h 393405"/>
                        <a:gd name="connsiteX8" fmla="*/ 2149068 w 2744492"/>
                        <a:gd name="connsiteY8" fmla="*/ 21265 h 393405"/>
                        <a:gd name="connsiteX9" fmla="*/ 2244761 w 2744492"/>
                        <a:gd name="connsiteY9" fmla="*/ 191386 h 393405"/>
                        <a:gd name="connsiteX10" fmla="*/ 2744492 w 2744492"/>
                        <a:gd name="connsiteY10" fmla="*/ 191386 h 393405"/>
                        <a:gd name="connsiteX0" fmla="*/ 0 w 3406947"/>
                        <a:gd name="connsiteY0" fmla="*/ 212651 h 393405"/>
                        <a:gd name="connsiteX1" fmla="*/ 936957 w 3406947"/>
                        <a:gd name="connsiteY1" fmla="*/ 202019 h 393405"/>
                        <a:gd name="connsiteX2" fmla="*/ 1032650 w 3406947"/>
                        <a:gd name="connsiteY2" fmla="*/ 0 h 393405"/>
                        <a:gd name="connsiteX3" fmla="*/ 1224036 w 3406947"/>
                        <a:gd name="connsiteY3" fmla="*/ 393405 h 393405"/>
                        <a:gd name="connsiteX4" fmla="*/ 1383524 w 3406947"/>
                        <a:gd name="connsiteY4" fmla="*/ 0 h 393405"/>
                        <a:gd name="connsiteX5" fmla="*/ 1585543 w 3406947"/>
                        <a:gd name="connsiteY5" fmla="*/ 382772 h 393405"/>
                        <a:gd name="connsiteX6" fmla="*/ 1776929 w 3406947"/>
                        <a:gd name="connsiteY6" fmla="*/ 0 h 393405"/>
                        <a:gd name="connsiteX7" fmla="*/ 1957682 w 3406947"/>
                        <a:gd name="connsiteY7" fmla="*/ 372140 h 393405"/>
                        <a:gd name="connsiteX8" fmla="*/ 2149068 w 3406947"/>
                        <a:gd name="connsiteY8" fmla="*/ 21265 h 393405"/>
                        <a:gd name="connsiteX9" fmla="*/ 2244761 w 3406947"/>
                        <a:gd name="connsiteY9" fmla="*/ 191386 h 393405"/>
                        <a:gd name="connsiteX10" fmla="*/ 3406947 w 3406947"/>
                        <a:gd name="connsiteY10" fmla="*/ 174229 h 393405"/>
                        <a:gd name="connsiteX0" fmla="*/ 0 w 3406947"/>
                        <a:gd name="connsiteY0" fmla="*/ 212651 h 393405"/>
                        <a:gd name="connsiteX1" fmla="*/ 936957 w 3406947"/>
                        <a:gd name="connsiteY1" fmla="*/ 202019 h 393405"/>
                        <a:gd name="connsiteX2" fmla="*/ 1032650 w 3406947"/>
                        <a:gd name="connsiteY2" fmla="*/ 0 h 393405"/>
                        <a:gd name="connsiteX3" fmla="*/ 1224036 w 3406947"/>
                        <a:gd name="connsiteY3" fmla="*/ 393405 h 393405"/>
                        <a:gd name="connsiteX4" fmla="*/ 1383524 w 3406947"/>
                        <a:gd name="connsiteY4" fmla="*/ 0 h 393405"/>
                        <a:gd name="connsiteX5" fmla="*/ 1585543 w 3406947"/>
                        <a:gd name="connsiteY5" fmla="*/ 382772 h 393405"/>
                        <a:gd name="connsiteX6" fmla="*/ 1776929 w 3406947"/>
                        <a:gd name="connsiteY6" fmla="*/ 0 h 393405"/>
                        <a:gd name="connsiteX7" fmla="*/ 1957682 w 3406947"/>
                        <a:gd name="connsiteY7" fmla="*/ 372140 h 393405"/>
                        <a:gd name="connsiteX8" fmla="*/ 2149068 w 3406947"/>
                        <a:gd name="connsiteY8" fmla="*/ 21265 h 393405"/>
                        <a:gd name="connsiteX9" fmla="*/ 2244761 w 3406947"/>
                        <a:gd name="connsiteY9" fmla="*/ 191386 h 393405"/>
                        <a:gd name="connsiteX10" fmla="*/ 3406947 w 3406947"/>
                        <a:gd name="connsiteY10" fmla="*/ 208543 h 393405"/>
                        <a:gd name="connsiteX0" fmla="*/ 0 w 3386024"/>
                        <a:gd name="connsiteY0" fmla="*/ 212651 h 393405"/>
                        <a:gd name="connsiteX1" fmla="*/ 936957 w 3386024"/>
                        <a:gd name="connsiteY1" fmla="*/ 202019 h 393405"/>
                        <a:gd name="connsiteX2" fmla="*/ 1032650 w 3386024"/>
                        <a:gd name="connsiteY2" fmla="*/ 0 h 393405"/>
                        <a:gd name="connsiteX3" fmla="*/ 1224036 w 3386024"/>
                        <a:gd name="connsiteY3" fmla="*/ 393405 h 393405"/>
                        <a:gd name="connsiteX4" fmla="*/ 1383524 w 3386024"/>
                        <a:gd name="connsiteY4" fmla="*/ 0 h 393405"/>
                        <a:gd name="connsiteX5" fmla="*/ 1585543 w 3386024"/>
                        <a:gd name="connsiteY5" fmla="*/ 382772 h 393405"/>
                        <a:gd name="connsiteX6" fmla="*/ 1776929 w 3386024"/>
                        <a:gd name="connsiteY6" fmla="*/ 0 h 393405"/>
                        <a:gd name="connsiteX7" fmla="*/ 1957682 w 3386024"/>
                        <a:gd name="connsiteY7" fmla="*/ 372140 h 393405"/>
                        <a:gd name="connsiteX8" fmla="*/ 2149068 w 3386024"/>
                        <a:gd name="connsiteY8" fmla="*/ 21265 h 393405"/>
                        <a:gd name="connsiteX9" fmla="*/ 2244761 w 3386024"/>
                        <a:gd name="connsiteY9" fmla="*/ 191386 h 393405"/>
                        <a:gd name="connsiteX10" fmla="*/ 3386024 w 3386024"/>
                        <a:gd name="connsiteY10" fmla="*/ 174229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386024" h="393405">
                          <a:moveTo>
                            <a:pt x="0" y="212651"/>
                          </a:moveTo>
                          <a:lnTo>
                            <a:pt x="936957" y="202019"/>
                          </a:lnTo>
                          <a:lnTo>
                            <a:pt x="1032650" y="0"/>
                          </a:lnTo>
                          <a:lnTo>
                            <a:pt x="1224036" y="393405"/>
                          </a:lnTo>
                          <a:lnTo>
                            <a:pt x="1383524" y="0"/>
                          </a:lnTo>
                          <a:lnTo>
                            <a:pt x="1585543" y="382772"/>
                          </a:lnTo>
                          <a:lnTo>
                            <a:pt x="1776929" y="0"/>
                          </a:lnTo>
                          <a:lnTo>
                            <a:pt x="1957682" y="372140"/>
                          </a:lnTo>
                          <a:lnTo>
                            <a:pt x="2149068" y="21265"/>
                          </a:lnTo>
                          <a:lnTo>
                            <a:pt x="2244761" y="191386"/>
                          </a:lnTo>
                          <a:lnTo>
                            <a:pt x="3386024" y="174229"/>
                          </a:ln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  <p:grpSp>
                  <p:nvGrpSpPr>
                    <p:cNvPr id="71" name="Ομάδα 70"/>
                    <p:cNvGrpSpPr/>
                    <p:nvPr/>
                  </p:nvGrpSpPr>
                  <p:grpSpPr>
                    <a:xfrm>
                      <a:off x="460811" y="1185541"/>
                      <a:ext cx="767804" cy="1273716"/>
                      <a:chOff x="2202798" y="1777823"/>
                      <a:chExt cx="767804" cy="1273716"/>
                    </a:xfrm>
                  </p:grpSpPr>
                  <p:cxnSp>
                    <p:nvCxnSpPr>
                      <p:cNvPr id="77" name="Ευθεία γραμμή σύνδεσης 76"/>
                      <p:cNvCxnSpPr/>
                      <p:nvPr/>
                    </p:nvCxnSpPr>
                    <p:spPr>
                      <a:xfrm rot="16200000">
                        <a:off x="2288381" y="2781539"/>
                        <a:ext cx="540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8" name="Ευθεία γραμμή σύνδεσης 77"/>
                      <p:cNvCxnSpPr/>
                      <p:nvPr/>
                    </p:nvCxnSpPr>
                    <p:spPr>
                      <a:xfrm rot="16200000">
                        <a:off x="2568011" y="2024003"/>
                        <a:ext cx="0" cy="637951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9" name="Ευθεία γραμμή σύνδεσης 78"/>
                      <p:cNvCxnSpPr/>
                      <p:nvPr/>
                    </p:nvCxnSpPr>
                    <p:spPr>
                      <a:xfrm rot="16200000">
                        <a:off x="2284812" y="2047823"/>
                        <a:ext cx="540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0" name="Ευθεία γραμμή σύνδεσης 79"/>
                      <p:cNvCxnSpPr/>
                      <p:nvPr/>
                    </p:nvCxnSpPr>
                    <p:spPr>
                      <a:xfrm rot="16200000">
                        <a:off x="2552161" y="2340281"/>
                        <a:ext cx="0" cy="288000"/>
                      </a:xfrm>
                      <a:prstGeom prst="line">
                        <a:avLst/>
                      </a:prstGeom>
                      <a:ln w="571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81" name="TextBox 80"/>
                      <p:cNvSpPr txBox="1"/>
                      <p:nvPr/>
                    </p:nvSpPr>
                    <p:spPr>
                      <a:xfrm>
                        <a:off x="2202798" y="2347123"/>
                        <a:ext cx="296645" cy="2979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400" b="1" dirty="0" smtClean="0"/>
                          <a:t>–</a:t>
                        </a:r>
                        <a:endParaRPr lang="el-GR" sz="2400" b="1" dirty="0"/>
                      </a:p>
                    </p:txBody>
                  </p: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82" name="Ορθογώνιο 81"/>
                          <p:cNvSpPr/>
                          <p:nvPr/>
                        </p:nvSpPr>
                        <p:spPr>
                          <a:xfrm>
                            <a:off x="2603194" y="2365830"/>
                            <a:ext cx="367408" cy="338554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oMath>
                              </m:oMathPara>
                            </a14:m>
                            <a:endParaRPr lang="el-GR" sz="1600" b="1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30" name="Ορθογώνιο 29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603194" y="2365830"/>
                            <a:ext cx="367408" cy="338554"/>
                          </a:xfrm>
                          <a:prstGeom prst="rect">
                            <a:avLst/>
                          </a:prstGeom>
                          <a:blipFill>
                            <a:blip r:embed="rId3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72" name="Ομάδα 71"/>
                    <p:cNvGrpSpPr/>
                    <p:nvPr/>
                  </p:nvGrpSpPr>
                  <p:grpSpPr>
                    <a:xfrm>
                      <a:off x="2185037" y="1145379"/>
                      <a:ext cx="654926" cy="1309716"/>
                      <a:chOff x="3948546" y="1021384"/>
                      <a:chExt cx="654926" cy="1309716"/>
                    </a:xfrm>
                  </p:grpSpPr>
                  <p:cxnSp>
                    <p:nvCxnSpPr>
                      <p:cNvPr id="73" name="Ευθεία γραμμή σύνδεσης 72"/>
                      <p:cNvCxnSpPr/>
                      <p:nvPr/>
                    </p:nvCxnSpPr>
                    <p:spPr>
                      <a:xfrm>
                        <a:off x="3948546" y="1610591"/>
                        <a:ext cx="648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4" name="Ευθεία γραμμή σύνδεσης 73"/>
                      <p:cNvCxnSpPr/>
                      <p:nvPr/>
                    </p:nvCxnSpPr>
                    <p:spPr>
                      <a:xfrm>
                        <a:off x="3955472" y="1773382"/>
                        <a:ext cx="648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Ευθεία γραμμή σύνδεσης 74"/>
                      <p:cNvCxnSpPr/>
                      <p:nvPr/>
                    </p:nvCxnSpPr>
                    <p:spPr>
                      <a:xfrm rot="16200000">
                        <a:off x="3992714" y="2061100"/>
                        <a:ext cx="540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6" name="Ευθεία γραμμή σύνδεσης 75"/>
                      <p:cNvCxnSpPr/>
                      <p:nvPr/>
                    </p:nvCxnSpPr>
                    <p:spPr>
                      <a:xfrm rot="16200000">
                        <a:off x="3971145" y="1309384"/>
                        <a:ext cx="576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1" name="Ορθογώνιο 60"/>
                      <p:cNvSpPr/>
                      <p:nvPr/>
                    </p:nvSpPr>
                    <p:spPr>
                      <a:xfrm>
                        <a:off x="2785665" y="1630954"/>
                        <a:ext cx="359394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9" name="Ορθογώνιο 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785665" y="1630954"/>
                        <a:ext cx="359394" cy="338554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2" name="Ορθογώνιο 61"/>
                      <p:cNvSpPr/>
                      <p:nvPr/>
                    </p:nvSpPr>
                    <p:spPr>
                      <a:xfrm>
                        <a:off x="1400211" y="786223"/>
                        <a:ext cx="373820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0" name="Ορθογώνιο 9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400211" y="786223"/>
                        <a:ext cx="373820" cy="338554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63" name="Ομάδα 62"/>
                  <p:cNvGrpSpPr/>
                  <p:nvPr/>
                </p:nvGrpSpPr>
                <p:grpSpPr>
                  <a:xfrm>
                    <a:off x="828050" y="2262945"/>
                    <a:ext cx="1682898" cy="215939"/>
                    <a:chOff x="6826825" y="894344"/>
                    <a:chExt cx="1682898" cy="215939"/>
                  </a:xfrm>
                </p:grpSpPr>
                <p:grpSp>
                  <p:nvGrpSpPr>
                    <p:cNvPr id="64" name="Ομάδα 63"/>
                    <p:cNvGrpSpPr/>
                    <p:nvPr/>
                  </p:nvGrpSpPr>
                  <p:grpSpPr>
                    <a:xfrm>
                      <a:off x="6826825" y="894344"/>
                      <a:ext cx="1682898" cy="215939"/>
                      <a:chOff x="6826825" y="894344"/>
                      <a:chExt cx="1682898" cy="215939"/>
                    </a:xfrm>
                  </p:grpSpPr>
                  <p:cxnSp>
                    <p:nvCxnSpPr>
                      <p:cNvPr id="66" name="Ευθεία γραμμή σύνδεσης 65"/>
                      <p:cNvCxnSpPr/>
                      <p:nvPr/>
                    </p:nvCxnSpPr>
                    <p:spPr>
                      <a:xfrm>
                        <a:off x="6826825" y="1083632"/>
                        <a:ext cx="648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Ευθεία γραμμή σύνδεσης 66"/>
                      <p:cNvCxnSpPr/>
                      <p:nvPr/>
                    </p:nvCxnSpPr>
                    <p:spPr>
                      <a:xfrm flipV="1">
                        <a:off x="7516575" y="894344"/>
                        <a:ext cx="276998" cy="189288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68" name="Οβάλ 67"/>
                      <p:cNvSpPr/>
                      <p:nvPr/>
                    </p:nvSpPr>
                    <p:spPr>
                      <a:xfrm>
                        <a:off x="7466113" y="1038283"/>
                        <a:ext cx="72000" cy="7200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9" name="Ευθεία γραμμή σύνδεσης 68"/>
                      <p:cNvCxnSpPr/>
                      <p:nvPr/>
                    </p:nvCxnSpPr>
                    <p:spPr>
                      <a:xfrm>
                        <a:off x="7789723" y="1080167"/>
                        <a:ext cx="720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65" name="Ισοσκελές τρίγωνο 64"/>
                    <p:cNvSpPr/>
                    <p:nvPr/>
                  </p:nvSpPr>
                  <p:spPr>
                    <a:xfrm rot="19597557" flipV="1">
                      <a:off x="7713796" y="923508"/>
                      <a:ext cx="108000" cy="72000"/>
                    </a:xfrm>
                    <a:prstGeom prst="triangl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sp>
              <p:nvSpPr>
                <p:cNvPr id="59" name="TextBox 58"/>
                <p:cNvSpPr txBox="1"/>
                <p:nvPr/>
              </p:nvSpPr>
              <p:spPr>
                <a:xfrm>
                  <a:off x="200691" y="1132115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400" b="1" dirty="0" smtClean="0"/>
                    <a:t>+</a:t>
                  </a:r>
                  <a:endParaRPr lang="el-GR" sz="2400" b="1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Ορθογώνιο 56"/>
                  <p:cNvSpPr/>
                  <p:nvPr/>
                </p:nvSpPr>
                <p:spPr>
                  <a:xfrm>
                    <a:off x="1243754" y="2220264"/>
                    <a:ext cx="364202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" name="Ορθογώνιο 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43754" y="2220264"/>
                    <a:ext cx="364202" cy="338554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" name="Ομάδα 3"/>
            <p:cNvGrpSpPr/>
            <p:nvPr/>
          </p:nvGrpSpPr>
          <p:grpSpPr>
            <a:xfrm>
              <a:off x="197226" y="2642726"/>
              <a:ext cx="2726157" cy="1977646"/>
              <a:chOff x="197226" y="3006411"/>
              <a:chExt cx="2726157" cy="1977646"/>
            </a:xfrm>
          </p:grpSpPr>
          <p:grpSp>
            <p:nvGrpSpPr>
              <p:cNvPr id="27" name="Ομάδα 26"/>
              <p:cNvGrpSpPr/>
              <p:nvPr/>
            </p:nvGrpSpPr>
            <p:grpSpPr>
              <a:xfrm>
                <a:off x="589259" y="4526595"/>
                <a:ext cx="1672507" cy="189288"/>
                <a:chOff x="8662551" y="941302"/>
                <a:chExt cx="1672507" cy="189288"/>
              </a:xfrm>
            </p:grpSpPr>
            <p:grpSp>
              <p:nvGrpSpPr>
                <p:cNvPr id="49" name="Ομάδα 48"/>
                <p:cNvGrpSpPr/>
                <p:nvPr/>
              </p:nvGrpSpPr>
              <p:grpSpPr>
                <a:xfrm>
                  <a:off x="8662551" y="1045209"/>
                  <a:ext cx="1672507" cy="72000"/>
                  <a:chOff x="6826825" y="1048674"/>
                  <a:chExt cx="1672507" cy="72000"/>
                </a:xfrm>
              </p:grpSpPr>
              <p:cxnSp>
                <p:nvCxnSpPr>
                  <p:cNvPr id="53" name="Ευθεία γραμμή σύνδεσης 52"/>
                  <p:cNvCxnSpPr/>
                  <p:nvPr/>
                </p:nvCxnSpPr>
                <p:spPr>
                  <a:xfrm>
                    <a:off x="6826825" y="1083632"/>
                    <a:ext cx="684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" name="Οβάλ 53"/>
                  <p:cNvSpPr/>
                  <p:nvPr/>
                </p:nvSpPr>
                <p:spPr>
                  <a:xfrm>
                    <a:off x="7466113" y="1048674"/>
                    <a:ext cx="72000" cy="72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55" name="Ευθεία γραμμή σύνδεσης 54"/>
                  <p:cNvCxnSpPr/>
                  <p:nvPr/>
                </p:nvCxnSpPr>
                <p:spPr>
                  <a:xfrm>
                    <a:off x="7779332" y="1080167"/>
                    <a:ext cx="720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0" name="Ομάδα 49"/>
                <p:cNvGrpSpPr/>
                <p:nvPr/>
              </p:nvGrpSpPr>
              <p:grpSpPr>
                <a:xfrm rot="835157">
                  <a:off x="9362420" y="941302"/>
                  <a:ext cx="305221" cy="189288"/>
                  <a:chOff x="9331247" y="899738"/>
                  <a:chExt cx="305221" cy="189288"/>
                </a:xfrm>
              </p:grpSpPr>
              <p:cxnSp>
                <p:nvCxnSpPr>
                  <p:cNvPr id="51" name="Ευθεία γραμμή σύνδεσης 50"/>
                  <p:cNvCxnSpPr/>
                  <p:nvPr/>
                </p:nvCxnSpPr>
                <p:spPr>
                  <a:xfrm flipV="1">
                    <a:off x="9331247" y="899738"/>
                    <a:ext cx="276998" cy="18928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" name="Ισοσκελές τρίγωνο 51"/>
                  <p:cNvSpPr/>
                  <p:nvPr/>
                </p:nvSpPr>
                <p:spPr>
                  <a:xfrm rot="19597557" flipV="1">
                    <a:off x="9528468" y="928902"/>
                    <a:ext cx="108000" cy="72000"/>
                  </a:xfrm>
                  <a:prstGeom prst="triangl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8" name="Ομάδα 27"/>
              <p:cNvGrpSpPr/>
              <p:nvPr/>
            </p:nvGrpSpPr>
            <p:grpSpPr>
              <a:xfrm>
                <a:off x="197226" y="3006411"/>
                <a:ext cx="2726157" cy="1977646"/>
                <a:chOff x="197226" y="3006411"/>
                <a:chExt cx="2726157" cy="1977646"/>
              </a:xfrm>
            </p:grpSpPr>
            <p:grpSp>
              <p:nvGrpSpPr>
                <p:cNvPr id="29" name="Ομάδα 28"/>
                <p:cNvGrpSpPr/>
                <p:nvPr/>
              </p:nvGrpSpPr>
              <p:grpSpPr>
                <a:xfrm>
                  <a:off x="197226" y="3006411"/>
                  <a:ext cx="2726157" cy="1673034"/>
                  <a:chOff x="200691" y="547230"/>
                  <a:chExt cx="2726157" cy="1673034"/>
                </a:xfrm>
              </p:grpSpPr>
              <p:grpSp>
                <p:nvGrpSpPr>
                  <p:cNvPr id="31" name="Ομάδα 30"/>
                  <p:cNvGrpSpPr/>
                  <p:nvPr/>
                </p:nvGrpSpPr>
                <p:grpSpPr>
                  <a:xfrm>
                    <a:off x="242600" y="547230"/>
                    <a:ext cx="2684248" cy="1673034"/>
                    <a:chOff x="460811" y="786223"/>
                    <a:chExt cx="2684248" cy="1673034"/>
                  </a:xfrm>
                </p:grpSpPr>
                <p:grpSp>
                  <p:nvGrpSpPr>
                    <p:cNvPr id="33" name="Ομάδα 32"/>
                    <p:cNvGrpSpPr/>
                    <p:nvPr/>
                  </p:nvGrpSpPr>
                  <p:grpSpPr>
                    <a:xfrm>
                      <a:off x="460811" y="1050032"/>
                      <a:ext cx="2379152" cy="1409225"/>
                      <a:chOff x="460811" y="1050032"/>
                      <a:chExt cx="2379152" cy="1409225"/>
                    </a:xfrm>
                  </p:grpSpPr>
                  <p:sp>
                    <p:nvSpPr>
                      <p:cNvPr id="36" name="Ελεύθερη σχεδίαση 35"/>
                      <p:cNvSpPr/>
                      <p:nvPr/>
                    </p:nvSpPr>
                    <p:spPr>
                      <a:xfrm>
                        <a:off x="799782" y="1050032"/>
                        <a:ext cx="1692000" cy="238266"/>
                      </a:xfrm>
                      <a:custGeom>
                        <a:avLst/>
                        <a:gdLst>
                          <a:gd name="connsiteX0" fmla="*/ 0 w 2200940"/>
                          <a:gd name="connsiteY0" fmla="*/ 180754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50605 w 2200940"/>
                          <a:gd name="connsiteY4" fmla="*/ 21265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200940"/>
                          <a:gd name="connsiteY0" fmla="*/ 180754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39972 w 2200940"/>
                          <a:gd name="connsiteY4" fmla="*/ 0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200940"/>
                          <a:gd name="connsiteY0" fmla="*/ 212651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39972 w 2200940"/>
                          <a:gd name="connsiteY4" fmla="*/ 0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744492"/>
                          <a:gd name="connsiteY0" fmla="*/ 212651 h 393405"/>
                          <a:gd name="connsiteX1" fmla="*/ 936957 w 2744492"/>
                          <a:gd name="connsiteY1" fmla="*/ 202019 h 393405"/>
                          <a:gd name="connsiteX2" fmla="*/ 1032650 w 2744492"/>
                          <a:gd name="connsiteY2" fmla="*/ 0 h 393405"/>
                          <a:gd name="connsiteX3" fmla="*/ 1224036 w 2744492"/>
                          <a:gd name="connsiteY3" fmla="*/ 393405 h 393405"/>
                          <a:gd name="connsiteX4" fmla="*/ 1383524 w 2744492"/>
                          <a:gd name="connsiteY4" fmla="*/ 0 h 393405"/>
                          <a:gd name="connsiteX5" fmla="*/ 1585543 w 2744492"/>
                          <a:gd name="connsiteY5" fmla="*/ 382772 h 393405"/>
                          <a:gd name="connsiteX6" fmla="*/ 1776929 w 2744492"/>
                          <a:gd name="connsiteY6" fmla="*/ 0 h 393405"/>
                          <a:gd name="connsiteX7" fmla="*/ 1957682 w 2744492"/>
                          <a:gd name="connsiteY7" fmla="*/ 372140 h 393405"/>
                          <a:gd name="connsiteX8" fmla="*/ 2149068 w 2744492"/>
                          <a:gd name="connsiteY8" fmla="*/ 21265 h 393405"/>
                          <a:gd name="connsiteX9" fmla="*/ 2244761 w 2744492"/>
                          <a:gd name="connsiteY9" fmla="*/ 191386 h 393405"/>
                          <a:gd name="connsiteX10" fmla="*/ 2744492 w 2744492"/>
                          <a:gd name="connsiteY10" fmla="*/ 191386 h 393405"/>
                          <a:gd name="connsiteX0" fmla="*/ 0 w 3406947"/>
                          <a:gd name="connsiteY0" fmla="*/ 212651 h 393405"/>
                          <a:gd name="connsiteX1" fmla="*/ 936957 w 3406947"/>
                          <a:gd name="connsiteY1" fmla="*/ 202019 h 393405"/>
                          <a:gd name="connsiteX2" fmla="*/ 1032650 w 3406947"/>
                          <a:gd name="connsiteY2" fmla="*/ 0 h 393405"/>
                          <a:gd name="connsiteX3" fmla="*/ 1224036 w 3406947"/>
                          <a:gd name="connsiteY3" fmla="*/ 393405 h 393405"/>
                          <a:gd name="connsiteX4" fmla="*/ 1383524 w 3406947"/>
                          <a:gd name="connsiteY4" fmla="*/ 0 h 393405"/>
                          <a:gd name="connsiteX5" fmla="*/ 1585543 w 3406947"/>
                          <a:gd name="connsiteY5" fmla="*/ 382772 h 393405"/>
                          <a:gd name="connsiteX6" fmla="*/ 1776929 w 3406947"/>
                          <a:gd name="connsiteY6" fmla="*/ 0 h 393405"/>
                          <a:gd name="connsiteX7" fmla="*/ 1957682 w 3406947"/>
                          <a:gd name="connsiteY7" fmla="*/ 372140 h 393405"/>
                          <a:gd name="connsiteX8" fmla="*/ 2149068 w 3406947"/>
                          <a:gd name="connsiteY8" fmla="*/ 21265 h 393405"/>
                          <a:gd name="connsiteX9" fmla="*/ 2244761 w 3406947"/>
                          <a:gd name="connsiteY9" fmla="*/ 191386 h 393405"/>
                          <a:gd name="connsiteX10" fmla="*/ 3406947 w 3406947"/>
                          <a:gd name="connsiteY10" fmla="*/ 174229 h 393405"/>
                          <a:gd name="connsiteX0" fmla="*/ 0 w 3406947"/>
                          <a:gd name="connsiteY0" fmla="*/ 212651 h 393405"/>
                          <a:gd name="connsiteX1" fmla="*/ 936957 w 3406947"/>
                          <a:gd name="connsiteY1" fmla="*/ 202019 h 393405"/>
                          <a:gd name="connsiteX2" fmla="*/ 1032650 w 3406947"/>
                          <a:gd name="connsiteY2" fmla="*/ 0 h 393405"/>
                          <a:gd name="connsiteX3" fmla="*/ 1224036 w 3406947"/>
                          <a:gd name="connsiteY3" fmla="*/ 393405 h 393405"/>
                          <a:gd name="connsiteX4" fmla="*/ 1383524 w 3406947"/>
                          <a:gd name="connsiteY4" fmla="*/ 0 h 393405"/>
                          <a:gd name="connsiteX5" fmla="*/ 1585543 w 3406947"/>
                          <a:gd name="connsiteY5" fmla="*/ 382772 h 393405"/>
                          <a:gd name="connsiteX6" fmla="*/ 1776929 w 3406947"/>
                          <a:gd name="connsiteY6" fmla="*/ 0 h 393405"/>
                          <a:gd name="connsiteX7" fmla="*/ 1957682 w 3406947"/>
                          <a:gd name="connsiteY7" fmla="*/ 372140 h 393405"/>
                          <a:gd name="connsiteX8" fmla="*/ 2149068 w 3406947"/>
                          <a:gd name="connsiteY8" fmla="*/ 21265 h 393405"/>
                          <a:gd name="connsiteX9" fmla="*/ 2244761 w 3406947"/>
                          <a:gd name="connsiteY9" fmla="*/ 191386 h 393405"/>
                          <a:gd name="connsiteX10" fmla="*/ 3406947 w 3406947"/>
                          <a:gd name="connsiteY10" fmla="*/ 208543 h 393405"/>
                          <a:gd name="connsiteX0" fmla="*/ 0 w 3386024"/>
                          <a:gd name="connsiteY0" fmla="*/ 212651 h 393405"/>
                          <a:gd name="connsiteX1" fmla="*/ 936957 w 3386024"/>
                          <a:gd name="connsiteY1" fmla="*/ 202019 h 393405"/>
                          <a:gd name="connsiteX2" fmla="*/ 1032650 w 3386024"/>
                          <a:gd name="connsiteY2" fmla="*/ 0 h 393405"/>
                          <a:gd name="connsiteX3" fmla="*/ 1224036 w 3386024"/>
                          <a:gd name="connsiteY3" fmla="*/ 393405 h 393405"/>
                          <a:gd name="connsiteX4" fmla="*/ 1383524 w 3386024"/>
                          <a:gd name="connsiteY4" fmla="*/ 0 h 393405"/>
                          <a:gd name="connsiteX5" fmla="*/ 1585543 w 3386024"/>
                          <a:gd name="connsiteY5" fmla="*/ 382772 h 393405"/>
                          <a:gd name="connsiteX6" fmla="*/ 1776929 w 3386024"/>
                          <a:gd name="connsiteY6" fmla="*/ 0 h 393405"/>
                          <a:gd name="connsiteX7" fmla="*/ 1957682 w 3386024"/>
                          <a:gd name="connsiteY7" fmla="*/ 372140 h 393405"/>
                          <a:gd name="connsiteX8" fmla="*/ 2149068 w 3386024"/>
                          <a:gd name="connsiteY8" fmla="*/ 21265 h 393405"/>
                          <a:gd name="connsiteX9" fmla="*/ 2244761 w 3386024"/>
                          <a:gd name="connsiteY9" fmla="*/ 191386 h 393405"/>
                          <a:gd name="connsiteX10" fmla="*/ 3386024 w 3386024"/>
                          <a:gd name="connsiteY10" fmla="*/ 174229 h 39340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</a:cxnLst>
                        <a:rect l="l" t="t" r="r" b="b"/>
                        <a:pathLst>
                          <a:path w="3386024" h="393405">
                            <a:moveTo>
                              <a:pt x="0" y="212651"/>
                            </a:moveTo>
                            <a:lnTo>
                              <a:pt x="936957" y="202019"/>
                            </a:lnTo>
                            <a:lnTo>
                              <a:pt x="1032650" y="0"/>
                            </a:lnTo>
                            <a:lnTo>
                              <a:pt x="1224036" y="393405"/>
                            </a:lnTo>
                            <a:lnTo>
                              <a:pt x="1383524" y="0"/>
                            </a:lnTo>
                            <a:lnTo>
                              <a:pt x="1585543" y="382772"/>
                            </a:lnTo>
                            <a:lnTo>
                              <a:pt x="1776929" y="0"/>
                            </a:lnTo>
                            <a:lnTo>
                              <a:pt x="1957682" y="372140"/>
                            </a:lnTo>
                            <a:lnTo>
                              <a:pt x="2149068" y="21265"/>
                            </a:lnTo>
                            <a:lnTo>
                              <a:pt x="2244761" y="191386"/>
                            </a:lnTo>
                            <a:lnTo>
                              <a:pt x="3386024" y="174229"/>
                            </a:lnTo>
                          </a:path>
                        </a:pathLst>
                      </a:cu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el-G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endParaRPr lang="el-GR"/>
                      </a:p>
                    </p:txBody>
                  </p:sp>
                  <p:grpSp>
                    <p:nvGrpSpPr>
                      <p:cNvPr id="37" name="Ομάδα 36"/>
                      <p:cNvGrpSpPr/>
                      <p:nvPr/>
                    </p:nvGrpSpPr>
                    <p:grpSpPr>
                      <a:xfrm>
                        <a:off x="460811" y="1185541"/>
                        <a:ext cx="767804" cy="1273716"/>
                        <a:chOff x="2202798" y="1777823"/>
                        <a:chExt cx="767804" cy="1273716"/>
                      </a:xfrm>
                    </p:grpSpPr>
                    <p:cxnSp>
                      <p:nvCxnSpPr>
                        <p:cNvPr id="43" name="Ευθεία γραμμή σύνδεσης 42"/>
                        <p:cNvCxnSpPr/>
                        <p:nvPr/>
                      </p:nvCxnSpPr>
                      <p:spPr>
                        <a:xfrm rot="16200000">
                          <a:off x="2288381" y="2781539"/>
                          <a:ext cx="540000" cy="0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4" name="Ευθεία γραμμή σύνδεσης 43"/>
                        <p:cNvCxnSpPr/>
                        <p:nvPr/>
                      </p:nvCxnSpPr>
                      <p:spPr>
                        <a:xfrm rot="16200000">
                          <a:off x="2568011" y="2024003"/>
                          <a:ext cx="0" cy="637951"/>
                        </a:xfrm>
                        <a:prstGeom prst="line">
                          <a:avLst/>
                        </a:prstGeom>
                        <a:ln w="381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5" name="Ευθεία γραμμή σύνδεσης 44"/>
                        <p:cNvCxnSpPr/>
                        <p:nvPr/>
                      </p:nvCxnSpPr>
                      <p:spPr>
                        <a:xfrm rot="16200000">
                          <a:off x="2284812" y="2047823"/>
                          <a:ext cx="540000" cy="0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6" name="Ευθεία γραμμή σύνδεσης 45"/>
                        <p:cNvCxnSpPr/>
                        <p:nvPr/>
                      </p:nvCxnSpPr>
                      <p:spPr>
                        <a:xfrm rot="16200000">
                          <a:off x="2552161" y="2340281"/>
                          <a:ext cx="0" cy="288000"/>
                        </a:xfrm>
                        <a:prstGeom prst="line">
                          <a:avLst/>
                        </a:prstGeom>
                        <a:ln w="571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47" name="TextBox 46"/>
                        <p:cNvSpPr txBox="1"/>
                        <p:nvPr/>
                      </p:nvSpPr>
                      <p:spPr>
                        <a:xfrm>
                          <a:off x="2202798" y="2347123"/>
                          <a:ext cx="296645" cy="29795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–</a:t>
                          </a:r>
                          <a:endParaRPr lang="el-GR" sz="2400" b="1" dirty="0"/>
                        </a:p>
                      </p:txBody>
                    </p: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48" name="Ορθογώνιο 47"/>
                            <p:cNvSpPr/>
                            <p:nvPr/>
                          </p:nvSpPr>
                          <p:spPr>
                            <a:xfrm>
                              <a:off x="2603194" y="2365830"/>
                              <a:ext cx="367408" cy="338554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𝑬</m:t>
                                    </m:r>
                                  </m:oMath>
                                </m:oMathPara>
                              </a14:m>
                              <a:endParaRPr lang="el-GR" sz="1600" b="1" dirty="0">
                                <a:solidFill>
                                  <a:schemeClr val="tx1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56" name="Ορθογώνιο 55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603194" y="2365830"/>
                              <a:ext cx="367408" cy="338554"/>
                            </a:xfrm>
                            <a:prstGeom prst="rect">
                              <a:avLst/>
                            </a:prstGeom>
                            <a:blipFill>
                              <a:blip r:embed="rId7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38" name="Ομάδα 37"/>
                      <p:cNvGrpSpPr/>
                      <p:nvPr/>
                    </p:nvGrpSpPr>
                    <p:grpSpPr>
                      <a:xfrm>
                        <a:off x="2185037" y="1145379"/>
                        <a:ext cx="654926" cy="1309716"/>
                        <a:chOff x="3948546" y="1021384"/>
                        <a:chExt cx="654926" cy="1309716"/>
                      </a:xfrm>
                    </p:grpSpPr>
                    <p:cxnSp>
                      <p:nvCxnSpPr>
                        <p:cNvPr id="39" name="Ευθεία γραμμή σύνδεσης 38"/>
                        <p:cNvCxnSpPr/>
                        <p:nvPr/>
                      </p:nvCxnSpPr>
                      <p:spPr>
                        <a:xfrm>
                          <a:off x="3948546" y="1610591"/>
                          <a:ext cx="648000" cy="0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0" name="Ευθεία γραμμή σύνδεσης 39"/>
                        <p:cNvCxnSpPr/>
                        <p:nvPr/>
                      </p:nvCxnSpPr>
                      <p:spPr>
                        <a:xfrm>
                          <a:off x="3955472" y="1773382"/>
                          <a:ext cx="648000" cy="0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1" name="Ευθεία γραμμή σύνδεσης 40"/>
                        <p:cNvCxnSpPr/>
                        <p:nvPr/>
                      </p:nvCxnSpPr>
                      <p:spPr>
                        <a:xfrm rot="16200000">
                          <a:off x="3992714" y="2061100"/>
                          <a:ext cx="540000" cy="0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2" name="Ευθεία γραμμή σύνδεσης 41"/>
                        <p:cNvCxnSpPr/>
                        <p:nvPr/>
                      </p:nvCxnSpPr>
                      <p:spPr>
                        <a:xfrm rot="16200000">
                          <a:off x="3971145" y="1309384"/>
                          <a:ext cx="576000" cy="0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4" name="Ορθογώνιο 33"/>
                        <p:cNvSpPr/>
                        <p:nvPr/>
                      </p:nvSpPr>
                      <p:spPr>
                        <a:xfrm>
                          <a:off x="2785665" y="1630954"/>
                          <a:ext cx="359394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𝑪</m:t>
                                </m:r>
                              </m:oMath>
                            </m:oMathPara>
                          </a14:m>
                          <a:endParaRPr lang="el-GR" sz="1600" b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42" name="Ορθογώνιο 41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785665" y="1630954"/>
                          <a:ext cx="359394" cy="338554"/>
                        </a:xfrm>
                        <a:prstGeom prst="rect">
                          <a:avLst/>
                        </a:prstGeom>
                        <a:blipFill>
                          <a:blip r:embed="rId8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5" name="Ορθογώνιο 34"/>
                        <p:cNvSpPr/>
                        <p:nvPr/>
                      </p:nvSpPr>
                      <p:spPr>
                        <a:xfrm>
                          <a:off x="1400211" y="786223"/>
                          <a:ext cx="373820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oMath>
                            </m:oMathPara>
                          </a14:m>
                          <a:endParaRPr lang="el-GR" sz="1600" b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43" name="Ορθογώνιο 42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400211" y="786223"/>
                          <a:ext cx="373820" cy="338554"/>
                        </a:xfrm>
                        <a:prstGeom prst="rect">
                          <a:avLst/>
                        </a:prstGeom>
                        <a:blipFill>
                          <a:blip r:embed="rId9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32" name="TextBox 31"/>
                  <p:cNvSpPr txBox="1"/>
                  <p:nvPr/>
                </p:nvSpPr>
                <p:spPr>
                  <a:xfrm>
                    <a:off x="200691" y="1132115"/>
                    <a:ext cx="33855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400" b="1" dirty="0" smtClean="0"/>
                      <a:t>+</a:t>
                    </a:r>
                    <a:endParaRPr lang="el-GR" sz="2400" b="1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0" name="Ορθογώνιο 29"/>
                    <p:cNvSpPr/>
                    <p:nvPr/>
                  </p:nvSpPr>
                  <p:spPr>
                    <a:xfrm>
                      <a:off x="1239056" y="4645503"/>
                      <a:ext cx="364202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16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</m:oMath>
                        </m:oMathPara>
                      </a14:m>
                      <a:endParaRPr lang="el-GR" sz="16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8" name="Ορθογώνιο 3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39056" y="4645503"/>
                      <a:ext cx="364202" cy="338554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5" name="Ομάδα 4"/>
            <p:cNvGrpSpPr/>
            <p:nvPr/>
          </p:nvGrpSpPr>
          <p:grpSpPr>
            <a:xfrm>
              <a:off x="625975" y="3120644"/>
              <a:ext cx="255198" cy="371325"/>
              <a:chOff x="2091096" y="2008824"/>
              <a:chExt cx="255198" cy="371325"/>
            </a:xfrm>
          </p:grpSpPr>
          <p:cxnSp>
            <p:nvCxnSpPr>
              <p:cNvPr id="25" name="Ευθύγραμμο βέλος σύνδεσης 24"/>
              <p:cNvCxnSpPr/>
              <p:nvPr/>
            </p:nvCxnSpPr>
            <p:spPr>
              <a:xfrm flipV="1">
                <a:off x="2137063" y="2008824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Ορθογώνιο 25"/>
              <p:cNvSpPr/>
              <p:nvPr/>
            </p:nvSpPr>
            <p:spPr>
              <a:xfrm>
                <a:off x="2091096" y="2072372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6" name="Ομάδα 5"/>
            <p:cNvGrpSpPr/>
            <p:nvPr/>
          </p:nvGrpSpPr>
          <p:grpSpPr>
            <a:xfrm>
              <a:off x="635391" y="3844003"/>
              <a:ext cx="255198" cy="360000"/>
              <a:chOff x="1840381" y="3738235"/>
              <a:chExt cx="255198" cy="360000"/>
            </a:xfrm>
          </p:grpSpPr>
          <p:cxnSp>
            <p:nvCxnSpPr>
              <p:cNvPr id="23" name="Ευθύγραμμο βέλος σύνδεσης 22"/>
              <p:cNvCxnSpPr/>
              <p:nvPr/>
            </p:nvCxnSpPr>
            <p:spPr>
              <a:xfrm flipV="1">
                <a:off x="1875957" y="3738235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Ορθογώνιο 23"/>
              <p:cNvSpPr/>
              <p:nvPr/>
            </p:nvSpPr>
            <p:spPr>
              <a:xfrm>
                <a:off x="1840381" y="3781001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7" name="Ομάδα 6"/>
            <p:cNvGrpSpPr/>
            <p:nvPr/>
          </p:nvGrpSpPr>
          <p:grpSpPr>
            <a:xfrm>
              <a:off x="1962767" y="3109564"/>
              <a:ext cx="255198" cy="367015"/>
              <a:chOff x="3436137" y="2739197"/>
              <a:chExt cx="255198" cy="367015"/>
            </a:xfrm>
          </p:grpSpPr>
          <p:cxnSp>
            <p:nvCxnSpPr>
              <p:cNvPr id="21" name="Ευθύγραμμο βέλος σύνδεσης 20"/>
              <p:cNvCxnSpPr/>
              <p:nvPr/>
            </p:nvCxnSpPr>
            <p:spPr>
              <a:xfrm rot="10800000" flipH="1" flipV="1">
                <a:off x="3667599" y="2746212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Ορθογώνιο 21"/>
              <p:cNvSpPr/>
              <p:nvPr/>
            </p:nvSpPr>
            <p:spPr>
              <a:xfrm>
                <a:off x="3436137" y="2739197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8" name="Ομάδα 7"/>
            <p:cNvGrpSpPr/>
            <p:nvPr/>
          </p:nvGrpSpPr>
          <p:grpSpPr>
            <a:xfrm>
              <a:off x="1233664" y="3164384"/>
              <a:ext cx="360000" cy="307777"/>
              <a:chOff x="1212737" y="1117005"/>
              <a:chExt cx="360000" cy="307777"/>
            </a:xfrm>
          </p:grpSpPr>
          <p:cxnSp>
            <p:nvCxnSpPr>
              <p:cNvPr id="19" name="Ευθύγραμμο βέλος σύνδεσης 18"/>
              <p:cNvCxnSpPr/>
              <p:nvPr/>
            </p:nvCxnSpPr>
            <p:spPr>
              <a:xfrm rot="5400000" flipH="1" flipV="1">
                <a:off x="1392737" y="948042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Ορθογώνιο 19"/>
              <p:cNvSpPr/>
              <p:nvPr/>
            </p:nvSpPr>
            <p:spPr>
              <a:xfrm>
                <a:off x="1217064" y="1117005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9" name="Ομάδα 8"/>
            <p:cNvGrpSpPr/>
            <p:nvPr/>
          </p:nvGrpSpPr>
          <p:grpSpPr>
            <a:xfrm>
              <a:off x="1264646" y="3782970"/>
              <a:ext cx="360000" cy="308340"/>
              <a:chOff x="3146986" y="4354926"/>
              <a:chExt cx="360000" cy="308340"/>
            </a:xfrm>
          </p:grpSpPr>
          <p:cxnSp>
            <p:nvCxnSpPr>
              <p:cNvPr id="17" name="Ευθύγραμμο βέλος σύνδεσης 16"/>
              <p:cNvCxnSpPr/>
              <p:nvPr/>
            </p:nvCxnSpPr>
            <p:spPr>
              <a:xfrm rot="16200000" flipV="1">
                <a:off x="3326986" y="4483266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Ορθογώνιο 17"/>
              <p:cNvSpPr/>
              <p:nvPr/>
            </p:nvSpPr>
            <p:spPr>
              <a:xfrm>
                <a:off x="3207295" y="4354926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10" name="Ομάδα 9"/>
            <p:cNvGrpSpPr/>
            <p:nvPr/>
          </p:nvGrpSpPr>
          <p:grpSpPr>
            <a:xfrm>
              <a:off x="1980677" y="3853141"/>
              <a:ext cx="255198" cy="367015"/>
              <a:chOff x="3436137" y="2739197"/>
              <a:chExt cx="255198" cy="367015"/>
            </a:xfrm>
          </p:grpSpPr>
          <p:cxnSp>
            <p:nvCxnSpPr>
              <p:cNvPr id="15" name="Ευθύγραμμο βέλος σύνδεσης 14"/>
              <p:cNvCxnSpPr/>
              <p:nvPr/>
            </p:nvCxnSpPr>
            <p:spPr>
              <a:xfrm rot="10800000" flipH="1" flipV="1">
                <a:off x="3667599" y="2746212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Ορθογώνιο 15"/>
              <p:cNvSpPr/>
              <p:nvPr/>
            </p:nvSpPr>
            <p:spPr>
              <a:xfrm>
                <a:off x="3436137" y="2739197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sp>
          <p:nvSpPr>
            <p:cNvPr id="11" name="Τόξο 10"/>
            <p:cNvSpPr/>
            <p:nvPr/>
          </p:nvSpPr>
          <p:spPr>
            <a:xfrm>
              <a:off x="1183730" y="3395834"/>
              <a:ext cx="468000" cy="468000"/>
            </a:xfrm>
            <a:prstGeom prst="arc">
              <a:avLst>
                <a:gd name="adj1" fmla="val 14213322"/>
                <a:gd name="adj2" fmla="val 7751782"/>
              </a:avLst>
            </a:prstGeom>
            <a:ln w="19050">
              <a:solidFill>
                <a:srgbClr val="7030A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grpSp>
          <p:nvGrpSpPr>
            <p:cNvPr id="12" name="Ομάδα 11"/>
            <p:cNvGrpSpPr/>
            <p:nvPr/>
          </p:nvGrpSpPr>
          <p:grpSpPr>
            <a:xfrm>
              <a:off x="2243359" y="3276093"/>
              <a:ext cx="429371" cy="733756"/>
              <a:chOff x="2243359" y="3276093"/>
              <a:chExt cx="429371" cy="733756"/>
            </a:xfrm>
          </p:grpSpPr>
          <p:sp>
            <p:nvSpPr>
              <p:cNvPr id="13" name="Ορθογώνιο 12"/>
              <p:cNvSpPr/>
              <p:nvPr/>
            </p:nvSpPr>
            <p:spPr>
              <a:xfrm>
                <a:off x="2257232" y="3276093"/>
                <a:ext cx="41549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l-GR" sz="1600" dirty="0"/>
              </a:p>
            </p:txBody>
          </p:sp>
          <p:sp>
            <p:nvSpPr>
              <p:cNvPr id="14" name="Ορθογώνιο 13"/>
              <p:cNvSpPr/>
              <p:nvPr/>
            </p:nvSpPr>
            <p:spPr>
              <a:xfrm>
                <a:off x="2243359" y="3671295"/>
                <a:ext cx="40107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l-GR" sz="1600" dirty="0"/>
              </a:p>
            </p:txBody>
          </p:sp>
        </p:grpSp>
      </p:grpSp>
      <p:sp>
        <p:nvSpPr>
          <p:cNvPr id="115" name="Ορθογώνιο 114"/>
          <p:cNvSpPr/>
          <p:nvPr/>
        </p:nvSpPr>
        <p:spPr>
          <a:xfrm>
            <a:off x="239135" y="43065"/>
            <a:ext cx="118454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Μελέτη κυκλώματος φόρτισης πυκνωτής</a:t>
            </a:r>
            <a:endParaRPr lang="el-GR" sz="2400" dirty="0">
              <a:solidFill>
                <a:srgbClr val="FF0000"/>
              </a:solidFill>
            </a:endParaRPr>
          </a:p>
        </p:txBody>
      </p:sp>
      <p:grpSp>
        <p:nvGrpSpPr>
          <p:cNvPr id="165" name="Ομάδα 164"/>
          <p:cNvGrpSpPr/>
          <p:nvPr/>
        </p:nvGrpSpPr>
        <p:grpSpPr>
          <a:xfrm>
            <a:off x="3490525" y="633158"/>
            <a:ext cx="5336052" cy="425245"/>
            <a:chOff x="3490525" y="633158"/>
            <a:chExt cx="5336052" cy="425245"/>
          </a:xfrm>
        </p:grpSpPr>
        <p:sp>
          <p:nvSpPr>
            <p:cNvPr id="116" name="Ορθογώνιο 115"/>
            <p:cNvSpPr/>
            <p:nvPr/>
          </p:nvSpPr>
          <p:spPr>
            <a:xfrm>
              <a:off x="3490525" y="685747"/>
              <a:ext cx="389170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το 2</a:t>
              </a:r>
              <a:r>
                <a:rPr lang="el-GR" sz="1600" b="1" baseline="30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Κανόνα του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Kirchhoff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βρήκαμε: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TextBox 117"/>
                <p:cNvSpPr txBox="1"/>
                <p:nvPr/>
              </p:nvSpPr>
              <p:spPr>
                <a:xfrm>
                  <a:off x="7403303" y="633158"/>
                  <a:ext cx="1423274" cy="42524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𝑰𝑹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den>
                        </m:f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18" name="TextBox 1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03303" y="633158"/>
                  <a:ext cx="1423274" cy="425245"/>
                </a:xfrm>
                <a:prstGeom prst="rect">
                  <a:avLst/>
                </a:prstGeom>
                <a:blipFill>
                  <a:blip r:embed="rId11"/>
                  <a:stretch>
                    <a:fillRect l="-2564" r="-2564" b="-1428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6" name="Ομάδα 165"/>
          <p:cNvGrpSpPr/>
          <p:nvPr/>
        </p:nvGrpSpPr>
        <p:grpSpPr>
          <a:xfrm>
            <a:off x="6143183" y="1215314"/>
            <a:ext cx="1546088" cy="560090"/>
            <a:chOff x="6143183" y="1215314"/>
            <a:chExt cx="1546088" cy="5600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Ορθογώνιο 116"/>
                <p:cNvSpPr/>
                <p:nvPr/>
              </p:nvSpPr>
              <p:spPr>
                <a:xfrm>
                  <a:off x="6647131" y="1215314"/>
                  <a:ext cx="1042140" cy="5600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l-G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𝒅𝒒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17" name="Ορθογώνιο 1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7131" y="1215314"/>
                  <a:ext cx="1042140" cy="56009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1" name="Ορθογώνιο 120"/>
            <p:cNvSpPr/>
            <p:nvPr/>
          </p:nvSpPr>
          <p:spPr>
            <a:xfrm>
              <a:off x="6143183" y="1345076"/>
              <a:ext cx="6767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όπου:</a:t>
              </a:r>
              <a:endParaRPr lang="el-GR" sz="1600" dirty="0"/>
            </a:p>
          </p:txBody>
        </p:sp>
      </p:grpSp>
      <p:grpSp>
        <p:nvGrpSpPr>
          <p:cNvPr id="167" name="Ομάδα 166"/>
          <p:cNvGrpSpPr/>
          <p:nvPr/>
        </p:nvGrpSpPr>
        <p:grpSpPr>
          <a:xfrm>
            <a:off x="8982318" y="713122"/>
            <a:ext cx="2680679" cy="972000"/>
            <a:chOff x="8982318" y="713122"/>
            <a:chExt cx="2680679" cy="972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TextBox 119"/>
                <p:cNvSpPr txBox="1"/>
                <p:nvPr/>
              </p:nvSpPr>
              <p:spPr>
                <a:xfrm>
                  <a:off x="9550111" y="945260"/>
                  <a:ext cx="2112886" cy="46775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𝒅𝒒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⟹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20" name="TextBox 1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50111" y="945260"/>
                  <a:ext cx="2112886" cy="467757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2" name="Δεξί άγκιστρο 121"/>
            <p:cNvSpPr/>
            <p:nvPr/>
          </p:nvSpPr>
          <p:spPr>
            <a:xfrm>
              <a:off x="8982318" y="713122"/>
              <a:ext cx="363682" cy="972000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/>
              <p:cNvSpPr txBox="1"/>
              <p:nvPr/>
            </p:nvSpPr>
            <p:spPr>
              <a:xfrm>
                <a:off x="4662915" y="1797520"/>
                <a:ext cx="1573863" cy="46775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𝒅𝒒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  <m:r>
                        <a:rPr lang="el-GR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</m:oMath>
                  </m:oMathPara>
                </a14:m>
                <a:endParaRPr lang="el-GR" sz="1600" b="1" dirty="0"/>
              </a:p>
            </p:txBody>
          </p:sp>
        </mc:Choice>
        <mc:Fallback xmlns="">
          <p:sp>
            <p:nvSpPr>
              <p:cNvPr id="123" name="TextBox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2915" y="1797520"/>
                <a:ext cx="1573863" cy="46775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Ορθογώνιο 123"/>
              <p:cNvSpPr/>
              <p:nvPr/>
            </p:nvSpPr>
            <p:spPr>
              <a:xfrm>
                <a:off x="2771770" y="2476470"/>
                <a:ext cx="2087238" cy="5600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𝒅𝒒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d>
                        <m:d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sub>
                          </m:sSub>
                        </m:e>
                      </m:d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24" name="Ορθογώνιο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770" y="2476470"/>
                <a:ext cx="2087238" cy="56009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Ορθογώνιο 124"/>
              <p:cNvSpPr/>
              <p:nvPr/>
            </p:nvSpPr>
            <p:spPr>
              <a:xfrm>
                <a:off x="4635452" y="2475539"/>
                <a:ext cx="1579407" cy="5600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f>
                        <m:f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d>
                        <m:d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25" name="Ορθογώνιο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452" y="2475539"/>
                <a:ext cx="1579407" cy="56009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Ορθογώνιο 125"/>
              <p:cNvSpPr/>
              <p:nvPr/>
            </p:nvSpPr>
            <p:spPr>
              <a:xfrm>
                <a:off x="4669275" y="3261517"/>
                <a:ext cx="144802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𝛔𝛕𝛂𝛉𝛆𝛒</m:t>
                      </m:r>
                      <m:r>
                        <m:rPr>
                          <m:sty m:val="p"/>
                        </m:rPr>
                        <a:rPr lang="el-GR" sz="1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ό</m:t>
                      </m:r>
                    </m:oMath>
                  </m:oMathPara>
                </a14:m>
                <a:endParaRPr lang="el-GR" sz="1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6" name="Ορθογώνιο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9275" y="3261517"/>
                <a:ext cx="1448024" cy="338554"/>
              </a:xfrm>
              <a:prstGeom prst="rect">
                <a:avLst/>
              </a:prstGeom>
              <a:blipFill>
                <a:blip r:embed="rId17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8" name="Ομάδα 167"/>
          <p:cNvGrpSpPr/>
          <p:nvPr/>
        </p:nvGrpSpPr>
        <p:grpSpPr>
          <a:xfrm>
            <a:off x="6069514" y="1797520"/>
            <a:ext cx="3397468" cy="1725499"/>
            <a:chOff x="6069514" y="1797520"/>
            <a:chExt cx="3397468" cy="1725499"/>
          </a:xfrm>
        </p:grpSpPr>
        <p:sp>
          <p:nvSpPr>
            <p:cNvPr id="127" name="Δεξί άγκιστρο 126"/>
            <p:cNvSpPr/>
            <p:nvPr/>
          </p:nvSpPr>
          <p:spPr>
            <a:xfrm>
              <a:off x="6069514" y="1797520"/>
              <a:ext cx="363682" cy="1725499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TextBox 127"/>
                <p:cNvSpPr txBox="1"/>
                <p:nvPr/>
              </p:nvSpPr>
              <p:spPr>
                <a:xfrm>
                  <a:off x="6644469" y="2401637"/>
                  <a:ext cx="2822513" cy="46775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d>
                          <m:d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𝑪</m:t>
                                </m:r>
                              </m:sub>
                            </m:sSub>
                          </m:e>
                        </m:d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l-G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28" name="TextBox 1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469" y="2401637"/>
                  <a:ext cx="2822513" cy="467757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Ορθογώνιο 129"/>
              <p:cNvSpPr/>
              <p:nvPr/>
            </p:nvSpPr>
            <p:spPr>
              <a:xfrm>
                <a:off x="9433814" y="2330588"/>
                <a:ext cx="2121415" cy="6116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d>
                            <m:d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600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𝐂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sub>
                          </m:sSub>
                        </m:den>
                      </m:f>
                      <m:r>
                        <a:rPr lang="el-GR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30" name="Ορθογώνιο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3814" y="2330588"/>
                <a:ext cx="2121415" cy="61164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2" name="Ορθογώνιο 131"/>
          <p:cNvSpPr/>
          <p:nvPr/>
        </p:nvSpPr>
        <p:spPr>
          <a:xfrm>
            <a:off x="6724305" y="3100185"/>
            <a:ext cx="49758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Τη χρονική στιγμή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= 0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τάση στον πυκνωτή 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133" name="Ορθογώνιο 132"/>
          <p:cNvSpPr/>
          <p:nvPr/>
        </p:nvSpPr>
        <p:spPr>
          <a:xfrm>
            <a:off x="6277070" y="3450014"/>
            <a:ext cx="55385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Την τυχαία χρονική στιγμή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τάση στον πυκνωτή είναι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l-GR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Ορθογώνιο 133"/>
              <p:cNvSpPr/>
              <p:nvPr/>
            </p:nvSpPr>
            <p:spPr>
              <a:xfrm>
                <a:off x="7456694" y="1214008"/>
                <a:ext cx="1625962" cy="5175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𝛋𝛂𝛊</m:t>
                      </m:r>
                      <m:r>
                        <a:rPr lang="el-GR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16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</m:sub>
                      </m:sSub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34" name="Ορθογώνιο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6694" y="1214008"/>
                <a:ext cx="1625962" cy="517578"/>
              </a:xfrm>
              <a:prstGeom prst="rect">
                <a:avLst/>
              </a:prstGeom>
              <a:blipFill>
                <a:blip r:embed="rId20"/>
                <a:stretch>
                  <a:fillRect b="-35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" name="Δεξί άγκιστρο 134"/>
          <p:cNvSpPr/>
          <p:nvPr/>
        </p:nvSpPr>
        <p:spPr>
          <a:xfrm>
            <a:off x="11592567" y="2413343"/>
            <a:ext cx="363682" cy="1440000"/>
          </a:xfrm>
          <a:prstGeom prst="rightBrace">
            <a:avLst>
              <a:gd name="adj1" fmla="val 16904"/>
              <a:gd name="adj2" fmla="val 50000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/>
              <p:cNvSpPr txBox="1"/>
              <p:nvPr/>
            </p:nvSpPr>
            <p:spPr>
              <a:xfrm>
                <a:off x="2598894" y="3881149"/>
                <a:ext cx="3075009" cy="7938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sub>
                          </m:sSub>
                          <m:r>
                            <m:rPr>
                              <m:brk m:alnAt="24"/>
                            </m:r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sup>
                        <m:e>
                          <m:f>
                            <m:f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d>
                                <m:dPr>
                                  <m:ctrlP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sz="1600" b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𝐂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600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𝐂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6" name="TextBox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8894" y="3881149"/>
                <a:ext cx="3075009" cy="79380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/>
              <p:cNvSpPr txBox="1"/>
              <p:nvPr/>
            </p:nvSpPr>
            <p:spPr>
              <a:xfrm>
                <a:off x="5748705" y="4032632"/>
                <a:ext cx="2650661" cy="462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l-GR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600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𝐥𝐧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16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𝑬</m:t>
                                      </m:r>
                                      <m:r>
                                        <a:rPr lang="en-US" sz="16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sz="1600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en-US" sz="1600" b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𝐂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func>
                            </m:e>
                          </m:d>
                        </m:e>
                        <m:sub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sub>
                          </m:sSub>
                        </m:sup>
                      </m:sSubSup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⟹ </m:t>
                      </m:r>
                    </m:oMath>
                  </m:oMathPara>
                </a14:m>
                <a:endParaRPr lang="el-GR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7" name="TextBox 1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705" y="4032632"/>
                <a:ext cx="2650661" cy="462627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Ορθογώνιο 137"/>
              <p:cNvSpPr/>
              <p:nvPr/>
            </p:nvSpPr>
            <p:spPr>
              <a:xfrm>
                <a:off x="217301" y="4907038"/>
                <a:ext cx="3090846" cy="554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d>
                            <m:dPr>
                              <m:ctrlPr>
                                <a:rPr lang="en-US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600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𝐂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fun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38" name="Ορθογώνιο 1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301" y="4907038"/>
                <a:ext cx="3090846" cy="55496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Ορθογώνιο 138"/>
              <p:cNvSpPr/>
              <p:nvPr/>
            </p:nvSpPr>
            <p:spPr>
              <a:xfrm>
                <a:off x="3266583" y="4907038"/>
                <a:ext cx="2348463" cy="554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600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𝐂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den>
                          </m:f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𝑹𝑪</m:t>
                              </m:r>
                            </m:den>
                          </m:f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fun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39" name="Ορθογώνιο 1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583" y="4907038"/>
                <a:ext cx="2348463" cy="554960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4" name="Ομάδα 173"/>
          <p:cNvGrpSpPr/>
          <p:nvPr/>
        </p:nvGrpSpPr>
        <p:grpSpPr>
          <a:xfrm>
            <a:off x="5496566" y="4866462"/>
            <a:ext cx="2292455" cy="622594"/>
            <a:chOff x="5496566" y="4866462"/>
            <a:chExt cx="2292455" cy="62259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Ορθογώνιο 139"/>
                <p:cNvSpPr/>
                <p:nvPr/>
              </p:nvSpPr>
              <p:spPr>
                <a:xfrm>
                  <a:off x="5496566" y="4879979"/>
                  <a:ext cx="1159228" cy="6090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𝐂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den>
                        </m:f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40" name="Ορθογώνιο 1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6566" y="4879979"/>
                  <a:ext cx="1159228" cy="609077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Ορθογώνιο 140"/>
                <p:cNvSpPr/>
                <p:nvPr/>
              </p:nvSpPr>
              <p:spPr>
                <a:xfrm>
                  <a:off x="6483728" y="4866462"/>
                  <a:ext cx="1305293" cy="5357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𝑹𝑪</m:t>
                                </m:r>
                              </m:den>
                            </m:f>
                          </m:sup>
                        </m:sSup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41" name="Ορθογώνιο 1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3728" y="4866462"/>
                  <a:ext cx="1305293" cy="535788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0" name="Ομάδα 169"/>
          <p:cNvGrpSpPr/>
          <p:nvPr/>
        </p:nvGrpSpPr>
        <p:grpSpPr>
          <a:xfrm>
            <a:off x="259814" y="5630934"/>
            <a:ext cx="2350972" cy="535788"/>
            <a:chOff x="259814" y="5630934"/>
            <a:chExt cx="2350972" cy="5357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Ορθογώνιο 141"/>
                <p:cNvSpPr/>
                <p:nvPr/>
              </p:nvSpPr>
              <p:spPr>
                <a:xfrm>
                  <a:off x="259814" y="5819303"/>
                  <a:ext cx="124316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42" name="Ορθογώνιο 1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9814" y="5819303"/>
                  <a:ext cx="1243161" cy="338554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Ορθογώνιο 142"/>
                <p:cNvSpPr/>
                <p:nvPr/>
              </p:nvSpPr>
              <p:spPr>
                <a:xfrm>
                  <a:off x="1305493" y="5630934"/>
                  <a:ext cx="1305293" cy="5357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𝑹𝑪</m:t>
                                </m:r>
                              </m:den>
                            </m:f>
                          </m:sup>
                        </m:sSup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43" name="Ορθογώνιο 1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05493" y="5630934"/>
                  <a:ext cx="1305293" cy="535788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1" name="Ομάδα 170"/>
          <p:cNvGrpSpPr/>
          <p:nvPr/>
        </p:nvGrpSpPr>
        <p:grpSpPr>
          <a:xfrm>
            <a:off x="2472356" y="5613224"/>
            <a:ext cx="2340597" cy="535788"/>
            <a:chOff x="2472356" y="5613224"/>
            <a:chExt cx="2340597" cy="5357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Ορθογώνιο 143"/>
                <p:cNvSpPr/>
                <p:nvPr/>
              </p:nvSpPr>
              <p:spPr>
                <a:xfrm>
                  <a:off x="2472356" y="5799297"/>
                  <a:ext cx="124316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44" name="Ορθογώνιο 1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72356" y="5799297"/>
                  <a:ext cx="1243161" cy="338554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Ορθογώνιο 144"/>
                <p:cNvSpPr/>
                <p:nvPr/>
              </p:nvSpPr>
              <p:spPr>
                <a:xfrm>
                  <a:off x="3507660" y="5613224"/>
                  <a:ext cx="1305293" cy="5357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𝑹𝑪</m:t>
                                </m:r>
                              </m:den>
                            </m:f>
                          </m:sup>
                        </m:sSup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45" name="Ορθογώνιο 1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7660" y="5613224"/>
                  <a:ext cx="1305293" cy="535788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3" name="Ομάδα 172"/>
          <p:cNvGrpSpPr/>
          <p:nvPr/>
        </p:nvGrpSpPr>
        <p:grpSpPr>
          <a:xfrm>
            <a:off x="8588382" y="4127969"/>
            <a:ext cx="3518514" cy="2719640"/>
            <a:chOff x="8588382" y="4127969"/>
            <a:chExt cx="3518514" cy="2719640"/>
          </a:xfrm>
        </p:grpSpPr>
        <p:grpSp>
          <p:nvGrpSpPr>
            <p:cNvPr id="164" name="Ομάδα 163"/>
            <p:cNvGrpSpPr/>
            <p:nvPr/>
          </p:nvGrpSpPr>
          <p:grpSpPr>
            <a:xfrm>
              <a:off x="8588382" y="4127969"/>
              <a:ext cx="3518514" cy="2719640"/>
              <a:chOff x="8588382" y="4127969"/>
              <a:chExt cx="3518514" cy="2719640"/>
            </a:xfrm>
          </p:grpSpPr>
          <p:grpSp>
            <p:nvGrpSpPr>
              <p:cNvPr id="152" name="Ομάδα 151"/>
              <p:cNvGrpSpPr/>
              <p:nvPr/>
            </p:nvGrpSpPr>
            <p:grpSpPr>
              <a:xfrm>
                <a:off x="8588382" y="4127969"/>
                <a:ext cx="3518514" cy="2719640"/>
                <a:chOff x="4956739" y="4254478"/>
                <a:chExt cx="3955272" cy="2603522"/>
              </a:xfrm>
            </p:grpSpPr>
            <p:grpSp>
              <p:nvGrpSpPr>
                <p:cNvPr id="153" name="Ομάδα 152"/>
                <p:cNvGrpSpPr/>
                <p:nvPr/>
              </p:nvGrpSpPr>
              <p:grpSpPr>
                <a:xfrm>
                  <a:off x="4956739" y="4254478"/>
                  <a:ext cx="3955272" cy="2603522"/>
                  <a:chOff x="4956739" y="4254478"/>
                  <a:chExt cx="3955272" cy="2603522"/>
                </a:xfrm>
              </p:grpSpPr>
              <p:cxnSp>
                <p:nvCxnSpPr>
                  <p:cNvPr id="155" name="Ευθεία γραμμή σύνδεσης 154"/>
                  <p:cNvCxnSpPr/>
                  <p:nvPr/>
                </p:nvCxnSpPr>
                <p:spPr>
                  <a:xfrm>
                    <a:off x="5313288" y="4325072"/>
                    <a:ext cx="0" cy="22320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Ευθεία γραμμή σύνδεσης 155"/>
                  <p:cNvCxnSpPr/>
                  <p:nvPr/>
                </p:nvCxnSpPr>
                <p:spPr>
                  <a:xfrm rot="5400000" flipH="1">
                    <a:off x="7081533" y="4776789"/>
                    <a:ext cx="0" cy="352077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8" name="Ορθογώνιο 157"/>
                      <p:cNvSpPr/>
                      <p:nvPr/>
                    </p:nvSpPr>
                    <p:spPr>
                      <a:xfrm>
                        <a:off x="5235607" y="4254478"/>
                        <a:ext cx="557103" cy="353563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𝐂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158" name="Ορθογώνιο 157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235607" y="4254478"/>
                        <a:ext cx="557103" cy="353563"/>
                      </a:xfrm>
                      <a:prstGeom prst="rect">
                        <a:avLst/>
                      </a:prstGeom>
                      <a:blipFill>
                        <a:blip r:embed="rId3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9" name="Ορθογώνιο 158"/>
                      <p:cNvSpPr/>
                      <p:nvPr/>
                    </p:nvSpPr>
                    <p:spPr>
                      <a:xfrm>
                        <a:off x="4956739" y="4646663"/>
                        <a:ext cx="389850" cy="353563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159" name="Ορθογώνιο 15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956739" y="4646663"/>
                        <a:ext cx="389850" cy="353563"/>
                      </a:xfrm>
                      <a:prstGeom prst="rect">
                        <a:avLst/>
                      </a:prstGeom>
                      <a:blipFill>
                        <a:blip r:embed="rId3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0" name="Ορθογώνιο 159"/>
                      <p:cNvSpPr/>
                      <p:nvPr/>
                    </p:nvSpPr>
                    <p:spPr>
                      <a:xfrm>
                        <a:off x="8522161" y="6488668"/>
                        <a:ext cx="38985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160" name="Ορθογώνιο 159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522161" y="6488668"/>
                        <a:ext cx="389850" cy="369332"/>
                      </a:xfrm>
                      <a:prstGeom prst="rect">
                        <a:avLst/>
                      </a:prstGeom>
                      <a:blipFill>
                        <a:blip r:embed="rId3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4" name="Ορθογώνιο 153"/>
                    <p:cNvSpPr/>
                    <p:nvPr/>
                  </p:nvSpPr>
                  <p:spPr>
                    <a:xfrm>
                      <a:off x="6485865" y="5365747"/>
                      <a:ext cx="1366194" cy="353563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𝐂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54" name="Ορθογώνιο 15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485865" y="5365747"/>
                      <a:ext cx="1366194" cy="353563"/>
                    </a:xfrm>
                    <a:prstGeom prst="rect">
                      <a:avLst/>
                    </a:prstGeom>
                    <a:blipFill>
                      <a:blip r:embed="rId34"/>
                      <a:stretch>
                        <a:fillRect b="-1333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61" name="Ελεύθερη σχεδίαση 160"/>
              <p:cNvSpPr/>
              <p:nvPr/>
            </p:nvSpPr>
            <p:spPr>
              <a:xfrm flipV="1">
                <a:off x="8922708" y="4749101"/>
                <a:ext cx="3066764" cy="1769258"/>
              </a:xfrm>
              <a:custGeom>
                <a:avLst/>
                <a:gdLst>
                  <a:gd name="connsiteX0" fmla="*/ 0 w 3927763"/>
                  <a:gd name="connsiteY0" fmla="*/ 0 h 1693718"/>
                  <a:gd name="connsiteX1" fmla="*/ 1527463 w 3927763"/>
                  <a:gd name="connsiteY1" fmla="*/ 1361209 h 1693718"/>
                  <a:gd name="connsiteX2" fmla="*/ 3927763 w 3927763"/>
                  <a:gd name="connsiteY2" fmla="*/ 1693718 h 1693718"/>
                  <a:gd name="connsiteX0" fmla="*/ 0 w 4709681"/>
                  <a:gd name="connsiteY0" fmla="*/ 0 h 1693718"/>
                  <a:gd name="connsiteX1" fmla="*/ 1527463 w 4709681"/>
                  <a:gd name="connsiteY1" fmla="*/ 1361209 h 1693718"/>
                  <a:gd name="connsiteX2" fmla="*/ 4709681 w 4709681"/>
                  <a:gd name="connsiteY2" fmla="*/ 1693718 h 1693718"/>
                  <a:gd name="connsiteX0" fmla="*/ 0 w 4709681"/>
                  <a:gd name="connsiteY0" fmla="*/ 0 h 1693718"/>
                  <a:gd name="connsiteX1" fmla="*/ 1655122 w 4709681"/>
                  <a:gd name="connsiteY1" fmla="*/ 1450735 h 1693718"/>
                  <a:gd name="connsiteX2" fmla="*/ 4709681 w 4709681"/>
                  <a:gd name="connsiteY2" fmla="*/ 1693718 h 1693718"/>
                  <a:gd name="connsiteX0" fmla="*/ 0 w 4709681"/>
                  <a:gd name="connsiteY0" fmla="*/ 0 h 1693718"/>
                  <a:gd name="connsiteX1" fmla="*/ 1511505 w 4709681"/>
                  <a:gd name="connsiteY1" fmla="*/ 1420893 h 1693718"/>
                  <a:gd name="connsiteX2" fmla="*/ 4709681 w 4709681"/>
                  <a:gd name="connsiteY2" fmla="*/ 1693718 h 1693718"/>
                  <a:gd name="connsiteX0" fmla="*/ 0 w 4709681"/>
                  <a:gd name="connsiteY0" fmla="*/ 0 h 1693718"/>
                  <a:gd name="connsiteX1" fmla="*/ 1320015 w 4709681"/>
                  <a:gd name="connsiteY1" fmla="*/ 1391051 h 1693718"/>
                  <a:gd name="connsiteX2" fmla="*/ 4709681 w 4709681"/>
                  <a:gd name="connsiteY2" fmla="*/ 1693718 h 1693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709681" h="1693718">
                    <a:moveTo>
                      <a:pt x="0" y="0"/>
                    </a:moveTo>
                    <a:cubicBezTo>
                      <a:pt x="436418" y="539461"/>
                      <a:pt x="665388" y="1108765"/>
                      <a:pt x="1320015" y="1391051"/>
                    </a:cubicBezTo>
                    <a:cubicBezTo>
                      <a:pt x="1974642" y="1673337"/>
                      <a:pt x="3836844" y="1668606"/>
                      <a:pt x="4709681" y="1693718"/>
                    </a:cubicBezTo>
                  </a:path>
                </a:pathLst>
              </a:cu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163" name="Ευθεία γραμμή σύνδεσης 162"/>
            <p:cNvCxnSpPr/>
            <p:nvPr/>
          </p:nvCxnSpPr>
          <p:spPr>
            <a:xfrm>
              <a:off x="8914403" y="4720157"/>
              <a:ext cx="3096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Ομάδα 171"/>
          <p:cNvGrpSpPr/>
          <p:nvPr/>
        </p:nvGrpSpPr>
        <p:grpSpPr>
          <a:xfrm>
            <a:off x="4882056" y="5461998"/>
            <a:ext cx="2359785" cy="782938"/>
            <a:chOff x="4882056" y="5461998"/>
            <a:chExt cx="2359785" cy="782938"/>
          </a:xfrm>
        </p:grpSpPr>
        <p:grpSp>
          <p:nvGrpSpPr>
            <p:cNvPr id="151" name="Ομάδα 150"/>
            <p:cNvGrpSpPr/>
            <p:nvPr/>
          </p:nvGrpSpPr>
          <p:grpSpPr>
            <a:xfrm>
              <a:off x="4886230" y="5520229"/>
              <a:ext cx="2301490" cy="642306"/>
              <a:chOff x="4886230" y="5520229"/>
              <a:chExt cx="2301490" cy="64230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6" name="Ορθογώνιο 145"/>
                  <p:cNvSpPr/>
                  <p:nvPr/>
                </p:nvSpPr>
                <p:spPr>
                  <a:xfrm>
                    <a:off x="4886230" y="5768519"/>
                    <a:ext cx="94763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46" name="Ορθογώνιο 1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86230" y="5768519"/>
                    <a:ext cx="947632" cy="369332"/>
                  </a:xfrm>
                  <a:prstGeom prst="rect">
                    <a:avLst/>
                  </a:prstGeom>
                  <a:blipFill>
                    <a:blip r:embed="rId3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7" name="TextBox 146"/>
                  <p:cNvSpPr txBox="1"/>
                  <p:nvPr/>
                </p:nvSpPr>
                <p:spPr>
                  <a:xfrm>
                    <a:off x="5728090" y="5650103"/>
                    <a:ext cx="262892" cy="49244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</m:oMath>
                      </m:oMathPara>
                    </a14:m>
                    <a:endParaRPr lang="el-GR" sz="32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7" name="TextBox 1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28090" y="5650103"/>
                    <a:ext cx="262892" cy="492443"/>
                  </a:xfrm>
                  <a:prstGeom prst="rect">
                    <a:avLst/>
                  </a:prstGeom>
                  <a:blipFill>
                    <a:blip r:embed="rId3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TextBox 147"/>
                  <p:cNvSpPr txBox="1"/>
                  <p:nvPr/>
                </p:nvSpPr>
                <p:spPr>
                  <a:xfrm>
                    <a:off x="5877170" y="5799297"/>
                    <a:ext cx="41517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8" name="TextBox 1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77170" y="5799297"/>
                    <a:ext cx="415178" cy="276999"/>
                  </a:xfrm>
                  <a:prstGeom prst="rect">
                    <a:avLst/>
                  </a:prstGeom>
                  <a:blipFill>
                    <a:blip r:embed="rId37"/>
                    <a:stretch>
                      <a:fillRect l="-11765" r="-2941" b="-652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9" name="Ορθογώνιο 148"/>
                  <p:cNvSpPr/>
                  <p:nvPr/>
                </p:nvSpPr>
                <p:spPr>
                  <a:xfrm>
                    <a:off x="6159009" y="5520229"/>
                    <a:ext cx="946028" cy="62401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𝑹𝑪</m:t>
                                  </m:r>
                                </m:den>
                              </m:f>
                            </m:sup>
                          </m:sSup>
                        </m:oMath>
                      </m:oMathPara>
                    </a14:m>
                    <a:endParaRPr lang="el-GR" sz="2400" dirty="0"/>
                  </a:p>
                </p:txBody>
              </p:sp>
            </mc:Choice>
            <mc:Fallback xmlns="">
              <p:sp>
                <p:nvSpPr>
                  <p:cNvPr id="149" name="Ορθογώνιο 14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59009" y="5520229"/>
                    <a:ext cx="946028" cy="624017"/>
                  </a:xfrm>
                  <a:prstGeom prst="rect">
                    <a:avLst/>
                  </a:prstGeom>
                  <a:blipFill>
                    <a:blip r:embed="rId3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0" name="TextBox 149"/>
                  <p:cNvSpPr txBox="1"/>
                  <p:nvPr/>
                </p:nvSpPr>
                <p:spPr>
                  <a:xfrm>
                    <a:off x="6547738" y="5670092"/>
                    <a:ext cx="639982" cy="49244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"/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/>
                          </m:d>
                        </m:oMath>
                      </m:oMathPara>
                    </a14:m>
                    <a:endParaRPr lang="el-GR" sz="32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0" name="TextBox 14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47738" y="5670092"/>
                    <a:ext cx="639982" cy="492443"/>
                  </a:xfrm>
                  <a:prstGeom prst="rect">
                    <a:avLst/>
                  </a:prstGeom>
                  <a:blipFill>
                    <a:blip r:embed="rId3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9" name="Ορθογώνιο 168"/>
            <p:cNvSpPr/>
            <p:nvPr/>
          </p:nvSpPr>
          <p:spPr>
            <a:xfrm>
              <a:off x="4882056" y="5461998"/>
              <a:ext cx="2359785" cy="782938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192433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  <p:bldP spid="124" grpId="0"/>
      <p:bldP spid="125" grpId="0"/>
      <p:bldP spid="126" grpId="0"/>
      <p:bldP spid="130" grpId="0"/>
      <p:bldP spid="132" grpId="0"/>
      <p:bldP spid="133" grpId="0"/>
      <p:bldP spid="134" grpId="0"/>
      <p:bldP spid="135" grpId="0" animBg="1"/>
      <p:bldP spid="136" grpId="0"/>
      <p:bldP spid="137" grpId="0"/>
      <p:bldP spid="138" grpId="0"/>
      <p:bldP spid="1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Ορθογώνιο 138"/>
          <p:cNvSpPr/>
          <p:nvPr/>
        </p:nvSpPr>
        <p:spPr>
          <a:xfrm>
            <a:off x="239135" y="43065"/>
            <a:ext cx="118454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Μελέτη κυκλώματος </a:t>
            </a:r>
            <a:r>
              <a:rPr lang="el-G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Εκφόρτισης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Πυκνωτής</a:t>
            </a:r>
            <a:endParaRPr lang="el-GR" sz="2400" dirty="0">
              <a:solidFill>
                <a:srgbClr val="FF0000"/>
              </a:solidFill>
            </a:endParaRPr>
          </a:p>
        </p:txBody>
      </p:sp>
      <p:grpSp>
        <p:nvGrpSpPr>
          <p:cNvPr id="19" name="Ομάδα 18"/>
          <p:cNvGrpSpPr/>
          <p:nvPr/>
        </p:nvGrpSpPr>
        <p:grpSpPr>
          <a:xfrm>
            <a:off x="3089314" y="2211593"/>
            <a:ext cx="5194115" cy="338554"/>
            <a:chOff x="3089314" y="2211593"/>
            <a:chExt cx="5194115" cy="338554"/>
          </a:xfrm>
        </p:grpSpPr>
        <p:sp>
          <p:nvSpPr>
            <p:cNvPr id="140" name="Ορθογώνιο 139"/>
            <p:cNvSpPr/>
            <p:nvPr/>
          </p:nvSpPr>
          <p:spPr>
            <a:xfrm>
              <a:off x="3089314" y="2211593"/>
              <a:ext cx="389170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το 2</a:t>
              </a:r>
              <a:r>
                <a:rPr lang="el-GR" sz="1600" b="1" baseline="30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Κανόνα του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Kirchhoff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βρήκαμε:</a:t>
              </a:r>
              <a:endParaRPr lang="el-GR" sz="16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1" name="TextBox 140"/>
                <p:cNvSpPr txBox="1"/>
                <p:nvPr/>
              </p:nvSpPr>
              <p:spPr>
                <a:xfrm>
                  <a:off x="7126637" y="2271347"/>
                  <a:ext cx="115679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𝐑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>
            <p:sp>
              <p:nvSpPr>
                <p:cNvPr id="141" name="TextBox 1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6637" y="2271347"/>
                  <a:ext cx="1156792" cy="246221"/>
                </a:xfrm>
                <a:prstGeom prst="rect">
                  <a:avLst/>
                </a:prstGeom>
                <a:blipFill>
                  <a:blip r:embed="rId3"/>
                  <a:stretch>
                    <a:fillRect l="-3158" r="-3684" b="-1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44" name="Ορθογώνιο 143"/>
              <p:cNvSpPr/>
              <p:nvPr/>
            </p:nvSpPr>
            <p:spPr>
              <a:xfrm>
                <a:off x="7584810" y="3001635"/>
                <a:ext cx="828000" cy="5175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144" name="Ορθογώνιο 1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4810" y="3001635"/>
                <a:ext cx="828000" cy="517578"/>
              </a:xfrm>
              <a:prstGeom prst="rect">
                <a:avLst/>
              </a:prstGeom>
              <a:blipFill>
                <a:blip r:embed="rId4"/>
                <a:stretch>
                  <a:fillRect b="-35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8400447" y="2294654"/>
            <a:ext cx="1981720" cy="1104731"/>
            <a:chOff x="8435937" y="2293396"/>
            <a:chExt cx="1981720" cy="110473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6" name="TextBox 145"/>
                <p:cNvSpPr txBox="1"/>
                <p:nvPr/>
              </p:nvSpPr>
              <p:spPr>
                <a:xfrm>
                  <a:off x="8985278" y="2630402"/>
                  <a:ext cx="1432379" cy="42524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den>
                        </m:f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⟹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>
            <p:sp>
              <p:nvSpPr>
                <p:cNvPr id="146" name="TextBox 1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85278" y="2630402"/>
                  <a:ext cx="1432379" cy="425245"/>
                </a:xfrm>
                <a:prstGeom prst="rect">
                  <a:avLst/>
                </a:prstGeom>
                <a:blipFill>
                  <a:blip r:embed="rId5"/>
                  <a:stretch>
                    <a:fillRect l="-2553" t="-1449" r="-2128" b="-159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7" name="Δεξί άγκιστρο 146"/>
            <p:cNvSpPr/>
            <p:nvPr/>
          </p:nvSpPr>
          <p:spPr>
            <a:xfrm>
              <a:off x="8435937" y="2293396"/>
              <a:ext cx="363682" cy="1104731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6" name="Ομάδα 15"/>
          <p:cNvGrpSpPr/>
          <p:nvPr/>
        </p:nvGrpSpPr>
        <p:grpSpPr>
          <a:xfrm>
            <a:off x="206777" y="521918"/>
            <a:ext cx="7388978" cy="1662824"/>
            <a:chOff x="206777" y="521918"/>
            <a:chExt cx="7388978" cy="1662824"/>
          </a:xfrm>
        </p:grpSpPr>
        <p:grpSp>
          <p:nvGrpSpPr>
            <p:cNvPr id="15" name="Ομάδα 14"/>
            <p:cNvGrpSpPr/>
            <p:nvPr/>
          </p:nvGrpSpPr>
          <p:grpSpPr>
            <a:xfrm>
              <a:off x="206777" y="521918"/>
              <a:ext cx="2720071" cy="1662824"/>
              <a:chOff x="206777" y="521918"/>
              <a:chExt cx="2720071" cy="1662824"/>
            </a:xfrm>
          </p:grpSpPr>
          <p:sp>
            <p:nvSpPr>
              <p:cNvPr id="121" name="Ορθογώνιο 120"/>
              <p:cNvSpPr/>
              <p:nvPr/>
            </p:nvSpPr>
            <p:spPr>
              <a:xfrm>
                <a:off x="2264586" y="807429"/>
                <a:ext cx="46198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l-GR" sz="1600" dirty="0"/>
              </a:p>
            </p:txBody>
          </p:sp>
          <p:grpSp>
            <p:nvGrpSpPr>
              <p:cNvPr id="10" name="Ομάδα 9"/>
              <p:cNvGrpSpPr/>
              <p:nvPr/>
            </p:nvGrpSpPr>
            <p:grpSpPr>
              <a:xfrm>
                <a:off x="206777" y="521918"/>
                <a:ext cx="2720071" cy="1662824"/>
                <a:chOff x="206777" y="521918"/>
                <a:chExt cx="2720071" cy="1662824"/>
              </a:xfrm>
            </p:grpSpPr>
            <p:sp>
              <p:nvSpPr>
                <p:cNvPr id="85" name="Οβάλ 84"/>
                <p:cNvSpPr/>
                <p:nvPr/>
              </p:nvSpPr>
              <p:spPr>
                <a:xfrm>
                  <a:off x="1249127" y="1793815"/>
                  <a:ext cx="72000" cy="72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9" name="Ομάδα 8"/>
                <p:cNvGrpSpPr/>
                <p:nvPr/>
              </p:nvGrpSpPr>
              <p:grpSpPr>
                <a:xfrm>
                  <a:off x="206777" y="521918"/>
                  <a:ext cx="2720071" cy="1662824"/>
                  <a:chOff x="206777" y="521918"/>
                  <a:chExt cx="2720071" cy="1662824"/>
                </a:xfrm>
              </p:grpSpPr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88" name="Ορθογώνιο 87"/>
                      <p:cNvSpPr/>
                      <p:nvPr/>
                    </p:nvSpPr>
                    <p:spPr>
                      <a:xfrm>
                        <a:off x="1243754" y="1846188"/>
                        <a:ext cx="364202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16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>
                  <p:sp>
                    <p:nvSpPr>
                      <p:cNvPr id="88" name="Ορθογώνιο 87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243754" y="1846188"/>
                        <a:ext cx="364202" cy="338554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8" name="Ομάδα 7"/>
                  <p:cNvGrpSpPr/>
                  <p:nvPr/>
                </p:nvGrpSpPr>
                <p:grpSpPr>
                  <a:xfrm>
                    <a:off x="206777" y="521918"/>
                    <a:ext cx="2720071" cy="1332000"/>
                    <a:chOff x="206777" y="521918"/>
                    <a:chExt cx="2720071" cy="1332000"/>
                  </a:xfrm>
                </p:grpSpPr>
                <p:sp>
                  <p:nvSpPr>
                    <p:cNvPr id="56" name="Ελεύθερη σχεδίαση 55"/>
                    <p:cNvSpPr/>
                    <p:nvPr/>
                  </p:nvSpPr>
                  <p:spPr>
                    <a:xfrm rot="5400000">
                      <a:off x="-54014" y="1061918"/>
                      <a:ext cx="1332000" cy="252000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744492"/>
                        <a:gd name="connsiteY0" fmla="*/ 212651 h 393405"/>
                        <a:gd name="connsiteX1" fmla="*/ 936957 w 2744492"/>
                        <a:gd name="connsiteY1" fmla="*/ 202019 h 393405"/>
                        <a:gd name="connsiteX2" fmla="*/ 1032650 w 2744492"/>
                        <a:gd name="connsiteY2" fmla="*/ 0 h 393405"/>
                        <a:gd name="connsiteX3" fmla="*/ 1224036 w 2744492"/>
                        <a:gd name="connsiteY3" fmla="*/ 393405 h 393405"/>
                        <a:gd name="connsiteX4" fmla="*/ 1383524 w 2744492"/>
                        <a:gd name="connsiteY4" fmla="*/ 0 h 393405"/>
                        <a:gd name="connsiteX5" fmla="*/ 1585543 w 2744492"/>
                        <a:gd name="connsiteY5" fmla="*/ 382772 h 393405"/>
                        <a:gd name="connsiteX6" fmla="*/ 1776929 w 2744492"/>
                        <a:gd name="connsiteY6" fmla="*/ 0 h 393405"/>
                        <a:gd name="connsiteX7" fmla="*/ 1957682 w 2744492"/>
                        <a:gd name="connsiteY7" fmla="*/ 372140 h 393405"/>
                        <a:gd name="connsiteX8" fmla="*/ 2149068 w 2744492"/>
                        <a:gd name="connsiteY8" fmla="*/ 21265 h 393405"/>
                        <a:gd name="connsiteX9" fmla="*/ 2244761 w 2744492"/>
                        <a:gd name="connsiteY9" fmla="*/ 191386 h 393405"/>
                        <a:gd name="connsiteX10" fmla="*/ 2744492 w 2744492"/>
                        <a:gd name="connsiteY10" fmla="*/ 191386 h 393405"/>
                        <a:gd name="connsiteX0" fmla="*/ 0 w 3406947"/>
                        <a:gd name="connsiteY0" fmla="*/ 212651 h 393405"/>
                        <a:gd name="connsiteX1" fmla="*/ 936957 w 3406947"/>
                        <a:gd name="connsiteY1" fmla="*/ 202019 h 393405"/>
                        <a:gd name="connsiteX2" fmla="*/ 1032650 w 3406947"/>
                        <a:gd name="connsiteY2" fmla="*/ 0 h 393405"/>
                        <a:gd name="connsiteX3" fmla="*/ 1224036 w 3406947"/>
                        <a:gd name="connsiteY3" fmla="*/ 393405 h 393405"/>
                        <a:gd name="connsiteX4" fmla="*/ 1383524 w 3406947"/>
                        <a:gd name="connsiteY4" fmla="*/ 0 h 393405"/>
                        <a:gd name="connsiteX5" fmla="*/ 1585543 w 3406947"/>
                        <a:gd name="connsiteY5" fmla="*/ 382772 h 393405"/>
                        <a:gd name="connsiteX6" fmla="*/ 1776929 w 3406947"/>
                        <a:gd name="connsiteY6" fmla="*/ 0 h 393405"/>
                        <a:gd name="connsiteX7" fmla="*/ 1957682 w 3406947"/>
                        <a:gd name="connsiteY7" fmla="*/ 372140 h 393405"/>
                        <a:gd name="connsiteX8" fmla="*/ 2149068 w 3406947"/>
                        <a:gd name="connsiteY8" fmla="*/ 21265 h 393405"/>
                        <a:gd name="connsiteX9" fmla="*/ 2244761 w 3406947"/>
                        <a:gd name="connsiteY9" fmla="*/ 191386 h 393405"/>
                        <a:gd name="connsiteX10" fmla="*/ 3406947 w 3406947"/>
                        <a:gd name="connsiteY10" fmla="*/ 174229 h 393405"/>
                        <a:gd name="connsiteX0" fmla="*/ 0 w 3406947"/>
                        <a:gd name="connsiteY0" fmla="*/ 212651 h 393405"/>
                        <a:gd name="connsiteX1" fmla="*/ 936957 w 3406947"/>
                        <a:gd name="connsiteY1" fmla="*/ 202019 h 393405"/>
                        <a:gd name="connsiteX2" fmla="*/ 1032650 w 3406947"/>
                        <a:gd name="connsiteY2" fmla="*/ 0 h 393405"/>
                        <a:gd name="connsiteX3" fmla="*/ 1224036 w 3406947"/>
                        <a:gd name="connsiteY3" fmla="*/ 393405 h 393405"/>
                        <a:gd name="connsiteX4" fmla="*/ 1383524 w 3406947"/>
                        <a:gd name="connsiteY4" fmla="*/ 0 h 393405"/>
                        <a:gd name="connsiteX5" fmla="*/ 1585543 w 3406947"/>
                        <a:gd name="connsiteY5" fmla="*/ 382772 h 393405"/>
                        <a:gd name="connsiteX6" fmla="*/ 1776929 w 3406947"/>
                        <a:gd name="connsiteY6" fmla="*/ 0 h 393405"/>
                        <a:gd name="connsiteX7" fmla="*/ 1957682 w 3406947"/>
                        <a:gd name="connsiteY7" fmla="*/ 372140 h 393405"/>
                        <a:gd name="connsiteX8" fmla="*/ 2149068 w 3406947"/>
                        <a:gd name="connsiteY8" fmla="*/ 21265 h 393405"/>
                        <a:gd name="connsiteX9" fmla="*/ 2244761 w 3406947"/>
                        <a:gd name="connsiteY9" fmla="*/ 191386 h 393405"/>
                        <a:gd name="connsiteX10" fmla="*/ 3406947 w 3406947"/>
                        <a:gd name="connsiteY10" fmla="*/ 208543 h 393405"/>
                        <a:gd name="connsiteX0" fmla="*/ 0 w 3386024"/>
                        <a:gd name="connsiteY0" fmla="*/ 212651 h 393405"/>
                        <a:gd name="connsiteX1" fmla="*/ 936957 w 3386024"/>
                        <a:gd name="connsiteY1" fmla="*/ 202019 h 393405"/>
                        <a:gd name="connsiteX2" fmla="*/ 1032650 w 3386024"/>
                        <a:gd name="connsiteY2" fmla="*/ 0 h 393405"/>
                        <a:gd name="connsiteX3" fmla="*/ 1224036 w 3386024"/>
                        <a:gd name="connsiteY3" fmla="*/ 393405 h 393405"/>
                        <a:gd name="connsiteX4" fmla="*/ 1383524 w 3386024"/>
                        <a:gd name="connsiteY4" fmla="*/ 0 h 393405"/>
                        <a:gd name="connsiteX5" fmla="*/ 1585543 w 3386024"/>
                        <a:gd name="connsiteY5" fmla="*/ 382772 h 393405"/>
                        <a:gd name="connsiteX6" fmla="*/ 1776929 w 3386024"/>
                        <a:gd name="connsiteY6" fmla="*/ 0 h 393405"/>
                        <a:gd name="connsiteX7" fmla="*/ 1957682 w 3386024"/>
                        <a:gd name="connsiteY7" fmla="*/ 372140 h 393405"/>
                        <a:gd name="connsiteX8" fmla="*/ 2149068 w 3386024"/>
                        <a:gd name="connsiteY8" fmla="*/ 21265 h 393405"/>
                        <a:gd name="connsiteX9" fmla="*/ 2244761 w 3386024"/>
                        <a:gd name="connsiteY9" fmla="*/ 191386 h 393405"/>
                        <a:gd name="connsiteX10" fmla="*/ 3386024 w 3386024"/>
                        <a:gd name="connsiteY10" fmla="*/ 174229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386024" h="393405">
                          <a:moveTo>
                            <a:pt x="0" y="212651"/>
                          </a:moveTo>
                          <a:lnTo>
                            <a:pt x="936957" y="202019"/>
                          </a:lnTo>
                          <a:lnTo>
                            <a:pt x="1032650" y="0"/>
                          </a:lnTo>
                          <a:lnTo>
                            <a:pt x="1224036" y="393405"/>
                          </a:lnTo>
                          <a:lnTo>
                            <a:pt x="1383524" y="0"/>
                          </a:lnTo>
                          <a:lnTo>
                            <a:pt x="1585543" y="382772"/>
                          </a:lnTo>
                          <a:lnTo>
                            <a:pt x="1776929" y="0"/>
                          </a:lnTo>
                          <a:lnTo>
                            <a:pt x="1957682" y="372140"/>
                          </a:lnTo>
                          <a:lnTo>
                            <a:pt x="2149068" y="21265"/>
                          </a:lnTo>
                          <a:lnTo>
                            <a:pt x="2244761" y="191386"/>
                          </a:lnTo>
                          <a:lnTo>
                            <a:pt x="3386024" y="174229"/>
                          </a:ln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71" name="Ευθεία γραμμή σύνδεσης 70"/>
                    <p:cNvCxnSpPr/>
                    <p:nvPr/>
                  </p:nvCxnSpPr>
                  <p:spPr>
                    <a:xfrm>
                      <a:off x="592019" y="534050"/>
                      <a:ext cx="1692000" cy="0"/>
                    </a:xfrm>
                    <a:prstGeom prst="line">
                      <a:avLst/>
                    </a:prstGeom>
                    <a:ln w="317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7" name="Ευθεία γραμμή σύνδεσης 76"/>
                    <p:cNvCxnSpPr/>
                    <p:nvPr/>
                  </p:nvCxnSpPr>
                  <p:spPr>
                    <a:xfrm>
                      <a:off x="1966826" y="1111126"/>
                      <a:ext cx="648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" name="Ευθεία γραμμή σύνδεσης 77"/>
                    <p:cNvCxnSpPr/>
                    <p:nvPr/>
                  </p:nvCxnSpPr>
                  <p:spPr>
                    <a:xfrm>
                      <a:off x="1973752" y="1273917"/>
                      <a:ext cx="648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Ευθεία γραμμή σύνδεσης 79"/>
                    <p:cNvCxnSpPr/>
                    <p:nvPr/>
                  </p:nvCxnSpPr>
                  <p:spPr>
                    <a:xfrm rot="16200000">
                      <a:off x="2010994" y="1561635"/>
                      <a:ext cx="540000" cy="0"/>
                    </a:xfrm>
                    <a:prstGeom prst="line">
                      <a:avLst/>
                    </a:prstGeom>
                    <a:ln w="317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Ευθεία γραμμή σύνδεσης 80"/>
                    <p:cNvCxnSpPr/>
                    <p:nvPr/>
                  </p:nvCxnSpPr>
                  <p:spPr>
                    <a:xfrm rot="16200000">
                      <a:off x="1989425" y="809919"/>
                      <a:ext cx="576000" cy="0"/>
                    </a:xfrm>
                    <a:prstGeom prst="line">
                      <a:avLst/>
                    </a:prstGeom>
                    <a:ln w="3175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82" name="Ορθογώνιο 81"/>
                        <p:cNvSpPr/>
                        <p:nvPr/>
                      </p:nvSpPr>
                      <p:spPr>
                        <a:xfrm>
                          <a:off x="2567454" y="1007494"/>
                          <a:ext cx="359394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𝑪</m:t>
                                </m:r>
                              </m:oMath>
                            </m:oMathPara>
                          </a14:m>
                          <a:endParaRPr lang="el-GR" sz="1600" b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>
                    <p:sp>
                      <p:nvSpPr>
                        <p:cNvPr id="82" name="Ορθογώνιο 81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567454" y="1007494"/>
                          <a:ext cx="359394" cy="338554"/>
                        </a:xfrm>
                        <a:prstGeom prst="rect">
                          <a:avLst/>
                        </a:prstGeom>
                        <a:blipFill>
                          <a:blip r:embed="rId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83" name="Ευθεία γραμμή σύνδεσης 82"/>
                    <p:cNvCxnSpPr/>
                    <p:nvPr/>
                  </p:nvCxnSpPr>
                  <p:spPr>
                    <a:xfrm>
                      <a:off x="609839" y="1839164"/>
                      <a:ext cx="648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Ευθεία γραμμή σύνδεσης 85"/>
                    <p:cNvCxnSpPr/>
                    <p:nvPr/>
                  </p:nvCxnSpPr>
                  <p:spPr>
                    <a:xfrm>
                      <a:off x="1572737" y="1835699"/>
                      <a:ext cx="720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4" name="Ομάδα 3"/>
                    <p:cNvGrpSpPr/>
                    <p:nvPr/>
                  </p:nvGrpSpPr>
                  <p:grpSpPr>
                    <a:xfrm>
                      <a:off x="1299589" y="1649876"/>
                      <a:ext cx="305221" cy="189288"/>
                      <a:chOff x="1299589" y="1868087"/>
                      <a:chExt cx="305221" cy="189288"/>
                    </a:xfrm>
                  </p:grpSpPr>
                  <p:cxnSp>
                    <p:nvCxnSpPr>
                      <p:cNvPr id="84" name="Ευθεία γραμμή σύνδεσης 83"/>
                      <p:cNvCxnSpPr/>
                      <p:nvPr/>
                    </p:nvCxnSpPr>
                    <p:spPr>
                      <a:xfrm flipV="1">
                        <a:off x="1299589" y="1868087"/>
                        <a:ext cx="276998" cy="189288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87" name="Ισοσκελές τρίγωνο 86"/>
                      <p:cNvSpPr/>
                      <p:nvPr/>
                    </p:nvSpPr>
                    <p:spPr>
                      <a:xfrm rot="19597557" flipV="1">
                        <a:off x="1496810" y="1897251"/>
                        <a:ext cx="108000" cy="72000"/>
                      </a:xfrm>
                      <a:prstGeom prst="triangl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89" name="Ορθογώνιο 88"/>
                        <p:cNvSpPr/>
                        <p:nvPr/>
                      </p:nvSpPr>
                      <p:spPr>
                        <a:xfrm>
                          <a:off x="206777" y="1033354"/>
                          <a:ext cx="373820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oMath>
                            </m:oMathPara>
                          </a14:m>
                          <a:endParaRPr lang="el-GR" sz="1600" b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>
                    <p:sp>
                      <p:nvSpPr>
                        <p:cNvPr id="89" name="Ορθογώνιο 88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06777" y="1033354"/>
                          <a:ext cx="373820" cy="338554"/>
                        </a:xfrm>
                        <a:prstGeom prst="rect">
                          <a:avLst/>
                        </a:prstGeom>
                        <a:blipFill>
                          <a:blip r:embed="rId8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122" name="Ορθογώνιο 121"/>
                    <p:cNvSpPr/>
                    <p:nvPr/>
                  </p:nvSpPr>
                  <p:spPr>
                    <a:xfrm>
                      <a:off x="2250713" y="1233804"/>
                      <a:ext cx="447558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lang="el-GR" sz="1600" dirty="0"/>
                    </a:p>
                  </p:txBody>
                </p:sp>
              </p:grpSp>
            </p:grpSp>
          </p:grpSp>
        </p:grpSp>
        <p:sp>
          <p:nvSpPr>
            <p:cNvPr id="123" name="Ορθογώνιο 122"/>
            <p:cNvSpPr/>
            <p:nvPr/>
          </p:nvSpPr>
          <p:spPr>
            <a:xfrm>
              <a:off x="3144161" y="552318"/>
              <a:ext cx="4451594" cy="8617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Διακόπτης Ανοιχτός</a:t>
              </a:r>
              <a:endPara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 Πυκνωτής είναι πλήρως φορτισμένος με διαφορά δυναμικού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 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φέρει φορτίο 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7813068" y="846570"/>
                <a:ext cx="86882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3068" y="846570"/>
                <a:ext cx="868828" cy="276999"/>
              </a:xfrm>
              <a:prstGeom prst="rect">
                <a:avLst/>
              </a:prstGeom>
              <a:blipFill>
                <a:blip r:embed="rId9"/>
                <a:stretch>
                  <a:fillRect l="-8451" r="-6338" b="-311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Ορθογώνιο 1"/>
              <p:cNvSpPr/>
              <p:nvPr/>
            </p:nvSpPr>
            <p:spPr>
              <a:xfrm>
                <a:off x="7471060" y="2610120"/>
                <a:ext cx="97565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16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𝐑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𝑰𝑹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1060" y="2610120"/>
                <a:ext cx="975652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Ομάδα 23"/>
          <p:cNvGrpSpPr/>
          <p:nvPr/>
        </p:nvGrpSpPr>
        <p:grpSpPr>
          <a:xfrm>
            <a:off x="228744" y="1481630"/>
            <a:ext cx="11414421" cy="2639974"/>
            <a:chOff x="228744" y="1481630"/>
            <a:chExt cx="11414421" cy="2639974"/>
          </a:xfrm>
        </p:grpSpPr>
        <p:sp>
          <p:nvSpPr>
            <p:cNvPr id="11" name="Τόξο 10"/>
            <p:cNvSpPr/>
            <p:nvPr/>
          </p:nvSpPr>
          <p:spPr>
            <a:xfrm>
              <a:off x="1173339" y="2855502"/>
              <a:ext cx="576000" cy="576000"/>
            </a:xfrm>
            <a:prstGeom prst="arc">
              <a:avLst>
                <a:gd name="adj1" fmla="val 14213322"/>
                <a:gd name="adj2" fmla="val 10386461"/>
              </a:avLst>
            </a:prstGeom>
            <a:ln w="19050">
              <a:solidFill>
                <a:srgbClr val="7030A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grpSp>
          <p:nvGrpSpPr>
            <p:cNvPr id="29" name="Ομάδα 28"/>
            <p:cNvGrpSpPr/>
            <p:nvPr/>
          </p:nvGrpSpPr>
          <p:grpSpPr>
            <a:xfrm>
              <a:off x="1233664" y="2582488"/>
              <a:ext cx="360000" cy="307777"/>
              <a:chOff x="1233664" y="2831872"/>
              <a:chExt cx="360000" cy="307777"/>
            </a:xfrm>
          </p:grpSpPr>
          <p:cxnSp>
            <p:nvCxnSpPr>
              <p:cNvPr id="110" name="Ευθύγραμμο βέλος σύνδεσης 109"/>
              <p:cNvCxnSpPr/>
              <p:nvPr/>
            </p:nvCxnSpPr>
            <p:spPr>
              <a:xfrm rot="16200000" flipV="1">
                <a:off x="1413664" y="2662909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Ορθογώνιο 110"/>
              <p:cNvSpPr/>
              <p:nvPr/>
            </p:nvSpPr>
            <p:spPr>
              <a:xfrm>
                <a:off x="1300337" y="2831872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33" name="Ομάδα 32"/>
            <p:cNvGrpSpPr/>
            <p:nvPr/>
          </p:nvGrpSpPr>
          <p:grpSpPr>
            <a:xfrm>
              <a:off x="1962767" y="2555465"/>
              <a:ext cx="255198" cy="360000"/>
              <a:chOff x="1962767" y="2773676"/>
              <a:chExt cx="255198" cy="360000"/>
            </a:xfrm>
          </p:grpSpPr>
          <p:cxnSp>
            <p:nvCxnSpPr>
              <p:cNvPr id="112" name="Ευθύγραμμο βέλος σύνδεσης 111"/>
              <p:cNvCxnSpPr/>
              <p:nvPr/>
            </p:nvCxnSpPr>
            <p:spPr>
              <a:xfrm rot="10800000" flipH="1">
                <a:off x="2194229" y="2773676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Ορθογώνιο 112"/>
              <p:cNvSpPr/>
              <p:nvPr/>
            </p:nvSpPr>
            <p:spPr>
              <a:xfrm>
                <a:off x="1962767" y="2818616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34" name="Ομάδα 33"/>
            <p:cNvGrpSpPr/>
            <p:nvPr/>
          </p:nvGrpSpPr>
          <p:grpSpPr>
            <a:xfrm>
              <a:off x="1980677" y="3278261"/>
              <a:ext cx="255198" cy="360000"/>
              <a:chOff x="1980677" y="3496472"/>
              <a:chExt cx="255198" cy="360000"/>
            </a:xfrm>
          </p:grpSpPr>
          <p:cxnSp>
            <p:nvCxnSpPr>
              <p:cNvPr id="114" name="Ευθύγραμμο βέλος σύνδεσης 113"/>
              <p:cNvCxnSpPr/>
              <p:nvPr/>
            </p:nvCxnSpPr>
            <p:spPr>
              <a:xfrm rot="10800000" flipH="1">
                <a:off x="2212139" y="3496472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Ορθογώνιο 114"/>
              <p:cNvSpPr/>
              <p:nvPr/>
            </p:nvSpPr>
            <p:spPr>
              <a:xfrm>
                <a:off x="1980677" y="3541412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32" name="Ομάδα 31"/>
            <p:cNvGrpSpPr/>
            <p:nvPr/>
          </p:nvGrpSpPr>
          <p:grpSpPr>
            <a:xfrm>
              <a:off x="813013" y="2862071"/>
              <a:ext cx="255198" cy="389971"/>
              <a:chOff x="771449" y="3080282"/>
              <a:chExt cx="255198" cy="389971"/>
            </a:xfrm>
          </p:grpSpPr>
          <p:cxnSp>
            <p:nvCxnSpPr>
              <p:cNvPr id="116" name="Ευθύγραμμο βέλος σύνδεσης 115"/>
              <p:cNvCxnSpPr/>
              <p:nvPr/>
            </p:nvCxnSpPr>
            <p:spPr>
              <a:xfrm>
                <a:off x="807025" y="3110253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Ορθογώνιο 116"/>
              <p:cNvSpPr/>
              <p:nvPr/>
            </p:nvSpPr>
            <p:spPr>
              <a:xfrm>
                <a:off x="771449" y="3080282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36" name="Ομάδα 35"/>
            <p:cNvGrpSpPr/>
            <p:nvPr/>
          </p:nvGrpSpPr>
          <p:grpSpPr>
            <a:xfrm>
              <a:off x="1320310" y="3350909"/>
              <a:ext cx="360000" cy="307777"/>
              <a:chOff x="1320310" y="3569120"/>
              <a:chExt cx="360000" cy="307777"/>
            </a:xfrm>
          </p:grpSpPr>
          <p:cxnSp>
            <p:nvCxnSpPr>
              <p:cNvPr id="119" name="Ευθύγραμμο βέλος σύνδεσης 118"/>
              <p:cNvCxnSpPr/>
              <p:nvPr/>
            </p:nvCxnSpPr>
            <p:spPr>
              <a:xfrm rot="5400000" flipH="1" flipV="1">
                <a:off x="1500310" y="3637919"/>
                <a:ext cx="0" cy="36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Ορθογώνιο 119"/>
              <p:cNvSpPr/>
              <p:nvPr/>
            </p:nvSpPr>
            <p:spPr>
              <a:xfrm>
                <a:off x="1364143" y="3569120"/>
                <a:ext cx="255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400" dirty="0"/>
              </a:p>
            </p:txBody>
          </p:sp>
        </p:grpSp>
        <p:grpSp>
          <p:nvGrpSpPr>
            <p:cNvPr id="18" name="Ομάδα 17"/>
            <p:cNvGrpSpPr/>
            <p:nvPr/>
          </p:nvGrpSpPr>
          <p:grpSpPr>
            <a:xfrm>
              <a:off x="228744" y="1481630"/>
              <a:ext cx="11414421" cy="2639974"/>
              <a:chOff x="228744" y="1481630"/>
              <a:chExt cx="11414421" cy="2639974"/>
            </a:xfrm>
          </p:grpSpPr>
          <p:grpSp>
            <p:nvGrpSpPr>
              <p:cNvPr id="17" name="Ομάδα 16"/>
              <p:cNvGrpSpPr/>
              <p:nvPr/>
            </p:nvGrpSpPr>
            <p:grpSpPr>
              <a:xfrm>
                <a:off x="228744" y="2451521"/>
                <a:ext cx="2720071" cy="1670083"/>
                <a:chOff x="228744" y="2451521"/>
                <a:chExt cx="2720071" cy="1670083"/>
              </a:xfrm>
            </p:grpSpPr>
            <p:grpSp>
              <p:nvGrpSpPr>
                <p:cNvPr id="27" name="Ομάδα 26"/>
                <p:cNvGrpSpPr/>
                <p:nvPr/>
              </p:nvGrpSpPr>
              <p:grpSpPr>
                <a:xfrm>
                  <a:off x="228744" y="2451521"/>
                  <a:ext cx="2720071" cy="1358810"/>
                  <a:chOff x="209726" y="2662306"/>
                  <a:chExt cx="2720071" cy="1358810"/>
                </a:xfrm>
              </p:grpSpPr>
              <p:grpSp>
                <p:nvGrpSpPr>
                  <p:cNvPr id="14" name="Ομάδα 13"/>
                  <p:cNvGrpSpPr/>
                  <p:nvPr/>
                </p:nvGrpSpPr>
                <p:grpSpPr>
                  <a:xfrm>
                    <a:off x="209726" y="2662306"/>
                    <a:ext cx="2720071" cy="1358810"/>
                    <a:chOff x="2682896" y="3296200"/>
                    <a:chExt cx="2720071" cy="1358810"/>
                  </a:xfrm>
                </p:grpSpPr>
                <p:grpSp>
                  <p:nvGrpSpPr>
                    <p:cNvPr id="12" name="Ομάδα 11"/>
                    <p:cNvGrpSpPr/>
                    <p:nvPr/>
                  </p:nvGrpSpPr>
                  <p:grpSpPr>
                    <a:xfrm>
                      <a:off x="2682896" y="3296200"/>
                      <a:ext cx="2720071" cy="1343897"/>
                      <a:chOff x="2682896" y="3296200"/>
                      <a:chExt cx="2720071" cy="1343897"/>
                    </a:xfrm>
                  </p:grpSpPr>
                  <p:sp>
                    <p:nvSpPr>
                      <p:cNvPr id="92" name="Ελεύθερη σχεδίαση 91"/>
                      <p:cNvSpPr/>
                      <p:nvPr/>
                    </p:nvSpPr>
                    <p:spPr>
                      <a:xfrm rot="5400000">
                        <a:off x="2422105" y="3836200"/>
                        <a:ext cx="1332000" cy="252000"/>
                      </a:xfrm>
                      <a:custGeom>
                        <a:avLst/>
                        <a:gdLst>
                          <a:gd name="connsiteX0" fmla="*/ 0 w 2200940"/>
                          <a:gd name="connsiteY0" fmla="*/ 180754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50605 w 2200940"/>
                          <a:gd name="connsiteY4" fmla="*/ 21265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200940"/>
                          <a:gd name="connsiteY0" fmla="*/ 180754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39972 w 2200940"/>
                          <a:gd name="connsiteY4" fmla="*/ 0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200940"/>
                          <a:gd name="connsiteY0" fmla="*/ 212651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39972 w 2200940"/>
                          <a:gd name="connsiteY4" fmla="*/ 0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744492"/>
                          <a:gd name="connsiteY0" fmla="*/ 212651 h 393405"/>
                          <a:gd name="connsiteX1" fmla="*/ 936957 w 2744492"/>
                          <a:gd name="connsiteY1" fmla="*/ 202019 h 393405"/>
                          <a:gd name="connsiteX2" fmla="*/ 1032650 w 2744492"/>
                          <a:gd name="connsiteY2" fmla="*/ 0 h 393405"/>
                          <a:gd name="connsiteX3" fmla="*/ 1224036 w 2744492"/>
                          <a:gd name="connsiteY3" fmla="*/ 393405 h 393405"/>
                          <a:gd name="connsiteX4" fmla="*/ 1383524 w 2744492"/>
                          <a:gd name="connsiteY4" fmla="*/ 0 h 393405"/>
                          <a:gd name="connsiteX5" fmla="*/ 1585543 w 2744492"/>
                          <a:gd name="connsiteY5" fmla="*/ 382772 h 393405"/>
                          <a:gd name="connsiteX6" fmla="*/ 1776929 w 2744492"/>
                          <a:gd name="connsiteY6" fmla="*/ 0 h 393405"/>
                          <a:gd name="connsiteX7" fmla="*/ 1957682 w 2744492"/>
                          <a:gd name="connsiteY7" fmla="*/ 372140 h 393405"/>
                          <a:gd name="connsiteX8" fmla="*/ 2149068 w 2744492"/>
                          <a:gd name="connsiteY8" fmla="*/ 21265 h 393405"/>
                          <a:gd name="connsiteX9" fmla="*/ 2244761 w 2744492"/>
                          <a:gd name="connsiteY9" fmla="*/ 191386 h 393405"/>
                          <a:gd name="connsiteX10" fmla="*/ 2744492 w 2744492"/>
                          <a:gd name="connsiteY10" fmla="*/ 191386 h 393405"/>
                          <a:gd name="connsiteX0" fmla="*/ 0 w 3406947"/>
                          <a:gd name="connsiteY0" fmla="*/ 212651 h 393405"/>
                          <a:gd name="connsiteX1" fmla="*/ 936957 w 3406947"/>
                          <a:gd name="connsiteY1" fmla="*/ 202019 h 393405"/>
                          <a:gd name="connsiteX2" fmla="*/ 1032650 w 3406947"/>
                          <a:gd name="connsiteY2" fmla="*/ 0 h 393405"/>
                          <a:gd name="connsiteX3" fmla="*/ 1224036 w 3406947"/>
                          <a:gd name="connsiteY3" fmla="*/ 393405 h 393405"/>
                          <a:gd name="connsiteX4" fmla="*/ 1383524 w 3406947"/>
                          <a:gd name="connsiteY4" fmla="*/ 0 h 393405"/>
                          <a:gd name="connsiteX5" fmla="*/ 1585543 w 3406947"/>
                          <a:gd name="connsiteY5" fmla="*/ 382772 h 393405"/>
                          <a:gd name="connsiteX6" fmla="*/ 1776929 w 3406947"/>
                          <a:gd name="connsiteY6" fmla="*/ 0 h 393405"/>
                          <a:gd name="connsiteX7" fmla="*/ 1957682 w 3406947"/>
                          <a:gd name="connsiteY7" fmla="*/ 372140 h 393405"/>
                          <a:gd name="connsiteX8" fmla="*/ 2149068 w 3406947"/>
                          <a:gd name="connsiteY8" fmla="*/ 21265 h 393405"/>
                          <a:gd name="connsiteX9" fmla="*/ 2244761 w 3406947"/>
                          <a:gd name="connsiteY9" fmla="*/ 191386 h 393405"/>
                          <a:gd name="connsiteX10" fmla="*/ 3406947 w 3406947"/>
                          <a:gd name="connsiteY10" fmla="*/ 174229 h 393405"/>
                          <a:gd name="connsiteX0" fmla="*/ 0 w 3406947"/>
                          <a:gd name="connsiteY0" fmla="*/ 212651 h 393405"/>
                          <a:gd name="connsiteX1" fmla="*/ 936957 w 3406947"/>
                          <a:gd name="connsiteY1" fmla="*/ 202019 h 393405"/>
                          <a:gd name="connsiteX2" fmla="*/ 1032650 w 3406947"/>
                          <a:gd name="connsiteY2" fmla="*/ 0 h 393405"/>
                          <a:gd name="connsiteX3" fmla="*/ 1224036 w 3406947"/>
                          <a:gd name="connsiteY3" fmla="*/ 393405 h 393405"/>
                          <a:gd name="connsiteX4" fmla="*/ 1383524 w 3406947"/>
                          <a:gd name="connsiteY4" fmla="*/ 0 h 393405"/>
                          <a:gd name="connsiteX5" fmla="*/ 1585543 w 3406947"/>
                          <a:gd name="connsiteY5" fmla="*/ 382772 h 393405"/>
                          <a:gd name="connsiteX6" fmla="*/ 1776929 w 3406947"/>
                          <a:gd name="connsiteY6" fmla="*/ 0 h 393405"/>
                          <a:gd name="connsiteX7" fmla="*/ 1957682 w 3406947"/>
                          <a:gd name="connsiteY7" fmla="*/ 372140 h 393405"/>
                          <a:gd name="connsiteX8" fmla="*/ 2149068 w 3406947"/>
                          <a:gd name="connsiteY8" fmla="*/ 21265 h 393405"/>
                          <a:gd name="connsiteX9" fmla="*/ 2244761 w 3406947"/>
                          <a:gd name="connsiteY9" fmla="*/ 191386 h 393405"/>
                          <a:gd name="connsiteX10" fmla="*/ 3406947 w 3406947"/>
                          <a:gd name="connsiteY10" fmla="*/ 208543 h 393405"/>
                          <a:gd name="connsiteX0" fmla="*/ 0 w 3386024"/>
                          <a:gd name="connsiteY0" fmla="*/ 212651 h 393405"/>
                          <a:gd name="connsiteX1" fmla="*/ 936957 w 3386024"/>
                          <a:gd name="connsiteY1" fmla="*/ 202019 h 393405"/>
                          <a:gd name="connsiteX2" fmla="*/ 1032650 w 3386024"/>
                          <a:gd name="connsiteY2" fmla="*/ 0 h 393405"/>
                          <a:gd name="connsiteX3" fmla="*/ 1224036 w 3386024"/>
                          <a:gd name="connsiteY3" fmla="*/ 393405 h 393405"/>
                          <a:gd name="connsiteX4" fmla="*/ 1383524 w 3386024"/>
                          <a:gd name="connsiteY4" fmla="*/ 0 h 393405"/>
                          <a:gd name="connsiteX5" fmla="*/ 1585543 w 3386024"/>
                          <a:gd name="connsiteY5" fmla="*/ 382772 h 393405"/>
                          <a:gd name="connsiteX6" fmla="*/ 1776929 w 3386024"/>
                          <a:gd name="connsiteY6" fmla="*/ 0 h 393405"/>
                          <a:gd name="connsiteX7" fmla="*/ 1957682 w 3386024"/>
                          <a:gd name="connsiteY7" fmla="*/ 372140 h 393405"/>
                          <a:gd name="connsiteX8" fmla="*/ 2149068 w 3386024"/>
                          <a:gd name="connsiteY8" fmla="*/ 21265 h 393405"/>
                          <a:gd name="connsiteX9" fmla="*/ 2244761 w 3386024"/>
                          <a:gd name="connsiteY9" fmla="*/ 191386 h 393405"/>
                          <a:gd name="connsiteX10" fmla="*/ 3386024 w 3386024"/>
                          <a:gd name="connsiteY10" fmla="*/ 174229 h 39340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</a:cxnLst>
                        <a:rect l="l" t="t" r="r" b="b"/>
                        <a:pathLst>
                          <a:path w="3386024" h="393405">
                            <a:moveTo>
                              <a:pt x="0" y="212651"/>
                            </a:moveTo>
                            <a:lnTo>
                              <a:pt x="936957" y="202019"/>
                            </a:lnTo>
                            <a:lnTo>
                              <a:pt x="1032650" y="0"/>
                            </a:lnTo>
                            <a:lnTo>
                              <a:pt x="1224036" y="393405"/>
                            </a:lnTo>
                            <a:lnTo>
                              <a:pt x="1383524" y="0"/>
                            </a:lnTo>
                            <a:lnTo>
                              <a:pt x="1585543" y="382772"/>
                            </a:lnTo>
                            <a:lnTo>
                              <a:pt x="1776929" y="0"/>
                            </a:lnTo>
                            <a:lnTo>
                              <a:pt x="1957682" y="372140"/>
                            </a:lnTo>
                            <a:lnTo>
                              <a:pt x="2149068" y="21265"/>
                            </a:lnTo>
                            <a:lnTo>
                              <a:pt x="2244761" y="191386"/>
                            </a:lnTo>
                            <a:lnTo>
                              <a:pt x="3386024" y="174229"/>
                            </a:lnTo>
                          </a:path>
                        </a:pathLst>
                      </a:cu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el-G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93" name="Ευθεία γραμμή σύνδεσης 92"/>
                      <p:cNvCxnSpPr/>
                      <p:nvPr/>
                    </p:nvCxnSpPr>
                    <p:spPr>
                      <a:xfrm>
                        <a:off x="3068138" y="3308332"/>
                        <a:ext cx="1692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4" name="Ευθεία γραμμή σύνδεσης 93"/>
                      <p:cNvCxnSpPr/>
                      <p:nvPr/>
                    </p:nvCxnSpPr>
                    <p:spPr>
                      <a:xfrm>
                        <a:off x="4442945" y="3885408"/>
                        <a:ext cx="648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5" name="Ευθεία γραμμή σύνδεσης 94"/>
                      <p:cNvCxnSpPr/>
                      <p:nvPr/>
                    </p:nvCxnSpPr>
                    <p:spPr>
                      <a:xfrm>
                        <a:off x="4449871" y="4048199"/>
                        <a:ext cx="648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6" name="Ευθεία γραμμή σύνδεσης 95"/>
                      <p:cNvCxnSpPr/>
                      <p:nvPr/>
                    </p:nvCxnSpPr>
                    <p:spPr>
                      <a:xfrm rot="16200000">
                        <a:off x="4487113" y="4335917"/>
                        <a:ext cx="540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7" name="Ευθεία γραμμή σύνδεσης 96"/>
                      <p:cNvCxnSpPr/>
                      <p:nvPr/>
                    </p:nvCxnSpPr>
                    <p:spPr>
                      <a:xfrm rot="16200000">
                        <a:off x="4465544" y="3584201"/>
                        <a:ext cx="57600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98" name="Ορθογώνιο 97"/>
                          <p:cNvSpPr/>
                          <p:nvPr/>
                        </p:nvSpPr>
                        <p:spPr>
                          <a:xfrm>
                            <a:off x="5043573" y="3781776"/>
                            <a:ext cx="359394" cy="338554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𝑪</m:t>
                                  </m:r>
                                </m:oMath>
                              </m:oMathPara>
                            </a14:m>
                            <a:endParaRPr lang="el-GR" sz="1600" b="1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98" name="Ορθογώνιο 97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5043573" y="3781776"/>
                            <a:ext cx="359394" cy="338554"/>
                          </a:xfrm>
                          <a:prstGeom prst="rect">
                            <a:avLst/>
                          </a:prstGeom>
                          <a:blipFill>
                            <a:blip r:embed="rId11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cxnSp>
                    <p:nvCxnSpPr>
                      <p:cNvPr id="99" name="Ευθεία γραμμή σύνδεσης 98"/>
                      <p:cNvCxnSpPr/>
                      <p:nvPr/>
                    </p:nvCxnSpPr>
                    <p:spPr>
                      <a:xfrm>
                        <a:off x="3085958" y="4613446"/>
                        <a:ext cx="648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0" name="Οβάλ 99"/>
                      <p:cNvSpPr/>
                      <p:nvPr/>
                    </p:nvSpPr>
                    <p:spPr>
                      <a:xfrm>
                        <a:off x="3725246" y="4568097"/>
                        <a:ext cx="72000" cy="7200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01" name="Ευθεία γραμμή σύνδεσης 100"/>
                      <p:cNvCxnSpPr/>
                      <p:nvPr/>
                    </p:nvCxnSpPr>
                    <p:spPr>
                      <a:xfrm>
                        <a:off x="4048856" y="4609981"/>
                        <a:ext cx="720000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05" name="Ορθογώνιο 104"/>
                          <p:cNvSpPr/>
                          <p:nvPr/>
                        </p:nvSpPr>
                        <p:spPr>
                          <a:xfrm>
                            <a:off x="2682896" y="3807636"/>
                            <a:ext cx="373820" cy="338554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oMath>
                              </m:oMathPara>
                            </a14:m>
                            <a:endParaRPr lang="el-GR" sz="1600" b="1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05" name="Ορθογώνιο 104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682896" y="3807636"/>
                            <a:ext cx="373820" cy="338554"/>
                          </a:xfrm>
                          <a:prstGeom prst="rect">
                            <a:avLst/>
                          </a:prstGeom>
                          <a:blipFill>
                            <a:blip r:embed="rId12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13" name="Ομάδα 12"/>
                    <p:cNvGrpSpPr/>
                    <p:nvPr/>
                  </p:nvGrpSpPr>
                  <p:grpSpPr>
                    <a:xfrm rot="988891">
                      <a:off x="3806881" y="4465722"/>
                      <a:ext cx="305221" cy="189288"/>
                      <a:chOff x="3775708" y="4424158"/>
                      <a:chExt cx="305221" cy="189288"/>
                    </a:xfrm>
                  </p:grpSpPr>
                  <p:cxnSp>
                    <p:nvCxnSpPr>
                      <p:cNvPr id="106" name="Ευθεία γραμμή σύνδεσης 105"/>
                      <p:cNvCxnSpPr/>
                      <p:nvPr/>
                    </p:nvCxnSpPr>
                    <p:spPr>
                      <a:xfrm flipV="1">
                        <a:off x="3775708" y="4424158"/>
                        <a:ext cx="276998" cy="189288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Ισοσκελές τρίγωνο 106"/>
                      <p:cNvSpPr/>
                      <p:nvPr/>
                    </p:nvSpPr>
                    <p:spPr>
                      <a:xfrm rot="19597557" flipV="1">
                        <a:off x="3972929" y="4453322"/>
                        <a:ext cx="108000" cy="72000"/>
                      </a:xfrm>
                      <a:prstGeom prst="triangl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p:sp>
                <p:nvSpPr>
                  <p:cNvPr id="108" name="Ορθογώνιο 107"/>
                  <p:cNvSpPr/>
                  <p:nvPr/>
                </p:nvSpPr>
                <p:spPr>
                  <a:xfrm>
                    <a:off x="2257232" y="2933190"/>
                    <a:ext cx="415498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r>
                      <a: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q</a:t>
                    </a:r>
                    <a:endParaRPr lang="el-GR" sz="1600" dirty="0"/>
                  </a:p>
                </p:txBody>
              </p:sp>
              <p:sp>
                <p:nvSpPr>
                  <p:cNvPr id="109" name="Ορθογώνιο 108"/>
                  <p:cNvSpPr/>
                  <p:nvPr/>
                </p:nvSpPr>
                <p:spPr>
                  <a:xfrm>
                    <a:off x="2243359" y="3328392"/>
                    <a:ext cx="401072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–</a:t>
                    </a:r>
                    <a:r>
                      <a: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q</a:t>
                    </a:r>
                    <a:endParaRPr lang="el-GR" sz="1600" dirty="0"/>
                  </a:p>
                </p:txBody>
              </p:sp>
            </p:grp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18" name="Ορθογώνιο 117"/>
                    <p:cNvSpPr/>
                    <p:nvPr/>
                  </p:nvSpPr>
                  <p:spPr>
                    <a:xfrm>
                      <a:off x="1280620" y="3783050"/>
                      <a:ext cx="364202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16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</m:oMath>
                        </m:oMathPara>
                      </a14:m>
                      <a:endParaRPr lang="el-GR" sz="16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>
                <p:sp>
                  <p:nvSpPr>
                    <p:cNvPr id="118" name="Ορθογώνιο 11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80620" y="3783050"/>
                      <a:ext cx="364202" cy="338554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3" name="Ορθογώνιο 2"/>
              <p:cNvSpPr/>
              <p:nvPr/>
            </p:nvSpPr>
            <p:spPr>
              <a:xfrm>
                <a:off x="3113881" y="1481630"/>
                <a:ext cx="8529284" cy="615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Διακόπτης </a:t>
                </a:r>
                <a:r>
                  <a:rPr lang="el-GR" sz="1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Κλειστός</a:t>
                </a:r>
                <a:endParaRPr lang="en-US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l-GR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Σε τυχαία χρονική στιγμή της </a:t>
                </a:r>
                <a:r>
                  <a:rPr lang="el-GR" sz="1600" b="1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εκφόρτισης</a:t>
                </a:r>
                <a:r>
                  <a:rPr lang="el-GR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ο πυκνωτής έχει φορτίο </a:t>
                </a:r>
                <a:r>
                  <a:rPr lang="en-US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en-US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διαρρέεται με ρεύμα </a:t>
                </a:r>
                <a:r>
                  <a:rPr lang="el-GR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600" i="1" dirty="0">
                  <a:solidFill>
                    <a:srgbClr val="FF0000"/>
                  </a:solidFill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8" name="TextBox 67"/>
              <p:cNvSpPr txBox="1"/>
              <p:nvPr/>
            </p:nvSpPr>
            <p:spPr>
              <a:xfrm>
                <a:off x="10521567" y="2630091"/>
                <a:ext cx="675057" cy="4252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</m:oMath>
                  </m:oMathPara>
                </a14:m>
                <a:endParaRPr lang="el-GR" sz="1600" b="1" dirty="0"/>
              </a:p>
            </p:txBody>
          </p:sp>
        </mc:Choice>
        <mc:Fallback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1567" y="2630091"/>
                <a:ext cx="675057" cy="425245"/>
              </a:xfrm>
              <a:prstGeom prst="rect">
                <a:avLst/>
              </a:prstGeom>
              <a:blipFill>
                <a:blip r:embed="rId14"/>
                <a:stretch>
                  <a:fillRect l="-7207" r="-6306" b="-1571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Ορθογώνιο 68"/>
          <p:cNvSpPr/>
          <p:nvPr/>
        </p:nvSpPr>
        <p:spPr>
          <a:xfrm>
            <a:off x="8791573" y="3092948"/>
            <a:ext cx="25346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Παραγώγιση</a:t>
            </a:r>
            <a:r>
              <a:rPr lang="el-G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ως προς το χρόνο</a:t>
            </a:r>
            <a:endParaRPr lang="el-GR" sz="1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/>
              <p:cNvSpPr txBox="1"/>
              <p:nvPr/>
            </p:nvSpPr>
            <p:spPr>
              <a:xfrm>
                <a:off x="4348535" y="3384075"/>
                <a:ext cx="1174617" cy="4677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𝒅𝑰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𝒅𝒒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el-GR" sz="1600" b="1" dirty="0"/>
              </a:p>
            </p:txBody>
          </p:sp>
        </mc:Choice>
        <mc:Fallback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535" y="3384075"/>
                <a:ext cx="1174617" cy="46775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Ομάδα 21"/>
          <p:cNvGrpSpPr/>
          <p:nvPr/>
        </p:nvGrpSpPr>
        <p:grpSpPr>
          <a:xfrm>
            <a:off x="2376678" y="3910763"/>
            <a:ext cx="3192851" cy="576141"/>
            <a:chOff x="2376678" y="3910763"/>
            <a:chExt cx="3192851" cy="57614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2" name="Ορθογώνιο 141"/>
                <p:cNvSpPr/>
                <p:nvPr/>
              </p:nvSpPr>
              <p:spPr>
                <a:xfrm>
                  <a:off x="4527389" y="3910763"/>
                  <a:ext cx="1042140" cy="5600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l-G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𝒅𝒒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>
            <p:sp>
              <p:nvSpPr>
                <p:cNvPr id="142" name="Ορθογώνιο 1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27389" y="3910763"/>
                  <a:ext cx="1042140" cy="560090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2" name="Ορθογώνιο 71"/>
            <p:cNvSpPr/>
            <p:nvPr/>
          </p:nvSpPr>
          <p:spPr>
            <a:xfrm>
              <a:off x="2376678" y="3932906"/>
              <a:ext cx="232267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Στην </a:t>
              </a:r>
              <a:r>
                <a:rPr lang="el-GR" sz="1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εκφόρτιση</a:t>
              </a:r>
              <a:r>
                <a:rPr lang="el-G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 φορτίο </a:t>
              </a:r>
              <a:r>
                <a:rPr lang="en-US" sz="16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μειώνεται με το χρόνο </a:t>
              </a:r>
              <a:r>
                <a:rPr lang="en-US" sz="16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el-GR" sz="1600" i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Ομάδα 22"/>
          <p:cNvGrpSpPr/>
          <p:nvPr/>
        </p:nvGrpSpPr>
        <p:grpSpPr>
          <a:xfrm>
            <a:off x="5592656" y="3444427"/>
            <a:ext cx="2203310" cy="940535"/>
            <a:chOff x="5592656" y="3444427"/>
            <a:chExt cx="2203310" cy="940535"/>
          </a:xfrm>
        </p:grpSpPr>
        <p:sp>
          <p:nvSpPr>
            <p:cNvPr id="73" name="Δεξί άγκιστρο 72"/>
            <p:cNvSpPr/>
            <p:nvPr/>
          </p:nvSpPr>
          <p:spPr>
            <a:xfrm>
              <a:off x="5592656" y="3444427"/>
              <a:ext cx="363682" cy="940535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6175966" y="3668801"/>
                  <a:ext cx="1620000" cy="46775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𝒅𝑰</m:t>
                            </m:r>
                          </m:num>
                          <m:den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den>
                        </m:f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5966" y="3668801"/>
                  <a:ext cx="1620000" cy="467757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7923263" y="3675648"/>
                <a:ext cx="1635576" cy="4677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𝒅𝑰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⟹</m:t>
                      </m:r>
                    </m:oMath>
                  </m:oMathPara>
                </a14:m>
                <a:endParaRPr lang="el-GR" sz="1600" b="1" dirty="0"/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3263" y="3675648"/>
                <a:ext cx="1635576" cy="46775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Ορθογώνιο 75"/>
          <p:cNvSpPr/>
          <p:nvPr/>
        </p:nvSpPr>
        <p:spPr>
          <a:xfrm>
            <a:off x="5959872" y="4171091"/>
            <a:ext cx="44222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Τη χρονική στιγμή </a:t>
            </a:r>
            <a:r>
              <a:rPr lang="en-US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0:</a:t>
            </a:r>
            <a:r>
              <a:rPr lang="el-GR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Μέγιστη ένταση</a:t>
            </a: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ρεύματος </a:t>
            </a:r>
            <a:r>
              <a:rPr lang="en-US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1400" dirty="0">
              <a:solidFill>
                <a:srgbClr val="FF0000"/>
              </a:solidFill>
            </a:endParaRPr>
          </a:p>
        </p:txBody>
      </p:sp>
      <p:sp>
        <p:nvSpPr>
          <p:cNvPr id="79" name="Ορθογώνιο 78"/>
          <p:cNvSpPr/>
          <p:nvPr/>
        </p:nvSpPr>
        <p:spPr>
          <a:xfrm>
            <a:off x="5959451" y="4520920"/>
            <a:ext cx="42652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Την τυχαία χρονική στιγμή </a:t>
            </a:r>
            <a:r>
              <a:rPr lang="en-US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ένταση ρεύματος  </a:t>
            </a:r>
            <a:r>
              <a:rPr lang="el-GR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 &lt; Ι</a:t>
            </a:r>
            <a:r>
              <a:rPr lang="el-GR" sz="16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sz="1600" i="1" dirty="0">
              <a:solidFill>
                <a:srgbClr val="FF0000"/>
              </a:solidFill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11279483" y="2656463"/>
            <a:ext cx="701235" cy="648000"/>
            <a:chOff x="11279483" y="2656463"/>
            <a:chExt cx="701235" cy="648000"/>
          </a:xfrm>
        </p:grpSpPr>
        <p:sp>
          <p:nvSpPr>
            <p:cNvPr id="145" name="Δεξί άγκιστρο 144"/>
            <p:cNvSpPr/>
            <p:nvPr/>
          </p:nvSpPr>
          <p:spPr>
            <a:xfrm>
              <a:off x="11279483" y="2656463"/>
              <a:ext cx="363682" cy="648000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6" name="Ευθύγραμμο βέλος σύνδεσης 5"/>
            <p:cNvCxnSpPr>
              <a:stCxn id="145" idx="1"/>
            </p:cNvCxnSpPr>
            <p:nvPr/>
          </p:nvCxnSpPr>
          <p:spPr>
            <a:xfrm>
              <a:off x="11643165" y="2980463"/>
              <a:ext cx="337553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Ομάδα 24"/>
          <p:cNvGrpSpPr/>
          <p:nvPr/>
        </p:nvGrpSpPr>
        <p:grpSpPr>
          <a:xfrm>
            <a:off x="10235816" y="3765968"/>
            <a:ext cx="701235" cy="1093505"/>
            <a:chOff x="10235816" y="3765968"/>
            <a:chExt cx="701235" cy="1093505"/>
          </a:xfrm>
        </p:grpSpPr>
        <p:sp>
          <p:nvSpPr>
            <p:cNvPr id="90" name="Δεξί άγκιστρο 89"/>
            <p:cNvSpPr/>
            <p:nvPr/>
          </p:nvSpPr>
          <p:spPr>
            <a:xfrm>
              <a:off x="10235816" y="3765968"/>
              <a:ext cx="363682" cy="1093505"/>
            </a:xfrm>
            <a:prstGeom prst="rightBrace">
              <a:avLst>
                <a:gd name="adj1" fmla="val 1690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91" name="Ευθύγραμμο βέλος σύνδεσης 90"/>
            <p:cNvCxnSpPr/>
            <p:nvPr/>
          </p:nvCxnSpPr>
          <p:spPr>
            <a:xfrm>
              <a:off x="10599498" y="4307036"/>
              <a:ext cx="337553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17941" y="4823097"/>
                <a:ext cx="2444900" cy="8690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𝒅𝑰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den>
                          </m:f>
                        </m:e>
                      </m:nary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41" y="4823097"/>
                <a:ext cx="2444900" cy="869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Ορθογώνιο 101"/>
              <p:cNvSpPr/>
              <p:nvPr/>
            </p:nvSpPr>
            <p:spPr>
              <a:xfrm>
                <a:off x="2542059" y="4927449"/>
                <a:ext cx="2168029" cy="6395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600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𝐥𝐧</m:t>
                                  </m:r>
                                </m:fName>
                                <m:e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</m:func>
                            </m:e>
                          </m:d>
                        </m:e>
                        <m:sub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sub>
                        <m:sup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sup>
                      </m:sSub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Sup>
                        <m:sSubSup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"/>
                              <m:endChr m:val="]"/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𝑹𝑪</m:t>
                                  </m:r>
                                </m:den>
                              </m:f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  <m:sub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16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2" name="Ορθογώνιο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2059" y="4927449"/>
                <a:ext cx="2168029" cy="63953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TextBox 102"/>
              <p:cNvSpPr txBox="1"/>
              <p:nvPr/>
            </p:nvSpPr>
            <p:spPr>
              <a:xfrm>
                <a:off x="4710088" y="5014558"/>
                <a:ext cx="2303771" cy="462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fun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fun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𝑹𝑪</m:t>
                          </m:r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16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0088" y="5014558"/>
                <a:ext cx="2303771" cy="46262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Ορθογώνιο 103"/>
              <p:cNvSpPr/>
              <p:nvPr/>
            </p:nvSpPr>
            <p:spPr>
              <a:xfrm>
                <a:off x="104678" y="5944772"/>
                <a:ext cx="1927066" cy="5963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𝑹𝑪</m:t>
                              </m:r>
                            </m:den>
                          </m:f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fun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>
          <p:sp>
            <p:nvSpPr>
              <p:cNvPr id="104" name="Ορθογώνιο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678" y="5944772"/>
                <a:ext cx="1927066" cy="59638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Ορθογώνιο 123"/>
              <p:cNvSpPr/>
              <p:nvPr/>
            </p:nvSpPr>
            <p:spPr>
              <a:xfrm>
                <a:off x="1891311" y="5943528"/>
                <a:ext cx="1670522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𝑹𝑪</m:t>
                              </m:r>
                            </m:den>
                          </m:f>
                        </m:sup>
                      </m:s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24" name="Ορθογώνιο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1311" y="5943528"/>
                <a:ext cx="1670522" cy="65755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5" name="Ομάδα 124"/>
          <p:cNvGrpSpPr/>
          <p:nvPr/>
        </p:nvGrpSpPr>
        <p:grpSpPr>
          <a:xfrm>
            <a:off x="3667031" y="5892692"/>
            <a:ext cx="1705799" cy="668206"/>
            <a:chOff x="10199152" y="3996355"/>
            <a:chExt cx="1705799" cy="668206"/>
          </a:xfrm>
        </p:grpSpPr>
        <p:grpSp>
          <p:nvGrpSpPr>
            <p:cNvPr id="126" name="Ομάδα 125"/>
            <p:cNvGrpSpPr/>
            <p:nvPr/>
          </p:nvGrpSpPr>
          <p:grpSpPr>
            <a:xfrm>
              <a:off x="10199152" y="3996355"/>
              <a:ext cx="1705799" cy="624017"/>
              <a:chOff x="2964974" y="4369718"/>
              <a:chExt cx="1705799" cy="62401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8" name="TextBox 127"/>
                  <p:cNvSpPr txBox="1"/>
                  <p:nvPr/>
                </p:nvSpPr>
                <p:spPr>
                  <a:xfrm>
                    <a:off x="2964974" y="4562057"/>
                    <a:ext cx="885820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3" name="TextBox 1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64974" y="4562057"/>
                    <a:ext cx="885820" cy="369332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 l="-7534" r="-2740"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9" name="Ορθογώνιο 128"/>
                  <p:cNvSpPr/>
                  <p:nvPr/>
                </p:nvSpPr>
                <p:spPr>
                  <a:xfrm>
                    <a:off x="3724745" y="4369718"/>
                    <a:ext cx="946028" cy="62401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𝑹𝑪</m:t>
                                  </m:r>
                                </m:den>
                              </m:f>
                            </m:sup>
                          </m:sSup>
                        </m:oMath>
                      </m:oMathPara>
                    </a14:m>
                    <a:endParaRPr lang="el-GR" sz="2400" dirty="0"/>
                  </a:p>
                </p:txBody>
              </p:sp>
            </mc:Choice>
            <mc:Fallback xmlns="">
              <p:sp>
                <p:nvSpPr>
                  <p:cNvPr id="134" name="Ορθογώνιο 13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4745" y="4369718"/>
                    <a:ext cx="946028" cy="624017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27" name="Ορθογώνιο 126"/>
            <p:cNvSpPr/>
            <p:nvPr/>
          </p:nvSpPr>
          <p:spPr>
            <a:xfrm>
              <a:off x="10199152" y="4024003"/>
              <a:ext cx="1705799" cy="640558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48" name="Ομάδα 147"/>
          <p:cNvGrpSpPr/>
          <p:nvPr/>
        </p:nvGrpSpPr>
        <p:grpSpPr>
          <a:xfrm>
            <a:off x="7319346" y="4752350"/>
            <a:ext cx="4604413" cy="2139774"/>
            <a:chOff x="4991782" y="4523748"/>
            <a:chExt cx="4604413" cy="2139774"/>
          </a:xfrm>
        </p:grpSpPr>
        <p:grpSp>
          <p:nvGrpSpPr>
            <p:cNvPr id="149" name="Ομάδα 148"/>
            <p:cNvGrpSpPr/>
            <p:nvPr/>
          </p:nvGrpSpPr>
          <p:grpSpPr>
            <a:xfrm>
              <a:off x="4991782" y="4523748"/>
              <a:ext cx="4604413" cy="2139774"/>
              <a:chOff x="4991782" y="4523748"/>
              <a:chExt cx="4604413" cy="2139774"/>
            </a:xfrm>
          </p:grpSpPr>
          <p:cxnSp>
            <p:nvCxnSpPr>
              <p:cNvPr id="151" name="Ευθεία γραμμή σύνδεσης 150"/>
              <p:cNvCxnSpPr/>
              <p:nvPr/>
            </p:nvCxnSpPr>
            <p:spPr>
              <a:xfrm>
                <a:off x="5313288" y="4700479"/>
                <a:ext cx="0" cy="1836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Ευθεία γραμμή σύνδεσης 151"/>
              <p:cNvCxnSpPr/>
              <p:nvPr/>
            </p:nvCxnSpPr>
            <p:spPr>
              <a:xfrm rot="5400000" flipH="1">
                <a:off x="7316518" y="4511230"/>
                <a:ext cx="0" cy="403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Ελεύθερη σχεδίαση 152"/>
              <p:cNvSpPr/>
              <p:nvPr/>
            </p:nvSpPr>
            <p:spPr>
              <a:xfrm>
                <a:off x="5299364" y="4966856"/>
                <a:ext cx="3927763" cy="1512000"/>
              </a:xfrm>
              <a:custGeom>
                <a:avLst/>
                <a:gdLst>
                  <a:gd name="connsiteX0" fmla="*/ 0 w 3927763"/>
                  <a:gd name="connsiteY0" fmla="*/ 0 h 1693718"/>
                  <a:gd name="connsiteX1" fmla="*/ 1527463 w 3927763"/>
                  <a:gd name="connsiteY1" fmla="*/ 1361209 h 1693718"/>
                  <a:gd name="connsiteX2" fmla="*/ 3927763 w 3927763"/>
                  <a:gd name="connsiteY2" fmla="*/ 1693718 h 1693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27763" h="1693718">
                    <a:moveTo>
                      <a:pt x="0" y="0"/>
                    </a:moveTo>
                    <a:cubicBezTo>
                      <a:pt x="436418" y="539461"/>
                      <a:pt x="872836" y="1078923"/>
                      <a:pt x="1527463" y="1361209"/>
                    </a:cubicBezTo>
                    <a:cubicBezTo>
                      <a:pt x="2182090" y="1643495"/>
                      <a:pt x="3054926" y="1668606"/>
                      <a:pt x="3927763" y="1693718"/>
                    </a:cubicBezTo>
                  </a:path>
                </a:pathLst>
              </a:cu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54" name="Ορθογώνιο 153"/>
                  <p:cNvSpPr/>
                  <p:nvPr/>
                </p:nvSpPr>
                <p:spPr>
                  <a:xfrm>
                    <a:off x="5197864" y="4523748"/>
                    <a:ext cx="38985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>
              <p:sp>
                <p:nvSpPr>
                  <p:cNvPr id="154" name="Ορθογώνιο 15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7864" y="4523748"/>
                    <a:ext cx="389850" cy="369332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55" name="Ορθογώνιο 154"/>
                  <p:cNvSpPr/>
                  <p:nvPr/>
                </p:nvSpPr>
                <p:spPr>
                  <a:xfrm>
                    <a:off x="4991782" y="4823310"/>
                    <a:ext cx="389850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>
              <p:sp>
                <p:nvSpPr>
                  <p:cNvPr id="155" name="Ορθογώνιο 15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91782" y="4823310"/>
                    <a:ext cx="389850" cy="369332"/>
                  </a:xfrm>
                  <a:prstGeom prst="rect">
                    <a:avLst/>
                  </a:prstGeom>
                  <a:blipFill>
                    <a:blip r:embed="rId2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56" name="Ορθογώνιο 155"/>
                  <p:cNvSpPr/>
                  <p:nvPr/>
                </p:nvSpPr>
                <p:spPr>
                  <a:xfrm>
                    <a:off x="9206345" y="6294190"/>
                    <a:ext cx="38985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>
              <p:sp>
                <p:nvSpPr>
                  <p:cNvPr id="156" name="Ορθογώνιο 15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06345" y="6294190"/>
                    <a:ext cx="389850" cy="369332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0" name="Ορθογώνιο 149"/>
                <p:cNvSpPr/>
                <p:nvPr/>
              </p:nvSpPr>
              <p:spPr>
                <a:xfrm>
                  <a:off x="5982990" y="5226564"/>
                  <a:ext cx="10583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2990" y="5226564"/>
                  <a:ext cx="1058303" cy="369332"/>
                </a:xfrm>
                <a:prstGeom prst="rect">
                  <a:avLst/>
                </a:prstGeom>
                <a:blipFill>
                  <a:blip r:embed="rId25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77008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37" grpId="0"/>
      <p:bldP spid="2" grpId="0"/>
      <p:bldP spid="68" grpId="0"/>
      <p:bldP spid="69" grpId="0"/>
      <p:bldP spid="70" grpId="0"/>
      <p:bldP spid="75" grpId="0"/>
      <p:bldP spid="76" grpId="0"/>
      <p:bldP spid="79" grpId="0"/>
      <p:bldP spid="7" grpId="0"/>
      <p:bldP spid="102" grpId="0"/>
      <p:bldP spid="103" grpId="0"/>
      <p:bldP spid="104" grpId="0"/>
      <p:bldP spid="1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14300" y="20780"/>
            <a:ext cx="1207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Κυκλώματος στο Συνεχές Ηλεκτρικό Ρεύμα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361507" y="793291"/>
            <a:ext cx="2917590" cy="628895"/>
            <a:chOff x="361507" y="793291"/>
            <a:chExt cx="2917590" cy="628895"/>
          </a:xfrm>
        </p:grpSpPr>
        <p:grpSp>
          <p:nvGrpSpPr>
            <p:cNvPr id="9" name="Ομάδα 8"/>
            <p:cNvGrpSpPr/>
            <p:nvPr/>
          </p:nvGrpSpPr>
          <p:grpSpPr>
            <a:xfrm>
              <a:off x="1932709" y="894344"/>
              <a:ext cx="1346388" cy="527842"/>
              <a:chOff x="1932709" y="894344"/>
              <a:chExt cx="1346388" cy="527842"/>
            </a:xfrm>
          </p:grpSpPr>
          <p:sp>
            <p:nvSpPr>
              <p:cNvPr id="4" name="Ελεύθερη σχεδίαση 3"/>
              <p:cNvSpPr/>
              <p:nvPr/>
            </p:nvSpPr>
            <p:spPr>
              <a:xfrm>
                <a:off x="1932709" y="894344"/>
                <a:ext cx="1346388" cy="238266"/>
              </a:xfrm>
              <a:custGeom>
                <a:avLst/>
                <a:gdLst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50605 w 2200940"/>
                  <a:gd name="connsiteY4" fmla="*/ 21265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212651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00940" h="393405">
                    <a:moveTo>
                      <a:pt x="0" y="212651"/>
                    </a:moveTo>
                    <a:lnTo>
                      <a:pt x="393405" y="202019"/>
                    </a:lnTo>
                    <a:lnTo>
                      <a:pt x="489098" y="0"/>
                    </a:lnTo>
                    <a:lnTo>
                      <a:pt x="680484" y="393405"/>
                    </a:lnTo>
                    <a:lnTo>
                      <a:pt x="839972" y="0"/>
                    </a:lnTo>
                    <a:lnTo>
                      <a:pt x="1041991" y="382772"/>
                    </a:lnTo>
                    <a:lnTo>
                      <a:pt x="1233377" y="0"/>
                    </a:lnTo>
                    <a:lnTo>
                      <a:pt x="1414130" y="372140"/>
                    </a:lnTo>
                    <a:lnTo>
                      <a:pt x="1605516" y="21265"/>
                    </a:lnTo>
                    <a:lnTo>
                      <a:pt x="1701209" y="191386"/>
                    </a:lnTo>
                    <a:lnTo>
                      <a:pt x="2200940" y="191386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Ορθογώνιο 41"/>
                  <p:cNvSpPr/>
                  <p:nvPr/>
                </p:nvSpPr>
                <p:spPr>
                  <a:xfrm>
                    <a:off x="2369423" y="1083632"/>
                    <a:ext cx="373820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oMath>
                      </m:oMathPara>
                    </a14:m>
                    <a:endParaRPr lang="el-GR" sz="16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2" name="Ορθογώνιο 4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69423" y="1083632"/>
                    <a:ext cx="373820" cy="338554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5" name="TextBox 4"/>
            <p:cNvSpPr txBox="1"/>
            <p:nvPr/>
          </p:nvSpPr>
          <p:spPr>
            <a:xfrm>
              <a:off x="361507" y="793291"/>
              <a:ext cx="14015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Αντιστάτες</a:t>
              </a:r>
              <a:endPara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57951" y="2278310"/>
            <a:ext cx="5064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πραγματικό Ηλεκτρικό Στοιχείο: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4062845" y="2299917"/>
            <a:ext cx="797321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Περιλαμβάνει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να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σύστημα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μετατροπής χημικής ενέργειας σε ηλεκτρική ενέργεια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 μορφή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Διαφοράς Δυναμικού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οποία ονομάζεται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Ηλεκτρεγερτική Δύναμη (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ΗΕΔ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1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emf</a:t>
            </a:r>
            <a:r>
              <a:rPr lang="el-GR" sz="1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συμβολίζεται με το γράμμα </a:t>
            </a:r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endParaRPr lang="el-GR" sz="16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Ορθογώνιο 33"/>
          <p:cNvSpPr/>
          <p:nvPr/>
        </p:nvSpPr>
        <p:spPr>
          <a:xfrm>
            <a:off x="4062845" y="3174135"/>
            <a:ext cx="79767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Έχει μια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εσωτερική αντίσταση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οποία οφείλεται στη δυσκολία κίνησης των ηλεκτρικών φορτίων μέσα στις χημικές ουσίες που δημιουργούν τη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Διαφορά Δυναμικού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 οποία συμβολίζεται με το γράμμα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l-GR" sz="16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Ορθογώνιο 35"/>
          <p:cNvSpPr/>
          <p:nvPr/>
        </p:nvSpPr>
        <p:spPr>
          <a:xfrm>
            <a:off x="4062845" y="4079515"/>
            <a:ext cx="79802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τιμή της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εσωτερικής αντίστασης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ενός ηλεκτρικού στοιχείο είναι πολύ μικρή (της τάξης των μερικών </a:t>
            </a:r>
            <a:r>
              <a:rPr lang="el-G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Ωμ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Τα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ιδανικά ηλεκτρικά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έχουν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μηδενική εσωτερική αντίσταση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1600" i="1" dirty="0">
              <a:solidFill>
                <a:srgbClr val="FF0000"/>
              </a:solidFill>
            </a:endParaRPr>
          </a:p>
        </p:txBody>
      </p:sp>
      <p:grpSp>
        <p:nvGrpSpPr>
          <p:cNvPr id="8" name="Ομάδα 7"/>
          <p:cNvGrpSpPr/>
          <p:nvPr/>
        </p:nvGrpSpPr>
        <p:grpSpPr>
          <a:xfrm>
            <a:off x="350947" y="5206855"/>
            <a:ext cx="5071658" cy="652984"/>
            <a:chOff x="350947" y="5144509"/>
            <a:chExt cx="5071658" cy="652984"/>
          </a:xfrm>
        </p:grpSpPr>
        <p:sp>
          <p:nvSpPr>
            <p:cNvPr id="31" name="TextBox 30"/>
            <p:cNvSpPr txBox="1"/>
            <p:nvPr/>
          </p:nvSpPr>
          <p:spPr>
            <a:xfrm>
              <a:off x="350947" y="5144509"/>
              <a:ext cx="9929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Κόμβοι:</a:t>
              </a:r>
              <a:endPara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Ορθογώνιο 6"/>
            <p:cNvSpPr/>
            <p:nvPr/>
          </p:nvSpPr>
          <p:spPr>
            <a:xfrm>
              <a:off x="1292341" y="5151162"/>
              <a:ext cx="413026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σημεία στα οποία συγκλίνουν </a:t>
              </a:r>
              <a:r>
                <a:rPr 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τρία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τουλάχιστον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στοιχεία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κυκλώματος</a:t>
              </a:r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6213756" y="4974460"/>
            <a:ext cx="2901082" cy="1721037"/>
            <a:chOff x="6213756" y="4912114"/>
            <a:chExt cx="2901082" cy="1721037"/>
          </a:xfrm>
        </p:grpSpPr>
        <p:sp>
          <p:nvSpPr>
            <p:cNvPr id="74" name="Ελεύθερη σχεδίαση 73"/>
            <p:cNvSpPr/>
            <p:nvPr/>
          </p:nvSpPr>
          <p:spPr>
            <a:xfrm rot="5400000">
              <a:off x="6948052" y="5840824"/>
              <a:ext cx="1346388" cy="238266"/>
            </a:xfrm>
            <a:custGeom>
              <a:avLst/>
              <a:gdLst>
                <a:gd name="connsiteX0" fmla="*/ 0 w 2200940"/>
                <a:gd name="connsiteY0" fmla="*/ 180754 h 393405"/>
                <a:gd name="connsiteX1" fmla="*/ 393405 w 2200940"/>
                <a:gd name="connsiteY1" fmla="*/ 202019 h 393405"/>
                <a:gd name="connsiteX2" fmla="*/ 489098 w 2200940"/>
                <a:gd name="connsiteY2" fmla="*/ 0 h 393405"/>
                <a:gd name="connsiteX3" fmla="*/ 680484 w 2200940"/>
                <a:gd name="connsiteY3" fmla="*/ 393405 h 393405"/>
                <a:gd name="connsiteX4" fmla="*/ 850605 w 2200940"/>
                <a:gd name="connsiteY4" fmla="*/ 21265 h 393405"/>
                <a:gd name="connsiteX5" fmla="*/ 1041991 w 2200940"/>
                <a:gd name="connsiteY5" fmla="*/ 382772 h 393405"/>
                <a:gd name="connsiteX6" fmla="*/ 1233377 w 2200940"/>
                <a:gd name="connsiteY6" fmla="*/ 0 h 393405"/>
                <a:gd name="connsiteX7" fmla="*/ 1414130 w 2200940"/>
                <a:gd name="connsiteY7" fmla="*/ 372140 h 393405"/>
                <a:gd name="connsiteX8" fmla="*/ 1605516 w 2200940"/>
                <a:gd name="connsiteY8" fmla="*/ 21265 h 393405"/>
                <a:gd name="connsiteX9" fmla="*/ 1701209 w 2200940"/>
                <a:gd name="connsiteY9" fmla="*/ 191386 h 393405"/>
                <a:gd name="connsiteX10" fmla="*/ 2200940 w 2200940"/>
                <a:gd name="connsiteY10" fmla="*/ 191386 h 393405"/>
                <a:gd name="connsiteX0" fmla="*/ 0 w 2200940"/>
                <a:gd name="connsiteY0" fmla="*/ 180754 h 393405"/>
                <a:gd name="connsiteX1" fmla="*/ 393405 w 2200940"/>
                <a:gd name="connsiteY1" fmla="*/ 202019 h 393405"/>
                <a:gd name="connsiteX2" fmla="*/ 489098 w 2200940"/>
                <a:gd name="connsiteY2" fmla="*/ 0 h 393405"/>
                <a:gd name="connsiteX3" fmla="*/ 680484 w 2200940"/>
                <a:gd name="connsiteY3" fmla="*/ 393405 h 393405"/>
                <a:gd name="connsiteX4" fmla="*/ 839972 w 2200940"/>
                <a:gd name="connsiteY4" fmla="*/ 0 h 393405"/>
                <a:gd name="connsiteX5" fmla="*/ 1041991 w 2200940"/>
                <a:gd name="connsiteY5" fmla="*/ 382772 h 393405"/>
                <a:gd name="connsiteX6" fmla="*/ 1233377 w 2200940"/>
                <a:gd name="connsiteY6" fmla="*/ 0 h 393405"/>
                <a:gd name="connsiteX7" fmla="*/ 1414130 w 2200940"/>
                <a:gd name="connsiteY7" fmla="*/ 372140 h 393405"/>
                <a:gd name="connsiteX8" fmla="*/ 1605516 w 2200940"/>
                <a:gd name="connsiteY8" fmla="*/ 21265 h 393405"/>
                <a:gd name="connsiteX9" fmla="*/ 1701209 w 2200940"/>
                <a:gd name="connsiteY9" fmla="*/ 191386 h 393405"/>
                <a:gd name="connsiteX10" fmla="*/ 2200940 w 2200940"/>
                <a:gd name="connsiteY10" fmla="*/ 191386 h 393405"/>
                <a:gd name="connsiteX0" fmla="*/ 0 w 2200940"/>
                <a:gd name="connsiteY0" fmla="*/ 212651 h 393405"/>
                <a:gd name="connsiteX1" fmla="*/ 393405 w 2200940"/>
                <a:gd name="connsiteY1" fmla="*/ 202019 h 393405"/>
                <a:gd name="connsiteX2" fmla="*/ 489098 w 2200940"/>
                <a:gd name="connsiteY2" fmla="*/ 0 h 393405"/>
                <a:gd name="connsiteX3" fmla="*/ 680484 w 2200940"/>
                <a:gd name="connsiteY3" fmla="*/ 393405 h 393405"/>
                <a:gd name="connsiteX4" fmla="*/ 839972 w 2200940"/>
                <a:gd name="connsiteY4" fmla="*/ 0 h 393405"/>
                <a:gd name="connsiteX5" fmla="*/ 1041991 w 2200940"/>
                <a:gd name="connsiteY5" fmla="*/ 382772 h 393405"/>
                <a:gd name="connsiteX6" fmla="*/ 1233377 w 2200940"/>
                <a:gd name="connsiteY6" fmla="*/ 0 h 393405"/>
                <a:gd name="connsiteX7" fmla="*/ 1414130 w 2200940"/>
                <a:gd name="connsiteY7" fmla="*/ 372140 h 393405"/>
                <a:gd name="connsiteX8" fmla="*/ 1605516 w 2200940"/>
                <a:gd name="connsiteY8" fmla="*/ 21265 h 393405"/>
                <a:gd name="connsiteX9" fmla="*/ 1701209 w 2200940"/>
                <a:gd name="connsiteY9" fmla="*/ 191386 h 393405"/>
                <a:gd name="connsiteX10" fmla="*/ 2200940 w 2200940"/>
                <a:gd name="connsiteY10" fmla="*/ 191386 h 39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00940" h="393405">
                  <a:moveTo>
                    <a:pt x="0" y="212651"/>
                  </a:moveTo>
                  <a:lnTo>
                    <a:pt x="393405" y="202019"/>
                  </a:lnTo>
                  <a:lnTo>
                    <a:pt x="489098" y="0"/>
                  </a:lnTo>
                  <a:lnTo>
                    <a:pt x="680484" y="393405"/>
                  </a:lnTo>
                  <a:lnTo>
                    <a:pt x="839972" y="0"/>
                  </a:lnTo>
                  <a:lnTo>
                    <a:pt x="1041991" y="382772"/>
                  </a:lnTo>
                  <a:lnTo>
                    <a:pt x="1233377" y="0"/>
                  </a:lnTo>
                  <a:lnTo>
                    <a:pt x="1414130" y="372140"/>
                  </a:lnTo>
                  <a:lnTo>
                    <a:pt x="1605516" y="21265"/>
                  </a:lnTo>
                  <a:lnTo>
                    <a:pt x="1701209" y="191386"/>
                  </a:lnTo>
                  <a:lnTo>
                    <a:pt x="2200940" y="191386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l-GR"/>
            </a:p>
          </p:txBody>
        </p:sp>
        <p:grpSp>
          <p:nvGrpSpPr>
            <p:cNvPr id="11" name="Ομάδα 10"/>
            <p:cNvGrpSpPr/>
            <p:nvPr/>
          </p:nvGrpSpPr>
          <p:grpSpPr>
            <a:xfrm>
              <a:off x="6213756" y="4912114"/>
              <a:ext cx="2901082" cy="834922"/>
              <a:chOff x="6951517" y="5494002"/>
              <a:chExt cx="2901082" cy="834922"/>
            </a:xfrm>
          </p:grpSpPr>
          <p:grpSp>
            <p:nvGrpSpPr>
              <p:cNvPr id="53" name="Ομάδα 52"/>
              <p:cNvGrpSpPr/>
              <p:nvPr/>
            </p:nvGrpSpPr>
            <p:grpSpPr>
              <a:xfrm>
                <a:off x="8287514" y="5494002"/>
                <a:ext cx="1565085" cy="834922"/>
                <a:chOff x="2525391" y="1426292"/>
                <a:chExt cx="1565085" cy="834922"/>
              </a:xfrm>
            </p:grpSpPr>
            <p:grpSp>
              <p:nvGrpSpPr>
                <p:cNvPr id="55" name="Ομάδα 54"/>
                <p:cNvGrpSpPr/>
                <p:nvPr/>
              </p:nvGrpSpPr>
              <p:grpSpPr>
                <a:xfrm>
                  <a:off x="2525391" y="1426292"/>
                  <a:ext cx="1565085" cy="834922"/>
                  <a:chOff x="2525391" y="1426292"/>
                  <a:chExt cx="1565085" cy="834922"/>
                </a:xfrm>
              </p:grpSpPr>
              <p:grpSp>
                <p:nvGrpSpPr>
                  <p:cNvPr id="57" name="Ομάδα 56"/>
                  <p:cNvGrpSpPr/>
                  <p:nvPr/>
                </p:nvGrpSpPr>
                <p:grpSpPr>
                  <a:xfrm>
                    <a:off x="2525391" y="1426292"/>
                    <a:ext cx="1565085" cy="834922"/>
                    <a:chOff x="5757558" y="3961824"/>
                    <a:chExt cx="1786196" cy="1293667"/>
                  </a:xfrm>
                </p:grpSpPr>
                <p:grpSp>
                  <p:nvGrpSpPr>
                    <p:cNvPr id="59" name="Ομάδα 58"/>
                    <p:cNvGrpSpPr/>
                    <p:nvPr/>
                  </p:nvGrpSpPr>
                  <p:grpSpPr>
                    <a:xfrm>
                      <a:off x="5757558" y="3961824"/>
                      <a:ext cx="1786196" cy="1091099"/>
                      <a:chOff x="5757558" y="3961824"/>
                      <a:chExt cx="1786196" cy="1091099"/>
                    </a:xfrm>
                  </p:grpSpPr>
                  <p:grpSp>
                    <p:nvGrpSpPr>
                      <p:cNvPr id="61" name="Ομάδα 60"/>
                      <p:cNvGrpSpPr/>
                      <p:nvPr/>
                    </p:nvGrpSpPr>
                    <p:grpSpPr>
                      <a:xfrm>
                        <a:off x="5861998" y="3961824"/>
                        <a:ext cx="860997" cy="1091099"/>
                        <a:chOff x="1130986" y="5647555"/>
                        <a:chExt cx="860997" cy="1091099"/>
                      </a:xfrm>
                    </p:grpSpPr>
                    <p:grpSp>
                      <p:nvGrpSpPr>
                        <p:cNvPr id="64" name="Ομάδα 63"/>
                        <p:cNvGrpSpPr/>
                        <p:nvPr/>
                      </p:nvGrpSpPr>
                      <p:grpSpPr>
                        <a:xfrm>
                          <a:off x="1130986" y="5750184"/>
                          <a:ext cx="571499" cy="988470"/>
                          <a:chOff x="1130986" y="5750184"/>
                          <a:chExt cx="571499" cy="988470"/>
                        </a:xfrm>
                      </p:grpSpPr>
                      <p:cxnSp>
                        <p:nvCxnSpPr>
                          <p:cNvPr id="67" name="Ευθεία γραμμή σύνδεσης 66"/>
                          <p:cNvCxnSpPr/>
                          <p:nvPr/>
                        </p:nvCxnSpPr>
                        <p:spPr>
                          <a:xfrm>
                            <a:off x="1130986" y="6229499"/>
                            <a:ext cx="396000" cy="0"/>
                          </a:xfrm>
                          <a:prstGeom prst="line">
                            <a:avLst/>
                          </a:prstGeom>
                          <a:ln w="317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8" name="Ευθεία γραμμή σύνδεσης 67"/>
                          <p:cNvCxnSpPr/>
                          <p:nvPr/>
                        </p:nvCxnSpPr>
                        <p:spPr>
                          <a:xfrm>
                            <a:off x="1702485" y="5750184"/>
                            <a:ext cx="0" cy="98847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0" name="Ευθεία γραμμή σύνδεσης 69"/>
                          <p:cNvCxnSpPr/>
                          <p:nvPr/>
                        </p:nvCxnSpPr>
                        <p:spPr>
                          <a:xfrm>
                            <a:off x="1541219" y="5996741"/>
                            <a:ext cx="0" cy="446240"/>
                          </a:xfrm>
                          <a:prstGeom prst="line">
                            <a:avLst/>
                          </a:prstGeom>
                          <a:ln w="571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65" name="TextBox 64"/>
                        <p:cNvSpPr txBox="1"/>
                        <p:nvPr/>
                      </p:nvSpPr>
                      <p:spPr>
                        <a:xfrm>
                          <a:off x="1653429" y="5647555"/>
                          <a:ext cx="33855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+</a:t>
                          </a:r>
                          <a:endParaRPr lang="el-GR" sz="2400" b="1" dirty="0"/>
                        </a:p>
                      </p:txBody>
                    </p:sp>
                    <p:sp>
                      <p:nvSpPr>
                        <p:cNvPr id="66" name="TextBox 65"/>
                        <p:cNvSpPr txBox="1"/>
                        <p:nvPr/>
                      </p:nvSpPr>
                      <p:spPr>
                        <a:xfrm>
                          <a:off x="1200696" y="5677527"/>
                          <a:ext cx="33855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–</a:t>
                          </a:r>
                          <a:endParaRPr lang="el-GR" sz="2400" b="1" dirty="0"/>
                        </a:p>
                      </p:txBody>
                    </p:sp>
                  </p:grpSp>
                  <p:sp>
                    <p:nvSpPr>
                      <p:cNvPr id="62" name="Οβάλ 61"/>
                      <p:cNvSpPr/>
                      <p:nvPr/>
                    </p:nvSpPr>
                    <p:spPr>
                      <a:xfrm>
                        <a:off x="5757558" y="4448707"/>
                        <a:ext cx="164344" cy="22312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3" name="Οβάλ 62"/>
                      <p:cNvSpPr/>
                      <p:nvPr/>
                    </p:nvSpPr>
                    <p:spPr>
                      <a:xfrm>
                        <a:off x="7461582" y="4443180"/>
                        <a:ext cx="82172" cy="11156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60" name="Ορθογώνιο 59"/>
                        <p:cNvSpPr/>
                        <p:nvPr/>
                      </p:nvSpPr>
                      <p:spPr>
                        <a:xfrm>
                          <a:off x="6005482" y="4730920"/>
                          <a:ext cx="417486" cy="524571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𝑬</m:t>
                                </m:r>
                              </m:oMath>
                            </m:oMathPara>
                          </a14:m>
                          <a:endParaRPr lang="el-GR" sz="1600" dirty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0" name="Ορθογώνιο 19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005482" y="4730920"/>
                          <a:ext cx="417486" cy="524571"/>
                        </a:xfrm>
                        <a:prstGeom prst="rect">
                          <a:avLst/>
                        </a:prstGeom>
                        <a:blipFill>
                          <a:blip r:embed="rId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58" name="Ελεύθερη σχεδίαση 57"/>
                  <p:cNvSpPr/>
                  <p:nvPr/>
                </p:nvSpPr>
                <p:spPr>
                  <a:xfrm>
                    <a:off x="3131485" y="1703465"/>
                    <a:ext cx="897381" cy="180000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624455"/>
                      <a:gd name="connsiteY0" fmla="*/ 212651 h 393405"/>
                      <a:gd name="connsiteX1" fmla="*/ 393405 w 2624455"/>
                      <a:gd name="connsiteY1" fmla="*/ 202019 h 393405"/>
                      <a:gd name="connsiteX2" fmla="*/ 489098 w 2624455"/>
                      <a:gd name="connsiteY2" fmla="*/ 0 h 393405"/>
                      <a:gd name="connsiteX3" fmla="*/ 680484 w 2624455"/>
                      <a:gd name="connsiteY3" fmla="*/ 393405 h 393405"/>
                      <a:gd name="connsiteX4" fmla="*/ 839972 w 2624455"/>
                      <a:gd name="connsiteY4" fmla="*/ 0 h 393405"/>
                      <a:gd name="connsiteX5" fmla="*/ 1041991 w 2624455"/>
                      <a:gd name="connsiteY5" fmla="*/ 382772 h 393405"/>
                      <a:gd name="connsiteX6" fmla="*/ 1233377 w 2624455"/>
                      <a:gd name="connsiteY6" fmla="*/ 0 h 393405"/>
                      <a:gd name="connsiteX7" fmla="*/ 1414130 w 2624455"/>
                      <a:gd name="connsiteY7" fmla="*/ 372140 h 393405"/>
                      <a:gd name="connsiteX8" fmla="*/ 1605516 w 2624455"/>
                      <a:gd name="connsiteY8" fmla="*/ 21265 h 393405"/>
                      <a:gd name="connsiteX9" fmla="*/ 1701209 w 2624455"/>
                      <a:gd name="connsiteY9" fmla="*/ 191386 h 393405"/>
                      <a:gd name="connsiteX10" fmla="*/ 2624455 w 2624455"/>
                      <a:gd name="connsiteY10" fmla="*/ 191385 h 393405"/>
                      <a:gd name="connsiteX0" fmla="*/ 0 w 3047966"/>
                      <a:gd name="connsiteY0" fmla="*/ 212651 h 393405"/>
                      <a:gd name="connsiteX1" fmla="*/ 816916 w 3047966"/>
                      <a:gd name="connsiteY1" fmla="*/ 202019 h 393405"/>
                      <a:gd name="connsiteX2" fmla="*/ 912609 w 3047966"/>
                      <a:gd name="connsiteY2" fmla="*/ 0 h 393405"/>
                      <a:gd name="connsiteX3" fmla="*/ 1103995 w 3047966"/>
                      <a:gd name="connsiteY3" fmla="*/ 393405 h 393405"/>
                      <a:gd name="connsiteX4" fmla="*/ 1263483 w 3047966"/>
                      <a:gd name="connsiteY4" fmla="*/ 0 h 393405"/>
                      <a:gd name="connsiteX5" fmla="*/ 1465502 w 3047966"/>
                      <a:gd name="connsiteY5" fmla="*/ 382772 h 393405"/>
                      <a:gd name="connsiteX6" fmla="*/ 1656888 w 3047966"/>
                      <a:gd name="connsiteY6" fmla="*/ 0 h 393405"/>
                      <a:gd name="connsiteX7" fmla="*/ 1837641 w 3047966"/>
                      <a:gd name="connsiteY7" fmla="*/ 372140 h 393405"/>
                      <a:gd name="connsiteX8" fmla="*/ 2029027 w 3047966"/>
                      <a:gd name="connsiteY8" fmla="*/ 21265 h 393405"/>
                      <a:gd name="connsiteX9" fmla="*/ 2124720 w 3047966"/>
                      <a:gd name="connsiteY9" fmla="*/ 191386 h 393405"/>
                      <a:gd name="connsiteX10" fmla="*/ 3047966 w 3047966"/>
                      <a:gd name="connsiteY10" fmla="*/ 191385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047966" h="393405">
                        <a:moveTo>
                          <a:pt x="0" y="212651"/>
                        </a:moveTo>
                        <a:lnTo>
                          <a:pt x="816916" y="202019"/>
                        </a:lnTo>
                        <a:lnTo>
                          <a:pt x="912609" y="0"/>
                        </a:lnTo>
                        <a:lnTo>
                          <a:pt x="1103995" y="393405"/>
                        </a:lnTo>
                        <a:lnTo>
                          <a:pt x="1263483" y="0"/>
                        </a:lnTo>
                        <a:lnTo>
                          <a:pt x="1465502" y="382772"/>
                        </a:lnTo>
                        <a:lnTo>
                          <a:pt x="1656888" y="0"/>
                        </a:lnTo>
                        <a:lnTo>
                          <a:pt x="1837641" y="372140"/>
                        </a:lnTo>
                        <a:lnTo>
                          <a:pt x="2029027" y="21265"/>
                        </a:lnTo>
                        <a:lnTo>
                          <a:pt x="2124720" y="191386"/>
                        </a:lnTo>
                        <a:lnTo>
                          <a:pt x="3047966" y="191385"/>
                        </a:lnTo>
                      </a:path>
                    </a:pathLst>
                  </a:cu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6" name="Ορθογώνιο 55"/>
                    <p:cNvSpPr/>
                    <p:nvPr/>
                  </p:nvSpPr>
                  <p:spPr>
                    <a:xfrm>
                      <a:off x="3360059" y="1808676"/>
                      <a:ext cx="36099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oMath>
                        </m:oMathPara>
                      </a14:m>
                      <a:endParaRPr lang="el-GR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6" name="Ορθογώνιο 5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60059" y="1808676"/>
                      <a:ext cx="360996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0" name="Ομάδα 9"/>
              <p:cNvGrpSpPr/>
              <p:nvPr/>
            </p:nvGrpSpPr>
            <p:grpSpPr>
              <a:xfrm>
                <a:off x="6951517" y="5771548"/>
                <a:ext cx="1346388" cy="474248"/>
                <a:chOff x="6951517" y="5771548"/>
                <a:chExt cx="1346388" cy="474248"/>
              </a:xfrm>
            </p:grpSpPr>
            <p:sp>
              <p:nvSpPr>
                <p:cNvPr id="35" name="Ελεύθερη σχεδίαση 34"/>
                <p:cNvSpPr/>
                <p:nvPr/>
              </p:nvSpPr>
              <p:spPr>
                <a:xfrm>
                  <a:off x="6951517" y="5771548"/>
                  <a:ext cx="1346388" cy="238266"/>
                </a:xfrm>
                <a:custGeom>
                  <a:avLst/>
                  <a:gdLst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50605 w 2200940"/>
                    <a:gd name="connsiteY4" fmla="*/ 21265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212651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200940" h="393405">
                      <a:moveTo>
                        <a:pt x="0" y="212651"/>
                      </a:moveTo>
                      <a:lnTo>
                        <a:pt x="393405" y="202019"/>
                      </a:lnTo>
                      <a:lnTo>
                        <a:pt x="489098" y="0"/>
                      </a:lnTo>
                      <a:lnTo>
                        <a:pt x="680484" y="393405"/>
                      </a:lnTo>
                      <a:lnTo>
                        <a:pt x="839972" y="0"/>
                      </a:lnTo>
                      <a:lnTo>
                        <a:pt x="1041991" y="382772"/>
                      </a:lnTo>
                      <a:lnTo>
                        <a:pt x="1233377" y="0"/>
                      </a:lnTo>
                      <a:lnTo>
                        <a:pt x="1414130" y="372140"/>
                      </a:lnTo>
                      <a:lnTo>
                        <a:pt x="1605516" y="21265"/>
                      </a:lnTo>
                      <a:lnTo>
                        <a:pt x="1701209" y="191386"/>
                      </a:lnTo>
                      <a:lnTo>
                        <a:pt x="2200940" y="191386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1" name="Ορθογώνιο 70"/>
                    <p:cNvSpPr/>
                    <p:nvPr/>
                  </p:nvSpPr>
                  <p:spPr>
                    <a:xfrm>
                      <a:off x="7519850" y="5907242"/>
                      <a:ext cx="373820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1" name="Ορθογώνιο 7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519850" y="5907242"/>
                      <a:ext cx="373820" cy="338554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Ορθογώνιο 74"/>
                <p:cNvSpPr/>
                <p:nvPr/>
              </p:nvSpPr>
              <p:spPr>
                <a:xfrm>
                  <a:off x="7606535" y="5747985"/>
                  <a:ext cx="37382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oMath>
                    </m:oMathPara>
                  </a14:m>
                  <a:endParaRPr lang="el-GR" sz="16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75" name="Ορθογώνιο 7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06535" y="5747985"/>
                  <a:ext cx="373820" cy="338554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354412" y="1426292"/>
            <a:ext cx="4047794" cy="834922"/>
            <a:chOff x="354412" y="1426292"/>
            <a:chExt cx="4047794" cy="834922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2847512" y="1426292"/>
              <a:ext cx="1554694" cy="834922"/>
              <a:chOff x="2535782" y="1426292"/>
              <a:chExt cx="1554694" cy="834922"/>
            </a:xfrm>
          </p:grpSpPr>
          <p:grpSp>
            <p:nvGrpSpPr>
              <p:cNvPr id="46" name="Ομάδα 45"/>
              <p:cNvGrpSpPr/>
              <p:nvPr/>
            </p:nvGrpSpPr>
            <p:grpSpPr>
              <a:xfrm>
                <a:off x="2535782" y="1426292"/>
                <a:ext cx="1554694" cy="834922"/>
                <a:chOff x="2535782" y="1426292"/>
                <a:chExt cx="1554694" cy="834922"/>
              </a:xfrm>
            </p:grpSpPr>
            <p:grpSp>
              <p:nvGrpSpPr>
                <p:cNvPr id="12" name="Ομάδα 11"/>
                <p:cNvGrpSpPr/>
                <p:nvPr/>
              </p:nvGrpSpPr>
              <p:grpSpPr>
                <a:xfrm>
                  <a:off x="2535782" y="1426292"/>
                  <a:ext cx="1554694" cy="834922"/>
                  <a:chOff x="5769417" y="3961824"/>
                  <a:chExt cx="1774337" cy="1293667"/>
                </a:xfrm>
              </p:grpSpPr>
              <p:grpSp>
                <p:nvGrpSpPr>
                  <p:cNvPr id="19" name="Ομάδα 18"/>
                  <p:cNvGrpSpPr/>
                  <p:nvPr/>
                </p:nvGrpSpPr>
                <p:grpSpPr>
                  <a:xfrm>
                    <a:off x="5769417" y="3961824"/>
                    <a:ext cx="1774337" cy="1091099"/>
                    <a:chOff x="5769417" y="3961824"/>
                    <a:chExt cx="1774337" cy="1091099"/>
                  </a:xfrm>
                </p:grpSpPr>
                <p:grpSp>
                  <p:nvGrpSpPr>
                    <p:cNvPr id="21" name="Ομάδα 20"/>
                    <p:cNvGrpSpPr/>
                    <p:nvPr/>
                  </p:nvGrpSpPr>
                  <p:grpSpPr>
                    <a:xfrm>
                      <a:off x="5861998" y="3961824"/>
                      <a:ext cx="860997" cy="1091099"/>
                      <a:chOff x="1130986" y="5647555"/>
                      <a:chExt cx="860997" cy="1091099"/>
                    </a:xfrm>
                  </p:grpSpPr>
                  <p:grpSp>
                    <p:nvGrpSpPr>
                      <p:cNvPr id="24" name="Ομάδα 23"/>
                      <p:cNvGrpSpPr/>
                      <p:nvPr/>
                    </p:nvGrpSpPr>
                    <p:grpSpPr>
                      <a:xfrm>
                        <a:off x="1130986" y="5750184"/>
                        <a:ext cx="571499" cy="988470"/>
                        <a:chOff x="1130986" y="5750184"/>
                        <a:chExt cx="571499" cy="988470"/>
                      </a:xfrm>
                    </p:grpSpPr>
                    <p:cxnSp>
                      <p:nvCxnSpPr>
                        <p:cNvPr id="27" name="Ευθεία γραμμή σύνδεσης 26"/>
                        <p:cNvCxnSpPr/>
                        <p:nvPr/>
                      </p:nvCxnSpPr>
                      <p:spPr>
                        <a:xfrm>
                          <a:off x="1130986" y="6229499"/>
                          <a:ext cx="396000" cy="0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8" name="Ευθεία γραμμή σύνδεσης 27"/>
                        <p:cNvCxnSpPr/>
                        <p:nvPr/>
                      </p:nvCxnSpPr>
                      <p:spPr>
                        <a:xfrm>
                          <a:off x="1702485" y="5750184"/>
                          <a:ext cx="0" cy="988470"/>
                        </a:xfrm>
                        <a:prstGeom prst="line">
                          <a:avLst/>
                        </a:prstGeom>
                        <a:ln w="381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0" name="Ευθεία γραμμή σύνδεσης 29"/>
                        <p:cNvCxnSpPr/>
                        <p:nvPr/>
                      </p:nvCxnSpPr>
                      <p:spPr>
                        <a:xfrm>
                          <a:off x="1541219" y="5996741"/>
                          <a:ext cx="0" cy="446240"/>
                        </a:xfrm>
                        <a:prstGeom prst="line">
                          <a:avLst/>
                        </a:prstGeom>
                        <a:ln w="5715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25" name="TextBox 24"/>
                      <p:cNvSpPr txBox="1"/>
                      <p:nvPr/>
                    </p:nvSpPr>
                    <p:spPr>
                      <a:xfrm>
                        <a:off x="1653429" y="5647555"/>
                        <a:ext cx="33855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400" b="1" dirty="0" smtClean="0"/>
                          <a:t>+</a:t>
                        </a:r>
                        <a:endParaRPr lang="el-GR" sz="2400" b="1" dirty="0"/>
                      </a:p>
                    </p:txBody>
                  </p:sp>
                  <p:sp>
                    <p:nvSpPr>
                      <p:cNvPr id="26" name="TextBox 25"/>
                      <p:cNvSpPr txBox="1"/>
                      <p:nvPr/>
                    </p:nvSpPr>
                    <p:spPr>
                      <a:xfrm>
                        <a:off x="1200696" y="5677527"/>
                        <a:ext cx="33855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400" b="1" dirty="0" smtClean="0"/>
                          <a:t>–</a:t>
                        </a:r>
                        <a:endParaRPr lang="el-GR" sz="2400" b="1" dirty="0"/>
                      </a:p>
                    </p:txBody>
                  </p:sp>
                </p:grpSp>
                <p:sp>
                  <p:nvSpPr>
                    <p:cNvPr id="22" name="Οβάλ 21"/>
                    <p:cNvSpPr/>
                    <p:nvPr/>
                  </p:nvSpPr>
                  <p:spPr>
                    <a:xfrm>
                      <a:off x="5769417" y="4497008"/>
                      <a:ext cx="82172" cy="11156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23" name="Οβάλ 22"/>
                    <p:cNvSpPr/>
                    <p:nvPr/>
                  </p:nvSpPr>
                  <p:spPr>
                    <a:xfrm>
                      <a:off x="7461582" y="4459280"/>
                      <a:ext cx="82172" cy="11156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0" name="Ορθογώνιο 19"/>
                      <p:cNvSpPr/>
                      <p:nvPr/>
                    </p:nvSpPr>
                    <p:spPr>
                      <a:xfrm>
                        <a:off x="6005482" y="4730920"/>
                        <a:ext cx="417486" cy="524571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oMath>
                          </m:oMathPara>
                        </a14:m>
                        <a:endParaRPr lang="el-GR" sz="1600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0" name="Ορθογώνιο 19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005482" y="4730920"/>
                        <a:ext cx="417486" cy="524571"/>
                      </a:xfrm>
                      <a:prstGeom prst="rect">
                        <a:avLst/>
                      </a:prstGeom>
                      <a:blipFill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45" name="Ελεύθερη σχεδίαση 44"/>
                <p:cNvSpPr/>
                <p:nvPr/>
              </p:nvSpPr>
              <p:spPr>
                <a:xfrm>
                  <a:off x="3131483" y="1703465"/>
                  <a:ext cx="928555" cy="180000"/>
                </a:xfrm>
                <a:custGeom>
                  <a:avLst/>
                  <a:gdLst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50605 w 2200940"/>
                    <a:gd name="connsiteY4" fmla="*/ 21265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212651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730334"/>
                    <a:gd name="connsiteY0" fmla="*/ 212651 h 393405"/>
                    <a:gd name="connsiteX1" fmla="*/ 393405 w 2730334"/>
                    <a:gd name="connsiteY1" fmla="*/ 202019 h 393405"/>
                    <a:gd name="connsiteX2" fmla="*/ 489098 w 2730334"/>
                    <a:gd name="connsiteY2" fmla="*/ 0 h 393405"/>
                    <a:gd name="connsiteX3" fmla="*/ 680484 w 2730334"/>
                    <a:gd name="connsiteY3" fmla="*/ 393405 h 393405"/>
                    <a:gd name="connsiteX4" fmla="*/ 839972 w 2730334"/>
                    <a:gd name="connsiteY4" fmla="*/ 0 h 393405"/>
                    <a:gd name="connsiteX5" fmla="*/ 1041991 w 2730334"/>
                    <a:gd name="connsiteY5" fmla="*/ 382772 h 393405"/>
                    <a:gd name="connsiteX6" fmla="*/ 1233377 w 2730334"/>
                    <a:gd name="connsiteY6" fmla="*/ 0 h 393405"/>
                    <a:gd name="connsiteX7" fmla="*/ 1414130 w 2730334"/>
                    <a:gd name="connsiteY7" fmla="*/ 372140 h 393405"/>
                    <a:gd name="connsiteX8" fmla="*/ 1605516 w 2730334"/>
                    <a:gd name="connsiteY8" fmla="*/ 21265 h 393405"/>
                    <a:gd name="connsiteX9" fmla="*/ 1701209 w 2730334"/>
                    <a:gd name="connsiteY9" fmla="*/ 191386 h 393405"/>
                    <a:gd name="connsiteX10" fmla="*/ 2730334 w 2730334"/>
                    <a:gd name="connsiteY10" fmla="*/ 214095 h 393405"/>
                    <a:gd name="connsiteX0" fmla="*/ 0 w 2730334"/>
                    <a:gd name="connsiteY0" fmla="*/ 212651 h 393405"/>
                    <a:gd name="connsiteX1" fmla="*/ 393405 w 2730334"/>
                    <a:gd name="connsiteY1" fmla="*/ 202019 h 393405"/>
                    <a:gd name="connsiteX2" fmla="*/ 489098 w 2730334"/>
                    <a:gd name="connsiteY2" fmla="*/ 0 h 393405"/>
                    <a:gd name="connsiteX3" fmla="*/ 680484 w 2730334"/>
                    <a:gd name="connsiteY3" fmla="*/ 393405 h 393405"/>
                    <a:gd name="connsiteX4" fmla="*/ 839972 w 2730334"/>
                    <a:gd name="connsiteY4" fmla="*/ 0 h 393405"/>
                    <a:gd name="connsiteX5" fmla="*/ 1041991 w 2730334"/>
                    <a:gd name="connsiteY5" fmla="*/ 382772 h 393405"/>
                    <a:gd name="connsiteX6" fmla="*/ 1233377 w 2730334"/>
                    <a:gd name="connsiteY6" fmla="*/ 0 h 393405"/>
                    <a:gd name="connsiteX7" fmla="*/ 1414130 w 2730334"/>
                    <a:gd name="connsiteY7" fmla="*/ 372140 h 393405"/>
                    <a:gd name="connsiteX8" fmla="*/ 1605516 w 2730334"/>
                    <a:gd name="connsiteY8" fmla="*/ 21265 h 393405"/>
                    <a:gd name="connsiteX9" fmla="*/ 1701209 w 2730334"/>
                    <a:gd name="connsiteY9" fmla="*/ 191386 h 393405"/>
                    <a:gd name="connsiteX10" fmla="*/ 2730334 w 2730334"/>
                    <a:gd name="connsiteY10" fmla="*/ 145966 h 393405"/>
                    <a:gd name="connsiteX0" fmla="*/ 0 w 2730334"/>
                    <a:gd name="connsiteY0" fmla="*/ 212651 h 393405"/>
                    <a:gd name="connsiteX1" fmla="*/ 393405 w 2730334"/>
                    <a:gd name="connsiteY1" fmla="*/ 202019 h 393405"/>
                    <a:gd name="connsiteX2" fmla="*/ 489098 w 2730334"/>
                    <a:gd name="connsiteY2" fmla="*/ 0 h 393405"/>
                    <a:gd name="connsiteX3" fmla="*/ 680484 w 2730334"/>
                    <a:gd name="connsiteY3" fmla="*/ 393405 h 393405"/>
                    <a:gd name="connsiteX4" fmla="*/ 839972 w 2730334"/>
                    <a:gd name="connsiteY4" fmla="*/ 0 h 393405"/>
                    <a:gd name="connsiteX5" fmla="*/ 1041991 w 2730334"/>
                    <a:gd name="connsiteY5" fmla="*/ 382772 h 393405"/>
                    <a:gd name="connsiteX6" fmla="*/ 1233377 w 2730334"/>
                    <a:gd name="connsiteY6" fmla="*/ 0 h 393405"/>
                    <a:gd name="connsiteX7" fmla="*/ 1414130 w 2730334"/>
                    <a:gd name="connsiteY7" fmla="*/ 372140 h 393405"/>
                    <a:gd name="connsiteX8" fmla="*/ 1605516 w 2730334"/>
                    <a:gd name="connsiteY8" fmla="*/ 21265 h 393405"/>
                    <a:gd name="connsiteX9" fmla="*/ 1701209 w 2730334"/>
                    <a:gd name="connsiteY9" fmla="*/ 191386 h 393405"/>
                    <a:gd name="connsiteX10" fmla="*/ 2730334 w 2730334"/>
                    <a:gd name="connsiteY10" fmla="*/ 191387 h 393405"/>
                    <a:gd name="connsiteX0" fmla="*/ 0 w 3153849"/>
                    <a:gd name="connsiteY0" fmla="*/ 212651 h 393405"/>
                    <a:gd name="connsiteX1" fmla="*/ 816920 w 3153849"/>
                    <a:gd name="connsiteY1" fmla="*/ 202019 h 393405"/>
                    <a:gd name="connsiteX2" fmla="*/ 912613 w 3153849"/>
                    <a:gd name="connsiteY2" fmla="*/ 0 h 393405"/>
                    <a:gd name="connsiteX3" fmla="*/ 1103999 w 3153849"/>
                    <a:gd name="connsiteY3" fmla="*/ 393405 h 393405"/>
                    <a:gd name="connsiteX4" fmla="*/ 1263487 w 3153849"/>
                    <a:gd name="connsiteY4" fmla="*/ 0 h 393405"/>
                    <a:gd name="connsiteX5" fmla="*/ 1465506 w 3153849"/>
                    <a:gd name="connsiteY5" fmla="*/ 382772 h 393405"/>
                    <a:gd name="connsiteX6" fmla="*/ 1656892 w 3153849"/>
                    <a:gd name="connsiteY6" fmla="*/ 0 h 393405"/>
                    <a:gd name="connsiteX7" fmla="*/ 1837645 w 3153849"/>
                    <a:gd name="connsiteY7" fmla="*/ 372140 h 393405"/>
                    <a:gd name="connsiteX8" fmla="*/ 2029031 w 3153849"/>
                    <a:gd name="connsiteY8" fmla="*/ 21265 h 393405"/>
                    <a:gd name="connsiteX9" fmla="*/ 2124724 w 3153849"/>
                    <a:gd name="connsiteY9" fmla="*/ 191386 h 393405"/>
                    <a:gd name="connsiteX10" fmla="*/ 3153849 w 3153849"/>
                    <a:gd name="connsiteY10" fmla="*/ 191387 h 3934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153849" h="393405">
                      <a:moveTo>
                        <a:pt x="0" y="212651"/>
                      </a:moveTo>
                      <a:lnTo>
                        <a:pt x="816920" y="202019"/>
                      </a:lnTo>
                      <a:lnTo>
                        <a:pt x="912613" y="0"/>
                      </a:lnTo>
                      <a:lnTo>
                        <a:pt x="1103999" y="393405"/>
                      </a:lnTo>
                      <a:lnTo>
                        <a:pt x="1263487" y="0"/>
                      </a:lnTo>
                      <a:lnTo>
                        <a:pt x="1465506" y="382772"/>
                      </a:lnTo>
                      <a:lnTo>
                        <a:pt x="1656892" y="0"/>
                      </a:lnTo>
                      <a:lnTo>
                        <a:pt x="1837645" y="372140"/>
                      </a:lnTo>
                      <a:lnTo>
                        <a:pt x="2029031" y="21265"/>
                      </a:lnTo>
                      <a:lnTo>
                        <a:pt x="2124724" y="191386"/>
                      </a:lnTo>
                      <a:lnTo>
                        <a:pt x="3153849" y="191387"/>
                      </a:lnTo>
                    </a:path>
                  </a:pathLst>
                </a:custGeom>
                <a:noFill/>
                <a:ln w="222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Ορθογώνιο 46"/>
                  <p:cNvSpPr/>
                  <p:nvPr/>
                </p:nvSpPr>
                <p:spPr>
                  <a:xfrm>
                    <a:off x="3422405" y="1808676"/>
                    <a:ext cx="36099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oMath>
                      </m:oMathPara>
                    </a14:m>
                    <a:endParaRPr lang="el-GR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7" name="Ορθογώνιο 4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2405" y="1808676"/>
                    <a:ext cx="360996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6" name="TextBox 75"/>
            <p:cNvSpPr txBox="1"/>
            <p:nvPr/>
          </p:nvSpPr>
          <p:spPr>
            <a:xfrm>
              <a:off x="354412" y="1573492"/>
              <a:ext cx="23739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Ηλεκτρικά Στοιχεία</a:t>
              </a:r>
              <a:endPara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5418416" y="779435"/>
            <a:ext cx="1345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Διακόπτης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" name="Ομάδα 39"/>
          <p:cNvGrpSpPr/>
          <p:nvPr/>
        </p:nvGrpSpPr>
        <p:grpSpPr>
          <a:xfrm>
            <a:off x="7050677" y="685634"/>
            <a:ext cx="1207046" cy="1072455"/>
            <a:chOff x="7050677" y="685634"/>
            <a:chExt cx="1207046" cy="1072455"/>
          </a:xfrm>
        </p:grpSpPr>
        <p:sp>
          <p:nvSpPr>
            <p:cNvPr id="79" name="TextBox 78"/>
            <p:cNvSpPr txBox="1"/>
            <p:nvPr/>
          </p:nvSpPr>
          <p:spPr>
            <a:xfrm>
              <a:off x="7050677" y="1173314"/>
              <a:ext cx="11051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Διακόπτης Ανοικτός</a:t>
              </a:r>
              <a:endParaRPr lang="el-G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2" name="Ομάδα 31"/>
            <p:cNvGrpSpPr/>
            <p:nvPr/>
          </p:nvGrpSpPr>
          <p:grpSpPr>
            <a:xfrm>
              <a:off x="7055427" y="894344"/>
              <a:ext cx="1202296" cy="215939"/>
              <a:chOff x="7055427" y="894344"/>
              <a:chExt cx="1202296" cy="215939"/>
            </a:xfrm>
          </p:grpSpPr>
          <p:grpSp>
            <p:nvGrpSpPr>
              <p:cNvPr id="17" name="Ομάδα 16"/>
              <p:cNvGrpSpPr/>
              <p:nvPr/>
            </p:nvGrpSpPr>
            <p:grpSpPr>
              <a:xfrm>
                <a:off x="7055427" y="894344"/>
                <a:ext cx="1202296" cy="215939"/>
                <a:chOff x="7055427" y="894344"/>
                <a:chExt cx="1202296" cy="215939"/>
              </a:xfrm>
            </p:grpSpPr>
            <p:cxnSp>
              <p:nvCxnSpPr>
                <p:cNvPr id="15" name="Ευθεία γραμμή σύνδεσης 14"/>
                <p:cNvCxnSpPr/>
                <p:nvPr/>
              </p:nvCxnSpPr>
              <p:spPr>
                <a:xfrm>
                  <a:off x="7055427" y="1083632"/>
                  <a:ext cx="468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Ευθεία γραμμή σύνδεσης 71"/>
                <p:cNvCxnSpPr/>
                <p:nvPr/>
              </p:nvCxnSpPr>
              <p:spPr>
                <a:xfrm flipV="1">
                  <a:off x="7516575" y="894344"/>
                  <a:ext cx="276998" cy="1892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Οβάλ 72"/>
                <p:cNvSpPr/>
                <p:nvPr/>
              </p:nvSpPr>
              <p:spPr>
                <a:xfrm>
                  <a:off x="7466113" y="1038283"/>
                  <a:ext cx="72000" cy="72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78" name="Ευθεία γραμμή σύνδεσης 77"/>
                <p:cNvCxnSpPr/>
                <p:nvPr/>
              </p:nvCxnSpPr>
              <p:spPr>
                <a:xfrm>
                  <a:off x="7789723" y="1080167"/>
                  <a:ext cx="468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Ισοσκελές τρίγωνο 28"/>
              <p:cNvSpPr/>
              <p:nvPr/>
            </p:nvSpPr>
            <p:spPr>
              <a:xfrm rot="19597557" flipV="1">
                <a:off x="7713796" y="923508"/>
                <a:ext cx="108000" cy="72000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Ορθογώνιο 88"/>
                <p:cNvSpPr/>
                <p:nvPr/>
              </p:nvSpPr>
              <p:spPr>
                <a:xfrm>
                  <a:off x="7448484" y="685634"/>
                  <a:ext cx="37382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</m:oMath>
                    </m:oMathPara>
                  </a14:m>
                  <a:endParaRPr lang="el-GR" sz="16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89" name="Ορθογώνιο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48484" y="685634"/>
                  <a:ext cx="373820" cy="33855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Ομάδα 38"/>
          <p:cNvGrpSpPr/>
          <p:nvPr/>
        </p:nvGrpSpPr>
        <p:grpSpPr>
          <a:xfrm>
            <a:off x="8886403" y="722681"/>
            <a:ext cx="1196655" cy="1031943"/>
            <a:chOff x="8886403" y="722681"/>
            <a:chExt cx="1196655" cy="1031943"/>
          </a:xfrm>
        </p:grpSpPr>
        <p:sp>
          <p:nvSpPr>
            <p:cNvPr id="86" name="TextBox 85"/>
            <p:cNvSpPr txBox="1"/>
            <p:nvPr/>
          </p:nvSpPr>
          <p:spPr>
            <a:xfrm>
              <a:off x="8886403" y="1169849"/>
              <a:ext cx="11051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Διακόπτης Κλειστός</a:t>
              </a:r>
              <a:endParaRPr lang="el-G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8" name="Ομάδα 37"/>
            <p:cNvGrpSpPr/>
            <p:nvPr/>
          </p:nvGrpSpPr>
          <p:grpSpPr>
            <a:xfrm>
              <a:off x="8891153" y="941302"/>
              <a:ext cx="1191905" cy="189288"/>
              <a:chOff x="8891153" y="941302"/>
              <a:chExt cx="1191905" cy="189288"/>
            </a:xfrm>
          </p:grpSpPr>
          <p:grpSp>
            <p:nvGrpSpPr>
              <p:cNvPr id="80" name="Ομάδα 79"/>
              <p:cNvGrpSpPr/>
              <p:nvPr/>
            </p:nvGrpSpPr>
            <p:grpSpPr>
              <a:xfrm>
                <a:off x="8891153" y="1045209"/>
                <a:ext cx="1191905" cy="72000"/>
                <a:chOff x="7055427" y="1048674"/>
                <a:chExt cx="1191905" cy="72000"/>
              </a:xfrm>
            </p:grpSpPr>
            <p:cxnSp>
              <p:nvCxnSpPr>
                <p:cNvPr id="81" name="Ευθεία γραμμή σύνδεσης 80"/>
                <p:cNvCxnSpPr/>
                <p:nvPr/>
              </p:nvCxnSpPr>
              <p:spPr>
                <a:xfrm>
                  <a:off x="7055427" y="1083632"/>
                  <a:ext cx="468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" name="Οβάλ 82"/>
                <p:cNvSpPr/>
                <p:nvPr/>
              </p:nvSpPr>
              <p:spPr>
                <a:xfrm>
                  <a:off x="7466113" y="1048674"/>
                  <a:ext cx="72000" cy="72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85" name="Ευθεία γραμμή σύνδεσης 84"/>
                <p:cNvCxnSpPr/>
                <p:nvPr/>
              </p:nvCxnSpPr>
              <p:spPr>
                <a:xfrm>
                  <a:off x="7779332" y="1080167"/>
                  <a:ext cx="468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Ομάδα 36"/>
              <p:cNvGrpSpPr/>
              <p:nvPr/>
            </p:nvGrpSpPr>
            <p:grpSpPr>
              <a:xfrm rot="835157">
                <a:off x="9362420" y="941302"/>
                <a:ext cx="305221" cy="189288"/>
                <a:chOff x="9331247" y="899738"/>
                <a:chExt cx="305221" cy="189288"/>
              </a:xfrm>
            </p:grpSpPr>
            <p:cxnSp>
              <p:nvCxnSpPr>
                <p:cNvPr id="87" name="Ευθεία γραμμή σύνδεσης 86"/>
                <p:cNvCxnSpPr/>
                <p:nvPr/>
              </p:nvCxnSpPr>
              <p:spPr>
                <a:xfrm flipV="1">
                  <a:off x="9331247" y="899738"/>
                  <a:ext cx="276998" cy="1892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8" name="Ισοσκελές τρίγωνο 87"/>
                <p:cNvSpPr/>
                <p:nvPr/>
              </p:nvSpPr>
              <p:spPr>
                <a:xfrm rot="19597557" flipV="1">
                  <a:off x="9528468" y="928902"/>
                  <a:ext cx="108000" cy="72000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Ορθογώνιο 89"/>
                <p:cNvSpPr/>
                <p:nvPr/>
              </p:nvSpPr>
              <p:spPr>
                <a:xfrm>
                  <a:off x="9210759" y="722681"/>
                  <a:ext cx="37382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</m:oMath>
                    </m:oMathPara>
                  </a14:m>
                  <a:endParaRPr lang="el-GR" sz="16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0759" y="722681"/>
                  <a:ext cx="373820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80581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6" grpId="0"/>
      <p:bldP spid="34" grpId="0"/>
      <p:bldP spid="36" grpId="0"/>
      <p:bldP spid="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" y="20780"/>
            <a:ext cx="1207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Κυκλώματος στο Συνεχές Ηλεκτρικό Ρεύμα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Ομάδα 7"/>
          <p:cNvGrpSpPr/>
          <p:nvPr/>
        </p:nvGrpSpPr>
        <p:grpSpPr>
          <a:xfrm>
            <a:off x="361507" y="793291"/>
            <a:ext cx="7748912" cy="400110"/>
            <a:chOff x="361507" y="793291"/>
            <a:chExt cx="7748912" cy="400110"/>
          </a:xfrm>
        </p:grpSpPr>
        <p:sp>
          <p:nvSpPr>
            <p:cNvPr id="6" name="TextBox 5"/>
            <p:cNvSpPr txBox="1"/>
            <p:nvPr/>
          </p:nvSpPr>
          <p:spPr>
            <a:xfrm>
              <a:off x="361507" y="793291"/>
              <a:ext cx="10791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Κλάδοι:</a:t>
              </a:r>
              <a:endPara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09476" y="824069"/>
              <a:ext cx="67009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τα στοιχεία του κυκλώματος τα οποία συνδέουν δυο κόμβους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4" name="Ομάδα 43"/>
          <p:cNvGrpSpPr/>
          <p:nvPr/>
        </p:nvGrpSpPr>
        <p:grpSpPr>
          <a:xfrm>
            <a:off x="1460679" y="1454727"/>
            <a:ext cx="2779507" cy="797723"/>
            <a:chOff x="1439897" y="1454727"/>
            <a:chExt cx="2779507" cy="797723"/>
          </a:xfrm>
        </p:grpSpPr>
        <p:sp>
          <p:nvSpPr>
            <p:cNvPr id="10" name="Οβάλ 9"/>
            <p:cNvSpPr/>
            <p:nvPr/>
          </p:nvSpPr>
          <p:spPr>
            <a:xfrm>
              <a:off x="3535404" y="1772080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43" name="Ομάδα 42"/>
            <p:cNvGrpSpPr/>
            <p:nvPr/>
          </p:nvGrpSpPr>
          <p:grpSpPr>
            <a:xfrm>
              <a:off x="1439897" y="1454727"/>
              <a:ext cx="2779507" cy="797723"/>
              <a:chOff x="1439897" y="1454727"/>
              <a:chExt cx="2779507" cy="797723"/>
            </a:xfrm>
          </p:grpSpPr>
          <p:sp>
            <p:nvSpPr>
              <p:cNvPr id="9" name="Οβάλ 8"/>
              <p:cNvSpPr/>
              <p:nvPr/>
            </p:nvSpPr>
            <p:spPr>
              <a:xfrm>
                <a:off x="1439897" y="1776563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42" name="Ομάδα 41"/>
              <p:cNvGrpSpPr/>
              <p:nvPr/>
            </p:nvGrpSpPr>
            <p:grpSpPr>
              <a:xfrm>
                <a:off x="1502243" y="1454727"/>
                <a:ext cx="2717161" cy="797723"/>
                <a:chOff x="1502243" y="1454727"/>
                <a:chExt cx="2717161" cy="797723"/>
              </a:xfrm>
            </p:grpSpPr>
            <p:grpSp>
              <p:nvGrpSpPr>
                <p:cNvPr id="12" name="Ομάδα 11"/>
                <p:cNvGrpSpPr/>
                <p:nvPr/>
              </p:nvGrpSpPr>
              <p:grpSpPr>
                <a:xfrm>
                  <a:off x="1563116" y="1724608"/>
                  <a:ext cx="1969843" cy="527842"/>
                  <a:chOff x="1610589" y="894344"/>
                  <a:chExt cx="1969843" cy="527842"/>
                </a:xfrm>
              </p:grpSpPr>
              <p:sp>
                <p:nvSpPr>
                  <p:cNvPr id="14" name="Ελεύθερη σχεδίαση 13"/>
                  <p:cNvSpPr/>
                  <p:nvPr/>
                </p:nvSpPr>
                <p:spPr>
                  <a:xfrm>
                    <a:off x="1610589" y="894344"/>
                    <a:ext cx="1969843" cy="238266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727508"/>
                      <a:gd name="connsiteY0" fmla="*/ 212651 h 393405"/>
                      <a:gd name="connsiteX1" fmla="*/ 919973 w 2727508"/>
                      <a:gd name="connsiteY1" fmla="*/ 202019 h 393405"/>
                      <a:gd name="connsiteX2" fmla="*/ 1015666 w 2727508"/>
                      <a:gd name="connsiteY2" fmla="*/ 0 h 393405"/>
                      <a:gd name="connsiteX3" fmla="*/ 1207052 w 2727508"/>
                      <a:gd name="connsiteY3" fmla="*/ 393405 h 393405"/>
                      <a:gd name="connsiteX4" fmla="*/ 1366540 w 2727508"/>
                      <a:gd name="connsiteY4" fmla="*/ 0 h 393405"/>
                      <a:gd name="connsiteX5" fmla="*/ 1568559 w 2727508"/>
                      <a:gd name="connsiteY5" fmla="*/ 382772 h 393405"/>
                      <a:gd name="connsiteX6" fmla="*/ 1759945 w 2727508"/>
                      <a:gd name="connsiteY6" fmla="*/ 0 h 393405"/>
                      <a:gd name="connsiteX7" fmla="*/ 1940698 w 2727508"/>
                      <a:gd name="connsiteY7" fmla="*/ 372140 h 393405"/>
                      <a:gd name="connsiteX8" fmla="*/ 2132084 w 2727508"/>
                      <a:gd name="connsiteY8" fmla="*/ 21265 h 393405"/>
                      <a:gd name="connsiteX9" fmla="*/ 2227777 w 2727508"/>
                      <a:gd name="connsiteY9" fmla="*/ 191386 h 393405"/>
                      <a:gd name="connsiteX10" fmla="*/ 2727508 w 2727508"/>
                      <a:gd name="connsiteY10" fmla="*/ 191386 h 393405"/>
                      <a:gd name="connsiteX0" fmla="*/ 0 w 3220102"/>
                      <a:gd name="connsiteY0" fmla="*/ 212651 h 393405"/>
                      <a:gd name="connsiteX1" fmla="*/ 919973 w 3220102"/>
                      <a:gd name="connsiteY1" fmla="*/ 202019 h 393405"/>
                      <a:gd name="connsiteX2" fmla="*/ 1015666 w 3220102"/>
                      <a:gd name="connsiteY2" fmla="*/ 0 h 393405"/>
                      <a:gd name="connsiteX3" fmla="*/ 1207052 w 3220102"/>
                      <a:gd name="connsiteY3" fmla="*/ 393405 h 393405"/>
                      <a:gd name="connsiteX4" fmla="*/ 1366540 w 3220102"/>
                      <a:gd name="connsiteY4" fmla="*/ 0 h 393405"/>
                      <a:gd name="connsiteX5" fmla="*/ 1568559 w 3220102"/>
                      <a:gd name="connsiteY5" fmla="*/ 382772 h 393405"/>
                      <a:gd name="connsiteX6" fmla="*/ 1759945 w 3220102"/>
                      <a:gd name="connsiteY6" fmla="*/ 0 h 393405"/>
                      <a:gd name="connsiteX7" fmla="*/ 1940698 w 3220102"/>
                      <a:gd name="connsiteY7" fmla="*/ 372140 h 393405"/>
                      <a:gd name="connsiteX8" fmla="*/ 2132084 w 3220102"/>
                      <a:gd name="connsiteY8" fmla="*/ 21265 h 393405"/>
                      <a:gd name="connsiteX9" fmla="*/ 2227777 w 3220102"/>
                      <a:gd name="connsiteY9" fmla="*/ 191386 h 393405"/>
                      <a:gd name="connsiteX10" fmla="*/ 3220102 w 3220102"/>
                      <a:gd name="connsiteY10" fmla="*/ 191386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220102" h="393405">
                        <a:moveTo>
                          <a:pt x="0" y="212651"/>
                        </a:moveTo>
                        <a:lnTo>
                          <a:pt x="919973" y="202019"/>
                        </a:lnTo>
                        <a:lnTo>
                          <a:pt x="1015666" y="0"/>
                        </a:lnTo>
                        <a:lnTo>
                          <a:pt x="1207052" y="393405"/>
                        </a:lnTo>
                        <a:lnTo>
                          <a:pt x="1366540" y="0"/>
                        </a:lnTo>
                        <a:lnTo>
                          <a:pt x="1568559" y="382772"/>
                        </a:lnTo>
                        <a:lnTo>
                          <a:pt x="1759945" y="0"/>
                        </a:lnTo>
                        <a:lnTo>
                          <a:pt x="1940698" y="372140"/>
                        </a:lnTo>
                        <a:lnTo>
                          <a:pt x="2132084" y="21265"/>
                        </a:lnTo>
                        <a:lnTo>
                          <a:pt x="2227777" y="191386"/>
                        </a:lnTo>
                        <a:lnTo>
                          <a:pt x="3220102" y="191386"/>
                        </a:ln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" name="Ορθογώνιο 14"/>
                      <p:cNvSpPr/>
                      <p:nvPr/>
                    </p:nvSpPr>
                    <p:spPr>
                      <a:xfrm>
                        <a:off x="2369423" y="1083632"/>
                        <a:ext cx="373820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oMath>
                          </m:oMathPara>
                        </a14:m>
                        <a:endParaRPr lang="el-GR" sz="1600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5" name="Ορθογώνιο 1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369423" y="1083632"/>
                        <a:ext cx="373820" cy="338554"/>
                      </a:xfrm>
                      <a:prstGeom prst="rect">
                        <a:avLst/>
                      </a:prstGeom>
                      <a:blipFill>
                        <a:blip r:embed="rId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6" name="Ευθεία γραμμή σύνδεσης 15"/>
                <p:cNvCxnSpPr/>
                <p:nvPr/>
              </p:nvCxnSpPr>
              <p:spPr>
                <a:xfrm>
                  <a:off x="1502243" y="1454727"/>
                  <a:ext cx="0" cy="38227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Ευθεία γραμμή σύνδεσης 17"/>
                <p:cNvCxnSpPr/>
                <p:nvPr/>
              </p:nvCxnSpPr>
              <p:spPr>
                <a:xfrm>
                  <a:off x="3679404" y="1837005"/>
                  <a:ext cx="540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Ευθεία γραμμή σύνδεσης 19"/>
                <p:cNvCxnSpPr/>
                <p:nvPr/>
              </p:nvCxnSpPr>
              <p:spPr>
                <a:xfrm>
                  <a:off x="1509169" y="1846120"/>
                  <a:ext cx="0" cy="38227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Ευθεία γραμμή σύνδεσης 20"/>
                <p:cNvCxnSpPr/>
                <p:nvPr/>
              </p:nvCxnSpPr>
              <p:spPr>
                <a:xfrm>
                  <a:off x="3608138" y="1461653"/>
                  <a:ext cx="0" cy="38227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Ευθεία γραμμή σύνδεσης 21"/>
                <p:cNvCxnSpPr/>
                <p:nvPr/>
              </p:nvCxnSpPr>
              <p:spPr>
                <a:xfrm>
                  <a:off x="3604673" y="1853046"/>
                  <a:ext cx="0" cy="38227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4" name="Ομάδα 23"/>
          <p:cNvGrpSpPr/>
          <p:nvPr/>
        </p:nvGrpSpPr>
        <p:grpSpPr>
          <a:xfrm>
            <a:off x="5184684" y="1454727"/>
            <a:ext cx="2406019" cy="834922"/>
            <a:chOff x="2161706" y="1426292"/>
            <a:chExt cx="2406019" cy="834922"/>
          </a:xfrm>
        </p:grpSpPr>
        <p:grpSp>
          <p:nvGrpSpPr>
            <p:cNvPr id="26" name="Ομάδα 25"/>
            <p:cNvGrpSpPr/>
            <p:nvPr/>
          </p:nvGrpSpPr>
          <p:grpSpPr>
            <a:xfrm>
              <a:off x="2161706" y="1426292"/>
              <a:ext cx="2406019" cy="834922"/>
              <a:chOff x="2161706" y="1426292"/>
              <a:chExt cx="2406019" cy="834922"/>
            </a:xfrm>
          </p:grpSpPr>
          <p:grpSp>
            <p:nvGrpSpPr>
              <p:cNvPr id="28" name="Ομάδα 27"/>
              <p:cNvGrpSpPr/>
              <p:nvPr/>
            </p:nvGrpSpPr>
            <p:grpSpPr>
              <a:xfrm>
                <a:off x="2161706" y="1426292"/>
                <a:ext cx="2406019" cy="834922"/>
                <a:chOff x="5342493" y="3961824"/>
                <a:chExt cx="2745934" cy="1293667"/>
              </a:xfrm>
            </p:grpSpPr>
            <p:grpSp>
              <p:nvGrpSpPr>
                <p:cNvPr id="30" name="Ομάδα 29"/>
                <p:cNvGrpSpPr/>
                <p:nvPr/>
              </p:nvGrpSpPr>
              <p:grpSpPr>
                <a:xfrm>
                  <a:off x="5342493" y="3961824"/>
                  <a:ext cx="2745934" cy="1091099"/>
                  <a:chOff x="5342493" y="3961824"/>
                  <a:chExt cx="2745934" cy="1091099"/>
                </a:xfrm>
              </p:grpSpPr>
              <p:grpSp>
                <p:nvGrpSpPr>
                  <p:cNvPr id="32" name="Ομάδα 31"/>
                  <p:cNvGrpSpPr/>
                  <p:nvPr/>
                </p:nvGrpSpPr>
                <p:grpSpPr>
                  <a:xfrm>
                    <a:off x="5446933" y="3961824"/>
                    <a:ext cx="1276062" cy="1091099"/>
                    <a:chOff x="715921" y="5647555"/>
                    <a:chExt cx="1276062" cy="1091099"/>
                  </a:xfrm>
                </p:grpSpPr>
                <p:grpSp>
                  <p:nvGrpSpPr>
                    <p:cNvPr id="35" name="Ομάδα 34"/>
                    <p:cNvGrpSpPr/>
                    <p:nvPr/>
                  </p:nvGrpSpPr>
                  <p:grpSpPr>
                    <a:xfrm>
                      <a:off x="715921" y="5750184"/>
                      <a:ext cx="986564" cy="988470"/>
                      <a:chOff x="715921" y="5750184"/>
                      <a:chExt cx="986564" cy="988470"/>
                    </a:xfrm>
                  </p:grpSpPr>
                  <p:cxnSp>
                    <p:nvCxnSpPr>
                      <p:cNvPr id="38" name="Ευθεία γραμμή σύνδεσης 37"/>
                      <p:cNvCxnSpPr/>
                      <p:nvPr/>
                    </p:nvCxnSpPr>
                    <p:spPr>
                      <a:xfrm>
                        <a:off x="715921" y="6229499"/>
                        <a:ext cx="780633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Ευθεία γραμμή σύνδεσης 38"/>
                      <p:cNvCxnSpPr/>
                      <p:nvPr/>
                    </p:nvCxnSpPr>
                    <p:spPr>
                      <a:xfrm>
                        <a:off x="1702485" y="5750184"/>
                        <a:ext cx="0" cy="988470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" name="Ευθεία γραμμή σύνδεσης 40"/>
                      <p:cNvCxnSpPr/>
                      <p:nvPr/>
                    </p:nvCxnSpPr>
                    <p:spPr>
                      <a:xfrm>
                        <a:off x="1541219" y="5996741"/>
                        <a:ext cx="0" cy="446240"/>
                      </a:xfrm>
                      <a:prstGeom prst="line">
                        <a:avLst/>
                      </a:prstGeom>
                      <a:ln w="571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6" name="TextBox 35"/>
                    <p:cNvSpPr txBox="1"/>
                    <p:nvPr/>
                  </p:nvSpPr>
                  <p:spPr>
                    <a:xfrm>
                      <a:off x="1653429" y="5647555"/>
                      <a:ext cx="33855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+</a:t>
                      </a:r>
                      <a:endParaRPr lang="el-GR" sz="2400" b="1" dirty="0"/>
                    </a:p>
                  </p:txBody>
                </p:sp>
                <p:sp>
                  <p:nvSpPr>
                    <p:cNvPr id="37" name="TextBox 36"/>
                    <p:cNvSpPr txBox="1"/>
                    <p:nvPr/>
                  </p:nvSpPr>
                  <p:spPr>
                    <a:xfrm>
                      <a:off x="1200696" y="5677527"/>
                      <a:ext cx="33855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–</a:t>
                      </a:r>
                      <a:endParaRPr lang="el-GR" sz="2400" b="1" dirty="0"/>
                    </a:p>
                  </p:txBody>
                </p:sp>
              </p:grpSp>
              <p:sp>
                <p:nvSpPr>
                  <p:cNvPr id="33" name="Οβάλ 32"/>
                  <p:cNvSpPr/>
                  <p:nvPr/>
                </p:nvSpPr>
                <p:spPr>
                  <a:xfrm>
                    <a:off x="5342493" y="4448707"/>
                    <a:ext cx="164344" cy="22312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" name="Οβάλ 33"/>
                  <p:cNvSpPr/>
                  <p:nvPr/>
                </p:nvSpPr>
                <p:spPr>
                  <a:xfrm>
                    <a:off x="7924083" y="4410979"/>
                    <a:ext cx="164344" cy="22312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1" name="Ορθογώνιο 30"/>
                    <p:cNvSpPr/>
                    <p:nvPr/>
                  </p:nvSpPr>
                  <p:spPr>
                    <a:xfrm>
                      <a:off x="6005482" y="4730920"/>
                      <a:ext cx="417486" cy="52457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0" name="Ορθογώνιο 1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05482" y="4730920"/>
                      <a:ext cx="417486" cy="524571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9" name="Ελεύθερη σχεδίαση 28"/>
              <p:cNvSpPr/>
              <p:nvPr/>
            </p:nvSpPr>
            <p:spPr>
              <a:xfrm>
                <a:off x="3110703" y="1703465"/>
                <a:ext cx="1375364" cy="180000"/>
              </a:xfrm>
              <a:custGeom>
                <a:avLst/>
                <a:gdLst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50605 w 2200940"/>
                  <a:gd name="connsiteY4" fmla="*/ 21265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212651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3365604"/>
                  <a:gd name="connsiteY0" fmla="*/ 212651 h 393405"/>
                  <a:gd name="connsiteX1" fmla="*/ 393405 w 3365604"/>
                  <a:gd name="connsiteY1" fmla="*/ 202019 h 393405"/>
                  <a:gd name="connsiteX2" fmla="*/ 489098 w 3365604"/>
                  <a:gd name="connsiteY2" fmla="*/ 0 h 393405"/>
                  <a:gd name="connsiteX3" fmla="*/ 680484 w 3365604"/>
                  <a:gd name="connsiteY3" fmla="*/ 393405 h 393405"/>
                  <a:gd name="connsiteX4" fmla="*/ 839972 w 3365604"/>
                  <a:gd name="connsiteY4" fmla="*/ 0 h 393405"/>
                  <a:gd name="connsiteX5" fmla="*/ 1041991 w 3365604"/>
                  <a:gd name="connsiteY5" fmla="*/ 382772 h 393405"/>
                  <a:gd name="connsiteX6" fmla="*/ 1233377 w 3365604"/>
                  <a:gd name="connsiteY6" fmla="*/ 0 h 393405"/>
                  <a:gd name="connsiteX7" fmla="*/ 1414130 w 3365604"/>
                  <a:gd name="connsiteY7" fmla="*/ 372140 h 393405"/>
                  <a:gd name="connsiteX8" fmla="*/ 1605516 w 3365604"/>
                  <a:gd name="connsiteY8" fmla="*/ 21265 h 393405"/>
                  <a:gd name="connsiteX9" fmla="*/ 1701209 w 3365604"/>
                  <a:gd name="connsiteY9" fmla="*/ 191386 h 393405"/>
                  <a:gd name="connsiteX10" fmla="*/ 3365604 w 3365604"/>
                  <a:gd name="connsiteY10" fmla="*/ 214095 h 393405"/>
                  <a:gd name="connsiteX0" fmla="*/ 0 w 3789119"/>
                  <a:gd name="connsiteY0" fmla="*/ 212651 h 393405"/>
                  <a:gd name="connsiteX1" fmla="*/ 393405 w 3789119"/>
                  <a:gd name="connsiteY1" fmla="*/ 202019 h 393405"/>
                  <a:gd name="connsiteX2" fmla="*/ 489098 w 3789119"/>
                  <a:gd name="connsiteY2" fmla="*/ 0 h 393405"/>
                  <a:gd name="connsiteX3" fmla="*/ 680484 w 3789119"/>
                  <a:gd name="connsiteY3" fmla="*/ 393405 h 393405"/>
                  <a:gd name="connsiteX4" fmla="*/ 839972 w 3789119"/>
                  <a:gd name="connsiteY4" fmla="*/ 0 h 393405"/>
                  <a:gd name="connsiteX5" fmla="*/ 1041991 w 3789119"/>
                  <a:gd name="connsiteY5" fmla="*/ 382772 h 393405"/>
                  <a:gd name="connsiteX6" fmla="*/ 1233377 w 3789119"/>
                  <a:gd name="connsiteY6" fmla="*/ 0 h 393405"/>
                  <a:gd name="connsiteX7" fmla="*/ 1414130 w 3789119"/>
                  <a:gd name="connsiteY7" fmla="*/ 372140 h 393405"/>
                  <a:gd name="connsiteX8" fmla="*/ 1605516 w 3789119"/>
                  <a:gd name="connsiteY8" fmla="*/ 21265 h 393405"/>
                  <a:gd name="connsiteX9" fmla="*/ 1701209 w 3789119"/>
                  <a:gd name="connsiteY9" fmla="*/ 191386 h 393405"/>
                  <a:gd name="connsiteX10" fmla="*/ 3789119 w 3789119"/>
                  <a:gd name="connsiteY10" fmla="*/ 145964 h 393405"/>
                  <a:gd name="connsiteX0" fmla="*/ 0 w 3753826"/>
                  <a:gd name="connsiteY0" fmla="*/ 212651 h 393405"/>
                  <a:gd name="connsiteX1" fmla="*/ 393405 w 3753826"/>
                  <a:gd name="connsiteY1" fmla="*/ 202019 h 393405"/>
                  <a:gd name="connsiteX2" fmla="*/ 489098 w 3753826"/>
                  <a:gd name="connsiteY2" fmla="*/ 0 h 393405"/>
                  <a:gd name="connsiteX3" fmla="*/ 680484 w 3753826"/>
                  <a:gd name="connsiteY3" fmla="*/ 393405 h 393405"/>
                  <a:gd name="connsiteX4" fmla="*/ 839972 w 3753826"/>
                  <a:gd name="connsiteY4" fmla="*/ 0 h 393405"/>
                  <a:gd name="connsiteX5" fmla="*/ 1041991 w 3753826"/>
                  <a:gd name="connsiteY5" fmla="*/ 382772 h 393405"/>
                  <a:gd name="connsiteX6" fmla="*/ 1233377 w 3753826"/>
                  <a:gd name="connsiteY6" fmla="*/ 0 h 393405"/>
                  <a:gd name="connsiteX7" fmla="*/ 1414130 w 3753826"/>
                  <a:gd name="connsiteY7" fmla="*/ 372140 h 393405"/>
                  <a:gd name="connsiteX8" fmla="*/ 1605516 w 3753826"/>
                  <a:gd name="connsiteY8" fmla="*/ 21265 h 393405"/>
                  <a:gd name="connsiteX9" fmla="*/ 1701209 w 3753826"/>
                  <a:gd name="connsiteY9" fmla="*/ 191386 h 393405"/>
                  <a:gd name="connsiteX10" fmla="*/ 3753826 w 3753826"/>
                  <a:gd name="connsiteY10" fmla="*/ 191385 h 393405"/>
                  <a:gd name="connsiteX0" fmla="*/ 0 w 4600855"/>
                  <a:gd name="connsiteY0" fmla="*/ 235361 h 393405"/>
                  <a:gd name="connsiteX1" fmla="*/ 1240434 w 4600855"/>
                  <a:gd name="connsiteY1" fmla="*/ 202019 h 393405"/>
                  <a:gd name="connsiteX2" fmla="*/ 1336127 w 4600855"/>
                  <a:gd name="connsiteY2" fmla="*/ 0 h 393405"/>
                  <a:gd name="connsiteX3" fmla="*/ 1527513 w 4600855"/>
                  <a:gd name="connsiteY3" fmla="*/ 393405 h 393405"/>
                  <a:gd name="connsiteX4" fmla="*/ 1687001 w 4600855"/>
                  <a:gd name="connsiteY4" fmla="*/ 0 h 393405"/>
                  <a:gd name="connsiteX5" fmla="*/ 1889020 w 4600855"/>
                  <a:gd name="connsiteY5" fmla="*/ 382772 h 393405"/>
                  <a:gd name="connsiteX6" fmla="*/ 2080406 w 4600855"/>
                  <a:gd name="connsiteY6" fmla="*/ 0 h 393405"/>
                  <a:gd name="connsiteX7" fmla="*/ 2261159 w 4600855"/>
                  <a:gd name="connsiteY7" fmla="*/ 372140 h 393405"/>
                  <a:gd name="connsiteX8" fmla="*/ 2452545 w 4600855"/>
                  <a:gd name="connsiteY8" fmla="*/ 21265 h 393405"/>
                  <a:gd name="connsiteX9" fmla="*/ 2548238 w 4600855"/>
                  <a:gd name="connsiteY9" fmla="*/ 191386 h 393405"/>
                  <a:gd name="connsiteX10" fmla="*/ 4600855 w 4600855"/>
                  <a:gd name="connsiteY10" fmla="*/ 191385 h 393405"/>
                  <a:gd name="connsiteX0" fmla="*/ 0 w 4671441"/>
                  <a:gd name="connsiteY0" fmla="*/ 212651 h 393405"/>
                  <a:gd name="connsiteX1" fmla="*/ 1311020 w 4671441"/>
                  <a:gd name="connsiteY1" fmla="*/ 202019 h 393405"/>
                  <a:gd name="connsiteX2" fmla="*/ 1406713 w 4671441"/>
                  <a:gd name="connsiteY2" fmla="*/ 0 h 393405"/>
                  <a:gd name="connsiteX3" fmla="*/ 1598099 w 4671441"/>
                  <a:gd name="connsiteY3" fmla="*/ 393405 h 393405"/>
                  <a:gd name="connsiteX4" fmla="*/ 1757587 w 4671441"/>
                  <a:gd name="connsiteY4" fmla="*/ 0 h 393405"/>
                  <a:gd name="connsiteX5" fmla="*/ 1959606 w 4671441"/>
                  <a:gd name="connsiteY5" fmla="*/ 382772 h 393405"/>
                  <a:gd name="connsiteX6" fmla="*/ 2150992 w 4671441"/>
                  <a:gd name="connsiteY6" fmla="*/ 0 h 393405"/>
                  <a:gd name="connsiteX7" fmla="*/ 2331745 w 4671441"/>
                  <a:gd name="connsiteY7" fmla="*/ 372140 h 393405"/>
                  <a:gd name="connsiteX8" fmla="*/ 2523131 w 4671441"/>
                  <a:gd name="connsiteY8" fmla="*/ 21265 h 393405"/>
                  <a:gd name="connsiteX9" fmla="*/ 2618824 w 4671441"/>
                  <a:gd name="connsiteY9" fmla="*/ 191386 h 393405"/>
                  <a:gd name="connsiteX10" fmla="*/ 4671441 w 4671441"/>
                  <a:gd name="connsiteY10" fmla="*/ 191385 h 393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1441" h="393405">
                    <a:moveTo>
                      <a:pt x="0" y="212651"/>
                    </a:moveTo>
                    <a:lnTo>
                      <a:pt x="1311020" y="202019"/>
                    </a:lnTo>
                    <a:lnTo>
                      <a:pt x="1406713" y="0"/>
                    </a:lnTo>
                    <a:lnTo>
                      <a:pt x="1598099" y="393405"/>
                    </a:lnTo>
                    <a:lnTo>
                      <a:pt x="1757587" y="0"/>
                    </a:lnTo>
                    <a:lnTo>
                      <a:pt x="1959606" y="382772"/>
                    </a:lnTo>
                    <a:lnTo>
                      <a:pt x="2150992" y="0"/>
                    </a:lnTo>
                    <a:lnTo>
                      <a:pt x="2331745" y="372140"/>
                    </a:lnTo>
                    <a:lnTo>
                      <a:pt x="2523131" y="21265"/>
                    </a:lnTo>
                    <a:lnTo>
                      <a:pt x="2618824" y="191386"/>
                    </a:lnTo>
                    <a:lnTo>
                      <a:pt x="4671441" y="191385"/>
                    </a:lnTo>
                  </a:path>
                </a:pathLst>
              </a:custGeom>
              <a:noFill/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3526315" y="1808676"/>
                  <a:ext cx="3609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Ορθογώνιο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6315" y="1808676"/>
                  <a:ext cx="360996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2" name="Ομάδα 51"/>
          <p:cNvGrpSpPr/>
          <p:nvPr/>
        </p:nvGrpSpPr>
        <p:grpSpPr>
          <a:xfrm>
            <a:off x="2167040" y="1328808"/>
            <a:ext cx="9873116" cy="1264191"/>
            <a:chOff x="2167040" y="1328808"/>
            <a:chExt cx="9873116" cy="1264191"/>
          </a:xfrm>
        </p:grpSpPr>
        <p:sp>
          <p:nvSpPr>
            <p:cNvPr id="45" name="TextBox 44"/>
            <p:cNvSpPr txBox="1"/>
            <p:nvPr/>
          </p:nvSpPr>
          <p:spPr>
            <a:xfrm>
              <a:off x="8127117" y="1439512"/>
              <a:ext cx="39130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Όλα τα στοιχεία ενός κλάδου διαρρέονται με την ίδια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νταση ρεύματος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8" name="Ομάδα 47"/>
            <p:cNvGrpSpPr/>
            <p:nvPr/>
          </p:nvGrpSpPr>
          <p:grpSpPr>
            <a:xfrm>
              <a:off x="2167040" y="1328808"/>
              <a:ext cx="576000" cy="338554"/>
              <a:chOff x="2167040" y="1328808"/>
              <a:chExt cx="576000" cy="338554"/>
            </a:xfrm>
          </p:grpSpPr>
          <p:cxnSp>
            <p:nvCxnSpPr>
              <p:cNvPr id="46" name="Ευθύγραμμο βέλος σύνδεσης 45"/>
              <p:cNvCxnSpPr/>
              <p:nvPr/>
            </p:nvCxnSpPr>
            <p:spPr>
              <a:xfrm rot="16200000" flipV="1">
                <a:off x="2455040" y="1328366"/>
                <a:ext cx="0" cy="5760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Ορθογώνιο 46"/>
              <p:cNvSpPr/>
              <p:nvPr/>
            </p:nvSpPr>
            <p:spPr>
              <a:xfrm>
                <a:off x="2349830" y="1328808"/>
                <a:ext cx="26481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600" dirty="0"/>
              </a:p>
            </p:txBody>
          </p:sp>
        </p:grpSp>
        <p:grpSp>
          <p:nvGrpSpPr>
            <p:cNvPr id="51" name="Ομάδα 50"/>
            <p:cNvGrpSpPr/>
            <p:nvPr/>
          </p:nvGrpSpPr>
          <p:grpSpPr>
            <a:xfrm>
              <a:off x="5960196" y="2252450"/>
              <a:ext cx="576000" cy="340549"/>
              <a:chOff x="5960196" y="2252450"/>
              <a:chExt cx="576000" cy="340549"/>
            </a:xfrm>
          </p:grpSpPr>
          <p:cxnSp>
            <p:nvCxnSpPr>
              <p:cNvPr id="49" name="Ευθύγραμμο βέλος σύνδεσης 48"/>
              <p:cNvCxnSpPr/>
              <p:nvPr/>
            </p:nvCxnSpPr>
            <p:spPr>
              <a:xfrm rot="5400000" flipH="1" flipV="1">
                <a:off x="6248196" y="1964450"/>
                <a:ext cx="0" cy="5760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Ορθογώνιο 49"/>
              <p:cNvSpPr/>
              <p:nvPr/>
            </p:nvSpPr>
            <p:spPr>
              <a:xfrm>
                <a:off x="6140635" y="2254445"/>
                <a:ext cx="26481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600" dirty="0"/>
              </a:p>
            </p:txBody>
          </p:sp>
        </p:grpSp>
      </p:grpSp>
      <p:grpSp>
        <p:nvGrpSpPr>
          <p:cNvPr id="55" name="Ομάδα 54"/>
          <p:cNvGrpSpPr/>
          <p:nvPr/>
        </p:nvGrpSpPr>
        <p:grpSpPr>
          <a:xfrm>
            <a:off x="358933" y="2900661"/>
            <a:ext cx="11476312" cy="649971"/>
            <a:chOff x="358933" y="2869488"/>
            <a:chExt cx="11476312" cy="649971"/>
          </a:xfrm>
        </p:grpSpPr>
        <p:sp>
          <p:nvSpPr>
            <p:cNvPr id="53" name="TextBox 52"/>
            <p:cNvSpPr txBox="1"/>
            <p:nvPr/>
          </p:nvSpPr>
          <p:spPr>
            <a:xfrm>
              <a:off x="358933" y="2869488"/>
              <a:ext cx="12780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Βρόχοι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366849" y="2873128"/>
              <a:ext cx="104683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κλειστές διαδρομές μέσα στο κύκλωμα, ανεξάρτητες μεταξύ τους, αποτελούμενες από στοιχεία του κυκλώματος 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Ομάδα 2"/>
          <p:cNvGrpSpPr/>
          <p:nvPr/>
        </p:nvGrpSpPr>
        <p:grpSpPr>
          <a:xfrm>
            <a:off x="3284884" y="3673687"/>
            <a:ext cx="2950126" cy="2520832"/>
            <a:chOff x="3815484" y="3692884"/>
            <a:chExt cx="2950126" cy="2520832"/>
          </a:xfrm>
        </p:grpSpPr>
        <p:grpSp>
          <p:nvGrpSpPr>
            <p:cNvPr id="2" name="Ομάδα 1"/>
            <p:cNvGrpSpPr/>
            <p:nvPr/>
          </p:nvGrpSpPr>
          <p:grpSpPr>
            <a:xfrm>
              <a:off x="3815484" y="3692884"/>
              <a:ext cx="2950126" cy="2520832"/>
              <a:chOff x="3790743" y="2900661"/>
              <a:chExt cx="2950126" cy="2520832"/>
            </a:xfrm>
          </p:grpSpPr>
          <p:grpSp>
            <p:nvGrpSpPr>
              <p:cNvPr id="57" name="Ομάδα 56"/>
              <p:cNvGrpSpPr/>
              <p:nvPr/>
            </p:nvGrpSpPr>
            <p:grpSpPr>
              <a:xfrm>
                <a:off x="3790743" y="2900661"/>
                <a:ext cx="2950126" cy="2520832"/>
                <a:chOff x="110433" y="754985"/>
                <a:chExt cx="2950126" cy="2520832"/>
              </a:xfrm>
            </p:grpSpPr>
            <p:grpSp>
              <p:nvGrpSpPr>
                <p:cNvPr id="62" name="Ομάδα 61"/>
                <p:cNvGrpSpPr/>
                <p:nvPr/>
              </p:nvGrpSpPr>
              <p:grpSpPr>
                <a:xfrm>
                  <a:off x="110433" y="754985"/>
                  <a:ext cx="2801115" cy="537355"/>
                  <a:chOff x="1194954" y="584864"/>
                  <a:chExt cx="2801115" cy="537355"/>
                </a:xfrm>
              </p:grpSpPr>
              <p:sp>
                <p:nvSpPr>
                  <p:cNvPr id="100" name="Ελεύθερη σχεδίαση 99"/>
                  <p:cNvSpPr/>
                  <p:nvPr/>
                </p:nvSpPr>
                <p:spPr>
                  <a:xfrm>
                    <a:off x="1194954" y="883953"/>
                    <a:ext cx="2801115" cy="238266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710520"/>
                      <a:gd name="connsiteY0" fmla="*/ 212651 h 393405"/>
                      <a:gd name="connsiteX1" fmla="*/ 393405 w 2710520"/>
                      <a:gd name="connsiteY1" fmla="*/ 202019 h 393405"/>
                      <a:gd name="connsiteX2" fmla="*/ 489098 w 2710520"/>
                      <a:gd name="connsiteY2" fmla="*/ 0 h 393405"/>
                      <a:gd name="connsiteX3" fmla="*/ 680484 w 2710520"/>
                      <a:gd name="connsiteY3" fmla="*/ 393405 h 393405"/>
                      <a:gd name="connsiteX4" fmla="*/ 839972 w 2710520"/>
                      <a:gd name="connsiteY4" fmla="*/ 0 h 393405"/>
                      <a:gd name="connsiteX5" fmla="*/ 1041991 w 2710520"/>
                      <a:gd name="connsiteY5" fmla="*/ 382772 h 393405"/>
                      <a:gd name="connsiteX6" fmla="*/ 1233377 w 2710520"/>
                      <a:gd name="connsiteY6" fmla="*/ 0 h 393405"/>
                      <a:gd name="connsiteX7" fmla="*/ 1414130 w 2710520"/>
                      <a:gd name="connsiteY7" fmla="*/ 372140 h 393405"/>
                      <a:gd name="connsiteX8" fmla="*/ 1605516 w 2710520"/>
                      <a:gd name="connsiteY8" fmla="*/ 21265 h 393405"/>
                      <a:gd name="connsiteX9" fmla="*/ 1701209 w 2710520"/>
                      <a:gd name="connsiteY9" fmla="*/ 191386 h 393405"/>
                      <a:gd name="connsiteX10" fmla="*/ 2710520 w 2710520"/>
                      <a:gd name="connsiteY10" fmla="*/ 174229 h 393405"/>
                      <a:gd name="connsiteX0" fmla="*/ 0 w 2727506"/>
                      <a:gd name="connsiteY0" fmla="*/ 212651 h 393405"/>
                      <a:gd name="connsiteX1" fmla="*/ 393405 w 2727506"/>
                      <a:gd name="connsiteY1" fmla="*/ 202019 h 393405"/>
                      <a:gd name="connsiteX2" fmla="*/ 489098 w 2727506"/>
                      <a:gd name="connsiteY2" fmla="*/ 0 h 393405"/>
                      <a:gd name="connsiteX3" fmla="*/ 680484 w 2727506"/>
                      <a:gd name="connsiteY3" fmla="*/ 393405 h 393405"/>
                      <a:gd name="connsiteX4" fmla="*/ 839972 w 2727506"/>
                      <a:gd name="connsiteY4" fmla="*/ 0 h 393405"/>
                      <a:gd name="connsiteX5" fmla="*/ 1041991 w 2727506"/>
                      <a:gd name="connsiteY5" fmla="*/ 382772 h 393405"/>
                      <a:gd name="connsiteX6" fmla="*/ 1233377 w 2727506"/>
                      <a:gd name="connsiteY6" fmla="*/ 0 h 393405"/>
                      <a:gd name="connsiteX7" fmla="*/ 1414130 w 2727506"/>
                      <a:gd name="connsiteY7" fmla="*/ 372140 h 393405"/>
                      <a:gd name="connsiteX8" fmla="*/ 1605516 w 2727506"/>
                      <a:gd name="connsiteY8" fmla="*/ 21265 h 393405"/>
                      <a:gd name="connsiteX9" fmla="*/ 1701209 w 2727506"/>
                      <a:gd name="connsiteY9" fmla="*/ 191386 h 393405"/>
                      <a:gd name="connsiteX10" fmla="*/ 2727506 w 2727506"/>
                      <a:gd name="connsiteY10" fmla="*/ 208541 h 393405"/>
                      <a:gd name="connsiteX0" fmla="*/ 0 w 3339003"/>
                      <a:gd name="connsiteY0" fmla="*/ 195496 h 393405"/>
                      <a:gd name="connsiteX1" fmla="*/ 1004902 w 3339003"/>
                      <a:gd name="connsiteY1" fmla="*/ 202019 h 393405"/>
                      <a:gd name="connsiteX2" fmla="*/ 1100595 w 3339003"/>
                      <a:gd name="connsiteY2" fmla="*/ 0 h 393405"/>
                      <a:gd name="connsiteX3" fmla="*/ 1291981 w 3339003"/>
                      <a:gd name="connsiteY3" fmla="*/ 393405 h 393405"/>
                      <a:gd name="connsiteX4" fmla="*/ 1451469 w 3339003"/>
                      <a:gd name="connsiteY4" fmla="*/ 0 h 393405"/>
                      <a:gd name="connsiteX5" fmla="*/ 1653488 w 3339003"/>
                      <a:gd name="connsiteY5" fmla="*/ 382772 h 393405"/>
                      <a:gd name="connsiteX6" fmla="*/ 1844874 w 3339003"/>
                      <a:gd name="connsiteY6" fmla="*/ 0 h 393405"/>
                      <a:gd name="connsiteX7" fmla="*/ 2025627 w 3339003"/>
                      <a:gd name="connsiteY7" fmla="*/ 372140 h 393405"/>
                      <a:gd name="connsiteX8" fmla="*/ 2217013 w 3339003"/>
                      <a:gd name="connsiteY8" fmla="*/ 21265 h 393405"/>
                      <a:gd name="connsiteX9" fmla="*/ 2312706 w 3339003"/>
                      <a:gd name="connsiteY9" fmla="*/ 191386 h 393405"/>
                      <a:gd name="connsiteX10" fmla="*/ 3339003 w 3339003"/>
                      <a:gd name="connsiteY10" fmla="*/ 208541 h 393405"/>
                      <a:gd name="connsiteX0" fmla="*/ 0 w 3899541"/>
                      <a:gd name="connsiteY0" fmla="*/ 195496 h 393405"/>
                      <a:gd name="connsiteX1" fmla="*/ 1565440 w 3899541"/>
                      <a:gd name="connsiteY1" fmla="*/ 202019 h 393405"/>
                      <a:gd name="connsiteX2" fmla="*/ 1661133 w 3899541"/>
                      <a:gd name="connsiteY2" fmla="*/ 0 h 393405"/>
                      <a:gd name="connsiteX3" fmla="*/ 1852519 w 3899541"/>
                      <a:gd name="connsiteY3" fmla="*/ 393405 h 393405"/>
                      <a:gd name="connsiteX4" fmla="*/ 2012007 w 3899541"/>
                      <a:gd name="connsiteY4" fmla="*/ 0 h 393405"/>
                      <a:gd name="connsiteX5" fmla="*/ 2214026 w 3899541"/>
                      <a:gd name="connsiteY5" fmla="*/ 382772 h 393405"/>
                      <a:gd name="connsiteX6" fmla="*/ 2405412 w 3899541"/>
                      <a:gd name="connsiteY6" fmla="*/ 0 h 393405"/>
                      <a:gd name="connsiteX7" fmla="*/ 2586165 w 3899541"/>
                      <a:gd name="connsiteY7" fmla="*/ 372140 h 393405"/>
                      <a:gd name="connsiteX8" fmla="*/ 2777551 w 3899541"/>
                      <a:gd name="connsiteY8" fmla="*/ 21265 h 393405"/>
                      <a:gd name="connsiteX9" fmla="*/ 2873244 w 3899541"/>
                      <a:gd name="connsiteY9" fmla="*/ 191386 h 393405"/>
                      <a:gd name="connsiteX10" fmla="*/ 3899541 w 3899541"/>
                      <a:gd name="connsiteY10" fmla="*/ 208541 h 393405"/>
                      <a:gd name="connsiteX0" fmla="*/ 0 w 4578981"/>
                      <a:gd name="connsiteY0" fmla="*/ 195496 h 393405"/>
                      <a:gd name="connsiteX1" fmla="*/ 1565440 w 4578981"/>
                      <a:gd name="connsiteY1" fmla="*/ 202019 h 393405"/>
                      <a:gd name="connsiteX2" fmla="*/ 1661133 w 4578981"/>
                      <a:gd name="connsiteY2" fmla="*/ 0 h 393405"/>
                      <a:gd name="connsiteX3" fmla="*/ 1852519 w 4578981"/>
                      <a:gd name="connsiteY3" fmla="*/ 393405 h 393405"/>
                      <a:gd name="connsiteX4" fmla="*/ 2012007 w 4578981"/>
                      <a:gd name="connsiteY4" fmla="*/ 0 h 393405"/>
                      <a:gd name="connsiteX5" fmla="*/ 2214026 w 4578981"/>
                      <a:gd name="connsiteY5" fmla="*/ 382772 h 393405"/>
                      <a:gd name="connsiteX6" fmla="*/ 2405412 w 4578981"/>
                      <a:gd name="connsiteY6" fmla="*/ 0 h 393405"/>
                      <a:gd name="connsiteX7" fmla="*/ 2586165 w 4578981"/>
                      <a:gd name="connsiteY7" fmla="*/ 372140 h 393405"/>
                      <a:gd name="connsiteX8" fmla="*/ 2777551 w 4578981"/>
                      <a:gd name="connsiteY8" fmla="*/ 21265 h 393405"/>
                      <a:gd name="connsiteX9" fmla="*/ 2873244 w 4578981"/>
                      <a:gd name="connsiteY9" fmla="*/ 191386 h 393405"/>
                      <a:gd name="connsiteX10" fmla="*/ 4578981 w 4578981"/>
                      <a:gd name="connsiteY10" fmla="*/ 208541 h 393405"/>
                      <a:gd name="connsiteX0" fmla="*/ 0 w 4578981"/>
                      <a:gd name="connsiteY0" fmla="*/ 195496 h 393405"/>
                      <a:gd name="connsiteX1" fmla="*/ 1565440 w 4578981"/>
                      <a:gd name="connsiteY1" fmla="*/ 202019 h 393405"/>
                      <a:gd name="connsiteX2" fmla="*/ 1661133 w 4578981"/>
                      <a:gd name="connsiteY2" fmla="*/ 0 h 393405"/>
                      <a:gd name="connsiteX3" fmla="*/ 1852519 w 4578981"/>
                      <a:gd name="connsiteY3" fmla="*/ 393405 h 393405"/>
                      <a:gd name="connsiteX4" fmla="*/ 2012007 w 4578981"/>
                      <a:gd name="connsiteY4" fmla="*/ 0 h 393405"/>
                      <a:gd name="connsiteX5" fmla="*/ 2214026 w 4578981"/>
                      <a:gd name="connsiteY5" fmla="*/ 382772 h 393405"/>
                      <a:gd name="connsiteX6" fmla="*/ 2405412 w 4578981"/>
                      <a:gd name="connsiteY6" fmla="*/ 0 h 393405"/>
                      <a:gd name="connsiteX7" fmla="*/ 2586165 w 4578981"/>
                      <a:gd name="connsiteY7" fmla="*/ 372140 h 393405"/>
                      <a:gd name="connsiteX8" fmla="*/ 2777551 w 4578981"/>
                      <a:gd name="connsiteY8" fmla="*/ 21265 h 393405"/>
                      <a:gd name="connsiteX9" fmla="*/ 2873244 w 4578981"/>
                      <a:gd name="connsiteY9" fmla="*/ 191386 h 393405"/>
                      <a:gd name="connsiteX10" fmla="*/ 4578981 w 4578981"/>
                      <a:gd name="connsiteY10" fmla="*/ 174227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578981" h="393405">
                        <a:moveTo>
                          <a:pt x="0" y="195496"/>
                        </a:moveTo>
                        <a:lnTo>
                          <a:pt x="1565440" y="202019"/>
                        </a:lnTo>
                        <a:lnTo>
                          <a:pt x="1661133" y="0"/>
                        </a:lnTo>
                        <a:lnTo>
                          <a:pt x="1852519" y="393405"/>
                        </a:lnTo>
                        <a:lnTo>
                          <a:pt x="2012007" y="0"/>
                        </a:lnTo>
                        <a:lnTo>
                          <a:pt x="2214026" y="382772"/>
                        </a:lnTo>
                        <a:lnTo>
                          <a:pt x="2405412" y="0"/>
                        </a:lnTo>
                        <a:lnTo>
                          <a:pt x="2586165" y="372140"/>
                        </a:lnTo>
                        <a:lnTo>
                          <a:pt x="2777551" y="21265"/>
                        </a:lnTo>
                        <a:lnTo>
                          <a:pt x="2873244" y="191386"/>
                        </a:lnTo>
                        <a:cubicBezTo>
                          <a:pt x="3039821" y="191386"/>
                          <a:pt x="4412404" y="174227"/>
                          <a:pt x="4578981" y="174227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01" name="Ορθογώνιο 100"/>
                      <p:cNvSpPr/>
                      <p:nvPr/>
                    </p:nvSpPr>
                    <p:spPr>
                      <a:xfrm>
                        <a:off x="2307077" y="584864"/>
                        <a:ext cx="472116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" name="Ορθογώνιο 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307077" y="584864"/>
                        <a:ext cx="472116" cy="338554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63" name="Ομάδα 62"/>
                <p:cNvGrpSpPr/>
                <p:nvPr/>
              </p:nvGrpSpPr>
              <p:grpSpPr>
                <a:xfrm rot="16200000">
                  <a:off x="1430702" y="1612371"/>
                  <a:ext cx="2347131" cy="884496"/>
                  <a:chOff x="2003852" y="1426294"/>
                  <a:chExt cx="2347131" cy="884496"/>
                </a:xfrm>
              </p:grpSpPr>
              <p:grpSp>
                <p:nvGrpSpPr>
                  <p:cNvPr id="86" name="Ομάδα 85"/>
                  <p:cNvGrpSpPr/>
                  <p:nvPr/>
                </p:nvGrpSpPr>
                <p:grpSpPr>
                  <a:xfrm>
                    <a:off x="2003852" y="1426294"/>
                    <a:ext cx="2347131" cy="884496"/>
                    <a:chOff x="2003852" y="1426294"/>
                    <a:chExt cx="2347131" cy="884496"/>
                  </a:xfrm>
                </p:grpSpPr>
                <p:grpSp>
                  <p:nvGrpSpPr>
                    <p:cNvPr id="88" name="Ομάδα 87"/>
                    <p:cNvGrpSpPr/>
                    <p:nvPr/>
                  </p:nvGrpSpPr>
                  <p:grpSpPr>
                    <a:xfrm>
                      <a:off x="2003852" y="1426294"/>
                      <a:ext cx="2122626" cy="884496"/>
                      <a:chOff x="5162327" y="3961824"/>
                      <a:chExt cx="2422507" cy="1370477"/>
                    </a:xfrm>
                  </p:grpSpPr>
                  <p:grpSp>
                    <p:nvGrpSpPr>
                      <p:cNvPr id="90" name="Ομάδα 89"/>
                      <p:cNvGrpSpPr/>
                      <p:nvPr/>
                    </p:nvGrpSpPr>
                    <p:grpSpPr>
                      <a:xfrm>
                        <a:off x="5162327" y="3961824"/>
                        <a:ext cx="2422507" cy="1091099"/>
                        <a:chOff x="5162327" y="3961824"/>
                        <a:chExt cx="2422507" cy="1091099"/>
                      </a:xfrm>
                    </p:grpSpPr>
                    <p:grpSp>
                      <p:nvGrpSpPr>
                        <p:cNvPr id="92" name="Ομάδα 91"/>
                        <p:cNvGrpSpPr/>
                        <p:nvPr/>
                      </p:nvGrpSpPr>
                      <p:grpSpPr>
                        <a:xfrm>
                          <a:off x="5162327" y="3961824"/>
                          <a:ext cx="1560668" cy="1091099"/>
                          <a:chOff x="431315" y="5647555"/>
                          <a:chExt cx="1560668" cy="1091099"/>
                        </a:xfrm>
                      </p:grpSpPr>
                      <p:grpSp>
                        <p:nvGrpSpPr>
                          <p:cNvPr id="94" name="Ομάδα 93"/>
                          <p:cNvGrpSpPr/>
                          <p:nvPr/>
                        </p:nvGrpSpPr>
                        <p:grpSpPr>
                          <a:xfrm>
                            <a:off x="431315" y="5750184"/>
                            <a:ext cx="1271170" cy="988470"/>
                            <a:chOff x="431315" y="5750184"/>
                            <a:chExt cx="1271170" cy="988470"/>
                          </a:xfrm>
                        </p:grpSpPr>
                        <p:cxnSp>
                          <p:nvCxnSpPr>
                            <p:cNvPr id="97" name="Ευθεία γραμμή σύνδεσης 96"/>
                            <p:cNvCxnSpPr/>
                            <p:nvPr/>
                          </p:nvCxnSpPr>
                          <p:spPr>
                            <a:xfrm>
                              <a:off x="431315" y="6229499"/>
                              <a:ext cx="1109322" cy="0"/>
                            </a:xfrm>
                            <a:prstGeom prst="line">
                              <a:avLst/>
                            </a:prstGeom>
                            <a:ln w="3175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98" name="Ευθεία γραμμή σύνδεσης 97"/>
                            <p:cNvCxnSpPr/>
                            <p:nvPr/>
                          </p:nvCxnSpPr>
                          <p:spPr>
                            <a:xfrm>
                              <a:off x="1702485" y="5750184"/>
                              <a:ext cx="0" cy="988470"/>
                            </a:xfrm>
                            <a:prstGeom prst="line">
                              <a:avLst/>
                            </a:prstGeom>
                            <a:ln w="3810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99" name="Ευθεία γραμμή σύνδεσης 98"/>
                            <p:cNvCxnSpPr/>
                            <p:nvPr/>
                          </p:nvCxnSpPr>
                          <p:spPr>
                            <a:xfrm>
                              <a:off x="1541219" y="5996741"/>
                              <a:ext cx="0" cy="446240"/>
                            </a:xfrm>
                            <a:prstGeom prst="line">
                              <a:avLst/>
                            </a:prstGeom>
                            <a:ln w="57150">
                              <a:solidFill>
                                <a:srgbClr val="00206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95" name="TextBox 94"/>
                          <p:cNvSpPr txBox="1"/>
                          <p:nvPr/>
                        </p:nvSpPr>
                        <p:spPr>
                          <a:xfrm>
                            <a:off x="1653429" y="5647555"/>
                            <a:ext cx="338554" cy="46166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l-GR" sz="2400" b="1" dirty="0" smtClean="0"/>
                              <a:t>+</a:t>
                            </a:r>
                            <a:endParaRPr lang="el-GR" sz="2400" b="1" dirty="0"/>
                          </a:p>
                        </p:txBody>
                      </p:sp>
                      <p:sp>
                        <p:nvSpPr>
                          <p:cNvPr id="96" name="TextBox 95"/>
                          <p:cNvSpPr txBox="1"/>
                          <p:nvPr/>
                        </p:nvSpPr>
                        <p:spPr>
                          <a:xfrm rot="5400000">
                            <a:off x="1297913" y="5738335"/>
                            <a:ext cx="459635" cy="34004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l-GR" sz="2400" b="1" dirty="0" smtClean="0"/>
                              <a:t>–</a:t>
                            </a:r>
                            <a:endParaRPr lang="el-GR" sz="2400" b="1" dirty="0"/>
                          </a:p>
                        </p:txBody>
                      </p:sp>
                    </p:grpSp>
                    <p:sp>
                      <p:nvSpPr>
                        <p:cNvPr id="93" name="Οβάλ 92"/>
                        <p:cNvSpPr/>
                        <p:nvPr/>
                      </p:nvSpPr>
                      <p:spPr>
                        <a:xfrm>
                          <a:off x="7461576" y="4443179"/>
                          <a:ext cx="123258" cy="16734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91" name="Ορθογώνιο 90"/>
                          <p:cNvSpPr/>
                          <p:nvPr/>
                        </p:nvSpPr>
                        <p:spPr>
                          <a:xfrm rot="5400000">
                            <a:off x="5854676" y="4779560"/>
                            <a:ext cx="719098" cy="386384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US" sz="16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𝑬</m:t>
                                      </m:r>
                                    </m:e>
                                    <m:sub>
                                      <m:r>
                                        <a:rPr lang="el-GR" sz="16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l-GR" sz="1600" dirty="0">
                              <a:solidFill>
                                <a:srgbClr val="00206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4" name="Ορθογώνιο 13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 rot="5400000">
                            <a:off x="5854676" y="4779560"/>
                            <a:ext cx="719098" cy="386384"/>
                          </a:xfrm>
                          <a:prstGeom prst="rect">
                            <a:avLst/>
                          </a:prstGeom>
                          <a:blipFill>
                            <a:blip r:embed="rId8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sp>
                  <p:nvSpPr>
                    <p:cNvPr id="89" name="Ελεύθερη σχεδίαση 88"/>
                    <p:cNvSpPr/>
                    <p:nvPr/>
                  </p:nvSpPr>
                  <p:spPr>
                    <a:xfrm>
                      <a:off x="3110702" y="1703464"/>
                      <a:ext cx="1240281" cy="180000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765624"/>
                        <a:gd name="connsiteY0" fmla="*/ 212651 h 393405"/>
                        <a:gd name="connsiteX1" fmla="*/ 393405 w 2765624"/>
                        <a:gd name="connsiteY1" fmla="*/ 202019 h 393405"/>
                        <a:gd name="connsiteX2" fmla="*/ 489098 w 2765624"/>
                        <a:gd name="connsiteY2" fmla="*/ 0 h 393405"/>
                        <a:gd name="connsiteX3" fmla="*/ 680484 w 2765624"/>
                        <a:gd name="connsiteY3" fmla="*/ 393405 h 393405"/>
                        <a:gd name="connsiteX4" fmla="*/ 839972 w 2765624"/>
                        <a:gd name="connsiteY4" fmla="*/ 0 h 393405"/>
                        <a:gd name="connsiteX5" fmla="*/ 1041991 w 2765624"/>
                        <a:gd name="connsiteY5" fmla="*/ 382772 h 393405"/>
                        <a:gd name="connsiteX6" fmla="*/ 1233377 w 2765624"/>
                        <a:gd name="connsiteY6" fmla="*/ 0 h 393405"/>
                        <a:gd name="connsiteX7" fmla="*/ 1414130 w 2765624"/>
                        <a:gd name="connsiteY7" fmla="*/ 372140 h 393405"/>
                        <a:gd name="connsiteX8" fmla="*/ 1605516 w 2765624"/>
                        <a:gd name="connsiteY8" fmla="*/ 21265 h 393405"/>
                        <a:gd name="connsiteX9" fmla="*/ 1701209 w 2765624"/>
                        <a:gd name="connsiteY9" fmla="*/ 191386 h 393405"/>
                        <a:gd name="connsiteX10" fmla="*/ 2765624 w 2765624"/>
                        <a:gd name="connsiteY10" fmla="*/ 214095 h 393405"/>
                        <a:gd name="connsiteX0" fmla="*/ 0 w 3224432"/>
                        <a:gd name="connsiteY0" fmla="*/ 235361 h 393405"/>
                        <a:gd name="connsiteX1" fmla="*/ 852213 w 3224432"/>
                        <a:gd name="connsiteY1" fmla="*/ 202019 h 393405"/>
                        <a:gd name="connsiteX2" fmla="*/ 947906 w 3224432"/>
                        <a:gd name="connsiteY2" fmla="*/ 0 h 393405"/>
                        <a:gd name="connsiteX3" fmla="*/ 1139292 w 3224432"/>
                        <a:gd name="connsiteY3" fmla="*/ 393405 h 393405"/>
                        <a:gd name="connsiteX4" fmla="*/ 1298780 w 3224432"/>
                        <a:gd name="connsiteY4" fmla="*/ 0 h 393405"/>
                        <a:gd name="connsiteX5" fmla="*/ 1500799 w 3224432"/>
                        <a:gd name="connsiteY5" fmla="*/ 382772 h 393405"/>
                        <a:gd name="connsiteX6" fmla="*/ 1692185 w 3224432"/>
                        <a:gd name="connsiteY6" fmla="*/ 0 h 393405"/>
                        <a:gd name="connsiteX7" fmla="*/ 1872938 w 3224432"/>
                        <a:gd name="connsiteY7" fmla="*/ 372140 h 393405"/>
                        <a:gd name="connsiteX8" fmla="*/ 2064324 w 3224432"/>
                        <a:gd name="connsiteY8" fmla="*/ 21265 h 393405"/>
                        <a:gd name="connsiteX9" fmla="*/ 2160017 w 3224432"/>
                        <a:gd name="connsiteY9" fmla="*/ 191386 h 393405"/>
                        <a:gd name="connsiteX10" fmla="*/ 3224432 w 3224432"/>
                        <a:gd name="connsiteY10" fmla="*/ 214095 h 393405"/>
                        <a:gd name="connsiteX0" fmla="*/ 0 w 3224432"/>
                        <a:gd name="connsiteY0" fmla="*/ 189940 h 393405"/>
                        <a:gd name="connsiteX1" fmla="*/ 852213 w 3224432"/>
                        <a:gd name="connsiteY1" fmla="*/ 202019 h 393405"/>
                        <a:gd name="connsiteX2" fmla="*/ 947906 w 3224432"/>
                        <a:gd name="connsiteY2" fmla="*/ 0 h 393405"/>
                        <a:gd name="connsiteX3" fmla="*/ 1139292 w 3224432"/>
                        <a:gd name="connsiteY3" fmla="*/ 393405 h 393405"/>
                        <a:gd name="connsiteX4" fmla="*/ 1298780 w 3224432"/>
                        <a:gd name="connsiteY4" fmla="*/ 0 h 393405"/>
                        <a:gd name="connsiteX5" fmla="*/ 1500799 w 3224432"/>
                        <a:gd name="connsiteY5" fmla="*/ 382772 h 393405"/>
                        <a:gd name="connsiteX6" fmla="*/ 1692185 w 3224432"/>
                        <a:gd name="connsiteY6" fmla="*/ 0 h 393405"/>
                        <a:gd name="connsiteX7" fmla="*/ 1872938 w 3224432"/>
                        <a:gd name="connsiteY7" fmla="*/ 372140 h 393405"/>
                        <a:gd name="connsiteX8" fmla="*/ 2064324 w 3224432"/>
                        <a:gd name="connsiteY8" fmla="*/ 21265 h 393405"/>
                        <a:gd name="connsiteX9" fmla="*/ 2160017 w 3224432"/>
                        <a:gd name="connsiteY9" fmla="*/ 191386 h 393405"/>
                        <a:gd name="connsiteX10" fmla="*/ 3224432 w 3224432"/>
                        <a:gd name="connsiteY10" fmla="*/ 214095 h 393405"/>
                        <a:gd name="connsiteX0" fmla="*/ 0 w 3224432"/>
                        <a:gd name="connsiteY0" fmla="*/ 189940 h 393405"/>
                        <a:gd name="connsiteX1" fmla="*/ 852213 w 3224432"/>
                        <a:gd name="connsiteY1" fmla="*/ 202019 h 393405"/>
                        <a:gd name="connsiteX2" fmla="*/ 947906 w 3224432"/>
                        <a:gd name="connsiteY2" fmla="*/ 0 h 393405"/>
                        <a:gd name="connsiteX3" fmla="*/ 1139292 w 3224432"/>
                        <a:gd name="connsiteY3" fmla="*/ 393405 h 393405"/>
                        <a:gd name="connsiteX4" fmla="*/ 1298780 w 3224432"/>
                        <a:gd name="connsiteY4" fmla="*/ 0 h 393405"/>
                        <a:gd name="connsiteX5" fmla="*/ 1500799 w 3224432"/>
                        <a:gd name="connsiteY5" fmla="*/ 382772 h 393405"/>
                        <a:gd name="connsiteX6" fmla="*/ 1692185 w 3224432"/>
                        <a:gd name="connsiteY6" fmla="*/ 0 h 393405"/>
                        <a:gd name="connsiteX7" fmla="*/ 1872938 w 3224432"/>
                        <a:gd name="connsiteY7" fmla="*/ 372140 h 393405"/>
                        <a:gd name="connsiteX8" fmla="*/ 2064324 w 3224432"/>
                        <a:gd name="connsiteY8" fmla="*/ 21265 h 393405"/>
                        <a:gd name="connsiteX9" fmla="*/ 2160017 w 3224432"/>
                        <a:gd name="connsiteY9" fmla="*/ 191386 h 393405"/>
                        <a:gd name="connsiteX10" fmla="*/ 3224432 w 3224432"/>
                        <a:gd name="connsiteY10" fmla="*/ 191385 h 393405"/>
                        <a:gd name="connsiteX0" fmla="*/ 0 w 4212630"/>
                        <a:gd name="connsiteY0" fmla="*/ 189940 h 393405"/>
                        <a:gd name="connsiteX1" fmla="*/ 852213 w 4212630"/>
                        <a:gd name="connsiteY1" fmla="*/ 202019 h 393405"/>
                        <a:gd name="connsiteX2" fmla="*/ 947906 w 4212630"/>
                        <a:gd name="connsiteY2" fmla="*/ 0 h 393405"/>
                        <a:gd name="connsiteX3" fmla="*/ 1139292 w 4212630"/>
                        <a:gd name="connsiteY3" fmla="*/ 393405 h 393405"/>
                        <a:gd name="connsiteX4" fmla="*/ 1298780 w 4212630"/>
                        <a:gd name="connsiteY4" fmla="*/ 0 h 393405"/>
                        <a:gd name="connsiteX5" fmla="*/ 1500799 w 4212630"/>
                        <a:gd name="connsiteY5" fmla="*/ 382772 h 393405"/>
                        <a:gd name="connsiteX6" fmla="*/ 1692185 w 4212630"/>
                        <a:gd name="connsiteY6" fmla="*/ 0 h 393405"/>
                        <a:gd name="connsiteX7" fmla="*/ 1872938 w 4212630"/>
                        <a:gd name="connsiteY7" fmla="*/ 372140 h 393405"/>
                        <a:gd name="connsiteX8" fmla="*/ 2064324 w 4212630"/>
                        <a:gd name="connsiteY8" fmla="*/ 21265 h 393405"/>
                        <a:gd name="connsiteX9" fmla="*/ 2160017 w 4212630"/>
                        <a:gd name="connsiteY9" fmla="*/ 191386 h 393405"/>
                        <a:gd name="connsiteX10" fmla="*/ 4212630 w 4212630"/>
                        <a:gd name="connsiteY10" fmla="*/ 191385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4212630" h="393405">
                          <a:moveTo>
                            <a:pt x="0" y="189940"/>
                          </a:moveTo>
                          <a:lnTo>
                            <a:pt x="852213" y="202019"/>
                          </a:lnTo>
                          <a:lnTo>
                            <a:pt x="947906" y="0"/>
                          </a:lnTo>
                          <a:lnTo>
                            <a:pt x="1139292" y="393405"/>
                          </a:lnTo>
                          <a:lnTo>
                            <a:pt x="1298780" y="0"/>
                          </a:lnTo>
                          <a:lnTo>
                            <a:pt x="1500799" y="382772"/>
                          </a:lnTo>
                          <a:lnTo>
                            <a:pt x="1692185" y="0"/>
                          </a:lnTo>
                          <a:lnTo>
                            <a:pt x="1872938" y="372140"/>
                          </a:lnTo>
                          <a:lnTo>
                            <a:pt x="2064324" y="21265"/>
                          </a:lnTo>
                          <a:lnTo>
                            <a:pt x="2160017" y="191386"/>
                          </a:lnTo>
                          <a:lnTo>
                            <a:pt x="4212630" y="191385"/>
                          </a:lnTo>
                        </a:path>
                      </a:pathLst>
                    </a:custGeom>
                    <a:noFill/>
                    <a:ln w="2222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87" name="Ορθογώνιο 86"/>
                      <p:cNvSpPr/>
                      <p:nvPr/>
                    </p:nvSpPr>
                    <p:spPr>
                      <a:xfrm rot="5400000">
                        <a:off x="3377525" y="1863948"/>
                        <a:ext cx="47153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0" name="Ορθογώνιο 9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5400000">
                        <a:off x="3377525" y="1863948"/>
                        <a:ext cx="471539" cy="369332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65" name="Ομάδα 64"/>
                <p:cNvGrpSpPr/>
                <p:nvPr/>
              </p:nvGrpSpPr>
              <p:grpSpPr>
                <a:xfrm>
                  <a:off x="186707" y="2737584"/>
                  <a:ext cx="2873852" cy="538233"/>
                  <a:chOff x="1267690" y="873562"/>
                  <a:chExt cx="2873852" cy="538233"/>
                </a:xfrm>
              </p:grpSpPr>
              <p:sp>
                <p:nvSpPr>
                  <p:cNvPr id="82" name="Ελεύθερη σχεδίαση 81"/>
                  <p:cNvSpPr/>
                  <p:nvPr/>
                </p:nvSpPr>
                <p:spPr>
                  <a:xfrm>
                    <a:off x="1267690" y="873562"/>
                    <a:ext cx="2873852" cy="238266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761479"/>
                      <a:gd name="connsiteY0" fmla="*/ 212651 h 393405"/>
                      <a:gd name="connsiteX1" fmla="*/ 393405 w 2761479"/>
                      <a:gd name="connsiteY1" fmla="*/ 202019 h 393405"/>
                      <a:gd name="connsiteX2" fmla="*/ 489098 w 2761479"/>
                      <a:gd name="connsiteY2" fmla="*/ 0 h 393405"/>
                      <a:gd name="connsiteX3" fmla="*/ 680484 w 2761479"/>
                      <a:gd name="connsiteY3" fmla="*/ 393405 h 393405"/>
                      <a:gd name="connsiteX4" fmla="*/ 839972 w 2761479"/>
                      <a:gd name="connsiteY4" fmla="*/ 0 h 393405"/>
                      <a:gd name="connsiteX5" fmla="*/ 1041991 w 2761479"/>
                      <a:gd name="connsiteY5" fmla="*/ 382772 h 393405"/>
                      <a:gd name="connsiteX6" fmla="*/ 1233377 w 2761479"/>
                      <a:gd name="connsiteY6" fmla="*/ 0 h 393405"/>
                      <a:gd name="connsiteX7" fmla="*/ 1414130 w 2761479"/>
                      <a:gd name="connsiteY7" fmla="*/ 372140 h 393405"/>
                      <a:gd name="connsiteX8" fmla="*/ 1605516 w 2761479"/>
                      <a:gd name="connsiteY8" fmla="*/ 21265 h 393405"/>
                      <a:gd name="connsiteX9" fmla="*/ 1701209 w 2761479"/>
                      <a:gd name="connsiteY9" fmla="*/ 191386 h 393405"/>
                      <a:gd name="connsiteX10" fmla="*/ 2761479 w 2761479"/>
                      <a:gd name="connsiteY10" fmla="*/ 208543 h 393405"/>
                      <a:gd name="connsiteX0" fmla="*/ 0 w 3339004"/>
                      <a:gd name="connsiteY0" fmla="*/ 229807 h 393405"/>
                      <a:gd name="connsiteX1" fmla="*/ 970930 w 3339004"/>
                      <a:gd name="connsiteY1" fmla="*/ 202019 h 393405"/>
                      <a:gd name="connsiteX2" fmla="*/ 1066623 w 3339004"/>
                      <a:gd name="connsiteY2" fmla="*/ 0 h 393405"/>
                      <a:gd name="connsiteX3" fmla="*/ 1258009 w 3339004"/>
                      <a:gd name="connsiteY3" fmla="*/ 393405 h 393405"/>
                      <a:gd name="connsiteX4" fmla="*/ 1417497 w 3339004"/>
                      <a:gd name="connsiteY4" fmla="*/ 0 h 393405"/>
                      <a:gd name="connsiteX5" fmla="*/ 1619516 w 3339004"/>
                      <a:gd name="connsiteY5" fmla="*/ 382772 h 393405"/>
                      <a:gd name="connsiteX6" fmla="*/ 1810902 w 3339004"/>
                      <a:gd name="connsiteY6" fmla="*/ 0 h 393405"/>
                      <a:gd name="connsiteX7" fmla="*/ 1991655 w 3339004"/>
                      <a:gd name="connsiteY7" fmla="*/ 372140 h 393405"/>
                      <a:gd name="connsiteX8" fmla="*/ 2183041 w 3339004"/>
                      <a:gd name="connsiteY8" fmla="*/ 21265 h 393405"/>
                      <a:gd name="connsiteX9" fmla="*/ 2278734 w 3339004"/>
                      <a:gd name="connsiteY9" fmla="*/ 191386 h 393405"/>
                      <a:gd name="connsiteX10" fmla="*/ 3339004 w 3339004"/>
                      <a:gd name="connsiteY10" fmla="*/ 208543 h 393405"/>
                      <a:gd name="connsiteX0" fmla="*/ 0 w 4222277"/>
                      <a:gd name="connsiteY0" fmla="*/ 229807 h 393405"/>
                      <a:gd name="connsiteX1" fmla="*/ 970930 w 4222277"/>
                      <a:gd name="connsiteY1" fmla="*/ 202019 h 393405"/>
                      <a:gd name="connsiteX2" fmla="*/ 1066623 w 4222277"/>
                      <a:gd name="connsiteY2" fmla="*/ 0 h 393405"/>
                      <a:gd name="connsiteX3" fmla="*/ 1258009 w 4222277"/>
                      <a:gd name="connsiteY3" fmla="*/ 393405 h 393405"/>
                      <a:gd name="connsiteX4" fmla="*/ 1417497 w 4222277"/>
                      <a:gd name="connsiteY4" fmla="*/ 0 h 393405"/>
                      <a:gd name="connsiteX5" fmla="*/ 1619516 w 4222277"/>
                      <a:gd name="connsiteY5" fmla="*/ 382772 h 393405"/>
                      <a:gd name="connsiteX6" fmla="*/ 1810902 w 4222277"/>
                      <a:gd name="connsiteY6" fmla="*/ 0 h 393405"/>
                      <a:gd name="connsiteX7" fmla="*/ 1991655 w 4222277"/>
                      <a:gd name="connsiteY7" fmla="*/ 372140 h 393405"/>
                      <a:gd name="connsiteX8" fmla="*/ 2183041 w 4222277"/>
                      <a:gd name="connsiteY8" fmla="*/ 21265 h 393405"/>
                      <a:gd name="connsiteX9" fmla="*/ 2278734 w 4222277"/>
                      <a:gd name="connsiteY9" fmla="*/ 191386 h 393405"/>
                      <a:gd name="connsiteX10" fmla="*/ 4222277 w 4222277"/>
                      <a:gd name="connsiteY10" fmla="*/ 191386 h 393405"/>
                      <a:gd name="connsiteX0" fmla="*/ 0 w 4697886"/>
                      <a:gd name="connsiteY0" fmla="*/ 246964 h 393405"/>
                      <a:gd name="connsiteX1" fmla="*/ 1446539 w 4697886"/>
                      <a:gd name="connsiteY1" fmla="*/ 202019 h 393405"/>
                      <a:gd name="connsiteX2" fmla="*/ 1542232 w 4697886"/>
                      <a:gd name="connsiteY2" fmla="*/ 0 h 393405"/>
                      <a:gd name="connsiteX3" fmla="*/ 1733618 w 4697886"/>
                      <a:gd name="connsiteY3" fmla="*/ 393405 h 393405"/>
                      <a:gd name="connsiteX4" fmla="*/ 1893106 w 4697886"/>
                      <a:gd name="connsiteY4" fmla="*/ 0 h 393405"/>
                      <a:gd name="connsiteX5" fmla="*/ 2095125 w 4697886"/>
                      <a:gd name="connsiteY5" fmla="*/ 382772 h 393405"/>
                      <a:gd name="connsiteX6" fmla="*/ 2286511 w 4697886"/>
                      <a:gd name="connsiteY6" fmla="*/ 0 h 393405"/>
                      <a:gd name="connsiteX7" fmla="*/ 2467264 w 4697886"/>
                      <a:gd name="connsiteY7" fmla="*/ 372140 h 393405"/>
                      <a:gd name="connsiteX8" fmla="*/ 2658650 w 4697886"/>
                      <a:gd name="connsiteY8" fmla="*/ 21265 h 393405"/>
                      <a:gd name="connsiteX9" fmla="*/ 2754343 w 4697886"/>
                      <a:gd name="connsiteY9" fmla="*/ 191386 h 393405"/>
                      <a:gd name="connsiteX10" fmla="*/ 4697886 w 4697886"/>
                      <a:gd name="connsiteY10" fmla="*/ 191386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97886" h="393405">
                        <a:moveTo>
                          <a:pt x="0" y="246964"/>
                        </a:moveTo>
                        <a:lnTo>
                          <a:pt x="1446539" y="202019"/>
                        </a:lnTo>
                        <a:lnTo>
                          <a:pt x="1542232" y="0"/>
                        </a:lnTo>
                        <a:lnTo>
                          <a:pt x="1733618" y="393405"/>
                        </a:lnTo>
                        <a:lnTo>
                          <a:pt x="1893106" y="0"/>
                        </a:lnTo>
                        <a:lnTo>
                          <a:pt x="2095125" y="382772"/>
                        </a:lnTo>
                        <a:lnTo>
                          <a:pt x="2286511" y="0"/>
                        </a:lnTo>
                        <a:lnTo>
                          <a:pt x="2467264" y="372140"/>
                        </a:lnTo>
                        <a:lnTo>
                          <a:pt x="2658650" y="21265"/>
                        </a:lnTo>
                        <a:lnTo>
                          <a:pt x="2754343" y="191386"/>
                        </a:lnTo>
                        <a:lnTo>
                          <a:pt x="4697886" y="191386"/>
                        </a:ln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83" name="Ορθογώνιο 82"/>
                      <p:cNvSpPr/>
                      <p:nvPr/>
                    </p:nvSpPr>
                    <p:spPr>
                      <a:xfrm>
                        <a:off x="2348641" y="1073241"/>
                        <a:ext cx="472116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6" name="Ορθογώνιο 35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348641" y="1073241"/>
                        <a:ext cx="472116" cy="338554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66" name="Ευθεία γραμμή σύνδεσης 65"/>
                <p:cNvCxnSpPr/>
                <p:nvPr/>
              </p:nvCxnSpPr>
              <p:spPr>
                <a:xfrm>
                  <a:off x="455263" y="787766"/>
                  <a:ext cx="0" cy="248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2" name="Οβάλ 101"/>
              <p:cNvSpPr/>
              <p:nvPr/>
            </p:nvSpPr>
            <p:spPr>
              <a:xfrm rot="16200000">
                <a:off x="6170310" y="4941486"/>
                <a:ext cx="108000" cy="108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3" name="Οβάλ 102"/>
              <p:cNvSpPr/>
              <p:nvPr/>
            </p:nvSpPr>
            <p:spPr>
              <a:xfrm rot="16200000">
                <a:off x="4088662" y="4969194"/>
                <a:ext cx="108000" cy="108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04" name="Οβάλ 103"/>
            <p:cNvSpPr/>
            <p:nvPr/>
          </p:nvSpPr>
          <p:spPr>
            <a:xfrm rot="16200000">
              <a:off x="4112912" y="4058251"/>
              <a:ext cx="108000" cy="108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208347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" y="20780"/>
            <a:ext cx="1207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Kirchhoff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Ηλεκτρικό Κύκλωμα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0" name="Ομάδα 59"/>
          <p:cNvGrpSpPr/>
          <p:nvPr/>
        </p:nvGrpSpPr>
        <p:grpSpPr>
          <a:xfrm>
            <a:off x="361507" y="793291"/>
            <a:ext cx="10715790" cy="954108"/>
            <a:chOff x="361507" y="793291"/>
            <a:chExt cx="10715790" cy="954108"/>
          </a:xfrm>
        </p:grpSpPr>
        <p:sp>
          <p:nvSpPr>
            <p:cNvPr id="5" name="TextBox 4"/>
            <p:cNvSpPr txBox="1"/>
            <p:nvPr/>
          </p:nvSpPr>
          <p:spPr>
            <a:xfrm>
              <a:off x="361507" y="793291"/>
              <a:ext cx="26659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Κανόνας των Κόμβων:</a:t>
              </a:r>
              <a:endPara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895378" y="824069"/>
              <a:ext cx="818191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αλγεβρικό άθροισμα των ρευμάτων που εισέρχονται σε ένα κόμβο ηλεκτρικού κυκλώματος και των ρευμάτων που εξέρχονται από αυτόν είναι ίσο με το μηδέν (διατήρηση φορτίου).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902304" y="1766184"/>
            <a:ext cx="2272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Σύμβαση πρόσημων: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2050" y="1786966"/>
            <a:ext cx="57741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ρεύματα που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εισέρχονται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στον κόμβο θεωρούνται ως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θετικά.</a:t>
            </a:r>
            <a:endParaRPr lang="el-G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39367" y="2084840"/>
            <a:ext cx="62139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ρεύματα που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εξέρχονται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τον κόμβο θεωρούνται ως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αρνητικά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6" name="Ομάδα 55"/>
          <p:cNvGrpSpPr/>
          <p:nvPr/>
        </p:nvGrpSpPr>
        <p:grpSpPr>
          <a:xfrm>
            <a:off x="3039115" y="2739066"/>
            <a:ext cx="3285519" cy="2105016"/>
            <a:chOff x="3226150" y="3030014"/>
            <a:chExt cx="3285519" cy="2105016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3226150" y="3097698"/>
              <a:ext cx="3285519" cy="2037332"/>
              <a:chOff x="3226150" y="3097698"/>
              <a:chExt cx="3285519" cy="2037332"/>
            </a:xfrm>
          </p:grpSpPr>
          <p:grpSp>
            <p:nvGrpSpPr>
              <p:cNvPr id="41" name="Ομάδα 40"/>
              <p:cNvGrpSpPr/>
              <p:nvPr/>
            </p:nvGrpSpPr>
            <p:grpSpPr>
              <a:xfrm>
                <a:off x="3226150" y="3385016"/>
                <a:ext cx="3285519" cy="1750014"/>
                <a:chOff x="243959" y="2044588"/>
                <a:chExt cx="3285519" cy="1750014"/>
              </a:xfrm>
            </p:grpSpPr>
            <p:grpSp>
              <p:nvGrpSpPr>
                <p:cNvPr id="10" name="Ομάδα 9"/>
                <p:cNvGrpSpPr/>
                <p:nvPr/>
              </p:nvGrpSpPr>
              <p:grpSpPr>
                <a:xfrm>
                  <a:off x="243959" y="2044588"/>
                  <a:ext cx="2912674" cy="1750014"/>
                  <a:chOff x="6213756" y="4883137"/>
                  <a:chExt cx="2912674" cy="1750014"/>
                </a:xfrm>
              </p:grpSpPr>
              <p:sp>
                <p:nvSpPr>
                  <p:cNvPr id="12" name="Ελεύθερη σχεδίαση 11"/>
                  <p:cNvSpPr/>
                  <p:nvPr/>
                </p:nvSpPr>
                <p:spPr>
                  <a:xfrm rot="5400000">
                    <a:off x="6948052" y="5840824"/>
                    <a:ext cx="1346388" cy="238266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200940" h="393405">
                        <a:moveTo>
                          <a:pt x="0" y="212651"/>
                        </a:moveTo>
                        <a:lnTo>
                          <a:pt x="393405" y="202019"/>
                        </a:lnTo>
                        <a:lnTo>
                          <a:pt x="489098" y="0"/>
                        </a:lnTo>
                        <a:lnTo>
                          <a:pt x="680484" y="393405"/>
                        </a:lnTo>
                        <a:lnTo>
                          <a:pt x="839972" y="0"/>
                        </a:lnTo>
                        <a:lnTo>
                          <a:pt x="1041991" y="382772"/>
                        </a:lnTo>
                        <a:lnTo>
                          <a:pt x="1233377" y="0"/>
                        </a:lnTo>
                        <a:lnTo>
                          <a:pt x="1414130" y="372140"/>
                        </a:lnTo>
                        <a:lnTo>
                          <a:pt x="1605516" y="21265"/>
                        </a:lnTo>
                        <a:lnTo>
                          <a:pt x="1701209" y="191386"/>
                        </a:lnTo>
                        <a:lnTo>
                          <a:pt x="2200940" y="191386"/>
                        </a:ln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  <p:grpSp>
                <p:nvGrpSpPr>
                  <p:cNvPr id="11" name="Ομάδα 10"/>
                  <p:cNvGrpSpPr/>
                  <p:nvPr/>
                </p:nvGrpSpPr>
                <p:grpSpPr>
                  <a:xfrm>
                    <a:off x="6213756" y="4883137"/>
                    <a:ext cx="2912674" cy="886014"/>
                    <a:chOff x="6951517" y="5465025"/>
                    <a:chExt cx="2912674" cy="886014"/>
                  </a:xfrm>
                </p:grpSpPr>
                <p:grpSp>
                  <p:nvGrpSpPr>
                    <p:cNvPr id="14" name="Ομάδα 13"/>
                    <p:cNvGrpSpPr/>
                    <p:nvPr/>
                  </p:nvGrpSpPr>
                  <p:grpSpPr>
                    <a:xfrm>
                      <a:off x="8277125" y="5465025"/>
                      <a:ext cx="1587066" cy="886014"/>
                      <a:chOff x="2515002" y="1397315"/>
                      <a:chExt cx="1587066" cy="886014"/>
                    </a:xfrm>
                  </p:grpSpPr>
                  <p:grpSp>
                    <p:nvGrpSpPr>
                      <p:cNvPr id="18" name="Ομάδα 17"/>
                      <p:cNvGrpSpPr/>
                      <p:nvPr/>
                    </p:nvGrpSpPr>
                    <p:grpSpPr>
                      <a:xfrm>
                        <a:off x="2515002" y="1739739"/>
                        <a:ext cx="1587066" cy="543590"/>
                        <a:chOff x="2515002" y="1739739"/>
                        <a:chExt cx="1587066" cy="543590"/>
                      </a:xfrm>
                    </p:grpSpPr>
                    <p:grpSp>
                      <p:nvGrpSpPr>
                        <p:cNvPr id="20" name="Ομάδα 19"/>
                        <p:cNvGrpSpPr/>
                        <p:nvPr/>
                      </p:nvGrpSpPr>
                      <p:grpSpPr>
                        <a:xfrm>
                          <a:off x="2515002" y="1740525"/>
                          <a:ext cx="1587066" cy="542804"/>
                          <a:chOff x="5745699" y="4448707"/>
                          <a:chExt cx="1811282" cy="841045"/>
                        </a:xfrm>
                      </p:grpSpPr>
                      <p:sp>
                        <p:nvSpPr>
                          <p:cNvPr id="25" name="Οβάλ 24"/>
                          <p:cNvSpPr/>
                          <p:nvPr/>
                        </p:nvSpPr>
                        <p:spPr>
                          <a:xfrm>
                            <a:off x="5745699" y="4448707"/>
                            <a:ext cx="164344" cy="223120"/>
                          </a:xfrm>
                          <a:prstGeom prst="ellipse">
                            <a:avLst/>
                          </a:prstGeom>
                          <a:solidFill>
                            <a:srgbClr val="002060"/>
                          </a:solidFill>
                          <a:ln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23" name="Ορθογώνιο 22"/>
                              <p:cNvSpPr/>
                              <p:nvPr/>
                            </p:nvSpPr>
                            <p:spPr>
                              <a:xfrm>
                                <a:off x="7139495" y="4765181"/>
                                <a:ext cx="417486" cy="524571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sz="16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𝑬</m:t>
                                      </m:r>
                                    </m:oMath>
                                  </m:oMathPara>
                                </a14:m>
                                <a:endParaRPr lang="el-GR" sz="1600" dirty="0">
                                  <a:solidFill>
                                    <a:srgbClr val="002060"/>
                                  </a:solidFill>
                                </a:endParaRPr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23" name="Ορθογώνιο 22"/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7139495" y="4765181"/>
                                <a:ext cx="417486" cy="524571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2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l-GR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sp>
                      <p:nvSpPr>
                        <p:cNvPr id="21" name="Ελεύθερη σχεδίαση 20"/>
                        <p:cNvSpPr/>
                        <p:nvPr/>
                      </p:nvSpPr>
                      <p:spPr>
                        <a:xfrm>
                          <a:off x="2651338" y="1739739"/>
                          <a:ext cx="1302629" cy="180000"/>
                        </a:xfrm>
                        <a:custGeom>
                          <a:avLst/>
                          <a:gdLst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50605 w 2200940"/>
                            <a:gd name="connsiteY4" fmla="*/ 21265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212651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3436190"/>
                            <a:gd name="connsiteY0" fmla="*/ 212651 h 393405"/>
                            <a:gd name="connsiteX1" fmla="*/ 1628655 w 3436190"/>
                            <a:gd name="connsiteY1" fmla="*/ 202019 h 393405"/>
                            <a:gd name="connsiteX2" fmla="*/ 1724348 w 3436190"/>
                            <a:gd name="connsiteY2" fmla="*/ 0 h 393405"/>
                            <a:gd name="connsiteX3" fmla="*/ 1915734 w 3436190"/>
                            <a:gd name="connsiteY3" fmla="*/ 393405 h 393405"/>
                            <a:gd name="connsiteX4" fmla="*/ 2075222 w 3436190"/>
                            <a:gd name="connsiteY4" fmla="*/ 0 h 393405"/>
                            <a:gd name="connsiteX5" fmla="*/ 2277241 w 3436190"/>
                            <a:gd name="connsiteY5" fmla="*/ 382772 h 393405"/>
                            <a:gd name="connsiteX6" fmla="*/ 2468627 w 3436190"/>
                            <a:gd name="connsiteY6" fmla="*/ 0 h 393405"/>
                            <a:gd name="connsiteX7" fmla="*/ 2649380 w 3436190"/>
                            <a:gd name="connsiteY7" fmla="*/ 372140 h 393405"/>
                            <a:gd name="connsiteX8" fmla="*/ 2840766 w 3436190"/>
                            <a:gd name="connsiteY8" fmla="*/ 21265 h 393405"/>
                            <a:gd name="connsiteX9" fmla="*/ 2936459 w 3436190"/>
                            <a:gd name="connsiteY9" fmla="*/ 191386 h 393405"/>
                            <a:gd name="connsiteX10" fmla="*/ 3436190 w 3436190"/>
                            <a:gd name="connsiteY10" fmla="*/ 191386 h 393405"/>
                            <a:gd name="connsiteX0" fmla="*/ 0 w 4565564"/>
                            <a:gd name="connsiteY0" fmla="*/ 212651 h 393405"/>
                            <a:gd name="connsiteX1" fmla="*/ 1628655 w 4565564"/>
                            <a:gd name="connsiteY1" fmla="*/ 202019 h 393405"/>
                            <a:gd name="connsiteX2" fmla="*/ 1724348 w 4565564"/>
                            <a:gd name="connsiteY2" fmla="*/ 0 h 393405"/>
                            <a:gd name="connsiteX3" fmla="*/ 1915734 w 4565564"/>
                            <a:gd name="connsiteY3" fmla="*/ 393405 h 393405"/>
                            <a:gd name="connsiteX4" fmla="*/ 2075222 w 4565564"/>
                            <a:gd name="connsiteY4" fmla="*/ 0 h 393405"/>
                            <a:gd name="connsiteX5" fmla="*/ 2277241 w 4565564"/>
                            <a:gd name="connsiteY5" fmla="*/ 382772 h 393405"/>
                            <a:gd name="connsiteX6" fmla="*/ 2468627 w 4565564"/>
                            <a:gd name="connsiteY6" fmla="*/ 0 h 393405"/>
                            <a:gd name="connsiteX7" fmla="*/ 2649380 w 4565564"/>
                            <a:gd name="connsiteY7" fmla="*/ 372140 h 393405"/>
                            <a:gd name="connsiteX8" fmla="*/ 2840766 w 4565564"/>
                            <a:gd name="connsiteY8" fmla="*/ 21265 h 393405"/>
                            <a:gd name="connsiteX9" fmla="*/ 2936459 w 4565564"/>
                            <a:gd name="connsiteY9" fmla="*/ 191386 h 393405"/>
                            <a:gd name="connsiteX10" fmla="*/ 4565564 w 4565564"/>
                            <a:gd name="connsiteY10" fmla="*/ 236804 h 393405"/>
                            <a:gd name="connsiteX0" fmla="*/ 0 w 4424395"/>
                            <a:gd name="connsiteY0" fmla="*/ 212651 h 393405"/>
                            <a:gd name="connsiteX1" fmla="*/ 1628655 w 4424395"/>
                            <a:gd name="connsiteY1" fmla="*/ 202019 h 393405"/>
                            <a:gd name="connsiteX2" fmla="*/ 1724348 w 4424395"/>
                            <a:gd name="connsiteY2" fmla="*/ 0 h 393405"/>
                            <a:gd name="connsiteX3" fmla="*/ 1915734 w 4424395"/>
                            <a:gd name="connsiteY3" fmla="*/ 393405 h 393405"/>
                            <a:gd name="connsiteX4" fmla="*/ 2075222 w 4424395"/>
                            <a:gd name="connsiteY4" fmla="*/ 0 h 393405"/>
                            <a:gd name="connsiteX5" fmla="*/ 2277241 w 4424395"/>
                            <a:gd name="connsiteY5" fmla="*/ 382772 h 393405"/>
                            <a:gd name="connsiteX6" fmla="*/ 2468627 w 4424395"/>
                            <a:gd name="connsiteY6" fmla="*/ 0 h 393405"/>
                            <a:gd name="connsiteX7" fmla="*/ 2649380 w 4424395"/>
                            <a:gd name="connsiteY7" fmla="*/ 372140 h 393405"/>
                            <a:gd name="connsiteX8" fmla="*/ 2840766 w 4424395"/>
                            <a:gd name="connsiteY8" fmla="*/ 21265 h 393405"/>
                            <a:gd name="connsiteX9" fmla="*/ 2936459 w 4424395"/>
                            <a:gd name="connsiteY9" fmla="*/ 191386 h 393405"/>
                            <a:gd name="connsiteX10" fmla="*/ 4424395 w 4424395"/>
                            <a:gd name="connsiteY10" fmla="*/ 214095 h 39340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4424395" h="393405">
                              <a:moveTo>
                                <a:pt x="0" y="212651"/>
                              </a:moveTo>
                              <a:lnTo>
                                <a:pt x="1628655" y="202019"/>
                              </a:lnTo>
                              <a:lnTo>
                                <a:pt x="1724348" y="0"/>
                              </a:lnTo>
                              <a:lnTo>
                                <a:pt x="1915734" y="393405"/>
                              </a:lnTo>
                              <a:lnTo>
                                <a:pt x="2075222" y="0"/>
                              </a:lnTo>
                              <a:lnTo>
                                <a:pt x="2277241" y="382772"/>
                              </a:lnTo>
                              <a:lnTo>
                                <a:pt x="2468627" y="0"/>
                              </a:lnTo>
                              <a:lnTo>
                                <a:pt x="2649380" y="372140"/>
                              </a:lnTo>
                              <a:lnTo>
                                <a:pt x="2840766" y="21265"/>
                              </a:lnTo>
                              <a:lnTo>
                                <a:pt x="2936459" y="191386"/>
                              </a:lnTo>
                              <a:lnTo>
                                <a:pt x="4424395" y="214095"/>
                              </a:lnTo>
                            </a:path>
                          </a:pathLst>
                        </a:custGeom>
                        <a:noFill/>
                        <a:ln w="2222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l-GR"/>
                          </a:defPPr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endParaRPr lang="el-GR"/>
                        </a:p>
                      </p:txBody>
                    </p: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9" name="Ορθογώνιο 18"/>
                          <p:cNvSpPr/>
                          <p:nvPr/>
                        </p:nvSpPr>
                        <p:spPr>
                          <a:xfrm>
                            <a:off x="3184349" y="1397315"/>
                            <a:ext cx="360996" cy="369332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oMath>
                              </m:oMathPara>
                            </a14:m>
                            <a:endParaRPr lang="el-GR" dirty="0">
                              <a:solidFill>
                                <a:srgbClr val="00206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9" name="Ορθογώνιο 18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3184349" y="1397315"/>
                            <a:ext cx="360996" cy="369332"/>
                          </a:xfrm>
                          <a:prstGeom prst="rect">
                            <a:avLst/>
                          </a:prstGeom>
                          <a:blipFill>
                            <a:blip r:embed="rId3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15" name="Ομάδα 14"/>
                    <p:cNvGrpSpPr/>
                    <p:nvPr/>
                  </p:nvGrpSpPr>
                  <p:grpSpPr>
                    <a:xfrm>
                      <a:off x="6951517" y="5465025"/>
                      <a:ext cx="1346388" cy="544789"/>
                      <a:chOff x="6951517" y="5465025"/>
                      <a:chExt cx="1346388" cy="544789"/>
                    </a:xfrm>
                  </p:grpSpPr>
                  <p:sp>
                    <p:nvSpPr>
                      <p:cNvPr id="16" name="Ελεύθερη σχεδίαση 15"/>
                      <p:cNvSpPr/>
                      <p:nvPr/>
                    </p:nvSpPr>
                    <p:spPr>
                      <a:xfrm>
                        <a:off x="6951517" y="5771548"/>
                        <a:ext cx="1346388" cy="238266"/>
                      </a:xfrm>
                      <a:custGeom>
                        <a:avLst/>
                        <a:gdLst>
                          <a:gd name="connsiteX0" fmla="*/ 0 w 2200940"/>
                          <a:gd name="connsiteY0" fmla="*/ 180754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50605 w 2200940"/>
                          <a:gd name="connsiteY4" fmla="*/ 21265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200940"/>
                          <a:gd name="connsiteY0" fmla="*/ 180754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39972 w 2200940"/>
                          <a:gd name="connsiteY4" fmla="*/ 0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  <a:gd name="connsiteX0" fmla="*/ 0 w 2200940"/>
                          <a:gd name="connsiteY0" fmla="*/ 212651 h 393405"/>
                          <a:gd name="connsiteX1" fmla="*/ 393405 w 2200940"/>
                          <a:gd name="connsiteY1" fmla="*/ 202019 h 393405"/>
                          <a:gd name="connsiteX2" fmla="*/ 489098 w 2200940"/>
                          <a:gd name="connsiteY2" fmla="*/ 0 h 393405"/>
                          <a:gd name="connsiteX3" fmla="*/ 680484 w 2200940"/>
                          <a:gd name="connsiteY3" fmla="*/ 393405 h 393405"/>
                          <a:gd name="connsiteX4" fmla="*/ 839972 w 2200940"/>
                          <a:gd name="connsiteY4" fmla="*/ 0 h 393405"/>
                          <a:gd name="connsiteX5" fmla="*/ 1041991 w 2200940"/>
                          <a:gd name="connsiteY5" fmla="*/ 382772 h 393405"/>
                          <a:gd name="connsiteX6" fmla="*/ 1233377 w 2200940"/>
                          <a:gd name="connsiteY6" fmla="*/ 0 h 393405"/>
                          <a:gd name="connsiteX7" fmla="*/ 1414130 w 2200940"/>
                          <a:gd name="connsiteY7" fmla="*/ 372140 h 393405"/>
                          <a:gd name="connsiteX8" fmla="*/ 1605516 w 2200940"/>
                          <a:gd name="connsiteY8" fmla="*/ 21265 h 393405"/>
                          <a:gd name="connsiteX9" fmla="*/ 1701209 w 2200940"/>
                          <a:gd name="connsiteY9" fmla="*/ 191386 h 393405"/>
                          <a:gd name="connsiteX10" fmla="*/ 2200940 w 2200940"/>
                          <a:gd name="connsiteY10" fmla="*/ 191386 h 39340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</a:cxnLst>
                        <a:rect l="l" t="t" r="r" b="b"/>
                        <a:pathLst>
                          <a:path w="2200940" h="393405">
                            <a:moveTo>
                              <a:pt x="0" y="212651"/>
                            </a:moveTo>
                            <a:lnTo>
                              <a:pt x="393405" y="202019"/>
                            </a:lnTo>
                            <a:lnTo>
                              <a:pt x="489098" y="0"/>
                            </a:lnTo>
                            <a:lnTo>
                              <a:pt x="680484" y="393405"/>
                            </a:lnTo>
                            <a:lnTo>
                              <a:pt x="839972" y="0"/>
                            </a:lnTo>
                            <a:lnTo>
                              <a:pt x="1041991" y="382772"/>
                            </a:lnTo>
                            <a:lnTo>
                              <a:pt x="1233377" y="0"/>
                            </a:lnTo>
                            <a:lnTo>
                              <a:pt x="1414130" y="372140"/>
                            </a:lnTo>
                            <a:lnTo>
                              <a:pt x="1605516" y="21265"/>
                            </a:lnTo>
                            <a:lnTo>
                              <a:pt x="1701209" y="191386"/>
                            </a:lnTo>
                            <a:lnTo>
                              <a:pt x="2200940" y="191386"/>
                            </a:lnTo>
                          </a:path>
                        </a:pathLst>
                      </a:cu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el-G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endParaRPr lang="el-GR"/>
                      </a:p>
                    </p:txBody>
                  </p: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7" name="Ορθογώνιο 16"/>
                          <p:cNvSpPr/>
                          <p:nvPr/>
                        </p:nvSpPr>
                        <p:spPr>
                          <a:xfrm>
                            <a:off x="7452040" y="5465025"/>
                            <a:ext cx="373820" cy="338554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oMath>
                              </m:oMathPara>
                            </a14:m>
                            <a:endParaRPr lang="el-GR" sz="1600" dirty="0">
                              <a:solidFill>
                                <a:srgbClr val="00206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7" name="Ορθογώνιο 16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7452040" y="5465025"/>
                            <a:ext cx="373820" cy="338554"/>
                          </a:xfrm>
                          <a:prstGeom prst="rect">
                            <a:avLst/>
                          </a:prstGeom>
                          <a:blipFill>
                            <a:blip r:embed="rId4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3" name="Ορθογώνιο 12"/>
                      <p:cNvSpPr/>
                      <p:nvPr/>
                    </p:nvSpPr>
                    <p:spPr>
                      <a:xfrm>
                        <a:off x="7186324" y="5720774"/>
                        <a:ext cx="373820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oMath>
                          </m:oMathPara>
                        </a14:m>
                        <a:endParaRPr lang="el-GR" sz="1600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3" name="Ορθογώνιο 12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186324" y="5720774"/>
                        <a:ext cx="373820" cy="338554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40" name="Ομάδα 39"/>
                <p:cNvGrpSpPr/>
                <p:nvPr/>
              </p:nvGrpSpPr>
              <p:grpSpPr>
                <a:xfrm>
                  <a:off x="2738452" y="2097265"/>
                  <a:ext cx="791026" cy="704186"/>
                  <a:chOff x="4205585" y="2073565"/>
                  <a:chExt cx="791026" cy="704186"/>
                </a:xfrm>
              </p:grpSpPr>
              <p:cxnSp>
                <p:nvCxnSpPr>
                  <p:cNvPr id="35" name="Ευθεία γραμμή σύνδεσης 34"/>
                  <p:cNvCxnSpPr/>
                  <p:nvPr/>
                </p:nvCxnSpPr>
                <p:spPr>
                  <a:xfrm>
                    <a:off x="4645258" y="2139801"/>
                    <a:ext cx="0" cy="637950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Ευθεία γραμμή σύνδεσης 35"/>
                  <p:cNvCxnSpPr/>
                  <p:nvPr/>
                </p:nvCxnSpPr>
                <p:spPr>
                  <a:xfrm>
                    <a:off x="4649631" y="2455970"/>
                    <a:ext cx="346980" cy="0"/>
                  </a:xfrm>
                  <a:prstGeom prst="line">
                    <a:avLst/>
                  </a:prstGeom>
                  <a:ln w="3175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Ευθεία γραμμή σύνδεσης 36"/>
                  <p:cNvCxnSpPr/>
                  <p:nvPr/>
                </p:nvCxnSpPr>
                <p:spPr>
                  <a:xfrm>
                    <a:off x="4503954" y="2309318"/>
                    <a:ext cx="0" cy="287999"/>
                  </a:xfrm>
                  <a:prstGeom prst="line">
                    <a:avLst/>
                  </a:prstGeom>
                  <a:ln w="5715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4602275" y="2073565"/>
                    <a:ext cx="296645" cy="29795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400" b="1" dirty="0" smtClean="0"/>
                      <a:t>+</a:t>
                    </a:r>
                    <a:endParaRPr lang="el-GR" sz="2400" b="1" dirty="0"/>
                  </a:p>
                </p:txBody>
              </p:sp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4205585" y="2092909"/>
                    <a:ext cx="296645" cy="29795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400" b="1" dirty="0" smtClean="0"/>
                      <a:t>–</a:t>
                    </a:r>
                    <a:endParaRPr lang="el-GR" sz="2400" b="1" dirty="0"/>
                  </a:p>
                </p:txBody>
              </p:sp>
            </p:grpSp>
          </p:grpSp>
          <p:cxnSp>
            <p:nvCxnSpPr>
              <p:cNvPr id="42" name="Ευθεία γραμμή σύνδεσης 41"/>
              <p:cNvCxnSpPr/>
              <p:nvPr/>
            </p:nvCxnSpPr>
            <p:spPr>
              <a:xfrm>
                <a:off x="4623249" y="3097698"/>
                <a:ext cx="0" cy="63795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Ομάδα 45"/>
            <p:cNvGrpSpPr/>
            <p:nvPr/>
          </p:nvGrpSpPr>
          <p:grpSpPr>
            <a:xfrm>
              <a:off x="5065167" y="3953258"/>
              <a:ext cx="576000" cy="338554"/>
              <a:chOff x="5065167" y="3953258"/>
              <a:chExt cx="576000" cy="338554"/>
            </a:xfrm>
          </p:grpSpPr>
          <p:cxnSp>
            <p:nvCxnSpPr>
              <p:cNvPr id="44" name="Ευθύγραμμο βέλος σύνδεσης 43"/>
              <p:cNvCxnSpPr/>
              <p:nvPr/>
            </p:nvCxnSpPr>
            <p:spPr>
              <a:xfrm rot="5400000" flipH="1" flipV="1">
                <a:off x="5353167" y="3693041"/>
                <a:ext cx="0" cy="5760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Ορθογώνιο 44"/>
              <p:cNvSpPr/>
              <p:nvPr/>
            </p:nvSpPr>
            <p:spPr>
              <a:xfrm>
                <a:off x="5185611" y="3953258"/>
                <a:ext cx="33374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r>
                  <a:rPr lang="el-GR" sz="16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l-GR" sz="1600" dirty="0"/>
              </a:p>
            </p:txBody>
          </p:sp>
        </p:grpSp>
        <p:grpSp>
          <p:nvGrpSpPr>
            <p:cNvPr id="47" name="Ομάδα 46"/>
            <p:cNvGrpSpPr/>
            <p:nvPr/>
          </p:nvGrpSpPr>
          <p:grpSpPr>
            <a:xfrm>
              <a:off x="3598324" y="3960576"/>
              <a:ext cx="576000" cy="338554"/>
              <a:chOff x="5065167" y="3953258"/>
              <a:chExt cx="576000" cy="338554"/>
            </a:xfrm>
          </p:grpSpPr>
          <p:cxnSp>
            <p:nvCxnSpPr>
              <p:cNvPr id="48" name="Ευθύγραμμο βέλος σύνδεσης 47"/>
              <p:cNvCxnSpPr/>
              <p:nvPr/>
            </p:nvCxnSpPr>
            <p:spPr>
              <a:xfrm rot="16200000" flipV="1">
                <a:off x="5353167" y="3693041"/>
                <a:ext cx="0" cy="5760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Ορθογώνιο 48"/>
              <p:cNvSpPr/>
              <p:nvPr/>
            </p:nvSpPr>
            <p:spPr>
              <a:xfrm>
                <a:off x="5216784" y="3953258"/>
                <a:ext cx="33374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r>
                  <a:rPr lang="el-GR" sz="16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1600" dirty="0"/>
              </a:p>
            </p:txBody>
          </p:sp>
        </p:grpSp>
        <p:grpSp>
          <p:nvGrpSpPr>
            <p:cNvPr id="50" name="Ομάδα 49"/>
            <p:cNvGrpSpPr/>
            <p:nvPr/>
          </p:nvGrpSpPr>
          <p:grpSpPr>
            <a:xfrm>
              <a:off x="4825206" y="4300588"/>
              <a:ext cx="333746" cy="576000"/>
              <a:chOff x="4884272" y="3651477"/>
              <a:chExt cx="333746" cy="576000"/>
            </a:xfrm>
          </p:grpSpPr>
          <p:cxnSp>
            <p:nvCxnSpPr>
              <p:cNvPr id="51" name="Ευθύγραμμο βέλος σύνδεσης 50"/>
              <p:cNvCxnSpPr/>
              <p:nvPr/>
            </p:nvCxnSpPr>
            <p:spPr>
              <a:xfrm flipH="1" flipV="1">
                <a:off x="4916745" y="3651477"/>
                <a:ext cx="0" cy="5760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Ορθογώνιο 51"/>
              <p:cNvSpPr/>
              <p:nvPr/>
            </p:nvSpPr>
            <p:spPr>
              <a:xfrm>
                <a:off x="4884272" y="3818175"/>
                <a:ext cx="33374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r>
                  <a:rPr lang="el-GR" sz="16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sz="1600" dirty="0"/>
              </a:p>
            </p:txBody>
          </p:sp>
        </p:grpSp>
        <p:grpSp>
          <p:nvGrpSpPr>
            <p:cNvPr id="53" name="Ομάδα 52"/>
            <p:cNvGrpSpPr/>
            <p:nvPr/>
          </p:nvGrpSpPr>
          <p:grpSpPr>
            <a:xfrm>
              <a:off x="4714342" y="3030014"/>
              <a:ext cx="333746" cy="576000"/>
              <a:chOff x="4884272" y="3651477"/>
              <a:chExt cx="333746" cy="576000"/>
            </a:xfrm>
          </p:grpSpPr>
          <p:cxnSp>
            <p:nvCxnSpPr>
              <p:cNvPr id="54" name="Ευθύγραμμο βέλος σύνδεσης 53"/>
              <p:cNvCxnSpPr/>
              <p:nvPr/>
            </p:nvCxnSpPr>
            <p:spPr>
              <a:xfrm flipH="1" flipV="1">
                <a:off x="4916745" y="3651477"/>
                <a:ext cx="0" cy="5760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Ορθογώνιο 54"/>
              <p:cNvSpPr/>
              <p:nvPr/>
            </p:nvSpPr>
            <p:spPr>
              <a:xfrm>
                <a:off x="4884272" y="3818175"/>
                <a:ext cx="33374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r>
                  <a:rPr lang="el-GR" sz="16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l-GR" sz="1600" dirty="0"/>
              </a:p>
            </p:txBody>
          </p:sp>
        </p:grpSp>
      </p:grpSp>
      <p:sp>
        <p:nvSpPr>
          <p:cNvPr id="57" name="Ορθογώνιο 56"/>
          <p:cNvSpPr/>
          <p:nvPr/>
        </p:nvSpPr>
        <p:spPr>
          <a:xfrm>
            <a:off x="6748350" y="2683531"/>
            <a:ext cx="280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ρεύμα </a:t>
            </a:r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θεωρείται θετικό </a:t>
            </a:r>
            <a:endParaRPr lang="el-GR" sz="1600" dirty="0"/>
          </a:p>
        </p:txBody>
      </p:sp>
      <p:sp>
        <p:nvSpPr>
          <p:cNvPr id="58" name="Ορθογώνιο 57"/>
          <p:cNvSpPr/>
          <p:nvPr/>
        </p:nvSpPr>
        <p:spPr>
          <a:xfrm>
            <a:off x="6765667" y="3116488"/>
            <a:ext cx="4311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ρεύματα </a:t>
            </a:r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θεωρούνται αρνητικά </a:t>
            </a:r>
            <a:endParaRPr lang="el-G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6829619" y="3834959"/>
                <a:ext cx="3772956" cy="786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  <m:e>
                          <m:sSub>
                            <m:sSubPr>
                              <m:ctrlP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0" smtClean="0">
                                  <a:latin typeface="Cambria Math" panose="02040503050406030204" pitchFamily="18" charset="0"/>
                                </a:rPr>
                                <m:t>𝐢</m:t>
                              </m:r>
                            </m:sub>
                          </m:sSub>
                        </m:e>
                      </m:nary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 ⟹   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619" y="3834959"/>
                <a:ext cx="3772956" cy="78643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0822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57" grpId="0"/>
      <p:bldP spid="58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" y="20780"/>
            <a:ext cx="1207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Kirchhoff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Ηλεκτρικό Κύκλωμα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378" y="595467"/>
            <a:ext cx="8586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ένα βρόχο ηλεκτρικού κυκλώματος, το αλγεβρικό άθροισμα των διαφορών δυναμικού σε κάθε στοιχείο του βρόχου είναι ίσο με το μηδέν (διατήρηση ενέργειας).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68560" y="1485627"/>
            <a:ext cx="2272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Σύμβαση πρόσημων: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3" name="Ομάδα 62"/>
          <p:cNvGrpSpPr/>
          <p:nvPr/>
        </p:nvGrpSpPr>
        <p:grpSpPr>
          <a:xfrm>
            <a:off x="825536" y="1470598"/>
            <a:ext cx="11124009" cy="1883124"/>
            <a:chOff x="825536" y="1751155"/>
            <a:chExt cx="11124009" cy="1883124"/>
          </a:xfrm>
        </p:grpSpPr>
        <p:sp>
          <p:nvSpPr>
            <p:cNvPr id="37" name="Ορθογώνιο 36"/>
            <p:cNvSpPr/>
            <p:nvPr/>
          </p:nvSpPr>
          <p:spPr>
            <a:xfrm>
              <a:off x="5248357" y="1751155"/>
              <a:ext cx="670118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κάθε ένα από τους </a:t>
              </a:r>
              <a:r>
                <a:rPr lang="el-GR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κλάδους του βρόχου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ορίζουμε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αυθαίρετα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τη φορά του αντίστοιχου ρεύματος</a:t>
              </a:r>
              <a:endParaRPr lang="el-GR" dirty="0"/>
            </a:p>
          </p:txBody>
        </p:sp>
        <p:cxnSp>
          <p:nvCxnSpPr>
            <p:cNvPr id="55" name="Ευθύγραμμο βέλος σύνδεσης 54"/>
            <p:cNvCxnSpPr/>
            <p:nvPr/>
          </p:nvCxnSpPr>
          <p:spPr>
            <a:xfrm flipH="1" flipV="1">
              <a:off x="2267915" y="2761171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Ορθογώνιο 55"/>
            <p:cNvSpPr/>
            <p:nvPr/>
          </p:nvSpPr>
          <p:spPr>
            <a:xfrm>
              <a:off x="1978563" y="2874460"/>
              <a:ext cx="3337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l-GR" sz="1600" dirty="0"/>
            </a:p>
          </p:txBody>
        </p:sp>
        <p:cxnSp>
          <p:nvCxnSpPr>
            <p:cNvPr id="57" name="Ευθύγραμμο βέλος σύνδεσης 56"/>
            <p:cNvCxnSpPr/>
            <p:nvPr/>
          </p:nvCxnSpPr>
          <p:spPr>
            <a:xfrm rot="5400000" flipV="1">
              <a:off x="1578557" y="2067922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Ορθογώνιο 57"/>
            <p:cNvSpPr/>
            <p:nvPr/>
          </p:nvSpPr>
          <p:spPr>
            <a:xfrm>
              <a:off x="1401315" y="2323237"/>
              <a:ext cx="33374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1600" dirty="0"/>
            </a:p>
          </p:txBody>
        </p:sp>
        <p:cxnSp>
          <p:nvCxnSpPr>
            <p:cNvPr id="59" name="Ευθύγραμμο βέλος σύνδεσης 58"/>
            <p:cNvCxnSpPr/>
            <p:nvPr/>
          </p:nvCxnSpPr>
          <p:spPr>
            <a:xfrm rot="5400000" flipV="1">
              <a:off x="1578123" y="3342540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Ευθύγραμμο βέλος σύνδεσης 59"/>
            <p:cNvCxnSpPr/>
            <p:nvPr/>
          </p:nvCxnSpPr>
          <p:spPr>
            <a:xfrm flipH="1">
              <a:off x="861674" y="2643404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Ορθογώνιο 60"/>
            <p:cNvSpPr/>
            <p:nvPr/>
          </p:nvSpPr>
          <p:spPr>
            <a:xfrm>
              <a:off x="1359308" y="3295725"/>
              <a:ext cx="33374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1600" dirty="0"/>
            </a:p>
          </p:txBody>
        </p:sp>
        <p:sp>
          <p:nvSpPr>
            <p:cNvPr id="62" name="Ορθογώνιο 61"/>
            <p:cNvSpPr/>
            <p:nvPr/>
          </p:nvSpPr>
          <p:spPr>
            <a:xfrm>
              <a:off x="825536" y="2742647"/>
              <a:ext cx="33374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l-GR" sz="1600" dirty="0"/>
            </a:p>
          </p:txBody>
        </p:sp>
      </p:grpSp>
      <p:sp>
        <p:nvSpPr>
          <p:cNvPr id="64" name="Ορθογώνιο 63"/>
          <p:cNvSpPr/>
          <p:nvPr/>
        </p:nvSpPr>
        <p:spPr>
          <a:xfrm>
            <a:off x="5255283" y="2142548"/>
            <a:ext cx="53538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Ορίζουμε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αυθαίρετα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τη θετική φορά μέσα στο βρόχο</a:t>
            </a:r>
            <a:endParaRPr lang="el-GR" dirty="0"/>
          </a:p>
        </p:txBody>
      </p:sp>
      <p:grpSp>
        <p:nvGrpSpPr>
          <p:cNvPr id="67" name="Ομάδα 66"/>
          <p:cNvGrpSpPr/>
          <p:nvPr/>
        </p:nvGrpSpPr>
        <p:grpSpPr>
          <a:xfrm>
            <a:off x="1183730" y="2325561"/>
            <a:ext cx="10599560" cy="756000"/>
            <a:chOff x="1183730" y="2606118"/>
            <a:chExt cx="10599560" cy="756000"/>
          </a:xfrm>
        </p:grpSpPr>
        <p:sp>
          <p:nvSpPr>
            <p:cNvPr id="65" name="Τόξο 64"/>
            <p:cNvSpPr/>
            <p:nvPr/>
          </p:nvSpPr>
          <p:spPr>
            <a:xfrm>
              <a:off x="1183730" y="2606118"/>
              <a:ext cx="756000" cy="756000"/>
            </a:xfrm>
            <a:prstGeom prst="arc">
              <a:avLst>
                <a:gd name="adj1" fmla="val 14213322"/>
                <a:gd name="adj2" fmla="val 10582732"/>
              </a:avLst>
            </a:prstGeom>
            <a:ln w="28575">
              <a:solidFill>
                <a:schemeClr val="accent5">
                  <a:lumMod val="7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66" name="Ορθογώνιο 65"/>
            <p:cNvSpPr/>
            <p:nvPr/>
          </p:nvSpPr>
          <p:spPr>
            <a:xfrm>
              <a:off x="5272599" y="2856062"/>
              <a:ext cx="651069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Π.χ. τη δεξιόστροφη φορά (τη φορά κίνησης των δεικτών του ρολογιού)</a:t>
              </a:r>
              <a:endParaRPr lang="el-GR" sz="1600" dirty="0"/>
            </a:p>
          </p:txBody>
        </p:sp>
      </p:grpSp>
      <p:sp>
        <p:nvSpPr>
          <p:cNvPr id="69" name="Ορθογώνιο 68"/>
          <p:cNvSpPr/>
          <p:nvPr/>
        </p:nvSpPr>
        <p:spPr>
          <a:xfrm>
            <a:off x="4385908" y="2956507"/>
            <a:ext cx="72934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Όταν η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φορά του ρεύματος συμπίπτει με τη θετική φορά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που αυθαίρετα ορίσαμε, τότε η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διαφορά δυναμικού στο αντίστοιχο στοιχείο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λαμβάνεται ως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αρνητική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70" name="Ορθογώνιο 69"/>
          <p:cNvSpPr/>
          <p:nvPr/>
        </p:nvSpPr>
        <p:spPr>
          <a:xfrm>
            <a:off x="4382443" y="3597284"/>
            <a:ext cx="7567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Όταν η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φορά του ρεύματος είναι αντίθετη με τη θετική φορά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που αυθαίρετα ορίσαμε,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τότε η διαφορά δυναμικού στο αντίστοιχο στοιχείο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λαμβάνεται ως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θετική</a:t>
            </a:r>
            <a:endParaRPr lang="el-GR" sz="1600" dirty="0">
              <a:solidFill>
                <a:srgbClr val="FF0000"/>
              </a:solidFill>
            </a:endParaRPr>
          </a:p>
        </p:txBody>
      </p:sp>
      <p:grpSp>
        <p:nvGrpSpPr>
          <p:cNvPr id="99" name="Ομάδα 98"/>
          <p:cNvGrpSpPr/>
          <p:nvPr/>
        </p:nvGrpSpPr>
        <p:grpSpPr>
          <a:xfrm>
            <a:off x="16819" y="564689"/>
            <a:ext cx="3338199" cy="3742588"/>
            <a:chOff x="16819" y="637426"/>
            <a:chExt cx="3338199" cy="3742588"/>
          </a:xfrm>
        </p:grpSpPr>
        <p:sp>
          <p:nvSpPr>
            <p:cNvPr id="6" name="TextBox 5"/>
            <p:cNvSpPr txBox="1"/>
            <p:nvPr/>
          </p:nvSpPr>
          <p:spPr>
            <a:xfrm>
              <a:off x="361507" y="637426"/>
              <a:ext cx="26090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Κανόνας των Βρόχων:</a:t>
              </a:r>
              <a:endPara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8" name="Ομάδα 97"/>
            <p:cNvGrpSpPr/>
            <p:nvPr/>
          </p:nvGrpSpPr>
          <p:grpSpPr>
            <a:xfrm>
              <a:off x="16819" y="1125066"/>
              <a:ext cx="3338199" cy="3254948"/>
              <a:chOff x="16819" y="1125066"/>
              <a:chExt cx="3338199" cy="3254948"/>
            </a:xfrm>
          </p:grpSpPr>
          <p:grpSp>
            <p:nvGrpSpPr>
              <p:cNvPr id="85" name="Ομάδα 84"/>
              <p:cNvGrpSpPr/>
              <p:nvPr/>
            </p:nvGrpSpPr>
            <p:grpSpPr>
              <a:xfrm>
                <a:off x="16819" y="1542649"/>
                <a:ext cx="3111307" cy="2520832"/>
                <a:chOff x="16819" y="1740078"/>
                <a:chExt cx="3111307" cy="2520832"/>
              </a:xfrm>
            </p:grpSpPr>
            <p:grpSp>
              <p:nvGrpSpPr>
                <p:cNvPr id="8" name="Ομάδα 7"/>
                <p:cNvGrpSpPr/>
                <p:nvPr/>
              </p:nvGrpSpPr>
              <p:grpSpPr>
                <a:xfrm>
                  <a:off x="178000" y="1740078"/>
                  <a:ext cx="2950126" cy="2520832"/>
                  <a:chOff x="3815484" y="3692884"/>
                  <a:chExt cx="2950126" cy="2520832"/>
                </a:xfrm>
              </p:grpSpPr>
              <p:grpSp>
                <p:nvGrpSpPr>
                  <p:cNvPr id="9" name="Ομάδα 8"/>
                  <p:cNvGrpSpPr/>
                  <p:nvPr/>
                </p:nvGrpSpPr>
                <p:grpSpPr>
                  <a:xfrm>
                    <a:off x="3815484" y="3692884"/>
                    <a:ext cx="2950126" cy="2520832"/>
                    <a:chOff x="3790743" y="2900661"/>
                    <a:chExt cx="2950126" cy="2520832"/>
                  </a:xfrm>
                </p:grpSpPr>
                <p:grpSp>
                  <p:nvGrpSpPr>
                    <p:cNvPr id="11" name="Ομάδα 10"/>
                    <p:cNvGrpSpPr/>
                    <p:nvPr/>
                  </p:nvGrpSpPr>
                  <p:grpSpPr>
                    <a:xfrm>
                      <a:off x="3790743" y="2900661"/>
                      <a:ext cx="2950126" cy="2520832"/>
                      <a:chOff x="110433" y="754985"/>
                      <a:chExt cx="2950126" cy="2520832"/>
                    </a:xfrm>
                  </p:grpSpPr>
                  <p:grpSp>
                    <p:nvGrpSpPr>
                      <p:cNvPr id="14" name="Ομάδα 13"/>
                      <p:cNvGrpSpPr/>
                      <p:nvPr/>
                    </p:nvGrpSpPr>
                    <p:grpSpPr>
                      <a:xfrm>
                        <a:off x="110433" y="754985"/>
                        <a:ext cx="2801115" cy="537355"/>
                        <a:chOff x="1194954" y="584864"/>
                        <a:chExt cx="2801115" cy="537355"/>
                      </a:xfrm>
                    </p:grpSpPr>
                    <p:sp>
                      <p:nvSpPr>
                        <p:cNvPr id="34" name="Ελεύθερη σχεδίαση 33"/>
                        <p:cNvSpPr/>
                        <p:nvPr/>
                      </p:nvSpPr>
                      <p:spPr>
                        <a:xfrm>
                          <a:off x="1194954" y="883953"/>
                          <a:ext cx="2801115" cy="238266"/>
                        </a:xfrm>
                        <a:custGeom>
                          <a:avLst/>
                          <a:gdLst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50605 w 2200940"/>
                            <a:gd name="connsiteY4" fmla="*/ 21265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212651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710520"/>
                            <a:gd name="connsiteY0" fmla="*/ 212651 h 393405"/>
                            <a:gd name="connsiteX1" fmla="*/ 393405 w 2710520"/>
                            <a:gd name="connsiteY1" fmla="*/ 202019 h 393405"/>
                            <a:gd name="connsiteX2" fmla="*/ 489098 w 2710520"/>
                            <a:gd name="connsiteY2" fmla="*/ 0 h 393405"/>
                            <a:gd name="connsiteX3" fmla="*/ 680484 w 2710520"/>
                            <a:gd name="connsiteY3" fmla="*/ 393405 h 393405"/>
                            <a:gd name="connsiteX4" fmla="*/ 839972 w 2710520"/>
                            <a:gd name="connsiteY4" fmla="*/ 0 h 393405"/>
                            <a:gd name="connsiteX5" fmla="*/ 1041991 w 2710520"/>
                            <a:gd name="connsiteY5" fmla="*/ 382772 h 393405"/>
                            <a:gd name="connsiteX6" fmla="*/ 1233377 w 2710520"/>
                            <a:gd name="connsiteY6" fmla="*/ 0 h 393405"/>
                            <a:gd name="connsiteX7" fmla="*/ 1414130 w 2710520"/>
                            <a:gd name="connsiteY7" fmla="*/ 372140 h 393405"/>
                            <a:gd name="connsiteX8" fmla="*/ 1605516 w 2710520"/>
                            <a:gd name="connsiteY8" fmla="*/ 21265 h 393405"/>
                            <a:gd name="connsiteX9" fmla="*/ 1701209 w 2710520"/>
                            <a:gd name="connsiteY9" fmla="*/ 191386 h 393405"/>
                            <a:gd name="connsiteX10" fmla="*/ 2710520 w 2710520"/>
                            <a:gd name="connsiteY10" fmla="*/ 174229 h 393405"/>
                            <a:gd name="connsiteX0" fmla="*/ 0 w 2727506"/>
                            <a:gd name="connsiteY0" fmla="*/ 212651 h 393405"/>
                            <a:gd name="connsiteX1" fmla="*/ 393405 w 2727506"/>
                            <a:gd name="connsiteY1" fmla="*/ 202019 h 393405"/>
                            <a:gd name="connsiteX2" fmla="*/ 489098 w 2727506"/>
                            <a:gd name="connsiteY2" fmla="*/ 0 h 393405"/>
                            <a:gd name="connsiteX3" fmla="*/ 680484 w 2727506"/>
                            <a:gd name="connsiteY3" fmla="*/ 393405 h 393405"/>
                            <a:gd name="connsiteX4" fmla="*/ 839972 w 2727506"/>
                            <a:gd name="connsiteY4" fmla="*/ 0 h 393405"/>
                            <a:gd name="connsiteX5" fmla="*/ 1041991 w 2727506"/>
                            <a:gd name="connsiteY5" fmla="*/ 382772 h 393405"/>
                            <a:gd name="connsiteX6" fmla="*/ 1233377 w 2727506"/>
                            <a:gd name="connsiteY6" fmla="*/ 0 h 393405"/>
                            <a:gd name="connsiteX7" fmla="*/ 1414130 w 2727506"/>
                            <a:gd name="connsiteY7" fmla="*/ 372140 h 393405"/>
                            <a:gd name="connsiteX8" fmla="*/ 1605516 w 2727506"/>
                            <a:gd name="connsiteY8" fmla="*/ 21265 h 393405"/>
                            <a:gd name="connsiteX9" fmla="*/ 1701209 w 2727506"/>
                            <a:gd name="connsiteY9" fmla="*/ 191386 h 393405"/>
                            <a:gd name="connsiteX10" fmla="*/ 2727506 w 2727506"/>
                            <a:gd name="connsiteY10" fmla="*/ 208541 h 393405"/>
                            <a:gd name="connsiteX0" fmla="*/ 0 w 3339003"/>
                            <a:gd name="connsiteY0" fmla="*/ 195496 h 393405"/>
                            <a:gd name="connsiteX1" fmla="*/ 1004902 w 3339003"/>
                            <a:gd name="connsiteY1" fmla="*/ 202019 h 393405"/>
                            <a:gd name="connsiteX2" fmla="*/ 1100595 w 3339003"/>
                            <a:gd name="connsiteY2" fmla="*/ 0 h 393405"/>
                            <a:gd name="connsiteX3" fmla="*/ 1291981 w 3339003"/>
                            <a:gd name="connsiteY3" fmla="*/ 393405 h 393405"/>
                            <a:gd name="connsiteX4" fmla="*/ 1451469 w 3339003"/>
                            <a:gd name="connsiteY4" fmla="*/ 0 h 393405"/>
                            <a:gd name="connsiteX5" fmla="*/ 1653488 w 3339003"/>
                            <a:gd name="connsiteY5" fmla="*/ 382772 h 393405"/>
                            <a:gd name="connsiteX6" fmla="*/ 1844874 w 3339003"/>
                            <a:gd name="connsiteY6" fmla="*/ 0 h 393405"/>
                            <a:gd name="connsiteX7" fmla="*/ 2025627 w 3339003"/>
                            <a:gd name="connsiteY7" fmla="*/ 372140 h 393405"/>
                            <a:gd name="connsiteX8" fmla="*/ 2217013 w 3339003"/>
                            <a:gd name="connsiteY8" fmla="*/ 21265 h 393405"/>
                            <a:gd name="connsiteX9" fmla="*/ 2312706 w 3339003"/>
                            <a:gd name="connsiteY9" fmla="*/ 191386 h 393405"/>
                            <a:gd name="connsiteX10" fmla="*/ 3339003 w 3339003"/>
                            <a:gd name="connsiteY10" fmla="*/ 208541 h 393405"/>
                            <a:gd name="connsiteX0" fmla="*/ 0 w 3899541"/>
                            <a:gd name="connsiteY0" fmla="*/ 195496 h 393405"/>
                            <a:gd name="connsiteX1" fmla="*/ 1565440 w 3899541"/>
                            <a:gd name="connsiteY1" fmla="*/ 202019 h 393405"/>
                            <a:gd name="connsiteX2" fmla="*/ 1661133 w 3899541"/>
                            <a:gd name="connsiteY2" fmla="*/ 0 h 393405"/>
                            <a:gd name="connsiteX3" fmla="*/ 1852519 w 3899541"/>
                            <a:gd name="connsiteY3" fmla="*/ 393405 h 393405"/>
                            <a:gd name="connsiteX4" fmla="*/ 2012007 w 3899541"/>
                            <a:gd name="connsiteY4" fmla="*/ 0 h 393405"/>
                            <a:gd name="connsiteX5" fmla="*/ 2214026 w 3899541"/>
                            <a:gd name="connsiteY5" fmla="*/ 382772 h 393405"/>
                            <a:gd name="connsiteX6" fmla="*/ 2405412 w 3899541"/>
                            <a:gd name="connsiteY6" fmla="*/ 0 h 393405"/>
                            <a:gd name="connsiteX7" fmla="*/ 2586165 w 3899541"/>
                            <a:gd name="connsiteY7" fmla="*/ 372140 h 393405"/>
                            <a:gd name="connsiteX8" fmla="*/ 2777551 w 3899541"/>
                            <a:gd name="connsiteY8" fmla="*/ 21265 h 393405"/>
                            <a:gd name="connsiteX9" fmla="*/ 2873244 w 3899541"/>
                            <a:gd name="connsiteY9" fmla="*/ 191386 h 393405"/>
                            <a:gd name="connsiteX10" fmla="*/ 3899541 w 3899541"/>
                            <a:gd name="connsiteY10" fmla="*/ 208541 h 393405"/>
                            <a:gd name="connsiteX0" fmla="*/ 0 w 4578981"/>
                            <a:gd name="connsiteY0" fmla="*/ 195496 h 393405"/>
                            <a:gd name="connsiteX1" fmla="*/ 1565440 w 4578981"/>
                            <a:gd name="connsiteY1" fmla="*/ 202019 h 393405"/>
                            <a:gd name="connsiteX2" fmla="*/ 1661133 w 4578981"/>
                            <a:gd name="connsiteY2" fmla="*/ 0 h 393405"/>
                            <a:gd name="connsiteX3" fmla="*/ 1852519 w 4578981"/>
                            <a:gd name="connsiteY3" fmla="*/ 393405 h 393405"/>
                            <a:gd name="connsiteX4" fmla="*/ 2012007 w 4578981"/>
                            <a:gd name="connsiteY4" fmla="*/ 0 h 393405"/>
                            <a:gd name="connsiteX5" fmla="*/ 2214026 w 4578981"/>
                            <a:gd name="connsiteY5" fmla="*/ 382772 h 393405"/>
                            <a:gd name="connsiteX6" fmla="*/ 2405412 w 4578981"/>
                            <a:gd name="connsiteY6" fmla="*/ 0 h 393405"/>
                            <a:gd name="connsiteX7" fmla="*/ 2586165 w 4578981"/>
                            <a:gd name="connsiteY7" fmla="*/ 372140 h 393405"/>
                            <a:gd name="connsiteX8" fmla="*/ 2777551 w 4578981"/>
                            <a:gd name="connsiteY8" fmla="*/ 21265 h 393405"/>
                            <a:gd name="connsiteX9" fmla="*/ 2873244 w 4578981"/>
                            <a:gd name="connsiteY9" fmla="*/ 191386 h 393405"/>
                            <a:gd name="connsiteX10" fmla="*/ 4578981 w 4578981"/>
                            <a:gd name="connsiteY10" fmla="*/ 208541 h 393405"/>
                            <a:gd name="connsiteX0" fmla="*/ 0 w 4578981"/>
                            <a:gd name="connsiteY0" fmla="*/ 195496 h 393405"/>
                            <a:gd name="connsiteX1" fmla="*/ 1565440 w 4578981"/>
                            <a:gd name="connsiteY1" fmla="*/ 202019 h 393405"/>
                            <a:gd name="connsiteX2" fmla="*/ 1661133 w 4578981"/>
                            <a:gd name="connsiteY2" fmla="*/ 0 h 393405"/>
                            <a:gd name="connsiteX3" fmla="*/ 1852519 w 4578981"/>
                            <a:gd name="connsiteY3" fmla="*/ 393405 h 393405"/>
                            <a:gd name="connsiteX4" fmla="*/ 2012007 w 4578981"/>
                            <a:gd name="connsiteY4" fmla="*/ 0 h 393405"/>
                            <a:gd name="connsiteX5" fmla="*/ 2214026 w 4578981"/>
                            <a:gd name="connsiteY5" fmla="*/ 382772 h 393405"/>
                            <a:gd name="connsiteX6" fmla="*/ 2405412 w 4578981"/>
                            <a:gd name="connsiteY6" fmla="*/ 0 h 393405"/>
                            <a:gd name="connsiteX7" fmla="*/ 2586165 w 4578981"/>
                            <a:gd name="connsiteY7" fmla="*/ 372140 h 393405"/>
                            <a:gd name="connsiteX8" fmla="*/ 2777551 w 4578981"/>
                            <a:gd name="connsiteY8" fmla="*/ 21265 h 393405"/>
                            <a:gd name="connsiteX9" fmla="*/ 2873244 w 4578981"/>
                            <a:gd name="connsiteY9" fmla="*/ 191386 h 393405"/>
                            <a:gd name="connsiteX10" fmla="*/ 4578981 w 4578981"/>
                            <a:gd name="connsiteY10" fmla="*/ 174227 h 39340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4578981" h="393405">
                              <a:moveTo>
                                <a:pt x="0" y="195496"/>
                              </a:moveTo>
                              <a:lnTo>
                                <a:pt x="1565440" y="202019"/>
                              </a:lnTo>
                              <a:lnTo>
                                <a:pt x="1661133" y="0"/>
                              </a:lnTo>
                              <a:lnTo>
                                <a:pt x="1852519" y="393405"/>
                              </a:lnTo>
                              <a:lnTo>
                                <a:pt x="2012007" y="0"/>
                              </a:lnTo>
                              <a:lnTo>
                                <a:pt x="2214026" y="382772"/>
                              </a:lnTo>
                              <a:lnTo>
                                <a:pt x="2405412" y="0"/>
                              </a:lnTo>
                              <a:lnTo>
                                <a:pt x="2586165" y="372140"/>
                              </a:lnTo>
                              <a:lnTo>
                                <a:pt x="2777551" y="21265"/>
                              </a:lnTo>
                              <a:lnTo>
                                <a:pt x="2873244" y="191386"/>
                              </a:lnTo>
                              <a:cubicBezTo>
                                <a:pt x="3039821" y="191386"/>
                                <a:pt x="4412404" y="174227"/>
                                <a:pt x="4578981" y="174227"/>
                              </a:cubicBezTo>
                            </a:path>
                          </a:pathLst>
                        </a:custGeom>
                        <a:noFill/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l-GR"/>
                          </a:defPPr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endParaRPr lang="el-GR"/>
                        </a:p>
                      </p:txBody>
                    </p: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35" name="Ορθογώνιο 34"/>
                            <p:cNvSpPr/>
                            <p:nvPr/>
                          </p:nvSpPr>
                          <p:spPr>
                            <a:xfrm>
                              <a:off x="2307077" y="584864"/>
                              <a:ext cx="472116" cy="338554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𝑹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sz="1600" dirty="0">
                                <a:solidFill>
                                  <a:srgbClr val="00206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7" name="Ορθογώνιο 6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307077" y="584864"/>
                              <a:ext cx="472116" cy="338554"/>
                            </a:xfrm>
                            <a:prstGeom prst="rect">
                              <a:avLst/>
                            </a:prstGeom>
                            <a:blipFill>
                              <a:blip r:embed="rId7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15" name="Ομάδα 14"/>
                      <p:cNvGrpSpPr/>
                      <p:nvPr/>
                    </p:nvGrpSpPr>
                    <p:grpSpPr>
                      <a:xfrm rot="16200000">
                        <a:off x="1390187" y="1571854"/>
                        <a:ext cx="2347131" cy="965534"/>
                        <a:chOff x="2003852" y="1345258"/>
                        <a:chExt cx="2347131" cy="965534"/>
                      </a:xfrm>
                    </p:grpSpPr>
                    <p:grpSp>
                      <p:nvGrpSpPr>
                        <p:cNvPr id="20" name="Ομάδα 19"/>
                        <p:cNvGrpSpPr/>
                        <p:nvPr/>
                      </p:nvGrpSpPr>
                      <p:grpSpPr>
                        <a:xfrm>
                          <a:off x="2003852" y="1426296"/>
                          <a:ext cx="2347131" cy="884496"/>
                          <a:chOff x="2003852" y="1426296"/>
                          <a:chExt cx="2347131" cy="884496"/>
                        </a:xfrm>
                      </p:grpSpPr>
                      <p:grpSp>
                        <p:nvGrpSpPr>
                          <p:cNvPr id="22" name="Ομάδα 21"/>
                          <p:cNvGrpSpPr/>
                          <p:nvPr/>
                        </p:nvGrpSpPr>
                        <p:grpSpPr>
                          <a:xfrm>
                            <a:off x="2003852" y="1426296"/>
                            <a:ext cx="2122626" cy="884496"/>
                            <a:chOff x="5162327" y="3961824"/>
                            <a:chExt cx="2422507" cy="1370476"/>
                          </a:xfrm>
                        </p:grpSpPr>
                        <p:grpSp>
                          <p:nvGrpSpPr>
                            <p:cNvPr id="24" name="Ομάδα 23"/>
                            <p:cNvGrpSpPr/>
                            <p:nvPr/>
                          </p:nvGrpSpPr>
                          <p:grpSpPr>
                            <a:xfrm>
                              <a:off x="5162327" y="3961824"/>
                              <a:ext cx="2422507" cy="1091099"/>
                              <a:chOff x="5162327" y="3961824"/>
                              <a:chExt cx="2422507" cy="1091099"/>
                            </a:xfrm>
                          </p:grpSpPr>
                          <p:grpSp>
                            <p:nvGrpSpPr>
                              <p:cNvPr id="26" name="Ομάδα 25"/>
                              <p:cNvGrpSpPr/>
                              <p:nvPr/>
                            </p:nvGrpSpPr>
                            <p:grpSpPr>
                              <a:xfrm>
                                <a:off x="5162327" y="3961824"/>
                                <a:ext cx="1560668" cy="1091099"/>
                                <a:chOff x="431315" y="5647555"/>
                                <a:chExt cx="1560668" cy="1091099"/>
                              </a:xfrm>
                            </p:grpSpPr>
                            <p:grpSp>
                              <p:nvGrpSpPr>
                                <p:cNvPr id="28" name="Ομάδα 27"/>
                                <p:cNvGrpSpPr/>
                                <p:nvPr/>
                              </p:nvGrpSpPr>
                              <p:grpSpPr>
                                <a:xfrm>
                                  <a:off x="431315" y="5750184"/>
                                  <a:ext cx="1271170" cy="988470"/>
                                  <a:chOff x="431315" y="5750184"/>
                                  <a:chExt cx="1271170" cy="988470"/>
                                </a:xfrm>
                              </p:grpSpPr>
                              <p:cxnSp>
                                <p:nvCxnSpPr>
                                  <p:cNvPr id="31" name="Ευθεία γραμμή σύνδεσης 30"/>
                                  <p:cNvCxnSpPr/>
                                  <p:nvPr/>
                                </p:nvCxnSpPr>
                                <p:spPr>
                                  <a:xfrm>
                                    <a:off x="431315" y="6229499"/>
                                    <a:ext cx="1109322" cy="0"/>
                                  </a:xfrm>
                                  <a:prstGeom prst="line">
                                    <a:avLst/>
                                  </a:prstGeom>
                                  <a:ln w="3175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32" name="Ευθεία γραμμή σύνδεσης 31"/>
                                  <p:cNvCxnSpPr/>
                                  <p:nvPr/>
                                </p:nvCxnSpPr>
                                <p:spPr>
                                  <a:xfrm>
                                    <a:off x="1702485" y="5750184"/>
                                    <a:ext cx="0" cy="988470"/>
                                  </a:xfrm>
                                  <a:prstGeom prst="line">
                                    <a:avLst/>
                                  </a:prstGeom>
                                  <a:ln w="3810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33" name="Ευθεία γραμμή σύνδεσης 32"/>
                                  <p:cNvCxnSpPr/>
                                  <p:nvPr/>
                                </p:nvCxnSpPr>
                                <p:spPr>
                                  <a:xfrm>
                                    <a:off x="1541219" y="5996741"/>
                                    <a:ext cx="0" cy="446240"/>
                                  </a:xfrm>
                                  <a:prstGeom prst="line">
                                    <a:avLst/>
                                  </a:prstGeom>
                                  <a:ln w="57150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p:sp>
                              <p:nvSpPr>
                                <p:cNvPr id="29" name="TextBox 28"/>
                                <p:cNvSpPr txBox="1"/>
                                <p:nvPr/>
                              </p:nvSpPr>
                              <p:spPr>
                                <a:xfrm>
                                  <a:off x="1653429" y="5647555"/>
                                  <a:ext cx="338554" cy="461665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l-GR" sz="2400" b="1" dirty="0" smtClean="0"/>
                                    <a:t>+</a:t>
                                  </a:r>
                                  <a:endParaRPr lang="el-GR" sz="2400" b="1" dirty="0"/>
                                </a:p>
                              </p:txBody>
                            </p:sp>
                            <p:sp>
                              <p:nvSpPr>
                                <p:cNvPr id="30" name="TextBox 29"/>
                                <p:cNvSpPr txBox="1"/>
                                <p:nvPr/>
                              </p:nvSpPr>
                              <p:spPr>
                                <a:xfrm rot="5400000">
                                  <a:off x="1297913" y="5738335"/>
                                  <a:ext cx="459635" cy="340049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l-GR" sz="2400" b="1" dirty="0" smtClean="0"/>
                                    <a:t>–</a:t>
                                  </a:r>
                                  <a:endParaRPr lang="el-GR" sz="2400" b="1" dirty="0"/>
                                </a:p>
                              </p:txBody>
                            </p:sp>
                          </p:grpSp>
                          <p:sp>
                            <p:nvSpPr>
                              <p:cNvPr id="27" name="Οβάλ 26"/>
                              <p:cNvSpPr/>
                              <p:nvPr/>
                            </p:nvSpPr>
                            <p:spPr>
                              <a:xfrm>
                                <a:off x="7461576" y="4443179"/>
                                <a:ext cx="123258" cy="167340"/>
                              </a:xfrm>
                              <a:prstGeom prst="ellipse">
                                <a:avLst/>
                              </a:prstGeom>
                              <a:solidFill>
                                <a:srgbClr val="002060"/>
                              </a:solidFill>
                              <a:ln>
                                <a:solidFill>
                                  <a:srgbClr val="00206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l-GR"/>
                              </a:p>
                            </p:txBody>
                          </p:sp>
                        </p:grp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25" name="Ορθογώνιο 24"/>
                                <p:cNvSpPr/>
                                <p:nvPr/>
                              </p:nvSpPr>
                              <p:spPr>
                                <a:xfrm rot="5400000">
                                  <a:off x="5854675" y="4779559"/>
                                  <a:ext cx="719098" cy="386384"/>
                                </a:xfrm>
                                <a:prstGeom prst="rect">
                                  <a:avLst/>
                                </a:prstGeom>
                              </p:spPr>
                              <p:txBody>
                                <a:bodyPr wrap="none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US" sz="1600" b="1" i="1" smtClean="0">
                                                <a:solidFill>
                                                  <a:srgbClr val="00206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600" b="1" i="1">
                                                <a:solidFill>
                                                  <a:srgbClr val="00206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𝑬</m:t>
                                            </m:r>
                                          </m:e>
                                          <m:sub>
                                            <m:r>
                                              <a:rPr lang="el-GR" sz="1600" b="1" i="1" smtClean="0">
                                                <a:solidFill>
                                                  <a:srgbClr val="00206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l-GR" sz="1600" dirty="0">
                                    <a:solidFill>
                                      <a:srgbClr val="00206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25" name="Ορθογώνιο 24"/>
                                <p:cNvSpPr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 rot="5400000">
                                  <a:off x="5854675" y="4779559"/>
                                  <a:ext cx="719098" cy="386384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8"/>
                                  <a:stretch>
                                    <a:fillRect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  <p:sp>
                        <p:nvSpPr>
                          <p:cNvPr id="23" name="Ελεύθερη σχεδίαση 22"/>
                          <p:cNvSpPr/>
                          <p:nvPr/>
                        </p:nvSpPr>
                        <p:spPr>
                          <a:xfrm>
                            <a:off x="3110702" y="1703464"/>
                            <a:ext cx="1240281" cy="180000"/>
                          </a:xfrm>
                          <a:custGeom>
                            <a:avLst/>
                            <a:gdLst>
                              <a:gd name="connsiteX0" fmla="*/ 0 w 2200940"/>
                              <a:gd name="connsiteY0" fmla="*/ 180754 h 393405"/>
                              <a:gd name="connsiteX1" fmla="*/ 393405 w 2200940"/>
                              <a:gd name="connsiteY1" fmla="*/ 202019 h 393405"/>
                              <a:gd name="connsiteX2" fmla="*/ 489098 w 2200940"/>
                              <a:gd name="connsiteY2" fmla="*/ 0 h 393405"/>
                              <a:gd name="connsiteX3" fmla="*/ 680484 w 2200940"/>
                              <a:gd name="connsiteY3" fmla="*/ 393405 h 393405"/>
                              <a:gd name="connsiteX4" fmla="*/ 850605 w 2200940"/>
                              <a:gd name="connsiteY4" fmla="*/ 21265 h 393405"/>
                              <a:gd name="connsiteX5" fmla="*/ 1041991 w 2200940"/>
                              <a:gd name="connsiteY5" fmla="*/ 382772 h 393405"/>
                              <a:gd name="connsiteX6" fmla="*/ 1233377 w 2200940"/>
                              <a:gd name="connsiteY6" fmla="*/ 0 h 393405"/>
                              <a:gd name="connsiteX7" fmla="*/ 1414130 w 2200940"/>
                              <a:gd name="connsiteY7" fmla="*/ 372140 h 393405"/>
                              <a:gd name="connsiteX8" fmla="*/ 1605516 w 2200940"/>
                              <a:gd name="connsiteY8" fmla="*/ 21265 h 393405"/>
                              <a:gd name="connsiteX9" fmla="*/ 1701209 w 2200940"/>
                              <a:gd name="connsiteY9" fmla="*/ 191386 h 393405"/>
                              <a:gd name="connsiteX10" fmla="*/ 2200940 w 2200940"/>
                              <a:gd name="connsiteY10" fmla="*/ 191386 h 393405"/>
                              <a:gd name="connsiteX0" fmla="*/ 0 w 2200940"/>
                              <a:gd name="connsiteY0" fmla="*/ 180754 h 393405"/>
                              <a:gd name="connsiteX1" fmla="*/ 393405 w 2200940"/>
                              <a:gd name="connsiteY1" fmla="*/ 202019 h 393405"/>
                              <a:gd name="connsiteX2" fmla="*/ 489098 w 2200940"/>
                              <a:gd name="connsiteY2" fmla="*/ 0 h 393405"/>
                              <a:gd name="connsiteX3" fmla="*/ 680484 w 2200940"/>
                              <a:gd name="connsiteY3" fmla="*/ 393405 h 393405"/>
                              <a:gd name="connsiteX4" fmla="*/ 839972 w 2200940"/>
                              <a:gd name="connsiteY4" fmla="*/ 0 h 393405"/>
                              <a:gd name="connsiteX5" fmla="*/ 1041991 w 2200940"/>
                              <a:gd name="connsiteY5" fmla="*/ 382772 h 393405"/>
                              <a:gd name="connsiteX6" fmla="*/ 1233377 w 2200940"/>
                              <a:gd name="connsiteY6" fmla="*/ 0 h 393405"/>
                              <a:gd name="connsiteX7" fmla="*/ 1414130 w 2200940"/>
                              <a:gd name="connsiteY7" fmla="*/ 372140 h 393405"/>
                              <a:gd name="connsiteX8" fmla="*/ 1605516 w 2200940"/>
                              <a:gd name="connsiteY8" fmla="*/ 21265 h 393405"/>
                              <a:gd name="connsiteX9" fmla="*/ 1701209 w 2200940"/>
                              <a:gd name="connsiteY9" fmla="*/ 191386 h 393405"/>
                              <a:gd name="connsiteX10" fmla="*/ 2200940 w 2200940"/>
                              <a:gd name="connsiteY10" fmla="*/ 191386 h 393405"/>
                              <a:gd name="connsiteX0" fmla="*/ 0 w 2200940"/>
                              <a:gd name="connsiteY0" fmla="*/ 212651 h 393405"/>
                              <a:gd name="connsiteX1" fmla="*/ 393405 w 2200940"/>
                              <a:gd name="connsiteY1" fmla="*/ 202019 h 393405"/>
                              <a:gd name="connsiteX2" fmla="*/ 489098 w 2200940"/>
                              <a:gd name="connsiteY2" fmla="*/ 0 h 393405"/>
                              <a:gd name="connsiteX3" fmla="*/ 680484 w 2200940"/>
                              <a:gd name="connsiteY3" fmla="*/ 393405 h 393405"/>
                              <a:gd name="connsiteX4" fmla="*/ 839972 w 2200940"/>
                              <a:gd name="connsiteY4" fmla="*/ 0 h 393405"/>
                              <a:gd name="connsiteX5" fmla="*/ 1041991 w 2200940"/>
                              <a:gd name="connsiteY5" fmla="*/ 382772 h 393405"/>
                              <a:gd name="connsiteX6" fmla="*/ 1233377 w 2200940"/>
                              <a:gd name="connsiteY6" fmla="*/ 0 h 393405"/>
                              <a:gd name="connsiteX7" fmla="*/ 1414130 w 2200940"/>
                              <a:gd name="connsiteY7" fmla="*/ 372140 h 393405"/>
                              <a:gd name="connsiteX8" fmla="*/ 1605516 w 2200940"/>
                              <a:gd name="connsiteY8" fmla="*/ 21265 h 393405"/>
                              <a:gd name="connsiteX9" fmla="*/ 1701209 w 2200940"/>
                              <a:gd name="connsiteY9" fmla="*/ 191386 h 393405"/>
                              <a:gd name="connsiteX10" fmla="*/ 2200940 w 2200940"/>
                              <a:gd name="connsiteY10" fmla="*/ 191386 h 393405"/>
                              <a:gd name="connsiteX0" fmla="*/ 0 w 2765624"/>
                              <a:gd name="connsiteY0" fmla="*/ 212651 h 393405"/>
                              <a:gd name="connsiteX1" fmla="*/ 393405 w 2765624"/>
                              <a:gd name="connsiteY1" fmla="*/ 202019 h 393405"/>
                              <a:gd name="connsiteX2" fmla="*/ 489098 w 2765624"/>
                              <a:gd name="connsiteY2" fmla="*/ 0 h 393405"/>
                              <a:gd name="connsiteX3" fmla="*/ 680484 w 2765624"/>
                              <a:gd name="connsiteY3" fmla="*/ 393405 h 393405"/>
                              <a:gd name="connsiteX4" fmla="*/ 839972 w 2765624"/>
                              <a:gd name="connsiteY4" fmla="*/ 0 h 393405"/>
                              <a:gd name="connsiteX5" fmla="*/ 1041991 w 2765624"/>
                              <a:gd name="connsiteY5" fmla="*/ 382772 h 393405"/>
                              <a:gd name="connsiteX6" fmla="*/ 1233377 w 2765624"/>
                              <a:gd name="connsiteY6" fmla="*/ 0 h 393405"/>
                              <a:gd name="connsiteX7" fmla="*/ 1414130 w 2765624"/>
                              <a:gd name="connsiteY7" fmla="*/ 372140 h 393405"/>
                              <a:gd name="connsiteX8" fmla="*/ 1605516 w 2765624"/>
                              <a:gd name="connsiteY8" fmla="*/ 21265 h 393405"/>
                              <a:gd name="connsiteX9" fmla="*/ 1701209 w 2765624"/>
                              <a:gd name="connsiteY9" fmla="*/ 191386 h 393405"/>
                              <a:gd name="connsiteX10" fmla="*/ 2765624 w 2765624"/>
                              <a:gd name="connsiteY10" fmla="*/ 214095 h 393405"/>
                              <a:gd name="connsiteX0" fmla="*/ 0 w 3224432"/>
                              <a:gd name="connsiteY0" fmla="*/ 235361 h 393405"/>
                              <a:gd name="connsiteX1" fmla="*/ 852213 w 3224432"/>
                              <a:gd name="connsiteY1" fmla="*/ 202019 h 393405"/>
                              <a:gd name="connsiteX2" fmla="*/ 947906 w 3224432"/>
                              <a:gd name="connsiteY2" fmla="*/ 0 h 393405"/>
                              <a:gd name="connsiteX3" fmla="*/ 1139292 w 3224432"/>
                              <a:gd name="connsiteY3" fmla="*/ 393405 h 393405"/>
                              <a:gd name="connsiteX4" fmla="*/ 1298780 w 3224432"/>
                              <a:gd name="connsiteY4" fmla="*/ 0 h 393405"/>
                              <a:gd name="connsiteX5" fmla="*/ 1500799 w 3224432"/>
                              <a:gd name="connsiteY5" fmla="*/ 382772 h 393405"/>
                              <a:gd name="connsiteX6" fmla="*/ 1692185 w 3224432"/>
                              <a:gd name="connsiteY6" fmla="*/ 0 h 393405"/>
                              <a:gd name="connsiteX7" fmla="*/ 1872938 w 3224432"/>
                              <a:gd name="connsiteY7" fmla="*/ 372140 h 393405"/>
                              <a:gd name="connsiteX8" fmla="*/ 2064324 w 3224432"/>
                              <a:gd name="connsiteY8" fmla="*/ 21265 h 393405"/>
                              <a:gd name="connsiteX9" fmla="*/ 2160017 w 3224432"/>
                              <a:gd name="connsiteY9" fmla="*/ 191386 h 393405"/>
                              <a:gd name="connsiteX10" fmla="*/ 3224432 w 3224432"/>
                              <a:gd name="connsiteY10" fmla="*/ 214095 h 393405"/>
                              <a:gd name="connsiteX0" fmla="*/ 0 w 3224432"/>
                              <a:gd name="connsiteY0" fmla="*/ 189940 h 393405"/>
                              <a:gd name="connsiteX1" fmla="*/ 852213 w 3224432"/>
                              <a:gd name="connsiteY1" fmla="*/ 202019 h 393405"/>
                              <a:gd name="connsiteX2" fmla="*/ 947906 w 3224432"/>
                              <a:gd name="connsiteY2" fmla="*/ 0 h 393405"/>
                              <a:gd name="connsiteX3" fmla="*/ 1139292 w 3224432"/>
                              <a:gd name="connsiteY3" fmla="*/ 393405 h 393405"/>
                              <a:gd name="connsiteX4" fmla="*/ 1298780 w 3224432"/>
                              <a:gd name="connsiteY4" fmla="*/ 0 h 393405"/>
                              <a:gd name="connsiteX5" fmla="*/ 1500799 w 3224432"/>
                              <a:gd name="connsiteY5" fmla="*/ 382772 h 393405"/>
                              <a:gd name="connsiteX6" fmla="*/ 1692185 w 3224432"/>
                              <a:gd name="connsiteY6" fmla="*/ 0 h 393405"/>
                              <a:gd name="connsiteX7" fmla="*/ 1872938 w 3224432"/>
                              <a:gd name="connsiteY7" fmla="*/ 372140 h 393405"/>
                              <a:gd name="connsiteX8" fmla="*/ 2064324 w 3224432"/>
                              <a:gd name="connsiteY8" fmla="*/ 21265 h 393405"/>
                              <a:gd name="connsiteX9" fmla="*/ 2160017 w 3224432"/>
                              <a:gd name="connsiteY9" fmla="*/ 191386 h 393405"/>
                              <a:gd name="connsiteX10" fmla="*/ 3224432 w 3224432"/>
                              <a:gd name="connsiteY10" fmla="*/ 214095 h 393405"/>
                              <a:gd name="connsiteX0" fmla="*/ 0 w 3224432"/>
                              <a:gd name="connsiteY0" fmla="*/ 189940 h 393405"/>
                              <a:gd name="connsiteX1" fmla="*/ 852213 w 3224432"/>
                              <a:gd name="connsiteY1" fmla="*/ 202019 h 393405"/>
                              <a:gd name="connsiteX2" fmla="*/ 947906 w 3224432"/>
                              <a:gd name="connsiteY2" fmla="*/ 0 h 393405"/>
                              <a:gd name="connsiteX3" fmla="*/ 1139292 w 3224432"/>
                              <a:gd name="connsiteY3" fmla="*/ 393405 h 393405"/>
                              <a:gd name="connsiteX4" fmla="*/ 1298780 w 3224432"/>
                              <a:gd name="connsiteY4" fmla="*/ 0 h 393405"/>
                              <a:gd name="connsiteX5" fmla="*/ 1500799 w 3224432"/>
                              <a:gd name="connsiteY5" fmla="*/ 382772 h 393405"/>
                              <a:gd name="connsiteX6" fmla="*/ 1692185 w 3224432"/>
                              <a:gd name="connsiteY6" fmla="*/ 0 h 393405"/>
                              <a:gd name="connsiteX7" fmla="*/ 1872938 w 3224432"/>
                              <a:gd name="connsiteY7" fmla="*/ 372140 h 393405"/>
                              <a:gd name="connsiteX8" fmla="*/ 2064324 w 3224432"/>
                              <a:gd name="connsiteY8" fmla="*/ 21265 h 393405"/>
                              <a:gd name="connsiteX9" fmla="*/ 2160017 w 3224432"/>
                              <a:gd name="connsiteY9" fmla="*/ 191386 h 393405"/>
                              <a:gd name="connsiteX10" fmla="*/ 3224432 w 3224432"/>
                              <a:gd name="connsiteY10" fmla="*/ 191385 h 393405"/>
                              <a:gd name="connsiteX0" fmla="*/ 0 w 4212630"/>
                              <a:gd name="connsiteY0" fmla="*/ 189940 h 393405"/>
                              <a:gd name="connsiteX1" fmla="*/ 852213 w 4212630"/>
                              <a:gd name="connsiteY1" fmla="*/ 202019 h 393405"/>
                              <a:gd name="connsiteX2" fmla="*/ 947906 w 4212630"/>
                              <a:gd name="connsiteY2" fmla="*/ 0 h 393405"/>
                              <a:gd name="connsiteX3" fmla="*/ 1139292 w 4212630"/>
                              <a:gd name="connsiteY3" fmla="*/ 393405 h 393405"/>
                              <a:gd name="connsiteX4" fmla="*/ 1298780 w 4212630"/>
                              <a:gd name="connsiteY4" fmla="*/ 0 h 393405"/>
                              <a:gd name="connsiteX5" fmla="*/ 1500799 w 4212630"/>
                              <a:gd name="connsiteY5" fmla="*/ 382772 h 393405"/>
                              <a:gd name="connsiteX6" fmla="*/ 1692185 w 4212630"/>
                              <a:gd name="connsiteY6" fmla="*/ 0 h 393405"/>
                              <a:gd name="connsiteX7" fmla="*/ 1872938 w 4212630"/>
                              <a:gd name="connsiteY7" fmla="*/ 372140 h 393405"/>
                              <a:gd name="connsiteX8" fmla="*/ 2064324 w 4212630"/>
                              <a:gd name="connsiteY8" fmla="*/ 21265 h 393405"/>
                              <a:gd name="connsiteX9" fmla="*/ 2160017 w 4212630"/>
                              <a:gd name="connsiteY9" fmla="*/ 191386 h 393405"/>
                              <a:gd name="connsiteX10" fmla="*/ 4212630 w 4212630"/>
                              <a:gd name="connsiteY10" fmla="*/ 191385 h 393405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4212630" h="393405">
                                <a:moveTo>
                                  <a:pt x="0" y="189940"/>
                                </a:moveTo>
                                <a:lnTo>
                                  <a:pt x="852213" y="202019"/>
                                </a:lnTo>
                                <a:lnTo>
                                  <a:pt x="947906" y="0"/>
                                </a:lnTo>
                                <a:lnTo>
                                  <a:pt x="1139292" y="393405"/>
                                </a:lnTo>
                                <a:lnTo>
                                  <a:pt x="1298780" y="0"/>
                                </a:lnTo>
                                <a:lnTo>
                                  <a:pt x="1500799" y="382772"/>
                                </a:lnTo>
                                <a:lnTo>
                                  <a:pt x="1692185" y="0"/>
                                </a:lnTo>
                                <a:lnTo>
                                  <a:pt x="1872938" y="372140"/>
                                </a:lnTo>
                                <a:lnTo>
                                  <a:pt x="2064324" y="21265"/>
                                </a:lnTo>
                                <a:lnTo>
                                  <a:pt x="2160017" y="191386"/>
                                </a:lnTo>
                                <a:lnTo>
                                  <a:pt x="4212630" y="191385"/>
                                </a:lnTo>
                              </a:path>
                            </a:pathLst>
                          </a:custGeom>
                          <a:noFill/>
                          <a:ln w="2222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el-GR"/>
                            </a:defPPr>
                            <a:lvl1pPr marL="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1pPr>
                            <a:lvl2pPr marL="4572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2pPr>
                            <a:lvl3pPr marL="9144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3pPr>
                            <a:lvl4pPr marL="13716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4pPr>
                            <a:lvl5pPr marL="18288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5pPr>
                            <a:lvl6pPr marL="22860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6pPr>
                            <a:lvl7pPr marL="27432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7pPr>
                            <a:lvl8pPr marL="32004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8pPr>
                            <a:lvl9pPr marL="3657600" algn="l" defTabSz="914400" rtl="0" eaLnBrk="1" latinLnBrk="0" hangingPunct="1">
                              <a:defRPr sz="1800" kern="1200">
                                <a:solidFill>
                                  <a:schemeClr val="lt1"/>
                                </a:solidFill>
                                <a:latin typeface="+mn-lt"/>
                                <a:ea typeface="+mn-ea"/>
                                <a:cs typeface="+mn-cs"/>
                              </a:defRPr>
                            </a:lvl9pPr>
                          </a:lstStyle>
                          <a:p>
                            <a:pPr algn="ctr"/>
                            <a:endParaRPr lang="el-GR"/>
                          </a:p>
                        </p:txBody>
                      </p:sp>
                    </p:grp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21" name="Ορθογώνιο 20"/>
                            <p:cNvSpPr/>
                            <p:nvPr/>
                          </p:nvSpPr>
                          <p:spPr>
                            <a:xfrm rot="5400000">
                              <a:off x="3398307" y="1396362"/>
                              <a:ext cx="471539" cy="369332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el-GR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dirty="0">
                                <a:solidFill>
                                  <a:srgbClr val="00206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21" name="Ορθογώνιο 20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 rot="5400000">
                              <a:off x="3398307" y="1396362"/>
                              <a:ext cx="471539" cy="369332"/>
                            </a:xfrm>
                            <a:prstGeom prst="rect">
                              <a:avLst/>
                            </a:prstGeom>
                            <a:blipFill>
                              <a:blip r:embed="rId9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16" name="Ομάδα 15"/>
                      <p:cNvGrpSpPr/>
                      <p:nvPr/>
                    </p:nvGrpSpPr>
                    <p:grpSpPr>
                      <a:xfrm>
                        <a:off x="186707" y="2737584"/>
                        <a:ext cx="2873852" cy="538233"/>
                        <a:chOff x="1267690" y="873562"/>
                        <a:chExt cx="2873852" cy="538233"/>
                      </a:xfrm>
                    </p:grpSpPr>
                    <p:sp>
                      <p:nvSpPr>
                        <p:cNvPr id="18" name="Ελεύθερη σχεδίαση 17"/>
                        <p:cNvSpPr/>
                        <p:nvPr/>
                      </p:nvSpPr>
                      <p:spPr>
                        <a:xfrm>
                          <a:off x="1267690" y="873562"/>
                          <a:ext cx="2873852" cy="238266"/>
                        </a:xfrm>
                        <a:custGeom>
                          <a:avLst/>
                          <a:gdLst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50605 w 2200940"/>
                            <a:gd name="connsiteY4" fmla="*/ 21265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180754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200940"/>
                            <a:gd name="connsiteY0" fmla="*/ 212651 h 393405"/>
                            <a:gd name="connsiteX1" fmla="*/ 393405 w 2200940"/>
                            <a:gd name="connsiteY1" fmla="*/ 202019 h 393405"/>
                            <a:gd name="connsiteX2" fmla="*/ 489098 w 2200940"/>
                            <a:gd name="connsiteY2" fmla="*/ 0 h 393405"/>
                            <a:gd name="connsiteX3" fmla="*/ 680484 w 2200940"/>
                            <a:gd name="connsiteY3" fmla="*/ 393405 h 393405"/>
                            <a:gd name="connsiteX4" fmla="*/ 839972 w 2200940"/>
                            <a:gd name="connsiteY4" fmla="*/ 0 h 393405"/>
                            <a:gd name="connsiteX5" fmla="*/ 1041991 w 2200940"/>
                            <a:gd name="connsiteY5" fmla="*/ 382772 h 393405"/>
                            <a:gd name="connsiteX6" fmla="*/ 1233377 w 2200940"/>
                            <a:gd name="connsiteY6" fmla="*/ 0 h 393405"/>
                            <a:gd name="connsiteX7" fmla="*/ 1414130 w 2200940"/>
                            <a:gd name="connsiteY7" fmla="*/ 372140 h 393405"/>
                            <a:gd name="connsiteX8" fmla="*/ 1605516 w 2200940"/>
                            <a:gd name="connsiteY8" fmla="*/ 21265 h 393405"/>
                            <a:gd name="connsiteX9" fmla="*/ 1701209 w 2200940"/>
                            <a:gd name="connsiteY9" fmla="*/ 191386 h 393405"/>
                            <a:gd name="connsiteX10" fmla="*/ 2200940 w 2200940"/>
                            <a:gd name="connsiteY10" fmla="*/ 191386 h 393405"/>
                            <a:gd name="connsiteX0" fmla="*/ 0 w 2761479"/>
                            <a:gd name="connsiteY0" fmla="*/ 212651 h 393405"/>
                            <a:gd name="connsiteX1" fmla="*/ 393405 w 2761479"/>
                            <a:gd name="connsiteY1" fmla="*/ 202019 h 393405"/>
                            <a:gd name="connsiteX2" fmla="*/ 489098 w 2761479"/>
                            <a:gd name="connsiteY2" fmla="*/ 0 h 393405"/>
                            <a:gd name="connsiteX3" fmla="*/ 680484 w 2761479"/>
                            <a:gd name="connsiteY3" fmla="*/ 393405 h 393405"/>
                            <a:gd name="connsiteX4" fmla="*/ 839972 w 2761479"/>
                            <a:gd name="connsiteY4" fmla="*/ 0 h 393405"/>
                            <a:gd name="connsiteX5" fmla="*/ 1041991 w 2761479"/>
                            <a:gd name="connsiteY5" fmla="*/ 382772 h 393405"/>
                            <a:gd name="connsiteX6" fmla="*/ 1233377 w 2761479"/>
                            <a:gd name="connsiteY6" fmla="*/ 0 h 393405"/>
                            <a:gd name="connsiteX7" fmla="*/ 1414130 w 2761479"/>
                            <a:gd name="connsiteY7" fmla="*/ 372140 h 393405"/>
                            <a:gd name="connsiteX8" fmla="*/ 1605516 w 2761479"/>
                            <a:gd name="connsiteY8" fmla="*/ 21265 h 393405"/>
                            <a:gd name="connsiteX9" fmla="*/ 1701209 w 2761479"/>
                            <a:gd name="connsiteY9" fmla="*/ 191386 h 393405"/>
                            <a:gd name="connsiteX10" fmla="*/ 2761479 w 2761479"/>
                            <a:gd name="connsiteY10" fmla="*/ 208543 h 393405"/>
                            <a:gd name="connsiteX0" fmla="*/ 0 w 3339004"/>
                            <a:gd name="connsiteY0" fmla="*/ 229807 h 393405"/>
                            <a:gd name="connsiteX1" fmla="*/ 970930 w 3339004"/>
                            <a:gd name="connsiteY1" fmla="*/ 202019 h 393405"/>
                            <a:gd name="connsiteX2" fmla="*/ 1066623 w 3339004"/>
                            <a:gd name="connsiteY2" fmla="*/ 0 h 393405"/>
                            <a:gd name="connsiteX3" fmla="*/ 1258009 w 3339004"/>
                            <a:gd name="connsiteY3" fmla="*/ 393405 h 393405"/>
                            <a:gd name="connsiteX4" fmla="*/ 1417497 w 3339004"/>
                            <a:gd name="connsiteY4" fmla="*/ 0 h 393405"/>
                            <a:gd name="connsiteX5" fmla="*/ 1619516 w 3339004"/>
                            <a:gd name="connsiteY5" fmla="*/ 382772 h 393405"/>
                            <a:gd name="connsiteX6" fmla="*/ 1810902 w 3339004"/>
                            <a:gd name="connsiteY6" fmla="*/ 0 h 393405"/>
                            <a:gd name="connsiteX7" fmla="*/ 1991655 w 3339004"/>
                            <a:gd name="connsiteY7" fmla="*/ 372140 h 393405"/>
                            <a:gd name="connsiteX8" fmla="*/ 2183041 w 3339004"/>
                            <a:gd name="connsiteY8" fmla="*/ 21265 h 393405"/>
                            <a:gd name="connsiteX9" fmla="*/ 2278734 w 3339004"/>
                            <a:gd name="connsiteY9" fmla="*/ 191386 h 393405"/>
                            <a:gd name="connsiteX10" fmla="*/ 3339004 w 3339004"/>
                            <a:gd name="connsiteY10" fmla="*/ 208543 h 393405"/>
                            <a:gd name="connsiteX0" fmla="*/ 0 w 4222277"/>
                            <a:gd name="connsiteY0" fmla="*/ 229807 h 393405"/>
                            <a:gd name="connsiteX1" fmla="*/ 970930 w 4222277"/>
                            <a:gd name="connsiteY1" fmla="*/ 202019 h 393405"/>
                            <a:gd name="connsiteX2" fmla="*/ 1066623 w 4222277"/>
                            <a:gd name="connsiteY2" fmla="*/ 0 h 393405"/>
                            <a:gd name="connsiteX3" fmla="*/ 1258009 w 4222277"/>
                            <a:gd name="connsiteY3" fmla="*/ 393405 h 393405"/>
                            <a:gd name="connsiteX4" fmla="*/ 1417497 w 4222277"/>
                            <a:gd name="connsiteY4" fmla="*/ 0 h 393405"/>
                            <a:gd name="connsiteX5" fmla="*/ 1619516 w 4222277"/>
                            <a:gd name="connsiteY5" fmla="*/ 382772 h 393405"/>
                            <a:gd name="connsiteX6" fmla="*/ 1810902 w 4222277"/>
                            <a:gd name="connsiteY6" fmla="*/ 0 h 393405"/>
                            <a:gd name="connsiteX7" fmla="*/ 1991655 w 4222277"/>
                            <a:gd name="connsiteY7" fmla="*/ 372140 h 393405"/>
                            <a:gd name="connsiteX8" fmla="*/ 2183041 w 4222277"/>
                            <a:gd name="connsiteY8" fmla="*/ 21265 h 393405"/>
                            <a:gd name="connsiteX9" fmla="*/ 2278734 w 4222277"/>
                            <a:gd name="connsiteY9" fmla="*/ 191386 h 393405"/>
                            <a:gd name="connsiteX10" fmla="*/ 4222277 w 4222277"/>
                            <a:gd name="connsiteY10" fmla="*/ 191386 h 393405"/>
                            <a:gd name="connsiteX0" fmla="*/ 0 w 4697886"/>
                            <a:gd name="connsiteY0" fmla="*/ 246964 h 393405"/>
                            <a:gd name="connsiteX1" fmla="*/ 1446539 w 4697886"/>
                            <a:gd name="connsiteY1" fmla="*/ 202019 h 393405"/>
                            <a:gd name="connsiteX2" fmla="*/ 1542232 w 4697886"/>
                            <a:gd name="connsiteY2" fmla="*/ 0 h 393405"/>
                            <a:gd name="connsiteX3" fmla="*/ 1733618 w 4697886"/>
                            <a:gd name="connsiteY3" fmla="*/ 393405 h 393405"/>
                            <a:gd name="connsiteX4" fmla="*/ 1893106 w 4697886"/>
                            <a:gd name="connsiteY4" fmla="*/ 0 h 393405"/>
                            <a:gd name="connsiteX5" fmla="*/ 2095125 w 4697886"/>
                            <a:gd name="connsiteY5" fmla="*/ 382772 h 393405"/>
                            <a:gd name="connsiteX6" fmla="*/ 2286511 w 4697886"/>
                            <a:gd name="connsiteY6" fmla="*/ 0 h 393405"/>
                            <a:gd name="connsiteX7" fmla="*/ 2467264 w 4697886"/>
                            <a:gd name="connsiteY7" fmla="*/ 372140 h 393405"/>
                            <a:gd name="connsiteX8" fmla="*/ 2658650 w 4697886"/>
                            <a:gd name="connsiteY8" fmla="*/ 21265 h 393405"/>
                            <a:gd name="connsiteX9" fmla="*/ 2754343 w 4697886"/>
                            <a:gd name="connsiteY9" fmla="*/ 191386 h 393405"/>
                            <a:gd name="connsiteX10" fmla="*/ 4697886 w 4697886"/>
                            <a:gd name="connsiteY10" fmla="*/ 191386 h 393405"/>
                            <a:gd name="connsiteX0" fmla="*/ 0 w 4697886"/>
                            <a:gd name="connsiteY0" fmla="*/ 195494 h 393405"/>
                            <a:gd name="connsiteX1" fmla="*/ 1446539 w 4697886"/>
                            <a:gd name="connsiteY1" fmla="*/ 202019 h 393405"/>
                            <a:gd name="connsiteX2" fmla="*/ 1542232 w 4697886"/>
                            <a:gd name="connsiteY2" fmla="*/ 0 h 393405"/>
                            <a:gd name="connsiteX3" fmla="*/ 1733618 w 4697886"/>
                            <a:gd name="connsiteY3" fmla="*/ 393405 h 393405"/>
                            <a:gd name="connsiteX4" fmla="*/ 1893106 w 4697886"/>
                            <a:gd name="connsiteY4" fmla="*/ 0 h 393405"/>
                            <a:gd name="connsiteX5" fmla="*/ 2095125 w 4697886"/>
                            <a:gd name="connsiteY5" fmla="*/ 382772 h 393405"/>
                            <a:gd name="connsiteX6" fmla="*/ 2286511 w 4697886"/>
                            <a:gd name="connsiteY6" fmla="*/ 0 h 393405"/>
                            <a:gd name="connsiteX7" fmla="*/ 2467264 w 4697886"/>
                            <a:gd name="connsiteY7" fmla="*/ 372140 h 393405"/>
                            <a:gd name="connsiteX8" fmla="*/ 2658650 w 4697886"/>
                            <a:gd name="connsiteY8" fmla="*/ 21265 h 393405"/>
                            <a:gd name="connsiteX9" fmla="*/ 2754343 w 4697886"/>
                            <a:gd name="connsiteY9" fmla="*/ 191386 h 393405"/>
                            <a:gd name="connsiteX10" fmla="*/ 4697886 w 4697886"/>
                            <a:gd name="connsiteY10" fmla="*/ 191386 h 39340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4697886" h="393405">
                              <a:moveTo>
                                <a:pt x="0" y="195494"/>
                              </a:moveTo>
                              <a:lnTo>
                                <a:pt x="1446539" y="202019"/>
                              </a:lnTo>
                              <a:lnTo>
                                <a:pt x="1542232" y="0"/>
                              </a:lnTo>
                              <a:lnTo>
                                <a:pt x="1733618" y="393405"/>
                              </a:lnTo>
                              <a:lnTo>
                                <a:pt x="1893106" y="0"/>
                              </a:lnTo>
                              <a:lnTo>
                                <a:pt x="2095125" y="382772"/>
                              </a:lnTo>
                              <a:lnTo>
                                <a:pt x="2286511" y="0"/>
                              </a:lnTo>
                              <a:lnTo>
                                <a:pt x="2467264" y="372140"/>
                              </a:lnTo>
                              <a:lnTo>
                                <a:pt x="2658650" y="21265"/>
                              </a:lnTo>
                              <a:lnTo>
                                <a:pt x="2754343" y="191386"/>
                              </a:lnTo>
                              <a:lnTo>
                                <a:pt x="4697886" y="191386"/>
                              </a:lnTo>
                            </a:path>
                          </a:pathLst>
                        </a:custGeom>
                        <a:noFill/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l-GR"/>
                          </a:defPPr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endParaRPr lang="el-GR"/>
                        </a:p>
                      </p:txBody>
                    </p: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9" name="Ορθογώνιο 18"/>
                            <p:cNvSpPr/>
                            <p:nvPr/>
                          </p:nvSpPr>
                          <p:spPr>
                            <a:xfrm>
                              <a:off x="2348641" y="1073241"/>
                              <a:ext cx="472116" cy="338554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𝑹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sz="1600" dirty="0">
                                <a:solidFill>
                                  <a:srgbClr val="00206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36" name="Ορθογώνιο 35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348641" y="1073241"/>
                              <a:ext cx="472116" cy="338554"/>
                            </a:xfrm>
                            <a:prstGeom prst="rect">
                              <a:avLst/>
                            </a:prstGeom>
                            <a:blipFill>
                              <a:blip r:embed="rId10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</p:grpSp>
                <p:sp>
                  <p:nvSpPr>
                    <p:cNvPr id="12" name="Οβάλ 11"/>
                    <p:cNvSpPr/>
                    <p:nvPr/>
                  </p:nvSpPr>
                  <p:spPr>
                    <a:xfrm rot="16200000">
                      <a:off x="6170310" y="4941486"/>
                      <a:ext cx="108000" cy="10800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3" name="Οβάλ 12"/>
                    <p:cNvSpPr/>
                    <p:nvPr/>
                  </p:nvSpPr>
                  <p:spPr>
                    <a:xfrm rot="16200000">
                      <a:off x="4088662" y="4948412"/>
                      <a:ext cx="108000" cy="10800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sp>
                <p:nvSpPr>
                  <p:cNvPr id="10" name="Οβάλ 9"/>
                  <p:cNvSpPr/>
                  <p:nvPr/>
                </p:nvSpPr>
                <p:spPr>
                  <a:xfrm rot="16200000">
                    <a:off x="4112912" y="4058251"/>
                    <a:ext cx="108000" cy="108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1" name="Ομάδα 40"/>
                <p:cNvGrpSpPr/>
                <p:nvPr/>
              </p:nvGrpSpPr>
              <p:grpSpPr>
                <a:xfrm rot="5400000">
                  <a:off x="-382437" y="2537590"/>
                  <a:ext cx="1678235" cy="879723"/>
                  <a:chOff x="5221617" y="3961823"/>
                  <a:chExt cx="1915332" cy="1363079"/>
                </a:xfrm>
              </p:grpSpPr>
              <p:grpSp>
                <p:nvGrpSpPr>
                  <p:cNvPr id="45" name="Ομάδα 44"/>
                  <p:cNvGrpSpPr/>
                  <p:nvPr/>
                </p:nvGrpSpPr>
                <p:grpSpPr>
                  <a:xfrm>
                    <a:off x="5221617" y="3961823"/>
                    <a:ext cx="1915332" cy="1091095"/>
                    <a:chOff x="490605" y="5647554"/>
                    <a:chExt cx="1915332" cy="1091095"/>
                  </a:xfrm>
                </p:grpSpPr>
                <p:grpSp>
                  <p:nvGrpSpPr>
                    <p:cNvPr id="48" name="Ομάδα 47"/>
                    <p:cNvGrpSpPr/>
                    <p:nvPr/>
                  </p:nvGrpSpPr>
                  <p:grpSpPr>
                    <a:xfrm>
                      <a:off x="490605" y="5750181"/>
                      <a:ext cx="1915332" cy="988468"/>
                      <a:chOff x="490605" y="5750181"/>
                      <a:chExt cx="1915332" cy="988468"/>
                    </a:xfrm>
                  </p:grpSpPr>
                  <p:cxnSp>
                    <p:nvCxnSpPr>
                      <p:cNvPr id="51" name="Ευθεία γραμμή σύνδεσης 50"/>
                      <p:cNvCxnSpPr/>
                      <p:nvPr/>
                    </p:nvCxnSpPr>
                    <p:spPr>
                      <a:xfrm>
                        <a:off x="490605" y="6229499"/>
                        <a:ext cx="1027150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Ευθεία γραμμή σύνδεσης 51"/>
                      <p:cNvCxnSpPr/>
                      <p:nvPr/>
                    </p:nvCxnSpPr>
                    <p:spPr>
                      <a:xfrm>
                        <a:off x="1548307" y="5750181"/>
                        <a:ext cx="0" cy="988468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" name="Ευθεία γραμμή σύνδεσης 52"/>
                      <p:cNvCxnSpPr/>
                      <p:nvPr/>
                    </p:nvCxnSpPr>
                    <p:spPr>
                      <a:xfrm>
                        <a:off x="1707475" y="6207871"/>
                        <a:ext cx="698462" cy="0"/>
                      </a:xfrm>
                      <a:prstGeom prst="line">
                        <a:avLst/>
                      </a:prstGeom>
                      <a:ln w="317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Ευθεία γραμμή σύνδεσης 53"/>
                      <p:cNvCxnSpPr/>
                      <p:nvPr/>
                    </p:nvCxnSpPr>
                    <p:spPr>
                      <a:xfrm>
                        <a:off x="1707208" y="5996736"/>
                        <a:ext cx="0" cy="446239"/>
                      </a:xfrm>
                      <a:prstGeom prst="line">
                        <a:avLst/>
                      </a:prstGeom>
                      <a:ln w="5715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49" name="TextBox 48"/>
                    <p:cNvSpPr txBox="1"/>
                    <p:nvPr/>
                  </p:nvSpPr>
                  <p:spPr>
                    <a:xfrm>
                      <a:off x="1226510" y="5647554"/>
                      <a:ext cx="33855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+</a:t>
                      </a:r>
                      <a:endParaRPr lang="el-GR" sz="2400" b="1" dirty="0"/>
                    </a:p>
                  </p:txBody>
                </p:sp>
                <p:sp>
                  <p:nvSpPr>
                    <p:cNvPr id="50" name="TextBox 49"/>
                    <p:cNvSpPr txBox="1"/>
                    <p:nvPr/>
                  </p:nvSpPr>
                  <p:spPr>
                    <a:xfrm rot="16200000">
                      <a:off x="1472210" y="5738334"/>
                      <a:ext cx="459636" cy="34004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–</a:t>
                      </a:r>
                      <a:endParaRPr lang="el-GR" sz="2400" b="1" dirty="0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4" name="Ορθογώνιο 43"/>
                      <p:cNvSpPr/>
                      <p:nvPr/>
                    </p:nvSpPr>
                    <p:spPr>
                      <a:xfrm rot="16200000">
                        <a:off x="6056280" y="4772161"/>
                        <a:ext cx="719099" cy="38638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4" name="Ορθογώνιο 43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16200000">
                        <a:off x="6056280" y="4772161"/>
                        <a:ext cx="719099" cy="386384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cxnSp>
            <p:nvCxnSpPr>
              <p:cNvPr id="72" name="Ευθεία γραμμή σύνδεσης 71"/>
              <p:cNvCxnSpPr/>
              <p:nvPr/>
            </p:nvCxnSpPr>
            <p:spPr>
              <a:xfrm flipV="1">
                <a:off x="1012574" y="1283362"/>
                <a:ext cx="0" cy="665116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Ευθεία γραμμή σύνδεσης 72"/>
              <p:cNvCxnSpPr/>
              <p:nvPr/>
            </p:nvCxnSpPr>
            <p:spPr>
              <a:xfrm flipV="1">
                <a:off x="2100164" y="1290288"/>
                <a:ext cx="0" cy="665116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Ορθογώνιο 73"/>
              <p:cNvSpPr/>
              <p:nvPr/>
            </p:nvSpPr>
            <p:spPr>
              <a:xfrm>
                <a:off x="1287371" y="1125066"/>
                <a:ext cx="61747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sz="16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b="1" baseline="-25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R1</a:t>
                </a:r>
                <a:endParaRPr lang="el-GR" sz="1600" dirty="0"/>
              </a:p>
            </p:txBody>
          </p:sp>
          <p:cxnSp>
            <p:nvCxnSpPr>
              <p:cNvPr id="75" name="Ευθεία γραμμή σύνδεσης 74"/>
              <p:cNvCxnSpPr/>
              <p:nvPr/>
            </p:nvCxnSpPr>
            <p:spPr>
              <a:xfrm flipV="1">
                <a:off x="1009109" y="3617860"/>
                <a:ext cx="0" cy="665116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Ευθεία γραμμή σύνδεσης 75"/>
              <p:cNvCxnSpPr/>
              <p:nvPr/>
            </p:nvCxnSpPr>
            <p:spPr>
              <a:xfrm flipV="1">
                <a:off x="2096699" y="3624786"/>
                <a:ext cx="0" cy="665116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Ορθογώνιο 76"/>
              <p:cNvSpPr/>
              <p:nvPr/>
            </p:nvSpPr>
            <p:spPr>
              <a:xfrm>
                <a:off x="1242342" y="4041460"/>
                <a:ext cx="61747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sz="16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b="1" baseline="-25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R2</a:t>
                </a:r>
                <a:endParaRPr lang="el-GR" sz="1600" dirty="0"/>
              </a:p>
            </p:txBody>
          </p:sp>
          <p:sp>
            <p:nvSpPr>
              <p:cNvPr id="78" name="Ορθογώνιο 77"/>
              <p:cNvSpPr/>
              <p:nvPr/>
            </p:nvSpPr>
            <p:spPr>
              <a:xfrm>
                <a:off x="2776013" y="2312357"/>
                <a:ext cx="57900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sz="16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b="1" baseline="-25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r2</a:t>
                </a:r>
                <a:endParaRPr lang="el-GR" sz="1600" dirty="0"/>
              </a:p>
            </p:txBody>
          </p:sp>
        </p:grpSp>
      </p:grpSp>
      <p:sp>
        <p:nvSpPr>
          <p:cNvPr id="84" name="TextBox 83"/>
          <p:cNvSpPr txBox="1"/>
          <p:nvPr/>
        </p:nvSpPr>
        <p:spPr>
          <a:xfrm>
            <a:off x="42679" y="4351047"/>
            <a:ext cx="119068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η 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θετική περιστροφική κίνηση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στο βρόχο συναντά πρώτα τον αρνητικό πόλο ενός ηλεκτρικού στοιχείου, τότε 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διαφορά δυναμικού </a:t>
            </a:r>
            <a:r>
              <a:rPr lang="el-GR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του στοιχείου λαμβάνεται ως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θετική   </a:t>
            </a:r>
            <a:endParaRPr lang="el-G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9214" y="4960651"/>
            <a:ext cx="119068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η 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θετική περιστροφική κίνηση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στο βρόχο συναντά πρώτα το θετικό πόλο ενός ηλεκτρικού στοιχείου, τότε 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διαφορά δυναμικού </a:t>
            </a:r>
            <a:r>
              <a:rPr lang="el-GR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του στοιχείου λαμβάνεται ως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αρνητική</a:t>
            </a:r>
            <a:endParaRPr lang="el-G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5" name="Ομάδα 94"/>
          <p:cNvGrpSpPr/>
          <p:nvPr/>
        </p:nvGrpSpPr>
        <p:grpSpPr>
          <a:xfrm>
            <a:off x="107090" y="5621585"/>
            <a:ext cx="3475036" cy="1046107"/>
            <a:chOff x="107090" y="5694322"/>
            <a:chExt cx="3475036" cy="1046107"/>
          </a:xfrm>
        </p:grpSpPr>
        <p:sp>
          <p:nvSpPr>
            <p:cNvPr id="87" name="Ορθογώνιο 86"/>
            <p:cNvSpPr/>
            <p:nvPr/>
          </p:nvSpPr>
          <p:spPr>
            <a:xfrm>
              <a:off x="121352" y="5694322"/>
              <a:ext cx="180755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R1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αρνητικό)</a:t>
              </a:r>
              <a:endParaRPr lang="el-GR" sz="1600" dirty="0"/>
            </a:p>
          </p:txBody>
        </p:sp>
        <p:sp>
          <p:nvSpPr>
            <p:cNvPr id="88" name="Ορθογώνιο 87"/>
            <p:cNvSpPr/>
            <p:nvPr/>
          </p:nvSpPr>
          <p:spPr>
            <a:xfrm>
              <a:off x="114300" y="6030605"/>
              <a:ext cx="15339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16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θετικό)</a:t>
              </a:r>
              <a:endParaRPr lang="el-GR" sz="1600" dirty="0"/>
            </a:p>
          </p:txBody>
        </p:sp>
        <p:sp>
          <p:nvSpPr>
            <p:cNvPr id="89" name="Ορθογώνιο 88"/>
            <p:cNvSpPr/>
            <p:nvPr/>
          </p:nvSpPr>
          <p:spPr>
            <a:xfrm>
              <a:off x="107090" y="6371097"/>
              <a:ext cx="168632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b="1" baseline="-25000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θετικό)</a:t>
              </a:r>
              <a:endParaRPr lang="el-GR" sz="1600" dirty="0"/>
            </a:p>
          </p:txBody>
        </p:sp>
        <p:sp>
          <p:nvSpPr>
            <p:cNvPr id="90" name="Ορθογώνιο 89"/>
            <p:cNvSpPr/>
            <p:nvPr/>
          </p:nvSpPr>
          <p:spPr>
            <a:xfrm>
              <a:off x="2046032" y="5697857"/>
              <a:ext cx="15339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θετικό)</a:t>
              </a:r>
              <a:endParaRPr lang="el-GR" sz="1600" dirty="0"/>
            </a:p>
          </p:txBody>
        </p:sp>
        <p:sp>
          <p:nvSpPr>
            <p:cNvPr id="91" name="Ορθογώνιο 90"/>
            <p:cNvSpPr/>
            <p:nvPr/>
          </p:nvSpPr>
          <p:spPr>
            <a:xfrm>
              <a:off x="2048207" y="6029959"/>
              <a:ext cx="15339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αρνητικό)</a:t>
              </a:r>
              <a:endParaRPr lang="el-GR" sz="1600" dirty="0"/>
            </a:p>
          </p:txBody>
        </p:sp>
      </p:grpSp>
      <p:grpSp>
        <p:nvGrpSpPr>
          <p:cNvPr id="97" name="Ομάδα 96"/>
          <p:cNvGrpSpPr/>
          <p:nvPr/>
        </p:nvGrpSpPr>
        <p:grpSpPr>
          <a:xfrm>
            <a:off x="3448537" y="5714999"/>
            <a:ext cx="2168843" cy="931911"/>
            <a:chOff x="3448537" y="5787736"/>
            <a:chExt cx="2168843" cy="931911"/>
          </a:xfrm>
        </p:grpSpPr>
        <p:sp>
          <p:nvSpPr>
            <p:cNvPr id="92" name="Δεξί άγκιστρο 91"/>
            <p:cNvSpPr/>
            <p:nvPr/>
          </p:nvSpPr>
          <p:spPr>
            <a:xfrm>
              <a:off x="3448537" y="5787736"/>
              <a:ext cx="292190" cy="931911"/>
            </a:xfrm>
            <a:prstGeom prst="rightBrace">
              <a:avLst>
                <a:gd name="adj1" fmla="val 26114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TextBox 92"/>
                <p:cNvSpPr txBox="1"/>
                <p:nvPr/>
              </p:nvSpPr>
              <p:spPr>
                <a:xfrm>
                  <a:off x="3977764" y="5821408"/>
                  <a:ext cx="1639616" cy="78643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p>
                          <m:e>
                            <m:sSub>
                              <m:sSub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latin typeface="Cambria Math" panose="02040503050406030204" pitchFamily="18" charset="0"/>
                                  </a:rPr>
                                  <m:t>𝚫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𝐢</m:t>
                                </m:r>
                              </m:sub>
                            </m:sSub>
                          </m:e>
                        </m:nary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  ⟹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93" name="TextBox 9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77764" y="5821408"/>
                  <a:ext cx="1639616" cy="78643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Ορθογώνιο 93"/>
              <p:cNvSpPr/>
              <p:nvPr/>
            </p:nvSpPr>
            <p:spPr>
              <a:xfrm>
                <a:off x="5599071" y="6414290"/>
                <a:ext cx="3906326" cy="369332"/>
              </a:xfrm>
              <a:prstGeom prst="rect">
                <a:avLst/>
              </a:prstGeom>
              <a:ln w="28575">
                <a:solidFill>
                  <a:srgbClr val="00206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94" name="Ορθογώνιο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9071" y="6414290"/>
                <a:ext cx="3906326" cy="369332"/>
              </a:xfrm>
              <a:prstGeom prst="rect">
                <a:avLst/>
              </a:prstGeom>
              <a:blipFill>
                <a:blip r:embed="rId13"/>
                <a:stretch>
                  <a:fillRect b="-1515"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5713037" y="6029228"/>
                <a:ext cx="405527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⟹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3037" y="6029228"/>
                <a:ext cx="4055276" cy="276999"/>
              </a:xfrm>
              <a:prstGeom prst="rect">
                <a:avLst/>
              </a:prstGeom>
              <a:blipFill>
                <a:blip r:embed="rId14"/>
                <a:stretch>
                  <a:fillRect l="-902" r="-60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91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6" grpId="0"/>
      <p:bldP spid="64" grpId="0"/>
      <p:bldP spid="69" grpId="0"/>
      <p:bldP spid="70" grpId="0"/>
      <p:bldP spid="84" grpId="0"/>
      <p:bldP spid="86" grpId="0"/>
      <p:bldP spid="94" grpId="0" animBg="1"/>
      <p:bldP spid="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" y="20780"/>
            <a:ext cx="1207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Όργανα Μέτρηση Ρεύματος και Διαφοράς Δυναμικού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93642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όργανο μέτρησης της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έντασης του ρεύματος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ένα κλάδο ηλεκτρικού κυκλώματος είναι το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Αμπερόμετρο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Ομάδα 15"/>
          <p:cNvGrpSpPr/>
          <p:nvPr/>
        </p:nvGrpSpPr>
        <p:grpSpPr>
          <a:xfrm>
            <a:off x="228132" y="1177776"/>
            <a:ext cx="3953587" cy="769699"/>
            <a:chOff x="228132" y="1177776"/>
            <a:chExt cx="3953587" cy="769699"/>
          </a:xfrm>
        </p:grpSpPr>
        <p:sp>
          <p:nvSpPr>
            <p:cNvPr id="6" name="Ορθογώνιο 5"/>
            <p:cNvSpPr/>
            <p:nvPr/>
          </p:nvSpPr>
          <p:spPr>
            <a:xfrm>
              <a:off x="228132" y="1509052"/>
              <a:ext cx="26341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Σύμβολο Αμπερομέτρου:</a:t>
              </a:r>
              <a:endParaRPr lang="el-GR" dirty="0">
                <a:solidFill>
                  <a:srgbClr val="FF0000"/>
                </a:solidFill>
              </a:endParaRPr>
            </a:p>
          </p:txBody>
        </p:sp>
        <p:grpSp>
          <p:nvGrpSpPr>
            <p:cNvPr id="15" name="Ομάδα 14"/>
            <p:cNvGrpSpPr/>
            <p:nvPr/>
          </p:nvGrpSpPr>
          <p:grpSpPr>
            <a:xfrm>
              <a:off x="3012831" y="1177776"/>
              <a:ext cx="1168888" cy="769699"/>
              <a:chOff x="3012831" y="1271560"/>
              <a:chExt cx="1168888" cy="769699"/>
            </a:xfrm>
          </p:grpSpPr>
          <p:grpSp>
            <p:nvGrpSpPr>
              <p:cNvPr id="13" name="Ομάδα 12"/>
              <p:cNvGrpSpPr/>
              <p:nvPr/>
            </p:nvGrpSpPr>
            <p:grpSpPr>
              <a:xfrm>
                <a:off x="3012831" y="1609259"/>
                <a:ext cx="1168888" cy="432000"/>
                <a:chOff x="3012831" y="1609259"/>
                <a:chExt cx="1168888" cy="432000"/>
              </a:xfrm>
            </p:grpSpPr>
            <p:sp>
              <p:nvSpPr>
                <p:cNvPr id="7" name="Οβάλ 6"/>
                <p:cNvSpPr/>
                <p:nvPr/>
              </p:nvSpPr>
              <p:spPr>
                <a:xfrm>
                  <a:off x="3379178" y="1609259"/>
                  <a:ext cx="432000" cy="4320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9" name="Ευθύγραμμο βέλος σύνδεσης 8"/>
                <p:cNvCxnSpPr>
                  <a:stCxn id="7" idx="3"/>
                  <a:endCxn id="7" idx="7"/>
                </p:cNvCxnSpPr>
                <p:nvPr/>
              </p:nvCxnSpPr>
              <p:spPr>
                <a:xfrm flipV="1">
                  <a:off x="3442443" y="1672524"/>
                  <a:ext cx="305470" cy="30547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Ευθεία γραμμή σύνδεσης 10"/>
                <p:cNvCxnSpPr/>
                <p:nvPr/>
              </p:nvCxnSpPr>
              <p:spPr>
                <a:xfrm flipH="1">
                  <a:off x="3012831" y="1813536"/>
                  <a:ext cx="360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Ευθεία γραμμή σύνδεσης 11"/>
                <p:cNvCxnSpPr/>
                <p:nvPr/>
              </p:nvCxnSpPr>
              <p:spPr>
                <a:xfrm flipH="1">
                  <a:off x="3821719" y="1813537"/>
                  <a:ext cx="360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Ορθογώνιο 13"/>
              <p:cNvSpPr/>
              <p:nvPr/>
            </p:nvSpPr>
            <p:spPr>
              <a:xfrm>
                <a:off x="3431704" y="1271560"/>
                <a:ext cx="37061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endParaRPr lang="el-GR" sz="2000" dirty="0"/>
              </a:p>
            </p:txBody>
          </p:sp>
        </p:grpSp>
      </p:grpSp>
      <p:sp>
        <p:nvSpPr>
          <p:cNvPr id="17" name="Ορθογώνιο 16"/>
          <p:cNvSpPr/>
          <p:nvPr/>
        </p:nvSpPr>
        <p:spPr>
          <a:xfrm>
            <a:off x="239856" y="1966250"/>
            <a:ext cx="1073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Αμπερόμετρο παρεμβάλλεται σε σειρά στον κλάδο που θέλουμε να μετρήσουμε την ένταση του ρεύματος.</a:t>
            </a:r>
            <a:endParaRPr lang="el-GR" dirty="0"/>
          </a:p>
        </p:txBody>
      </p:sp>
      <p:sp>
        <p:nvSpPr>
          <p:cNvPr id="37" name="Ορθογώνιο 36"/>
          <p:cNvSpPr/>
          <p:nvPr/>
        </p:nvSpPr>
        <p:spPr>
          <a:xfrm>
            <a:off x="4984500" y="2529407"/>
            <a:ext cx="70902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μην αλλοιωθεί η σύνθεση του κλάδου, η αντίσταση του Αμπερομέτρου πρέπει να είναι πολύ μικρή, πρακτικά ίση με μηδέν.</a:t>
            </a:r>
            <a:endParaRPr lang="el-GR" sz="1600" dirty="0"/>
          </a:p>
        </p:txBody>
      </p:sp>
      <p:cxnSp>
        <p:nvCxnSpPr>
          <p:cNvPr id="39" name="Ευθεία γραμμή σύνδεσης 38"/>
          <p:cNvCxnSpPr/>
          <p:nvPr/>
        </p:nvCxnSpPr>
        <p:spPr>
          <a:xfrm>
            <a:off x="17306" y="3419600"/>
            <a:ext cx="121680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Ομάδα 49"/>
          <p:cNvGrpSpPr/>
          <p:nvPr/>
        </p:nvGrpSpPr>
        <p:grpSpPr>
          <a:xfrm>
            <a:off x="1415708" y="2306506"/>
            <a:ext cx="3085956" cy="1076876"/>
            <a:chOff x="3010045" y="2306506"/>
            <a:chExt cx="3085956" cy="1076876"/>
          </a:xfrm>
        </p:grpSpPr>
        <p:cxnSp>
          <p:nvCxnSpPr>
            <p:cNvPr id="35" name="Ευθύγραμμο βέλος σύνδεσης 34"/>
            <p:cNvCxnSpPr/>
            <p:nvPr/>
          </p:nvCxnSpPr>
          <p:spPr>
            <a:xfrm rot="5400000" flipH="1" flipV="1">
              <a:off x="4523740" y="2754833"/>
              <a:ext cx="0" cy="576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Ορθογώνιο 35"/>
            <p:cNvSpPr/>
            <p:nvPr/>
          </p:nvSpPr>
          <p:spPr>
            <a:xfrm>
              <a:off x="4357564" y="3044828"/>
              <a:ext cx="26481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endParaRPr lang="el-GR" sz="1600" dirty="0"/>
            </a:p>
          </p:txBody>
        </p:sp>
        <p:grpSp>
          <p:nvGrpSpPr>
            <p:cNvPr id="49" name="Ομάδα 48"/>
            <p:cNvGrpSpPr/>
            <p:nvPr/>
          </p:nvGrpSpPr>
          <p:grpSpPr>
            <a:xfrm>
              <a:off x="3010045" y="2306506"/>
              <a:ext cx="3085956" cy="1046452"/>
              <a:chOff x="342181" y="2242696"/>
              <a:chExt cx="3085956" cy="1046452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342181" y="2418973"/>
                <a:ext cx="3085956" cy="870175"/>
                <a:chOff x="2161706" y="1421817"/>
                <a:chExt cx="3085956" cy="870175"/>
              </a:xfrm>
            </p:grpSpPr>
            <p:grpSp>
              <p:nvGrpSpPr>
                <p:cNvPr id="20" name="Ομάδα 19"/>
                <p:cNvGrpSpPr/>
                <p:nvPr/>
              </p:nvGrpSpPr>
              <p:grpSpPr>
                <a:xfrm>
                  <a:off x="2161706" y="1426292"/>
                  <a:ext cx="3085956" cy="865700"/>
                  <a:chOff x="2161706" y="1426292"/>
                  <a:chExt cx="3085956" cy="865700"/>
                </a:xfrm>
              </p:grpSpPr>
              <p:grpSp>
                <p:nvGrpSpPr>
                  <p:cNvPr id="22" name="Ομάδα 21"/>
                  <p:cNvGrpSpPr/>
                  <p:nvPr/>
                </p:nvGrpSpPr>
                <p:grpSpPr>
                  <a:xfrm>
                    <a:off x="2161706" y="1426292"/>
                    <a:ext cx="3085956" cy="865700"/>
                    <a:chOff x="5342493" y="3961824"/>
                    <a:chExt cx="3521930" cy="1341356"/>
                  </a:xfrm>
                </p:grpSpPr>
                <p:grpSp>
                  <p:nvGrpSpPr>
                    <p:cNvPr id="24" name="Ομάδα 23"/>
                    <p:cNvGrpSpPr/>
                    <p:nvPr/>
                  </p:nvGrpSpPr>
                  <p:grpSpPr>
                    <a:xfrm>
                      <a:off x="5342493" y="3961824"/>
                      <a:ext cx="3521930" cy="1091099"/>
                      <a:chOff x="5342493" y="3961824"/>
                      <a:chExt cx="3521930" cy="1091099"/>
                    </a:xfrm>
                  </p:grpSpPr>
                  <p:grpSp>
                    <p:nvGrpSpPr>
                      <p:cNvPr id="26" name="Ομάδα 25"/>
                      <p:cNvGrpSpPr/>
                      <p:nvPr/>
                    </p:nvGrpSpPr>
                    <p:grpSpPr>
                      <a:xfrm>
                        <a:off x="5473691" y="3961824"/>
                        <a:ext cx="1249304" cy="1091099"/>
                        <a:chOff x="742679" y="5647555"/>
                        <a:chExt cx="1249304" cy="1091099"/>
                      </a:xfrm>
                    </p:grpSpPr>
                    <p:grpSp>
                      <p:nvGrpSpPr>
                        <p:cNvPr id="29" name="Ομάδα 28"/>
                        <p:cNvGrpSpPr/>
                        <p:nvPr/>
                      </p:nvGrpSpPr>
                      <p:grpSpPr>
                        <a:xfrm>
                          <a:off x="742679" y="5750184"/>
                          <a:ext cx="959806" cy="988470"/>
                          <a:chOff x="742679" y="5750184"/>
                          <a:chExt cx="959806" cy="988470"/>
                        </a:xfrm>
                      </p:grpSpPr>
                      <p:cxnSp>
                        <p:nvCxnSpPr>
                          <p:cNvPr id="32" name="Ευθεία γραμμή σύνδεσης 31"/>
                          <p:cNvCxnSpPr/>
                          <p:nvPr/>
                        </p:nvCxnSpPr>
                        <p:spPr>
                          <a:xfrm>
                            <a:off x="742679" y="6229499"/>
                            <a:ext cx="780633" cy="0"/>
                          </a:xfrm>
                          <a:prstGeom prst="line">
                            <a:avLst/>
                          </a:prstGeom>
                          <a:ln w="317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3" name="Ευθεία γραμμή σύνδεσης 32"/>
                          <p:cNvCxnSpPr/>
                          <p:nvPr/>
                        </p:nvCxnSpPr>
                        <p:spPr>
                          <a:xfrm>
                            <a:off x="1702485" y="5750184"/>
                            <a:ext cx="0" cy="98847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4" name="Ευθεία γραμμή σύνδεσης 33"/>
                          <p:cNvCxnSpPr/>
                          <p:nvPr/>
                        </p:nvCxnSpPr>
                        <p:spPr>
                          <a:xfrm>
                            <a:off x="1541219" y="5996741"/>
                            <a:ext cx="0" cy="446240"/>
                          </a:xfrm>
                          <a:prstGeom prst="line">
                            <a:avLst/>
                          </a:prstGeom>
                          <a:ln w="5715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30" name="TextBox 29"/>
                        <p:cNvSpPr txBox="1"/>
                        <p:nvPr/>
                      </p:nvSpPr>
                      <p:spPr>
                        <a:xfrm>
                          <a:off x="1653429" y="5647555"/>
                          <a:ext cx="33855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+</a:t>
                          </a:r>
                          <a:endParaRPr lang="el-GR" sz="2400" b="1" dirty="0"/>
                        </a:p>
                      </p:txBody>
                    </p:sp>
                    <p:sp>
                      <p:nvSpPr>
                        <p:cNvPr id="31" name="TextBox 30"/>
                        <p:cNvSpPr txBox="1"/>
                        <p:nvPr/>
                      </p:nvSpPr>
                      <p:spPr>
                        <a:xfrm>
                          <a:off x="1200696" y="5677527"/>
                          <a:ext cx="33855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–</a:t>
                          </a:r>
                          <a:endParaRPr lang="el-GR" sz="2400" b="1" dirty="0"/>
                        </a:p>
                      </p:txBody>
                    </p:sp>
                  </p:grpSp>
                  <p:sp>
                    <p:nvSpPr>
                      <p:cNvPr id="27" name="Οβάλ 26"/>
                      <p:cNvSpPr/>
                      <p:nvPr/>
                    </p:nvSpPr>
                    <p:spPr>
                      <a:xfrm>
                        <a:off x="5342493" y="4430543"/>
                        <a:ext cx="164344" cy="22312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28" name="Οβάλ 27"/>
                      <p:cNvSpPr/>
                      <p:nvPr/>
                    </p:nvSpPr>
                    <p:spPr>
                      <a:xfrm>
                        <a:off x="8700079" y="4410979"/>
                        <a:ext cx="164344" cy="22312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5" name="Ορθογώνιο 24"/>
                        <p:cNvSpPr/>
                        <p:nvPr/>
                      </p:nvSpPr>
                      <p:spPr>
                        <a:xfrm>
                          <a:off x="6005482" y="4730920"/>
                          <a:ext cx="443098" cy="572260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𝑬</m:t>
                                </m:r>
                              </m:oMath>
                            </m:oMathPara>
                          </a14:m>
                          <a:endParaRPr lang="el-GR" dirty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5" name="Ορθογώνιο 24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005482" y="4730920"/>
                          <a:ext cx="443098" cy="572260"/>
                        </a:xfrm>
                        <a:prstGeom prst="rect">
                          <a:avLst/>
                        </a:prstGeom>
                        <a:blipFill>
                          <a:blip r:embed="rId2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23" name="Ελεύθερη σχεδίαση 22"/>
                  <p:cNvSpPr/>
                  <p:nvPr/>
                </p:nvSpPr>
                <p:spPr>
                  <a:xfrm>
                    <a:off x="3110703" y="1703465"/>
                    <a:ext cx="1234686" cy="180000"/>
                  </a:xfrm>
                  <a:custGeom>
                    <a:avLst/>
                    <a:gdLst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50605 w 2200940"/>
                      <a:gd name="connsiteY4" fmla="*/ 21265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180754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2200940"/>
                      <a:gd name="connsiteY0" fmla="*/ 212651 h 393405"/>
                      <a:gd name="connsiteX1" fmla="*/ 393405 w 2200940"/>
                      <a:gd name="connsiteY1" fmla="*/ 202019 h 393405"/>
                      <a:gd name="connsiteX2" fmla="*/ 489098 w 2200940"/>
                      <a:gd name="connsiteY2" fmla="*/ 0 h 393405"/>
                      <a:gd name="connsiteX3" fmla="*/ 680484 w 2200940"/>
                      <a:gd name="connsiteY3" fmla="*/ 393405 h 393405"/>
                      <a:gd name="connsiteX4" fmla="*/ 839972 w 2200940"/>
                      <a:gd name="connsiteY4" fmla="*/ 0 h 393405"/>
                      <a:gd name="connsiteX5" fmla="*/ 1041991 w 2200940"/>
                      <a:gd name="connsiteY5" fmla="*/ 382772 h 393405"/>
                      <a:gd name="connsiteX6" fmla="*/ 1233377 w 2200940"/>
                      <a:gd name="connsiteY6" fmla="*/ 0 h 393405"/>
                      <a:gd name="connsiteX7" fmla="*/ 1414130 w 2200940"/>
                      <a:gd name="connsiteY7" fmla="*/ 372140 h 393405"/>
                      <a:gd name="connsiteX8" fmla="*/ 1605516 w 2200940"/>
                      <a:gd name="connsiteY8" fmla="*/ 21265 h 393405"/>
                      <a:gd name="connsiteX9" fmla="*/ 1701209 w 2200940"/>
                      <a:gd name="connsiteY9" fmla="*/ 191386 h 393405"/>
                      <a:gd name="connsiteX10" fmla="*/ 2200940 w 2200940"/>
                      <a:gd name="connsiteY10" fmla="*/ 191386 h 393405"/>
                      <a:gd name="connsiteX0" fmla="*/ 0 w 3365604"/>
                      <a:gd name="connsiteY0" fmla="*/ 212651 h 393405"/>
                      <a:gd name="connsiteX1" fmla="*/ 393405 w 3365604"/>
                      <a:gd name="connsiteY1" fmla="*/ 202019 h 393405"/>
                      <a:gd name="connsiteX2" fmla="*/ 489098 w 3365604"/>
                      <a:gd name="connsiteY2" fmla="*/ 0 h 393405"/>
                      <a:gd name="connsiteX3" fmla="*/ 680484 w 3365604"/>
                      <a:gd name="connsiteY3" fmla="*/ 393405 h 393405"/>
                      <a:gd name="connsiteX4" fmla="*/ 839972 w 3365604"/>
                      <a:gd name="connsiteY4" fmla="*/ 0 h 393405"/>
                      <a:gd name="connsiteX5" fmla="*/ 1041991 w 3365604"/>
                      <a:gd name="connsiteY5" fmla="*/ 382772 h 393405"/>
                      <a:gd name="connsiteX6" fmla="*/ 1233377 w 3365604"/>
                      <a:gd name="connsiteY6" fmla="*/ 0 h 393405"/>
                      <a:gd name="connsiteX7" fmla="*/ 1414130 w 3365604"/>
                      <a:gd name="connsiteY7" fmla="*/ 372140 h 393405"/>
                      <a:gd name="connsiteX8" fmla="*/ 1605516 w 3365604"/>
                      <a:gd name="connsiteY8" fmla="*/ 21265 h 393405"/>
                      <a:gd name="connsiteX9" fmla="*/ 1701209 w 3365604"/>
                      <a:gd name="connsiteY9" fmla="*/ 191386 h 393405"/>
                      <a:gd name="connsiteX10" fmla="*/ 3365604 w 3365604"/>
                      <a:gd name="connsiteY10" fmla="*/ 214095 h 393405"/>
                      <a:gd name="connsiteX0" fmla="*/ 0 w 3789119"/>
                      <a:gd name="connsiteY0" fmla="*/ 212651 h 393405"/>
                      <a:gd name="connsiteX1" fmla="*/ 393405 w 3789119"/>
                      <a:gd name="connsiteY1" fmla="*/ 202019 h 393405"/>
                      <a:gd name="connsiteX2" fmla="*/ 489098 w 3789119"/>
                      <a:gd name="connsiteY2" fmla="*/ 0 h 393405"/>
                      <a:gd name="connsiteX3" fmla="*/ 680484 w 3789119"/>
                      <a:gd name="connsiteY3" fmla="*/ 393405 h 393405"/>
                      <a:gd name="connsiteX4" fmla="*/ 839972 w 3789119"/>
                      <a:gd name="connsiteY4" fmla="*/ 0 h 393405"/>
                      <a:gd name="connsiteX5" fmla="*/ 1041991 w 3789119"/>
                      <a:gd name="connsiteY5" fmla="*/ 382772 h 393405"/>
                      <a:gd name="connsiteX6" fmla="*/ 1233377 w 3789119"/>
                      <a:gd name="connsiteY6" fmla="*/ 0 h 393405"/>
                      <a:gd name="connsiteX7" fmla="*/ 1414130 w 3789119"/>
                      <a:gd name="connsiteY7" fmla="*/ 372140 h 393405"/>
                      <a:gd name="connsiteX8" fmla="*/ 1605516 w 3789119"/>
                      <a:gd name="connsiteY8" fmla="*/ 21265 h 393405"/>
                      <a:gd name="connsiteX9" fmla="*/ 1701209 w 3789119"/>
                      <a:gd name="connsiteY9" fmla="*/ 191386 h 393405"/>
                      <a:gd name="connsiteX10" fmla="*/ 3789119 w 3789119"/>
                      <a:gd name="connsiteY10" fmla="*/ 145964 h 393405"/>
                      <a:gd name="connsiteX0" fmla="*/ 0 w 3753826"/>
                      <a:gd name="connsiteY0" fmla="*/ 212651 h 393405"/>
                      <a:gd name="connsiteX1" fmla="*/ 393405 w 3753826"/>
                      <a:gd name="connsiteY1" fmla="*/ 202019 h 393405"/>
                      <a:gd name="connsiteX2" fmla="*/ 489098 w 3753826"/>
                      <a:gd name="connsiteY2" fmla="*/ 0 h 393405"/>
                      <a:gd name="connsiteX3" fmla="*/ 680484 w 3753826"/>
                      <a:gd name="connsiteY3" fmla="*/ 393405 h 393405"/>
                      <a:gd name="connsiteX4" fmla="*/ 839972 w 3753826"/>
                      <a:gd name="connsiteY4" fmla="*/ 0 h 393405"/>
                      <a:gd name="connsiteX5" fmla="*/ 1041991 w 3753826"/>
                      <a:gd name="connsiteY5" fmla="*/ 382772 h 393405"/>
                      <a:gd name="connsiteX6" fmla="*/ 1233377 w 3753826"/>
                      <a:gd name="connsiteY6" fmla="*/ 0 h 393405"/>
                      <a:gd name="connsiteX7" fmla="*/ 1414130 w 3753826"/>
                      <a:gd name="connsiteY7" fmla="*/ 372140 h 393405"/>
                      <a:gd name="connsiteX8" fmla="*/ 1605516 w 3753826"/>
                      <a:gd name="connsiteY8" fmla="*/ 21265 h 393405"/>
                      <a:gd name="connsiteX9" fmla="*/ 1701209 w 3753826"/>
                      <a:gd name="connsiteY9" fmla="*/ 191386 h 393405"/>
                      <a:gd name="connsiteX10" fmla="*/ 3753826 w 3753826"/>
                      <a:gd name="connsiteY10" fmla="*/ 191385 h 393405"/>
                      <a:gd name="connsiteX0" fmla="*/ 0 w 4600855"/>
                      <a:gd name="connsiteY0" fmla="*/ 235361 h 393405"/>
                      <a:gd name="connsiteX1" fmla="*/ 1240434 w 4600855"/>
                      <a:gd name="connsiteY1" fmla="*/ 202019 h 393405"/>
                      <a:gd name="connsiteX2" fmla="*/ 1336127 w 4600855"/>
                      <a:gd name="connsiteY2" fmla="*/ 0 h 393405"/>
                      <a:gd name="connsiteX3" fmla="*/ 1527513 w 4600855"/>
                      <a:gd name="connsiteY3" fmla="*/ 393405 h 393405"/>
                      <a:gd name="connsiteX4" fmla="*/ 1687001 w 4600855"/>
                      <a:gd name="connsiteY4" fmla="*/ 0 h 393405"/>
                      <a:gd name="connsiteX5" fmla="*/ 1889020 w 4600855"/>
                      <a:gd name="connsiteY5" fmla="*/ 382772 h 393405"/>
                      <a:gd name="connsiteX6" fmla="*/ 2080406 w 4600855"/>
                      <a:gd name="connsiteY6" fmla="*/ 0 h 393405"/>
                      <a:gd name="connsiteX7" fmla="*/ 2261159 w 4600855"/>
                      <a:gd name="connsiteY7" fmla="*/ 372140 h 393405"/>
                      <a:gd name="connsiteX8" fmla="*/ 2452545 w 4600855"/>
                      <a:gd name="connsiteY8" fmla="*/ 21265 h 393405"/>
                      <a:gd name="connsiteX9" fmla="*/ 2548238 w 4600855"/>
                      <a:gd name="connsiteY9" fmla="*/ 191386 h 393405"/>
                      <a:gd name="connsiteX10" fmla="*/ 4600855 w 4600855"/>
                      <a:gd name="connsiteY10" fmla="*/ 191385 h 393405"/>
                      <a:gd name="connsiteX0" fmla="*/ 0 w 4671441"/>
                      <a:gd name="connsiteY0" fmla="*/ 212651 h 393405"/>
                      <a:gd name="connsiteX1" fmla="*/ 1311020 w 4671441"/>
                      <a:gd name="connsiteY1" fmla="*/ 202019 h 393405"/>
                      <a:gd name="connsiteX2" fmla="*/ 1406713 w 4671441"/>
                      <a:gd name="connsiteY2" fmla="*/ 0 h 393405"/>
                      <a:gd name="connsiteX3" fmla="*/ 1598099 w 4671441"/>
                      <a:gd name="connsiteY3" fmla="*/ 393405 h 393405"/>
                      <a:gd name="connsiteX4" fmla="*/ 1757587 w 4671441"/>
                      <a:gd name="connsiteY4" fmla="*/ 0 h 393405"/>
                      <a:gd name="connsiteX5" fmla="*/ 1959606 w 4671441"/>
                      <a:gd name="connsiteY5" fmla="*/ 382772 h 393405"/>
                      <a:gd name="connsiteX6" fmla="*/ 2150992 w 4671441"/>
                      <a:gd name="connsiteY6" fmla="*/ 0 h 393405"/>
                      <a:gd name="connsiteX7" fmla="*/ 2331745 w 4671441"/>
                      <a:gd name="connsiteY7" fmla="*/ 372140 h 393405"/>
                      <a:gd name="connsiteX8" fmla="*/ 2523131 w 4671441"/>
                      <a:gd name="connsiteY8" fmla="*/ 21265 h 393405"/>
                      <a:gd name="connsiteX9" fmla="*/ 2618824 w 4671441"/>
                      <a:gd name="connsiteY9" fmla="*/ 191386 h 393405"/>
                      <a:gd name="connsiteX10" fmla="*/ 4671441 w 4671441"/>
                      <a:gd name="connsiteY10" fmla="*/ 191385 h 393405"/>
                      <a:gd name="connsiteX0" fmla="*/ 0 w 6662317"/>
                      <a:gd name="connsiteY0" fmla="*/ 212651 h 393405"/>
                      <a:gd name="connsiteX1" fmla="*/ 1311020 w 6662317"/>
                      <a:gd name="connsiteY1" fmla="*/ 202019 h 393405"/>
                      <a:gd name="connsiteX2" fmla="*/ 1406713 w 6662317"/>
                      <a:gd name="connsiteY2" fmla="*/ 0 h 393405"/>
                      <a:gd name="connsiteX3" fmla="*/ 1598099 w 6662317"/>
                      <a:gd name="connsiteY3" fmla="*/ 393405 h 393405"/>
                      <a:gd name="connsiteX4" fmla="*/ 1757587 w 6662317"/>
                      <a:gd name="connsiteY4" fmla="*/ 0 h 393405"/>
                      <a:gd name="connsiteX5" fmla="*/ 1959606 w 6662317"/>
                      <a:gd name="connsiteY5" fmla="*/ 382772 h 393405"/>
                      <a:gd name="connsiteX6" fmla="*/ 2150992 w 6662317"/>
                      <a:gd name="connsiteY6" fmla="*/ 0 h 393405"/>
                      <a:gd name="connsiteX7" fmla="*/ 2331745 w 6662317"/>
                      <a:gd name="connsiteY7" fmla="*/ 372140 h 393405"/>
                      <a:gd name="connsiteX8" fmla="*/ 2523131 w 6662317"/>
                      <a:gd name="connsiteY8" fmla="*/ 21265 h 393405"/>
                      <a:gd name="connsiteX9" fmla="*/ 2618824 w 6662317"/>
                      <a:gd name="connsiteY9" fmla="*/ 191386 h 393405"/>
                      <a:gd name="connsiteX10" fmla="*/ 6662317 w 6662317"/>
                      <a:gd name="connsiteY10" fmla="*/ 191385 h 393405"/>
                      <a:gd name="connsiteX0" fmla="*/ 0 w 6861407"/>
                      <a:gd name="connsiteY0" fmla="*/ 212651 h 393405"/>
                      <a:gd name="connsiteX1" fmla="*/ 1311020 w 6861407"/>
                      <a:gd name="connsiteY1" fmla="*/ 202019 h 393405"/>
                      <a:gd name="connsiteX2" fmla="*/ 1406713 w 6861407"/>
                      <a:gd name="connsiteY2" fmla="*/ 0 h 393405"/>
                      <a:gd name="connsiteX3" fmla="*/ 1598099 w 6861407"/>
                      <a:gd name="connsiteY3" fmla="*/ 393405 h 393405"/>
                      <a:gd name="connsiteX4" fmla="*/ 1757587 w 6861407"/>
                      <a:gd name="connsiteY4" fmla="*/ 0 h 393405"/>
                      <a:gd name="connsiteX5" fmla="*/ 1959606 w 6861407"/>
                      <a:gd name="connsiteY5" fmla="*/ 382772 h 393405"/>
                      <a:gd name="connsiteX6" fmla="*/ 2150992 w 6861407"/>
                      <a:gd name="connsiteY6" fmla="*/ 0 h 393405"/>
                      <a:gd name="connsiteX7" fmla="*/ 2331745 w 6861407"/>
                      <a:gd name="connsiteY7" fmla="*/ 372140 h 393405"/>
                      <a:gd name="connsiteX8" fmla="*/ 2523131 w 6861407"/>
                      <a:gd name="connsiteY8" fmla="*/ 21265 h 393405"/>
                      <a:gd name="connsiteX9" fmla="*/ 2618824 w 6861407"/>
                      <a:gd name="connsiteY9" fmla="*/ 191386 h 393405"/>
                      <a:gd name="connsiteX10" fmla="*/ 6861407 w 6861407"/>
                      <a:gd name="connsiteY10" fmla="*/ 165763 h 393405"/>
                      <a:gd name="connsiteX0" fmla="*/ 0 w 6861407"/>
                      <a:gd name="connsiteY0" fmla="*/ 212651 h 393405"/>
                      <a:gd name="connsiteX1" fmla="*/ 1311020 w 6861407"/>
                      <a:gd name="connsiteY1" fmla="*/ 202019 h 393405"/>
                      <a:gd name="connsiteX2" fmla="*/ 1406713 w 6861407"/>
                      <a:gd name="connsiteY2" fmla="*/ 0 h 393405"/>
                      <a:gd name="connsiteX3" fmla="*/ 1598099 w 6861407"/>
                      <a:gd name="connsiteY3" fmla="*/ 393405 h 393405"/>
                      <a:gd name="connsiteX4" fmla="*/ 1757587 w 6861407"/>
                      <a:gd name="connsiteY4" fmla="*/ 0 h 393405"/>
                      <a:gd name="connsiteX5" fmla="*/ 1959606 w 6861407"/>
                      <a:gd name="connsiteY5" fmla="*/ 382772 h 393405"/>
                      <a:gd name="connsiteX6" fmla="*/ 2150992 w 6861407"/>
                      <a:gd name="connsiteY6" fmla="*/ 0 h 393405"/>
                      <a:gd name="connsiteX7" fmla="*/ 2331745 w 6861407"/>
                      <a:gd name="connsiteY7" fmla="*/ 372140 h 393405"/>
                      <a:gd name="connsiteX8" fmla="*/ 2523131 w 6861407"/>
                      <a:gd name="connsiteY8" fmla="*/ 21265 h 393405"/>
                      <a:gd name="connsiteX9" fmla="*/ 2618824 w 6861407"/>
                      <a:gd name="connsiteY9" fmla="*/ 191386 h 393405"/>
                      <a:gd name="connsiteX10" fmla="*/ 6861407 w 6861407"/>
                      <a:gd name="connsiteY10" fmla="*/ 191385 h 393405"/>
                      <a:gd name="connsiteX0" fmla="*/ 0 w 4034357"/>
                      <a:gd name="connsiteY0" fmla="*/ 212651 h 393405"/>
                      <a:gd name="connsiteX1" fmla="*/ 1311020 w 4034357"/>
                      <a:gd name="connsiteY1" fmla="*/ 202019 h 393405"/>
                      <a:gd name="connsiteX2" fmla="*/ 1406713 w 4034357"/>
                      <a:gd name="connsiteY2" fmla="*/ 0 h 393405"/>
                      <a:gd name="connsiteX3" fmla="*/ 1598099 w 4034357"/>
                      <a:gd name="connsiteY3" fmla="*/ 393405 h 393405"/>
                      <a:gd name="connsiteX4" fmla="*/ 1757587 w 4034357"/>
                      <a:gd name="connsiteY4" fmla="*/ 0 h 393405"/>
                      <a:gd name="connsiteX5" fmla="*/ 1959606 w 4034357"/>
                      <a:gd name="connsiteY5" fmla="*/ 382772 h 393405"/>
                      <a:gd name="connsiteX6" fmla="*/ 2150992 w 4034357"/>
                      <a:gd name="connsiteY6" fmla="*/ 0 h 393405"/>
                      <a:gd name="connsiteX7" fmla="*/ 2331745 w 4034357"/>
                      <a:gd name="connsiteY7" fmla="*/ 372140 h 393405"/>
                      <a:gd name="connsiteX8" fmla="*/ 2523131 w 4034357"/>
                      <a:gd name="connsiteY8" fmla="*/ 21265 h 393405"/>
                      <a:gd name="connsiteX9" fmla="*/ 2618824 w 4034357"/>
                      <a:gd name="connsiteY9" fmla="*/ 191386 h 393405"/>
                      <a:gd name="connsiteX10" fmla="*/ 4034357 w 4034357"/>
                      <a:gd name="connsiteY10" fmla="*/ 165763 h 393405"/>
                      <a:gd name="connsiteX0" fmla="*/ 0 w 4193626"/>
                      <a:gd name="connsiteY0" fmla="*/ 212651 h 393405"/>
                      <a:gd name="connsiteX1" fmla="*/ 1311020 w 4193626"/>
                      <a:gd name="connsiteY1" fmla="*/ 202019 h 393405"/>
                      <a:gd name="connsiteX2" fmla="*/ 1406713 w 4193626"/>
                      <a:gd name="connsiteY2" fmla="*/ 0 h 393405"/>
                      <a:gd name="connsiteX3" fmla="*/ 1598099 w 4193626"/>
                      <a:gd name="connsiteY3" fmla="*/ 393405 h 393405"/>
                      <a:gd name="connsiteX4" fmla="*/ 1757587 w 4193626"/>
                      <a:gd name="connsiteY4" fmla="*/ 0 h 393405"/>
                      <a:gd name="connsiteX5" fmla="*/ 1959606 w 4193626"/>
                      <a:gd name="connsiteY5" fmla="*/ 382772 h 393405"/>
                      <a:gd name="connsiteX6" fmla="*/ 2150992 w 4193626"/>
                      <a:gd name="connsiteY6" fmla="*/ 0 h 393405"/>
                      <a:gd name="connsiteX7" fmla="*/ 2331745 w 4193626"/>
                      <a:gd name="connsiteY7" fmla="*/ 372140 h 393405"/>
                      <a:gd name="connsiteX8" fmla="*/ 2523131 w 4193626"/>
                      <a:gd name="connsiteY8" fmla="*/ 21265 h 393405"/>
                      <a:gd name="connsiteX9" fmla="*/ 2618824 w 4193626"/>
                      <a:gd name="connsiteY9" fmla="*/ 191386 h 393405"/>
                      <a:gd name="connsiteX10" fmla="*/ 4193626 w 4193626"/>
                      <a:gd name="connsiteY10" fmla="*/ 191385 h 393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193626" h="393405">
                        <a:moveTo>
                          <a:pt x="0" y="212651"/>
                        </a:moveTo>
                        <a:lnTo>
                          <a:pt x="1311020" y="202019"/>
                        </a:lnTo>
                        <a:lnTo>
                          <a:pt x="1406713" y="0"/>
                        </a:lnTo>
                        <a:lnTo>
                          <a:pt x="1598099" y="393405"/>
                        </a:lnTo>
                        <a:lnTo>
                          <a:pt x="1757587" y="0"/>
                        </a:lnTo>
                        <a:lnTo>
                          <a:pt x="1959606" y="382772"/>
                        </a:lnTo>
                        <a:lnTo>
                          <a:pt x="2150992" y="0"/>
                        </a:lnTo>
                        <a:lnTo>
                          <a:pt x="2331745" y="372140"/>
                        </a:lnTo>
                        <a:lnTo>
                          <a:pt x="2523131" y="21265"/>
                        </a:lnTo>
                        <a:lnTo>
                          <a:pt x="2618824" y="191386"/>
                        </a:lnTo>
                        <a:lnTo>
                          <a:pt x="4193626" y="191385"/>
                        </a:lnTo>
                      </a:path>
                    </a:pathLst>
                  </a:cu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" name="Ορθογώνιο 20"/>
                    <p:cNvSpPr/>
                    <p:nvPr/>
                  </p:nvSpPr>
                  <p:spPr>
                    <a:xfrm>
                      <a:off x="3526315" y="1421817"/>
                      <a:ext cx="36099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oMath>
                        </m:oMathPara>
                      </a14:m>
                      <a:endParaRPr lang="el-GR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1" name="Ορθογώνιο 2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26315" y="1421817"/>
                      <a:ext cx="360996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2" name="Ομάδα 41"/>
              <p:cNvGrpSpPr/>
              <p:nvPr/>
            </p:nvGrpSpPr>
            <p:grpSpPr>
              <a:xfrm>
                <a:off x="2506704" y="2242696"/>
                <a:ext cx="802541" cy="769699"/>
                <a:chOff x="3543300" y="1283283"/>
                <a:chExt cx="802541" cy="769699"/>
              </a:xfrm>
            </p:grpSpPr>
            <p:grpSp>
              <p:nvGrpSpPr>
                <p:cNvPr id="43" name="Ομάδα 42"/>
                <p:cNvGrpSpPr/>
                <p:nvPr/>
              </p:nvGrpSpPr>
              <p:grpSpPr>
                <a:xfrm>
                  <a:off x="3543300" y="1620982"/>
                  <a:ext cx="802541" cy="432000"/>
                  <a:chOff x="3543300" y="1620982"/>
                  <a:chExt cx="802541" cy="432000"/>
                </a:xfrm>
              </p:grpSpPr>
              <p:sp>
                <p:nvSpPr>
                  <p:cNvPr id="45" name="Οβάλ 44"/>
                  <p:cNvSpPr/>
                  <p:nvPr/>
                </p:nvSpPr>
                <p:spPr>
                  <a:xfrm>
                    <a:off x="3543300" y="1620982"/>
                    <a:ext cx="432000" cy="43200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6" name="Ευθύγραμμο βέλος σύνδεσης 45"/>
                  <p:cNvCxnSpPr>
                    <a:stCxn id="45" idx="3"/>
                    <a:endCxn id="45" idx="7"/>
                  </p:cNvCxnSpPr>
                  <p:nvPr/>
                </p:nvCxnSpPr>
                <p:spPr>
                  <a:xfrm flipV="1">
                    <a:off x="3606565" y="1684247"/>
                    <a:ext cx="305470" cy="305470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Ευθεία γραμμή σύνδεσης 47"/>
                  <p:cNvCxnSpPr/>
                  <p:nvPr/>
                </p:nvCxnSpPr>
                <p:spPr>
                  <a:xfrm flipH="1">
                    <a:off x="3985841" y="1825260"/>
                    <a:ext cx="36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4" name="Ορθογώνιο 43"/>
                <p:cNvSpPr/>
                <p:nvPr/>
              </p:nvSpPr>
              <p:spPr>
                <a:xfrm>
                  <a:off x="3595826" y="1283283"/>
                  <a:ext cx="37061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2000" b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</a:t>
                  </a:r>
                  <a:endParaRPr lang="el-GR" sz="2000" dirty="0"/>
                </a:p>
              </p:txBody>
            </p:sp>
          </p:grpSp>
        </p:grpSp>
      </p:grpSp>
      <p:sp>
        <p:nvSpPr>
          <p:cNvPr id="53" name="TextBox 52"/>
          <p:cNvSpPr txBox="1"/>
          <p:nvPr/>
        </p:nvSpPr>
        <p:spPr>
          <a:xfrm>
            <a:off x="2" y="3483734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όργανο μέτρησης της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διαφοράς δυναμικού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ένα στοιχείο ηλεκτρικού κυκλώματος είναι το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Βολτόμετρο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Ομάδα 53"/>
          <p:cNvGrpSpPr/>
          <p:nvPr/>
        </p:nvGrpSpPr>
        <p:grpSpPr>
          <a:xfrm>
            <a:off x="239856" y="3930658"/>
            <a:ext cx="3953587" cy="751686"/>
            <a:chOff x="228132" y="1238676"/>
            <a:chExt cx="3953587" cy="650842"/>
          </a:xfrm>
        </p:grpSpPr>
        <p:sp>
          <p:nvSpPr>
            <p:cNvPr id="55" name="Ορθογώνιο 54"/>
            <p:cNvSpPr/>
            <p:nvPr/>
          </p:nvSpPr>
          <p:spPr>
            <a:xfrm>
              <a:off x="228132" y="1509052"/>
              <a:ext cx="2488182" cy="31978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Σύμβολο Βολτομέτρου:</a:t>
              </a:r>
              <a:endParaRPr lang="el-GR" dirty="0">
                <a:solidFill>
                  <a:srgbClr val="FF0000"/>
                </a:solidFill>
              </a:endParaRPr>
            </a:p>
          </p:txBody>
        </p:sp>
        <p:grpSp>
          <p:nvGrpSpPr>
            <p:cNvPr id="56" name="Ομάδα 55"/>
            <p:cNvGrpSpPr/>
            <p:nvPr/>
          </p:nvGrpSpPr>
          <p:grpSpPr>
            <a:xfrm>
              <a:off x="3012831" y="1238676"/>
              <a:ext cx="1168888" cy="650842"/>
              <a:chOff x="3012831" y="1332460"/>
              <a:chExt cx="1168888" cy="650842"/>
            </a:xfrm>
          </p:grpSpPr>
          <p:grpSp>
            <p:nvGrpSpPr>
              <p:cNvPr id="57" name="Ομάδα 56"/>
              <p:cNvGrpSpPr/>
              <p:nvPr/>
            </p:nvGrpSpPr>
            <p:grpSpPr>
              <a:xfrm>
                <a:off x="3012831" y="1609259"/>
                <a:ext cx="1168888" cy="374043"/>
                <a:chOff x="3012831" y="1609259"/>
                <a:chExt cx="1168888" cy="374043"/>
              </a:xfrm>
            </p:grpSpPr>
            <p:sp>
              <p:nvSpPr>
                <p:cNvPr id="59" name="Οβάλ 58"/>
                <p:cNvSpPr/>
                <p:nvPr/>
              </p:nvSpPr>
              <p:spPr>
                <a:xfrm>
                  <a:off x="3379178" y="1609259"/>
                  <a:ext cx="432000" cy="374043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60" name="Ευθύγραμμο βέλος σύνδεσης 59"/>
                <p:cNvCxnSpPr>
                  <a:stCxn id="59" idx="3"/>
                  <a:endCxn id="59" idx="7"/>
                </p:cNvCxnSpPr>
                <p:nvPr/>
              </p:nvCxnSpPr>
              <p:spPr>
                <a:xfrm flipV="1">
                  <a:off x="3442443" y="1664036"/>
                  <a:ext cx="305470" cy="26448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Ευθεία γραμμή σύνδεσης 60"/>
                <p:cNvCxnSpPr/>
                <p:nvPr/>
              </p:nvCxnSpPr>
              <p:spPr>
                <a:xfrm flipH="1">
                  <a:off x="3012831" y="1793235"/>
                  <a:ext cx="360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Ευθεία γραμμή σύνδεσης 61"/>
                <p:cNvCxnSpPr/>
                <p:nvPr/>
              </p:nvCxnSpPr>
              <p:spPr>
                <a:xfrm flipH="1">
                  <a:off x="3821719" y="1793235"/>
                  <a:ext cx="360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" name="Ορθογώνιο 57"/>
              <p:cNvSpPr/>
              <p:nvPr/>
            </p:nvSpPr>
            <p:spPr>
              <a:xfrm>
                <a:off x="3419981" y="1332460"/>
                <a:ext cx="370614" cy="3464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endParaRPr lang="el-GR" sz="2000" dirty="0"/>
              </a:p>
            </p:txBody>
          </p:sp>
        </p:grpSp>
      </p:grpSp>
      <p:sp>
        <p:nvSpPr>
          <p:cNvPr id="63" name="Ορθογώνιο 62"/>
          <p:cNvSpPr/>
          <p:nvPr/>
        </p:nvSpPr>
        <p:spPr>
          <a:xfrm>
            <a:off x="239856" y="4849541"/>
            <a:ext cx="11145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Βολτόμετρο συνδέεται παράλληλα με το στοιχείο του οποίου θέλουμε να μετρήσουμε τη διαφορά δυναμικού.</a:t>
            </a:r>
            <a:endParaRPr lang="el-GR" dirty="0"/>
          </a:p>
        </p:txBody>
      </p:sp>
      <p:grpSp>
        <p:nvGrpSpPr>
          <p:cNvPr id="88" name="Ομάδα 87"/>
          <p:cNvGrpSpPr/>
          <p:nvPr/>
        </p:nvGrpSpPr>
        <p:grpSpPr>
          <a:xfrm>
            <a:off x="1661408" y="5262375"/>
            <a:ext cx="2779507" cy="1518829"/>
            <a:chOff x="1661408" y="5320990"/>
            <a:chExt cx="2779507" cy="1518829"/>
          </a:xfrm>
        </p:grpSpPr>
        <p:grpSp>
          <p:nvGrpSpPr>
            <p:cNvPr id="64" name="Ομάδα 63"/>
            <p:cNvGrpSpPr/>
            <p:nvPr/>
          </p:nvGrpSpPr>
          <p:grpSpPr>
            <a:xfrm>
              <a:off x="1661408" y="5320990"/>
              <a:ext cx="2779507" cy="848963"/>
              <a:chOff x="1439897" y="1386361"/>
              <a:chExt cx="2779507" cy="848963"/>
            </a:xfrm>
          </p:grpSpPr>
          <p:grpSp>
            <p:nvGrpSpPr>
              <p:cNvPr id="66" name="Ομάδα 65"/>
              <p:cNvGrpSpPr/>
              <p:nvPr/>
            </p:nvGrpSpPr>
            <p:grpSpPr>
              <a:xfrm>
                <a:off x="1439897" y="1386361"/>
                <a:ext cx="2779507" cy="848963"/>
                <a:chOff x="1439897" y="1386361"/>
                <a:chExt cx="2779507" cy="848963"/>
              </a:xfrm>
            </p:grpSpPr>
            <p:grpSp>
              <p:nvGrpSpPr>
                <p:cNvPr id="68" name="Ομάδα 67"/>
                <p:cNvGrpSpPr/>
                <p:nvPr/>
              </p:nvGrpSpPr>
              <p:grpSpPr>
                <a:xfrm>
                  <a:off x="1509169" y="1386361"/>
                  <a:ext cx="2710235" cy="848963"/>
                  <a:chOff x="1509169" y="1386361"/>
                  <a:chExt cx="2710235" cy="848963"/>
                </a:xfrm>
              </p:grpSpPr>
              <p:cxnSp>
                <p:nvCxnSpPr>
                  <p:cNvPr id="74" name="Ευθεία γραμμή σύνδεσης 73"/>
                  <p:cNvCxnSpPr/>
                  <p:nvPr/>
                </p:nvCxnSpPr>
                <p:spPr>
                  <a:xfrm>
                    <a:off x="3616396" y="1853046"/>
                    <a:ext cx="0" cy="38227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69" name="Ομάδα 68"/>
                  <p:cNvGrpSpPr/>
                  <p:nvPr/>
                </p:nvGrpSpPr>
                <p:grpSpPr>
                  <a:xfrm>
                    <a:off x="1563116" y="1386361"/>
                    <a:ext cx="1969843" cy="576513"/>
                    <a:chOff x="1610589" y="556097"/>
                    <a:chExt cx="1969843" cy="576513"/>
                  </a:xfrm>
                </p:grpSpPr>
                <p:sp>
                  <p:nvSpPr>
                    <p:cNvPr id="75" name="Ελεύθερη σχεδίαση 74"/>
                    <p:cNvSpPr/>
                    <p:nvPr/>
                  </p:nvSpPr>
                  <p:spPr>
                    <a:xfrm>
                      <a:off x="1610589" y="894344"/>
                      <a:ext cx="1969843" cy="238266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727508"/>
                        <a:gd name="connsiteY0" fmla="*/ 212651 h 393405"/>
                        <a:gd name="connsiteX1" fmla="*/ 919973 w 2727508"/>
                        <a:gd name="connsiteY1" fmla="*/ 202019 h 393405"/>
                        <a:gd name="connsiteX2" fmla="*/ 1015666 w 2727508"/>
                        <a:gd name="connsiteY2" fmla="*/ 0 h 393405"/>
                        <a:gd name="connsiteX3" fmla="*/ 1207052 w 2727508"/>
                        <a:gd name="connsiteY3" fmla="*/ 393405 h 393405"/>
                        <a:gd name="connsiteX4" fmla="*/ 1366540 w 2727508"/>
                        <a:gd name="connsiteY4" fmla="*/ 0 h 393405"/>
                        <a:gd name="connsiteX5" fmla="*/ 1568559 w 2727508"/>
                        <a:gd name="connsiteY5" fmla="*/ 382772 h 393405"/>
                        <a:gd name="connsiteX6" fmla="*/ 1759945 w 2727508"/>
                        <a:gd name="connsiteY6" fmla="*/ 0 h 393405"/>
                        <a:gd name="connsiteX7" fmla="*/ 1940698 w 2727508"/>
                        <a:gd name="connsiteY7" fmla="*/ 372140 h 393405"/>
                        <a:gd name="connsiteX8" fmla="*/ 2132084 w 2727508"/>
                        <a:gd name="connsiteY8" fmla="*/ 21265 h 393405"/>
                        <a:gd name="connsiteX9" fmla="*/ 2227777 w 2727508"/>
                        <a:gd name="connsiteY9" fmla="*/ 191386 h 393405"/>
                        <a:gd name="connsiteX10" fmla="*/ 2727508 w 2727508"/>
                        <a:gd name="connsiteY10" fmla="*/ 191386 h 393405"/>
                        <a:gd name="connsiteX0" fmla="*/ 0 w 3220102"/>
                        <a:gd name="connsiteY0" fmla="*/ 212651 h 393405"/>
                        <a:gd name="connsiteX1" fmla="*/ 919973 w 3220102"/>
                        <a:gd name="connsiteY1" fmla="*/ 202019 h 393405"/>
                        <a:gd name="connsiteX2" fmla="*/ 1015666 w 3220102"/>
                        <a:gd name="connsiteY2" fmla="*/ 0 h 393405"/>
                        <a:gd name="connsiteX3" fmla="*/ 1207052 w 3220102"/>
                        <a:gd name="connsiteY3" fmla="*/ 393405 h 393405"/>
                        <a:gd name="connsiteX4" fmla="*/ 1366540 w 3220102"/>
                        <a:gd name="connsiteY4" fmla="*/ 0 h 393405"/>
                        <a:gd name="connsiteX5" fmla="*/ 1568559 w 3220102"/>
                        <a:gd name="connsiteY5" fmla="*/ 382772 h 393405"/>
                        <a:gd name="connsiteX6" fmla="*/ 1759945 w 3220102"/>
                        <a:gd name="connsiteY6" fmla="*/ 0 h 393405"/>
                        <a:gd name="connsiteX7" fmla="*/ 1940698 w 3220102"/>
                        <a:gd name="connsiteY7" fmla="*/ 372140 h 393405"/>
                        <a:gd name="connsiteX8" fmla="*/ 2132084 w 3220102"/>
                        <a:gd name="connsiteY8" fmla="*/ 21265 h 393405"/>
                        <a:gd name="connsiteX9" fmla="*/ 2227777 w 3220102"/>
                        <a:gd name="connsiteY9" fmla="*/ 191386 h 393405"/>
                        <a:gd name="connsiteX10" fmla="*/ 3220102 w 3220102"/>
                        <a:gd name="connsiteY10" fmla="*/ 191386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220102" h="393405">
                          <a:moveTo>
                            <a:pt x="0" y="212651"/>
                          </a:moveTo>
                          <a:lnTo>
                            <a:pt x="919973" y="202019"/>
                          </a:lnTo>
                          <a:lnTo>
                            <a:pt x="1015666" y="0"/>
                          </a:lnTo>
                          <a:lnTo>
                            <a:pt x="1207052" y="393405"/>
                          </a:lnTo>
                          <a:lnTo>
                            <a:pt x="1366540" y="0"/>
                          </a:lnTo>
                          <a:lnTo>
                            <a:pt x="1568559" y="382772"/>
                          </a:lnTo>
                          <a:lnTo>
                            <a:pt x="1759945" y="0"/>
                          </a:lnTo>
                          <a:lnTo>
                            <a:pt x="1940698" y="372140"/>
                          </a:lnTo>
                          <a:lnTo>
                            <a:pt x="2132084" y="21265"/>
                          </a:lnTo>
                          <a:lnTo>
                            <a:pt x="2227777" y="191386"/>
                          </a:lnTo>
                          <a:lnTo>
                            <a:pt x="3220102" y="191386"/>
                          </a:ln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76" name="Ορθογώνιο 75"/>
                        <p:cNvSpPr/>
                        <p:nvPr/>
                      </p:nvSpPr>
                      <p:spPr>
                        <a:xfrm>
                          <a:off x="2369423" y="556097"/>
                          <a:ext cx="397866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oMath>
                            </m:oMathPara>
                          </a14:m>
                          <a:endParaRPr lang="el-GR" dirty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76" name="Ορθογώνιο 75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369423" y="556097"/>
                          <a:ext cx="397866" cy="369332"/>
                        </a:xfrm>
                        <a:prstGeom prst="rect">
                          <a:avLst/>
                        </a:prstGeom>
                        <a:blipFill>
                          <a:blip r:embed="rId4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70" name="Ευθεία γραμμή σύνδεσης 69"/>
                  <p:cNvCxnSpPr/>
                  <p:nvPr/>
                </p:nvCxnSpPr>
                <p:spPr>
                  <a:xfrm>
                    <a:off x="1513966" y="1454727"/>
                    <a:ext cx="0" cy="38227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Ευθεία γραμμή σύνδεσης 70"/>
                  <p:cNvCxnSpPr/>
                  <p:nvPr/>
                </p:nvCxnSpPr>
                <p:spPr>
                  <a:xfrm>
                    <a:off x="3679404" y="1837005"/>
                    <a:ext cx="540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Ευθεία γραμμή σύνδεσης 71"/>
                  <p:cNvCxnSpPr/>
                  <p:nvPr/>
                </p:nvCxnSpPr>
                <p:spPr>
                  <a:xfrm>
                    <a:off x="1509169" y="1846120"/>
                    <a:ext cx="0" cy="38227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Ευθεία γραμμή σύνδεσης 72"/>
                  <p:cNvCxnSpPr/>
                  <p:nvPr/>
                </p:nvCxnSpPr>
                <p:spPr>
                  <a:xfrm>
                    <a:off x="3608138" y="1461653"/>
                    <a:ext cx="0" cy="38227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7" name="Οβάλ 66"/>
                <p:cNvSpPr/>
                <p:nvPr/>
              </p:nvSpPr>
              <p:spPr>
                <a:xfrm>
                  <a:off x="1439897" y="1776563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65" name="Οβάλ 64"/>
              <p:cNvSpPr/>
              <p:nvPr/>
            </p:nvSpPr>
            <p:spPr>
              <a:xfrm>
                <a:off x="3535404" y="1772080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9" name="Ομάδα 78"/>
            <p:cNvGrpSpPr/>
            <p:nvPr/>
          </p:nvGrpSpPr>
          <p:grpSpPr>
            <a:xfrm>
              <a:off x="2143594" y="6099856"/>
              <a:ext cx="1168888" cy="739963"/>
              <a:chOff x="3012831" y="1342610"/>
              <a:chExt cx="1168888" cy="640692"/>
            </a:xfrm>
          </p:grpSpPr>
          <p:grpSp>
            <p:nvGrpSpPr>
              <p:cNvPr id="80" name="Ομάδα 79"/>
              <p:cNvGrpSpPr/>
              <p:nvPr/>
            </p:nvGrpSpPr>
            <p:grpSpPr>
              <a:xfrm>
                <a:off x="3012831" y="1609259"/>
                <a:ext cx="1168888" cy="374043"/>
                <a:chOff x="3012831" y="1609259"/>
                <a:chExt cx="1168888" cy="374043"/>
              </a:xfrm>
            </p:grpSpPr>
            <p:sp>
              <p:nvSpPr>
                <p:cNvPr id="82" name="Οβάλ 81"/>
                <p:cNvSpPr/>
                <p:nvPr/>
              </p:nvSpPr>
              <p:spPr>
                <a:xfrm>
                  <a:off x="3379178" y="1609259"/>
                  <a:ext cx="432000" cy="374043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83" name="Ευθύγραμμο βέλος σύνδεσης 82"/>
                <p:cNvCxnSpPr>
                  <a:stCxn id="82" idx="3"/>
                  <a:endCxn id="82" idx="7"/>
                </p:cNvCxnSpPr>
                <p:nvPr/>
              </p:nvCxnSpPr>
              <p:spPr>
                <a:xfrm flipV="1">
                  <a:off x="3442443" y="1664036"/>
                  <a:ext cx="305470" cy="26448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Ευθεία γραμμή σύνδεσης 83"/>
                <p:cNvCxnSpPr/>
                <p:nvPr/>
              </p:nvCxnSpPr>
              <p:spPr>
                <a:xfrm flipH="1">
                  <a:off x="3012831" y="1793235"/>
                  <a:ext cx="360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Ευθεία γραμμή σύνδεσης 84"/>
                <p:cNvCxnSpPr/>
                <p:nvPr/>
              </p:nvCxnSpPr>
              <p:spPr>
                <a:xfrm flipH="1">
                  <a:off x="3821719" y="1793235"/>
                  <a:ext cx="360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1" name="Ορθογώνιο 80"/>
              <p:cNvSpPr/>
              <p:nvPr/>
            </p:nvSpPr>
            <p:spPr>
              <a:xfrm>
                <a:off x="3419981" y="1342610"/>
                <a:ext cx="370614" cy="3464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endParaRPr lang="el-GR" sz="2000" dirty="0"/>
              </a:p>
            </p:txBody>
          </p:sp>
        </p:grpSp>
        <p:cxnSp>
          <p:nvCxnSpPr>
            <p:cNvPr id="86" name="Ευθεία γραμμή σύνδεσης 85"/>
            <p:cNvCxnSpPr/>
            <p:nvPr/>
          </p:nvCxnSpPr>
          <p:spPr>
            <a:xfrm>
              <a:off x="2150645" y="5784613"/>
              <a:ext cx="0" cy="86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Ευθεία γραμμή σύνδεσης 86"/>
            <p:cNvCxnSpPr/>
            <p:nvPr/>
          </p:nvCxnSpPr>
          <p:spPr>
            <a:xfrm>
              <a:off x="3310373" y="5764230"/>
              <a:ext cx="0" cy="86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Ορθογώνιο 88"/>
          <p:cNvSpPr/>
          <p:nvPr/>
        </p:nvSpPr>
        <p:spPr>
          <a:xfrm>
            <a:off x="4773785" y="5519637"/>
            <a:ext cx="70902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μην αλλοιωθεί η σύνθεση του κλάδου, η αντίσταση του Βολτομέτρου πρέπει να είναι πολύ μεγάλη, πρακτικά άπειρη.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83384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37" grpId="0"/>
      <p:bldP spid="53" grpId="0"/>
      <p:bldP spid="63" grpId="0"/>
      <p:bldP spid="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Συνδεσμολογία Αντιστατών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7255" y="687927"/>
            <a:ext cx="2864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Αντιστάτες σε Σειρά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9" name="Ομάδα 58"/>
          <p:cNvGrpSpPr/>
          <p:nvPr/>
        </p:nvGrpSpPr>
        <p:grpSpPr>
          <a:xfrm>
            <a:off x="4007227" y="626582"/>
            <a:ext cx="4386243" cy="610103"/>
            <a:chOff x="4007227" y="626582"/>
            <a:chExt cx="4386243" cy="610103"/>
          </a:xfrm>
        </p:grpSpPr>
        <p:sp>
          <p:nvSpPr>
            <p:cNvPr id="60" name="Ορθογώνιο 59"/>
            <p:cNvSpPr/>
            <p:nvPr/>
          </p:nvSpPr>
          <p:spPr>
            <a:xfrm>
              <a:off x="4007227" y="749482"/>
              <a:ext cx="186422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Ohm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Ορθογώνιο 60"/>
                <p:cNvSpPr/>
                <p:nvPr/>
              </p:nvSpPr>
              <p:spPr>
                <a:xfrm>
                  <a:off x="5886052" y="626582"/>
                  <a:ext cx="2507418" cy="6101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oMath>
                    </m:oMathPara>
                  </a14:m>
                  <a:endParaRPr lang="el-GR" i="1" dirty="0"/>
                </a:p>
              </p:txBody>
            </p:sp>
          </mc:Choice>
          <mc:Fallback xmlns="">
            <p:sp>
              <p:nvSpPr>
                <p:cNvPr id="61" name="Ορθογώνιο 6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6052" y="626582"/>
                  <a:ext cx="2507418" cy="61010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2" name="Ορθογώνιο 61"/>
          <p:cNvSpPr/>
          <p:nvPr/>
        </p:nvSpPr>
        <p:spPr>
          <a:xfrm>
            <a:off x="4048788" y="1646568"/>
            <a:ext cx="8035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δυο άκρα του συστήματος συνδέονται με ηλεκτρικό στοιχείο διαφοράς δυναμικού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9" name="Ομάδα 98"/>
          <p:cNvGrpSpPr/>
          <p:nvPr/>
        </p:nvGrpSpPr>
        <p:grpSpPr>
          <a:xfrm>
            <a:off x="4073029" y="691044"/>
            <a:ext cx="5774355" cy="2188165"/>
            <a:chOff x="4073029" y="400096"/>
            <a:chExt cx="5774355" cy="2188165"/>
          </a:xfrm>
        </p:grpSpPr>
        <p:sp>
          <p:nvSpPr>
            <p:cNvPr id="100" name="Ορθογώνιο 99"/>
            <p:cNvSpPr/>
            <p:nvPr/>
          </p:nvSpPr>
          <p:spPr>
            <a:xfrm>
              <a:off x="4073029" y="2249707"/>
              <a:ext cx="577435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 άκρα του κάθε αντιστάτη θα υπάρχει διαφορά δυναμικού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Οβάλ 100"/>
            <p:cNvSpPr/>
            <p:nvPr/>
          </p:nvSpPr>
          <p:spPr>
            <a:xfrm>
              <a:off x="7318522" y="400096"/>
              <a:ext cx="1003783" cy="588483"/>
            </a:xfrm>
            <a:prstGeom prst="ellipse">
              <a:avLst/>
            </a:prstGeom>
            <a:noFill/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02" name="Ομάδα 101"/>
          <p:cNvGrpSpPr/>
          <p:nvPr/>
        </p:nvGrpSpPr>
        <p:grpSpPr>
          <a:xfrm>
            <a:off x="5320215" y="3000352"/>
            <a:ext cx="4865173" cy="1224000"/>
            <a:chOff x="5320215" y="3000352"/>
            <a:chExt cx="4865173" cy="1224000"/>
          </a:xfrm>
        </p:grpSpPr>
        <p:sp>
          <p:nvSpPr>
            <p:cNvPr id="103" name="Δεξί άγκιστρο 102"/>
            <p:cNvSpPr/>
            <p:nvPr/>
          </p:nvSpPr>
          <p:spPr>
            <a:xfrm>
              <a:off x="5320215" y="3000352"/>
              <a:ext cx="288000" cy="1224000"/>
            </a:xfrm>
            <a:prstGeom prst="rightBrace">
              <a:avLst>
                <a:gd name="adj1" fmla="val 27976"/>
                <a:gd name="adj2" fmla="val 50000"/>
              </a:avLst>
            </a:prstGeom>
            <a:ln w="317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Ορθογώνιο 103"/>
                <p:cNvSpPr/>
                <p:nvPr/>
              </p:nvSpPr>
              <p:spPr>
                <a:xfrm>
                  <a:off x="5711471" y="3320796"/>
                  <a:ext cx="447391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l-GR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l-GR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4" name="Ορθογώνιο 10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1471" y="3320796"/>
                  <a:ext cx="447391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5" name="Ομάδα 154"/>
          <p:cNvGrpSpPr/>
          <p:nvPr/>
        </p:nvGrpSpPr>
        <p:grpSpPr>
          <a:xfrm>
            <a:off x="844981" y="1321984"/>
            <a:ext cx="4549911" cy="2014425"/>
            <a:chOff x="844981" y="1321984"/>
            <a:chExt cx="4549911" cy="2014425"/>
          </a:xfrm>
        </p:grpSpPr>
        <p:grpSp>
          <p:nvGrpSpPr>
            <p:cNvPr id="106" name="Ομάδα 105"/>
            <p:cNvGrpSpPr/>
            <p:nvPr/>
          </p:nvGrpSpPr>
          <p:grpSpPr>
            <a:xfrm>
              <a:off x="848665" y="1321984"/>
              <a:ext cx="4546227" cy="2014425"/>
              <a:chOff x="848665" y="1321984"/>
              <a:chExt cx="4546227" cy="20144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9" name="Ορθογώνιο 108"/>
                  <p:cNvSpPr/>
                  <p:nvPr/>
                </p:nvSpPr>
                <p:spPr>
                  <a:xfrm>
                    <a:off x="4024132" y="2967077"/>
                    <a:ext cx="137076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09" name="Ορθογώνιο 10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24132" y="2967077"/>
                    <a:ext cx="137076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0" name="Ορθογώνιο 109"/>
                  <p:cNvSpPr/>
                  <p:nvPr/>
                </p:nvSpPr>
                <p:spPr>
                  <a:xfrm>
                    <a:off x="848665" y="1321984"/>
                    <a:ext cx="595548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0" name="Ορθογώνιο 10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8665" y="1321984"/>
                    <a:ext cx="595548" cy="338554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07" name="Ευθεία γραμμή σύνδεσης 106"/>
            <p:cNvCxnSpPr/>
            <p:nvPr/>
          </p:nvCxnSpPr>
          <p:spPr>
            <a:xfrm flipH="1" flipV="1">
              <a:off x="844981" y="1437508"/>
              <a:ext cx="1166" cy="7473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Ευθεία γραμμή σύνδεσης 107"/>
            <p:cNvCxnSpPr/>
            <p:nvPr/>
          </p:nvCxnSpPr>
          <p:spPr>
            <a:xfrm flipH="1" flipV="1">
              <a:off x="1470840" y="1431379"/>
              <a:ext cx="1166" cy="7473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Ομάδα 155"/>
          <p:cNvGrpSpPr/>
          <p:nvPr/>
        </p:nvGrpSpPr>
        <p:grpSpPr>
          <a:xfrm>
            <a:off x="1803621" y="1328910"/>
            <a:ext cx="3593162" cy="2482769"/>
            <a:chOff x="1803621" y="1328910"/>
            <a:chExt cx="3593162" cy="2482769"/>
          </a:xfrm>
        </p:grpSpPr>
        <p:cxnSp>
          <p:nvCxnSpPr>
            <p:cNvPr id="112" name="Ευθεία γραμμή σύνδεσης 111"/>
            <p:cNvCxnSpPr/>
            <p:nvPr/>
          </p:nvCxnSpPr>
          <p:spPr>
            <a:xfrm flipH="1" flipV="1">
              <a:off x="1803621" y="1438305"/>
              <a:ext cx="1166" cy="7473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Ομάδα 112"/>
            <p:cNvGrpSpPr/>
            <p:nvPr/>
          </p:nvGrpSpPr>
          <p:grpSpPr>
            <a:xfrm>
              <a:off x="1813156" y="1328910"/>
              <a:ext cx="3583627" cy="2482769"/>
              <a:chOff x="1813156" y="1328910"/>
              <a:chExt cx="3583627" cy="248276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4" name="Ορθογώνιο 113"/>
                  <p:cNvSpPr/>
                  <p:nvPr/>
                </p:nvSpPr>
                <p:spPr>
                  <a:xfrm>
                    <a:off x="4026023" y="3442347"/>
                    <a:ext cx="137076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14" name="Ορθογώνιο 11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26023" y="3442347"/>
                    <a:ext cx="137076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5" name="Ορθογώνιο 114"/>
                  <p:cNvSpPr/>
                  <p:nvPr/>
                </p:nvSpPr>
                <p:spPr>
                  <a:xfrm>
                    <a:off x="1813156" y="1328910"/>
                    <a:ext cx="595548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5" name="Ορθογώνιο 11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13156" y="1328910"/>
                    <a:ext cx="595548" cy="338554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7" name="Ευθεία γραμμή σύνδεσης 116"/>
            <p:cNvCxnSpPr/>
            <p:nvPr/>
          </p:nvCxnSpPr>
          <p:spPr>
            <a:xfrm flipH="1" flipV="1">
              <a:off x="2430813" y="1424449"/>
              <a:ext cx="1166" cy="7473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Ομάδα 120"/>
          <p:cNvGrpSpPr/>
          <p:nvPr/>
        </p:nvGrpSpPr>
        <p:grpSpPr>
          <a:xfrm>
            <a:off x="5871930" y="3782338"/>
            <a:ext cx="1728000" cy="748179"/>
            <a:chOff x="1840240" y="5630647"/>
            <a:chExt cx="1728000" cy="748179"/>
          </a:xfrm>
        </p:grpSpPr>
        <p:sp>
          <p:nvSpPr>
            <p:cNvPr id="122" name="Δεξί άγκιστρο 121"/>
            <p:cNvSpPr/>
            <p:nvPr/>
          </p:nvSpPr>
          <p:spPr>
            <a:xfrm rot="5400000">
              <a:off x="2560240" y="4910647"/>
              <a:ext cx="288000" cy="1728000"/>
            </a:xfrm>
            <a:prstGeom prst="rightBrace">
              <a:avLst>
                <a:gd name="adj1" fmla="val 27976"/>
                <a:gd name="adj2" fmla="val 50000"/>
              </a:avLst>
            </a:prstGeom>
            <a:ln w="317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Ορθογώνιο 122"/>
                <p:cNvSpPr/>
                <p:nvPr/>
              </p:nvSpPr>
              <p:spPr>
                <a:xfrm>
                  <a:off x="2457283" y="6009494"/>
                  <a:ext cx="8835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3" name="Ορθογώνιο 1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57283" y="6009494"/>
                  <a:ext cx="88351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Ορθογώνιο 123"/>
              <p:cNvSpPr/>
              <p:nvPr/>
            </p:nvSpPr>
            <p:spPr>
              <a:xfrm>
                <a:off x="7223448" y="4159837"/>
                <a:ext cx="23333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4" name="Ορθογώνιο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448" y="4159837"/>
                <a:ext cx="233333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Ορθογώνιο 124"/>
              <p:cNvSpPr/>
              <p:nvPr/>
            </p:nvSpPr>
            <p:spPr>
              <a:xfrm>
                <a:off x="6469049" y="4724713"/>
                <a:ext cx="2648225" cy="6101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25" name="Ορθογώνιο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9049" y="4724713"/>
                <a:ext cx="2648225" cy="6101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6" name="Ομάδα 125"/>
          <p:cNvGrpSpPr/>
          <p:nvPr/>
        </p:nvGrpSpPr>
        <p:grpSpPr>
          <a:xfrm>
            <a:off x="398648" y="5662296"/>
            <a:ext cx="11523720" cy="763768"/>
            <a:chOff x="3716279" y="6107159"/>
            <a:chExt cx="11523720" cy="763768"/>
          </a:xfrm>
        </p:grpSpPr>
        <p:grpSp>
          <p:nvGrpSpPr>
            <p:cNvPr id="127" name="Ομάδα 126"/>
            <p:cNvGrpSpPr/>
            <p:nvPr/>
          </p:nvGrpSpPr>
          <p:grpSpPr>
            <a:xfrm>
              <a:off x="3716279" y="6107159"/>
              <a:ext cx="1977120" cy="610103"/>
              <a:chOff x="3716279" y="6107159"/>
              <a:chExt cx="1977120" cy="610103"/>
            </a:xfrm>
          </p:grpSpPr>
          <p:sp>
            <p:nvSpPr>
              <p:cNvPr id="129" name="Ορθογώνιο 128"/>
              <p:cNvSpPr/>
              <p:nvPr/>
            </p:nvSpPr>
            <p:spPr>
              <a:xfrm>
                <a:off x="3716279" y="6249380"/>
                <a:ext cx="152073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 παράγοντας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0" name="Ορθογώνιο 129"/>
                  <p:cNvSpPr/>
                  <p:nvPr/>
                </p:nvSpPr>
                <p:spPr>
                  <a:xfrm>
                    <a:off x="5047132" y="6107159"/>
                    <a:ext cx="646267" cy="61010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𝑰</m:t>
                              </m:r>
                            </m:den>
                          </m:f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30" name="Ορθογώνιο 12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47132" y="6107159"/>
                    <a:ext cx="646267" cy="610103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Ορθογώνιο 127"/>
                <p:cNvSpPr/>
                <p:nvPr/>
              </p:nvSpPr>
              <p:spPr>
                <a:xfrm>
                  <a:off x="5685158" y="6224596"/>
                  <a:ext cx="9554841" cy="64633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αντιστοιχεί στην αντίσταση </a:t>
                  </a:r>
                  <a:r>
                    <a:rPr lang="en-US" b="1" i="1" dirty="0" err="1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b="1" baseline="-25000" dirty="0" err="1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net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ενός ισοδύναμου αντιστάτη ο οποίος διαρρέεται με ρεύμα </a:t>
                  </a:r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ί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διας ένταση </a:t>
                  </a:r>
                  <a:r>
                    <a:rPr lang="en-US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</a:t>
                  </a:r>
                  <a:r>
                    <a:rPr lang="en-US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όταν συνδεθεί σε ηλεκτρικό στοιχείο με διαφορά δυναμικού </a:t>
                  </a:r>
                  <a14:m>
                    <m:oMath xmlns:m="http://schemas.openxmlformats.org/officeDocument/2006/math">
                      <m:r>
                        <a:rPr lang="el-GR" b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a14:m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28" name="Ορθογώνιο 1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5158" y="6224596"/>
                  <a:ext cx="9554841" cy="646331"/>
                </a:xfrm>
                <a:prstGeom prst="rect">
                  <a:avLst/>
                </a:prstGeom>
                <a:blipFill>
                  <a:blip r:embed="rId13"/>
                  <a:stretch>
                    <a:fillRect l="-319" t="-5660" b="-103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Ομάδα 38"/>
          <p:cNvGrpSpPr/>
          <p:nvPr/>
        </p:nvGrpSpPr>
        <p:grpSpPr>
          <a:xfrm>
            <a:off x="576684" y="2169137"/>
            <a:ext cx="3034185" cy="2221940"/>
            <a:chOff x="576684" y="1878189"/>
            <a:chExt cx="3034185" cy="2221940"/>
          </a:xfrm>
        </p:grpSpPr>
        <p:grpSp>
          <p:nvGrpSpPr>
            <p:cNvPr id="40" name="Ομάδα 39"/>
            <p:cNvGrpSpPr/>
            <p:nvPr/>
          </p:nvGrpSpPr>
          <p:grpSpPr>
            <a:xfrm>
              <a:off x="1606283" y="2916486"/>
              <a:ext cx="1095967" cy="1183643"/>
              <a:chOff x="8673305" y="2274526"/>
              <a:chExt cx="1095967" cy="1183643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9263598" y="2397937"/>
                <a:ext cx="3385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 smtClean="0"/>
                  <a:t>–</a:t>
                </a:r>
                <a:endParaRPr lang="el-GR" sz="2400" b="1" dirty="0"/>
              </a:p>
            </p:txBody>
          </p:sp>
          <p:grpSp>
            <p:nvGrpSpPr>
              <p:cNvPr id="48" name="Ομάδα 47"/>
              <p:cNvGrpSpPr/>
              <p:nvPr/>
            </p:nvGrpSpPr>
            <p:grpSpPr>
              <a:xfrm>
                <a:off x="8673305" y="2274526"/>
                <a:ext cx="1095967" cy="1183643"/>
                <a:chOff x="8673305" y="2274526"/>
                <a:chExt cx="1095967" cy="1183643"/>
              </a:xfrm>
            </p:grpSpPr>
            <p:grpSp>
              <p:nvGrpSpPr>
                <p:cNvPr id="49" name="Ομάδα 48"/>
                <p:cNvGrpSpPr/>
                <p:nvPr/>
              </p:nvGrpSpPr>
              <p:grpSpPr>
                <a:xfrm>
                  <a:off x="8713931" y="2377155"/>
                  <a:ext cx="984213" cy="988470"/>
                  <a:chOff x="1424061" y="5750184"/>
                  <a:chExt cx="984213" cy="988470"/>
                </a:xfrm>
              </p:grpSpPr>
              <p:cxnSp>
                <p:nvCxnSpPr>
                  <p:cNvPr id="54" name="Ευθεία γραμμή σύνδεσης 53"/>
                  <p:cNvCxnSpPr/>
                  <p:nvPr/>
                </p:nvCxnSpPr>
                <p:spPr>
                  <a:xfrm>
                    <a:off x="1424061" y="6229499"/>
                    <a:ext cx="396000" cy="0"/>
                  </a:xfrm>
                  <a:prstGeom prst="line">
                    <a:avLst/>
                  </a:prstGeom>
                  <a:ln w="28575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Ευθεία γραμμή σύνδεσης 54"/>
                  <p:cNvCxnSpPr/>
                  <p:nvPr/>
                </p:nvCxnSpPr>
                <p:spPr>
                  <a:xfrm>
                    <a:off x="1803993" y="5750184"/>
                    <a:ext cx="0" cy="988470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Ευθεία γραμμή σύνδεσης 55"/>
                  <p:cNvCxnSpPr/>
                  <p:nvPr/>
                </p:nvCxnSpPr>
                <p:spPr>
                  <a:xfrm>
                    <a:off x="2012274" y="6226034"/>
                    <a:ext cx="396000" cy="0"/>
                  </a:xfrm>
                  <a:prstGeom prst="line">
                    <a:avLst/>
                  </a:prstGeom>
                  <a:ln w="28575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Ευθεία γραμμή σύνδεσης 56"/>
                  <p:cNvCxnSpPr/>
                  <p:nvPr/>
                </p:nvCxnSpPr>
                <p:spPr>
                  <a:xfrm>
                    <a:off x="1972305" y="5980640"/>
                    <a:ext cx="0" cy="504000"/>
                  </a:xfrm>
                  <a:prstGeom prst="line">
                    <a:avLst/>
                  </a:prstGeom>
                  <a:ln w="762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TextBox 49"/>
                <p:cNvSpPr txBox="1"/>
                <p:nvPr/>
              </p:nvSpPr>
              <p:spPr>
                <a:xfrm>
                  <a:off x="8809015" y="2274526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400" b="1" dirty="0" smtClean="0"/>
                    <a:t>+</a:t>
                  </a:r>
                  <a:endParaRPr lang="el-GR" sz="2400" b="1" dirty="0"/>
                </a:p>
              </p:txBody>
            </p:sp>
            <p:sp>
              <p:nvSpPr>
                <p:cNvPr id="51" name="Οβάλ 50"/>
                <p:cNvSpPr/>
                <p:nvPr/>
              </p:nvSpPr>
              <p:spPr>
                <a:xfrm>
                  <a:off x="8673305" y="2809711"/>
                  <a:ext cx="108000" cy="108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" name="Οβάλ 51"/>
                <p:cNvSpPr/>
                <p:nvPr/>
              </p:nvSpPr>
              <p:spPr>
                <a:xfrm>
                  <a:off x="9661272" y="2806246"/>
                  <a:ext cx="108000" cy="108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3" name="Ορθογώνιο 52"/>
                    <p:cNvSpPr/>
                    <p:nvPr/>
                  </p:nvSpPr>
                  <p:spPr>
                    <a:xfrm>
                      <a:off x="9043118" y="3088837"/>
                      <a:ext cx="64626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3" name="Ορθογώνιο 5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43118" y="3088837"/>
                      <a:ext cx="646267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41" name="Ομάδα 40"/>
            <p:cNvGrpSpPr/>
            <p:nvPr/>
          </p:nvGrpSpPr>
          <p:grpSpPr>
            <a:xfrm>
              <a:off x="576684" y="1917404"/>
              <a:ext cx="1044000" cy="1587952"/>
              <a:chOff x="576684" y="1917404"/>
              <a:chExt cx="1044000" cy="1587952"/>
            </a:xfrm>
          </p:grpSpPr>
          <p:cxnSp>
            <p:nvCxnSpPr>
              <p:cNvPr id="45" name="Ευθεία γραμμή σύνδεσης 44"/>
              <p:cNvCxnSpPr/>
              <p:nvPr/>
            </p:nvCxnSpPr>
            <p:spPr>
              <a:xfrm flipH="1">
                <a:off x="587075" y="1917404"/>
                <a:ext cx="0" cy="1584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Ευθεία γραμμή σύνδεσης 45"/>
              <p:cNvCxnSpPr/>
              <p:nvPr/>
            </p:nvCxnSpPr>
            <p:spPr>
              <a:xfrm flipH="1" flipV="1">
                <a:off x="576684" y="3505356"/>
                <a:ext cx="10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Ομάδα 41"/>
            <p:cNvGrpSpPr/>
            <p:nvPr/>
          </p:nvGrpSpPr>
          <p:grpSpPr>
            <a:xfrm flipH="1">
              <a:off x="2674869" y="1878189"/>
              <a:ext cx="936000" cy="1624453"/>
              <a:chOff x="103583" y="1870512"/>
              <a:chExt cx="936000" cy="1624453"/>
            </a:xfrm>
          </p:grpSpPr>
          <p:cxnSp>
            <p:nvCxnSpPr>
              <p:cNvPr id="43" name="Ευθεία γραμμή σύνδεσης 42"/>
              <p:cNvCxnSpPr/>
              <p:nvPr/>
            </p:nvCxnSpPr>
            <p:spPr>
              <a:xfrm flipH="1">
                <a:off x="118155" y="1870512"/>
                <a:ext cx="0" cy="1620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Ευθεία γραμμή σύνδεσης 43"/>
              <p:cNvCxnSpPr/>
              <p:nvPr/>
            </p:nvCxnSpPr>
            <p:spPr>
              <a:xfrm flipH="1" flipV="1">
                <a:off x="103583" y="3494965"/>
                <a:ext cx="936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7" name="Ομάδα 156"/>
          <p:cNvGrpSpPr/>
          <p:nvPr/>
        </p:nvGrpSpPr>
        <p:grpSpPr>
          <a:xfrm>
            <a:off x="2638601" y="1328910"/>
            <a:ext cx="2756080" cy="2983342"/>
            <a:chOff x="2638601" y="1328910"/>
            <a:chExt cx="2756080" cy="29833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Ορθογώνιο 118"/>
                <p:cNvSpPr/>
                <p:nvPr/>
              </p:nvSpPr>
              <p:spPr>
                <a:xfrm>
                  <a:off x="4023921" y="3942920"/>
                  <a:ext cx="137076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9" name="Ορθογώνιο 1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3921" y="3942920"/>
                  <a:ext cx="1370760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Ορθογώνιο 119"/>
                <p:cNvSpPr/>
                <p:nvPr/>
              </p:nvSpPr>
              <p:spPr>
                <a:xfrm>
                  <a:off x="2678259" y="1328910"/>
                  <a:ext cx="59554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20" name="Ορθογώνιο 1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78259" y="1328910"/>
                  <a:ext cx="595548" cy="338554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5" name="Ευθεία γραμμή σύνδεσης 134"/>
            <p:cNvCxnSpPr/>
            <p:nvPr/>
          </p:nvCxnSpPr>
          <p:spPr>
            <a:xfrm flipH="1" flipV="1">
              <a:off x="2638601" y="1437509"/>
              <a:ext cx="1166" cy="7473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Ευθεία γραμμή σύνδεσης 135"/>
            <p:cNvCxnSpPr/>
            <p:nvPr/>
          </p:nvCxnSpPr>
          <p:spPr>
            <a:xfrm flipH="1" flipV="1">
              <a:off x="3264460" y="1431380"/>
              <a:ext cx="1166" cy="7473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Ομάδα 2"/>
          <p:cNvGrpSpPr/>
          <p:nvPr/>
        </p:nvGrpSpPr>
        <p:grpSpPr>
          <a:xfrm>
            <a:off x="576368" y="1244785"/>
            <a:ext cx="7090524" cy="1041581"/>
            <a:chOff x="576368" y="1244785"/>
            <a:chExt cx="7090524" cy="1041581"/>
          </a:xfrm>
        </p:grpSpPr>
        <p:grpSp>
          <p:nvGrpSpPr>
            <p:cNvPr id="141" name="Ομάδα 140"/>
            <p:cNvGrpSpPr/>
            <p:nvPr/>
          </p:nvGrpSpPr>
          <p:grpSpPr>
            <a:xfrm>
              <a:off x="576368" y="1244785"/>
              <a:ext cx="7090524" cy="1041581"/>
              <a:chOff x="576368" y="1244785"/>
              <a:chExt cx="7090524" cy="1041581"/>
            </a:xfrm>
          </p:grpSpPr>
          <p:sp>
            <p:nvSpPr>
              <p:cNvPr id="58" name="Ορθογώνιο 57"/>
              <p:cNvSpPr/>
              <p:nvPr/>
            </p:nvSpPr>
            <p:spPr>
              <a:xfrm>
                <a:off x="4041862" y="1244785"/>
                <a:ext cx="362503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Τρεις Αντιστάτες συνδέονται σε σειρά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40" name="Ομάδα 139"/>
              <p:cNvGrpSpPr/>
              <p:nvPr/>
            </p:nvGrpSpPr>
            <p:grpSpPr>
              <a:xfrm>
                <a:off x="576368" y="1767108"/>
                <a:ext cx="3040424" cy="519258"/>
                <a:chOff x="576368" y="1767108"/>
                <a:chExt cx="3040424" cy="519258"/>
              </a:xfrm>
            </p:grpSpPr>
            <p:sp>
              <p:nvSpPr>
                <p:cNvPr id="131" name="Ελεύθερη σχεδίαση 130"/>
                <p:cNvSpPr/>
                <p:nvPr/>
              </p:nvSpPr>
              <p:spPr>
                <a:xfrm>
                  <a:off x="576368" y="2106366"/>
                  <a:ext cx="1234686" cy="180000"/>
                </a:xfrm>
                <a:custGeom>
                  <a:avLst/>
                  <a:gdLst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50605 w 2200940"/>
                    <a:gd name="connsiteY4" fmla="*/ 21265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212651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3365604"/>
                    <a:gd name="connsiteY0" fmla="*/ 212651 h 393405"/>
                    <a:gd name="connsiteX1" fmla="*/ 393405 w 3365604"/>
                    <a:gd name="connsiteY1" fmla="*/ 202019 h 393405"/>
                    <a:gd name="connsiteX2" fmla="*/ 489098 w 3365604"/>
                    <a:gd name="connsiteY2" fmla="*/ 0 h 393405"/>
                    <a:gd name="connsiteX3" fmla="*/ 680484 w 3365604"/>
                    <a:gd name="connsiteY3" fmla="*/ 393405 h 393405"/>
                    <a:gd name="connsiteX4" fmla="*/ 839972 w 3365604"/>
                    <a:gd name="connsiteY4" fmla="*/ 0 h 393405"/>
                    <a:gd name="connsiteX5" fmla="*/ 1041991 w 3365604"/>
                    <a:gd name="connsiteY5" fmla="*/ 382772 h 393405"/>
                    <a:gd name="connsiteX6" fmla="*/ 1233377 w 3365604"/>
                    <a:gd name="connsiteY6" fmla="*/ 0 h 393405"/>
                    <a:gd name="connsiteX7" fmla="*/ 1414130 w 3365604"/>
                    <a:gd name="connsiteY7" fmla="*/ 372140 h 393405"/>
                    <a:gd name="connsiteX8" fmla="*/ 1605516 w 3365604"/>
                    <a:gd name="connsiteY8" fmla="*/ 21265 h 393405"/>
                    <a:gd name="connsiteX9" fmla="*/ 1701209 w 3365604"/>
                    <a:gd name="connsiteY9" fmla="*/ 191386 h 393405"/>
                    <a:gd name="connsiteX10" fmla="*/ 3365604 w 3365604"/>
                    <a:gd name="connsiteY10" fmla="*/ 214095 h 393405"/>
                    <a:gd name="connsiteX0" fmla="*/ 0 w 3789119"/>
                    <a:gd name="connsiteY0" fmla="*/ 212651 h 393405"/>
                    <a:gd name="connsiteX1" fmla="*/ 393405 w 3789119"/>
                    <a:gd name="connsiteY1" fmla="*/ 202019 h 393405"/>
                    <a:gd name="connsiteX2" fmla="*/ 489098 w 3789119"/>
                    <a:gd name="connsiteY2" fmla="*/ 0 h 393405"/>
                    <a:gd name="connsiteX3" fmla="*/ 680484 w 3789119"/>
                    <a:gd name="connsiteY3" fmla="*/ 393405 h 393405"/>
                    <a:gd name="connsiteX4" fmla="*/ 839972 w 3789119"/>
                    <a:gd name="connsiteY4" fmla="*/ 0 h 393405"/>
                    <a:gd name="connsiteX5" fmla="*/ 1041991 w 3789119"/>
                    <a:gd name="connsiteY5" fmla="*/ 382772 h 393405"/>
                    <a:gd name="connsiteX6" fmla="*/ 1233377 w 3789119"/>
                    <a:gd name="connsiteY6" fmla="*/ 0 h 393405"/>
                    <a:gd name="connsiteX7" fmla="*/ 1414130 w 3789119"/>
                    <a:gd name="connsiteY7" fmla="*/ 372140 h 393405"/>
                    <a:gd name="connsiteX8" fmla="*/ 1605516 w 3789119"/>
                    <a:gd name="connsiteY8" fmla="*/ 21265 h 393405"/>
                    <a:gd name="connsiteX9" fmla="*/ 1701209 w 3789119"/>
                    <a:gd name="connsiteY9" fmla="*/ 191386 h 393405"/>
                    <a:gd name="connsiteX10" fmla="*/ 3789119 w 3789119"/>
                    <a:gd name="connsiteY10" fmla="*/ 145964 h 393405"/>
                    <a:gd name="connsiteX0" fmla="*/ 0 w 3753826"/>
                    <a:gd name="connsiteY0" fmla="*/ 212651 h 393405"/>
                    <a:gd name="connsiteX1" fmla="*/ 393405 w 3753826"/>
                    <a:gd name="connsiteY1" fmla="*/ 202019 h 393405"/>
                    <a:gd name="connsiteX2" fmla="*/ 489098 w 3753826"/>
                    <a:gd name="connsiteY2" fmla="*/ 0 h 393405"/>
                    <a:gd name="connsiteX3" fmla="*/ 680484 w 3753826"/>
                    <a:gd name="connsiteY3" fmla="*/ 393405 h 393405"/>
                    <a:gd name="connsiteX4" fmla="*/ 839972 w 3753826"/>
                    <a:gd name="connsiteY4" fmla="*/ 0 h 393405"/>
                    <a:gd name="connsiteX5" fmla="*/ 1041991 w 3753826"/>
                    <a:gd name="connsiteY5" fmla="*/ 382772 h 393405"/>
                    <a:gd name="connsiteX6" fmla="*/ 1233377 w 3753826"/>
                    <a:gd name="connsiteY6" fmla="*/ 0 h 393405"/>
                    <a:gd name="connsiteX7" fmla="*/ 1414130 w 3753826"/>
                    <a:gd name="connsiteY7" fmla="*/ 372140 h 393405"/>
                    <a:gd name="connsiteX8" fmla="*/ 1605516 w 3753826"/>
                    <a:gd name="connsiteY8" fmla="*/ 21265 h 393405"/>
                    <a:gd name="connsiteX9" fmla="*/ 1701209 w 3753826"/>
                    <a:gd name="connsiteY9" fmla="*/ 191386 h 393405"/>
                    <a:gd name="connsiteX10" fmla="*/ 3753826 w 3753826"/>
                    <a:gd name="connsiteY10" fmla="*/ 191385 h 393405"/>
                    <a:gd name="connsiteX0" fmla="*/ 0 w 4600855"/>
                    <a:gd name="connsiteY0" fmla="*/ 235361 h 393405"/>
                    <a:gd name="connsiteX1" fmla="*/ 1240434 w 4600855"/>
                    <a:gd name="connsiteY1" fmla="*/ 202019 h 393405"/>
                    <a:gd name="connsiteX2" fmla="*/ 1336127 w 4600855"/>
                    <a:gd name="connsiteY2" fmla="*/ 0 h 393405"/>
                    <a:gd name="connsiteX3" fmla="*/ 1527513 w 4600855"/>
                    <a:gd name="connsiteY3" fmla="*/ 393405 h 393405"/>
                    <a:gd name="connsiteX4" fmla="*/ 1687001 w 4600855"/>
                    <a:gd name="connsiteY4" fmla="*/ 0 h 393405"/>
                    <a:gd name="connsiteX5" fmla="*/ 1889020 w 4600855"/>
                    <a:gd name="connsiteY5" fmla="*/ 382772 h 393405"/>
                    <a:gd name="connsiteX6" fmla="*/ 2080406 w 4600855"/>
                    <a:gd name="connsiteY6" fmla="*/ 0 h 393405"/>
                    <a:gd name="connsiteX7" fmla="*/ 2261159 w 4600855"/>
                    <a:gd name="connsiteY7" fmla="*/ 372140 h 393405"/>
                    <a:gd name="connsiteX8" fmla="*/ 2452545 w 4600855"/>
                    <a:gd name="connsiteY8" fmla="*/ 21265 h 393405"/>
                    <a:gd name="connsiteX9" fmla="*/ 2548238 w 4600855"/>
                    <a:gd name="connsiteY9" fmla="*/ 191386 h 393405"/>
                    <a:gd name="connsiteX10" fmla="*/ 4600855 w 4600855"/>
                    <a:gd name="connsiteY10" fmla="*/ 191385 h 393405"/>
                    <a:gd name="connsiteX0" fmla="*/ 0 w 4671441"/>
                    <a:gd name="connsiteY0" fmla="*/ 212651 h 393405"/>
                    <a:gd name="connsiteX1" fmla="*/ 1311020 w 4671441"/>
                    <a:gd name="connsiteY1" fmla="*/ 202019 h 393405"/>
                    <a:gd name="connsiteX2" fmla="*/ 1406713 w 4671441"/>
                    <a:gd name="connsiteY2" fmla="*/ 0 h 393405"/>
                    <a:gd name="connsiteX3" fmla="*/ 1598099 w 4671441"/>
                    <a:gd name="connsiteY3" fmla="*/ 393405 h 393405"/>
                    <a:gd name="connsiteX4" fmla="*/ 1757587 w 4671441"/>
                    <a:gd name="connsiteY4" fmla="*/ 0 h 393405"/>
                    <a:gd name="connsiteX5" fmla="*/ 1959606 w 4671441"/>
                    <a:gd name="connsiteY5" fmla="*/ 382772 h 393405"/>
                    <a:gd name="connsiteX6" fmla="*/ 2150992 w 4671441"/>
                    <a:gd name="connsiteY6" fmla="*/ 0 h 393405"/>
                    <a:gd name="connsiteX7" fmla="*/ 2331745 w 4671441"/>
                    <a:gd name="connsiteY7" fmla="*/ 372140 h 393405"/>
                    <a:gd name="connsiteX8" fmla="*/ 2523131 w 4671441"/>
                    <a:gd name="connsiteY8" fmla="*/ 21265 h 393405"/>
                    <a:gd name="connsiteX9" fmla="*/ 2618824 w 4671441"/>
                    <a:gd name="connsiteY9" fmla="*/ 191386 h 393405"/>
                    <a:gd name="connsiteX10" fmla="*/ 4671441 w 4671441"/>
                    <a:gd name="connsiteY10" fmla="*/ 191385 h 393405"/>
                    <a:gd name="connsiteX0" fmla="*/ 0 w 6662317"/>
                    <a:gd name="connsiteY0" fmla="*/ 212651 h 393405"/>
                    <a:gd name="connsiteX1" fmla="*/ 1311020 w 6662317"/>
                    <a:gd name="connsiteY1" fmla="*/ 202019 h 393405"/>
                    <a:gd name="connsiteX2" fmla="*/ 1406713 w 6662317"/>
                    <a:gd name="connsiteY2" fmla="*/ 0 h 393405"/>
                    <a:gd name="connsiteX3" fmla="*/ 1598099 w 6662317"/>
                    <a:gd name="connsiteY3" fmla="*/ 393405 h 393405"/>
                    <a:gd name="connsiteX4" fmla="*/ 1757587 w 6662317"/>
                    <a:gd name="connsiteY4" fmla="*/ 0 h 393405"/>
                    <a:gd name="connsiteX5" fmla="*/ 1959606 w 6662317"/>
                    <a:gd name="connsiteY5" fmla="*/ 382772 h 393405"/>
                    <a:gd name="connsiteX6" fmla="*/ 2150992 w 6662317"/>
                    <a:gd name="connsiteY6" fmla="*/ 0 h 393405"/>
                    <a:gd name="connsiteX7" fmla="*/ 2331745 w 6662317"/>
                    <a:gd name="connsiteY7" fmla="*/ 372140 h 393405"/>
                    <a:gd name="connsiteX8" fmla="*/ 2523131 w 6662317"/>
                    <a:gd name="connsiteY8" fmla="*/ 21265 h 393405"/>
                    <a:gd name="connsiteX9" fmla="*/ 2618824 w 6662317"/>
                    <a:gd name="connsiteY9" fmla="*/ 191386 h 393405"/>
                    <a:gd name="connsiteX10" fmla="*/ 6662317 w 6662317"/>
                    <a:gd name="connsiteY10" fmla="*/ 191385 h 393405"/>
                    <a:gd name="connsiteX0" fmla="*/ 0 w 6861407"/>
                    <a:gd name="connsiteY0" fmla="*/ 212651 h 393405"/>
                    <a:gd name="connsiteX1" fmla="*/ 1311020 w 6861407"/>
                    <a:gd name="connsiteY1" fmla="*/ 202019 h 393405"/>
                    <a:gd name="connsiteX2" fmla="*/ 1406713 w 6861407"/>
                    <a:gd name="connsiteY2" fmla="*/ 0 h 393405"/>
                    <a:gd name="connsiteX3" fmla="*/ 1598099 w 6861407"/>
                    <a:gd name="connsiteY3" fmla="*/ 393405 h 393405"/>
                    <a:gd name="connsiteX4" fmla="*/ 1757587 w 6861407"/>
                    <a:gd name="connsiteY4" fmla="*/ 0 h 393405"/>
                    <a:gd name="connsiteX5" fmla="*/ 1959606 w 6861407"/>
                    <a:gd name="connsiteY5" fmla="*/ 382772 h 393405"/>
                    <a:gd name="connsiteX6" fmla="*/ 2150992 w 6861407"/>
                    <a:gd name="connsiteY6" fmla="*/ 0 h 393405"/>
                    <a:gd name="connsiteX7" fmla="*/ 2331745 w 6861407"/>
                    <a:gd name="connsiteY7" fmla="*/ 372140 h 393405"/>
                    <a:gd name="connsiteX8" fmla="*/ 2523131 w 6861407"/>
                    <a:gd name="connsiteY8" fmla="*/ 21265 h 393405"/>
                    <a:gd name="connsiteX9" fmla="*/ 2618824 w 6861407"/>
                    <a:gd name="connsiteY9" fmla="*/ 191386 h 393405"/>
                    <a:gd name="connsiteX10" fmla="*/ 6861407 w 6861407"/>
                    <a:gd name="connsiteY10" fmla="*/ 165763 h 393405"/>
                    <a:gd name="connsiteX0" fmla="*/ 0 w 6861407"/>
                    <a:gd name="connsiteY0" fmla="*/ 212651 h 393405"/>
                    <a:gd name="connsiteX1" fmla="*/ 1311020 w 6861407"/>
                    <a:gd name="connsiteY1" fmla="*/ 202019 h 393405"/>
                    <a:gd name="connsiteX2" fmla="*/ 1406713 w 6861407"/>
                    <a:gd name="connsiteY2" fmla="*/ 0 h 393405"/>
                    <a:gd name="connsiteX3" fmla="*/ 1598099 w 6861407"/>
                    <a:gd name="connsiteY3" fmla="*/ 393405 h 393405"/>
                    <a:gd name="connsiteX4" fmla="*/ 1757587 w 6861407"/>
                    <a:gd name="connsiteY4" fmla="*/ 0 h 393405"/>
                    <a:gd name="connsiteX5" fmla="*/ 1959606 w 6861407"/>
                    <a:gd name="connsiteY5" fmla="*/ 382772 h 393405"/>
                    <a:gd name="connsiteX6" fmla="*/ 2150992 w 6861407"/>
                    <a:gd name="connsiteY6" fmla="*/ 0 h 393405"/>
                    <a:gd name="connsiteX7" fmla="*/ 2331745 w 6861407"/>
                    <a:gd name="connsiteY7" fmla="*/ 372140 h 393405"/>
                    <a:gd name="connsiteX8" fmla="*/ 2523131 w 6861407"/>
                    <a:gd name="connsiteY8" fmla="*/ 21265 h 393405"/>
                    <a:gd name="connsiteX9" fmla="*/ 2618824 w 6861407"/>
                    <a:gd name="connsiteY9" fmla="*/ 191386 h 393405"/>
                    <a:gd name="connsiteX10" fmla="*/ 6861407 w 6861407"/>
                    <a:gd name="connsiteY10" fmla="*/ 191385 h 393405"/>
                    <a:gd name="connsiteX0" fmla="*/ 0 w 4034357"/>
                    <a:gd name="connsiteY0" fmla="*/ 212651 h 393405"/>
                    <a:gd name="connsiteX1" fmla="*/ 1311020 w 4034357"/>
                    <a:gd name="connsiteY1" fmla="*/ 202019 h 393405"/>
                    <a:gd name="connsiteX2" fmla="*/ 1406713 w 4034357"/>
                    <a:gd name="connsiteY2" fmla="*/ 0 h 393405"/>
                    <a:gd name="connsiteX3" fmla="*/ 1598099 w 4034357"/>
                    <a:gd name="connsiteY3" fmla="*/ 393405 h 393405"/>
                    <a:gd name="connsiteX4" fmla="*/ 1757587 w 4034357"/>
                    <a:gd name="connsiteY4" fmla="*/ 0 h 393405"/>
                    <a:gd name="connsiteX5" fmla="*/ 1959606 w 4034357"/>
                    <a:gd name="connsiteY5" fmla="*/ 382772 h 393405"/>
                    <a:gd name="connsiteX6" fmla="*/ 2150992 w 4034357"/>
                    <a:gd name="connsiteY6" fmla="*/ 0 h 393405"/>
                    <a:gd name="connsiteX7" fmla="*/ 2331745 w 4034357"/>
                    <a:gd name="connsiteY7" fmla="*/ 372140 h 393405"/>
                    <a:gd name="connsiteX8" fmla="*/ 2523131 w 4034357"/>
                    <a:gd name="connsiteY8" fmla="*/ 21265 h 393405"/>
                    <a:gd name="connsiteX9" fmla="*/ 2618824 w 4034357"/>
                    <a:gd name="connsiteY9" fmla="*/ 191386 h 393405"/>
                    <a:gd name="connsiteX10" fmla="*/ 4034357 w 4034357"/>
                    <a:gd name="connsiteY10" fmla="*/ 165763 h 393405"/>
                    <a:gd name="connsiteX0" fmla="*/ 0 w 4193626"/>
                    <a:gd name="connsiteY0" fmla="*/ 212651 h 393405"/>
                    <a:gd name="connsiteX1" fmla="*/ 1311020 w 4193626"/>
                    <a:gd name="connsiteY1" fmla="*/ 202019 h 393405"/>
                    <a:gd name="connsiteX2" fmla="*/ 1406713 w 4193626"/>
                    <a:gd name="connsiteY2" fmla="*/ 0 h 393405"/>
                    <a:gd name="connsiteX3" fmla="*/ 1598099 w 4193626"/>
                    <a:gd name="connsiteY3" fmla="*/ 393405 h 393405"/>
                    <a:gd name="connsiteX4" fmla="*/ 1757587 w 4193626"/>
                    <a:gd name="connsiteY4" fmla="*/ 0 h 393405"/>
                    <a:gd name="connsiteX5" fmla="*/ 1959606 w 4193626"/>
                    <a:gd name="connsiteY5" fmla="*/ 382772 h 393405"/>
                    <a:gd name="connsiteX6" fmla="*/ 2150992 w 4193626"/>
                    <a:gd name="connsiteY6" fmla="*/ 0 h 393405"/>
                    <a:gd name="connsiteX7" fmla="*/ 2331745 w 4193626"/>
                    <a:gd name="connsiteY7" fmla="*/ 372140 h 393405"/>
                    <a:gd name="connsiteX8" fmla="*/ 2523131 w 4193626"/>
                    <a:gd name="connsiteY8" fmla="*/ 21265 h 393405"/>
                    <a:gd name="connsiteX9" fmla="*/ 2618824 w 4193626"/>
                    <a:gd name="connsiteY9" fmla="*/ 191386 h 393405"/>
                    <a:gd name="connsiteX10" fmla="*/ 4193626 w 4193626"/>
                    <a:gd name="connsiteY10" fmla="*/ 191385 h 3934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193626" h="393405">
                      <a:moveTo>
                        <a:pt x="0" y="212651"/>
                      </a:moveTo>
                      <a:lnTo>
                        <a:pt x="1311020" y="202019"/>
                      </a:lnTo>
                      <a:lnTo>
                        <a:pt x="1406713" y="0"/>
                      </a:lnTo>
                      <a:lnTo>
                        <a:pt x="1598099" y="393405"/>
                      </a:lnTo>
                      <a:lnTo>
                        <a:pt x="1757587" y="0"/>
                      </a:lnTo>
                      <a:lnTo>
                        <a:pt x="1959606" y="382772"/>
                      </a:lnTo>
                      <a:lnTo>
                        <a:pt x="2150992" y="0"/>
                      </a:lnTo>
                      <a:lnTo>
                        <a:pt x="2331745" y="372140"/>
                      </a:lnTo>
                      <a:lnTo>
                        <a:pt x="2523131" y="21265"/>
                      </a:lnTo>
                      <a:lnTo>
                        <a:pt x="2618824" y="191386"/>
                      </a:lnTo>
                      <a:lnTo>
                        <a:pt x="4193626" y="191385"/>
                      </a:lnTo>
                    </a:path>
                  </a:pathLst>
                </a:custGeom>
                <a:noFill/>
                <a:ln w="222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2" name="Ορθογώνιο 131"/>
                    <p:cNvSpPr/>
                    <p:nvPr/>
                  </p:nvSpPr>
                  <p:spPr>
                    <a:xfrm>
                      <a:off x="939681" y="1767108"/>
                      <a:ext cx="50840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32" name="Ορθογώνιο 13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39681" y="1767108"/>
                      <a:ext cx="508408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33" name="Ελεύθερη σχεδίαση 132"/>
                <p:cNvSpPr/>
                <p:nvPr/>
              </p:nvSpPr>
              <p:spPr>
                <a:xfrm>
                  <a:off x="1538049" y="2093569"/>
                  <a:ext cx="1234686" cy="180000"/>
                </a:xfrm>
                <a:custGeom>
                  <a:avLst/>
                  <a:gdLst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50605 w 2200940"/>
                    <a:gd name="connsiteY4" fmla="*/ 21265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212651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3365604"/>
                    <a:gd name="connsiteY0" fmla="*/ 212651 h 393405"/>
                    <a:gd name="connsiteX1" fmla="*/ 393405 w 3365604"/>
                    <a:gd name="connsiteY1" fmla="*/ 202019 h 393405"/>
                    <a:gd name="connsiteX2" fmla="*/ 489098 w 3365604"/>
                    <a:gd name="connsiteY2" fmla="*/ 0 h 393405"/>
                    <a:gd name="connsiteX3" fmla="*/ 680484 w 3365604"/>
                    <a:gd name="connsiteY3" fmla="*/ 393405 h 393405"/>
                    <a:gd name="connsiteX4" fmla="*/ 839972 w 3365604"/>
                    <a:gd name="connsiteY4" fmla="*/ 0 h 393405"/>
                    <a:gd name="connsiteX5" fmla="*/ 1041991 w 3365604"/>
                    <a:gd name="connsiteY5" fmla="*/ 382772 h 393405"/>
                    <a:gd name="connsiteX6" fmla="*/ 1233377 w 3365604"/>
                    <a:gd name="connsiteY6" fmla="*/ 0 h 393405"/>
                    <a:gd name="connsiteX7" fmla="*/ 1414130 w 3365604"/>
                    <a:gd name="connsiteY7" fmla="*/ 372140 h 393405"/>
                    <a:gd name="connsiteX8" fmla="*/ 1605516 w 3365604"/>
                    <a:gd name="connsiteY8" fmla="*/ 21265 h 393405"/>
                    <a:gd name="connsiteX9" fmla="*/ 1701209 w 3365604"/>
                    <a:gd name="connsiteY9" fmla="*/ 191386 h 393405"/>
                    <a:gd name="connsiteX10" fmla="*/ 3365604 w 3365604"/>
                    <a:gd name="connsiteY10" fmla="*/ 214095 h 393405"/>
                    <a:gd name="connsiteX0" fmla="*/ 0 w 3789119"/>
                    <a:gd name="connsiteY0" fmla="*/ 212651 h 393405"/>
                    <a:gd name="connsiteX1" fmla="*/ 393405 w 3789119"/>
                    <a:gd name="connsiteY1" fmla="*/ 202019 h 393405"/>
                    <a:gd name="connsiteX2" fmla="*/ 489098 w 3789119"/>
                    <a:gd name="connsiteY2" fmla="*/ 0 h 393405"/>
                    <a:gd name="connsiteX3" fmla="*/ 680484 w 3789119"/>
                    <a:gd name="connsiteY3" fmla="*/ 393405 h 393405"/>
                    <a:gd name="connsiteX4" fmla="*/ 839972 w 3789119"/>
                    <a:gd name="connsiteY4" fmla="*/ 0 h 393405"/>
                    <a:gd name="connsiteX5" fmla="*/ 1041991 w 3789119"/>
                    <a:gd name="connsiteY5" fmla="*/ 382772 h 393405"/>
                    <a:gd name="connsiteX6" fmla="*/ 1233377 w 3789119"/>
                    <a:gd name="connsiteY6" fmla="*/ 0 h 393405"/>
                    <a:gd name="connsiteX7" fmla="*/ 1414130 w 3789119"/>
                    <a:gd name="connsiteY7" fmla="*/ 372140 h 393405"/>
                    <a:gd name="connsiteX8" fmla="*/ 1605516 w 3789119"/>
                    <a:gd name="connsiteY8" fmla="*/ 21265 h 393405"/>
                    <a:gd name="connsiteX9" fmla="*/ 1701209 w 3789119"/>
                    <a:gd name="connsiteY9" fmla="*/ 191386 h 393405"/>
                    <a:gd name="connsiteX10" fmla="*/ 3789119 w 3789119"/>
                    <a:gd name="connsiteY10" fmla="*/ 145964 h 393405"/>
                    <a:gd name="connsiteX0" fmla="*/ 0 w 3753826"/>
                    <a:gd name="connsiteY0" fmla="*/ 212651 h 393405"/>
                    <a:gd name="connsiteX1" fmla="*/ 393405 w 3753826"/>
                    <a:gd name="connsiteY1" fmla="*/ 202019 h 393405"/>
                    <a:gd name="connsiteX2" fmla="*/ 489098 w 3753826"/>
                    <a:gd name="connsiteY2" fmla="*/ 0 h 393405"/>
                    <a:gd name="connsiteX3" fmla="*/ 680484 w 3753826"/>
                    <a:gd name="connsiteY3" fmla="*/ 393405 h 393405"/>
                    <a:gd name="connsiteX4" fmla="*/ 839972 w 3753826"/>
                    <a:gd name="connsiteY4" fmla="*/ 0 h 393405"/>
                    <a:gd name="connsiteX5" fmla="*/ 1041991 w 3753826"/>
                    <a:gd name="connsiteY5" fmla="*/ 382772 h 393405"/>
                    <a:gd name="connsiteX6" fmla="*/ 1233377 w 3753826"/>
                    <a:gd name="connsiteY6" fmla="*/ 0 h 393405"/>
                    <a:gd name="connsiteX7" fmla="*/ 1414130 w 3753826"/>
                    <a:gd name="connsiteY7" fmla="*/ 372140 h 393405"/>
                    <a:gd name="connsiteX8" fmla="*/ 1605516 w 3753826"/>
                    <a:gd name="connsiteY8" fmla="*/ 21265 h 393405"/>
                    <a:gd name="connsiteX9" fmla="*/ 1701209 w 3753826"/>
                    <a:gd name="connsiteY9" fmla="*/ 191386 h 393405"/>
                    <a:gd name="connsiteX10" fmla="*/ 3753826 w 3753826"/>
                    <a:gd name="connsiteY10" fmla="*/ 191385 h 393405"/>
                    <a:gd name="connsiteX0" fmla="*/ 0 w 4600855"/>
                    <a:gd name="connsiteY0" fmla="*/ 235361 h 393405"/>
                    <a:gd name="connsiteX1" fmla="*/ 1240434 w 4600855"/>
                    <a:gd name="connsiteY1" fmla="*/ 202019 h 393405"/>
                    <a:gd name="connsiteX2" fmla="*/ 1336127 w 4600855"/>
                    <a:gd name="connsiteY2" fmla="*/ 0 h 393405"/>
                    <a:gd name="connsiteX3" fmla="*/ 1527513 w 4600855"/>
                    <a:gd name="connsiteY3" fmla="*/ 393405 h 393405"/>
                    <a:gd name="connsiteX4" fmla="*/ 1687001 w 4600855"/>
                    <a:gd name="connsiteY4" fmla="*/ 0 h 393405"/>
                    <a:gd name="connsiteX5" fmla="*/ 1889020 w 4600855"/>
                    <a:gd name="connsiteY5" fmla="*/ 382772 h 393405"/>
                    <a:gd name="connsiteX6" fmla="*/ 2080406 w 4600855"/>
                    <a:gd name="connsiteY6" fmla="*/ 0 h 393405"/>
                    <a:gd name="connsiteX7" fmla="*/ 2261159 w 4600855"/>
                    <a:gd name="connsiteY7" fmla="*/ 372140 h 393405"/>
                    <a:gd name="connsiteX8" fmla="*/ 2452545 w 4600855"/>
                    <a:gd name="connsiteY8" fmla="*/ 21265 h 393405"/>
                    <a:gd name="connsiteX9" fmla="*/ 2548238 w 4600855"/>
                    <a:gd name="connsiteY9" fmla="*/ 191386 h 393405"/>
                    <a:gd name="connsiteX10" fmla="*/ 4600855 w 4600855"/>
                    <a:gd name="connsiteY10" fmla="*/ 191385 h 393405"/>
                    <a:gd name="connsiteX0" fmla="*/ 0 w 4671441"/>
                    <a:gd name="connsiteY0" fmla="*/ 212651 h 393405"/>
                    <a:gd name="connsiteX1" fmla="*/ 1311020 w 4671441"/>
                    <a:gd name="connsiteY1" fmla="*/ 202019 h 393405"/>
                    <a:gd name="connsiteX2" fmla="*/ 1406713 w 4671441"/>
                    <a:gd name="connsiteY2" fmla="*/ 0 h 393405"/>
                    <a:gd name="connsiteX3" fmla="*/ 1598099 w 4671441"/>
                    <a:gd name="connsiteY3" fmla="*/ 393405 h 393405"/>
                    <a:gd name="connsiteX4" fmla="*/ 1757587 w 4671441"/>
                    <a:gd name="connsiteY4" fmla="*/ 0 h 393405"/>
                    <a:gd name="connsiteX5" fmla="*/ 1959606 w 4671441"/>
                    <a:gd name="connsiteY5" fmla="*/ 382772 h 393405"/>
                    <a:gd name="connsiteX6" fmla="*/ 2150992 w 4671441"/>
                    <a:gd name="connsiteY6" fmla="*/ 0 h 393405"/>
                    <a:gd name="connsiteX7" fmla="*/ 2331745 w 4671441"/>
                    <a:gd name="connsiteY7" fmla="*/ 372140 h 393405"/>
                    <a:gd name="connsiteX8" fmla="*/ 2523131 w 4671441"/>
                    <a:gd name="connsiteY8" fmla="*/ 21265 h 393405"/>
                    <a:gd name="connsiteX9" fmla="*/ 2618824 w 4671441"/>
                    <a:gd name="connsiteY9" fmla="*/ 191386 h 393405"/>
                    <a:gd name="connsiteX10" fmla="*/ 4671441 w 4671441"/>
                    <a:gd name="connsiteY10" fmla="*/ 191385 h 393405"/>
                    <a:gd name="connsiteX0" fmla="*/ 0 w 6662317"/>
                    <a:gd name="connsiteY0" fmla="*/ 212651 h 393405"/>
                    <a:gd name="connsiteX1" fmla="*/ 1311020 w 6662317"/>
                    <a:gd name="connsiteY1" fmla="*/ 202019 h 393405"/>
                    <a:gd name="connsiteX2" fmla="*/ 1406713 w 6662317"/>
                    <a:gd name="connsiteY2" fmla="*/ 0 h 393405"/>
                    <a:gd name="connsiteX3" fmla="*/ 1598099 w 6662317"/>
                    <a:gd name="connsiteY3" fmla="*/ 393405 h 393405"/>
                    <a:gd name="connsiteX4" fmla="*/ 1757587 w 6662317"/>
                    <a:gd name="connsiteY4" fmla="*/ 0 h 393405"/>
                    <a:gd name="connsiteX5" fmla="*/ 1959606 w 6662317"/>
                    <a:gd name="connsiteY5" fmla="*/ 382772 h 393405"/>
                    <a:gd name="connsiteX6" fmla="*/ 2150992 w 6662317"/>
                    <a:gd name="connsiteY6" fmla="*/ 0 h 393405"/>
                    <a:gd name="connsiteX7" fmla="*/ 2331745 w 6662317"/>
                    <a:gd name="connsiteY7" fmla="*/ 372140 h 393405"/>
                    <a:gd name="connsiteX8" fmla="*/ 2523131 w 6662317"/>
                    <a:gd name="connsiteY8" fmla="*/ 21265 h 393405"/>
                    <a:gd name="connsiteX9" fmla="*/ 2618824 w 6662317"/>
                    <a:gd name="connsiteY9" fmla="*/ 191386 h 393405"/>
                    <a:gd name="connsiteX10" fmla="*/ 6662317 w 6662317"/>
                    <a:gd name="connsiteY10" fmla="*/ 191385 h 393405"/>
                    <a:gd name="connsiteX0" fmla="*/ 0 w 6861407"/>
                    <a:gd name="connsiteY0" fmla="*/ 212651 h 393405"/>
                    <a:gd name="connsiteX1" fmla="*/ 1311020 w 6861407"/>
                    <a:gd name="connsiteY1" fmla="*/ 202019 h 393405"/>
                    <a:gd name="connsiteX2" fmla="*/ 1406713 w 6861407"/>
                    <a:gd name="connsiteY2" fmla="*/ 0 h 393405"/>
                    <a:gd name="connsiteX3" fmla="*/ 1598099 w 6861407"/>
                    <a:gd name="connsiteY3" fmla="*/ 393405 h 393405"/>
                    <a:gd name="connsiteX4" fmla="*/ 1757587 w 6861407"/>
                    <a:gd name="connsiteY4" fmla="*/ 0 h 393405"/>
                    <a:gd name="connsiteX5" fmla="*/ 1959606 w 6861407"/>
                    <a:gd name="connsiteY5" fmla="*/ 382772 h 393405"/>
                    <a:gd name="connsiteX6" fmla="*/ 2150992 w 6861407"/>
                    <a:gd name="connsiteY6" fmla="*/ 0 h 393405"/>
                    <a:gd name="connsiteX7" fmla="*/ 2331745 w 6861407"/>
                    <a:gd name="connsiteY7" fmla="*/ 372140 h 393405"/>
                    <a:gd name="connsiteX8" fmla="*/ 2523131 w 6861407"/>
                    <a:gd name="connsiteY8" fmla="*/ 21265 h 393405"/>
                    <a:gd name="connsiteX9" fmla="*/ 2618824 w 6861407"/>
                    <a:gd name="connsiteY9" fmla="*/ 191386 h 393405"/>
                    <a:gd name="connsiteX10" fmla="*/ 6861407 w 6861407"/>
                    <a:gd name="connsiteY10" fmla="*/ 165763 h 393405"/>
                    <a:gd name="connsiteX0" fmla="*/ 0 w 6861407"/>
                    <a:gd name="connsiteY0" fmla="*/ 212651 h 393405"/>
                    <a:gd name="connsiteX1" fmla="*/ 1311020 w 6861407"/>
                    <a:gd name="connsiteY1" fmla="*/ 202019 h 393405"/>
                    <a:gd name="connsiteX2" fmla="*/ 1406713 w 6861407"/>
                    <a:gd name="connsiteY2" fmla="*/ 0 h 393405"/>
                    <a:gd name="connsiteX3" fmla="*/ 1598099 w 6861407"/>
                    <a:gd name="connsiteY3" fmla="*/ 393405 h 393405"/>
                    <a:gd name="connsiteX4" fmla="*/ 1757587 w 6861407"/>
                    <a:gd name="connsiteY4" fmla="*/ 0 h 393405"/>
                    <a:gd name="connsiteX5" fmla="*/ 1959606 w 6861407"/>
                    <a:gd name="connsiteY5" fmla="*/ 382772 h 393405"/>
                    <a:gd name="connsiteX6" fmla="*/ 2150992 w 6861407"/>
                    <a:gd name="connsiteY6" fmla="*/ 0 h 393405"/>
                    <a:gd name="connsiteX7" fmla="*/ 2331745 w 6861407"/>
                    <a:gd name="connsiteY7" fmla="*/ 372140 h 393405"/>
                    <a:gd name="connsiteX8" fmla="*/ 2523131 w 6861407"/>
                    <a:gd name="connsiteY8" fmla="*/ 21265 h 393405"/>
                    <a:gd name="connsiteX9" fmla="*/ 2618824 w 6861407"/>
                    <a:gd name="connsiteY9" fmla="*/ 191386 h 393405"/>
                    <a:gd name="connsiteX10" fmla="*/ 6861407 w 6861407"/>
                    <a:gd name="connsiteY10" fmla="*/ 191385 h 393405"/>
                    <a:gd name="connsiteX0" fmla="*/ 0 w 4034357"/>
                    <a:gd name="connsiteY0" fmla="*/ 212651 h 393405"/>
                    <a:gd name="connsiteX1" fmla="*/ 1311020 w 4034357"/>
                    <a:gd name="connsiteY1" fmla="*/ 202019 h 393405"/>
                    <a:gd name="connsiteX2" fmla="*/ 1406713 w 4034357"/>
                    <a:gd name="connsiteY2" fmla="*/ 0 h 393405"/>
                    <a:gd name="connsiteX3" fmla="*/ 1598099 w 4034357"/>
                    <a:gd name="connsiteY3" fmla="*/ 393405 h 393405"/>
                    <a:gd name="connsiteX4" fmla="*/ 1757587 w 4034357"/>
                    <a:gd name="connsiteY4" fmla="*/ 0 h 393405"/>
                    <a:gd name="connsiteX5" fmla="*/ 1959606 w 4034357"/>
                    <a:gd name="connsiteY5" fmla="*/ 382772 h 393405"/>
                    <a:gd name="connsiteX6" fmla="*/ 2150992 w 4034357"/>
                    <a:gd name="connsiteY6" fmla="*/ 0 h 393405"/>
                    <a:gd name="connsiteX7" fmla="*/ 2331745 w 4034357"/>
                    <a:gd name="connsiteY7" fmla="*/ 372140 h 393405"/>
                    <a:gd name="connsiteX8" fmla="*/ 2523131 w 4034357"/>
                    <a:gd name="connsiteY8" fmla="*/ 21265 h 393405"/>
                    <a:gd name="connsiteX9" fmla="*/ 2618824 w 4034357"/>
                    <a:gd name="connsiteY9" fmla="*/ 191386 h 393405"/>
                    <a:gd name="connsiteX10" fmla="*/ 4034357 w 4034357"/>
                    <a:gd name="connsiteY10" fmla="*/ 165763 h 393405"/>
                    <a:gd name="connsiteX0" fmla="*/ 0 w 4193626"/>
                    <a:gd name="connsiteY0" fmla="*/ 212651 h 393405"/>
                    <a:gd name="connsiteX1" fmla="*/ 1311020 w 4193626"/>
                    <a:gd name="connsiteY1" fmla="*/ 202019 h 393405"/>
                    <a:gd name="connsiteX2" fmla="*/ 1406713 w 4193626"/>
                    <a:gd name="connsiteY2" fmla="*/ 0 h 393405"/>
                    <a:gd name="connsiteX3" fmla="*/ 1598099 w 4193626"/>
                    <a:gd name="connsiteY3" fmla="*/ 393405 h 393405"/>
                    <a:gd name="connsiteX4" fmla="*/ 1757587 w 4193626"/>
                    <a:gd name="connsiteY4" fmla="*/ 0 h 393405"/>
                    <a:gd name="connsiteX5" fmla="*/ 1959606 w 4193626"/>
                    <a:gd name="connsiteY5" fmla="*/ 382772 h 393405"/>
                    <a:gd name="connsiteX6" fmla="*/ 2150992 w 4193626"/>
                    <a:gd name="connsiteY6" fmla="*/ 0 h 393405"/>
                    <a:gd name="connsiteX7" fmla="*/ 2331745 w 4193626"/>
                    <a:gd name="connsiteY7" fmla="*/ 372140 h 393405"/>
                    <a:gd name="connsiteX8" fmla="*/ 2523131 w 4193626"/>
                    <a:gd name="connsiteY8" fmla="*/ 21265 h 393405"/>
                    <a:gd name="connsiteX9" fmla="*/ 2618824 w 4193626"/>
                    <a:gd name="connsiteY9" fmla="*/ 191386 h 393405"/>
                    <a:gd name="connsiteX10" fmla="*/ 4193626 w 4193626"/>
                    <a:gd name="connsiteY10" fmla="*/ 191385 h 3934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193626" h="393405">
                      <a:moveTo>
                        <a:pt x="0" y="212651"/>
                      </a:moveTo>
                      <a:lnTo>
                        <a:pt x="1311020" y="202019"/>
                      </a:lnTo>
                      <a:lnTo>
                        <a:pt x="1406713" y="0"/>
                      </a:lnTo>
                      <a:lnTo>
                        <a:pt x="1598099" y="393405"/>
                      </a:lnTo>
                      <a:lnTo>
                        <a:pt x="1757587" y="0"/>
                      </a:lnTo>
                      <a:lnTo>
                        <a:pt x="1959606" y="382772"/>
                      </a:lnTo>
                      <a:lnTo>
                        <a:pt x="2150992" y="0"/>
                      </a:lnTo>
                      <a:lnTo>
                        <a:pt x="2331745" y="372140"/>
                      </a:lnTo>
                      <a:lnTo>
                        <a:pt x="2523131" y="21265"/>
                      </a:lnTo>
                      <a:lnTo>
                        <a:pt x="2618824" y="191386"/>
                      </a:lnTo>
                      <a:lnTo>
                        <a:pt x="4193626" y="191385"/>
                      </a:lnTo>
                    </a:path>
                  </a:pathLst>
                </a:custGeom>
                <a:noFill/>
                <a:ln w="222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  <p:sp>
              <p:nvSpPr>
                <p:cNvPr id="134" name="Ελεύθερη σχεδίαση 133"/>
                <p:cNvSpPr/>
                <p:nvPr/>
              </p:nvSpPr>
              <p:spPr>
                <a:xfrm>
                  <a:off x="2382106" y="2081847"/>
                  <a:ext cx="1234686" cy="180000"/>
                </a:xfrm>
                <a:custGeom>
                  <a:avLst/>
                  <a:gdLst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50605 w 2200940"/>
                    <a:gd name="connsiteY4" fmla="*/ 21265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212651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3365604"/>
                    <a:gd name="connsiteY0" fmla="*/ 212651 h 393405"/>
                    <a:gd name="connsiteX1" fmla="*/ 393405 w 3365604"/>
                    <a:gd name="connsiteY1" fmla="*/ 202019 h 393405"/>
                    <a:gd name="connsiteX2" fmla="*/ 489098 w 3365604"/>
                    <a:gd name="connsiteY2" fmla="*/ 0 h 393405"/>
                    <a:gd name="connsiteX3" fmla="*/ 680484 w 3365604"/>
                    <a:gd name="connsiteY3" fmla="*/ 393405 h 393405"/>
                    <a:gd name="connsiteX4" fmla="*/ 839972 w 3365604"/>
                    <a:gd name="connsiteY4" fmla="*/ 0 h 393405"/>
                    <a:gd name="connsiteX5" fmla="*/ 1041991 w 3365604"/>
                    <a:gd name="connsiteY5" fmla="*/ 382772 h 393405"/>
                    <a:gd name="connsiteX6" fmla="*/ 1233377 w 3365604"/>
                    <a:gd name="connsiteY6" fmla="*/ 0 h 393405"/>
                    <a:gd name="connsiteX7" fmla="*/ 1414130 w 3365604"/>
                    <a:gd name="connsiteY7" fmla="*/ 372140 h 393405"/>
                    <a:gd name="connsiteX8" fmla="*/ 1605516 w 3365604"/>
                    <a:gd name="connsiteY8" fmla="*/ 21265 h 393405"/>
                    <a:gd name="connsiteX9" fmla="*/ 1701209 w 3365604"/>
                    <a:gd name="connsiteY9" fmla="*/ 191386 h 393405"/>
                    <a:gd name="connsiteX10" fmla="*/ 3365604 w 3365604"/>
                    <a:gd name="connsiteY10" fmla="*/ 214095 h 393405"/>
                    <a:gd name="connsiteX0" fmla="*/ 0 w 3789119"/>
                    <a:gd name="connsiteY0" fmla="*/ 212651 h 393405"/>
                    <a:gd name="connsiteX1" fmla="*/ 393405 w 3789119"/>
                    <a:gd name="connsiteY1" fmla="*/ 202019 h 393405"/>
                    <a:gd name="connsiteX2" fmla="*/ 489098 w 3789119"/>
                    <a:gd name="connsiteY2" fmla="*/ 0 h 393405"/>
                    <a:gd name="connsiteX3" fmla="*/ 680484 w 3789119"/>
                    <a:gd name="connsiteY3" fmla="*/ 393405 h 393405"/>
                    <a:gd name="connsiteX4" fmla="*/ 839972 w 3789119"/>
                    <a:gd name="connsiteY4" fmla="*/ 0 h 393405"/>
                    <a:gd name="connsiteX5" fmla="*/ 1041991 w 3789119"/>
                    <a:gd name="connsiteY5" fmla="*/ 382772 h 393405"/>
                    <a:gd name="connsiteX6" fmla="*/ 1233377 w 3789119"/>
                    <a:gd name="connsiteY6" fmla="*/ 0 h 393405"/>
                    <a:gd name="connsiteX7" fmla="*/ 1414130 w 3789119"/>
                    <a:gd name="connsiteY7" fmla="*/ 372140 h 393405"/>
                    <a:gd name="connsiteX8" fmla="*/ 1605516 w 3789119"/>
                    <a:gd name="connsiteY8" fmla="*/ 21265 h 393405"/>
                    <a:gd name="connsiteX9" fmla="*/ 1701209 w 3789119"/>
                    <a:gd name="connsiteY9" fmla="*/ 191386 h 393405"/>
                    <a:gd name="connsiteX10" fmla="*/ 3789119 w 3789119"/>
                    <a:gd name="connsiteY10" fmla="*/ 145964 h 393405"/>
                    <a:gd name="connsiteX0" fmla="*/ 0 w 3753826"/>
                    <a:gd name="connsiteY0" fmla="*/ 212651 h 393405"/>
                    <a:gd name="connsiteX1" fmla="*/ 393405 w 3753826"/>
                    <a:gd name="connsiteY1" fmla="*/ 202019 h 393405"/>
                    <a:gd name="connsiteX2" fmla="*/ 489098 w 3753826"/>
                    <a:gd name="connsiteY2" fmla="*/ 0 h 393405"/>
                    <a:gd name="connsiteX3" fmla="*/ 680484 w 3753826"/>
                    <a:gd name="connsiteY3" fmla="*/ 393405 h 393405"/>
                    <a:gd name="connsiteX4" fmla="*/ 839972 w 3753826"/>
                    <a:gd name="connsiteY4" fmla="*/ 0 h 393405"/>
                    <a:gd name="connsiteX5" fmla="*/ 1041991 w 3753826"/>
                    <a:gd name="connsiteY5" fmla="*/ 382772 h 393405"/>
                    <a:gd name="connsiteX6" fmla="*/ 1233377 w 3753826"/>
                    <a:gd name="connsiteY6" fmla="*/ 0 h 393405"/>
                    <a:gd name="connsiteX7" fmla="*/ 1414130 w 3753826"/>
                    <a:gd name="connsiteY7" fmla="*/ 372140 h 393405"/>
                    <a:gd name="connsiteX8" fmla="*/ 1605516 w 3753826"/>
                    <a:gd name="connsiteY8" fmla="*/ 21265 h 393405"/>
                    <a:gd name="connsiteX9" fmla="*/ 1701209 w 3753826"/>
                    <a:gd name="connsiteY9" fmla="*/ 191386 h 393405"/>
                    <a:gd name="connsiteX10" fmla="*/ 3753826 w 3753826"/>
                    <a:gd name="connsiteY10" fmla="*/ 191385 h 393405"/>
                    <a:gd name="connsiteX0" fmla="*/ 0 w 4600855"/>
                    <a:gd name="connsiteY0" fmla="*/ 235361 h 393405"/>
                    <a:gd name="connsiteX1" fmla="*/ 1240434 w 4600855"/>
                    <a:gd name="connsiteY1" fmla="*/ 202019 h 393405"/>
                    <a:gd name="connsiteX2" fmla="*/ 1336127 w 4600855"/>
                    <a:gd name="connsiteY2" fmla="*/ 0 h 393405"/>
                    <a:gd name="connsiteX3" fmla="*/ 1527513 w 4600855"/>
                    <a:gd name="connsiteY3" fmla="*/ 393405 h 393405"/>
                    <a:gd name="connsiteX4" fmla="*/ 1687001 w 4600855"/>
                    <a:gd name="connsiteY4" fmla="*/ 0 h 393405"/>
                    <a:gd name="connsiteX5" fmla="*/ 1889020 w 4600855"/>
                    <a:gd name="connsiteY5" fmla="*/ 382772 h 393405"/>
                    <a:gd name="connsiteX6" fmla="*/ 2080406 w 4600855"/>
                    <a:gd name="connsiteY6" fmla="*/ 0 h 393405"/>
                    <a:gd name="connsiteX7" fmla="*/ 2261159 w 4600855"/>
                    <a:gd name="connsiteY7" fmla="*/ 372140 h 393405"/>
                    <a:gd name="connsiteX8" fmla="*/ 2452545 w 4600855"/>
                    <a:gd name="connsiteY8" fmla="*/ 21265 h 393405"/>
                    <a:gd name="connsiteX9" fmla="*/ 2548238 w 4600855"/>
                    <a:gd name="connsiteY9" fmla="*/ 191386 h 393405"/>
                    <a:gd name="connsiteX10" fmla="*/ 4600855 w 4600855"/>
                    <a:gd name="connsiteY10" fmla="*/ 191385 h 393405"/>
                    <a:gd name="connsiteX0" fmla="*/ 0 w 4671441"/>
                    <a:gd name="connsiteY0" fmla="*/ 212651 h 393405"/>
                    <a:gd name="connsiteX1" fmla="*/ 1311020 w 4671441"/>
                    <a:gd name="connsiteY1" fmla="*/ 202019 h 393405"/>
                    <a:gd name="connsiteX2" fmla="*/ 1406713 w 4671441"/>
                    <a:gd name="connsiteY2" fmla="*/ 0 h 393405"/>
                    <a:gd name="connsiteX3" fmla="*/ 1598099 w 4671441"/>
                    <a:gd name="connsiteY3" fmla="*/ 393405 h 393405"/>
                    <a:gd name="connsiteX4" fmla="*/ 1757587 w 4671441"/>
                    <a:gd name="connsiteY4" fmla="*/ 0 h 393405"/>
                    <a:gd name="connsiteX5" fmla="*/ 1959606 w 4671441"/>
                    <a:gd name="connsiteY5" fmla="*/ 382772 h 393405"/>
                    <a:gd name="connsiteX6" fmla="*/ 2150992 w 4671441"/>
                    <a:gd name="connsiteY6" fmla="*/ 0 h 393405"/>
                    <a:gd name="connsiteX7" fmla="*/ 2331745 w 4671441"/>
                    <a:gd name="connsiteY7" fmla="*/ 372140 h 393405"/>
                    <a:gd name="connsiteX8" fmla="*/ 2523131 w 4671441"/>
                    <a:gd name="connsiteY8" fmla="*/ 21265 h 393405"/>
                    <a:gd name="connsiteX9" fmla="*/ 2618824 w 4671441"/>
                    <a:gd name="connsiteY9" fmla="*/ 191386 h 393405"/>
                    <a:gd name="connsiteX10" fmla="*/ 4671441 w 4671441"/>
                    <a:gd name="connsiteY10" fmla="*/ 191385 h 393405"/>
                    <a:gd name="connsiteX0" fmla="*/ 0 w 6662317"/>
                    <a:gd name="connsiteY0" fmla="*/ 212651 h 393405"/>
                    <a:gd name="connsiteX1" fmla="*/ 1311020 w 6662317"/>
                    <a:gd name="connsiteY1" fmla="*/ 202019 h 393405"/>
                    <a:gd name="connsiteX2" fmla="*/ 1406713 w 6662317"/>
                    <a:gd name="connsiteY2" fmla="*/ 0 h 393405"/>
                    <a:gd name="connsiteX3" fmla="*/ 1598099 w 6662317"/>
                    <a:gd name="connsiteY3" fmla="*/ 393405 h 393405"/>
                    <a:gd name="connsiteX4" fmla="*/ 1757587 w 6662317"/>
                    <a:gd name="connsiteY4" fmla="*/ 0 h 393405"/>
                    <a:gd name="connsiteX5" fmla="*/ 1959606 w 6662317"/>
                    <a:gd name="connsiteY5" fmla="*/ 382772 h 393405"/>
                    <a:gd name="connsiteX6" fmla="*/ 2150992 w 6662317"/>
                    <a:gd name="connsiteY6" fmla="*/ 0 h 393405"/>
                    <a:gd name="connsiteX7" fmla="*/ 2331745 w 6662317"/>
                    <a:gd name="connsiteY7" fmla="*/ 372140 h 393405"/>
                    <a:gd name="connsiteX8" fmla="*/ 2523131 w 6662317"/>
                    <a:gd name="connsiteY8" fmla="*/ 21265 h 393405"/>
                    <a:gd name="connsiteX9" fmla="*/ 2618824 w 6662317"/>
                    <a:gd name="connsiteY9" fmla="*/ 191386 h 393405"/>
                    <a:gd name="connsiteX10" fmla="*/ 6662317 w 6662317"/>
                    <a:gd name="connsiteY10" fmla="*/ 191385 h 393405"/>
                    <a:gd name="connsiteX0" fmla="*/ 0 w 6861407"/>
                    <a:gd name="connsiteY0" fmla="*/ 212651 h 393405"/>
                    <a:gd name="connsiteX1" fmla="*/ 1311020 w 6861407"/>
                    <a:gd name="connsiteY1" fmla="*/ 202019 h 393405"/>
                    <a:gd name="connsiteX2" fmla="*/ 1406713 w 6861407"/>
                    <a:gd name="connsiteY2" fmla="*/ 0 h 393405"/>
                    <a:gd name="connsiteX3" fmla="*/ 1598099 w 6861407"/>
                    <a:gd name="connsiteY3" fmla="*/ 393405 h 393405"/>
                    <a:gd name="connsiteX4" fmla="*/ 1757587 w 6861407"/>
                    <a:gd name="connsiteY4" fmla="*/ 0 h 393405"/>
                    <a:gd name="connsiteX5" fmla="*/ 1959606 w 6861407"/>
                    <a:gd name="connsiteY5" fmla="*/ 382772 h 393405"/>
                    <a:gd name="connsiteX6" fmla="*/ 2150992 w 6861407"/>
                    <a:gd name="connsiteY6" fmla="*/ 0 h 393405"/>
                    <a:gd name="connsiteX7" fmla="*/ 2331745 w 6861407"/>
                    <a:gd name="connsiteY7" fmla="*/ 372140 h 393405"/>
                    <a:gd name="connsiteX8" fmla="*/ 2523131 w 6861407"/>
                    <a:gd name="connsiteY8" fmla="*/ 21265 h 393405"/>
                    <a:gd name="connsiteX9" fmla="*/ 2618824 w 6861407"/>
                    <a:gd name="connsiteY9" fmla="*/ 191386 h 393405"/>
                    <a:gd name="connsiteX10" fmla="*/ 6861407 w 6861407"/>
                    <a:gd name="connsiteY10" fmla="*/ 165763 h 393405"/>
                    <a:gd name="connsiteX0" fmla="*/ 0 w 6861407"/>
                    <a:gd name="connsiteY0" fmla="*/ 212651 h 393405"/>
                    <a:gd name="connsiteX1" fmla="*/ 1311020 w 6861407"/>
                    <a:gd name="connsiteY1" fmla="*/ 202019 h 393405"/>
                    <a:gd name="connsiteX2" fmla="*/ 1406713 w 6861407"/>
                    <a:gd name="connsiteY2" fmla="*/ 0 h 393405"/>
                    <a:gd name="connsiteX3" fmla="*/ 1598099 w 6861407"/>
                    <a:gd name="connsiteY3" fmla="*/ 393405 h 393405"/>
                    <a:gd name="connsiteX4" fmla="*/ 1757587 w 6861407"/>
                    <a:gd name="connsiteY4" fmla="*/ 0 h 393405"/>
                    <a:gd name="connsiteX5" fmla="*/ 1959606 w 6861407"/>
                    <a:gd name="connsiteY5" fmla="*/ 382772 h 393405"/>
                    <a:gd name="connsiteX6" fmla="*/ 2150992 w 6861407"/>
                    <a:gd name="connsiteY6" fmla="*/ 0 h 393405"/>
                    <a:gd name="connsiteX7" fmla="*/ 2331745 w 6861407"/>
                    <a:gd name="connsiteY7" fmla="*/ 372140 h 393405"/>
                    <a:gd name="connsiteX8" fmla="*/ 2523131 w 6861407"/>
                    <a:gd name="connsiteY8" fmla="*/ 21265 h 393405"/>
                    <a:gd name="connsiteX9" fmla="*/ 2618824 w 6861407"/>
                    <a:gd name="connsiteY9" fmla="*/ 191386 h 393405"/>
                    <a:gd name="connsiteX10" fmla="*/ 6861407 w 6861407"/>
                    <a:gd name="connsiteY10" fmla="*/ 191385 h 393405"/>
                    <a:gd name="connsiteX0" fmla="*/ 0 w 4034357"/>
                    <a:gd name="connsiteY0" fmla="*/ 212651 h 393405"/>
                    <a:gd name="connsiteX1" fmla="*/ 1311020 w 4034357"/>
                    <a:gd name="connsiteY1" fmla="*/ 202019 h 393405"/>
                    <a:gd name="connsiteX2" fmla="*/ 1406713 w 4034357"/>
                    <a:gd name="connsiteY2" fmla="*/ 0 h 393405"/>
                    <a:gd name="connsiteX3" fmla="*/ 1598099 w 4034357"/>
                    <a:gd name="connsiteY3" fmla="*/ 393405 h 393405"/>
                    <a:gd name="connsiteX4" fmla="*/ 1757587 w 4034357"/>
                    <a:gd name="connsiteY4" fmla="*/ 0 h 393405"/>
                    <a:gd name="connsiteX5" fmla="*/ 1959606 w 4034357"/>
                    <a:gd name="connsiteY5" fmla="*/ 382772 h 393405"/>
                    <a:gd name="connsiteX6" fmla="*/ 2150992 w 4034357"/>
                    <a:gd name="connsiteY6" fmla="*/ 0 h 393405"/>
                    <a:gd name="connsiteX7" fmla="*/ 2331745 w 4034357"/>
                    <a:gd name="connsiteY7" fmla="*/ 372140 h 393405"/>
                    <a:gd name="connsiteX8" fmla="*/ 2523131 w 4034357"/>
                    <a:gd name="connsiteY8" fmla="*/ 21265 h 393405"/>
                    <a:gd name="connsiteX9" fmla="*/ 2618824 w 4034357"/>
                    <a:gd name="connsiteY9" fmla="*/ 191386 h 393405"/>
                    <a:gd name="connsiteX10" fmla="*/ 4034357 w 4034357"/>
                    <a:gd name="connsiteY10" fmla="*/ 165763 h 393405"/>
                    <a:gd name="connsiteX0" fmla="*/ 0 w 4193626"/>
                    <a:gd name="connsiteY0" fmla="*/ 212651 h 393405"/>
                    <a:gd name="connsiteX1" fmla="*/ 1311020 w 4193626"/>
                    <a:gd name="connsiteY1" fmla="*/ 202019 h 393405"/>
                    <a:gd name="connsiteX2" fmla="*/ 1406713 w 4193626"/>
                    <a:gd name="connsiteY2" fmla="*/ 0 h 393405"/>
                    <a:gd name="connsiteX3" fmla="*/ 1598099 w 4193626"/>
                    <a:gd name="connsiteY3" fmla="*/ 393405 h 393405"/>
                    <a:gd name="connsiteX4" fmla="*/ 1757587 w 4193626"/>
                    <a:gd name="connsiteY4" fmla="*/ 0 h 393405"/>
                    <a:gd name="connsiteX5" fmla="*/ 1959606 w 4193626"/>
                    <a:gd name="connsiteY5" fmla="*/ 382772 h 393405"/>
                    <a:gd name="connsiteX6" fmla="*/ 2150992 w 4193626"/>
                    <a:gd name="connsiteY6" fmla="*/ 0 h 393405"/>
                    <a:gd name="connsiteX7" fmla="*/ 2331745 w 4193626"/>
                    <a:gd name="connsiteY7" fmla="*/ 372140 h 393405"/>
                    <a:gd name="connsiteX8" fmla="*/ 2523131 w 4193626"/>
                    <a:gd name="connsiteY8" fmla="*/ 21265 h 393405"/>
                    <a:gd name="connsiteX9" fmla="*/ 2618824 w 4193626"/>
                    <a:gd name="connsiteY9" fmla="*/ 191386 h 393405"/>
                    <a:gd name="connsiteX10" fmla="*/ 4193626 w 4193626"/>
                    <a:gd name="connsiteY10" fmla="*/ 191385 h 3934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193626" h="393405">
                      <a:moveTo>
                        <a:pt x="0" y="212651"/>
                      </a:moveTo>
                      <a:lnTo>
                        <a:pt x="1311020" y="202019"/>
                      </a:lnTo>
                      <a:lnTo>
                        <a:pt x="1406713" y="0"/>
                      </a:lnTo>
                      <a:lnTo>
                        <a:pt x="1598099" y="393405"/>
                      </a:lnTo>
                      <a:lnTo>
                        <a:pt x="1757587" y="0"/>
                      </a:lnTo>
                      <a:lnTo>
                        <a:pt x="1959606" y="382772"/>
                      </a:lnTo>
                      <a:lnTo>
                        <a:pt x="2150992" y="0"/>
                      </a:lnTo>
                      <a:lnTo>
                        <a:pt x="2331745" y="372140"/>
                      </a:lnTo>
                      <a:lnTo>
                        <a:pt x="2523131" y="21265"/>
                      </a:lnTo>
                      <a:lnTo>
                        <a:pt x="2618824" y="191386"/>
                      </a:lnTo>
                      <a:lnTo>
                        <a:pt x="4193626" y="191385"/>
                      </a:lnTo>
                    </a:path>
                  </a:pathLst>
                </a:custGeom>
                <a:noFill/>
                <a:ln w="222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Ορθογώνιο 137"/>
                <p:cNvSpPr/>
                <p:nvPr/>
              </p:nvSpPr>
              <p:spPr>
                <a:xfrm>
                  <a:off x="1877524" y="1743663"/>
                  <a:ext cx="50840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8" name="Ορθογώνιο 1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7524" y="1743663"/>
                  <a:ext cx="508408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Ορθογώνιο 138"/>
                <p:cNvSpPr/>
                <p:nvPr/>
              </p:nvSpPr>
              <p:spPr>
                <a:xfrm>
                  <a:off x="2698135" y="1731941"/>
                  <a:ext cx="50840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9" name="Ορθογώνιο 1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8135" y="1731941"/>
                  <a:ext cx="508408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Ομάδα 1"/>
          <p:cNvGrpSpPr/>
          <p:nvPr/>
        </p:nvGrpSpPr>
        <p:grpSpPr>
          <a:xfrm>
            <a:off x="599336" y="2090542"/>
            <a:ext cx="11485290" cy="1179184"/>
            <a:chOff x="599336" y="2090542"/>
            <a:chExt cx="11485290" cy="1179184"/>
          </a:xfrm>
        </p:grpSpPr>
        <p:sp>
          <p:nvSpPr>
            <p:cNvPr id="63" name="Ορθογώνιο 62"/>
            <p:cNvSpPr/>
            <p:nvPr/>
          </p:nvSpPr>
          <p:spPr>
            <a:xfrm>
              <a:off x="4048787" y="2090542"/>
              <a:ext cx="803583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ηλεκτρικό στοιχείο τροφοδοτεί με ρεύμα έντασης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τους τρεις αντιστάτες.</a:t>
              </a:r>
              <a:endPara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0" name="Ομάδα 69"/>
            <p:cNvGrpSpPr/>
            <p:nvPr/>
          </p:nvGrpSpPr>
          <p:grpSpPr>
            <a:xfrm>
              <a:off x="599336" y="2860918"/>
              <a:ext cx="338554" cy="398943"/>
              <a:chOff x="7722557" y="1208489"/>
              <a:chExt cx="338554" cy="39894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Ορθογώνιο 82"/>
                  <p:cNvSpPr/>
                  <p:nvPr/>
                </p:nvSpPr>
                <p:spPr>
                  <a:xfrm>
                    <a:off x="7722557" y="1238100"/>
                    <a:ext cx="33855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𝜤</m:t>
                          </m:r>
                        </m:oMath>
                      </m:oMathPara>
                    </a14:m>
                    <a:endParaRPr lang="el-GR" b="1" i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3" name="Ορθογώνιο 8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22557" y="1238100"/>
                    <a:ext cx="338554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4" name="Ευθύγραμμο βέλος σύνδεσης 83"/>
              <p:cNvCxnSpPr/>
              <p:nvPr/>
            </p:nvCxnSpPr>
            <p:spPr>
              <a:xfrm rot="5400000" flipH="1" flipV="1">
                <a:off x="7610432" y="1388489"/>
                <a:ext cx="360000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5" name="Ομάδα 144"/>
            <p:cNvGrpSpPr/>
            <p:nvPr/>
          </p:nvGrpSpPr>
          <p:grpSpPr>
            <a:xfrm>
              <a:off x="926039" y="2385522"/>
              <a:ext cx="373642" cy="369332"/>
              <a:chOff x="926039" y="2385522"/>
              <a:chExt cx="373642" cy="369332"/>
            </a:xfrm>
          </p:grpSpPr>
          <p:cxnSp>
            <p:nvCxnSpPr>
              <p:cNvPr id="142" name="Ευθύγραμμο βέλος σύνδεσης 141"/>
              <p:cNvCxnSpPr/>
              <p:nvPr/>
            </p:nvCxnSpPr>
            <p:spPr>
              <a:xfrm rot="10800000" flipH="1" flipV="1">
                <a:off x="939681" y="2400256"/>
                <a:ext cx="360000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Ορθογώνιο 143"/>
                  <p:cNvSpPr/>
                  <p:nvPr/>
                </p:nvSpPr>
                <p:spPr>
                  <a:xfrm>
                    <a:off x="926039" y="2385522"/>
                    <a:ext cx="33855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𝜤</m:t>
                          </m:r>
                        </m:oMath>
                      </m:oMathPara>
                    </a14:m>
                    <a:endParaRPr lang="el-GR" b="1" i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4" name="Ορθογώνιο 14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6039" y="2385522"/>
                    <a:ext cx="338554" cy="369332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6" name="Ομάδα 145"/>
            <p:cNvGrpSpPr/>
            <p:nvPr/>
          </p:nvGrpSpPr>
          <p:grpSpPr>
            <a:xfrm>
              <a:off x="1921345" y="2385522"/>
              <a:ext cx="373642" cy="369332"/>
              <a:chOff x="926039" y="2385522"/>
              <a:chExt cx="373642" cy="369332"/>
            </a:xfrm>
          </p:grpSpPr>
          <p:cxnSp>
            <p:nvCxnSpPr>
              <p:cNvPr id="147" name="Ευθύγραμμο βέλος σύνδεσης 146"/>
              <p:cNvCxnSpPr/>
              <p:nvPr/>
            </p:nvCxnSpPr>
            <p:spPr>
              <a:xfrm rot="10800000" flipH="1" flipV="1">
                <a:off x="939681" y="2400256"/>
                <a:ext cx="360000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Ορθογώνιο 147"/>
                  <p:cNvSpPr/>
                  <p:nvPr/>
                </p:nvSpPr>
                <p:spPr>
                  <a:xfrm>
                    <a:off x="926039" y="2385522"/>
                    <a:ext cx="33855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𝜤</m:t>
                          </m:r>
                        </m:oMath>
                      </m:oMathPara>
                    </a14:m>
                    <a:endParaRPr lang="el-GR" b="1" i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8" name="Ορθογώνιο 14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6039" y="2385522"/>
                    <a:ext cx="338554" cy="369332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9" name="Ομάδα 148"/>
            <p:cNvGrpSpPr/>
            <p:nvPr/>
          </p:nvGrpSpPr>
          <p:grpSpPr>
            <a:xfrm>
              <a:off x="2800573" y="2385523"/>
              <a:ext cx="373642" cy="369332"/>
              <a:chOff x="926039" y="2385522"/>
              <a:chExt cx="373642" cy="369332"/>
            </a:xfrm>
          </p:grpSpPr>
          <p:cxnSp>
            <p:nvCxnSpPr>
              <p:cNvPr id="150" name="Ευθύγραμμο βέλος σύνδεσης 149"/>
              <p:cNvCxnSpPr/>
              <p:nvPr/>
            </p:nvCxnSpPr>
            <p:spPr>
              <a:xfrm rot="10800000" flipH="1" flipV="1">
                <a:off x="939681" y="2400256"/>
                <a:ext cx="360000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1" name="Ορθογώνιο 150"/>
                  <p:cNvSpPr/>
                  <p:nvPr/>
                </p:nvSpPr>
                <p:spPr>
                  <a:xfrm>
                    <a:off x="926039" y="2385522"/>
                    <a:ext cx="33855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𝜤</m:t>
                          </m:r>
                        </m:oMath>
                      </m:oMathPara>
                    </a14:m>
                    <a:endParaRPr lang="el-GR" b="1" i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1" name="Ορθογώνιο 15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6039" y="2385522"/>
                    <a:ext cx="338554" cy="369332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52" name="Ομάδα 151"/>
            <p:cNvGrpSpPr/>
            <p:nvPr/>
          </p:nvGrpSpPr>
          <p:grpSpPr>
            <a:xfrm flipV="1">
              <a:off x="3225634" y="2870783"/>
              <a:ext cx="338554" cy="398943"/>
              <a:chOff x="7722557" y="1208489"/>
              <a:chExt cx="338554" cy="39894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3" name="Ορθογώνιο 152"/>
                  <p:cNvSpPr/>
                  <p:nvPr/>
                </p:nvSpPr>
                <p:spPr>
                  <a:xfrm>
                    <a:off x="7722557" y="1238100"/>
                    <a:ext cx="33855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𝜤</m:t>
                          </m:r>
                        </m:oMath>
                      </m:oMathPara>
                    </a14:m>
                    <a:endParaRPr lang="el-GR" b="1" i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3" name="Ορθογώνιο 15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22557" y="1238100"/>
                    <a:ext cx="338554" cy="36933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4" name="Ευθύγραμμο βέλος σύνδεσης 153"/>
              <p:cNvCxnSpPr/>
              <p:nvPr/>
            </p:nvCxnSpPr>
            <p:spPr>
              <a:xfrm rot="5400000" flipH="1" flipV="1">
                <a:off x="7821446" y="1388489"/>
                <a:ext cx="360000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5627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124" grpId="0"/>
      <p:bldP spid="1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Συνδεσμολογία Αντιστατών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" name="Ομάδα 40"/>
          <p:cNvGrpSpPr/>
          <p:nvPr/>
        </p:nvGrpSpPr>
        <p:grpSpPr>
          <a:xfrm>
            <a:off x="144172" y="631727"/>
            <a:ext cx="11815764" cy="763768"/>
            <a:chOff x="3716279" y="6107159"/>
            <a:chExt cx="11815764" cy="763768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3716279" y="6107159"/>
              <a:ext cx="1977120" cy="610103"/>
              <a:chOff x="3716279" y="6107159"/>
              <a:chExt cx="1977120" cy="610103"/>
            </a:xfrm>
          </p:grpSpPr>
          <p:sp>
            <p:nvSpPr>
              <p:cNvPr id="44" name="Ορθογώνιο 43"/>
              <p:cNvSpPr/>
              <p:nvPr/>
            </p:nvSpPr>
            <p:spPr>
              <a:xfrm>
                <a:off x="3716279" y="6249380"/>
                <a:ext cx="152073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 παράγοντας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Ορθογώνιο 44"/>
                  <p:cNvSpPr/>
                  <p:nvPr/>
                </p:nvSpPr>
                <p:spPr>
                  <a:xfrm>
                    <a:off x="5047132" y="6107159"/>
                    <a:ext cx="646267" cy="61010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𝑰</m:t>
                              </m:r>
                            </m:den>
                          </m:f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30" name="Ορθογώνιο 12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47132" y="6107159"/>
                    <a:ext cx="646267" cy="610103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5685159" y="6224596"/>
                  <a:ext cx="9846884" cy="64633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αντιστοιχεί στην αντίσταση </a:t>
                  </a:r>
                  <a:r>
                    <a:rPr lang="en-US" b="1" i="1" dirty="0" err="1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b="1" baseline="-25000" dirty="0" err="1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net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ενός </a:t>
                  </a:r>
                  <a:r>
                    <a:rPr lang="el-GR" sz="1600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ισοδύναμου αντιστάτη 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ο οποίος διαρρέεται με ρεύμα </a:t>
                  </a:r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ί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διας ένταση </a:t>
                  </a:r>
                  <a:r>
                    <a:rPr lang="en-US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</a:t>
                  </a:r>
                  <a:r>
                    <a:rPr lang="en-US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όταν συνδεθεί σε ηλεκτρικό στοιχείο με διαφορά δυναμικού </a:t>
                  </a:r>
                  <a14:m>
                    <m:oMath xmlns:m="http://schemas.openxmlformats.org/officeDocument/2006/math">
                      <m:r>
                        <a:rPr lang="el-GR" b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a14:m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5159" y="6224596"/>
                  <a:ext cx="9846884" cy="646331"/>
                </a:xfrm>
                <a:prstGeom prst="rect">
                  <a:avLst/>
                </a:prstGeom>
                <a:blipFill>
                  <a:blip r:embed="rId13"/>
                  <a:stretch>
                    <a:fillRect l="-372" t="-5660" b="-103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3983405" y="1611168"/>
                <a:ext cx="25694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3405" y="1611168"/>
                <a:ext cx="2569421" cy="400110"/>
              </a:xfrm>
              <a:prstGeom prst="rect">
                <a:avLst/>
              </a:prstGeom>
              <a:blipFill>
                <a:blip r:embed="rId14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TextBox 105"/>
          <p:cNvSpPr txBox="1"/>
          <p:nvPr/>
        </p:nvSpPr>
        <p:spPr>
          <a:xfrm>
            <a:off x="3674021" y="4124572"/>
            <a:ext cx="39293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θεωρηθεί το κύκλωμα των τριών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Αντιστατών ως κύκλωμα σε σειρά </a:t>
            </a:r>
            <a:r>
              <a:rPr lang="el-G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θα πρέπει στα σημεία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να μην υπάρχει διακλάδωση που να οδηγεί σε άλλα στοιχεία του κυκλώματος</a:t>
            </a:r>
            <a:endParaRPr lang="el-G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2" name="Ομάδα 111"/>
          <p:cNvGrpSpPr/>
          <p:nvPr/>
        </p:nvGrpSpPr>
        <p:grpSpPr>
          <a:xfrm>
            <a:off x="576368" y="2340087"/>
            <a:ext cx="3040424" cy="3027739"/>
            <a:chOff x="576368" y="2340087"/>
            <a:chExt cx="3040424" cy="3027739"/>
          </a:xfrm>
        </p:grpSpPr>
        <p:sp>
          <p:nvSpPr>
            <p:cNvPr id="5" name="TextBox 4"/>
            <p:cNvSpPr txBox="1"/>
            <p:nvPr/>
          </p:nvSpPr>
          <p:spPr>
            <a:xfrm>
              <a:off x="703120" y="2340087"/>
              <a:ext cx="28645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Αντιστάτες σε Σειρά</a:t>
              </a:r>
              <a:endParaRPr lang="el-G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9" name="Ομάδα 108"/>
            <p:cNvGrpSpPr/>
            <p:nvPr/>
          </p:nvGrpSpPr>
          <p:grpSpPr>
            <a:xfrm>
              <a:off x="576368" y="2736927"/>
              <a:ext cx="3040424" cy="2630899"/>
              <a:chOff x="576368" y="2736927"/>
              <a:chExt cx="3040424" cy="2630899"/>
            </a:xfrm>
          </p:grpSpPr>
          <p:grpSp>
            <p:nvGrpSpPr>
              <p:cNvPr id="105" name="Ομάδα 104"/>
              <p:cNvGrpSpPr/>
              <p:nvPr/>
            </p:nvGrpSpPr>
            <p:grpSpPr>
              <a:xfrm>
                <a:off x="576368" y="2736927"/>
                <a:ext cx="3040424" cy="2630899"/>
                <a:chOff x="576368" y="2736927"/>
                <a:chExt cx="3040424" cy="2630899"/>
              </a:xfrm>
            </p:grpSpPr>
            <p:grpSp>
              <p:nvGrpSpPr>
                <p:cNvPr id="47" name="Ομάδα 46"/>
                <p:cNvGrpSpPr/>
                <p:nvPr/>
              </p:nvGrpSpPr>
              <p:grpSpPr>
                <a:xfrm>
                  <a:off x="576368" y="2743857"/>
                  <a:ext cx="3040424" cy="2623969"/>
                  <a:chOff x="576368" y="1767108"/>
                  <a:chExt cx="3040424" cy="2623969"/>
                </a:xfrm>
              </p:grpSpPr>
              <p:grpSp>
                <p:nvGrpSpPr>
                  <p:cNvPr id="6" name="Ομάδα 5"/>
                  <p:cNvGrpSpPr/>
                  <p:nvPr/>
                </p:nvGrpSpPr>
                <p:grpSpPr>
                  <a:xfrm>
                    <a:off x="576684" y="2169137"/>
                    <a:ext cx="3034185" cy="2221940"/>
                    <a:chOff x="576684" y="1878189"/>
                    <a:chExt cx="3034185" cy="2221940"/>
                  </a:xfrm>
                </p:grpSpPr>
                <p:grpSp>
                  <p:nvGrpSpPr>
                    <p:cNvPr id="7" name="Ομάδα 6"/>
                    <p:cNvGrpSpPr/>
                    <p:nvPr/>
                  </p:nvGrpSpPr>
                  <p:grpSpPr>
                    <a:xfrm>
                      <a:off x="1606283" y="2916486"/>
                      <a:ext cx="1095967" cy="1183643"/>
                      <a:chOff x="8673305" y="2274526"/>
                      <a:chExt cx="1095967" cy="1183643"/>
                    </a:xfrm>
                  </p:grpSpPr>
                  <p:sp>
                    <p:nvSpPr>
                      <p:cNvPr id="14" name="TextBox 13"/>
                      <p:cNvSpPr txBox="1"/>
                      <p:nvPr/>
                    </p:nvSpPr>
                    <p:spPr>
                      <a:xfrm>
                        <a:off x="9263598" y="2397937"/>
                        <a:ext cx="33855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400" b="1" dirty="0" smtClean="0"/>
                          <a:t>–</a:t>
                        </a:r>
                        <a:endParaRPr lang="el-GR" sz="2400" b="1" dirty="0"/>
                      </a:p>
                    </p:txBody>
                  </p:sp>
                  <p:grpSp>
                    <p:nvGrpSpPr>
                      <p:cNvPr id="15" name="Ομάδα 14"/>
                      <p:cNvGrpSpPr/>
                      <p:nvPr/>
                    </p:nvGrpSpPr>
                    <p:grpSpPr>
                      <a:xfrm>
                        <a:off x="8673305" y="2274526"/>
                        <a:ext cx="1095967" cy="1183643"/>
                        <a:chOff x="8673305" y="2274526"/>
                        <a:chExt cx="1095967" cy="1183643"/>
                      </a:xfrm>
                    </p:grpSpPr>
                    <p:grpSp>
                      <p:nvGrpSpPr>
                        <p:cNvPr id="16" name="Ομάδα 15"/>
                        <p:cNvGrpSpPr/>
                        <p:nvPr/>
                      </p:nvGrpSpPr>
                      <p:grpSpPr>
                        <a:xfrm>
                          <a:off x="8713931" y="2377155"/>
                          <a:ext cx="984213" cy="988470"/>
                          <a:chOff x="1424061" y="5750184"/>
                          <a:chExt cx="984213" cy="988470"/>
                        </a:xfrm>
                      </p:grpSpPr>
                      <p:cxnSp>
                        <p:nvCxnSpPr>
                          <p:cNvPr id="21" name="Ευθεία γραμμή σύνδεσης 20"/>
                          <p:cNvCxnSpPr/>
                          <p:nvPr/>
                        </p:nvCxnSpPr>
                        <p:spPr>
                          <a:xfrm>
                            <a:off x="1424061" y="6229499"/>
                            <a:ext cx="396000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2" name="Ευθεία γραμμή σύνδεσης 21"/>
                          <p:cNvCxnSpPr/>
                          <p:nvPr/>
                        </p:nvCxnSpPr>
                        <p:spPr>
                          <a:xfrm>
                            <a:off x="1803993" y="5750184"/>
                            <a:ext cx="0" cy="98847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3" name="Ευθεία γραμμή σύνδεσης 22"/>
                          <p:cNvCxnSpPr/>
                          <p:nvPr/>
                        </p:nvCxnSpPr>
                        <p:spPr>
                          <a:xfrm>
                            <a:off x="2012274" y="6226034"/>
                            <a:ext cx="396000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4" name="Ευθεία γραμμή σύνδεσης 23"/>
                          <p:cNvCxnSpPr/>
                          <p:nvPr/>
                        </p:nvCxnSpPr>
                        <p:spPr>
                          <a:xfrm>
                            <a:off x="1972305" y="5980640"/>
                            <a:ext cx="0" cy="504000"/>
                          </a:xfrm>
                          <a:prstGeom prst="line">
                            <a:avLst/>
                          </a:prstGeom>
                          <a:ln w="76200">
                            <a:solidFill>
                              <a:srgbClr val="00206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17" name="TextBox 16"/>
                        <p:cNvSpPr txBox="1"/>
                        <p:nvPr/>
                      </p:nvSpPr>
                      <p:spPr>
                        <a:xfrm>
                          <a:off x="8809015" y="2274526"/>
                          <a:ext cx="33855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sz="2400" b="1" dirty="0" smtClean="0"/>
                            <a:t>+</a:t>
                          </a:r>
                          <a:endParaRPr lang="el-GR" sz="2400" b="1" dirty="0"/>
                        </a:p>
                      </p:txBody>
                    </p:sp>
                    <p:sp>
                      <p:nvSpPr>
                        <p:cNvPr id="18" name="Οβάλ 17"/>
                        <p:cNvSpPr/>
                        <p:nvPr/>
                      </p:nvSpPr>
                      <p:spPr>
                        <a:xfrm>
                          <a:off x="8673305" y="2809711"/>
                          <a:ext cx="108000" cy="10800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9" name="Οβάλ 18"/>
                        <p:cNvSpPr/>
                        <p:nvPr/>
                      </p:nvSpPr>
                      <p:spPr>
                        <a:xfrm>
                          <a:off x="9661272" y="2806246"/>
                          <a:ext cx="108000" cy="10800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20" name="Ορθογώνιο 19"/>
                            <p:cNvSpPr/>
                            <p:nvPr/>
                          </p:nvSpPr>
                          <p:spPr>
                            <a:xfrm>
                              <a:off x="9043118" y="3088837"/>
                              <a:ext cx="646267" cy="369332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l-GR" b="1" i="0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𝚫</m:t>
                                    </m:r>
                                    <m:sSub>
                                      <m:sSubPr>
                                        <m:ctrlPr>
                                          <a:rPr lang="en-US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𝑽</m:t>
                                        </m:r>
                                      </m:e>
                                      <m:sub>
                                        <m:r>
                                          <a:rPr lang="el-GR" b="1" i="1" smtClean="0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dirty="0">
                                <a:solidFill>
                                  <a:srgbClr val="00206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53" name="Ορθογώνιο 52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9043118" y="3088837"/>
                              <a:ext cx="646267" cy="369332"/>
                            </a:xfrm>
                            <a:prstGeom prst="rect">
                              <a:avLst/>
                            </a:prstGeom>
                            <a:blipFill>
                              <a:blip r:embed="rId15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</p:grpSp>
                <p:grpSp>
                  <p:nvGrpSpPr>
                    <p:cNvPr id="8" name="Ομάδα 7"/>
                    <p:cNvGrpSpPr/>
                    <p:nvPr/>
                  </p:nvGrpSpPr>
                  <p:grpSpPr>
                    <a:xfrm>
                      <a:off x="576684" y="1917404"/>
                      <a:ext cx="1044000" cy="1587952"/>
                      <a:chOff x="576684" y="1917404"/>
                      <a:chExt cx="1044000" cy="1587952"/>
                    </a:xfrm>
                  </p:grpSpPr>
                  <p:cxnSp>
                    <p:nvCxnSpPr>
                      <p:cNvPr id="12" name="Ευθεία γραμμή σύνδεσης 11"/>
                      <p:cNvCxnSpPr/>
                      <p:nvPr/>
                    </p:nvCxnSpPr>
                    <p:spPr>
                      <a:xfrm flipH="1">
                        <a:off x="587075" y="1917404"/>
                        <a:ext cx="0" cy="1584000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" name="Ευθεία γραμμή σύνδεσης 12"/>
                      <p:cNvCxnSpPr/>
                      <p:nvPr/>
                    </p:nvCxnSpPr>
                    <p:spPr>
                      <a:xfrm flipH="1" flipV="1">
                        <a:off x="576684" y="3505356"/>
                        <a:ext cx="1044000" cy="0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" name="Ομάδα 8"/>
                    <p:cNvGrpSpPr/>
                    <p:nvPr/>
                  </p:nvGrpSpPr>
                  <p:grpSpPr>
                    <a:xfrm flipH="1">
                      <a:off x="2674869" y="1878189"/>
                      <a:ext cx="936000" cy="1624453"/>
                      <a:chOff x="103583" y="1870512"/>
                      <a:chExt cx="936000" cy="1624453"/>
                    </a:xfrm>
                  </p:grpSpPr>
                  <p:cxnSp>
                    <p:nvCxnSpPr>
                      <p:cNvPr id="10" name="Ευθεία γραμμή σύνδεσης 9"/>
                      <p:cNvCxnSpPr/>
                      <p:nvPr/>
                    </p:nvCxnSpPr>
                    <p:spPr>
                      <a:xfrm flipH="1">
                        <a:off x="118155" y="1870512"/>
                        <a:ext cx="0" cy="1620000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" name="Ευθεία γραμμή σύνδεσης 10"/>
                      <p:cNvCxnSpPr/>
                      <p:nvPr/>
                    </p:nvCxnSpPr>
                    <p:spPr>
                      <a:xfrm flipH="1" flipV="1">
                        <a:off x="103583" y="3494965"/>
                        <a:ext cx="936000" cy="0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27" name="Ομάδα 26"/>
                  <p:cNvGrpSpPr/>
                  <p:nvPr/>
                </p:nvGrpSpPr>
                <p:grpSpPr>
                  <a:xfrm>
                    <a:off x="576368" y="1767108"/>
                    <a:ext cx="3040424" cy="519258"/>
                    <a:chOff x="576368" y="1767108"/>
                    <a:chExt cx="3040424" cy="519258"/>
                  </a:xfrm>
                </p:grpSpPr>
                <p:sp>
                  <p:nvSpPr>
                    <p:cNvPr id="28" name="Ελεύθερη σχεδίαση 27"/>
                    <p:cNvSpPr/>
                    <p:nvPr/>
                  </p:nvSpPr>
                  <p:spPr>
                    <a:xfrm>
                      <a:off x="576368" y="2106366"/>
                      <a:ext cx="1234686" cy="180000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3365604"/>
                        <a:gd name="connsiteY0" fmla="*/ 212651 h 393405"/>
                        <a:gd name="connsiteX1" fmla="*/ 393405 w 3365604"/>
                        <a:gd name="connsiteY1" fmla="*/ 202019 h 393405"/>
                        <a:gd name="connsiteX2" fmla="*/ 489098 w 3365604"/>
                        <a:gd name="connsiteY2" fmla="*/ 0 h 393405"/>
                        <a:gd name="connsiteX3" fmla="*/ 680484 w 3365604"/>
                        <a:gd name="connsiteY3" fmla="*/ 393405 h 393405"/>
                        <a:gd name="connsiteX4" fmla="*/ 839972 w 3365604"/>
                        <a:gd name="connsiteY4" fmla="*/ 0 h 393405"/>
                        <a:gd name="connsiteX5" fmla="*/ 1041991 w 3365604"/>
                        <a:gd name="connsiteY5" fmla="*/ 382772 h 393405"/>
                        <a:gd name="connsiteX6" fmla="*/ 1233377 w 3365604"/>
                        <a:gd name="connsiteY6" fmla="*/ 0 h 393405"/>
                        <a:gd name="connsiteX7" fmla="*/ 1414130 w 3365604"/>
                        <a:gd name="connsiteY7" fmla="*/ 372140 h 393405"/>
                        <a:gd name="connsiteX8" fmla="*/ 1605516 w 3365604"/>
                        <a:gd name="connsiteY8" fmla="*/ 21265 h 393405"/>
                        <a:gd name="connsiteX9" fmla="*/ 1701209 w 3365604"/>
                        <a:gd name="connsiteY9" fmla="*/ 191386 h 393405"/>
                        <a:gd name="connsiteX10" fmla="*/ 3365604 w 3365604"/>
                        <a:gd name="connsiteY10" fmla="*/ 214095 h 393405"/>
                        <a:gd name="connsiteX0" fmla="*/ 0 w 3789119"/>
                        <a:gd name="connsiteY0" fmla="*/ 212651 h 393405"/>
                        <a:gd name="connsiteX1" fmla="*/ 393405 w 3789119"/>
                        <a:gd name="connsiteY1" fmla="*/ 202019 h 393405"/>
                        <a:gd name="connsiteX2" fmla="*/ 489098 w 3789119"/>
                        <a:gd name="connsiteY2" fmla="*/ 0 h 393405"/>
                        <a:gd name="connsiteX3" fmla="*/ 680484 w 3789119"/>
                        <a:gd name="connsiteY3" fmla="*/ 393405 h 393405"/>
                        <a:gd name="connsiteX4" fmla="*/ 839972 w 3789119"/>
                        <a:gd name="connsiteY4" fmla="*/ 0 h 393405"/>
                        <a:gd name="connsiteX5" fmla="*/ 1041991 w 3789119"/>
                        <a:gd name="connsiteY5" fmla="*/ 382772 h 393405"/>
                        <a:gd name="connsiteX6" fmla="*/ 1233377 w 3789119"/>
                        <a:gd name="connsiteY6" fmla="*/ 0 h 393405"/>
                        <a:gd name="connsiteX7" fmla="*/ 1414130 w 3789119"/>
                        <a:gd name="connsiteY7" fmla="*/ 372140 h 393405"/>
                        <a:gd name="connsiteX8" fmla="*/ 1605516 w 3789119"/>
                        <a:gd name="connsiteY8" fmla="*/ 21265 h 393405"/>
                        <a:gd name="connsiteX9" fmla="*/ 1701209 w 3789119"/>
                        <a:gd name="connsiteY9" fmla="*/ 191386 h 393405"/>
                        <a:gd name="connsiteX10" fmla="*/ 3789119 w 3789119"/>
                        <a:gd name="connsiteY10" fmla="*/ 145964 h 393405"/>
                        <a:gd name="connsiteX0" fmla="*/ 0 w 3753826"/>
                        <a:gd name="connsiteY0" fmla="*/ 212651 h 393405"/>
                        <a:gd name="connsiteX1" fmla="*/ 393405 w 3753826"/>
                        <a:gd name="connsiteY1" fmla="*/ 202019 h 393405"/>
                        <a:gd name="connsiteX2" fmla="*/ 489098 w 3753826"/>
                        <a:gd name="connsiteY2" fmla="*/ 0 h 393405"/>
                        <a:gd name="connsiteX3" fmla="*/ 680484 w 3753826"/>
                        <a:gd name="connsiteY3" fmla="*/ 393405 h 393405"/>
                        <a:gd name="connsiteX4" fmla="*/ 839972 w 3753826"/>
                        <a:gd name="connsiteY4" fmla="*/ 0 h 393405"/>
                        <a:gd name="connsiteX5" fmla="*/ 1041991 w 3753826"/>
                        <a:gd name="connsiteY5" fmla="*/ 382772 h 393405"/>
                        <a:gd name="connsiteX6" fmla="*/ 1233377 w 3753826"/>
                        <a:gd name="connsiteY6" fmla="*/ 0 h 393405"/>
                        <a:gd name="connsiteX7" fmla="*/ 1414130 w 3753826"/>
                        <a:gd name="connsiteY7" fmla="*/ 372140 h 393405"/>
                        <a:gd name="connsiteX8" fmla="*/ 1605516 w 3753826"/>
                        <a:gd name="connsiteY8" fmla="*/ 21265 h 393405"/>
                        <a:gd name="connsiteX9" fmla="*/ 1701209 w 3753826"/>
                        <a:gd name="connsiteY9" fmla="*/ 191386 h 393405"/>
                        <a:gd name="connsiteX10" fmla="*/ 3753826 w 3753826"/>
                        <a:gd name="connsiteY10" fmla="*/ 191385 h 393405"/>
                        <a:gd name="connsiteX0" fmla="*/ 0 w 4600855"/>
                        <a:gd name="connsiteY0" fmla="*/ 235361 h 393405"/>
                        <a:gd name="connsiteX1" fmla="*/ 1240434 w 4600855"/>
                        <a:gd name="connsiteY1" fmla="*/ 202019 h 393405"/>
                        <a:gd name="connsiteX2" fmla="*/ 1336127 w 4600855"/>
                        <a:gd name="connsiteY2" fmla="*/ 0 h 393405"/>
                        <a:gd name="connsiteX3" fmla="*/ 1527513 w 4600855"/>
                        <a:gd name="connsiteY3" fmla="*/ 393405 h 393405"/>
                        <a:gd name="connsiteX4" fmla="*/ 1687001 w 4600855"/>
                        <a:gd name="connsiteY4" fmla="*/ 0 h 393405"/>
                        <a:gd name="connsiteX5" fmla="*/ 1889020 w 4600855"/>
                        <a:gd name="connsiteY5" fmla="*/ 382772 h 393405"/>
                        <a:gd name="connsiteX6" fmla="*/ 2080406 w 4600855"/>
                        <a:gd name="connsiteY6" fmla="*/ 0 h 393405"/>
                        <a:gd name="connsiteX7" fmla="*/ 2261159 w 4600855"/>
                        <a:gd name="connsiteY7" fmla="*/ 372140 h 393405"/>
                        <a:gd name="connsiteX8" fmla="*/ 2452545 w 4600855"/>
                        <a:gd name="connsiteY8" fmla="*/ 21265 h 393405"/>
                        <a:gd name="connsiteX9" fmla="*/ 2548238 w 4600855"/>
                        <a:gd name="connsiteY9" fmla="*/ 191386 h 393405"/>
                        <a:gd name="connsiteX10" fmla="*/ 4600855 w 4600855"/>
                        <a:gd name="connsiteY10" fmla="*/ 191385 h 393405"/>
                        <a:gd name="connsiteX0" fmla="*/ 0 w 4671441"/>
                        <a:gd name="connsiteY0" fmla="*/ 212651 h 393405"/>
                        <a:gd name="connsiteX1" fmla="*/ 1311020 w 4671441"/>
                        <a:gd name="connsiteY1" fmla="*/ 202019 h 393405"/>
                        <a:gd name="connsiteX2" fmla="*/ 1406713 w 4671441"/>
                        <a:gd name="connsiteY2" fmla="*/ 0 h 393405"/>
                        <a:gd name="connsiteX3" fmla="*/ 1598099 w 4671441"/>
                        <a:gd name="connsiteY3" fmla="*/ 393405 h 393405"/>
                        <a:gd name="connsiteX4" fmla="*/ 1757587 w 4671441"/>
                        <a:gd name="connsiteY4" fmla="*/ 0 h 393405"/>
                        <a:gd name="connsiteX5" fmla="*/ 1959606 w 4671441"/>
                        <a:gd name="connsiteY5" fmla="*/ 382772 h 393405"/>
                        <a:gd name="connsiteX6" fmla="*/ 2150992 w 4671441"/>
                        <a:gd name="connsiteY6" fmla="*/ 0 h 393405"/>
                        <a:gd name="connsiteX7" fmla="*/ 2331745 w 4671441"/>
                        <a:gd name="connsiteY7" fmla="*/ 372140 h 393405"/>
                        <a:gd name="connsiteX8" fmla="*/ 2523131 w 4671441"/>
                        <a:gd name="connsiteY8" fmla="*/ 21265 h 393405"/>
                        <a:gd name="connsiteX9" fmla="*/ 2618824 w 4671441"/>
                        <a:gd name="connsiteY9" fmla="*/ 191386 h 393405"/>
                        <a:gd name="connsiteX10" fmla="*/ 4671441 w 4671441"/>
                        <a:gd name="connsiteY10" fmla="*/ 191385 h 393405"/>
                        <a:gd name="connsiteX0" fmla="*/ 0 w 6662317"/>
                        <a:gd name="connsiteY0" fmla="*/ 212651 h 393405"/>
                        <a:gd name="connsiteX1" fmla="*/ 1311020 w 6662317"/>
                        <a:gd name="connsiteY1" fmla="*/ 202019 h 393405"/>
                        <a:gd name="connsiteX2" fmla="*/ 1406713 w 6662317"/>
                        <a:gd name="connsiteY2" fmla="*/ 0 h 393405"/>
                        <a:gd name="connsiteX3" fmla="*/ 1598099 w 6662317"/>
                        <a:gd name="connsiteY3" fmla="*/ 393405 h 393405"/>
                        <a:gd name="connsiteX4" fmla="*/ 1757587 w 6662317"/>
                        <a:gd name="connsiteY4" fmla="*/ 0 h 393405"/>
                        <a:gd name="connsiteX5" fmla="*/ 1959606 w 6662317"/>
                        <a:gd name="connsiteY5" fmla="*/ 382772 h 393405"/>
                        <a:gd name="connsiteX6" fmla="*/ 2150992 w 6662317"/>
                        <a:gd name="connsiteY6" fmla="*/ 0 h 393405"/>
                        <a:gd name="connsiteX7" fmla="*/ 2331745 w 6662317"/>
                        <a:gd name="connsiteY7" fmla="*/ 372140 h 393405"/>
                        <a:gd name="connsiteX8" fmla="*/ 2523131 w 6662317"/>
                        <a:gd name="connsiteY8" fmla="*/ 21265 h 393405"/>
                        <a:gd name="connsiteX9" fmla="*/ 2618824 w 6662317"/>
                        <a:gd name="connsiteY9" fmla="*/ 191386 h 393405"/>
                        <a:gd name="connsiteX10" fmla="*/ 6662317 w 6662317"/>
                        <a:gd name="connsiteY10" fmla="*/ 191385 h 393405"/>
                        <a:gd name="connsiteX0" fmla="*/ 0 w 6861407"/>
                        <a:gd name="connsiteY0" fmla="*/ 212651 h 393405"/>
                        <a:gd name="connsiteX1" fmla="*/ 1311020 w 6861407"/>
                        <a:gd name="connsiteY1" fmla="*/ 202019 h 393405"/>
                        <a:gd name="connsiteX2" fmla="*/ 1406713 w 6861407"/>
                        <a:gd name="connsiteY2" fmla="*/ 0 h 393405"/>
                        <a:gd name="connsiteX3" fmla="*/ 1598099 w 6861407"/>
                        <a:gd name="connsiteY3" fmla="*/ 393405 h 393405"/>
                        <a:gd name="connsiteX4" fmla="*/ 1757587 w 6861407"/>
                        <a:gd name="connsiteY4" fmla="*/ 0 h 393405"/>
                        <a:gd name="connsiteX5" fmla="*/ 1959606 w 6861407"/>
                        <a:gd name="connsiteY5" fmla="*/ 382772 h 393405"/>
                        <a:gd name="connsiteX6" fmla="*/ 2150992 w 6861407"/>
                        <a:gd name="connsiteY6" fmla="*/ 0 h 393405"/>
                        <a:gd name="connsiteX7" fmla="*/ 2331745 w 6861407"/>
                        <a:gd name="connsiteY7" fmla="*/ 372140 h 393405"/>
                        <a:gd name="connsiteX8" fmla="*/ 2523131 w 6861407"/>
                        <a:gd name="connsiteY8" fmla="*/ 21265 h 393405"/>
                        <a:gd name="connsiteX9" fmla="*/ 2618824 w 6861407"/>
                        <a:gd name="connsiteY9" fmla="*/ 191386 h 393405"/>
                        <a:gd name="connsiteX10" fmla="*/ 6861407 w 6861407"/>
                        <a:gd name="connsiteY10" fmla="*/ 165763 h 393405"/>
                        <a:gd name="connsiteX0" fmla="*/ 0 w 6861407"/>
                        <a:gd name="connsiteY0" fmla="*/ 212651 h 393405"/>
                        <a:gd name="connsiteX1" fmla="*/ 1311020 w 6861407"/>
                        <a:gd name="connsiteY1" fmla="*/ 202019 h 393405"/>
                        <a:gd name="connsiteX2" fmla="*/ 1406713 w 6861407"/>
                        <a:gd name="connsiteY2" fmla="*/ 0 h 393405"/>
                        <a:gd name="connsiteX3" fmla="*/ 1598099 w 6861407"/>
                        <a:gd name="connsiteY3" fmla="*/ 393405 h 393405"/>
                        <a:gd name="connsiteX4" fmla="*/ 1757587 w 6861407"/>
                        <a:gd name="connsiteY4" fmla="*/ 0 h 393405"/>
                        <a:gd name="connsiteX5" fmla="*/ 1959606 w 6861407"/>
                        <a:gd name="connsiteY5" fmla="*/ 382772 h 393405"/>
                        <a:gd name="connsiteX6" fmla="*/ 2150992 w 6861407"/>
                        <a:gd name="connsiteY6" fmla="*/ 0 h 393405"/>
                        <a:gd name="connsiteX7" fmla="*/ 2331745 w 6861407"/>
                        <a:gd name="connsiteY7" fmla="*/ 372140 h 393405"/>
                        <a:gd name="connsiteX8" fmla="*/ 2523131 w 6861407"/>
                        <a:gd name="connsiteY8" fmla="*/ 21265 h 393405"/>
                        <a:gd name="connsiteX9" fmla="*/ 2618824 w 6861407"/>
                        <a:gd name="connsiteY9" fmla="*/ 191386 h 393405"/>
                        <a:gd name="connsiteX10" fmla="*/ 6861407 w 6861407"/>
                        <a:gd name="connsiteY10" fmla="*/ 191385 h 393405"/>
                        <a:gd name="connsiteX0" fmla="*/ 0 w 4034357"/>
                        <a:gd name="connsiteY0" fmla="*/ 212651 h 393405"/>
                        <a:gd name="connsiteX1" fmla="*/ 1311020 w 4034357"/>
                        <a:gd name="connsiteY1" fmla="*/ 202019 h 393405"/>
                        <a:gd name="connsiteX2" fmla="*/ 1406713 w 4034357"/>
                        <a:gd name="connsiteY2" fmla="*/ 0 h 393405"/>
                        <a:gd name="connsiteX3" fmla="*/ 1598099 w 4034357"/>
                        <a:gd name="connsiteY3" fmla="*/ 393405 h 393405"/>
                        <a:gd name="connsiteX4" fmla="*/ 1757587 w 4034357"/>
                        <a:gd name="connsiteY4" fmla="*/ 0 h 393405"/>
                        <a:gd name="connsiteX5" fmla="*/ 1959606 w 4034357"/>
                        <a:gd name="connsiteY5" fmla="*/ 382772 h 393405"/>
                        <a:gd name="connsiteX6" fmla="*/ 2150992 w 4034357"/>
                        <a:gd name="connsiteY6" fmla="*/ 0 h 393405"/>
                        <a:gd name="connsiteX7" fmla="*/ 2331745 w 4034357"/>
                        <a:gd name="connsiteY7" fmla="*/ 372140 h 393405"/>
                        <a:gd name="connsiteX8" fmla="*/ 2523131 w 4034357"/>
                        <a:gd name="connsiteY8" fmla="*/ 21265 h 393405"/>
                        <a:gd name="connsiteX9" fmla="*/ 2618824 w 4034357"/>
                        <a:gd name="connsiteY9" fmla="*/ 191386 h 393405"/>
                        <a:gd name="connsiteX10" fmla="*/ 4034357 w 4034357"/>
                        <a:gd name="connsiteY10" fmla="*/ 165763 h 393405"/>
                        <a:gd name="connsiteX0" fmla="*/ 0 w 4193626"/>
                        <a:gd name="connsiteY0" fmla="*/ 212651 h 393405"/>
                        <a:gd name="connsiteX1" fmla="*/ 1311020 w 4193626"/>
                        <a:gd name="connsiteY1" fmla="*/ 202019 h 393405"/>
                        <a:gd name="connsiteX2" fmla="*/ 1406713 w 4193626"/>
                        <a:gd name="connsiteY2" fmla="*/ 0 h 393405"/>
                        <a:gd name="connsiteX3" fmla="*/ 1598099 w 4193626"/>
                        <a:gd name="connsiteY3" fmla="*/ 393405 h 393405"/>
                        <a:gd name="connsiteX4" fmla="*/ 1757587 w 4193626"/>
                        <a:gd name="connsiteY4" fmla="*/ 0 h 393405"/>
                        <a:gd name="connsiteX5" fmla="*/ 1959606 w 4193626"/>
                        <a:gd name="connsiteY5" fmla="*/ 382772 h 393405"/>
                        <a:gd name="connsiteX6" fmla="*/ 2150992 w 4193626"/>
                        <a:gd name="connsiteY6" fmla="*/ 0 h 393405"/>
                        <a:gd name="connsiteX7" fmla="*/ 2331745 w 4193626"/>
                        <a:gd name="connsiteY7" fmla="*/ 372140 h 393405"/>
                        <a:gd name="connsiteX8" fmla="*/ 2523131 w 4193626"/>
                        <a:gd name="connsiteY8" fmla="*/ 21265 h 393405"/>
                        <a:gd name="connsiteX9" fmla="*/ 2618824 w 4193626"/>
                        <a:gd name="connsiteY9" fmla="*/ 191386 h 393405"/>
                        <a:gd name="connsiteX10" fmla="*/ 4193626 w 4193626"/>
                        <a:gd name="connsiteY10" fmla="*/ 191385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4193626" h="393405">
                          <a:moveTo>
                            <a:pt x="0" y="212651"/>
                          </a:moveTo>
                          <a:lnTo>
                            <a:pt x="1311020" y="202019"/>
                          </a:lnTo>
                          <a:lnTo>
                            <a:pt x="1406713" y="0"/>
                          </a:lnTo>
                          <a:lnTo>
                            <a:pt x="1598099" y="393405"/>
                          </a:lnTo>
                          <a:lnTo>
                            <a:pt x="1757587" y="0"/>
                          </a:lnTo>
                          <a:lnTo>
                            <a:pt x="1959606" y="382772"/>
                          </a:lnTo>
                          <a:lnTo>
                            <a:pt x="2150992" y="0"/>
                          </a:lnTo>
                          <a:lnTo>
                            <a:pt x="2331745" y="372140"/>
                          </a:lnTo>
                          <a:lnTo>
                            <a:pt x="2523131" y="21265"/>
                          </a:lnTo>
                          <a:lnTo>
                            <a:pt x="2618824" y="191386"/>
                          </a:lnTo>
                          <a:lnTo>
                            <a:pt x="4193626" y="191385"/>
                          </a:lnTo>
                        </a:path>
                      </a:pathLst>
                    </a:custGeom>
                    <a:noFill/>
                    <a:ln w="2222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9" name="Ορθογώνιο 28"/>
                        <p:cNvSpPr/>
                        <p:nvPr/>
                      </p:nvSpPr>
                      <p:spPr>
                        <a:xfrm>
                          <a:off x="939681" y="1767108"/>
                          <a:ext cx="508408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32" name="Ορθογώνιο 131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939681" y="1767108"/>
                          <a:ext cx="508408" cy="369332"/>
                        </a:xfrm>
                        <a:prstGeom prst="rect">
                          <a:avLst/>
                        </a:prstGeom>
                        <a:blipFill>
                          <a:blip r:embed="rId16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30" name="Ελεύθερη σχεδίαση 29"/>
                    <p:cNvSpPr/>
                    <p:nvPr/>
                  </p:nvSpPr>
                  <p:spPr>
                    <a:xfrm>
                      <a:off x="1475703" y="2093569"/>
                      <a:ext cx="1234686" cy="180000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3365604"/>
                        <a:gd name="connsiteY0" fmla="*/ 212651 h 393405"/>
                        <a:gd name="connsiteX1" fmla="*/ 393405 w 3365604"/>
                        <a:gd name="connsiteY1" fmla="*/ 202019 h 393405"/>
                        <a:gd name="connsiteX2" fmla="*/ 489098 w 3365604"/>
                        <a:gd name="connsiteY2" fmla="*/ 0 h 393405"/>
                        <a:gd name="connsiteX3" fmla="*/ 680484 w 3365604"/>
                        <a:gd name="connsiteY3" fmla="*/ 393405 h 393405"/>
                        <a:gd name="connsiteX4" fmla="*/ 839972 w 3365604"/>
                        <a:gd name="connsiteY4" fmla="*/ 0 h 393405"/>
                        <a:gd name="connsiteX5" fmla="*/ 1041991 w 3365604"/>
                        <a:gd name="connsiteY5" fmla="*/ 382772 h 393405"/>
                        <a:gd name="connsiteX6" fmla="*/ 1233377 w 3365604"/>
                        <a:gd name="connsiteY6" fmla="*/ 0 h 393405"/>
                        <a:gd name="connsiteX7" fmla="*/ 1414130 w 3365604"/>
                        <a:gd name="connsiteY7" fmla="*/ 372140 h 393405"/>
                        <a:gd name="connsiteX8" fmla="*/ 1605516 w 3365604"/>
                        <a:gd name="connsiteY8" fmla="*/ 21265 h 393405"/>
                        <a:gd name="connsiteX9" fmla="*/ 1701209 w 3365604"/>
                        <a:gd name="connsiteY9" fmla="*/ 191386 h 393405"/>
                        <a:gd name="connsiteX10" fmla="*/ 3365604 w 3365604"/>
                        <a:gd name="connsiteY10" fmla="*/ 214095 h 393405"/>
                        <a:gd name="connsiteX0" fmla="*/ 0 w 3789119"/>
                        <a:gd name="connsiteY0" fmla="*/ 212651 h 393405"/>
                        <a:gd name="connsiteX1" fmla="*/ 393405 w 3789119"/>
                        <a:gd name="connsiteY1" fmla="*/ 202019 h 393405"/>
                        <a:gd name="connsiteX2" fmla="*/ 489098 w 3789119"/>
                        <a:gd name="connsiteY2" fmla="*/ 0 h 393405"/>
                        <a:gd name="connsiteX3" fmla="*/ 680484 w 3789119"/>
                        <a:gd name="connsiteY3" fmla="*/ 393405 h 393405"/>
                        <a:gd name="connsiteX4" fmla="*/ 839972 w 3789119"/>
                        <a:gd name="connsiteY4" fmla="*/ 0 h 393405"/>
                        <a:gd name="connsiteX5" fmla="*/ 1041991 w 3789119"/>
                        <a:gd name="connsiteY5" fmla="*/ 382772 h 393405"/>
                        <a:gd name="connsiteX6" fmla="*/ 1233377 w 3789119"/>
                        <a:gd name="connsiteY6" fmla="*/ 0 h 393405"/>
                        <a:gd name="connsiteX7" fmla="*/ 1414130 w 3789119"/>
                        <a:gd name="connsiteY7" fmla="*/ 372140 h 393405"/>
                        <a:gd name="connsiteX8" fmla="*/ 1605516 w 3789119"/>
                        <a:gd name="connsiteY8" fmla="*/ 21265 h 393405"/>
                        <a:gd name="connsiteX9" fmla="*/ 1701209 w 3789119"/>
                        <a:gd name="connsiteY9" fmla="*/ 191386 h 393405"/>
                        <a:gd name="connsiteX10" fmla="*/ 3789119 w 3789119"/>
                        <a:gd name="connsiteY10" fmla="*/ 145964 h 393405"/>
                        <a:gd name="connsiteX0" fmla="*/ 0 w 3753826"/>
                        <a:gd name="connsiteY0" fmla="*/ 212651 h 393405"/>
                        <a:gd name="connsiteX1" fmla="*/ 393405 w 3753826"/>
                        <a:gd name="connsiteY1" fmla="*/ 202019 h 393405"/>
                        <a:gd name="connsiteX2" fmla="*/ 489098 w 3753826"/>
                        <a:gd name="connsiteY2" fmla="*/ 0 h 393405"/>
                        <a:gd name="connsiteX3" fmla="*/ 680484 w 3753826"/>
                        <a:gd name="connsiteY3" fmla="*/ 393405 h 393405"/>
                        <a:gd name="connsiteX4" fmla="*/ 839972 w 3753826"/>
                        <a:gd name="connsiteY4" fmla="*/ 0 h 393405"/>
                        <a:gd name="connsiteX5" fmla="*/ 1041991 w 3753826"/>
                        <a:gd name="connsiteY5" fmla="*/ 382772 h 393405"/>
                        <a:gd name="connsiteX6" fmla="*/ 1233377 w 3753826"/>
                        <a:gd name="connsiteY6" fmla="*/ 0 h 393405"/>
                        <a:gd name="connsiteX7" fmla="*/ 1414130 w 3753826"/>
                        <a:gd name="connsiteY7" fmla="*/ 372140 h 393405"/>
                        <a:gd name="connsiteX8" fmla="*/ 1605516 w 3753826"/>
                        <a:gd name="connsiteY8" fmla="*/ 21265 h 393405"/>
                        <a:gd name="connsiteX9" fmla="*/ 1701209 w 3753826"/>
                        <a:gd name="connsiteY9" fmla="*/ 191386 h 393405"/>
                        <a:gd name="connsiteX10" fmla="*/ 3753826 w 3753826"/>
                        <a:gd name="connsiteY10" fmla="*/ 191385 h 393405"/>
                        <a:gd name="connsiteX0" fmla="*/ 0 w 4600855"/>
                        <a:gd name="connsiteY0" fmla="*/ 235361 h 393405"/>
                        <a:gd name="connsiteX1" fmla="*/ 1240434 w 4600855"/>
                        <a:gd name="connsiteY1" fmla="*/ 202019 h 393405"/>
                        <a:gd name="connsiteX2" fmla="*/ 1336127 w 4600855"/>
                        <a:gd name="connsiteY2" fmla="*/ 0 h 393405"/>
                        <a:gd name="connsiteX3" fmla="*/ 1527513 w 4600855"/>
                        <a:gd name="connsiteY3" fmla="*/ 393405 h 393405"/>
                        <a:gd name="connsiteX4" fmla="*/ 1687001 w 4600855"/>
                        <a:gd name="connsiteY4" fmla="*/ 0 h 393405"/>
                        <a:gd name="connsiteX5" fmla="*/ 1889020 w 4600855"/>
                        <a:gd name="connsiteY5" fmla="*/ 382772 h 393405"/>
                        <a:gd name="connsiteX6" fmla="*/ 2080406 w 4600855"/>
                        <a:gd name="connsiteY6" fmla="*/ 0 h 393405"/>
                        <a:gd name="connsiteX7" fmla="*/ 2261159 w 4600855"/>
                        <a:gd name="connsiteY7" fmla="*/ 372140 h 393405"/>
                        <a:gd name="connsiteX8" fmla="*/ 2452545 w 4600855"/>
                        <a:gd name="connsiteY8" fmla="*/ 21265 h 393405"/>
                        <a:gd name="connsiteX9" fmla="*/ 2548238 w 4600855"/>
                        <a:gd name="connsiteY9" fmla="*/ 191386 h 393405"/>
                        <a:gd name="connsiteX10" fmla="*/ 4600855 w 4600855"/>
                        <a:gd name="connsiteY10" fmla="*/ 191385 h 393405"/>
                        <a:gd name="connsiteX0" fmla="*/ 0 w 4671441"/>
                        <a:gd name="connsiteY0" fmla="*/ 212651 h 393405"/>
                        <a:gd name="connsiteX1" fmla="*/ 1311020 w 4671441"/>
                        <a:gd name="connsiteY1" fmla="*/ 202019 h 393405"/>
                        <a:gd name="connsiteX2" fmla="*/ 1406713 w 4671441"/>
                        <a:gd name="connsiteY2" fmla="*/ 0 h 393405"/>
                        <a:gd name="connsiteX3" fmla="*/ 1598099 w 4671441"/>
                        <a:gd name="connsiteY3" fmla="*/ 393405 h 393405"/>
                        <a:gd name="connsiteX4" fmla="*/ 1757587 w 4671441"/>
                        <a:gd name="connsiteY4" fmla="*/ 0 h 393405"/>
                        <a:gd name="connsiteX5" fmla="*/ 1959606 w 4671441"/>
                        <a:gd name="connsiteY5" fmla="*/ 382772 h 393405"/>
                        <a:gd name="connsiteX6" fmla="*/ 2150992 w 4671441"/>
                        <a:gd name="connsiteY6" fmla="*/ 0 h 393405"/>
                        <a:gd name="connsiteX7" fmla="*/ 2331745 w 4671441"/>
                        <a:gd name="connsiteY7" fmla="*/ 372140 h 393405"/>
                        <a:gd name="connsiteX8" fmla="*/ 2523131 w 4671441"/>
                        <a:gd name="connsiteY8" fmla="*/ 21265 h 393405"/>
                        <a:gd name="connsiteX9" fmla="*/ 2618824 w 4671441"/>
                        <a:gd name="connsiteY9" fmla="*/ 191386 h 393405"/>
                        <a:gd name="connsiteX10" fmla="*/ 4671441 w 4671441"/>
                        <a:gd name="connsiteY10" fmla="*/ 191385 h 393405"/>
                        <a:gd name="connsiteX0" fmla="*/ 0 w 6662317"/>
                        <a:gd name="connsiteY0" fmla="*/ 212651 h 393405"/>
                        <a:gd name="connsiteX1" fmla="*/ 1311020 w 6662317"/>
                        <a:gd name="connsiteY1" fmla="*/ 202019 h 393405"/>
                        <a:gd name="connsiteX2" fmla="*/ 1406713 w 6662317"/>
                        <a:gd name="connsiteY2" fmla="*/ 0 h 393405"/>
                        <a:gd name="connsiteX3" fmla="*/ 1598099 w 6662317"/>
                        <a:gd name="connsiteY3" fmla="*/ 393405 h 393405"/>
                        <a:gd name="connsiteX4" fmla="*/ 1757587 w 6662317"/>
                        <a:gd name="connsiteY4" fmla="*/ 0 h 393405"/>
                        <a:gd name="connsiteX5" fmla="*/ 1959606 w 6662317"/>
                        <a:gd name="connsiteY5" fmla="*/ 382772 h 393405"/>
                        <a:gd name="connsiteX6" fmla="*/ 2150992 w 6662317"/>
                        <a:gd name="connsiteY6" fmla="*/ 0 h 393405"/>
                        <a:gd name="connsiteX7" fmla="*/ 2331745 w 6662317"/>
                        <a:gd name="connsiteY7" fmla="*/ 372140 h 393405"/>
                        <a:gd name="connsiteX8" fmla="*/ 2523131 w 6662317"/>
                        <a:gd name="connsiteY8" fmla="*/ 21265 h 393405"/>
                        <a:gd name="connsiteX9" fmla="*/ 2618824 w 6662317"/>
                        <a:gd name="connsiteY9" fmla="*/ 191386 h 393405"/>
                        <a:gd name="connsiteX10" fmla="*/ 6662317 w 6662317"/>
                        <a:gd name="connsiteY10" fmla="*/ 191385 h 393405"/>
                        <a:gd name="connsiteX0" fmla="*/ 0 w 6861407"/>
                        <a:gd name="connsiteY0" fmla="*/ 212651 h 393405"/>
                        <a:gd name="connsiteX1" fmla="*/ 1311020 w 6861407"/>
                        <a:gd name="connsiteY1" fmla="*/ 202019 h 393405"/>
                        <a:gd name="connsiteX2" fmla="*/ 1406713 w 6861407"/>
                        <a:gd name="connsiteY2" fmla="*/ 0 h 393405"/>
                        <a:gd name="connsiteX3" fmla="*/ 1598099 w 6861407"/>
                        <a:gd name="connsiteY3" fmla="*/ 393405 h 393405"/>
                        <a:gd name="connsiteX4" fmla="*/ 1757587 w 6861407"/>
                        <a:gd name="connsiteY4" fmla="*/ 0 h 393405"/>
                        <a:gd name="connsiteX5" fmla="*/ 1959606 w 6861407"/>
                        <a:gd name="connsiteY5" fmla="*/ 382772 h 393405"/>
                        <a:gd name="connsiteX6" fmla="*/ 2150992 w 6861407"/>
                        <a:gd name="connsiteY6" fmla="*/ 0 h 393405"/>
                        <a:gd name="connsiteX7" fmla="*/ 2331745 w 6861407"/>
                        <a:gd name="connsiteY7" fmla="*/ 372140 h 393405"/>
                        <a:gd name="connsiteX8" fmla="*/ 2523131 w 6861407"/>
                        <a:gd name="connsiteY8" fmla="*/ 21265 h 393405"/>
                        <a:gd name="connsiteX9" fmla="*/ 2618824 w 6861407"/>
                        <a:gd name="connsiteY9" fmla="*/ 191386 h 393405"/>
                        <a:gd name="connsiteX10" fmla="*/ 6861407 w 6861407"/>
                        <a:gd name="connsiteY10" fmla="*/ 165763 h 393405"/>
                        <a:gd name="connsiteX0" fmla="*/ 0 w 6861407"/>
                        <a:gd name="connsiteY0" fmla="*/ 212651 h 393405"/>
                        <a:gd name="connsiteX1" fmla="*/ 1311020 w 6861407"/>
                        <a:gd name="connsiteY1" fmla="*/ 202019 h 393405"/>
                        <a:gd name="connsiteX2" fmla="*/ 1406713 w 6861407"/>
                        <a:gd name="connsiteY2" fmla="*/ 0 h 393405"/>
                        <a:gd name="connsiteX3" fmla="*/ 1598099 w 6861407"/>
                        <a:gd name="connsiteY3" fmla="*/ 393405 h 393405"/>
                        <a:gd name="connsiteX4" fmla="*/ 1757587 w 6861407"/>
                        <a:gd name="connsiteY4" fmla="*/ 0 h 393405"/>
                        <a:gd name="connsiteX5" fmla="*/ 1959606 w 6861407"/>
                        <a:gd name="connsiteY5" fmla="*/ 382772 h 393405"/>
                        <a:gd name="connsiteX6" fmla="*/ 2150992 w 6861407"/>
                        <a:gd name="connsiteY6" fmla="*/ 0 h 393405"/>
                        <a:gd name="connsiteX7" fmla="*/ 2331745 w 6861407"/>
                        <a:gd name="connsiteY7" fmla="*/ 372140 h 393405"/>
                        <a:gd name="connsiteX8" fmla="*/ 2523131 w 6861407"/>
                        <a:gd name="connsiteY8" fmla="*/ 21265 h 393405"/>
                        <a:gd name="connsiteX9" fmla="*/ 2618824 w 6861407"/>
                        <a:gd name="connsiteY9" fmla="*/ 191386 h 393405"/>
                        <a:gd name="connsiteX10" fmla="*/ 6861407 w 6861407"/>
                        <a:gd name="connsiteY10" fmla="*/ 191385 h 393405"/>
                        <a:gd name="connsiteX0" fmla="*/ 0 w 4034357"/>
                        <a:gd name="connsiteY0" fmla="*/ 212651 h 393405"/>
                        <a:gd name="connsiteX1" fmla="*/ 1311020 w 4034357"/>
                        <a:gd name="connsiteY1" fmla="*/ 202019 h 393405"/>
                        <a:gd name="connsiteX2" fmla="*/ 1406713 w 4034357"/>
                        <a:gd name="connsiteY2" fmla="*/ 0 h 393405"/>
                        <a:gd name="connsiteX3" fmla="*/ 1598099 w 4034357"/>
                        <a:gd name="connsiteY3" fmla="*/ 393405 h 393405"/>
                        <a:gd name="connsiteX4" fmla="*/ 1757587 w 4034357"/>
                        <a:gd name="connsiteY4" fmla="*/ 0 h 393405"/>
                        <a:gd name="connsiteX5" fmla="*/ 1959606 w 4034357"/>
                        <a:gd name="connsiteY5" fmla="*/ 382772 h 393405"/>
                        <a:gd name="connsiteX6" fmla="*/ 2150992 w 4034357"/>
                        <a:gd name="connsiteY6" fmla="*/ 0 h 393405"/>
                        <a:gd name="connsiteX7" fmla="*/ 2331745 w 4034357"/>
                        <a:gd name="connsiteY7" fmla="*/ 372140 h 393405"/>
                        <a:gd name="connsiteX8" fmla="*/ 2523131 w 4034357"/>
                        <a:gd name="connsiteY8" fmla="*/ 21265 h 393405"/>
                        <a:gd name="connsiteX9" fmla="*/ 2618824 w 4034357"/>
                        <a:gd name="connsiteY9" fmla="*/ 191386 h 393405"/>
                        <a:gd name="connsiteX10" fmla="*/ 4034357 w 4034357"/>
                        <a:gd name="connsiteY10" fmla="*/ 165763 h 393405"/>
                        <a:gd name="connsiteX0" fmla="*/ 0 w 4193626"/>
                        <a:gd name="connsiteY0" fmla="*/ 212651 h 393405"/>
                        <a:gd name="connsiteX1" fmla="*/ 1311020 w 4193626"/>
                        <a:gd name="connsiteY1" fmla="*/ 202019 h 393405"/>
                        <a:gd name="connsiteX2" fmla="*/ 1406713 w 4193626"/>
                        <a:gd name="connsiteY2" fmla="*/ 0 h 393405"/>
                        <a:gd name="connsiteX3" fmla="*/ 1598099 w 4193626"/>
                        <a:gd name="connsiteY3" fmla="*/ 393405 h 393405"/>
                        <a:gd name="connsiteX4" fmla="*/ 1757587 w 4193626"/>
                        <a:gd name="connsiteY4" fmla="*/ 0 h 393405"/>
                        <a:gd name="connsiteX5" fmla="*/ 1959606 w 4193626"/>
                        <a:gd name="connsiteY5" fmla="*/ 382772 h 393405"/>
                        <a:gd name="connsiteX6" fmla="*/ 2150992 w 4193626"/>
                        <a:gd name="connsiteY6" fmla="*/ 0 h 393405"/>
                        <a:gd name="connsiteX7" fmla="*/ 2331745 w 4193626"/>
                        <a:gd name="connsiteY7" fmla="*/ 372140 h 393405"/>
                        <a:gd name="connsiteX8" fmla="*/ 2523131 w 4193626"/>
                        <a:gd name="connsiteY8" fmla="*/ 21265 h 393405"/>
                        <a:gd name="connsiteX9" fmla="*/ 2618824 w 4193626"/>
                        <a:gd name="connsiteY9" fmla="*/ 191386 h 393405"/>
                        <a:gd name="connsiteX10" fmla="*/ 4193626 w 4193626"/>
                        <a:gd name="connsiteY10" fmla="*/ 191385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4193626" h="393405">
                          <a:moveTo>
                            <a:pt x="0" y="212651"/>
                          </a:moveTo>
                          <a:lnTo>
                            <a:pt x="1311020" y="202019"/>
                          </a:lnTo>
                          <a:lnTo>
                            <a:pt x="1406713" y="0"/>
                          </a:lnTo>
                          <a:lnTo>
                            <a:pt x="1598099" y="393405"/>
                          </a:lnTo>
                          <a:lnTo>
                            <a:pt x="1757587" y="0"/>
                          </a:lnTo>
                          <a:lnTo>
                            <a:pt x="1959606" y="382772"/>
                          </a:lnTo>
                          <a:lnTo>
                            <a:pt x="2150992" y="0"/>
                          </a:lnTo>
                          <a:lnTo>
                            <a:pt x="2331745" y="372140"/>
                          </a:lnTo>
                          <a:lnTo>
                            <a:pt x="2523131" y="21265"/>
                          </a:lnTo>
                          <a:lnTo>
                            <a:pt x="2618824" y="191386"/>
                          </a:lnTo>
                          <a:lnTo>
                            <a:pt x="4193626" y="191385"/>
                          </a:lnTo>
                        </a:path>
                      </a:pathLst>
                    </a:custGeom>
                    <a:noFill/>
                    <a:ln w="2222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31" name="Ελεύθερη σχεδίαση 30"/>
                    <p:cNvSpPr/>
                    <p:nvPr/>
                  </p:nvSpPr>
                  <p:spPr>
                    <a:xfrm>
                      <a:off x="2382106" y="2081847"/>
                      <a:ext cx="1234686" cy="180000"/>
                    </a:xfrm>
                    <a:custGeom>
                      <a:avLst/>
                      <a:gdLst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50605 w 2200940"/>
                        <a:gd name="connsiteY4" fmla="*/ 21265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180754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2200940"/>
                        <a:gd name="connsiteY0" fmla="*/ 212651 h 393405"/>
                        <a:gd name="connsiteX1" fmla="*/ 393405 w 2200940"/>
                        <a:gd name="connsiteY1" fmla="*/ 202019 h 393405"/>
                        <a:gd name="connsiteX2" fmla="*/ 489098 w 2200940"/>
                        <a:gd name="connsiteY2" fmla="*/ 0 h 393405"/>
                        <a:gd name="connsiteX3" fmla="*/ 680484 w 2200940"/>
                        <a:gd name="connsiteY3" fmla="*/ 393405 h 393405"/>
                        <a:gd name="connsiteX4" fmla="*/ 839972 w 2200940"/>
                        <a:gd name="connsiteY4" fmla="*/ 0 h 393405"/>
                        <a:gd name="connsiteX5" fmla="*/ 1041991 w 2200940"/>
                        <a:gd name="connsiteY5" fmla="*/ 382772 h 393405"/>
                        <a:gd name="connsiteX6" fmla="*/ 1233377 w 2200940"/>
                        <a:gd name="connsiteY6" fmla="*/ 0 h 393405"/>
                        <a:gd name="connsiteX7" fmla="*/ 1414130 w 2200940"/>
                        <a:gd name="connsiteY7" fmla="*/ 372140 h 393405"/>
                        <a:gd name="connsiteX8" fmla="*/ 1605516 w 2200940"/>
                        <a:gd name="connsiteY8" fmla="*/ 21265 h 393405"/>
                        <a:gd name="connsiteX9" fmla="*/ 1701209 w 2200940"/>
                        <a:gd name="connsiteY9" fmla="*/ 191386 h 393405"/>
                        <a:gd name="connsiteX10" fmla="*/ 2200940 w 2200940"/>
                        <a:gd name="connsiteY10" fmla="*/ 191386 h 393405"/>
                        <a:gd name="connsiteX0" fmla="*/ 0 w 3365604"/>
                        <a:gd name="connsiteY0" fmla="*/ 212651 h 393405"/>
                        <a:gd name="connsiteX1" fmla="*/ 393405 w 3365604"/>
                        <a:gd name="connsiteY1" fmla="*/ 202019 h 393405"/>
                        <a:gd name="connsiteX2" fmla="*/ 489098 w 3365604"/>
                        <a:gd name="connsiteY2" fmla="*/ 0 h 393405"/>
                        <a:gd name="connsiteX3" fmla="*/ 680484 w 3365604"/>
                        <a:gd name="connsiteY3" fmla="*/ 393405 h 393405"/>
                        <a:gd name="connsiteX4" fmla="*/ 839972 w 3365604"/>
                        <a:gd name="connsiteY4" fmla="*/ 0 h 393405"/>
                        <a:gd name="connsiteX5" fmla="*/ 1041991 w 3365604"/>
                        <a:gd name="connsiteY5" fmla="*/ 382772 h 393405"/>
                        <a:gd name="connsiteX6" fmla="*/ 1233377 w 3365604"/>
                        <a:gd name="connsiteY6" fmla="*/ 0 h 393405"/>
                        <a:gd name="connsiteX7" fmla="*/ 1414130 w 3365604"/>
                        <a:gd name="connsiteY7" fmla="*/ 372140 h 393405"/>
                        <a:gd name="connsiteX8" fmla="*/ 1605516 w 3365604"/>
                        <a:gd name="connsiteY8" fmla="*/ 21265 h 393405"/>
                        <a:gd name="connsiteX9" fmla="*/ 1701209 w 3365604"/>
                        <a:gd name="connsiteY9" fmla="*/ 191386 h 393405"/>
                        <a:gd name="connsiteX10" fmla="*/ 3365604 w 3365604"/>
                        <a:gd name="connsiteY10" fmla="*/ 214095 h 393405"/>
                        <a:gd name="connsiteX0" fmla="*/ 0 w 3789119"/>
                        <a:gd name="connsiteY0" fmla="*/ 212651 h 393405"/>
                        <a:gd name="connsiteX1" fmla="*/ 393405 w 3789119"/>
                        <a:gd name="connsiteY1" fmla="*/ 202019 h 393405"/>
                        <a:gd name="connsiteX2" fmla="*/ 489098 w 3789119"/>
                        <a:gd name="connsiteY2" fmla="*/ 0 h 393405"/>
                        <a:gd name="connsiteX3" fmla="*/ 680484 w 3789119"/>
                        <a:gd name="connsiteY3" fmla="*/ 393405 h 393405"/>
                        <a:gd name="connsiteX4" fmla="*/ 839972 w 3789119"/>
                        <a:gd name="connsiteY4" fmla="*/ 0 h 393405"/>
                        <a:gd name="connsiteX5" fmla="*/ 1041991 w 3789119"/>
                        <a:gd name="connsiteY5" fmla="*/ 382772 h 393405"/>
                        <a:gd name="connsiteX6" fmla="*/ 1233377 w 3789119"/>
                        <a:gd name="connsiteY6" fmla="*/ 0 h 393405"/>
                        <a:gd name="connsiteX7" fmla="*/ 1414130 w 3789119"/>
                        <a:gd name="connsiteY7" fmla="*/ 372140 h 393405"/>
                        <a:gd name="connsiteX8" fmla="*/ 1605516 w 3789119"/>
                        <a:gd name="connsiteY8" fmla="*/ 21265 h 393405"/>
                        <a:gd name="connsiteX9" fmla="*/ 1701209 w 3789119"/>
                        <a:gd name="connsiteY9" fmla="*/ 191386 h 393405"/>
                        <a:gd name="connsiteX10" fmla="*/ 3789119 w 3789119"/>
                        <a:gd name="connsiteY10" fmla="*/ 145964 h 393405"/>
                        <a:gd name="connsiteX0" fmla="*/ 0 w 3753826"/>
                        <a:gd name="connsiteY0" fmla="*/ 212651 h 393405"/>
                        <a:gd name="connsiteX1" fmla="*/ 393405 w 3753826"/>
                        <a:gd name="connsiteY1" fmla="*/ 202019 h 393405"/>
                        <a:gd name="connsiteX2" fmla="*/ 489098 w 3753826"/>
                        <a:gd name="connsiteY2" fmla="*/ 0 h 393405"/>
                        <a:gd name="connsiteX3" fmla="*/ 680484 w 3753826"/>
                        <a:gd name="connsiteY3" fmla="*/ 393405 h 393405"/>
                        <a:gd name="connsiteX4" fmla="*/ 839972 w 3753826"/>
                        <a:gd name="connsiteY4" fmla="*/ 0 h 393405"/>
                        <a:gd name="connsiteX5" fmla="*/ 1041991 w 3753826"/>
                        <a:gd name="connsiteY5" fmla="*/ 382772 h 393405"/>
                        <a:gd name="connsiteX6" fmla="*/ 1233377 w 3753826"/>
                        <a:gd name="connsiteY6" fmla="*/ 0 h 393405"/>
                        <a:gd name="connsiteX7" fmla="*/ 1414130 w 3753826"/>
                        <a:gd name="connsiteY7" fmla="*/ 372140 h 393405"/>
                        <a:gd name="connsiteX8" fmla="*/ 1605516 w 3753826"/>
                        <a:gd name="connsiteY8" fmla="*/ 21265 h 393405"/>
                        <a:gd name="connsiteX9" fmla="*/ 1701209 w 3753826"/>
                        <a:gd name="connsiteY9" fmla="*/ 191386 h 393405"/>
                        <a:gd name="connsiteX10" fmla="*/ 3753826 w 3753826"/>
                        <a:gd name="connsiteY10" fmla="*/ 191385 h 393405"/>
                        <a:gd name="connsiteX0" fmla="*/ 0 w 4600855"/>
                        <a:gd name="connsiteY0" fmla="*/ 235361 h 393405"/>
                        <a:gd name="connsiteX1" fmla="*/ 1240434 w 4600855"/>
                        <a:gd name="connsiteY1" fmla="*/ 202019 h 393405"/>
                        <a:gd name="connsiteX2" fmla="*/ 1336127 w 4600855"/>
                        <a:gd name="connsiteY2" fmla="*/ 0 h 393405"/>
                        <a:gd name="connsiteX3" fmla="*/ 1527513 w 4600855"/>
                        <a:gd name="connsiteY3" fmla="*/ 393405 h 393405"/>
                        <a:gd name="connsiteX4" fmla="*/ 1687001 w 4600855"/>
                        <a:gd name="connsiteY4" fmla="*/ 0 h 393405"/>
                        <a:gd name="connsiteX5" fmla="*/ 1889020 w 4600855"/>
                        <a:gd name="connsiteY5" fmla="*/ 382772 h 393405"/>
                        <a:gd name="connsiteX6" fmla="*/ 2080406 w 4600855"/>
                        <a:gd name="connsiteY6" fmla="*/ 0 h 393405"/>
                        <a:gd name="connsiteX7" fmla="*/ 2261159 w 4600855"/>
                        <a:gd name="connsiteY7" fmla="*/ 372140 h 393405"/>
                        <a:gd name="connsiteX8" fmla="*/ 2452545 w 4600855"/>
                        <a:gd name="connsiteY8" fmla="*/ 21265 h 393405"/>
                        <a:gd name="connsiteX9" fmla="*/ 2548238 w 4600855"/>
                        <a:gd name="connsiteY9" fmla="*/ 191386 h 393405"/>
                        <a:gd name="connsiteX10" fmla="*/ 4600855 w 4600855"/>
                        <a:gd name="connsiteY10" fmla="*/ 191385 h 393405"/>
                        <a:gd name="connsiteX0" fmla="*/ 0 w 4671441"/>
                        <a:gd name="connsiteY0" fmla="*/ 212651 h 393405"/>
                        <a:gd name="connsiteX1" fmla="*/ 1311020 w 4671441"/>
                        <a:gd name="connsiteY1" fmla="*/ 202019 h 393405"/>
                        <a:gd name="connsiteX2" fmla="*/ 1406713 w 4671441"/>
                        <a:gd name="connsiteY2" fmla="*/ 0 h 393405"/>
                        <a:gd name="connsiteX3" fmla="*/ 1598099 w 4671441"/>
                        <a:gd name="connsiteY3" fmla="*/ 393405 h 393405"/>
                        <a:gd name="connsiteX4" fmla="*/ 1757587 w 4671441"/>
                        <a:gd name="connsiteY4" fmla="*/ 0 h 393405"/>
                        <a:gd name="connsiteX5" fmla="*/ 1959606 w 4671441"/>
                        <a:gd name="connsiteY5" fmla="*/ 382772 h 393405"/>
                        <a:gd name="connsiteX6" fmla="*/ 2150992 w 4671441"/>
                        <a:gd name="connsiteY6" fmla="*/ 0 h 393405"/>
                        <a:gd name="connsiteX7" fmla="*/ 2331745 w 4671441"/>
                        <a:gd name="connsiteY7" fmla="*/ 372140 h 393405"/>
                        <a:gd name="connsiteX8" fmla="*/ 2523131 w 4671441"/>
                        <a:gd name="connsiteY8" fmla="*/ 21265 h 393405"/>
                        <a:gd name="connsiteX9" fmla="*/ 2618824 w 4671441"/>
                        <a:gd name="connsiteY9" fmla="*/ 191386 h 393405"/>
                        <a:gd name="connsiteX10" fmla="*/ 4671441 w 4671441"/>
                        <a:gd name="connsiteY10" fmla="*/ 191385 h 393405"/>
                        <a:gd name="connsiteX0" fmla="*/ 0 w 6662317"/>
                        <a:gd name="connsiteY0" fmla="*/ 212651 h 393405"/>
                        <a:gd name="connsiteX1" fmla="*/ 1311020 w 6662317"/>
                        <a:gd name="connsiteY1" fmla="*/ 202019 h 393405"/>
                        <a:gd name="connsiteX2" fmla="*/ 1406713 w 6662317"/>
                        <a:gd name="connsiteY2" fmla="*/ 0 h 393405"/>
                        <a:gd name="connsiteX3" fmla="*/ 1598099 w 6662317"/>
                        <a:gd name="connsiteY3" fmla="*/ 393405 h 393405"/>
                        <a:gd name="connsiteX4" fmla="*/ 1757587 w 6662317"/>
                        <a:gd name="connsiteY4" fmla="*/ 0 h 393405"/>
                        <a:gd name="connsiteX5" fmla="*/ 1959606 w 6662317"/>
                        <a:gd name="connsiteY5" fmla="*/ 382772 h 393405"/>
                        <a:gd name="connsiteX6" fmla="*/ 2150992 w 6662317"/>
                        <a:gd name="connsiteY6" fmla="*/ 0 h 393405"/>
                        <a:gd name="connsiteX7" fmla="*/ 2331745 w 6662317"/>
                        <a:gd name="connsiteY7" fmla="*/ 372140 h 393405"/>
                        <a:gd name="connsiteX8" fmla="*/ 2523131 w 6662317"/>
                        <a:gd name="connsiteY8" fmla="*/ 21265 h 393405"/>
                        <a:gd name="connsiteX9" fmla="*/ 2618824 w 6662317"/>
                        <a:gd name="connsiteY9" fmla="*/ 191386 h 393405"/>
                        <a:gd name="connsiteX10" fmla="*/ 6662317 w 6662317"/>
                        <a:gd name="connsiteY10" fmla="*/ 191385 h 393405"/>
                        <a:gd name="connsiteX0" fmla="*/ 0 w 6861407"/>
                        <a:gd name="connsiteY0" fmla="*/ 212651 h 393405"/>
                        <a:gd name="connsiteX1" fmla="*/ 1311020 w 6861407"/>
                        <a:gd name="connsiteY1" fmla="*/ 202019 h 393405"/>
                        <a:gd name="connsiteX2" fmla="*/ 1406713 w 6861407"/>
                        <a:gd name="connsiteY2" fmla="*/ 0 h 393405"/>
                        <a:gd name="connsiteX3" fmla="*/ 1598099 w 6861407"/>
                        <a:gd name="connsiteY3" fmla="*/ 393405 h 393405"/>
                        <a:gd name="connsiteX4" fmla="*/ 1757587 w 6861407"/>
                        <a:gd name="connsiteY4" fmla="*/ 0 h 393405"/>
                        <a:gd name="connsiteX5" fmla="*/ 1959606 w 6861407"/>
                        <a:gd name="connsiteY5" fmla="*/ 382772 h 393405"/>
                        <a:gd name="connsiteX6" fmla="*/ 2150992 w 6861407"/>
                        <a:gd name="connsiteY6" fmla="*/ 0 h 393405"/>
                        <a:gd name="connsiteX7" fmla="*/ 2331745 w 6861407"/>
                        <a:gd name="connsiteY7" fmla="*/ 372140 h 393405"/>
                        <a:gd name="connsiteX8" fmla="*/ 2523131 w 6861407"/>
                        <a:gd name="connsiteY8" fmla="*/ 21265 h 393405"/>
                        <a:gd name="connsiteX9" fmla="*/ 2618824 w 6861407"/>
                        <a:gd name="connsiteY9" fmla="*/ 191386 h 393405"/>
                        <a:gd name="connsiteX10" fmla="*/ 6861407 w 6861407"/>
                        <a:gd name="connsiteY10" fmla="*/ 165763 h 393405"/>
                        <a:gd name="connsiteX0" fmla="*/ 0 w 6861407"/>
                        <a:gd name="connsiteY0" fmla="*/ 212651 h 393405"/>
                        <a:gd name="connsiteX1" fmla="*/ 1311020 w 6861407"/>
                        <a:gd name="connsiteY1" fmla="*/ 202019 h 393405"/>
                        <a:gd name="connsiteX2" fmla="*/ 1406713 w 6861407"/>
                        <a:gd name="connsiteY2" fmla="*/ 0 h 393405"/>
                        <a:gd name="connsiteX3" fmla="*/ 1598099 w 6861407"/>
                        <a:gd name="connsiteY3" fmla="*/ 393405 h 393405"/>
                        <a:gd name="connsiteX4" fmla="*/ 1757587 w 6861407"/>
                        <a:gd name="connsiteY4" fmla="*/ 0 h 393405"/>
                        <a:gd name="connsiteX5" fmla="*/ 1959606 w 6861407"/>
                        <a:gd name="connsiteY5" fmla="*/ 382772 h 393405"/>
                        <a:gd name="connsiteX6" fmla="*/ 2150992 w 6861407"/>
                        <a:gd name="connsiteY6" fmla="*/ 0 h 393405"/>
                        <a:gd name="connsiteX7" fmla="*/ 2331745 w 6861407"/>
                        <a:gd name="connsiteY7" fmla="*/ 372140 h 393405"/>
                        <a:gd name="connsiteX8" fmla="*/ 2523131 w 6861407"/>
                        <a:gd name="connsiteY8" fmla="*/ 21265 h 393405"/>
                        <a:gd name="connsiteX9" fmla="*/ 2618824 w 6861407"/>
                        <a:gd name="connsiteY9" fmla="*/ 191386 h 393405"/>
                        <a:gd name="connsiteX10" fmla="*/ 6861407 w 6861407"/>
                        <a:gd name="connsiteY10" fmla="*/ 191385 h 393405"/>
                        <a:gd name="connsiteX0" fmla="*/ 0 w 4034357"/>
                        <a:gd name="connsiteY0" fmla="*/ 212651 h 393405"/>
                        <a:gd name="connsiteX1" fmla="*/ 1311020 w 4034357"/>
                        <a:gd name="connsiteY1" fmla="*/ 202019 h 393405"/>
                        <a:gd name="connsiteX2" fmla="*/ 1406713 w 4034357"/>
                        <a:gd name="connsiteY2" fmla="*/ 0 h 393405"/>
                        <a:gd name="connsiteX3" fmla="*/ 1598099 w 4034357"/>
                        <a:gd name="connsiteY3" fmla="*/ 393405 h 393405"/>
                        <a:gd name="connsiteX4" fmla="*/ 1757587 w 4034357"/>
                        <a:gd name="connsiteY4" fmla="*/ 0 h 393405"/>
                        <a:gd name="connsiteX5" fmla="*/ 1959606 w 4034357"/>
                        <a:gd name="connsiteY5" fmla="*/ 382772 h 393405"/>
                        <a:gd name="connsiteX6" fmla="*/ 2150992 w 4034357"/>
                        <a:gd name="connsiteY6" fmla="*/ 0 h 393405"/>
                        <a:gd name="connsiteX7" fmla="*/ 2331745 w 4034357"/>
                        <a:gd name="connsiteY7" fmla="*/ 372140 h 393405"/>
                        <a:gd name="connsiteX8" fmla="*/ 2523131 w 4034357"/>
                        <a:gd name="connsiteY8" fmla="*/ 21265 h 393405"/>
                        <a:gd name="connsiteX9" fmla="*/ 2618824 w 4034357"/>
                        <a:gd name="connsiteY9" fmla="*/ 191386 h 393405"/>
                        <a:gd name="connsiteX10" fmla="*/ 4034357 w 4034357"/>
                        <a:gd name="connsiteY10" fmla="*/ 165763 h 393405"/>
                        <a:gd name="connsiteX0" fmla="*/ 0 w 4193626"/>
                        <a:gd name="connsiteY0" fmla="*/ 212651 h 393405"/>
                        <a:gd name="connsiteX1" fmla="*/ 1311020 w 4193626"/>
                        <a:gd name="connsiteY1" fmla="*/ 202019 h 393405"/>
                        <a:gd name="connsiteX2" fmla="*/ 1406713 w 4193626"/>
                        <a:gd name="connsiteY2" fmla="*/ 0 h 393405"/>
                        <a:gd name="connsiteX3" fmla="*/ 1598099 w 4193626"/>
                        <a:gd name="connsiteY3" fmla="*/ 393405 h 393405"/>
                        <a:gd name="connsiteX4" fmla="*/ 1757587 w 4193626"/>
                        <a:gd name="connsiteY4" fmla="*/ 0 h 393405"/>
                        <a:gd name="connsiteX5" fmla="*/ 1959606 w 4193626"/>
                        <a:gd name="connsiteY5" fmla="*/ 382772 h 393405"/>
                        <a:gd name="connsiteX6" fmla="*/ 2150992 w 4193626"/>
                        <a:gd name="connsiteY6" fmla="*/ 0 h 393405"/>
                        <a:gd name="connsiteX7" fmla="*/ 2331745 w 4193626"/>
                        <a:gd name="connsiteY7" fmla="*/ 372140 h 393405"/>
                        <a:gd name="connsiteX8" fmla="*/ 2523131 w 4193626"/>
                        <a:gd name="connsiteY8" fmla="*/ 21265 h 393405"/>
                        <a:gd name="connsiteX9" fmla="*/ 2618824 w 4193626"/>
                        <a:gd name="connsiteY9" fmla="*/ 191386 h 393405"/>
                        <a:gd name="connsiteX10" fmla="*/ 4193626 w 4193626"/>
                        <a:gd name="connsiteY10" fmla="*/ 191385 h 3934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4193626" h="393405">
                          <a:moveTo>
                            <a:pt x="0" y="212651"/>
                          </a:moveTo>
                          <a:lnTo>
                            <a:pt x="1311020" y="202019"/>
                          </a:lnTo>
                          <a:lnTo>
                            <a:pt x="1406713" y="0"/>
                          </a:lnTo>
                          <a:lnTo>
                            <a:pt x="1598099" y="393405"/>
                          </a:lnTo>
                          <a:lnTo>
                            <a:pt x="1757587" y="0"/>
                          </a:lnTo>
                          <a:lnTo>
                            <a:pt x="1959606" y="382772"/>
                          </a:lnTo>
                          <a:lnTo>
                            <a:pt x="2150992" y="0"/>
                          </a:lnTo>
                          <a:lnTo>
                            <a:pt x="2331745" y="372140"/>
                          </a:lnTo>
                          <a:lnTo>
                            <a:pt x="2523131" y="21265"/>
                          </a:lnTo>
                          <a:lnTo>
                            <a:pt x="2618824" y="191386"/>
                          </a:lnTo>
                          <a:lnTo>
                            <a:pt x="4193626" y="191385"/>
                          </a:lnTo>
                        </a:path>
                      </a:pathLst>
                    </a:custGeom>
                    <a:noFill/>
                    <a:ln w="2222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32" name="Ομάδα 31"/>
                  <p:cNvGrpSpPr/>
                  <p:nvPr/>
                </p:nvGrpSpPr>
                <p:grpSpPr>
                  <a:xfrm>
                    <a:off x="599336" y="2860918"/>
                    <a:ext cx="338554" cy="398943"/>
                    <a:chOff x="7722557" y="1208489"/>
                    <a:chExt cx="338554" cy="398943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3" name="Ορθογώνιο 32"/>
                        <p:cNvSpPr/>
                        <p:nvPr/>
                      </p:nvSpPr>
                      <p:spPr>
                        <a:xfrm>
                          <a:off x="7722557" y="1238100"/>
                          <a:ext cx="338554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𝜤</m:t>
                                </m:r>
                              </m:oMath>
                            </m:oMathPara>
                          </a14:m>
                          <a:endParaRPr lang="el-GR" b="1" i="1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83" name="Ορθογώνιο 82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7722557" y="1238100"/>
                          <a:ext cx="338554" cy="369332"/>
                        </a:xfrm>
                        <a:prstGeom prst="rect">
                          <a:avLst/>
                        </a:prstGeom>
                        <a:blipFill>
                          <a:blip r:embed="rId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34" name="Ευθύγραμμο βέλος σύνδεσης 33"/>
                    <p:cNvCxnSpPr/>
                    <p:nvPr/>
                  </p:nvCxnSpPr>
                  <p:spPr>
                    <a:xfrm rot="5400000" flipH="1" flipV="1">
                      <a:off x="7610432" y="1388489"/>
                      <a:ext cx="360000" cy="0"/>
                    </a:xfrm>
                    <a:prstGeom prst="straightConnector1">
                      <a:avLst/>
                    </a:prstGeom>
                    <a:ln w="381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5" name="Ομάδα 34"/>
                  <p:cNvGrpSpPr/>
                  <p:nvPr/>
                </p:nvGrpSpPr>
                <p:grpSpPr>
                  <a:xfrm>
                    <a:off x="1848608" y="2385522"/>
                    <a:ext cx="373642" cy="369332"/>
                    <a:chOff x="853302" y="2385522"/>
                    <a:chExt cx="373642" cy="369332"/>
                  </a:xfrm>
                </p:grpSpPr>
                <p:cxnSp>
                  <p:nvCxnSpPr>
                    <p:cNvPr id="36" name="Ευθύγραμμο βέλος σύνδεσης 35"/>
                    <p:cNvCxnSpPr/>
                    <p:nvPr/>
                  </p:nvCxnSpPr>
                  <p:spPr>
                    <a:xfrm rot="10800000" flipH="1" flipV="1">
                      <a:off x="866944" y="2400256"/>
                      <a:ext cx="360000" cy="0"/>
                    </a:xfrm>
                    <a:prstGeom prst="straightConnector1">
                      <a:avLst/>
                    </a:prstGeom>
                    <a:ln w="381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7" name="Ορθογώνιο 36"/>
                        <p:cNvSpPr/>
                        <p:nvPr/>
                      </p:nvSpPr>
                      <p:spPr>
                        <a:xfrm>
                          <a:off x="853302" y="2385522"/>
                          <a:ext cx="338554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𝜤</m:t>
                                </m:r>
                              </m:oMath>
                            </m:oMathPara>
                          </a14:m>
                          <a:endParaRPr lang="el-GR" b="1" i="1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7" name="Ορθογώνιο 36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853302" y="2385522"/>
                          <a:ext cx="338554" cy="369332"/>
                        </a:xfrm>
                        <a:prstGeom prst="rect">
                          <a:avLst/>
                        </a:prstGeom>
                        <a:blipFill>
                          <a:blip r:embed="rId1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38" name="Ομάδα 37"/>
                  <p:cNvGrpSpPr/>
                  <p:nvPr/>
                </p:nvGrpSpPr>
                <p:grpSpPr>
                  <a:xfrm flipV="1">
                    <a:off x="3225634" y="2870783"/>
                    <a:ext cx="338554" cy="398943"/>
                    <a:chOff x="7722557" y="1208489"/>
                    <a:chExt cx="338554" cy="398943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9" name="Ορθογώνιο 38"/>
                        <p:cNvSpPr/>
                        <p:nvPr/>
                      </p:nvSpPr>
                      <p:spPr>
                        <a:xfrm>
                          <a:off x="7722557" y="1238100"/>
                          <a:ext cx="338554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𝜤</m:t>
                                </m:r>
                              </m:oMath>
                            </m:oMathPara>
                          </a14:m>
                          <a:endParaRPr lang="el-GR" b="1" i="1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53" name="Ορθογώνιο 152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7722557" y="1238100"/>
                          <a:ext cx="338554" cy="369332"/>
                        </a:xfrm>
                        <a:prstGeom prst="rect">
                          <a:avLst/>
                        </a:prstGeom>
                        <a:blipFill>
                          <a:blip r:embed="rId2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40" name="Ευθύγραμμο βέλος σύνδεσης 39"/>
                    <p:cNvCxnSpPr/>
                    <p:nvPr/>
                  </p:nvCxnSpPr>
                  <p:spPr>
                    <a:xfrm rot="5400000" flipH="1" flipV="1">
                      <a:off x="7821446" y="1388489"/>
                      <a:ext cx="360000" cy="0"/>
                    </a:xfrm>
                    <a:prstGeom prst="straightConnector1">
                      <a:avLst/>
                    </a:prstGeom>
                    <a:ln w="381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3" name="Ορθογώνιο 102"/>
                    <p:cNvSpPr/>
                    <p:nvPr/>
                  </p:nvSpPr>
                  <p:spPr>
                    <a:xfrm>
                      <a:off x="1829836" y="2740392"/>
                      <a:ext cx="50840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3" name="Ορθογώνιο 10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29836" y="2740392"/>
                      <a:ext cx="508408" cy="369332"/>
                    </a:xfrm>
                    <a:prstGeom prst="rect">
                      <a:avLst/>
                    </a:prstGeom>
                    <a:blipFill>
                      <a:blip r:embed="rId2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4" name="Ορθογώνιο 103"/>
                    <p:cNvSpPr/>
                    <p:nvPr/>
                  </p:nvSpPr>
                  <p:spPr>
                    <a:xfrm>
                      <a:off x="2719994" y="2736927"/>
                      <a:ext cx="50840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4" name="Ορθογώνιο 10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19994" y="2736927"/>
                      <a:ext cx="508408" cy="369332"/>
                    </a:xfrm>
                    <a:prstGeom prst="rect">
                      <a:avLst/>
                    </a:prstGeom>
                    <a:blipFill>
                      <a:blip r:embed="rId2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7" name="Ορθογώνιο 106"/>
                  <p:cNvSpPr/>
                  <p:nvPr/>
                </p:nvSpPr>
                <p:spPr>
                  <a:xfrm>
                    <a:off x="1424386" y="2867273"/>
                    <a:ext cx="39466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𝚨</m:t>
                          </m:r>
                        </m:oMath>
                      </m:oMathPara>
                    </a14:m>
                    <a:endParaRPr lang="el-GR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7" name="Ορθογώνιο 10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24386" y="2867273"/>
                    <a:ext cx="394660" cy="369332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8" name="Ορθογώνιο 107"/>
                  <p:cNvSpPr/>
                  <p:nvPr/>
                </p:nvSpPr>
                <p:spPr>
                  <a:xfrm>
                    <a:off x="2307617" y="2856882"/>
                    <a:ext cx="39145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𝚩</m:t>
                          </m:r>
                        </m:oMath>
                      </m:oMathPara>
                    </a14:m>
                    <a:endParaRPr lang="el-GR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8" name="Ορθογώνιο 10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07617" y="2856882"/>
                    <a:ext cx="391454" cy="369332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19" name="Ομάδα 118"/>
          <p:cNvGrpSpPr/>
          <p:nvPr/>
        </p:nvGrpSpPr>
        <p:grpSpPr>
          <a:xfrm>
            <a:off x="3779472" y="2369013"/>
            <a:ext cx="7107398" cy="2979470"/>
            <a:chOff x="3779472" y="2369013"/>
            <a:chExt cx="7107398" cy="2979470"/>
          </a:xfrm>
        </p:grpSpPr>
        <p:grpSp>
          <p:nvGrpSpPr>
            <p:cNvPr id="102" name="Ομάδα 101"/>
            <p:cNvGrpSpPr/>
            <p:nvPr/>
          </p:nvGrpSpPr>
          <p:grpSpPr>
            <a:xfrm>
              <a:off x="3779472" y="2369013"/>
              <a:ext cx="7107398" cy="2979470"/>
              <a:chOff x="3779472" y="2400186"/>
              <a:chExt cx="7107398" cy="2979470"/>
            </a:xfrm>
          </p:grpSpPr>
          <p:grpSp>
            <p:nvGrpSpPr>
              <p:cNvPr id="48" name="Ομάδα 47"/>
              <p:cNvGrpSpPr/>
              <p:nvPr/>
            </p:nvGrpSpPr>
            <p:grpSpPr>
              <a:xfrm>
                <a:off x="3779472" y="2400186"/>
                <a:ext cx="7107398" cy="2979470"/>
                <a:chOff x="3602825" y="2846999"/>
                <a:chExt cx="7107398" cy="2979470"/>
              </a:xfrm>
            </p:grpSpPr>
            <p:sp>
              <p:nvSpPr>
                <p:cNvPr id="49" name="Δεξί βέλος 48"/>
                <p:cNvSpPr/>
                <p:nvPr/>
              </p:nvSpPr>
              <p:spPr>
                <a:xfrm>
                  <a:off x="3602825" y="4279394"/>
                  <a:ext cx="3691594" cy="251047"/>
                </a:xfrm>
                <a:prstGeom prst="rightArrow">
                  <a:avLst>
                    <a:gd name="adj1" fmla="val 50000"/>
                    <a:gd name="adj2" fmla="val 194866"/>
                  </a:avLst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60" name="Ομάδα 59"/>
                <p:cNvGrpSpPr/>
                <p:nvPr/>
              </p:nvGrpSpPr>
              <p:grpSpPr>
                <a:xfrm>
                  <a:off x="7512477" y="3646103"/>
                  <a:ext cx="1998795" cy="2180366"/>
                  <a:chOff x="7935190" y="1412886"/>
                  <a:chExt cx="1998795" cy="2180366"/>
                </a:xfrm>
              </p:grpSpPr>
              <p:cxnSp>
                <p:nvCxnSpPr>
                  <p:cNvPr id="62" name="Ευθεία γραμμή σύνδεσης 61"/>
                  <p:cNvCxnSpPr/>
                  <p:nvPr/>
                </p:nvCxnSpPr>
                <p:spPr>
                  <a:xfrm flipH="1" flipV="1">
                    <a:off x="7935190" y="3037661"/>
                    <a:ext cx="464402" cy="736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Ευθεία γραμμή σύνδεσης 62"/>
                  <p:cNvCxnSpPr/>
                  <p:nvPr/>
                </p:nvCxnSpPr>
                <p:spPr>
                  <a:xfrm flipH="1">
                    <a:off x="7938655" y="1447524"/>
                    <a:ext cx="0" cy="158400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Ευθεία γραμμή σύνδεσης 64"/>
                  <p:cNvCxnSpPr/>
                  <p:nvPr/>
                </p:nvCxnSpPr>
                <p:spPr>
                  <a:xfrm flipH="1" flipV="1">
                    <a:off x="9469583" y="3003023"/>
                    <a:ext cx="464402" cy="736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Ευθεία γραμμή σύνδεσης 65"/>
                  <p:cNvCxnSpPr/>
                  <p:nvPr/>
                </p:nvCxnSpPr>
                <p:spPr>
                  <a:xfrm flipH="1">
                    <a:off x="9919861" y="1412886"/>
                    <a:ext cx="0" cy="158400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67" name="Ομάδα 66"/>
                  <p:cNvGrpSpPr/>
                  <p:nvPr/>
                </p:nvGrpSpPr>
                <p:grpSpPr>
                  <a:xfrm>
                    <a:off x="8380230" y="2430391"/>
                    <a:ext cx="1095967" cy="1162861"/>
                    <a:chOff x="8380230" y="2430391"/>
                    <a:chExt cx="1095967" cy="1162861"/>
                  </a:xfrm>
                </p:grpSpPr>
                <p:sp>
                  <p:nvSpPr>
                    <p:cNvPr id="68" name="TextBox 67"/>
                    <p:cNvSpPr txBox="1"/>
                    <p:nvPr/>
                  </p:nvSpPr>
                  <p:spPr>
                    <a:xfrm>
                      <a:off x="9016087" y="2553802"/>
                      <a:ext cx="33855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–</a:t>
                      </a:r>
                      <a:endParaRPr lang="el-GR" sz="2400" b="1" dirty="0"/>
                    </a:p>
                  </p:txBody>
                </p:sp>
                <p:grpSp>
                  <p:nvGrpSpPr>
                    <p:cNvPr id="69" name="Ομάδα 68"/>
                    <p:cNvGrpSpPr/>
                    <p:nvPr/>
                  </p:nvGrpSpPr>
                  <p:grpSpPr>
                    <a:xfrm>
                      <a:off x="8380230" y="2430391"/>
                      <a:ext cx="1095967" cy="1162861"/>
                      <a:chOff x="8380230" y="2430391"/>
                      <a:chExt cx="1095967" cy="1162861"/>
                    </a:xfrm>
                  </p:grpSpPr>
                  <p:grpSp>
                    <p:nvGrpSpPr>
                      <p:cNvPr id="70" name="Ομάδα 69"/>
                      <p:cNvGrpSpPr/>
                      <p:nvPr/>
                    </p:nvGrpSpPr>
                    <p:grpSpPr>
                      <a:xfrm>
                        <a:off x="8420856" y="2533020"/>
                        <a:ext cx="972490" cy="988470"/>
                        <a:chOff x="1130986" y="5906049"/>
                        <a:chExt cx="972490" cy="988470"/>
                      </a:xfrm>
                    </p:grpSpPr>
                    <p:cxnSp>
                      <p:nvCxnSpPr>
                        <p:cNvPr id="75" name="Ευθεία γραμμή σύνδεσης 74"/>
                        <p:cNvCxnSpPr/>
                        <p:nvPr/>
                      </p:nvCxnSpPr>
                      <p:spPr>
                        <a:xfrm>
                          <a:off x="1130986" y="6385364"/>
                          <a:ext cx="396000" cy="0"/>
                        </a:xfrm>
                        <a:prstGeom prst="line">
                          <a:avLst/>
                        </a:prstGeom>
                        <a:ln w="28575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6" name="Ευθεία γραμμή σύνδεσης 75"/>
                        <p:cNvCxnSpPr/>
                        <p:nvPr/>
                      </p:nvCxnSpPr>
                      <p:spPr>
                        <a:xfrm>
                          <a:off x="1536229" y="5906049"/>
                          <a:ext cx="0" cy="988470"/>
                        </a:xfrm>
                        <a:prstGeom prst="line">
                          <a:avLst/>
                        </a:prstGeom>
                        <a:ln w="381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7" name="Ευθεία γραμμή σύνδεσης 76"/>
                        <p:cNvCxnSpPr/>
                        <p:nvPr/>
                      </p:nvCxnSpPr>
                      <p:spPr>
                        <a:xfrm>
                          <a:off x="1707476" y="6381899"/>
                          <a:ext cx="396000" cy="0"/>
                        </a:xfrm>
                        <a:prstGeom prst="line">
                          <a:avLst/>
                        </a:prstGeom>
                        <a:ln w="28575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8" name="Ευθεία γραμμή σύνδεσης 77"/>
                        <p:cNvCxnSpPr/>
                        <p:nvPr/>
                      </p:nvCxnSpPr>
                      <p:spPr>
                        <a:xfrm>
                          <a:off x="1697080" y="6136505"/>
                          <a:ext cx="0" cy="504000"/>
                        </a:xfrm>
                        <a:prstGeom prst="line">
                          <a:avLst/>
                        </a:prstGeom>
                        <a:ln w="762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71" name="TextBox 70"/>
                      <p:cNvSpPr txBox="1"/>
                      <p:nvPr/>
                    </p:nvSpPr>
                    <p:spPr>
                      <a:xfrm>
                        <a:off x="8538050" y="2430391"/>
                        <a:ext cx="33855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400" b="1" dirty="0" smtClean="0"/>
                          <a:t>+</a:t>
                        </a:r>
                        <a:endParaRPr lang="el-GR" sz="2400" b="1" dirty="0"/>
                      </a:p>
                    </p:txBody>
                  </p:sp>
                  <p:sp>
                    <p:nvSpPr>
                      <p:cNvPr id="72" name="Οβάλ 71"/>
                      <p:cNvSpPr/>
                      <p:nvPr/>
                    </p:nvSpPr>
                    <p:spPr>
                      <a:xfrm>
                        <a:off x="8380230" y="2965576"/>
                        <a:ext cx="108000" cy="10800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73" name="Οβάλ 72"/>
                      <p:cNvSpPr/>
                      <p:nvPr/>
                    </p:nvSpPr>
                    <p:spPr>
                      <a:xfrm>
                        <a:off x="9368197" y="2962111"/>
                        <a:ext cx="108000" cy="10800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74" name="Ορθογώνιο 73"/>
                          <p:cNvSpPr/>
                          <p:nvPr/>
                        </p:nvSpPr>
                        <p:spPr>
                          <a:xfrm>
                            <a:off x="8767366" y="3223920"/>
                            <a:ext cx="646267" cy="369332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l-GR" b="1" i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𝚫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l-GR" dirty="0">
                              <a:solidFill>
                                <a:srgbClr val="00206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74" name="Ορθογώνιο 73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8767366" y="3223920"/>
                            <a:ext cx="646267" cy="369332"/>
                          </a:xfrm>
                          <a:prstGeom prst="rect">
                            <a:avLst/>
                          </a:prstGeom>
                          <a:blipFill>
                            <a:blip r:embed="rId28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</p:grpSp>
            </p:grpSp>
            <p:sp>
              <p:nvSpPr>
                <p:cNvPr id="51" name="TextBox 50"/>
                <p:cNvSpPr txBox="1"/>
                <p:nvPr/>
              </p:nvSpPr>
              <p:spPr>
                <a:xfrm>
                  <a:off x="6333256" y="2846999"/>
                  <a:ext cx="437696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Ισοδύναμο κύκλωμα με ένα Αντιστάτη</a:t>
                  </a:r>
                  <a:endParaRPr lang="el-GR" sz="20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94" name="Ομάδα 93"/>
              <p:cNvGrpSpPr/>
              <p:nvPr/>
            </p:nvGrpSpPr>
            <p:grpSpPr>
              <a:xfrm>
                <a:off x="7679992" y="2813067"/>
                <a:ext cx="1980000" cy="526964"/>
                <a:chOff x="1600197" y="605646"/>
                <a:chExt cx="1980000" cy="526964"/>
              </a:xfrm>
            </p:grpSpPr>
            <p:sp>
              <p:nvSpPr>
                <p:cNvPr id="100" name="Ελεύθερη σχεδίαση 99"/>
                <p:cNvSpPr/>
                <p:nvPr/>
              </p:nvSpPr>
              <p:spPr>
                <a:xfrm>
                  <a:off x="1600197" y="894344"/>
                  <a:ext cx="1980000" cy="238266"/>
                </a:xfrm>
                <a:custGeom>
                  <a:avLst/>
                  <a:gdLst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50605 w 2200940"/>
                    <a:gd name="connsiteY4" fmla="*/ 21265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180754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200940"/>
                    <a:gd name="connsiteY0" fmla="*/ 212651 h 393405"/>
                    <a:gd name="connsiteX1" fmla="*/ 393405 w 2200940"/>
                    <a:gd name="connsiteY1" fmla="*/ 202019 h 393405"/>
                    <a:gd name="connsiteX2" fmla="*/ 489098 w 2200940"/>
                    <a:gd name="connsiteY2" fmla="*/ 0 h 393405"/>
                    <a:gd name="connsiteX3" fmla="*/ 680484 w 2200940"/>
                    <a:gd name="connsiteY3" fmla="*/ 393405 h 393405"/>
                    <a:gd name="connsiteX4" fmla="*/ 839972 w 2200940"/>
                    <a:gd name="connsiteY4" fmla="*/ 0 h 393405"/>
                    <a:gd name="connsiteX5" fmla="*/ 1041991 w 2200940"/>
                    <a:gd name="connsiteY5" fmla="*/ 382772 h 393405"/>
                    <a:gd name="connsiteX6" fmla="*/ 1233377 w 2200940"/>
                    <a:gd name="connsiteY6" fmla="*/ 0 h 393405"/>
                    <a:gd name="connsiteX7" fmla="*/ 1414130 w 2200940"/>
                    <a:gd name="connsiteY7" fmla="*/ 372140 h 393405"/>
                    <a:gd name="connsiteX8" fmla="*/ 1605516 w 2200940"/>
                    <a:gd name="connsiteY8" fmla="*/ 21265 h 393405"/>
                    <a:gd name="connsiteX9" fmla="*/ 1701209 w 2200940"/>
                    <a:gd name="connsiteY9" fmla="*/ 191386 h 393405"/>
                    <a:gd name="connsiteX10" fmla="*/ 2200940 w 2200940"/>
                    <a:gd name="connsiteY10" fmla="*/ 191386 h 393405"/>
                    <a:gd name="connsiteX0" fmla="*/ 0 w 2727508"/>
                    <a:gd name="connsiteY0" fmla="*/ 212651 h 393405"/>
                    <a:gd name="connsiteX1" fmla="*/ 919973 w 2727508"/>
                    <a:gd name="connsiteY1" fmla="*/ 202019 h 393405"/>
                    <a:gd name="connsiteX2" fmla="*/ 1015666 w 2727508"/>
                    <a:gd name="connsiteY2" fmla="*/ 0 h 393405"/>
                    <a:gd name="connsiteX3" fmla="*/ 1207052 w 2727508"/>
                    <a:gd name="connsiteY3" fmla="*/ 393405 h 393405"/>
                    <a:gd name="connsiteX4" fmla="*/ 1366540 w 2727508"/>
                    <a:gd name="connsiteY4" fmla="*/ 0 h 393405"/>
                    <a:gd name="connsiteX5" fmla="*/ 1568559 w 2727508"/>
                    <a:gd name="connsiteY5" fmla="*/ 382772 h 393405"/>
                    <a:gd name="connsiteX6" fmla="*/ 1759945 w 2727508"/>
                    <a:gd name="connsiteY6" fmla="*/ 0 h 393405"/>
                    <a:gd name="connsiteX7" fmla="*/ 1940698 w 2727508"/>
                    <a:gd name="connsiteY7" fmla="*/ 372140 h 393405"/>
                    <a:gd name="connsiteX8" fmla="*/ 2132084 w 2727508"/>
                    <a:gd name="connsiteY8" fmla="*/ 21265 h 393405"/>
                    <a:gd name="connsiteX9" fmla="*/ 2227777 w 2727508"/>
                    <a:gd name="connsiteY9" fmla="*/ 191386 h 393405"/>
                    <a:gd name="connsiteX10" fmla="*/ 2727508 w 2727508"/>
                    <a:gd name="connsiteY10" fmla="*/ 191386 h 393405"/>
                    <a:gd name="connsiteX0" fmla="*/ 0 w 3220102"/>
                    <a:gd name="connsiteY0" fmla="*/ 212651 h 393405"/>
                    <a:gd name="connsiteX1" fmla="*/ 919973 w 3220102"/>
                    <a:gd name="connsiteY1" fmla="*/ 202019 h 393405"/>
                    <a:gd name="connsiteX2" fmla="*/ 1015666 w 3220102"/>
                    <a:gd name="connsiteY2" fmla="*/ 0 h 393405"/>
                    <a:gd name="connsiteX3" fmla="*/ 1207052 w 3220102"/>
                    <a:gd name="connsiteY3" fmla="*/ 393405 h 393405"/>
                    <a:gd name="connsiteX4" fmla="*/ 1366540 w 3220102"/>
                    <a:gd name="connsiteY4" fmla="*/ 0 h 393405"/>
                    <a:gd name="connsiteX5" fmla="*/ 1568559 w 3220102"/>
                    <a:gd name="connsiteY5" fmla="*/ 382772 h 393405"/>
                    <a:gd name="connsiteX6" fmla="*/ 1759945 w 3220102"/>
                    <a:gd name="connsiteY6" fmla="*/ 0 h 393405"/>
                    <a:gd name="connsiteX7" fmla="*/ 1940698 w 3220102"/>
                    <a:gd name="connsiteY7" fmla="*/ 372140 h 393405"/>
                    <a:gd name="connsiteX8" fmla="*/ 2132084 w 3220102"/>
                    <a:gd name="connsiteY8" fmla="*/ 21265 h 393405"/>
                    <a:gd name="connsiteX9" fmla="*/ 2227777 w 3220102"/>
                    <a:gd name="connsiteY9" fmla="*/ 191386 h 393405"/>
                    <a:gd name="connsiteX10" fmla="*/ 3220102 w 3220102"/>
                    <a:gd name="connsiteY10" fmla="*/ 191386 h 3934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220102" h="393405">
                      <a:moveTo>
                        <a:pt x="0" y="212651"/>
                      </a:moveTo>
                      <a:lnTo>
                        <a:pt x="919973" y="202019"/>
                      </a:lnTo>
                      <a:lnTo>
                        <a:pt x="1015666" y="0"/>
                      </a:lnTo>
                      <a:lnTo>
                        <a:pt x="1207052" y="393405"/>
                      </a:lnTo>
                      <a:lnTo>
                        <a:pt x="1366540" y="0"/>
                      </a:lnTo>
                      <a:lnTo>
                        <a:pt x="1568559" y="382772"/>
                      </a:lnTo>
                      <a:lnTo>
                        <a:pt x="1759945" y="0"/>
                      </a:lnTo>
                      <a:lnTo>
                        <a:pt x="1940698" y="372140"/>
                      </a:lnTo>
                      <a:lnTo>
                        <a:pt x="2132084" y="21265"/>
                      </a:lnTo>
                      <a:lnTo>
                        <a:pt x="2227777" y="191386"/>
                      </a:lnTo>
                      <a:lnTo>
                        <a:pt x="3220102" y="191386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1" name="Ορθογώνιο 100"/>
                    <p:cNvSpPr/>
                    <p:nvPr/>
                  </p:nvSpPr>
                  <p:spPr>
                    <a:xfrm>
                      <a:off x="2307077" y="605646"/>
                      <a:ext cx="613181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600" b="1" i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𝐧𝐞𝐭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1" name="Ορθογώνιο 10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07077" y="605646"/>
                      <a:ext cx="613181" cy="338554"/>
                    </a:xfrm>
                    <a:prstGeom prst="rect">
                      <a:avLst/>
                    </a:prstGeom>
                    <a:blipFill>
                      <a:blip r:embed="rId2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cxnSp>
          <p:nvCxnSpPr>
            <p:cNvPr id="113" name="Ευθύγραμμο βέλος σύνδεσης 112"/>
            <p:cNvCxnSpPr/>
            <p:nvPr/>
          </p:nvCxnSpPr>
          <p:spPr>
            <a:xfrm rot="10800000" flipH="1" flipV="1">
              <a:off x="8403129" y="3409146"/>
              <a:ext cx="360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Ορθογώνιο 113"/>
                <p:cNvSpPr/>
                <p:nvPr/>
              </p:nvSpPr>
              <p:spPr>
                <a:xfrm>
                  <a:off x="8389487" y="3394412"/>
                  <a:ext cx="3385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𝜤</m:t>
                        </m:r>
                      </m:oMath>
                    </m:oMathPara>
                  </a14:m>
                  <a:endParaRPr lang="el-GR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4" name="Ορθογώνιο 1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9487" y="3394412"/>
                  <a:ext cx="338554" cy="369332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Ορθογώνιο 114"/>
                <p:cNvSpPr/>
                <p:nvPr/>
              </p:nvSpPr>
              <p:spPr>
                <a:xfrm>
                  <a:off x="7734033" y="3831019"/>
                  <a:ext cx="3385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𝜤</m:t>
                        </m:r>
                      </m:oMath>
                    </m:oMathPara>
                  </a14:m>
                  <a:endParaRPr lang="el-GR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5" name="Ορθογώνιο 1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34033" y="3831019"/>
                  <a:ext cx="338554" cy="369332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6" name="Ευθύγραμμο βέλος σύνδεσης 115"/>
            <p:cNvCxnSpPr/>
            <p:nvPr/>
          </p:nvCxnSpPr>
          <p:spPr>
            <a:xfrm rot="5400000" flipH="1" flipV="1">
              <a:off x="7621908" y="3981408"/>
              <a:ext cx="360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Ορθογώνιο 116"/>
                <p:cNvSpPr/>
                <p:nvPr/>
              </p:nvSpPr>
              <p:spPr>
                <a:xfrm flipV="1">
                  <a:off x="9301080" y="3731603"/>
                  <a:ext cx="3385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𝜤</m:t>
                        </m:r>
                      </m:oMath>
                    </m:oMathPara>
                  </a14:m>
                  <a:endParaRPr lang="el-GR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7" name="Ορθογώνιο 1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V="1">
                  <a:off x="9301080" y="3731603"/>
                  <a:ext cx="338554" cy="369332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8" name="Ευθύγραμμο βέλος σύνδεσης 117"/>
            <p:cNvCxnSpPr/>
            <p:nvPr/>
          </p:nvCxnSpPr>
          <p:spPr>
            <a:xfrm rot="16200000" flipH="1">
              <a:off x="9399969" y="3950546"/>
              <a:ext cx="360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0193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Συνδεσμολογία Αντιστατών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164" y="687927"/>
            <a:ext cx="4857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Αντιστάτες σε Παράλληλη Σύνδεση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" name="Ομάδα 39"/>
          <p:cNvGrpSpPr/>
          <p:nvPr/>
        </p:nvGrpSpPr>
        <p:grpSpPr>
          <a:xfrm>
            <a:off x="4817720" y="723733"/>
            <a:ext cx="4327420" cy="558999"/>
            <a:chOff x="4007227" y="681201"/>
            <a:chExt cx="4327420" cy="558999"/>
          </a:xfrm>
        </p:grpSpPr>
        <p:sp>
          <p:nvSpPr>
            <p:cNvPr id="41" name="Ορθογώνιο 40"/>
            <p:cNvSpPr/>
            <p:nvPr/>
          </p:nvSpPr>
          <p:spPr>
            <a:xfrm>
              <a:off x="4007227" y="749482"/>
              <a:ext cx="339110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Ohm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Ορθογώνιο 41"/>
                <p:cNvSpPr/>
                <p:nvPr/>
              </p:nvSpPr>
              <p:spPr>
                <a:xfrm>
                  <a:off x="5600693" y="681201"/>
                  <a:ext cx="2733954" cy="558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𝑪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16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𝑪</m:t>
                        </m:r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i="1" dirty="0"/>
                </a:p>
              </p:txBody>
            </p:sp>
          </mc:Choice>
          <mc:Fallback xmlns="">
            <p:sp>
              <p:nvSpPr>
                <p:cNvPr id="42" name="Ορθογώνιο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0693" y="681201"/>
                  <a:ext cx="2733954" cy="558999"/>
                </a:xfrm>
                <a:prstGeom prst="rect">
                  <a:avLst/>
                </a:prstGeom>
                <a:blipFill>
                  <a:blip r:embed="rId2"/>
                  <a:stretch>
                    <a:fillRect b="-109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3" name="Ορθογώνιο 42"/>
          <p:cNvSpPr/>
          <p:nvPr/>
        </p:nvSpPr>
        <p:spPr>
          <a:xfrm>
            <a:off x="2804783" y="1646568"/>
            <a:ext cx="8035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δυο άκρα του συστήματος συνδέονται με ηλεκτρικό στοιχείο διαφοράς δυναμικού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5" name="Ομάδα 44"/>
          <p:cNvGrpSpPr/>
          <p:nvPr/>
        </p:nvGrpSpPr>
        <p:grpSpPr>
          <a:xfrm>
            <a:off x="172737" y="5926210"/>
            <a:ext cx="11863325" cy="736730"/>
            <a:chOff x="1876846" y="6025377"/>
            <a:chExt cx="10207779" cy="1072640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1876846" y="6025377"/>
              <a:ext cx="1726776" cy="683264"/>
              <a:chOff x="1876846" y="6025377"/>
              <a:chExt cx="1726776" cy="683264"/>
            </a:xfrm>
          </p:grpSpPr>
          <p:sp>
            <p:nvSpPr>
              <p:cNvPr id="48" name="Ορθογώνιο 47"/>
              <p:cNvSpPr/>
              <p:nvPr/>
            </p:nvSpPr>
            <p:spPr>
              <a:xfrm>
                <a:off x="1876846" y="6185582"/>
                <a:ext cx="152073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 παράγοντας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9" name="Ορθογώνιο 48"/>
                  <p:cNvSpPr/>
                  <p:nvPr/>
                </p:nvSpPr>
                <p:spPr>
                  <a:xfrm>
                    <a:off x="2957355" y="6025377"/>
                    <a:ext cx="646267" cy="6832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𝐧𝐞𝐭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l-GR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49" name="Ορθογώνιο 4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57355" y="6025377"/>
                    <a:ext cx="646267" cy="68326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2987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Ορθογώνιο 46"/>
                <p:cNvSpPr/>
                <p:nvPr/>
              </p:nvSpPr>
              <p:spPr>
                <a:xfrm>
                  <a:off x="3525324" y="6156995"/>
                  <a:ext cx="8559301" cy="9410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αντιστοιχεί στην Αντίσταση  </a:t>
                  </a:r>
                  <a:r>
                    <a:rPr lang="en-US" b="1" i="1" dirty="0" err="1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b="1" baseline="-25000" dirty="0" err="1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net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ενός ισοδύναμου αντιστάτη ο οποίος αντλεί από το ηλεκτρικό στοιχείο συνολικό ρεύμα έντασης </a:t>
                  </a:r>
                  <a:r>
                    <a:rPr lang="el-GR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</a:t>
                  </a:r>
                  <a:r>
                    <a:rPr lang="en-US" b="1" baseline="-25000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net</a:t>
                  </a:r>
                  <a:r>
                    <a:rPr lang="en-US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= </a:t>
                  </a:r>
                  <a:r>
                    <a:rPr lang="el-GR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</a:t>
                  </a:r>
                  <a:r>
                    <a:rPr lang="en-US" b="1" baseline="-25000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r>
                    <a:rPr lang="en-US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 </a:t>
                  </a:r>
                  <a:r>
                    <a:rPr lang="el-GR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</a:t>
                  </a:r>
                  <a:r>
                    <a:rPr lang="en-US" b="1" baseline="-25000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n-US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</a:t>
                  </a:r>
                  <a:r>
                    <a:rPr lang="el-GR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Ι</a:t>
                  </a:r>
                  <a:r>
                    <a:rPr lang="en-US" b="1" baseline="-25000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en-US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όταν η διαφορά δυναμικού στο ηλεκτρικό στοιχείο είναι </a:t>
                  </a:r>
                  <a14:m>
                    <m:oMath xmlns:m="http://schemas.openxmlformats.org/officeDocument/2006/math">
                      <m:r>
                        <a:rPr lang="el-GR" sz="1600" b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l-GR" sz="16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a14:m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7" name="Ορθογώνιο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5324" y="6156995"/>
                  <a:ext cx="8559301" cy="941022"/>
                </a:xfrm>
                <a:prstGeom prst="rect">
                  <a:avLst/>
                </a:prstGeom>
                <a:blipFill>
                  <a:blip r:embed="rId4"/>
                  <a:stretch>
                    <a:fillRect l="-368" t="-5660" b="-1792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Ομάδα 49"/>
          <p:cNvGrpSpPr/>
          <p:nvPr/>
        </p:nvGrpSpPr>
        <p:grpSpPr>
          <a:xfrm>
            <a:off x="449338" y="3866032"/>
            <a:ext cx="1795768" cy="1589264"/>
            <a:chOff x="980728" y="2510865"/>
            <a:chExt cx="1795768" cy="1589264"/>
          </a:xfrm>
        </p:grpSpPr>
        <p:grpSp>
          <p:nvGrpSpPr>
            <p:cNvPr id="51" name="Ομάδα 50"/>
            <p:cNvGrpSpPr/>
            <p:nvPr/>
          </p:nvGrpSpPr>
          <p:grpSpPr>
            <a:xfrm>
              <a:off x="1313208" y="2916486"/>
              <a:ext cx="1095967" cy="1183643"/>
              <a:chOff x="8380230" y="2274526"/>
              <a:chExt cx="1095967" cy="1183643"/>
            </a:xfrm>
          </p:grpSpPr>
          <p:sp>
            <p:nvSpPr>
              <p:cNvPr id="58" name="TextBox 57"/>
              <p:cNvSpPr txBox="1"/>
              <p:nvPr/>
            </p:nvSpPr>
            <p:spPr>
              <a:xfrm>
                <a:off x="9047254" y="2397937"/>
                <a:ext cx="3385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 smtClean="0"/>
                  <a:t>–</a:t>
                </a:r>
                <a:endParaRPr lang="el-GR" sz="2400" b="1" dirty="0"/>
              </a:p>
            </p:txBody>
          </p:sp>
          <p:grpSp>
            <p:nvGrpSpPr>
              <p:cNvPr id="59" name="Ομάδα 58"/>
              <p:cNvGrpSpPr/>
              <p:nvPr/>
            </p:nvGrpSpPr>
            <p:grpSpPr>
              <a:xfrm>
                <a:off x="8380230" y="2274526"/>
                <a:ext cx="1095967" cy="1183643"/>
                <a:chOff x="8380230" y="2274526"/>
                <a:chExt cx="1095967" cy="1183643"/>
              </a:xfrm>
            </p:grpSpPr>
            <p:grpSp>
              <p:nvGrpSpPr>
                <p:cNvPr id="60" name="Ομάδα 59"/>
                <p:cNvGrpSpPr/>
                <p:nvPr/>
              </p:nvGrpSpPr>
              <p:grpSpPr>
                <a:xfrm>
                  <a:off x="8420856" y="2377155"/>
                  <a:ext cx="972490" cy="988470"/>
                  <a:chOff x="1130986" y="5750184"/>
                  <a:chExt cx="972490" cy="988470"/>
                </a:xfrm>
              </p:grpSpPr>
              <p:cxnSp>
                <p:nvCxnSpPr>
                  <p:cNvPr id="65" name="Ευθεία γραμμή σύνδεσης 64"/>
                  <p:cNvCxnSpPr/>
                  <p:nvPr/>
                </p:nvCxnSpPr>
                <p:spPr>
                  <a:xfrm>
                    <a:off x="1130986" y="6229499"/>
                    <a:ext cx="396000" cy="0"/>
                  </a:xfrm>
                  <a:prstGeom prst="line">
                    <a:avLst/>
                  </a:prstGeom>
                  <a:ln w="28575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Ευθεία γραμμή σύνδεσης 65"/>
                  <p:cNvCxnSpPr/>
                  <p:nvPr/>
                </p:nvCxnSpPr>
                <p:spPr>
                  <a:xfrm>
                    <a:off x="1536229" y="5750184"/>
                    <a:ext cx="0" cy="988470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Ευθεία γραμμή σύνδεσης 66"/>
                  <p:cNvCxnSpPr/>
                  <p:nvPr/>
                </p:nvCxnSpPr>
                <p:spPr>
                  <a:xfrm>
                    <a:off x="1707476" y="6226034"/>
                    <a:ext cx="396000" cy="0"/>
                  </a:xfrm>
                  <a:prstGeom prst="line">
                    <a:avLst/>
                  </a:prstGeom>
                  <a:ln w="28575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Ευθεία γραμμή σύνδεσης 67"/>
                  <p:cNvCxnSpPr/>
                  <p:nvPr/>
                </p:nvCxnSpPr>
                <p:spPr>
                  <a:xfrm>
                    <a:off x="1686687" y="5980640"/>
                    <a:ext cx="0" cy="504000"/>
                  </a:xfrm>
                  <a:prstGeom prst="line">
                    <a:avLst/>
                  </a:prstGeom>
                  <a:ln w="762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TextBox 60"/>
                <p:cNvSpPr txBox="1"/>
                <p:nvPr/>
              </p:nvSpPr>
              <p:spPr>
                <a:xfrm>
                  <a:off x="8527659" y="2274526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400" b="1" dirty="0" smtClean="0"/>
                    <a:t>+</a:t>
                  </a:r>
                  <a:endParaRPr lang="el-GR" sz="2400" b="1" dirty="0"/>
                </a:p>
              </p:txBody>
            </p:sp>
            <p:sp>
              <p:nvSpPr>
                <p:cNvPr id="62" name="Οβάλ 61"/>
                <p:cNvSpPr/>
                <p:nvPr/>
              </p:nvSpPr>
              <p:spPr>
                <a:xfrm>
                  <a:off x="8380230" y="2809711"/>
                  <a:ext cx="108000" cy="108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3" name="Οβάλ 62"/>
                <p:cNvSpPr/>
                <p:nvPr/>
              </p:nvSpPr>
              <p:spPr>
                <a:xfrm>
                  <a:off x="9368197" y="2806246"/>
                  <a:ext cx="108000" cy="108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4" name="Ορθογώνιο 63"/>
                    <p:cNvSpPr/>
                    <p:nvPr/>
                  </p:nvSpPr>
                  <p:spPr>
                    <a:xfrm>
                      <a:off x="8819321" y="3088837"/>
                      <a:ext cx="64626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4" name="Ορθογώνιο 6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819321" y="3088837"/>
                      <a:ext cx="646267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52" name="Ομάδα 51"/>
            <p:cNvGrpSpPr/>
            <p:nvPr/>
          </p:nvGrpSpPr>
          <p:grpSpPr>
            <a:xfrm>
              <a:off x="980728" y="2524427"/>
              <a:ext cx="396000" cy="980929"/>
              <a:chOff x="980728" y="2524427"/>
              <a:chExt cx="396000" cy="980929"/>
            </a:xfrm>
          </p:grpSpPr>
          <p:cxnSp>
            <p:nvCxnSpPr>
              <p:cNvPr id="56" name="Ευθεία γραμμή σύνδεσης 55"/>
              <p:cNvCxnSpPr/>
              <p:nvPr/>
            </p:nvCxnSpPr>
            <p:spPr>
              <a:xfrm flipH="1">
                <a:off x="991119" y="2524427"/>
                <a:ext cx="0" cy="972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Ευθεία γραμμή σύνδεσης 56"/>
              <p:cNvCxnSpPr/>
              <p:nvPr/>
            </p:nvCxnSpPr>
            <p:spPr>
              <a:xfrm flipH="1" flipV="1">
                <a:off x="980728" y="3505356"/>
                <a:ext cx="396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Ομάδα 52"/>
            <p:cNvGrpSpPr/>
            <p:nvPr/>
          </p:nvGrpSpPr>
          <p:grpSpPr>
            <a:xfrm flipH="1">
              <a:off x="2370071" y="2510865"/>
              <a:ext cx="406425" cy="1008000"/>
              <a:chOff x="937956" y="2503188"/>
              <a:chExt cx="406425" cy="1008000"/>
            </a:xfrm>
          </p:grpSpPr>
          <p:cxnSp>
            <p:nvCxnSpPr>
              <p:cNvPr id="54" name="Ευθεία γραμμή σύνδεσης 53"/>
              <p:cNvCxnSpPr/>
              <p:nvPr/>
            </p:nvCxnSpPr>
            <p:spPr>
              <a:xfrm flipH="1">
                <a:off x="937956" y="2503188"/>
                <a:ext cx="0" cy="1008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Ευθεία γραμμή σύνδεσης 54"/>
              <p:cNvCxnSpPr/>
              <p:nvPr/>
            </p:nvCxnSpPr>
            <p:spPr>
              <a:xfrm flipH="1" flipV="1">
                <a:off x="948381" y="3494965"/>
                <a:ext cx="396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8" name="Ορθογώνιο 77"/>
          <p:cNvSpPr/>
          <p:nvPr/>
        </p:nvSpPr>
        <p:spPr>
          <a:xfrm>
            <a:off x="2797688" y="2054159"/>
            <a:ext cx="55462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Όλοι οι αντιστάτες έχουν την ίδια διαφορά δυναμικού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" name="Ορθογώνιο 131"/>
          <p:cNvSpPr/>
          <p:nvPr/>
        </p:nvSpPr>
        <p:spPr>
          <a:xfrm>
            <a:off x="2801226" y="3960938"/>
            <a:ext cx="34748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Κανόνας των Κόμβων του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Kirchhoff: 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Ορθογώνιο 132"/>
              <p:cNvSpPr/>
              <p:nvPr/>
            </p:nvSpPr>
            <p:spPr>
              <a:xfrm>
                <a:off x="6111790" y="3905450"/>
                <a:ext cx="20951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33" name="Ορθογώνιο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1790" y="3905450"/>
                <a:ext cx="2095189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Ορθογώνιο 133"/>
              <p:cNvSpPr/>
              <p:nvPr/>
            </p:nvSpPr>
            <p:spPr>
              <a:xfrm>
                <a:off x="4182747" y="4339138"/>
                <a:ext cx="1159163" cy="6572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34" name="Ορθογώνιο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747" y="4339138"/>
                <a:ext cx="1159163" cy="6572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Ορθογώνιο 134"/>
              <p:cNvSpPr/>
              <p:nvPr/>
            </p:nvSpPr>
            <p:spPr>
              <a:xfrm>
                <a:off x="5606970" y="4341127"/>
                <a:ext cx="1159163" cy="6572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35" name="Ορθογώνιο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6970" y="4341127"/>
                <a:ext cx="1159163" cy="6572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Ορθογώνιο 139"/>
              <p:cNvSpPr/>
              <p:nvPr/>
            </p:nvSpPr>
            <p:spPr>
              <a:xfrm>
                <a:off x="2685585" y="5137243"/>
                <a:ext cx="3373039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  <m:r>
                            <a:rPr lang="en-US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40" name="Ορθογώνιο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585" y="5137243"/>
                <a:ext cx="3373039" cy="71468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Ορθογώνιο 140"/>
              <p:cNvSpPr/>
              <p:nvPr/>
            </p:nvSpPr>
            <p:spPr>
              <a:xfrm>
                <a:off x="6058624" y="5218761"/>
                <a:ext cx="2311595" cy="6594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𝐧𝐞𝐭</m:t>
                              </m:r>
                            </m:sub>
                          </m:sSub>
                        </m:num>
                        <m:den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41" name="Ορθογώνιο 1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624" y="5218761"/>
                <a:ext cx="2311595" cy="65941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3" name="Ομάδα 172"/>
          <p:cNvGrpSpPr/>
          <p:nvPr/>
        </p:nvGrpSpPr>
        <p:grpSpPr>
          <a:xfrm>
            <a:off x="-151268" y="2537107"/>
            <a:ext cx="11934559" cy="2177879"/>
            <a:chOff x="-151268" y="2537107"/>
            <a:chExt cx="11934559" cy="2177879"/>
          </a:xfrm>
        </p:grpSpPr>
        <p:sp>
          <p:nvSpPr>
            <p:cNvPr id="44" name="Ορθογώνιο 43"/>
            <p:cNvSpPr/>
            <p:nvPr/>
          </p:nvSpPr>
          <p:spPr>
            <a:xfrm>
              <a:off x="2804783" y="2537107"/>
              <a:ext cx="89785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ηλεκτρικό στοιχείο τροφοδοτεί το σύστημα των αντιστατών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,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,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με συνολικό ρεύμα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net</a:t>
              </a:r>
              <a:endPara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71" name="Ομάδα 170"/>
            <p:cNvGrpSpPr/>
            <p:nvPr/>
          </p:nvGrpSpPr>
          <p:grpSpPr>
            <a:xfrm>
              <a:off x="-151268" y="4149870"/>
              <a:ext cx="3055889" cy="565116"/>
              <a:chOff x="-151268" y="4149870"/>
              <a:chExt cx="3055889" cy="565116"/>
            </a:xfrm>
          </p:grpSpPr>
          <p:cxnSp>
            <p:nvCxnSpPr>
              <p:cNvPr id="101" name="Ευθύγραμμο βέλος σύνδεσης 100"/>
              <p:cNvCxnSpPr/>
              <p:nvPr/>
            </p:nvCxnSpPr>
            <p:spPr>
              <a:xfrm rot="5400000">
                <a:off x="2101375" y="4461830"/>
                <a:ext cx="506312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3" name="Ομάδα 92"/>
              <p:cNvGrpSpPr/>
              <p:nvPr/>
            </p:nvGrpSpPr>
            <p:grpSpPr>
              <a:xfrm flipV="1">
                <a:off x="-151268" y="4149870"/>
                <a:ext cx="607795" cy="506313"/>
                <a:chOff x="6730538" y="1799435"/>
                <a:chExt cx="607795" cy="39600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4" name="Ορθογώνιο 93"/>
                    <p:cNvSpPr/>
                    <p:nvPr/>
                  </p:nvSpPr>
                  <p:spPr>
                    <a:xfrm flipH="1" flipV="1">
                      <a:off x="6730538" y="1861874"/>
                      <a:ext cx="607795" cy="28886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𝐧𝐞𝐭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4" name="Ορθογώνιο 9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flipH="1" flipV="1">
                      <a:off x="6730538" y="1861874"/>
                      <a:ext cx="607795" cy="288864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95" name="Ευθύγραμμο βέλος σύνδεσης 94"/>
                <p:cNvCxnSpPr/>
                <p:nvPr/>
              </p:nvCxnSpPr>
              <p:spPr>
                <a:xfrm rot="5400000">
                  <a:off x="7053613" y="1997435"/>
                  <a:ext cx="39600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Ορθογώνιο 143"/>
                  <p:cNvSpPr/>
                  <p:nvPr/>
                </p:nvSpPr>
                <p:spPr>
                  <a:xfrm flipH="1">
                    <a:off x="2296826" y="4217962"/>
                    <a:ext cx="60779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𝐧𝐞𝐭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4" name="Ορθογώνιο 14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2296826" y="4217962"/>
                    <a:ext cx="607795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74" name="Ομάδα 173"/>
          <p:cNvGrpSpPr/>
          <p:nvPr/>
        </p:nvGrpSpPr>
        <p:grpSpPr>
          <a:xfrm>
            <a:off x="464635" y="1218902"/>
            <a:ext cx="6198162" cy="2687611"/>
            <a:chOff x="464635" y="1218902"/>
            <a:chExt cx="6198162" cy="2687611"/>
          </a:xfrm>
        </p:grpSpPr>
        <p:cxnSp>
          <p:nvCxnSpPr>
            <p:cNvPr id="76" name="Ευθεία γραμμή σύνδεσης 75"/>
            <p:cNvCxnSpPr/>
            <p:nvPr/>
          </p:nvCxnSpPr>
          <p:spPr>
            <a:xfrm flipH="1">
              <a:off x="464635" y="1638513"/>
              <a:ext cx="0" cy="2268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Ευθεία γραμμή σύνδεσης 76"/>
            <p:cNvCxnSpPr/>
            <p:nvPr/>
          </p:nvCxnSpPr>
          <p:spPr>
            <a:xfrm>
              <a:off x="2250012" y="1635584"/>
              <a:ext cx="0" cy="2268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2" name="Ομάδα 171"/>
            <p:cNvGrpSpPr/>
            <p:nvPr/>
          </p:nvGrpSpPr>
          <p:grpSpPr>
            <a:xfrm>
              <a:off x="470121" y="1218902"/>
              <a:ext cx="6192676" cy="2639661"/>
              <a:chOff x="470121" y="1218902"/>
              <a:chExt cx="6192676" cy="263966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6" name="Ορθογώνιο 145"/>
                  <p:cNvSpPr/>
                  <p:nvPr/>
                </p:nvSpPr>
                <p:spPr>
                  <a:xfrm>
                    <a:off x="1082227" y="2275319"/>
                    <a:ext cx="50840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6" name="Ορθογώνιο 1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2227" y="2275319"/>
                    <a:ext cx="508409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9" name="Ορθογώνιο 148"/>
                  <p:cNvSpPr/>
                  <p:nvPr/>
                </p:nvSpPr>
                <p:spPr>
                  <a:xfrm>
                    <a:off x="1078762" y="3258994"/>
                    <a:ext cx="50840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9" name="Ορθογώνιο 14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78762" y="3258994"/>
                    <a:ext cx="508409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9" name="Ορθογώνιο 38"/>
              <p:cNvSpPr/>
              <p:nvPr/>
            </p:nvSpPr>
            <p:spPr>
              <a:xfrm>
                <a:off x="2798098" y="1244785"/>
                <a:ext cx="3864699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Τρεις Αντιστάτες συνδέονται παράλληλα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Ορθογώνιο 32"/>
                  <p:cNvSpPr/>
                  <p:nvPr/>
                </p:nvSpPr>
                <p:spPr>
                  <a:xfrm>
                    <a:off x="1075301" y="1218902"/>
                    <a:ext cx="50840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Ορθογώνιο 3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75301" y="1218902"/>
                    <a:ext cx="508409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2" name="Ελεύθερη σχεδίαση 141"/>
              <p:cNvSpPr/>
              <p:nvPr/>
            </p:nvSpPr>
            <p:spPr>
              <a:xfrm>
                <a:off x="470121" y="1558634"/>
                <a:ext cx="1774406" cy="176709"/>
              </a:xfrm>
              <a:custGeom>
                <a:avLst/>
                <a:gdLst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50605 w 2200940"/>
                  <a:gd name="connsiteY4" fmla="*/ 21265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212651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3365604"/>
                  <a:gd name="connsiteY0" fmla="*/ 212651 h 393405"/>
                  <a:gd name="connsiteX1" fmla="*/ 393405 w 3365604"/>
                  <a:gd name="connsiteY1" fmla="*/ 202019 h 393405"/>
                  <a:gd name="connsiteX2" fmla="*/ 489098 w 3365604"/>
                  <a:gd name="connsiteY2" fmla="*/ 0 h 393405"/>
                  <a:gd name="connsiteX3" fmla="*/ 680484 w 3365604"/>
                  <a:gd name="connsiteY3" fmla="*/ 393405 h 393405"/>
                  <a:gd name="connsiteX4" fmla="*/ 839972 w 3365604"/>
                  <a:gd name="connsiteY4" fmla="*/ 0 h 393405"/>
                  <a:gd name="connsiteX5" fmla="*/ 1041991 w 3365604"/>
                  <a:gd name="connsiteY5" fmla="*/ 382772 h 393405"/>
                  <a:gd name="connsiteX6" fmla="*/ 1233377 w 3365604"/>
                  <a:gd name="connsiteY6" fmla="*/ 0 h 393405"/>
                  <a:gd name="connsiteX7" fmla="*/ 1414130 w 3365604"/>
                  <a:gd name="connsiteY7" fmla="*/ 372140 h 393405"/>
                  <a:gd name="connsiteX8" fmla="*/ 1605516 w 3365604"/>
                  <a:gd name="connsiteY8" fmla="*/ 21265 h 393405"/>
                  <a:gd name="connsiteX9" fmla="*/ 1701209 w 3365604"/>
                  <a:gd name="connsiteY9" fmla="*/ 191386 h 393405"/>
                  <a:gd name="connsiteX10" fmla="*/ 3365604 w 3365604"/>
                  <a:gd name="connsiteY10" fmla="*/ 214095 h 393405"/>
                  <a:gd name="connsiteX0" fmla="*/ 0 w 3789119"/>
                  <a:gd name="connsiteY0" fmla="*/ 212651 h 393405"/>
                  <a:gd name="connsiteX1" fmla="*/ 393405 w 3789119"/>
                  <a:gd name="connsiteY1" fmla="*/ 202019 h 393405"/>
                  <a:gd name="connsiteX2" fmla="*/ 489098 w 3789119"/>
                  <a:gd name="connsiteY2" fmla="*/ 0 h 393405"/>
                  <a:gd name="connsiteX3" fmla="*/ 680484 w 3789119"/>
                  <a:gd name="connsiteY3" fmla="*/ 393405 h 393405"/>
                  <a:gd name="connsiteX4" fmla="*/ 839972 w 3789119"/>
                  <a:gd name="connsiteY4" fmla="*/ 0 h 393405"/>
                  <a:gd name="connsiteX5" fmla="*/ 1041991 w 3789119"/>
                  <a:gd name="connsiteY5" fmla="*/ 382772 h 393405"/>
                  <a:gd name="connsiteX6" fmla="*/ 1233377 w 3789119"/>
                  <a:gd name="connsiteY6" fmla="*/ 0 h 393405"/>
                  <a:gd name="connsiteX7" fmla="*/ 1414130 w 3789119"/>
                  <a:gd name="connsiteY7" fmla="*/ 372140 h 393405"/>
                  <a:gd name="connsiteX8" fmla="*/ 1605516 w 3789119"/>
                  <a:gd name="connsiteY8" fmla="*/ 21265 h 393405"/>
                  <a:gd name="connsiteX9" fmla="*/ 1701209 w 3789119"/>
                  <a:gd name="connsiteY9" fmla="*/ 191386 h 393405"/>
                  <a:gd name="connsiteX10" fmla="*/ 3789119 w 3789119"/>
                  <a:gd name="connsiteY10" fmla="*/ 145964 h 393405"/>
                  <a:gd name="connsiteX0" fmla="*/ 0 w 3753826"/>
                  <a:gd name="connsiteY0" fmla="*/ 212651 h 393405"/>
                  <a:gd name="connsiteX1" fmla="*/ 393405 w 3753826"/>
                  <a:gd name="connsiteY1" fmla="*/ 202019 h 393405"/>
                  <a:gd name="connsiteX2" fmla="*/ 489098 w 3753826"/>
                  <a:gd name="connsiteY2" fmla="*/ 0 h 393405"/>
                  <a:gd name="connsiteX3" fmla="*/ 680484 w 3753826"/>
                  <a:gd name="connsiteY3" fmla="*/ 393405 h 393405"/>
                  <a:gd name="connsiteX4" fmla="*/ 839972 w 3753826"/>
                  <a:gd name="connsiteY4" fmla="*/ 0 h 393405"/>
                  <a:gd name="connsiteX5" fmla="*/ 1041991 w 3753826"/>
                  <a:gd name="connsiteY5" fmla="*/ 382772 h 393405"/>
                  <a:gd name="connsiteX6" fmla="*/ 1233377 w 3753826"/>
                  <a:gd name="connsiteY6" fmla="*/ 0 h 393405"/>
                  <a:gd name="connsiteX7" fmla="*/ 1414130 w 3753826"/>
                  <a:gd name="connsiteY7" fmla="*/ 372140 h 393405"/>
                  <a:gd name="connsiteX8" fmla="*/ 1605516 w 3753826"/>
                  <a:gd name="connsiteY8" fmla="*/ 21265 h 393405"/>
                  <a:gd name="connsiteX9" fmla="*/ 1701209 w 3753826"/>
                  <a:gd name="connsiteY9" fmla="*/ 191386 h 393405"/>
                  <a:gd name="connsiteX10" fmla="*/ 3753826 w 3753826"/>
                  <a:gd name="connsiteY10" fmla="*/ 191385 h 393405"/>
                  <a:gd name="connsiteX0" fmla="*/ 0 w 4600855"/>
                  <a:gd name="connsiteY0" fmla="*/ 235361 h 393405"/>
                  <a:gd name="connsiteX1" fmla="*/ 1240434 w 4600855"/>
                  <a:gd name="connsiteY1" fmla="*/ 202019 h 393405"/>
                  <a:gd name="connsiteX2" fmla="*/ 1336127 w 4600855"/>
                  <a:gd name="connsiteY2" fmla="*/ 0 h 393405"/>
                  <a:gd name="connsiteX3" fmla="*/ 1527513 w 4600855"/>
                  <a:gd name="connsiteY3" fmla="*/ 393405 h 393405"/>
                  <a:gd name="connsiteX4" fmla="*/ 1687001 w 4600855"/>
                  <a:gd name="connsiteY4" fmla="*/ 0 h 393405"/>
                  <a:gd name="connsiteX5" fmla="*/ 1889020 w 4600855"/>
                  <a:gd name="connsiteY5" fmla="*/ 382772 h 393405"/>
                  <a:gd name="connsiteX6" fmla="*/ 2080406 w 4600855"/>
                  <a:gd name="connsiteY6" fmla="*/ 0 h 393405"/>
                  <a:gd name="connsiteX7" fmla="*/ 2261159 w 4600855"/>
                  <a:gd name="connsiteY7" fmla="*/ 372140 h 393405"/>
                  <a:gd name="connsiteX8" fmla="*/ 2452545 w 4600855"/>
                  <a:gd name="connsiteY8" fmla="*/ 21265 h 393405"/>
                  <a:gd name="connsiteX9" fmla="*/ 2548238 w 4600855"/>
                  <a:gd name="connsiteY9" fmla="*/ 191386 h 393405"/>
                  <a:gd name="connsiteX10" fmla="*/ 4600855 w 4600855"/>
                  <a:gd name="connsiteY10" fmla="*/ 191385 h 393405"/>
                  <a:gd name="connsiteX0" fmla="*/ 0 w 4671441"/>
                  <a:gd name="connsiteY0" fmla="*/ 212651 h 393405"/>
                  <a:gd name="connsiteX1" fmla="*/ 1311020 w 4671441"/>
                  <a:gd name="connsiteY1" fmla="*/ 202019 h 393405"/>
                  <a:gd name="connsiteX2" fmla="*/ 1406713 w 4671441"/>
                  <a:gd name="connsiteY2" fmla="*/ 0 h 393405"/>
                  <a:gd name="connsiteX3" fmla="*/ 1598099 w 4671441"/>
                  <a:gd name="connsiteY3" fmla="*/ 393405 h 393405"/>
                  <a:gd name="connsiteX4" fmla="*/ 1757587 w 4671441"/>
                  <a:gd name="connsiteY4" fmla="*/ 0 h 393405"/>
                  <a:gd name="connsiteX5" fmla="*/ 1959606 w 4671441"/>
                  <a:gd name="connsiteY5" fmla="*/ 382772 h 393405"/>
                  <a:gd name="connsiteX6" fmla="*/ 2150992 w 4671441"/>
                  <a:gd name="connsiteY6" fmla="*/ 0 h 393405"/>
                  <a:gd name="connsiteX7" fmla="*/ 2331745 w 4671441"/>
                  <a:gd name="connsiteY7" fmla="*/ 372140 h 393405"/>
                  <a:gd name="connsiteX8" fmla="*/ 2523131 w 4671441"/>
                  <a:gd name="connsiteY8" fmla="*/ 21265 h 393405"/>
                  <a:gd name="connsiteX9" fmla="*/ 2618824 w 4671441"/>
                  <a:gd name="connsiteY9" fmla="*/ 191386 h 393405"/>
                  <a:gd name="connsiteX10" fmla="*/ 4671441 w 4671441"/>
                  <a:gd name="connsiteY10" fmla="*/ 191385 h 393405"/>
                  <a:gd name="connsiteX0" fmla="*/ 0 w 6662317"/>
                  <a:gd name="connsiteY0" fmla="*/ 212651 h 393405"/>
                  <a:gd name="connsiteX1" fmla="*/ 1311020 w 6662317"/>
                  <a:gd name="connsiteY1" fmla="*/ 202019 h 393405"/>
                  <a:gd name="connsiteX2" fmla="*/ 1406713 w 6662317"/>
                  <a:gd name="connsiteY2" fmla="*/ 0 h 393405"/>
                  <a:gd name="connsiteX3" fmla="*/ 1598099 w 6662317"/>
                  <a:gd name="connsiteY3" fmla="*/ 393405 h 393405"/>
                  <a:gd name="connsiteX4" fmla="*/ 1757587 w 6662317"/>
                  <a:gd name="connsiteY4" fmla="*/ 0 h 393405"/>
                  <a:gd name="connsiteX5" fmla="*/ 1959606 w 6662317"/>
                  <a:gd name="connsiteY5" fmla="*/ 382772 h 393405"/>
                  <a:gd name="connsiteX6" fmla="*/ 2150992 w 6662317"/>
                  <a:gd name="connsiteY6" fmla="*/ 0 h 393405"/>
                  <a:gd name="connsiteX7" fmla="*/ 2331745 w 6662317"/>
                  <a:gd name="connsiteY7" fmla="*/ 372140 h 393405"/>
                  <a:gd name="connsiteX8" fmla="*/ 2523131 w 6662317"/>
                  <a:gd name="connsiteY8" fmla="*/ 21265 h 393405"/>
                  <a:gd name="connsiteX9" fmla="*/ 2618824 w 6662317"/>
                  <a:gd name="connsiteY9" fmla="*/ 191386 h 393405"/>
                  <a:gd name="connsiteX10" fmla="*/ 6662317 w 6662317"/>
                  <a:gd name="connsiteY10" fmla="*/ 191385 h 393405"/>
                  <a:gd name="connsiteX0" fmla="*/ 0 w 6861407"/>
                  <a:gd name="connsiteY0" fmla="*/ 212651 h 393405"/>
                  <a:gd name="connsiteX1" fmla="*/ 1311020 w 6861407"/>
                  <a:gd name="connsiteY1" fmla="*/ 202019 h 393405"/>
                  <a:gd name="connsiteX2" fmla="*/ 1406713 w 6861407"/>
                  <a:gd name="connsiteY2" fmla="*/ 0 h 393405"/>
                  <a:gd name="connsiteX3" fmla="*/ 1598099 w 6861407"/>
                  <a:gd name="connsiteY3" fmla="*/ 393405 h 393405"/>
                  <a:gd name="connsiteX4" fmla="*/ 1757587 w 6861407"/>
                  <a:gd name="connsiteY4" fmla="*/ 0 h 393405"/>
                  <a:gd name="connsiteX5" fmla="*/ 1959606 w 6861407"/>
                  <a:gd name="connsiteY5" fmla="*/ 382772 h 393405"/>
                  <a:gd name="connsiteX6" fmla="*/ 2150992 w 6861407"/>
                  <a:gd name="connsiteY6" fmla="*/ 0 h 393405"/>
                  <a:gd name="connsiteX7" fmla="*/ 2331745 w 6861407"/>
                  <a:gd name="connsiteY7" fmla="*/ 372140 h 393405"/>
                  <a:gd name="connsiteX8" fmla="*/ 2523131 w 6861407"/>
                  <a:gd name="connsiteY8" fmla="*/ 21265 h 393405"/>
                  <a:gd name="connsiteX9" fmla="*/ 2618824 w 6861407"/>
                  <a:gd name="connsiteY9" fmla="*/ 191386 h 393405"/>
                  <a:gd name="connsiteX10" fmla="*/ 6861407 w 6861407"/>
                  <a:gd name="connsiteY10" fmla="*/ 165763 h 393405"/>
                  <a:gd name="connsiteX0" fmla="*/ 0 w 6861407"/>
                  <a:gd name="connsiteY0" fmla="*/ 212651 h 393405"/>
                  <a:gd name="connsiteX1" fmla="*/ 1311020 w 6861407"/>
                  <a:gd name="connsiteY1" fmla="*/ 202019 h 393405"/>
                  <a:gd name="connsiteX2" fmla="*/ 1406713 w 6861407"/>
                  <a:gd name="connsiteY2" fmla="*/ 0 h 393405"/>
                  <a:gd name="connsiteX3" fmla="*/ 1598099 w 6861407"/>
                  <a:gd name="connsiteY3" fmla="*/ 393405 h 393405"/>
                  <a:gd name="connsiteX4" fmla="*/ 1757587 w 6861407"/>
                  <a:gd name="connsiteY4" fmla="*/ 0 h 393405"/>
                  <a:gd name="connsiteX5" fmla="*/ 1959606 w 6861407"/>
                  <a:gd name="connsiteY5" fmla="*/ 382772 h 393405"/>
                  <a:gd name="connsiteX6" fmla="*/ 2150992 w 6861407"/>
                  <a:gd name="connsiteY6" fmla="*/ 0 h 393405"/>
                  <a:gd name="connsiteX7" fmla="*/ 2331745 w 6861407"/>
                  <a:gd name="connsiteY7" fmla="*/ 372140 h 393405"/>
                  <a:gd name="connsiteX8" fmla="*/ 2523131 w 6861407"/>
                  <a:gd name="connsiteY8" fmla="*/ 21265 h 393405"/>
                  <a:gd name="connsiteX9" fmla="*/ 2618824 w 6861407"/>
                  <a:gd name="connsiteY9" fmla="*/ 191386 h 393405"/>
                  <a:gd name="connsiteX10" fmla="*/ 6861407 w 6861407"/>
                  <a:gd name="connsiteY10" fmla="*/ 191385 h 393405"/>
                  <a:gd name="connsiteX0" fmla="*/ 0 w 4034357"/>
                  <a:gd name="connsiteY0" fmla="*/ 212651 h 393405"/>
                  <a:gd name="connsiteX1" fmla="*/ 1311020 w 4034357"/>
                  <a:gd name="connsiteY1" fmla="*/ 202019 h 393405"/>
                  <a:gd name="connsiteX2" fmla="*/ 1406713 w 4034357"/>
                  <a:gd name="connsiteY2" fmla="*/ 0 h 393405"/>
                  <a:gd name="connsiteX3" fmla="*/ 1598099 w 4034357"/>
                  <a:gd name="connsiteY3" fmla="*/ 393405 h 393405"/>
                  <a:gd name="connsiteX4" fmla="*/ 1757587 w 4034357"/>
                  <a:gd name="connsiteY4" fmla="*/ 0 h 393405"/>
                  <a:gd name="connsiteX5" fmla="*/ 1959606 w 4034357"/>
                  <a:gd name="connsiteY5" fmla="*/ 382772 h 393405"/>
                  <a:gd name="connsiteX6" fmla="*/ 2150992 w 4034357"/>
                  <a:gd name="connsiteY6" fmla="*/ 0 h 393405"/>
                  <a:gd name="connsiteX7" fmla="*/ 2331745 w 4034357"/>
                  <a:gd name="connsiteY7" fmla="*/ 372140 h 393405"/>
                  <a:gd name="connsiteX8" fmla="*/ 2523131 w 4034357"/>
                  <a:gd name="connsiteY8" fmla="*/ 21265 h 393405"/>
                  <a:gd name="connsiteX9" fmla="*/ 2618824 w 4034357"/>
                  <a:gd name="connsiteY9" fmla="*/ 191386 h 393405"/>
                  <a:gd name="connsiteX10" fmla="*/ 4034357 w 4034357"/>
                  <a:gd name="connsiteY10" fmla="*/ 165763 h 393405"/>
                  <a:gd name="connsiteX0" fmla="*/ 0 w 4193626"/>
                  <a:gd name="connsiteY0" fmla="*/ 212651 h 393405"/>
                  <a:gd name="connsiteX1" fmla="*/ 1311020 w 4193626"/>
                  <a:gd name="connsiteY1" fmla="*/ 202019 h 393405"/>
                  <a:gd name="connsiteX2" fmla="*/ 1406713 w 4193626"/>
                  <a:gd name="connsiteY2" fmla="*/ 0 h 393405"/>
                  <a:gd name="connsiteX3" fmla="*/ 1598099 w 4193626"/>
                  <a:gd name="connsiteY3" fmla="*/ 393405 h 393405"/>
                  <a:gd name="connsiteX4" fmla="*/ 1757587 w 4193626"/>
                  <a:gd name="connsiteY4" fmla="*/ 0 h 393405"/>
                  <a:gd name="connsiteX5" fmla="*/ 1959606 w 4193626"/>
                  <a:gd name="connsiteY5" fmla="*/ 382772 h 393405"/>
                  <a:gd name="connsiteX6" fmla="*/ 2150992 w 4193626"/>
                  <a:gd name="connsiteY6" fmla="*/ 0 h 393405"/>
                  <a:gd name="connsiteX7" fmla="*/ 2331745 w 4193626"/>
                  <a:gd name="connsiteY7" fmla="*/ 372140 h 393405"/>
                  <a:gd name="connsiteX8" fmla="*/ 2523131 w 4193626"/>
                  <a:gd name="connsiteY8" fmla="*/ 21265 h 393405"/>
                  <a:gd name="connsiteX9" fmla="*/ 2618824 w 4193626"/>
                  <a:gd name="connsiteY9" fmla="*/ 191386 h 393405"/>
                  <a:gd name="connsiteX10" fmla="*/ 4193626 w 4193626"/>
                  <a:gd name="connsiteY10" fmla="*/ 191385 h 393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193626" h="393405">
                    <a:moveTo>
                      <a:pt x="0" y="212651"/>
                    </a:moveTo>
                    <a:lnTo>
                      <a:pt x="1311020" y="202019"/>
                    </a:lnTo>
                    <a:lnTo>
                      <a:pt x="1406713" y="0"/>
                    </a:lnTo>
                    <a:lnTo>
                      <a:pt x="1598099" y="393405"/>
                    </a:lnTo>
                    <a:lnTo>
                      <a:pt x="1757587" y="0"/>
                    </a:lnTo>
                    <a:lnTo>
                      <a:pt x="1959606" y="382772"/>
                    </a:lnTo>
                    <a:lnTo>
                      <a:pt x="2150992" y="0"/>
                    </a:lnTo>
                    <a:lnTo>
                      <a:pt x="2331745" y="372140"/>
                    </a:lnTo>
                    <a:lnTo>
                      <a:pt x="2523131" y="21265"/>
                    </a:lnTo>
                    <a:lnTo>
                      <a:pt x="2618824" y="191386"/>
                    </a:lnTo>
                    <a:lnTo>
                      <a:pt x="4193626" y="191385"/>
                    </a:lnTo>
                  </a:path>
                </a:pathLst>
              </a:custGeom>
              <a:noFill/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48" name="Ελεύθερη σχεδίαση 147"/>
              <p:cNvSpPr/>
              <p:nvPr/>
            </p:nvSpPr>
            <p:spPr>
              <a:xfrm>
                <a:off x="477047" y="2615051"/>
                <a:ext cx="1774406" cy="176709"/>
              </a:xfrm>
              <a:custGeom>
                <a:avLst/>
                <a:gdLst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50605 w 2200940"/>
                  <a:gd name="connsiteY4" fmla="*/ 21265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212651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3365604"/>
                  <a:gd name="connsiteY0" fmla="*/ 212651 h 393405"/>
                  <a:gd name="connsiteX1" fmla="*/ 393405 w 3365604"/>
                  <a:gd name="connsiteY1" fmla="*/ 202019 h 393405"/>
                  <a:gd name="connsiteX2" fmla="*/ 489098 w 3365604"/>
                  <a:gd name="connsiteY2" fmla="*/ 0 h 393405"/>
                  <a:gd name="connsiteX3" fmla="*/ 680484 w 3365604"/>
                  <a:gd name="connsiteY3" fmla="*/ 393405 h 393405"/>
                  <a:gd name="connsiteX4" fmla="*/ 839972 w 3365604"/>
                  <a:gd name="connsiteY4" fmla="*/ 0 h 393405"/>
                  <a:gd name="connsiteX5" fmla="*/ 1041991 w 3365604"/>
                  <a:gd name="connsiteY5" fmla="*/ 382772 h 393405"/>
                  <a:gd name="connsiteX6" fmla="*/ 1233377 w 3365604"/>
                  <a:gd name="connsiteY6" fmla="*/ 0 h 393405"/>
                  <a:gd name="connsiteX7" fmla="*/ 1414130 w 3365604"/>
                  <a:gd name="connsiteY7" fmla="*/ 372140 h 393405"/>
                  <a:gd name="connsiteX8" fmla="*/ 1605516 w 3365604"/>
                  <a:gd name="connsiteY8" fmla="*/ 21265 h 393405"/>
                  <a:gd name="connsiteX9" fmla="*/ 1701209 w 3365604"/>
                  <a:gd name="connsiteY9" fmla="*/ 191386 h 393405"/>
                  <a:gd name="connsiteX10" fmla="*/ 3365604 w 3365604"/>
                  <a:gd name="connsiteY10" fmla="*/ 214095 h 393405"/>
                  <a:gd name="connsiteX0" fmla="*/ 0 w 3789119"/>
                  <a:gd name="connsiteY0" fmla="*/ 212651 h 393405"/>
                  <a:gd name="connsiteX1" fmla="*/ 393405 w 3789119"/>
                  <a:gd name="connsiteY1" fmla="*/ 202019 h 393405"/>
                  <a:gd name="connsiteX2" fmla="*/ 489098 w 3789119"/>
                  <a:gd name="connsiteY2" fmla="*/ 0 h 393405"/>
                  <a:gd name="connsiteX3" fmla="*/ 680484 w 3789119"/>
                  <a:gd name="connsiteY3" fmla="*/ 393405 h 393405"/>
                  <a:gd name="connsiteX4" fmla="*/ 839972 w 3789119"/>
                  <a:gd name="connsiteY4" fmla="*/ 0 h 393405"/>
                  <a:gd name="connsiteX5" fmla="*/ 1041991 w 3789119"/>
                  <a:gd name="connsiteY5" fmla="*/ 382772 h 393405"/>
                  <a:gd name="connsiteX6" fmla="*/ 1233377 w 3789119"/>
                  <a:gd name="connsiteY6" fmla="*/ 0 h 393405"/>
                  <a:gd name="connsiteX7" fmla="*/ 1414130 w 3789119"/>
                  <a:gd name="connsiteY7" fmla="*/ 372140 h 393405"/>
                  <a:gd name="connsiteX8" fmla="*/ 1605516 w 3789119"/>
                  <a:gd name="connsiteY8" fmla="*/ 21265 h 393405"/>
                  <a:gd name="connsiteX9" fmla="*/ 1701209 w 3789119"/>
                  <a:gd name="connsiteY9" fmla="*/ 191386 h 393405"/>
                  <a:gd name="connsiteX10" fmla="*/ 3789119 w 3789119"/>
                  <a:gd name="connsiteY10" fmla="*/ 145964 h 393405"/>
                  <a:gd name="connsiteX0" fmla="*/ 0 w 3753826"/>
                  <a:gd name="connsiteY0" fmla="*/ 212651 h 393405"/>
                  <a:gd name="connsiteX1" fmla="*/ 393405 w 3753826"/>
                  <a:gd name="connsiteY1" fmla="*/ 202019 h 393405"/>
                  <a:gd name="connsiteX2" fmla="*/ 489098 w 3753826"/>
                  <a:gd name="connsiteY2" fmla="*/ 0 h 393405"/>
                  <a:gd name="connsiteX3" fmla="*/ 680484 w 3753826"/>
                  <a:gd name="connsiteY3" fmla="*/ 393405 h 393405"/>
                  <a:gd name="connsiteX4" fmla="*/ 839972 w 3753826"/>
                  <a:gd name="connsiteY4" fmla="*/ 0 h 393405"/>
                  <a:gd name="connsiteX5" fmla="*/ 1041991 w 3753826"/>
                  <a:gd name="connsiteY5" fmla="*/ 382772 h 393405"/>
                  <a:gd name="connsiteX6" fmla="*/ 1233377 w 3753826"/>
                  <a:gd name="connsiteY6" fmla="*/ 0 h 393405"/>
                  <a:gd name="connsiteX7" fmla="*/ 1414130 w 3753826"/>
                  <a:gd name="connsiteY7" fmla="*/ 372140 h 393405"/>
                  <a:gd name="connsiteX8" fmla="*/ 1605516 w 3753826"/>
                  <a:gd name="connsiteY8" fmla="*/ 21265 h 393405"/>
                  <a:gd name="connsiteX9" fmla="*/ 1701209 w 3753826"/>
                  <a:gd name="connsiteY9" fmla="*/ 191386 h 393405"/>
                  <a:gd name="connsiteX10" fmla="*/ 3753826 w 3753826"/>
                  <a:gd name="connsiteY10" fmla="*/ 191385 h 393405"/>
                  <a:gd name="connsiteX0" fmla="*/ 0 w 4600855"/>
                  <a:gd name="connsiteY0" fmla="*/ 235361 h 393405"/>
                  <a:gd name="connsiteX1" fmla="*/ 1240434 w 4600855"/>
                  <a:gd name="connsiteY1" fmla="*/ 202019 h 393405"/>
                  <a:gd name="connsiteX2" fmla="*/ 1336127 w 4600855"/>
                  <a:gd name="connsiteY2" fmla="*/ 0 h 393405"/>
                  <a:gd name="connsiteX3" fmla="*/ 1527513 w 4600855"/>
                  <a:gd name="connsiteY3" fmla="*/ 393405 h 393405"/>
                  <a:gd name="connsiteX4" fmla="*/ 1687001 w 4600855"/>
                  <a:gd name="connsiteY4" fmla="*/ 0 h 393405"/>
                  <a:gd name="connsiteX5" fmla="*/ 1889020 w 4600855"/>
                  <a:gd name="connsiteY5" fmla="*/ 382772 h 393405"/>
                  <a:gd name="connsiteX6" fmla="*/ 2080406 w 4600855"/>
                  <a:gd name="connsiteY6" fmla="*/ 0 h 393405"/>
                  <a:gd name="connsiteX7" fmla="*/ 2261159 w 4600855"/>
                  <a:gd name="connsiteY7" fmla="*/ 372140 h 393405"/>
                  <a:gd name="connsiteX8" fmla="*/ 2452545 w 4600855"/>
                  <a:gd name="connsiteY8" fmla="*/ 21265 h 393405"/>
                  <a:gd name="connsiteX9" fmla="*/ 2548238 w 4600855"/>
                  <a:gd name="connsiteY9" fmla="*/ 191386 h 393405"/>
                  <a:gd name="connsiteX10" fmla="*/ 4600855 w 4600855"/>
                  <a:gd name="connsiteY10" fmla="*/ 191385 h 393405"/>
                  <a:gd name="connsiteX0" fmla="*/ 0 w 4671441"/>
                  <a:gd name="connsiteY0" fmla="*/ 212651 h 393405"/>
                  <a:gd name="connsiteX1" fmla="*/ 1311020 w 4671441"/>
                  <a:gd name="connsiteY1" fmla="*/ 202019 h 393405"/>
                  <a:gd name="connsiteX2" fmla="*/ 1406713 w 4671441"/>
                  <a:gd name="connsiteY2" fmla="*/ 0 h 393405"/>
                  <a:gd name="connsiteX3" fmla="*/ 1598099 w 4671441"/>
                  <a:gd name="connsiteY3" fmla="*/ 393405 h 393405"/>
                  <a:gd name="connsiteX4" fmla="*/ 1757587 w 4671441"/>
                  <a:gd name="connsiteY4" fmla="*/ 0 h 393405"/>
                  <a:gd name="connsiteX5" fmla="*/ 1959606 w 4671441"/>
                  <a:gd name="connsiteY5" fmla="*/ 382772 h 393405"/>
                  <a:gd name="connsiteX6" fmla="*/ 2150992 w 4671441"/>
                  <a:gd name="connsiteY6" fmla="*/ 0 h 393405"/>
                  <a:gd name="connsiteX7" fmla="*/ 2331745 w 4671441"/>
                  <a:gd name="connsiteY7" fmla="*/ 372140 h 393405"/>
                  <a:gd name="connsiteX8" fmla="*/ 2523131 w 4671441"/>
                  <a:gd name="connsiteY8" fmla="*/ 21265 h 393405"/>
                  <a:gd name="connsiteX9" fmla="*/ 2618824 w 4671441"/>
                  <a:gd name="connsiteY9" fmla="*/ 191386 h 393405"/>
                  <a:gd name="connsiteX10" fmla="*/ 4671441 w 4671441"/>
                  <a:gd name="connsiteY10" fmla="*/ 191385 h 393405"/>
                  <a:gd name="connsiteX0" fmla="*/ 0 w 6662317"/>
                  <a:gd name="connsiteY0" fmla="*/ 212651 h 393405"/>
                  <a:gd name="connsiteX1" fmla="*/ 1311020 w 6662317"/>
                  <a:gd name="connsiteY1" fmla="*/ 202019 h 393405"/>
                  <a:gd name="connsiteX2" fmla="*/ 1406713 w 6662317"/>
                  <a:gd name="connsiteY2" fmla="*/ 0 h 393405"/>
                  <a:gd name="connsiteX3" fmla="*/ 1598099 w 6662317"/>
                  <a:gd name="connsiteY3" fmla="*/ 393405 h 393405"/>
                  <a:gd name="connsiteX4" fmla="*/ 1757587 w 6662317"/>
                  <a:gd name="connsiteY4" fmla="*/ 0 h 393405"/>
                  <a:gd name="connsiteX5" fmla="*/ 1959606 w 6662317"/>
                  <a:gd name="connsiteY5" fmla="*/ 382772 h 393405"/>
                  <a:gd name="connsiteX6" fmla="*/ 2150992 w 6662317"/>
                  <a:gd name="connsiteY6" fmla="*/ 0 h 393405"/>
                  <a:gd name="connsiteX7" fmla="*/ 2331745 w 6662317"/>
                  <a:gd name="connsiteY7" fmla="*/ 372140 h 393405"/>
                  <a:gd name="connsiteX8" fmla="*/ 2523131 w 6662317"/>
                  <a:gd name="connsiteY8" fmla="*/ 21265 h 393405"/>
                  <a:gd name="connsiteX9" fmla="*/ 2618824 w 6662317"/>
                  <a:gd name="connsiteY9" fmla="*/ 191386 h 393405"/>
                  <a:gd name="connsiteX10" fmla="*/ 6662317 w 6662317"/>
                  <a:gd name="connsiteY10" fmla="*/ 191385 h 393405"/>
                  <a:gd name="connsiteX0" fmla="*/ 0 w 6861407"/>
                  <a:gd name="connsiteY0" fmla="*/ 212651 h 393405"/>
                  <a:gd name="connsiteX1" fmla="*/ 1311020 w 6861407"/>
                  <a:gd name="connsiteY1" fmla="*/ 202019 h 393405"/>
                  <a:gd name="connsiteX2" fmla="*/ 1406713 w 6861407"/>
                  <a:gd name="connsiteY2" fmla="*/ 0 h 393405"/>
                  <a:gd name="connsiteX3" fmla="*/ 1598099 w 6861407"/>
                  <a:gd name="connsiteY3" fmla="*/ 393405 h 393405"/>
                  <a:gd name="connsiteX4" fmla="*/ 1757587 w 6861407"/>
                  <a:gd name="connsiteY4" fmla="*/ 0 h 393405"/>
                  <a:gd name="connsiteX5" fmla="*/ 1959606 w 6861407"/>
                  <a:gd name="connsiteY5" fmla="*/ 382772 h 393405"/>
                  <a:gd name="connsiteX6" fmla="*/ 2150992 w 6861407"/>
                  <a:gd name="connsiteY6" fmla="*/ 0 h 393405"/>
                  <a:gd name="connsiteX7" fmla="*/ 2331745 w 6861407"/>
                  <a:gd name="connsiteY7" fmla="*/ 372140 h 393405"/>
                  <a:gd name="connsiteX8" fmla="*/ 2523131 w 6861407"/>
                  <a:gd name="connsiteY8" fmla="*/ 21265 h 393405"/>
                  <a:gd name="connsiteX9" fmla="*/ 2618824 w 6861407"/>
                  <a:gd name="connsiteY9" fmla="*/ 191386 h 393405"/>
                  <a:gd name="connsiteX10" fmla="*/ 6861407 w 6861407"/>
                  <a:gd name="connsiteY10" fmla="*/ 165763 h 393405"/>
                  <a:gd name="connsiteX0" fmla="*/ 0 w 6861407"/>
                  <a:gd name="connsiteY0" fmla="*/ 212651 h 393405"/>
                  <a:gd name="connsiteX1" fmla="*/ 1311020 w 6861407"/>
                  <a:gd name="connsiteY1" fmla="*/ 202019 h 393405"/>
                  <a:gd name="connsiteX2" fmla="*/ 1406713 w 6861407"/>
                  <a:gd name="connsiteY2" fmla="*/ 0 h 393405"/>
                  <a:gd name="connsiteX3" fmla="*/ 1598099 w 6861407"/>
                  <a:gd name="connsiteY3" fmla="*/ 393405 h 393405"/>
                  <a:gd name="connsiteX4" fmla="*/ 1757587 w 6861407"/>
                  <a:gd name="connsiteY4" fmla="*/ 0 h 393405"/>
                  <a:gd name="connsiteX5" fmla="*/ 1959606 w 6861407"/>
                  <a:gd name="connsiteY5" fmla="*/ 382772 h 393405"/>
                  <a:gd name="connsiteX6" fmla="*/ 2150992 w 6861407"/>
                  <a:gd name="connsiteY6" fmla="*/ 0 h 393405"/>
                  <a:gd name="connsiteX7" fmla="*/ 2331745 w 6861407"/>
                  <a:gd name="connsiteY7" fmla="*/ 372140 h 393405"/>
                  <a:gd name="connsiteX8" fmla="*/ 2523131 w 6861407"/>
                  <a:gd name="connsiteY8" fmla="*/ 21265 h 393405"/>
                  <a:gd name="connsiteX9" fmla="*/ 2618824 w 6861407"/>
                  <a:gd name="connsiteY9" fmla="*/ 191386 h 393405"/>
                  <a:gd name="connsiteX10" fmla="*/ 6861407 w 6861407"/>
                  <a:gd name="connsiteY10" fmla="*/ 191385 h 393405"/>
                  <a:gd name="connsiteX0" fmla="*/ 0 w 4034357"/>
                  <a:gd name="connsiteY0" fmla="*/ 212651 h 393405"/>
                  <a:gd name="connsiteX1" fmla="*/ 1311020 w 4034357"/>
                  <a:gd name="connsiteY1" fmla="*/ 202019 h 393405"/>
                  <a:gd name="connsiteX2" fmla="*/ 1406713 w 4034357"/>
                  <a:gd name="connsiteY2" fmla="*/ 0 h 393405"/>
                  <a:gd name="connsiteX3" fmla="*/ 1598099 w 4034357"/>
                  <a:gd name="connsiteY3" fmla="*/ 393405 h 393405"/>
                  <a:gd name="connsiteX4" fmla="*/ 1757587 w 4034357"/>
                  <a:gd name="connsiteY4" fmla="*/ 0 h 393405"/>
                  <a:gd name="connsiteX5" fmla="*/ 1959606 w 4034357"/>
                  <a:gd name="connsiteY5" fmla="*/ 382772 h 393405"/>
                  <a:gd name="connsiteX6" fmla="*/ 2150992 w 4034357"/>
                  <a:gd name="connsiteY6" fmla="*/ 0 h 393405"/>
                  <a:gd name="connsiteX7" fmla="*/ 2331745 w 4034357"/>
                  <a:gd name="connsiteY7" fmla="*/ 372140 h 393405"/>
                  <a:gd name="connsiteX8" fmla="*/ 2523131 w 4034357"/>
                  <a:gd name="connsiteY8" fmla="*/ 21265 h 393405"/>
                  <a:gd name="connsiteX9" fmla="*/ 2618824 w 4034357"/>
                  <a:gd name="connsiteY9" fmla="*/ 191386 h 393405"/>
                  <a:gd name="connsiteX10" fmla="*/ 4034357 w 4034357"/>
                  <a:gd name="connsiteY10" fmla="*/ 165763 h 393405"/>
                  <a:gd name="connsiteX0" fmla="*/ 0 w 4193626"/>
                  <a:gd name="connsiteY0" fmla="*/ 212651 h 393405"/>
                  <a:gd name="connsiteX1" fmla="*/ 1311020 w 4193626"/>
                  <a:gd name="connsiteY1" fmla="*/ 202019 h 393405"/>
                  <a:gd name="connsiteX2" fmla="*/ 1406713 w 4193626"/>
                  <a:gd name="connsiteY2" fmla="*/ 0 h 393405"/>
                  <a:gd name="connsiteX3" fmla="*/ 1598099 w 4193626"/>
                  <a:gd name="connsiteY3" fmla="*/ 393405 h 393405"/>
                  <a:gd name="connsiteX4" fmla="*/ 1757587 w 4193626"/>
                  <a:gd name="connsiteY4" fmla="*/ 0 h 393405"/>
                  <a:gd name="connsiteX5" fmla="*/ 1959606 w 4193626"/>
                  <a:gd name="connsiteY5" fmla="*/ 382772 h 393405"/>
                  <a:gd name="connsiteX6" fmla="*/ 2150992 w 4193626"/>
                  <a:gd name="connsiteY6" fmla="*/ 0 h 393405"/>
                  <a:gd name="connsiteX7" fmla="*/ 2331745 w 4193626"/>
                  <a:gd name="connsiteY7" fmla="*/ 372140 h 393405"/>
                  <a:gd name="connsiteX8" fmla="*/ 2523131 w 4193626"/>
                  <a:gd name="connsiteY8" fmla="*/ 21265 h 393405"/>
                  <a:gd name="connsiteX9" fmla="*/ 2618824 w 4193626"/>
                  <a:gd name="connsiteY9" fmla="*/ 191386 h 393405"/>
                  <a:gd name="connsiteX10" fmla="*/ 4193626 w 4193626"/>
                  <a:gd name="connsiteY10" fmla="*/ 191385 h 393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193626" h="393405">
                    <a:moveTo>
                      <a:pt x="0" y="212651"/>
                    </a:moveTo>
                    <a:lnTo>
                      <a:pt x="1311020" y="202019"/>
                    </a:lnTo>
                    <a:lnTo>
                      <a:pt x="1406713" y="0"/>
                    </a:lnTo>
                    <a:lnTo>
                      <a:pt x="1598099" y="393405"/>
                    </a:lnTo>
                    <a:lnTo>
                      <a:pt x="1757587" y="0"/>
                    </a:lnTo>
                    <a:lnTo>
                      <a:pt x="1959606" y="382772"/>
                    </a:lnTo>
                    <a:lnTo>
                      <a:pt x="2150992" y="0"/>
                    </a:lnTo>
                    <a:lnTo>
                      <a:pt x="2331745" y="372140"/>
                    </a:lnTo>
                    <a:lnTo>
                      <a:pt x="2523131" y="21265"/>
                    </a:lnTo>
                    <a:lnTo>
                      <a:pt x="2618824" y="191386"/>
                    </a:lnTo>
                    <a:lnTo>
                      <a:pt x="4193626" y="191385"/>
                    </a:lnTo>
                  </a:path>
                </a:pathLst>
              </a:custGeom>
              <a:noFill/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51" name="Ελεύθερη σχεδίαση 150"/>
              <p:cNvSpPr/>
              <p:nvPr/>
            </p:nvSpPr>
            <p:spPr>
              <a:xfrm>
                <a:off x="473582" y="3681854"/>
                <a:ext cx="1774406" cy="176709"/>
              </a:xfrm>
              <a:custGeom>
                <a:avLst/>
                <a:gdLst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50605 w 2200940"/>
                  <a:gd name="connsiteY4" fmla="*/ 21265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212651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3365604"/>
                  <a:gd name="connsiteY0" fmla="*/ 212651 h 393405"/>
                  <a:gd name="connsiteX1" fmla="*/ 393405 w 3365604"/>
                  <a:gd name="connsiteY1" fmla="*/ 202019 h 393405"/>
                  <a:gd name="connsiteX2" fmla="*/ 489098 w 3365604"/>
                  <a:gd name="connsiteY2" fmla="*/ 0 h 393405"/>
                  <a:gd name="connsiteX3" fmla="*/ 680484 w 3365604"/>
                  <a:gd name="connsiteY3" fmla="*/ 393405 h 393405"/>
                  <a:gd name="connsiteX4" fmla="*/ 839972 w 3365604"/>
                  <a:gd name="connsiteY4" fmla="*/ 0 h 393405"/>
                  <a:gd name="connsiteX5" fmla="*/ 1041991 w 3365604"/>
                  <a:gd name="connsiteY5" fmla="*/ 382772 h 393405"/>
                  <a:gd name="connsiteX6" fmla="*/ 1233377 w 3365604"/>
                  <a:gd name="connsiteY6" fmla="*/ 0 h 393405"/>
                  <a:gd name="connsiteX7" fmla="*/ 1414130 w 3365604"/>
                  <a:gd name="connsiteY7" fmla="*/ 372140 h 393405"/>
                  <a:gd name="connsiteX8" fmla="*/ 1605516 w 3365604"/>
                  <a:gd name="connsiteY8" fmla="*/ 21265 h 393405"/>
                  <a:gd name="connsiteX9" fmla="*/ 1701209 w 3365604"/>
                  <a:gd name="connsiteY9" fmla="*/ 191386 h 393405"/>
                  <a:gd name="connsiteX10" fmla="*/ 3365604 w 3365604"/>
                  <a:gd name="connsiteY10" fmla="*/ 214095 h 393405"/>
                  <a:gd name="connsiteX0" fmla="*/ 0 w 3789119"/>
                  <a:gd name="connsiteY0" fmla="*/ 212651 h 393405"/>
                  <a:gd name="connsiteX1" fmla="*/ 393405 w 3789119"/>
                  <a:gd name="connsiteY1" fmla="*/ 202019 h 393405"/>
                  <a:gd name="connsiteX2" fmla="*/ 489098 w 3789119"/>
                  <a:gd name="connsiteY2" fmla="*/ 0 h 393405"/>
                  <a:gd name="connsiteX3" fmla="*/ 680484 w 3789119"/>
                  <a:gd name="connsiteY3" fmla="*/ 393405 h 393405"/>
                  <a:gd name="connsiteX4" fmla="*/ 839972 w 3789119"/>
                  <a:gd name="connsiteY4" fmla="*/ 0 h 393405"/>
                  <a:gd name="connsiteX5" fmla="*/ 1041991 w 3789119"/>
                  <a:gd name="connsiteY5" fmla="*/ 382772 h 393405"/>
                  <a:gd name="connsiteX6" fmla="*/ 1233377 w 3789119"/>
                  <a:gd name="connsiteY6" fmla="*/ 0 h 393405"/>
                  <a:gd name="connsiteX7" fmla="*/ 1414130 w 3789119"/>
                  <a:gd name="connsiteY7" fmla="*/ 372140 h 393405"/>
                  <a:gd name="connsiteX8" fmla="*/ 1605516 w 3789119"/>
                  <a:gd name="connsiteY8" fmla="*/ 21265 h 393405"/>
                  <a:gd name="connsiteX9" fmla="*/ 1701209 w 3789119"/>
                  <a:gd name="connsiteY9" fmla="*/ 191386 h 393405"/>
                  <a:gd name="connsiteX10" fmla="*/ 3789119 w 3789119"/>
                  <a:gd name="connsiteY10" fmla="*/ 145964 h 393405"/>
                  <a:gd name="connsiteX0" fmla="*/ 0 w 3753826"/>
                  <a:gd name="connsiteY0" fmla="*/ 212651 h 393405"/>
                  <a:gd name="connsiteX1" fmla="*/ 393405 w 3753826"/>
                  <a:gd name="connsiteY1" fmla="*/ 202019 h 393405"/>
                  <a:gd name="connsiteX2" fmla="*/ 489098 w 3753826"/>
                  <a:gd name="connsiteY2" fmla="*/ 0 h 393405"/>
                  <a:gd name="connsiteX3" fmla="*/ 680484 w 3753826"/>
                  <a:gd name="connsiteY3" fmla="*/ 393405 h 393405"/>
                  <a:gd name="connsiteX4" fmla="*/ 839972 w 3753826"/>
                  <a:gd name="connsiteY4" fmla="*/ 0 h 393405"/>
                  <a:gd name="connsiteX5" fmla="*/ 1041991 w 3753826"/>
                  <a:gd name="connsiteY5" fmla="*/ 382772 h 393405"/>
                  <a:gd name="connsiteX6" fmla="*/ 1233377 w 3753826"/>
                  <a:gd name="connsiteY6" fmla="*/ 0 h 393405"/>
                  <a:gd name="connsiteX7" fmla="*/ 1414130 w 3753826"/>
                  <a:gd name="connsiteY7" fmla="*/ 372140 h 393405"/>
                  <a:gd name="connsiteX8" fmla="*/ 1605516 w 3753826"/>
                  <a:gd name="connsiteY8" fmla="*/ 21265 h 393405"/>
                  <a:gd name="connsiteX9" fmla="*/ 1701209 w 3753826"/>
                  <a:gd name="connsiteY9" fmla="*/ 191386 h 393405"/>
                  <a:gd name="connsiteX10" fmla="*/ 3753826 w 3753826"/>
                  <a:gd name="connsiteY10" fmla="*/ 191385 h 393405"/>
                  <a:gd name="connsiteX0" fmla="*/ 0 w 4600855"/>
                  <a:gd name="connsiteY0" fmla="*/ 235361 h 393405"/>
                  <a:gd name="connsiteX1" fmla="*/ 1240434 w 4600855"/>
                  <a:gd name="connsiteY1" fmla="*/ 202019 h 393405"/>
                  <a:gd name="connsiteX2" fmla="*/ 1336127 w 4600855"/>
                  <a:gd name="connsiteY2" fmla="*/ 0 h 393405"/>
                  <a:gd name="connsiteX3" fmla="*/ 1527513 w 4600855"/>
                  <a:gd name="connsiteY3" fmla="*/ 393405 h 393405"/>
                  <a:gd name="connsiteX4" fmla="*/ 1687001 w 4600855"/>
                  <a:gd name="connsiteY4" fmla="*/ 0 h 393405"/>
                  <a:gd name="connsiteX5" fmla="*/ 1889020 w 4600855"/>
                  <a:gd name="connsiteY5" fmla="*/ 382772 h 393405"/>
                  <a:gd name="connsiteX6" fmla="*/ 2080406 w 4600855"/>
                  <a:gd name="connsiteY6" fmla="*/ 0 h 393405"/>
                  <a:gd name="connsiteX7" fmla="*/ 2261159 w 4600855"/>
                  <a:gd name="connsiteY7" fmla="*/ 372140 h 393405"/>
                  <a:gd name="connsiteX8" fmla="*/ 2452545 w 4600855"/>
                  <a:gd name="connsiteY8" fmla="*/ 21265 h 393405"/>
                  <a:gd name="connsiteX9" fmla="*/ 2548238 w 4600855"/>
                  <a:gd name="connsiteY9" fmla="*/ 191386 h 393405"/>
                  <a:gd name="connsiteX10" fmla="*/ 4600855 w 4600855"/>
                  <a:gd name="connsiteY10" fmla="*/ 191385 h 393405"/>
                  <a:gd name="connsiteX0" fmla="*/ 0 w 4671441"/>
                  <a:gd name="connsiteY0" fmla="*/ 212651 h 393405"/>
                  <a:gd name="connsiteX1" fmla="*/ 1311020 w 4671441"/>
                  <a:gd name="connsiteY1" fmla="*/ 202019 h 393405"/>
                  <a:gd name="connsiteX2" fmla="*/ 1406713 w 4671441"/>
                  <a:gd name="connsiteY2" fmla="*/ 0 h 393405"/>
                  <a:gd name="connsiteX3" fmla="*/ 1598099 w 4671441"/>
                  <a:gd name="connsiteY3" fmla="*/ 393405 h 393405"/>
                  <a:gd name="connsiteX4" fmla="*/ 1757587 w 4671441"/>
                  <a:gd name="connsiteY4" fmla="*/ 0 h 393405"/>
                  <a:gd name="connsiteX5" fmla="*/ 1959606 w 4671441"/>
                  <a:gd name="connsiteY5" fmla="*/ 382772 h 393405"/>
                  <a:gd name="connsiteX6" fmla="*/ 2150992 w 4671441"/>
                  <a:gd name="connsiteY6" fmla="*/ 0 h 393405"/>
                  <a:gd name="connsiteX7" fmla="*/ 2331745 w 4671441"/>
                  <a:gd name="connsiteY7" fmla="*/ 372140 h 393405"/>
                  <a:gd name="connsiteX8" fmla="*/ 2523131 w 4671441"/>
                  <a:gd name="connsiteY8" fmla="*/ 21265 h 393405"/>
                  <a:gd name="connsiteX9" fmla="*/ 2618824 w 4671441"/>
                  <a:gd name="connsiteY9" fmla="*/ 191386 h 393405"/>
                  <a:gd name="connsiteX10" fmla="*/ 4671441 w 4671441"/>
                  <a:gd name="connsiteY10" fmla="*/ 191385 h 393405"/>
                  <a:gd name="connsiteX0" fmla="*/ 0 w 6662317"/>
                  <a:gd name="connsiteY0" fmla="*/ 212651 h 393405"/>
                  <a:gd name="connsiteX1" fmla="*/ 1311020 w 6662317"/>
                  <a:gd name="connsiteY1" fmla="*/ 202019 h 393405"/>
                  <a:gd name="connsiteX2" fmla="*/ 1406713 w 6662317"/>
                  <a:gd name="connsiteY2" fmla="*/ 0 h 393405"/>
                  <a:gd name="connsiteX3" fmla="*/ 1598099 w 6662317"/>
                  <a:gd name="connsiteY3" fmla="*/ 393405 h 393405"/>
                  <a:gd name="connsiteX4" fmla="*/ 1757587 w 6662317"/>
                  <a:gd name="connsiteY4" fmla="*/ 0 h 393405"/>
                  <a:gd name="connsiteX5" fmla="*/ 1959606 w 6662317"/>
                  <a:gd name="connsiteY5" fmla="*/ 382772 h 393405"/>
                  <a:gd name="connsiteX6" fmla="*/ 2150992 w 6662317"/>
                  <a:gd name="connsiteY6" fmla="*/ 0 h 393405"/>
                  <a:gd name="connsiteX7" fmla="*/ 2331745 w 6662317"/>
                  <a:gd name="connsiteY7" fmla="*/ 372140 h 393405"/>
                  <a:gd name="connsiteX8" fmla="*/ 2523131 w 6662317"/>
                  <a:gd name="connsiteY8" fmla="*/ 21265 h 393405"/>
                  <a:gd name="connsiteX9" fmla="*/ 2618824 w 6662317"/>
                  <a:gd name="connsiteY9" fmla="*/ 191386 h 393405"/>
                  <a:gd name="connsiteX10" fmla="*/ 6662317 w 6662317"/>
                  <a:gd name="connsiteY10" fmla="*/ 191385 h 393405"/>
                  <a:gd name="connsiteX0" fmla="*/ 0 w 6861407"/>
                  <a:gd name="connsiteY0" fmla="*/ 212651 h 393405"/>
                  <a:gd name="connsiteX1" fmla="*/ 1311020 w 6861407"/>
                  <a:gd name="connsiteY1" fmla="*/ 202019 h 393405"/>
                  <a:gd name="connsiteX2" fmla="*/ 1406713 w 6861407"/>
                  <a:gd name="connsiteY2" fmla="*/ 0 h 393405"/>
                  <a:gd name="connsiteX3" fmla="*/ 1598099 w 6861407"/>
                  <a:gd name="connsiteY3" fmla="*/ 393405 h 393405"/>
                  <a:gd name="connsiteX4" fmla="*/ 1757587 w 6861407"/>
                  <a:gd name="connsiteY4" fmla="*/ 0 h 393405"/>
                  <a:gd name="connsiteX5" fmla="*/ 1959606 w 6861407"/>
                  <a:gd name="connsiteY5" fmla="*/ 382772 h 393405"/>
                  <a:gd name="connsiteX6" fmla="*/ 2150992 w 6861407"/>
                  <a:gd name="connsiteY6" fmla="*/ 0 h 393405"/>
                  <a:gd name="connsiteX7" fmla="*/ 2331745 w 6861407"/>
                  <a:gd name="connsiteY7" fmla="*/ 372140 h 393405"/>
                  <a:gd name="connsiteX8" fmla="*/ 2523131 w 6861407"/>
                  <a:gd name="connsiteY8" fmla="*/ 21265 h 393405"/>
                  <a:gd name="connsiteX9" fmla="*/ 2618824 w 6861407"/>
                  <a:gd name="connsiteY9" fmla="*/ 191386 h 393405"/>
                  <a:gd name="connsiteX10" fmla="*/ 6861407 w 6861407"/>
                  <a:gd name="connsiteY10" fmla="*/ 165763 h 393405"/>
                  <a:gd name="connsiteX0" fmla="*/ 0 w 6861407"/>
                  <a:gd name="connsiteY0" fmla="*/ 212651 h 393405"/>
                  <a:gd name="connsiteX1" fmla="*/ 1311020 w 6861407"/>
                  <a:gd name="connsiteY1" fmla="*/ 202019 h 393405"/>
                  <a:gd name="connsiteX2" fmla="*/ 1406713 w 6861407"/>
                  <a:gd name="connsiteY2" fmla="*/ 0 h 393405"/>
                  <a:gd name="connsiteX3" fmla="*/ 1598099 w 6861407"/>
                  <a:gd name="connsiteY3" fmla="*/ 393405 h 393405"/>
                  <a:gd name="connsiteX4" fmla="*/ 1757587 w 6861407"/>
                  <a:gd name="connsiteY4" fmla="*/ 0 h 393405"/>
                  <a:gd name="connsiteX5" fmla="*/ 1959606 w 6861407"/>
                  <a:gd name="connsiteY5" fmla="*/ 382772 h 393405"/>
                  <a:gd name="connsiteX6" fmla="*/ 2150992 w 6861407"/>
                  <a:gd name="connsiteY6" fmla="*/ 0 h 393405"/>
                  <a:gd name="connsiteX7" fmla="*/ 2331745 w 6861407"/>
                  <a:gd name="connsiteY7" fmla="*/ 372140 h 393405"/>
                  <a:gd name="connsiteX8" fmla="*/ 2523131 w 6861407"/>
                  <a:gd name="connsiteY8" fmla="*/ 21265 h 393405"/>
                  <a:gd name="connsiteX9" fmla="*/ 2618824 w 6861407"/>
                  <a:gd name="connsiteY9" fmla="*/ 191386 h 393405"/>
                  <a:gd name="connsiteX10" fmla="*/ 6861407 w 6861407"/>
                  <a:gd name="connsiteY10" fmla="*/ 191385 h 393405"/>
                  <a:gd name="connsiteX0" fmla="*/ 0 w 4034357"/>
                  <a:gd name="connsiteY0" fmla="*/ 212651 h 393405"/>
                  <a:gd name="connsiteX1" fmla="*/ 1311020 w 4034357"/>
                  <a:gd name="connsiteY1" fmla="*/ 202019 h 393405"/>
                  <a:gd name="connsiteX2" fmla="*/ 1406713 w 4034357"/>
                  <a:gd name="connsiteY2" fmla="*/ 0 h 393405"/>
                  <a:gd name="connsiteX3" fmla="*/ 1598099 w 4034357"/>
                  <a:gd name="connsiteY3" fmla="*/ 393405 h 393405"/>
                  <a:gd name="connsiteX4" fmla="*/ 1757587 w 4034357"/>
                  <a:gd name="connsiteY4" fmla="*/ 0 h 393405"/>
                  <a:gd name="connsiteX5" fmla="*/ 1959606 w 4034357"/>
                  <a:gd name="connsiteY5" fmla="*/ 382772 h 393405"/>
                  <a:gd name="connsiteX6" fmla="*/ 2150992 w 4034357"/>
                  <a:gd name="connsiteY6" fmla="*/ 0 h 393405"/>
                  <a:gd name="connsiteX7" fmla="*/ 2331745 w 4034357"/>
                  <a:gd name="connsiteY7" fmla="*/ 372140 h 393405"/>
                  <a:gd name="connsiteX8" fmla="*/ 2523131 w 4034357"/>
                  <a:gd name="connsiteY8" fmla="*/ 21265 h 393405"/>
                  <a:gd name="connsiteX9" fmla="*/ 2618824 w 4034357"/>
                  <a:gd name="connsiteY9" fmla="*/ 191386 h 393405"/>
                  <a:gd name="connsiteX10" fmla="*/ 4034357 w 4034357"/>
                  <a:gd name="connsiteY10" fmla="*/ 165763 h 393405"/>
                  <a:gd name="connsiteX0" fmla="*/ 0 w 4193626"/>
                  <a:gd name="connsiteY0" fmla="*/ 212651 h 393405"/>
                  <a:gd name="connsiteX1" fmla="*/ 1311020 w 4193626"/>
                  <a:gd name="connsiteY1" fmla="*/ 202019 h 393405"/>
                  <a:gd name="connsiteX2" fmla="*/ 1406713 w 4193626"/>
                  <a:gd name="connsiteY2" fmla="*/ 0 h 393405"/>
                  <a:gd name="connsiteX3" fmla="*/ 1598099 w 4193626"/>
                  <a:gd name="connsiteY3" fmla="*/ 393405 h 393405"/>
                  <a:gd name="connsiteX4" fmla="*/ 1757587 w 4193626"/>
                  <a:gd name="connsiteY4" fmla="*/ 0 h 393405"/>
                  <a:gd name="connsiteX5" fmla="*/ 1959606 w 4193626"/>
                  <a:gd name="connsiteY5" fmla="*/ 382772 h 393405"/>
                  <a:gd name="connsiteX6" fmla="*/ 2150992 w 4193626"/>
                  <a:gd name="connsiteY6" fmla="*/ 0 h 393405"/>
                  <a:gd name="connsiteX7" fmla="*/ 2331745 w 4193626"/>
                  <a:gd name="connsiteY7" fmla="*/ 372140 h 393405"/>
                  <a:gd name="connsiteX8" fmla="*/ 2523131 w 4193626"/>
                  <a:gd name="connsiteY8" fmla="*/ 21265 h 393405"/>
                  <a:gd name="connsiteX9" fmla="*/ 2618824 w 4193626"/>
                  <a:gd name="connsiteY9" fmla="*/ 191386 h 393405"/>
                  <a:gd name="connsiteX10" fmla="*/ 4193626 w 4193626"/>
                  <a:gd name="connsiteY10" fmla="*/ 191385 h 393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193626" h="393405">
                    <a:moveTo>
                      <a:pt x="0" y="212651"/>
                    </a:moveTo>
                    <a:lnTo>
                      <a:pt x="1311020" y="202019"/>
                    </a:lnTo>
                    <a:lnTo>
                      <a:pt x="1406713" y="0"/>
                    </a:lnTo>
                    <a:lnTo>
                      <a:pt x="1598099" y="393405"/>
                    </a:lnTo>
                    <a:lnTo>
                      <a:pt x="1757587" y="0"/>
                    </a:lnTo>
                    <a:lnTo>
                      <a:pt x="1959606" y="382772"/>
                    </a:lnTo>
                    <a:lnTo>
                      <a:pt x="2150992" y="0"/>
                    </a:lnTo>
                    <a:lnTo>
                      <a:pt x="2331745" y="372140"/>
                    </a:lnTo>
                    <a:lnTo>
                      <a:pt x="2523131" y="21265"/>
                    </a:lnTo>
                    <a:lnTo>
                      <a:pt x="2618824" y="191386"/>
                    </a:lnTo>
                    <a:lnTo>
                      <a:pt x="4193626" y="191385"/>
                    </a:lnTo>
                  </a:path>
                </a:pathLst>
              </a:custGeom>
              <a:noFill/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Ορθογώνιο 157"/>
              <p:cNvSpPr/>
              <p:nvPr/>
            </p:nvSpPr>
            <p:spPr>
              <a:xfrm>
                <a:off x="6994350" y="4334699"/>
                <a:ext cx="1159163" cy="6572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58" name="Ορθογώνιο 1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4350" y="4334699"/>
                <a:ext cx="1159163" cy="65723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1" name="Ομάδα 160"/>
          <p:cNvGrpSpPr/>
          <p:nvPr/>
        </p:nvGrpSpPr>
        <p:grpSpPr>
          <a:xfrm>
            <a:off x="8059358" y="3994534"/>
            <a:ext cx="3440043" cy="900000"/>
            <a:chOff x="8059358" y="3994534"/>
            <a:chExt cx="3440043" cy="900000"/>
          </a:xfrm>
        </p:grpSpPr>
        <p:sp>
          <p:nvSpPr>
            <p:cNvPr id="159" name="Δεξί άγκιστρο 158"/>
            <p:cNvSpPr/>
            <p:nvPr/>
          </p:nvSpPr>
          <p:spPr>
            <a:xfrm>
              <a:off x="8059358" y="3994534"/>
              <a:ext cx="288000" cy="900000"/>
            </a:xfrm>
            <a:prstGeom prst="rightBrace">
              <a:avLst>
                <a:gd name="adj1" fmla="val 27976"/>
                <a:gd name="adj2" fmla="val 50000"/>
              </a:avLst>
            </a:prstGeom>
            <a:ln w="317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Ορθογώνιο 159"/>
                <p:cNvSpPr/>
                <p:nvPr/>
              </p:nvSpPr>
              <p:spPr>
                <a:xfrm>
                  <a:off x="8373482" y="4115442"/>
                  <a:ext cx="3125919" cy="65857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r>
                          <a:rPr lang="en-US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den>
                        </m:f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60" name="Ορθογώνιο 1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73482" y="4115442"/>
                  <a:ext cx="3125919" cy="658578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8" name="Ομάδα 167"/>
          <p:cNvGrpSpPr/>
          <p:nvPr/>
        </p:nvGrpSpPr>
        <p:grpSpPr>
          <a:xfrm>
            <a:off x="1088948" y="703938"/>
            <a:ext cx="10947114" cy="3523894"/>
            <a:chOff x="1088948" y="703938"/>
            <a:chExt cx="10947114" cy="3523894"/>
          </a:xfrm>
        </p:grpSpPr>
        <p:grpSp>
          <p:nvGrpSpPr>
            <p:cNvPr id="122" name="Ομάδα 121"/>
            <p:cNvGrpSpPr/>
            <p:nvPr/>
          </p:nvGrpSpPr>
          <p:grpSpPr>
            <a:xfrm>
              <a:off x="2799487" y="703938"/>
              <a:ext cx="9236575" cy="2967185"/>
              <a:chOff x="2799487" y="703938"/>
              <a:chExt cx="9236575" cy="2967185"/>
            </a:xfrm>
          </p:grpSpPr>
          <p:sp>
            <p:nvSpPr>
              <p:cNvPr id="123" name="Οβάλ 122"/>
              <p:cNvSpPr/>
              <p:nvPr/>
            </p:nvSpPr>
            <p:spPr>
              <a:xfrm>
                <a:off x="7914001" y="703938"/>
                <a:ext cx="1101681" cy="588483"/>
              </a:xfrm>
              <a:prstGeom prst="ellipse">
                <a:avLst/>
              </a:prstGeom>
              <a:noFill/>
              <a:ln w="1905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6" name="Ορθογώνιο 125"/>
              <p:cNvSpPr/>
              <p:nvPr/>
            </p:nvSpPr>
            <p:spPr>
              <a:xfrm>
                <a:off x="2799487" y="3024792"/>
                <a:ext cx="9236575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Επειδή οι Αντιστάτες έχουν την ίδια διαφορά δυναμικού </a:t>
                </a:r>
                <a:r>
                  <a: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l-GR" b="1" baseline="-250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αλλά διαφορετικέ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ς</a:t>
                </a:r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τιμές αντίστασης,  αυτοί θα διαρρέονται με διαφορετικά ρεύματα </a:t>
                </a:r>
                <a:r>
                  <a:rPr lang="en-US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16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</a:t>
                </a:r>
                <a:r>
                  <a:rPr lang="en-US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l-GR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62" name="Ευθύγραμμο βέλος σύνδεσης 161"/>
            <p:cNvCxnSpPr/>
            <p:nvPr/>
          </p:nvCxnSpPr>
          <p:spPr>
            <a:xfrm>
              <a:off x="1116660" y="1826715"/>
              <a:ext cx="432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3" name="Ορθογώνιο 162"/>
                <p:cNvSpPr/>
                <p:nvPr/>
              </p:nvSpPr>
              <p:spPr>
                <a:xfrm>
                  <a:off x="1108919" y="1787235"/>
                  <a:ext cx="3146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3" name="Ορθογώνιο 1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8919" y="1787235"/>
                  <a:ext cx="314636" cy="369332"/>
                </a:xfrm>
                <a:prstGeom prst="rect">
                  <a:avLst/>
                </a:prstGeom>
                <a:blipFill>
                  <a:blip r:embed="rId18"/>
                  <a:stretch>
                    <a:fillRect r="-1346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4" name="Ορθογώνιο 163"/>
                <p:cNvSpPr/>
                <p:nvPr/>
              </p:nvSpPr>
              <p:spPr>
                <a:xfrm>
                  <a:off x="1115845" y="2843652"/>
                  <a:ext cx="3146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4" name="Ορθογώνιο 1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5845" y="2843652"/>
                  <a:ext cx="314636" cy="369332"/>
                </a:xfrm>
                <a:prstGeom prst="rect">
                  <a:avLst/>
                </a:prstGeom>
                <a:blipFill>
                  <a:blip r:embed="rId19"/>
                  <a:stretch>
                    <a:fillRect r="-1346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5" name="Ευθύγραμμο βέλος σύνδεσης 164"/>
            <p:cNvCxnSpPr/>
            <p:nvPr/>
          </p:nvCxnSpPr>
          <p:spPr>
            <a:xfrm>
              <a:off x="1092413" y="2883132"/>
              <a:ext cx="432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6" name="Ορθογώνιο 165"/>
                <p:cNvSpPr/>
                <p:nvPr/>
              </p:nvSpPr>
              <p:spPr>
                <a:xfrm>
                  <a:off x="1112380" y="3858500"/>
                  <a:ext cx="3146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6" name="Ορθογώνιο 1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2380" y="3858500"/>
                  <a:ext cx="314636" cy="369332"/>
                </a:xfrm>
                <a:prstGeom prst="rect">
                  <a:avLst/>
                </a:prstGeom>
                <a:blipFill>
                  <a:blip r:embed="rId20"/>
                  <a:stretch>
                    <a:fillRect r="-1346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7" name="Ευθύγραμμο βέλος σύνδεσης 166"/>
            <p:cNvCxnSpPr/>
            <p:nvPr/>
          </p:nvCxnSpPr>
          <p:spPr>
            <a:xfrm>
              <a:off x="1088948" y="3918767"/>
              <a:ext cx="432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4738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78" grpId="0"/>
      <p:bldP spid="132" grpId="0"/>
      <p:bldP spid="133" grpId="0"/>
      <p:bldP spid="134" grpId="0"/>
      <p:bldP spid="135" grpId="0"/>
      <p:bldP spid="140" grpId="0"/>
      <p:bldP spid="141" grpId="0"/>
      <p:bldP spid="158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1502</TotalTime>
  <Words>4222</Words>
  <Application>Microsoft Office PowerPoint</Application>
  <PresentationFormat>Ευρεία οθόνη</PresentationFormat>
  <Paragraphs>562</Paragraphs>
  <Slides>17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146</cp:revision>
  <dcterms:created xsi:type="dcterms:W3CDTF">2020-05-27T15:45:36Z</dcterms:created>
  <dcterms:modified xsi:type="dcterms:W3CDTF">2020-06-08T08:57:59Z</dcterms:modified>
</cp:coreProperties>
</file>