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4" r:id="rId26"/>
    <p:sldId id="263" r:id="rId27"/>
    <p:sldId id="26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BBAB19-8FE4-4126-8757-8B5B53F69313}">
          <p14:sldIdLst>
            <p14:sldId id="256"/>
            <p14:sldId id="259"/>
            <p14:sldId id="258"/>
            <p14:sldId id="260"/>
            <p14:sldId id="261"/>
            <p14:sldId id="262"/>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4"/>
            <p14:sldId id="263"/>
            <p14:sldId id="264"/>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E89B1-DAD1-4ABE-B9AA-B4358BEBE861}" v="65" dt="2022-11-03T15:57:58.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1296"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B938E-9011-EA07-65A2-1C15DE82A81B}"/>
              </a:ext>
            </a:extLst>
          </p:cNvPr>
          <p:cNvSpPr>
            <a:spLocks noGrp="1"/>
          </p:cNvSpPr>
          <p:nvPr>
            <p:ph type="ctrTitle"/>
          </p:nvPr>
        </p:nvSpPr>
        <p:spPr>
          <a:xfrm>
            <a:off x="914400" y="1051559"/>
            <a:ext cx="10439399" cy="2745685"/>
          </a:xfrm>
        </p:spPr>
        <p:txBody>
          <a:bodyPr>
            <a:normAutofit/>
          </a:bodyPr>
          <a:lstStyle/>
          <a:p>
            <a:r>
              <a:rPr lang="el-GR" sz="7200" dirty="0"/>
              <a:t>~Η  Ανάπτυξη  του  Ανθρώπου</a:t>
            </a:r>
            <a:br>
              <a:rPr lang="el-GR" sz="7200" dirty="0"/>
            </a:br>
            <a:r>
              <a:rPr lang="el-GR" sz="7200" dirty="0"/>
              <a:t>ΜΕΡΟΣ  ΠΡΩΤΟ~</a:t>
            </a:r>
            <a:endParaRPr lang="en-US" sz="7200" dirty="0"/>
          </a:p>
        </p:txBody>
      </p:sp>
      <p:sp>
        <p:nvSpPr>
          <p:cNvPr id="3" name="Subtitle 2">
            <a:extLst>
              <a:ext uri="{FF2B5EF4-FFF2-40B4-BE49-F238E27FC236}">
                <a16:creationId xmlns:a16="http://schemas.microsoft.com/office/drawing/2014/main" id="{663B5607-57EC-28D2-967D-4958DD912580}"/>
              </a:ext>
            </a:extLst>
          </p:cNvPr>
          <p:cNvSpPr>
            <a:spLocks noGrp="1"/>
          </p:cNvSpPr>
          <p:nvPr>
            <p:ph type="subTitle" idx="1"/>
          </p:nvPr>
        </p:nvSpPr>
        <p:spPr>
          <a:xfrm>
            <a:off x="1695449" y="3797245"/>
            <a:ext cx="9144000" cy="754025"/>
          </a:xfrm>
        </p:spPr>
        <p:txBody>
          <a:bodyPr>
            <a:noAutofit/>
          </a:bodyPr>
          <a:lstStyle/>
          <a:p>
            <a:r>
              <a:rPr lang="el-GR" sz="3600" dirty="0"/>
              <a:t>ΔΡΟΥΓΚΑΣ ΓΕΩΡΓΙΟΣ </a:t>
            </a:r>
          </a:p>
          <a:p>
            <a:r>
              <a:rPr lang="el-GR" sz="3600" dirty="0"/>
              <a:t>{σελ.639-670}    </a:t>
            </a:r>
            <a:endParaRPr lang="en-US" sz="3600" dirty="0"/>
          </a:p>
        </p:txBody>
      </p:sp>
    </p:spTree>
    <p:extLst>
      <p:ext uri="{BB962C8B-B14F-4D97-AF65-F5344CB8AC3E}">
        <p14:creationId xmlns:p14="http://schemas.microsoft.com/office/powerpoint/2010/main" val="3580815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4D5E-66A3-6E43-E0ED-339C0E093AF3}"/>
              </a:ext>
            </a:extLst>
          </p:cNvPr>
          <p:cNvSpPr>
            <a:spLocks noGrp="1"/>
          </p:cNvSpPr>
          <p:nvPr>
            <p:ph type="title"/>
          </p:nvPr>
        </p:nvSpPr>
        <p:spPr/>
        <p:txBody>
          <a:bodyPr>
            <a:normAutofit fontScale="90000"/>
          </a:bodyPr>
          <a:lstStyle/>
          <a:p>
            <a:r>
              <a:rPr lang="el-GR" dirty="0"/>
              <a:t>ΤΑ ΠΑΙΔΙΑ ΜΕΤΑ ΑΠΟ ΕΝΑ ΔΙΑΖΥΓΙΑ</a:t>
            </a:r>
            <a:endParaRPr lang="en-US" dirty="0"/>
          </a:p>
        </p:txBody>
      </p:sp>
      <p:sp>
        <p:nvSpPr>
          <p:cNvPr id="3" name="Content Placeholder 2">
            <a:extLst>
              <a:ext uri="{FF2B5EF4-FFF2-40B4-BE49-F238E27FC236}">
                <a16:creationId xmlns:a16="http://schemas.microsoft.com/office/drawing/2014/main" id="{8450C47A-1F46-94D6-A6E8-D70EC8212F58}"/>
              </a:ext>
            </a:extLst>
          </p:cNvPr>
          <p:cNvSpPr>
            <a:spLocks noGrp="1"/>
          </p:cNvSpPr>
          <p:nvPr>
            <p:ph idx="1"/>
          </p:nvPr>
        </p:nvSpPr>
        <p:spPr>
          <a:xfrm>
            <a:off x="838200" y="1825624"/>
            <a:ext cx="10912366" cy="4785383"/>
          </a:xfrm>
        </p:spPr>
        <p:txBody>
          <a:bodyPr>
            <a:normAutofit fontScale="85000" lnSpcReduction="20000"/>
          </a:bodyPr>
          <a:lstStyle/>
          <a:p>
            <a:r>
              <a:rPr lang="el-GR" dirty="0"/>
              <a:t>Σχεδόν οι μισοί γάμοι στις ΗΠΑ καταλήγουν σε διαζύγιο. Κάθε χρόνο, σχεδόν πάνω από ένα εκατομμύριο παιδιά βιώνουν τη διάλυση της οικογένειάς τους (U.S. Census Bureau, 1997). Στην ενότητα αυτή εξετάζονται, κυρίως, οι επιπτώσεις του διαζυγίου στα παιδιά.</a:t>
            </a:r>
          </a:p>
          <a:p>
            <a:r>
              <a:rPr lang="el-GR" b="1" dirty="0"/>
              <a:t>Ψυχολογικές συνέπειες του διαζυγίου</a:t>
            </a:r>
            <a:r>
              <a:rPr lang="el-GR" dirty="0"/>
              <a:t>. Η διάλυση της οικογένειας επηρεάζει τα παιδιά με πολλούς τρόπους. Και οι δύο γονείς επηρεάζουν σημαντικά την ανάπτυξη των παιδιών. Ένα διαζύγιο σημαίνει ότι δεν θα είναι πλέον εξίσου διαθέσιμοι προς τα παιδιά τους και οι δύο γονείς. Επιπλέον, η οικογένεια βρίσκεται συνήθως σε μια κατάσταση έντασης και ψυχικής πίεσης για μεγάλο χρονικό διάστημα. Όταν ο ένας γονέας φεύγει τελικά, τα παιδιά μπορεί να φοβούνται ότι και ο άλλος γονέας θα τα εγκαταλείψει. Μπορεί να αισθάνονται ασχημα. Μπορεί, επίσης, να εμφανίσουν κατάθλιψη ή διασπαστική συμπεριφορά στο σπίτι ή στο σχολείο. Πολλά παιδιά -κυρίως τα μικρότερα- αισθάνονται ότι φταίνε τα ίδια για το διαζύγιο. Ορισμένοι γονείς περιπλέκουν ακόμα περισσότερο την κατάσταση όντας αναποφάσιστοι για το διαζύγιό τους, κάνοντας ίσως αποτυχημένες προσπάθειες επανασύνδεσης και δημιουργώντας ψευδείς ελπίδες στα παιδιά τους.</a:t>
            </a:r>
          </a:p>
        </p:txBody>
      </p:sp>
    </p:spTree>
    <p:extLst>
      <p:ext uri="{BB962C8B-B14F-4D97-AF65-F5344CB8AC3E}">
        <p14:creationId xmlns:p14="http://schemas.microsoft.com/office/powerpoint/2010/main" val="2906289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041DAD-5FF4-D9C7-6D5D-DC70EAD084B3}"/>
              </a:ext>
            </a:extLst>
          </p:cNvPr>
          <p:cNvSpPr>
            <a:spLocks noGrp="1"/>
          </p:cNvSpPr>
          <p:nvPr>
            <p:ph idx="1"/>
          </p:nvPr>
        </p:nvSpPr>
        <p:spPr>
          <a:xfrm>
            <a:off x="536028" y="430924"/>
            <a:ext cx="11288110" cy="6053959"/>
          </a:xfrm>
        </p:spPr>
        <p:txBody>
          <a:bodyPr>
            <a:normAutofit lnSpcReduction="10000"/>
          </a:bodyPr>
          <a:lstStyle/>
          <a:p>
            <a:r>
              <a:rPr lang="el-GR" dirty="0"/>
              <a:t>Οι σχέσεις και με τους δύο γονείς αλλάζουν κατά τη διάρκεια αλλά και μετά το διαζύγιο. Τα παιδιά μπορεί να γίνουν ανυπάκουα και αντιδραστικά. Ως έφηβοι, μπορεί να αποστασιοποιούνται συναισθηματικά. Συχνά, επισης αναγκάζονται να λειτουργούν ως σανίδες σωτηρίας για τους γονείς τους, ακούγοντας τον ένα γονέα να κατηγορεί επί μακράν τον άλλο. Οι γονείς βρίσκονται συχνά σε μεγάλη ψυχική πίεση αμέσως μετά το διαζύγιο και μπορεί να μην είναι σε θέση να προσφέρουν συναισθηματική ζεστασιά ή έλεγχο. Επίσης, τα παιδιά μπορεί να βιώσουν αναστάτωση όταν οι γονείς τους αρχίζουν νέες σχέσεις.</a:t>
            </a:r>
          </a:p>
          <a:p>
            <a:r>
              <a:rPr lang="el-GR" dirty="0"/>
              <a:t> Μεταξύ των πιο σημαντικών παραγόντων οι οποίοι καθορίζουν τον τρόπο με τον οποίο αντιδρούν τα παιδιά στο διαζύγιο είναι οι εξής:</a:t>
            </a:r>
          </a:p>
          <a:p>
            <a:pPr marL="0" indent="0">
              <a:buNone/>
            </a:pPr>
            <a:r>
              <a:rPr lang="el-GR" b="1" i="1" dirty="0"/>
              <a:t>    1. Ο βαθμός της εχθρότητας η οποία συνοδεύει το διαζύγιο.</a:t>
            </a:r>
          </a:p>
          <a:p>
            <a:pPr marL="0" indent="0">
              <a:buNone/>
            </a:pPr>
            <a:r>
              <a:rPr lang="el-GR" b="1" i="1" dirty="0"/>
              <a:t>    2. Ο βαθμός της πραγματικής αλλαγής στη ζωή του παιδιού.</a:t>
            </a:r>
          </a:p>
          <a:p>
            <a:pPr marL="0" indent="0">
              <a:buNone/>
            </a:pPr>
            <a:r>
              <a:rPr lang="el-GR" b="1" i="1" dirty="0"/>
              <a:t>    3. Η φύση της σχέσης γονέα-παιδιού. </a:t>
            </a:r>
          </a:p>
          <a:p>
            <a:pPr marL="0" indent="0">
              <a:buNone/>
            </a:pPr>
            <a:endParaRPr lang="el-GR" u="sng" dirty="0"/>
          </a:p>
          <a:p>
            <a:endParaRPr lang="en-US" b="1" i="1" dirty="0"/>
          </a:p>
        </p:txBody>
      </p:sp>
    </p:spTree>
    <p:extLst>
      <p:ext uri="{BB962C8B-B14F-4D97-AF65-F5344CB8AC3E}">
        <p14:creationId xmlns:p14="http://schemas.microsoft.com/office/powerpoint/2010/main" val="1013006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03A1DC-4678-D078-8484-B480D1833AE8}"/>
              </a:ext>
            </a:extLst>
          </p:cNvPr>
          <p:cNvSpPr>
            <a:spLocks noGrp="1"/>
          </p:cNvSpPr>
          <p:nvPr>
            <p:ph idx="1"/>
          </p:nvPr>
        </p:nvSpPr>
        <p:spPr>
          <a:xfrm>
            <a:off x="546537" y="399393"/>
            <a:ext cx="10993821" cy="6043448"/>
          </a:xfrm>
        </p:spPr>
        <p:txBody>
          <a:bodyPr>
            <a:normAutofit lnSpcReduction="10000"/>
          </a:bodyPr>
          <a:lstStyle/>
          <a:p>
            <a:r>
              <a:rPr lang="el-GR" b="1" dirty="0"/>
              <a:t>Συνέπειες στην καθημερινή ζωή</a:t>
            </a:r>
            <a:r>
              <a:rPr lang="el-GR" dirty="0"/>
              <a:t>. Αμέσως μετά από ένα διαζύγιο, τα παιδιά –ιδιαίτερα εκείνα στις ηλικίες μεταξύ 5 και 7 ετών- μοιάζουν συχνά να βρίσκονται σε σύγχυση. Εμφανίζουν δυσκολίες στη συμπεριφορά τους στο σπίτι και στο σχολείο. Η καθημερινή τους ζωή και η κατανόησή τους για τον κοινωνικό κόσμο διαταράσσονται σοβαρά. Τα εδραιωμένα από καιρό σχημάτα της οικογένειάς τους έχουν διασπαστεί. Συνεπώς, τα παιδιά δοκιμάζουν συχνά τους κανόνες για να δουν εάν ο κόσμος εξακολουθεί να λειτουργεί όπως και πριν. Οι δάσκαλοι μπορεί να βοηθήσουν, υπενθυμίζοντας στο παιδί τους κανόνες και τις προσδοκίες του σχολείου και παρέχοντας συναισθηματική στήριξη. </a:t>
            </a:r>
          </a:p>
          <a:p>
            <a:r>
              <a:rPr lang="el-GR" b="1" dirty="0"/>
              <a:t>Οι επανασυσταθείσες οικογένειες</a:t>
            </a:r>
            <a:r>
              <a:rPr lang="el-GR" dirty="0"/>
              <a:t>. Όταν ο γονέας, ο οποίος έχει την επιμέλεια ξαναπαντρεύεται και δημιουργεί μια επανασυσταθείσα οικογένεια, ορισμένα παιδιά καλωσορίζουν την άφιξη του πατριού ή της μητριάς. Για άλλα, όμως, ο δεύτερος γάμος του γονέα αποτελεί άλλη μια δύσκολη προσαρμογή. Πολλά παιδιά έχουν το πρόσθετο πρόβλημα ότι πρέπει να μάθουν να ζουν με ετεροθαλή αδέλφια.</a:t>
            </a:r>
            <a:endParaRPr lang="en-US" dirty="0"/>
          </a:p>
        </p:txBody>
      </p:sp>
    </p:spTree>
    <p:extLst>
      <p:ext uri="{BB962C8B-B14F-4D97-AF65-F5344CB8AC3E}">
        <p14:creationId xmlns:p14="http://schemas.microsoft.com/office/powerpoint/2010/main" val="319642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9A6E1-86CD-7194-EACA-A06717CF6620}"/>
              </a:ext>
            </a:extLst>
          </p:cNvPr>
          <p:cNvSpPr>
            <a:spLocks noGrp="1"/>
          </p:cNvSpPr>
          <p:nvPr>
            <p:ph idx="1"/>
          </p:nvPr>
        </p:nvSpPr>
        <p:spPr>
          <a:xfrm>
            <a:off x="578069" y="399393"/>
            <a:ext cx="10909738" cy="6043448"/>
          </a:xfrm>
        </p:spPr>
        <p:txBody>
          <a:bodyPr>
            <a:normAutofit/>
          </a:bodyPr>
          <a:lstStyle/>
          <a:p>
            <a:r>
              <a:rPr lang="el-GR" dirty="0"/>
              <a:t>Πόσο διαρκούν οι επιπτώσεις του διαζυγίου στα παιδιά; Όπως συνοψίστηκε από τη Mavis Hetherington και τη Margaret Stanley-Hagan (1999), οι αρνητικές επιδράσεις του διαζυγίου σε πολλά παιδιά και οι αντίστοιχες αρνητικές συμπεριφορές των παιδιών είναι ελάχιστες και σχετικά προσωρινές, αλλά πολλά άλλα παιδιά αντιμετωπίζουν δυσκολίες συναισθηματικές, κοινωνικές, καθώς και δυσκολίες στο σχολείο. Ακόμα και για τα παιδιά, τα οποία φαίνονται, αρχικά, να αντιμετωπίζουν καλά το διαζύγιο, μπορεί, κάποια στιγμή αργότερα, να προκύψουν σοβαρά προβλήματα προσαρμογής κατά τη διάρκεια της εφηβείας ή στην αρχή της ήβης. Παρόμοια προβλήματα μπορεί να συνεχίσουν να εμφανίζονται και στην αρχή της ενήλικης ζωής.</a:t>
            </a:r>
          </a:p>
          <a:p>
            <a:r>
              <a:rPr lang="el-GR" dirty="0"/>
              <a:t>Ωστόσο, όπως επισήμαναν οι Hetherington και Stanley-Hagan, τα παιδιά τα οποία μετακινούνται από μία οικογένεια διαταραγμένη ή η οποία τα κακοποιεί, μπορεί να επωφεληθούν.</a:t>
            </a:r>
            <a:endParaRPr lang="en-US" dirty="0"/>
          </a:p>
        </p:txBody>
      </p:sp>
    </p:spTree>
    <p:extLst>
      <p:ext uri="{BB962C8B-B14F-4D97-AF65-F5344CB8AC3E}">
        <p14:creationId xmlns:p14="http://schemas.microsoft.com/office/powerpoint/2010/main" val="431367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AF38-33BD-943E-24DA-5B7B959E1421}"/>
              </a:ext>
            </a:extLst>
          </p:cNvPr>
          <p:cNvSpPr>
            <a:spLocks noGrp="1"/>
          </p:cNvSpPr>
          <p:nvPr>
            <p:ph type="title"/>
          </p:nvPr>
        </p:nvSpPr>
        <p:spPr/>
        <p:txBody>
          <a:bodyPr>
            <a:normAutofit fontScale="90000"/>
          </a:bodyPr>
          <a:lstStyle/>
          <a:p>
            <a:r>
              <a:rPr lang="el-GR" dirty="0"/>
              <a:t>ΣΧΕΣΕΙΣ ΜΕ ΣΥΝΟΜΗΛΙΚΟΥΣ ΚΑΙ ΚΟΙΝΩΝΙΚΗ ΕΠΑΡΚΕΙΑ</a:t>
            </a:r>
            <a:endParaRPr lang="en-US" dirty="0"/>
          </a:p>
        </p:txBody>
      </p:sp>
      <p:sp>
        <p:nvSpPr>
          <p:cNvPr id="3" name="Content Placeholder 2">
            <a:extLst>
              <a:ext uri="{FF2B5EF4-FFF2-40B4-BE49-F238E27FC236}">
                <a16:creationId xmlns:a16="http://schemas.microsoft.com/office/drawing/2014/main" id="{4A853E69-5E6A-2715-E8A1-610D09461FA1}"/>
              </a:ext>
            </a:extLst>
          </p:cNvPr>
          <p:cNvSpPr>
            <a:spLocks noGrp="1"/>
          </p:cNvSpPr>
          <p:nvPr>
            <p:ph idx="1"/>
          </p:nvPr>
        </p:nvSpPr>
        <p:spPr/>
        <p:txBody>
          <a:bodyPr/>
          <a:lstStyle/>
          <a:p>
            <a:r>
              <a:rPr lang="el-GR" dirty="0"/>
              <a:t>Οι σχέσεις με τους συνομηλίκους γίνονται ολοένα και πιο σημαντικές στη μέση παιδική ηλικία και ασκούν μεγάλη επιρροή στην κοινωνική ανάπτυξη και στην ανάπτυξη της προσωπικότητας. Στην ενότητα αυτή, παρουσιάζονται αρχικά οι φιλίες, πώς δημιουργούνται και πώς επωφελούνται από αυτές τα παιδιά. Έπειτα, εξετάζονται ευρύτερα οι σχέσεις με τους συνομηλίκους. με έμφαση στην πίεση την οποία ασκούν οι συνομήλικοι.</a:t>
            </a:r>
            <a:endParaRPr lang="en-US" dirty="0"/>
          </a:p>
        </p:txBody>
      </p:sp>
    </p:spTree>
    <p:extLst>
      <p:ext uri="{BB962C8B-B14F-4D97-AF65-F5344CB8AC3E}">
        <p14:creationId xmlns:p14="http://schemas.microsoft.com/office/powerpoint/2010/main" val="3689410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9DD5-0B22-0A13-2338-9A5E59498900}"/>
              </a:ext>
            </a:extLst>
          </p:cNvPr>
          <p:cNvSpPr>
            <a:spLocks noGrp="1"/>
          </p:cNvSpPr>
          <p:nvPr>
            <p:ph type="title"/>
          </p:nvPr>
        </p:nvSpPr>
        <p:spPr/>
        <p:txBody>
          <a:bodyPr/>
          <a:lstStyle/>
          <a:p>
            <a:r>
              <a:rPr lang="el-GR" dirty="0"/>
              <a:t>ΕΝΝΟΙΕΣ ΤΗΣ ΦΙΛΙΑΣ</a:t>
            </a:r>
            <a:endParaRPr lang="en-US" dirty="0"/>
          </a:p>
        </p:txBody>
      </p:sp>
      <p:sp>
        <p:nvSpPr>
          <p:cNvPr id="3" name="Content Placeholder 2">
            <a:extLst>
              <a:ext uri="{FF2B5EF4-FFF2-40B4-BE49-F238E27FC236}">
                <a16:creationId xmlns:a16="http://schemas.microsoft.com/office/drawing/2014/main" id="{238DBE90-B5A9-CA18-7C64-FE75E7A5EEB1}"/>
              </a:ext>
            </a:extLst>
          </p:cNvPr>
          <p:cNvSpPr>
            <a:spLocks noGrp="1"/>
          </p:cNvSpPr>
          <p:nvPr>
            <p:ph idx="1"/>
          </p:nvPr>
        </p:nvSpPr>
        <p:spPr/>
        <p:txBody>
          <a:bodyPr>
            <a:normAutofit fontScale="85000" lnSpcReduction="20000"/>
          </a:bodyPr>
          <a:lstStyle/>
          <a:p>
            <a:r>
              <a:rPr lang="el-GR" dirty="0"/>
              <a:t>Η ικανότητα να κατανοήσει κάποιος τις σκέψεις, τις προσδοκίες, τα συναισθήματα και τις προθέσεις των άλλων διαδραματίζει ένα σημαντικό ρόλο στην κατανόηση της έννοιας της φιλίας. Τα παιδιά, τα οποία μπορούν να δουν τα πράγματα από την οπτική ενός άλλου ατόμου είναι ικανότερα να αναπτύξουν έντονες και στενές σχέσεις με άλλους.</a:t>
            </a:r>
          </a:p>
          <a:p>
            <a:r>
              <a:rPr lang="el-GR" dirty="0"/>
              <a:t>Ο Robert Selman (1976, 1981) μελέτησε τις φιλίες παιδιών ηλικίας 7 έως 12 ετών. Μεσα απο την μελετη ο </a:t>
            </a:r>
            <a:r>
              <a:rPr lang="en-US" dirty="0"/>
              <a:t>Selman</a:t>
            </a:r>
            <a:r>
              <a:rPr lang="el-GR" dirty="0"/>
              <a:t> περιεγραψε τέσσερα στάδια φιλίας. Στο πρώτο στάδιο (ηλικία 6 και κάτω), ένας φίλος είναι απλά ένας σύντροφος στο παιχνίδι. Δεν υπάρχει καμία κατανόηση της οπτικής του άλλου ατόμου. Στο δεύτερο στάδιο (7 έως 9), αρχίζει να εμφανίζεται η επίγνωση των συναισθημάτων ενός άλλου ατόμου. Στο τρίτο στάδιο (9 έως 12), οι φίλοι θεωρούνται άνθρωποι οι οποίοι αλληλοβοηθούνται και εμφανίζεται η έννοια της εμπιστοσύνης. Στο τέταρτο στάδιο, το οποίο παρατηρούνταν σπάνια μεταξύ των παιδιών 11 και 12 ετών τα οποία μελετήθηκαν, τα παιδιά είναι ικανά να εξετάζουν μια σχέση από την οπτική ενός άλλου ανθρώπου.</a:t>
            </a:r>
          </a:p>
        </p:txBody>
      </p:sp>
    </p:spTree>
    <p:extLst>
      <p:ext uri="{BB962C8B-B14F-4D97-AF65-F5344CB8AC3E}">
        <p14:creationId xmlns:p14="http://schemas.microsoft.com/office/powerpoint/2010/main" val="30629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E4CF0-44C3-4C1C-1692-23BE7BB10F60}"/>
              </a:ext>
            </a:extLst>
          </p:cNvPr>
          <p:cNvSpPr>
            <a:spLocks noGrp="1"/>
          </p:cNvSpPr>
          <p:nvPr>
            <p:ph idx="1"/>
          </p:nvPr>
        </p:nvSpPr>
        <p:spPr>
          <a:xfrm>
            <a:off x="651641" y="315310"/>
            <a:ext cx="11056883" cy="5980387"/>
          </a:xfrm>
        </p:spPr>
        <p:txBody>
          <a:bodyPr>
            <a:normAutofit/>
          </a:bodyPr>
          <a:lstStyle/>
          <a:p>
            <a:r>
              <a:rPr lang="el-GR" dirty="0"/>
              <a:t>Ο Selman υποστήριξε ότι το βασικό στοιχεία για τις αναπτυξιακές διαφοροποιήσεις της φιλίας των παιδιών είναι η ικανότητα να καταλάβουν την οπτική ενός άλλου. Ωστόσο, δεν συμφωνούν όλοι οι ερευνητές οι αληθινές φιλίες είναι πιο περίπλοκες και μεταβαλλόμενες από όσο αφήνει να εννοηθεί το μοντέλο του Selman. Μπορεί να σχετίζονται με ποικιλα συναισθηματα. Ιδιαίτερα, η σύγκρουση μοιάζει να είναι αναπόσπαστο κομμάτι της φιλίας. Τέτοιες πολυπλοκότητες δεν είναι εύκολο να καλυφθούν από ένα μοντέλο το οποίο εξετάζει μόνο τις γνωστικές πλευρές της παιδικής φιλίας και αγνοεί τις συναισθηματικές (Berndt, </a:t>
            </a:r>
            <a:r>
              <a:rPr lang="el-GR"/>
              <a:t>1983).</a:t>
            </a:r>
            <a:endParaRPr lang="en-US" dirty="0"/>
          </a:p>
        </p:txBody>
      </p:sp>
    </p:spTree>
    <p:extLst>
      <p:ext uri="{BB962C8B-B14F-4D97-AF65-F5344CB8AC3E}">
        <p14:creationId xmlns:p14="http://schemas.microsoft.com/office/powerpoint/2010/main" val="274493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23AF-2084-0342-486E-2CB102FCF21B}"/>
              </a:ext>
            </a:extLst>
          </p:cNvPr>
          <p:cNvSpPr>
            <a:spLocks noGrp="1"/>
          </p:cNvSpPr>
          <p:nvPr>
            <p:ph type="title"/>
          </p:nvPr>
        </p:nvSpPr>
        <p:spPr/>
        <p:txBody>
          <a:bodyPr>
            <a:normAutofit fontScale="90000"/>
          </a:bodyPr>
          <a:lstStyle/>
          <a:p>
            <a:r>
              <a:rPr lang="el-GR" dirty="0"/>
              <a:t>ΛΕΙΤΟΥΡΓΙΕΣ ΤΗΣ ΦΙΛΙΑΣ</a:t>
            </a:r>
            <a:br>
              <a:rPr lang="el-GR" dirty="0"/>
            </a:br>
            <a:endParaRPr lang="en-US" dirty="0"/>
          </a:p>
        </p:txBody>
      </p:sp>
      <p:sp>
        <p:nvSpPr>
          <p:cNvPr id="3" name="Content Placeholder 2">
            <a:extLst>
              <a:ext uri="{FF2B5EF4-FFF2-40B4-BE49-F238E27FC236}">
                <a16:creationId xmlns:a16="http://schemas.microsoft.com/office/drawing/2014/main" id="{B600B171-52D8-1641-8CD3-453E5D3766B1}"/>
              </a:ext>
            </a:extLst>
          </p:cNvPr>
          <p:cNvSpPr>
            <a:spLocks noGrp="1"/>
          </p:cNvSpPr>
          <p:nvPr>
            <p:ph idx="1"/>
          </p:nvPr>
        </p:nvSpPr>
        <p:spPr>
          <a:xfrm>
            <a:off x="1120000" y="1245870"/>
            <a:ext cx="10233800" cy="4931093"/>
          </a:xfrm>
        </p:spPr>
        <p:txBody>
          <a:bodyPr>
            <a:normAutofit fontScale="92500" lnSpcReduction="10000"/>
          </a:bodyPr>
          <a:lstStyle/>
          <a:p>
            <a:r>
              <a:rPr lang="el-GR" dirty="0"/>
              <a:t>Τα παιδιά και οι ενήλικοι επωφελούνται εξίσου από στενές σχέσεις στις οποίες υπάρχει εμπιστοσύνη. Οι φιλίες βοηθούν τα παιδιά να μάθουν κοινωνικές έννοιες και δεξιότητες και να αναπτύξουν την αυτοεκτίμησή τους</a:t>
            </a:r>
            <a:r>
              <a:rPr lang="en-US" dirty="0"/>
              <a:t>.</a:t>
            </a:r>
          </a:p>
          <a:p>
            <a:r>
              <a:rPr lang="el-GR" dirty="0"/>
              <a:t>Η φιλία διαφοροποιείται κατά τη διάρκεια της παιδικής ηλικίας (Piaget, 1932/ 1965). Ο εγωκεντρισμός του πρώτου σταδίου του Selman διαφοροποι κατά τη διάρκεια της μέσης παιδικής ηλικίας, όταν το παιδί αρχίζει να δημιουργεί στενότερες σχέσεις. Στην ύστερη παιδική και στην εφηβική ηλικία, οι ομαδικές φιλίες γίνονται συνηθισμένες.</a:t>
            </a:r>
            <a:endParaRPr lang="en-US" dirty="0"/>
          </a:p>
          <a:p>
            <a:r>
              <a:rPr lang="el-GR" dirty="0"/>
              <a:t>Τα παιδιά τα οποία είναι φίλοι μπορεί να συμπληρώνουν το ένα το άλλο. Η φιλία μπορεί να αποτελεί, επίσης, ένα μέσο έκφρασης του εαυτού.</a:t>
            </a:r>
          </a:p>
          <a:p>
            <a:endParaRPr lang="en-US" dirty="0"/>
          </a:p>
        </p:txBody>
      </p:sp>
    </p:spTree>
    <p:extLst>
      <p:ext uri="{BB962C8B-B14F-4D97-AF65-F5344CB8AC3E}">
        <p14:creationId xmlns:p14="http://schemas.microsoft.com/office/powerpoint/2010/main" val="661836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8B216-1B80-2A0A-A6AA-7FFC86576792}"/>
              </a:ext>
            </a:extLst>
          </p:cNvPr>
          <p:cNvSpPr>
            <a:spLocks noGrp="1"/>
          </p:cNvSpPr>
          <p:nvPr>
            <p:ph idx="1"/>
          </p:nvPr>
        </p:nvSpPr>
        <p:spPr>
          <a:xfrm>
            <a:off x="582930" y="297180"/>
            <a:ext cx="10770870" cy="6035040"/>
          </a:xfrm>
        </p:spPr>
        <p:txBody>
          <a:bodyPr>
            <a:normAutofit/>
          </a:bodyPr>
          <a:lstStyle/>
          <a:p>
            <a:r>
              <a:rPr lang="el-GR" dirty="0"/>
              <a:t>Με ένα φίλο, τα παιδιά μπορούν να μοιραστούν τα συναισθήματά τους, τους φόβους και κάθε λεπτομέρεια της ζωής τους. </a:t>
            </a:r>
          </a:p>
          <a:p>
            <a:r>
              <a:rPr lang="el-GR" dirty="0"/>
              <a:t>Ορισμένες παιδικές φιλίες διαρκούν μια ζωή. Ωστόσο, ακόμη πιο συχνά οι περισσότερες φιλίες μεταβάλλονται.Ορισμένες φορές, οι φίλοι απλως απομακρύνονται ή αποκτούν νέα ενδιαφέροντα</a:t>
            </a:r>
          </a:p>
          <a:p>
            <a:r>
              <a:rPr lang="el-GR" dirty="0"/>
              <a:t>Τέλος, αν και οι έρευνες καταδεικνύουν ότι σχεδόν όλα τα παιδιά έχουν τουλάχιστον μία μονόπλευρη φιλία.Ορισμένα παιδιά αποτυγχάνουν συνεχώς να δημιουργήσουν ουσιαστικές φιλίες. Τα παιδιά που απορρίπτονται από τους συνομηλίκους τους κινδυνεύουν να έχουν κακή προσαρμογή αργότερα στη ζωή τους.</a:t>
            </a:r>
            <a:endParaRPr lang="en-US" dirty="0"/>
          </a:p>
        </p:txBody>
      </p:sp>
    </p:spTree>
    <p:extLst>
      <p:ext uri="{BB962C8B-B14F-4D97-AF65-F5344CB8AC3E}">
        <p14:creationId xmlns:p14="http://schemas.microsoft.com/office/powerpoint/2010/main" val="141813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04E32-9238-3E08-5376-3FBCFEB4CAB1}"/>
              </a:ext>
            </a:extLst>
          </p:cNvPr>
          <p:cNvSpPr>
            <a:spLocks noGrp="1"/>
          </p:cNvSpPr>
          <p:nvPr>
            <p:ph type="title"/>
          </p:nvPr>
        </p:nvSpPr>
        <p:spPr/>
        <p:txBody>
          <a:bodyPr/>
          <a:lstStyle/>
          <a:p>
            <a:r>
              <a:rPr lang="el-GR" dirty="0"/>
              <a:t>ΟΜΑΔΕΣ ΣΥΝΟΜΗΛΙΚΩΝ</a:t>
            </a:r>
            <a:endParaRPr lang="en-US" dirty="0"/>
          </a:p>
        </p:txBody>
      </p:sp>
      <p:sp>
        <p:nvSpPr>
          <p:cNvPr id="3" name="Content Placeholder 2">
            <a:extLst>
              <a:ext uri="{FF2B5EF4-FFF2-40B4-BE49-F238E27FC236}">
                <a16:creationId xmlns:a16="http://schemas.microsoft.com/office/drawing/2014/main" id="{0688572A-ADF5-48E1-5D9A-64BDF3C2FEAF}"/>
              </a:ext>
            </a:extLst>
          </p:cNvPr>
          <p:cNvSpPr>
            <a:spLocks noGrp="1"/>
          </p:cNvSpPr>
          <p:nvPr>
            <p:ph idx="1"/>
          </p:nvPr>
        </p:nvSpPr>
        <p:spPr/>
        <p:txBody>
          <a:bodyPr/>
          <a:lstStyle/>
          <a:p>
            <a:r>
              <a:rPr lang="el-GR" dirty="0"/>
              <a:t>Μια </a:t>
            </a:r>
            <a:r>
              <a:rPr lang="el-GR" b="1" dirty="0"/>
              <a:t>ομάδα συνομηλίκων </a:t>
            </a:r>
            <a:r>
              <a:rPr lang="el-GR" dirty="0"/>
              <a:t>είναι κάτι περισσότερο από μια απλή ομάδα παιδιών. Είναι σχετικά σταθερή και τα μέλη της βρίσκονται μαζί, αλληλεπιδρούν τακτικά και μοιράζονται αξίες. Οι ομαδικοί κανόνες διέπουν την ομάδα και επηρεάζουν κάθε μέλος της. Τέλος, υπάρχουν διαφορές θέσης μέσα στο πλαίσιο της ομάδας, ορισμένα μέλη είναι αρχηγοί και άλλα οπαδοί.</a:t>
            </a:r>
          </a:p>
          <a:p>
            <a:endParaRPr lang="en-US" dirty="0"/>
          </a:p>
        </p:txBody>
      </p:sp>
    </p:spTree>
    <p:extLst>
      <p:ext uri="{BB962C8B-B14F-4D97-AF65-F5344CB8AC3E}">
        <p14:creationId xmlns:p14="http://schemas.microsoft.com/office/powerpoint/2010/main" val="359906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8A10D-F863-B025-4013-29C2AAA13953}"/>
              </a:ext>
            </a:extLst>
          </p:cNvPr>
          <p:cNvSpPr>
            <a:spLocks noGrp="1"/>
          </p:cNvSpPr>
          <p:nvPr>
            <p:ph type="title"/>
          </p:nvPr>
        </p:nvSpPr>
        <p:spPr/>
        <p:txBody>
          <a:bodyPr>
            <a:normAutofit fontScale="90000"/>
          </a:bodyPr>
          <a:lstStyle/>
          <a:p>
            <a:r>
              <a:rPr lang="el-GR" dirty="0"/>
              <a:t>Η ΣΥΝΕΧΗΣ ΟΙΚΟΓΕΝΕΙΑΚΗ ΕΠΙΡΡΟΗ</a:t>
            </a:r>
            <a:endParaRPr lang="en-US" dirty="0"/>
          </a:p>
        </p:txBody>
      </p:sp>
      <p:sp>
        <p:nvSpPr>
          <p:cNvPr id="3" name="Content Placeholder 2">
            <a:extLst>
              <a:ext uri="{FF2B5EF4-FFF2-40B4-BE49-F238E27FC236}">
                <a16:creationId xmlns:a16="http://schemas.microsoft.com/office/drawing/2014/main" id="{AFE5565C-4823-79BB-A6C8-6C4D55C2B2AF}"/>
              </a:ext>
            </a:extLst>
          </p:cNvPr>
          <p:cNvSpPr>
            <a:spLocks noGrp="1"/>
          </p:cNvSpPr>
          <p:nvPr>
            <p:ph idx="1"/>
          </p:nvPr>
        </p:nvSpPr>
        <p:spPr/>
        <p:txBody>
          <a:bodyPr>
            <a:normAutofit fontScale="92500" lnSpcReduction="20000"/>
          </a:bodyPr>
          <a:lstStyle/>
          <a:p>
            <a:r>
              <a:rPr lang="el-GR" dirty="0"/>
              <a:t>Παρά το γεγονός ότι τα παιδιά περνούν αρκετό χρόνο στο σχολείο, η οικ</a:t>
            </a:r>
            <a:r>
              <a:rPr lang="en-US" dirty="0"/>
              <a:t>o</a:t>
            </a:r>
            <a:r>
              <a:rPr lang="el-GR" dirty="0"/>
              <a:t>γένεια εξακολουθεί, συνήθως, να ασκεί την πιο σημαντική επιρροή στην κοινωνικοποίηση. Ταυτόχρονα, οι γνωστικές τους ικανότητες, οι οποίες εξελίσσονται, επιτρέπουν στα παιδιά να μάθουν ακόμα πιο τελειοποιημένες κοινωνικές έννοιες και κανόνες, είτε οι κανόνες διδάσκονται άμεσα είτε</a:t>
            </a:r>
            <a:r>
              <a:rPr lang="en-US" dirty="0"/>
              <a:t> </a:t>
            </a:r>
            <a:r>
              <a:rPr lang="el-GR" dirty="0"/>
              <a:t>υπονοούνται απλώς από τη συμπεριφορά των άλλων.</a:t>
            </a:r>
          </a:p>
          <a:p>
            <a:endParaRPr lang="el-GR" dirty="0"/>
          </a:p>
          <a:p>
            <a:r>
              <a:rPr lang="el-GR" dirty="0"/>
              <a:t>Η κοινωνική μάθηση συντελείται στο πλαίσιο των σχέσεων. Στην ενότητα αυτή εξετάζεται η οικογένεια ως πλαίσιο ανάπτυξης της προσωπικότητας και της κοινωνικοποίησης. Εξετάζονται, προσεκτικά, οι μεταβαλλόμενες δυνάμεις της οικογενειακής ζωής οι οποίες επηρεάζουν τα παιδιά, συμπεριλαμβανομένων των ψυχοπιεστικών συνθηκών, του διαζυγίου και της μόνιμης απουσίας ενός γονέα.</a:t>
            </a:r>
            <a:endParaRPr lang="en-US" dirty="0"/>
          </a:p>
        </p:txBody>
      </p:sp>
    </p:spTree>
    <p:extLst>
      <p:ext uri="{BB962C8B-B14F-4D97-AF65-F5344CB8AC3E}">
        <p14:creationId xmlns:p14="http://schemas.microsoft.com/office/powerpoint/2010/main" val="4060889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A89B9A-F4B0-6496-6578-8B1F57C5F62B}"/>
              </a:ext>
            </a:extLst>
          </p:cNvPr>
          <p:cNvSpPr>
            <a:spLocks noGrp="1"/>
          </p:cNvSpPr>
          <p:nvPr>
            <p:ph idx="1"/>
          </p:nvPr>
        </p:nvSpPr>
        <p:spPr>
          <a:xfrm>
            <a:off x="582930" y="422910"/>
            <a:ext cx="10770870" cy="5909310"/>
          </a:xfrm>
        </p:spPr>
        <p:txBody>
          <a:bodyPr>
            <a:normAutofit/>
          </a:bodyPr>
          <a:lstStyle/>
          <a:p>
            <a:r>
              <a:rPr lang="el-GR" b="1" dirty="0"/>
              <a:t>Αναπτυξιακές τάσεις</a:t>
            </a:r>
            <a:r>
              <a:rPr lang="el-GR" dirty="0"/>
              <a:t>. Οι ομάδες συνομηλίκων είναι σημαντικές καθόλη τη διάρκεια της μέσης παιδικής ηλικίας, αλλά πραγματοποιείται μια γενική διαφοροποίηση, από τα 6 έως τα 12 έτη, στην οργάνωση και στη σημασία τους. </a:t>
            </a:r>
          </a:p>
          <a:p>
            <a:r>
              <a:rPr lang="el-GR" dirty="0"/>
              <a:t>Στην πρώτη παιδική ηλικία, οι ομάδες συνομηλίκων είναι σχετικά ανεπίσήμες. </a:t>
            </a:r>
          </a:p>
          <a:p>
            <a:r>
              <a:rPr lang="el-GR" dirty="0"/>
              <a:t>Η συμμόρφωση στους κανόνες της ομάδας γίνεται εξαιρετικά σημαντική στην ηλικία των 10 έως 12 ετών. </a:t>
            </a:r>
          </a:p>
          <a:p>
            <a:endParaRPr lang="el-GR" dirty="0"/>
          </a:p>
          <a:p>
            <a:r>
              <a:rPr lang="el-GR" b="1" dirty="0"/>
              <a:t>Σχηματισμός της ομάδας</a:t>
            </a:r>
            <a:r>
              <a:rPr lang="el-GR" dirty="0"/>
              <a:t>.Οι ομάδες σχηματίζονται γρήγορα. Η διαφοροποίηση των ρόλων αναπτύσσεται μέσα στα πλαίσια των ομάδων και προκυπτούν κοινές αξίες και ενδιαφέροντα.</a:t>
            </a:r>
          </a:p>
        </p:txBody>
      </p:sp>
    </p:spTree>
    <p:extLst>
      <p:ext uri="{BB962C8B-B14F-4D97-AF65-F5344CB8AC3E}">
        <p14:creationId xmlns:p14="http://schemas.microsoft.com/office/powerpoint/2010/main" val="379300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2650B-8122-0852-0D03-1530F5BCF6EA}"/>
              </a:ext>
            </a:extLst>
          </p:cNvPr>
          <p:cNvSpPr>
            <a:spLocks noGrp="1"/>
          </p:cNvSpPr>
          <p:nvPr>
            <p:ph idx="1"/>
          </p:nvPr>
        </p:nvSpPr>
        <p:spPr>
          <a:xfrm>
            <a:off x="605790" y="411480"/>
            <a:ext cx="10748010" cy="5783580"/>
          </a:xfrm>
        </p:spPr>
        <p:txBody>
          <a:bodyPr/>
          <a:lstStyle/>
          <a:p>
            <a:r>
              <a:rPr lang="el-GR" b="1" dirty="0"/>
              <a:t>Θέση μέσα στην ομάδα συνομηλίκων</a:t>
            </a:r>
            <a:r>
              <a:rPr lang="el-GR" dirty="0"/>
              <a:t>. Εάν παρακολουθήσει κάποιος παιδιά σχολικής ηλικίας κατά τη διάρκεια του ελεύθερου χρόνου, μπορεί να παρατηρήσει την ανάπτυξη των ρόλων μέσα στο πλαίσιο ομάδων.</a:t>
            </a:r>
          </a:p>
          <a:p>
            <a:r>
              <a:rPr lang="el-GR" dirty="0"/>
              <a:t> </a:t>
            </a:r>
            <a:r>
              <a:rPr lang="el-GR" b="1" dirty="0"/>
              <a:t>Συμμόρφωση στην ομάδα συνομηλίκων</a:t>
            </a:r>
            <a:r>
              <a:rPr lang="el-GR" dirty="0"/>
              <a:t>. Η συμμόρφωση στην ομάδα των συνομηλίκων μπορεί να είναι μια υγιής και συχνά επιθυμητή συμπεριφορά. Ως μέρος της καθημερινής τους συμπεριφοράς, τα παιδιά συμμορφώνονται στα κριτήρια της ομάδας και στις προσδοκίες των ενηλίκων. Ωστόσο, τα παιδιά, ορισμένες φορές, συμμορφώνονται υπερβολικά στους κανόνες της ομάδας.</a:t>
            </a:r>
          </a:p>
          <a:p>
            <a:endParaRPr lang="en-US" dirty="0"/>
          </a:p>
        </p:txBody>
      </p:sp>
    </p:spTree>
    <p:extLst>
      <p:ext uri="{BB962C8B-B14F-4D97-AF65-F5344CB8AC3E}">
        <p14:creationId xmlns:p14="http://schemas.microsoft.com/office/powerpoint/2010/main" val="4110596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72914-9FC5-1098-D3CB-306AE0DFA2B0}"/>
              </a:ext>
            </a:extLst>
          </p:cNvPr>
          <p:cNvSpPr>
            <a:spLocks noGrp="1"/>
          </p:cNvSpPr>
          <p:nvPr>
            <p:ph type="title"/>
          </p:nvPr>
        </p:nvSpPr>
        <p:spPr/>
        <p:txBody>
          <a:bodyPr>
            <a:normAutofit fontScale="90000"/>
          </a:bodyPr>
          <a:lstStyle/>
          <a:p>
            <a:r>
              <a:rPr lang="el-GR" dirty="0"/>
              <a:t>ΕΣΩ ΟΜΑΔΕΣ, ΕΞΩ ΟΜΑΔΕΣ ΚΑΙ ΠΡΟΚΑΤΑΛΗΨΗ</a:t>
            </a:r>
            <a:endParaRPr lang="en-US" dirty="0"/>
          </a:p>
        </p:txBody>
      </p:sp>
      <p:sp>
        <p:nvSpPr>
          <p:cNvPr id="3" name="Content Placeholder 2">
            <a:extLst>
              <a:ext uri="{FF2B5EF4-FFF2-40B4-BE49-F238E27FC236}">
                <a16:creationId xmlns:a16="http://schemas.microsoft.com/office/drawing/2014/main" id="{D9D7FEFE-8512-FC30-C425-BE7EF06E8DEA}"/>
              </a:ext>
            </a:extLst>
          </p:cNvPr>
          <p:cNvSpPr>
            <a:spLocks noGrp="1"/>
          </p:cNvSpPr>
          <p:nvPr>
            <p:ph idx="1"/>
          </p:nvPr>
        </p:nvSpPr>
        <p:spPr>
          <a:xfrm>
            <a:off x="838200" y="1825625"/>
            <a:ext cx="10515600" cy="4351338"/>
          </a:xfrm>
        </p:spPr>
        <p:txBody>
          <a:bodyPr/>
          <a:lstStyle/>
          <a:p>
            <a:r>
              <a:rPr lang="el-GR" dirty="0"/>
              <a:t>Προκατάληψη σημαίνει να έχει κάποιος αρνητικές στάσεις ενάντια σε ανθρώπους επειδή ανήκουν σε μια ομάδα η οποία καθορίζεται με βάση την εθνικότητα, το θρήσκευμα ή κάποια άλλα εμφανή χαρακτηριστικά. Η πρωκατάληψη υπονοεί μια έσω ομάδα ανθρώπους οι οποίοι πιστεύουν ότι κατέχουν επιθυμητά χαρακτηριστικά- και μια έξω ομάδα – ανθρώπους οι οποίοι είναι διαφορετικοί και ανεπιθύμητοι. Διάκριση σημαίνει να ενεργεί κάποιος βάσει της προκατάληψης.</a:t>
            </a:r>
            <a:endParaRPr lang="en-US" dirty="0"/>
          </a:p>
        </p:txBody>
      </p:sp>
    </p:spTree>
    <p:extLst>
      <p:ext uri="{BB962C8B-B14F-4D97-AF65-F5344CB8AC3E}">
        <p14:creationId xmlns:p14="http://schemas.microsoft.com/office/powerpoint/2010/main" val="3262941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A1AD3-4304-435C-99C3-E853B6BAE58D}"/>
              </a:ext>
            </a:extLst>
          </p:cNvPr>
          <p:cNvSpPr>
            <a:spLocks noGrp="1"/>
          </p:cNvSpPr>
          <p:nvPr>
            <p:ph idx="1"/>
          </p:nvPr>
        </p:nvSpPr>
        <p:spPr>
          <a:xfrm>
            <a:off x="560070" y="525780"/>
            <a:ext cx="10793730" cy="5651183"/>
          </a:xfrm>
        </p:spPr>
        <p:txBody>
          <a:bodyPr>
            <a:normAutofit/>
          </a:bodyPr>
          <a:lstStyle/>
          <a:p>
            <a:r>
              <a:rPr lang="el-GR" dirty="0"/>
              <a:t>Η επίγνωση της εθνικότητας αρχίζει να αναπτύσσεται κατά τη διάρκεια της πρώτης παιδικής ηλικίας. Αυτό που δεν κατανοεί το παιδί ειναι γιατί η εθνικότητά του έχει τόσο μεγάλη σημασία. Η απάντηση στην ερώτηση αυτή απαιτεί ίσως μια ολόκληρη ζωή (Spencer, 1988).</a:t>
            </a:r>
          </a:p>
          <a:p>
            <a:r>
              <a:rPr lang="el-GR" dirty="0"/>
              <a:t>Η κατανόηση των ομαδικών διαφορών και του τι σημαίνει να είναι κάποιος μέλος μιας ομάδας απαιτεί κοινωνική γνώση, η οποία εξαρτάται με τη σειρά της από τη γνωστική ανάπτυξη. Επομένως, ένα παιδί η σκέψη του οποίου εξακολουθεί να είναι εγωκεντρική και μπορεί να επικεντρωθεί σε μία μόνο διάσταση κάθε φορά, υποθέτει ότι η ομοιότητα των ανθρώπων σε μία διάσταση πρέπει να ισχύει και σε άλλες διαστάσεις. Καθώς τα παιδιά μεγαλώνουν, γίνονται περισσότερο ικανά να θεωρήσουν τους ανθρώπους πολυδιάστατους.</a:t>
            </a:r>
          </a:p>
          <a:p>
            <a:endParaRPr lang="en-US" dirty="0"/>
          </a:p>
        </p:txBody>
      </p:sp>
    </p:spTree>
    <p:extLst>
      <p:ext uri="{BB962C8B-B14F-4D97-AF65-F5344CB8AC3E}">
        <p14:creationId xmlns:p14="http://schemas.microsoft.com/office/powerpoint/2010/main" val="3604306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90666C-8C48-2582-2FC6-20D0FF71AF41}"/>
              </a:ext>
            </a:extLst>
          </p:cNvPr>
          <p:cNvSpPr>
            <a:spLocks noGrp="1"/>
          </p:cNvSpPr>
          <p:nvPr>
            <p:ph idx="1"/>
          </p:nvPr>
        </p:nvSpPr>
        <p:spPr>
          <a:xfrm>
            <a:off x="651510" y="651510"/>
            <a:ext cx="10702290" cy="5525453"/>
          </a:xfrm>
        </p:spPr>
        <p:txBody>
          <a:bodyPr>
            <a:normAutofit fontScale="92500" lnSpcReduction="20000"/>
          </a:bodyPr>
          <a:lstStyle/>
          <a:p>
            <a:r>
              <a:rPr lang="el-GR" dirty="0"/>
              <a:t>Καθώς τα παιδιά μεγαλώνουν, η ομοιότητα γίνεται μια ολοένα και πιο σημαντική βάση της φιλίας.</a:t>
            </a:r>
          </a:p>
          <a:p>
            <a:r>
              <a:rPr lang="el-GR" dirty="0"/>
              <a:t>Μπορεί να ασκείται, επίσης, πίεση από άλλα μέλη της ομάδας συνομηλίκων για την αποφυγή δημιουργίας φιλίας με μέλη μιας διαφορετικής ομάδας.</a:t>
            </a:r>
          </a:p>
          <a:p>
            <a:r>
              <a:rPr lang="el-GR" dirty="0"/>
              <a:t>Τα παιδιά υιοθετούν τις πολιτισμικές στάσεις των ατόμων γύρω τους. Ως αμοιβή για την αφοσίωσή τους στα κριτήρια της κοινωνίας τους, τα παιδιά πρέπει να λάβουν κάποια διαβεβαίωση ότι ανήκουν σε μια μεγαλύτερη, πιο ισχυρή ομάδα. </a:t>
            </a:r>
          </a:p>
          <a:p>
            <a:r>
              <a:rPr lang="el-GR" dirty="0"/>
              <a:t>Οι πιέσεις από τους συνομηλίκους δυσχεραίνουν ακόμα περισσότερο την κατάσταση. Οι ομάδες συνομηλίκων των μειονοτήτων έχουν συχνά κανόνες οι οποίοι διαφέρουν πάρα πολύ από εκείνους της πλειοψηφίας. Ωστόσο, τα παιδιά της μειονότητας θα πρέπει, αναπόφευκτα, να συμφιλιώσουν τις αντιλήψεις τις οποίες έχουν για τον εαυτό τους με την εικόνα την οποία έχει για αυτά η υπόλοιπη κοινωνία, γεγονός το οποίο μπορεί να προκαλέσει σύγκρουση, άγχος ή θυμό σε οποιαδήποτε ηλικία.</a:t>
            </a:r>
          </a:p>
          <a:p>
            <a:endParaRPr lang="el-GR" dirty="0"/>
          </a:p>
          <a:p>
            <a:endParaRPr lang="en-US" dirty="0"/>
          </a:p>
        </p:txBody>
      </p:sp>
    </p:spTree>
    <p:extLst>
      <p:ext uri="{BB962C8B-B14F-4D97-AF65-F5344CB8AC3E}">
        <p14:creationId xmlns:p14="http://schemas.microsoft.com/office/powerpoint/2010/main" val="1796203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4594-B9F7-9929-A87D-C4891C5C2696}"/>
              </a:ext>
            </a:extLst>
          </p:cNvPr>
          <p:cNvSpPr>
            <a:spLocks noGrp="1"/>
          </p:cNvSpPr>
          <p:nvPr>
            <p:ph type="title"/>
          </p:nvPr>
        </p:nvSpPr>
        <p:spPr>
          <a:xfrm>
            <a:off x="3457258" y="1744037"/>
            <a:ext cx="10515600" cy="2511835"/>
          </a:xfrm>
        </p:spPr>
        <p:txBody>
          <a:bodyPr>
            <a:normAutofit/>
          </a:bodyPr>
          <a:lstStyle/>
          <a:p>
            <a:r>
              <a:rPr lang="en-US" sz="9600" dirty="0"/>
              <a:t>BONUS+</a:t>
            </a:r>
          </a:p>
        </p:txBody>
      </p:sp>
    </p:spTree>
    <p:extLst>
      <p:ext uri="{BB962C8B-B14F-4D97-AF65-F5344CB8AC3E}">
        <p14:creationId xmlns:p14="http://schemas.microsoft.com/office/powerpoint/2010/main" val="1696107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426FE-8523-42FA-365C-A21494668F3F}"/>
              </a:ext>
            </a:extLst>
          </p:cNvPr>
          <p:cNvSpPr>
            <a:spLocks noGrp="1"/>
          </p:cNvSpPr>
          <p:nvPr>
            <p:ph type="title"/>
          </p:nvPr>
        </p:nvSpPr>
        <p:spPr/>
        <p:txBody>
          <a:bodyPr/>
          <a:lstStyle/>
          <a:p>
            <a:r>
              <a:rPr lang="el-GR" dirty="0"/>
              <a:t>ΜΕΓΑΛΩΝΟΝΤΑΣ ΣΕ ΚΙΝΔΥΝΟ</a:t>
            </a:r>
            <a:endParaRPr lang="en-US" dirty="0"/>
          </a:p>
        </p:txBody>
      </p:sp>
      <p:sp>
        <p:nvSpPr>
          <p:cNvPr id="3" name="Content Placeholder 2">
            <a:extLst>
              <a:ext uri="{FF2B5EF4-FFF2-40B4-BE49-F238E27FC236}">
                <a16:creationId xmlns:a16="http://schemas.microsoft.com/office/drawing/2014/main" id="{F31AA524-CACA-61B4-AD14-58B7B54E0AA8}"/>
              </a:ext>
            </a:extLst>
          </p:cNvPr>
          <p:cNvSpPr>
            <a:spLocks noGrp="1"/>
          </p:cNvSpPr>
          <p:nvPr>
            <p:ph idx="1"/>
          </p:nvPr>
        </p:nvSpPr>
        <p:spPr>
          <a:xfrm>
            <a:off x="754380" y="1825624"/>
            <a:ext cx="10599420" cy="4540885"/>
          </a:xfrm>
        </p:spPr>
        <p:txBody>
          <a:bodyPr>
            <a:normAutofit fontScale="92500" lnSpcReduction="20000"/>
          </a:bodyPr>
          <a:lstStyle/>
          <a:p>
            <a:r>
              <a:rPr lang="el-GR" dirty="0"/>
              <a:t>Εμπειρίες βιας δεν είναι σπάνιες για πολλά παιδιά στις ΗΠΑ.Ερευνητές έχουν καταδείξει ότι τα παιδιά τα οποία μεγαλώνουν στις «εμπόλεμες ζώνες» του κέντρου των πόλεων είναι συχνά αγχώδη και καταθλιπτικά. Τα παιδιά που βίωσαν βία εναντί αν τους ή υπήρξαν μάρτυρες του βίαιου φόνου ενός κοντινου προσωπου, είναι ιδιαίτερα ευάλωτα σε σοβαρή ψυχολογική διαταραχή.</a:t>
            </a:r>
          </a:p>
          <a:p>
            <a:r>
              <a:rPr lang="el-GR" dirty="0"/>
              <a:t>Η μετατραυματική αγχώδης διαταραχή χρησιμοποιήθηκε αρχικά για να περιγράψει τα ψυχολογικά προβλήματα τα οποία εκδήλωσαν ορισμένοι βετεράνοι του πολέμου. Οι έρευνες καταδεικνύουν ότι τα παιδιά τα οποία ζουν στο κέντρο των πόλεων, το οποίο αποτελεί εμπόλεμες ζώνες, έχουν παρόμοια συμπεριφορά.</a:t>
            </a:r>
          </a:p>
          <a:p>
            <a:r>
              <a:rPr lang="el-GR" dirty="0"/>
              <a:t>Η χρόνια και συνεχής βία δημιουργεί συνθήκες συνεχούς ψυχικής πίεσης. Τα μικρά παιδιά τα οποία ζουν σε συνθήκες διαρκούς βίας φοβούνται, έχουν κατάθλιψη και άγχος (Garbarino, Kostelny &amp; Dubrow, 1991).</a:t>
            </a:r>
          </a:p>
          <a:p>
            <a:endParaRPr lang="en-US" dirty="0"/>
          </a:p>
        </p:txBody>
      </p:sp>
    </p:spTree>
    <p:extLst>
      <p:ext uri="{BB962C8B-B14F-4D97-AF65-F5344CB8AC3E}">
        <p14:creationId xmlns:p14="http://schemas.microsoft.com/office/powerpoint/2010/main" val="966938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CCEE7B-48B4-A491-0F14-6F35C4018931}"/>
              </a:ext>
            </a:extLst>
          </p:cNvPr>
          <p:cNvSpPr>
            <a:spLocks noGrp="1"/>
          </p:cNvSpPr>
          <p:nvPr>
            <p:ph idx="1"/>
          </p:nvPr>
        </p:nvSpPr>
        <p:spPr>
          <a:xfrm>
            <a:off x="1120000" y="420414"/>
            <a:ext cx="10233800" cy="5756549"/>
          </a:xfrm>
        </p:spPr>
        <p:txBody>
          <a:bodyPr>
            <a:normAutofit/>
          </a:bodyPr>
          <a:lstStyle/>
          <a:p>
            <a:r>
              <a:rPr lang="el-GR" dirty="0"/>
              <a:t>Πολλά έχουν πρόβλημα συγκέντρωσης στο σχολείο και υποφέρουν από άλλα προβλήματα τα οποία σχετίζονται με το σχολείο. Μπορεί να φοβού νται ότι θα τα εγκαταλείψουν και μπορεί να γίνουν εξαιρετικά επιθετικά ή ατρόμητα για να κρύψουν τους φόβους τους. Πολλά γίνονται απαθή - φοβούνται να αναπτύξουν στοργή για ανθρώπους οι οποίοι μπορεί να σκοτωθούν ή να τα εγκαταλείψουν.</a:t>
            </a:r>
          </a:p>
        </p:txBody>
      </p:sp>
    </p:spTree>
    <p:extLst>
      <p:ext uri="{BB962C8B-B14F-4D97-AF65-F5344CB8AC3E}">
        <p14:creationId xmlns:p14="http://schemas.microsoft.com/office/powerpoint/2010/main" val="2067563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D2ED-2809-8604-1475-D3B442F4E110}"/>
              </a:ext>
            </a:extLst>
          </p:cNvPr>
          <p:cNvSpPr>
            <a:spLocks noGrp="1"/>
          </p:cNvSpPr>
          <p:nvPr>
            <p:ph type="title"/>
          </p:nvPr>
        </p:nvSpPr>
        <p:spPr>
          <a:xfrm>
            <a:off x="838200" y="571500"/>
            <a:ext cx="10515600" cy="1254125"/>
          </a:xfrm>
        </p:spPr>
        <p:txBody>
          <a:bodyPr>
            <a:normAutofit fontScale="90000"/>
          </a:bodyPr>
          <a:lstStyle/>
          <a:p>
            <a:r>
              <a:rPr lang="el-GR" dirty="0"/>
              <a:t>ΥΠΟΚΟΡΙΣΤΙΚΑ</a:t>
            </a:r>
            <a:br>
              <a:rPr lang="el-GR" dirty="0"/>
            </a:br>
            <a:endParaRPr lang="en-US" dirty="0"/>
          </a:p>
        </p:txBody>
      </p:sp>
      <p:sp>
        <p:nvSpPr>
          <p:cNvPr id="3" name="Content Placeholder 2">
            <a:extLst>
              <a:ext uri="{FF2B5EF4-FFF2-40B4-BE49-F238E27FC236}">
                <a16:creationId xmlns:a16="http://schemas.microsoft.com/office/drawing/2014/main" id="{A246C694-F8BD-2560-F5EF-E2812328899E}"/>
              </a:ext>
            </a:extLst>
          </p:cNvPr>
          <p:cNvSpPr>
            <a:spLocks noGrp="1"/>
          </p:cNvSpPr>
          <p:nvPr>
            <p:ph idx="1"/>
          </p:nvPr>
        </p:nvSpPr>
        <p:spPr>
          <a:xfrm>
            <a:off x="742950" y="1497330"/>
            <a:ext cx="10610850" cy="4679633"/>
          </a:xfrm>
        </p:spPr>
        <p:txBody>
          <a:bodyPr>
            <a:normAutofit lnSpcReduction="10000"/>
          </a:bodyPr>
          <a:lstStyle/>
          <a:p>
            <a:r>
              <a:rPr lang="el-GR" dirty="0"/>
              <a:t>Τα υποκοριστικά δίνουν στα παιδιά στοιχεία για την κοινωνική κατάσταση, τη φιλία και την ηθική</a:t>
            </a:r>
            <a:r>
              <a:rPr lang="en-US" dirty="0"/>
              <a:t> </a:t>
            </a:r>
            <a:r>
              <a:rPr lang="el-GR" dirty="0"/>
              <a:t>και</a:t>
            </a:r>
            <a:r>
              <a:rPr lang="en-US" dirty="0"/>
              <a:t> </a:t>
            </a:r>
            <a:r>
              <a:rPr lang="el-GR" dirty="0"/>
              <a:t>μπορεί</a:t>
            </a:r>
            <a:r>
              <a:rPr lang="en-US" dirty="0"/>
              <a:t> </a:t>
            </a:r>
            <a:r>
              <a:rPr lang="el-GR" dirty="0"/>
              <a:t>να είναι οδυνηρα για τα παιδιά</a:t>
            </a:r>
            <a:r>
              <a:rPr lang="en-US" dirty="0"/>
              <a:t>.</a:t>
            </a:r>
            <a:endParaRPr lang="el-GR" dirty="0"/>
          </a:p>
          <a:p>
            <a:r>
              <a:rPr lang="el-GR" dirty="0"/>
              <a:t>Για να καταλάβει καλύτερα τη σημασία που έχουν τα υποκοριστικά, οι Rom Harré (1980) μελέτησε χιλιάδες μικρά παιδιά και ενηλίκους στις Ηνωμένες Πολιτείες, στη Μεγάλη Βρετανία, στην Ισπανία, στο Μεξικό, στην Ιαπωνία και στα αραβικά κράτη. Ένας από τους σημαντικότερους λόγους που τα παιδιά αποδίδουν υποκοριστικά το ένα στο άλλο είναι για να διαχωρίσουν το «εμείς» από το «αυτοί». Τα παιδιά τα οποία δεν έχουν υποκοριστικά δεν θεωρούνται αρκετά σημαντικά για να ασχοληθούν μαζί τους. Επιπλεον, το να έχει κάποιος ένα κακό υποκοριστικό είναι καλύτερο από το να μην έχει κανένα υποκοριστικά</a:t>
            </a:r>
            <a:endParaRPr lang="en-US" dirty="0"/>
          </a:p>
        </p:txBody>
      </p:sp>
    </p:spTree>
    <p:extLst>
      <p:ext uri="{BB962C8B-B14F-4D97-AF65-F5344CB8AC3E}">
        <p14:creationId xmlns:p14="http://schemas.microsoft.com/office/powerpoint/2010/main" val="437256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A34325-0A10-664E-926E-C06BA24FC5BF}"/>
              </a:ext>
            </a:extLst>
          </p:cNvPr>
          <p:cNvSpPr>
            <a:spLocks noGrp="1"/>
          </p:cNvSpPr>
          <p:nvPr>
            <p:ph idx="1"/>
          </p:nvPr>
        </p:nvSpPr>
        <p:spPr>
          <a:xfrm>
            <a:off x="651510" y="434340"/>
            <a:ext cx="10702290" cy="5742623"/>
          </a:xfrm>
        </p:spPr>
        <p:txBody>
          <a:bodyPr>
            <a:normAutofit/>
          </a:bodyPr>
          <a:lstStyle/>
          <a:p>
            <a:r>
              <a:rPr lang="el-GR" dirty="0"/>
              <a:t>Μέσα από τα υποκοριστικά, τα παιδιά δηλώνουν τι είναι κοινωνικά αποδεκτό και τι όχι. Κάθε συμπεριφορά, ύφος ή σωματικό χαρακτηριστικό το οποίο δεν ανταποκρίνεται στα κριτήρια της ομάδας μπορεί να αποτελέσει πηγή για ένα υποκοριστικό.</a:t>
            </a:r>
          </a:p>
          <a:p>
            <a:r>
              <a:rPr lang="el-GR" dirty="0"/>
              <a:t>Δυστυχώς, ένα υποκοριστικό μπορεί να είναι πολύ οδυνηρό. Ωστόσο, τα παιδιά γίνονται οικειοθελώς θύματα της διαδικασίας αυτής.</a:t>
            </a:r>
          </a:p>
          <a:p>
            <a:r>
              <a:rPr lang="el-GR" dirty="0"/>
              <a:t>Τα παιδιά χρησιμοποιούν διαφορετικά υποκοριστικά σε διάφορους πολιτισμούς. Σε κάθε πολιτισμό, ωστόσο, φαίνεται ότι τα υποκοριστικά βοηθούν τα παιδιά να δομήσουν την κοινωνική πραγματικότητα την οποία μεταφέρουν μαζί τους στην ενήλικη ζωή. Τι περιέχει ένα όνομα; Όσον αφορά τα υποκοριστικά, πολύ περισσότερα από όσα μπορεί κάποιος να φαντασθεί.</a:t>
            </a:r>
          </a:p>
          <a:p>
            <a:endParaRPr lang="en-US" dirty="0"/>
          </a:p>
        </p:txBody>
      </p:sp>
    </p:spTree>
    <p:extLst>
      <p:ext uri="{BB962C8B-B14F-4D97-AF65-F5344CB8AC3E}">
        <p14:creationId xmlns:p14="http://schemas.microsoft.com/office/powerpoint/2010/main" val="55622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21832-3591-7FFB-994D-3D3E7A7E298D}"/>
              </a:ext>
            </a:extLst>
          </p:cNvPr>
          <p:cNvSpPr>
            <a:spLocks noGrp="1"/>
          </p:cNvSpPr>
          <p:nvPr>
            <p:ph type="title"/>
          </p:nvPr>
        </p:nvSpPr>
        <p:spPr/>
        <p:txBody>
          <a:bodyPr>
            <a:normAutofit fontScale="90000"/>
          </a:bodyPr>
          <a:lstStyle/>
          <a:p>
            <a:r>
              <a:rPr lang="el-GR" dirty="0"/>
              <a:t>ΑΛΛΗΛΕΠΙΔΡΑΣΕΙΣ ΚΑΙ ΣΧΕΣΕΙΣ ΓΟΝΕΑ-ΠΑΙΔΙΟΥ</a:t>
            </a:r>
            <a:endParaRPr lang="en-US" dirty="0"/>
          </a:p>
        </p:txBody>
      </p:sp>
      <p:sp>
        <p:nvSpPr>
          <p:cNvPr id="3" name="Content Placeholder 2">
            <a:extLst>
              <a:ext uri="{FF2B5EF4-FFF2-40B4-BE49-F238E27FC236}">
                <a16:creationId xmlns:a16="http://schemas.microsoft.com/office/drawing/2014/main" id="{D401A2BE-90C4-9070-F127-5CA33AF66073}"/>
              </a:ext>
            </a:extLst>
          </p:cNvPr>
          <p:cNvSpPr>
            <a:spLocks noGrp="1"/>
          </p:cNvSpPr>
          <p:nvPr>
            <p:ph idx="1"/>
          </p:nvPr>
        </p:nvSpPr>
        <p:spPr/>
        <p:txBody>
          <a:bodyPr>
            <a:normAutofit fontScale="92500" lnSpcReduction="10000"/>
          </a:bodyPr>
          <a:lstStyle/>
          <a:p>
            <a:r>
              <a:rPr lang="el-GR" dirty="0"/>
              <a:t>Στη μέση παιδική ηλικία, συνολικά, η φύση των αλληλεπιδράσεων γονέα-παιδιου διαφοροποιείται. Τα παιδιά εκφράζουν το θυμό προς τους γονείς τους λιγότερο άμεσα από ό,τι όταν ήταν μικρότερα. Οι γονείς ενδιαφέρονται λιγότερο για την ενίσχυση της αυτονομίας και την εδραίωση των καθημερινών δραστηριοτήτων και περισσότερο για τις συνήθειες και τη σχολική επίδοση των παιδιών. Τα παιδιά σχολικής ηλικίας χρειάζονται πιο διακριτική επίβλεψη της συμπεριφοράς τους από ό,τι προηγουμένως, αλλά η γονεϊκή επίβλεψη εξακολουθεί να είναι σημαντική. </a:t>
            </a:r>
          </a:p>
          <a:p>
            <a:pPr marL="0" indent="0">
              <a:buNone/>
            </a:pPr>
            <a:r>
              <a:rPr lang="en-US" dirty="0"/>
              <a:t>    </a:t>
            </a:r>
            <a:r>
              <a:rPr lang="en-US" b="1" dirty="0"/>
              <a:t>fact</a:t>
            </a:r>
            <a:r>
              <a:rPr lang="en-US" dirty="0"/>
              <a:t>:</a:t>
            </a:r>
            <a:r>
              <a:rPr lang="el-GR" dirty="0"/>
              <a:t>Οι ερευνητές διαπιστώνουν ότι τα παιδιά τα οποία έχουν επαρκή επιτήρηση έχουν υψηλότερους βαθμούς σε σύγκριση με εκείνα τα οποία έχουν ελλιπή επιτήρηση.</a:t>
            </a:r>
          </a:p>
          <a:p>
            <a:endParaRPr lang="en-US" dirty="0"/>
          </a:p>
        </p:txBody>
      </p:sp>
    </p:spTree>
    <p:extLst>
      <p:ext uri="{BB962C8B-B14F-4D97-AF65-F5344CB8AC3E}">
        <p14:creationId xmlns:p14="http://schemas.microsoft.com/office/powerpoint/2010/main" val="4085802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51DA4-D320-8AE1-5C0A-BCA1855FDF55}"/>
              </a:ext>
            </a:extLst>
          </p:cNvPr>
          <p:cNvSpPr>
            <a:spLocks noGrp="1"/>
          </p:cNvSpPr>
          <p:nvPr>
            <p:ph idx="1"/>
          </p:nvPr>
        </p:nvSpPr>
        <p:spPr>
          <a:xfrm>
            <a:off x="1120000" y="309716"/>
            <a:ext cx="10233800" cy="5867247"/>
          </a:xfrm>
        </p:spPr>
        <p:txBody>
          <a:bodyPr>
            <a:normAutofit fontScale="92500" lnSpcReduction="20000"/>
          </a:bodyPr>
          <a:lstStyle/>
          <a:p>
            <a:r>
              <a:rPr lang="el-GR" b="1" dirty="0"/>
              <a:t>Βέλτιστη γονεϊκότητα</a:t>
            </a:r>
            <a:r>
              <a:rPr lang="el-GR" dirty="0"/>
              <a:t>. Τι είναι η βέλτιστη γονεϊκότητα; Η σύχρόνη έρευνα επισημαίνει ότι ο βασικός ρόλος της γονεικότητας είναι να αυξήσει την </a:t>
            </a:r>
            <a:r>
              <a:rPr lang="el-GR" b="1" dirty="0"/>
              <a:t>αυτο-ρυθμιζόμενη συμπεριφορά </a:t>
            </a:r>
            <a:r>
              <a:rPr lang="el-GR" dirty="0"/>
              <a:t>– δηλαδή, την ικανότητα των παιδιών να ελέγχουν και να κατευθύνουν τη συμπεριφορά τους και να ανταποκρίνονται στις απαιτήσεις τις οποίες τους επιβάλλουν οι γονείς τους και οι άλλοι.</a:t>
            </a:r>
            <a:r>
              <a:rPr lang="en-US" dirty="0"/>
              <a:t> </a:t>
            </a:r>
            <a:endParaRPr lang="el-GR" dirty="0"/>
          </a:p>
          <a:p>
            <a:r>
              <a:rPr lang="el-GR" dirty="0"/>
              <a:t>Η λογική σχετίζεται, επίσης, με την προκοινωνική συμπεριφορά και με τη συμμόρφωση προς τους κοινωνικούς κανόνες των παιδιων.</a:t>
            </a:r>
          </a:p>
          <a:p>
            <a:r>
              <a:rPr lang="el-GR" dirty="0"/>
              <a:t>Οι γονείς επιτυγχάνουν την καλλιέργεια της αυτο-ρυθμιζόμενης συμπεριφοράς, εάν αυξάνουν, σταδιακά, τη συμμετοχή του παιδιού στις οικογενειακές αποφάσεις. Σε μια σειρά μελετών για το γονεϊκό διάλογο και την πειθαρχία, η Eleanor Maccoby (1992) συμπέρανε ότι τα παιδιά προσασμόζονται καλύτερα όταν οι γονείς καλλιεργούν εκείνο το οποίο αποκάλεσε συν-ρύθμιση. Οι γονείς θεωρούν ότι οι ίδιοι, δομούν ένα πλαίσιο αναφοράς για την υπεύθυνη λήψη αποφάσεων.</a:t>
            </a:r>
          </a:p>
          <a:p>
            <a:r>
              <a:rPr lang="el-GR" dirty="0"/>
              <a:t>Η έννοια του υποστηρικτικού πλαισίου είναι ιδιαίτερα χρήσιμη για την κατανόηση της βέλτιστης γονεϊκότητας. Τα παιδιά μαθαίνουν για τον κοινωνικό κόσμο μέσα σε περίπλοκα κοινωνικά πλαίσια στα οποία συνοδεύονται από γονείς ή άλλους, πιο επαρκείς συντρόφους.</a:t>
            </a:r>
          </a:p>
          <a:p>
            <a:endParaRPr lang="el-GR" dirty="0"/>
          </a:p>
          <a:p>
            <a:endParaRPr lang="en-US" dirty="0"/>
          </a:p>
        </p:txBody>
      </p:sp>
    </p:spTree>
    <p:extLst>
      <p:ext uri="{BB962C8B-B14F-4D97-AF65-F5344CB8AC3E}">
        <p14:creationId xmlns:p14="http://schemas.microsoft.com/office/powerpoint/2010/main" val="104064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C770-469D-9628-26D4-72FF75662B0A}"/>
              </a:ext>
            </a:extLst>
          </p:cNvPr>
          <p:cNvSpPr>
            <a:spLocks noGrp="1"/>
          </p:cNvSpPr>
          <p:nvPr>
            <p:ph type="title"/>
          </p:nvPr>
        </p:nvSpPr>
        <p:spPr/>
        <p:txBody>
          <a:bodyPr>
            <a:normAutofit fontScale="90000"/>
          </a:bodyPr>
          <a:lstStyle/>
          <a:p>
            <a:r>
              <a:rPr lang="el-GR" dirty="0"/>
              <a:t>Η ΜΕΤΑΒΑΛΛΟΜΕΝΗ ΦΥΣΗ ΤΗΣ ΟΙΚΟΓΕΝΕΙΑΣ</a:t>
            </a:r>
            <a:endParaRPr lang="en-US" dirty="0"/>
          </a:p>
        </p:txBody>
      </p:sp>
      <p:sp>
        <p:nvSpPr>
          <p:cNvPr id="3" name="Content Placeholder 2">
            <a:extLst>
              <a:ext uri="{FF2B5EF4-FFF2-40B4-BE49-F238E27FC236}">
                <a16:creationId xmlns:a16="http://schemas.microsoft.com/office/drawing/2014/main" id="{35A363AF-0700-BCB2-93B5-E0590DA4FD22}"/>
              </a:ext>
            </a:extLst>
          </p:cNvPr>
          <p:cNvSpPr>
            <a:spLocks noGrp="1"/>
          </p:cNvSpPr>
          <p:nvPr>
            <p:ph idx="1"/>
          </p:nvPr>
        </p:nvSpPr>
        <p:spPr/>
        <p:txBody>
          <a:bodyPr>
            <a:normAutofit fontScale="77500" lnSpcReduction="20000"/>
          </a:bodyPr>
          <a:lstStyle/>
          <a:p>
            <a:r>
              <a:rPr lang="el-GR" dirty="0"/>
              <a:t>Μέχρι πρόσφατα, η έρευνα για τη γονεϊκότητα βασιζόταν, κυρίως, στην απο καλούμενη παραδοσιακή αμερικανική οικογένεια: τον πατέρα, τη μητέρα και δύο ή τρία παιδιά. Οι συνθήκες έχουν διαφοροποιηθεί. Σχεδόν το ένα τρίτο των γεννήσεων αφορούσε άγαμες .</a:t>
            </a:r>
          </a:p>
          <a:p>
            <a:r>
              <a:rPr lang="el-GR" dirty="0"/>
              <a:t>Οι οικογένειες στις ΗΠΑ έχουν, επίσης, υποστεί ραγδαίες αλλαγές εξαιτίας των εργαζόμενων μητέρων. Από τη στιγμή που τα παιδιά αρχίζουν το σχολείο, οι περισσότερες μητέρες στις ΗΠΑ αρχίζουν να εργάζονται και να αμείβονται. </a:t>
            </a:r>
          </a:p>
          <a:p>
            <a:r>
              <a:rPr lang="el-GR" dirty="0"/>
              <a:t>Οικογένειες και ψυχοπιεστικές συνθήκες. Μια σημαντική αιτία της διαφοροποίησης των οικογενειών είναι οι ψυχοπιεστικές συνθήκες τις οποίες βιώνουν τόσο οι γονείς όσο και τα παιδιά. Διάφορες δυσκολες συνθήκες ζωής προκαλουν στρες στα παιδιά και στις οικογένειες τους .Τι καθορίζει την ικανότητα ενός παιδιού να αντιμετωπίζει εποικοδομητικά τις ψυχοπιεστικές αυτές συνθήκες; Ένας παράγοντας είναι ο αριθμός αυτός καθεαυτός των συνθηκών οι οποίες προκαλούν ψυχική πίεση στη ζωή ενός παιδιου. Ένας δεύτερος παράγοντας είναι η αντίληψη ή η κατανόηση του παιδιού για ένα γεγονός.</a:t>
            </a:r>
            <a:endParaRPr lang="en-US" dirty="0"/>
          </a:p>
        </p:txBody>
      </p:sp>
    </p:spTree>
    <p:extLst>
      <p:ext uri="{BB962C8B-B14F-4D97-AF65-F5344CB8AC3E}">
        <p14:creationId xmlns:p14="http://schemas.microsoft.com/office/powerpoint/2010/main" val="192873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3DAC41-EC02-B64B-047D-11228864EB0C}"/>
              </a:ext>
            </a:extLst>
          </p:cNvPr>
          <p:cNvSpPr>
            <a:spLocks noGrp="1"/>
          </p:cNvSpPr>
          <p:nvPr>
            <p:ph idx="1"/>
          </p:nvPr>
        </p:nvSpPr>
        <p:spPr>
          <a:xfrm>
            <a:off x="420415" y="346841"/>
            <a:ext cx="11309130" cy="6159062"/>
          </a:xfrm>
        </p:spPr>
        <p:txBody>
          <a:bodyPr>
            <a:normAutofit lnSpcReduction="10000"/>
          </a:bodyPr>
          <a:lstStyle/>
          <a:p>
            <a:r>
              <a:rPr lang="el-GR" dirty="0"/>
              <a:t>Σε έρευνες καταδεικνύεται με σαφήνεια ότι οι οικογένειες με υψηλή συνοχή και καλή προσαρμογή με ανοιχτή επικοινωνία και αποτελεσματικές δεξιότητες επίλυσης προβλημάτων είναι πιο ικανές να αντεπεξέλθουν σε γεγονότα τα οποία προκαλούν ψυχική πίεση (Brenner, 1984). Συστήματα κοινωνικής στήριξης, όπως οι γείτονες, οι συγγενείς, οι φίλοι ή οι ομάδες αυτο βοήθειας, είναι πολύ σημαντικά.</a:t>
            </a:r>
          </a:p>
          <a:p>
            <a:r>
              <a:rPr lang="el-GR" dirty="0"/>
              <a:t>Υπό ένα διαφορετικό πρίσμα, η ιδιοσυγκρασία και τα πρώιμα χαρακτηριστικά της προσωπικότητας επηρεάζουν την ικανότητα των παιδιών να αντιμετωπίσουν ένα περιβάλλον που προκαλεί ψυχική πίεση. Άλλες ερευνες κατέδειξαν ότι η θετική αυτοεκτίμηση και η καλή αυτο-οργάνωση σχετίζονται στενά με την ανθεκτικότητα των παιδιών – ιδιαιτέρως εκείνων που έχουν κακοποιηθεί.</a:t>
            </a:r>
          </a:p>
          <a:p>
            <a:r>
              <a:rPr lang="el-GR" dirty="0"/>
              <a:t>Αντιμετωπίζοντας τη μονογονεϊκότητα. Σχεδόν το 13% των οικογενειών στις ΗΠΑ με δύο γονείς έχουν εισοδήματα κάτω από το όριο της ένδειας, αλλά σχεδον το 50% όλων των οικογενειών με επικεφαλής ανύπαντρες γυναίκες, ζουν σε συνθήκες ένδειας (US. Census Bureau, 1997).</a:t>
            </a:r>
            <a:endParaRPr lang="en-US" dirty="0"/>
          </a:p>
        </p:txBody>
      </p:sp>
    </p:spTree>
    <p:extLst>
      <p:ext uri="{BB962C8B-B14F-4D97-AF65-F5344CB8AC3E}">
        <p14:creationId xmlns:p14="http://schemas.microsoft.com/office/powerpoint/2010/main" val="270337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35020F-8B0D-2668-A958-5D084B95E7CD}"/>
              </a:ext>
            </a:extLst>
          </p:cNvPr>
          <p:cNvSpPr>
            <a:spLocks noGrp="1"/>
          </p:cNvSpPr>
          <p:nvPr>
            <p:ph idx="1"/>
          </p:nvPr>
        </p:nvSpPr>
        <p:spPr>
          <a:xfrm>
            <a:off x="1120000" y="367862"/>
            <a:ext cx="10233800" cy="5809101"/>
          </a:xfrm>
        </p:spPr>
        <p:txBody>
          <a:bodyPr>
            <a:normAutofit lnSpcReduction="10000"/>
          </a:bodyPr>
          <a:lstStyle/>
          <a:p>
            <a:r>
              <a:rPr lang="el-GR" dirty="0"/>
              <a:t>Τα παιδιά τα οποία μεγαλώνουν στην ένδεια, σε μία μονογονεϊκή οικογένεια με επικεφαλής μια μητέρα, διατρέχουν ποικίλους κινδύνους (McLoyd &amp; Wilson, 1990). Η απουσία του πατέρα υποβιβάζει την κοινωνική και την οικονομική θέση της οικογένειας. Επίσης, οι γυναίκες οι οποίες είναι επικεφαλής των οικογενειών αυτών βιώνουν συχνά ψυχολογική πίεση εξαιτίας του αγώνα επιβίωσης.</a:t>
            </a:r>
          </a:p>
          <a:p>
            <a:r>
              <a:rPr lang="el-GR" dirty="0"/>
              <a:t>Τα παιδιά τα οποία μεγαλώνουν σε τέτοιου είδους οικογένειες μπορεί να βρίσκονται σε μειονεκτική θέση με πολλούς τρόπους οι οποίοι επηρεάζουν τόσο την ψυχική υγεία όσο και τη νοητική τους ανάπτυξη. Το αποτέλεσμα είναι ότι έχουν λιγότερες πιθανότητες να βελτιώσουν την κοινωνικό-οικονομική τους κατάσταση όταν γίνουν ενήλικοι, σε σύγκριση με άλλα παιδιά. Είναι, επίσης, πιθανότερο να γίνουν και τα ίδια ανύπαντροι γονείς. Επομένως, τα προβλήματα μεταβιβάζονται στην επόμενη γενιά (McLanahan &amp; Booth, 1989). </a:t>
            </a:r>
            <a:endParaRPr lang="en-US" dirty="0"/>
          </a:p>
        </p:txBody>
      </p:sp>
    </p:spTree>
    <p:extLst>
      <p:ext uri="{BB962C8B-B14F-4D97-AF65-F5344CB8AC3E}">
        <p14:creationId xmlns:p14="http://schemas.microsoft.com/office/powerpoint/2010/main" val="398799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0A2D-2DEB-8D87-1774-9A989300EC4F}"/>
              </a:ext>
            </a:extLst>
          </p:cNvPr>
          <p:cNvSpPr>
            <a:spLocks noGrp="1"/>
          </p:cNvSpPr>
          <p:nvPr>
            <p:ph idx="1"/>
          </p:nvPr>
        </p:nvSpPr>
        <p:spPr>
          <a:xfrm>
            <a:off x="557047" y="388883"/>
            <a:ext cx="11109435" cy="6074979"/>
          </a:xfrm>
        </p:spPr>
        <p:txBody>
          <a:bodyPr>
            <a:normAutofit fontScale="92500" lnSpcReduction="20000"/>
          </a:bodyPr>
          <a:lstStyle/>
          <a:p>
            <a:r>
              <a:rPr lang="el-GR" dirty="0"/>
              <a:t> Οι ερευνητές έχουν επιχειρήσει να εντοπίσουν τους παράγοντες οι οποίοι μπορούν να σπάσουν τον κύκλο της κατάθλιψης και της απελπισίας, ο οποίος χαρακτηρίζει πολλές μονογονεϊκές οικογένειες χαμηλού εισοδήματος. Εχουν καταδείξει ότι όταν οι μητέρες μονογονεΐκών οικογενειών έχουν επαγγέλματα τα οποία τους αρέσουν, τα παιδιά τους έχουν μεγαλύτερη αυτοεκτίμηση και μεγαλύτερη αίσθηση οικογενειακής οργάνωσης και συνοχής. </a:t>
            </a:r>
          </a:p>
          <a:p>
            <a:r>
              <a:rPr lang="el-GR" dirty="0"/>
              <a:t>Επίσης, οι ερευνητές έχουν εξετάσει συγκεκριμένους παράγοντες της μονογονεϊκής οικογένειας, οι οποίοι επηρεάζουν αρνητικά τις σχέσεις των παιδιών με τη μητέρα τους και τα συναισθήματά τους για τον εαυτό τους. Οι οικονομικές δυσκολίες είχαν αρνητικές επιπτώσεις στην ψυχολογική κατάσταση της μητέρας, η οποία επηρέασε, με τη σειρά της, την ικανότητά της να είναι αποτελεσματική ως γονέας και, επομένως, τη σχέση μητέρας παιδιού.</a:t>
            </a:r>
          </a:p>
          <a:p>
            <a:r>
              <a:rPr lang="el-GR" dirty="0"/>
              <a:t>Για να σπάσει ο κύκλος της οικονομικής δυσπαγίας, της μητρικής κατάθλιψης και των ψυχολογικών επιπτώσεων στα παιδιά των μονογονεϊκών οικογενειών πρεπει οι μητέρες να αντιλαμβάνονται ότι υπαρχει βοήθεια με τη μορφή αγαθών και υπηρεσιών εμφάνιζουν λιγότερα συμπτώματα κατάθλιψης, αισθάνονται καλύτερα ως προς το ρόλο τους ως μητέρες και τιμωρούναι τα παιδιά τους λιγότερο.</a:t>
            </a:r>
            <a:endParaRPr lang="en-US" dirty="0"/>
          </a:p>
        </p:txBody>
      </p:sp>
    </p:spTree>
    <p:extLst>
      <p:ext uri="{BB962C8B-B14F-4D97-AF65-F5344CB8AC3E}">
        <p14:creationId xmlns:p14="http://schemas.microsoft.com/office/powerpoint/2010/main" val="427006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5EC5A-AB94-C96D-2964-5D2486F115AD}"/>
              </a:ext>
            </a:extLst>
          </p:cNvPr>
          <p:cNvSpPr>
            <a:spLocks noGrp="1"/>
          </p:cNvSpPr>
          <p:nvPr>
            <p:ph idx="1"/>
          </p:nvPr>
        </p:nvSpPr>
        <p:spPr>
          <a:xfrm>
            <a:off x="693683" y="336331"/>
            <a:ext cx="11109434" cy="6905297"/>
          </a:xfrm>
        </p:spPr>
        <p:txBody>
          <a:bodyPr>
            <a:normAutofit/>
          </a:bodyPr>
          <a:lstStyle/>
          <a:p>
            <a:r>
              <a:rPr lang="el-GR" dirty="0"/>
              <a:t>Η κοινωνική στήριξη βοηθά, αλλά όχι πάντα. Σε μια μελέτη (Chase-Lanscale, Brooks-Gumn, &amp; Zamsky, 1994), οι ερευνητές εξέτασαν τα είδη πειθαρχίας, τις στρατηγικές επίλυσης προβλημάτων και τη συναισθηματικότητα μαύρων γιαγιάδων, μητέρων και παιδιών, στις ΗΠΑ, που διέμεναν στο ίδιο σπίτι. Οι επιδράσεις της συγκατοίκησης στη γονεικότητα ήταν συχνότερα θετικές, όταν οι μητέρες ήταν στην εφηβεία. Οι μητέρες μεγαλύτερης ηλικίας ήταν πιθανότερο να παρέχουν θετική φροντίδα όταν δεν ζούσαν σε ένα σπίτι με τρεις γενεές. Επιπλέον, οι γιαγιάδες, οι οποίες παρείχαν μερική στήριξη, προσέφεραν καλύτερη ποιότητα γονεικότητας και κοινωνική στήριξη από εκείνες οι οποίες διέμεναν στο ίδιο σπίτι.</a:t>
            </a:r>
          </a:p>
          <a:p>
            <a:r>
              <a:rPr lang="el-GR" dirty="0"/>
              <a:t>Παρά τις ψυχοπιεστικές συνθήκες που αντιμετωπίζουν οι μονογονεϊκές οικογένειες, πολλές επιτυγχάνουν. </a:t>
            </a:r>
            <a:endParaRPr lang="en-US" dirty="0"/>
          </a:p>
        </p:txBody>
      </p:sp>
    </p:spTree>
    <p:extLst>
      <p:ext uri="{BB962C8B-B14F-4D97-AF65-F5344CB8AC3E}">
        <p14:creationId xmlns:p14="http://schemas.microsoft.com/office/powerpoint/2010/main" val="276861269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474</TotalTime>
  <Words>3556</Words>
  <Application>Microsoft Office PowerPoint</Application>
  <PresentationFormat>Widescreen</PresentationFormat>
  <Paragraphs>82</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Corbel</vt:lpstr>
      <vt:lpstr>Depth</vt:lpstr>
      <vt:lpstr>~Η  Ανάπτυξη  του  Ανθρώπου ΜΕΡΟΣ  ΠΡΩΤΟ~</vt:lpstr>
      <vt:lpstr>Η ΣΥΝΕΧΗΣ ΟΙΚΟΓΕΝΕΙΑΚΗ ΕΠΙΡΡΟΗ</vt:lpstr>
      <vt:lpstr>ΑΛΛΗΛΕΠΙΔΡΑΣΕΙΣ ΚΑΙ ΣΧΕΣΕΙΣ ΓΟΝΕΑ-ΠΑΙΔΙΟΥ</vt:lpstr>
      <vt:lpstr>PowerPoint Presentation</vt:lpstr>
      <vt:lpstr>Η ΜΕΤΑΒΑΛΛΟΜΕΝΗ ΦΥΣΗ ΤΗΣ ΟΙΚΟΓΕΝΕΙΑΣ</vt:lpstr>
      <vt:lpstr>PowerPoint Presentation</vt:lpstr>
      <vt:lpstr>PowerPoint Presentation</vt:lpstr>
      <vt:lpstr>PowerPoint Presentation</vt:lpstr>
      <vt:lpstr>PowerPoint Presentation</vt:lpstr>
      <vt:lpstr>ΤΑ ΠΑΙΔΙΑ ΜΕΤΑ ΑΠΟ ΕΝΑ ΔΙΑΖΥΓΙΑ</vt:lpstr>
      <vt:lpstr>PowerPoint Presentation</vt:lpstr>
      <vt:lpstr>PowerPoint Presentation</vt:lpstr>
      <vt:lpstr>PowerPoint Presentation</vt:lpstr>
      <vt:lpstr>ΣΧΕΣΕΙΣ ΜΕ ΣΥΝΟΜΗΛΙΚΟΥΣ ΚΑΙ ΚΟΙΝΩΝΙΚΗ ΕΠΑΡΚΕΙΑ</vt:lpstr>
      <vt:lpstr>ΕΝΝΟΙΕΣ ΤΗΣ ΦΙΛΙΑΣ</vt:lpstr>
      <vt:lpstr>PowerPoint Presentation</vt:lpstr>
      <vt:lpstr>ΛΕΙΤΟΥΡΓΙΕΣ ΤΗΣ ΦΙΛΙΑΣ </vt:lpstr>
      <vt:lpstr>PowerPoint Presentation</vt:lpstr>
      <vt:lpstr>ΟΜΑΔΕΣ ΣΥΝΟΜΗΛΙΚΩΝ</vt:lpstr>
      <vt:lpstr>PowerPoint Presentation</vt:lpstr>
      <vt:lpstr>PowerPoint Presentation</vt:lpstr>
      <vt:lpstr>ΕΣΩ ΟΜΑΔΕΣ, ΕΞΩ ΟΜΑΔΕΣ ΚΑΙ ΠΡΟΚΑΤΑΛΗΨΗ</vt:lpstr>
      <vt:lpstr>PowerPoint Presentation</vt:lpstr>
      <vt:lpstr>PowerPoint Presentation</vt:lpstr>
      <vt:lpstr>BONUS+</vt:lpstr>
      <vt:lpstr>ΜΕΓΑΛΩΝΟΝΤΑΣ ΣΕ ΚΙΝΔΥΝΟ</vt:lpstr>
      <vt:lpstr>PowerPoint Presentation</vt:lpstr>
      <vt:lpstr>ΥΠΟΚΟΡΙΣΤΙΚΑ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ΜΕΓΑΛΩΝΟΝΤΑΣ ΣΕ ΚΙΝΔΥΝΟ</dc:title>
  <dc:creator>giorgosdrougas9@gmail.com</dc:creator>
  <cp:lastModifiedBy>GEORGIOS DROUGKAS</cp:lastModifiedBy>
  <cp:revision>2</cp:revision>
  <dcterms:created xsi:type="dcterms:W3CDTF">2022-11-02T16:56:29Z</dcterms:created>
  <dcterms:modified xsi:type="dcterms:W3CDTF">2022-11-03T17:14:03Z</dcterms:modified>
</cp:coreProperties>
</file>