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5" r:id="rId3"/>
    <p:sldId id="278" r:id="rId4"/>
    <p:sldId id="272" r:id="rId5"/>
    <p:sldId id="287" r:id="rId6"/>
    <p:sldId id="288" r:id="rId7"/>
    <p:sldId id="273" r:id="rId8"/>
    <p:sldId id="281" r:id="rId9"/>
    <p:sldId id="300" r:id="rId10"/>
    <p:sldId id="282" r:id="rId11"/>
    <p:sldId id="284" r:id="rId12"/>
    <p:sldId id="285" r:id="rId13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Greek" charset="-95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EBAF3"/>
    <a:srgbClr val="0000CC"/>
    <a:srgbClr val="663300"/>
    <a:srgbClr val="FFFF00"/>
    <a:srgbClr val="FFFFFF"/>
    <a:srgbClr val="C903A8"/>
    <a:srgbClr val="FEF9F8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24" autoAdjust="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EC44806-8A74-4466-936C-DF769B4947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20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97FF48-241B-4AA8-ADF0-74269DADE35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3775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A717200-03EE-425D-9888-383ADCCEAAAF}" type="slidenum">
              <a:rPr lang="el-GR" altLang="el-GR" smtClean="0"/>
              <a:pPr algn="r" eaLnBrk="1" hangingPunct="1">
                <a:spcBef>
                  <a:spcPct val="0"/>
                </a:spcBef>
              </a:pPr>
              <a:t>1</a:t>
            </a:fld>
            <a:endParaRPr lang="el-GR" altLang="el-GR" smtClean="0">
              <a:latin typeface="Times New Roman Greek" charset="-95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6F2C4-CD22-4104-9679-50BF4EACB8D0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83932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69B89-ADC7-42AF-8581-BF5A99C51F09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412726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462A6-DD3E-4F40-A99A-5C22F0B5E327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0103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55BD3-47DE-4E2F-BADD-ABC5C1887EB9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99612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D9D6B-9FD5-41F5-990F-EDC725A8069F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323354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2DAA7-4CA2-4820-BAD9-961E2F9E1AF6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6145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C6E63-567A-4082-BB38-608BE1D8D0CF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82115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08B7F-AFC0-4D43-A4C3-D7ACAB717383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98154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2B1C6-3E09-4872-9209-743BF885E51F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3979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48D99-12A3-4EB6-8C20-3129B9470E2D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242932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B9744-A1F1-4ED7-BD88-EF059194F032}" type="slidenum">
              <a:rPr lang="el-GR"/>
              <a:pPr>
                <a:defRPr/>
              </a:pPr>
              <a:t>‹#›</a:t>
            </a:fld>
            <a:endParaRPr lang="el-GR">
              <a:latin typeface="Times New Roman Greek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92191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8D1B863-BE8E-4957-BE71-691909C2AFD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13" Type="http://schemas.openxmlformats.org/officeDocument/2006/relationships/image" Target="../media/image93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12" Type="http://schemas.openxmlformats.org/officeDocument/2006/relationships/image" Target="../media/image92.png"/><Relationship Id="rId2" Type="http://schemas.openxmlformats.org/officeDocument/2006/relationships/image" Target="../media/image82.png"/><Relationship Id="rId16" Type="http://schemas.openxmlformats.org/officeDocument/2006/relationships/image" Target="../media/image9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1.png"/><Relationship Id="rId5" Type="http://schemas.openxmlformats.org/officeDocument/2006/relationships/image" Target="../media/image85.png"/><Relationship Id="rId15" Type="http://schemas.openxmlformats.org/officeDocument/2006/relationships/image" Target="../media/image95.png"/><Relationship Id="rId10" Type="http://schemas.openxmlformats.org/officeDocument/2006/relationships/image" Target="../media/image90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Relationship Id="rId14" Type="http://schemas.openxmlformats.org/officeDocument/2006/relationships/image" Target="../media/image9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8.png"/><Relationship Id="rId3" Type="http://schemas.openxmlformats.org/officeDocument/2006/relationships/image" Target="../media/image98.png"/><Relationship Id="rId7" Type="http://schemas.openxmlformats.org/officeDocument/2006/relationships/image" Target="../media/image102.png"/><Relationship Id="rId12" Type="http://schemas.openxmlformats.org/officeDocument/2006/relationships/image" Target="../media/image107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.png"/><Relationship Id="rId15" Type="http://schemas.openxmlformats.org/officeDocument/2006/relationships/image" Target="../media/image110.png"/><Relationship Id="rId10" Type="http://schemas.openxmlformats.org/officeDocument/2006/relationships/image" Target="../media/image105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Relationship Id="rId14" Type="http://schemas.openxmlformats.org/officeDocument/2006/relationships/image" Target="../media/image10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13" Type="http://schemas.openxmlformats.org/officeDocument/2006/relationships/image" Target="../media/image122.png"/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12" Type="http://schemas.openxmlformats.org/officeDocument/2006/relationships/image" Target="../media/image121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5.png"/><Relationship Id="rId11" Type="http://schemas.openxmlformats.org/officeDocument/2006/relationships/image" Target="../media/image120.png"/><Relationship Id="rId5" Type="http://schemas.openxmlformats.org/officeDocument/2006/relationships/image" Target="../media/image114.png"/><Relationship Id="rId10" Type="http://schemas.openxmlformats.org/officeDocument/2006/relationships/image" Target="../media/image119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Relationship Id="rId14" Type="http://schemas.openxmlformats.org/officeDocument/2006/relationships/image" Target="../media/image1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hyperlink" Target="../../INTERACTIVE%20FILES/AF_0913.html" TargetMode="External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8" Type="http://schemas.openxmlformats.org/officeDocument/2006/relationships/image" Target="../media/image520.png"/><Relationship Id="rId3" Type="http://schemas.openxmlformats.org/officeDocument/2006/relationships/image" Target="../media/image37.png"/><Relationship Id="rId21" Type="http://schemas.openxmlformats.org/officeDocument/2006/relationships/image" Target="../media/image56.png"/><Relationship Id="rId12" Type="http://schemas.openxmlformats.org/officeDocument/2006/relationships/image" Target="../media/image53.png"/><Relationship Id="rId17" Type="http://schemas.openxmlformats.org/officeDocument/2006/relationships/image" Target="../media/image54.png"/><Relationship Id="rId2" Type="http://schemas.openxmlformats.org/officeDocument/2006/relationships/image" Target="../media/image47.png"/><Relationship Id="rId16" Type="http://schemas.openxmlformats.org/officeDocument/2006/relationships/image" Target="../media/image57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11" Type="http://schemas.openxmlformats.org/officeDocument/2006/relationships/image" Target="../media/image52.png"/><Relationship Id="rId5" Type="http://schemas.openxmlformats.org/officeDocument/2006/relationships/image" Target="../media/image460.png"/><Relationship Id="rId10" Type="http://schemas.openxmlformats.org/officeDocument/2006/relationships/image" Target="../media/image51.png"/><Relationship Id="rId19" Type="http://schemas.openxmlformats.org/officeDocument/2006/relationships/image" Target="../media/image530.png"/><Relationship Id="rId4" Type="http://schemas.openxmlformats.org/officeDocument/2006/relationships/image" Target="../media/image450.png"/><Relationship Id="rId9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3.png"/><Relationship Id="rId18" Type="http://schemas.openxmlformats.org/officeDocument/2006/relationships/image" Target="../media/image63.png"/><Relationship Id="rId3" Type="http://schemas.openxmlformats.org/officeDocument/2006/relationships/image" Target="../media/image37.png"/><Relationship Id="rId7" Type="http://schemas.openxmlformats.org/officeDocument/2006/relationships/image" Target="../media/image480.png"/><Relationship Id="rId12" Type="http://schemas.openxmlformats.org/officeDocument/2006/relationships/image" Target="../media/image530.png"/><Relationship Id="rId17" Type="http://schemas.openxmlformats.org/officeDocument/2006/relationships/image" Target="../media/image62.png"/><Relationship Id="rId2" Type="http://schemas.openxmlformats.org/officeDocument/2006/relationships/image" Target="../media/image36.png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0.png"/><Relationship Id="rId11" Type="http://schemas.openxmlformats.org/officeDocument/2006/relationships/image" Target="../media/image59.png"/><Relationship Id="rId5" Type="http://schemas.openxmlformats.org/officeDocument/2006/relationships/image" Target="../media/image460.png"/><Relationship Id="rId15" Type="http://schemas.openxmlformats.org/officeDocument/2006/relationships/image" Target="../media/image60.png"/><Relationship Id="rId10" Type="http://schemas.openxmlformats.org/officeDocument/2006/relationships/image" Target="../media/image51.png"/><Relationship Id="rId19" Type="http://schemas.openxmlformats.org/officeDocument/2006/relationships/image" Target="../media/image64.png"/><Relationship Id="rId4" Type="http://schemas.openxmlformats.org/officeDocument/2006/relationships/image" Target="../media/image450.png"/><Relationship Id="rId9" Type="http://schemas.openxmlformats.org/officeDocument/2006/relationships/image" Target="../media/image50.png"/><Relationship Id="rId14" Type="http://schemas.openxmlformats.org/officeDocument/2006/relationships/image" Target="../media/image5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6.png"/><Relationship Id="rId7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0.png"/><Relationship Id="rId11" Type="http://schemas.openxmlformats.org/officeDocument/2006/relationships/image" Target="../media/image75.png"/><Relationship Id="rId5" Type="http://schemas.openxmlformats.org/officeDocument/2006/relationships/image" Target="../media/image68.png"/><Relationship Id="rId10" Type="http://schemas.openxmlformats.org/officeDocument/2006/relationships/image" Target="../media/image74.png"/><Relationship Id="rId4" Type="http://schemas.openxmlformats.org/officeDocument/2006/relationships/image" Target="../media/image67.png"/><Relationship Id="rId9" Type="http://schemas.openxmlformats.org/officeDocument/2006/relationships/image" Target="../media/image7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760.png"/><Relationship Id="rId18" Type="http://schemas.openxmlformats.org/officeDocument/2006/relationships/image" Target="../media/image79.png"/><Relationship Id="rId3" Type="http://schemas.openxmlformats.org/officeDocument/2006/relationships/image" Target="../media/image70.png"/><Relationship Id="rId7" Type="http://schemas.openxmlformats.org/officeDocument/2006/relationships/image" Target="../media/image690.png"/><Relationship Id="rId12" Type="http://schemas.openxmlformats.org/officeDocument/2006/relationships/image" Target="../media/image75.png"/><Relationship Id="rId17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11" Type="http://schemas.openxmlformats.org/officeDocument/2006/relationships/image" Target="../media/image78.png"/><Relationship Id="rId5" Type="http://schemas.openxmlformats.org/officeDocument/2006/relationships/image" Target="../media/image67.png"/><Relationship Id="rId15" Type="http://schemas.openxmlformats.org/officeDocument/2006/relationships/image" Target="../media/image780.png"/><Relationship Id="rId10" Type="http://schemas.openxmlformats.org/officeDocument/2006/relationships/image" Target="../media/image73.png"/><Relationship Id="rId19" Type="http://schemas.openxmlformats.org/officeDocument/2006/relationships/image" Target="../media/image81.png"/><Relationship Id="rId4" Type="http://schemas.openxmlformats.org/officeDocument/2006/relationships/image" Target="../media/image66.png"/><Relationship Id="rId9" Type="http://schemas.openxmlformats.org/officeDocument/2006/relationships/image" Target="../media/image7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2159000" y="549275"/>
            <a:ext cx="46799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>
                <a:solidFill>
                  <a:srgbClr val="FF0000"/>
                </a:solidFill>
              </a:rPr>
              <a:t>ΑΣΚΗΣΕΙΣ ΕΝΕΡΓΕΙΑ</a:t>
            </a:r>
            <a:endParaRPr lang="el-GR" altLang="el-GR" b="1">
              <a:solidFill>
                <a:srgbClr val="FF0000"/>
              </a:solidFill>
              <a:latin typeface="Times New Roman Greek" charset="-95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2447925" y="4664075"/>
            <a:ext cx="41402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b="1">
                <a:solidFill>
                  <a:srgbClr val="00FF00"/>
                </a:solidFill>
              </a:rPr>
              <a:t>Η Μηχανή του </a:t>
            </a:r>
            <a:r>
              <a:rPr lang="en-US" altLang="el-GR" b="1">
                <a:solidFill>
                  <a:srgbClr val="00FF00"/>
                </a:solidFill>
              </a:rPr>
              <a:t>Atwood</a:t>
            </a:r>
            <a:r>
              <a:rPr lang="el-GR" altLang="el-GR" b="1">
                <a:solidFill>
                  <a:srgbClr val="00FF00"/>
                </a:solidFill>
              </a:rPr>
              <a:t> </a:t>
            </a:r>
            <a:endParaRPr lang="el-GR" altLang="el-GR" b="1">
              <a:solidFill>
                <a:srgbClr val="00FF00"/>
              </a:solidFill>
              <a:latin typeface="Times New Roman Greek" charset="-95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592388" y="1890713"/>
            <a:ext cx="3311525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1257300" indent="-5334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</a:rPr>
              <a:t>Ελαστική Κρούση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l-GR" altLang="el-GR" sz="3200" b="1" dirty="0">
                <a:solidFill>
                  <a:srgbClr val="FFFF00"/>
                </a:solidFill>
              </a:rPr>
              <a:t>Κεντρική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l-GR" altLang="el-GR" sz="3200" b="1" dirty="0">
                <a:solidFill>
                  <a:srgbClr val="FFFF00"/>
                </a:solidFill>
              </a:rPr>
              <a:t>Μη κεντρική </a:t>
            </a:r>
            <a:endParaRPr lang="el-GR" altLang="el-GR" sz="3200" b="1" dirty="0">
              <a:solidFill>
                <a:srgbClr val="FFFF00"/>
              </a:solidFill>
              <a:latin typeface="Times New Roman Greek" charset="-95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447925" y="3824288"/>
            <a:ext cx="395922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609600" indent="-6096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b="1">
                <a:solidFill>
                  <a:srgbClr val="CC6600"/>
                </a:solidFill>
              </a:rPr>
              <a:t>Βαλλιστικό Εκκρεμές </a:t>
            </a:r>
            <a:endParaRPr lang="el-GR" altLang="el-GR" b="1">
              <a:solidFill>
                <a:srgbClr val="CC6600"/>
              </a:solidFill>
              <a:latin typeface="Times New Roman Greek" charset="-95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4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 build="p" autoUpdateAnimBg="0"/>
      <p:bldP spid="4109" grpId="0" build="p" autoUpdateAnimBg="0"/>
      <p:bldP spid="4110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990600" y="0"/>
            <a:ext cx="7162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Πρόβλημα: ΜΗΧΑΝΗ ΤΟΥ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ADWOOD</a:t>
            </a: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" name="Group 249"/>
          <p:cNvGrpSpPr>
            <a:grpSpLocks/>
          </p:cNvGrpSpPr>
          <p:nvPr/>
        </p:nvGrpSpPr>
        <p:grpSpPr bwMode="auto">
          <a:xfrm>
            <a:off x="503548" y="5510312"/>
            <a:ext cx="2736857" cy="468312"/>
            <a:chOff x="816" y="3929"/>
            <a:chExt cx="1724" cy="295"/>
          </a:xfrm>
        </p:grpSpPr>
        <p:sp>
          <p:nvSpPr>
            <p:cNvPr id="21545" name="Line 239"/>
            <p:cNvSpPr>
              <a:spLocks noChangeShapeType="1"/>
            </p:cNvSpPr>
            <p:nvPr/>
          </p:nvSpPr>
          <p:spPr bwMode="auto">
            <a:xfrm flipV="1">
              <a:off x="816" y="3952"/>
              <a:ext cx="363" cy="2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46" name="Line 240"/>
            <p:cNvSpPr>
              <a:spLocks noChangeShapeType="1"/>
            </p:cNvSpPr>
            <p:nvPr/>
          </p:nvSpPr>
          <p:spPr bwMode="auto">
            <a:xfrm flipV="1">
              <a:off x="1247" y="3952"/>
              <a:ext cx="363" cy="2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547" name="Line 241"/>
            <p:cNvSpPr>
              <a:spLocks noChangeShapeType="1"/>
            </p:cNvSpPr>
            <p:nvPr/>
          </p:nvSpPr>
          <p:spPr bwMode="auto">
            <a:xfrm flipV="1">
              <a:off x="2177" y="3929"/>
              <a:ext cx="363" cy="2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3250" name="Line 242"/>
          <p:cNvSpPr>
            <a:spLocks noChangeShapeType="1"/>
          </p:cNvSpPr>
          <p:nvPr/>
        </p:nvSpPr>
        <p:spPr bwMode="auto">
          <a:xfrm flipV="1">
            <a:off x="6732042" y="5526765"/>
            <a:ext cx="576262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661286" y="4149626"/>
                <a:ext cx="11072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286" y="4149626"/>
                <a:ext cx="1107226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655676" y="4541604"/>
                <a:ext cx="11184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5676" y="4541604"/>
                <a:ext cx="1118447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677695" y="2997498"/>
                <a:ext cx="17061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7695" y="2997498"/>
                <a:ext cx="1706173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1728196" y="3389476"/>
                <a:ext cx="11184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196" y="3389476"/>
                <a:ext cx="1118448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15912" y="5474971"/>
                <a:ext cx="35640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12" y="5474971"/>
                <a:ext cx="3564000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2906" r="-855"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5743" y="5946610"/>
                <a:ext cx="17677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3" y="5946610"/>
                <a:ext cx="1767792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780992" y="6246503"/>
                <a:ext cx="1576329" cy="400110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992" y="6246503"/>
                <a:ext cx="1576329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1268"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6157376" y="2061394"/>
                <a:ext cx="16660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7376" y="2061394"/>
                <a:ext cx="1666097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056931" y="2453372"/>
                <a:ext cx="1866986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931" y="2453372"/>
                <a:ext cx="1866986" cy="66851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120606" y="3285530"/>
                <a:ext cx="11248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606" y="3285530"/>
                <a:ext cx="1124860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070373" y="3681574"/>
                <a:ext cx="1866986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373" y="3681574"/>
                <a:ext cx="1866986" cy="66851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744899" y="5474308"/>
                <a:ext cx="39675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899" y="5474308"/>
                <a:ext cx="3967561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4788024" y="6108092"/>
                <a:ext cx="3744000" cy="668516"/>
              </a:xfrm>
              <a:prstGeom prst="rect">
                <a:avLst/>
              </a:prstGeom>
              <a:ln w="38100"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6108092"/>
                <a:ext cx="3744000" cy="66851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71250" y="671662"/>
            <a:ext cx="2697163" cy="4351338"/>
            <a:chOff x="71250" y="554459"/>
            <a:chExt cx="2697163" cy="4351338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71250" y="554459"/>
              <a:ext cx="2697163" cy="4351338"/>
              <a:chOff x="71250" y="698500"/>
              <a:chExt cx="2697163" cy="4351338"/>
            </a:xfrm>
          </p:grpSpPr>
          <p:grpSp>
            <p:nvGrpSpPr>
              <p:cNvPr id="6" name="Group 248"/>
              <p:cNvGrpSpPr>
                <a:grpSpLocks/>
              </p:cNvGrpSpPr>
              <p:nvPr/>
            </p:nvGrpSpPr>
            <p:grpSpPr bwMode="auto">
              <a:xfrm>
                <a:off x="71250" y="698500"/>
                <a:ext cx="2697163" cy="4351338"/>
                <a:chOff x="295" y="440"/>
                <a:chExt cx="1699" cy="2741"/>
              </a:xfrm>
            </p:grpSpPr>
            <p:grpSp>
              <p:nvGrpSpPr>
                <p:cNvPr id="21526" name="Group 74"/>
                <p:cNvGrpSpPr>
                  <a:grpSpLocks/>
                </p:cNvGrpSpPr>
                <p:nvPr/>
              </p:nvGrpSpPr>
              <p:grpSpPr bwMode="auto">
                <a:xfrm>
                  <a:off x="295" y="440"/>
                  <a:ext cx="1699" cy="2741"/>
                  <a:chOff x="363" y="440"/>
                  <a:chExt cx="1699" cy="2741"/>
                </a:xfrm>
              </p:grpSpPr>
              <p:grpSp>
                <p:nvGrpSpPr>
                  <p:cNvPr id="21528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363" y="845"/>
                    <a:ext cx="1497" cy="2336"/>
                    <a:chOff x="363" y="845"/>
                    <a:chExt cx="1497" cy="2336"/>
                  </a:xfrm>
                </p:grpSpPr>
                <p:sp>
                  <p:nvSpPr>
                    <p:cNvPr id="21530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9" y="1896"/>
                      <a:ext cx="320" cy="432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21531" name="Line 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18" y="1374"/>
                      <a:ext cx="7" cy="56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1532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" y="2863"/>
                      <a:ext cx="320" cy="304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21533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97" y="1329"/>
                      <a:ext cx="0" cy="1542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1534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7" y="1049"/>
                      <a:ext cx="522" cy="522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rgbClr val="FF9999">
                            <a:shade val="30000"/>
                            <a:satMod val="115000"/>
                          </a:srgbClr>
                        </a:gs>
                        <a:gs pos="50000">
                          <a:srgbClr val="FF9999">
                            <a:shade val="67500"/>
                            <a:satMod val="115000"/>
                          </a:srgbClr>
                        </a:gs>
                        <a:gs pos="100000">
                          <a:srgbClr val="FF9999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  <a:ln w="57150">
                      <a:solidFill>
                        <a:srgbClr val="CC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21535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20" y="2001"/>
                      <a:ext cx="227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2</a:t>
                      </a:r>
                      <a:endParaRPr lang="el-GR" altLang="el-GR" sz="2000" baseline="-25000" dirty="0"/>
                    </a:p>
                  </p:txBody>
                </p:sp>
                <p:sp>
                  <p:nvSpPr>
                    <p:cNvPr id="21536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6" y="2908"/>
                      <a:ext cx="259" cy="19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1</a:t>
                      </a:r>
                      <a:endParaRPr lang="el-GR" altLang="el-GR" sz="2000" b="1" baseline="-25000" dirty="0"/>
                    </a:p>
                  </p:txBody>
                </p:sp>
                <p:sp>
                  <p:nvSpPr>
                    <p:cNvPr id="21537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53" y="845"/>
                      <a:ext cx="0" cy="485"/>
                    </a:xfrm>
                    <a:prstGeom prst="line">
                      <a:avLst/>
                    </a:prstGeom>
                    <a:noFill/>
                    <a:ln w="76200">
                      <a:solidFill>
                        <a:schemeClr val="bg1">
                          <a:lumMod val="85000"/>
                        </a:schemeClr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1538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3" y="3181"/>
                      <a:ext cx="1497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1539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13" y="2183"/>
                      <a:ext cx="0" cy="99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FF00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1540" name="Text Box 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12" y="2659"/>
                      <a:ext cx="158" cy="2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400" b="1" i="1" dirty="0">
                          <a:solidFill>
                            <a:schemeClr val="bg1"/>
                          </a:solidFill>
                        </a:rPr>
                        <a:t>h</a:t>
                      </a:r>
                      <a:endParaRPr lang="el-GR" altLang="el-GR" sz="2400" b="1" i="1" dirty="0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  <p:sp>
                <p:nvSpPr>
                  <p:cNvPr id="21529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6" y="440"/>
                    <a:ext cx="1676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l-GR" altLang="el-GR" sz="2000" b="1" dirty="0">
                        <a:solidFill>
                          <a:srgbClr val="FFFF00"/>
                        </a:solidFill>
                      </a:rPr>
                      <a:t>Αρχική Κατάσταση </a:t>
                    </a:r>
                    <a:r>
                      <a:rPr lang="el-GR" altLang="el-GR" sz="2400" b="1" dirty="0">
                        <a:solidFill>
                          <a:srgbClr val="FFFF00"/>
                        </a:solidFill>
                      </a:rPr>
                      <a:t>(</a:t>
                    </a:r>
                    <a:r>
                      <a:rPr lang="en-US" altLang="el-GR" sz="2400" b="1" dirty="0" err="1">
                        <a:solidFill>
                          <a:srgbClr val="FFFF00"/>
                        </a:solidFill>
                      </a:rPr>
                      <a:t>i</a:t>
                    </a:r>
                    <a:r>
                      <a:rPr lang="en-US" altLang="el-GR" sz="2400" b="1" dirty="0">
                        <a:solidFill>
                          <a:srgbClr val="FFFF00"/>
                        </a:solidFill>
                      </a:rPr>
                      <a:t>)</a:t>
                    </a:r>
                    <a:endParaRPr lang="el-GR" alt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sp>
              <p:nvSpPr>
                <p:cNvPr id="21527" name="Rectangle 247"/>
                <p:cNvSpPr>
                  <a:spLocks noChangeArrowheads="1"/>
                </p:cNvSpPr>
                <p:nvPr/>
              </p:nvSpPr>
              <p:spPr bwMode="auto">
                <a:xfrm>
                  <a:off x="1066" y="1034"/>
                  <a:ext cx="588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1800" b="1" dirty="0">
                      <a:solidFill>
                        <a:srgbClr val="FFFF00"/>
                      </a:solidFill>
                    </a:rPr>
                    <a:t>Τροχαλία</a:t>
                  </a:r>
                </a:p>
              </p:txBody>
            </p:sp>
          </p:grpSp>
          <p:sp>
            <p:nvSpPr>
              <p:cNvPr id="9" name="Έλλειψη 8"/>
              <p:cNvSpPr/>
              <p:nvPr/>
            </p:nvSpPr>
            <p:spPr bwMode="auto">
              <a:xfrm>
                <a:off x="780694" y="2024844"/>
                <a:ext cx="144000" cy="1440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 Greek" charset="-95"/>
                </a:endParaRPr>
              </a:p>
            </p:txBody>
          </p:sp>
        </p:grpSp>
        <p:sp>
          <p:nvSpPr>
            <p:cNvPr id="80" name="Line 47"/>
            <p:cNvSpPr>
              <a:spLocks noChangeShapeType="1"/>
            </p:cNvSpPr>
            <p:nvPr/>
          </p:nvSpPr>
          <p:spPr bwMode="auto">
            <a:xfrm>
              <a:off x="131676" y="1156556"/>
              <a:ext cx="1524000" cy="0"/>
            </a:xfrm>
            <a:prstGeom prst="line">
              <a:avLst/>
            </a:prstGeom>
            <a:noFill/>
            <a:ln w="152400">
              <a:pattFill prst="dkUpDiag">
                <a:fgClr>
                  <a:srgbClr val="6633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81" name="Line 48"/>
            <p:cNvSpPr>
              <a:spLocks noChangeShapeType="1"/>
            </p:cNvSpPr>
            <p:nvPr/>
          </p:nvSpPr>
          <p:spPr bwMode="auto">
            <a:xfrm>
              <a:off x="131676" y="1232756"/>
              <a:ext cx="1524000" cy="0"/>
            </a:xfrm>
            <a:prstGeom prst="line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4603360" y="656692"/>
            <a:ext cx="3277294" cy="6165850"/>
            <a:chOff x="3811272" y="539489"/>
            <a:chExt cx="3277294" cy="6165850"/>
          </a:xfrm>
        </p:grpSpPr>
        <p:sp>
          <p:nvSpPr>
            <p:cNvPr id="21507" name="Line 72"/>
            <p:cNvSpPr>
              <a:spLocks noChangeShapeType="1"/>
            </p:cNvSpPr>
            <p:nvPr/>
          </p:nvSpPr>
          <p:spPr bwMode="auto">
            <a:xfrm>
              <a:off x="3816350" y="539489"/>
              <a:ext cx="0" cy="616585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18" name="Ομάδα 17"/>
            <p:cNvGrpSpPr/>
            <p:nvPr/>
          </p:nvGrpSpPr>
          <p:grpSpPr>
            <a:xfrm>
              <a:off x="3811272" y="575392"/>
              <a:ext cx="3277294" cy="4798023"/>
              <a:chOff x="3811272" y="575392"/>
              <a:chExt cx="3277294" cy="4798023"/>
            </a:xfrm>
          </p:grpSpPr>
          <p:sp>
            <p:nvSpPr>
              <p:cNvPr id="72" name="Line 53"/>
              <p:cNvSpPr>
                <a:spLocks noChangeShapeType="1"/>
              </p:cNvSpPr>
              <p:nvPr/>
            </p:nvSpPr>
            <p:spPr bwMode="auto">
              <a:xfrm>
                <a:off x="4463988" y="3276190"/>
                <a:ext cx="0" cy="1584325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3" name="Text Box 54"/>
              <p:cNvSpPr txBox="1">
                <a:spLocks noChangeArrowheads="1"/>
              </p:cNvSpPr>
              <p:nvPr/>
            </p:nvSpPr>
            <p:spPr bwMode="auto">
              <a:xfrm>
                <a:off x="4499992" y="3995985"/>
                <a:ext cx="25082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 dirty="0">
                    <a:solidFill>
                      <a:schemeClr val="bg1"/>
                    </a:solidFill>
                  </a:rPr>
                  <a:t>h</a:t>
                </a:r>
                <a:endParaRPr lang="el-GR" altLang="el-GR" sz="2400" b="1" i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7" name="Ομάδα 16"/>
              <p:cNvGrpSpPr/>
              <p:nvPr/>
            </p:nvGrpSpPr>
            <p:grpSpPr>
              <a:xfrm>
                <a:off x="3811272" y="575392"/>
                <a:ext cx="3277294" cy="4798023"/>
                <a:chOff x="3811272" y="575392"/>
                <a:chExt cx="3277294" cy="4798023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Ορθογώνιο 10"/>
                    <p:cNvSpPr/>
                    <p:nvPr/>
                  </p:nvSpPr>
                  <p:spPr>
                    <a:xfrm>
                      <a:off x="3975939" y="2420934"/>
                      <a:ext cx="596061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𝟏𝐟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11" name="Ορθογώνιο 1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975939" y="2420934"/>
                      <a:ext cx="596061" cy="400110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 b="-303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Ορθογώνιο 74"/>
                    <p:cNvSpPr/>
                    <p:nvPr/>
                  </p:nvSpPr>
                  <p:spPr>
                    <a:xfrm>
                      <a:off x="5328084" y="4954226"/>
                      <a:ext cx="1760482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𝛖</m:t>
                            </m:r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75" name="Ορθογώνιο 7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328084" y="4954226"/>
                      <a:ext cx="1760482" cy="400110"/>
                    </a:xfrm>
                    <a:prstGeom prst="rect">
                      <a:avLst/>
                    </a:prstGeom>
                    <a:blipFill rotWithShape="1">
                      <a:blip r:embed="rId16"/>
                      <a:stretch>
                        <a:fillRect b="-303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6" name="Ομάδα 15"/>
                <p:cNvGrpSpPr/>
                <p:nvPr/>
              </p:nvGrpSpPr>
              <p:grpSpPr>
                <a:xfrm>
                  <a:off x="3811272" y="575392"/>
                  <a:ext cx="2596932" cy="4329747"/>
                  <a:chOff x="3811272" y="575392"/>
                  <a:chExt cx="2596932" cy="4329747"/>
                </a:xfrm>
              </p:grpSpPr>
              <p:grpSp>
                <p:nvGrpSpPr>
                  <p:cNvPr id="13" name="Ομάδα 12"/>
                  <p:cNvGrpSpPr/>
                  <p:nvPr/>
                </p:nvGrpSpPr>
                <p:grpSpPr>
                  <a:xfrm>
                    <a:off x="3811272" y="575392"/>
                    <a:ext cx="2596932" cy="4329747"/>
                    <a:chOff x="3811272" y="719433"/>
                    <a:chExt cx="2596932" cy="4329747"/>
                  </a:xfrm>
                </p:grpSpPr>
                <p:grpSp>
                  <p:nvGrpSpPr>
                    <p:cNvPr id="8" name="Ομάδα 7"/>
                    <p:cNvGrpSpPr/>
                    <p:nvPr/>
                  </p:nvGrpSpPr>
                  <p:grpSpPr>
                    <a:xfrm>
                      <a:off x="3811272" y="719433"/>
                      <a:ext cx="2596932" cy="4329747"/>
                      <a:chOff x="5503212" y="719433"/>
                      <a:chExt cx="2596932" cy="4329747"/>
                    </a:xfrm>
                  </p:grpSpPr>
                  <p:grpSp>
                    <p:nvGrpSpPr>
                      <p:cNvPr id="7" name="Ομάδα 6"/>
                      <p:cNvGrpSpPr/>
                      <p:nvPr/>
                    </p:nvGrpSpPr>
                    <p:grpSpPr>
                      <a:xfrm>
                        <a:off x="5503212" y="719433"/>
                        <a:ext cx="2596932" cy="4329747"/>
                        <a:chOff x="5503212" y="719433"/>
                        <a:chExt cx="2596932" cy="4329747"/>
                      </a:xfrm>
                    </p:grpSpPr>
                    <p:sp>
                      <p:nvSpPr>
                        <p:cNvPr id="21548" name="Rectangle 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6732588" y="4327376"/>
                          <a:ext cx="508000" cy="685800"/>
                        </a:xfrm>
                        <a:prstGeom prst="rect">
                          <a:avLst/>
                        </a:prstGeom>
                        <a:solidFill>
                          <a:srgbClr val="CC9900"/>
                        </a:solidFill>
                        <a:ln w="12700">
                          <a:solidFill>
                            <a:srgbClr val="CC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 algn="l"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ctr"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endParaRPr lang="el-GR" altLang="el-GR" sz="2400">
                            <a:latin typeface="Times New Roman Greek" charset="-95"/>
                          </a:endParaRPr>
                        </a:p>
                      </p:txBody>
                    </p:sp>
                    <p:sp>
                      <p:nvSpPr>
                        <p:cNvPr id="21549" name="Line 6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6156325" y="2205038"/>
                          <a:ext cx="11113" cy="88900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rgbClr val="CC99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21550" name="Rectangle 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5903913" y="3090416"/>
                          <a:ext cx="508000" cy="482600"/>
                        </a:xfrm>
                        <a:prstGeom prst="rect">
                          <a:avLst/>
                        </a:prstGeom>
                        <a:solidFill>
                          <a:srgbClr val="CC9900"/>
                        </a:solidFill>
                        <a:ln w="12700">
                          <a:solidFill>
                            <a:srgbClr val="CC99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>
                          <a:lvl1pPr algn="l"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ctr"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endParaRPr lang="el-GR" altLang="el-GR" sz="2400">
                            <a:latin typeface="Times New Roman Greek" charset="-95"/>
                          </a:endParaRPr>
                        </a:p>
                      </p:txBody>
                    </p:sp>
                    <p:sp>
                      <p:nvSpPr>
                        <p:cNvPr id="21551" name="Lin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6985000" y="2097088"/>
                          <a:ext cx="9525" cy="2448000"/>
                        </a:xfrm>
                        <a:prstGeom prst="line">
                          <a:avLst/>
                        </a:prstGeom>
                        <a:noFill/>
                        <a:ln w="38100">
                          <a:solidFill>
                            <a:srgbClr val="CC99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21553" name="Text Box 66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5939904" y="3140968"/>
                          <a:ext cx="400050" cy="307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 lIns="0" tIns="0" rIns="0" bIns="0">
                          <a:spAutoFit/>
                        </a:bodyPr>
                        <a:lstStyle>
                          <a:lvl1pPr algn="l"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ctr">
                            <a:spcBef>
                              <a:spcPct val="50000"/>
                            </a:spcBef>
                            <a:buFontTx/>
                            <a:buNone/>
                          </a:pPr>
                          <a:r>
                            <a:rPr lang="en-US" altLang="el-GR" sz="2000" b="1" dirty="0" smtClean="0"/>
                            <a:t>m</a:t>
                          </a:r>
                          <a:r>
                            <a:rPr lang="en-US" altLang="el-GR" sz="2000" b="1" baseline="-25000" dirty="0" smtClean="0"/>
                            <a:t>1</a:t>
                          </a:r>
                          <a:endParaRPr lang="el-GR" altLang="el-GR" sz="2000" b="1" baseline="-25000" dirty="0"/>
                        </a:p>
                      </p:txBody>
                    </p:sp>
                    <p:sp>
                      <p:nvSpPr>
                        <p:cNvPr id="21554" name="Text Box 67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 flipH="1">
                          <a:off x="6768244" y="4509120"/>
                          <a:ext cx="436340" cy="307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 lIns="0" tIns="0" rIns="0" bIns="0">
                          <a:spAutoFit/>
                        </a:bodyPr>
                        <a:lstStyle>
                          <a:lvl1pPr algn="l"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ctr">
                            <a:spcBef>
                              <a:spcPct val="50000"/>
                            </a:spcBef>
                            <a:buFontTx/>
                            <a:buNone/>
                          </a:pPr>
                          <a:r>
                            <a:rPr lang="en-US" altLang="el-GR" sz="2000" b="1" dirty="0" smtClean="0"/>
                            <a:t>m</a:t>
                          </a:r>
                          <a:r>
                            <a:rPr lang="en-US" altLang="el-GR" sz="2000" b="1" baseline="-25000" dirty="0" smtClean="0"/>
                            <a:t>2</a:t>
                          </a:r>
                          <a:endParaRPr lang="el-GR" altLang="el-GR" sz="2000" b="1" baseline="-25000" dirty="0"/>
                        </a:p>
                      </p:txBody>
                    </p:sp>
                    <p:sp>
                      <p:nvSpPr>
                        <p:cNvPr id="21556" name="Line 6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5651388" y="5049180"/>
                          <a:ext cx="2376000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rgbClr val="FFFF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21559" name="Rectangle 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03212" y="719433"/>
                          <a:ext cx="2596932" cy="3693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 lIns="0" tIns="0" rIns="0" bIns="0">
                          <a:spAutoFit/>
                        </a:bodyPr>
                        <a:lstStyle>
                          <a:lvl1pPr algn="l" eaLnBrk="0" hangingPunct="0"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ctr"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r>
                            <a:rPr lang="el-GR" altLang="el-GR" sz="2000" b="1" dirty="0">
                              <a:solidFill>
                                <a:srgbClr val="FFFF00"/>
                              </a:solidFill>
                            </a:rPr>
                            <a:t>Τελική Κατάσταση </a:t>
                          </a:r>
                          <a:r>
                            <a:rPr lang="el-GR" altLang="el-GR" sz="2400" b="1" dirty="0">
                              <a:solidFill>
                                <a:srgbClr val="FFFF00"/>
                              </a:solidFill>
                            </a:rPr>
                            <a:t>(</a:t>
                          </a:r>
                          <a:r>
                            <a:rPr lang="en-US" altLang="el-GR" sz="2400" b="1" dirty="0">
                              <a:solidFill>
                                <a:srgbClr val="FFFF00"/>
                              </a:solidFill>
                            </a:rPr>
                            <a:t>f)</a:t>
                          </a:r>
                          <a:endParaRPr lang="el-GR" altLang="el-GR" sz="2000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6" name="Oval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92838" y="1755760"/>
                        <a:ext cx="828675" cy="828675"/>
                      </a:xfrm>
                      <a:prstGeom prst="ellipse">
                        <a:avLst/>
                      </a:prstGeom>
                      <a:gradFill flip="none" rotWithShape="1">
                        <a:gsLst>
                          <a:gs pos="0">
                            <a:srgbClr val="FF9999">
                              <a:shade val="30000"/>
                              <a:satMod val="115000"/>
                            </a:srgbClr>
                          </a:gs>
                          <a:gs pos="50000">
                            <a:srgbClr val="FF9999">
                              <a:shade val="67500"/>
                              <a:satMod val="115000"/>
                            </a:srgbClr>
                          </a:gs>
                          <a:gs pos="100000">
                            <a:srgbClr val="FF9999">
                              <a:shade val="100000"/>
                              <a:satMod val="115000"/>
                            </a:srgbClr>
                          </a:gs>
                        </a:gsLst>
                        <a:path path="circle">
                          <a:fillToRect l="50000" t="50000" r="50000" b="50000"/>
                        </a:path>
                        <a:tileRect/>
                      </a:gradFill>
                      <a:ln w="57150">
                        <a:solidFill>
                          <a:srgbClr val="CC33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21555" name="Line 6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6613342" y="1362919"/>
                        <a:ext cx="0" cy="769937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bg1">
                            <a:lumMod val="85000"/>
                          </a:schemeClr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</p:grpSp>
                <p:sp>
                  <p:nvSpPr>
                    <p:cNvPr id="60" name="Έλλειψη 59"/>
                    <p:cNvSpPr/>
                    <p:nvPr/>
                  </p:nvSpPr>
                  <p:spPr bwMode="auto">
                    <a:xfrm>
                      <a:off x="4849146" y="2081039"/>
                      <a:ext cx="144000" cy="144000"/>
                    </a:xfrm>
                    <a:prstGeom prst="ellipse">
                      <a:avLst/>
                    </a:prstGeom>
                    <a:solidFill>
                      <a:schemeClr val="bg1">
                        <a:lumMod val="85000"/>
                      </a:schemeClr>
                    </a:solidFill>
                    <a:ln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Greek" charset="-95"/>
                      </a:endParaRPr>
                    </a:p>
                  </p:txBody>
                </p:sp>
              </p:grpSp>
              <p:sp>
                <p:nvSpPr>
                  <p:cNvPr id="82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175956" y="1156556"/>
                    <a:ext cx="1524000" cy="0"/>
                  </a:xfrm>
                  <a:prstGeom prst="line">
                    <a:avLst/>
                  </a:prstGeom>
                  <a:noFill/>
                  <a:ln w="152400">
                    <a:pattFill prst="dkUpDiag">
                      <a:fgClr>
                        <a:srgbClr val="663300"/>
                      </a:fgClr>
                      <a:bgClr>
                        <a:srgbClr val="FFFFFF"/>
                      </a:bgClr>
                    </a:patt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83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4175956" y="1232756"/>
                    <a:ext cx="152400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bg1">
                        <a:lumMod val="7500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</p:grpSp>
            <p:sp>
              <p:nvSpPr>
                <p:cNvPr id="21543" name="Line 243"/>
                <p:cNvSpPr>
                  <a:spLocks noChangeShapeType="1"/>
                </p:cNvSpPr>
                <p:nvPr/>
              </p:nvSpPr>
              <p:spPr bwMode="auto">
                <a:xfrm flipV="1">
                  <a:off x="4463988" y="2376041"/>
                  <a:ext cx="0" cy="576262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21541" name="Line 244"/>
                <p:cNvSpPr>
                  <a:spLocks noChangeShapeType="1"/>
                </p:cNvSpPr>
                <p:nvPr/>
              </p:nvSpPr>
              <p:spPr bwMode="auto">
                <a:xfrm>
                  <a:off x="5285214" y="4797152"/>
                  <a:ext cx="0" cy="576263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50" grpId="0" animBg="1"/>
      <p:bldP spid="10" grpId="0"/>
      <p:bldP spid="62" grpId="0"/>
      <p:bldP spid="63" grpId="0"/>
      <p:bldP spid="64" grpId="0"/>
      <p:bldP spid="65" grpId="0"/>
      <p:bldP spid="66" grpId="0"/>
      <p:bldP spid="67" grpId="0" animBg="1"/>
      <p:bldP spid="68" grpId="0"/>
      <p:bldP spid="69" grpId="0"/>
      <p:bldP spid="70" grpId="0"/>
      <p:bldP spid="71" grpId="0"/>
      <p:bldP spid="76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90600" y="0"/>
            <a:ext cx="7162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Πρόβλημα: ΜΗΧΑΝΗ ΤΟΥ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ADWOOD</a:t>
            </a: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/>
              <p:cNvSpPr txBox="1"/>
              <p:nvPr/>
            </p:nvSpPr>
            <p:spPr>
              <a:xfrm>
                <a:off x="187359" y="5532792"/>
                <a:ext cx="1576329" cy="40011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4" name="TextBox 1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59" y="5532792"/>
                <a:ext cx="1576329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16923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Ορθογώνιο 135"/>
              <p:cNvSpPr/>
              <p:nvPr/>
            </p:nvSpPr>
            <p:spPr>
              <a:xfrm>
                <a:off x="215932" y="5928836"/>
                <a:ext cx="3744000" cy="668516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6" name="Ορθογώνιο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32" y="5928836"/>
                <a:ext cx="3744000" cy="6685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71250" y="663061"/>
            <a:ext cx="7865241" cy="4837560"/>
            <a:chOff x="71250" y="539489"/>
            <a:chExt cx="7865241" cy="4837560"/>
          </a:xfrm>
        </p:grpSpPr>
        <p:sp>
          <p:nvSpPr>
            <p:cNvPr id="112" name="Line 72"/>
            <p:cNvSpPr>
              <a:spLocks noChangeShapeType="1"/>
            </p:cNvSpPr>
            <p:nvPr/>
          </p:nvSpPr>
          <p:spPr bwMode="auto">
            <a:xfrm>
              <a:off x="4608004" y="539489"/>
              <a:ext cx="0" cy="44280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/>
                <p:cNvSpPr txBox="1"/>
                <p:nvPr/>
              </p:nvSpPr>
              <p:spPr>
                <a:xfrm>
                  <a:off x="1661286" y="4032423"/>
                  <a:ext cx="110722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8" name="TextBox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286" y="4032423"/>
                  <a:ext cx="1107226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TextBox 118"/>
                <p:cNvSpPr txBox="1"/>
                <p:nvPr/>
              </p:nvSpPr>
              <p:spPr>
                <a:xfrm>
                  <a:off x="1655676" y="4424401"/>
                  <a:ext cx="111844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9" name="TextBox 1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5676" y="4424401"/>
                  <a:ext cx="1118447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/>
                <p:cNvSpPr txBox="1"/>
                <p:nvPr/>
              </p:nvSpPr>
              <p:spPr>
                <a:xfrm>
                  <a:off x="1691680" y="2880295"/>
                  <a:ext cx="170617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𝒈𝒉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0" name="TextBox 1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680" y="2880295"/>
                  <a:ext cx="1706173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6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TextBox 120"/>
                <p:cNvSpPr txBox="1"/>
                <p:nvPr/>
              </p:nvSpPr>
              <p:spPr>
                <a:xfrm>
                  <a:off x="1728196" y="3272273"/>
                  <a:ext cx="111844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TextBox 1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196" y="3272273"/>
                  <a:ext cx="1118448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TextBox 126"/>
                <p:cNvSpPr txBox="1"/>
                <p:nvPr/>
              </p:nvSpPr>
              <p:spPr>
                <a:xfrm>
                  <a:off x="6156508" y="1944191"/>
                  <a:ext cx="166609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𝒈𝒉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7" name="TextBox 1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6508" y="1944191"/>
                  <a:ext cx="1666097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/>
                <p:cNvSpPr txBox="1"/>
                <p:nvPr/>
              </p:nvSpPr>
              <p:spPr>
                <a:xfrm>
                  <a:off x="6056063" y="2336169"/>
                  <a:ext cx="1866986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8" name="TextBox 1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56063" y="2336169"/>
                  <a:ext cx="1866986" cy="66851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TextBox 128"/>
                <p:cNvSpPr txBox="1"/>
                <p:nvPr/>
              </p:nvSpPr>
              <p:spPr>
                <a:xfrm>
                  <a:off x="6119738" y="3168327"/>
                  <a:ext cx="112486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9" name="TextBox 1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9738" y="3168327"/>
                  <a:ext cx="1124860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TextBox 129"/>
                <p:cNvSpPr txBox="1"/>
                <p:nvPr/>
              </p:nvSpPr>
              <p:spPr>
                <a:xfrm>
                  <a:off x="6069505" y="3564371"/>
                  <a:ext cx="1866986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0" name="TextBox 1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9505" y="3564371"/>
                  <a:ext cx="1866986" cy="668516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1" name="Line 53"/>
            <p:cNvSpPr>
              <a:spLocks noChangeShapeType="1"/>
            </p:cNvSpPr>
            <p:nvPr/>
          </p:nvSpPr>
          <p:spPr bwMode="auto">
            <a:xfrm>
              <a:off x="5255642" y="3276190"/>
              <a:ext cx="0" cy="158432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2" name="Text Box 54"/>
            <p:cNvSpPr txBox="1">
              <a:spLocks noChangeArrowheads="1"/>
            </p:cNvSpPr>
            <p:nvPr/>
          </p:nvSpPr>
          <p:spPr bwMode="auto">
            <a:xfrm>
              <a:off x="5291646" y="3995985"/>
              <a:ext cx="2508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 dirty="0">
                  <a:solidFill>
                    <a:schemeClr val="bg1"/>
                  </a:solidFill>
                </a:rPr>
                <a:t>h</a:t>
              </a:r>
              <a:endParaRPr lang="el-GR" altLang="el-GR" sz="2400" b="1" i="1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Ορθογώνιο 132"/>
                <p:cNvSpPr/>
                <p:nvPr/>
              </p:nvSpPr>
              <p:spPr>
                <a:xfrm>
                  <a:off x="4748142" y="2420934"/>
                  <a:ext cx="59606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3" name="Ορθογώνιο 1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8142" y="2420934"/>
                  <a:ext cx="596061" cy="40011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Ορθογώνιο 133"/>
                <p:cNvSpPr/>
                <p:nvPr/>
              </p:nvSpPr>
              <p:spPr>
                <a:xfrm>
                  <a:off x="6119738" y="4976939"/>
                  <a:ext cx="176048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𝛖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4" name="Ορθογώνιο 1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9738" y="4976939"/>
                  <a:ext cx="1760482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7" name="Ομάδα 136"/>
            <p:cNvGrpSpPr/>
            <p:nvPr/>
          </p:nvGrpSpPr>
          <p:grpSpPr>
            <a:xfrm>
              <a:off x="71250" y="554459"/>
              <a:ext cx="2697163" cy="4351338"/>
              <a:chOff x="71250" y="554459"/>
              <a:chExt cx="2697163" cy="4351338"/>
            </a:xfrm>
          </p:grpSpPr>
          <p:grpSp>
            <p:nvGrpSpPr>
              <p:cNvPr id="138" name="Ομάδα 137"/>
              <p:cNvGrpSpPr/>
              <p:nvPr/>
            </p:nvGrpSpPr>
            <p:grpSpPr>
              <a:xfrm>
                <a:off x="71250" y="554459"/>
                <a:ext cx="2697163" cy="4351338"/>
                <a:chOff x="71250" y="698500"/>
                <a:chExt cx="2697163" cy="4351338"/>
              </a:xfrm>
            </p:grpSpPr>
            <p:grpSp>
              <p:nvGrpSpPr>
                <p:cNvPr id="141" name="Group 248"/>
                <p:cNvGrpSpPr>
                  <a:grpSpLocks/>
                </p:cNvGrpSpPr>
                <p:nvPr/>
              </p:nvGrpSpPr>
              <p:grpSpPr bwMode="auto">
                <a:xfrm>
                  <a:off x="71250" y="698500"/>
                  <a:ext cx="2697163" cy="4351338"/>
                  <a:chOff x="295" y="440"/>
                  <a:chExt cx="1699" cy="2741"/>
                </a:xfrm>
              </p:grpSpPr>
              <p:grpSp>
                <p:nvGrpSpPr>
                  <p:cNvPr id="143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95" y="440"/>
                    <a:ext cx="1699" cy="2741"/>
                    <a:chOff x="363" y="440"/>
                    <a:chExt cx="1699" cy="2741"/>
                  </a:xfrm>
                </p:grpSpPr>
                <p:grpSp>
                  <p:nvGrpSpPr>
                    <p:cNvPr id="145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3" y="845"/>
                      <a:ext cx="1497" cy="2336"/>
                      <a:chOff x="363" y="845"/>
                      <a:chExt cx="1497" cy="2336"/>
                    </a:xfrm>
                  </p:grpSpPr>
                  <p:sp>
                    <p:nvSpPr>
                      <p:cNvPr id="147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59" y="1896"/>
                        <a:ext cx="320" cy="432"/>
                      </a:xfrm>
                      <a:prstGeom prst="rect">
                        <a:avLst/>
                      </a:prstGeom>
                      <a:solidFill>
                        <a:srgbClr val="CC9900"/>
                      </a:solidFill>
                      <a:ln w="12700">
                        <a:solidFill>
                          <a:srgbClr val="CC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148" name="Line 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18" y="1374"/>
                        <a:ext cx="7" cy="56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CC99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49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" y="2863"/>
                        <a:ext cx="320" cy="304"/>
                      </a:xfrm>
                      <a:prstGeom prst="rect">
                        <a:avLst/>
                      </a:prstGeom>
                      <a:solidFill>
                        <a:srgbClr val="CC9900"/>
                      </a:solidFill>
                      <a:ln w="12700">
                        <a:solidFill>
                          <a:srgbClr val="CC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150" name="Line 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97" y="1329"/>
                        <a:ext cx="0" cy="154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CC99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51" name="Oval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97" y="1049"/>
                        <a:ext cx="522" cy="522"/>
                      </a:xfrm>
                      <a:prstGeom prst="ellipse">
                        <a:avLst/>
                      </a:prstGeom>
                      <a:gradFill flip="none" rotWithShape="1">
                        <a:gsLst>
                          <a:gs pos="0">
                            <a:srgbClr val="FF9999">
                              <a:shade val="30000"/>
                              <a:satMod val="115000"/>
                            </a:srgbClr>
                          </a:gs>
                          <a:gs pos="50000">
                            <a:srgbClr val="FF9999">
                              <a:shade val="67500"/>
                              <a:satMod val="115000"/>
                            </a:srgbClr>
                          </a:gs>
                          <a:gs pos="100000">
                            <a:srgbClr val="FF9999">
                              <a:shade val="100000"/>
                              <a:satMod val="115000"/>
                            </a:srgbClr>
                          </a:gs>
                        </a:gsLst>
                        <a:path path="circle">
                          <a:fillToRect l="50000" t="50000" r="50000" b="50000"/>
                        </a:path>
                        <a:tileRect/>
                      </a:gradFill>
                      <a:ln w="57150">
                        <a:solidFill>
                          <a:srgbClr val="CC33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152" name="Text 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20" y="2001"/>
                        <a:ext cx="227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000" b="1" dirty="0" smtClean="0"/>
                          <a:t>m</a:t>
                        </a:r>
                        <a:r>
                          <a:rPr lang="en-US" altLang="el-GR" sz="2000" b="1" baseline="-25000" dirty="0" smtClean="0"/>
                          <a:t>2</a:t>
                        </a:r>
                        <a:endParaRPr lang="el-GR" altLang="el-GR" sz="2000" baseline="-25000" dirty="0"/>
                      </a:p>
                    </p:txBody>
                  </p:sp>
                  <p:sp>
                    <p:nvSpPr>
                      <p:cNvPr id="153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76" y="2908"/>
                        <a:ext cx="259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000" b="1" dirty="0" smtClean="0"/>
                          <a:t>m</a:t>
                        </a:r>
                        <a:r>
                          <a:rPr lang="en-US" altLang="el-GR" sz="2000" b="1" baseline="-25000" dirty="0" smtClean="0"/>
                          <a:t>1</a:t>
                        </a:r>
                        <a:endParaRPr lang="el-GR" altLang="el-GR" sz="2000" b="1" baseline="-25000" dirty="0"/>
                      </a:p>
                    </p:txBody>
                  </p:sp>
                  <p:sp>
                    <p:nvSpPr>
                      <p:cNvPr id="154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53" y="845"/>
                        <a:ext cx="0" cy="485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bg1">
                            <a:lumMod val="85000"/>
                          </a:schemeClr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55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3" y="3181"/>
                        <a:ext cx="1497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56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13" y="2183"/>
                        <a:ext cx="0" cy="998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FF00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57" name="Text Box 5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12" y="2659"/>
                        <a:ext cx="158" cy="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400" b="1" i="1" dirty="0">
                            <a:solidFill>
                              <a:schemeClr val="bg1"/>
                            </a:solidFill>
                          </a:rPr>
                          <a:t>h</a:t>
                        </a:r>
                        <a:endParaRPr lang="el-GR" altLang="el-GR" sz="2400" b="1" i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46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6" y="440"/>
                      <a:ext cx="1676" cy="2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l-GR" altLang="el-GR" sz="2000" b="1" dirty="0">
                          <a:solidFill>
                            <a:srgbClr val="FFFF00"/>
                          </a:solidFill>
                        </a:rPr>
                        <a:t>Αρχική Κατάσταση </a:t>
                      </a:r>
                      <a:r>
                        <a:rPr lang="el-GR" altLang="el-GR" sz="2400" b="1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altLang="el-GR" sz="2400" b="1" dirty="0" err="1">
                          <a:solidFill>
                            <a:srgbClr val="FFFF00"/>
                          </a:solidFill>
                        </a:rPr>
                        <a:t>i</a:t>
                      </a:r>
                      <a:r>
                        <a:rPr lang="en-US" altLang="el-GR" sz="2400" b="1" dirty="0">
                          <a:solidFill>
                            <a:srgbClr val="FFFF00"/>
                          </a:solidFill>
                        </a:rPr>
                        <a:t>)</a:t>
                      </a:r>
                      <a:endParaRPr lang="el-GR" alt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144" name="Rectangle 247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936"/>
                    <a:ext cx="588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1800" b="1">
                        <a:solidFill>
                          <a:srgbClr val="FFFF00"/>
                        </a:solidFill>
                      </a:rPr>
                      <a:t>Τροχαλία</a:t>
                    </a:r>
                  </a:p>
                </p:txBody>
              </p:sp>
            </p:grpSp>
            <p:sp>
              <p:nvSpPr>
                <p:cNvPr id="142" name="Έλλειψη 141"/>
                <p:cNvSpPr/>
                <p:nvPr/>
              </p:nvSpPr>
              <p:spPr bwMode="auto">
                <a:xfrm>
                  <a:off x="780694" y="2024844"/>
                  <a:ext cx="144000" cy="14400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 Greek" charset="-95"/>
                  </a:endParaRPr>
                </a:p>
              </p:txBody>
            </p:sp>
          </p:grpSp>
          <p:sp>
            <p:nvSpPr>
              <p:cNvPr id="139" name="Line 47"/>
              <p:cNvSpPr>
                <a:spLocks noChangeShapeType="1"/>
              </p:cNvSpPr>
              <p:nvPr/>
            </p:nvSpPr>
            <p:spPr bwMode="auto">
              <a:xfrm>
                <a:off x="131676" y="1156556"/>
                <a:ext cx="152400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0" name="Line 48"/>
              <p:cNvSpPr>
                <a:spLocks noChangeShapeType="1"/>
              </p:cNvSpPr>
              <p:nvPr/>
            </p:nvSpPr>
            <p:spPr bwMode="auto">
              <a:xfrm>
                <a:off x="131676" y="1232756"/>
                <a:ext cx="1524000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58" name="Ομάδα 157"/>
            <p:cNvGrpSpPr/>
            <p:nvPr/>
          </p:nvGrpSpPr>
          <p:grpSpPr>
            <a:xfrm>
              <a:off x="4572000" y="575392"/>
              <a:ext cx="2596932" cy="4329747"/>
              <a:chOff x="4572000" y="575392"/>
              <a:chExt cx="2596932" cy="4329747"/>
            </a:xfrm>
          </p:grpSpPr>
          <p:grpSp>
            <p:nvGrpSpPr>
              <p:cNvPr id="159" name="Ομάδα 158"/>
              <p:cNvGrpSpPr/>
              <p:nvPr/>
            </p:nvGrpSpPr>
            <p:grpSpPr>
              <a:xfrm>
                <a:off x="4572000" y="575392"/>
                <a:ext cx="2596932" cy="4329747"/>
                <a:chOff x="4572000" y="719433"/>
                <a:chExt cx="2596932" cy="4329747"/>
              </a:xfrm>
            </p:grpSpPr>
            <p:grpSp>
              <p:nvGrpSpPr>
                <p:cNvPr id="162" name="Ομάδα 161"/>
                <p:cNvGrpSpPr/>
                <p:nvPr/>
              </p:nvGrpSpPr>
              <p:grpSpPr>
                <a:xfrm>
                  <a:off x="4572000" y="719433"/>
                  <a:ext cx="2596932" cy="4329747"/>
                  <a:chOff x="6263940" y="719433"/>
                  <a:chExt cx="2596932" cy="4329747"/>
                </a:xfrm>
              </p:grpSpPr>
              <p:grpSp>
                <p:nvGrpSpPr>
                  <p:cNvPr id="164" name="Ομάδα 163"/>
                  <p:cNvGrpSpPr/>
                  <p:nvPr/>
                </p:nvGrpSpPr>
                <p:grpSpPr>
                  <a:xfrm>
                    <a:off x="6263940" y="719433"/>
                    <a:ext cx="2596932" cy="4329747"/>
                    <a:chOff x="6263940" y="719433"/>
                    <a:chExt cx="2596932" cy="4329747"/>
                  </a:xfrm>
                </p:grpSpPr>
                <p:sp>
                  <p:nvSpPr>
                    <p:cNvPr id="167" name="Rectangle 61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7524242" y="4327376"/>
                      <a:ext cx="508000" cy="685800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168" name="Line 6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947979" y="2205038"/>
                      <a:ext cx="11113" cy="889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69" name="Rectangle 6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6695567" y="3090416"/>
                      <a:ext cx="508000" cy="482600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170" name="Line 6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776654" y="2097088"/>
                      <a:ext cx="9525" cy="2448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71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6731558" y="3140968"/>
                      <a:ext cx="400050" cy="3077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1</a:t>
                      </a:r>
                      <a:endParaRPr lang="el-GR" altLang="el-GR" sz="2000" b="1" baseline="-25000" dirty="0"/>
                    </a:p>
                  </p:txBody>
                </p:sp>
                <p:sp>
                  <p:nvSpPr>
                    <p:cNvPr id="172" name="Text Box 67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7559898" y="4509120"/>
                      <a:ext cx="436340" cy="3077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2</a:t>
                      </a:r>
                      <a:endParaRPr lang="el-GR" altLang="el-GR" sz="2000" b="1" baseline="-25000" dirty="0"/>
                    </a:p>
                  </p:txBody>
                </p:sp>
                <p:sp>
                  <p:nvSpPr>
                    <p:cNvPr id="173" name="Line 6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443042" y="5049180"/>
                      <a:ext cx="237600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74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63940" y="719433"/>
                      <a:ext cx="2596932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l-GR" altLang="el-GR" sz="2000" b="1" dirty="0">
                          <a:solidFill>
                            <a:srgbClr val="FFFF00"/>
                          </a:solidFill>
                        </a:rPr>
                        <a:t>Τελική Κατάσταση </a:t>
                      </a:r>
                      <a:r>
                        <a:rPr lang="el-GR" altLang="el-GR" sz="2400" b="1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altLang="el-GR" sz="2400" b="1" dirty="0">
                          <a:solidFill>
                            <a:srgbClr val="FFFF00"/>
                          </a:solidFill>
                        </a:rPr>
                        <a:t>f)</a:t>
                      </a:r>
                      <a:endParaRPr lang="el-GR" alt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165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6984492" y="1755760"/>
                    <a:ext cx="828675" cy="82867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9999">
                          <a:shade val="30000"/>
                          <a:satMod val="115000"/>
                        </a:srgbClr>
                      </a:gs>
                      <a:gs pos="50000">
                        <a:srgbClr val="FF9999">
                          <a:shade val="67500"/>
                          <a:satMod val="115000"/>
                        </a:srgbClr>
                      </a:gs>
                      <a:gs pos="100000">
                        <a:srgbClr val="FF9999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57150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166" name="Line 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04996" y="1362919"/>
                    <a:ext cx="0" cy="769937"/>
                  </a:xfrm>
                  <a:prstGeom prst="line">
                    <a:avLst/>
                  </a:prstGeom>
                  <a:noFill/>
                  <a:ln w="76200">
                    <a:solidFill>
                      <a:schemeClr val="bg1">
                        <a:lumMod val="8500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163" name="Έλλειψη 162"/>
                <p:cNvSpPr/>
                <p:nvPr/>
              </p:nvSpPr>
              <p:spPr bwMode="auto">
                <a:xfrm>
                  <a:off x="5640800" y="2081039"/>
                  <a:ext cx="144000" cy="14400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 Greek" charset="-95"/>
                  </a:endParaRPr>
                </a:p>
              </p:txBody>
            </p:sp>
          </p:grpSp>
          <p:sp>
            <p:nvSpPr>
              <p:cNvPr id="160" name="Line 47"/>
              <p:cNvSpPr>
                <a:spLocks noChangeShapeType="1"/>
              </p:cNvSpPr>
              <p:nvPr/>
            </p:nvSpPr>
            <p:spPr bwMode="auto">
              <a:xfrm>
                <a:off x="4967610" y="1156556"/>
                <a:ext cx="152400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61" name="Line 48"/>
              <p:cNvSpPr>
                <a:spLocks noChangeShapeType="1"/>
              </p:cNvSpPr>
              <p:nvPr/>
            </p:nvSpPr>
            <p:spPr bwMode="auto">
              <a:xfrm>
                <a:off x="4967610" y="1232756"/>
                <a:ext cx="1524000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125" name="Line 243"/>
            <p:cNvSpPr>
              <a:spLocks noChangeShapeType="1"/>
            </p:cNvSpPr>
            <p:nvPr/>
          </p:nvSpPr>
          <p:spPr bwMode="auto">
            <a:xfrm flipV="1">
              <a:off x="5255642" y="2376041"/>
              <a:ext cx="0" cy="57626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6" name="Line 244"/>
            <p:cNvSpPr>
              <a:spLocks noChangeShapeType="1"/>
            </p:cNvSpPr>
            <p:nvPr/>
          </p:nvSpPr>
          <p:spPr bwMode="auto">
            <a:xfrm>
              <a:off x="6076868" y="4797152"/>
              <a:ext cx="0" cy="576263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3851920" y="5579790"/>
            <a:ext cx="1127834" cy="972000"/>
            <a:chOff x="3975939" y="5708246"/>
            <a:chExt cx="1127834" cy="972000"/>
          </a:xfrm>
        </p:grpSpPr>
        <p:sp>
          <p:nvSpPr>
            <p:cNvPr id="2" name="Δεξιό άγκιστρο 1"/>
            <p:cNvSpPr/>
            <p:nvPr/>
          </p:nvSpPr>
          <p:spPr bwMode="auto">
            <a:xfrm>
              <a:off x="3975939" y="5708246"/>
              <a:ext cx="272025" cy="972000"/>
            </a:xfrm>
            <a:prstGeom prst="rightBrace">
              <a:avLst>
                <a:gd name="adj1" fmla="val 44348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103948" y="5755028"/>
                  <a:ext cx="999825" cy="6799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groupChr>
                          <m:groupChrPr>
                            <m:chr m:val="⇒"/>
                            <m:vertJc m:val="bot"/>
                            <m:ctrlP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groupChrPr>
                          <m:e>
                            <m:sSub>
                              <m:sSubPr>
                                <m:ctrlPr>
                                  <a:rPr lang="el-GR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m:rPr>
                                    <m:brk m:alnAt="2"/>
                                  </m:rP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  <m:r>
                              <m:rPr>
                                <m:brk m:alnAt="2"/>
                              </m:r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a:rPr lang="en-US" sz="28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</m:e>
                        </m:groupChr>
                      </m:oMath>
                    </m:oMathPara>
                  </a14:m>
                  <a:endParaRPr lang="el-GR" sz="28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3948" y="5755028"/>
                  <a:ext cx="999825" cy="67993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4870934" y="5676808"/>
                <a:ext cx="423757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934" y="5676808"/>
                <a:ext cx="4237570" cy="66851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990600" y="0"/>
            <a:ext cx="7162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Πρόβλημα: ΜΗΧΑΝΗ ΤΟΥ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ADWOOD</a:t>
            </a:r>
            <a:r>
              <a:rPr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Ορθογώνιο 110"/>
              <p:cNvSpPr/>
              <p:nvPr/>
            </p:nvSpPr>
            <p:spPr>
              <a:xfrm>
                <a:off x="180028" y="5507010"/>
                <a:ext cx="464400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8" y="5507010"/>
                <a:ext cx="4644000" cy="6685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Ορθογώνιο 111"/>
              <p:cNvSpPr/>
              <p:nvPr/>
            </p:nvSpPr>
            <p:spPr>
              <a:xfrm>
                <a:off x="140295" y="6252872"/>
                <a:ext cx="3747629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𝒈𝒉</m:t>
                      </m:r>
                      <m:r>
                        <a:rPr lang="en-US" sz="2000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2" name="Ορθογώνιο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95" y="6252872"/>
                <a:ext cx="3747629" cy="6685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5362798" y="5703680"/>
                <a:ext cx="2701590" cy="1001684"/>
              </a:xfrm>
              <a:prstGeom prst="rect">
                <a:avLst/>
              </a:prstGeom>
              <a:ln w="38100"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𝒈𝒉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2798" y="5703680"/>
                <a:ext cx="2701590" cy="10016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4730733" y="5769368"/>
            <a:ext cx="614777" cy="972000"/>
            <a:chOff x="4227967" y="5661356"/>
            <a:chExt cx="614777" cy="972000"/>
          </a:xfrm>
        </p:grpSpPr>
        <p:sp>
          <p:nvSpPr>
            <p:cNvPr id="113" name="Δεξιό άγκιστρο 112"/>
            <p:cNvSpPr/>
            <p:nvPr/>
          </p:nvSpPr>
          <p:spPr bwMode="auto">
            <a:xfrm>
              <a:off x="4227967" y="5661356"/>
              <a:ext cx="272025" cy="972000"/>
            </a:xfrm>
            <a:prstGeom prst="rightBrace">
              <a:avLst>
                <a:gd name="adj1" fmla="val 44348"/>
                <a:gd name="adj2" fmla="val 50000"/>
              </a:avLst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391980" y="5902390"/>
              <a:ext cx="450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71250" y="647501"/>
            <a:ext cx="7849122" cy="4837560"/>
            <a:chOff x="71250" y="619331"/>
            <a:chExt cx="7849122" cy="4837560"/>
          </a:xfrm>
        </p:grpSpPr>
        <p:sp>
          <p:nvSpPr>
            <p:cNvPr id="51" name="Line 72"/>
            <p:cNvSpPr>
              <a:spLocks noChangeShapeType="1"/>
            </p:cNvSpPr>
            <p:nvPr/>
          </p:nvSpPr>
          <p:spPr bwMode="auto">
            <a:xfrm>
              <a:off x="4591885" y="619331"/>
              <a:ext cx="0" cy="44280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1661286" y="4112265"/>
                  <a:ext cx="110722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286" y="4112265"/>
                  <a:ext cx="1107226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1655676" y="4504243"/>
                  <a:ext cx="111844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55676" y="4504243"/>
                  <a:ext cx="1118447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1691680" y="2960137"/>
                  <a:ext cx="170617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𝒈𝒉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680" y="2960137"/>
                  <a:ext cx="1706173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1728196" y="3352115"/>
                  <a:ext cx="111844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196" y="3352115"/>
                  <a:ext cx="1118448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6140389" y="2024033"/>
                  <a:ext cx="166609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𝒈𝒉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389" y="2024033"/>
                  <a:ext cx="1666097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692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6039944" y="2416011"/>
                  <a:ext cx="1866986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9944" y="2416011"/>
                  <a:ext cx="1866986" cy="66851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6103619" y="3248169"/>
                  <a:ext cx="112486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3619" y="3248169"/>
                  <a:ext cx="1124860" cy="40011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053386" y="3644213"/>
                  <a:ext cx="1866986" cy="6685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sz="2000" b="1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53386" y="3644213"/>
                  <a:ext cx="1866986" cy="668516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3" name="Line 53"/>
            <p:cNvSpPr>
              <a:spLocks noChangeShapeType="1"/>
            </p:cNvSpPr>
            <p:nvPr/>
          </p:nvSpPr>
          <p:spPr bwMode="auto">
            <a:xfrm>
              <a:off x="5239523" y="3356032"/>
              <a:ext cx="0" cy="158432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4" name="Text Box 54"/>
            <p:cNvSpPr txBox="1">
              <a:spLocks noChangeArrowheads="1"/>
            </p:cNvSpPr>
            <p:nvPr/>
          </p:nvSpPr>
          <p:spPr bwMode="auto">
            <a:xfrm>
              <a:off x="5275527" y="4075827"/>
              <a:ext cx="2508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 dirty="0">
                  <a:solidFill>
                    <a:schemeClr val="bg1"/>
                  </a:solidFill>
                </a:rPr>
                <a:t>h</a:t>
              </a:r>
              <a:endParaRPr lang="el-GR" altLang="el-GR" sz="2400" b="1" i="1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Ορθογώνιο 64"/>
                <p:cNvSpPr/>
                <p:nvPr/>
              </p:nvSpPr>
              <p:spPr>
                <a:xfrm>
                  <a:off x="4751474" y="2500776"/>
                  <a:ext cx="59606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5" name="Ορθογώνιο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1474" y="2500776"/>
                  <a:ext cx="596061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Ορθογώνιο 65"/>
                <p:cNvSpPr/>
                <p:nvPr/>
              </p:nvSpPr>
              <p:spPr>
                <a:xfrm>
                  <a:off x="6103619" y="5056781"/>
                  <a:ext cx="176048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𝛖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6" name="Ορθογώνιο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3619" y="5056781"/>
                  <a:ext cx="1760482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8" name="Ομάδα 67"/>
            <p:cNvGrpSpPr/>
            <p:nvPr/>
          </p:nvGrpSpPr>
          <p:grpSpPr>
            <a:xfrm>
              <a:off x="71250" y="634301"/>
              <a:ext cx="2697163" cy="4351338"/>
              <a:chOff x="71250" y="554459"/>
              <a:chExt cx="2697163" cy="4351338"/>
            </a:xfrm>
          </p:grpSpPr>
          <p:grpSp>
            <p:nvGrpSpPr>
              <p:cNvPr id="69" name="Ομάδα 68"/>
              <p:cNvGrpSpPr/>
              <p:nvPr/>
            </p:nvGrpSpPr>
            <p:grpSpPr>
              <a:xfrm>
                <a:off x="71250" y="554459"/>
                <a:ext cx="2697163" cy="4351338"/>
                <a:chOff x="71250" y="698500"/>
                <a:chExt cx="2697163" cy="4351338"/>
              </a:xfrm>
            </p:grpSpPr>
            <p:grpSp>
              <p:nvGrpSpPr>
                <p:cNvPr id="72" name="Group 248"/>
                <p:cNvGrpSpPr>
                  <a:grpSpLocks/>
                </p:cNvGrpSpPr>
                <p:nvPr/>
              </p:nvGrpSpPr>
              <p:grpSpPr bwMode="auto">
                <a:xfrm>
                  <a:off x="71250" y="698500"/>
                  <a:ext cx="2697163" cy="4351338"/>
                  <a:chOff x="295" y="440"/>
                  <a:chExt cx="1699" cy="2741"/>
                </a:xfrm>
              </p:grpSpPr>
              <p:grpSp>
                <p:nvGrpSpPr>
                  <p:cNvPr id="74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95" y="440"/>
                    <a:ext cx="1699" cy="2741"/>
                    <a:chOff x="363" y="440"/>
                    <a:chExt cx="1699" cy="2741"/>
                  </a:xfrm>
                </p:grpSpPr>
                <p:grpSp>
                  <p:nvGrpSpPr>
                    <p:cNvPr id="76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3" y="845"/>
                      <a:ext cx="1497" cy="2336"/>
                      <a:chOff x="363" y="845"/>
                      <a:chExt cx="1497" cy="2336"/>
                    </a:xfrm>
                  </p:grpSpPr>
                  <p:sp>
                    <p:nvSpPr>
                      <p:cNvPr id="78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59" y="1896"/>
                        <a:ext cx="320" cy="432"/>
                      </a:xfrm>
                      <a:prstGeom prst="rect">
                        <a:avLst/>
                      </a:prstGeom>
                      <a:solidFill>
                        <a:srgbClr val="CC9900"/>
                      </a:solidFill>
                      <a:ln w="12700">
                        <a:solidFill>
                          <a:srgbClr val="CC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79" name="Line 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18" y="1374"/>
                        <a:ext cx="7" cy="56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CC99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80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" y="2863"/>
                        <a:ext cx="320" cy="304"/>
                      </a:xfrm>
                      <a:prstGeom prst="rect">
                        <a:avLst/>
                      </a:prstGeom>
                      <a:solidFill>
                        <a:srgbClr val="CC9900"/>
                      </a:solidFill>
                      <a:ln w="12700">
                        <a:solidFill>
                          <a:srgbClr val="CC99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81" name="Line 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97" y="1329"/>
                        <a:ext cx="0" cy="154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CC99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82" name="Oval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97" y="1049"/>
                        <a:ext cx="522" cy="522"/>
                      </a:xfrm>
                      <a:prstGeom prst="ellipse">
                        <a:avLst/>
                      </a:prstGeom>
                      <a:gradFill flip="none" rotWithShape="1">
                        <a:gsLst>
                          <a:gs pos="0">
                            <a:srgbClr val="FF9999">
                              <a:shade val="30000"/>
                              <a:satMod val="115000"/>
                            </a:srgbClr>
                          </a:gs>
                          <a:gs pos="50000">
                            <a:srgbClr val="FF9999">
                              <a:shade val="67500"/>
                              <a:satMod val="115000"/>
                            </a:srgbClr>
                          </a:gs>
                          <a:gs pos="100000">
                            <a:srgbClr val="FF9999">
                              <a:shade val="100000"/>
                              <a:satMod val="115000"/>
                            </a:srgbClr>
                          </a:gs>
                        </a:gsLst>
                        <a:path path="circle">
                          <a:fillToRect l="50000" t="50000" r="50000" b="50000"/>
                        </a:path>
                        <a:tileRect/>
                      </a:gradFill>
                      <a:ln w="57150">
                        <a:solidFill>
                          <a:srgbClr val="CC33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el-GR" altLang="el-GR" sz="2400">
                          <a:latin typeface="Times New Roman Greek" charset="-95"/>
                        </a:endParaRPr>
                      </a:p>
                    </p:txBody>
                  </p:sp>
                  <p:sp>
                    <p:nvSpPr>
                      <p:cNvPr id="83" name="Text 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20" y="2001"/>
                        <a:ext cx="227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000" b="1" dirty="0" smtClean="0"/>
                          <a:t>m</a:t>
                        </a:r>
                        <a:r>
                          <a:rPr lang="en-US" altLang="el-GR" sz="2000" b="1" baseline="-25000" dirty="0" smtClean="0"/>
                          <a:t>2</a:t>
                        </a:r>
                        <a:endParaRPr lang="el-GR" altLang="el-GR" sz="2000" baseline="-25000" dirty="0"/>
                      </a:p>
                    </p:txBody>
                  </p:sp>
                  <p:sp>
                    <p:nvSpPr>
                      <p:cNvPr id="84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76" y="2908"/>
                        <a:ext cx="259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000" b="1" dirty="0" smtClean="0"/>
                          <a:t>m</a:t>
                        </a:r>
                        <a:r>
                          <a:rPr lang="en-US" altLang="el-GR" sz="2000" b="1" baseline="-25000" dirty="0" smtClean="0"/>
                          <a:t>1</a:t>
                        </a:r>
                        <a:endParaRPr lang="el-GR" altLang="el-GR" sz="2000" b="1" baseline="-25000" dirty="0"/>
                      </a:p>
                    </p:txBody>
                  </p:sp>
                  <p:sp>
                    <p:nvSpPr>
                      <p:cNvPr id="85" name="Line 1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53" y="845"/>
                        <a:ext cx="0" cy="485"/>
                      </a:xfrm>
                      <a:prstGeom prst="line">
                        <a:avLst/>
                      </a:prstGeom>
                      <a:noFill/>
                      <a:ln w="76200">
                        <a:solidFill>
                          <a:schemeClr val="bg1">
                            <a:lumMod val="85000"/>
                          </a:schemeClr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86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3" y="3181"/>
                        <a:ext cx="1497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87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13" y="2183"/>
                        <a:ext cx="0" cy="998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FF00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88" name="Text Box 5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12" y="2659"/>
                        <a:ext cx="158" cy="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lIns="0" tIns="0" rIns="0" bIns="0">
                        <a:spAutoFit/>
                      </a:bodyPr>
                      <a:lstStyle>
                        <a:lvl1pPr algn="l" eaLnBrk="0" hangingPunct="0">
                          <a:spcBef>
                            <a:spcPct val="20000"/>
                          </a:spcBef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ctr" eaLnBrk="1" hangingPunct="1">
                          <a:spcBef>
                            <a:spcPct val="50000"/>
                          </a:spcBef>
                          <a:buFontTx/>
                          <a:buNone/>
                        </a:pPr>
                        <a:r>
                          <a:rPr lang="en-US" altLang="el-GR" sz="2400" b="1" i="1" dirty="0">
                            <a:solidFill>
                              <a:schemeClr val="bg1"/>
                            </a:solidFill>
                          </a:rPr>
                          <a:t>h</a:t>
                        </a:r>
                        <a:endParaRPr lang="el-GR" altLang="el-GR" sz="2400" b="1" i="1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77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6" y="440"/>
                      <a:ext cx="1676" cy="2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l-GR" altLang="el-GR" sz="2000" b="1" dirty="0">
                          <a:solidFill>
                            <a:srgbClr val="FFFF00"/>
                          </a:solidFill>
                        </a:rPr>
                        <a:t>Αρχική Κατάσταση </a:t>
                      </a:r>
                      <a:r>
                        <a:rPr lang="el-GR" altLang="el-GR" sz="2400" b="1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altLang="el-GR" sz="2400" b="1" dirty="0" err="1">
                          <a:solidFill>
                            <a:srgbClr val="FFFF00"/>
                          </a:solidFill>
                        </a:rPr>
                        <a:t>i</a:t>
                      </a:r>
                      <a:r>
                        <a:rPr lang="en-US" altLang="el-GR" sz="2400" b="1" dirty="0">
                          <a:solidFill>
                            <a:srgbClr val="FFFF00"/>
                          </a:solidFill>
                        </a:rPr>
                        <a:t>)</a:t>
                      </a:r>
                      <a:endParaRPr lang="el-GR" alt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75" name="Rectangle 247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936"/>
                    <a:ext cx="588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l-GR" altLang="el-GR" sz="1800" b="1">
                        <a:solidFill>
                          <a:srgbClr val="FFFF00"/>
                        </a:solidFill>
                      </a:rPr>
                      <a:t>Τροχαλία</a:t>
                    </a:r>
                  </a:p>
                </p:txBody>
              </p:sp>
            </p:grpSp>
            <p:sp>
              <p:nvSpPr>
                <p:cNvPr id="73" name="Έλλειψη 72"/>
                <p:cNvSpPr/>
                <p:nvPr/>
              </p:nvSpPr>
              <p:spPr bwMode="auto">
                <a:xfrm>
                  <a:off x="780694" y="2024844"/>
                  <a:ext cx="144000" cy="14400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 Greek" charset="-95"/>
                  </a:endParaRPr>
                </a:p>
              </p:txBody>
            </p:sp>
          </p:grpSp>
          <p:sp>
            <p:nvSpPr>
              <p:cNvPr id="70" name="Line 47"/>
              <p:cNvSpPr>
                <a:spLocks noChangeShapeType="1"/>
              </p:cNvSpPr>
              <p:nvPr/>
            </p:nvSpPr>
            <p:spPr bwMode="auto">
              <a:xfrm>
                <a:off x="131676" y="1156556"/>
                <a:ext cx="152400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1" name="Line 48"/>
              <p:cNvSpPr>
                <a:spLocks noChangeShapeType="1"/>
              </p:cNvSpPr>
              <p:nvPr/>
            </p:nvSpPr>
            <p:spPr bwMode="auto">
              <a:xfrm>
                <a:off x="131676" y="1232756"/>
                <a:ext cx="1524000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89" name="Ομάδα 88"/>
            <p:cNvGrpSpPr/>
            <p:nvPr/>
          </p:nvGrpSpPr>
          <p:grpSpPr>
            <a:xfrm>
              <a:off x="4567356" y="655234"/>
              <a:ext cx="2596932" cy="4329747"/>
              <a:chOff x="4567356" y="575392"/>
              <a:chExt cx="2596932" cy="4329747"/>
            </a:xfrm>
          </p:grpSpPr>
          <p:grpSp>
            <p:nvGrpSpPr>
              <p:cNvPr id="90" name="Ομάδα 89"/>
              <p:cNvGrpSpPr/>
              <p:nvPr/>
            </p:nvGrpSpPr>
            <p:grpSpPr>
              <a:xfrm>
                <a:off x="4567356" y="575392"/>
                <a:ext cx="2596932" cy="4329747"/>
                <a:chOff x="4567356" y="719433"/>
                <a:chExt cx="2596932" cy="4329747"/>
              </a:xfrm>
            </p:grpSpPr>
            <p:grpSp>
              <p:nvGrpSpPr>
                <p:cNvPr id="93" name="Ομάδα 92"/>
                <p:cNvGrpSpPr/>
                <p:nvPr/>
              </p:nvGrpSpPr>
              <p:grpSpPr>
                <a:xfrm>
                  <a:off x="4567356" y="719433"/>
                  <a:ext cx="2596932" cy="4329747"/>
                  <a:chOff x="6259296" y="719433"/>
                  <a:chExt cx="2596932" cy="4329747"/>
                </a:xfrm>
              </p:grpSpPr>
              <p:grpSp>
                <p:nvGrpSpPr>
                  <p:cNvPr id="95" name="Ομάδα 94"/>
                  <p:cNvGrpSpPr/>
                  <p:nvPr/>
                </p:nvGrpSpPr>
                <p:grpSpPr>
                  <a:xfrm>
                    <a:off x="6259296" y="719433"/>
                    <a:ext cx="2596932" cy="4329747"/>
                    <a:chOff x="6259296" y="719433"/>
                    <a:chExt cx="2596932" cy="4329747"/>
                  </a:xfrm>
                </p:grpSpPr>
                <p:sp>
                  <p:nvSpPr>
                    <p:cNvPr id="98" name="Rectangle 61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7508123" y="4327376"/>
                      <a:ext cx="508000" cy="685800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99" name="Line 6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931860" y="2205038"/>
                      <a:ext cx="11113" cy="889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0" name="Rectangle 6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6679448" y="3090416"/>
                      <a:ext cx="508000" cy="482600"/>
                    </a:xfrm>
                    <a:prstGeom prst="rect">
                      <a:avLst/>
                    </a:prstGeom>
                    <a:solidFill>
                      <a:srgbClr val="CC9900"/>
                    </a:solidFill>
                    <a:ln w="12700">
                      <a:solidFill>
                        <a:srgbClr val="CC99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l-GR" altLang="el-GR" sz="2400">
                        <a:latin typeface="Times New Roman Greek" charset="-95"/>
                      </a:endParaRPr>
                    </a:p>
                  </p:txBody>
                </p:sp>
                <p:sp>
                  <p:nvSpPr>
                    <p:cNvPr id="101" name="Line 6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760535" y="2097088"/>
                      <a:ext cx="9525" cy="244800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CC99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2" name="Text Box 66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6715439" y="3140968"/>
                      <a:ext cx="400050" cy="3077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1</a:t>
                      </a:r>
                      <a:endParaRPr lang="el-GR" altLang="el-GR" sz="2000" b="1" baseline="-25000" dirty="0"/>
                    </a:p>
                  </p:txBody>
                </p:sp>
                <p:sp>
                  <p:nvSpPr>
                    <p:cNvPr id="103" name="Text Box 67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7543779" y="4509120"/>
                      <a:ext cx="436340" cy="3077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000" b="1" dirty="0" smtClean="0"/>
                        <a:t>m</a:t>
                      </a:r>
                      <a:r>
                        <a:rPr lang="en-US" altLang="el-GR" sz="2000" b="1" baseline="-25000" dirty="0" smtClean="0"/>
                        <a:t>2</a:t>
                      </a:r>
                      <a:endParaRPr lang="el-GR" altLang="el-GR" sz="2000" b="1" baseline="-25000" dirty="0"/>
                    </a:p>
                  </p:txBody>
                </p:sp>
                <p:sp>
                  <p:nvSpPr>
                    <p:cNvPr id="104" name="Line 6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6426923" y="5049180"/>
                      <a:ext cx="237600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5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9296" y="719433"/>
                      <a:ext cx="2596932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l-GR" altLang="el-GR" sz="2000" b="1" dirty="0">
                          <a:solidFill>
                            <a:srgbClr val="FFFF00"/>
                          </a:solidFill>
                        </a:rPr>
                        <a:t>Τελική Κατάσταση </a:t>
                      </a:r>
                      <a:r>
                        <a:rPr lang="el-GR" altLang="el-GR" sz="2400" b="1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en-US" altLang="el-GR" sz="2400" b="1" dirty="0">
                          <a:solidFill>
                            <a:srgbClr val="FFFF00"/>
                          </a:solidFill>
                        </a:rPr>
                        <a:t>f)</a:t>
                      </a:r>
                      <a:endParaRPr lang="el-GR" alt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  <p:sp>
                <p:nvSpPr>
                  <p:cNvPr id="96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6968373" y="1755760"/>
                    <a:ext cx="828675" cy="82867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9999">
                          <a:shade val="30000"/>
                          <a:satMod val="115000"/>
                        </a:srgbClr>
                      </a:gs>
                      <a:gs pos="50000">
                        <a:srgbClr val="FF9999">
                          <a:shade val="67500"/>
                          <a:satMod val="115000"/>
                        </a:srgbClr>
                      </a:gs>
                      <a:gs pos="100000">
                        <a:srgbClr val="FF9999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57150">
                    <a:solidFill>
                      <a:srgbClr val="CC33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97" name="Line 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88877" y="1362919"/>
                    <a:ext cx="0" cy="769937"/>
                  </a:xfrm>
                  <a:prstGeom prst="line">
                    <a:avLst/>
                  </a:prstGeom>
                  <a:noFill/>
                  <a:ln w="76200">
                    <a:solidFill>
                      <a:schemeClr val="bg1">
                        <a:lumMod val="8500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94" name="Έλλειψη 93"/>
                <p:cNvSpPr/>
                <p:nvPr/>
              </p:nvSpPr>
              <p:spPr bwMode="auto">
                <a:xfrm>
                  <a:off x="5624681" y="2081039"/>
                  <a:ext cx="144000" cy="14400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 Greek" charset="-95"/>
                  </a:endParaRPr>
                </a:p>
              </p:txBody>
            </p:sp>
          </p:grpSp>
          <p:sp>
            <p:nvSpPr>
              <p:cNvPr id="91" name="Line 47"/>
              <p:cNvSpPr>
                <a:spLocks noChangeShapeType="1"/>
              </p:cNvSpPr>
              <p:nvPr/>
            </p:nvSpPr>
            <p:spPr bwMode="auto">
              <a:xfrm>
                <a:off x="4951491" y="1156556"/>
                <a:ext cx="152400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" name="Line 48"/>
              <p:cNvSpPr>
                <a:spLocks noChangeShapeType="1"/>
              </p:cNvSpPr>
              <p:nvPr/>
            </p:nvSpPr>
            <p:spPr bwMode="auto">
              <a:xfrm>
                <a:off x="4951491" y="1232756"/>
                <a:ext cx="1524000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57" name="Line 243"/>
            <p:cNvSpPr>
              <a:spLocks noChangeShapeType="1"/>
            </p:cNvSpPr>
            <p:nvPr/>
          </p:nvSpPr>
          <p:spPr bwMode="auto">
            <a:xfrm flipV="1">
              <a:off x="5239523" y="2455883"/>
              <a:ext cx="0" cy="57626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" name="Line 244"/>
            <p:cNvSpPr>
              <a:spLocks noChangeShapeType="1"/>
            </p:cNvSpPr>
            <p:nvPr/>
          </p:nvSpPr>
          <p:spPr bwMode="auto">
            <a:xfrm>
              <a:off x="6060749" y="4876994"/>
              <a:ext cx="0" cy="576263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28"/>
          <p:cNvSpPr>
            <a:spLocks noChangeArrowheads="1"/>
          </p:cNvSpPr>
          <p:nvPr/>
        </p:nvSpPr>
        <p:spPr bwMode="auto">
          <a:xfrm>
            <a:off x="381000" y="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ΤΕΛΕΙΩΣ ΕΛΑΣΤΙΚΗ ΚΕΝΤΡΙΚΗ ΚΡΟΥΣΗ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3886200" y="457200"/>
            <a:ext cx="1295400" cy="3810000"/>
            <a:chOff x="3886200" y="457200"/>
            <a:chExt cx="1295400" cy="3810000"/>
          </a:xfrm>
        </p:grpSpPr>
        <p:sp>
          <p:nvSpPr>
            <p:cNvPr id="34853" name="Line 37"/>
            <p:cNvSpPr>
              <a:spLocks noChangeShapeType="1"/>
            </p:cNvSpPr>
            <p:nvPr/>
          </p:nvSpPr>
          <p:spPr bwMode="auto">
            <a:xfrm>
              <a:off x="3886200" y="457200"/>
              <a:ext cx="0" cy="3810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4854" name="Line 38"/>
            <p:cNvSpPr>
              <a:spLocks noChangeShapeType="1"/>
            </p:cNvSpPr>
            <p:nvPr/>
          </p:nvSpPr>
          <p:spPr bwMode="auto">
            <a:xfrm>
              <a:off x="5181600" y="457200"/>
              <a:ext cx="0" cy="3810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1" name="Ομάδα 10"/>
            <p:cNvGrpSpPr/>
            <p:nvPr/>
          </p:nvGrpSpPr>
          <p:grpSpPr>
            <a:xfrm>
              <a:off x="3962400" y="609600"/>
              <a:ext cx="1177207" cy="1199838"/>
              <a:chOff x="3962400" y="609600"/>
              <a:chExt cx="1177207" cy="1199838"/>
            </a:xfrm>
          </p:grpSpPr>
          <p:grpSp>
            <p:nvGrpSpPr>
              <p:cNvPr id="4" name="Group 41"/>
              <p:cNvGrpSpPr>
                <a:grpSpLocks/>
              </p:cNvGrpSpPr>
              <p:nvPr/>
            </p:nvGrpSpPr>
            <p:grpSpPr bwMode="auto">
              <a:xfrm>
                <a:off x="3962400" y="1123638"/>
                <a:ext cx="1143000" cy="685800"/>
                <a:chOff x="2592" y="1008"/>
                <a:chExt cx="720" cy="432"/>
              </a:xfrm>
            </p:grpSpPr>
            <p:sp>
              <p:nvSpPr>
                <p:cNvPr id="14387" name="Oval 30"/>
                <p:cNvSpPr>
                  <a:spLocks noChangeArrowheads="1"/>
                </p:cNvSpPr>
                <p:nvPr/>
              </p:nvSpPr>
              <p:spPr bwMode="auto">
                <a:xfrm>
                  <a:off x="2592" y="1104"/>
                  <a:ext cx="288" cy="288"/>
                </a:xfrm>
                <a:prstGeom prst="ellipse">
                  <a:avLst/>
                </a:prstGeom>
                <a:solidFill>
                  <a:srgbClr val="C000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4388" name="Oval 33"/>
                <p:cNvSpPr>
                  <a:spLocks noChangeArrowheads="1"/>
                </p:cNvSpPr>
                <p:nvPr/>
              </p:nvSpPr>
              <p:spPr bwMode="auto">
                <a:xfrm>
                  <a:off x="2880" y="1008"/>
                  <a:ext cx="432" cy="432"/>
                </a:xfrm>
                <a:prstGeom prst="ellipse">
                  <a:avLst/>
                </a:prstGeom>
                <a:solidFill>
                  <a:srgbClr val="996633"/>
                </a:solidFill>
                <a:ln w="9525">
                  <a:solidFill>
                    <a:srgbClr val="9966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34855" name="Text Box 39"/>
              <p:cNvSpPr txBox="1">
                <a:spLocks noChangeArrowheads="1"/>
              </p:cNvSpPr>
              <p:nvPr/>
            </p:nvSpPr>
            <p:spPr bwMode="auto">
              <a:xfrm>
                <a:off x="4038600" y="609600"/>
                <a:ext cx="110100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ΚΡΟΥΣΗ</a:t>
                </a:r>
              </a:p>
            </p:txBody>
          </p:sp>
        </p:grpSp>
      </p:grp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0" y="42672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8" name="Ομάδα 17"/>
          <p:cNvGrpSpPr/>
          <p:nvPr/>
        </p:nvGrpSpPr>
        <p:grpSpPr>
          <a:xfrm>
            <a:off x="179388" y="609600"/>
            <a:ext cx="2951162" cy="1217302"/>
            <a:chOff x="179388" y="609600"/>
            <a:chExt cx="2951162" cy="1217302"/>
          </a:xfrm>
        </p:grpSpPr>
        <p:sp>
          <p:nvSpPr>
            <p:cNvPr id="14396" name="Line 16"/>
            <p:cNvSpPr>
              <a:spLocks noChangeShapeType="1"/>
            </p:cNvSpPr>
            <p:nvPr/>
          </p:nvSpPr>
          <p:spPr bwMode="auto">
            <a:xfrm>
              <a:off x="636588" y="1488764"/>
              <a:ext cx="990600" cy="0"/>
            </a:xfrm>
            <a:prstGeom prst="line">
              <a:avLst/>
            </a:prstGeom>
            <a:noFill/>
            <a:ln w="53975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4390" name="Line 23"/>
            <p:cNvSpPr>
              <a:spLocks noChangeShapeType="1"/>
            </p:cNvSpPr>
            <p:nvPr/>
          </p:nvSpPr>
          <p:spPr bwMode="auto">
            <a:xfrm>
              <a:off x="2520950" y="1488765"/>
              <a:ext cx="609600" cy="0"/>
            </a:xfrm>
            <a:prstGeom prst="line">
              <a:avLst/>
            </a:prstGeom>
            <a:noFill/>
            <a:ln w="53975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7" name="Ομάδα 16"/>
            <p:cNvGrpSpPr/>
            <p:nvPr/>
          </p:nvGrpSpPr>
          <p:grpSpPr>
            <a:xfrm>
              <a:off x="179388" y="609600"/>
              <a:ext cx="2928089" cy="1217302"/>
              <a:chOff x="179388" y="609600"/>
              <a:chExt cx="2928089" cy="1217302"/>
            </a:xfrm>
          </p:grpSpPr>
          <p:sp>
            <p:nvSpPr>
              <p:cNvPr id="34818" name="Text Box 2"/>
              <p:cNvSpPr txBox="1">
                <a:spLocks noChangeArrowheads="1"/>
              </p:cNvSpPr>
              <p:nvPr/>
            </p:nvSpPr>
            <p:spPr bwMode="auto">
              <a:xfrm>
                <a:off x="457200" y="609600"/>
                <a:ext cx="265027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ΑΡΧΙΚΗ ΚΑΤΑΣΤΑΣΗ</a:t>
                </a:r>
              </a:p>
            </p:txBody>
          </p:sp>
          <p:grpSp>
            <p:nvGrpSpPr>
              <p:cNvPr id="16" name="Ομάδα 15"/>
              <p:cNvGrpSpPr/>
              <p:nvPr/>
            </p:nvGrpSpPr>
            <p:grpSpPr>
              <a:xfrm>
                <a:off x="179388" y="1141102"/>
                <a:ext cx="2341562" cy="685800"/>
                <a:chOff x="179388" y="1141102"/>
                <a:chExt cx="2341562" cy="685800"/>
              </a:xfrm>
            </p:grpSpPr>
            <p:sp>
              <p:nvSpPr>
                <p:cNvPr id="14395" name="Oval 15"/>
                <p:cNvSpPr>
                  <a:spLocks noChangeArrowheads="1"/>
                </p:cNvSpPr>
                <p:nvPr/>
              </p:nvSpPr>
              <p:spPr bwMode="auto">
                <a:xfrm>
                  <a:off x="179388" y="1293501"/>
                  <a:ext cx="457200" cy="457200"/>
                </a:xfrm>
                <a:prstGeom prst="ellipse">
                  <a:avLst/>
                </a:prstGeom>
                <a:solidFill>
                  <a:srgbClr val="C000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439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39713" y="1369701"/>
                  <a:ext cx="298450" cy="3079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/>
                    <a:t>m</a:t>
                  </a:r>
                  <a:r>
                    <a:rPr lang="en-US" altLang="el-GR" sz="2000" b="1" baseline="-25000" dirty="0"/>
                    <a:t>1</a:t>
                  </a:r>
                  <a:endParaRPr lang="el-GR" altLang="el-GR" sz="2000" b="1" dirty="0"/>
                </a:p>
              </p:txBody>
            </p:sp>
            <p:sp>
              <p:nvSpPr>
                <p:cNvPr id="14389" name="Oval 22"/>
                <p:cNvSpPr>
                  <a:spLocks noChangeArrowheads="1"/>
                </p:cNvSpPr>
                <p:nvPr/>
              </p:nvSpPr>
              <p:spPr bwMode="auto">
                <a:xfrm>
                  <a:off x="1835150" y="1141102"/>
                  <a:ext cx="685800" cy="685800"/>
                </a:xfrm>
                <a:prstGeom prst="ellipse">
                  <a:avLst/>
                </a:prstGeom>
                <a:solidFill>
                  <a:srgbClr val="996600"/>
                </a:solidFill>
                <a:ln w="9525">
                  <a:solidFill>
                    <a:srgbClr val="9966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439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987550" y="1293502"/>
                  <a:ext cx="298450" cy="3079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/>
                    <a:t>m</a:t>
                  </a:r>
                  <a:r>
                    <a:rPr lang="en-US" altLang="el-GR" sz="2000" b="1" baseline="-25000" dirty="0"/>
                    <a:t>2</a:t>
                  </a:r>
                  <a:endParaRPr lang="el-GR" altLang="el-GR" sz="2000" b="1" dirty="0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826657" y="984794"/>
                  <a:ext cx="5784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657" y="984794"/>
                  <a:ext cx="578427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2503823" y="984794"/>
                  <a:ext cx="5784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823" y="984794"/>
                  <a:ext cx="578427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399889" y="1560858"/>
            <a:ext cx="1615827" cy="400110"/>
            <a:chOff x="399889" y="1560858"/>
            <a:chExt cx="1615827" cy="400110"/>
          </a:xfrm>
        </p:grpSpPr>
        <p:sp>
          <p:nvSpPr>
            <p:cNvPr id="14397" name="Line 17"/>
            <p:cNvSpPr>
              <a:spLocks noChangeShapeType="1"/>
            </p:cNvSpPr>
            <p:nvPr/>
          </p:nvSpPr>
          <p:spPr bwMode="auto">
            <a:xfrm>
              <a:off x="636588" y="1598301"/>
              <a:ext cx="685800" cy="0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399889" y="1560858"/>
                  <a:ext cx="16158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889" y="1560858"/>
                  <a:ext cx="1615827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2411924" y="1560858"/>
            <a:ext cx="1476000" cy="400110"/>
            <a:chOff x="2411924" y="1560858"/>
            <a:chExt cx="1476000" cy="400110"/>
          </a:xfrm>
        </p:grpSpPr>
        <p:sp>
          <p:nvSpPr>
            <p:cNvPr id="14394" name="Line 27"/>
            <p:cNvSpPr>
              <a:spLocks noChangeShapeType="1"/>
            </p:cNvSpPr>
            <p:nvPr/>
          </p:nvSpPr>
          <p:spPr bwMode="auto">
            <a:xfrm>
              <a:off x="2520950" y="1598302"/>
              <a:ext cx="914400" cy="0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2411924" y="1560858"/>
                  <a:ext cx="147600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924" y="1560858"/>
                  <a:ext cx="1476000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4545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5097867" y="609600"/>
            <a:ext cx="3948621" cy="1387372"/>
            <a:chOff x="5097867" y="609600"/>
            <a:chExt cx="3948621" cy="1387372"/>
          </a:xfrm>
        </p:grpSpPr>
        <p:sp>
          <p:nvSpPr>
            <p:cNvPr id="34819" name="Text Box 3"/>
            <p:cNvSpPr txBox="1">
              <a:spLocks noChangeArrowheads="1"/>
            </p:cNvSpPr>
            <p:nvPr/>
          </p:nvSpPr>
          <p:spPr bwMode="auto">
            <a:xfrm>
              <a:off x="5791200" y="609600"/>
              <a:ext cx="264867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ΤΕΛΙΚΗ ΚΑΤΑΣΤΑΣΗ</a:t>
              </a:r>
            </a:p>
          </p:txBody>
        </p:sp>
        <p:grpSp>
          <p:nvGrpSpPr>
            <p:cNvPr id="8" name="Ομάδα 7"/>
            <p:cNvGrpSpPr/>
            <p:nvPr/>
          </p:nvGrpSpPr>
          <p:grpSpPr>
            <a:xfrm>
              <a:off x="5097867" y="980728"/>
              <a:ext cx="3948621" cy="1016244"/>
              <a:chOff x="5097867" y="1228690"/>
              <a:chExt cx="3948621" cy="1016244"/>
            </a:xfrm>
          </p:grpSpPr>
          <p:grpSp>
            <p:nvGrpSpPr>
              <p:cNvPr id="5" name="Group 75"/>
              <p:cNvGrpSpPr>
                <a:grpSpLocks/>
              </p:cNvGrpSpPr>
              <p:nvPr/>
            </p:nvGrpSpPr>
            <p:grpSpPr bwMode="auto">
              <a:xfrm>
                <a:off x="5334000" y="1371599"/>
                <a:ext cx="3676650" cy="685800"/>
                <a:chOff x="3360" y="864"/>
                <a:chExt cx="2316" cy="432"/>
              </a:xfrm>
            </p:grpSpPr>
            <p:grpSp>
              <p:nvGrpSpPr>
                <p:cNvPr id="14373" name="Group 69"/>
                <p:cNvGrpSpPr>
                  <a:grpSpLocks/>
                </p:cNvGrpSpPr>
                <p:nvPr/>
              </p:nvGrpSpPr>
              <p:grpSpPr bwMode="auto">
                <a:xfrm>
                  <a:off x="4224" y="864"/>
                  <a:ext cx="1452" cy="432"/>
                  <a:chOff x="4224" y="1008"/>
                  <a:chExt cx="1452" cy="432"/>
                </a:xfrm>
              </p:grpSpPr>
              <p:sp>
                <p:nvSpPr>
                  <p:cNvPr id="14381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4656" y="1283"/>
                    <a:ext cx="1020" cy="0"/>
                  </a:xfrm>
                  <a:prstGeom prst="line">
                    <a:avLst/>
                  </a:prstGeom>
                  <a:noFill/>
                  <a:ln w="4445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4382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008"/>
                    <a:ext cx="432" cy="432"/>
                  </a:xfrm>
                  <a:prstGeom prst="ellipse">
                    <a:avLst/>
                  </a:prstGeom>
                  <a:solidFill>
                    <a:srgbClr val="996633"/>
                  </a:solidFill>
                  <a:ln w="9525">
                    <a:solidFill>
                      <a:srgbClr val="996633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14385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1104"/>
                    <a:ext cx="18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dirty="0"/>
                      <a:t>m</a:t>
                    </a:r>
                    <a:r>
                      <a:rPr lang="en-US" altLang="el-GR" sz="2000" b="1" baseline="-25000" dirty="0"/>
                      <a:t>2</a:t>
                    </a:r>
                    <a:endParaRPr lang="el-GR" altLang="el-GR" sz="2000" b="1" baseline="-25000" dirty="0"/>
                  </a:p>
                </p:txBody>
              </p:sp>
              <p:sp>
                <p:nvSpPr>
                  <p:cNvPr id="14386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4656" y="1215"/>
                    <a:ext cx="528" cy="0"/>
                  </a:xfrm>
                  <a:prstGeom prst="line">
                    <a:avLst/>
                  </a:prstGeom>
                  <a:noFill/>
                  <a:ln w="444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14374" name="Group 74"/>
                <p:cNvGrpSpPr>
                  <a:grpSpLocks/>
                </p:cNvGrpSpPr>
                <p:nvPr/>
              </p:nvGrpSpPr>
              <p:grpSpPr bwMode="auto">
                <a:xfrm>
                  <a:off x="3360" y="960"/>
                  <a:ext cx="768" cy="288"/>
                  <a:chOff x="3360" y="960"/>
                  <a:chExt cx="768" cy="288"/>
                </a:xfrm>
              </p:grpSpPr>
              <p:sp>
                <p:nvSpPr>
                  <p:cNvPr id="1437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3840" y="960"/>
                    <a:ext cx="288" cy="288"/>
                  </a:xfrm>
                  <a:prstGeom prst="ellipse">
                    <a:avLst/>
                  </a:prstGeom>
                  <a:solidFill>
                    <a:srgbClr val="C00000"/>
                  </a:solidFill>
                  <a:ln w="9525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14376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23" y="981"/>
                    <a:ext cx="18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dirty="0"/>
                      <a:t>m</a:t>
                    </a:r>
                    <a:r>
                      <a:rPr lang="en-US" altLang="el-GR" sz="2000" b="1" baseline="-25000" dirty="0"/>
                      <a:t>1</a:t>
                    </a:r>
                    <a:endParaRPr lang="el-GR" altLang="el-GR" sz="2000" b="1" baseline="-25000" dirty="0"/>
                  </a:p>
                </p:txBody>
              </p:sp>
              <p:sp>
                <p:nvSpPr>
                  <p:cNvPr id="14377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60" y="1139"/>
                    <a:ext cx="480" cy="0"/>
                  </a:xfrm>
                  <a:prstGeom prst="line">
                    <a:avLst/>
                  </a:prstGeom>
                  <a:noFill/>
                  <a:ln w="44450">
                    <a:solidFill>
                      <a:schemeClr val="bg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4378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0" y="1071"/>
                    <a:ext cx="240" cy="0"/>
                  </a:xfrm>
                  <a:prstGeom prst="line">
                    <a:avLst/>
                  </a:prstGeom>
                  <a:noFill/>
                  <a:ln w="444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5619958" y="1228690"/>
                    <a:ext cx="59606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19958" y="1228690"/>
                    <a:ext cx="596061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7621160" y="1228690"/>
                    <a:ext cx="59606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21160" y="1228690"/>
                    <a:ext cx="596061" cy="40011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5097867" y="1844824"/>
                    <a:ext cx="171200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97867" y="1844824"/>
                    <a:ext cx="1712007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7334481" y="1808820"/>
                    <a:ext cx="171200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𝟐𝐟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TextBox 7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34481" y="1808820"/>
                    <a:ext cx="1712007" cy="40011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2132856"/>
                <a:ext cx="184935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132856"/>
                <a:ext cx="1849352" cy="6685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2038572" y="2132856"/>
                <a:ext cx="184935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8572" y="2132856"/>
                <a:ext cx="1849352" cy="66851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737688" y="2960948"/>
                <a:ext cx="2499723" cy="400110"/>
              </a:xfrm>
              <a:prstGeom prst="rect">
                <a:avLst/>
              </a:prstGeom>
              <a:noFill/>
              <a:ln w="28575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688" y="2960948"/>
                <a:ext cx="2499723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5714"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740392" y="3501008"/>
                <a:ext cx="2931508" cy="668516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392" y="3501008"/>
                <a:ext cx="2931508" cy="66851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202146" y="2132856"/>
                <a:ext cx="1886221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146" y="2132856"/>
                <a:ext cx="1886221" cy="66851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249534" y="2132856"/>
                <a:ext cx="1868588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534" y="2132856"/>
                <a:ext cx="1868588" cy="66851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5938344" y="2925663"/>
                <a:ext cx="2595903" cy="400110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344" y="2925663"/>
                <a:ext cx="2595903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4167"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904066" y="3501008"/>
                <a:ext cx="3045321" cy="668516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066" y="3501008"/>
                <a:ext cx="3045321" cy="66851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Ομάδα 12"/>
          <p:cNvGrpSpPr/>
          <p:nvPr/>
        </p:nvGrpSpPr>
        <p:grpSpPr>
          <a:xfrm>
            <a:off x="0" y="4375397"/>
            <a:ext cx="4824028" cy="400110"/>
            <a:chOff x="0" y="4375397"/>
            <a:chExt cx="4824028" cy="400110"/>
          </a:xfrm>
        </p:grpSpPr>
        <p:sp>
          <p:nvSpPr>
            <p:cNvPr id="34867" name="Text Box 51"/>
            <p:cNvSpPr txBox="1">
              <a:spLocks noChangeArrowheads="1"/>
            </p:cNvSpPr>
            <p:nvPr/>
          </p:nvSpPr>
          <p:spPr bwMode="auto">
            <a:xfrm>
              <a:off x="0" y="4465771"/>
              <a:ext cx="32261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ΔΙΑΤΗΡΗΣΗ ΤΗΣ ΟΡΜΗΣ: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3243787" y="4375397"/>
                  <a:ext cx="158024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3787" y="4375397"/>
                  <a:ext cx="1580241" cy="400110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245716" y="4793086"/>
                <a:ext cx="3990580" cy="400110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5716" y="4793086"/>
                <a:ext cx="3990580" cy="40011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428496" y="5825009"/>
                <a:ext cx="4608000" cy="668516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496" y="5825009"/>
                <a:ext cx="4608000" cy="66851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0" y="5391855"/>
            <a:ext cx="6302660" cy="401216"/>
            <a:chOff x="0" y="5391855"/>
            <a:chExt cx="6302660" cy="401216"/>
          </a:xfrm>
        </p:grpSpPr>
        <p:sp>
          <p:nvSpPr>
            <p:cNvPr id="34874" name="Text Box 58"/>
            <p:cNvSpPr txBox="1">
              <a:spLocks noChangeArrowheads="1"/>
            </p:cNvSpPr>
            <p:nvPr/>
          </p:nvSpPr>
          <p:spPr bwMode="auto">
            <a:xfrm>
              <a:off x="0" y="5485294"/>
              <a:ext cx="47215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ΔΙΑΤΗΡΗΣΗ ΚΙΝΗΤΙΚΗΣ ΕΝΕΡΓΕΙΑΣ: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Ορθογώνιο 86"/>
                <p:cNvSpPr/>
                <p:nvPr/>
              </p:nvSpPr>
              <p:spPr>
                <a:xfrm>
                  <a:off x="4645476" y="5391855"/>
                  <a:ext cx="165718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7" name="Ορθογώνιο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5476" y="5391855"/>
                  <a:ext cx="1657184" cy="400110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3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61" grpId="0" animBg="1"/>
      <p:bldP spid="9" grpId="0"/>
      <p:bldP spid="76" grpId="0"/>
      <p:bldP spid="77" grpId="0" animBg="1"/>
      <p:bldP spid="78" grpId="0" animBg="1"/>
      <p:bldP spid="79" grpId="0"/>
      <p:bldP spid="80" grpId="0"/>
      <p:bldP spid="81" grpId="0" animBg="1"/>
      <p:bldP spid="82" grpId="0" animBg="1"/>
      <p:bldP spid="84" grpId="0" animBg="1"/>
      <p:bldP spid="8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Ομάδα 4"/>
          <p:cNvGrpSpPr/>
          <p:nvPr/>
        </p:nvGrpSpPr>
        <p:grpSpPr>
          <a:xfrm>
            <a:off x="-508" y="2543145"/>
            <a:ext cx="9144000" cy="657255"/>
            <a:chOff x="-508" y="2543145"/>
            <a:chExt cx="9144000" cy="657255"/>
          </a:xfrm>
        </p:grpSpPr>
        <p:sp>
          <p:nvSpPr>
            <p:cNvPr id="37891" name="Line 3"/>
            <p:cNvSpPr>
              <a:spLocks noChangeShapeType="1"/>
            </p:cNvSpPr>
            <p:nvPr/>
          </p:nvSpPr>
          <p:spPr bwMode="auto">
            <a:xfrm>
              <a:off x="-508" y="2975180"/>
              <a:ext cx="9144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4" name="Ομάδα 3"/>
            <p:cNvGrpSpPr/>
            <p:nvPr/>
          </p:nvGrpSpPr>
          <p:grpSpPr>
            <a:xfrm>
              <a:off x="819944" y="2543145"/>
              <a:ext cx="1447800" cy="657255"/>
              <a:chOff x="819944" y="2543145"/>
              <a:chExt cx="1447800" cy="657255"/>
            </a:xfrm>
          </p:grpSpPr>
          <p:grpSp>
            <p:nvGrpSpPr>
              <p:cNvPr id="2" name="Group 6"/>
              <p:cNvGrpSpPr>
                <a:grpSpLocks/>
              </p:cNvGrpSpPr>
              <p:nvPr/>
            </p:nvGrpSpPr>
            <p:grpSpPr bwMode="auto">
              <a:xfrm>
                <a:off x="819944" y="2743200"/>
                <a:ext cx="1447800" cy="457200"/>
                <a:chOff x="0" y="1728"/>
                <a:chExt cx="912" cy="288"/>
              </a:xfrm>
            </p:grpSpPr>
            <p:sp>
              <p:nvSpPr>
                <p:cNvPr id="15412" name="Oval 7"/>
                <p:cNvSpPr>
                  <a:spLocks noChangeArrowheads="1"/>
                </p:cNvSpPr>
                <p:nvPr/>
              </p:nvSpPr>
              <p:spPr bwMode="auto">
                <a:xfrm>
                  <a:off x="0" y="1728"/>
                  <a:ext cx="288" cy="288"/>
                </a:xfrm>
                <a:prstGeom prst="ellipse">
                  <a:avLst/>
                </a:prstGeom>
                <a:solidFill>
                  <a:srgbClr val="C000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5413" name="Line 8"/>
                <p:cNvSpPr>
                  <a:spLocks noChangeShapeType="1"/>
                </p:cNvSpPr>
                <p:nvPr/>
              </p:nvSpPr>
              <p:spPr bwMode="auto">
                <a:xfrm>
                  <a:off x="288" y="1872"/>
                  <a:ext cx="624" cy="0"/>
                </a:xfrm>
                <a:prstGeom prst="line">
                  <a:avLst/>
                </a:prstGeom>
                <a:noFill/>
                <a:ln w="53975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541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8" y="1776"/>
                  <a:ext cx="1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i="1" dirty="0"/>
                    <a:t>m</a:t>
                  </a:r>
                  <a:r>
                    <a:rPr lang="en-US" altLang="el-GR" sz="2000" b="1" i="1" baseline="-25000" dirty="0"/>
                    <a:t>1</a:t>
                  </a:r>
                  <a:endParaRPr lang="el-GR" altLang="el-GR" sz="2000" b="1" i="1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367363" y="2543145"/>
                    <a:ext cx="57842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6" name="TextBox 5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67363" y="2543145"/>
                    <a:ext cx="578427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914400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ΕΛΑΣΤΙΚΗ ΜΗ ΚΕΝΤΡΙΚΗ ΚΡΟΥΣΗ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0" y="457200"/>
            <a:ext cx="9096375" cy="520700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2000" tIns="72000" rIns="72000" bIns="7200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hlinkClick r:id="rId3"/>
              </a:rPr>
              <a:t>ΠΡΟΣΟΜΟΙΩΣΗ </a:t>
            </a:r>
            <a:r>
              <a:rPr lang="en-US" altLang="el-GR" sz="2400" b="1">
                <a:solidFill>
                  <a:srgbClr val="FFFF00"/>
                </a:solidFill>
                <a:hlinkClick r:id="rId3"/>
              </a:rPr>
              <a:t>2</a:t>
            </a:r>
            <a:r>
              <a:rPr lang="el-GR" altLang="el-GR" sz="2400" b="1">
                <a:solidFill>
                  <a:srgbClr val="FFFF00"/>
                </a:solidFill>
                <a:hlinkClick r:id="rId3"/>
              </a:rPr>
              <a:t>: Ελαστική ΜΗ Κεντρική Κρούση δυο Σφαιρών</a:t>
            </a:r>
            <a:endParaRPr lang="el-GR" altLang="el-GR" sz="2400" b="1">
              <a:solidFill>
                <a:srgbClr val="FFFF00"/>
              </a:solidFill>
            </a:endParaRPr>
          </a:p>
        </p:txBody>
      </p:sp>
      <p:sp>
        <p:nvSpPr>
          <p:cNvPr id="37912" name="Line 24"/>
          <p:cNvSpPr>
            <a:spLocks noChangeShapeType="1"/>
          </p:cNvSpPr>
          <p:nvPr/>
        </p:nvSpPr>
        <p:spPr bwMode="auto">
          <a:xfrm>
            <a:off x="0" y="53340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228600" y="1066800"/>
            <a:ext cx="26502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ΑΡΧΙΚΗ ΚΑΤΑΣΤΑΣΗ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4648200" y="1066800"/>
            <a:ext cx="2648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ΤΕΛΙΚΗ ΚΑΤΑΣΤΑΣΗ</a:t>
            </a:r>
          </a:p>
        </p:txBody>
      </p:sp>
      <p:grpSp>
        <p:nvGrpSpPr>
          <p:cNvPr id="9" name="Ομάδα 8"/>
          <p:cNvGrpSpPr/>
          <p:nvPr/>
        </p:nvGrpSpPr>
        <p:grpSpPr>
          <a:xfrm>
            <a:off x="3124200" y="1066800"/>
            <a:ext cx="1447800" cy="4267200"/>
            <a:chOff x="3124200" y="1066800"/>
            <a:chExt cx="1447800" cy="4267200"/>
          </a:xfrm>
        </p:grpSpPr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>
              <a:off x="3124200" y="1066800"/>
              <a:ext cx="0" cy="426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>
              <a:off x="4572000" y="1066800"/>
              <a:ext cx="0" cy="426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3352800" y="1066800"/>
              <a:ext cx="1143000" cy="2514600"/>
              <a:chOff x="3352800" y="1066800"/>
              <a:chExt cx="1143000" cy="2514600"/>
            </a:xfrm>
          </p:grpSpPr>
          <p:sp>
            <p:nvSpPr>
              <p:cNvPr id="37916" name="Text Box 28"/>
              <p:cNvSpPr txBox="1">
                <a:spLocks noChangeArrowheads="1"/>
              </p:cNvSpPr>
              <p:nvPr/>
            </p:nvSpPr>
            <p:spPr bwMode="auto">
              <a:xfrm>
                <a:off x="3352800" y="1066800"/>
                <a:ext cx="110100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ΚΡΟΥΣΗ</a:t>
                </a:r>
              </a:p>
            </p:txBody>
          </p:sp>
          <p:grpSp>
            <p:nvGrpSpPr>
              <p:cNvPr id="3" name="Group 30"/>
              <p:cNvGrpSpPr>
                <a:grpSpLocks/>
              </p:cNvGrpSpPr>
              <p:nvPr/>
            </p:nvGrpSpPr>
            <p:grpSpPr bwMode="auto">
              <a:xfrm>
                <a:off x="3429000" y="2743200"/>
                <a:ext cx="1066800" cy="838200"/>
                <a:chOff x="1968" y="1728"/>
                <a:chExt cx="672" cy="528"/>
              </a:xfrm>
            </p:grpSpPr>
            <p:sp>
              <p:nvSpPr>
                <p:cNvPr id="15408" name="Oval 31"/>
                <p:cNvSpPr>
                  <a:spLocks noChangeArrowheads="1"/>
                </p:cNvSpPr>
                <p:nvPr/>
              </p:nvSpPr>
              <p:spPr bwMode="auto">
                <a:xfrm>
                  <a:off x="1968" y="1728"/>
                  <a:ext cx="288" cy="288"/>
                </a:xfrm>
                <a:prstGeom prst="ellipse">
                  <a:avLst/>
                </a:prstGeom>
                <a:solidFill>
                  <a:srgbClr val="C00000"/>
                </a:solidFill>
                <a:ln w="9525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5409" name="Oval 32"/>
                <p:cNvSpPr>
                  <a:spLocks noChangeArrowheads="1"/>
                </p:cNvSpPr>
                <p:nvPr/>
              </p:nvSpPr>
              <p:spPr bwMode="auto">
                <a:xfrm>
                  <a:off x="2208" y="1824"/>
                  <a:ext cx="432" cy="432"/>
                </a:xfrm>
                <a:prstGeom prst="ellipse">
                  <a:avLst/>
                </a:prstGeom>
                <a:solidFill>
                  <a:srgbClr val="996633"/>
                </a:solidFill>
                <a:ln w="9525">
                  <a:solidFill>
                    <a:srgbClr val="99663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5410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352" y="1920"/>
                  <a:ext cx="1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i="1"/>
                    <a:t>m</a:t>
                  </a:r>
                  <a:r>
                    <a:rPr lang="en-US" altLang="el-GR" sz="2000" b="1" i="1" baseline="-25000"/>
                    <a:t>2</a:t>
                  </a:r>
                  <a:endParaRPr lang="el-GR" altLang="el-GR" sz="2000" b="1" i="1"/>
                </a:p>
              </p:txBody>
            </p:sp>
            <p:sp>
              <p:nvSpPr>
                <p:cNvPr id="1541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016" y="1776"/>
                  <a:ext cx="1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i="1"/>
                    <a:t>m</a:t>
                  </a:r>
                  <a:r>
                    <a:rPr lang="el-GR" altLang="el-GR" sz="2000" b="1" i="1" baseline="-25000"/>
                    <a:t>1</a:t>
                  </a:r>
                  <a:endParaRPr lang="el-GR" altLang="el-GR" sz="2000" b="1" i="1"/>
                </a:p>
              </p:txBody>
            </p:sp>
          </p:grpSp>
        </p:grpSp>
      </p:grpSp>
      <p:grpSp>
        <p:nvGrpSpPr>
          <p:cNvPr id="15403" name="Group 11"/>
          <p:cNvGrpSpPr>
            <a:grpSpLocks/>
          </p:cNvGrpSpPr>
          <p:nvPr/>
        </p:nvGrpSpPr>
        <p:grpSpPr bwMode="auto">
          <a:xfrm>
            <a:off x="2286000" y="2895600"/>
            <a:ext cx="685800" cy="685800"/>
            <a:chOff x="1200" y="1824"/>
            <a:chExt cx="432" cy="432"/>
          </a:xfrm>
        </p:grpSpPr>
        <p:sp>
          <p:nvSpPr>
            <p:cNvPr id="15406" name="Oval 12"/>
            <p:cNvSpPr>
              <a:spLocks noChangeArrowheads="1"/>
            </p:cNvSpPr>
            <p:nvPr/>
          </p:nvSpPr>
          <p:spPr bwMode="auto">
            <a:xfrm>
              <a:off x="1200" y="1824"/>
              <a:ext cx="432" cy="432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rgbClr val="99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5407" name="Text Box 13"/>
            <p:cNvSpPr txBox="1">
              <a:spLocks noChangeArrowheads="1"/>
            </p:cNvSpPr>
            <p:nvPr/>
          </p:nvSpPr>
          <p:spPr bwMode="auto">
            <a:xfrm>
              <a:off x="1344" y="19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956676" y="2452826"/>
                <a:ext cx="10671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676" y="2452826"/>
                <a:ext cx="1067152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-13656" y="3481570"/>
                <a:ext cx="184935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656" y="3481570"/>
                <a:ext cx="1849352" cy="66851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956676" y="3676962"/>
                <a:ext cx="11184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676" y="3676962"/>
                <a:ext cx="1118448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1234" y="4416668"/>
                <a:ext cx="246253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4" y="4416668"/>
                <a:ext cx="2462534" cy="66851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3581400" y="1219200"/>
            <a:ext cx="3886200" cy="1752600"/>
            <a:chOff x="3581400" y="1219200"/>
            <a:chExt cx="3886200" cy="1752600"/>
          </a:xfrm>
        </p:grpSpPr>
        <p:sp>
          <p:nvSpPr>
            <p:cNvPr id="37942" name="Text Box 54"/>
            <p:cNvSpPr txBox="1">
              <a:spLocks noChangeArrowheads="1"/>
            </p:cNvSpPr>
            <p:nvPr/>
          </p:nvSpPr>
          <p:spPr bwMode="auto">
            <a:xfrm>
              <a:off x="4247964" y="2590800"/>
              <a:ext cx="15875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θ</a:t>
              </a:r>
            </a:p>
          </p:txBody>
        </p:sp>
        <p:grpSp>
          <p:nvGrpSpPr>
            <p:cNvPr id="10" name="Ομάδα 9"/>
            <p:cNvGrpSpPr/>
            <p:nvPr/>
          </p:nvGrpSpPr>
          <p:grpSpPr>
            <a:xfrm>
              <a:off x="3581400" y="1219200"/>
              <a:ext cx="3886200" cy="1752600"/>
              <a:chOff x="3581400" y="1219200"/>
              <a:chExt cx="3886200" cy="1752600"/>
            </a:xfrm>
          </p:grpSpPr>
          <p:sp>
            <p:nvSpPr>
              <p:cNvPr id="37902" name="Line 14"/>
              <p:cNvSpPr>
                <a:spLocks noChangeShapeType="1"/>
              </p:cNvSpPr>
              <p:nvPr/>
            </p:nvSpPr>
            <p:spPr bwMode="auto">
              <a:xfrm flipV="1">
                <a:off x="3581400" y="1219200"/>
                <a:ext cx="3886200" cy="17526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grpSp>
            <p:nvGrpSpPr>
              <p:cNvPr id="6" name="Group 52"/>
              <p:cNvGrpSpPr>
                <a:grpSpLocks/>
              </p:cNvGrpSpPr>
              <p:nvPr/>
            </p:nvGrpSpPr>
            <p:grpSpPr bwMode="auto">
              <a:xfrm>
                <a:off x="5486400" y="1447800"/>
                <a:ext cx="1447800" cy="762000"/>
                <a:chOff x="3456" y="912"/>
                <a:chExt cx="912" cy="480"/>
              </a:xfrm>
            </p:grpSpPr>
            <p:grpSp>
              <p:nvGrpSpPr>
                <p:cNvPr id="15398" name="Group 15"/>
                <p:cNvGrpSpPr>
                  <a:grpSpLocks/>
                </p:cNvGrpSpPr>
                <p:nvPr/>
              </p:nvGrpSpPr>
              <p:grpSpPr bwMode="auto">
                <a:xfrm>
                  <a:off x="3456" y="1104"/>
                  <a:ext cx="288" cy="288"/>
                  <a:chOff x="1344" y="3168"/>
                  <a:chExt cx="288" cy="288"/>
                </a:xfrm>
              </p:grpSpPr>
              <p:sp>
                <p:nvSpPr>
                  <p:cNvPr id="15401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3168"/>
                    <a:ext cx="288" cy="288"/>
                  </a:xfrm>
                  <a:prstGeom prst="ellipse">
                    <a:avLst/>
                  </a:prstGeom>
                  <a:solidFill>
                    <a:srgbClr val="C00000"/>
                  </a:solidFill>
                  <a:ln w="9525">
                    <a:solidFill>
                      <a:srgbClr val="C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15402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92" y="3216"/>
                    <a:ext cx="176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 dirty="0"/>
                      <a:t>m</a:t>
                    </a:r>
                    <a:r>
                      <a:rPr lang="el-GR" altLang="el-GR" sz="2000" b="1" i="1" baseline="-25000" dirty="0"/>
                      <a:t>1</a:t>
                    </a:r>
                    <a:endParaRPr lang="el-GR" altLang="el-GR" sz="2000" b="1" i="1" dirty="0"/>
                  </a:p>
                </p:txBody>
              </p:sp>
            </p:grpSp>
            <p:sp>
              <p:nvSpPr>
                <p:cNvPr id="1539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3744" y="912"/>
                  <a:ext cx="624" cy="288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6607629" y="1504890"/>
                    <a:ext cx="59606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07629" y="1504890"/>
                    <a:ext cx="596061" cy="40011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5" name="Ομάδα 14"/>
          <p:cNvGrpSpPr/>
          <p:nvPr/>
        </p:nvGrpSpPr>
        <p:grpSpPr>
          <a:xfrm>
            <a:off x="3657600" y="3035300"/>
            <a:ext cx="3429000" cy="1993900"/>
            <a:chOff x="3657600" y="3035300"/>
            <a:chExt cx="3429000" cy="1993900"/>
          </a:xfrm>
        </p:grpSpPr>
        <p:sp>
          <p:nvSpPr>
            <p:cNvPr id="37943" name="Text Box 55"/>
            <p:cNvSpPr txBox="1">
              <a:spLocks noChangeArrowheads="1"/>
            </p:cNvSpPr>
            <p:nvPr/>
          </p:nvSpPr>
          <p:spPr bwMode="auto">
            <a:xfrm>
              <a:off x="4643438" y="3035300"/>
              <a:ext cx="177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φ</a:t>
              </a:r>
            </a:p>
          </p:txBody>
        </p:sp>
        <p:grpSp>
          <p:nvGrpSpPr>
            <p:cNvPr id="13" name="Ομάδα 12"/>
            <p:cNvGrpSpPr/>
            <p:nvPr/>
          </p:nvGrpSpPr>
          <p:grpSpPr>
            <a:xfrm>
              <a:off x="3657600" y="3048000"/>
              <a:ext cx="3429000" cy="1981200"/>
              <a:chOff x="3657600" y="3048000"/>
              <a:chExt cx="3429000" cy="1981200"/>
            </a:xfrm>
          </p:grpSpPr>
          <p:sp>
            <p:nvSpPr>
              <p:cNvPr id="37890" name="Line 2"/>
              <p:cNvSpPr>
                <a:spLocks noChangeShapeType="1"/>
              </p:cNvSpPr>
              <p:nvPr/>
            </p:nvSpPr>
            <p:spPr bwMode="auto">
              <a:xfrm>
                <a:off x="3657600" y="3048000"/>
                <a:ext cx="3429000" cy="19812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grpSp>
            <p:nvGrpSpPr>
              <p:cNvPr id="8" name="Group 53"/>
              <p:cNvGrpSpPr>
                <a:grpSpLocks/>
              </p:cNvGrpSpPr>
              <p:nvPr/>
            </p:nvGrpSpPr>
            <p:grpSpPr bwMode="auto">
              <a:xfrm>
                <a:off x="5181600" y="3733800"/>
                <a:ext cx="1371600" cy="990600"/>
                <a:chOff x="3264" y="2352"/>
                <a:chExt cx="864" cy="624"/>
              </a:xfrm>
            </p:grpSpPr>
            <p:grpSp>
              <p:nvGrpSpPr>
                <p:cNvPr id="15393" name="Group 18"/>
                <p:cNvGrpSpPr>
                  <a:grpSpLocks/>
                </p:cNvGrpSpPr>
                <p:nvPr/>
              </p:nvGrpSpPr>
              <p:grpSpPr bwMode="auto">
                <a:xfrm>
                  <a:off x="3264" y="2352"/>
                  <a:ext cx="432" cy="432"/>
                  <a:chOff x="2160" y="2736"/>
                  <a:chExt cx="432" cy="432"/>
                </a:xfrm>
              </p:grpSpPr>
              <p:sp>
                <p:nvSpPr>
                  <p:cNvPr id="15396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2736"/>
                    <a:ext cx="432" cy="432"/>
                  </a:xfrm>
                  <a:prstGeom prst="ellipse">
                    <a:avLst/>
                  </a:prstGeom>
                  <a:solidFill>
                    <a:srgbClr val="996633"/>
                  </a:solidFill>
                  <a:ln w="9525">
                    <a:solidFill>
                      <a:srgbClr val="996633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15397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04" y="2832"/>
                    <a:ext cx="176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i="1"/>
                      <a:t>m</a:t>
                    </a:r>
                    <a:r>
                      <a:rPr lang="en-US" altLang="el-GR" sz="2000" b="1" i="1" baseline="-25000"/>
                      <a:t>2</a:t>
                    </a:r>
                    <a:endParaRPr lang="el-GR" altLang="el-GR" sz="2000" b="1" i="1"/>
                  </a:p>
                </p:txBody>
              </p:sp>
            </p:grpSp>
            <p:sp>
              <p:nvSpPr>
                <p:cNvPr id="15394" name="Line 21"/>
                <p:cNvSpPr>
                  <a:spLocks noChangeShapeType="1"/>
                </p:cNvSpPr>
                <p:nvPr/>
              </p:nvSpPr>
              <p:spPr bwMode="auto">
                <a:xfrm>
                  <a:off x="3648" y="2688"/>
                  <a:ext cx="480" cy="288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6172183" y="4217022"/>
                    <a:ext cx="59606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72183" y="4217022"/>
                    <a:ext cx="596061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652120" y="1988840"/>
                <a:ext cx="1886221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1988840"/>
                <a:ext cx="1886221" cy="66851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458086" y="3248980"/>
                <a:ext cx="1886221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086" y="3248980"/>
                <a:ext cx="1886221" cy="66851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043977" y="4614637"/>
                <a:ext cx="2984407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3977" y="4614637"/>
                <a:ext cx="2984407" cy="66851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695969" y="5949280"/>
                <a:ext cx="3584443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</m:t>
                          </m:r>
                        </m:sub>
                        <m:sup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969" y="5949280"/>
                <a:ext cx="3584443" cy="66851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Ομάδα 13"/>
          <p:cNvGrpSpPr/>
          <p:nvPr/>
        </p:nvGrpSpPr>
        <p:grpSpPr>
          <a:xfrm>
            <a:off x="0" y="5441158"/>
            <a:ext cx="6336196" cy="400110"/>
            <a:chOff x="0" y="5441158"/>
            <a:chExt cx="6336196" cy="400110"/>
          </a:xfrm>
        </p:grpSpPr>
        <p:sp>
          <p:nvSpPr>
            <p:cNvPr id="37923" name="Text Box 35"/>
            <p:cNvSpPr txBox="1">
              <a:spLocks noChangeArrowheads="1"/>
            </p:cNvSpPr>
            <p:nvPr/>
          </p:nvSpPr>
          <p:spPr bwMode="auto">
            <a:xfrm>
              <a:off x="0" y="5486400"/>
              <a:ext cx="47215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ΔΙΑΤΗΡΗΣΗ ΚΙΝΗΤΙΚΗΣ ΕΝΕΡΓΕΙΑΣ: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4679012" y="5441158"/>
                  <a:ext cx="165718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9012" y="5441158"/>
                  <a:ext cx="1657184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2" grpId="0" animBg="1"/>
      <p:bldP spid="37914" grpId="0" autoUpdateAnimBg="0"/>
      <p:bldP spid="37915" grpId="0" autoUpdateAnimBg="0"/>
      <p:bldP spid="60" grpId="0"/>
      <p:bldP spid="61" grpId="0"/>
      <p:bldP spid="62" grpId="0"/>
      <p:bldP spid="65" grpId="0"/>
      <p:bldP spid="66" grpId="0"/>
      <p:bldP spid="67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ΕΛΑΣΤΙΚΗ ΜΗ ΚΕΝΤΡΙΚΗ ΚΡΟΥΣΗ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448715" y="3047999"/>
            <a:ext cx="1845224" cy="421071"/>
            <a:chOff x="448715" y="3047999"/>
            <a:chExt cx="1845224" cy="42107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48715" y="3068960"/>
                  <a:ext cx="171361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𝐢𝐱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715" y="3068960"/>
                  <a:ext cx="1713611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430" name="Line 10"/>
            <p:cNvSpPr>
              <a:spLocks noChangeShapeType="1"/>
            </p:cNvSpPr>
            <p:nvPr/>
          </p:nvSpPr>
          <p:spPr bwMode="auto">
            <a:xfrm>
              <a:off x="457200" y="3047999"/>
              <a:ext cx="1836739" cy="0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6399" name="Text Box 68"/>
          <p:cNvSpPr txBox="1">
            <a:spLocks noChangeArrowheads="1"/>
          </p:cNvSpPr>
          <p:nvPr/>
        </p:nvSpPr>
        <p:spPr bwMode="auto">
          <a:xfrm>
            <a:off x="228600" y="620688"/>
            <a:ext cx="26502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ΑΡΧΙΚΗ ΚΑΤΑΣΤΑΣΗ</a:t>
            </a:r>
          </a:p>
        </p:txBody>
      </p:sp>
      <p:sp>
        <p:nvSpPr>
          <p:cNvPr id="16400" name="Text Box 69"/>
          <p:cNvSpPr txBox="1">
            <a:spLocks noChangeArrowheads="1"/>
          </p:cNvSpPr>
          <p:nvPr/>
        </p:nvSpPr>
        <p:spPr bwMode="auto">
          <a:xfrm>
            <a:off x="4953000" y="620688"/>
            <a:ext cx="2648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ΤΕΛΙΚΗ ΚΑΤΑΣΤΑΣΗ</a:t>
            </a:r>
          </a:p>
        </p:txBody>
      </p:sp>
      <p:sp>
        <p:nvSpPr>
          <p:cNvPr id="16401" name="Text Box 70"/>
          <p:cNvSpPr txBox="1">
            <a:spLocks noChangeArrowheads="1"/>
          </p:cNvSpPr>
          <p:nvPr/>
        </p:nvSpPr>
        <p:spPr bwMode="auto">
          <a:xfrm>
            <a:off x="3275856" y="620688"/>
            <a:ext cx="11010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ΚΡΟΥΣΗ</a:t>
            </a:r>
          </a:p>
        </p:txBody>
      </p:sp>
      <p:sp>
        <p:nvSpPr>
          <p:cNvPr id="16411" name="Line 86"/>
          <p:cNvSpPr>
            <a:spLocks noChangeShapeType="1"/>
          </p:cNvSpPr>
          <p:nvPr/>
        </p:nvSpPr>
        <p:spPr bwMode="auto">
          <a:xfrm>
            <a:off x="-36000" y="4725144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3" name="Ομάδα 12"/>
          <p:cNvGrpSpPr/>
          <p:nvPr/>
        </p:nvGrpSpPr>
        <p:grpSpPr>
          <a:xfrm>
            <a:off x="0" y="928465"/>
            <a:ext cx="9108000" cy="3810335"/>
            <a:chOff x="0" y="928465"/>
            <a:chExt cx="9108000" cy="3810335"/>
          </a:xfrm>
        </p:grpSpPr>
        <p:sp>
          <p:nvSpPr>
            <p:cNvPr id="16386" name="Line 30"/>
            <p:cNvSpPr>
              <a:spLocks noChangeShapeType="1"/>
            </p:cNvSpPr>
            <p:nvPr/>
          </p:nvSpPr>
          <p:spPr bwMode="auto">
            <a:xfrm>
              <a:off x="3657600" y="3048000"/>
              <a:ext cx="3830724" cy="6858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87" name="Line 28"/>
            <p:cNvSpPr>
              <a:spLocks noChangeShapeType="1"/>
            </p:cNvSpPr>
            <p:nvPr/>
          </p:nvSpPr>
          <p:spPr bwMode="auto">
            <a:xfrm>
              <a:off x="0" y="2971800"/>
              <a:ext cx="9108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28" name="Oval 8"/>
            <p:cNvSpPr>
              <a:spLocks noChangeArrowheads="1"/>
            </p:cNvSpPr>
            <p:nvPr/>
          </p:nvSpPr>
          <p:spPr bwMode="auto">
            <a:xfrm>
              <a:off x="0" y="2743199"/>
              <a:ext cx="457200" cy="457200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29" name="Line 9"/>
            <p:cNvSpPr>
              <a:spLocks noChangeShapeType="1"/>
            </p:cNvSpPr>
            <p:nvPr/>
          </p:nvSpPr>
          <p:spPr bwMode="auto">
            <a:xfrm>
              <a:off x="457200" y="2895599"/>
              <a:ext cx="1260476" cy="0"/>
            </a:xfrm>
            <a:prstGeom prst="line">
              <a:avLst/>
            </a:prstGeom>
            <a:noFill/>
            <a:ln w="53975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31" name="Text Box 11"/>
            <p:cNvSpPr txBox="1">
              <a:spLocks noChangeArrowheads="1"/>
            </p:cNvSpPr>
            <p:nvPr/>
          </p:nvSpPr>
          <p:spPr bwMode="auto">
            <a:xfrm>
              <a:off x="60325" y="2819399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1</a:t>
              </a:r>
              <a:endParaRPr lang="el-GR" altLang="el-GR" sz="2000" b="1" i="1"/>
            </a:p>
          </p:txBody>
        </p:sp>
        <p:sp>
          <p:nvSpPr>
            <p:cNvPr id="16390" name="Line 29"/>
            <p:cNvSpPr>
              <a:spLocks noChangeShapeType="1"/>
            </p:cNvSpPr>
            <p:nvPr/>
          </p:nvSpPr>
          <p:spPr bwMode="auto">
            <a:xfrm flipV="1">
              <a:off x="3581400" y="928465"/>
              <a:ext cx="3276600" cy="204333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26" name="Oval 38"/>
            <p:cNvSpPr>
              <a:spLocks noChangeArrowheads="1"/>
            </p:cNvSpPr>
            <p:nvPr/>
          </p:nvSpPr>
          <p:spPr bwMode="auto">
            <a:xfrm>
              <a:off x="5184068" y="1608584"/>
              <a:ext cx="457200" cy="457200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27" name="Text Box 39"/>
            <p:cNvSpPr txBox="1">
              <a:spLocks noChangeArrowheads="1"/>
            </p:cNvSpPr>
            <p:nvPr/>
          </p:nvSpPr>
          <p:spPr bwMode="auto">
            <a:xfrm>
              <a:off x="5260268" y="1684784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/>
                <a:t>m</a:t>
              </a:r>
              <a:r>
                <a:rPr lang="el-GR" altLang="el-GR" sz="2000" b="1" i="1" baseline="-25000" dirty="0"/>
                <a:t>1</a:t>
              </a:r>
              <a:endParaRPr lang="el-GR" altLang="el-GR" sz="2000" b="1" i="1" dirty="0"/>
            </a:p>
          </p:txBody>
        </p:sp>
        <p:sp>
          <p:nvSpPr>
            <p:cNvPr id="16424" name="Oval 41"/>
            <p:cNvSpPr>
              <a:spLocks noChangeArrowheads="1"/>
            </p:cNvSpPr>
            <p:nvPr/>
          </p:nvSpPr>
          <p:spPr bwMode="auto">
            <a:xfrm>
              <a:off x="5173416" y="2996952"/>
              <a:ext cx="685800" cy="685800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25" name="Text Box 42"/>
            <p:cNvSpPr txBox="1">
              <a:spLocks noChangeArrowheads="1"/>
            </p:cNvSpPr>
            <p:nvPr/>
          </p:nvSpPr>
          <p:spPr bwMode="auto">
            <a:xfrm>
              <a:off x="5402016" y="3149352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  <p:sp>
          <p:nvSpPr>
            <p:cNvPr id="16393" name="Line 46"/>
            <p:cNvSpPr>
              <a:spLocks noChangeShapeType="1"/>
            </p:cNvSpPr>
            <p:nvPr/>
          </p:nvSpPr>
          <p:spPr bwMode="auto">
            <a:xfrm>
              <a:off x="5818040" y="3388930"/>
              <a:ext cx="1022162" cy="1800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4" name="Text Box 48"/>
            <p:cNvSpPr txBox="1">
              <a:spLocks noChangeArrowheads="1"/>
            </p:cNvSpPr>
            <p:nvPr/>
          </p:nvSpPr>
          <p:spPr bwMode="auto">
            <a:xfrm>
              <a:off x="4238625" y="2560638"/>
              <a:ext cx="15875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θ</a:t>
              </a:r>
            </a:p>
          </p:txBody>
        </p:sp>
        <p:sp>
          <p:nvSpPr>
            <p:cNvPr id="16395" name="Text Box 49"/>
            <p:cNvSpPr txBox="1">
              <a:spLocks noChangeArrowheads="1"/>
            </p:cNvSpPr>
            <p:nvPr/>
          </p:nvSpPr>
          <p:spPr bwMode="auto">
            <a:xfrm>
              <a:off x="4905800" y="2888940"/>
              <a:ext cx="1778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 b="1" i="1" dirty="0">
                  <a:solidFill>
                    <a:srgbClr val="FFFF00"/>
                  </a:solidFill>
                </a:rPr>
                <a:t>φ</a:t>
              </a:r>
            </a:p>
          </p:txBody>
        </p:sp>
        <p:sp>
          <p:nvSpPr>
            <p:cNvPr id="16397" name="Line 63"/>
            <p:cNvSpPr>
              <a:spLocks noChangeShapeType="1"/>
            </p:cNvSpPr>
            <p:nvPr/>
          </p:nvSpPr>
          <p:spPr bwMode="auto">
            <a:xfrm flipV="1">
              <a:off x="5544212" y="1088740"/>
              <a:ext cx="936000" cy="5760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22" name="Oval 15"/>
            <p:cNvSpPr>
              <a:spLocks noChangeArrowheads="1"/>
            </p:cNvSpPr>
            <p:nvPr/>
          </p:nvSpPr>
          <p:spPr bwMode="auto">
            <a:xfrm>
              <a:off x="2313707" y="2895600"/>
              <a:ext cx="685800" cy="685800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rgbClr val="99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23" name="Text Box 17"/>
            <p:cNvSpPr txBox="1">
              <a:spLocks noChangeArrowheads="1"/>
            </p:cNvSpPr>
            <p:nvPr/>
          </p:nvSpPr>
          <p:spPr bwMode="auto">
            <a:xfrm>
              <a:off x="2542307" y="3048000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  <p:sp>
          <p:nvSpPr>
            <p:cNvPr id="16415" name="Oval 24"/>
            <p:cNvSpPr>
              <a:spLocks noChangeArrowheads="1"/>
            </p:cNvSpPr>
            <p:nvPr/>
          </p:nvSpPr>
          <p:spPr bwMode="auto">
            <a:xfrm>
              <a:off x="3429000" y="2743200"/>
              <a:ext cx="457200" cy="457200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16" name="Oval 25"/>
            <p:cNvSpPr>
              <a:spLocks noChangeArrowheads="1"/>
            </p:cNvSpPr>
            <p:nvPr/>
          </p:nvSpPr>
          <p:spPr bwMode="auto">
            <a:xfrm>
              <a:off x="3810000" y="2895600"/>
              <a:ext cx="685800" cy="685800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417" name="Text Box 34"/>
            <p:cNvSpPr txBox="1">
              <a:spLocks noChangeArrowheads="1"/>
            </p:cNvSpPr>
            <p:nvPr/>
          </p:nvSpPr>
          <p:spPr bwMode="auto">
            <a:xfrm>
              <a:off x="4038600" y="3048000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  <p:sp>
          <p:nvSpPr>
            <p:cNvPr id="16418" name="Text Box 36"/>
            <p:cNvSpPr txBox="1">
              <a:spLocks noChangeArrowheads="1"/>
            </p:cNvSpPr>
            <p:nvPr/>
          </p:nvSpPr>
          <p:spPr bwMode="auto">
            <a:xfrm>
              <a:off x="3505200" y="2819400"/>
              <a:ext cx="279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l-GR" altLang="el-GR" sz="2000" b="1" i="1" baseline="-25000"/>
                <a:t>1</a:t>
              </a:r>
              <a:endParaRPr lang="el-GR" altLang="el-GR" sz="2000" b="1" i="1"/>
            </a:p>
          </p:txBody>
        </p:sp>
        <p:sp>
          <p:nvSpPr>
            <p:cNvPr id="16412" name="Line 87"/>
            <p:cNvSpPr>
              <a:spLocks noChangeShapeType="1"/>
            </p:cNvSpPr>
            <p:nvPr/>
          </p:nvSpPr>
          <p:spPr bwMode="auto">
            <a:xfrm>
              <a:off x="3124200" y="1066800"/>
              <a:ext cx="0" cy="3672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13" name="Line 88"/>
            <p:cNvSpPr>
              <a:spLocks noChangeShapeType="1"/>
            </p:cNvSpPr>
            <p:nvPr/>
          </p:nvSpPr>
          <p:spPr bwMode="auto">
            <a:xfrm>
              <a:off x="4572000" y="1066800"/>
              <a:ext cx="0" cy="3672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727093" y="2456892"/>
                  <a:ext cx="57842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093" y="2456892"/>
                  <a:ext cx="578428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1956676" y="2452826"/>
                  <a:ext cx="106715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6676" y="2452826"/>
                  <a:ext cx="1067151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5489882" y="1010235"/>
                  <a:ext cx="5960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89882" y="1010235"/>
                  <a:ext cx="596061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6077759" y="3068960"/>
                  <a:ext cx="59606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7759" y="3068960"/>
                  <a:ext cx="596061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5617946" y="1412772"/>
            <a:ext cx="1798370" cy="1584181"/>
            <a:chOff x="5617946" y="1412772"/>
            <a:chExt cx="1798370" cy="158418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5617946" y="1412772"/>
              <a:ext cx="1798370" cy="508125"/>
              <a:chOff x="5617946" y="1412772"/>
              <a:chExt cx="1798370" cy="508125"/>
            </a:xfrm>
          </p:grpSpPr>
          <p:sp>
            <p:nvSpPr>
              <p:cNvPr id="90" name="Line 77"/>
              <p:cNvSpPr>
                <a:spLocks noChangeShapeType="1"/>
              </p:cNvSpPr>
              <p:nvPr/>
            </p:nvSpPr>
            <p:spPr bwMode="auto">
              <a:xfrm flipV="1">
                <a:off x="5617946" y="1412772"/>
                <a:ext cx="504001" cy="3240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5765223" y="1520787"/>
                    <a:ext cx="165109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TextBox 9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65223" y="1520787"/>
                    <a:ext cx="1651093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909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 flipV="1">
              <a:off x="6840202" y="2672952"/>
              <a:ext cx="468000" cy="324001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6768244" y="2442169"/>
                  <a:ext cx="376120" cy="3387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8244" y="2442169"/>
                  <a:ext cx="376120" cy="33876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30645" r="-6452" b="-309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5779476" y="2977589"/>
            <a:ext cx="2437920" cy="1063479"/>
            <a:chOff x="5779476" y="2977589"/>
            <a:chExt cx="2437920" cy="10634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7419499" y="3100898"/>
                  <a:ext cx="60888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19499" y="3100898"/>
                  <a:ext cx="608885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" name="Ομάδα 5"/>
            <p:cNvGrpSpPr/>
            <p:nvPr/>
          </p:nvGrpSpPr>
          <p:grpSpPr>
            <a:xfrm>
              <a:off x="5779476" y="2977589"/>
              <a:ext cx="2437920" cy="1063479"/>
              <a:chOff x="5779476" y="2977589"/>
              <a:chExt cx="2437920" cy="1063479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5779476" y="3465004"/>
                <a:ext cx="2176900" cy="576064"/>
                <a:chOff x="5779476" y="3465004"/>
                <a:chExt cx="2176900" cy="57606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TextBox 86"/>
                    <p:cNvSpPr txBox="1"/>
                    <p:nvPr/>
                  </p:nvSpPr>
                  <p:spPr>
                    <a:xfrm>
                      <a:off x="6305283" y="3640958"/>
                      <a:ext cx="1651093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𝟐𝐟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𝟐𝐟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7" name="TextBox 8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05283" y="3640958"/>
                      <a:ext cx="1651093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909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8" name="Line 78"/>
                <p:cNvSpPr>
                  <a:spLocks noChangeShapeType="1"/>
                </p:cNvSpPr>
                <p:nvPr/>
              </p:nvSpPr>
              <p:spPr bwMode="auto">
                <a:xfrm>
                  <a:off x="5779476" y="3465004"/>
                  <a:ext cx="1385104" cy="25200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84" name="Line 78"/>
              <p:cNvSpPr>
                <a:spLocks noChangeShapeType="1"/>
              </p:cNvSpPr>
              <p:nvPr/>
            </p:nvSpPr>
            <p:spPr bwMode="auto">
              <a:xfrm>
                <a:off x="6832292" y="2977589"/>
                <a:ext cx="1385104" cy="25200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166169" y="4113076"/>
                <a:ext cx="22787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69" y="4113076"/>
                <a:ext cx="2278701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Ομάδα 8"/>
          <p:cNvGrpSpPr/>
          <p:nvPr/>
        </p:nvGrpSpPr>
        <p:grpSpPr>
          <a:xfrm>
            <a:off x="4755682" y="2672952"/>
            <a:ext cx="4208806" cy="1840234"/>
            <a:chOff x="4755682" y="2672952"/>
            <a:chExt cx="4208806" cy="1840234"/>
          </a:xfrm>
        </p:grpSpPr>
        <p:sp>
          <p:nvSpPr>
            <p:cNvPr id="93" name="Line 29"/>
            <p:cNvSpPr>
              <a:spLocks noChangeShapeType="1"/>
            </p:cNvSpPr>
            <p:nvPr/>
          </p:nvSpPr>
          <p:spPr bwMode="auto">
            <a:xfrm flipV="1">
              <a:off x="8172400" y="2834951"/>
              <a:ext cx="792088" cy="43400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7" name="Ομάδα 6"/>
            <p:cNvGrpSpPr/>
            <p:nvPr/>
          </p:nvGrpSpPr>
          <p:grpSpPr>
            <a:xfrm>
              <a:off x="4755682" y="2672952"/>
              <a:ext cx="4208806" cy="1840234"/>
              <a:chOff x="4755682" y="2672952"/>
              <a:chExt cx="4208806" cy="1840234"/>
            </a:xfrm>
          </p:grpSpPr>
          <p:sp>
            <p:nvSpPr>
              <p:cNvPr id="77" name="Line 10"/>
              <p:cNvSpPr>
                <a:spLocks noChangeShapeType="1"/>
              </p:cNvSpPr>
              <p:nvPr/>
            </p:nvSpPr>
            <p:spPr bwMode="auto">
              <a:xfrm>
                <a:off x="6925409" y="2960948"/>
                <a:ext cx="1836739" cy="0"/>
              </a:xfrm>
              <a:prstGeom prst="line">
                <a:avLst/>
              </a:prstGeom>
              <a:noFill/>
              <a:ln w="53975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" name="Line 30"/>
              <p:cNvSpPr>
                <a:spLocks noChangeShapeType="1"/>
              </p:cNvSpPr>
              <p:nvPr/>
            </p:nvSpPr>
            <p:spPr bwMode="auto">
              <a:xfrm>
                <a:off x="7271216" y="2672952"/>
                <a:ext cx="1693272" cy="304637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4755682" y="4113076"/>
                    <a:ext cx="255262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</m:t>
                              </m:r>
                            </m:sub>
                          </m:s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5" name="TextBox 9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55682" y="4113076"/>
                    <a:ext cx="2552622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Ορθογώνιο 7"/>
                  <p:cNvSpPr/>
                  <p:nvPr/>
                </p:nvSpPr>
                <p:spPr>
                  <a:xfrm>
                    <a:off x="8455142" y="2931331"/>
                    <a:ext cx="49667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8" name="Ορθογώνιο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55142" y="2931331"/>
                    <a:ext cx="496674" cy="40011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9" name="Text Box 71"/>
          <p:cNvSpPr txBox="1">
            <a:spLocks noChangeArrowheads="1"/>
          </p:cNvSpPr>
          <p:nvPr/>
        </p:nvSpPr>
        <p:spPr bwMode="auto">
          <a:xfrm>
            <a:off x="85720" y="5029435"/>
            <a:ext cx="32261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ΔΙΑΤΗΡΗΣΗ ΤΗΣ ΟΡΜΗΣ: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3286976" y="4911551"/>
                <a:ext cx="17890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</m:sub>
                          </m:s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976" y="4911551"/>
                <a:ext cx="1789080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994700" y="4927810"/>
                <a:ext cx="309225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700" y="4927810"/>
                <a:ext cx="3092257" cy="400110"/>
              </a:xfrm>
              <a:prstGeom prst="rect">
                <a:avLst/>
              </a:prstGeom>
              <a:blipFill rotWithShape="1">
                <a:blip r:embed="rId15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59" grpId="0" autoUpdateAnimBg="0"/>
      <p:bldP spid="60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0"/>
          <p:cNvSpPr>
            <a:spLocks noChangeShapeType="1"/>
          </p:cNvSpPr>
          <p:nvPr/>
        </p:nvSpPr>
        <p:spPr bwMode="auto">
          <a:xfrm>
            <a:off x="3657600" y="3048000"/>
            <a:ext cx="3830724" cy="6858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" name="Line 28"/>
          <p:cNvSpPr>
            <a:spLocks noChangeShapeType="1"/>
          </p:cNvSpPr>
          <p:nvPr/>
        </p:nvSpPr>
        <p:spPr bwMode="auto">
          <a:xfrm>
            <a:off x="0" y="2971800"/>
            <a:ext cx="9108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ΕΛΑΣΤΙΚΗ ΜΗ ΚΕΝΤΡΙΚΗ ΚΡΟΥΣΗ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sp>
        <p:nvSpPr>
          <p:cNvPr id="10" name="Line 29"/>
          <p:cNvSpPr>
            <a:spLocks noChangeShapeType="1"/>
          </p:cNvSpPr>
          <p:nvPr/>
        </p:nvSpPr>
        <p:spPr bwMode="auto">
          <a:xfrm flipV="1">
            <a:off x="3581400" y="928465"/>
            <a:ext cx="3276600" cy="2043335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1" name="Group 40"/>
          <p:cNvGrpSpPr>
            <a:grpSpLocks/>
          </p:cNvGrpSpPr>
          <p:nvPr/>
        </p:nvGrpSpPr>
        <p:grpSpPr bwMode="auto">
          <a:xfrm>
            <a:off x="5184068" y="1608584"/>
            <a:ext cx="457200" cy="457200"/>
            <a:chOff x="1344" y="3168"/>
            <a:chExt cx="288" cy="288"/>
          </a:xfrm>
        </p:grpSpPr>
        <p:sp>
          <p:nvSpPr>
            <p:cNvPr id="12" name="Oval 38"/>
            <p:cNvSpPr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1392" y="3216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/>
                <a:t>m</a:t>
              </a:r>
              <a:r>
                <a:rPr lang="el-GR" altLang="el-GR" sz="2000" b="1" i="1" baseline="-25000" dirty="0"/>
                <a:t>1</a:t>
              </a:r>
              <a:endParaRPr lang="el-GR" altLang="el-GR" sz="2000" b="1" i="1" dirty="0"/>
            </a:p>
          </p:txBody>
        </p:sp>
      </p:grpSp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5173416" y="2996952"/>
            <a:ext cx="685800" cy="685800"/>
            <a:chOff x="2160" y="2736"/>
            <a:chExt cx="432" cy="432"/>
          </a:xfrm>
        </p:grpSpPr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2160" y="2736"/>
              <a:ext cx="432" cy="432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2304" y="2832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</p:grpSp>
      <p:sp>
        <p:nvSpPr>
          <p:cNvPr id="18" name="Text Box 48"/>
          <p:cNvSpPr txBox="1">
            <a:spLocks noChangeArrowheads="1"/>
          </p:cNvSpPr>
          <p:nvPr/>
        </p:nvSpPr>
        <p:spPr bwMode="auto">
          <a:xfrm>
            <a:off x="4238625" y="2560638"/>
            <a:ext cx="1587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 dirty="0">
                <a:solidFill>
                  <a:srgbClr val="FFFF00"/>
                </a:solidFill>
              </a:rPr>
              <a:t>θ</a:t>
            </a:r>
          </a:p>
        </p:txBody>
      </p:sp>
      <p:sp>
        <p:nvSpPr>
          <p:cNvPr id="19" name="Text Box 49"/>
          <p:cNvSpPr txBox="1">
            <a:spLocks noChangeArrowheads="1"/>
          </p:cNvSpPr>
          <p:nvPr/>
        </p:nvSpPr>
        <p:spPr bwMode="auto">
          <a:xfrm>
            <a:off x="4905800" y="2888940"/>
            <a:ext cx="177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 dirty="0">
                <a:solidFill>
                  <a:srgbClr val="FFFF00"/>
                </a:solidFill>
              </a:rPr>
              <a:t>φ</a:t>
            </a:r>
          </a:p>
        </p:txBody>
      </p:sp>
      <p:sp>
        <p:nvSpPr>
          <p:cNvPr id="20" name="Line 63"/>
          <p:cNvSpPr>
            <a:spLocks noChangeShapeType="1"/>
          </p:cNvSpPr>
          <p:nvPr/>
        </p:nvSpPr>
        <p:spPr bwMode="auto">
          <a:xfrm flipV="1">
            <a:off x="5580112" y="1124808"/>
            <a:ext cx="936000" cy="576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1" name="Group 35"/>
          <p:cNvGrpSpPr>
            <a:grpSpLocks/>
          </p:cNvGrpSpPr>
          <p:nvPr/>
        </p:nvGrpSpPr>
        <p:grpSpPr bwMode="auto">
          <a:xfrm>
            <a:off x="2313707" y="2895600"/>
            <a:ext cx="685800" cy="685800"/>
            <a:chOff x="1200" y="1824"/>
            <a:chExt cx="432" cy="432"/>
          </a:xfrm>
        </p:grpSpPr>
        <p:sp>
          <p:nvSpPr>
            <p:cNvPr id="22" name="Oval 15"/>
            <p:cNvSpPr>
              <a:spLocks noChangeArrowheads="1"/>
            </p:cNvSpPr>
            <p:nvPr/>
          </p:nvSpPr>
          <p:spPr bwMode="auto">
            <a:xfrm>
              <a:off x="1200" y="1824"/>
              <a:ext cx="432" cy="432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rgbClr val="99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23" name="Text Box 17"/>
            <p:cNvSpPr txBox="1">
              <a:spLocks noChangeArrowheads="1"/>
            </p:cNvSpPr>
            <p:nvPr/>
          </p:nvSpPr>
          <p:spPr bwMode="auto">
            <a:xfrm>
              <a:off x="1344" y="19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</p:grpSp>
      <p:sp>
        <p:nvSpPr>
          <p:cNvPr id="24" name="Text Box 68"/>
          <p:cNvSpPr txBox="1">
            <a:spLocks noChangeArrowheads="1"/>
          </p:cNvSpPr>
          <p:nvPr/>
        </p:nvSpPr>
        <p:spPr bwMode="auto">
          <a:xfrm>
            <a:off x="228600" y="620688"/>
            <a:ext cx="26502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ΑΡΧΙΚΗ ΚΑΤΑΣΤΑΣΗ</a:t>
            </a:r>
          </a:p>
        </p:txBody>
      </p:sp>
      <p:sp>
        <p:nvSpPr>
          <p:cNvPr id="25" name="Text Box 69"/>
          <p:cNvSpPr txBox="1">
            <a:spLocks noChangeArrowheads="1"/>
          </p:cNvSpPr>
          <p:nvPr/>
        </p:nvSpPr>
        <p:spPr bwMode="auto">
          <a:xfrm>
            <a:off x="4953000" y="620688"/>
            <a:ext cx="2648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ΤΕΛΙΚΗ ΚΑΤΑΣΤΑΣΗ</a:t>
            </a:r>
          </a:p>
        </p:txBody>
      </p:sp>
      <p:sp>
        <p:nvSpPr>
          <p:cNvPr id="26" name="Text Box 70"/>
          <p:cNvSpPr txBox="1">
            <a:spLocks noChangeArrowheads="1"/>
          </p:cNvSpPr>
          <p:nvPr/>
        </p:nvSpPr>
        <p:spPr bwMode="auto">
          <a:xfrm>
            <a:off x="3275856" y="620688"/>
            <a:ext cx="11010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ΚΡΟΥΣΗ</a:t>
            </a:r>
          </a:p>
        </p:txBody>
      </p:sp>
      <p:grpSp>
        <p:nvGrpSpPr>
          <p:cNvPr id="27" name="Group 44"/>
          <p:cNvGrpSpPr>
            <a:grpSpLocks/>
          </p:cNvGrpSpPr>
          <p:nvPr/>
        </p:nvGrpSpPr>
        <p:grpSpPr bwMode="auto">
          <a:xfrm>
            <a:off x="3429000" y="2743200"/>
            <a:ext cx="1066800" cy="838200"/>
            <a:chOff x="1968" y="1728"/>
            <a:chExt cx="672" cy="528"/>
          </a:xfrm>
        </p:grpSpPr>
        <p:sp>
          <p:nvSpPr>
            <p:cNvPr id="28" name="Oval 24"/>
            <p:cNvSpPr>
              <a:spLocks noChangeArrowheads="1"/>
            </p:cNvSpPr>
            <p:nvPr/>
          </p:nvSpPr>
          <p:spPr bwMode="auto">
            <a:xfrm>
              <a:off x="1968" y="1728"/>
              <a:ext cx="288" cy="288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2208" y="1824"/>
              <a:ext cx="432" cy="432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2352" y="19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2016" y="1776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l-GR" altLang="el-GR" sz="2000" b="1" i="1" baseline="-25000"/>
                <a:t>1</a:t>
              </a:r>
              <a:endParaRPr lang="el-GR" altLang="el-GR" sz="2000" b="1" i="1"/>
            </a:p>
          </p:txBody>
        </p:sp>
      </p:grpSp>
      <p:sp>
        <p:nvSpPr>
          <p:cNvPr id="32" name="Line 86"/>
          <p:cNvSpPr>
            <a:spLocks noChangeShapeType="1"/>
          </p:cNvSpPr>
          <p:nvPr/>
        </p:nvSpPr>
        <p:spPr bwMode="auto">
          <a:xfrm>
            <a:off x="508" y="4725144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3" name="Line 87"/>
          <p:cNvSpPr>
            <a:spLocks noChangeShapeType="1"/>
          </p:cNvSpPr>
          <p:nvPr/>
        </p:nvSpPr>
        <p:spPr bwMode="auto">
          <a:xfrm>
            <a:off x="3124200" y="1066800"/>
            <a:ext cx="0" cy="3672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4" name="Line 88"/>
          <p:cNvSpPr>
            <a:spLocks noChangeShapeType="1"/>
          </p:cNvSpPr>
          <p:nvPr/>
        </p:nvSpPr>
        <p:spPr bwMode="auto">
          <a:xfrm>
            <a:off x="4572000" y="1066800"/>
            <a:ext cx="0" cy="34560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7" name="Ομάδα 16"/>
          <p:cNvGrpSpPr/>
          <p:nvPr/>
        </p:nvGrpSpPr>
        <p:grpSpPr>
          <a:xfrm>
            <a:off x="0" y="2488830"/>
            <a:ext cx="1692275" cy="711569"/>
            <a:chOff x="0" y="2488830"/>
            <a:chExt cx="1692275" cy="711569"/>
          </a:xfrm>
        </p:grpSpPr>
        <p:grpSp>
          <p:nvGrpSpPr>
            <p:cNvPr id="5" name="Group 93"/>
            <p:cNvGrpSpPr>
              <a:grpSpLocks/>
            </p:cNvGrpSpPr>
            <p:nvPr/>
          </p:nvGrpSpPr>
          <p:grpSpPr bwMode="auto">
            <a:xfrm>
              <a:off x="0" y="2743199"/>
              <a:ext cx="1692275" cy="457200"/>
              <a:chOff x="0" y="1728"/>
              <a:chExt cx="1066" cy="288"/>
            </a:xfrm>
          </p:grpSpPr>
          <p:sp>
            <p:nvSpPr>
              <p:cNvPr id="6" name="Oval 8"/>
              <p:cNvSpPr>
                <a:spLocks noChangeArrowheads="1"/>
              </p:cNvSpPr>
              <p:nvPr/>
            </p:nvSpPr>
            <p:spPr bwMode="auto">
              <a:xfrm>
                <a:off x="0" y="1728"/>
                <a:ext cx="288" cy="288"/>
              </a:xfrm>
              <a:prstGeom prst="ellipse">
                <a:avLst/>
              </a:prstGeom>
              <a:solidFill>
                <a:srgbClr val="C00000"/>
              </a:solidFill>
              <a:ln w="952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7" name="Line 9"/>
              <p:cNvSpPr>
                <a:spLocks noChangeShapeType="1"/>
              </p:cNvSpPr>
              <p:nvPr/>
            </p:nvSpPr>
            <p:spPr bwMode="auto">
              <a:xfrm>
                <a:off x="272" y="1865"/>
                <a:ext cx="794" cy="0"/>
              </a:xfrm>
              <a:prstGeom prst="line">
                <a:avLst/>
              </a:prstGeom>
              <a:noFill/>
              <a:ln w="53975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" name="Text Box 11"/>
              <p:cNvSpPr txBox="1">
                <a:spLocks noChangeArrowheads="1"/>
              </p:cNvSpPr>
              <p:nvPr/>
            </p:nvSpPr>
            <p:spPr bwMode="auto">
              <a:xfrm>
                <a:off x="38" y="1776"/>
                <a:ext cx="1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/>
                  <a:t>m</a:t>
                </a:r>
                <a:r>
                  <a:rPr lang="en-US" altLang="el-GR" sz="2000" b="1" i="1" baseline="-25000"/>
                  <a:t>1</a:t>
                </a:r>
                <a:endParaRPr lang="el-GR" altLang="el-GR" sz="2000" b="1" i="1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79805" y="2488830"/>
                  <a:ext cx="67300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805" y="2488830"/>
                  <a:ext cx="673005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6061" r="-35455"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956676" y="2452826"/>
                <a:ext cx="1067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676" y="2452826"/>
                <a:ext cx="1067151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70085" y="1012666"/>
                <a:ext cx="5960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085" y="1012666"/>
                <a:ext cx="596061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714626" y="3573016"/>
                <a:ext cx="5960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26" y="3573016"/>
                <a:ext cx="596061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94762" y="4113076"/>
                <a:ext cx="16863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𝜾</m:t>
                          </m:r>
                        </m:e>
                      </m:ac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62" y="4113076"/>
                <a:ext cx="1686359" cy="400110"/>
              </a:xfrm>
              <a:prstGeom prst="rect">
                <a:avLst/>
              </a:prstGeom>
              <a:blipFill rotWithShape="1">
                <a:blip r:embed="rId6"/>
                <a:stretch>
                  <a:fillRect t="-6154" r="-13357"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755682" y="4113076"/>
                <a:ext cx="25526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682" y="4113076"/>
                <a:ext cx="2552622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Line 46"/>
          <p:cNvSpPr>
            <a:spLocks noChangeShapeType="1"/>
          </p:cNvSpPr>
          <p:nvPr/>
        </p:nvSpPr>
        <p:spPr bwMode="auto">
          <a:xfrm>
            <a:off x="5854094" y="3429020"/>
            <a:ext cx="1022162" cy="180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4" name="Ομάδα 63"/>
          <p:cNvGrpSpPr/>
          <p:nvPr/>
        </p:nvGrpSpPr>
        <p:grpSpPr>
          <a:xfrm>
            <a:off x="5586192" y="908720"/>
            <a:ext cx="1181924" cy="828092"/>
            <a:chOff x="5586192" y="908720"/>
            <a:chExt cx="1181924" cy="828092"/>
          </a:xfrm>
        </p:grpSpPr>
        <p:sp>
          <p:nvSpPr>
            <p:cNvPr id="60" name="Line 28"/>
            <p:cNvSpPr>
              <a:spLocks noChangeShapeType="1"/>
            </p:cNvSpPr>
            <p:nvPr/>
          </p:nvSpPr>
          <p:spPr bwMode="auto">
            <a:xfrm>
              <a:off x="5616116" y="1736812"/>
              <a:ext cx="1152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" name="Line 28"/>
            <p:cNvSpPr>
              <a:spLocks noChangeShapeType="1"/>
            </p:cNvSpPr>
            <p:nvPr/>
          </p:nvSpPr>
          <p:spPr bwMode="auto">
            <a:xfrm rot="5400000">
              <a:off x="5190192" y="1304720"/>
              <a:ext cx="792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69" name="Ομάδα 68"/>
          <p:cNvGrpSpPr/>
          <p:nvPr/>
        </p:nvGrpSpPr>
        <p:grpSpPr>
          <a:xfrm>
            <a:off x="5838349" y="3356987"/>
            <a:ext cx="1217923" cy="432000"/>
            <a:chOff x="5586193" y="1700721"/>
            <a:chExt cx="1217923" cy="357026"/>
          </a:xfrm>
        </p:grpSpPr>
        <p:sp>
          <p:nvSpPr>
            <p:cNvPr id="70" name="Line 28"/>
            <p:cNvSpPr>
              <a:spLocks noChangeShapeType="1"/>
            </p:cNvSpPr>
            <p:nvPr/>
          </p:nvSpPr>
          <p:spPr bwMode="auto">
            <a:xfrm>
              <a:off x="5616116" y="1730110"/>
              <a:ext cx="1188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1" name="Line 28"/>
            <p:cNvSpPr>
              <a:spLocks noChangeShapeType="1"/>
            </p:cNvSpPr>
            <p:nvPr/>
          </p:nvSpPr>
          <p:spPr bwMode="auto">
            <a:xfrm rot="5400000" flipH="1" flipV="1">
              <a:off x="5407680" y="1879234"/>
              <a:ext cx="357026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1" name="Ομάδα 40"/>
          <p:cNvGrpSpPr/>
          <p:nvPr/>
        </p:nvGrpSpPr>
        <p:grpSpPr>
          <a:xfrm>
            <a:off x="2693355" y="1052736"/>
            <a:ext cx="3966877" cy="4712735"/>
            <a:chOff x="2693355" y="1052736"/>
            <a:chExt cx="3966877" cy="4712735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4979853" y="1052736"/>
              <a:ext cx="1680379" cy="1048182"/>
              <a:chOff x="4979853" y="1052736"/>
              <a:chExt cx="1680379" cy="1048182"/>
            </a:xfrm>
          </p:grpSpPr>
          <p:sp>
            <p:nvSpPr>
              <p:cNvPr id="62" name="Line 28"/>
              <p:cNvSpPr>
                <a:spLocks noChangeShapeType="1"/>
              </p:cNvSpPr>
              <p:nvPr/>
            </p:nvSpPr>
            <p:spPr bwMode="auto">
              <a:xfrm>
                <a:off x="5580240" y="1099626"/>
                <a:ext cx="10080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3" name="Line 28"/>
              <p:cNvSpPr>
                <a:spLocks noChangeShapeType="1"/>
              </p:cNvSpPr>
              <p:nvPr/>
            </p:nvSpPr>
            <p:spPr bwMode="auto">
              <a:xfrm rot="5400000">
                <a:off x="6174216" y="1394736"/>
                <a:ext cx="6840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/>
            </p:nvSpPr>
            <p:spPr bwMode="auto">
              <a:xfrm flipV="1">
                <a:off x="5616115" y="1736812"/>
                <a:ext cx="900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6" name="Line 63"/>
              <p:cNvSpPr>
                <a:spLocks noChangeShapeType="1"/>
              </p:cNvSpPr>
              <p:nvPr/>
            </p:nvSpPr>
            <p:spPr bwMode="auto">
              <a:xfrm rot="16200000" flipV="1">
                <a:off x="5262192" y="1376808"/>
                <a:ext cx="648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5966388" y="1700808"/>
                    <a:ext cx="6938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𝐟𝐱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Text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66388" y="1700808"/>
                    <a:ext cx="693844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4979853" y="1088740"/>
                    <a:ext cx="708271" cy="42825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9853" y="1088740"/>
                    <a:ext cx="708271" cy="428259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b="-714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2693355" y="5337212"/>
                  <a:ext cx="2304000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𝛖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𝟏𝐟𝐱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3355" y="5337212"/>
                  <a:ext cx="2304000" cy="428259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2116" t="-5714" r="-265" b="-8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2642406" y="5841268"/>
                <a:ext cx="6430094" cy="4282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𝛖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406" y="5841268"/>
                <a:ext cx="6430094" cy="428259"/>
              </a:xfrm>
              <a:prstGeom prst="rect">
                <a:avLst/>
              </a:prstGeom>
              <a:blipFill rotWithShape="1">
                <a:blip r:embed="rId12"/>
                <a:stretch>
                  <a:fillRect t="-5714"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Ορθογώνιο 82"/>
              <p:cNvSpPr/>
              <p:nvPr/>
            </p:nvSpPr>
            <p:spPr>
              <a:xfrm>
                <a:off x="2277396" y="6385117"/>
                <a:ext cx="6687091" cy="450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𝛖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𝟏𝐟𝐱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𝐟𝐱</m:t>
                                  </m:r>
                                </m:sub>
                              </m:s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+(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</m:t>
                              </m:r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3" name="Ορθογώνιο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396" y="6385117"/>
                <a:ext cx="6687091" cy="450380"/>
              </a:xfrm>
              <a:prstGeom prst="rect">
                <a:avLst/>
              </a:prstGeom>
              <a:blipFill rotWithShape="1">
                <a:blip r:embed="rId16"/>
                <a:stretch>
                  <a:fillRect t="-1351" b="-67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062" y="4833156"/>
                <a:ext cx="366683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2" y="4833156"/>
                <a:ext cx="3666838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Ομάδα 42"/>
          <p:cNvGrpSpPr/>
          <p:nvPr/>
        </p:nvGrpSpPr>
        <p:grpSpPr>
          <a:xfrm>
            <a:off x="4896036" y="2990099"/>
            <a:ext cx="2507802" cy="2761489"/>
            <a:chOff x="4896036" y="2990099"/>
            <a:chExt cx="2507802" cy="2761489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5591921" y="2990099"/>
              <a:ext cx="1456163" cy="1014965"/>
              <a:chOff x="5591921" y="2990099"/>
              <a:chExt cx="1456163" cy="1014965"/>
            </a:xfrm>
          </p:grpSpPr>
          <p:sp>
            <p:nvSpPr>
              <p:cNvPr id="72" name="Line 28"/>
              <p:cNvSpPr>
                <a:spLocks noChangeShapeType="1"/>
              </p:cNvSpPr>
              <p:nvPr/>
            </p:nvSpPr>
            <p:spPr bwMode="auto">
              <a:xfrm>
                <a:off x="5890795" y="3636640"/>
                <a:ext cx="10800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3" name="Line 28"/>
              <p:cNvSpPr>
                <a:spLocks noChangeShapeType="1"/>
              </p:cNvSpPr>
              <p:nvPr/>
            </p:nvSpPr>
            <p:spPr bwMode="auto">
              <a:xfrm rot="5400000">
                <a:off x="6732256" y="3536996"/>
                <a:ext cx="288000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4" name="Line 63"/>
              <p:cNvSpPr>
                <a:spLocks noChangeShapeType="1"/>
              </p:cNvSpPr>
              <p:nvPr/>
            </p:nvSpPr>
            <p:spPr bwMode="auto">
              <a:xfrm flipV="1">
                <a:off x="5832240" y="3392996"/>
                <a:ext cx="1044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5" name="Line 63"/>
              <p:cNvSpPr>
                <a:spLocks noChangeShapeType="1"/>
              </p:cNvSpPr>
              <p:nvPr/>
            </p:nvSpPr>
            <p:spPr bwMode="auto">
              <a:xfrm rot="5400000">
                <a:off x="5712348" y="3519036"/>
                <a:ext cx="252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6354240" y="2990099"/>
                    <a:ext cx="6938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𝐟𝐱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4240" y="2990099"/>
                    <a:ext cx="693844" cy="400110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b="-46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5591921" y="3576805"/>
                    <a:ext cx="708271" cy="42825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7" name="TextBox 7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1921" y="3576805"/>
                    <a:ext cx="708271" cy="428259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714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Ορθογώνιο 86"/>
                <p:cNvSpPr/>
                <p:nvPr/>
              </p:nvSpPr>
              <p:spPr>
                <a:xfrm>
                  <a:off x="4896036" y="5301208"/>
                  <a:ext cx="2507802" cy="4503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𝐟𝐱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acc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  <m:acc>
                              <m:accPr>
                                <m:chr m:val="̂"/>
                                <m:ctrlP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e>
                            </m:acc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7" name="Ορθογώνιο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6036" y="5301208"/>
                  <a:ext cx="2507802" cy="450380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t="-1351" b="-54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Ορθογώνιο 87"/>
              <p:cNvSpPr/>
              <p:nvPr/>
            </p:nvSpPr>
            <p:spPr>
              <a:xfrm>
                <a:off x="7200292" y="5301208"/>
                <a:ext cx="164936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8" name="Ορθογώνιο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292" y="5301208"/>
                <a:ext cx="1649361" cy="400110"/>
              </a:xfrm>
              <a:prstGeom prst="rect">
                <a:avLst/>
              </a:prstGeom>
              <a:blipFill rotWithShape="1">
                <a:blip r:embed="rId21"/>
                <a:stretch>
                  <a:fillRect t="-6154" b="-307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30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  <p:bldP spid="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0"/>
          <p:cNvSpPr>
            <a:spLocks noChangeShapeType="1"/>
          </p:cNvSpPr>
          <p:nvPr/>
        </p:nvSpPr>
        <p:spPr bwMode="auto">
          <a:xfrm>
            <a:off x="3657600" y="3048000"/>
            <a:ext cx="3830724" cy="6858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" name="Line 28"/>
          <p:cNvSpPr>
            <a:spLocks noChangeShapeType="1"/>
          </p:cNvSpPr>
          <p:nvPr/>
        </p:nvSpPr>
        <p:spPr bwMode="auto">
          <a:xfrm>
            <a:off x="0" y="2971800"/>
            <a:ext cx="9108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ΕΛΑΣΤΙΚΗ ΜΗ ΚΕΝΤΡΙΚΗ ΚΡΟΥΣΗ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0" y="2743199"/>
            <a:ext cx="2293939" cy="457200"/>
            <a:chOff x="0" y="1728"/>
            <a:chExt cx="1445" cy="288"/>
          </a:xfrm>
        </p:grpSpPr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0" y="1728"/>
              <a:ext cx="288" cy="288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288" y="1824"/>
              <a:ext cx="794" cy="0"/>
            </a:xfrm>
            <a:prstGeom prst="line">
              <a:avLst/>
            </a:prstGeom>
            <a:noFill/>
            <a:ln w="53975">
              <a:solidFill>
                <a:srgbClr val="FFFF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288" y="1920"/>
              <a:ext cx="1157" cy="0"/>
            </a:xfrm>
            <a:prstGeom prst="line">
              <a:avLst/>
            </a:prstGeom>
            <a:noFill/>
            <a:ln w="53975">
              <a:solidFill>
                <a:schemeClr val="bg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38" y="1776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1</a:t>
              </a:r>
              <a:endParaRPr lang="el-GR" altLang="el-GR" sz="2000" b="1" i="1"/>
            </a:p>
          </p:txBody>
        </p:sp>
      </p:grpSp>
      <p:sp>
        <p:nvSpPr>
          <p:cNvPr id="10" name="Line 29"/>
          <p:cNvSpPr>
            <a:spLocks noChangeShapeType="1"/>
          </p:cNvSpPr>
          <p:nvPr/>
        </p:nvSpPr>
        <p:spPr bwMode="auto">
          <a:xfrm flipV="1">
            <a:off x="3581400" y="928465"/>
            <a:ext cx="3276600" cy="2043335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1" name="Group 40"/>
          <p:cNvGrpSpPr>
            <a:grpSpLocks/>
          </p:cNvGrpSpPr>
          <p:nvPr/>
        </p:nvGrpSpPr>
        <p:grpSpPr bwMode="auto">
          <a:xfrm>
            <a:off x="5184068" y="1608584"/>
            <a:ext cx="457200" cy="457200"/>
            <a:chOff x="1344" y="3168"/>
            <a:chExt cx="288" cy="288"/>
          </a:xfrm>
        </p:grpSpPr>
        <p:sp>
          <p:nvSpPr>
            <p:cNvPr id="12" name="Oval 38"/>
            <p:cNvSpPr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1392" y="3216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/>
                <a:t>m</a:t>
              </a:r>
              <a:r>
                <a:rPr lang="el-GR" altLang="el-GR" sz="2000" b="1" i="1" baseline="-25000" dirty="0"/>
                <a:t>1</a:t>
              </a:r>
              <a:endParaRPr lang="el-GR" altLang="el-GR" sz="2000" b="1" i="1" dirty="0"/>
            </a:p>
          </p:txBody>
        </p:sp>
      </p:grpSp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5173416" y="2996952"/>
            <a:ext cx="685800" cy="685800"/>
            <a:chOff x="2160" y="2736"/>
            <a:chExt cx="432" cy="432"/>
          </a:xfrm>
        </p:grpSpPr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2160" y="2736"/>
              <a:ext cx="432" cy="432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2304" y="2832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</p:grp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4238625" y="2560638"/>
            <a:ext cx="1587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 dirty="0">
                <a:solidFill>
                  <a:srgbClr val="FFFF00"/>
                </a:solidFill>
              </a:rPr>
              <a:t>θ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4905800" y="2888940"/>
            <a:ext cx="177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i="1" dirty="0">
                <a:solidFill>
                  <a:srgbClr val="FFFF00"/>
                </a:solidFill>
              </a:rPr>
              <a:t>φ</a:t>
            </a:r>
          </a:p>
        </p:txBody>
      </p:sp>
      <p:sp>
        <p:nvSpPr>
          <p:cNvPr id="19" name="Line 63"/>
          <p:cNvSpPr>
            <a:spLocks noChangeShapeType="1"/>
          </p:cNvSpPr>
          <p:nvPr/>
        </p:nvSpPr>
        <p:spPr bwMode="auto">
          <a:xfrm flipV="1">
            <a:off x="5580112" y="1124808"/>
            <a:ext cx="936000" cy="576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0" name="Group 35"/>
          <p:cNvGrpSpPr>
            <a:grpSpLocks/>
          </p:cNvGrpSpPr>
          <p:nvPr/>
        </p:nvGrpSpPr>
        <p:grpSpPr bwMode="auto">
          <a:xfrm>
            <a:off x="2313707" y="2895600"/>
            <a:ext cx="685800" cy="685800"/>
            <a:chOff x="1200" y="1824"/>
            <a:chExt cx="432" cy="432"/>
          </a:xfrm>
        </p:grpSpPr>
        <p:sp>
          <p:nvSpPr>
            <p:cNvPr id="21" name="Oval 15"/>
            <p:cNvSpPr>
              <a:spLocks noChangeArrowheads="1"/>
            </p:cNvSpPr>
            <p:nvPr/>
          </p:nvSpPr>
          <p:spPr bwMode="auto">
            <a:xfrm>
              <a:off x="1200" y="1824"/>
              <a:ext cx="432" cy="432"/>
            </a:xfrm>
            <a:prstGeom prst="ellipse">
              <a:avLst/>
            </a:prstGeom>
            <a:solidFill>
              <a:srgbClr val="996600"/>
            </a:solidFill>
            <a:ln w="9525">
              <a:solidFill>
                <a:srgbClr val="9966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1344" y="19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</p:grpSp>
      <p:sp>
        <p:nvSpPr>
          <p:cNvPr id="23" name="Text Box 68"/>
          <p:cNvSpPr txBox="1">
            <a:spLocks noChangeArrowheads="1"/>
          </p:cNvSpPr>
          <p:nvPr/>
        </p:nvSpPr>
        <p:spPr bwMode="auto">
          <a:xfrm>
            <a:off x="228600" y="620688"/>
            <a:ext cx="26502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ΑΡΧΙΚΗ ΚΑΤΑΣΤΑΣΗ</a:t>
            </a:r>
          </a:p>
        </p:txBody>
      </p:sp>
      <p:sp>
        <p:nvSpPr>
          <p:cNvPr id="24" name="Text Box 69"/>
          <p:cNvSpPr txBox="1">
            <a:spLocks noChangeArrowheads="1"/>
          </p:cNvSpPr>
          <p:nvPr/>
        </p:nvSpPr>
        <p:spPr bwMode="auto">
          <a:xfrm>
            <a:off x="4953000" y="620688"/>
            <a:ext cx="26486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ΤΕΛΙΚΗ ΚΑΤΑΣΤΑΣΗ</a:t>
            </a:r>
          </a:p>
        </p:txBody>
      </p:sp>
      <p:sp>
        <p:nvSpPr>
          <p:cNvPr id="25" name="Text Box 70"/>
          <p:cNvSpPr txBox="1">
            <a:spLocks noChangeArrowheads="1"/>
          </p:cNvSpPr>
          <p:nvPr/>
        </p:nvSpPr>
        <p:spPr bwMode="auto">
          <a:xfrm>
            <a:off x="3275856" y="620688"/>
            <a:ext cx="11010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ΚΡΟΥΣΗ</a:t>
            </a:r>
          </a:p>
        </p:txBody>
      </p:sp>
      <p:grpSp>
        <p:nvGrpSpPr>
          <p:cNvPr id="26" name="Group 44"/>
          <p:cNvGrpSpPr>
            <a:grpSpLocks/>
          </p:cNvGrpSpPr>
          <p:nvPr/>
        </p:nvGrpSpPr>
        <p:grpSpPr bwMode="auto">
          <a:xfrm>
            <a:off x="3429000" y="2743200"/>
            <a:ext cx="1066800" cy="838200"/>
            <a:chOff x="1968" y="1728"/>
            <a:chExt cx="672" cy="528"/>
          </a:xfrm>
        </p:grpSpPr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1968" y="1728"/>
              <a:ext cx="288" cy="288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28" name="Oval 25"/>
            <p:cNvSpPr>
              <a:spLocks noChangeArrowheads="1"/>
            </p:cNvSpPr>
            <p:nvPr/>
          </p:nvSpPr>
          <p:spPr bwMode="auto">
            <a:xfrm>
              <a:off x="2208" y="1824"/>
              <a:ext cx="432" cy="432"/>
            </a:xfrm>
            <a:prstGeom prst="ellipse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2400">
                <a:latin typeface="Times New Roman Greek" charset="-95"/>
              </a:endParaRPr>
            </a:p>
          </p:txBody>
        </p:sp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2352" y="1920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n-US" altLang="el-GR" sz="2000" b="1" i="1" baseline="-25000"/>
                <a:t>2</a:t>
              </a:r>
              <a:endParaRPr lang="el-GR" altLang="el-GR" sz="2000" b="1" i="1"/>
            </a:p>
          </p:txBody>
        </p:sp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2016" y="1776"/>
              <a:ext cx="1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/>
                <a:t>m</a:t>
              </a:r>
              <a:r>
                <a:rPr lang="el-GR" altLang="el-GR" sz="2000" b="1" i="1" baseline="-25000"/>
                <a:t>1</a:t>
              </a:r>
              <a:endParaRPr lang="el-GR" altLang="el-GR" sz="2000" b="1" i="1"/>
            </a:p>
          </p:txBody>
        </p:sp>
      </p:grpSp>
      <p:sp>
        <p:nvSpPr>
          <p:cNvPr id="32" name="Line 87"/>
          <p:cNvSpPr>
            <a:spLocks noChangeShapeType="1"/>
          </p:cNvSpPr>
          <p:nvPr/>
        </p:nvSpPr>
        <p:spPr bwMode="auto">
          <a:xfrm>
            <a:off x="3124200" y="1066800"/>
            <a:ext cx="0" cy="3672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3" name="Line 88"/>
          <p:cNvSpPr>
            <a:spLocks noChangeShapeType="1"/>
          </p:cNvSpPr>
          <p:nvPr/>
        </p:nvSpPr>
        <p:spPr bwMode="auto">
          <a:xfrm>
            <a:off x="4572000" y="1066800"/>
            <a:ext cx="0" cy="34560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27093" y="2456892"/>
                <a:ext cx="5784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93" y="2456892"/>
                <a:ext cx="578428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956676" y="2452826"/>
                <a:ext cx="1067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676" y="2452826"/>
                <a:ext cx="1067151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470085" y="1012666"/>
                <a:ext cx="5960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085" y="1012666"/>
                <a:ext cx="596061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714626" y="3573016"/>
                <a:ext cx="59606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626" y="3573016"/>
                <a:ext cx="596061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6234" y="3068960"/>
                <a:ext cx="179856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𝜾</m:t>
                          </m:r>
                        </m:e>
                      </m:ac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34" y="3068960"/>
                <a:ext cx="1798569" cy="400110"/>
              </a:xfrm>
              <a:prstGeom prst="rect">
                <a:avLst/>
              </a:prstGeom>
              <a:blipFill rotWithShape="1">
                <a:blip r:embed="rId6"/>
                <a:stretch>
                  <a:fillRect t="-6061" r="-12542"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23689" y="4185084"/>
                <a:ext cx="23636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𝜾</m:t>
                          </m:r>
                        </m:e>
                      </m:acc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89" y="4185084"/>
                <a:ext cx="2363660" cy="400110"/>
              </a:xfrm>
              <a:prstGeom prst="rect">
                <a:avLst/>
              </a:prstGeom>
              <a:blipFill rotWithShape="1">
                <a:blip r:embed="rId7"/>
                <a:stretch>
                  <a:fillRect t="-6154" r="-9794"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Line 46"/>
          <p:cNvSpPr>
            <a:spLocks noChangeShapeType="1"/>
          </p:cNvSpPr>
          <p:nvPr/>
        </p:nvSpPr>
        <p:spPr bwMode="auto">
          <a:xfrm>
            <a:off x="5854094" y="3429020"/>
            <a:ext cx="1022162" cy="180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42" name="Ομάδα 41"/>
          <p:cNvGrpSpPr/>
          <p:nvPr/>
        </p:nvGrpSpPr>
        <p:grpSpPr>
          <a:xfrm>
            <a:off x="5586192" y="908720"/>
            <a:ext cx="1181924" cy="828092"/>
            <a:chOff x="5586192" y="908720"/>
            <a:chExt cx="1181924" cy="828092"/>
          </a:xfrm>
        </p:grpSpPr>
        <p:sp>
          <p:nvSpPr>
            <p:cNvPr id="43" name="Line 28"/>
            <p:cNvSpPr>
              <a:spLocks noChangeShapeType="1"/>
            </p:cNvSpPr>
            <p:nvPr/>
          </p:nvSpPr>
          <p:spPr bwMode="auto">
            <a:xfrm>
              <a:off x="5616116" y="1736812"/>
              <a:ext cx="1152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4" name="Line 28"/>
            <p:cNvSpPr>
              <a:spLocks noChangeShapeType="1"/>
            </p:cNvSpPr>
            <p:nvPr/>
          </p:nvSpPr>
          <p:spPr bwMode="auto">
            <a:xfrm rot="5400000">
              <a:off x="5190192" y="1304720"/>
              <a:ext cx="792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5" name="Line 28"/>
          <p:cNvSpPr>
            <a:spLocks noChangeShapeType="1"/>
          </p:cNvSpPr>
          <p:nvPr/>
        </p:nvSpPr>
        <p:spPr bwMode="auto">
          <a:xfrm>
            <a:off x="5580240" y="1099626"/>
            <a:ext cx="1008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6" name="Line 28"/>
          <p:cNvSpPr>
            <a:spLocks noChangeShapeType="1"/>
          </p:cNvSpPr>
          <p:nvPr/>
        </p:nvSpPr>
        <p:spPr bwMode="auto">
          <a:xfrm rot="5400000">
            <a:off x="6174216" y="1394736"/>
            <a:ext cx="684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7" name="Line 63"/>
          <p:cNvSpPr>
            <a:spLocks noChangeShapeType="1"/>
          </p:cNvSpPr>
          <p:nvPr/>
        </p:nvSpPr>
        <p:spPr bwMode="auto">
          <a:xfrm flipV="1">
            <a:off x="5616115" y="1736812"/>
            <a:ext cx="900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8" name="Line 63"/>
          <p:cNvSpPr>
            <a:spLocks noChangeShapeType="1"/>
          </p:cNvSpPr>
          <p:nvPr/>
        </p:nvSpPr>
        <p:spPr bwMode="auto">
          <a:xfrm rot="16200000" flipV="1">
            <a:off x="5262192" y="1376808"/>
            <a:ext cx="648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966388" y="1700808"/>
                <a:ext cx="6938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𝐟𝐱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388" y="1700808"/>
                <a:ext cx="693844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979853" y="1088740"/>
                <a:ext cx="708271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9853" y="1088740"/>
                <a:ext cx="708271" cy="428259"/>
              </a:xfrm>
              <a:prstGeom prst="rect">
                <a:avLst/>
              </a:prstGeom>
              <a:blipFill rotWithShape="1">
                <a:blip r:embed="rId10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5838349" y="3356987"/>
            <a:ext cx="1217923" cy="432000"/>
            <a:chOff x="5586193" y="1700721"/>
            <a:chExt cx="1217923" cy="357026"/>
          </a:xfrm>
        </p:grpSpPr>
        <p:sp>
          <p:nvSpPr>
            <p:cNvPr id="52" name="Line 28"/>
            <p:cNvSpPr>
              <a:spLocks noChangeShapeType="1"/>
            </p:cNvSpPr>
            <p:nvPr/>
          </p:nvSpPr>
          <p:spPr bwMode="auto">
            <a:xfrm>
              <a:off x="5616116" y="1730110"/>
              <a:ext cx="1188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3" name="Line 28"/>
            <p:cNvSpPr>
              <a:spLocks noChangeShapeType="1"/>
            </p:cNvSpPr>
            <p:nvPr/>
          </p:nvSpPr>
          <p:spPr bwMode="auto">
            <a:xfrm rot="5400000" flipH="1" flipV="1">
              <a:off x="5407680" y="1879234"/>
              <a:ext cx="357026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54" name="Line 28"/>
          <p:cNvSpPr>
            <a:spLocks noChangeShapeType="1"/>
          </p:cNvSpPr>
          <p:nvPr/>
        </p:nvSpPr>
        <p:spPr bwMode="auto">
          <a:xfrm>
            <a:off x="5890795" y="3636640"/>
            <a:ext cx="1080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5" name="Line 28"/>
          <p:cNvSpPr>
            <a:spLocks noChangeShapeType="1"/>
          </p:cNvSpPr>
          <p:nvPr/>
        </p:nvSpPr>
        <p:spPr bwMode="auto">
          <a:xfrm rot="5400000">
            <a:off x="6732256" y="3536996"/>
            <a:ext cx="288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6" name="Line 63"/>
          <p:cNvSpPr>
            <a:spLocks noChangeShapeType="1"/>
          </p:cNvSpPr>
          <p:nvPr/>
        </p:nvSpPr>
        <p:spPr bwMode="auto">
          <a:xfrm flipV="1">
            <a:off x="5832240" y="3392996"/>
            <a:ext cx="1044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7" name="Line 63"/>
          <p:cNvSpPr>
            <a:spLocks noChangeShapeType="1"/>
          </p:cNvSpPr>
          <p:nvPr/>
        </p:nvSpPr>
        <p:spPr bwMode="auto">
          <a:xfrm rot="5400000">
            <a:off x="5712348" y="3519036"/>
            <a:ext cx="2520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354240" y="2990099"/>
                <a:ext cx="6938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𝟐𝐟𝐱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4240" y="2990099"/>
                <a:ext cx="693844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591921" y="3576805"/>
                <a:ext cx="708271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21" y="3576805"/>
                <a:ext cx="708271" cy="428259"/>
              </a:xfrm>
              <a:prstGeom prst="rect">
                <a:avLst/>
              </a:prstGeom>
              <a:blipFill rotWithShape="1">
                <a:blip r:embed="rId12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Ορθογώνιο 69"/>
          <p:cNvSpPr/>
          <p:nvPr/>
        </p:nvSpPr>
        <p:spPr bwMode="auto">
          <a:xfrm>
            <a:off x="210747" y="5760640"/>
            <a:ext cx="3245129" cy="944724"/>
          </a:xfrm>
          <a:prstGeom prst="rect">
            <a:avLst/>
          </a:pr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 Greek" charset="-95"/>
            </a:endParaRPr>
          </a:p>
        </p:txBody>
      </p:sp>
      <p:sp>
        <p:nvSpPr>
          <p:cNvPr id="66" name="Line 86"/>
          <p:cNvSpPr>
            <a:spLocks noChangeShapeType="1"/>
          </p:cNvSpPr>
          <p:nvPr/>
        </p:nvSpPr>
        <p:spPr bwMode="auto">
          <a:xfrm>
            <a:off x="508" y="4725144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755682" y="4113076"/>
                <a:ext cx="25526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682" y="4113076"/>
                <a:ext cx="2552622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14071" y="4778820"/>
                <a:ext cx="7186221" cy="450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𝛖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𝟏𝐟𝐱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l-GR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𝐟𝐱</m:t>
                                  </m:r>
                                </m:sub>
                              </m:s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+(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𝟏𝐟</m:t>
                              </m:r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𝐟</m:t>
                              </m:r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d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𝐢𝐱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1" y="4778820"/>
                <a:ext cx="7186221" cy="450380"/>
              </a:xfrm>
              <a:prstGeom prst="rect">
                <a:avLst/>
              </a:prstGeom>
              <a:blipFill rotWithShape="1">
                <a:blip r:embed="rId14"/>
                <a:stretch>
                  <a:fillRect t="-1351" b="-67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Ομάδα 64"/>
          <p:cNvGrpSpPr/>
          <p:nvPr/>
        </p:nvGrpSpPr>
        <p:grpSpPr>
          <a:xfrm>
            <a:off x="200025" y="4778820"/>
            <a:ext cx="5766363" cy="1413304"/>
            <a:chOff x="200025" y="4778820"/>
            <a:chExt cx="5766363" cy="14133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251520" y="5792014"/>
                  <a:ext cx="3204000" cy="400110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𝛖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𝟏𝐟𝐱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𝛖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𝟐𝐟𝐱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𝐢𝐱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5792014"/>
                  <a:ext cx="3204000" cy="40011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3" name="Έλλειψη 62"/>
            <p:cNvSpPr/>
            <p:nvPr/>
          </p:nvSpPr>
          <p:spPr bwMode="auto">
            <a:xfrm>
              <a:off x="200025" y="4778820"/>
              <a:ext cx="1980000" cy="450380"/>
            </a:xfrm>
            <a:prstGeom prst="ellipse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  <p:sp>
          <p:nvSpPr>
            <p:cNvPr id="72" name="Έλλειψη 71"/>
            <p:cNvSpPr/>
            <p:nvPr/>
          </p:nvSpPr>
          <p:spPr bwMode="auto">
            <a:xfrm>
              <a:off x="5173416" y="4778820"/>
              <a:ext cx="792972" cy="450380"/>
            </a:xfrm>
            <a:prstGeom prst="ellipse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Greek" charset="-95"/>
              </a:endParaRPr>
            </a:p>
          </p:txBody>
        </p:sp>
      </p:grpSp>
      <p:grpSp>
        <p:nvGrpSpPr>
          <p:cNvPr id="75" name="Ομάδα 74"/>
          <p:cNvGrpSpPr/>
          <p:nvPr/>
        </p:nvGrpSpPr>
        <p:grpSpPr>
          <a:xfrm>
            <a:off x="251520" y="4778820"/>
            <a:ext cx="6277790" cy="1913294"/>
            <a:chOff x="251520" y="4778820"/>
            <a:chExt cx="6277790" cy="19132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251520" y="6263855"/>
                  <a:ext cx="2628000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𝟏𝐟</m:t>
                            </m:r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  <m:r>
                              <a:rPr lang="en-US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6263855"/>
                  <a:ext cx="2628000" cy="428259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71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4" name="Ομάδα 73"/>
            <p:cNvGrpSpPr/>
            <p:nvPr/>
          </p:nvGrpSpPr>
          <p:grpSpPr>
            <a:xfrm>
              <a:off x="2682007" y="4778820"/>
              <a:ext cx="3847303" cy="450332"/>
              <a:chOff x="2682007" y="4778820"/>
              <a:chExt cx="3847303" cy="450332"/>
            </a:xfrm>
          </p:grpSpPr>
          <p:sp>
            <p:nvSpPr>
              <p:cNvPr id="64" name="Ορθογώνιο 63"/>
              <p:cNvSpPr/>
              <p:nvPr/>
            </p:nvSpPr>
            <p:spPr bwMode="auto">
              <a:xfrm>
                <a:off x="2682007" y="4797152"/>
                <a:ext cx="1944000" cy="432000"/>
              </a:xfrm>
              <a:prstGeom prst="rect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 Greek" charset="-95"/>
                </a:endParaRPr>
              </a:p>
            </p:txBody>
          </p:sp>
          <p:sp>
            <p:nvSpPr>
              <p:cNvPr id="73" name="Ορθογώνιο 72"/>
              <p:cNvSpPr/>
              <p:nvPr/>
            </p:nvSpPr>
            <p:spPr bwMode="auto">
              <a:xfrm>
                <a:off x="6313310" y="4778820"/>
                <a:ext cx="216000" cy="432000"/>
              </a:xfrm>
              <a:prstGeom prst="rect">
                <a:avLst/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 Greek" charset="-95"/>
                </a:endParaRPr>
              </a:p>
            </p:txBody>
          </p:sp>
        </p:grpSp>
      </p:grpSp>
      <p:grpSp>
        <p:nvGrpSpPr>
          <p:cNvPr id="80" name="Ομάδα 79"/>
          <p:cNvGrpSpPr/>
          <p:nvPr/>
        </p:nvGrpSpPr>
        <p:grpSpPr>
          <a:xfrm>
            <a:off x="4283968" y="5790312"/>
            <a:ext cx="2060148" cy="904166"/>
            <a:chOff x="4283968" y="5790312"/>
            <a:chExt cx="2060148" cy="9041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4283968" y="5790312"/>
                  <a:ext cx="205780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𝟏𝐟𝐱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68" y="5790312"/>
                  <a:ext cx="2057807" cy="400110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4319972" y="6266219"/>
                  <a:ext cx="2024144" cy="4282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𝟏𝐟𝐲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972" y="6266219"/>
                  <a:ext cx="2024144" cy="428259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b="-1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6582645" y="5787281"/>
            <a:ext cx="2060148" cy="904166"/>
            <a:chOff x="6582645" y="5787281"/>
            <a:chExt cx="2060148" cy="9041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6582645" y="5787281"/>
                  <a:ext cx="205780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2645" y="5787281"/>
                  <a:ext cx="2057807" cy="400110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6618649" y="6263188"/>
                  <a:ext cx="2024144" cy="4282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𝟏𝐟𝐲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8649" y="6263188"/>
                  <a:ext cx="2024144" cy="428259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b="-985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2057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914400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ΒΑΛΛΙΣΤΙΚΟ ΕΚΚΡΕΜΕΣ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sp>
        <p:nvSpPr>
          <p:cNvPr id="32849" name="Text Box 81"/>
          <p:cNvSpPr txBox="1">
            <a:spLocks noChangeArrowheads="1"/>
          </p:cNvSpPr>
          <p:nvPr/>
        </p:nvSpPr>
        <p:spPr bwMode="auto">
          <a:xfrm>
            <a:off x="457200" y="460375"/>
            <a:ext cx="269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ΑΡΧΙΚΗ ΚΑΤΑΣΤΑΣΗ</a:t>
            </a:r>
          </a:p>
        </p:txBody>
      </p:sp>
      <p:grpSp>
        <p:nvGrpSpPr>
          <p:cNvPr id="7" name="Ομάδα 6"/>
          <p:cNvGrpSpPr/>
          <p:nvPr/>
        </p:nvGrpSpPr>
        <p:grpSpPr>
          <a:xfrm>
            <a:off x="0" y="3212976"/>
            <a:ext cx="9144000" cy="647824"/>
            <a:chOff x="0" y="3212976"/>
            <a:chExt cx="9144000" cy="647824"/>
          </a:xfrm>
        </p:grpSpPr>
        <p:sp>
          <p:nvSpPr>
            <p:cNvPr id="32851" name="Line 83"/>
            <p:cNvSpPr>
              <a:spLocks noChangeShapeType="1"/>
            </p:cNvSpPr>
            <p:nvPr/>
          </p:nvSpPr>
          <p:spPr bwMode="auto">
            <a:xfrm>
              <a:off x="0" y="3657600"/>
              <a:ext cx="91440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5" name="Ομάδα 4"/>
            <p:cNvGrpSpPr/>
            <p:nvPr/>
          </p:nvGrpSpPr>
          <p:grpSpPr>
            <a:xfrm>
              <a:off x="60325" y="3212976"/>
              <a:ext cx="1525589" cy="647824"/>
              <a:chOff x="60325" y="3212976"/>
              <a:chExt cx="1525589" cy="647824"/>
            </a:xfrm>
          </p:grpSpPr>
          <p:grpSp>
            <p:nvGrpSpPr>
              <p:cNvPr id="2" name="Group 150"/>
              <p:cNvGrpSpPr>
                <a:grpSpLocks/>
              </p:cNvGrpSpPr>
              <p:nvPr/>
            </p:nvGrpSpPr>
            <p:grpSpPr bwMode="auto">
              <a:xfrm>
                <a:off x="60325" y="3552825"/>
                <a:ext cx="1525589" cy="307975"/>
                <a:chOff x="38" y="2238"/>
                <a:chExt cx="961" cy="194"/>
              </a:xfrm>
            </p:grpSpPr>
            <p:sp>
              <p:nvSpPr>
                <p:cNvPr id="18455" name="Line 66"/>
                <p:cNvSpPr>
                  <a:spLocks noChangeShapeType="1"/>
                </p:cNvSpPr>
                <p:nvPr/>
              </p:nvSpPr>
              <p:spPr bwMode="auto">
                <a:xfrm>
                  <a:off x="288" y="2304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8456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38" y="2238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457" name="Line 68"/>
                <p:cNvSpPr>
                  <a:spLocks noChangeShapeType="1"/>
                </p:cNvSpPr>
                <p:nvPr/>
              </p:nvSpPr>
              <p:spPr bwMode="auto">
                <a:xfrm>
                  <a:off x="432" y="2304"/>
                  <a:ext cx="567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3528" y="3681028"/>
                <a:ext cx="16142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681028"/>
                <a:ext cx="1614223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1295636" y="914400"/>
            <a:ext cx="1931104" cy="3346758"/>
            <a:chOff x="1295636" y="914400"/>
            <a:chExt cx="1931104" cy="3346758"/>
          </a:xfrm>
        </p:grpSpPr>
        <p:grpSp>
          <p:nvGrpSpPr>
            <p:cNvPr id="18444" name="Group 50"/>
            <p:cNvGrpSpPr>
              <a:grpSpLocks/>
            </p:cNvGrpSpPr>
            <p:nvPr/>
          </p:nvGrpSpPr>
          <p:grpSpPr bwMode="auto">
            <a:xfrm>
              <a:off x="1295636" y="914400"/>
              <a:ext cx="1524000" cy="3048000"/>
              <a:chOff x="1104" y="576"/>
              <a:chExt cx="960" cy="1920"/>
            </a:xfrm>
          </p:grpSpPr>
          <p:grpSp>
            <p:nvGrpSpPr>
              <p:cNvPr id="18447" name="Group 46"/>
              <p:cNvGrpSpPr>
                <a:grpSpLocks/>
              </p:cNvGrpSpPr>
              <p:nvPr/>
            </p:nvGrpSpPr>
            <p:grpSpPr bwMode="auto">
              <a:xfrm>
                <a:off x="1392" y="576"/>
                <a:ext cx="384" cy="1920"/>
                <a:chOff x="1344" y="576"/>
                <a:chExt cx="384" cy="1920"/>
              </a:xfrm>
            </p:grpSpPr>
            <p:sp>
              <p:nvSpPr>
                <p:cNvPr id="18450" name="Line 13"/>
                <p:cNvSpPr>
                  <a:spLocks noChangeShapeType="1"/>
                </p:cNvSpPr>
                <p:nvPr/>
              </p:nvSpPr>
              <p:spPr bwMode="auto">
                <a:xfrm>
                  <a:off x="1536" y="624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8451" name="Oval 14"/>
                <p:cNvSpPr>
                  <a:spLocks noChangeArrowheads="1"/>
                </p:cNvSpPr>
                <p:nvPr/>
              </p:nvSpPr>
              <p:spPr bwMode="auto">
                <a:xfrm>
                  <a:off x="1344" y="2112"/>
                  <a:ext cx="384" cy="384"/>
                </a:xfrm>
                <a:prstGeom prst="ellipse">
                  <a:avLst/>
                </a:prstGeom>
                <a:solidFill>
                  <a:srgbClr val="C00000"/>
                </a:solidFill>
                <a:ln w="12700">
                  <a:solidFill>
                    <a:srgbClr val="C0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8452" name="Oval 26"/>
                <p:cNvSpPr>
                  <a:spLocks noChangeArrowheads="1"/>
                </p:cNvSpPr>
                <p:nvPr/>
              </p:nvSpPr>
              <p:spPr bwMode="auto">
                <a:xfrm>
                  <a:off x="1488" y="576"/>
                  <a:ext cx="96" cy="96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8453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502" y="2145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45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392" y="1248"/>
                  <a:ext cx="117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>
                      <a:solidFill>
                        <a:srgbClr val="FFFF00"/>
                      </a:solidFill>
                    </a:rPr>
                    <a:t>L</a:t>
                  </a:r>
                  <a:endParaRPr lang="el-GR" altLang="el-GR" sz="2400" b="1" i="1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8448" name="Line 47"/>
              <p:cNvSpPr>
                <a:spLocks noChangeShapeType="1"/>
              </p:cNvSpPr>
              <p:nvPr/>
            </p:nvSpPr>
            <p:spPr bwMode="auto">
              <a:xfrm>
                <a:off x="1104" y="576"/>
                <a:ext cx="96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8449" name="Line 48"/>
              <p:cNvSpPr>
                <a:spLocks noChangeShapeType="1"/>
              </p:cNvSpPr>
              <p:nvPr/>
            </p:nvSpPr>
            <p:spPr bwMode="auto">
              <a:xfrm>
                <a:off x="1104" y="624"/>
                <a:ext cx="960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15516" y="4365104"/>
                <a:ext cx="21889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𝐢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4365104"/>
                <a:ext cx="2188933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49" grpId="0"/>
      <p:bldP spid="30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83"/>
          <p:cNvSpPr>
            <a:spLocks noChangeShapeType="1"/>
          </p:cNvSpPr>
          <p:nvPr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458" name="Line 3"/>
          <p:cNvSpPr>
            <a:spLocks noChangeShapeType="1"/>
          </p:cNvSpPr>
          <p:nvPr/>
        </p:nvSpPr>
        <p:spPr bwMode="auto">
          <a:xfrm>
            <a:off x="23813" y="36576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938213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ΒΑΛΛΙΣΤΙΚΟ ΕΚΚΡΕΜΕΣ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sp>
        <p:nvSpPr>
          <p:cNvPr id="19462" name="Text Box 22"/>
          <p:cNvSpPr txBox="1">
            <a:spLocks noChangeArrowheads="1"/>
          </p:cNvSpPr>
          <p:nvPr/>
        </p:nvSpPr>
        <p:spPr bwMode="auto">
          <a:xfrm>
            <a:off x="481013" y="460375"/>
            <a:ext cx="269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</a:rPr>
              <a:t>ΑΡΧΙΚΗ ΚΑΤΑΣΤΑΣΗ</a:t>
            </a:r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3131840" y="457200"/>
            <a:ext cx="0" cy="44196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" name="Ομάδα 5"/>
          <p:cNvGrpSpPr/>
          <p:nvPr/>
        </p:nvGrpSpPr>
        <p:grpSpPr>
          <a:xfrm>
            <a:off x="3376613" y="460375"/>
            <a:ext cx="2552700" cy="3502025"/>
            <a:chOff x="3376613" y="460375"/>
            <a:chExt cx="2552700" cy="3502025"/>
          </a:xfrm>
        </p:grpSpPr>
        <p:grpSp>
          <p:nvGrpSpPr>
            <p:cNvPr id="19478" name="Group 30"/>
            <p:cNvGrpSpPr>
              <a:grpSpLocks/>
            </p:cNvGrpSpPr>
            <p:nvPr/>
          </p:nvGrpSpPr>
          <p:grpSpPr bwMode="auto">
            <a:xfrm>
              <a:off x="3605207" y="914400"/>
              <a:ext cx="1523997" cy="3048000"/>
              <a:chOff x="1104" y="576"/>
              <a:chExt cx="960" cy="1920"/>
            </a:xfrm>
          </p:grpSpPr>
          <p:grpSp>
            <p:nvGrpSpPr>
              <p:cNvPr id="19483" name="Group 31"/>
              <p:cNvGrpSpPr>
                <a:grpSpLocks/>
              </p:cNvGrpSpPr>
              <p:nvPr/>
            </p:nvGrpSpPr>
            <p:grpSpPr bwMode="auto">
              <a:xfrm>
                <a:off x="1392" y="576"/>
                <a:ext cx="384" cy="1920"/>
                <a:chOff x="1344" y="576"/>
                <a:chExt cx="384" cy="1920"/>
              </a:xfrm>
            </p:grpSpPr>
            <p:sp>
              <p:nvSpPr>
                <p:cNvPr id="19486" name="Line 32"/>
                <p:cNvSpPr>
                  <a:spLocks noChangeShapeType="1"/>
                </p:cNvSpPr>
                <p:nvPr/>
              </p:nvSpPr>
              <p:spPr bwMode="auto">
                <a:xfrm>
                  <a:off x="1536" y="624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9487" name="Oval 33"/>
                <p:cNvSpPr>
                  <a:spLocks noChangeArrowheads="1"/>
                </p:cNvSpPr>
                <p:nvPr/>
              </p:nvSpPr>
              <p:spPr bwMode="auto">
                <a:xfrm>
                  <a:off x="1344" y="2112"/>
                  <a:ext cx="384" cy="384"/>
                </a:xfrm>
                <a:prstGeom prst="ellipse">
                  <a:avLst/>
                </a:prstGeom>
                <a:solidFill>
                  <a:srgbClr val="C00000"/>
                </a:solidFill>
                <a:ln w="12700">
                  <a:solidFill>
                    <a:srgbClr val="C0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9488" name="Oval 34"/>
                <p:cNvSpPr>
                  <a:spLocks noChangeArrowheads="1"/>
                </p:cNvSpPr>
                <p:nvPr/>
              </p:nvSpPr>
              <p:spPr bwMode="auto">
                <a:xfrm>
                  <a:off x="1488" y="576"/>
                  <a:ext cx="96" cy="96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948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501" y="2145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949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392" y="1248"/>
                  <a:ext cx="117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400" b="1" i="1">
                      <a:solidFill>
                        <a:srgbClr val="FFFF00"/>
                      </a:solidFill>
                    </a:rPr>
                    <a:t>L</a:t>
                  </a:r>
                  <a:endParaRPr lang="el-GR" altLang="el-GR" sz="2400" b="1" i="1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9484" name="Line 37"/>
              <p:cNvSpPr>
                <a:spLocks noChangeShapeType="1"/>
              </p:cNvSpPr>
              <p:nvPr/>
            </p:nvSpPr>
            <p:spPr bwMode="auto">
              <a:xfrm>
                <a:off x="1104" y="576"/>
                <a:ext cx="960" cy="0"/>
              </a:xfrm>
              <a:prstGeom prst="line">
                <a:avLst/>
              </a:prstGeom>
              <a:noFill/>
              <a:ln w="152400">
                <a:pattFill prst="dkUpDiag">
                  <a:fgClr>
                    <a:srgbClr val="6633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485" name="Line 38"/>
              <p:cNvSpPr>
                <a:spLocks noChangeShapeType="1"/>
              </p:cNvSpPr>
              <p:nvPr/>
            </p:nvSpPr>
            <p:spPr bwMode="auto">
              <a:xfrm>
                <a:off x="1104" y="624"/>
                <a:ext cx="960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41013" name="Text Box 53"/>
            <p:cNvSpPr txBox="1">
              <a:spLocks noChangeArrowheads="1"/>
            </p:cNvSpPr>
            <p:nvPr/>
          </p:nvSpPr>
          <p:spPr bwMode="auto">
            <a:xfrm>
              <a:off x="3376613" y="460375"/>
              <a:ext cx="25527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ΠΛΑΣΤΙΚΗ ΚΡΟΥΣΗ</a:t>
              </a:r>
            </a:p>
          </p:txBody>
        </p:sp>
      </p:grpSp>
      <p:sp>
        <p:nvSpPr>
          <p:cNvPr id="41042" name="Line 82"/>
          <p:cNvSpPr>
            <a:spLocks noChangeShapeType="1"/>
          </p:cNvSpPr>
          <p:nvPr/>
        </p:nvSpPr>
        <p:spPr bwMode="auto">
          <a:xfrm>
            <a:off x="-508" y="4876800"/>
            <a:ext cx="3132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" name="Ομάδα 2"/>
          <p:cNvGrpSpPr/>
          <p:nvPr/>
        </p:nvGrpSpPr>
        <p:grpSpPr>
          <a:xfrm>
            <a:off x="25400" y="914400"/>
            <a:ext cx="3201340" cy="3850814"/>
            <a:chOff x="25400" y="914400"/>
            <a:chExt cx="3201340" cy="38508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215516" y="4365104"/>
                  <a:ext cx="21889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16" y="4365104"/>
                  <a:ext cx="2188933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Ομάδα 1"/>
            <p:cNvGrpSpPr/>
            <p:nvPr/>
          </p:nvGrpSpPr>
          <p:grpSpPr>
            <a:xfrm>
              <a:off x="25400" y="914400"/>
              <a:ext cx="2794236" cy="3166738"/>
              <a:chOff x="25400" y="914400"/>
              <a:chExt cx="2794236" cy="3166738"/>
            </a:xfrm>
          </p:grpSpPr>
          <p:grpSp>
            <p:nvGrpSpPr>
              <p:cNvPr id="50" name="Group 150"/>
              <p:cNvGrpSpPr>
                <a:grpSpLocks/>
              </p:cNvGrpSpPr>
              <p:nvPr/>
            </p:nvGrpSpPr>
            <p:grpSpPr bwMode="auto">
              <a:xfrm>
                <a:off x="25400" y="3589338"/>
                <a:ext cx="1560515" cy="307975"/>
                <a:chOff x="16" y="2261"/>
                <a:chExt cx="983" cy="194"/>
              </a:xfrm>
            </p:grpSpPr>
            <p:sp>
              <p:nvSpPr>
                <p:cNvPr id="51" name="Line 66"/>
                <p:cNvSpPr>
                  <a:spLocks noChangeShapeType="1"/>
                </p:cNvSpPr>
                <p:nvPr/>
              </p:nvSpPr>
              <p:spPr bwMode="auto">
                <a:xfrm>
                  <a:off x="288" y="2304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5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16" y="2261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3" name="Line 68"/>
                <p:cNvSpPr>
                  <a:spLocks noChangeShapeType="1"/>
                </p:cNvSpPr>
                <p:nvPr/>
              </p:nvSpPr>
              <p:spPr bwMode="auto">
                <a:xfrm>
                  <a:off x="432" y="2304"/>
                  <a:ext cx="567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grpSp>
            <p:nvGrpSpPr>
              <p:cNvPr id="54" name="Group 50"/>
              <p:cNvGrpSpPr>
                <a:grpSpLocks/>
              </p:cNvGrpSpPr>
              <p:nvPr/>
            </p:nvGrpSpPr>
            <p:grpSpPr bwMode="auto">
              <a:xfrm>
                <a:off x="1295636" y="914400"/>
                <a:ext cx="1524000" cy="3048000"/>
                <a:chOff x="1104" y="576"/>
                <a:chExt cx="960" cy="1920"/>
              </a:xfrm>
            </p:grpSpPr>
            <p:grpSp>
              <p:nvGrpSpPr>
                <p:cNvPr id="55" name="Group 46"/>
                <p:cNvGrpSpPr>
                  <a:grpSpLocks/>
                </p:cNvGrpSpPr>
                <p:nvPr/>
              </p:nvGrpSpPr>
              <p:grpSpPr bwMode="auto">
                <a:xfrm>
                  <a:off x="1392" y="576"/>
                  <a:ext cx="384" cy="1920"/>
                  <a:chOff x="1344" y="576"/>
                  <a:chExt cx="384" cy="1920"/>
                </a:xfrm>
              </p:grpSpPr>
              <p:sp>
                <p:nvSpPr>
                  <p:cNvPr id="58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9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2112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60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576"/>
                    <a:ext cx="96" cy="9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61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00" y="2145"/>
                    <a:ext cx="18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dirty="0">
                        <a:solidFill>
                          <a:srgbClr val="FFFF00"/>
                        </a:solidFill>
                      </a:rPr>
                      <a:t>m</a:t>
                    </a:r>
                    <a:r>
                      <a:rPr lang="en-US" altLang="el-GR" sz="2000" b="1" baseline="-25000" dirty="0">
                        <a:solidFill>
                          <a:srgbClr val="FFFF00"/>
                        </a:solidFill>
                      </a:rPr>
                      <a:t>2</a:t>
                    </a:r>
                    <a:endParaRPr lang="el-GR" alt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62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92" y="1248"/>
                    <a:ext cx="117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>
                        <a:solidFill>
                          <a:srgbClr val="FFFF00"/>
                        </a:solidFill>
                      </a:rPr>
                      <a:t>L</a:t>
                    </a:r>
                    <a:endParaRPr lang="el-GR" altLang="el-GR" sz="2400" b="1" i="1">
                      <a:solidFill>
                        <a:srgbClr val="FFFF00"/>
                      </a:solidFill>
                    </a:endParaRPr>
                  </a:p>
                </p:txBody>
              </p:sp>
            </p:grpSp>
            <p:sp>
              <p:nvSpPr>
                <p:cNvPr id="56" name="Line 47"/>
                <p:cNvSpPr>
                  <a:spLocks noChangeShapeType="1"/>
                </p:cNvSpPr>
                <p:nvPr/>
              </p:nvSpPr>
              <p:spPr bwMode="auto">
                <a:xfrm>
                  <a:off x="1104" y="576"/>
                  <a:ext cx="960" cy="0"/>
                </a:xfrm>
                <a:prstGeom prst="line">
                  <a:avLst/>
                </a:prstGeom>
                <a:noFill/>
                <a:ln w="152400">
                  <a:pattFill prst="dkUpDiag">
                    <a:fgClr>
                      <a:srgbClr val="6633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57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624"/>
                  <a:ext cx="960" cy="0"/>
                </a:xfrm>
                <a:prstGeom prst="line">
                  <a:avLst/>
                </a:prstGeom>
                <a:noFill/>
                <a:ln w="19050">
                  <a:solidFill>
                    <a:srgbClr val="66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323528" y="3681028"/>
                    <a:ext cx="161422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3528" y="3681028"/>
                    <a:ext cx="1614223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l-GR" sz="2000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672004" y="3244914"/>
            <a:ext cx="980020" cy="412686"/>
            <a:chOff x="4672004" y="3244914"/>
            <a:chExt cx="980020" cy="412686"/>
          </a:xfrm>
        </p:grpSpPr>
        <p:sp>
          <p:nvSpPr>
            <p:cNvPr id="19480" name="Line 42"/>
            <p:cNvSpPr>
              <a:spLocks noChangeShapeType="1"/>
            </p:cNvSpPr>
            <p:nvPr/>
          </p:nvSpPr>
          <p:spPr bwMode="auto">
            <a:xfrm>
              <a:off x="4672004" y="3657600"/>
              <a:ext cx="7920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4788024" y="3244914"/>
                  <a:ext cx="86400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8024" y="3244914"/>
                  <a:ext cx="864000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3275379" y="4365104"/>
                <a:ext cx="23047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379" y="4365104"/>
                <a:ext cx="2304733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Ομάδα 8"/>
          <p:cNvGrpSpPr/>
          <p:nvPr/>
        </p:nvGrpSpPr>
        <p:grpSpPr>
          <a:xfrm>
            <a:off x="85720" y="4973106"/>
            <a:ext cx="4267091" cy="400110"/>
            <a:chOff x="85720" y="4973106"/>
            <a:chExt cx="4267091" cy="400110"/>
          </a:xfrm>
        </p:grpSpPr>
        <p:sp>
          <p:nvSpPr>
            <p:cNvPr id="73" name="Text Box 71"/>
            <p:cNvSpPr txBox="1">
              <a:spLocks noChangeArrowheads="1"/>
            </p:cNvSpPr>
            <p:nvPr/>
          </p:nvSpPr>
          <p:spPr bwMode="auto">
            <a:xfrm>
              <a:off x="85720" y="5029435"/>
              <a:ext cx="26921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ΔΙΑΤΗΡΗΣΗ </a:t>
              </a:r>
              <a:r>
                <a:rPr lang="el-GR" altLang="el-GR" sz="2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ΟΡΜΗΣ: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>
                  <a:off x="2843808" y="4973106"/>
                  <a:ext cx="150900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3808" y="4973106"/>
                  <a:ext cx="1509003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832244" y="5481228"/>
                <a:ext cx="27478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244" y="5481228"/>
                <a:ext cx="2747868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2915816" y="6093296"/>
                <a:ext cx="2216056" cy="674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6093296"/>
                <a:ext cx="2216056" cy="67415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479" name="Group 39"/>
          <p:cNvGrpSpPr>
            <a:grpSpLocks/>
          </p:cNvGrpSpPr>
          <p:nvPr/>
        </p:nvGrpSpPr>
        <p:grpSpPr bwMode="auto">
          <a:xfrm>
            <a:off x="3157533" y="3608388"/>
            <a:ext cx="603249" cy="307975"/>
            <a:chOff x="2166" y="2273"/>
            <a:chExt cx="380" cy="194"/>
          </a:xfrm>
        </p:grpSpPr>
        <p:sp>
          <p:nvSpPr>
            <p:cNvPr id="19481" name="Line 40"/>
            <p:cNvSpPr>
              <a:spLocks noChangeShapeType="1"/>
            </p:cNvSpPr>
            <p:nvPr/>
          </p:nvSpPr>
          <p:spPr bwMode="auto">
            <a:xfrm>
              <a:off x="2354" y="2304"/>
              <a:ext cx="19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82" name="Text Box 41"/>
            <p:cNvSpPr txBox="1">
              <a:spLocks noChangeArrowheads="1"/>
            </p:cNvSpPr>
            <p:nvPr/>
          </p:nvSpPr>
          <p:spPr bwMode="auto">
            <a:xfrm>
              <a:off x="2166" y="2273"/>
              <a:ext cx="1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111E-6 L 0.07448 -0.001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5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8"/>
          <p:cNvSpPr>
            <a:spLocks noChangeArrowheads="1"/>
          </p:cNvSpPr>
          <p:nvPr/>
        </p:nvSpPr>
        <p:spPr bwMode="auto">
          <a:xfrm>
            <a:off x="938213" y="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ΒΑΛΛΙΣΤΙΚΟ ΕΚΚΡΕΜΕΣ</a:t>
            </a:r>
            <a:endParaRPr lang="el-GR" altLang="el-G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 Greek" charset="-95"/>
            </a:endParaRPr>
          </a:p>
        </p:txBody>
      </p:sp>
      <p:sp>
        <p:nvSpPr>
          <p:cNvPr id="3" name="Line 106"/>
          <p:cNvSpPr>
            <a:spLocks noChangeShapeType="1"/>
          </p:cNvSpPr>
          <p:nvPr/>
        </p:nvSpPr>
        <p:spPr bwMode="auto">
          <a:xfrm>
            <a:off x="5616116" y="533400"/>
            <a:ext cx="0" cy="6172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4" name="Text Box 108"/>
          <p:cNvSpPr txBox="1">
            <a:spLocks noChangeArrowheads="1"/>
          </p:cNvSpPr>
          <p:nvPr/>
        </p:nvSpPr>
        <p:spPr bwMode="auto">
          <a:xfrm>
            <a:off x="6272213" y="460375"/>
            <a:ext cx="2697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FFFF00"/>
                </a:solidFill>
              </a:rPr>
              <a:t>ΤΕΛΙΚΗ ΚΑΤΑΣΤΑΣΗ</a:t>
            </a:r>
          </a:p>
        </p:txBody>
      </p:sp>
      <p:sp>
        <p:nvSpPr>
          <p:cNvPr id="6" name="Line 83"/>
          <p:cNvSpPr>
            <a:spLocks noChangeShapeType="1"/>
          </p:cNvSpPr>
          <p:nvPr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395536" y="460375"/>
            <a:ext cx="269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ΑΡΧΙΚΗ ΚΑΤΑΣΤΑΣΗ</a:t>
            </a: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>
            <a:off x="3131840" y="457200"/>
            <a:ext cx="0" cy="44196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3605207" y="914400"/>
            <a:ext cx="1523997" cy="3048000"/>
            <a:chOff x="1104" y="576"/>
            <a:chExt cx="960" cy="1920"/>
          </a:xfrm>
        </p:grpSpPr>
        <p:grpSp>
          <p:nvGrpSpPr>
            <p:cNvPr id="11" name="Group 31"/>
            <p:cNvGrpSpPr>
              <a:grpSpLocks/>
            </p:cNvGrpSpPr>
            <p:nvPr/>
          </p:nvGrpSpPr>
          <p:grpSpPr bwMode="auto">
            <a:xfrm>
              <a:off x="1392" y="576"/>
              <a:ext cx="384" cy="1920"/>
              <a:chOff x="1344" y="576"/>
              <a:chExt cx="384" cy="1920"/>
            </a:xfrm>
          </p:grpSpPr>
          <p:sp>
            <p:nvSpPr>
              <p:cNvPr id="14" name="Line 32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5" name="Oval 33"/>
              <p:cNvSpPr>
                <a:spLocks noChangeArrowheads="1"/>
              </p:cNvSpPr>
              <p:nvPr/>
            </p:nvSpPr>
            <p:spPr bwMode="auto">
              <a:xfrm>
                <a:off x="1344" y="2112"/>
                <a:ext cx="384" cy="384"/>
              </a:xfrm>
              <a:prstGeom prst="ellipse">
                <a:avLst/>
              </a:prstGeom>
              <a:solidFill>
                <a:srgbClr val="C00000"/>
              </a:solidFill>
              <a:ln w="12700">
                <a:solidFill>
                  <a:srgbClr val="C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6" name="Oval 34"/>
              <p:cNvSpPr>
                <a:spLocks noChangeArrowheads="1"/>
              </p:cNvSpPr>
              <p:nvPr/>
            </p:nvSpPr>
            <p:spPr bwMode="auto">
              <a:xfrm>
                <a:off x="1488" y="576"/>
                <a:ext cx="96" cy="96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7" name="Text Box 35"/>
              <p:cNvSpPr txBox="1">
                <a:spLocks noChangeArrowheads="1"/>
              </p:cNvSpPr>
              <p:nvPr/>
            </p:nvSpPr>
            <p:spPr bwMode="auto">
              <a:xfrm>
                <a:off x="1501" y="2130"/>
                <a:ext cx="188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dirty="0">
                    <a:solidFill>
                      <a:srgbClr val="FFFF00"/>
                    </a:solidFill>
                  </a:rPr>
                  <a:t>m</a:t>
                </a:r>
                <a:r>
                  <a:rPr lang="en-US" altLang="el-GR" sz="2000" b="1" baseline="-25000" dirty="0">
                    <a:solidFill>
                      <a:srgbClr val="FFFF00"/>
                    </a:solidFill>
                  </a:rPr>
                  <a:t>2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8" name="Text Box 36"/>
              <p:cNvSpPr txBox="1">
                <a:spLocks noChangeArrowheads="1"/>
              </p:cNvSpPr>
              <p:nvPr/>
            </p:nvSpPr>
            <p:spPr bwMode="auto">
              <a:xfrm>
                <a:off x="1392" y="1248"/>
                <a:ext cx="1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solidFill>
                      <a:srgbClr val="FFFF00"/>
                    </a:solidFill>
                  </a:rPr>
                  <a:t>L</a:t>
                </a:r>
                <a:endParaRPr lang="el-GR" altLang="el-GR" sz="2400" b="1" i="1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" name="Line 37"/>
            <p:cNvSpPr>
              <a:spLocks noChangeShapeType="1"/>
            </p:cNvSpPr>
            <p:nvPr/>
          </p:nvSpPr>
          <p:spPr bwMode="auto">
            <a:xfrm>
              <a:off x="1104" y="576"/>
              <a:ext cx="960" cy="0"/>
            </a:xfrm>
            <a:prstGeom prst="line">
              <a:avLst/>
            </a:prstGeom>
            <a:noFill/>
            <a:ln w="152400">
              <a:pattFill prst="dkUpDiag">
                <a:fgClr>
                  <a:srgbClr val="6633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3" name="Line 38"/>
            <p:cNvSpPr>
              <a:spLocks noChangeShapeType="1"/>
            </p:cNvSpPr>
            <p:nvPr/>
          </p:nvSpPr>
          <p:spPr bwMode="auto">
            <a:xfrm>
              <a:off x="1104" y="624"/>
              <a:ext cx="960" cy="0"/>
            </a:xfrm>
            <a:prstGeom prst="line">
              <a:avLst/>
            </a:prstGeom>
            <a:noFill/>
            <a:ln w="190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9" name="Group 39"/>
          <p:cNvGrpSpPr>
            <a:grpSpLocks/>
          </p:cNvGrpSpPr>
          <p:nvPr/>
        </p:nvGrpSpPr>
        <p:grpSpPr bwMode="auto">
          <a:xfrm>
            <a:off x="3860739" y="3608388"/>
            <a:ext cx="603249" cy="307975"/>
            <a:chOff x="2166" y="2273"/>
            <a:chExt cx="380" cy="194"/>
          </a:xfrm>
        </p:grpSpPr>
        <p:sp>
          <p:nvSpPr>
            <p:cNvPr id="20" name="Line 40"/>
            <p:cNvSpPr>
              <a:spLocks noChangeShapeType="1"/>
            </p:cNvSpPr>
            <p:nvPr/>
          </p:nvSpPr>
          <p:spPr bwMode="auto">
            <a:xfrm>
              <a:off x="2354" y="2304"/>
              <a:ext cx="19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1" name="Text Box 41"/>
            <p:cNvSpPr txBox="1">
              <a:spLocks noChangeArrowheads="1"/>
            </p:cNvSpPr>
            <p:nvPr/>
          </p:nvSpPr>
          <p:spPr bwMode="auto">
            <a:xfrm>
              <a:off x="2166" y="2273"/>
              <a:ext cx="18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4672004" y="3657600"/>
            <a:ext cx="7920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3" name="Text Box 53"/>
          <p:cNvSpPr txBox="1">
            <a:spLocks noChangeArrowheads="1"/>
          </p:cNvSpPr>
          <p:nvPr/>
        </p:nvSpPr>
        <p:spPr bwMode="auto">
          <a:xfrm>
            <a:off x="3239852" y="460375"/>
            <a:ext cx="2552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ΠΛΑΣΤΙΚΗ ΚΡΟΥΣΗ</a:t>
            </a:r>
          </a:p>
        </p:txBody>
      </p:sp>
      <p:sp>
        <p:nvSpPr>
          <p:cNvPr id="24" name="Line 82"/>
          <p:cNvSpPr>
            <a:spLocks noChangeShapeType="1"/>
          </p:cNvSpPr>
          <p:nvPr/>
        </p:nvSpPr>
        <p:spPr bwMode="auto">
          <a:xfrm>
            <a:off x="12927" y="4876800"/>
            <a:ext cx="3132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5" name="Ομάδα 24"/>
          <p:cNvGrpSpPr/>
          <p:nvPr/>
        </p:nvGrpSpPr>
        <p:grpSpPr>
          <a:xfrm>
            <a:off x="25400" y="914400"/>
            <a:ext cx="3201340" cy="3850814"/>
            <a:chOff x="25400" y="914400"/>
            <a:chExt cx="3201340" cy="38508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15516" y="4365104"/>
                  <a:ext cx="21889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l-GR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𝟏𝐢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2" name="TextBox 1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16" y="4365104"/>
                  <a:ext cx="2188933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7" name="Ομάδα 26"/>
            <p:cNvGrpSpPr/>
            <p:nvPr/>
          </p:nvGrpSpPr>
          <p:grpSpPr>
            <a:xfrm>
              <a:off x="25400" y="914400"/>
              <a:ext cx="2794236" cy="3166738"/>
              <a:chOff x="25400" y="914400"/>
              <a:chExt cx="2794236" cy="3166738"/>
            </a:xfrm>
          </p:grpSpPr>
          <p:grpSp>
            <p:nvGrpSpPr>
              <p:cNvPr id="30" name="Group 150"/>
              <p:cNvGrpSpPr>
                <a:grpSpLocks/>
              </p:cNvGrpSpPr>
              <p:nvPr/>
            </p:nvGrpSpPr>
            <p:grpSpPr bwMode="auto">
              <a:xfrm>
                <a:off x="25400" y="3589338"/>
                <a:ext cx="1560515" cy="307975"/>
                <a:chOff x="16" y="2261"/>
                <a:chExt cx="983" cy="194"/>
              </a:xfrm>
            </p:grpSpPr>
            <p:sp>
              <p:nvSpPr>
                <p:cNvPr id="42" name="Line 66"/>
                <p:cNvSpPr>
                  <a:spLocks noChangeShapeType="1"/>
                </p:cNvSpPr>
                <p:nvPr/>
              </p:nvSpPr>
              <p:spPr bwMode="auto">
                <a:xfrm>
                  <a:off x="288" y="2304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43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16" y="2261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4" name="Line 68"/>
                <p:cNvSpPr>
                  <a:spLocks noChangeShapeType="1"/>
                </p:cNvSpPr>
                <p:nvPr/>
              </p:nvSpPr>
              <p:spPr bwMode="auto">
                <a:xfrm>
                  <a:off x="432" y="2304"/>
                  <a:ext cx="567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grpSp>
            <p:nvGrpSpPr>
              <p:cNvPr id="31" name="Group 50"/>
              <p:cNvGrpSpPr>
                <a:grpSpLocks/>
              </p:cNvGrpSpPr>
              <p:nvPr/>
            </p:nvGrpSpPr>
            <p:grpSpPr bwMode="auto">
              <a:xfrm>
                <a:off x="1295636" y="914400"/>
                <a:ext cx="1524000" cy="3048000"/>
                <a:chOff x="1104" y="576"/>
                <a:chExt cx="960" cy="1920"/>
              </a:xfrm>
            </p:grpSpPr>
            <p:grpSp>
              <p:nvGrpSpPr>
                <p:cNvPr id="34" name="Group 46"/>
                <p:cNvGrpSpPr>
                  <a:grpSpLocks/>
                </p:cNvGrpSpPr>
                <p:nvPr/>
              </p:nvGrpSpPr>
              <p:grpSpPr bwMode="auto">
                <a:xfrm>
                  <a:off x="1392" y="576"/>
                  <a:ext cx="384" cy="1920"/>
                  <a:chOff x="1344" y="576"/>
                  <a:chExt cx="384" cy="1920"/>
                </a:xfrm>
              </p:grpSpPr>
              <p:sp>
                <p:nvSpPr>
                  <p:cNvPr id="37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3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2112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39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576"/>
                    <a:ext cx="96" cy="9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  <p:sp>
                <p:nvSpPr>
                  <p:cNvPr id="40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00" y="2145"/>
                    <a:ext cx="18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000" b="1" dirty="0">
                        <a:solidFill>
                          <a:srgbClr val="FFFF00"/>
                        </a:solidFill>
                      </a:rPr>
                      <a:t>m</a:t>
                    </a:r>
                    <a:r>
                      <a:rPr lang="en-US" altLang="el-GR" sz="2000" b="1" baseline="-25000" dirty="0">
                        <a:solidFill>
                          <a:srgbClr val="FFFF00"/>
                        </a:solidFill>
                      </a:rPr>
                      <a:t>2</a:t>
                    </a:r>
                    <a:endParaRPr lang="el-GR" alt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41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92" y="1248"/>
                    <a:ext cx="117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l-GR" sz="2400" b="1" i="1">
                        <a:solidFill>
                          <a:srgbClr val="FFFF00"/>
                        </a:solidFill>
                      </a:rPr>
                      <a:t>L</a:t>
                    </a:r>
                    <a:endParaRPr lang="el-GR" altLang="el-GR" sz="2400" b="1" i="1">
                      <a:solidFill>
                        <a:srgbClr val="FFFF00"/>
                      </a:solidFill>
                    </a:endParaRPr>
                  </a:p>
                </p:txBody>
              </p:sp>
            </p:grpSp>
            <p:sp>
              <p:nvSpPr>
                <p:cNvPr id="35" name="Line 47"/>
                <p:cNvSpPr>
                  <a:spLocks noChangeShapeType="1"/>
                </p:cNvSpPr>
                <p:nvPr/>
              </p:nvSpPr>
              <p:spPr bwMode="auto">
                <a:xfrm>
                  <a:off x="1104" y="576"/>
                  <a:ext cx="960" cy="0"/>
                </a:xfrm>
                <a:prstGeom prst="line">
                  <a:avLst/>
                </a:prstGeom>
                <a:noFill/>
                <a:ln w="152400">
                  <a:pattFill prst="dkUpDiag">
                    <a:fgClr>
                      <a:srgbClr val="6633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36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624"/>
                  <a:ext cx="960" cy="0"/>
                </a:xfrm>
                <a:prstGeom prst="line">
                  <a:avLst/>
                </a:prstGeom>
                <a:noFill/>
                <a:ln w="19050">
                  <a:solidFill>
                    <a:srgbClr val="66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8" name="TextBox 10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800" y="3212976"/>
                    <a:ext cx="578428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323528" y="3681028"/>
                    <a:ext cx="161422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𝐢</m:t>
                              </m:r>
                            </m:sub>
                          </m:s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𝟏𝐢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9" name="TextBox 10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3528" y="3681028"/>
                    <a:ext cx="1614223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076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𝟐𝐢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4" name="TextBox 10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724" y="2952690"/>
                  <a:ext cx="1067152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l-GR" sz="2000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000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05" name="Ορθογώνιο 10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6764" y="3861048"/>
                  <a:ext cx="1079976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788024" y="3244914"/>
                <a:ext cx="4838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244914"/>
                <a:ext cx="483850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275379" y="4365104"/>
                <a:ext cx="23047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379" y="4365104"/>
                <a:ext cx="2304733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Ομάδα 60"/>
          <p:cNvGrpSpPr/>
          <p:nvPr/>
        </p:nvGrpSpPr>
        <p:grpSpPr>
          <a:xfrm>
            <a:off x="85720" y="4973106"/>
            <a:ext cx="4267091" cy="400110"/>
            <a:chOff x="85720" y="4973106"/>
            <a:chExt cx="4267091" cy="400110"/>
          </a:xfrm>
        </p:grpSpPr>
        <p:sp>
          <p:nvSpPr>
            <p:cNvPr id="62" name="Text Box 71"/>
            <p:cNvSpPr txBox="1">
              <a:spLocks noChangeArrowheads="1"/>
            </p:cNvSpPr>
            <p:nvPr/>
          </p:nvSpPr>
          <p:spPr bwMode="auto">
            <a:xfrm>
              <a:off x="85720" y="5029435"/>
              <a:ext cx="26921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ΔΙΑΤΗΡΗΣΗ </a:t>
              </a:r>
              <a:r>
                <a:rPr lang="el-GR" altLang="el-GR" sz="2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l-GR" alt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ΟΡΜΗΣ: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2843808" y="4973106"/>
                  <a:ext cx="150900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𝐟</m:t>
                                </m:r>
                              </m:sub>
                            </m:sSub>
                            <m:r>
                              <a:rPr lang="el-GR" sz="20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𝒑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𝐢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3808" y="4973106"/>
                  <a:ext cx="1509003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832244" y="5481228"/>
                <a:ext cx="27478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244" y="5481228"/>
                <a:ext cx="2747868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Ορθογώνιο 64"/>
              <p:cNvSpPr/>
              <p:nvPr/>
            </p:nvSpPr>
            <p:spPr>
              <a:xfrm>
                <a:off x="2915816" y="6093296"/>
                <a:ext cx="2216056" cy="674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</m:sSub>
                      <m:r>
                        <a:rPr lang="en-US" sz="2000" b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𝟏𝐢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6093296"/>
                <a:ext cx="2216056" cy="67415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1" name="Ομάδα 160"/>
          <p:cNvGrpSpPr/>
          <p:nvPr/>
        </p:nvGrpSpPr>
        <p:grpSpPr>
          <a:xfrm>
            <a:off x="6048384" y="908050"/>
            <a:ext cx="1858965" cy="3048000"/>
            <a:chOff x="6048384" y="908050"/>
            <a:chExt cx="1858965" cy="3048000"/>
          </a:xfrm>
        </p:grpSpPr>
        <p:grpSp>
          <p:nvGrpSpPr>
            <p:cNvPr id="162" name="Group 160"/>
            <p:cNvGrpSpPr>
              <a:grpSpLocks/>
            </p:cNvGrpSpPr>
            <p:nvPr/>
          </p:nvGrpSpPr>
          <p:grpSpPr bwMode="auto">
            <a:xfrm>
              <a:off x="6048384" y="908050"/>
              <a:ext cx="1858965" cy="3048000"/>
              <a:chOff x="3807" y="576"/>
              <a:chExt cx="1171" cy="1920"/>
            </a:xfrm>
          </p:grpSpPr>
          <p:sp>
            <p:nvSpPr>
              <p:cNvPr id="164" name="Text Box 113"/>
              <p:cNvSpPr txBox="1">
                <a:spLocks noChangeArrowheads="1"/>
              </p:cNvSpPr>
              <p:nvPr/>
            </p:nvSpPr>
            <p:spPr bwMode="auto">
              <a:xfrm>
                <a:off x="4143" y="1248"/>
                <a:ext cx="1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solidFill>
                      <a:srgbClr val="FFFF00"/>
                    </a:solidFill>
                  </a:rPr>
                  <a:t>L</a:t>
                </a:r>
                <a:endParaRPr lang="el-GR" altLang="el-GR" sz="2400" b="1" i="1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165" name="Group 159"/>
              <p:cNvGrpSpPr>
                <a:grpSpLocks/>
              </p:cNvGrpSpPr>
              <p:nvPr/>
            </p:nvGrpSpPr>
            <p:grpSpPr bwMode="auto">
              <a:xfrm>
                <a:off x="3807" y="576"/>
                <a:ext cx="1171" cy="1920"/>
                <a:chOff x="3807" y="576"/>
                <a:chExt cx="1171" cy="1920"/>
              </a:xfrm>
            </p:grpSpPr>
            <p:sp>
              <p:nvSpPr>
                <p:cNvPr id="166" name="Oval 111" descr="Καρό"/>
                <p:cNvSpPr>
                  <a:spLocks noChangeArrowheads="1"/>
                </p:cNvSpPr>
                <p:nvPr/>
              </p:nvSpPr>
              <p:spPr bwMode="auto">
                <a:xfrm>
                  <a:off x="4095" y="2112"/>
                  <a:ext cx="384" cy="384"/>
                </a:xfrm>
                <a:prstGeom prst="ellipse">
                  <a:avLst/>
                </a:prstGeom>
                <a:pattFill prst="lgConfetti">
                  <a:fgClr>
                    <a:srgbClr val="663300"/>
                  </a:fgClr>
                  <a:bgClr>
                    <a:schemeClr val="bg1"/>
                  </a:bgClr>
                </a:pattFill>
                <a:ln w="12700">
                  <a:solidFill>
                    <a:srgbClr val="6633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67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4252" y="2119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68" name="Line 110"/>
                <p:cNvSpPr>
                  <a:spLocks noChangeShapeType="1"/>
                </p:cNvSpPr>
                <p:nvPr/>
              </p:nvSpPr>
              <p:spPr bwMode="auto">
                <a:xfrm>
                  <a:off x="4287" y="624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rgbClr val="FFC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69" name="Oval 112"/>
                <p:cNvSpPr>
                  <a:spLocks noChangeArrowheads="1"/>
                </p:cNvSpPr>
                <p:nvPr/>
              </p:nvSpPr>
              <p:spPr bwMode="auto">
                <a:xfrm>
                  <a:off x="4232" y="576"/>
                  <a:ext cx="96" cy="96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170" name="Line 114"/>
                <p:cNvSpPr>
                  <a:spLocks noChangeShapeType="1"/>
                </p:cNvSpPr>
                <p:nvPr/>
              </p:nvSpPr>
              <p:spPr bwMode="auto">
                <a:xfrm>
                  <a:off x="3807" y="576"/>
                  <a:ext cx="960" cy="0"/>
                </a:xfrm>
                <a:prstGeom prst="line">
                  <a:avLst/>
                </a:prstGeom>
                <a:noFill/>
                <a:ln w="152400">
                  <a:pattFill prst="dkUpDiag">
                    <a:fgClr>
                      <a:srgbClr val="6633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72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3891" y="2242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73" name="Line 118"/>
                <p:cNvSpPr>
                  <a:spLocks noChangeShapeType="1"/>
                </p:cNvSpPr>
                <p:nvPr/>
              </p:nvSpPr>
              <p:spPr bwMode="auto">
                <a:xfrm>
                  <a:off x="4143" y="2304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74" name="Line 117"/>
                <p:cNvSpPr>
                  <a:spLocks noChangeShapeType="1"/>
                </p:cNvSpPr>
                <p:nvPr/>
              </p:nvSpPr>
              <p:spPr bwMode="auto">
                <a:xfrm>
                  <a:off x="4479" y="2304"/>
                  <a:ext cx="499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171" name="Line 115"/>
                <p:cNvSpPr>
                  <a:spLocks noChangeShapeType="1"/>
                </p:cNvSpPr>
                <p:nvPr/>
              </p:nvSpPr>
              <p:spPr bwMode="auto">
                <a:xfrm>
                  <a:off x="3807" y="624"/>
                  <a:ext cx="960" cy="0"/>
                </a:xfrm>
                <a:prstGeom prst="line">
                  <a:avLst/>
                </a:prstGeom>
                <a:noFill/>
                <a:ln w="19050">
                  <a:solidFill>
                    <a:srgbClr val="66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3" name="TextBox 162"/>
                <p:cNvSpPr txBox="1"/>
                <p:nvPr/>
              </p:nvSpPr>
              <p:spPr>
                <a:xfrm>
                  <a:off x="7139950" y="3172906"/>
                  <a:ext cx="4838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3" name="TextBox 1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50" y="3172906"/>
                  <a:ext cx="483850" cy="400110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8" name="Ομάδα 147"/>
          <p:cNvGrpSpPr/>
          <p:nvPr/>
        </p:nvGrpSpPr>
        <p:grpSpPr>
          <a:xfrm rot="21240000">
            <a:off x="6671933" y="967834"/>
            <a:ext cx="609599" cy="2971801"/>
            <a:chOff x="7729500" y="2813359"/>
            <a:chExt cx="609599" cy="2971801"/>
          </a:xfrm>
        </p:grpSpPr>
        <p:grpSp>
          <p:nvGrpSpPr>
            <p:cNvPr id="137" name="Group 31"/>
            <p:cNvGrpSpPr>
              <a:grpSpLocks/>
            </p:cNvGrpSpPr>
            <p:nvPr/>
          </p:nvGrpSpPr>
          <p:grpSpPr bwMode="auto">
            <a:xfrm>
              <a:off x="7729500" y="2813359"/>
              <a:ext cx="609599" cy="2971801"/>
              <a:chOff x="1344" y="624"/>
              <a:chExt cx="384" cy="1872"/>
            </a:xfrm>
          </p:grpSpPr>
          <p:sp>
            <p:nvSpPr>
              <p:cNvPr id="140" name="Line 32"/>
              <p:cNvSpPr>
                <a:spLocks noChangeShapeType="1"/>
              </p:cNvSpPr>
              <p:nvPr/>
            </p:nvSpPr>
            <p:spPr bwMode="auto">
              <a:xfrm>
                <a:off x="1536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FFC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1" name="Oval 33"/>
              <p:cNvSpPr>
                <a:spLocks noChangeArrowheads="1"/>
              </p:cNvSpPr>
              <p:nvPr/>
            </p:nvSpPr>
            <p:spPr bwMode="auto">
              <a:xfrm>
                <a:off x="1344" y="2112"/>
                <a:ext cx="384" cy="384"/>
              </a:xfrm>
              <a:prstGeom prst="ellipse">
                <a:avLst/>
              </a:prstGeom>
              <a:solidFill>
                <a:srgbClr val="C00000"/>
              </a:solidFill>
              <a:ln w="12700">
                <a:solidFill>
                  <a:srgbClr val="C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</p:grpSp>
        <p:sp>
          <p:nvSpPr>
            <p:cNvPr id="146" name="Line 40"/>
            <p:cNvSpPr>
              <a:spLocks noChangeShapeType="1"/>
            </p:cNvSpPr>
            <p:nvPr/>
          </p:nvSpPr>
          <p:spPr bwMode="auto">
            <a:xfrm>
              <a:off x="7815402" y="5481228"/>
              <a:ext cx="304800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76" name="Ομάδα 175"/>
          <p:cNvGrpSpPr/>
          <p:nvPr/>
        </p:nvGrpSpPr>
        <p:grpSpPr>
          <a:xfrm rot="-360000">
            <a:off x="6669869" y="898416"/>
            <a:ext cx="1274157" cy="3006700"/>
            <a:chOff x="6859825" y="2750258"/>
            <a:chExt cx="1274157" cy="3006700"/>
          </a:xfrm>
        </p:grpSpPr>
        <p:grpSp>
          <p:nvGrpSpPr>
            <p:cNvPr id="188" name="Group 159"/>
            <p:cNvGrpSpPr>
              <a:grpSpLocks/>
            </p:cNvGrpSpPr>
            <p:nvPr/>
          </p:nvGrpSpPr>
          <p:grpSpPr bwMode="auto">
            <a:xfrm>
              <a:off x="6859825" y="2785158"/>
              <a:ext cx="609601" cy="2971800"/>
              <a:chOff x="4095" y="624"/>
              <a:chExt cx="384" cy="1872"/>
            </a:xfrm>
          </p:grpSpPr>
          <p:sp>
            <p:nvSpPr>
              <p:cNvPr id="189" name="Oval 111" descr="Καρό"/>
              <p:cNvSpPr>
                <a:spLocks noChangeArrowheads="1"/>
              </p:cNvSpPr>
              <p:nvPr/>
            </p:nvSpPr>
            <p:spPr bwMode="auto">
              <a:xfrm>
                <a:off x="4095" y="2112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191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93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78" name="Ομάδα 177"/>
            <p:cNvGrpSpPr/>
            <p:nvPr/>
          </p:nvGrpSpPr>
          <p:grpSpPr>
            <a:xfrm rot="21240000">
              <a:off x="7008390" y="2750258"/>
              <a:ext cx="1125592" cy="2970215"/>
              <a:chOff x="6506691" y="980729"/>
              <a:chExt cx="1125592" cy="2970215"/>
            </a:xfrm>
          </p:grpSpPr>
          <p:grpSp>
            <p:nvGrpSpPr>
              <p:cNvPr id="179" name="Ομάδα 178"/>
              <p:cNvGrpSpPr/>
              <p:nvPr/>
            </p:nvGrpSpPr>
            <p:grpSpPr>
              <a:xfrm>
                <a:off x="6506691" y="980729"/>
                <a:ext cx="609599" cy="2970215"/>
                <a:chOff x="7719975" y="2813359"/>
                <a:chExt cx="609599" cy="2970215"/>
              </a:xfrm>
            </p:grpSpPr>
            <p:grpSp>
              <p:nvGrpSpPr>
                <p:cNvPr id="181" name="Group 31"/>
                <p:cNvGrpSpPr>
                  <a:grpSpLocks/>
                </p:cNvGrpSpPr>
                <p:nvPr/>
              </p:nvGrpSpPr>
              <p:grpSpPr bwMode="auto">
                <a:xfrm>
                  <a:off x="7719975" y="2813359"/>
                  <a:ext cx="609599" cy="2970215"/>
                  <a:chOff x="1338" y="624"/>
                  <a:chExt cx="384" cy="1871"/>
                </a:xfrm>
              </p:grpSpPr>
              <p:sp>
                <p:nvSpPr>
                  <p:cNvPr id="183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184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2111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</p:grpSp>
            <p:sp>
              <p:nvSpPr>
                <p:cNvPr id="182" name="Line 40"/>
                <p:cNvSpPr>
                  <a:spLocks noChangeShapeType="1"/>
                </p:cNvSpPr>
                <p:nvPr/>
              </p:nvSpPr>
              <p:spPr bwMode="auto">
                <a:xfrm>
                  <a:off x="7815402" y="5481228"/>
                  <a:ext cx="304800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180" name="Line 117"/>
              <p:cNvSpPr>
                <a:spLocks noChangeShapeType="1"/>
              </p:cNvSpPr>
              <p:nvPr/>
            </p:nvSpPr>
            <p:spPr bwMode="auto">
              <a:xfrm>
                <a:off x="7128283" y="3645020"/>
                <a:ext cx="504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grpSp>
        <p:nvGrpSpPr>
          <p:cNvPr id="47" name="Ομάδα 46"/>
          <p:cNvGrpSpPr/>
          <p:nvPr/>
        </p:nvGrpSpPr>
        <p:grpSpPr>
          <a:xfrm>
            <a:off x="6188548" y="976768"/>
            <a:ext cx="1725615" cy="2971800"/>
            <a:chOff x="6181735" y="984250"/>
            <a:chExt cx="1725615" cy="2971800"/>
          </a:xfrm>
        </p:grpSpPr>
        <p:grpSp>
          <p:nvGrpSpPr>
            <p:cNvPr id="48" name="Group 160"/>
            <p:cNvGrpSpPr>
              <a:grpSpLocks/>
            </p:cNvGrpSpPr>
            <p:nvPr/>
          </p:nvGrpSpPr>
          <p:grpSpPr bwMode="auto">
            <a:xfrm>
              <a:off x="6181735" y="984250"/>
              <a:ext cx="1725615" cy="2971800"/>
              <a:chOff x="3891" y="624"/>
              <a:chExt cx="1087" cy="1872"/>
            </a:xfrm>
          </p:grpSpPr>
          <p:sp>
            <p:nvSpPr>
              <p:cNvPr id="50" name="Text Box 113"/>
              <p:cNvSpPr txBox="1">
                <a:spLocks noChangeArrowheads="1"/>
              </p:cNvSpPr>
              <p:nvPr/>
            </p:nvSpPr>
            <p:spPr bwMode="auto">
              <a:xfrm>
                <a:off x="4143" y="1248"/>
                <a:ext cx="1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b="1" i="1">
                    <a:solidFill>
                      <a:srgbClr val="FFFF00"/>
                    </a:solidFill>
                  </a:rPr>
                  <a:t>L</a:t>
                </a:r>
                <a:endParaRPr lang="el-GR" altLang="el-GR" sz="2400" b="1" i="1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51" name="Group 159"/>
              <p:cNvGrpSpPr>
                <a:grpSpLocks/>
              </p:cNvGrpSpPr>
              <p:nvPr/>
            </p:nvGrpSpPr>
            <p:grpSpPr bwMode="auto">
              <a:xfrm>
                <a:off x="3891" y="624"/>
                <a:ext cx="1087" cy="1872"/>
                <a:chOff x="3891" y="624"/>
                <a:chExt cx="1087" cy="1872"/>
              </a:xfrm>
            </p:grpSpPr>
            <p:sp>
              <p:nvSpPr>
                <p:cNvPr id="52" name="Oval 111" descr="Καρό"/>
                <p:cNvSpPr>
                  <a:spLocks noChangeArrowheads="1"/>
                </p:cNvSpPr>
                <p:nvPr/>
              </p:nvSpPr>
              <p:spPr bwMode="auto">
                <a:xfrm>
                  <a:off x="4095" y="2112"/>
                  <a:ext cx="384" cy="384"/>
                </a:xfrm>
                <a:prstGeom prst="ellipse">
                  <a:avLst/>
                </a:prstGeom>
                <a:pattFill prst="lgConfetti">
                  <a:fgClr>
                    <a:srgbClr val="663300"/>
                  </a:fgClr>
                  <a:bgClr>
                    <a:schemeClr val="bg1"/>
                  </a:bgClr>
                </a:pattFill>
                <a:ln w="12700">
                  <a:solidFill>
                    <a:srgbClr val="6633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  <p:sp>
              <p:nvSpPr>
                <p:cNvPr id="53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4252" y="2119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4" name="Line 110"/>
                <p:cNvSpPr>
                  <a:spLocks noChangeShapeType="1"/>
                </p:cNvSpPr>
                <p:nvPr/>
              </p:nvSpPr>
              <p:spPr bwMode="auto">
                <a:xfrm>
                  <a:off x="4287" y="624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rgbClr val="FFC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58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3891" y="2242"/>
                  <a:ext cx="18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000" b="1" dirty="0">
                      <a:solidFill>
                        <a:srgbClr val="FFFF00"/>
                      </a:solidFill>
                    </a:rPr>
                    <a:t>m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9" name="Line 118"/>
                <p:cNvSpPr>
                  <a:spLocks noChangeShapeType="1"/>
                </p:cNvSpPr>
                <p:nvPr/>
              </p:nvSpPr>
              <p:spPr bwMode="auto">
                <a:xfrm>
                  <a:off x="4143" y="2304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60" name="Line 117"/>
                <p:cNvSpPr>
                  <a:spLocks noChangeShapeType="1"/>
                </p:cNvSpPr>
                <p:nvPr/>
              </p:nvSpPr>
              <p:spPr bwMode="auto">
                <a:xfrm>
                  <a:off x="4479" y="2304"/>
                  <a:ext cx="499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7139950" y="3172906"/>
                  <a:ext cx="4838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𝐟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3" name="TextBox 1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50" y="3172906"/>
                  <a:ext cx="483850" cy="400110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5" name="Ομάδα 194"/>
          <p:cNvGrpSpPr/>
          <p:nvPr/>
        </p:nvGrpSpPr>
        <p:grpSpPr>
          <a:xfrm rot="-720000">
            <a:off x="6803877" y="849649"/>
            <a:ext cx="1179155" cy="3010581"/>
            <a:chOff x="6847124" y="2755904"/>
            <a:chExt cx="1179155" cy="3010581"/>
          </a:xfrm>
        </p:grpSpPr>
        <p:grpSp>
          <p:nvGrpSpPr>
            <p:cNvPr id="196" name="Group 159"/>
            <p:cNvGrpSpPr>
              <a:grpSpLocks/>
            </p:cNvGrpSpPr>
            <p:nvPr/>
          </p:nvGrpSpPr>
          <p:grpSpPr bwMode="auto">
            <a:xfrm>
              <a:off x="6847124" y="2785159"/>
              <a:ext cx="609601" cy="2981326"/>
              <a:chOff x="4087" y="624"/>
              <a:chExt cx="384" cy="1878"/>
            </a:xfrm>
          </p:grpSpPr>
          <p:sp>
            <p:nvSpPr>
              <p:cNvPr id="204" name="Oval 111" descr="Καρό"/>
              <p:cNvSpPr>
                <a:spLocks noChangeArrowheads="1"/>
              </p:cNvSpPr>
              <p:nvPr/>
            </p:nvSpPr>
            <p:spPr bwMode="auto">
              <a:xfrm>
                <a:off x="4087" y="2118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205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06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97" name="Ομάδα 196"/>
            <p:cNvGrpSpPr/>
            <p:nvPr/>
          </p:nvGrpSpPr>
          <p:grpSpPr>
            <a:xfrm rot="21240000">
              <a:off x="7008687" y="2755904"/>
              <a:ext cx="1017592" cy="2970215"/>
              <a:chOff x="6506691" y="980729"/>
              <a:chExt cx="1017592" cy="2970215"/>
            </a:xfrm>
          </p:grpSpPr>
          <p:grpSp>
            <p:nvGrpSpPr>
              <p:cNvPr id="198" name="Ομάδα 197"/>
              <p:cNvGrpSpPr/>
              <p:nvPr/>
            </p:nvGrpSpPr>
            <p:grpSpPr>
              <a:xfrm>
                <a:off x="6506691" y="980729"/>
                <a:ext cx="609599" cy="2970215"/>
                <a:chOff x="7719975" y="2813359"/>
                <a:chExt cx="609599" cy="2970215"/>
              </a:xfrm>
            </p:grpSpPr>
            <p:grpSp>
              <p:nvGrpSpPr>
                <p:cNvPr id="200" name="Group 31"/>
                <p:cNvGrpSpPr>
                  <a:grpSpLocks/>
                </p:cNvGrpSpPr>
                <p:nvPr/>
              </p:nvGrpSpPr>
              <p:grpSpPr bwMode="auto">
                <a:xfrm>
                  <a:off x="7719975" y="2813359"/>
                  <a:ext cx="609599" cy="2970215"/>
                  <a:chOff x="1338" y="624"/>
                  <a:chExt cx="384" cy="1871"/>
                </a:xfrm>
              </p:grpSpPr>
              <p:sp>
                <p:nvSpPr>
                  <p:cNvPr id="202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203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2111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</p:grpSp>
            <p:sp>
              <p:nvSpPr>
                <p:cNvPr id="201" name="Line 40"/>
                <p:cNvSpPr>
                  <a:spLocks noChangeShapeType="1"/>
                </p:cNvSpPr>
                <p:nvPr/>
              </p:nvSpPr>
              <p:spPr bwMode="auto">
                <a:xfrm>
                  <a:off x="7815402" y="5481228"/>
                  <a:ext cx="304800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199" name="Line 117"/>
              <p:cNvSpPr>
                <a:spLocks noChangeShapeType="1"/>
              </p:cNvSpPr>
              <p:nvPr/>
            </p:nvSpPr>
            <p:spPr bwMode="auto">
              <a:xfrm>
                <a:off x="7128283" y="3645018"/>
                <a:ext cx="396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grpSp>
        <p:nvGrpSpPr>
          <p:cNvPr id="207" name="Ομάδα 206"/>
          <p:cNvGrpSpPr/>
          <p:nvPr/>
        </p:nvGrpSpPr>
        <p:grpSpPr>
          <a:xfrm rot="-1080000">
            <a:off x="6945605" y="790703"/>
            <a:ext cx="1071452" cy="3004935"/>
            <a:chOff x="6847124" y="2761550"/>
            <a:chExt cx="1071452" cy="3004935"/>
          </a:xfrm>
        </p:grpSpPr>
        <p:grpSp>
          <p:nvGrpSpPr>
            <p:cNvPr id="208" name="Group 159"/>
            <p:cNvGrpSpPr>
              <a:grpSpLocks/>
            </p:cNvGrpSpPr>
            <p:nvPr/>
          </p:nvGrpSpPr>
          <p:grpSpPr bwMode="auto">
            <a:xfrm>
              <a:off x="6847124" y="2785159"/>
              <a:ext cx="609601" cy="2981326"/>
              <a:chOff x="4087" y="624"/>
              <a:chExt cx="384" cy="1878"/>
            </a:xfrm>
          </p:grpSpPr>
          <p:sp>
            <p:nvSpPr>
              <p:cNvPr id="216" name="Oval 111" descr="Καρό"/>
              <p:cNvSpPr>
                <a:spLocks noChangeArrowheads="1"/>
              </p:cNvSpPr>
              <p:nvPr/>
            </p:nvSpPr>
            <p:spPr bwMode="auto">
              <a:xfrm>
                <a:off x="4087" y="2118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217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18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209" name="Ομάδα 208"/>
            <p:cNvGrpSpPr/>
            <p:nvPr/>
          </p:nvGrpSpPr>
          <p:grpSpPr>
            <a:xfrm rot="21240000">
              <a:off x="7008984" y="2761550"/>
              <a:ext cx="909592" cy="2970215"/>
              <a:chOff x="6506691" y="980729"/>
              <a:chExt cx="909592" cy="2970215"/>
            </a:xfrm>
          </p:grpSpPr>
          <p:grpSp>
            <p:nvGrpSpPr>
              <p:cNvPr id="210" name="Ομάδα 209"/>
              <p:cNvGrpSpPr/>
              <p:nvPr/>
            </p:nvGrpSpPr>
            <p:grpSpPr>
              <a:xfrm>
                <a:off x="6506691" y="980729"/>
                <a:ext cx="609599" cy="2970215"/>
                <a:chOff x="7719975" y="2813359"/>
                <a:chExt cx="609599" cy="2970215"/>
              </a:xfrm>
            </p:grpSpPr>
            <p:grpSp>
              <p:nvGrpSpPr>
                <p:cNvPr id="212" name="Group 31"/>
                <p:cNvGrpSpPr>
                  <a:grpSpLocks/>
                </p:cNvGrpSpPr>
                <p:nvPr/>
              </p:nvGrpSpPr>
              <p:grpSpPr bwMode="auto">
                <a:xfrm>
                  <a:off x="7719975" y="2813359"/>
                  <a:ext cx="609599" cy="2970215"/>
                  <a:chOff x="1338" y="624"/>
                  <a:chExt cx="384" cy="1871"/>
                </a:xfrm>
              </p:grpSpPr>
              <p:sp>
                <p:nvSpPr>
                  <p:cNvPr id="214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215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2111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</p:grpSp>
            <p:sp>
              <p:nvSpPr>
                <p:cNvPr id="213" name="Line 40"/>
                <p:cNvSpPr>
                  <a:spLocks noChangeShapeType="1"/>
                </p:cNvSpPr>
                <p:nvPr/>
              </p:nvSpPr>
              <p:spPr bwMode="auto">
                <a:xfrm>
                  <a:off x="7815402" y="5481228"/>
                  <a:ext cx="304800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211" name="Line 117"/>
              <p:cNvSpPr>
                <a:spLocks noChangeShapeType="1"/>
              </p:cNvSpPr>
              <p:nvPr/>
            </p:nvSpPr>
            <p:spPr bwMode="auto">
              <a:xfrm>
                <a:off x="7128283" y="3645018"/>
                <a:ext cx="288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grpSp>
        <p:nvGrpSpPr>
          <p:cNvPr id="219" name="Ομάδα 218"/>
          <p:cNvGrpSpPr/>
          <p:nvPr/>
        </p:nvGrpSpPr>
        <p:grpSpPr>
          <a:xfrm rot="-1440000">
            <a:off x="7084517" y="737638"/>
            <a:ext cx="963749" cy="2999289"/>
            <a:chOff x="6847124" y="2767196"/>
            <a:chExt cx="963749" cy="2999289"/>
          </a:xfrm>
        </p:grpSpPr>
        <p:grpSp>
          <p:nvGrpSpPr>
            <p:cNvPr id="220" name="Group 159"/>
            <p:cNvGrpSpPr>
              <a:grpSpLocks/>
            </p:cNvGrpSpPr>
            <p:nvPr/>
          </p:nvGrpSpPr>
          <p:grpSpPr bwMode="auto">
            <a:xfrm>
              <a:off x="6847124" y="2785159"/>
              <a:ext cx="609601" cy="2981326"/>
              <a:chOff x="4087" y="624"/>
              <a:chExt cx="384" cy="1878"/>
            </a:xfrm>
          </p:grpSpPr>
          <p:sp>
            <p:nvSpPr>
              <p:cNvPr id="228" name="Oval 111" descr="Καρό"/>
              <p:cNvSpPr>
                <a:spLocks noChangeArrowheads="1"/>
              </p:cNvSpPr>
              <p:nvPr/>
            </p:nvSpPr>
            <p:spPr bwMode="auto">
              <a:xfrm>
                <a:off x="4087" y="2118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229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30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221" name="Ομάδα 220"/>
            <p:cNvGrpSpPr/>
            <p:nvPr/>
          </p:nvGrpSpPr>
          <p:grpSpPr>
            <a:xfrm rot="21240000">
              <a:off x="7009281" y="2767196"/>
              <a:ext cx="801592" cy="2970215"/>
              <a:chOff x="6506691" y="980729"/>
              <a:chExt cx="801592" cy="2970215"/>
            </a:xfrm>
          </p:grpSpPr>
          <p:grpSp>
            <p:nvGrpSpPr>
              <p:cNvPr id="222" name="Ομάδα 221"/>
              <p:cNvGrpSpPr/>
              <p:nvPr/>
            </p:nvGrpSpPr>
            <p:grpSpPr>
              <a:xfrm>
                <a:off x="6506691" y="980729"/>
                <a:ext cx="609599" cy="2970215"/>
                <a:chOff x="7719975" y="2813359"/>
                <a:chExt cx="609599" cy="2970215"/>
              </a:xfrm>
            </p:grpSpPr>
            <p:grpSp>
              <p:nvGrpSpPr>
                <p:cNvPr id="224" name="Group 31"/>
                <p:cNvGrpSpPr>
                  <a:grpSpLocks/>
                </p:cNvGrpSpPr>
                <p:nvPr/>
              </p:nvGrpSpPr>
              <p:grpSpPr bwMode="auto">
                <a:xfrm>
                  <a:off x="7719975" y="2813359"/>
                  <a:ext cx="609599" cy="2970215"/>
                  <a:chOff x="1338" y="624"/>
                  <a:chExt cx="384" cy="1871"/>
                </a:xfrm>
              </p:grpSpPr>
              <p:sp>
                <p:nvSpPr>
                  <p:cNvPr id="22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227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2111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</p:grpSp>
            <p:sp>
              <p:nvSpPr>
                <p:cNvPr id="225" name="Line 40"/>
                <p:cNvSpPr>
                  <a:spLocks noChangeShapeType="1"/>
                </p:cNvSpPr>
                <p:nvPr/>
              </p:nvSpPr>
              <p:spPr bwMode="auto">
                <a:xfrm>
                  <a:off x="7815402" y="5481228"/>
                  <a:ext cx="304800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223" name="Line 117"/>
              <p:cNvSpPr>
                <a:spLocks noChangeShapeType="1"/>
              </p:cNvSpPr>
              <p:nvPr/>
            </p:nvSpPr>
            <p:spPr bwMode="auto">
              <a:xfrm>
                <a:off x="7128283" y="3645018"/>
                <a:ext cx="180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23813" y="36576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31" name="Ομάδα 230"/>
          <p:cNvGrpSpPr/>
          <p:nvPr/>
        </p:nvGrpSpPr>
        <p:grpSpPr>
          <a:xfrm rot="-1800000">
            <a:off x="7215583" y="673514"/>
            <a:ext cx="856046" cy="2993643"/>
            <a:chOff x="6847124" y="2772842"/>
            <a:chExt cx="856046" cy="2993643"/>
          </a:xfrm>
        </p:grpSpPr>
        <p:grpSp>
          <p:nvGrpSpPr>
            <p:cNvPr id="232" name="Group 159"/>
            <p:cNvGrpSpPr>
              <a:grpSpLocks/>
            </p:cNvGrpSpPr>
            <p:nvPr/>
          </p:nvGrpSpPr>
          <p:grpSpPr bwMode="auto">
            <a:xfrm>
              <a:off x="6847124" y="2785159"/>
              <a:ext cx="609601" cy="2981326"/>
              <a:chOff x="4087" y="624"/>
              <a:chExt cx="384" cy="1878"/>
            </a:xfrm>
          </p:grpSpPr>
          <p:sp>
            <p:nvSpPr>
              <p:cNvPr id="240" name="Oval 111" descr="Καρό"/>
              <p:cNvSpPr>
                <a:spLocks noChangeArrowheads="1"/>
              </p:cNvSpPr>
              <p:nvPr/>
            </p:nvSpPr>
            <p:spPr bwMode="auto">
              <a:xfrm>
                <a:off x="4087" y="2118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241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42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233" name="Ομάδα 232"/>
            <p:cNvGrpSpPr/>
            <p:nvPr/>
          </p:nvGrpSpPr>
          <p:grpSpPr>
            <a:xfrm rot="21240000">
              <a:off x="7009578" y="2772842"/>
              <a:ext cx="693592" cy="2970215"/>
              <a:chOff x="6506691" y="980729"/>
              <a:chExt cx="693592" cy="2970215"/>
            </a:xfrm>
          </p:grpSpPr>
          <p:grpSp>
            <p:nvGrpSpPr>
              <p:cNvPr id="234" name="Ομάδα 233"/>
              <p:cNvGrpSpPr/>
              <p:nvPr/>
            </p:nvGrpSpPr>
            <p:grpSpPr>
              <a:xfrm>
                <a:off x="6506691" y="980729"/>
                <a:ext cx="609599" cy="2970215"/>
                <a:chOff x="7719975" y="2813359"/>
                <a:chExt cx="609599" cy="2970215"/>
              </a:xfrm>
            </p:grpSpPr>
            <p:grpSp>
              <p:nvGrpSpPr>
                <p:cNvPr id="236" name="Group 31"/>
                <p:cNvGrpSpPr>
                  <a:grpSpLocks/>
                </p:cNvGrpSpPr>
                <p:nvPr/>
              </p:nvGrpSpPr>
              <p:grpSpPr bwMode="auto">
                <a:xfrm>
                  <a:off x="7719975" y="2813359"/>
                  <a:ext cx="609599" cy="2970215"/>
                  <a:chOff x="1338" y="624"/>
                  <a:chExt cx="384" cy="1871"/>
                </a:xfrm>
              </p:grpSpPr>
              <p:sp>
                <p:nvSpPr>
                  <p:cNvPr id="238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536" y="624"/>
                    <a:ext cx="0" cy="1488"/>
                  </a:xfrm>
                  <a:prstGeom prst="line">
                    <a:avLst/>
                  </a:prstGeom>
                  <a:noFill/>
                  <a:ln w="1905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239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2111"/>
                    <a:ext cx="384" cy="384"/>
                  </a:xfrm>
                  <a:prstGeom prst="ellipse">
                    <a:avLst/>
                  </a:prstGeom>
                  <a:solidFill>
                    <a:srgbClr val="C00000"/>
                  </a:solidFill>
                  <a:ln w="12700">
                    <a:solidFill>
                      <a:srgbClr val="C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>
                      <a:latin typeface="Times New Roman Greek" charset="-95"/>
                    </a:endParaRPr>
                  </a:p>
                </p:txBody>
              </p:sp>
            </p:grpSp>
            <p:sp>
              <p:nvSpPr>
                <p:cNvPr id="237" name="Line 40"/>
                <p:cNvSpPr>
                  <a:spLocks noChangeShapeType="1"/>
                </p:cNvSpPr>
                <p:nvPr/>
              </p:nvSpPr>
              <p:spPr bwMode="auto">
                <a:xfrm>
                  <a:off x="7815402" y="5481228"/>
                  <a:ext cx="304800" cy="0"/>
                </a:xfrm>
                <a:prstGeom prst="line">
                  <a:avLst/>
                </a:prstGeom>
                <a:noFill/>
                <a:ln w="76200">
                  <a:solidFill>
                    <a:srgbClr val="FFFF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</p:grpSp>
          <p:sp>
            <p:nvSpPr>
              <p:cNvPr id="235" name="Line 117"/>
              <p:cNvSpPr>
                <a:spLocks noChangeShapeType="1"/>
              </p:cNvSpPr>
              <p:nvPr/>
            </p:nvSpPr>
            <p:spPr bwMode="auto">
              <a:xfrm>
                <a:off x="7128283" y="3645019"/>
                <a:ext cx="720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grpSp>
        <p:nvGrpSpPr>
          <p:cNvPr id="243" name="Ομάδα 242"/>
          <p:cNvGrpSpPr/>
          <p:nvPr/>
        </p:nvGrpSpPr>
        <p:grpSpPr>
          <a:xfrm rot="-2160000">
            <a:off x="7346107" y="598213"/>
            <a:ext cx="772283" cy="2989253"/>
            <a:chOff x="6847124" y="2777232"/>
            <a:chExt cx="772283" cy="2989253"/>
          </a:xfrm>
        </p:grpSpPr>
        <p:grpSp>
          <p:nvGrpSpPr>
            <p:cNvPr id="244" name="Group 159"/>
            <p:cNvGrpSpPr>
              <a:grpSpLocks/>
            </p:cNvGrpSpPr>
            <p:nvPr/>
          </p:nvGrpSpPr>
          <p:grpSpPr bwMode="auto">
            <a:xfrm>
              <a:off x="6847124" y="2785159"/>
              <a:ext cx="609601" cy="2981326"/>
              <a:chOff x="4087" y="624"/>
              <a:chExt cx="384" cy="1878"/>
            </a:xfrm>
          </p:grpSpPr>
          <p:sp>
            <p:nvSpPr>
              <p:cNvPr id="252" name="Oval 111" descr="Καρό"/>
              <p:cNvSpPr>
                <a:spLocks noChangeArrowheads="1"/>
              </p:cNvSpPr>
              <p:nvPr/>
            </p:nvSpPr>
            <p:spPr bwMode="auto">
              <a:xfrm>
                <a:off x="4087" y="2118"/>
                <a:ext cx="384" cy="384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rgbClr val="0000CC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>
                  <a:latin typeface="Times New Roman Greek" charset="-95"/>
                </a:endParaRPr>
              </a:p>
            </p:txBody>
          </p:sp>
          <p:sp>
            <p:nvSpPr>
              <p:cNvPr id="253" name="Line 110"/>
              <p:cNvSpPr>
                <a:spLocks noChangeShapeType="1"/>
              </p:cNvSpPr>
              <p:nvPr/>
            </p:nvSpPr>
            <p:spPr bwMode="auto">
              <a:xfrm>
                <a:off x="4287" y="624"/>
                <a:ext cx="0" cy="1488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254" name="Line 118"/>
              <p:cNvSpPr>
                <a:spLocks noChangeShapeType="1"/>
              </p:cNvSpPr>
              <p:nvPr/>
            </p:nvSpPr>
            <p:spPr bwMode="auto">
              <a:xfrm>
                <a:off x="4143" y="2304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246" name="Ομάδα 245"/>
            <p:cNvGrpSpPr/>
            <p:nvPr/>
          </p:nvGrpSpPr>
          <p:grpSpPr>
            <a:xfrm rot="21240000">
              <a:off x="7009808" y="2777232"/>
              <a:ext cx="609599" cy="2970215"/>
              <a:chOff x="7719975" y="2813359"/>
              <a:chExt cx="609599" cy="2970215"/>
            </a:xfrm>
          </p:grpSpPr>
          <p:grpSp>
            <p:nvGrpSpPr>
              <p:cNvPr id="248" name="Group 31"/>
              <p:cNvGrpSpPr>
                <a:grpSpLocks/>
              </p:cNvGrpSpPr>
              <p:nvPr/>
            </p:nvGrpSpPr>
            <p:grpSpPr bwMode="auto">
              <a:xfrm>
                <a:off x="7719975" y="2813359"/>
                <a:ext cx="609599" cy="2970215"/>
                <a:chOff x="1338" y="624"/>
                <a:chExt cx="384" cy="1871"/>
              </a:xfrm>
            </p:grpSpPr>
            <p:sp>
              <p:nvSpPr>
                <p:cNvPr id="250" name="Line 32"/>
                <p:cNvSpPr>
                  <a:spLocks noChangeShapeType="1"/>
                </p:cNvSpPr>
                <p:nvPr/>
              </p:nvSpPr>
              <p:spPr bwMode="auto">
                <a:xfrm>
                  <a:off x="1536" y="624"/>
                  <a:ext cx="0" cy="1488"/>
                </a:xfrm>
                <a:prstGeom prst="line">
                  <a:avLst/>
                </a:prstGeom>
                <a:noFill/>
                <a:ln w="1905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251" name="Oval 33"/>
                <p:cNvSpPr>
                  <a:spLocks noChangeArrowheads="1"/>
                </p:cNvSpPr>
                <p:nvPr/>
              </p:nvSpPr>
              <p:spPr bwMode="auto">
                <a:xfrm>
                  <a:off x="1338" y="2111"/>
                  <a:ext cx="384" cy="384"/>
                </a:xfrm>
                <a:prstGeom prst="ellipse">
                  <a:avLst/>
                </a:prstGeom>
                <a:solidFill>
                  <a:srgbClr val="C00000"/>
                </a:solidFill>
                <a:ln w="12700">
                  <a:solidFill>
                    <a:srgbClr val="C0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>
                    <a:latin typeface="Times New Roman Greek" charset="-95"/>
                  </a:endParaRPr>
                </a:p>
              </p:txBody>
            </p:sp>
          </p:grpSp>
          <p:sp>
            <p:nvSpPr>
              <p:cNvPr id="249" name="Line 40"/>
              <p:cNvSpPr>
                <a:spLocks noChangeShapeType="1"/>
              </p:cNvSpPr>
              <p:nvPr/>
            </p:nvSpPr>
            <p:spPr bwMode="auto">
              <a:xfrm>
                <a:off x="7815402" y="5481228"/>
                <a:ext cx="304800" cy="0"/>
              </a:xfrm>
              <a:prstGeom prst="line">
                <a:avLst/>
              </a:prstGeom>
              <a:noFill/>
              <a:ln w="76200">
                <a:solidFill>
                  <a:srgbClr val="FF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sp>
        <p:nvSpPr>
          <p:cNvPr id="255" name="Line 56"/>
          <p:cNvSpPr>
            <a:spLocks noChangeShapeType="1"/>
          </p:cNvSpPr>
          <p:nvPr/>
        </p:nvSpPr>
        <p:spPr bwMode="auto">
          <a:xfrm>
            <a:off x="5967413" y="2924944"/>
            <a:ext cx="32004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56" name="Text Box 126"/>
          <p:cNvSpPr txBox="1">
            <a:spLocks noChangeArrowheads="1"/>
          </p:cNvSpPr>
          <p:nvPr/>
        </p:nvSpPr>
        <p:spPr bwMode="auto">
          <a:xfrm>
            <a:off x="7154758" y="3660775"/>
            <a:ext cx="18594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Α</a:t>
            </a:r>
          </a:p>
        </p:txBody>
      </p:sp>
      <p:sp>
        <p:nvSpPr>
          <p:cNvPr id="257" name="Text Box 127"/>
          <p:cNvSpPr txBox="1">
            <a:spLocks noChangeArrowheads="1"/>
          </p:cNvSpPr>
          <p:nvPr/>
        </p:nvSpPr>
        <p:spPr bwMode="auto">
          <a:xfrm>
            <a:off x="8229600" y="2670175"/>
            <a:ext cx="169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Β</a:t>
            </a:r>
          </a:p>
        </p:txBody>
      </p:sp>
      <p:grpSp>
        <p:nvGrpSpPr>
          <p:cNvPr id="258" name="Ομάδα 257"/>
          <p:cNvGrpSpPr/>
          <p:nvPr/>
        </p:nvGrpSpPr>
        <p:grpSpPr>
          <a:xfrm>
            <a:off x="8771696" y="2924944"/>
            <a:ext cx="243717" cy="756000"/>
            <a:chOff x="8771696" y="2924944"/>
            <a:chExt cx="243717" cy="756000"/>
          </a:xfrm>
        </p:grpSpPr>
        <p:sp>
          <p:nvSpPr>
            <p:cNvPr id="259" name="Line 128"/>
            <p:cNvSpPr>
              <a:spLocks noChangeShapeType="1"/>
            </p:cNvSpPr>
            <p:nvPr/>
          </p:nvSpPr>
          <p:spPr bwMode="auto">
            <a:xfrm>
              <a:off x="9015413" y="2924944"/>
              <a:ext cx="0" cy="7560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60" name="Text Box 129"/>
            <p:cNvSpPr txBox="1">
              <a:spLocks noChangeArrowheads="1"/>
            </p:cNvSpPr>
            <p:nvPr/>
          </p:nvSpPr>
          <p:spPr bwMode="auto">
            <a:xfrm>
              <a:off x="8771696" y="3176972"/>
              <a:ext cx="1715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>
                  <a:solidFill>
                    <a:srgbClr val="FFFF00"/>
                  </a:solidFill>
                </a:rPr>
                <a:t>h</a:t>
              </a:r>
              <a:endParaRPr lang="el-GR" altLang="el-GR" sz="2400" b="1" i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61" name="Line 137"/>
          <p:cNvSpPr>
            <a:spLocks noChangeShapeType="1"/>
          </p:cNvSpPr>
          <p:nvPr/>
        </p:nvSpPr>
        <p:spPr bwMode="auto">
          <a:xfrm>
            <a:off x="5616116" y="6096000"/>
            <a:ext cx="3528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62" name="Text Box 161"/>
          <p:cNvSpPr txBox="1">
            <a:spLocks noChangeArrowheads="1"/>
          </p:cNvSpPr>
          <p:nvPr/>
        </p:nvSpPr>
        <p:spPr bwMode="auto">
          <a:xfrm>
            <a:off x="6078206" y="6172200"/>
            <a:ext cx="29942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solidFill>
                  <a:srgbClr val="FF0000"/>
                </a:solidFill>
              </a:rPr>
              <a:t>ΔΙΑΤΗΡΗΣΗ ΜΗΧΑΝΙΚΗΣ ΕΝΕΡΓΕΙΑΣ: </a:t>
            </a:r>
            <a:r>
              <a:rPr lang="el-GR" altLang="el-GR" sz="2000" b="1" dirty="0">
                <a:solidFill>
                  <a:srgbClr val="FFFF00"/>
                </a:solidFill>
              </a:rPr>
              <a:t>. . .</a:t>
            </a:r>
            <a:r>
              <a:rPr lang="el-GR" altLang="el-GR" sz="2000" b="1" dirty="0">
                <a:solidFill>
                  <a:srgbClr val="FF0000"/>
                </a:solidFill>
              </a:rPr>
              <a:t> </a:t>
            </a:r>
            <a:r>
              <a:rPr lang="el-GR" altLang="el-GR" sz="2000" b="1" dirty="0">
                <a:solidFill>
                  <a:srgbClr val="FFFF00"/>
                </a:solidFill>
              </a:rPr>
              <a:t>Πίνακας</a:t>
            </a:r>
            <a:endParaRPr lang="el-GR" altLang="el-GR" sz="2000" b="1" dirty="0">
              <a:solidFill>
                <a:srgbClr val="FF0000"/>
              </a:solidFill>
            </a:endParaRPr>
          </a:p>
        </p:txBody>
      </p:sp>
      <p:grpSp>
        <p:nvGrpSpPr>
          <p:cNvPr id="263" name="Ομάδα 262"/>
          <p:cNvGrpSpPr/>
          <p:nvPr/>
        </p:nvGrpSpPr>
        <p:grpSpPr>
          <a:xfrm>
            <a:off x="5724128" y="4061103"/>
            <a:ext cx="2060394" cy="400110"/>
            <a:chOff x="5724128" y="4061103"/>
            <a:chExt cx="2060394" cy="400110"/>
          </a:xfrm>
        </p:grpSpPr>
        <p:sp>
          <p:nvSpPr>
            <p:cNvPr id="264" name="Text Box 130"/>
            <p:cNvSpPr txBox="1">
              <a:spLocks noChangeArrowheads="1"/>
            </p:cNvSpPr>
            <p:nvPr/>
          </p:nvSpPr>
          <p:spPr bwMode="auto">
            <a:xfrm>
              <a:off x="5724128" y="4117975"/>
              <a:ext cx="91396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Θέση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A</a:t>
              </a:r>
              <a:r>
                <a:rPr lang="el-GR" altLang="el-GR" sz="2000" b="1" dirty="0">
                  <a:solidFill>
                    <a:srgbClr val="FFFF00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5" name="TextBox 264"/>
                <p:cNvSpPr txBox="1"/>
                <p:nvPr/>
              </p:nvSpPr>
              <p:spPr>
                <a:xfrm>
                  <a:off x="6726988" y="4061103"/>
                  <a:ext cx="105753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𝑨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6988" y="4061103"/>
                  <a:ext cx="1057534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6" name="TextBox 265"/>
              <p:cNvSpPr txBox="1"/>
              <p:nvPr/>
            </p:nvSpPr>
            <p:spPr>
              <a:xfrm>
                <a:off x="6598107" y="4473116"/>
                <a:ext cx="2520000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𝑨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sSubSup>
                        <m:sSub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𝐟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l-GR" b="1" i="1" dirty="0"/>
              </a:p>
            </p:txBody>
          </p:sp>
        </mc:Choice>
        <mc:Fallback xmlns="">
          <p:sp>
            <p:nvSpPr>
              <p:cNvPr id="266" name="TextBox 2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107" y="4473116"/>
                <a:ext cx="2520000" cy="66851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7" name="Ομάδα 266"/>
          <p:cNvGrpSpPr/>
          <p:nvPr/>
        </p:nvGrpSpPr>
        <p:grpSpPr>
          <a:xfrm>
            <a:off x="5735369" y="5225854"/>
            <a:ext cx="3359175" cy="400110"/>
            <a:chOff x="5735369" y="5225854"/>
            <a:chExt cx="3359175" cy="400110"/>
          </a:xfrm>
        </p:grpSpPr>
        <p:sp>
          <p:nvSpPr>
            <p:cNvPr id="268" name="Text Box 133"/>
            <p:cNvSpPr txBox="1">
              <a:spLocks noChangeArrowheads="1"/>
            </p:cNvSpPr>
            <p:nvPr/>
          </p:nvSpPr>
          <p:spPr bwMode="auto">
            <a:xfrm>
              <a:off x="5735369" y="5260975"/>
              <a:ext cx="9137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Θέση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</a:t>
              </a:r>
              <a:r>
                <a:rPr lang="el-GR" altLang="el-GR" sz="2000" b="1" dirty="0">
                  <a:solidFill>
                    <a:srgbClr val="FFFF00"/>
                  </a:solidFill>
                </a:rPr>
                <a:t>Β: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9" name="TextBox 268"/>
                <p:cNvSpPr txBox="1"/>
                <p:nvPr/>
              </p:nvSpPr>
              <p:spPr>
                <a:xfrm>
                  <a:off x="6682544" y="5225854"/>
                  <a:ext cx="241200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𝑩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𝒈𝒉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129" name="TextBox 1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2544" y="5225854"/>
                  <a:ext cx="2412000" cy="40011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l="-758" r="-253"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0" name="TextBox 269"/>
              <p:cNvSpPr txBox="1"/>
              <p:nvPr/>
            </p:nvSpPr>
            <p:spPr>
              <a:xfrm>
                <a:off x="6734175" y="5655399"/>
                <a:ext cx="111684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𝑩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b="1" i="1" dirty="0"/>
              </a:p>
            </p:txBody>
          </p:sp>
        </mc:Choice>
        <mc:Fallback xmlns="">
          <p:sp>
            <p:nvSpPr>
              <p:cNvPr id="270" name="TextBox 2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175" y="5655399"/>
                <a:ext cx="1116844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97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" grpId="0" animBg="1"/>
      <p:bldP spid="256" grpId="0" autoUpdateAnimBg="0"/>
      <p:bldP spid="257" grpId="0" autoUpdateAnimBg="0"/>
      <p:bldP spid="261" grpId="0" animBg="1"/>
      <p:bldP spid="262" grpId="0" autoUpdateAnimBg="0"/>
      <p:bldP spid="266" grpId="0"/>
      <p:bldP spid="270" grpId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Greek" charset="-95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Greek" charset="-95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</TotalTime>
  <Words>2544</Words>
  <Application>Microsoft Office PowerPoint</Application>
  <PresentationFormat>Προβολή στην οθόνη (4:3)</PresentationFormat>
  <Paragraphs>290</Paragraphs>
  <Slides>12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7</dc:title>
  <dc:creator>PHYSICS</dc:creator>
  <cp:lastModifiedBy>Sideris</cp:lastModifiedBy>
  <cp:revision>173</cp:revision>
  <dcterms:created xsi:type="dcterms:W3CDTF">2007-12-12T20:38:41Z</dcterms:created>
  <dcterms:modified xsi:type="dcterms:W3CDTF">2018-11-25T23:07:09Z</dcterms:modified>
</cp:coreProperties>
</file>