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4" r:id="rId5"/>
    <p:sldId id="265" r:id="rId6"/>
    <p:sldId id="266" r:id="rId7"/>
    <p:sldId id="267" r:id="rId8"/>
    <p:sldId id="268" r:id="rId9"/>
    <p:sldId id="269" r:id="rId10"/>
    <p:sldId id="271" r:id="rId11"/>
    <p:sldId id="272" r:id="rId12"/>
    <p:sldId id="274" r:id="rId13"/>
    <p:sldId id="276" r:id="rId14"/>
    <p:sldId id="278" r:id="rId15"/>
    <p:sldId id="279" r:id="rId16"/>
    <p:sldId id="280" r:id="rId17"/>
    <p:sldId id="281" r:id="rId18"/>
    <p:sldId id="284" r:id="rId19"/>
    <p:sldId id="285" r:id="rId20"/>
    <p:sldId id="287" r:id="rId21"/>
    <p:sldId id="288" r:id="rId22"/>
    <p:sldId id="299" r:id="rId23"/>
    <p:sldId id="289" r:id="rId24"/>
    <p:sldId id="290" r:id="rId25"/>
    <p:sldId id="291" r:id="rId26"/>
    <p:sldId id="292" r:id="rId27"/>
    <p:sldId id="293" r:id="rId28"/>
    <p:sldId id="294" r:id="rId29"/>
    <p:sldId id="298" r:id="rId3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FF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F4B438A7-EB2A-42C0-B085-61AF79DF7A8E}" type="datetimeFigureOut">
              <a:rPr lang="el-GR" smtClean="0"/>
              <a:t>23/5/2020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77233CD-86B6-4C9B-BFAE-79F22A886952}" type="slidenum">
              <a:rPr lang="el-GR" smtClean="0"/>
              <a:t>‹#›</a:t>
            </a:fld>
            <a:endParaRPr lang="el-GR"/>
          </a:p>
        </p:txBody>
      </p:sp>
    </p:spTree>
    <p:extLst>
      <p:ext uri="{BB962C8B-B14F-4D97-AF65-F5344CB8AC3E}">
        <p14:creationId xmlns:p14="http://schemas.microsoft.com/office/powerpoint/2010/main" val="1914109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4B438A7-EB2A-42C0-B085-61AF79DF7A8E}" type="datetimeFigureOut">
              <a:rPr lang="el-GR" smtClean="0"/>
              <a:t>23/5/2020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77233CD-86B6-4C9B-BFAE-79F22A886952}" type="slidenum">
              <a:rPr lang="el-GR" smtClean="0"/>
              <a:t>‹#›</a:t>
            </a:fld>
            <a:endParaRPr lang="el-GR"/>
          </a:p>
        </p:txBody>
      </p:sp>
    </p:spTree>
    <p:extLst>
      <p:ext uri="{BB962C8B-B14F-4D97-AF65-F5344CB8AC3E}">
        <p14:creationId xmlns:p14="http://schemas.microsoft.com/office/powerpoint/2010/main" val="2944828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4B438A7-EB2A-42C0-B085-61AF79DF7A8E}" type="datetimeFigureOut">
              <a:rPr lang="el-GR" smtClean="0"/>
              <a:t>23/5/2020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77233CD-86B6-4C9B-BFAE-79F22A886952}" type="slidenum">
              <a:rPr lang="el-GR" smtClean="0"/>
              <a:t>‹#›</a:t>
            </a:fld>
            <a:endParaRPr lang="el-GR"/>
          </a:p>
        </p:txBody>
      </p:sp>
    </p:spTree>
    <p:extLst>
      <p:ext uri="{BB962C8B-B14F-4D97-AF65-F5344CB8AC3E}">
        <p14:creationId xmlns:p14="http://schemas.microsoft.com/office/powerpoint/2010/main" val="3416643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4B438A7-EB2A-42C0-B085-61AF79DF7A8E}" type="datetimeFigureOut">
              <a:rPr lang="el-GR" smtClean="0"/>
              <a:t>23/5/2020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77233CD-86B6-4C9B-BFAE-79F22A886952}" type="slidenum">
              <a:rPr lang="el-GR" smtClean="0"/>
              <a:t>‹#›</a:t>
            </a:fld>
            <a:endParaRPr lang="el-GR"/>
          </a:p>
        </p:txBody>
      </p:sp>
    </p:spTree>
    <p:extLst>
      <p:ext uri="{BB962C8B-B14F-4D97-AF65-F5344CB8AC3E}">
        <p14:creationId xmlns:p14="http://schemas.microsoft.com/office/powerpoint/2010/main" val="2359632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F4B438A7-EB2A-42C0-B085-61AF79DF7A8E}" type="datetimeFigureOut">
              <a:rPr lang="el-GR" smtClean="0"/>
              <a:t>23/5/2020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77233CD-86B6-4C9B-BFAE-79F22A886952}" type="slidenum">
              <a:rPr lang="el-GR" smtClean="0"/>
              <a:t>‹#›</a:t>
            </a:fld>
            <a:endParaRPr lang="el-GR"/>
          </a:p>
        </p:txBody>
      </p:sp>
    </p:spTree>
    <p:extLst>
      <p:ext uri="{BB962C8B-B14F-4D97-AF65-F5344CB8AC3E}">
        <p14:creationId xmlns:p14="http://schemas.microsoft.com/office/powerpoint/2010/main" val="232073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F4B438A7-EB2A-42C0-B085-61AF79DF7A8E}" type="datetimeFigureOut">
              <a:rPr lang="el-GR" smtClean="0"/>
              <a:t>23/5/2020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77233CD-86B6-4C9B-BFAE-79F22A886952}" type="slidenum">
              <a:rPr lang="el-GR" smtClean="0"/>
              <a:t>‹#›</a:t>
            </a:fld>
            <a:endParaRPr lang="el-GR"/>
          </a:p>
        </p:txBody>
      </p:sp>
    </p:spTree>
    <p:extLst>
      <p:ext uri="{BB962C8B-B14F-4D97-AF65-F5344CB8AC3E}">
        <p14:creationId xmlns:p14="http://schemas.microsoft.com/office/powerpoint/2010/main" val="4211519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F4B438A7-EB2A-42C0-B085-61AF79DF7A8E}" type="datetimeFigureOut">
              <a:rPr lang="el-GR" smtClean="0"/>
              <a:t>23/5/2020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177233CD-86B6-4C9B-BFAE-79F22A886952}" type="slidenum">
              <a:rPr lang="el-GR" smtClean="0"/>
              <a:t>‹#›</a:t>
            </a:fld>
            <a:endParaRPr lang="el-GR"/>
          </a:p>
        </p:txBody>
      </p:sp>
    </p:spTree>
    <p:extLst>
      <p:ext uri="{BB962C8B-B14F-4D97-AF65-F5344CB8AC3E}">
        <p14:creationId xmlns:p14="http://schemas.microsoft.com/office/powerpoint/2010/main" val="3072250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F4B438A7-EB2A-42C0-B085-61AF79DF7A8E}" type="datetimeFigureOut">
              <a:rPr lang="el-GR" smtClean="0"/>
              <a:t>23/5/2020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177233CD-86B6-4C9B-BFAE-79F22A886952}" type="slidenum">
              <a:rPr lang="el-GR" smtClean="0"/>
              <a:t>‹#›</a:t>
            </a:fld>
            <a:endParaRPr lang="el-GR"/>
          </a:p>
        </p:txBody>
      </p:sp>
    </p:spTree>
    <p:extLst>
      <p:ext uri="{BB962C8B-B14F-4D97-AF65-F5344CB8AC3E}">
        <p14:creationId xmlns:p14="http://schemas.microsoft.com/office/powerpoint/2010/main" val="3704007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F4B438A7-EB2A-42C0-B085-61AF79DF7A8E}" type="datetimeFigureOut">
              <a:rPr lang="el-GR" smtClean="0"/>
              <a:t>23/5/2020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177233CD-86B6-4C9B-BFAE-79F22A886952}" type="slidenum">
              <a:rPr lang="el-GR" smtClean="0"/>
              <a:t>‹#›</a:t>
            </a:fld>
            <a:endParaRPr lang="el-GR"/>
          </a:p>
        </p:txBody>
      </p:sp>
    </p:spTree>
    <p:extLst>
      <p:ext uri="{BB962C8B-B14F-4D97-AF65-F5344CB8AC3E}">
        <p14:creationId xmlns:p14="http://schemas.microsoft.com/office/powerpoint/2010/main" val="2852714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F4B438A7-EB2A-42C0-B085-61AF79DF7A8E}" type="datetimeFigureOut">
              <a:rPr lang="el-GR" smtClean="0"/>
              <a:t>23/5/2020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77233CD-86B6-4C9B-BFAE-79F22A886952}" type="slidenum">
              <a:rPr lang="el-GR" smtClean="0"/>
              <a:t>‹#›</a:t>
            </a:fld>
            <a:endParaRPr lang="el-GR"/>
          </a:p>
        </p:txBody>
      </p:sp>
    </p:spTree>
    <p:extLst>
      <p:ext uri="{BB962C8B-B14F-4D97-AF65-F5344CB8AC3E}">
        <p14:creationId xmlns:p14="http://schemas.microsoft.com/office/powerpoint/2010/main" val="3853022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F4B438A7-EB2A-42C0-B085-61AF79DF7A8E}" type="datetimeFigureOut">
              <a:rPr lang="el-GR" smtClean="0"/>
              <a:t>23/5/2020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77233CD-86B6-4C9B-BFAE-79F22A886952}" type="slidenum">
              <a:rPr lang="el-GR" smtClean="0"/>
              <a:t>‹#›</a:t>
            </a:fld>
            <a:endParaRPr lang="el-GR"/>
          </a:p>
        </p:txBody>
      </p:sp>
    </p:spTree>
    <p:extLst>
      <p:ext uri="{BB962C8B-B14F-4D97-AF65-F5344CB8AC3E}">
        <p14:creationId xmlns:p14="http://schemas.microsoft.com/office/powerpoint/2010/main" val="3891991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B438A7-EB2A-42C0-B085-61AF79DF7A8E}" type="datetimeFigureOut">
              <a:rPr lang="el-GR" smtClean="0"/>
              <a:t>23/5/2020</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233CD-86B6-4C9B-BFAE-79F22A886952}" type="slidenum">
              <a:rPr lang="el-GR" smtClean="0"/>
              <a:t>‹#›</a:t>
            </a:fld>
            <a:endParaRPr lang="el-GR"/>
          </a:p>
        </p:txBody>
      </p:sp>
    </p:spTree>
    <p:extLst>
      <p:ext uri="{BB962C8B-B14F-4D97-AF65-F5344CB8AC3E}">
        <p14:creationId xmlns:p14="http://schemas.microsoft.com/office/powerpoint/2010/main" val="1121863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b="1" dirty="0"/>
              <a:t>ΧΛΩΡΙΔΑ   ΚΑΙ  ΒΛΑΣΤΗΣΗ </a:t>
            </a:r>
            <a:r>
              <a:rPr lang="el-GR" dirty="0"/>
              <a:t/>
            </a:r>
            <a:br>
              <a:rPr lang="el-GR" dirty="0"/>
            </a:br>
            <a:endParaRPr lang="el-GR" dirty="0"/>
          </a:p>
        </p:txBody>
      </p:sp>
      <p:sp>
        <p:nvSpPr>
          <p:cNvPr id="3" name="Υπότιτλος 2"/>
          <p:cNvSpPr>
            <a:spLocks noGrp="1"/>
          </p:cNvSpPr>
          <p:nvPr>
            <p:ph type="subTitle" idx="1"/>
          </p:nvPr>
        </p:nvSpPr>
        <p:spPr/>
        <p:txBody>
          <a:bodyPr/>
          <a:lstStyle/>
          <a:p>
            <a:r>
              <a:rPr lang="el-GR" b="1" dirty="0" smtClean="0"/>
              <a:t>Σπύρος </a:t>
            </a:r>
            <a:r>
              <a:rPr lang="el-GR" b="1" dirty="0" err="1" smtClean="0"/>
              <a:t>Πανέτσος</a:t>
            </a:r>
            <a:endParaRPr lang="el-GR" b="1" dirty="0"/>
          </a:p>
        </p:txBody>
      </p:sp>
    </p:spTree>
    <p:extLst>
      <p:ext uri="{BB962C8B-B14F-4D97-AF65-F5344CB8AC3E}">
        <p14:creationId xmlns:p14="http://schemas.microsoft.com/office/powerpoint/2010/main" val="18499110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b="1" dirty="0" smtClean="0"/>
              <a:t>O</a:t>
            </a:r>
            <a:r>
              <a:rPr lang="el-GR" b="1" dirty="0" smtClean="0"/>
              <a:t> πλούτος της ελληνικής χλωρίδας</a:t>
            </a:r>
            <a:endParaRPr lang="el-GR" dirty="0"/>
          </a:p>
        </p:txBody>
      </p:sp>
      <p:sp>
        <p:nvSpPr>
          <p:cNvPr id="3" name="Θέση περιεχομένου 2"/>
          <p:cNvSpPr>
            <a:spLocks noGrp="1"/>
          </p:cNvSpPr>
          <p:nvPr>
            <p:ph idx="1"/>
          </p:nvPr>
        </p:nvSpPr>
        <p:spPr/>
        <p:txBody>
          <a:bodyPr>
            <a:normAutofit fontScale="77500" lnSpcReduction="20000"/>
          </a:bodyPr>
          <a:lstStyle/>
          <a:p>
            <a:pPr marL="0" indent="0">
              <a:buNone/>
            </a:pPr>
            <a:r>
              <a:rPr lang="el-GR" dirty="0" smtClean="0"/>
              <a:t>Τα </a:t>
            </a:r>
            <a:r>
              <a:rPr lang="el-GR" dirty="0"/>
              <a:t>γεωγραφικά </a:t>
            </a:r>
            <a:r>
              <a:rPr lang="el-GR" dirty="0" err="1"/>
              <a:t>χλωριδικά</a:t>
            </a:r>
            <a:r>
              <a:rPr lang="el-GR" dirty="0"/>
              <a:t> στοιχεία της ελληνικής χλωρίδας είναι:</a:t>
            </a:r>
          </a:p>
          <a:p>
            <a:pPr lvl="0"/>
            <a:r>
              <a:rPr lang="el-GR" i="1" dirty="0"/>
              <a:t>Κοσμοπολιτικά είδη</a:t>
            </a:r>
            <a:r>
              <a:rPr lang="el-GR" dirty="0"/>
              <a:t>,  κυρίως υδροχαρή φυτά των γλυκών νερών.</a:t>
            </a:r>
          </a:p>
          <a:p>
            <a:pPr lvl="0"/>
            <a:r>
              <a:rPr lang="el-GR" i="1" dirty="0"/>
              <a:t>Μεσογειακά είδη,</a:t>
            </a:r>
            <a:r>
              <a:rPr lang="el-GR" dirty="0"/>
              <a:t> τα οποία αποτελούν και την πλειοψηφία των ειδών της ελληνικής χλωρίδας, όπως αγριελιά, χαρουπιά, πουρνάρι, </a:t>
            </a:r>
            <a:r>
              <a:rPr lang="el-GR" dirty="0" err="1"/>
              <a:t>σχίνος</a:t>
            </a:r>
            <a:r>
              <a:rPr lang="el-GR" dirty="0"/>
              <a:t>, </a:t>
            </a:r>
            <a:r>
              <a:rPr lang="el-GR" dirty="0" err="1"/>
              <a:t>φυλλίκι</a:t>
            </a:r>
            <a:r>
              <a:rPr lang="el-GR" dirty="0"/>
              <a:t>, δάφνη, πικροδάφνη, σπάρτο και άλλα.</a:t>
            </a:r>
          </a:p>
          <a:p>
            <a:pPr lvl="0"/>
            <a:r>
              <a:rPr lang="el-GR" i="1" dirty="0"/>
              <a:t>Ευρωπαϊκά ή </a:t>
            </a:r>
            <a:r>
              <a:rPr lang="el-GR" i="1" dirty="0" err="1"/>
              <a:t>ευρωσιβηριακά</a:t>
            </a:r>
            <a:r>
              <a:rPr lang="el-GR" i="1" dirty="0"/>
              <a:t> είδη,</a:t>
            </a:r>
            <a:r>
              <a:rPr lang="el-GR" dirty="0"/>
              <a:t> με προέλευση από το Βορρά, όπως η οξιά.</a:t>
            </a:r>
          </a:p>
          <a:p>
            <a:pPr lvl="0"/>
            <a:r>
              <a:rPr lang="el-GR" i="1" dirty="0"/>
              <a:t>Βαλκανικά είδη,</a:t>
            </a:r>
            <a:r>
              <a:rPr lang="el-GR" dirty="0"/>
              <a:t> με εξάπλωση στη Βαλκανική χερσόνησο, όπως η </a:t>
            </a:r>
            <a:r>
              <a:rPr lang="el-GR" dirty="0" err="1"/>
              <a:t>υβριδογενής</a:t>
            </a:r>
            <a:r>
              <a:rPr lang="el-GR" dirty="0"/>
              <a:t> ελάτη.</a:t>
            </a:r>
          </a:p>
          <a:p>
            <a:pPr lvl="0"/>
            <a:r>
              <a:rPr lang="el-GR" i="1" dirty="0"/>
              <a:t>Ενδημικά είδη,</a:t>
            </a:r>
            <a:r>
              <a:rPr lang="el-GR" dirty="0"/>
              <a:t>  που απαντούν μόνο στην Ελλάδα.</a:t>
            </a:r>
          </a:p>
          <a:p>
            <a:endParaRPr lang="el-GR" dirty="0"/>
          </a:p>
        </p:txBody>
      </p:sp>
    </p:spTree>
    <p:extLst>
      <p:ext uri="{BB962C8B-B14F-4D97-AF65-F5344CB8AC3E}">
        <p14:creationId xmlns:p14="http://schemas.microsoft.com/office/powerpoint/2010/main" val="12067616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b="1" dirty="0" smtClean="0"/>
              <a:t>O</a:t>
            </a:r>
            <a:r>
              <a:rPr lang="el-GR" b="1" dirty="0" smtClean="0"/>
              <a:t> πλούτος της ελληνικής χλωρίδας</a:t>
            </a:r>
            <a:endParaRPr lang="el-GR" dirty="0"/>
          </a:p>
        </p:txBody>
      </p:sp>
      <p:sp>
        <p:nvSpPr>
          <p:cNvPr id="3" name="Θέση περιεχομένου 2"/>
          <p:cNvSpPr>
            <a:spLocks noGrp="1"/>
          </p:cNvSpPr>
          <p:nvPr>
            <p:ph idx="1"/>
          </p:nvPr>
        </p:nvSpPr>
        <p:spPr>
          <a:xfrm>
            <a:off x="395536" y="1196752"/>
            <a:ext cx="8229600" cy="5069160"/>
          </a:xfrm>
        </p:spPr>
        <p:txBody>
          <a:bodyPr>
            <a:noAutofit/>
          </a:bodyPr>
          <a:lstStyle/>
          <a:p>
            <a:r>
              <a:rPr lang="el-GR" sz="2400" dirty="0" smtClean="0"/>
              <a:t>Η </a:t>
            </a:r>
            <a:r>
              <a:rPr lang="el-GR" sz="2400" dirty="0"/>
              <a:t>ελληνική χλωρίδα περιλαμβάνει 6300 </a:t>
            </a:r>
            <a:r>
              <a:rPr lang="el-GR" sz="2400" dirty="0" smtClean="0"/>
              <a:t>είδη </a:t>
            </a:r>
            <a:r>
              <a:rPr lang="el-GR" sz="2400" dirty="0"/>
              <a:t>και υποείδη</a:t>
            </a:r>
            <a:r>
              <a:rPr lang="el-GR" sz="2400" dirty="0" smtClean="0"/>
              <a:t>) </a:t>
            </a:r>
          </a:p>
          <a:p>
            <a:r>
              <a:rPr lang="el-GR" sz="2400" dirty="0" smtClean="0"/>
              <a:t>Τα </a:t>
            </a:r>
            <a:r>
              <a:rPr lang="el-GR" sz="2400" dirty="0"/>
              <a:t>ενδημικά είδη της Ελλάδας είναι περίπου </a:t>
            </a:r>
            <a:r>
              <a:rPr lang="el-GR" sz="2400" dirty="0" smtClean="0"/>
              <a:t>1000.</a:t>
            </a:r>
            <a:endParaRPr lang="el-GR" sz="2400" dirty="0"/>
          </a:p>
          <a:p>
            <a:r>
              <a:rPr lang="el-GR" sz="2400" dirty="0"/>
              <a:t>Οι πλουσιότερες οικογένειες σε ενδημικά είδη είναι: </a:t>
            </a:r>
            <a:endParaRPr lang="el-GR" sz="2400" dirty="0" smtClean="0"/>
          </a:p>
          <a:p>
            <a:pPr lvl="1"/>
            <a:r>
              <a:rPr lang="el-GR" sz="2000" dirty="0" smtClean="0"/>
              <a:t>α</a:t>
            </a:r>
            <a:r>
              <a:rPr lang="el-GR" sz="2000" dirty="0"/>
              <a:t>) τα </a:t>
            </a:r>
            <a:r>
              <a:rPr lang="el-GR" sz="2000" i="1" dirty="0" smtClean="0"/>
              <a:t>Σύνθετα</a:t>
            </a:r>
            <a:r>
              <a:rPr lang="el-GR" sz="2000" dirty="0" smtClean="0"/>
              <a:t>, </a:t>
            </a:r>
            <a:endParaRPr lang="el-GR" sz="2000" dirty="0" smtClean="0"/>
          </a:p>
          <a:p>
            <a:pPr lvl="1"/>
            <a:r>
              <a:rPr lang="el-GR" sz="2000" dirty="0" smtClean="0"/>
              <a:t>β</a:t>
            </a:r>
            <a:r>
              <a:rPr lang="el-GR" sz="2000" dirty="0"/>
              <a:t>) οι </a:t>
            </a:r>
            <a:r>
              <a:rPr lang="el-GR" sz="2000" dirty="0" err="1" smtClean="0"/>
              <a:t>Καρυοφυλλίδες</a:t>
            </a:r>
            <a:r>
              <a:rPr lang="el-GR" sz="2000" dirty="0" smtClean="0"/>
              <a:t>,</a:t>
            </a:r>
          </a:p>
          <a:p>
            <a:pPr lvl="1"/>
            <a:r>
              <a:rPr lang="el-GR" sz="2000" dirty="0" smtClean="0"/>
              <a:t> </a:t>
            </a:r>
            <a:r>
              <a:rPr lang="el-GR" sz="2000" dirty="0"/>
              <a:t>γ) οι </a:t>
            </a:r>
            <a:r>
              <a:rPr lang="el-GR" sz="2000" dirty="0" err="1"/>
              <a:t>Λιλιίδες</a:t>
            </a:r>
            <a:r>
              <a:rPr lang="el-GR" sz="2000" dirty="0"/>
              <a:t>, </a:t>
            </a:r>
            <a:endParaRPr lang="el-GR" sz="2000" dirty="0" smtClean="0"/>
          </a:p>
          <a:p>
            <a:pPr lvl="1"/>
            <a:r>
              <a:rPr lang="el-GR" sz="2000" dirty="0" smtClean="0"/>
              <a:t>δ</a:t>
            </a:r>
            <a:r>
              <a:rPr lang="el-GR" sz="2000" dirty="0"/>
              <a:t>) τα </a:t>
            </a:r>
            <a:r>
              <a:rPr lang="el-GR" sz="2000" dirty="0" err="1"/>
              <a:t>Χειλανθή</a:t>
            </a:r>
            <a:r>
              <a:rPr lang="el-GR" sz="2000" dirty="0"/>
              <a:t>, </a:t>
            </a:r>
            <a:r>
              <a:rPr lang="el-GR" sz="2000" dirty="0" smtClean="0"/>
              <a:t>και</a:t>
            </a:r>
          </a:p>
          <a:p>
            <a:pPr lvl="1"/>
            <a:r>
              <a:rPr lang="el-GR" sz="2000" dirty="0" smtClean="0"/>
              <a:t> </a:t>
            </a:r>
            <a:r>
              <a:rPr lang="el-GR" sz="2000" dirty="0"/>
              <a:t>ε) τα Σταυρανθή.</a:t>
            </a:r>
          </a:p>
          <a:p>
            <a:endParaRPr lang="el-GR" sz="2400" dirty="0"/>
          </a:p>
        </p:txBody>
      </p:sp>
    </p:spTree>
    <p:extLst>
      <p:ext uri="{BB962C8B-B14F-4D97-AF65-F5344CB8AC3E}">
        <p14:creationId xmlns:p14="http://schemas.microsoft.com/office/powerpoint/2010/main" val="1904732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1124744"/>
          </a:xfrm>
        </p:spPr>
        <p:txBody>
          <a:bodyPr>
            <a:normAutofit fontScale="90000"/>
          </a:bodyPr>
          <a:lstStyle/>
          <a:p>
            <a:r>
              <a:rPr lang="en-US" b="1" dirty="0" smtClean="0"/>
              <a:t>O</a:t>
            </a:r>
            <a:r>
              <a:rPr lang="el-GR" b="1" dirty="0" smtClean="0"/>
              <a:t> πλούτος της ελληνικής χλωρίδας</a:t>
            </a:r>
            <a:endParaRPr lang="el-GR" dirty="0"/>
          </a:p>
        </p:txBody>
      </p:sp>
      <p:sp>
        <p:nvSpPr>
          <p:cNvPr id="3" name="Θέση περιεχομένου 2"/>
          <p:cNvSpPr>
            <a:spLocks noGrp="1"/>
          </p:cNvSpPr>
          <p:nvPr>
            <p:ph idx="1"/>
          </p:nvPr>
        </p:nvSpPr>
        <p:spPr>
          <a:xfrm>
            <a:off x="457200" y="1124744"/>
            <a:ext cx="8507288" cy="5544616"/>
          </a:xfrm>
        </p:spPr>
        <p:txBody>
          <a:bodyPr>
            <a:normAutofit/>
          </a:bodyPr>
          <a:lstStyle/>
          <a:p>
            <a:r>
              <a:rPr lang="el-GR" dirty="0" smtClean="0"/>
              <a:t>Τα </a:t>
            </a:r>
            <a:r>
              <a:rPr lang="el-GR" dirty="0"/>
              <a:t>περισσότερα από τα απειλούμενα ελληνικά είδη δεν αντιμετωπίζουν άμεση απειλή μείωσης του πληθυσμού τους, αλλά είναι σπάνια διότι </a:t>
            </a:r>
            <a:endParaRPr lang="el-GR" dirty="0" smtClean="0"/>
          </a:p>
          <a:p>
            <a:pPr marL="722313" indent="-368300">
              <a:buNone/>
            </a:pPr>
            <a:r>
              <a:rPr lang="el-GR" dirty="0" smtClean="0"/>
              <a:t>α</a:t>
            </a:r>
            <a:r>
              <a:rPr lang="el-GR" dirty="0"/>
              <a:t>) οι πληθυσμοί τους εντοπίζονται σε μια περιορισμένη γεωγραφική περιοχή, </a:t>
            </a:r>
            <a:endParaRPr lang="el-GR" dirty="0" smtClean="0"/>
          </a:p>
          <a:p>
            <a:pPr marL="722313" indent="-368300">
              <a:buNone/>
            </a:pPr>
            <a:r>
              <a:rPr lang="el-GR" dirty="0" smtClean="0"/>
              <a:t>β</a:t>
            </a:r>
            <a:r>
              <a:rPr lang="el-GR" dirty="0"/>
              <a:t>) οι πληθυσμοί τους είναι αραιά  διασπαρμένοι σε μία ευρύτερη περιοχή</a:t>
            </a:r>
            <a:r>
              <a:rPr lang="el-GR" dirty="0" smtClean="0"/>
              <a:t>,</a:t>
            </a:r>
          </a:p>
          <a:p>
            <a:pPr marL="722313" indent="-368300">
              <a:buNone/>
            </a:pPr>
            <a:r>
              <a:rPr lang="el-GR" dirty="0" smtClean="0"/>
              <a:t> </a:t>
            </a:r>
            <a:r>
              <a:rPr lang="el-GR" dirty="0"/>
              <a:t>γ) το ενδιαίτημά του είναι περιορισμένης εξάπλωσης.  </a:t>
            </a:r>
          </a:p>
          <a:p>
            <a:endParaRPr lang="el-GR" dirty="0"/>
          </a:p>
        </p:txBody>
      </p:sp>
    </p:spTree>
    <p:extLst>
      <p:ext uri="{BB962C8B-B14F-4D97-AF65-F5344CB8AC3E}">
        <p14:creationId xmlns:p14="http://schemas.microsoft.com/office/powerpoint/2010/main" val="8016320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6632"/>
            <a:ext cx="8229600" cy="864096"/>
          </a:xfrm>
        </p:spPr>
        <p:txBody>
          <a:bodyPr>
            <a:normAutofit/>
          </a:bodyPr>
          <a:lstStyle/>
          <a:p>
            <a:r>
              <a:rPr lang="el-GR" b="1" dirty="0"/>
              <a:t>Το περιβάλλον των φυτών</a:t>
            </a:r>
            <a:endParaRPr lang="el-GR" dirty="0"/>
          </a:p>
        </p:txBody>
      </p:sp>
      <p:sp>
        <p:nvSpPr>
          <p:cNvPr id="3" name="Θέση περιεχομένου 2"/>
          <p:cNvSpPr>
            <a:spLocks noGrp="1"/>
          </p:cNvSpPr>
          <p:nvPr>
            <p:ph idx="1"/>
          </p:nvPr>
        </p:nvSpPr>
        <p:spPr>
          <a:xfrm>
            <a:off x="215008" y="980728"/>
            <a:ext cx="8928992" cy="5544616"/>
          </a:xfrm>
        </p:spPr>
        <p:txBody>
          <a:bodyPr>
            <a:normAutofit/>
          </a:bodyPr>
          <a:lstStyle/>
          <a:p>
            <a:pPr marL="0" indent="0">
              <a:buNone/>
            </a:pPr>
            <a:r>
              <a:rPr lang="el-GR" dirty="0"/>
              <a:t>Κάθε φυτό ζει σε δύο διακριτές φυσικές ζώνες, την αέρια </a:t>
            </a:r>
            <a:r>
              <a:rPr lang="el-GR" dirty="0"/>
              <a:t>(φως, η θερμοκρασία, η υγρασία και η παρουσία άλλων </a:t>
            </a:r>
            <a:r>
              <a:rPr lang="el-GR" dirty="0" smtClean="0"/>
              <a:t>οργανισμών) και </a:t>
            </a:r>
            <a:r>
              <a:rPr lang="el-GR" dirty="0"/>
              <a:t>την </a:t>
            </a:r>
            <a:r>
              <a:rPr lang="el-GR" dirty="0" err="1" smtClean="0"/>
              <a:t>υποαέρια</a:t>
            </a:r>
            <a:r>
              <a:rPr lang="el-GR" dirty="0" smtClean="0"/>
              <a:t> </a:t>
            </a:r>
            <a:r>
              <a:rPr lang="el-GR" dirty="0"/>
              <a:t>(νερό, τη χημική σύνθεση, τη διαθεσιμότητα θρεπτικών, τη συγκέντρωση του οξυγόνου, την παρουσία άλλων οργανισμών και τη δομή του φυσικού </a:t>
            </a:r>
            <a:r>
              <a:rPr lang="el-GR" dirty="0" smtClean="0"/>
              <a:t>υλικού), έτσι </a:t>
            </a:r>
            <a:r>
              <a:rPr lang="el-GR" dirty="0" smtClean="0"/>
              <a:t>εξελίχτηκαν </a:t>
            </a:r>
            <a:r>
              <a:rPr lang="el-GR" dirty="0"/>
              <a:t>δύο διαφορετικά συστήματα, ο βλαστός και η ρίζα. </a:t>
            </a:r>
            <a:endParaRPr lang="el-GR" dirty="0" smtClean="0"/>
          </a:p>
        </p:txBody>
      </p:sp>
    </p:spTree>
    <p:extLst>
      <p:ext uri="{BB962C8B-B14F-4D97-AF65-F5344CB8AC3E}">
        <p14:creationId xmlns:p14="http://schemas.microsoft.com/office/powerpoint/2010/main" val="336683363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6632"/>
            <a:ext cx="8229600" cy="864096"/>
          </a:xfrm>
        </p:spPr>
        <p:txBody>
          <a:bodyPr>
            <a:normAutofit/>
          </a:bodyPr>
          <a:lstStyle/>
          <a:p>
            <a:r>
              <a:rPr lang="el-GR" b="1" dirty="0"/>
              <a:t>Το περιβάλλον των φυτών</a:t>
            </a:r>
            <a:endParaRPr lang="el-GR" dirty="0"/>
          </a:p>
        </p:txBody>
      </p:sp>
      <p:sp>
        <p:nvSpPr>
          <p:cNvPr id="3" name="Θέση περιεχομένου 2"/>
          <p:cNvSpPr>
            <a:spLocks noGrp="1"/>
          </p:cNvSpPr>
          <p:nvPr>
            <p:ph idx="1"/>
          </p:nvPr>
        </p:nvSpPr>
        <p:spPr>
          <a:xfrm>
            <a:off x="215008" y="980728"/>
            <a:ext cx="8749480" cy="5616624"/>
          </a:xfrm>
        </p:spPr>
        <p:txBody>
          <a:bodyPr>
            <a:normAutofit/>
          </a:bodyPr>
          <a:lstStyle/>
          <a:p>
            <a:pPr marL="0" indent="0">
              <a:buNone/>
            </a:pPr>
            <a:r>
              <a:rPr lang="el-GR" dirty="0"/>
              <a:t>Οι σχέσεις ενός φυτού με το περιβάλλον του είναι </a:t>
            </a:r>
            <a:r>
              <a:rPr lang="el-GR" dirty="0" smtClean="0"/>
              <a:t>πολύπλοκες </a:t>
            </a:r>
            <a:r>
              <a:rPr lang="el-GR" dirty="0"/>
              <a:t>διότι περιλαμβάνουν τόσο αβιοτικούς </a:t>
            </a:r>
            <a:r>
              <a:rPr lang="el-GR" dirty="0" smtClean="0"/>
              <a:t>παράγοντες, </a:t>
            </a:r>
            <a:r>
              <a:rPr lang="el-GR" dirty="0"/>
              <a:t>όσο και βιοτικούς </a:t>
            </a:r>
            <a:r>
              <a:rPr lang="el-GR" dirty="0" smtClean="0"/>
              <a:t>παράγοντες, </a:t>
            </a:r>
            <a:r>
              <a:rPr lang="el-GR" dirty="0"/>
              <a:t>όπως </a:t>
            </a:r>
            <a:endParaRPr lang="el-GR" dirty="0" smtClean="0"/>
          </a:p>
          <a:p>
            <a:pPr marL="0" indent="0">
              <a:buNone/>
            </a:pPr>
            <a:r>
              <a:rPr lang="el-GR" dirty="0" smtClean="0"/>
              <a:t>α</a:t>
            </a:r>
            <a:r>
              <a:rPr lang="el-GR" dirty="0"/>
              <a:t>) ο συναγωνισμός μεταξύ των φυτών του ίδιου είδους ή με άλλα είδη για τροφικά αποθέματα και νερό, </a:t>
            </a:r>
            <a:endParaRPr lang="el-GR" dirty="0" smtClean="0"/>
          </a:p>
          <a:p>
            <a:pPr marL="0" indent="0">
              <a:buNone/>
            </a:pPr>
            <a:r>
              <a:rPr lang="el-GR" dirty="0" smtClean="0"/>
              <a:t>β</a:t>
            </a:r>
            <a:r>
              <a:rPr lang="el-GR" dirty="0"/>
              <a:t>) η αλληλεπίδραση με </a:t>
            </a:r>
            <a:r>
              <a:rPr lang="el-GR" dirty="0" smtClean="0"/>
              <a:t>μικροοργανισμούς </a:t>
            </a:r>
            <a:r>
              <a:rPr lang="el-GR" dirty="0"/>
              <a:t>του </a:t>
            </a:r>
            <a:r>
              <a:rPr lang="el-GR" dirty="0" smtClean="0"/>
              <a:t>εδάφους </a:t>
            </a:r>
          </a:p>
          <a:p>
            <a:pPr marL="0" indent="0">
              <a:buNone/>
            </a:pPr>
            <a:r>
              <a:rPr lang="el-GR" dirty="0" smtClean="0"/>
              <a:t>γ</a:t>
            </a:r>
            <a:r>
              <a:rPr lang="el-GR" dirty="0"/>
              <a:t>) η σχέση τους με τους ζωικούς οργανισμούς ως </a:t>
            </a:r>
            <a:r>
              <a:rPr lang="el-GR" dirty="0" smtClean="0"/>
              <a:t>καταναλωτές. </a:t>
            </a:r>
          </a:p>
        </p:txBody>
      </p:sp>
    </p:spTree>
    <p:extLst>
      <p:ext uri="{BB962C8B-B14F-4D97-AF65-F5344CB8AC3E}">
        <p14:creationId xmlns:p14="http://schemas.microsoft.com/office/powerpoint/2010/main" val="322629319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6632"/>
            <a:ext cx="8229600" cy="864096"/>
          </a:xfrm>
        </p:spPr>
        <p:txBody>
          <a:bodyPr>
            <a:normAutofit/>
          </a:bodyPr>
          <a:lstStyle/>
          <a:p>
            <a:r>
              <a:rPr lang="el-GR" b="1" dirty="0"/>
              <a:t>Το περιβάλλον των φυτών</a:t>
            </a:r>
            <a:endParaRPr lang="el-GR" dirty="0"/>
          </a:p>
        </p:txBody>
      </p:sp>
      <p:sp>
        <p:nvSpPr>
          <p:cNvPr id="3" name="Θέση περιεχομένου 2"/>
          <p:cNvSpPr>
            <a:spLocks noGrp="1"/>
          </p:cNvSpPr>
          <p:nvPr>
            <p:ph idx="1"/>
          </p:nvPr>
        </p:nvSpPr>
        <p:spPr>
          <a:xfrm>
            <a:off x="251520" y="836712"/>
            <a:ext cx="8749480" cy="5760640"/>
          </a:xfrm>
        </p:spPr>
        <p:txBody>
          <a:bodyPr>
            <a:noAutofit/>
          </a:bodyPr>
          <a:lstStyle/>
          <a:p>
            <a:pPr marL="0" indent="0">
              <a:buNone/>
            </a:pPr>
            <a:r>
              <a:rPr lang="el-GR" sz="2300" dirty="0" smtClean="0"/>
              <a:t>Τα </a:t>
            </a:r>
            <a:r>
              <a:rPr lang="el-GR" sz="2300" dirty="0"/>
              <a:t>φυτά δεν είναι παθητικοί δέκτες του φυσικού περιβάλλοντος, έτσι </a:t>
            </a:r>
            <a:endParaRPr lang="el-GR" sz="2300" dirty="0" smtClean="0"/>
          </a:p>
          <a:p>
            <a:pPr marL="0" indent="0">
              <a:buNone/>
            </a:pPr>
            <a:r>
              <a:rPr lang="el-GR" sz="2300" dirty="0" smtClean="0"/>
              <a:t>α</a:t>
            </a:r>
            <a:r>
              <a:rPr lang="el-GR" sz="2300" dirty="0"/>
              <a:t>) αντιδρούν στο περιβάλλον μεταβάλλοντας τον προσανατολισμό των </a:t>
            </a:r>
            <a:r>
              <a:rPr lang="el-GR" sz="2300" dirty="0" smtClean="0"/>
              <a:t>φύλλων, </a:t>
            </a:r>
            <a:endParaRPr lang="el-GR" sz="2300" dirty="0" smtClean="0"/>
          </a:p>
          <a:p>
            <a:pPr marL="0" indent="0">
              <a:buNone/>
            </a:pPr>
            <a:r>
              <a:rPr lang="el-GR" sz="2300" dirty="0" smtClean="0"/>
              <a:t>β</a:t>
            </a:r>
            <a:r>
              <a:rPr lang="el-GR" sz="2300" dirty="0"/>
              <a:t>) απορροφούν διοξείδιο του άνθρακα και απελευθερώνουν οξυγόνο, </a:t>
            </a:r>
            <a:endParaRPr lang="el-GR" sz="2300" dirty="0" smtClean="0"/>
          </a:p>
          <a:p>
            <a:pPr marL="0" indent="0">
              <a:buNone/>
            </a:pPr>
            <a:r>
              <a:rPr lang="el-GR" sz="2300" dirty="0" smtClean="0"/>
              <a:t>γ</a:t>
            </a:r>
            <a:r>
              <a:rPr lang="el-GR" sz="2300" dirty="0"/>
              <a:t>) δημιουργούν σκιά και τροποποιούν την κίνηση του αέρα, </a:t>
            </a:r>
            <a:endParaRPr lang="el-GR" sz="2300" dirty="0" smtClean="0"/>
          </a:p>
          <a:p>
            <a:pPr marL="0" indent="0">
              <a:buNone/>
            </a:pPr>
            <a:r>
              <a:rPr lang="el-GR" sz="2300" dirty="0" smtClean="0"/>
              <a:t>δ</a:t>
            </a:r>
            <a:r>
              <a:rPr lang="el-GR" sz="2300" dirty="0"/>
              <a:t>) με το άνοιγμα των στομάτων τους </a:t>
            </a:r>
            <a:r>
              <a:rPr lang="el-GR" sz="2300" dirty="0" smtClean="0"/>
              <a:t>και </a:t>
            </a:r>
            <a:r>
              <a:rPr lang="el-GR" sz="2300" dirty="0"/>
              <a:t>την αύξηση της διαπνοής μειώνουν σημαντικά τη θερμοκρασία των φύλλων </a:t>
            </a:r>
            <a:r>
              <a:rPr lang="el-GR" sz="2300" dirty="0" smtClean="0"/>
              <a:t>τους και αυξάνουν την </a:t>
            </a:r>
            <a:r>
              <a:rPr lang="el-GR" sz="2300" dirty="0"/>
              <a:t>υγρασία της ατμόσφαιρας. </a:t>
            </a:r>
            <a:endParaRPr lang="el-GR" sz="2300" dirty="0" smtClean="0"/>
          </a:p>
        </p:txBody>
      </p:sp>
    </p:spTree>
    <p:extLst>
      <p:ext uri="{BB962C8B-B14F-4D97-AF65-F5344CB8AC3E}">
        <p14:creationId xmlns:p14="http://schemas.microsoft.com/office/powerpoint/2010/main" val="422904894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6632"/>
            <a:ext cx="8229600" cy="864096"/>
          </a:xfrm>
        </p:spPr>
        <p:txBody>
          <a:bodyPr>
            <a:normAutofit/>
          </a:bodyPr>
          <a:lstStyle/>
          <a:p>
            <a:r>
              <a:rPr lang="el-GR" b="1" dirty="0"/>
              <a:t>Το περιβάλλον των φυτών</a:t>
            </a:r>
            <a:endParaRPr lang="el-GR" dirty="0"/>
          </a:p>
        </p:txBody>
      </p:sp>
      <p:sp>
        <p:nvSpPr>
          <p:cNvPr id="3" name="Θέση περιεχομένου 2"/>
          <p:cNvSpPr>
            <a:spLocks noGrp="1"/>
          </p:cNvSpPr>
          <p:nvPr>
            <p:ph idx="1"/>
          </p:nvPr>
        </p:nvSpPr>
        <p:spPr>
          <a:xfrm>
            <a:off x="251520" y="836712"/>
            <a:ext cx="8749480" cy="5760640"/>
          </a:xfrm>
        </p:spPr>
        <p:txBody>
          <a:bodyPr>
            <a:noAutofit/>
          </a:bodyPr>
          <a:lstStyle/>
          <a:p>
            <a:pPr marL="0" indent="0">
              <a:buNone/>
            </a:pPr>
            <a:r>
              <a:rPr lang="el-GR" sz="2400" dirty="0"/>
              <a:t>Τα φυτά παίζουν σημαντικό ρόλο στη διαδικασία σχηματισμού του εδάφους, συγκεκριμένα </a:t>
            </a:r>
            <a:endParaRPr lang="el-GR" sz="2400" dirty="0" smtClean="0"/>
          </a:p>
          <a:p>
            <a:pPr marL="0" indent="0">
              <a:buNone/>
            </a:pPr>
            <a:r>
              <a:rPr lang="el-GR" sz="2400" dirty="0" smtClean="0"/>
              <a:t>α</a:t>
            </a:r>
            <a:r>
              <a:rPr lang="el-GR" sz="2400" dirty="0"/>
              <a:t>) με τη διαπνοή των φυτών μεταφέρεται νερό από το έδαφος στον αέρα, </a:t>
            </a:r>
            <a:endParaRPr lang="el-GR" sz="2400" dirty="0" smtClean="0"/>
          </a:p>
          <a:p>
            <a:pPr marL="0" indent="0">
              <a:buNone/>
            </a:pPr>
            <a:r>
              <a:rPr lang="el-GR" sz="2400" dirty="0" smtClean="0"/>
              <a:t>β</a:t>
            </a:r>
            <a:r>
              <a:rPr lang="el-GR" sz="2400" dirty="0"/>
              <a:t>) το οργανικό υλικό το οποίο προέρχεται από την αποικοδόμηση της βλάστησης αποτελεί ουσιώδες συστατικό του </a:t>
            </a:r>
            <a:r>
              <a:rPr lang="el-GR" sz="2400" dirty="0" smtClean="0"/>
              <a:t>εδάφους</a:t>
            </a:r>
            <a:r>
              <a:rPr lang="el-GR" sz="2400" dirty="0"/>
              <a:t>.</a:t>
            </a:r>
            <a:r>
              <a:rPr lang="el-GR" sz="2400" dirty="0" smtClean="0"/>
              <a:t> </a:t>
            </a:r>
            <a:endParaRPr lang="el-GR" sz="2400" dirty="0" smtClean="0"/>
          </a:p>
          <a:p>
            <a:pPr marL="0" indent="0">
              <a:buNone/>
            </a:pPr>
            <a:endParaRPr lang="el-GR" sz="2300" dirty="0" smtClean="0"/>
          </a:p>
        </p:txBody>
      </p:sp>
    </p:spTree>
    <p:extLst>
      <p:ext uri="{BB962C8B-B14F-4D97-AF65-F5344CB8AC3E}">
        <p14:creationId xmlns:p14="http://schemas.microsoft.com/office/powerpoint/2010/main" val="329912951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Η οργάνωση του φυτικού σώματος</a:t>
            </a:r>
            <a:endParaRPr lang="el-GR" dirty="0"/>
          </a:p>
        </p:txBody>
      </p:sp>
      <p:sp>
        <p:nvSpPr>
          <p:cNvPr id="3" name="Θέση περιεχομένου 2"/>
          <p:cNvSpPr>
            <a:spLocks noGrp="1"/>
          </p:cNvSpPr>
          <p:nvPr>
            <p:ph idx="1"/>
          </p:nvPr>
        </p:nvSpPr>
        <p:spPr>
          <a:xfrm>
            <a:off x="457200" y="1268760"/>
            <a:ext cx="8229600" cy="5184576"/>
          </a:xfrm>
        </p:spPr>
        <p:txBody>
          <a:bodyPr>
            <a:normAutofit/>
          </a:bodyPr>
          <a:lstStyle/>
          <a:p>
            <a:pPr marL="0" indent="0">
              <a:buNone/>
            </a:pPr>
            <a:r>
              <a:rPr lang="el-GR" dirty="0" smtClean="0"/>
              <a:t>Για την φωτοσύνθεση, το φυτό πρέπει να εκθέτει στον ήλιο το όργανο που απορροφά το φως, δηλαδή το φύλλο. </a:t>
            </a:r>
          </a:p>
          <a:p>
            <a:pPr marL="0" indent="0">
              <a:buNone/>
            </a:pPr>
            <a:r>
              <a:rPr lang="el-GR" dirty="0" smtClean="0"/>
              <a:t>Το </a:t>
            </a:r>
            <a:r>
              <a:rPr lang="el-GR" dirty="0"/>
              <a:t>φύλλο πρέπει </a:t>
            </a:r>
            <a:r>
              <a:rPr lang="el-GR" dirty="0" smtClean="0"/>
              <a:t>να</a:t>
            </a:r>
            <a:endParaRPr lang="el-GR" dirty="0" smtClean="0"/>
          </a:p>
          <a:p>
            <a:pPr marL="0" indent="0">
              <a:buNone/>
            </a:pPr>
            <a:r>
              <a:rPr lang="el-GR" dirty="0" smtClean="0"/>
              <a:t>α</a:t>
            </a:r>
            <a:r>
              <a:rPr lang="el-GR" dirty="0"/>
              <a:t>) </a:t>
            </a:r>
            <a:r>
              <a:rPr lang="el-GR" dirty="0"/>
              <a:t>έχει μεγάλη </a:t>
            </a:r>
            <a:r>
              <a:rPr lang="el-GR" dirty="0" smtClean="0"/>
              <a:t>επιφάνεια </a:t>
            </a:r>
            <a:endParaRPr lang="el-GR" dirty="0" smtClean="0"/>
          </a:p>
          <a:p>
            <a:pPr marL="0" indent="0">
              <a:buNone/>
            </a:pPr>
            <a:r>
              <a:rPr lang="el-GR" dirty="0" smtClean="0"/>
              <a:t>β</a:t>
            </a:r>
            <a:r>
              <a:rPr lang="el-GR" dirty="0"/>
              <a:t>) </a:t>
            </a:r>
            <a:r>
              <a:rPr lang="el-GR" dirty="0"/>
              <a:t>έχει περιορισμένο </a:t>
            </a:r>
            <a:r>
              <a:rPr lang="el-GR" dirty="0"/>
              <a:t>πάχος </a:t>
            </a:r>
            <a:endParaRPr lang="el-GR" dirty="0" smtClean="0"/>
          </a:p>
          <a:p>
            <a:pPr marL="0" indent="0">
              <a:buNone/>
            </a:pPr>
            <a:r>
              <a:rPr lang="el-GR" dirty="0" smtClean="0"/>
              <a:t>γ</a:t>
            </a:r>
            <a:r>
              <a:rPr lang="el-GR" dirty="0"/>
              <a:t>) </a:t>
            </a:r>
            <a:r>
              <a:rPr lang="el-GR" dirty="0" smtClean="0"/>
              <a:t>διαθέτει </a:t>
            </a:r>
            <a:r>
              <a:rPr lang="el-GR" dirty="0"/>
              <a:t>τρόπους προσαρμογής στη μεταβαλλόμενη θέση του </a:t>
            </a:r>
            <a:r>
              <a:rPr lang="el-GR" dirty="0" smtClean="0"/>
              <a:t>ήλιου. </a:t>
            </a:r>
            <a:endParaRPr lang="el-GR" dirty="0" smtClean="0"/>
          </a:p>
        </p:txBody>
      </p:sp>
    </p:spTree>
    <p:extLst>
      <p:ext uri="{BB962C8B-B14F-4D97-AF65-F5344CB8AC3E}">
        <p14:creationId xmlns:p14="http://schemas.microsoft.com/office/powerpoint/2010/main" val="352796423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6632"/>
            <a:ext cx="8229600" cy="720080"/>
          </a:xfrm>
        </p:spPr>
        <p:txBody>
          <a:bodyPr>
            <a:normAutofit fontScale="90000"/>
          </a:bodyPr>
          <a:lstStyle/>
          <a:p>
            <a:r>
              <a:rPr lang="el-GR" b="1" dirty="0"/>
              <a:t>Η </a:t>
            </a:r>
            <a:r>
              <a:rPr lang="el-GR" b="1" dirty="0" smtClean="0"/>
              <a:t>ρίζα</a:t>
            </a:r>
            <a:endParaRPr lang="el-GR" dirty="0"/>
          </a:p>
        </p:txBody>
      </p:sp>
      <p:sp>
        <p:nvSpPr>
          <p:cNvPr id="3" name="Θέση περιεχομένου 2"/>
          <p:cNvSpPr>
            <a:spLocks noGrp="1"/>
          </p:cNvSpPr>
          <p:nvPr>
            <p:ph idx="1"/>
          </p:nvPr>
        </p:nvSpPr>
        <p:spPr>
          <a:xfrm>
            <a:off x="457200" y="836712"/>
            <a:ext cx="8435280" cy="5616624"/>
          </a:xfrm>
        </p:spPr>
        <p:txBody>
          <a:bodyPr>
            <a:normAutofit/>
          </a:bodyPr>
          <a:lstStyle/>
          <a:p>
            <a:pPr marL="0" indent="0">
              <a:buNone/>
            </a:pPr>
            <a:r>
              <a:rPr lang="el-GR" sz="2400" dirty="0"/>
              <a:t>Η ρίζα είναι το πρώτο τμήμα ενός φυτού το οποίο προβάλλει από ένα σπέρμα που φυτρώνει. Η ρίζα αυτή μετατρέπεται σε κύρια ρίζα από την οποία σχηματίζονται οι πλευρικές </a:t>
            </a:r>
            <a:r>
              <a:rPr lang="el-GR" sz="2400" dirty="0" smtClean="0"/>
              <a:t>ρίζες. </a:t>
            </a:r>
            <a:r>
              <a:rPr lang="el-GR" sz="2400" dirty="0"/>
              <a:t>Πέρα από τις βασικές λειτουργίες, που είναι η στήριξη του φυτού στο έδαφος και η απορρόφηση νερού και θρεπτικών συστατικών, η ρίζα μπορεί να χρησιμοποιηθεί και </a:t>
            </a:r>
            <a:r>
              <a:rPr lang="el-GR" sz="2400" dirty="0" smtClean="0"/>
              <a:t>ως </a:t>
            </a:r>
            <a:r>
              <a:rPr lang="el-GR" sz="2400" dirty="0"/>
              <a:t>μέσο βλαστικής αναπαραγωγής.  </a:t>
            </a:r>
          </a:p>
          <a:p>
            <a:pPr marL="0" indent="0">
              <a:buNone/>
            </a:pPr>
            <a:r>
              <a:rPr lang="el-GR" sz="2400" dirty="0" smtClean="0"/>
              <a:t>Οι </a:t>
            </a:r>
            <a:r>
              <a:rPr lang="el-GR" sz="2400" dirty="0"/>
              <a:t>ρίζες των περισσοτέρων φυτών </a:t>
            </a:r>
            <a:r>
              <a:rPr lang="el-GR" sz="2400" dirty="0" smtClean="0"/>
              <a:t>δεν διεισδύουν </a:t>
            </a:r>
            <a:r>
              <a:rPr lang="el-GR" sz="2400" dirty="0"/>
              <a:t>στη γη περισσότερο από 3 έως 5 μέτρα, σε πολλά ποώδη φυτά οι ρίζες περιορίζονται στα πρώτα 60 έως 90 εκατοστά από την επιφάνεια του </a:t>
            </a:r>
            <a:r>
              <a:rPr lang="el-GR" sz="2400" dirty="0" smtClean="0"/>
              <a:t>εδάφους. </a:t>
            </a:r>
            <a:r>
              <a:rPr lang="el-GR" sz="2400" dirty="0"/>
              <a:t> </a:t>
            </a:r>
          </a:p>
        </p:txBody>
      </p:sp>
    </p:spTree>
    <p:extLst>
      <p:ext uri="{BB962C8B-B14F-4D97-AF65-F5344CB8AC3E}">
        <p14:creationId xmlns:p14="http://schemas.microsoft.com/office/powerpoint/2010/main" val="97932674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562074"/>
          </a:xfrm>
        </p:spPr>
        <p:txBody>
          <a:bodyPr>
            <a:normAutofit fontScale="90000"/>
          </a:bodyPr>
          <a:lstStyle/>
          <a:p>
            <a:r>
              <a:rPr lang="el-GR" sz="4000" b="1" dirty="0" smtClean="0"/>
              <a:t>Ο βλαστός</a:t>
            </a:r>
            <a:endParaRPr lang="el-GR" sz="4000" b="1" dirty="0"/>
          </a:p>
        </p:txBody>
      </p:sp>
      <p:sp>
        <p:nvSpPr>
          <p:cNvPr id="3" name="Θέση περιεχομένου 2"/>
          <p:cNvSpPr>
            <a:spLocks noGrp="1"/>
          </p:cNvSpPr>
          <p:nvPr>
            <p:ph idx="1"/>
          </p:nvPr>
        </p:nvSpPr>
        <p:spPr>
          <a:xfrm>
            <a:off x="251520" y="836712"/>
            <a:ext cx="8435280" cy="5832648"/>
          </a:xfrm>
        </p:spPr>
        <p:txBody>
          <a:bodyPr>
            <a:normAutofit/>
          </a:bodyPr>
          <a:lstStyle/>
          <a:p>
            <a:pPr marL="0" indent="0">
              <a:buNone/>
            </a:pPr>
            <a:r>
              <a:rPr lang="el-GR" sz="2400" dirty="0"/>
              <a:t>Ο βλαστός χρησιμοποιείται </a:t>
            </a:r>
            <a:endParaRPr lang="el-GR" sz="2400" dirty="0" smtClean="0"/>
          </a:p>
          <a:p>
            <a:pPr marL="0" indent="0">
              <a:buNone/>
            </a:pPr>
            <a:r>
              <a:rPr lang="el-GR" sz="2400" dirty="0" smtClean="0"/>
              <a:t>α</a:t>
            </a:r>
            <a:r>
              <a:rPr lang="el-GR" sz="2400" dirty="0"/>
              <a:t>) για τη μηχανική στήριξη και τη διευθέτηση των φύλλων (φωτοσυνθετικά συστήματα) και των ανθέων (αναπαραγωγικά όργανα) και </a:t>
            </a:r>
            <a:endParaRPr lang="el-GR" sz="2400" dirty="0" smtClean="0"/>
          </a:p>
          <a:p>
            <a:pPr marL="0" indent="0">
              <a:buNone/>
            </a:pPr>
            <a:r>
              <a:rPr lang="el-GR" sz="2400" dirty="0" smtClean="0"/>
              <a:t>β</a:t>
            </a:r>
            <a:r>
              <a:rPr lang="el-GR" sz="2400" dirty="0"/>
              <a:t>) για τη μεταφορά νερού, ανόργανων ιόντων και φωτοσυνθετικών προϊόντων.</a:t>
            </a:r>
            <a:r>
              <a:rPr lang="el-GR" sz="2400" dirty="0" smtClean="0">
                <a:effectLst/>
              </a:rPr>
              <a:t> </a:t>
            </a:r>
            <a:r>
              <a:rPr lang="el-GR" sz="2400" dirty="0"/>
              <a:t> </a:t>
            </a:r>
          </a:p>
        </p:txBody>
      </p:sp>
    </p:spTree>
    <p:extLst>
      <p:ext uri="{BB962C8B-B14F-4D97-AF65-F5344CB8AC3E}">
        <p14:creationId xmlns:p14="http://schemas.microsoft.com/office/powerpoint/2010/main" val="370113128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Ταξινόμηση και εξέλιξη των φυτών</a:t>
            </a:r>
            <a:endParaRPr lang="el-GR" dirty="0"/>
          </a:p>
        </p:txBody>
      </p:sp>
      <p:sp>
        <p:nvSpPr>
          <p:cNvPr id="3" name="Θέση περιεχομένου 2"/>
          <p:cNvSpPr>
            <a:spLocks noGrp="1"/>
          </p:cNvSpPr>
          <p:nvPr>
            <p:ph idx="1"/>
          </p:nvPr>
        </p:nvSpPr>
        <p:spPr>
          <a:xfrm>
            <a:off x="251520" y="1268760"/>
            <a:ext cx="8712968" cy="5472608"/>
          </a:xfrm>
        </p:spPr>
        <p:txBody>
          <a:bodyPr>
            <a:normAutofit fontScale="85000" lnSpcReduction="10000"/>
          </a:bodyPr>
          <a:lstStyle/>
          <a:p>
            <a:pPr marL="0" indent="0">
              <a:buNone/>
            </a:pPr>
            <a:r>
              <a:rPr lang="el-GR" dirty="0" smtClean="0"/>
              <a:t>Σήμερα </a:t>
            </a:r>
            <a:r>
              <a:rPr lang="el-GR" dirty="0"/>
              <a:t>οι επιστήμονες αποδέχονται την κατάταξη των οργανισμών σε πέντε βασίλεια. </a:t>
            </a:r>
            <a:r>
              <a:rPr lang="el-GR" dirty="0" smtClean="0"/>
              <a:t>Τα </a:t>
            </a:r>
            <a:r>
              <a:rPr lang="el-GR" dirty="0"/>
              <a:t>βασίλεια αυτά είναι:</a:t>
            </a:r>
          </a:p>
          <a:p>
            <a:pPr lvl="0"/>
            <a:r>
              <a:rPr lang="en-US" i="1" dirty="0" err="1"/>
              <a:t>Monera</a:t>
            </a:r>
            <a:r>
              <a:rPr lang="el-GR" i="1" dirty="0"/>
              <a:t> – Μονήρη,</a:t>
            </a:r>
            <a:r>
              <a:rPr lang="el-GR" dirty="0"/>
              <a:t> βακτήρια με </a:t>
            </a:r>
            <a:r>
              <a:rPr lang="el-GR" dirty="0" err="1"/>
              <a:t>προκαρυωτικά</a:t>
            </a:r>
            <a:r>
              <a:rPr lang="el-GR" dirty="0"/>
              <a:t> κύτταρα</a:t>
            </a:r>
          </a:p>
          <a:p>
            <a:pPr lvl="0"/>
            <a:r>
              <a:rPr lang="en-US" i="1" dirty="0"/>
              <a:t>Protista</a:t>
            </a:r>
            <a:r>
              <a:rPr lang="el-GR" i="1" dirty="0"/>
              <a:t> – Πρώτιστα,</a:t>
            </a:r>
            <a:r>
              <a:rPr lang="el-GR" dirty="0"/>
              <a:t> </a:t>
            </a:r>
            <a:r>
              <a:rPr lang="el-GR" dirty="0" err="1"/>
              <a:t>φύκη</a:t>
            </a:r>
            <a:r>
              <a:rPr lang="el-GR" dirty="0"/>
              <a:t>, πρωτόζωα, σπόγγοι με </a:t>
            </a:r>
            <a:r>
              <a:rPr lang="el-GR" dirty="0" err="1"/>
              <a:t>ευκαρυωτικά</a:t>
            </a:r>
            <a:r>
              <a:rPr lang="el-GR" dirty="0"/>
              <a:t> κύτταρα</a:t>
            </a:r>
          </a:p>
          <a:p>
            <a:pPr lvl="0"/>
            <a:r>
              <a:rPr lang="en-US" i="1" dirty="0"/>
              <a:t>Fungi</a:t>
            </a:r>
            <a:r>
              <a:rPr lang="el-GR" i="1" dirty="0"/>
              <a:t> – Μύκητες</a:t>
            </a:r>
            <a:r>
              <a:rPr lang="el-GR" dirty="0"/>
              <a:t>, </a:t>
            </a:r>
            <a:r>
              <a:rPr lang="el-GR" dirty="0" err="1"/>
              <a:t>μυξομύκητες</a:t>
            </a:r>
            <a:r>
              <a:rPr lang="el-GR" dirty="0"/>
              <a:t>, </a:t>
            </a:r>
            <a:r>
              <a:rPr lang="el-GR" dirty="0" err="1"/>
              <a:t>μαστιγομύκητες</a:t>
            </a:r>
            <a:r>
              <a:rPr lang="el-GR" dirty="0"/>
              <a:t>, ανώτεροι μύκητες, οι οποίοι απορροφούν την τροφή τους σε διάλυμα. </a:t>
            </a:r>
          </a:p>
          <a:p>
            <a:pPr lvl="0"/>
            <a:r>
              <a:rPr lang="en-US" i="1" dirty="0"/>
              <a:t>Plantae</a:t>
            </a:r>
            <a:r>
              <a:rPr lang="el-GR" i="1" dirty="0"/>
              <a:t> – Φυτά,</a:t>
            </a:r>
            <a:r>
              <a:rPr lang="el-GR" dirty="0"/>
              <a:t> βρυόφυτα, ανώτερα φυτά, τα οποία παράγουν την τροφή τους διαμέσου της φωτοσύνθεσης.</a:t>
            </a:r>
          </a:p>
          <a:p>
            <a:pPr lvl="0"/>
            <a:r>
              <a:rPr lang="en-US" i="1" dirty="0" err="1"/>
              <a:t>Animalia</a:t>
            </a:r>
            <a:r>
              <a:rPr lang="el-GR" i="1" dirty="0"/>
              <a:t> – Ζώα</a:t>
            </a:r>
            <a:r>
              <a:rPr lang="el-GR" dirty="0"/>
              <a:t>, πολυκύτταρα ζώα, τα οποία προσλαμβάνουν στερεά τροφή.</a:t>
            </a:r>
          </a:p>
          <a:p>
            <a:endParaRPr lang="el-GR" dirty="0"/>
          </a:p>
        </p:txBody>
      </p:sp>
    </p:spTree>
    <p:extLst>
      <p:ext uri="{BB962C8B-B14F-4D97-AF65-F5344CB8AC3E}">
        <p14:creationId xmlns:p14="http://schemas.microsoft.com/office/powerpoint/2010/main" val="9649678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778098"/>
          </a:xfrm>
        </p:spPr>
        <p:txBody>
          <a:bodyPr/>
          <a:lstStyle/>
          <a:p>
            <a:r>
              <a:rPr lang="el-GR" b="1" dirty="0" smtClean="0"/>
              <a:t>Φύλλο</a:t>
            </a:r>
            <a:endParaRPr lang="el-GR" dirty="0"/>
          </a:p>
        </p:txBody>
      </p:sp>
      <p:sp>
        <p:nvSpPr>
          <p:cNvPr id="3" name="Θέση περιεχομένου 2"/>
          <p:cNvSpPr>
            <a:spLocks noGrp="1"/>
          </p:cNvSpPr>
          <p:nvPr>
            <p:ph idx="1"/>
          </p:nvPr>
        </p:nvSpPr>
        <p:spPr>
          <a:xfrm>
            <a:off x="457200" y="1124744"/>
            <a:ext cx="8229600" cy="5400600"/>
          </a:xfrm>
        </p:spPr>
        <p:txBody>
          <a:bodyPr>
            <a:normAutofit/>
          </a:bodyPr>
          <a:lstStyle/>
          <a:p>
            <a:pPr marL="0" indent="0">
              <a:buNone/>
            </a:pPr>
            <a:r>
              <a:rPr lang="el-GR" dirty="0"/>
              <a:t>Η επίπεδη επιφάνεια του </a:t>
            </a:r>
            <a:r>
              <a:rPr lang="el-GR" dirty="0" smtClean="0"/>
              <a:t>φύλλου διοχετεύει </a:t>
            </a:r>
            <a:r>
              <a:rPr lang="el-GR" dirty="0"/>
              <a:t>το φως σε όλα τα τμήματα στο εσωτερικό του φύλλου. </a:t>
            </a:r>
            <a:endParaRPr lang="el-GR" dirty="0" smtClean="0"/>
          </a:p>
          <a:p>
            <a:pPr marL="0" indent="0">
              <a:buNone/>
            </a:pPr>
            <a:r>
              <a:rPr lang="el-GR" dirty="0" smtClean="0"/>
              <a:t>Οι </a:t>
            </a:r>
            <a:r>
              <a:rPr lang="el-GR" dirty="0"/>
              <a:t>κατώτερες επιφάνειες των φύλλων φέρουν μικροσκοπικούς πόρους, τα στόματα. </a:t>
            </a:r>
            <a:endParaRPr lang="el-GR" dirty="0" smtClean="0"/>
          </a:p>
          <a:p>
            <a:pPr marL="0" indent="0">
              <a:buNone/>
            </a:pPr>
            <a:r>
              <a:rPr lang="el-GR" dirty="0" smtClean="0"/>
              <a:t>Τα </a:t>
            </a:r>
            <a:r>
              <a:rPr lang="el-GR" dirty="0"/>
              <a:t>στόματα </a:t>
            </a:r>
            <a:r>
              <a:rPr lang="el-GR" dirty="0" smtClean="0"/>
              <a:t>επιτρέπουν την </a:t>
            </a:r>
            <a:r>
              <a:rPr lang="el-GR" dirty="0"/>
              <a:t>κυκλοφορία του αέρα, </a:t>
            </a:r>
            <a:r>
              <a:rPr lang="el-GR" dirty="0" smtClean="0"/>
              <a:t>και </a:t>
            </a:r>
            <a:r>
              <a:rPr lang="el-GR" dirty="0"/>
              <a:t>συμβάλλουν </a:t>
            </a:r>
            <a:r>
              <a:rPr lang="el-GR" dirty="0" smtClean="0"/>
              <a:t>στην </a:t>
            </a:r>
            <a:r>
              <a:rPr lang="el-GR" dirty="0"/>
              <a:t>ψύξη των εσωτερικών τμημάτων του </a:t>
            </a:r>
            <a:r>
              <a:rPr lang="el-GR" dirty="0" smtClean="0"/>
              <a:t>φύλλου</a:t>
            </a:r>
            <a:r>
              <a:rPr lang="el-GR" dirty="0"/>
              <a:t>.</a:t>
            </a:r>
            <a:r>
              <a:rPr lang="el-GR" dirty="0" smtClean="0"/>
              <a:t> </a:t>
            </a:r>
            <a:r>
              <a:rPr lang="el-GR" dirty="0"/>
              <a:t> </a:t>
            </a:r>
          </a:p>
          <a:p>
            <a:pPr marL="0" indent="0">
              <a:buNone/>
            </a:pPr>
            <a:endParaRPr lang="el-GR" dirty="0"/>
          </a:p>
        </p:txBody>
      </p:sp>
    </p:spTree>
    <p:extLst>
      <p:ext uri="{BB962C8B-B14F-4D97-AF65-F5344CB8AC3E}">
        <p14:creationId xmlns:p14="http://schemas.microsoft.com/office/powerpoint/2010/main" val="293208701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Φωτοσύνθεση</a:t>
            </a:r>
            <a:endParaRPr lang="el-GR" dirty="0"/>
          </a:p>
        </p:txBody>
      </p:sp>
      <p:sp>
        <p:nvSpPr>
          <p:cNvPr id="3" name="Θέση περιεχομένου 2"/>
          <p:cNvSpPr>
            <a:spLocks noGrp="1"/>
          </p:cNvSpPr>
          <p:nvPr>
            <p:ph idx="1"/>
          </p:nvPr>
        </p:nvSpPr>
        <p:spPr>
          <a:xfrm>
            <a:off x="179512" y="1196752"/>
            <a:ext cx="8712968" cy="5400600"/>
          </a:xfrm>
        </p:spPr>
        <p:txBody>
          <a:bodyPr>
            <a:normAutofit fontScale="85000" lnSpcReduction="20000"/>
          </a:bodyPr>
          <a:lstStyle/>
          <a:p>
            <a:pPr marL="0" indent="0">
              <a:buNone/>
            </a:pPr>
            <a:r>
              <a:rPr lang="el-GR" sz="3400" dirty="0"/>
              <a:t>Η φωτοσύνθεση λαμβάνει χώρα στους </a:t>
            </a:r>
            <a:r>
              <a:rPr lang="el-GR" sz="3400" dirty="0" err="1"/>
              <a:t>χλωροπλάστες</a:t>
            </a:r>
            <a:r>
              <a:rPr lang="el-GR" sz="3400" dirty="0"/>
              <a:t>. Τα κύρια στοιχεία αυτής της διαδικασίας είναι: </a:t>
            </a:r>
          </a:p>
          <a:p>
            <a:r>
              <a:rPr lang="el-GR" sz="3400" b="1" dirty="0"/>
              <a:t>Α. Διοξείδιο του άνθρακα. </a:t>
            </a:r>
            <a:r>
              <a:rPr lang="el-GR" sz="3400" dirty="0" smtClean="0"/>
              <a:t>Το </a:t>
            </a:r>
            <a:r>
              <a:rPr lang="el-GR" sz="3400" dirty="0"/>
              <a:t>ποσοστό του διοξειδίου του άνθρακα που λαμβάνεται συνεχώς από την ατμόσφαιρα κατά τη διάρκεια της ημέρας από όλα τα πράσινα φυτά είναι τεράστιο. Το διοξείδιο του άνθρακα, διαμέσου των </a:t>
            </a:r>
            <a:r>
              <a:rPr lang="el-GR" sz="3400" dirty="0" smtClean="0"/>
              <a:t>στομάτων φτάνει </a:t>
            </a:r>
            <a:r>
              <a:rPr lang="el-GR" sz="3400" dirty="0"/>
              <a:t>στους </a:t>
            </a:r>
            <a:r>
              <a:rPr lang="el-GR" sz="3400" dirty="0" err="1"/>
              <a:t>χλωροπλάστες</a:t>
            </a:r>
            <a:r>
              <a:rPr lang="el-GR" sz="3400" dirty="0"/>
              <a:t>.</a:t>
            </a:r>
            <a:r>
              <a:rPr lang="el-GR" sz="3400" dirty="0" smtClean="0">
                <a:effectLst/>
              </a:rPr>
              <a:t> </a:t>
            </a:r>
          </a:p>
          <a:p>
            <a:r>
              <a:rPr lang="el-GR" sz="3400" b="1" dirty="0"/>
              <a:t>Β. Νερό. </a:t>
            </a:r>
            <a:r>
              <a:rPr lang="el-GR" sz="3400" dirty="0"/>
              <a:t>Το 1% περίπου του συνολικού νερού που απορροφάται από τα φυτά χρησιμοποιείται στη </a:t>
            </a:r>
            <a:r>
              <a:rPr lang="el-GR" sz="3400" dirty="0" smtClean="0"/>
              <a:t>φωτοσύνθεση. </a:t>
            </a:r>
            <a:r>
              <a:rPr lang="el-GR" sz="3400" dirty="0"/>
              <a:t>Το νερό (και όχι το διοξείδιο του άνθρακα) αποτελεί την πηγή του οξυγόνου που απελευθερώνεται στη φωτοσύνθεση. </a:t>
            </a:r>
            <a:endParaRPr lang="el-GR" dirty="0"/>
          </a:p>
        </p:txBody>
      </p:sp>
    </p:spTree>
    <p:extLst>
      <p:ext uri="{BB962C8B-B14F-4D97-AF65-F5344CB8AC3E}">
        <p14:creationId xmlns:p14="http://schemas.microsoft.com/office/powerpoint/2010/main" val="294629327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634082"/>
          </a:xfrm>
        </p:spPr>
        <p:txBody>
          <a:bodyPr>
            <a:normAutofit fontScale="90000"/>
          </a:bodyPr>
          <a:lstStyle/>
          <a:p>
            <a:r>
              <a:rPr lang="el-GR" b="1" dirty="0"/>
              <a:t>Φωτοσύνθεση</a:t>
            </a:r>
            <a:endParaRPr lang="el-GR" dirty="0"/>
          </a:p>
        </p:txBody>
      </p:sp>
      <p:sp>
        <p:nvSpPr>
          <p:cNvPr id="3" name="Θέση περιεχομένου 2"/>
          <p:cNvSpPr>
            <a:spLocks noGrp="1"/>
          </p:cNvSpPr>
          <p:nvPr>
            <p:ph idx="1"/>
          </p:nvPr>
        </p:nvSpPr>
        <p:spPr>
          <a:xfrm>
            <a:off x="323528" y="1124744"/>
            <a:ext cx="8640960" cy="5472608"/>
          </a:xfrm>
        </p:spPr>
        <p:txBody>
          <a:bodyPr>
            <a:noAutofit/>
          </a:bodyPr>
          <a:lstStyle/>
          <a:p>
            <a:pPr marL="0" indent="0">
              <a:buNone/>
            </a:pPr>
            <a:r>
              <a:rPr lang="el-GR" sz="2400" b="1" dirty="0"/>
              <a:t>Γ. Φως. </a:t>
            </a:r>
            <a:r>
              <a:rPr lang="el-GR" sz="2400" dirty="0" smtClean="0"/>
              <a:t>Περίπου </a:t>
            </a:r>
            <a:r>
              <a:rPr lang="el-GR" sz="2400" dirty="0"/>
              <a:t>το 40% της εκπεμπόμενης από τον ήλιο ενέργειας ανήκει στο ορατό φως, από αυτό οι περιοχές του μπλε και του κόκκινου είναι αυτές που χρησιμοποιούνται στη φωτοσύνθεση.  </a:t>
            </a:r>
          </a:p>
          <a:p>
            <a:pPr marL="0" indent="0">
              <a:buNone/>
            </a:pPr>
            <a:r>
              <a:rPr lang="el-GR" sz="2400" b="1" dirty="0"/>
              <a:t>Δ. Χλωροφύλλη. </a:t>
            </a:r>
            <a:r>
              <a:rPr lang="el-GR" sz="2400" dirty="0" smtClean="0"/>
              <a:t>Οι </a:t>
            </a:r>
            <a:r>
              <a:rPr lang="el-GR" sz="2400" dirty="0" err="1"/>
              <a:t>χλωροπλάστες</a:t>
            </a:r>
            <a:r>
              <a:rPr lang="el-GR" sz="2400" dirty="0"/>
              <a:t> των περισσότερων φυτών έχουν δύο είδη χλωροφύλλης, τη χλωροφύλλη </a:t>
            </a:r>
            <a:r>
              <a:rPr lang="en-US" sz="2400" dirty="0"/>
              <a:t>a</a:t>
            </a:r>
            <a:r>
              <a:rPr lang="el-GR" sz="2400" dirty="0"/>
              <a:t> (γαλαζοπράσινο χρώμα) και τη χλωροφύλλη </a:t>
            </a:r>
            <a:r>
              <a:rPr lang="en-US" sz="2400" dirty="0"/>
              <a:t>b</a:t>
            </a:r>
            <a:r>
              <a:rPr lang="el-GR" sz="2400" dirty="0"/>
              <a:t> (κιτρινοπράσινο χρώμα).   </a:t>
            </a:r>
          </a:p>
          <a:p>
            <a:pPr marL="0" indent="0">
              <a:buNone/>
            </a:pPr>
            <a:endParaRPr lang="el-GR" sz="2400" dirty="0"/>
          </a:p>
        </p:txBody>
      </p:sp>
    </p:spTree>
    <p:extLst>
      <p:ext uri="{BB962C8B-B14F-4D97-AF65-F5344CB8AC3E}">
        <p14:creationId xmlns:p14="http://schemas.microsoft.com/office/powerpoint/2010/main" val="424270212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Βλαστητικές Μορφές</a:t>
            </a:r>
            <a:endParaRPr lang="el-GR" dirty="0"/>
          </a:p>
        </p:txBody>
      </p:sp>
      <p:sp>
        <p:nvSpPr>
          <p:cNvPr id="3" name="Θέση περιεχομένου 2"/>
          <p:cNvSpPr>
            <a:spLocks noGrp="1"/>
          </p:cNvSpPr>
          <p:nvPr>
            <p:ph idx="1"/>
          </p:nvPr>
        </p:nvSpPr>
        <p:spPr>
          <a:xfrm>
            <a:off x="179512" y="1196752"/>
            <a:ext cx="8712968" cy="5544616"/>
          </a:xfrm>
        </p:spPr>
        <p:txBody>
          <a:bodyPr>
            <a:normAutofit/>
          </a:bodyPr>
          <a:lstStyle/>
          <a:p>
            <a:pPr marL="0" indent="0">
              <a:buNone/>
            </a:pPr>
            <a:r>
              <a:rPr lang="el-GR" dirty="0" smtClean="0"/>
              <a:t>Ανάλογα </a:t>
            </a:r>
            <a:r>
              <a:rPr lang="el-GR" dirty="0"/>
              <a:t>με την εξωτερική μορφολογία του σώματος τους τα </a:t>
            </a:r>
            <a:r>
              <a:rPr lang="el-GR" dirty="0" smtClean="0"/>
              <a:t>φυτά </a:t>
            </a:r>
            <a:r>
              <a:rPr lang="el-GR" dirty="0"/>
              <a:t>διακρίνονται σε:</a:t>
            </a:r>
          </a:p>
          <a:p>
            <a:pPr marL="0" indent="0">
              <a:buNone/>
            </a:pPr>
            <a:r>
              <a:rPr lang="el-GR" b="1" dirty="0"/>
              <a:t>Α) Πόες.</a:t>
            </a:r>
            <a:r>
              <a:rPr lang="el-GR" dirty="0"/>
              <a:t> </a:t>
            </a:r>
            <a:endParaRPr lang="el-GR" dirty="0" smtClean="0"/>
          </a:p>
          <a:p>
            <a:pPr lvl="1"/>
            <a:r>
              <a:rPr lang="el-GR" sz="2500" dirty="0" smtClean="0"/>
              <a:t>Μονοετή</a:t>
            </a:r>
            <a:endParaRPr lang="el-GR" sz="2500" dirty="0"/>
          </a:p>
          <a:p>
            <a:pPr lvl="1"/>
            <a:r>
              <a:rPr lang="el-GR" dirty="0"/>
              <a:t>Πολυετή</a:t>
            </a:r>
            <a:r>
              <a:rPr lang="el-GR" i="1" dirty="0"/>
              <a:t>,</a:t>
            </a:r>
            <a:r>
              <a:rPr lang="el-GR" dirty="0"/>
              <a:t> </a:t>
            </a:r>
            <a:endParaRPr lang="el-GR" dirty="0" smtClean="0"/>
          </a:p>
          <a:p>
            <a:pPr marL="0" lvl="1" indent="0">
              <a:buNone/>
            </a:pPr>
            <a:r>
              <a:rPr lang="el-GR" sz="3200" b="1" dirty="0"/>
              <a:t>Β</a:t>
            </a:r>
            <a:r>
              <a:rPr lang="el-GR" sz="3200" b="1" dirty="0"/>
              <a:t>) Θάμνοι</a:t>
            </a:r>
            <a:r>
              <a:rPr lang="el-GR" sz="3200" b="1" dirty="0"/>
              <a:t>. </a:t>
            </a:r>
          </a:p>
          <a:p>
            <a:pPr marL="0" indent="0">
              <a:buNone/>
            </a:pPr>
            <a:r>
              <a:rPr lang="el-GR" b="1" dirty="0"/>
              <a:t>Γ) Δένδρα</a:t>
            </a:r>
            <a:r>
              <a:rPr lang="el-GR" dirty="0"/>
              <a:t>. </a:t>
            </a:r>
          </a:p>
        </p:txBody>
      </p:sp>
    </p:spTree>
    <p:extLst>
      <p:ext uri="{BB962C8B-B14F-4D97-AF65-F5344CB8AC3E}">
        <p14:creationId xmlns:p14="http://schemas.microsoft.com/office/powerpoint/2010/main" val="353418784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Βλαστητικές Μορφές</a:t>
            </a:r>
            <a:endParaRPr lang="el-GR" dirty="0"/>
          </a:p>
        </p:txBody>
      </p:sp>
      <p:sp>
        <p:nvSpPr>
          <p:cNvPr id="3" name="Θέση περιεχομένου 2"/>
          <p:cNvSpPr>
            <a:spLocks noGrp="1"/>
          </p:cNvSpPr>
          <p:nvPr>
            <p:ph idx="1"/>
          </p:nvPr>
        </p:nvSpPr>
        <p:spPr>
          <a:xfrm>
            <a:off x="179512" y="1196752"/>
            <a:ext cx="8712968" cy="5544616"/>
          </a:xfrm>
        </p:spPr>
        <p:txBody>
          <a:bodyPr>
            <a:normAutofit/>
          </a:bodyPr>
          <a:lstStyle/>
          <a:p>
            <a:pPr marL="0" indent="0">
              <a:buNone/>
            </a:pPr>
            <a:r>
              <a:rPr lang="el-GR" dirty="0" smtClean="0"/>
              <a:t>Τα </a:t>
            </a:r>
            <a:r>
              <a:rPr lang="el-GR" dirty="0"/>
              <a:t>φυτά ανάλογα με τη διαθεσιμότητα του νερού διακρίνονται </a:t>
            </a:r>
            <a:r>
              <a:rPr lang="el-GR" dirty="0" smtClean="0"/>
              <a:t>σε:  </a:t>
            </a:r>
          </a:p>
          <a:p>
            <a:r>
              <a:rPr lang="el-GR" i="1" dirty="0" smtClean="0"/>
              <a:t>Υδρόφυτα</a:t>
            </a:r>
            <a:endParaRPr lang="el-GR" dirty="0"/>
          </a:p>
          <a:p>
            <a:pPr lvl="0"/>
            <a:r>
              <a:rPr lang="el-GR" dirty="0"/>
              <a:t>Τα </a:t>
            </a:r>
            <a:r>
              <a:rPr lang="el-GR" i="1" dirty="0" err="1" smtClean="0"/>
              <a:t>Υγρόφυτα</a:t>
            </a:r>
            <a:endParaRPr lang="el-GR" dirty="0"/>
          </a:p>
          <a:p>
            <a:pPr lvl="0"/>
            <a:r>
              <a:rPr lang="el-GR" dirty="0"/>
              <a:t>Τα </a:t>
            </a:r>
            <a:r>
              <a:rPr lang="el-GR" i="1" dirty="0" err="1" smtClean="0"/>
              <a:t>Μεσόφυτα</a:t>
            </a:r>
            <a:endParaRPr lang="el-GR" dirty="0"/>
          </a:p>
          <a:p>
            <a:r>
              <a:rPr lang="el-GR" dirty="0"/>
              <a:t>Τα </a:t>
            </a:r>
            <a:r>
              <a:rPr lang="el-GR" i="1" dirty="0" smtClean="0"/>
              <a:t>Ξηρόφυτα</a:t>
            </a:r>
            <a:r>
              <a:rPr lang="el-GR" dirty="0" smtClean="0"/>
              <a:t> </a:t>
            </a:r>
            <a:endParaRPr lang="el-GR" dirty="0"/>
          </a:p>
        </p:txBody>
      </p:sp>
    </p:spTree>
    <p:extLst>
      <p:ext uri="{BB962C8B-B14F-4D97-AF65-F5344CB8AC3E}">
        <p14:creationId xmlns:p14="http://schemas.microsoft.com/office/powerpoint/2010/main" val="34136900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1124744"/>
          </a:xfrm>
        </p:spPr>
        <p:txBody>
          <a:bodyPr>
            <a:normAutofit fontScale="90000"/>
          </a:bodyPr>
          <a:lstStyle/>
          <a:p>
            <a:r>
              <a:rPr lang="el-GR" b="1" dirty="0"/>
              <a:t>Ο ρόλος των φυτών στο περιβάλλον</a:t>
            </a:r>
            <a:endParaRPr lang="el-GR" dirty="0"/>
          </a:p>
        </p:txBody>
      </p:sp>
      <p:sp>
        <p:nvSpPr>
          <p:cNvPr id="3" name="Θέση περιεχομένου 2"/>
          <p:cNvSpPr>
            <a:spLocks noGrp="1"/>
          </p:cNvSpPr>
          <p:nvPr>
            <p:ph idx="1"/>
          </p:nvPr>
        </p:nvSpPr>
        <p:spPr>
          <a:xfrm>
            <a:off x="251520" y="1268760"/>
            <a:ext cx="8640960" cy="5472608"/>
          </a:xfrm>
        </p:spPr>
        <p:txBody>
          <a:bodyPr>
            <a:normAutofit fontScale="85000" lnSpcReduction="20000"/>
          </a:bodyPr>
          <a:lstStyle/>
          <a:p>
            <a:pPr marL="0" indent="0">
              <a:buNone/>
            </a:pPr>
            <a:r>
              <a:rPr lang="el-GR" sz="4200" dirty="0"/>
              <a:t>Η φωτοσύνθεση είναι η διαδικασία, κατά την οποία </a:t>
            </a:r>
            <a:r>
              <a:rPr lang="el-GR" sz="4200" dirty="0" smtClean="0"/>
              <a:t>με χρήση ηλιακής ακτινοβολία, μετατρέπονται απλά μόρια διοξειδίου </a:t>
            </a:r>
            <a:r>
              <a:rPr lang="el-GR" sz="4200" dirty="0"/>
              <a:t>του άνθρακα από την ατμόσφαιρα και </a:t>
            </a:r>
            <a:r>
              <a:rPr lang="el-GR" sz="4200" dirty="0" smtClean="0"/>
              <a:t>νερού σε οργανικές </a:t>
            </a:r>
            <a:r>
              <a:rPr lang="el-GR" sz="4200" dirty="0"/>
              <a:t>ενώσεις, </a:t>
            </a:r>
            <a:r>
              <a:rPr lang="el-GR" sz="4200" dirty="0" smtClean="0"/>
              <a:t>που μπορούν να χρησιμοποιηθούν από φυτά και ζώα ως </a:t>
            </a:r>
            <a:r>
              <a:rPr lang="el-GR" sz="4200" dirty="0"/>
              <a:t>πηγές ενέργειας. </a:t>
            </a:r>
            <a:endParaRPr lang="el-GR" sz="4200" dirty="0" smtClean="0"/>
          </a:p>
          <a:p>
            <a:pPr marL="0" indent="0">
              <a:buNone/>
            </a:pPr>
            <a:r>
              <a:rPr lang="el-GR" sz="4200" dirty="0" smtClean="0"/>
              <a:t>Επιπλέον</a:t>
            </a:r>
            <a:r>
              <a:rPr lang="el-GR" sz="4200" dirty="0"/>
              <a:t>, κατά τη φωτοσύνθεση ελευθερώνεται </a:t>
            </a:r>
            <a:r>
              <a:rPr lang="el-GR" sz="4200" dirty="0" smtClean="0"/>
              <a:t>οξυγόνο </a:t>
            </a:r>
            <a:r>
              <a:rPr lang="el-GR" sz="4200" dirty="0"/>
              <a:t>στον αέρα που είναι απαραίτητο για την αναπνοή και τη συνακόλουθη παραγωγή ενέργειας. </a:t>
            </a:r>
            <a:endParaRPr lang="el-GR" sz="4200" dirty="0" smtClean="0"/>
          </a:p>
          <a:p>
            <a:endParaRPr lang="el-GR" dirty="0"/>
          </a:p>
        </p:txBody>
      </p:sp>
    </p:spTree>
    <p:extLst>
      <p:ext uri="{BB962C8B-B14F-4D97-AF65-F5344CB8AC3E}">
        <p14:creationId xmlns:p14="http://schemas.microsoft.com/office/powerpoint/2010/main" val="192404459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1124744"/>
          </a:xfrm>
        </p:spPr>
        <p:txBody>
          <a:bodyPr>
            <a:normAutofit fontScale="90000"/>
          </a:bodyPr>
          <a:lstStyle/>
          <a:p>
            <a:r>
              <a:rPr lang="el-GR" b="1" dirty="0"/>
              <a:t>Ο ρόλος των φυτών στο περιβάλλον</a:t>
            </a:r>
            <a:endParaRPr lang="el-GR" dirty="0"/>
          </a:p>
        </p:txBody>
      </p:sp>
      <p:sp>
        <p:nvSpPr>
          <p:cNvPr id="3" name="Θέση περιεχομένου 2"/>
          <p:cNvSpPr>
            <a:spLocks noGrp="1"/>
          </p:cNvSpPr>
          <p:nvPr>
            <p:ph idx="1"/>
          </p:nvPr>
        </p:nvSpPr>
        <p:spPr>
          <a:xfrm>
            <a:off x="251520" y="1412776"/>
            <a:ext cx="8640960" cy="5040560"/>
          </a:xfrm>
        </p:spPr>
        <p:txBody>
          <a:bodyPr>
            <a:normAutofit/>
          </a:bodyPr>
          <a:lstStyle/>
          <a:p>
            <a:pPr marL="0" indent="0">
              <a:buNone/>
            </a:pPr>
            <a:r>
              <a:rPr lang="el-GR" sz="2800" dirty="0" smtClean="0"/>
              <a:t>Κατά </a:t>
            </a:r>
            <a:r>
              <a:rPr lang="el-GR" sz="2800" dirty="0"/>
              <a:t>τη φωτοσύνθεση παράγονται σάκχαρα που μετατρέπονται σε άμυλο, το οποίο διασπάται σε διαλυτά σάκχαρα, τα οποία το φυτό μπορεί να χρησιμοποιήσει τόσο για την παροχή ενέργειας όσο και για δομικά υλικά στην αύξησή του. </a:t>
            </a:r>
            <a:endParaRPr lang="el-GR" sz="2800" dirty="0" smtClean="0"/>
          </a:p>
          <a:p>
            <a:pPr marL="0" indent="0">
              <a:buNone/>
            </a:pPr>
            <a:r>
              <a:rPr lang="el-GR" sz="2800" dirty="0" smtClean="0"/>
              <a:t>Κατά </a:t>
            </a:r>
            <a:r>
              <a:rPr lang="el-GR" sz="2800" dirty="0"/>
              <a:t>την αποικοδόμηση των σακχάρων προσλαμβάνεται οξυγόνο από την ατμόσφαιρα και ελευθερώνονται διοξείδιο του άνθρακα και νερό. </a:t>
            </a:r>
            <a:endParaRPr lang="el-GR" sz="2800" dirty="0" smtClean="0"/>
          </a:p>
          <a:p>
            <a:endParaRPr lang="el-GR" dirty="0"/>
          </a:p>
        </p:txBody>
      </p:sp>
    </p:spTree>
    <p:extLst>
      <p:ext uri="{BB962C8B-B14F-4D97-AF65-F5344CB8AC3E}">
        <p14:creationId xmlns:p14="http://schemas.microsoft.com/office/powerpoint/2010/main" val="81734058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Το αστικό πράσινο</a:t>
            </a:r>
            <a:endParaRPr lang="el-GR" dirty="0"/>
          </a:p>
        </p:txBody>
      </p:sp>
      <p:sp>
        <p:nvSpPr>
          <p:cNvPr id="3" name="Θέση περιεχομένου 2"/>
          <p:cNvSpPr>
            <a:spLocks noGrp="1"/>
          </p:cNvSpPr>
          <p:nvPr>
            <p:ph idx="1"/>
          </p:nvPr>
        </p:nvSpPr>
        <p:spPr>
          <a:xfrm>
            <a:off x="467544" y="1196752"/>
            <a:ext cx="8219256" cy="5112568"/>
          </a:xfrm>
        </p:spPr>
        <p:txBody>
          <a:bodyPr>
            <a:noAutofit/>
          </a:bodyPr>
          <a:lstStyle/>
          <a:p>
            <a:pPr marL="0" indent="0">
              <a:buNone/>
            </a:pPr>
            <a:r>
              <a:rPr lang="el-GR" sz="2400" dirty="0"/>
              <a:t>Η σημασία και οι πολλαπλές λειτουργίες των χώρων πρασίνου στο σχεδιασμό των αστικών περιοχών είναι αναμφισβήτητη. Μια από τις πιο σημαντικές λειτουργίες του αστικού πρασίνου είναι η αναψυχή του αστικού πληθυσμού. </a:t>
            </a:r>
            <a:endParaRPr lang="el-GR" sz="2400" dirty="0" smtClean="0"/>
          </a:p>
          <a:p>
            <a:pPr marL="0" indent="0">
              <a:buNone/>
            </a:pPr>
            <a:r>
              <a:rPr lang="el-GR" sz="2400" dirty="0" smtClean="0"/>
              <a:t>Το </a:t>
            </a:r>
            <a:r>
              <a:rPr lang="el-GR" sz="2400" dirty="0"/>
              <a:t>πράσινο, όμως, διαδραματίζει και άλλους ρόλους, όπως: </a:t>
            </a:r>
            <a:endParaRPr lang="el-GR" sz="2400" dirty="0" smtClean="0"/>
          </a:p>
          <a:p>
            <a:pPr marL="0" indent="0">
              <a:buNone/>
            </a:pPr>
            <a:r>
              <a:rPr lang="el-GR" sz="2400" dirty="0" smtClean="0"/>
              <a:t>α</a:t>
            </a:r>
            <a:r>
              <a:rPr lang="el-GR" sz="2400" dirty="0"/>
              <a:t>) βελτίωση του αστικού κλίματος, </a:t>
            </a:r>
            <a:endParaRPr lang="el-GR" sz="2400" dirty="0" smtClean="0"/>
          </a:p>
          <a:p>
            <a:pPr marL="0" indent="0">
              <a:buNone/>
            </a:pPr>
            <a:r>
              <a:rPr lang="el-GR" sz="2400" dirty="0" smtClean="0"/>
              <a:t>β</a:t>
            </a:r>
            <a:r>
              <a:rPr lang="el-GR" sz="2400" dirty="0"/>
              <a:t>) μείωση θορύβων, </a:t>
            </a:r>
            <a:endParaRPr lang="el-GR" sz="2400" dirty="0" smtClean="0"/>
          </a:p>
          <a:p>
            <a:pPr marL="0" indent="0">
              <a:buNone/>
            </a:pPr>
            <a:r>
              <a:rPr lang="el-GR" sz="2400" smtClean="0"/>
              <a:t>γ) </a:t>
            </a:r>
            <a:r>
              <a:rPr lang="el-GR" sz="2400" dirty="0"/>
              <a:t>ανακύκλωση οργανικών αποβλήτων και αναβάθμιση απόνερων, </a:t>
            </a:r>
            <a:endParaRPr lang="el-GR" sz="2400" dirty="0" smtClean="0"/>
          </a:p>
          <a:p>
            <a:pPr marL="0" indent="0">
              <a:buNone/>
            </a:pPr>
            <a:r>
              <a:rPr lang="el-GR" sz="2400" dirty="0" smtClean="0"/>
              <a:t>δ</a:t>
            </a:r>
            <a:r>
              <a:rPr lang="el-GR" sz="2400" dirty="0"/>
              <a:t>) φυσική άσκηση των πολιτών </a:t>
            </a:r>
            <a:endParaRPr lang="el-GR" sz="2400" dirty="0" smtClean="0"/>
          </a:p>
          <a:p>
            <a:pPr marL="0" indent="0">
              <a:buNone/>
            </a:pPr>
            <a:r>
              <a:rPr lang="el-GR" sz="2400" dirty="0" smtClean="0"/>
              <a:t>ε</a:t>
            </a:r>
            <a:r>
              <a:rPr lang="el-GR" sz="2400" dirty="0"/>
              <a:t>) εκπαίδευση, έρευνα και </a:t>
            </a:r>
            <a:endParaRPr lang="el-GR" sz="2400" dirty="0" smtClean="0"/>
          </a:p>
          <a:p>
            <a:pPr marL="0" indent="0">
              <a:buNone/>
            </a:pPr>
            <a:r>
              <a:rPr lang="el-GR" sz="2400" dirty="0" smtClean="0"/>
              <a:t>στ</a:t>
            </a:r>
            <a:r>
              <a:rPr lang="el-GR" sz="2400" dirty="0"/>
              <a:t>) διατήρηση της βιοποικιλότητας.</a:t>
            </a:r>
            <a:r>
              <a:rPr lang="el-GR" sz="2400" dirty="0" smtClean="0">
                <a:effectLst/>
              </a:rPr>
              <a:t> </a:t>
            </a:r>
            <a:r>
              <a:rPr lang="el-GR" sz="2400" dirty="0"/>
              <a:t> </a:t>
            </a:r>
          </a:p>
        </p:txBody>
      </p:sp>
    </p:spTree>
    <p:extLst>
      <p:ext uri="{BB962C8B-B14F-4D97-AF65-F5344CB8AC3E}">
        <p14:creationId xmlns:p14="http://schemas.microsoft.com/office/powerpoint/2010/main" val="254742915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Το αστικό πράσινο</a:t>
            </a:r>
            <a:endParaRPr lang="el-GR" dirty="0"/>
          </a:p>
        </p:txBody>
      </p:sp>
      <p:sp>
        <p:nvSpPr>
          <p:cNvPr id="3" name="Θέση περιεχομένου 2"/>
          <p:cNvSpPr>
            <a:spLocks noGrp="1"/>
          </p:cNvSpPr>
          <p:nvPr>
            <p:ph idx="1"/>
          </p:nvPr>
        </p:nvSpPr>
        <p:spPr>
          <a:xfrm>
            <a:off x="323528" y="1196752"/>
            <a:ext cx="8363272" cy="5472608"/>
          </a:xfrm>
        </p:spPr>
        <p:txBody>
          <a:bodyPr>
            <a:noAutofit/>
          </a:bodyPr>
          <a:lstStyle/>
          <a:p>
            <a:pPr marL="0" indent="0">
              <a:buNone/>
            </a:pPr>
            <a:r>
              <a:rPr lang="el-GR" sz="2400" dirty="0"/>
              <a:t>Η βελτίωση του αστικού κλίματος επιτυγχάνεται με την </a:t>
            </a:r>
            <a:r>
              <a:rPr lang="el-GR" sz="2400" dirty="0" smtClean="0"/>
              <a:t>επίδραση που έχουν </a:t>
            </a:r>
            <a:r>
              <a:rPr lang="el-GR" sz="2400" dirty="0"/>
              <a:t>τα φυτά στους παρακάτω μηχανισμούς: </a:t>
            </a:r>
          </a:p>
          <a:p>
            <a:pPr marL="0" indent="0">
              <a:buNone/>
            </a:pPr>
            <a:r>
              <a:rPr lang="el-GR" sz="2400" b="1" dirty="0"/>
              <a:t>Α) Μετρίαση θερμοκρασίας.</a:t>
            </a:r>
            <a:r>
              <a:rPr lang="el-GR" sz="2400" dirty="0"/>
              <a:t> </a:t>
            </a:r>
            <a:endParaRPr lang="el-GR" sz="2400" dirty="0" smtClean="0"/>
          </a:p>
          <a:p>
            <a:pPr marL="0" indent="0">
              <a:buNone/>
            </a:pPr>
            <a:r>
              <a:rPr lang="el-GR" sz="2400" b="1" dirty="0" smtClean="0"/>
              <a:t>Β</a:t>
            </a:r>
            <a:r>
              <a:rPr lang="el-GR" sz="2400" b="1" dirty="0"/>
              <a:t>) Εξισορρόπηση υγρασίας.</a:t>
            </a:r>
            <a:r>
              <a:rPr lang="el-GR" sz="2400" dirty="0"/>
              <a:t> </a:t>
            </a:r>
            <a:endParaRPr lang="el-GR" sz="2400" dirty="0" smtClean="0"/>
          </a:p>
          <a:p>
            <a:pPr marL="0" indent="0">
              <a:buNone/>
            </a:pPr>
            <a:r>
              <a:rPr lang="el-GR" sz="2400" b="1" dirty="0"/>
              <a:t>Γ) Βελτίωση του φωτεινού καθεστώτος</a:t>
            </a:r>
            <a:r>
              <a:rPr lang="el-GR" sz="2400" b="1" dirty="0" smtClean="0"/>
              <a:t>.</a:t>
            </a:r>
          </a:p>
          <a:p>
            <a:pPr marL="0" indent="0">
              <a:buNone/>
            </a:pPr>
            <a:r>
              <a:rPr lang="el-GR" sz="2400" b="1" dirty="0"/>
              <a:t>Δ) Δέσμευση σκόνης και αερίων ρύπων.</a:t>
            </a:r>
            <a:r>
              <a:rPr lang="el-GR" sz="2400" dirty="0"/>
              <a:t>  </a:t>
            </a:r>
          </a:p>
          <a:p>
            <a:pPr marL="0" indent="0">
              <a:buNone/>
            </a:pPr>
            <a:r>
              <a:rPr lang="el-GR" sz="2400" b="1" dirty="0"/>
              <a:t>Ε) Μείωση των θορύβων</a:t>
            </a:r>
            <a:r>
              <a:rPr lang="el-GR" sz="2400" dirty="0"/>
              <a:t>. </a:t>
            </a:r>
          </a:p>
          <a:p>
            <a:pPr marL="0" indent="0">
              <a:buNone/>
            </a:pPr>
            <a:endParaRPr lang="el-GR" sz="2400" dirty="0"/>
          </a:p>
        </p:txBody>
      </p:sp>
    </p:spTree>
    <p:extLst>
      <p:ext uri="{BB962C8B-B14F-4D97-AF65-F5344CB8AC3E}">
        <p14:creationId xmlns:p14="http://schemas.microsoft.com/office/powerpoint/2010/main" val="35191892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706090"/>
          </a:xfrm>
        </p:spPr>
        <p:txBody>
          <a:bodyPr>
            <a:normAutofit fontScale="90000"/>
          </a:bodyPr>
          <a:lstStyle/>
          <a:p>
            <a:r>
              <a:rPr lang="el-GR" b="1" dirty="0"/>
              <a:t>Τύποι αστικού πράσινου</a:t>
            </a:r>
            <a:endParaRPr lang="el-GR" dirty="0"/>
          </a:p>
        </p:txBody>
      </p:sp>
      <p:sp>
        <p:nvSpPr>
          <p:cNvPr id="3" name="Θέση περιεχομένου 2"/>
          <p:cNvSpPr>
            <a:spLocks noGrp="1"/>
          </p:cNvSpPr>
          <p:nvPr>
            <p:ph idx="1"/>
          </p:nvPr>
        </p:nvSpPr>
        <p:spPr>
          <a:xfrm>
            <a:off x="457200" y="908720"/>
            <a:ext cx="8435280" cy="5832648"/>
          </a:xfrm>
        </p:spPr>
        <p:txBody>
          <a:bodyPr>
            <a:normAutofit/>
          </a:bodyPr>
          <a:lstStyle/>
          <a:p>
            <a:pPr marL="0" indent="0">
              <a:buNone/>
            </a:pPr>
            <a:r>
              <a:rPr lang="el-GR" sz="2400" dirty="0" smtClean="0"/>
              <a:t>Διάφοροι </a:t>
            </a:r>
            <a:r>
              <a:rPr lang="el-GR" sz="2400" dirty="0"/>
              <a:t>τύποι αστικού πράσινου αποτελούν </a:t>
            </a:r>
            <a:endParaRPr lang="el-GR" sz="2400" dirty="0" smtClean="0"/>
          </a:p>
          <a:p>
            <a:pPr marL="0" indent="0">
              <a:buNone/>
            </a:pPr>
            <a:endParaRPr lang="el-GR" dirty="0"/>
          </a:p>
        </p:txBody>
      </p:sp>
      <p:graphicFrame>
        <p:nvGraphicFramePr>
          <p:cNvPr id="4" name="Πίνακας 3"/>
          <p:cNvGraphicFramePr>
            <a:graphicFrameLocks noGrp="1"/>
          </p:cNvGraphicFramePr>
          <p:nvPr>
            <p:extLst>
              <p:ext uri="{D42A27DB-BD31-4B8C-83A1-F6EECF244321}">
                <p14:modId xmlns:p14="http://schemas.microsoft.com/office/powerpoint/2010/main" val="2593007268"/>
              </p:ext>
            </p:extLst>
          </p:nvPr>
        </p:nvGraphicFramePr>
        <p:xfrm>
          <a:off x="755576" y="1844824"/>
          <a:ext cx="7056784" cy="3657600"/>
        </p:xfrm>
        <a:graphic>
          <a:graphicData uri="http://schemas.openxmlformats.org/drawingml/2006/table">
            <a:tbl>
              <a:tblPr firstRow="1" bandRow="1">
                <a:tableStyleId>{5C22544A-7EE6-4342-B048-85BDC9FD1C3A}</a:tableStyleId>
              </a:tblPr>
              <a:tblGrid>
                <a:gridCol w="3528392"/>
                <a:gridCol w="3528392"/>
              </a:tblGrid>
              <a:tr h="370840">
                <a:tc>
                  <a:txBody>
                    <a:bodyPr/>
                    <a:lstStyle/>
                    <a:p>
                      <a:pPr marL="0" indent="0">
                        <a:buNone/>
                      </a:pPr>
                      <a:r>
                        <a:rPr lang="el-GR" sz="2400" dirty="0" smtClean="0"/>
                        <a:t>α) εθνικά πάρκα, </a:t>
                      </a:r>
                    </a:p>
                    <a:p>
                      <a:pPr marL="0" indent="0">
                        <a:buNone/>
                      </a:pPr>
                      <a:r>
                        <a:rPr lang="el-GR" sz="2400" dirty="0" smtClean="0"/>
                        <a:t>β) δημοτικά πάρκα και κήποι, </a:t>
                      </a:r>
                    </a:p>
                    <a:p>
                      <a:pPr marL="0" indent="0">
                        <a:buNone/>
                      </a:pPr>
                      <a:r>
                        <a:rPr lang="el-GR" sz="2400" dirty="0" smtClean="0"/>
                        <a:t>γ) φυτώρια, </a:t>
                      </a:r>
                    </a:p>
                    <a:p>
                      <a:pPr marL="0" indent="0">
                        <a:buNone/>
                      </a:pPr>
                      <a:r>
                        <a:rPr lang="el-GR" sz="2400" dirty="0" smtClean="0"/>
                        <a:t>δ) δεντροστοιχίες </a:t>
                      </a:r>
                    </a:p>
                    <a:p>
                      <a:pPr marL="0" indent="0">
                        <a:buNone/>
                      </a:pPr>
                      <a:r>
                        <a:rPr lang="el-GR" sz="2400" dirty="0" smtClean="0"/>
                        <a:t>ε) βοτανικοί κήποι, </a:t>
                      </a:r>
                    </a:p>
                    <a:p>
                      <a:pPr marL="0" indent="0">
                        <a:buNone/>
                      </a:pPr>
                      <a:r>
                        <a:rPr lang="el-GR" sz="2400" dirty="0" smtClean="0"/>
                        <a:t>στ) γήπεδα αθλοπαιδιών, </a:t>
                      </a:r>
                    </a:p>
                    <a:p>
                      <a:pPr marL="0" indent="0">
                        <a:buNone/>
                      </a:pPr>
                      <a:r>
                        <a:rPr lang="el-GR" sz="2400" dirty="0" smtClean="0"/>
                        <a:t>ζ) ζωολογικοί κήποι, </a:t>
                      </a:r>
                    </a:p>
                    <a:p>
                      <a:pPr marL="0" indent="0">
                        <a:buNone/>
                      </a:pPr>
                      <a:r>
                        <a:rPr lang="el-GR" sz="2400" dirty="0" smtClean="0"/>
                        <a:t>η) κοιμητήρια</a:t>
                      </a:r>
                      <a:r>
                        <a:rPr lang="el-GR" sz="2000" dirty="0" smtClean="0"/>
                        <a:t>, </a:t>
                      </a:r>
                    </a:p>
                    <a:p>
                      <a:endParaRPr lang="el-GR" dirty="0"/>
                    </a:p>
                  </a:txBody>
                  <a:tcPr/>
                </a:tc>
                <a:tc>
                  <a:txBody>
                    <a:bodyPr/>
                    <a:lstStyle/>
                    <a:p>
                      <a:pPr marL="0" indent="0">
                        <a:buNone/>
                      </a:pPr>
                      <a:r>
                        <a:rPr lang="el-GR" sz="2400" dirty="0" smtClean="0"/>
                        <a:t>θ) διάδρομοι άγριας ζωής,</a:t>
                      </a:r>
                    </a:p>
                    <a:p>
                      <a:pPr marL="0" indent="0">
                        <a:buNone/>
                      </a:pPr>
                      <a:r>
                        <a:rPr lang="el-GR" sz="2400" dirty="0" smtClean="0"/>
                        <a:t>ι) κράσπεδα δρόμων, </a:t>
                      </a:r>
                    </a:p>
                    <a:p>
                      <a:pPr marL="0" indent="0">
                        <a:buNone/>
                      </a:pPr>
                      <a:r>
                        <a:rPr lang="el-GR" sz="2400" dirty="0" smtClean="0"/>
                        <a:t>ια) αστικά δάση, </a:t>
                      </a:r>
                    </a:p>
                    <a:p>
                      <a:pPr marL="0" indent="0">
                        <a:buNone/>
                      </a:pPr>
                      <a:r>
                        <a:rPr lang="el-GR" sz="2400" dirty="0" smtClean="0"/>
                        <a:t>ιβ) αυλές οικιών, </a:t>
                      </a:r>
                    </a:p>
                    <a:p>
                      <a:pPr marL="0" indent="0">
                        <a:buNone/>
                      </a:pPr>
                      <a:r>
                        <a:rPr lang="el-GR" sz="2400" dirty="0" smtClean="0"/>
                        <a:t>ιγ) κανάλια, </a:t>
                      </a:r>
                    </a:p>
                    <a:p>
                      <a:pPr marL="0" indent="0">
                        <a:buNone/>
                      </a:pPr>
                      <a:r>
                        <a:rPr lang="el-GR" sz="2400" dirty="0" smtClean="0"/>
                        <a:t>ιδ) πανεπιστημιουπόλεις ιε) </a:t>
                      </a:r>
                      <a:r>
                        <a:rPr lang="el-GR" sz="2400" dirty="0" err="1" smtClean="0"/>
                        <a:t>δενδρώνες</a:t>
                      </a:r>
                      <a:r>
                        <a:rPr lang="el-GR" sz="2400" dirty="0" smtClean="0">
                          <a:effectLst/>
                        </a:rPr>
                        <a:t> </a:t>
                      </a:r>
                      <a:r>
                        <a:rPr lang="el-GR" dirty="0" smtClean="0"/>
                        <a:t> </a:t>
                      </a:r>
                    </a:p>
                    <a:p>
                      <a:endParaRPr lang="el-GR" dirty="0"/>
                    </a:p>
                  </a:txBody>
                  <a:tcPr/>
                </a:tc>
              </a:tr>
            </a:tbl>
          </a:graphicData>
        </a:graphic>
      </p:graphicFrame>
    </p:spTree>
    <p:extLst>
      <p:ext uri="{BB962C8B-B14F-4D97-AF65-F5344CB8AC3E}">
        <p14:creationId xmlns:p14="http://schemas.microsoft.com/office/powerpoint/2010/main" val="171479831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Το φυτικό βασίλειο</a:t>
            </a:r>
            <a:endParaRPr lang="el-GR" dirty="0"/>
          </a:p>
        </p:txBody>
      </p:sp>
      <p:sp>
        <p:nvSpPr>
          <p:cNvPr id="3" name="Θέση περιεχομένου 2"/>
          <p:cNvSpPr>
            <a:spLocks noGrp="1"/>
          </p:cNvSpPr>
          <p:nvPr>
            <p:ph idx="1"/>
          </p:nvPr>
        </p:nvSpPr>
        <p:spPr/>
        <p:txBody>
          <a:bodyPr>
            <a:normAutofit fontScale="85000" lnSpcReduction="10000"/>
          </a:bodyPr>
          <a:lstStyle/>
          <a:p>
            <a:pPr marL="0" indent="0">
              <a:buNone/>
            </a:pPr>
            <a:r>
              <a:rPr lang="el-GR" dirty="0"/>
              <a:t>Το φυτικό βασίλειο περιλαμβάνει δέκα διαιρέσεις. Οι διαιρέσεις αυτές χωρίζονται σε δύο κύριες ομάδες:</a:t>
            </a:r>
          </a:p>
          <a:p>
            <a:pPr lvl="0"/>
            <a:r>
              <a:rPr lang="el-GR" i="1" dirty="0"/>
              <a:t>Βρυόφυτα.</a:t>
            </a:r>
            <a:r>
              <a:rPr lang="el-GR" dirty="0"/>
              <a:t> Η ομάδα αυτή περιλαμβάνει μόνο μία διαίρεση, την πρώτη (1) </a:t>
            </a:r>
            <a:r>
              <a:rPr lang="el-GR" i="1" dirty="0"/>
              <a:t>διαίρεση </a:t>
            </a:r>
            <a:r>
              <a:rPr lang="en-US" i="1" dirty="0" err="1"/>
              <a:t>Bryiphyta</a:t>
            </a:r>
            <a:r>
              <a:rPr lang="el-GR" dirty="0"/>
              <a:t> (των </a:t>
            </a:r>
            <a:r>
              <a:rPr lang="el-GR" i="1" dirty="0"/>
              <a:t>Βρυόφυτων),</a:t>
            </a:r>
            <a:r>
              <a:rPr lang="el-GR" dirty="0"/>
              <a:t> κοινώς βρύα</a:t>
            </a:r>
            <a:r>
              <a:rPr lang="el-GR" dirty="0" smtClean="0"/>
              <a:t>.</a:t>
            </a:r>
            <a:endParaRPr lang="el-GR" dirty="0"/>
          </a:p>
          <a:p>
            <a:pPr lvl="0"/>
            <a:r>
              <a:rPr lang="el-GR" i="1" dirty="0" err="1"/>
              <a:t>Τραχειόφυτα</a:t>
            </a:r>
            <a:r>
              <a:rPr lang="el-GR" i="1" dirty="0"/>
              <a:t> (</a:t>
            </a:r>
            <a:r>
              <a:rPr lang="en-US" i="1" dirty="0" err="1"/>
              <a:t>Tracheophyta</a:t>
            </a:r>
            <a:r>
              <a:rPr lang="el-GR" i="1" dirty="0"/>
              <a:t>). </a:t>
            </a:r>
            <a:r>
              <a:rPr lang="el-GR" dirty="0"/>
              <a:t>Η ομάδα αυτή περιλαμβάνει τις υπόλοιπες εννέα διαιρέσεις (2-10)  του φυτικού βασιλείου, στις οποίες δημιουργείται οργανωμένο αγωγό σύστημα για τη μεταφορά του νερού και των θρεπτικών συστατικών, το δε φυτικό σώμα διαμορφώνεται σε ρίζα, βλαστό και φύλλα. </a:t>
            </a:r>
          </a:p>
        </p:txBody>
      </p:sp>
    </p:spTree>
    <p:extLst>
      <p:ext uri="{BB962C8B-B14F-4D97-AF65-F5344CB8AC3E}">
        <p14:creationId xmlns:p14="http://schemas.microsoft.com/office/powerpoint/2010/main" val="26939802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a:t>
            </a:r>
            <a:r>
              <a:rPr lang="el-GR" dirty="0" err="1" smtClean="0"/>
              <a:t>χλωριδική</a:t>
            </a:r>
            <a:r>
              <a:rPr lang="el-GR" dirty="0" smtClean="0"/>
              <a:t> ταξινομική</a:t>
            </a:r>
            <a:endParaRPr lang="el-GR" dirty="0"/>
          </a:p>
        </p:txBody>
      </p:sp>
      <p:sp>
        <p:nvSpPr>
          <p:cNvPr id="3" name="Θέση περιεχομένου 2"/>
          <p:cNvSpPr>
            <a:spLocks noGrp="1"/>
          </p:cNvSpPr>
          <p:nvPr>
            <p:ph idx="1"/>
          </p:nvPr>
        </p:nvSpPr>
        <p:spPr>
          <a:xfrm>
            <a:off x="467544" y="1412776"/>
            <a:ext cx="8229600" cy="5112568"/>
          </a:xfrm>
        </p:spPr>
        <p:txBody>
          <a:bodyPr>
            <a:normAutofit fontScale="70000" lnSpcReduction="20000"/>
          </a:bodyPr>
          <a:lstStyle/>
          <a:p>
            <a:pPr marL="0" indent="0">
              <a:buNone/>
            </a:pPr>
            <a:r>
              <a:rPr lang="el-GR" sz="3400" dirty="0" smtClean="0"/>
              <a:t>Ο </a:t>
            </a:r>
            <a:r>
              <a:rPr lang="el-GR" sz="3400" dirty="0"/>
              <a:t>συνολικός αριθμός των </a:t>
            </a:r>
            <a:r>
              <a:rPr lang="el-GR" sz="3400" dirty="0" err="1"/>
              <a:t>Ανθόφυτων</a:t>
            </a:r>
            <a:r>
              <a:rPr lang="el-GR" sz="3400" dirty="0"/>
              <a:t> (Αγγειοσπέρμων) υπολογίζεται σε 250.000 είδη, από τα οποία 175.000 φύονται στις τροπικές και υποτροπικές περιοχές. Συγκεκριμένα: </a:t>
            </a:r>
          </a:p>
          <a:p>
            <a:pPr lvl="0"/>
            <a:r>
              <a:rPr lang="el-GR" sz="3400" dirty="0"/>
              <a:t>95.000 είδη βρίσκονται στις τροπικές περιοχές της αμερικανικής ηπείρου (50.000 στη Βραζιλία και 45.000 στην Κολομβία), </a:t>
            </a:r>
          </a:p>
          <a:p>
            <a:pPr lvl="0"/>
            <a:r>
              <a:rPr lang="el-GR" sz="3400" dirty="0"/>
              <a:t>45.000 είδη έχει η τροπική και η υποτροπική Ασία (20.000 έχει μόνο η Ινδονησία). </a:t>
            </a:r>
          </a:p>
          <a:p>
            <a:pPr lvl="0"/>
            <a:r>
              <a:rPr lang="el-GR" sz="3400" dirty="0"/>
              <a:t>35.000 είδη έχει η τροπική Αφρική, συμπεριλαμβανόμενης της Μαδαγασκάρης με 10.000 είδη. </a:t>
            </a:r>
          </a:p>
          <a:p>
            <a:r>
              <a:rPr lang="el-GR" sz="3400" dirty="0"/>
              <a:t>Η νότια Αφρική έχει 20.000 είδη. </a:t>
            </a:r>
            <a:endParaRPr lang="el-GR" sz="3400" dirty="0" smtClean="0"/>
          </a:p>
          <a:p>
            <a:r>
              <a:rPr lang="el-GR" sz="3400" dirty="0" smtClean="0"/>
              <a:t>Η Ευρώπη </a:t>
            </a:r>
            <a:r>
              <a:rPr lang="el-GR" sz="3400" dirty="0"/>
              <a:t>έχει μόνο 11.500 είδη σε μια έκταση τετραπλάσια των τριών χωρών των Βόρειων Άνδεων, Κολομβία, Ισημερινός και Περού, με 60.000 είδη.</a:t>
            </a:r>
          </a:p>
          <a:p>
            <a:endParaRPr lang="el-GR" dirty="0"/>
          </a:p>
        </p:txBody>
      </p:sp>
    </p:spTree>
    <p:extLst>
      <p:ext uri="{BB962C8B-B14F-4D97-AF65-F5344CB8AC3E}">
        <p14:creationId xmlns:p14="http://schemas.microsoft.com/office/powerpoint/2010/main" val="14764145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Χλωρίδα και βλάστηση</a:t>
            </a:r>
            <a:endParaRPr lang="el-GR" dirty="0"/>
          </a:p>
        </p:txBody>
      </p:sp>
      <p:sp>
        <p:nvSpPr>
          <p:cNvPr id="3" name="Θέση περιεχομένου 2"/>
          <p:cNvSpPr>
            <a:spLocks noGrp="1"/>
          </p:cNvSpPr>
          <p:nvPr>
            <p:ph idx="1"/>
          </p:nvPr>
        </p:nvSpPr>
        <p:spPr>
          <a:xfrm>
            <a:off x="457200" y="1196752"/>
            <a:ext cx="8507288" cy="5328592"/>
          </a:xfrm>
        </p:spPr>
        <p:txBody>
          <a:bodyPr>
            <a:normAutofit lnSpcReduction="10000"/>
          </a:bodyPr>
          <a:lstStyle/>
          <a:p>
            <a:pPr marL="0" indent="0">
              <a:buNone/>
            </a:pPr>
            <a:r>
              <a:rPr lang="el-GR" dirty="0"/>
              <a:t>Το σύνολο των </a:t>
            </a:r>
            <a:r>
              <a:rPr lang="el-GR" i="1" dirty="0"/>
              <a:t>φυτικών ειδών</a:t>
            </a:r>
            <a:r>
              <a:rPr lang="el-GR" dirty="0"/>
              <a:t> ενός τόπου αποτελεί τη χλωρίδα αυτής της περιοχής. Αντίθετα, το σύνολο των φυτικών ατόμων, τα οποία απαντούν σε μια γεωγραφική περιοχή, αποτελούν τη </a:t>
            </a:r>
            <a:r>
              <a:rPr lang="el-GR" i="1" dirty="0"/>
              <a:t>βλάστηση</a:t>
            </a:r>
            <a:r>
              <a:rPr lang="el-GR" dirty="0"/>
              <a:t> της. </a:t>
            </a:r>
            <a:endParaRPr lang="el-GR" dirty="0" smtClean="0"/>
          </a:p>
          <a:p>
            <a:pPr marL="0" indent="0">
              <a:buNone/>
            </a:pPr>
            <a:r>
              <a:rPr lang="el-GR" dirty="0" smtClean="0"/>
              <a:t>Σε </a:t>
            </a:r>
            <a:r>
              <a:rPr lang="el-GR" dirty="0"/>
              <a:t>ορισμένες περιπτώσεις μπορεί να έχουμε πλούσια βλάστηση (ένα πευκοδάσος), αλλά φτωχή χλωρίδα (λίγα φυτικά είδη). Σε άλλες περιπτώσεις μπορεί να έχουμε φτωχή βλάστηση (διάφορα </a:t>
            </a:r>
            <a:r>
              <a:rPr lang="el-GR" dirty="0" err="1"/>
              <a:t>φρυγανικά</a:t>
            </a:r>
            <a:r>
              <a:rPr lang="el-GR" dirty="0"/>
              <a:t> οικοσυστήματα), αλλά πλούσια χλωρίδα (πολλά φυτικά είδη).</a:t>
            </a:r>
          </a:p>
        </p:txBody>
      </p:sp>
    </p:spTree>
    <p:extLst>
      <p:ext uri="{BB962C8B-B14F-4D97-AF65-F5344CB8AC3E}">
        <p14:creationId xmlns:p14="http://schemas.microsoft.com/office/powerpoint/2010/main" val="35094968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9925"/>
            <a:ext cx="8229600" cy="970803"/>
          </a:xfrm>
        </p:spPr>
        <p:txBody>
          <a:bodyPr/>
          <a:lstStyle/>
          <a:p>
            <a:r>
              <a:rPr lang="el-GR" b="1" dirty="0" smtClean="0"/>
              <a:t>Χλωρίδα και βλάστηση</a:t>
            </a:r>
            <a:endParaRPr lang="el-GR" dirty="0"/>
          </a:p>
        </p:txBody>
      </p:sp>
      <p:sp>
        <p:nvSpPr>
          <p:cNvPr id="3" name="Θέση περιεχομένου 2"/>
          <p:cNvSpPr>
            <a:spLocks noGrp="1"/>
          </p:cNvSpPr>
          <p:nvPr>
            <p:ph idx="1"/>
          </p:nvPr>
        </p:nvSpPr>
        <p:spPr>
          <a:xfrm>
            <a:off x="251520" y="980728"/>
            <a:ext cx="8640960" cy="5616624"/>
          </a:xfrm>
        </p:spPr>
        <p:txBody>
          <a:bodyPr>
            <a:normAutofit fontScale="70000" lnSpcReduction="20000"/>
          </a:bodyPr>
          <a:lstStyle/>
          <a:p>
            <a:pPr marL="0" indent="0">
              <a:buNone/>
            </a:pPr>
            <a:r>
              <a:rPr lang="el-GR" sz="3800" dirty="0"/>
              <a:t>Τα είδη της χλωρίδας ενός τόπου διακρίνονται </a:t>
            </a:r>
          </a:p>
          <a:p>
            <a:pPr lvl="0"/>
            <a:r>
              <a:rPr lang="el-GR" sz="3800" dirty="0"/>
              <a:t>ως προς την προέλευση τους σε: </a:t>
            </a:r>
          </a:p>
          <a:p>
            <a:pPr marL="354013" indent="0">
              <a:buNone/>
            </a:pPr>
            <a:r>
              <a:rPr lang="el-GR" sz="3800" dirty="0"/>
              <a:t>α) </a:t>
            </a:r>
            <a:r>
              <a:rPr lang="el-GR" sz="3800" i="1" dirty="0"/>
              <a:t>αυτόχθονα ή ιθαγενή </a:t>
            </a:r>
            <a:r>
              <a:rPr lang="el-GR" sz="3800" dirty="0"/>
              <a:t>(</a:t>
            </a:r>
            <a:r>
              <a:rPr lang="en-US" sz="3800" dirty="0"/>
              <a:t>indigenous</a:t>
            </a:r>
            <a:r>
              <a:rPr lang="el-GR" sz="3800" dirty="0"/>
              <a:t>, </a:t>
            </a:r>
            <a:r>
              <a:rPr lang="en-US" sz="3800" dirty="0"/>
              <a:t>natives</a:t>
            </a:r>
            <a:r>
              <a:rPr lang="el-GR" sz="3800" dirty="0" smtClean="0"/>
              <a:t>)</a:t>
            </a:r>
            <a:endParaRPr lang="el-GR" sz="3800" dirty="0" smtClean="0"/>
          </a:p>
          <a:p>
            <a:pPr marL="354013" indent="0">
              <a:buNone/>
            </a:pPr>
            <a:r>
              <a:rPr lang="el-GR" sz="3800" dirty="0" smtClean="0"/>
              <a:t>β</a:t>
            </a:r>
            <a:r>
              <a:rPr lang="el-GR" sz="3800" dirty="0"/>
              <a:t>) </a:t>
            </a:r>
            <a:r>
              <a:rPr lang="el-GR" sz="3800" i="1" dirty="0" err="1"/>
              <a:t>αλλόχθονα</a:t>
            </a:r>
            <a:r>
              <a:rPr lang="el-GR" sz="3800" i="1" dirty="0"/>
              <a:t> ή ξενικά  </a:t>
            </a:r>
            <a:r>
              <a:rPr lang="el-GR" sz="3800" dirty="0"/>
              <a:t>(</a:t>
            </a:r>
            <a:r>
              <a:rPr lang="en-US" sz="3800" dirty="0"/>
              <a:t>aliens</a:t>
            </a:r>
            <a:r>
              <a:rPr lang="el-GR" sz="3800" dirty="0"/>
              <a:t>) </a:t>
            </a:r>
            <a:r>
              <a:rPr lang="el-GR" sz="3800" dirty="0" smtClean="0"/>
              <a:t>διακρίνονται </a:t>
            </a:r>
            <a:r>
              <a:rPr lang="el-GR" sz="3800" dirty="0"/>
              <a:t>σε δύο κατηγορίες:</a:t>
            </a:r>
          </a:p>
          <a:p>
            <a:pPr lvl="1"/>
            <a:r>
              <a:rPr lang="el-GR" sz="3800" i="1" dirty="0"/>
              <a:t>τα </a:t>
            </a:r>
            <a:r>
              <a:rPr lang="el-GR" sz="3800" i="1" dirty="0" err="1"/>
              <a:t>επιγενή</a:t>
            </a:r>
            <a:r>
              <a:rPr lang="el-GR" sz="3800" i="1" dirty="0"/>
              <a:t>, </a:t>
            </a:r>
            <a:r>
              <a:rPr lang="el-GR" sz="3800" dirty="0"/>
              <a:t>που διακρίνονται ως προς την κατάσταση τους σε: </a:t>
            </a:r>
            <a:endParaRPr lang="el-GR" sz="3800" dirty="0" smtClean="0"/>
          </a:p>
          <a:p>
            <a:pPr marL="457200" lvl="1" indent="619125">
              <a:buNone/>
            </a:pPr>
            <a:r>
              <a:rPr lang="el-GR" sz="3800" dirty="0" smtClean="0"/>
              <a:t>α</a:t>
            </a:r>
            <a:r>
              <a:rPr lang="el-GR" sz="3800" dirty="0"/>
              <a:t>) εγκλιματισμένα  (</a:t>
            </a:r>
            <a:r>
              <a:rPr lang="en-US" sz="3800" dirty="0"/>
              <a:t>naturalized</a:t>
            </a:r>
            <a:r>
              <a:rPr lang="el-GR" sz="3800" dirty="0"/>
              <a:t>) </a:t>
            </a:r>
            <a:endParaRPr lang="el-GR" sz="3800" dirty="0" smtClean="0"/>
          </a:p>
          <a:p>
            <a:pPr marL="457200" lvl="1" indent="619125">
              <a:buNone/>
            </a:pPr>
            <a:r>
              <a:rPr lang="el-GR" sz="3800" dirty="0" smtClean="0"/>
              <a:t>β</a:t>
            </a:r>
            <a:r>
              <a:rPr lang="el-GR" sz="3800" dirty="0"/>
              <a:t>) </a:t>
            </a:r>
            <a:r>
              <a:rPr lang="el-GR" sz="3800" dirty="0" err="1"/>
              <a:t>ημιαυτοφυτή</a:t>
            </a:r>
            <a:r>
              <a:rPr lang="el-GR" sz="3800" dirty="0"/>
              <a:t>  (</a:t>
            </a:r>
            <a:r>
              <a:rPr lang="en-US" sz="3800" dirty="0" err="1"/>
              <a:t>subspontaneous</a:t>
            </a:r>
            <a:r>
              <a:rPr lang="el-GR" sz="3800" dirty="0"/>
              <a:t>) και </a:t>
            </a:r>
            <a:endParaRPr lang="el-GR" sz="3800" dirty="0" smtClean="0"/>
          </a:p>
          <a:p>
            <a:pPr marL="457200" lvl="1" indent="619125">
              <a:buNone/>
            </a:pPr>
            <a:r>
              <a:rPr lang="el-GR" sz="3800" dirty="0" smtClean="0"/>
              <a:t>γ</a:t>
            </a:r>
            <a:r>
              <a:rPr lang="el-GR" sz="3800" dirty="0"/>
              <a:t>) τυχαία  (</a:t>
            </a:r>
            <a:r>
              <a:rPr lang="en-US" sz="3800" dirty="0"/>
              <a:t>casual</a:t>
            </a:r>
            <a:r>
              <a:rPr lang="el-GR" sz="3800" dirty="0"/>
              <a:t>) και </a:t>
            </a:r>
          </a:p>
          <a:p>
            <a:pPr lvl="1"/>
            <a:r>
              <a:rPr lang="el-GR" sz="3800" i="1" dirty="0"/>
              <a:t>τα καλλιεργούμενα.</a:t>
            </a:r>
            <a:endParaRPr lang="el-GR" sz="3800" dirty="0"/>
          </a:p>
          <a:p>
            <a:pPr lvl="0"/>
            <a:r>
              <a:rPr lang="el-GR" sz="3800" dirty="0"/>
              <a:t>ως προς την κατάσταση τους σε: </a:t>
            </a:r>
            <a:endParaRPr lang="el-GR" sz="3800" dirty="0" smtClean="0"/>
          </a:p>
          <a:p>
            <a:pPr marL="0" lvl="0" indent="354013">
              <a:buNone/>
            </a:pPr>
            <a:r>
              <a:rPr lang="el-GR" sz="3800" dirty="0" smtClean="0"/>
              <a:t>α</a:t>
            </a:r>
            <a:r>
              <a:rPr lang="el-GR" sz="3800" dirty="0"/>
              <a:t>) </a:t>
            </a:r>
            <a:r>
              <a:rPr lang="el-GR" sz="3800" i="1" dirty="0"/>
              <a:t>αυτοφυή </a:t>
            </a:r>
            <a:r>
              <a:rPr lang="el-GR" sz="3800" dirty="0"/>
              <a:t>και </a:t>
            </a:r>
            <a:endParaRPr lang="el-GR" sz="3800" dirty="0" smtClean="0"/>
          </a:p>
          <a:p>
            <a:pPr marL="0" lvl="0" indent="354013">
              <a:buNone/>
            </a:pPr>
            <a:r>
              <a:rPr lang="el-GR" sz="3800" dirty="0" smtClean="0"/>
              <a:t>β</a:t>
            </a:r>
            <a:r>
              <a:rPr lang="el-GR" sz="3800" dirty="0"/>
              <a:t>) </a:t>
            </a:r>
            <a:r>
              <a:rPr lang="el-GR" sz="3800" i="1" dirty="0"/>
              <a:t>καλλιεργούμενα</a:t>
            </a:r>
            <a:r>
              <a:rPr lang="el-GR" sz="3800" i="1" dirty="0" smtClean="0"/>
              <a:t>.</a:t>
            </a:r>
            <a:endParaRPr lang="el-GR" dirty="0"/>
          </a:p>
        </p:txBody>
      </p:sp>
    </p:spTree>
    <p:extLst>
      <p:ext uri="{BB962C8B-B14F-4D97-AF65-F5344CB8AC3E}">
        <p14:creationId xmlns:p14="http://schemas.microsoft.com/office/powerpoint/2010/main" val="35052661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Χλωρίδα και βλάστηση της μεσογειακής λεκάνης</a:t>
            </a:r>
            <a:endParaRPr lang="el-GR" dirty="0"/>
          </a:p>
        </p:txBody>
      </p:sp>
      <p:sp>
        <p:nvSpPr>
          <p:cNvPr id="3" name="Θέση περιεχομένου 2"/>
          <p:cNvSpPr>
            <a:spLocks noGrp="1"/>
          </p:cNvSpPr>
          <p:nvPr>
            <p:ph idx="1"/>
          </p:nvPr>
        </p:nvSpPr>
        <p:spPr>
          <a:xfrm>
            <a:off x="323528" y="1600200"/>
            <a:ext cx="8568952" cy="4525963"/>
          </a:xfrm>
        </p:spPr>
        <p:txBody>
          <a:bodyPr>
            <a:normAutofit/>
          </a:bodyPr>
          <a:lstStyle/>
          <a:p>
            <a:r>
              <a:rPr lang="el-GR" dirty="0"/>
              <a:t>Η χλωρίδα της μεσογειακής λεκάνης περιλαμβάνει περίπου 25.000 είδη </a:t>
            </a:r>
            <a:r>
              <a:rPr lang="el-GR" dirty="0" smtClean="0"/>
              <a:t>φυτών και </a:t>
            </a:r>
            <a:r>
              <a:rPr lang="el-GR" dirty="0"/>
              <a:t>περισσότερων από 100 δενδρωδών </a:t>
            </a:r>
            <a:r>
              <a:rPr lang="el-GR" dirty="0" smtClean="0"/>
              <a:t>ειδών</a:t>
            </a:r>
            <a:endParaRPr lang="el-GR" dirty="0"/>
          </a:p>
        </p:txBody>
      </p:sp>
    </p:spTree>
    <p:extLst>
      <p:ext uri="{BB962C8B-B14F-4D97-AF65-F5344CB8AC3E}">
        <p14:creationId xmlns:p14="http://schemas.microsoft.com/office/powerpoint/2010/main" val="26871507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Χλωρίδα και βλάστηση της μεσογειακής λεκάνης</a:t>
            </a:r>
            <a:endParaRPr lang="el-GR" dirty="0"/>
          </a:p>
        </p:txBody>
      </p:sp>
      <p:sp>
        <p:nvSpPr>
          <p:cNvPr id="3" name="Θέση περιεχομένου 2"/>
          <p:cNvSpPr>
            <a:spLocks noGrp="1"/>
          </p:cNvSpPr>
          <p:nvPr>
            <p:ph idx="1"/>
          </p:nvPr>
        </p:nvSpPr>
        <p:spPr>
          <a:xfrm>
            <a:off x="179512" y="1600200"/>
            <a:ext cx="8712968" cy="5069160"/>
          </a:xfrm>
        </p:spPr>
        <p:txBody>
          <a:bodyPr>
            <a:normAutofit fontScale="92500"/>
          </a:bodyPr>
          <a:lstStyle/>
          <a:p>
            <a:pPr marL="0" indent="0">
              <a:buNone/>
            </a:pPr>
            <a:r>
              <a:rPr lang="el-GR" sz="3400" dirty="0"/>
              <a:t>Τα ξηρό και θερμό κλίμα το καλοκαίρι και το ήπιο και υγρό κλίμα το χειμώνα ασκούν καθοριστική επίδραση στη βλάστηση της Μεσογείου, η οποία χαρακτηρίζεται από την παρουσία:</a:t>
            </a:r>
          </a:p>
          <a:p>
            <a:pPr lvl="0"/>
            <a:r>
              <a:rPr lang="el-GR" sz="3400" i="1" dirty="0"/>
              <a:t>Αείφυλλων δέντρων και θάμνων </a:t>
            </a:r>
            <a:r>
              <a:rPr lang="el-GR" sz="3400" dirty="0"/>
              <a:t>με συνήθως σκληρά και συμπαγή φύλλα. </a:t>
            </a:r>
            <a:endParaRPr lang="el-GR" sz="3400" dirty="0" smtClean="0"/>
          </a:p>
          <a:p>
            <a:pPr lvl="0"/>
            <a:r>
              <a:rPr lang="el-GR" sz="3400" i="1" dirty="0" smtClean="0"/>
              <a:t>Αγκαθωτών θάμνων</a:t>
            </a:r>
            <a:r>
              <a:rPr lang="el-GR" sz="3400" dirty="0" smtClean="0"/>
              <a:t>.</a:t>
            </a:r>
            <a:endParaRPr lang="el-GR" sz="3400" dirty="0"/>
          </a:p>
          <a:p>
            <a:pPr lvl="0"/>
            <a:r>
              <a:rPr lang="el-GR" sz="3400" i="1" dirty="0"/>
              <a:t>Βολβωδών φυτών </a:t>
            </a:r>
            <a:r>
              <a:rPr lang="el-GR" sz="3400" dirty="0"/>
              <a:t>(</a:t>
            </a:r>
            <a:r>
              <a:rPr lang="el-GR" sz="3400" dirty="0" err="1"/>
              <a:t>γεώφυτων</a:t>
            </a:r>
            <a:r>
              <a:rPr lang="el-GR" sz="3400" dirty="0" smtClean="0"/>
              <a:t>).</a:t>
            </a:r>
            <a:endParaRPr lang="el-GR" sz="3400" dirty="0"/>
          </a:p>
          <a:p>
            <a:pPr lvl="0"/>
            <a:r>
              <a:rPr lang="el-GR" sz="3400" i="1" dirty="0"/>
              <a:t>Ετήσιων </a:t>
            </a:r>
            <a:r>
              <a:rPr lang="el-GR" sz="3400" i="1" dirty="0" smtClean="0"/>
              <a:t>φυτών</a:t>
            </a:r>
            <a:r>
              <a:rPr lang="el-GR" sz="3400" dirty="0" smtClean="0"/>
              <a:t>.</a:t>
            </a:r>
            <a:endParaRPr lang="el-GR" sz="3400" dirty="0"/>
          </a:p>
          <a:p>
            <a:endParaRPr lang="el-GR" dirty="0"/>
          </a:p>
        </p:txBody>
      </p:sp>
    </p:spTree>
    <p:extLst>
      <p:ext uri="{BB962C8B-B14F-4D97-AF65-F5344CB8AC3E}">
        <p14:creationId xmlns:p14="http://schemas.microsoft.com/office/powerpoint/2010/main" val="11628030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9FF8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Χλωρίδα και βλάστηση της μεσογειακής λεκάνης</a:t>
            </a:r>
            <a:endParaRPr lang="el-GR" dirty="0"/>
          </a:p>
        </p:txBody>
      </p:sp>
      <p:sp>
        <p:nvSpPr>
          <p:cNvPr id="3" name="Θέση περιεχομένου 2"/>
          <p:cNvSpPr>
            <a:spLocks noGrp="1"/>
          </p:cNvSpPr>
          <p:nvPr>
            <p:ph idx="1"/>
          </p:nvPr>
        </p:nvSpPr>
        <p:spPr>
          <a:xfrm>
            <a:off x="251520" y="1600200"/>
            <a:ext cx="8712968" cy="4997152"/>
          </a:xfrm>
        </p:spPr>
        <p:txBody>
          <a:bodyPr>
            <a:normAutofit fontScale="92500"/>
          </a:bodyPr>
          <a:lstStyle/>
          <a:p>
            <a:r>
              <a:rPr lang="el-GR" sz="3400" dirty="0"/>
              <a:t>Κοινό </a:t>
            </a:r>
            <a:r>
              <a:rPr lang="el-GR" sz="3400" dirty="0" smtClean="0"/>
              <a:t>χαρακτηριστικό </a:t>
            </a:r>
            <a:r>
              <a:rPr lang="el-GR" sz="3400" dirty="0"/>
              <a:t>των ξυλωδών φυτών της Μεσογείου είναι η παρουσία αγκαθιών και η στυφή γεύση για την αποφυγή της βόσκησης. </a:t>
            </a:r>
            <a:endParaRPr lang="el-GR" sz="3400" dirty="0" smtClean="0"/>
          </a:p>
          <a:p>
            <a:r>
              <a:rPr lang="el-GR" sz="3400" dirty="0" smtClean="0"/>
              <a:t>Τα </a:t>
            </a:r>
            <a:r>
              <a:rPr lang="el-GR" sz="3400" dirty="0"/>
              <a:t>μικρά, σκληρά και τριχωτά φύλλα αποτελούν </a:t>
            </a:r>
            <a:r>
              <a:rPr lang="el-GR" sz="3400" dirty="0" smtClean="0"/>
              <a:t>προσαρμογή </a:t>
            </a:r>
            <a:r>
              <a:rPr lang="el-GR" sz="3400" dirty="0"/>
              <a:t>για την ελάττωση της απώλειας νερού, κατά τη διάρκεια του καλοκαιριού. </a:t>
            </a:r>
            <a:endParaRPr lang="el-GR" sz="3400" dirty="0" smtClean="0"/>
          </a:p>
          <a:p>
            <a:r>
              <a:rPr lang="el-GR" sz="3400" dirty="0" smtClean="0"/>
              <a:t>Τα </a:t>
            </a:r>
            <a:r>
              <a:rPr lang="el-GR" sz="3400" dirty="0" err="1"/>
              <a:t>γεώφυτα</a:t>
            </a:r>
            <a:r>
              <a:rPr lang="el-GR" sz="3400" dirty="0"/>
              <a:t> και τα ετήσια φυτά είναι </a:t>
            </a:r>
            <a:r>
              <a:rPr lang="el-GR" sz="3400" dirty="0" smtClean="0"/>
              <a:t>καλά </a:t>
            </a:r>
            <a:r>
              <a:rPr lang="el-GR" sz="3400" dirty="0"/>
              <a:t>προσαρμοσμένα επιβιώνοντας το καλοκαίρι μόνο με τα υπόγεια όργανα τους ή τα σπέρματα. </a:t>
            </a:r>
            <a:endParaRPr lang="el-GR" sz="3400" dirty="0" smtClean="0"/>
          </a:p>
          <a:p>
            <a:endParaRPr lang="el-GR" dirty="0"/>
          </a:p>
        </p:txBody>
      </p:sp>
    </p:spTree>
    <p:extLst>
      <p:ext uri="{BB962C8B-B14F-4D97-AF65-F5344CB8AC3E}">
        <p14:creationId xmlns:p14="http://schemas.microsoft.com/office/powerpoint/2010/main" val="2393356171"/>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10.xml><?xml version="1.0" encoding="utf-8"?>
<a:themeOverride xmlns:a="http://schemas.openxmlformats.org/drawingml/2006/main">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11.xml><?xml version="1.0" encoding="utf-8"?>
<a:themeOverride xmlns:a="http://schemas.openxmlformats.org/drawingml/2006/main">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12.xml><?xml version="1.0" encoding="utf-8"?>
<a:themeOverride xmlns:a="http://schemas.openxmlformats.org/drawingml/2006/main">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13.xml><?xml version="1.0" encoding="utf-8"?>
<a:themeOverride xmlns:a="http://schemas.openxmlformats.org/drawingml/2006/main">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14.xml><?xml version="1.0" encoding="utf-8"?>
<a:themeOverride xmlns:a="http://schemas.openxmlformats.org/drawingml/2006/main">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15.xml><?xml version="1.0" encoding="utf-8"?>
<a:themeOverride xmlns:a="http://schemas.openxmlformats.org/drawingml/2006/main">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16.xml><?xml version="1.0" encoding="utf-8"?>
<a:themeOverride xmlns:a="http://schemas.openxmlformats.org/drawingml/2006/main">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17.xml><?xml version="1.0" encoding="utf-8"?>
<a:themeOverride xmlns:a="http://schemas.openxmlformats.org/drawingml/2006/main">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3.xml><?xml version="1.0" encoding="utf-8"?>
<a:themeOverride xmlns:a="http://schemas.openxmlformats.org/drawingml/2006/main">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4.xml><?xml version="1.0" encoding="utf-8"?>
<a:themeOverride xmlns:a="http://schemas.openxmlformats.org/drawingml/2006/main">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5.xml><?xml version="1.0" encoding="utf-8"?>
<a:themeOverride xmlns:a="http://schemas.openxmlformats.org/drawingml/2006/main">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6.xml><?xml version="1.0" encoding="utf-8"?>
<a:themeOverride xmlns:a="http://schemas.openxmlformats.org/drawingml/2006/main">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7.xml><?xml version="1.0" encoding="utf-8"?>
<a:themeOverride xmlns:a="http://schemas.openxmlformats.org/drawingml/2006/main">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8.xml><?xml version="1.0" encoding="utf-8"?>
<a:themeOverride xmlns:a="http://schemas.openxmlformats.org/drawingml/2006/main">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9.xml><?xml version="1.0" encoding="utf-8"?>
<a:themeOverride xmlns:a="http://schemas.openxmlformats.org/drawingml/2006/main">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docProps/app.xml><?xml version="1.0" encoding="utf-8"?>
<Properties xmlns="http://schemas.openxmlformats.org/officeDocument/2006/extended-properties" xmlns:vt="http://schemas.openxmlformats.org/officeDocument/2006/docPropsVTypes">
  <Template/>
  <TotalTime>1952</TotalTime>
  <Words>1828</Words>
  <Application>Microsoft Office PowerPoint</Application>
  <PresentationFormat>Προβολή στην οθόνη (4:3)</PresentationFormat>
  <Paragraphs>161</Paragraphs>
  <Slides>29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29</vt:i4>
      </vt:variant>
    </vt:vector>
  </HeadingPairs>
  <TitlesOfParts>
    <vt:vector size="30" baseType="lpstr">
      <vt:lpstr>Θέμα του Office</vt:lpstr>
      <vt:lpstr>ΧΛΩΡΙΔΑ   ΚΑΙ  ΒΛΑΣΤΗΣΗ  </vt:lpstr>
      <vt:lpstr>Ταξινόμηση και εξέλιξη των φυτών</vt:lpstr>
      <vt:lpstr>Το φυτικό βασίλειο</vt:lpstr>
      <vt:lpstr>Η χλωριδική ταξινομική</vt:lpstr>
      <vt:lpstr>Χλωρίδα και βλάστηση</vt:lpstr>
      <vt:lpstr>Χλωρίδα και βλάστηση</vt:lpstr>
      <vt:lpstr>Χλωρίδα και βλάστηση της μεσογειακής λεκάνης</vt:lpstr>
      <vt:lpstr>Χλωρίδα και βλάστηση της μεσογειακής λεκάνης</vt:lpstr>
      <vt:lpstr>Χλωρίδα και βλάστηση της μεσογειακής λεκάνης</vt:lpstr>
      <vt:lpstr>O πλούτος της ελληνικής χλωρίδας</vt:lpstr>
      <vt:lpstr>O πλούτος της ελληνικής χλωρίδας</vt:lpstr>
      <vt:lpstr>O πλούτος της ελληνικής χλωρίδας</vt:lpstr>
      <vt:lpstr>Το περιβάλλον των φυτών</vt:lpstr>
      <vt:lpstr>Το περιβάλλον των φυτών</vt:lpstr>
      <vt:lpstr>Το περιβάλλον των φυτών</vt:lpstr>
      <vt:lpstr>Το περιβάλλον των φυτών</vt:lpstr>
      <vt:lpstr>Η οργάνωση του φυτικού σώματος</vt:lpstr>
      <vt:lpstr>Η ρίζα</vt:lpstr>
      <vt:lpstr>Ο βλαστός</vt:lpstr>
      <vt:lpstr>Φύλλο</vt:lpstr>
      <vt:lpstr>Φωτοσύνθεση</vt:lpstr>
      <vt:lpstr>Φωτοσύνθεση</vt:lpstr>
      <vt:lpstr>Βλαστητικές Μορφές</vt:lpstr>
      <vt:lpstr>Βλαστητικές Μορφές</vt:lpstr>
      <vt:lpstr>Ο ρόλος των φυτών στο περιβάλλον</vt:lpstr>
      <vt:lpstr>Ο ρόλος των φυτών στο περιβάλλον</vt:lpstr>
      <vt:lpstr>Το αστικό πράσινο</vt:lpstr>
      <vt:lpstr>Το αστικό πράσινο</vt:lpstr>
      <vt:lpstr>Τύποι αστικού πράσινου</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ΧΛΩΡΙΔΑ   ΚΑΙ  ΒΛΑΣΤΗΣΗ</dc:title>
  <dc:creator>spanetsos</dc:creator>
  <cp:lastModifiedBy>spanetsos</cp:lastModifiedBy>
  <cp:revision>31</cp:revision>
  <dcterms:created xsi:type="dcterms:W3CDTF">2020-04-26T17:36:37Z</dcterms:created>
  <dcterms:modified xsi:type="dcterms:W3CDTF">2020-05-23T08:22:42Z</dcterms:modified>
</cp:coreProperties>
</file>