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6" r:id="rId4"/>
    <p:sldId id="267" r:id="rId5"/>
    <p:sldId id="268" r:id="rId6"/>
    <p:sldId id="258" r:id="rId7"/>
    <p:sldId id="259" r:id="rId8"/>
    <p:sldId id="260" r:id="rId9"/>
    <p:sldId id="261" r:id="rId10"/>
    <p:sldId id="262" r:id="rId11"/>
    <p:sldId id="263" r:id="rId12"/>
    <p:sldId id="264" r:id="rId13"/>
    <p:sldId id="265" r:id="rId14"/>
    <p:sldId id="26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016AB04B-4916-4D95-953E-7B969CF55716}" type="datetimeFigureOut">
              <a:rPr lang="el-GR" smtClean="0"/>
              <a:t>18/3/2020</a:t>
            </a:fld>
            <a:endParaRPr lang="el-GR"/>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l-GR"/>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A52AFA09-BC94-4807-995F-6436705E8B60}" type="slidenum">
              <a:rPr lang="el-GR" smtClean="0"/>
              <a:t>‹#›</a:t>
            </a:fld>
            <a:endParaRPr lang="el-GR"/>
          </a:p>
        </p:txBody>
      </p:sp>
    </p:spTree>
    <p:extLst>
      <p:ext uri="{BB962C8B-B14F-4D97-AF65-F5344CB8AC3E}">
        <p14:creationId xmlns:p14="http://schemas.microsoft.com/office/powerpoint/2010/main" val="7513482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Πανοραμική εικόνα με λεζάντα">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016AB04B-4916-4D95-953E-7B969CF55716}" type="datetimeFigureOut">
              <a:rPr lang="el-GR" smtClean="0"/>
              <a:t>18/3/2020</a:t>
            </a:fld>
            <a:endParaRPr lang="el-GR"/>
          </a:p>
        </p:txBody>
      </p:sp>
      <p:sp>
        <p:nvSpPr>
          <p:cNvPr id="6" name="Footer Placeholder 5"/>
          <p:cNvSpPr>
            <a:spLocks noGrp="1"/>
          </p:cNvSpPr>
          <p:nvPr>
            <p:ph type="ftr" sz="quarter" idx="11"/>
          </p:nvPr>
        </p:nvSpPr>
        <p:spPr/>
        <p:txBody>
          <a:bodyPr/>
          <a:lstStyle/>
          <a:p>
            <a:endParaRPr lang="el-G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A52AFA09-BC94-4807-995F-6436705E8B60}" type="slidenum">
              <a:rPr lang="el-GR" smtClean="0"/>
              <a:t>‹#›</a:t>
            </a:fld>
            <a:endParaRPr lang="el-GR"/>
          </a:p>
        </p:txBody>
      </p:sp>
    </p:spTree>
    <p:extLst>
      <p:ext uri="{BB962C8B-B14F-4D97-AF65-F5344CB8AC3E}">
        <p14:creationId xmlns:p14="http://schemas.microsoft.com/office/powerpoint/2010/main" val="30343437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Τίτλος και λεζάντα">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l-GR"/>
              <a:t>Κάντε κλικ για να επεξεργαστείτε τον τίτλο υποδείγματος</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016AB04B-4916-4D95-953E-7B969CF55716}" type="datetimeFigureOut">
              <a:rPr lang="el-GR" smtClean="0"/>
              <a:t>18/3/2020</a:t>
            </a:fld>
            <a:endParaRPr lang="el-GR"/>
          </a:p>
        </p:txBody>
      </p:sp>
      <p:sp>
        <p:nvSpPr>
          <p:cNvPr id="5" name="Footer Placeholder 4"/>
          <p:cNvSpPr>
            <a:spLocks noGrp="1"/>
          </p:cNvSpPr>
          <p:nvPr>
            <p:ph type="ftr" sz="quarter" idx="11"/>
          </p:nvPr>
        </p:nvSpPr>
        <p:spPr/>
        <p:txBody>
          <a:bodyPr/>
          <a:lstStyle/>
          <a:p>
            <a:endParaRPr lang="el-G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A52AFA09-BC94-4807-995F-6436705E8B60}" type="slidenum">
              <a:rPr lang="el-GR" smtClean="0"/>
              <a:t>‹#›</a:t>
            </a:fld>
            <a:endParaRPr lang="el-GR"/>
          </a:p>
        </p:txBody>
      </p:sp>
    </p:spTree>
    <p:extLst>
      <p:ext uri="{BB962C8B-B14F-4D97-AF65-F5344CB8AC3E}">
        <p14:creationId xmlns:p14="http://schemas.microsoft.com/office/powerpoint/2010/main" val="40600290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Εισαγωγικά με λεζάντα">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l-GR"/>
              <a:t>Κάντε κλικ για να επεξεργαστείτε τον τίτλο υποδείγματος</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016AB04B-4916-4D95-953E-7B969CF55716}" type="datetimeFigureOut">
              <a:rPr lang="el-GR" smtClean="0"/>
              <a:t>18/3/2020</a:t>
            </a:fld>
            <a:endParaRPr lang="el-GR"/>
          </a:p>
        </p:txBody>
      </p:sp>
      <p:sp>
        <p:nvSpPr>
          <p:cNvPr id="5" name="Footer Placeholder 4"/>
          <p:cNvSpPr>
            <a:spLocks noGrp="1"/>
          </p:cNvSpPr>
          <p:nvPr>
            <p:ph type="ftr" sz="quarter" idx="11"/>
          </p:nvPr>
        </p:nvSpPr>
        <p:spPr/>
        <p:txBody>
          <a:bodyPr/>
          <a:lstStyle/>
          <a:p>
            <a:endParaRPr lang="el-GR"/>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A52AFA09-BC94-4807-995F-6436705E8B60}" type="slidenum">
              <a:rPr lang="el-GR" smtClean="0"/>
              <a:t>‹#›</a:t>
            </a:fld>
            <a:endParaRPr lang="el-GR"/>
          </a:p>
        </p:txBody>
      </p:sp>
    </p:spTree>
    <p:extLst>
      <p:ext uri="{BB962C8B-B14F-4D97-AF65-F5344CB8AC3E}">
        <p14:creationId xmlns:p14="http://schemas.microsoft.com/office/powerpoint/2010/main" val="242444862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Κάρτα ονόματος">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016AB04B-4916-4D95-953E-7B969CF55716}" type="datetimeFigureOut">
              <a:rPr lang="el-GR" smtClean="0"/>
              <a:t>18/3/2020</a:t>
            </a:fld>
            <a:endParaRPr lang="el-GR"/>
          </a:p>
        </p:txBody>
      </p:sp>
      <p:sp>
        <p:nvSpPr>
          <p:cNvPr id="5" name="Footer Placeholder 4"/>
          <p:cNvSpPr>
            <a:spLocks noGrp="1"/>
          </p:cNvSpPr>
          <p:nvPr>
            <p:ph type="ftr" sz="quarter" idx="11"/>
          </p:nvPr>
        </p:nvSpPr>
        <p:spPr/>
        <p:txBody>
          <a:bodyPr/>
          <a:lstStyle/>
          <a:p>
            <a:endParaRPr lang="el-G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A52AFA09-BC94-4807-995F-6436705E8B60}" type="slidenum">
              <a:rPr lang="el-GR" smtClean="0"/>
              <a:t>‹#›</a:t>
            </a:fld>
            <a:endParaRPr lang="el-GR"/>
          </a:p>
        </p:txBody>
      </p:sp>
    </p:spTree>
    <p:extLst>
      <p:ext uri="{BB962C8B-B14F-4D97-AF65-F5344CB8AC3E}">
        <p14:creationId xmlns:p14="http://schemas.microsoft.com/office/powerpoint/2010/main" val="4173881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στήλες">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016AB04B-4916-4D95-953E-7B969CF55716}" type="datetimeFigureOut">
              <a:rPr lang="el-GR" smtClean="0"/>
              <a:t>18/3/2020</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A52AFA09-BC94-4807-995F-6436705E8B60}" type="slidenum">
              <a:rPr lang="el-GR" smtClean="0"/>
              <a:t>‹#›</a:t>
            </a:fld>
            <a:endParaRPr lang="el-GR"/>
          </a:p>
        </p:txBody>
      </p:sp>
    </p:spTree>
    <p:extLst>
      <p:ext uri="{BB962C8B-B14F-4D97-AF65-F5344CB8AC3E}">
        <p14:creationId xmlns:p14="http://schemas.microsoft.com/office/powerpoint/2010/main" val="13005879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Στήλη 3 εικόνων">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016AB04B-4916-4D95-953E-7B969CF55716}" type="datetimeFigureOut">
              <a:rPr lang="el-GR" smtClean="0"/>
              <a:t>18/3/2020</a:t>
            </a:fld>
            <a:endParaRPr lang="el-GR"/>
          </a:p>
        </p:txBody>
      </p:sp>
      <p:sp>
        <p:nvSpPr>
          <p:cNvPr id="8" name="Footer Placeholder 7"/>
          <p:cNvSpPr>
            <a:spLocks noGrp="1"/>
          </p:cNvSpPr>
          <p:nvPr>
            <p:ph type="ftr" sz="quarter" idx="11"/>
          </p:nvPr>
        </p:nvSpPr>
        <p:spPr>
          <a:xfrm>
            <a:off x="561111" y="6391838"/>
            <a:ext cx="3644282" cy="304801"/>
          </a:xfrm>
        </p:spPr>
        <p:txBody>
          <a:bodyPr/>
          <a:lstStyle/>
          <a:p>
            <a:endParaRPr lang="el-GR"/>
          </a:p>
        </p:txBody>
      </p:sp>
      <p:sp>
        <p:nvSpPr>
          <p:cNvPr id="9" name="Slide Number Placeholder 8"/>
          <p:cNvSpPr>
            <a:spLocks noGrp="1"/>
          </p:cNvSpPr>
          <p:nvPr>
            <p:ph type="sldNum" sz="quarter" idx="12"/>
          </p:nvPr>
        </p:nvSpPr>
        <p:spPr/>
        <p:txBody>
          <a:bodyPr/>
          <a:lstStyle/>
          <a:p>
            <a:fld id="{A52AFA09-BC94-4807-995F-6436705E8B60}" type="slidenum">
              <a:rPr lang="el-GR" smtClean="0"/>
              <a:t>‹#›</a:t>
            </a:fld>
            <a:endParaRPr lang="el-GR"/>
          </a:p>
        </p:txBody>
      </p:sp>
    </p:spTree>
    <p:extLst>
      <p:ext uri="{BB962C8B-B14F-4D97-AF65-F5344CB8AC3E}">
        <p14:creationId xmlns:p14="http://schemas.microsoft.com/office/powerpoint/2010/main" val="30497942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016AB04B-4916-4D95-953E-7B969CF55716}" type="datetimeFigureOut">
              <a:rPr lang="el-GR" smtClean="0"/>
              <a:t>18/3/2020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A52AFA09-BC94-4807-995F-6436705E8B60}" type="slidenum">
              <a:rPr lang="el-GR" smtClean="0"/>
              <a:t>‹#›</a:t>
            </a:fld>
            <a:endParaRPr lang="el-GR"/>
          </a:p>
        </p:txBody>
      </p:sp>
    </p:spTree>
    <p:extLst>
      <p:ext uri="{BB962C8B-B14F-4D97-AF65-F5344CB8AC3E}">
        <p14:creationId xmlns:p14="http://schemas.microsoft.com/office/powerpoint/2010/main" val="69106776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016AB04B-4916-4D95-953E-7B969CF55716}" type="datetimeFigureOut">
              <a:rPr lang="el-GR" smtClean="0"/>
              <a:t>18/3/2020</a:t>
            </a:fld>
            <a:endParaRPr lang="el-GR"/>
          </a:p>
        </p:txBody>
      </p:sp>
      <p:sp>
        <p:nvSpPr>
          <p:cNvPr id="5" name="Footer Placeholder 4"/>
          <p:cNvSpPr>
            <a:spLocks noGrp="1"/>
          </p:cNvSpPr>
          <p:nvPr>
            <p:ph type="ftr" sz="quarter" idx="11"/>
          </p:nvPr>
        </p:nvSpPr>
        <p:spPr/>
        <p:txBody>
          <a:bodyPr/>
          <a:lstStyle/>
          <a:p>
            <a:endParaRPr lang="el-G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A52AFA09-BC94-4807-995F-6436705E8B60}" type="slidenum">
              <a:rPr lang="el-GR" smtClean="0"/>
              <a:t>‹#›</a:t>
            </a:fld>
            <a:endParaRPr lang="el-GR"/>
          </a:p>
        </p:txBody>
      </p:sp>
    </p:spTree>
    <p:extLst>
      <p:ext uri="{BB962C8B-B14F-4D97-AF65-F5344CB8AC3E}">
        <p14:creationId xmlns:p14="http://schemas.microsoft.com/office/powerpoint/2010/main" val="27102958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016AB04B-4916-4D95-953E-7B969CF55716}" type="datetimeFigureOut">
              <a:rPr lang="el-GR" smtClean="0"/>
              <a:t>18/3/2020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A52AFA09-BC94-4807-995F-6436705E8B60}" type="slidenum">
              <a:rPr lang="el-GR" smtClean="0"/>
              <a:t>‹#›</a:t>
            </a:fld>
            <a:endParaRPr lang="el-GR"/>
          </a:p>
        </p:txBody>
      </p:sp>
    </p:spTree>
    <p:extLst>
      <p:ext uri="{BB962C8B-B14F-4D97-AF65-F5344CB8AC3E}">
        <p14:creationId xmlns:p14="http://schemas.microsoft.com/office/powerpoint/2010/main" val="5663111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016AB04B-4916-4D95-953E-7B969CF55716}" type="datetimeFigureOut">
              <a:rPr lang="el-GR" smtClean="0"/>
              <a:t>18/3/2020</a:t>
            </a:fld>
            <a:endParaRPr lang="el-GR"/>
          </a:p>
        </p:txBody>
      </p:sp>
      <p:sp>
        <p:nvSpPr>
          <p:cNvPr id="5" name="Footer Placeholder 4"/>
          <p:cNvSpPr>
            <a:spLocks noGrp="1"/>
          </p:cNvSpPr>
          <p:nvPr>
            <p:ph type="ftr" sz="quarter" idx="11"/>
          </p:nvPr>
        </p:nvSpPr>
        <p:spPr/>
        <p:txBody>
          <a:bodyPr/>
          <a:lstStyle/>
          <a:p>
            <a:endParaRPr lang="el-G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A52AFA09-BC94-4807-995F-6436705E8B60}" type="slidenum">
              <a:rPr lang="el-GR" smtClean="0"/>
              <a:t>‹#›</a:t>
            </a:fld>
            <a:endParaRPr lang="el-GR"/>
          </a:p>
        </p:txBody>
      </p:sp>
    </p:spTree>
    <p:extLst>
      <p:ext uri="{BB962C8B-B14F-4D97-AF65-F5344CB8AC3E}">
        <p14:creationId xmlns:p14="http://schemas.microsoft.com/office/powerpoint/2010/main" val="19173471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016AB04B-4916-4D95-953E-7B969CF55716}" type="datetimeFigureOut">
              <a:rPr lang="el-GR" smtClean="0"/>
              <a:t>18/3/2020</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A52AFA09-BC94-4807-995F-6436705E8B60}" type="slidenum">
              <a:rPr lang="el-GR" smtClean="0"/>
              <a:t>‹#›</a:t>
            </a:fld>
            <a:endParaRPr lang="el-GR"/>
          </a:p>
        </p:txBody>
      </p:sp>
    </p:spTree>
    <p:extLst>
      <p:ext uri="{BB962C8B-B14F-4D97-AF65-F5344CB8AC3E}">
        <p14:creationId xmlns:p14="http://schemas.microsoft.com/office/powerpoint/2010/main" val="13159641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016AB04B-4916-4D95-953E-7B969CF55716}" type="datetimeFigureOut">
              <a:rPr lang="el-GR" smtClean="0"/>
              <a:t>18/3/2020</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A52AFA09-BC94-4807-995F-6436705E8B60}" type="slidenum">
              <a:rPr lang="el-GR" smtClean="0"/>
              <a:t>‹#›</a:t>
            </a:fld>
            <a:endParaRPr lang="el-GR"/>
          </a:p>
        </p:txBody>
      </p:sp>
    </p:spTree>
    <p:extLst>
      <p:ext uri="{BB962C8B-B14F-4D97-AF65-F5344CB8AC3E}">
        <p14:creationId xmlns:p14="http://schemas.microsoft.com/office/powerpoint/2010/main" val="33011076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016AB04B-4916-4D95-953E-7B969CF55716}" type="datetimeFigureOut">
              <a:rPr lang="el-GR" smtClean="0"/>
              <a:t>18/3/2020</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A52AFA09-BC94-4807-995F-6436705E8B60}" type="slidenum">
              <a:rPr lang="el-GR" smtClean="0"/>
              <a:t>‹#›</a:t>
            </a:fld>
            <a:endParaRPr lang="el-GR"/>
          </a:p>
        </p:txBody>
      </p:sp>
    </p:spTree>
    <p:extLst>
      <p:ext uri="{BB962C8B-B14F-4D97-AF65-F5344CB8AC3E}">
        <p14:creationId xmlns:p14="http://schemas.microsoft.com/office/powerpoint/2010/main" val="34224080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6AB04B-4916-4D95-953E-7B969CF55716}" type="datetimeFigureOut">
              <a:rPr lang="el-GR" smtClean="0"/>
              <a:t>18/3/2020</a:t>
            </a:fld>
            <a:endParaRPr lang="el-GR"/>
          </a:p>
        </p:txBody>
      </p:sp>
      <p:sp>
        <p:nvSpPr>
          <p:cNvPr id="3" name="Footer Placeholder 2"/>
          <p:cNvSpPr>
            <a:spLocks noGrp="1"/>
          </p:cNvSpPr>
          <p:nvPr>
            <p:ph type="ftr" sz="quarter" idx="11"/>
          </p:nvPr>
        </p:nvSpPr>
        <p:spPr/>
        <p:txBody>
          <a:bodyPr/>
          <a:lstStyle/>
          <a:p>
            <a:endParaRPr lang="el-GR"/>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A52AFA09-BC94-4807-995F-6436705E8B60}" type="slidenum">
              <a:rPr lang="el-GR" smtClean="0"/>
              <a:t>‹#›</a:t>
            </a:fld>
            <a:endParaRPr lang="el-GR"/>
          </a:p>
        </p:txBody>
      </p:sp>
    </p:spTree>
    <p:extLst>
      <p:ext uri="{BB962C8B-B14F-4D97-AF65-F5344CB8AC3E}">
        <p14:creationId xmlns:p14="http://schemas.microsoft.com/office/powerpoint/2010/main" val="28478520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016AB04B-4916-4D95-953E-7B969CF55716}" type="datetimeFigureOut">
              <a:rPr lang="el-GR" smtClean="0"/>
              <a:t>18/3/2020</a:t>
            </a:fld>
            <a:endParaRPr lang="el-GR"/>
          </a:p>
        </p:txBody>
      </p:sp>
      <p:sp>
        <p:nvSpPr>
          <p:cNvPr id="6" name="Footer Placeholder 5"/>
          <p:cNvSpPr>
            <a:spLocks noGrp="1"/>
          </p:cNvSpPr>
          <p:nvPr>
            <p:ph type="ftr" sz="quarter" idx="11"/>
          </p:nvPr>
        </p:nvSpPr>
        <p:spPr/>
        <p:txBody>
          <a:bodyPr/>
          <a:lstStyle/>
          <a:p>
            <a:endParaRPr lang="el-G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A52AFA09-BC94-4807-995F-6436705E8B60}" type="slidenum">
              <a:rPr lang="el-GR" smtClean="0"/>
              <a:t>‹#›</a:t>
            </a:fld>
            <a:endParaRPr lang="el-GR"/>
          </a:p>
        </p:txBody>
      </p:sp>
    </p:spTree>
    <p:extLst>
      <p:ext uri="{BB962C8B-B14F-4D97-AF65-F5344CB8AC3E}">
        <p14:creationId xmlns:p14="http://schemas.microsoft.com/office/powerpoint/2010/main" val="17658220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016AB04B-4916-4D95-953E-7B969CF55716}" type="datetimeFigureOut">
              <a:rPr lang="el-GR" smtClean="0"/>
              <a:t>18/3/2020</a:t>
            </a:fld>
            <a:endParaRPr lang="el-GR"/>
          </a:p>
        </p:txBody>
      </p:sp>
      <p:sp>
        <p:nvSpPr>
          <p:cNvPr id="6" name="Footer Placeholder 5"/>
          <p:cNvSpPr>
            <a:spLocks noGrp="1"/>
          </p:cNvSpPr>
          <p:nvPr>
            <p:ph type="ftr" sz="quarter" idx="11"/>
          </p:nvPr>
        </p:nvSpPr>
        <p:spPr/>
        <p:txBody>
          <a:bodyPr/>
          <a:lstStyle/>
          <a:p>
            <a:endParaRPr lang="el-G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A52AFA09-BC94-4807-995F-6436705E8B60}" type="slidenum">
              <a:rPr lang="el-GR" smtClean="0"/>
              <a:t>‹#›</a:t>
            </a:fld>
            <a:endParaRPr lang="el-GR"/>
          </a:p>
        </p:txBody>
      </p:sp>
    </p:spTree>
    <p:extLst>
      <p:ext uri="{BB962C8B-B14F-4D97-AF65-F5344CB8AC3E}">
        <p14:creationId xmlns:p14="http://schemas.microsoft.com/office/powerpoint/2010/main" val="31384313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016AB04B-4916-4D95-953E-7B969CF55716}" type="datetimeFigureOut">
              <a:rPr lang="el-GR" smtClean="0"/>
              <a:t>18/3/2020</a:t>
            </a:fld>
            <a:endParaRPr lang="el-GR"/>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l-GR"/>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A52AFA09-BC94-4807-995F-6436705E8B60}" type="slidenum">
              <a:rPr lang="el-GR" smtClean="0"/>
              <a:t>‹#›</a:t>
            </a:fld>
            <a:endParaRPr lang="el-GR"/>
          </a:p>
        </p:txBody>
      </p:sp>
    </p:spTree>
    <p:extLst>
      <p:ext uri="{BB962C8B-B14F-4D97-AF65-F5344CB8AC3E}">
        <p14:creationId xmlns:p14="http://schemas.microsoft.com/office/powerpoint/2010/main" val="382175203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CD75CA8-0474-421D-A692-094807B7DAD8}"/>
              </a:ext>
            </a:extLst>
          </p:cNvPr>
          <p:cNvSpPr>
            <a:spLocks noGrp="1"/>
          </p:cNvSpPr>
          <p:nvPr>
            <p:ph type="ctrTitle"/>
          </p:nvPr>
        </p:nvSpPr>
        <p:spPr/>
        <p:txBody>
          <a:bodyPr>
            <a:normAutofit/>
          </a:bodyPr>
          <a:lstStyle/>
          <a:p>
            <a:r>
              <a:rPr lang="el-GR" dirty="0"/>
              <a:t>κοινωνική εργασία </a:t>
            </a:r>
          </a:p>
        </p:txBody>
      </p:sp>
      <p:sp>
        <p:nvSpPr>
          <p:cNvPr id="3" name="Υπότιτλος 2">
            <a:extLst>
              <a:ext uri="{FF2B5EF4-FFF2-40B4-BE49-F238E27FC236}">
                <a16:creationId xmlns:a16="http://schemas.microsoft.com/office/drawing/2014/main" id="{FDF6F4A0-6167-45BB-BCDB-4364D2BCF0E9}"/>
              </a:ext>
            </a:extLst>
          </p:cNvPr>
          <p:cNvSpPr>
            <a:spLocks noGrp="1"/>
          </p:cNvSpPr>
          <p:nvPr>
            <p:ph type="subTitle" idx="1"/>
          </p:nvPr>
        </p:nvSpPr>
        <p:spPr/>
        <p:txBody>
          <a:bodyPr/>
          <a:lstStyle/>
          <a:p>
            <a:pPr algn="r"/>
            <a:r>
              <a:rPr lang="el-GR" dirty="0"/>
              <a:t>Δρ. Κουντουράς Γ.</a:t>
            </a:r>
          </a:p>
        </p:txBody>
      </p:sp>
    </p:spTree>
    <p:extLst>
      <p:ext uri="{BB962C8B-B14F-4D97-AF65-F5344CB8AC3E}">
        <p14:creationId xmlns:p14="http://schemas.microsoft.com/office/powerpoint/2010/main" val="10104602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4481967-4198-4198-9604-5D5BC2EE51A3}"/>
              </a:ext>
            </a:extLst>
          </p:cNvPr>
          <p:cNvSpPr>
            <a:spLocks noGrp="1"/>
          </p:cNvSpPr>
          <p:nvPr>
            <p:ph type="title"/>
          </p:nvPr>
        </p:nvSpPr>
        <p:spPr/>
        <p:txBody>
          <a:bodyPr/>
          <a:lstStyle/>
          <a:p>
            <a:r>
              <a:rPr lang="el-GR" dirty="0"/>
              <a:t>Αναζήτηση και ανάδειξη προσόντων</a:t>
            </a:r>
          </a:p>
        </p:txBody>
      </p:sp>
      <p:sp>
        <p:nvSpPr>
          <p:cNvPr id="3" name="Θέση περιεχομένου 2">
            <a:extLst>
              <a:ext uri="{FF2B5EF4-FFF2-40B4-BE49-F238E27FC236}">
                <a16:creationId xmlns:a16="http://schemas.microsoft.com/office/drawing/2014/main" id="{D54FC8CC-F0EE-4B93-A988-57806FC13E12}"/>
              </a:ext>
            </a:extLst>
          </p:cNvPr>
          <p:cNvSpPr>
            <a:spLocks noGrp="1"/>
          </p:cNvSpPr>
          <p:nvPr>
            <p:ph idx="1"/>
          </p:nvPr>
        </p:nvSpPr>
        <p:spPr/>
        <p:txBody>
          <a:bodyPr/>
          <a:lstStyle/>
          <a:p>
            <a:r>
              <a:rPr lang="el-GR" dirty="0"/>
              <a:t>Οι άνθρωποι αντλούν δύναμη όταν γνωρίζουν τα προσόντα και τις δυνάμεις που διαθέτουν.</a:t>
            </a:r>
          </a:p>
          <a:p>
            <a:r>
              <a:rPr lang="el-GR" dirty="0"/>
              <a:t>Μάλωσα με την καλύτερη φίλη μου και φταίω εγώ γιατί είμαι πολύ πεισματάρα και τα θέλω όλα δικά μου</a:t>
            </a:r>
          </a:p>
          <a:p>
            <a:pPr marL="0" indent="0">
              <a:buNone/>
            </a:pPr>
            <a:r>
              <a:rPr lang="el-GR" dirty="0"/>
              <a:t>     Καταλαβαίνω πόσο πολύ σε πληγώνει το ότι μάλωσες με την καλύτερη φίλη σου. Αυτό όμως δε σημαίνει ότι δε σε θέλει κανείς. Μην ξεχνάς ότι είσαι πολύ ευχάριστη και πιστή στους φίλους σου. </a:t>
            </a:r>
          </a:p>
        </p:txBody>
      </p:sp>
    </p:spTree>
    <p:extLst>
      <p:ext uri="{BB962C8B-B14F-4D97-AF65-F5344CB8AC3E}">
        <p14:creationId xmlns:p14="http://schemas.microsoft.com/office/powerpoint/2010/main" val="33108004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B2109E8-B25C-4ADD-9CFD-8BDD8CEE651D}"/>
              </a:ext>
            </a:extLst>
          </p:cNvPr>
          <p:cNvSpPr>
            <a:spLocks noGrp="1"/>
          </p:cNvSpPr>
          <p:nvPr>
            <p:ph type="title"/>
          </p:nvPr>
        </p:nvSpPr>
        <p:spPr/>
        <p:txBody>
          <a:bodyPr/>
          <a:lstStyle/>
          <a:p>
            <a:r>
              <a:rPr lang="el-GR" dirty="0"/>
              <a:t>Προσεκτική παρακολούθηση και ενεργητική ακρόαση </a:t>
            </a:r>
          </a:p>
        </p:txBody>
      </p:sp>
      <p:sp>
        <p:nvSpPr>
          <p:cNvPr id="3" name="Θέση περιεχομένου 2">
            <a:extLst>
              <a:ext uri="{FF2B5EF4-FFF2-40B4-BE49-F238E27FC236}">
                <a16:creationId xmlns:a16="http://schemas.microsoft.com/office/drawing/2014/main" id="{1836644B-76A2-42EB-8CE1-785CE00B39EE}"/>
              </a:ext>
            </a:extLst>
          </p:cNvPr>
          <p:cNvSpPr>
            <a:spLocks noGrp="1"/>
          </p:cNvSpPr>
          <p:nvPr>
            <p:ph idx="1"/>
          </p:nvPr>
        </p:nvSpPr>
        <p:spPr/>
        <p:txBody>
          <a:bodyPr>
            <a:normAutofit fontScale="92500" lnSpcReduction="20000"/>
          </a:bodyPr>
          <a:lstStyle/>
          <a:p>
            <a:r>
              <a:rPr lang="el-GR" dirty="0"/>
              <a:t>Για να δείξουμε στο συμβουλευμένου ότι τον προσέχουμε, χρησιμοποιούμε τόσο λεκτικούς όσο και μη λεκτικούς τρόπους. Η μη λεκτική συμπεριφορά οπτική επαφή, εκφράσεις προσώπου, στάση του σώματος, φυσική απόσταση (τι επιθυμούμε και τι αποφεύγουμε). </a:t>
            </a:r>
          </a:p>
          <a:p>
            <a:r>
              <a:rPr lang="el-GR" dirty="0"/>
              <a:t>Στη δουλειά οι συνάδελφοι με αποφεύγουν.</a:t>
            </a:r>
          </a:p>
          <a:p>
            <a:pPr marL="0" indent="0">
              <a:buNone/>
            </a:pPr>
            <a:r>
              <a:rPr lang="el-GR" dirty="0"/>
              <a:t>     Καταλαβαίνω τη στενοχώρια σου. Σε λυπεί αυτό;</a:t>
            </a:r>
          </a:p>
          <a:p>
            <a:r>
              <a:rPr lang="el-GR" dirty="0"/>
              <a:t>Είμαστε πολύ απογοητευμένοι από το Γιώργο συνεχώς αποτυγχάνει στο σχολείο.</a:t>
            </a:r>
          </a:p>
          <a:p>
            <a:pPr marL="0" indent="0">
              <a:buNone/>
            </a:pPr>
            <a:r>
              <a:rPr lang="el-GR" dirty="0"/>
              <a:t>      Αισθάνεστε απογοητευμένοι και αποθαρρημένοι επειδή όλοι αυτή η προσπάθεια που καταβάλλετε δεν αποδίδει.</a:t>
            </a:r>
          </a:p>
          <a:p>
            <a:pPr marL="0" indent="0">
              <a:buNone/>
            </a:pPr>
            <a:r>
              <a:rPr lang="el-GR" dirty="0"/>
              <a:t>Για πείτε μου τι ακριβώς κάνετε μαζί του; </a:t>
            </a:r>
          </a:p>
          <a:p>
            <a:pPr marL="0" indent="0">
              <a:buNone/>
            </a:pPr>
            <a:r>
              <a:rPr lang="el-GR" dirty="0"/>
              <a:t>    </a:t>
            </a:r>
          </a:p>
          <a:p>
            <a:endParaRPr lang="el-GR" dirty="0"/>
          </a:p>
        </p:txBody>
      </p:sp>
    </p:spTree>
    <p:extLst>
      <p:ext uri="{BB962C8B-B14F-4D97-AF65-F5344CB8AC3E}">
        <p14:creationId xmlns:p14="http://schemas.microsoft.com/office/powerpoint/2010/main" val="8329608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F8F92FD-7974-43B0-93AF-7ECCE452D680}"/>
              </a:ext>
            </a:extLst>
          </p:cNvPr>
          <p:cNvSpPr>
            <a:spLocks noGrp="1"/>
          </p:cNvSpPr>
          <p:nvPr>
            <p:ph type="title"/>
          </p:nvPr>
        </p:nvSpPr>
        <p:spPr/>
        <p:txBody>
          <a:bodyPr/>
          <a:lstStyle/>
          <a:p>
            <a:r>
              <a:rPr lang="el-GR" dirty="0"/>
              <a:t>Χρήση ερωτήσεων (ανοικτές – κλειστές)</a:t>
            </a:r>
          </a:p>
        </p:txBody>
      </p:sp>
      <p:sp>
        <p:nvSpPr>
          <p:cNvPr id="3" name="Θέση περιεχομένου 2">
            <a:extLst>
              <a:ext uri="{FF2B5EF4-FFF2-40B4-BE49-F238E27FC236}">
                <a16:creationId xmlns:a16="http://schemas.microsoft.com/office/drawing/2014/main" id="{E9E58A5E-A203-4084-8FE1-5988FE39BE2D}"/>
              </a:ext>
            </a:extLst>
          </p:cNvPr>
          <p:cNvSpPr>
            <a:spLocks noGrp="1"/>
          </p:cNvSpPr>
          <p:nvPr>
            <p:ph idx="1"/>
          </p:nvPr>
        </p:nvSpPr>
        <p:spPr/>
        <p:txBody>
          <a:bodyPr/>
          <a:lstStyle/>
          <a:p>
            <a:r>
              <a:rPr lang="el-GR" dirty="0"/>
              <a:t>Για ποιο θέμα θα θέλατε να συζητήσουμε; ( Διερευνά το ενδιαφέρον του συνομιλητή) </a:t>
            </a:r>
          </a:p>
          <a:p>
            <a:r>
              <a:rPr lang="el-GR" dirty="0"/>
              <a:t>Τι σας απασχολεί; ( Διερεύνηση προβληματισμού)</a:t>
            </a:r>
          </a:p>
          <a:p>
            <a:r>
              <a:rPr lang="el-GR" dirty="0"/>
              <a:t>Τι θα επιθυμούσατε να είχε συμβεί; (Διερευνά προσδοκίες)</a:t>
            </a:r>
          </a:p>
          <a:p>
            <a:r>
              <a:rPr lang="el-GR" dirty="0"/>
              <a:t>Πώς συνδέεται το γεγονός αυτό με τις προηγούμενες εμπειρίες σας; (Διερευνά όψεις του προβλήματος)</a:t>
            </a:r>
          </a:p>
          <a:p>
            <a:r>
              <a:rPr lang="el-GR" dirty="0"/>
              <a:t>Πώς αυτό επηρεάζει τι σχέσεις σας με τους άλλους; (αίτημα για περαιτέρω ανίχνευση) </a:t>
            </a:r>
          </a:p>
        </p:txBody>
      </p:sp>
    </p:spTree>
    <p:extLst>
      <p:ext uri="{BB962C8B-B14F-4D97-AF65-F5344CB8AC3E}">
        <p14:creationId xmlns:p14="http://schemas.microsoft.com/office/powerpoint/2010/main" val="389712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5FCB2FE-675C-4049-8899-4F90B92877B0}"/>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570A1229-1A32-4811-90E5-AD362BB21A71}"/>
              </a:ext>
            </a:extLst>
          </p:cNvPr>
          <p:cNvSpPr>
            <a:spLocks noGrp="1"/>
          </p:cNvSpPr>
          <p:nvPr>
            <p:ph idx="1"/>
          </p:nvPr>
        </p:nvSpPr>
        <p:spPr/>
        <p:txBody>
          <a:bodyPr/>
          <a:lstStyle/>
          <a:p>
            <a:r>
              <a:rPr lang="el-GR" dirty="0"/>
              <a:t>Οι γονείς μου όλο τσακώνονται. Μερικές φορές γίνονται βίαιοι.</a:t>
            </a:r>
          </a:p>
          <a:p>
            <a:pPr marL="0" indent="0">
              <a:buNone/>
            </a:pPr>
            <a:r>
              <a:rPr lang="el-GR" dirty="0"/>
              <a:t>Πώς αισθάνεσαι όταν παρευρίσκεσαι σε τέτοιους καβγάδες; (Ανοικτή ερώτηση)</a:t>
            </a:r>
          </a:p>
          <a:p>
            <a:pPr marL="0" indent="0">
              <a:buNone/>
            </a:pPr>
            <a:r>
              <a:rPr lang="el-GR" dirty="0"/>
              <a:t>Γιατί τσακώνονται; (Κλειστή ερώτηση) </a:t>
            </a:r>
          </a:p>
        </p:txBody>
      </p:sp>
    </p:spTree>
    <p:extLst>
      <p:ext uri="{BB962C8B-B14F-4D97-AF65-F5344CB8AC3E}">
        <p14:creationId xmlns:p14="http://schemas.microsoft.com/office/powerpoint/2010/main" val="2831998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13260D1-E0A9-44C7-9907-269A3602554D}"/>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025E64E1-AA55-49AD-A9EE-89DEDA0AACFA}"/>
              </a:ext>
            </a:extLst>
          </p:cNvPr>
          <p:cNvSpPr>
            <a:spLocks noGrp="1"/>
          </p:cNvSpPr>
          <p:nvPr>
            <p:ph idx="1"/>
          </p:nvPr>
        </p:nvSpPr>
        <p:spPr/>
        <p:txBody>
          <a:bodyPr/>
          <a:lstStyle/>
          <a:p>
            <a:endParaRPr lang="el-GR" dirty="0"/>
          </a:p>
          <a:p>
            <a:pPr algn="ctr"/>
            <a:r>
              <a:rPr lang="el-GR" sz="3600" dirty="0"/>
              <a:t>Σας ευχαριστώ!!!!!!!!</a:t>
            </a:r>
          </a:p>
        </p:txBody>
      </p:sp>
    </p:spTree>
    <p:extLst>
      <p:ext uri="{BB962C8B-B14F-4D97-AF65-F5344CB8AC3E}">
        <p14:creationId xmlns:p14="http://schemas.microsoft.com/office/powerpoint/2010/main" val="30020863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C511CE1-5455-4A2F-B934-B8C643A297C0}"/>
              </a:ext>
            </a:extLst>
          </p:cNvPr>
          <p:cNvSpPr>
            <a:spLocks noGrp="1"/>
          </p:cNvSpPr>
          <p:nvPr>
            <p:ph type="title"/>
          </p:nvPr>
        </p:nvSpPr>
        <p:spPr/>
        <p:txBody>
          <a:bodyPr/>
          <a:lstStyle/>
          <a:p>
            <a:r>
              <a:rPr lang="el-GR" dirty="0"/>
              <a:t>Στάδια συμβουλευτικής διαδικασίας</a:t>
            </a:r>
          </a:p>
        </p:txBody>
      </p:sp>
      <p:sp>
        <p:nvSpPr>
          <p:cNvPr id="3" name="Θέση περιεχομένου 2">
            <a:extLst>
              <a:ext uri="{FF2B5EF4-FFF2-40B4-BE49-F238E27FC236}">
                <a16:creationId xmlns:a16="http://schemas.microsoft.com/office/drawing/2014/main" id="{BA62B156-AB77-418A-80B2-59AA446E4AC1}"/>
              </a:ext>
            </a:extLst>
          </p:cNvPr>
          <p:cNvSpPr>
            <a:spLocks noGrp="1"/>
          </p:cNvSpPr>
          <p:nvPr>
            <p:ph idx="1"/>
          </p:nvPr>
        </p:nvSpPr>
        <p:spPr/>
        <p:txBody>
          <a:bodyPr/>
          <a:lstStyle/>
          <a:p>
            <a:r>
              <a:rPr lang="el-GR" b="1" dirty="0"/>
              <a:t>Έναρξη συζήτησης και δόμησης σχέσης </a:t>
            </a:r>
          </a:p>
          <a:p>
            <a:pPr marL="0" indent="0">
              <a:buNone/>
            </a:pPr>
            <a:r>
              <a:rPr lang="el-GR" dirty="0"/>
              <a:t>Οι βασικοί στόχοι είναι εδραίωση εμπιστοσύνης και η ενίσχυση του ενδιαφέροντος του </a:t>
            </a:r>
            <a:r>
              <a:rPr lang="el-GR" dirty="0" err="1"/>
              <a:t>συμβουλευόμενου</a:t>
            </a:r>
            <a:r>
              <a:rPr lang="el-GR" dirty="0"/>
              <a:t> όσο </a:t>
            </a:r>
            <a:r>
              <a:rPr lang="el-GR" dirty="0" err="1"/>
              <a:t>όσο</a:t>
            </a:r>
            <a:r>
              <a:rPr lang="el-GR" dirty="0"/>
              <a:t> αναφορά τη σπουδαιότητα της συμβουλευτικής </a:t>
            </a:r>
          </a:p>
          <a:p>
            <a:r>
              <a:rPr lang="el-GR" b="1" dirty="0"/>
              <a:t>Καθορισμός του προβλήματος</a:t>
            </a:r>
          </a:p>
          <a:p>
            <a:pPr marL="0" indent="0">
              <a:buNone/>
            </a:pPr>
            <a:r>
              <a:rPr lang="el-GR" dirty="0"/>
              <a:t>Ως πρόβλημα εννοείται η οποιανδήποτε δυσκολία, έγνοια, απογοήτευση, αμφιβολία ή κρίση που βασανίζει το </a:t>
            </a:r>
            <a:r>
              <a:rPr lang="el-GR" dirty="0" err="1"/>
              <a:t>συμβουλευόμενο</a:t>
            </a:r>
            <a:r>
              <a:rPr lang="el-GR" dirty="0"/>
              <a:t> και αναστέλλει ή παρεμποδίζει τη λειτουργικότητα του στην καθημερινή ζωή.  </a:t>
            </a:r>
          </a:p>
        </p:txBody>
      </p:sp>
    </p:spTree>
    <p:extLst>
      <p:ext uri="{BB962C8B-B14F-4D97-AF65-F5344CB8AC3E}">
        <p14:creationId xmlns:p14="http://schemas.microsoft.com/office/powerpoint/2010/main" val="25158808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DFD27FF-6B3A-4215-88C5-7C22C923A461}"/>
              </a:ext>
            </a:extLst>
          </p:cNvPr>
          <p:cNvSpPr>
            <a:spLocks noGrp="1"/>
          </p:cNvSpPr>
          <p:nvPr>
            <p:ph type="title"/>
          </p:nvPr>
        </p:nvSpPr>
        <p:spPr/>
        <p:txBody>
          <a:bodyPr/>
          <a:lstStyle/>
          <a:p>
            <a:r>
              <a:rPr lang="el-GR" dirty="0"/>
              <a:t>Μικρές ενθαρρύνσεις </a:t>
            </a:r>
          </a:p>
        </p:txBody>
      </p:sp>
      <p:sp>
        <p:nvSpPr>
          <p:cNvPr id="3" name="Θέση περιεχομένου 2">
            <a:extLst>
              <a:ext uri="{FF2B5EF4-FFF2-40B4-BE49-F238E27FC236}">
                <a16:creationId xmlns:a16="http://schemas.microsoft.com/office/drawing/2014/main" id="{90E7E778-14F7-43B4-93EF-027029340F79}"/>
              </a:ext>
            </a:extLst>
          </p:cNvPr>
          <p:cNvSpPr>
            <a:spLocks noGrp="1"/>
          </p:cNvSpPr>
          <p:nvPr>
            <p:ph idx="1"/>
          </p:nvPr>
        </p:nvSpPr>
        <p:spPr/>
        <p:txBody>
          <a:bodyPr/>
          <a:lstStyle/>
          <a:p>
            <a:r>
              <a:rPr lang="el-GR" dirty="0"/>
              <a:t>Οι άνθρωποι μιλούν και μοιράζονται σκέψεις και συναισθήματα. </a:t>
            </a:r>
          </a:p>
          <a:p>
            <a:pPr marL="0" indent="0">
              <a:buNone/>
            </a:pPr>
            <a:r>
              <a:rPr lang="el-GR" dirty="0"/>
              <a:t>Μικρές ενθαρρύνσεις είναι απλές λέξεις, νεύματα ή μικρές εκφραστικές νύξεις [που δείχνουν ότι παρακολουθούμε προσεκτικά και προτρέπουμε το άτομο να συνεχίσει. </a:t>
            </a:r>
          </a:p>
          <a:p>
            <a:pPr marL="0" indent="0">
              <a:buNone/>
            </a:pPr>
            <a:r>
              <a:rPr lang="el-GR" dirty="0"/>
              <a:t>Με κοίταξε αυστηρά και θύμωσε. Μου θύμισε και άλλες περιπτώσεις που συναντηθήκαμε.</a:t>
            </a:r>
          </a:p>
          <a:p>
            <a:pPr marL="0" indent="0">
              <a:buNone/>
            </a:pPr>
            <a:r>
              <a:rPr lang="el-GR" dirty="0"/>
              <a:t>Θυμώσατε;</a:t>
            </a:r>
          </a:p>
          <a:p>
            <a:pPr marL="0" indent="0">
              <a:buNone/>
            </a:pPr>
            <a:r>
              <a:rPr lang="el-GR" dirty="0"/>
              <a:t>Σε κοίταξε;</a:t>
            </a:r>
          </a:p>
          <a:p>
            <a:pPr marL="0" indent="0">
              <a:buNone/>
            </a:pPr>
            <a:r>
              <a:rPr lang="el-GR" dirty="0"/>
              <a:t>Τα βάζει συχνά μαζί σας;</a:t>
            </a:r>
          </a:p>
        </p:txBody>
      </p:sp>
    </p:spTree>
    <p:extLst>
      <p:ext uri="{BB962C8B-B14F-4D97-AF65-F5344CB8AC3E}">
        <p14:creationId xmlns:p14="http://schemas.microsoft.com/office/powerpoint/2010/main" val="33148935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05B65CB-54A5-4392-99D5-483EF0F3AAB2}"/>
              </a:ext>
            </a:extLst>
          </p:cNvPr>
          <p:cNvSpPr>
            <a:spLocks noGrp="1"/>
          </p:cNvSpPr>
          <p:nvPr>
            <p:ph type="title"/>
          </p:nvPr>
        </p:nvSpPr>
        <p:spPr/>
        <p:txBody>
          <a:bodyPr/>
          <a:lstStyle/>
          <a:p>
            <a:r>
              <a:rPr lang="el-GR" dirty="0"/>
              <a:t>Αναδιατύπωση, επανάληψη ή παράφραση</a:t>
            </a:r>
          </a:p>
        </p:txBody>
      </p:sp>
      <p:sp>
        <p:nvSpPr>
          <p:cNvPr id="3" name="Θέση περιεχομένου 2">
            <a:extLst>
              <a:ext uri="{FF2B5EF4-FFF2-40B4-BE49-F238E27FC236}">
                <a16:creationId xmlns:a16="http://schemas.microsoft.com/office/drawing/2014/main" id="{D6368C17-8065-45AC-9A7D-6B880023E660}"/>
              </a:ext>
            </a:extLst>
          </p:cNvPr>
          <p:cNvSpPr>
            <a:spLocks noGrp="1"/>
          </p:cNvSpPr>
          <p:nvPr>
            <p:ph idx="1"/>
          </p:nvPr>
        </p:nvSpPr>
        <p:spPr/>
        <p:txBody>
          <a:bodyPr/>
          <a:lstStyle/>
          <a:p>
            <a:r>
              <a:rPr lang="el-GR" dirty="0"/>
              <a:t>Επαναλαμβάνουμε το περιεχόμενο όσων μας λέει το άτομο είτε για να δείξουμε ότι τον παρακολουθούμε προσεκτικά είτε ακόμη για να αποσαφηνίσουμε τη σκέψη του ατόμου, είτε να συνοψίσουμε τα όσα λέχθηκαν. Είναι η προσπάθεια αναμετάδοσης στο άτομο του περιεχομένου των λεγόμενων σε αναδιατύπωση. </a:t>
            </a:r>
          </a:p>
          <a:p>
            <a:r>
              <a:rPr lang="el-GR" dirty="0"/>
              <a:t>Θα ήθελα να μη φοβάμαι να μιλάω στο σύντροφό μου. Θα ήθελα να του λέω όσο σκέφτομαι. Να καταφέρω να βελτιώσω τη σχέση μας.</a:t>
            </a:r>
          </a:p>
          <a:p>
            <a:pPr marL="0" indent="0">
              <a:buNone/>
            </a:pPr>
            <a:r>
              <a:rPr lang="el-GR" dirty="0"/>
              <a:t>Θα θέλατε να μη φοβόσαστε να μιλάτε στο σύντροφό σας, ελεύθερα; για να βελτιώσετε τη σχέση σας;</a:t>
            </a:r>
          </a:p>
        </p:txBody>
      </p:sp>
    </p:spTree>
    <p:extLst>
      <p:ext uri="{BB962C8B-B14F-4D97-AF65-F5344CB8AC3E}">
        <p14:creationId xmlns:p14="http://schemas.microsoft.com/office/powerpoint/2010/main" val="29757821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5199EFA-C4FD-4617-AA0D-6853A4631CEC}"/>
              </a:ext>
            </a:extLst>
          </p:cNvPr>
          <p:cNvSpPr>
            <a:spLocks noGrp="1"/>
          </p:cNvSpPr>
          <p:nvPr>
            <p:ph type="title"/>
          </p:nvPr>
        </p:nvSpPr>
        <p:spPr/>
        <p:txBody>
          <a:bodyPr/>
          <a:lstStyle/>
          <a:p>
            <a:r>
              <a:rPr lang="el-GR" dirty="0"/>
              <a:t>Αντανάκλαση συναισθημάτων</a:t>
            </a:r>
          </a:p>
        </p:txBody>
      </p:sp>
      <p:sp>
        <p:nvSpPr>
          <p:cNvPr id="3" name="Θέση περιεχομένου 2">
            <a:extLst>
              <a:ext uri="{FF2B5EF4-FFF2-40B4-BE49-F238E27FC236}">
                <a16:creationId xmlns:a16="http://schemas.microsoft.com/office/drawing/2014/main" id="{F37C5D8C-BDFE-42DE-AA7F-D62E25CC64B2}"/>
              </a:ext>
            </a:extLst>
          </p:cNvPr>
          <p:cNvSpPr>
            <a:spLocks noGrp="1"/>
          </p:cNvSpPr>
          <p:nvPr>
            <p:ph idx="1"/>
          </p:nvPr>
        </p:nvSpPr>
        <p:spPr/>
        <p:txBody>
          <a:bodyPr/>
          <a:lstStyle/>
          <a:p>
            <a:r>
              <a:rPr lang="el-GR" dirty="0"/>
              <a:t>Τ α μηνύματα του </a:t>
            </a:r>
            <a:r>
              <a:rPr lang="el-GR" dirty="0" err="1"/>
              <a:t>συμβουλεύομενου</a:t>
            </a:r>
            <a:r>
              <a:rPr lang="el-GR" dirty="0"/>
              <a:t> μπορεί να περιέχουν γνωστικό υλικό, συναισθηματικές πληροφορίες ή και τα δύο. </a:t>
            </a:r>
          </a:p>
          <a:p>
            <a:r>
              <a:rPr lang="el-GR" dirty="0"/>
              <a:t>Είναι έξω φρενών με τον εαυτό μου. Ήμουν εκνευρισμένος και τα έβαλα με το παιδί μου.</a:t>
            </a:r>
          </a:p>
          <a:p>
            <a:pPr marL="0" indent="0">
              <a:buNone/>
            </a:pPr>
            <a:r>
              <a:rPr lang="el-GR" dirty="0"/>
              <a:t>     Φαίνεστε πολύ στεναχωρημένος!</a:t>
            </a:r>
          </a:p>
          <a:p>
            <a:pPr marL="0" indent="0">
              <a:buNone/>
            </a:pPr>
            <a:r>
              <a:rPr lang="el-GR" dirty="0"/>
              <a:t>     Νιώθετε ενοχές;</a:t>
            </a:r>
          </a:p>
        </p:txBody>
      </p:sp>
    </p:spTree>
    <p:extLst>
      <p:ext uri="{BB962C8B-B14F-4D97-AF65-F5344CB8AC3E}">
        <p14:creationId xmlns:p14="http://schemas.microsoft.com/office/powerpoint/2010/main" val="23189736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F547EB6-6A70-4D7F-AA68-E105C3A374A0}"/>
              </a:ext>
            </a:extLst>
          </p:cNvPr>
          <p:cNvSpPr>
            <a:spLocks noGrp="1"/>
          </p:cNvSpPr>
          <p:nvPr>
            <p:ph type="title"/>
          </p:nvPr>
        </p:nvSpPr>
        <p:spPr/>
        <p:txBody>
          <a:bodyPr/>
          <a:lstStyle/>
          <a:p>
            <a:endParaRPr lang="el-GR" dirty="0"/>
          </a:p>
        </p:txBody>
      </p:sp>
      <p:sp>
        <p:nvSpPr>
          <p:cNvPr id="3" name="Θέση περιεχομένου 2">
            <a:extLst>
              <a:ext uri="{FF2B5EF4-FFF2-40B4-BE49-F238E27FC236}">
                <a16:creationId xmlns:a16="http://schemas.microsoft.com/office/drawing/2014/main" id="{467F100E-BD4D-4704-86F0-2E2FF4C42A79}"/>
              </a:ext>
            </a:extLst>
          </p:cNvPr>
          <p:cNvSpPr>
            <a:spLocks noGrp="1"/>
          </p:cNvSpPr>
          <p:nvPr>
            <p:ph idx="1"/>
          </p:nvPr>
        </p:nvSpPr>
        <p:spPr/>
        <p:txBody>
          <a:bodyPr/>
          <a:lstStyle/>
          <a:p>
            <a:endParaRPr lang="el-GR" dirty="0"/>
          </a:p>
          <a:p>
            <a:r>
              <a:rPr lang="el-GR" b="1" dirty="0"/>
              <a:t>Οριοθέτηση στόχων </a:t>
            </a:r>
          </a:p>
          <a:p>
            <a:pPr marL="0" indent="0">
              <a:buNone/>
            </a:pPr>
            <a:r>
              <a:rPr lang="el-GR" dirty="0"/>
              <a:t>Προσπάθεια να απαντηθεί το ερώτημα αναφορικά με το τι επιθυμεί να </a:t>
            </a:r>
            <a:r>
              <a:rPr lang="el-GR" dirty="0" err="1"/>
              <a:t>επιτυχεί</a:t>
            </a:r>
            <a:r>
              <a:rPr lang="el-GR" dirty="0"/>
              <a:t> ο </a:t>
            </a:r>
            <a:r>
              <a:rPr lang="el-GR" dirty="0" err="1"/>
              <a:t>συμβουλευόμενος</a:t>
            </a:r>
            <a:r>
              <a:rPr lang="el-GR" dirty="0"/>
              <a:t> και πώς πιστεύει ότι θα ήταν τα πράγματα αν μπορούσε να ξεπεράσει τη δυσκολία που αντιμετωπίζει. </a:t>
            </a:r>
          </a:p>
          <a:p>
            <a:pPr marL="0" indent="0">
              <a:buNone/>
            </a:pPr>
            <a:r>
              <a:rPr lang="el-GR" dirty="0"/>
              <a:t>Βασική προϋπόθεση για την οριοθέτηση των στόχων είναι η αποδοχή και από τους δύο σύμβολο και </a:t>
            </a:r>
            <a:r>
              <a:rPr lang="el-GR" dirty="0" err="1"/>
              <a:t>συμβουλευόμενο</a:t>
            </a:r>
            <a:r>
              <a:rPr lang="el-GR" dirty="0"/>
              <a:t>, οι οποίοι πρέπει να ορίζονται επακριβώς και να περιγράφονται με συγκεκριμένες συμπεριφορές. </a:t>
            </a:r>
          </a:p>
        </p:txBody>
      </p:sp>
    </p:spTree>
    <p:extLst>
      <p:ext uri="{BB962C8B-B14F-4D97-AF65-F5344CB8AC3E}">
        <p14:creationId xmlns:p14="http://schemas.microsoft.com/office/powerpoint/2010/main" val="23330793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7319FC5-4541-4676-B1F2-EAF123314CF7}"/>
              </a:ext>
            </a:extLst>
          </p:cNvPr>
          <p:cNvSpPr>
            <a:spLocks noGrp="1"/>
          </p:cNvSpPr>
          <p:nvPr>
            <p:ph type="title"/>
          </p:nvPr>
        </p:nvSpPr>
        <p:spPr/>
        <p:txBody>
          <a:bodyPr/>
          <a:lstStyle/>
          <a:p>
            <a:endParaRPr lang="el-GR" dirty="0"/>
          </a:p>
        </p:txBody>
      </p:sp>
      <p:sp>
        <p:nvSpPr>
          <p:cNvPr id="3" name="Θέση περιεχομένου 2">
            <a:extLst>
              <a:ext uri="{FF2B5EF4-FFF2-40B4-BE49-F238E27FC236}">
                <a16:creationId xmlns:a16="http://schemas.microsoft.com/office/drawing/2014/main" id="{6C183F21-027A-46FE-97E3-8DC32D4F72E8}"/>
              </a:ext>
            </a:extLst>
          </p:cNvPr>
          <p:cNvSpPr>
            <a:spLocks noGrp="1"/>
          </p:cNvSpPr>
          <p:nvPr>
            <p:ph idx="1"/>
          </p:nvPr>
        </p:nvSpPr>
        <p:spPr/>
        <p:txBody>
          <a:bodyPr/>
          <a:lstStyle/>
          <a:p>
            <a:r>
              <a:rPr lang="el-GR" b="1" dirty="0"/>
              <a:t>Αναζήτηση και παραγωγή εναλλακτικών λύσεων </a:t>
            </a:r>
          </a:p>
          <a:p>
            <a:pPr marL="0" indent="0">
              <a:buNone/>
            </a:pPr>
            <a:r>
              <a:rPr lang="el-GR" dirty="0"/>
              <a:t>Καταβάλλεται προσπάθεια να αναπτύξει νέες οπτικές για την επίλυση του προβλήματος.</a:t>
            </a:r>
          </a:p>
          <a:p>
            <a:pPr marL="0" indent="0">
              <a:buNone/>
            </a:pPr>
            <a:r>
              <a:rPr lang="el-GR" dirty="0"/>
              <a:t>Πρέπει να καταλάβει ότι αποφάσεις και να πάρει αυτές δεν θα έχουν αντίκτυπο μόνο στον ίδιο αλλά θα επηρεάσουν το κοινωνικό του περιβάλλον </a:t>
            </a:r>
          </a:p>
          <a:p>
            <a:r>
              <a:rPr lang="el-GR" b="1" dirty="0"/>
              <a:t>Γενίκευση </a:t>
            </a:r>
          </a:p>
          <a:p>
            <a:pPr marL="0" indent="0">
              <a:buNone/>
            </a:pPr>
            <a:r>
              <a:rPr lang="el-GR" dirty="0"/>
              <a:t>Είναι η μετάβαση της νεοαποκτηθείσας γνώσης από μια κατάσταση σε μια άλλη, από τη συμβουλευτική σχέση στην αληθινή ζωή. </a:t>
            </a:r>
          </a:p>
        </p:txBody>
      </p:sp>
    </p:spTree>
    <p:extLst>
      <p:ext uri="{BB962C8B-B14F-4D97-AF65-F5344CB8AC3E}">
        <p14:creationId xmlns:p14="http://schemas.microsoft.com/office/powerpoint/2010/main" val="14320124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4944A02-23A5-4C2D-9E5A-313931C64B04}"/>
              </a:ext>
            </a:extLst>
          </p:cNvPr>
          <p:cNvSpPr>
            <a:spLocks noGrp="1"/>
          </p:cNvSpPr>
          <p:nvPr>
            <p:ph type="title"/>
          </p:nvPr>
        </p:nvSpPr>
        <p:spPr/>
        <p:txBody>
          <a:bodyPr/>
          <a:lstStyle/>
          <a:p>
            <a:r>
              <a:rPr lang="el-GR" dirty="0"/>
              <a:t>Βασικές δεξιότητες </a:t>
            </a:r>
          </a:p>
        </p:txBody>
      </p:sp>
      <p:sp>
        <p:nvSpPr>
          <p:cNvPr id="3" name="Θέση περιεχομένου 2">
            <a:extLst>
              <a:ext uri="{FF2B5EF4-FFF2-40B4-BE49-F238E27FC236}">
                <a16:creationId xmlns:a16="http://schemas.microsoft.com/office/drawing/2014/main" id="{99DEFBDE-EEFF-4E2D-A0CC-4C8BBA2C1B9E}"/>
              </a:ext>
            </a:extLst>
          </p:cNvPr>
          <p:cNvSpPr>
            <a:spLocks noGrp="1"/>
          </p:cNvSpPr>
          <p:nvPr>
            <p:ph idx="1"/>
          </p:nvPr>
        </p:nvSpPr>
        <p:spPr/>
        <p:txBody>
          <a:bodyPr/>
          <a:lstStyle/>
          <a:p>
            <a:r>
              <a:rPr lang="el-GR" dirty="0"/>
              <a:t>Ορθή επανάληψη </a:t>
            </a:r>
          </a:p>
          <a:p>
            <a:pPr marL="0" indent="0">
              <a:buNone/>
            </a:pPr>
            <a:r>
              <a:rPr lang="el-GR" dirty="0"/>
              <a:t>Ικανότητα αποκρυπτογράφησης συγκεκριμένων σημείων μιας κατάστασης που θα οδηγήσει στην πρόκληση μιας συγκεκριμένης αντίδρασης</a:t>
            </a:r>
          </a:p>
          <a:p>
            <a:r>
              <a:rPr lang="el-GR" dirty="0"/>
              <a:t>Γιώργο αναρωτιέμαι γιατί είσαι τόσο θυμωμένος; </a:t>
            </a:r>
          </a:p>
          <a:p>
            <a:pPr marL="0" indent="0">
              <a:buNone/>
            </a:pPr>
            <a:r>
              <a:rPr lang="el-GR" dirty="0"/>
              <a:t>     Μίλησε μου για το θυμό σου</a:t>
            </a:r>
          </a:p>
        </p:txBody>
      </p:sp>
    </p:spTree>
    <p:extLst>
      <p:ext uri="{BB962C8B-B14F-4D97-AF65-F5344CB8AC3E}">
        <p14:creationId xmlns:p14="http://schemas.microsoft.com/office/powerpoint/2010/main" val="25140408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DB607CA-414E-4467-80FC-829B9B148C59}"/>
              </a:ext>
            </a:extLst>
          </p:cNvPr>
          <p:cNvSpPr>
            <a:spLocks noGrp="1"/>
          </p:cNvSpPr>
          <p:nvPr>
            <p:ph type="title"/>
          </p:nvPr>
        </p:nvSpPr>
        <p:spPr/>
        <p:txBody>
          <a:bodyPr/>
          <a:lstStyle/>
          <a:p>
            <a:r>
              <a:rPr lang="el-GR" dirty="0"/>
              <a:t>Εστίαση </a:t>
            </a:r>
          </a:p>
        </p:txBody>
      </p:sp>
      <p:sp>
        <p:nvSpPr>
          <p:cNvPr id="3" name="Θέση περιεχομένου 2">
            <a:extLst>
              <a:ext uri="{FF2B5EF4-FFF2-40B4-BE49-F238E27FC236}">
                <a16:creationId xmlns:a16="http://schemas.microsoft.com/office/drawing/2014/main" id="{B4D7D1A1-430B-48E5-8860-6AA8367664B8}"/>
              </a:ext>
            </a:extLst>
          </p:cNvPr>
          <p:cNvSpPr>
            <a:spLocks noGrp="1"/>
          </p:cNvSpPr>
          <p:nvPr>
            <p:ph idx="1"/>
          </p:nvPr>
        </p:nvSpPr>
        <p:spPr/>
        <p:txBody>
          <a:bodyPr/>
          <a:lstStyle/>
          <a:p>
            <a:r>
              <a:rPr lang="el-GR" dirty="0"/>
              <a:t>Προσπάθεια διερεύνησης του προβλήματος, Υπάρχουν </a:t>
            </a:r>
            <a:r>
              <a:rPr lang="el-GR" dirty="0" err="1"/>
              <a:t>περίπτωσεις</a:t>
            </a:r>
            <a:r>
              <a:rPr lang="el-GR" dirty="0"/>
              <a:t> που το άτομο δεν έχει επίγνωση των πραγματικών αιτίων της δυσκολίας ή του προβληματισμού. Χρειάζεται διερεύνηση των σκέψεων και των συναισθημάτων να φθάσει στην πηγή των δυσκολιών.</a:t>
            </a:r>
          </a:p>
          <a:p>
            <a:r>
              <a:rPr lang="el-GR" dirty="0"/>
              <a:t>Πριν έρθω στη συνάντηση μάλωσα με το σύζυγό μου μου είπε δεν ξέρω τι μου γίνεται.</a:t>
            </a:r>
          </a:p>
          <a:p>
            <a:r>
              <a:rPr lang="el-GR" dirty="0"/>
              <a:t>Ακούγεσαι και δείχνεις πολύ συγχυσμένη θέλεις να μιλήσεις περισσότερο για το πώς αισθάνεσαι;</a:t>
            </a:r>
          </a:p>
          <a:p>
            <a:pPr marL="0" indent="0">
              <a:buNone/>
            </a:pPr>
            <a:r>
              <a:rPr lang="el-GR" dirty="0"/>
              <a:t>      </a:t>
            </a:r>
          </a:p>
        </p:txBody>
      </p:sp>
    </p:spTree>
    <p:extLst>
      <p:ext uri="{BB962C8B-B14F-4D97-AF65-F5344CB8AC3E}">
        <p14:creationId xmlns:p14="http://schemas.microsoft.com/office/powerpoint/2010/main" val="289062166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Αίθουσα συσκέψεων &quot;Ιόν&quot;">
  <a:themeElements>
    <a:clrScheme name="Αίθουσα συσκέψεων &quot;Ιόν&quot;">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Αίθουσα συσκέψεων &quot;Ιόν&quot;">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Αίθουσα συσκέψεων &quot;Ιόν&quot;">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104</TotalTime>
  <Words>779</Words>
  <Application>Microsoft Office PowerPoint</Application>
  <PresentationFormat>Ευρεία οθόνη</PresentationFormat>
  <Paragraphs>65</Paragraphs>
  <Slides>14</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14</vt:i4>
      </vt:variant>
    </vt:vector>
  </HeadingPairs>
  <TitlesOfParts>
    <vt:vector size="18" baseType="lpstr">
      <vt:lpstr>Arial</vt:lpstr>
      <vt:lpstr>Century Gothic</vt:lpstr>
      <vt:lpstr>Wingdings 3</vt:lpstr>
      <vt:lpstr>Αίθουσα συσκέψεων "Ιόν"</vt:lpstr>
      <vt:lpstr>κοινωνική εργασία </vt:lpstr>
      <vt:lpstr>Στάδια συμβουλευτικής διαδικασίας</vt:lpstr>
      <vt:lpstr>Μικρές ενθαρρύνσεις </vt:lpstr>
      <vt:lpstr>Αναδιατύπωση, επανάληψη ή παράφραση</vt:lpstr>
      <vt:lpstr>Αντανάκλαση συναισθημάτων</vt:lpstr>
      <vt:lpstr>Παρουσίαση του PowerPoint</vt:lpstr>
      <vt:lpstr>Παρουσίαση του PowerPoint</vt:lpstr>
      <vt:lpstr>Βασικές δεξιότητες </vt:lpstr>
      <vt:lpstr>Εστίαση </vt:lpstr>
      <vt:lpstr>Αναζήτηση και ανάδειξη προσόντων</vt:lpstr>
      <vt:lpstr>Προσεκτική παρακολούθηση και ενεργητική ακρόαση </vt:lpstr>
      <vt:lpstr>Χρήση ερωτήσεων (ανοικτές – κλειστές)</vt:lpstr>
      <vt:lpstr>Παρουσίαση του PowerPoint</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Προσωποκεντρική Συμβουλευτική και κοινωνική εργασία</dc:title>
  <dc:creator>Γεώργιος</dc:creator>
  <cp:lastModifiedBy>Γεώργιος</cp:lastModifiedBy>
  <cp:revision>14</cp:revision>
  <dcterms:created xsi:type="dcterms:W3CDTF">2020-03-07T16:10:21Z</dcterms:created>
  <dcterms:modified xsi:type="dcterms:W3CDTF">2020-03-18T08:34:01Z</dcterms:modified>
</cp:coreProperties>
</file>