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sldIdLst>
    <p:sldId id="256" r:id="rId2"/>
    <p:sldId id="277" r:id="rId3"/>
    <p:sldId id="274" r:id="rId4"/>
    <p:sldId id="280" r:id="rId5"/>
    <p:sldId id="279" r:id="rId6"/>
    <p:sldId id="260" r:id="rId7"/>
    <p:sldId id="283" r:id="rId8"/>
    <p:sldId id="257" r:id="rId9"/>
    <p:sldId id="275" r:id="rId10"/>
    <p:sldId id="259" r:id="rId11"/>
    <p:sldId id="276" r:id="rId12"/>
    <p:sldId id="258" r:id="rId13"/>
    <p:sldId id="262" r:id="rId14"/>
    <p:sldId id="269" r:id="rId15"/>
    <p:sldId id="273" r:id="rId16"/>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8080"/>
    <a:srgbClr val="ABDB77"/>
    <a:srgbClr val="3399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Μεσαίο στυλ 2 - Έμφαση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00" d="100"/>
          <a:sy n="100" d="100"/>
        </p:scale>
        <p:origin x="-516" y="108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Θέση ημερομηνίας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D619D9A-E37E-4303-B09C-5485BA1CE5AD}" type="datetimeFigureOut">
              <a:rPr lang="el-GR" smtClean="0"/>
              <a:t>26/3/2019</a:t>
            </a:fld>
            <a:endParaRPr lang="el-GR"/>
          </a:p>
        </p:txBody>
      </p:sp>
      <p:sp>
        <p:nvSpPr>
          <p:cNvPr id="4" name="Θέση εικόνας διαφάνειας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a:p>
        </p:txBody>
      </p:sp>
      <p:sp>
        <p:nvSpPr>
          <p:cNvPr id="5" name="Θέση σημειώσεων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6" name="Θέση υποσέλιδου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7" name="Θέση αριθμού διαφάνειας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4B73FA9-792C-40C2-86A6-6DB0F2F59B43}" type="slidenum">
              <a:rPr lang="el-GR" smtClean="0"/>
              <a:t>‹#›</a:t>
            </a:fld>
            <a:endParaRPr lang="el-GR"/>
          </a:p>
        </p:txBody>
      </p:sp>
    </p:spTree>
    <p:extLst>
      <p:ext uri="{BB962C8B-B14F-4D97-AF65-F5344CB8AC3E}">
        <p14:creationId xmlns:p14="http://schemas.microsoft.com/office/powerpoint/2010/main" val="224353077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10"/>
          </p:nvPr>
        </p:nvSpPr>
        <p:spPr/>
        <p:txBody>
          <a:bodyPr/>
          <a:lstStyle/>
          <a:p>
            <a:fld id="{94B73FA9-792C-40C2-86A6-6DB0F2F59B43}" type="slidenum">
              <a:rPr lang="el-GR" smtClean="0"/>
              <a:t>3</a:t>
            </a:fld>
            <a:endParaRPr lang="el-GR"/>
          </a:p>
        </p:txBody>
      </p:sp>
    </p:spTree>
    <p:extLst>
      <p:ext uri="{BB962C8B-B14F-4D97-AF65-F5344CB8AC3E}">
        <p14:creationId xmlns:p14="http://schemas.microsoft.com/office/powerpoint/2010/main" val="162095839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p:cNvSpPr>
            <a:spLocks noGrp="1"/>
          </p:cNvSpPr>
          <p:nvPr>
            <p:ph type="ctrTitle"/>
          </p:nvPr>
        </p:nvSpPr>
        <p:spPr>
          <a:xfrm>
            <a:off x="685800" y="2130425"/>
            <a:ext cx="7772400" cy="1470025"/>
          </a:xfrm>
        </p:spPr>
        <p:txBody>
          <a:bodyPr/>
          <a:lstStyle/>
          <a:p>
            <a:r>
              <a:rPr lang="el-GR" smtClean="0"/>
              <a:t>Στυλ κύριου τίτλου</a:t>
            </a:r>
            <a:endParaRPr lang="el-GR"/>
          </a:p>
        </p:txBody>
      </p:sp>
      <p:sp>
        <p:nvSpPr>
          <p:cNvPr id="3" name="Υπότιτλος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Στυλ κύριου υπότιτλου</a:t>
            </a:r>
            <a:endParaRPr lang="el-GR"/>
          </a:p>
        </p:txBody>
      </p:sp>
      <p:sp>
        <p:nvSpPr>
          <p:cNvPr id="4" name="Θέση ημερομηνίας 3"/>
          <p:cNvSpPr>
            <a:spLocks noGrp="1"/>
          </p:cNvSpPr>
          <p:nvPr>
            <p:ph type="dt" sz="half" idx="10"/>
          </p:nvPr>
        </p:nvSpPr>
        <p:spPr/>
        <p:txBody>
          <a:bodyPr/>
          <a:lstStyle/>
          <a:p>
            <a:fld id="{0F05032B-54FE-4BCD-A657-5436905E4615}" type="datetimeFigureOut">
              <a:rPr lang="el-GR" smtClean="0"/>
              <a:t>26/3/2019</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00E2E649-CEAA-495D-8116-279D8B067E94}" type="slidenum">
              <a:rPr lang="el-GR" smtClean="0"/>
              <a:t>‹#›</a:t>
            </a:fld>
            <a:endParaRPr lang="el-GR"/>
          </a:p>
        </p:txBody>
      </p:sp>
    </p:spTree>
    <p:extLst>
      <p:ext uri="{BB962C8B-B14F-4D97-AF65-F5344CB8AC3E}">
        <p14:creationId xmlns:p14="http://schemas.microsoft.com/office/powerpoint/2010/main" val="1658013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κατακόρυφου κειμένου 2"/>
          <p:cNvSpPr>
            <a:spLocks noGrp="1"/>
          </p:cNvSpPr>
          <p:nvPr>
            <p:ph type="body" orient="vert" idx="1"/>
          </p:nvPr>
        </p:nvSpPr>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0F05032B-54FE-4BCD-A657-5436905E4615}" type="datetimeFigureOut">
              <a:rPr lang="el-GR" smtClean="0"/>
              <a:t>26/3/2019</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00E2E649-CEAA-495D-8116-279D8B067E94}" type="slidenum">
              <a:rPr lang="el-GR" smtClean="0"/>
              <a:t>‹#›</a:t>
            </a:fld>
            <a:endParaRPr lang="el-GR"/>
          </a:p>
        </p:txBody>
      </p:sp>
    </p:spTree>
    <p:extLst>
      <p:ext uri="{BB962C8B-B14F-4D97-AF65-F5344CB8AC3E}">
        <p14:creationId xmlns:p14="http://schemas.microsoft.com/office/powerpoint/2010/main" val="33499001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6629400" y="274638"/>
            <a:ext cx="2057400" cy="5851525"/>
          </a:xfrm>
        </p:spPr>
        <p:txBody>
          <a:bodyPr vert="eaVert"/>
          <a:lstStyle/>
          <a:p>
            <a:r>
              <a:rPr lang="el-GR" smtClean="0"/>
              <a:t>Στυλ κύριου τίτλου</a:t>
            </a:r>
            <a:endParaRPr lang="el-GR"/>
          </a:p>
        </p:txBody>
      </p:sp>
      <p:sp>
        <p:nvSpPr>
          <p:cNvPr id="3" name="Θέση κατακόρυφου κειμένου 2"/>
          <p:cNvSpPr>
            <a:spLocks noGrp="1"/>
          </p:cNvSpPr>
          <p:nvPr>
            <p:ph type="body" orient="vert" idx="1"/>
          </p:nvPr>
        </p:nvSpPr>
        <p:spPr>
          <a:xfrm>
            <a:off x="457200" y="274638"/>
            <a:ext cx="6019800" cy="5851525"/>
          </a:xfrm>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0F05032B-54FE-4BCD-A657-5436905E4615}" type="datetimeFigureOut">
              <a:rPr lang="el-GR" smtClean="0"/>
              <a:t>26/3/2019</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00E2E649-CEAA-495D-8116-279D8B067E94}" type="slidenum">
              <a:rPr lang="el-GR" smtClean="0"/>
              <a:t>‹#›</a:t>
            </a:fld>
            <a:endParaRPr lang="el-GR"/>
          </a:p>
        </p:txBody>
      </p:sp>
    </p:spTree>
    <p:extLst>
      <p:ext uri="{BB962C8B-B14F-4D97-AF65-F5344CB8AC3E}">
        <p14:creationId xmlns:p14="http://schemas.microsoft.com/office/powerpoint/2010/main" val="31753217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περιεχομένου 2"/>
          <p:cNvSpPr>
            <a:spLocks noGrp="1"/>
          </p:cNvSpPr>
          <p:nvPr>
            <p:ph idx="1"/>
          </p:nvPr>
        </p:nvSpPr>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0F05032B-54FE-4BCD-A657-5436905E4615}" type="datetimeFigureOut">
              <a:rPr lang="el-GR" smtClean="0"/>
              <a:t>26/3/2019</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00E2E649-CEAA-495D-8116-279D8B067E94}" type="slidenum">
              <a:rPr lang="el-GR" smtClean="0"/>
              <a:t>‹#›</a:t>
            </a:fld>
            <a:endParaRPr lang="el-GR"/>
          </a:p>
        </p:txBody>
      </p:sp>
    </p:spTree>
    <p:extLst>
      <p:ext uri="{BB962C8B-B14F-4D97-AF65-F5344CB8AC3E}">
        <p14:creationId xmlns:p14="http://schemas.microsoft.com/office/powerpoint/2010/main" val="23737451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p:cNvSpPr>
            <a:spLocks noGrp="1"/>
          </p:cNvSpPr>
          <p:nvPr>
            <p:ph type="title"/>
          </p:nvPr>
        </p:nvSpPr>
        <p:spPr>
          <a:xfrm>
            <a:off x="722313" y="4406900"/>
            <a:ext cx="7772400" cy="1362075"/>
          </a:xfrm>
        </p:spPr>
        <p:txBody>
          <a:bodyPr anchor="t"/>
          <a:lstStyle>
            <a:lvl1pPr algn="l">
              <a:defRPr sz="4000" b="1" cap="all"/>
            </a:lvl1pPr>
          </a:lstStyle>
          <a:p>
            <a:r>
              <a:rPr lang="el-GR" smtClean="0"/>
              <a:t>Στυλ κύριου τίτλου</a:t>
            </a:r>
            <a:endParaRPr lang="el-GR"/>
          </a:p>
        </p:txBody>
      </p:sp>
      <p:sp>
        <p:nvSpPr>
          <p:cNvPr id="3" name="Θέση κειμένου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Στυλ υποδείγματος κειμένου</a:t>
            </a:r>
          </a:p>
        </p:txBody>
      </p:sp>
      <p:sp>
        <p:nvSpPr>
          <p:cNvPr id="4" name="Θέση ημερομηνίας 3"/>
          <p:cNvSpPr>
            <a:spLocks noGrp="1"/>
          </p:cNvSpPr>
          <p:nvPr>
            <p:ph type="dt" sz="half" idx="10"/>
          </p:nvPr>
        </p:nvSpPr>
        <p:spPr/>
        <p:txBody>
          <a:bodyPr/>
          <a:lstStyle/>
          <a:p>
            <a:fld id="{0F05032B-54FE-4BCD-A657-5436905E4615}" type="datetimeFigureOut">
              <a:rPr lang="el-GR" smtClean="0"/>
              <a:t>26/3/2019</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00E2E649-CEAA-495D-8116-279D8B067E94}" type="slidenum">
              <a:rPr lang="el-GR" smtClean="0"/>
              <a:t>‹#›</a:t>
            </a:fld>
            <a:endParaRPr lang="el-GR"/>
          </a:p>
        </p:txBody>
      </p:sp>
    </p:spTree>
    <p:extLst>
      <p:ext uri="{BB962C8B-B14F-4D97-AF65-F5344CB8AC3E}">
        <p14:creationId xmlns:p14="http://schemas.microsoft.com/office/powerpoint/2010/main" val="5687357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περιεχομένου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περιεχομένου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ημερομηνίας 4"/>
          <p:cNvSpPr>
            <a:spLocks noGrp="1"/>
          </p:cNvSpPr>
          <p:nvPr>
            <p:ph type="dt" sz="half" idx="10"/>
          </p:nvPr>
        </p:nvSpPr>
        <p:spPr/>
        <p:txBody>
          <a:bodyPr/>
          <a:lstStyle/>
          <a:p>
            <a:fld id="{0F05032B-54FE-4BCD-A657-5436905E4615}" type="datetimeFigureOut">
              <a:rPr lang="el-GR" smtClean="0"/>
              <a:t>26/3/2019</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00E2E649-CEAA-495D-8116-279D8B067E94}" type="slidenum">
              <a:rPr lang="el-GR" smtClean="0"/>
              <a:t>‹#›</a:t>
            </a:fld>
            <a:endParaRPr lang="el-GR"/>
          </a:p>
        </p:txBody>
      </p:sp>
    </p:spTree>
    <p:extLst>
      <p:ext uri="{BB962C8B-B14F-4D97-AF65-F5344CB8AC3E}">
        <p14:creationId xmlns:p14="http://schemas.microsoft.com/office/powerpoint/2010/main" val="7460012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a:lvl1pPr>
          </a:lstStyle>
          <a:p>
            <a:r>
              <a:rPr lang="el-GR" smtClean="0"/>
              <a:t>Στυλ κύριου τίτλου</a:t>
            </a:r>
            <a:endParaRPr lang="el-GR"/>
          </a:p>
        </p:txBody>
      </p:sp>
      <p:sp>
        <p:nvSpPr>
          <p:cNvPr id="3" name="Θέση κειμένου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4" name="Θέση περιεχομένου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κειμένου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6" name="Θέση περιεχομένου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Θέση ημερομηνίας 6"/>
          <p:cNvSpPr>
            <a:spLocks noGrp="1"/>
          </p:cNvSpPr>
          <p:nvPr>
            <p:ph type="dt" sz="half" idx="10"/>
          </p:nvPr>
        </p:nvSpPr>
        <p:spPr/>
        <p:txBody>
          <a:bodyPr/>
          <a:lstStyle/>
          <a:p>
            <a:fld id="{0F05032B-54FE-4BCD-A657-5436905E4615}" type="datetimeFigureOut">
              <a:rPr lang="el-GR" smtClean="0"/>
              <a:t>26/3/2019</a:t>
            </a:fld>
            <a:endParaRPr lang="el-GR"/>
          </a:p>
        </p:txBody>
      </p:sp>
      <p:sp>
        <p:nvSpPr>
          <p:cNvPr id="8" name="Θέση υποσέλιδου 7"/>
          <p:cNvSpPr>
            <a:spLocks noGrp="1"/>
          </p:cNvSpPr>
          <p:nvPr>
            <p:ph type="ftr" sz="quarter" idx="11"/>
          </p:nvPr>
        </p:nvSpPr>
        <p:spPr/>
        <p:txBody>
          <a:bodyPr/>
          <a:lstStyle/>
          <a:p>
            <a:endParaRPr lang="el-GR"/>
          </a:p>
        </p:txBody>
      </p:sp>
      <p:sp>
        <p:nvSpPr>
          <p:cNvPr id="9" name="Θέση αριθμού διαφάνειας 8"/>
          <p:cNvSpPr>
            <a:spLocks noGrp="1"/>
          </p:cNvSpPr>
          <p:nvPr>
            <p:ph type="sldNum" sz="quarter" idx="12"/>
          </p:nvPr>
        </p:nvSpPr>
        <p:spPr/>
        <p:txBody>
          <a:bodyPr/>
          <a:lstStyle/>
          <a:p>
            <a:fld id="{00E2E649-CEAA-495D-8116-279D8B067E94}" type="slidenum">
              <a:rPr lang="el-GR" smtClean="0"/>
              <a:t>‹#›</a:t>
            </a:fld>
            <a:endParaRPr lang="el-GR"/>
          </a:p>
        </p:txBody>
      </p:sp>
    </p:spTree>
    <p:extLst>
      <p:ext uri="{BB962C8B-B14F-4D97-AF65-F5344CB8AC3E}">
        <p14:creationId xmlns:p14="http://schemas.microsoft.com/office/powerpoint/2010/main" val="37568929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ημερομηνίας 2"/>
          <p:cNvSpPr>
            <a:spLocks noGrp="1"/>
          </p:cNvSpPr>
          <p:nvPr>
            <p:ph type="dt" sz="half" idx="10"/>
          </p:nvPr>
        </p:nvSpPr>
        <p:spPr/>
        <p:txBody>
          <a:bodyPr/>
          <a:lstStyle/>
          <a:p>
            <a:fld id="{0F05032B-54FE-4BCD-A657-5436905E4615}" type="datetimeFigureOut">
              <a:rPr lang="el-GR" smtClean="0"/>
              <a:t>26/3/2019</a:t>
            </a:fld>
            <a:endParaRPr lang="el-GR"/>
          </a:p>
        </p:txBody>
      </p:sp>
      <p:sp>
        <p:nvSpPr>
          <p:cNvPr id="4" name="Θέση υποσέλιδου 3"/>
          <p:cNvSpPr>
            <a:spLocks noGrp="1"/>
          </p:cNvSpPr>
          <p:nvPr>
            <p:ph type="ftr" sz="quarter" idx="11"/>
          </p:nvPr>
        </p:nvSpPr>
        <p:spPr/>
        <p:txBody>
          <a:bodyPr/>
          <a:lstStyle/>
          <a:p>
            <a:endParaRPr lang="el-GR"/>
          </a:p>
        </p:txBody>
      </p:sp>
      <p:sp>
        <p:nvSpPr>
          <p:cNvPr id="5" name="Θέση αριθμού διαφάνειας 4"/>
          <p:cNvSpPr>
            <a:spLocks noGrp="1"/>
          </p:cNvSpPr>
          <p:nvPr>
            <p:ph type="sldNum" sz="quarter" idx="12"/>
          </p:nvPr>
        </p:nvSpPr>
        <p:spPr/>
        <p:txBody>
          <a:bodyPr/>
          <a:lstStyle/>
          <a:p>
            <a:fld id="{00E2E649-CEAA-495D-8116-279D8B067E94}" type="slidenum">
              <a:rPr lang="el-GR" smtClean="0"/>
              <a:t>‹#›</a:t>
            </a:fld>
            <a:endParaRPr lang="el-GR"/>
          </a:p>
        </p:txBody>
      </p:sp>
    </p:spTree>
    <p:extLst>
      <p:ext uri="{BB962C8B-B14F-4D97-AF65-F5344CB8AC3E}">
        <p14:creationId xmlns:p14="http://schemas.microsoft.com/office/powerpoint/2010/main" val="5584429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Θέση ημερομηνίας 1"/>
          <p:cNvSpPr>
            <a:spLocks noGrp="1"/>
          </p:cNvSpPr>
          <p:nvPr>
            <p:ph type="dt" sz="half" idx="10"/>
          </p:nvPr>
        </p:nvSpPr>
        <p:spPr/>
        <p:txBody>
          <a:bodyPr/>
          <a:lstStyle/>
          <a:p>
            <a:fld id="{0F05032B-54FE-4BCD-A657-5436905E4615}" type="datetimeFigureOut">
              <a:rPr lang="el-GR" smtClean="0"/>
              <a:t>26/3/2019</a:t>
            </a:fld>
            <a:endParaRPr lang="el-GR"/>
          </a:p>
        </p:txBody>
      </p:sp>
      <p:sp>
        <p:nvSpPr>
          <p:cNvPr id="3" name="Θέση υποσέλιδου 2"/>
          <p:cNvSpPr>
            <a:spLocks noGrp="1"/>
          </p:cNvSpPr>
          <p:nvPr>
            <p:ph type="ftr" sz="quarter" idx="11"/>
          </p:nvPr>
        </p:nvSpPr>
        <p:spPr/>
        <p:txBody>
          <a:bodyPr/>
          <a:lstStyle/>
          <a:p>
            <a:endParaRPr lang="el-GR"/>
          </a:p>
        </p:txBody>
      </p:sp>
      <p:sp>
        <p:nvSpPr>
          <p:cNvPr id="4" name="Θέση αριθμού διαφάνειας 3"/>
          <p:cNvSpPr>
            <a:spLocks noGrp="1"/>
          </p:cNvSpPr>
          <p:nvPr>
            <p:ph type="sldNum" sz="quarter" idx="12"/>
          </p:nvPr>
        </p:nvSpPr>
        <p:spPr/>
        <p:txBody>
          <a:bodyPr/>
          <a:lstStyle/>
          <a:p>
            <a:fld id="{00E2E649-CEAA-495D-8116-279D8B067E94}" type="slidenum">
              <a:rPr lang="el-GR" smtClean="0"/>
              <a:t>‹#›</a:t>
            </a:fld>
            <a:endParaRPr lang="el-GR"/>
          </a:p>
        </p:txBody>
      </p:sp>
    </p:spTree>
    <p:extLst>
      <p:ext uri="{BB962C8B-B14F-4D97-AF65-F5344CB8AC3E}">
        <p14:creationId xmlns:p14="http://schemas.microsoft.com/office/powerpoint/2010/main" val="14737967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3050"/>
            <a:ext cx="3008313" cy="1162050"/>
          </a:xfrm>
        </p:spPr>
        <p:txBody>
          <a:bodyPr anchor="b"/>
          <a:lstStyle>
            <a:lvl1pPr algn="l">
              <a:defRPr sz="2000" b="1"/>
            </a:lvl1pPr>
          </a:lstStyle>
          <a:p>
            <a:r>
              <a:rPr lang="el-GR" smtClean="0"/>
              <a:t>Στυλ κύριου τίτλου</a:t>
            </a:r>
            <a:endParaRPr lang="el-GR"/>
          </a:p>
        </p:txBody>
      </p:sp>
      <p:sp>
        <p:nvSpPr>
          <p:cNvPr id="3" name="Θέση περιεχομένου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κειμένου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Θέση ημερομηνίας 4"/>
          <p:cNvSpPr>
            <a:spLocks noGrp="1"/>
          </p:cNvSpPr>
          <p:nvPr>
            <p:ph type="dt" sz="half" idx="10"/>
          </p:nvPr>
        </p:nvSpPr>
        <p:spPr/>
        <p:txBody>
          <a:bodyPr/>
          <a:lstStyle/>
          <a:p>
            <a:fld id="{0F05032B-54FE-4BCD-A657-5436905E4615}" type="datetimeFigureOut">
              <a:rPr lang="el-GR" smtClean="0"/>
              <a:t>26/3/2019</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00E2E649-CEAA-495D-8116-279D8B067E94}" type="slidenum">
              <a:rPr lang="el-GR" smtClean="0"/>
              <a:t>‹#›</a:t>
            </a:fld>
            <a:endParaRPr lang="el-GR"/>
          </a:p>
        </p:txBody>
      </p:sp>
    </p:spTree>
    <p:extLst>
      <p:ext uri="{BB962C8B-B14F-4D97-AF65-F5344CB8AC3E}">
        <p14:creationId xmlns:p14="http://schemas.microsoft.com/office/powerpoint/2010/main" val="3446422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1792288" y="4800600"/>
            <a:ext cx="5486400" cy="566738"/>
          </a:xfrm>
        </p:spPr>
        <p:txBody>
          <a:bodyPr anchor="b"/>
          <a:lstStyle>
            <a:lvl1pPr algn="l">
              <a:defRPr sz="2000" b="1"/>
            </a:lvl1pPr>
          </a:lstStyle>
          <a:p>
            <a:r>
              <a:rPr lang="el-GR" smtClean="0"/>
              <a:t>Στυλ κύριου τίτλου</a:t>
            </a:r>
            <a:endParaRPr lang="el-GR"/>
          </a:p>
        </p:txBody>
      </p:sp>
      <p:sp>
        <p:nvSpPr>
          <p:cNvPr id="3" name="Θέση εικόνας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Θέση ημερομηνίας 4"/>
          <p:cNvSpPr>
            <a:spLocks noGrp="1"/>
          </p:cNvSpPr>
          <p:nvPr>
            <p:ph type="dt" sz="half" idx="10"/>
          </p:nvPr>
        </p:nvSpPr>
        <p:spPr/>
        <p:txBody>
          <a:bodyPr/>
          <a:lstStyle/>
          <a:p>
            <a:fld id="{0F05032B-54FE-4BCD-A657-5436905E4615}" type="datetimeFigureOut">
              <a:rPr lang="el-GR" smtClean="0"/>
              <a:t>26/3/2019</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00E2E649-CEAA-495D-8116-279D8B067E94}" type="slidenum">
              <a:rPr lang="el-GR" smtClean="0"/>
              <a:t>‹#›</a:t>
            </a:fld>
            <a:endParaRPr lang="el-GR"/>
          </a:p>
        </p:txBody>
      </p:sp>
    </p:spTree>
    <p:extLst>
      <p:ext uri="{BB962C8B-B14F-4D97-AF65-F5344CB8AC3E}">
        <p14:creationId xmlns:p14="http://schemas.microsoft.com/office/powerpoint/2010/main" val="22550688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smtClean="0"/>
              <a:t>Στυλ κύριου τίτλου</a:t>
            </a:r>
            <a:endParaRPr lang="el-GR"/>
          </a:p>
        </p:txBody>
      </p:sp>
      <p:sp>
        <p:nvSpPr>
          <p:cNvPr id="3" name="Θέση κειμένου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F05032B-54FE-4BCD-A657-5436905E4615}" type="datetimeFigureOut">
              <a:rPr lang="el-GR" smtClean="0"/>
              <a:t>26/3/2019</a:t>
            </a:fld>
            <a:endParaRPr lang="el-GR"/>
          </a:p>
        </p:txBody>
      </p:sp>
      <p:sp>
        <p:nvSpPr>
          <p:cNvPr id="5" name="Θέση υποσέλιδου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Θέση αριθμού διαφάνειας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0E2E649-CEAA-495D-8116-279D8B067E94}" type="slidenum">
              <a:rPr lang="el-GR" smtClean="0"/>
              <a:t>‹#›</a:t>
            </a:fld>
            <a:endParaRPr lang="el-GR"/>
          </a:p>
        </p:txBody>
      </p:sp>
    </p:spTree>
    <p:extLst>
      <p:ext uri="{BB962C8B-B14F-4D97-AF65-F5344CB8AC3E}">
        <p14:creationId xmlns:p14="http://schemas.microsoft.com/office/powerpoint/2010/main" val="91823886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www.youtube.com/watch?v=YvJ0QYpRV_A" TargetMode="External"/><Relationship Id="rId7" Type="http://schemas.openxmlformats.org/officeDocument/2006/relationships/image" Target="../media/image1.png"/><Relationship Id="rId2" Type="http://schemas.openxmlformats.org/officeDocument/2006/relationships/hyperlink" Target="https://www.youtube.com/watch?v=zoz3HAtaOpA" TargetMode="External"/><Relationship Id="rId1" Type="http://schemas.openxmlformats.org/officeDocument/2006/relationships/slideLayout" Target="../slideLayouts/slideLayout2.xml"/><Relationship Id="rId6" Type="http://schemas.openxmlformats.org/officeDocument/2006/relationships/hyperlink" Target="http://www.youtube.com/" TargetMode="External"/><Relationship Id="rId5" Type="http://schemas.openxmlformats.org/officeDocument/2006/relationships/hyperlink" Target="https://www.youtube.com/watch?v=Q03vjACMv7A" TargetMode="External"/><Relationship Id="rId4" Type="http://schemas.openxmlformats.org/officeDocument/2006/relationships/hyperlink" Target="https://www.youtube.com/watch?v=4Dkv7WLTqfs" TargetMode="Externa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4638"/>
            <a:ext cx="8229600" cy="1858218"/>
          </a:xfrm>
          <a:solidFill>
            <a:schemeClr val="bg1"/>
          </a:solidFill>
        </p:spPr>
        <p:txBody>
          <a:bodyPr>
            <a:normAutofit/>
          </a:bodyPr>
          <a:lstStyle/>
          <a:p>
            <a:r>
              <a:rPr lang="el-GR" sz="1400" dirty="0" smtClean="0">
                <a:solidFill>
                  <a:srgbClr val="008080"/>
                </a:solidFill>
                <a:latin typeface="Comic Sans MS" panose="030F0702030302020204" pitchFamily="66" charset="0"/>
              </a:rPr>
              <a:t>                                                                                             </a:t>
            </a:r>
            <a:r>
              <a:rPr lang="el-GR" sz="1600" dirty="0" smtClean="0">
                <a:solidFill>
                  <a:srgbClr val="008080"/>
                </a:solidFill>
                <a:latin typeface="Comic Sans MS" panose="030F0702030302020204" pitchFamily="66" charset="0"/>
              </a:rPr>
              <a:t>Πρόγραμμα Ειδίκευσης </a:t>
            </a:r>
            <a:br>
              <a:rPr lang="el-GR" sz="1600" dirty="0" smtClean="0">
                <a:solidFill>
                  <a:srgbClr val="008080"/>
                </a:solidFill>
                <a:latin typeface="Comic Sans MS" panose="030F0702030302020204" pitchFamily="66" charset="0"/>
              </a:rPr>
            </a:br>
            <a:r>
              <a:rPr lang="el-GR" sz="1600" dirty="0" smtClean="0">
                <a:solidFill>
                  <a:srgbClr val="008080"/>
                </a:solidFill>
                <a:latin typeface="Comic Sans MS" panose="030F0702030302020204" pitchFamily="66" charset="0"/>
              </a:rPr>
              <a:t>                                                                                 στη Συμβουλευτική </a:t>
            </a:r>
            <a:br>
              <a:rPr lang="el-GR" sz="1600" dirty="0" smtClean="0">
                <a:solidFill>
                  <a:srgbClr val="008080"/>
                </a:solidFill>
                <a:latin typeface="Comic Sans MS" panose="030F0702030302020204" pitchFamily="66" charset="0"/>
              </a:rPr>
            </a:br>
            <a:r>
              <a:rPr lang="el-GR" sz="1600" dirty="0" smtClean="0">
                <a:solidFill>
                  <a:srgbClr val="008080"/>
                </a:solidFill>
                <a:latin typeface="Comic Sans MS" panose="030F0702030302020204" pitchFamily="66" charset="0"/>
              </a:rPr>
              <a:t>                                                                                και </a:t>
            </a:r>
            <a:br>
              <a:rPr lang="el-GR" sz="1600" dirty="0" smtClean="0">
                <a:solidFill>
                  <a:srgbClr val="008080"/>
                </a:solidFill>
                <a:latin typeface="Comic Sans MS" panose="030F0702030302020204" pitchFamily="66" charset="0"/>
              </a:rPr>
            </a:br>
            <a:r>
              <a:rPr lang="el-GR" sz="1600" dirty="0" smtClean="0">
                <a:solidFill>
                  <a:srgbClr val="008080"/>
                </a:solidFill>
                <a:latin typeface="Comic Sans MS" panose="030F0702030302020204" pitchFamily="66" charset="0"/>
              </a:rPr>
              <a:t>                                                                                   στον Προσανατολισμό</a:t>
            </a:r>
            <a:endParaRPr lang="el-GR" sz="1600" dirty="0">
              <a:solidFill>
                <a:srgbClr val="008080"/>
              </a:solidFill>
              <a:latin typeface="Comic Sans MS" panose="030F0702030302020204" pitchFamily="66" charset="0"/>
            </a:endParaRPr>
          </a:p>
        </p:txBody>
      </p:sp>
      <p:pic>
        <p:nvPicPr>
          <p:cNvPr id="4" name="Θέση περιεχομένου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611561" y="404664"/>
            <a:ext cx="2736303" cy="1584176"/>
          </a:xfrm>
        </p:spPr>
      </p:pic>
      <p:sp>
        <p:nvSpPr>
          <p:cNvPr id="6" name="TextBox 5"/>
          <p:cNvSpPr txBox="1"/>
          <p:nvPr/>
        </p:nvSpPr>
        <p:spPr>
          <a:xfrm>
            <a:off x="611560" y="2204864"/>
            <a:ext cx="8280920" cy="4585871"/>
          </a:xfrm>
          <a:prstGeom prst="rect">
            <a:avLst/>
          </a:prstGeom>
          <a:gradFill>
            <a:gsLst>
              <a:gs pos="99000">
                <a:srgbClr val="FFFFFF"/>
              </a:gs>
              <a:gs pos="100000">
                <a:srgbClr val="7D8496"/>
              </a:gs>
              <a:gs pos="79000">
                <a:srgbClr val="E6E6E6"/>
              </a:gs>
              <a:gs pos="100000">
                <a:srgbClr val="7D8496"/>
              </a:gs>
              <a:gs pos="100000">
                <a:srgbClr val="E6E6E6"/>
              </a:gs>
            </a:gsLst>
            <a:lin ang="5400000" scaled="0"/>
          </a:gradFill>
        </p:spPr>
        <p:txBody>
          <a:bodyPr wrap="square" rtlCol="0">
            <a:spAutoFit/>
          </a:bodyPr>
          <a:lstStyle/>
          <a:p>
            <a:endParaRPr lang="el-GR" dirty="0" smtClean="0"/>
          </a:p>
          <a:p>
            <a:endParaRPr lang="el-GR" dirty="0"/>
          </a:p>
          <a:p>
            <a:pPr algn="ctr"/>
            <a:endParaRPr lang="el-GR" sz="2000" b="1" i="1" dirty="0" smtClean="0"/>
          </a:p>
          <a:p>
            <a:pPr algn="ctr"/>
            <a:r>
              <a:rPr lang="el-GR" sz="2000" b="1" i="1" dirty="0" smtClean="0"/>
              <a:t>Συμβουλευτική Κοινωνικά Ευάλωτων Ομάδων</a:t>
            </a:r>
          </a:p>
          <a:p>
            <a:pPr algn="ctr"/>
            <a:endParaRPr lang="el-GR" sz="2000" b="1" i="1" dirty="0" smtClean="0"/>
          </a:p>
          <a:p>
            <a:pPr algn="ctr"/>
            <a:r>
              <a:rPr lang="el-GR" sz="2000" b="1" i="1" dirty="0" smtClean="0"/>
              <a:t>(Διαπολιτισμική Συμβουλευτική , Μειονότητες, ΑΜΕΑ κλπ)</a:t>
            </a:r>
          </a:p>
          <a:p>
            <a:endParaRPr lang="el-GR" sz="2000" b="1" i="1" dirty="0"/>
          </a:p>
          <a:p>
            <a:endParaRPr lang="el-GR" dirty="0" smtClean="0"/>
          </a:p>
          <a:p>
            <a:endParaRPr lang="el-GR" dirty="0"/>
          </a:p>
          <a:p>
            <a:endParaRPr lang="el-GR" dirty="0" smtClean="0"/>
          </a:p>
          <a:p>
            <a:endParaRPr lang="el-GR" dirty="0"/>
          </a:p>
          <a:p>
            <a:endParaRPr lang="en-US" sz="1200" i="1" dirty="0" smtClean="0">
              <a:solidFill>
                <a:srgbClr val="008080"/>
              </a:solidFill>
            </a:endParaRPr>
          </a:p>
          <a:p>
            <a:r>
              <a:rPr lang="el-GR" sz="1200" i="1" dirty="0" smtClean="0">
                <a:solidFill>
                  <a:srgbClr val="008080"/>
                </a:solidFill>
              </a:rPr>
              <a:t>Δρ. Ευανθία </a:t>
            </a:r>
            <a:r>
              <a:rPr lang="el-GR" sz="1200" i="1" dirty="0" err="1" smtClean="0">
                <a:solidFill>
                  <a:srgbClr val="008080"/>
                </a:solidFill>
              </a:rPr>
              <a:t>Τσαλίκη</a:t>
            </a:r>
            <a:endParaRPr lang="el-GR" sz="1200" i="1" dirty="0" smtClean="0">
              <a:solidFill>
                <a:srgbClr val="008080"/>
              </a:solidFill>
            </a:endParaRPr>
          </a:p>
          <a:p>
            <a:r>
              <a:rPr lang="en-US" sz="1200" i="1" dirty="0" smtClean="0">
                <a:solidFill>
                  <a:srgbClr val="008080"/>
                </a:solidFill>
              </a:rPr>
              <a:t>PhD in Intercultural Education, UCL Institute of Education, University of London</a:t>
            </a:r>
            <a:endParaRPr lang="el-GR" sz="1200" i="1" dirty="0" smtClean="0">
              <a:solidFill>
                <a:srgbClr val="008080"/>
              </a:solidFill>
            </a:endParaRPr>
          </a:p>
          <a:p>
            <a:r>
              <a:rPr lang="en-US" sz="1200" i="1" dirty="0" smtClean="0">
                <a:solidFill>
                  <a:srgbClr val="008080"/>
                </a:solidFill>
              </a:rPr>
              <a:t>Honorary research associate, International Centre for Intercultural Studies,</a:t>
            </a:r>
            <a:r>
              <a:rPr lang="en-US" sz="1200" i="1" dirty="0">
                <a:solidFill>
                  <a:srgbClr val="008080"/>
                </a:solidFill>
              </a:rPr>
              <a:t> UCL Institute of Education, University of London</a:t>
            </a:r>
            <a:r>
              <a:rPr lang="en-US" sz="1200" i="1" dirty="0" smtClean="0">
                <a:solidFill>
                  <a:srgbClr val="008080"/>
                </a:solidFill>
              </a:rPr>
              <a:t>  </a:t>
            </a:r>
            <a:endParaRPr lang="el-GR" sz="1200" i="1" dirty="0" smtClean="0">
              <a:solidFill>
                <a:srgbClr val="008080"/>
              </a:solidFill>
            </a:endParaRPr>
          </a:p>
          <a:p>
            <a:endParaRPr lang="el-GR" dirty="0" smtClean="0"/>
          </a:p>
          <a:p>
            <a:endParaRPr lang="el-GR" dirty="0"/>
          </a:p>
        </p:txBody>
      </p:sp>
    </p:spTree>
    <p:extLst>
      <p:ext uri="{BB962C8B-B14F-4D97-AF65-F5344CB8AC3E}">
        <p14:creationId xmlns:p14="http://schemas.microsoft.com/office/powerpoint/2010/main" val="220691289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pPr algn="r"/>
            <a:r>
              <a:rPr lang="el-GR" sz="1600" b="1" i="1" dirty="0">
                <a:solidFill>
                  <a:srgbClr val="008080"/>
                </a:solidFill>
              </a:rPr>
              <a:t>Συμβουλές για την αλληλεπίδραση με άτομα με αναπηρία</a:t>
            </a:r>
            <a:endParaRPr lang="el-GR" sz="1600" dirty="0"/>
          </a:p>
        </p:txBody>
      </p:sp>
      <p:sp>
        <p:nvSpPr>
          <p:cNvPr id="3" name="Θέση περιεχομένου 2"/>
          <p:cNvSpPr>
            <a:spLocks noGrp="1"/>
          </p:cNvSpPr>
          <p:nvPr>
            <p:ph idx="1"/>
          </p:nvPr>
        </p:nvSpPr>
        <p:spPr>
          <a:xfrm>
            <a:off x="457200" y="1844824"/>
            <a:ext cx="8229600" cy="4281339"/>
          </a:xfrm>
          <a:gradFill>
            <a:gsLst>
              <a:gs pos="96000">
                <a:srgbClr val="FFFFFF"/>
              </a:gs>
              <a:gs pos="100000">
                <a:srgbClr val="E6E6E6"/>
              </a:gs>
              <a:gs pos="100000">
                <a:srgbClr val="7D8496"/>
              </a:gs>
              <a:gs pos="100000">
                <a:srgbClr val="E6E6E6"/>
              </a:gs>
              <a:gs pos="100000">
                <a:srgbClr val="7D8496"/>
              </a:gs>
              <a:gs pos="100000">
                <a:srgbClr val="E6E6E6"/>
              </a:gs>
            </a:gsLst>
            <a:lin ang="5400000" scaled="0"/>
          </a:gradFill>
        </p:spPr>
        <p:txBody>
          <a:bodyPr>
            <a:normAutofit/>
          </a:bodyPr>
          <a:lstStyle/>
          <a:p>
            <a:pPr marL="0" indent="0">
              <a:buNone/>
            </a:pPr>
            <a:r>
              <a:rPr lang="el-GR" sz="2800" dirty="0" smtClean="0">
                <a:latin typeface="Comic Sans MS" panose="030F0702030302020204" pitchFamily="66" charset="0"/>
              </a:rPr>
              <a:t>     </a:t>
            </a:r>
            <a:endParaRPr lang="el-GR" sz="1400" b="1" i="1" dirty="0" smtClean="0">
              <a:latin typeface="Comic Sans MS" panose="030F0702030302020204" pitchFamily="66" charset="0"/>
            </a:endParaRPr>
          </a:p>
        </p:txBody>
      </p:sp>
      <p:pic>
        <p:nvPicPr>
          <p:cNvPr id="4" name="Θέση περιεχομένου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611560" y="260648"/>
            <a:ext cx="1865451" cy="1152008"/>
          </a:xfrm>
        </p:spPr>
      </p:pic>
      <p:pic>
        <p:nvPicPr>
          <p:cNvPr id="5" name="Θέση περιεχομένου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11561" y="404664"/>
            <a:ext cx="1865451" cy="1080000"/>
          </a:xfrm>
          <a:prstGeom prst="rect">
            <a:avLst/>
          </a:prstGeom>
        </p:spPr>
      </p:pic>
      <p:sp>
        <p:nvSpPr>
          <p:cNvPr id="7" name="TextBox 6"/>
          <p:cNvSpPr txBox="1"/>
          <p:nvPr/>
        </p:nvSpPr>
        <p:spPr>
          <a:xfrm>
            <a:off x="611561" y="2060848"/>
            <a:ext cx="7992887" cy="4431983"/>
          </a:xfrm>
          <a:prstGeom prst="rect">
            <a:avLst/>
          </a:prstGeom>
          <a:gradFill>
            <a:gsLst>
              <a:gs pos="90000">
                <a:srgbClr val="FFFFFF"/>
              </a:gs>
              <a:gs pos="95000">
                <a:srgbClr val="E6E6E6"/>
              </a:gs>
              <a:gs pos="98000">
                <a:srgbClr val="7D8496"/>
              </a:gs>
              <a:gs pos="100000">
                <a:srgbClr val="E6E6E6"/>
              </a:gs>
              <a:gs pos="100000">
                <a:srgbClr val="7D8496"/>
              </a:gs>
              <a:gs pos="100000">
                <a:srgbClr val="E6E6E6"/>
              </a:gs>
            </a:gsLst>
            <a:lin ang="5400000" scaled="0"/>
          </a:gradFill>
        </p:spPr>
        <p:txBody>
          <a:bodyPr wrap="square" rtlCol="0">
            <a:spAutoFit/>
          </a:bodyPr>
          <a:lstStyle/>
          <a:p>
            <a:pPr marL="285750" indent="-285750" algn="just">
              <a:buFont typeface="Wingdings" panose="05000000000000000000" pitchFamily="2" charset="2"/>
              <a:buChar char="ü"/>
            </a:pPr>
            <a:endParaRPr lang="el-GR" sz="1400" dirty="0" smtClean="0">
              <a:latin typeface="Comic Sans MS" panose="030F0702030302020204" pitchFamily="66" charset="0"/>
            </a:endParaRPr>
          </a:p>
          <a:p>
            <a:r>
              <a:rPr lang="el-GR" sz="1400" u="sng" dirty="0" smtClean="0">
                <a:solidFill>
                  <a:srgbClr val="008080"/>
                </a:solidFill>
                <a:latin typeface="Comic Sans MS" panose="030F0702030302020204" pitchFamily="66" charset="0"/>
              </a:rPr>
              <a:t>Άτομα με δυσκολίες λόγου</a:t>
            </a:r>
          </a:p>
          <a:p>
            <a:endParaRPr lang="el-GR" sz="1400" u="sng" dirty="0" smtClean="0">
              <a:solidFill>
                <a:srgbClr val="008080"/>
              </a:solidFill>
              <a:latin typeface="Comic Sans MS" panose="030F0702030302020204" pitchFamily="66" charset="0"/>
            </a:endParaRPr>
          </a:p>
          <a:p>
            <a:endParaRPr lang="el-GR" sz="1200" dirty="0">
              <a:latin typeface="Comic Sans MS" panose="030F0702030302020204" pitchFamily="66" charset="0"/>
            </a:endParaRPr>
          </a:p>
          <a:p>
            <a:pPr marL="171450" indent="-171450">
              <a:buFont typeface="Wingdings" panose="05000000000000000000" pitchFamily="2" charset="2"/>
              <a:buChar char="ü"/>
            </a:pPr>
            <a:r>
              <a:rPr lang="el-GR" sz="1200" dirty="0" smtClean="0">
                <a:latin typeface="Comic Sans MS" panose="030F0702030302020204" pitchFamily="66" charset="0"/>
              </a:rPr>
              <a:t>Δώστε τη δυνατότητα στο συμβουλευόμενο να ολοκληρώσει αυτά που έχει να πει πριν πάρετε εσείς το λόγο.</a:t>
            </a:r>
          </a:p>
          <a:p>
            <a:pPr marL="171450" indent="-171450">
              <a:buFont typeface="Wingdings" panose="05000000000000000000" pitchFamily="2" charset="2"/>
              <a:buChar char="ü"/>
            </a:pPr>
            <a:endParaRPr lang="el-GR" sz="1200" dirty="0">
              <a:latin typeface="Comic Sans MS" panose="030F0702030302020204" pitchFamily="66" charset="0"/>
            </a:endParaRPr>
          </a:p>
          <a:p>
            <a:pPr marL="171450" indent="-171450">
              <a:buFont typeface="Wingdings" panose="05000000000000000000" pitchFamily="2" charset="2"/>
              <a:buChar char="ü"/>
            </a:pPr>
            <a:r>
              <a:rPr lang="el-GR" sz="1200" dirty="0" smtClean="0">
                <a:latin typeface="Comic Sans MS" panose="030F0702030302020204" pitchFamily="66" charset="0"/>
              </a:rPr>
              <a:t>Να έχετε υπόψη</a:t>
            </a:r>
            <a:r>
              <a:rPr lang="el-GR" sz="1200" dirty="0">
                <a:latin typeface="Comic Sans MS" panose="030F0702030302020204" pitchFamily="66" charset="0"/>
              </a:rPr>
              <a:t> </a:t>
            </a:r>
            <a:r>
              <a:rPr lang="el-GR" sz="1200" dirty="0" smtClean="0">
                <a:latin typeface="Comic Sans MS" panose="030F0702030302020204" pitchFamily="66" charset="0"/>
              </a:rPr>
              <a:t>σας ότι η επικοινωνία μπορεί να διαρκέσει περισσότερο και προγραμματίστε – σχεδιάστε ανάλογα τη συμβουλευτική διαδικασία. Μη βιάζεστε γενικότερα.</a:t>
            </a:r>
          </a:p>
          <a:p>
            <a:pPr marL="171450" indent="-171450">
              <a:buFont typeface="Wingdings" panose="05000000000000000000" pitchFamily="2" charset="2"/>
              <a:buChar char="ü"/>
            </a:pPr>
            <a:endParaRPr lang="el-GR" sz="1200" dirty="0">
              <a:latin typeface="Comic Sans MS" panose="030F0702030302020204" pitchFamily="66" charset="0"/>
            </a:endParaRPr>
          </a:p>
          <a:p>
            <a:pPr marL="171450" indent="-171450">
              <a:buFont typeface="Wingdings" panose="05000000000000000000" pitchFamily="2" charset="2"/>
              <a:buChar char="ü"/>
            </a:pPr>
            <a:r>
              <a:rPr lang="el-GR" sz="1200" dirty="0" smtClean="0">
                <a:latin typeface="Comic Sans MS" panose="030F0702030302020204" pitchFamily="66" charset="0"/>
              </a:rPr>
              <a:t>Να έχετε άμεση επαφή με το συμβουλευόμενο και να μπορείτε να τον κοιτάτε στα μάτια.</a:t>
            </a:r>
          </a:p>
          <a:p>
            <a:pPr marL="171450" indent="-171450">
              <a:buFont typeface="Wingdings" panose="05000000000000000000" pitchFamily="2" charset="2"/>
              <a:buChar char="ü"/>
            </a:pPr>
            <a:endParaRPr lang="el-GR" sz="1200" dirty="0">
              <a:latin typeface="Comic Sans MS" panose="030F0702030302020204" pitchFamily="66" charset="0"/>
            </a:endParaRPr>
          </a:p>
          <a:p>
            <a:pPr marL="171450" indent="-171450">
              <a:buFont typeface="Wingdings" panose="05000000000000000000" pitchFamily="2" charset="2"/>
              <a:buChar char="ü"/>
            </a:pPr>
            <a:r>
              <a:rPr lang="el-GR" sz="1200" dirty="0" smtClean="0">
                <a:latin typeface="Comic Sans MS" panose="030F0702030302020204" pitchFamily="66" charset="0"/>
              </a:rPr>
              <a:t>Να απευθύνεστε στο συμβουλευόμενο κατευθείαν.</a:t>
            </a:r>
          </a:p>
          <a:p>
            <a:pPr marL="171450" indent="-171450">
              <a:buFont typeface="Wingdings" panose="05000000000000000000" pitchFamily="2" charset="2"/>
              <a:buChar char="ü"/>
            </a:pPr>
            <a:endParaRPr lang="el-GR" sz="1200" dirty="0">
              <a:latin typeface="Comic Sans MS" panose="030F0702030302020204" pitchFamily="66" charset="0"/>
            </a:endParaRPr>
          </a:p>
          <a:p>
            <a:pPr marL="171450" indent="-171450">
              <a:buFont typeface="Wingdings" panose="05000000000000000000" pitchFamily="2" charset="2"/>
              <a:buChar char="ü"/>
            </a:pPr>
            <a:r>
              <a:rPr lang="el-GR" sz="1200" dirty="0">
                <a:latin typeface="Comic Sans MS" panose="030F0702030302020204" pitchFamily="66" charset="0"/>
              </a:rPr>
              <a:t>Μην προσποιείστε ότι καταλαβαίνετε εάν δεν κατανοείτε πραγματικά αυτά που ο συμβουλευόμενος λέει.</a:t>
            </a:r>
          </a:p>
          <a:p>
            <a:pPr marL="171450" indent="-171450">
              <a:buFont typeface="Wingdings" panose="05000000000000000000" pitchFamily="2" charset="2"/>
              <a:buChar char="ü"/>
            </a:pPr>
            <a:endParaRPr lang="el-GR" sz="1200" dirty="0" smtClean="0">
              <a:latin typeface="Comic Sans MS" panose="030F0702030302020204" pitchFamily="66" charset="0"/>
            </a:endParaRPr>
          </a:p>
          <a:p>
            <a:pPr marL="171450" indent="-171450">
              <a:buFont typeface="Wingdings" panose="05000000000000000000" pitchFamily="2" charset="2"/>
              <a:buChar char="ü"/>
            </a:pPr>
            <a:r>
              <a:rPr lang="el-GR" sz="1200" dirty="0" smtClean="0">
                <a:latin typeface="Comic Sans MS" panose="030F0702030302020204" pitchFamily="66" charset="0"/>
              </a:rPr>
              <a:t>Να χρησιμοποιείτε απαντήσεις κλειστού τύπου (ναι – όχι), όταν είναι απαραίτητο.</a:t>
            </a:r>
          </a:p>
          <a:p>
            <a:pPr marL="171450" indent="-171450">
              <a:buFont typeface="Wingdings" panose="05000000000000000000" pitchFamily="2" charset="2"/>
              <a:buChar char="ü"/>
            </a:pPr>
            <a:endParaRPr lang="el-GR" sz="1200" dirty="0">
              <a:latin typeface="Comic Sans MS" panose="030F0702030302020204" pitchFamily="66" charset="0"/>
            </a:endParaRPr>
          </a:p>
          <a:p>
            <a:pPr marL="171450" indent="-171450">
              <a:buFont typeface="Wingdings" panose="05000000000000000000" pitchFamily="2" charset="2"/>
              <a:buChar char="ü"/>
            </a:pPr>
            <a:r>
              <a:rPr lang="el-GR" sz="1200" dirty="0" smtClean="0">
                <a:latin typeface="Comic Sans MS" panose="030F0702030302020204" pitchFamily="66" charset="0"/>
              </a:rPr>
              <a:t>Επιβεβαιώστε με το συμβουλευόμενο ότι έχετε κατανοήσει αυτά που σας μεταφέρει.</a:t>
            </a:r>
          </a:p>
          <a:p>
            <a:pPr marL="171450" indent="-171450">
              <a:buFont typeface="Wingdings" panose="05000000000000000000" pitchFamily="2" charset="2"/>
              <a:buChar char="ü"/>
            </a:pPr>
            <a:endParaRPr lang="el-GR" sz="1200" dirty="0">
              <a:latin typeface="Comic Sans MS" panose="030F0702030302020204" pitchFamily="66" charset="0"/>
            </a:endParaRPr>
          </a:p>
          <a:p>
            <a:pPr marL="171450" indent="-171450">
              <a:buFont typeface="Wingdings" panose="05000000000000000000" pitchFamily="2" charset="2"/>
              <a:buChar char="ü"/>
            </a:pPr>
            <a:r>
              <a:rPr lang="el-GR" sz="1200" dirty="0" smtClean="0">
                <a:latin typeface="Comic Sans MS" panose="030F0702030302020204" pitchFamily="66" charset="0"/>
              </a:rPr>
              <a:t>Να έχετε κατά νου ότι τα άτομα με δυσκολίες λόγου δεν έχουν περιορισμένη νοημοσύνη.</a:t>
            </a:r>
          </a:p>
          <a:p>
            <a:pPr marL="171450" indent="-171450">
              <a:buFont typeface="Wingdings" panose="05000000000000000000" pitchFamily="2" charset="2"/>
              <a:buChar char="ü"/>
            </a:pPr>
            <a:endParaRPr lang="el-GR" sz="1200" dirty="0">
              <a:latin typeface="Comic Sans MS" panose="030F0702030302020204" pitchFamily="66" charset="0"/>
            </a:endParaRPr>
          </a:p>
          <a:p>
            <a:pPr marL="171450" indent="-171450">
              <a:buFont typeface="Wingdings" panose="05000000000000000000" pitchFamily="2" charset="2"/>
              <a:buChar char="ü"/>
            </a:pPr>
            <a:endParaRPr lang="el-GR" sz="1200" dirty="0">
              <a:latin typeface="Comic Sans MS" panose="030F0702030302020204" pitchFamily="66" charset="0"/>
            </a:endParaRPr>
          </a:p>
          <a:p>
            <a:pPr marL="285750" indent="-285750">
              <a:buFont typeface="Wingdings" panose="05000000000000000000" pitchFamily="2" charset="2"/>
              <a:buChar char="ü"/>
            </a:pPr>
            <a:endParaRPr lang="el-GR" sz="1200" dirty="0">
              <a:latin typeface="Comic Sans MS" panose="030F0702030302020204" pitchFamily="66" charset="0"/>
            </a:endParaRPr>
          </a:p>
        </p:txBody>
      </p:sp>
    </p:spTree>
    <p:extLst>
      <p:ext uri="{BB962C8B-B14F-4D97-AF65-F5344CB8AC3E}">
        <p14:creationId xmlns:p14="http://schemas.microsoft.com/office/powerpoint/2010/main" val="370519635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pPr algn="r"/>
            <a:r>
              <a:rPr lang="el-GR" sz="1600" b="1" i="1" dirty="0">
                <a:solidFill>
                  <a:srgbClr val="008080"/>
                </a:solidFill>
              </a:rPr>
              <a:t>Συμβουλές για την αλληλεπίδραση με άτομα με αναπηρία</a:t>
            </a:r>
            <a:endParaRPr lang="el-GR" sz="1600" dirty="0"/>
          </a:p>
        </p:txBody>
      </p:sp>
      <p:sp>
        <p:nvSpPr>
          <p:cNvPr id="3" name="Θέση περιεχομένου 2"/>
          <p:cNvSpPr>
            <a:spLocks noGrp="1"/>
          </p:cNvSpPr>
          <p:nvPr>
            <p:ph idx="1"/>
          </p:nvPr>
        </p:nvSpPr>
        <p:spPr>
          <a:gradFill>
            <a:gsLst>
              <a:gs pos="20000">
                <a:srgbClr val="FFFFFF"/>
              </a:gs>
              <a:gs pos="78000">
                <a:srgbClr val="E6E6E6"/>
              </a:gs>
              <a:gs pos="93000">
                <a:srgbClr val="7D8496"/>
              </a:gs>
              <a:gs pos="89000">
                <a:srgbClr val="E6E6E6"/>
              </a:gs>
              <a:gs pos="95000">
                <a:srgbClr val="7D8496"/>
              </a:gs>
              <a:gs pos="100000">
                <a:srgbClr val="E6E6E6"/>
              </a:gs>
            </a:gsLst>
            <a:lin ang="5400000" scaled="0"/>
          </a:gradFill>
        </p:spPr>
        <p:txBody>
          <a:bodyPr>
            <a:normAutofit/>
          </a:bodyPr>
          <a:lstStyle/>
          <a:p>
            <a:pPr marL="0" indent="0" algn="just">
              <a:buNone/>
            </a:pPr>
            <a:endParaRPr lang="en-US" sz="1200" dirty="0" smtClean="0">
              <a:latin typeface="Comic Sans MS" panose="030F0702030302020204" pitchFamily="66" charset="0"/>
            </a:endParaRPr>
          </a:p>
          <a:p>
            <a:pPr marL="0" indent="0" algn="just">
              <a:buNone/>
            </a:pPr>
            <a:r>
              <a:rPr lang="el-GR" sz="1200" u="sng" dirty="0" smtClean="0">
                <a:latin typeface="Comic Sans MS" panose="030F0702030302020204" pitchFamily="66" charset="0"/>
              </a:rPr>
              <a:t>Γενικότερες οδηγίες</a:t>
            </a:r>
          </a:p>
          <a:p>
            <a:pPr marL="0" indent="0" algn="just">
              <a:buNone/>
            </a:pPr>
            <a:endParaRPr lang="el-GR" sz="1200" u="sng" dirty="0">
              <a:latin typeface="Comic Sans MS" panose="030F0702030302020204" pitchFamily="66" charset="0"/>
            </a:endParaRPr>
          </a:p>
          <a:p>
            <a:pPr algn="just">
              <a:buFont typeface="Wingdings" panose="05000000000000000000" pitchFamily="2" charset="2"/>
              <a:buChar char="ü"/>
            </a:pPr>
            <a:r>
              <a:rPr lang="el-GR" sz="1200" dirty="0" smtClean="0">
                <a:latin typeface="Comic Sans MS" panose="030F0702030302020204" pitchFamily="66" charset="0"/>
              </a:rPr>
              <a:t>Αντί να σκέφτεστε ότι πρόκειται για ένα ‘ανάπηρο άτομο’, χρησιμοποιήστε τη φράση ‘ άτομο που ζει με κάποια αναπηρία’ . Αυτή η φράση δίνει έμφαση, υπογραμμίζει το άτομο παρά τον περιορισμό που έχει (κοινωνικό μοντέλο). Χρησιμοποιήστε φράσεις με θετική ενέργεια, θετικά νοήματα.</a:t>
            </a:r>
          </a:p>
          <a:p>
            <a:pPr algn="just">
              <a:buFont typeface="Wingdings" panose="05000000000000000000" pitchFamily="2" charset="2"/>
              <a:buChar char="ü"/>
            </a:pPr>
            <a:endParaRPr lang="el-GR" sz="1200" dirty="0">
              <a:latin typeface="Comic Sans MS" panose="030F0702030302020204" pitchFamily="66" charset="0"/>
            </a:endParaRPr>
          </a:p>
          <a:p>
            <a:pPr algn="just">
              <a:buFont typeface="Wingdings" panose="05000000000000000000" pitchFamily="2" charset="2"/>
              <a:buChar char="ü"/>
            </a:pPr>
            <a:r>
              <a:rPr lang="el-GR" sz="1200" dirty="0" smtClean="0">
                <a:latin typeface="Comic Sans MS" panose="030F0702030302020204" pitchFamily="66" charset="0"/>
              </a:rPr>
              <a:t>Να αποφεύγετε φράσεις που προκαλούν οίκτο, όπως ‘ </a:t>
            </a:r>
            <a:r>
              <a:rPr lang="el-GR" sz="1200" dirty="0" err="1" smtClean="0">
                <a:latin typeface="Comic Sans MS" panose="030F0702030302020204" pitchFamily="66" charset="0"/>
              </a:rPr>
              <a:t>θύμα΄</a:t>
            </a:r>
            <a:r>
              <a:rPr lang="el-GR" sz="1200" dirty="0" smtClean="0">
                <a:latin typeface="Comic Sans MS" panose="030F0702030302020204" pitchFamily="66" charset="0"/>
              </a:rPr>
              <a:t>, ‘υποφέρεις από’.</a:t>
            </a:r>
          </a:p>
          <a:p>
            <a:pPr algn="just">
              <a:buFont typeface="Wingdings" panose="05000000000000000000" pitchFamily="2" charset="2"/>
              <a:buChar char="ü"/>
            </a:pPr>
            <a:endParaRPr lang="el-GR" sz="1200" dirty="0">
              <a:latin typeface="Comic Sans MS" panose="030F0702030302020204" pitchFamily="66" charset="0"/>
            </a:endParaRPr>
          </a:p>
          <a:p>
            <a:pPr algn="just">
              <a:buFont typeface="Wingdings" panose="05000000000000000000" pitchFamily="2" charset="2"/>
              <a:buChar char="ü"/>
            </a:pPr>
            <a:r>
              <a:rPr lang="el-GR" sz="1200" dirty="0" smtClean="0">
                <a:latin typeface="Comic Sans MS" panose="030F0702030302020204" pitchFamily="66" charset="0"/>
              </a:rPr>
              <a:t>Να μην κάνετε αναφορά σε επιτεύγματα ατόμων με αναπηρία που είναι ευρέως γνωστά. Τέτοιου είδους αναφορές δημιουργούν προσδοκίες ανεκπλήρωτες πολλές φορές. Τα περισσότερα άτομα με αναπηρία έχουν το ίδιο εύρος δεξιοτήτων όπως και τα άτομα χωρίς αναπηρία.</a:t>
            </a:r>
          </a:p>
          <a:p>
            <a:pPr algn="just">
              <a:buFont typeface="Wingdings" panose="05000000000000000000" pitchFamily="2" charset="2"/>
              <a:buChar char="ü"/>
            </a:pPr>
            <a:endParaRPr lang="el-GR" sz="1200" dirty="0">
              <a:latin typeface="Comic Sans MS" panose="030F0702030302020204" pitchFamily="66" charset="0"/>
            </a:endParaRPr>
          </a:p>
          <a:p>
            <a:pPr algn="just">
              <a:buFont typeface="Wingdings" panose="05000000000000000000" pitchFamily="2" charset="2"/>
              <a:buChar char="ü"/>
            </a:pPr>
            <a:r>
              <a:rPr lang="el-GR" sz="1200" dirty="0" smtClean="0">
                <a:latin typeface="Comic Sans MS" panose="030F0702030302020204" pitchFamily="66" charset="0"/>
              </a:rPr>
              <a:t>Να απευθύνεστε, να απαντάτε και γενικότερα να αντιμετωπίζετε τα άτομα με αναπηρία σύμφωνα με τις δεξιότητές τους, την προσωπικότητά τους και τα προσωπικά- ατομικά  τους χαρακτηριστικά και όχι με βάση την αναπηρία τους. Προσπαθήστε να κατανοήσετε την κατάσταση κάθε συμβουλευόμενου και να μην υποθέτετε ότι η αναπηρία αποτελεί πάντοτε την κύρια ανησυχία του συμβουλευόμενου. Όμως προσπαθήστε να κατανοήσετε και αν η αναπηρία συνδέεται με το πρόβλημα που σας παρουσιάζει/εκθέτει ο συμβουλευόμενος.</a:t>
            </a:r>
          </a:p>
          <a:p>
            <a:pPr algn="just">
              <a:buFont typeface="Wingdings" panose="05000000000000000000" pitchFamily="2" charset="2"/>
              <a:buChar char="ü"/>
            </a:pPr>
            <a:endParaRPr lang="el-GR" sz="1200" dirty="0">
              <a:latin typeface="Comic Sans MS" panose="030F0702030302020204" pitchFamily="66" charset="0"/>
            </a:endParaRPr>
          </a:p>
          <a:p>
            <a:pPr algn="just">
              <a:buFont typeface="Wingdings" panose="05000000000000000000" pitchFamily="2" charset="2"/>
              <a:buChar char="ü"/>
            </a:pPr>
            <a:r>
              <a:rPr lang="el-GR" sz="1200" dirty="0" smtClean="0">
                <a:latin typeface="Comic Sans MS" panose="030F0702030302020204" pitchFamily="66" charset="0"/>
              </a:rPr>
              <a:t>Προσπαθήστε να συνειδητοποιήσετε τις δικές σας πεποιθήσεις και συμπεριφορές απέναντι σε άτομα αναπηρίες. </a:t>
            </a:r>
          </a:p>
          <a:p>
            <a:pPr algn="just">
              <a:buFont typeface="Wingdings" panose="05000000000000000000" pitchFamily="2" charset="2"/>
              <a:buChar char="ü"/>
            </a:pPr>
            <a:endParaRPr lang="el-GR" sz="1200" dirty="0">
              <a:latin typeface="Comic Sans MS" panose="030F0702030302020204" pitchFamily="66" charset="0"/>
            </a:endParaRPr>
          </a:p>
          <a:p>
            <a:pPr algn="just">
              <a:buFont typeface="Wingdings" panose="05000000000000000000" pitchFamily="2" charset="2"/>
              <a:buChar char="ü"/>
            </a:pPr>
            <a:endParaRPr lang="el-GR" sz="1200" dirty="0">
              <a:latin typeface="Comic Sans MS" panose="030F0702030302020204" pitchFamily="66" charset="0"/>
            </a:endParaRPr>
          </a:p>
          <a:p>
            <a:pPr algn="just">
              <a:buFont typeface="Wingdings" panose="05000000000000000000" pitchFamily="2" charset="2"/>
              <a:buChar char="ü"/>
            </a:pPr>
            <a:endParaRPr lang="el-GR" sz="1200" dirty="0" smtClean="0">
              <a:latin typeface="Comic Sans MS" panose="030F0702030302020204" pitchFamily="66" charset="0"/>
            </a:endParaRPr>
          </a:p>
          <a:p>
            <a:pPr algn="just">
              <a:buFont typeface="Wingdings" panose="05000000000000000000" pitchFamily="2" charset="2"/>
              <a:buChar char="ü"/>
            </a:pPr>
            <a:endParaRPr lang="el-GR" sz="1200" dirty="0">
              <a:latin typeface="Comic Sans MS" panose="030F0702030302020204" pitchFamily="66" charset="0"/>
            </a:endParaRPr>
          </a:p>
          <a:p>
            <a:pPr algn="just">
              <a:buFont typeface="Wingdings" panose="05000000000000000000" pitchFamily="2" charset="2"/>
              <a:buChar char="ü"/>
            </a:pPr>
            <a:endParaRPr lang="el-GR" sz="1200" dirty="0" smtClean="0">
              <a:latin typeface="Comic Sans MS" panose="030F0702030302020204" pitchFamily="66" charset="0"/>
            </a:endParaRPr>
          </a:p>
        </p:txBody>
      </p:sp>
      <p:pic>
        <p:nvPicPr>
          <p:cNvPr id="4" name="Θέση περιεχομένου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93818" y="332656"/>
            <a:ext cx="1865451" cy="1080000"/>
          </a:xfrm>
          <a:prstGeom prst="rect">
            <a:avLst/>
          </a:prstGeom>
        </p:spPr>
      </p:pic>
    </p:spTree>
    <p:extLst>
      <p:ext uri="{BB962C8B-B14F-4D97-AF65-F5344CB8AC3E}">
        <p14:creationId xmlns:p14="http://schemas.microsoft.com/office/powerpoint/2010/main" val="213078726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4638"/>
            <a:ext cx="8229600" cy="1210146"/>
          </a:xfrm>
        </p:spPr>
        <p:txBody>
          <a:bodyPr>
            <a:normAutofit/>
          </a:bodyPr>
          <a:lstStyle/>
          <a:p>
            <a:pPr algn="r"/>
            <a:r>
              <a:rPr lang="el-GR" sz="1800" b="1" i="1" dirty="0">
                <a:solidFill>
                  <a:srgbClr val="008080"/>
                </a:solidFill>
              </a:rPr>
              <a:t>Συμβουλές για την αλληλεπίδραση με άτομα με αναπηρία</a:t>
            </a:r>
            <a:endParaRPr lang="el-GR" sz="1800" dirty="0"/>
          </a:p>
        </p:txBody>
      </p:sp>
      <p:sp>
        <p:nvSpPr>
          <p:cNvPr id="3" name="Θέση περιεχομένου 2"/>
          <p:cNvSpPr>
            <a:spLocks noGrp="1"/>
          </p:cNvSpPr>
          <p:nvPr>
            <p:ph idx="1"/>
          </p:nvPr>
        </p:nvSpPr>
        <p:spPr>
          <a:xfrm>
            <a:off x="581117" y="1700808"/>
            <a:ext cx="8229600" cy="4281339"/>
          </a:xfrm>
          <a:gradFill>
            <a:gsLst>
              <a:gs pos="90000">
                <a:srgbClr val="FFFFFF"/>
              </a:gs>
              <a:gs pos="97000">
                <a:srgbClr val="E6E6E6"/>
              </a:gs>
              <a:gs pos="100000">
                <a:srgbClr val="7D8496"/>
              </a:gs>
              <a:gs pos="95000">
                <a:srgbClr val="E6E6E6"/>
              </a:gs>
              <a:gs pos="99000">
                <a:srgbClr val="7D8496"/>
              </a:gs>
              <a:gs pos="100000">
                <a:srgbClr val="E6E6E6"/>
              </a:gs>
            </a:gsLst>
            <a:lin ang="5400000" scaled="0"/>
          </a:gradFill>
          <a:ln>
            <a:noFill/>
          </a:ln>
        </p:spPr>
        <p:txBody>
          <a:bodyPr>
            <a:normAutofit/>
          </a:bodyPr>
          <a:lstStyle/>
          <a:p>
            <a:pPr marL="0" indent="0" algn="just">
              <a:buNone/>
            </a:pPr>
            <a:endParaRPr lang="el-GR" sz="1400" u="sng" dirty="0">
              <a:latin typeface="Comic Sans MS" panose="030F0702030302020204" pitchFamily="66" charset="0"/>
            </a:endParaRPr>
          </a:p>
          <a:p>
            <a:pPr marL="0" indent="0" algn="just">
              <a:buNone/>
            </a:pPr>
            <a:r>
              <a:rPr lang="el-GR" sz="1200" u="sng" dirty="0" smtClean="0">
                <a:latin typeface="Comic Sans MS" panose="030F0702030302020204" pitchFamily="66" charset="0"/>
              </a:rPr>
              <a:t>Γενικότερες </a:t>
            </a:r>
            <a:r>
              <a:rPr lang="el-GR" sz="1200" u="sng" dirty="0">
                <a:latin typeface="Comic Sans MS" panose="030F0702030302020204" pitchFamily="66" charset="0"/>
              </a:rPr>
              <a:t>οδηγίες</a:t>
            </a:r>
          </a:p>
          <a:p>
            <a:pPr marL="0" indent="0" algn="just">
              <a:buNone/>
            </a:pPr>
            <a:endParaRPr lang="el-GR" sz="1200" dirty="0">
              <a:latin typeface="Comic Sans MS" panose="030F0702030302020204" pitchFamily="66" charset="0"/>
            </a:endParaRPr>
          </a:p>
          <a:p>
            <a:pPr algn="just">
              <a:buFont typeface="Wingdings" panose="05000000000000000000" pitchFamily="2" charset="2"/>
              <a:buChar char="ü"/>
            </a:pPr>
            <a:r>
              <a:rPr lang="el-GR" sz="1200" dirty="0" smtClean="0">
                <a:latin typeface="Comic Sans MS" panose="030F0702030302020204" pitchFamily="66" charset="0"/>
              </a:rPr>
              <a:t>Προσπαθήστε </a:t>
            </a:r>
            <a:r>
              <a:rPr lang="el-GR" sz="1200" dirty="0">
                <a:latin typeface="Comic Sans MS" panose="030F0702030302020204" pitchFamily="66" charset="0"/>
              </a:rPr>
              <a:t>να κατανοήσετε τις προκαταλήψεις και τις </a:t>
            </a:r>
            <a:r>
              <a:rPr lang="el-GR" sz="1200" dirty="0" smtClean="0">
                <a:latin typeface="Comic Sans MS" panose="030F0702030302020204" pitchFamily="66" charset="0"/>
              </a:rPr>
              <a:t>διακρίσεις, τις δυσκολίες που αντιμετωπίζουν τα άτομα με αναπηρία και ειδικότερα τα άτομα με τις λεγόμενες ‘κρυφές’ αναπηρίες (όπως ψυχιατρικές καταστάσεις).</a:t>
            </a:r>
          </a:p>
          <a:p>
            <a:pPr algn="just">
              <a:buFont typeface="Wingdings" panose="05000000000000000000" pitchFamily="2" charset="2"/>
              <a:buChar char="ü"/>
            </a:pPr>
            <a:endParaRPr lang="el-GR" sz="1200" dirty="0">
              <a:latin typeface="Comic Sans MS" panose="030F0702030302020204" pitchFamily="66" charset="0"/>
            </a:endParaRPr>
          </a:p>
          <a:p>
            <a:pPr algn="just">
              <a:buFont typeface="Wingdings" panose="05000000000000000000" pitchFamily="2" charset="2"/>
              <a:buChar char="ü"/>
            </a:pPr>
            <a:r>
              <a:rPr lang="el-GR" sz="1200" dirty="0" smtClean="0">
                <a:latin typeface="Comic Sans MS" panose="030F0702030302020204" pitchFamily="66" charset="0"/>
              </a:rPr>
              <a:t>Προσπαθήστε να καταλάβετε πώς εκλαμβάνει ο συμβουλευόμενος την αναπηρία του (ως έλλειμμα ή ως αποτυχία της κοινωνίας να μπορέσει να ενσωματώσει/να διευκολύνει τα άτομα με αναπηρία).</a:t>
            </a:r>
          </a:p>
          <a:p>
            <a:pPr algn="just">
              <a:buFont typeface="Wingdings" panose="05000000000000000000" pitchFamily="2" charset="2"/>
              <a:buChar char="ü"/>
            </a:pPr>
            <a:endParaRPr lang="el-GR" sz="1200" dirty="0">
              <a:latin typeface="Comic Sans MS" panose="030F0702030302020204" pitchFamily="66" charset="0"/>
            </a:endParaRPr>
          </a:p>
          <a:p>
            <a:pPr algn="just">
              <a:buFont typeface="Wingdings" panose="05000000000000000000" pitchFamily="2" charset="2"/>
              <a:buChar char="ü"/>
            </a:pPr>
            <a:r>
              <a:rPr lang="el-GR" sz="1200" dirty="0" smtClean="0">
                <a:latin typeface="Comic Sans MS" panose="030F0702030302020204" pitchFamily="66" charset="0"/>
              </a:rPr>
              <a:t>Εκτός από το ίδιο το άτομο μπορεί να χρειάζονται συμβουλευτική και άλλα μέλη της οικογένειας που έχουν αναλάβει τη φροντίδα των συμβουλευόμενων.</a:t>
            </a:r>
          </a:p>
          <a:p>
            <a:pPr algn="just">
              <a:buFont typeface="Wingdings" panose="05000000000000000000" pitchFamily="2" charset="2"/>
              <a:buChar char="ü"/>
            </a:pPr>
            <a:endParaRPr lang="el-GR" sz="1200" dirty="0">
              <a:latin typeface="Comic Sans MS" panose="030F0702030302020204" pitchFamily="66" charset="0"/>
            </a:endParaRPr>
          </a:p>
          <a:p>
            <a:pPr algn="just">
              <a:buFont typeface="Wingdings" panose="05000000000000000000" pitchFamily="2" charset="2"/>
              <a:buChar char="ü"/>
            </a:pPr>
            <a:r>
              <a:rPr lang="el-GR" sz="1200" dirty="0" smtClean="0">
                <a:latin typeface="Comic Sans MS" panose="030F0702030302020204" pitchFamily="66" charset="0"/>
              </a:rPr>
              <a:t>Να δίνετε έμφαση στα ενδιαφέροντα και στις ικανότητες αυτών των ατόμων παρά στην αναπηρία που έχει και να ενισχύετε τις εκπαιδευτικές και επαγγελματικές τους δυνατότητες.</a:t>
            </a:r>
          </a:p>
          <a:p>
            <a:pPr algn="just">
              <a:buFont typeface="Wingdings" panose="05000000000000000000" pitchFamily="2" charset="2"/>
              <a:buChar char="ü"/>
            </a:pPr>
            <a:endParaRPr lang="el-GR" sz="1200" dirty="0">
              <a:latin typeface="Comic Sans MS" panose="030F0702030302020204" pitchFamily="66" charset="0"/>
            </a:endParaRPr>
          </a:p>
          <a:p>
            <a:pPr algn="just">
              <a:buFont typeface="Wingdings" panose="05000000000000000000" pitchFamily="2" charset="2"/>
              <a:buChar char="ü"/>
            </a:pPr>
            <a:r>
              <a:rPr lang="el-GR" sz="1200" dirty="0" smtClean="0">
                <a:latin typeface="Comic Sans MS" panose="030F0702030302020204" pitchFamily="66" charset="0"/>
              </a:rPr>
              <a:t>Να είστε ενημερωμένοι για τις υφιστάμενες δομές που μπορούν να προσφέρουν βοήθεια σε αυτά τα άτομα. </a:t>
            </a:r>
            <a:endParaRPr lang="el-GR" sz="1200" dirty="0">
              <a:latin typeface="Comic Sans MS" panose="030F0702030302020204" pitchFamily="66" charset="0"/>
            </a:endParaRPr>
          </a:p>
          <a:p>
            <a:pPr marL="0" indent="0" algn="just">
              <a:buNone/>
            </a:pPr>
            <a:r>
              <a:rPr lang="el-GR" sz="1400" dirty="0" smtClean="0">
                <a:latin typeface="Comic Sans MS" panose="030F0702030302020204" pitchFamily="66" charset="0"/>
              </a:rPr>
              <a:t>      </a:t>
            </a:r>
          </a:p>
          <a:p>
            <a:pPr algn="just">
              <a:buFont typeface="Wingdings" panose="05000000000000000000" pitchFamily="2" charset="2"/>
              <a:buChar char="ü"/>
            </a:pPr>
            <a:endParaRPr lang="el-GR" sz="1200" dirty="0" smtClean="0">
              <a:latin typeface="Comic Sans MS" panose="030F0702030302020204" pitchFamily="66" charset="0"/>
            </a:endParaRPr>
          </a:p>
        </p:txBody>
      </p:sp>
      <p:pic>
        <p:nvPicPr>
          <p:cNvPr id="4" name="Θέση περιεχομένου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611560" y="404664"/>
            <a:ext cx="1865451" cy="1080000"/>
          </a:xfrm>
        </p:spPr>
      </p:pic>
      <p:pic>
        <p:nvPicPr>
          <p:cNvPr id="5" name="Θέση περιεχομένου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11561" y="404664"/>
            <a:ext cx="1865451" cy="1080000"/>
          </a:xfrm>
          <a:prstGeom prst="rect">
            <a:avLst/>
          </a:prstGeom>
        </p:spPr>
      </p:pic>
    </p:spTree>
    <p:extLst>
      <p:ext uri="{BB962C8B-B14F-4D97-AF65-F5344CB8AC3E}">
        <p14:creationId xmlns:p14="http://schemas.microsoft.com/office/powerpoint/2010/main" val="135608982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4638"/>
            <a:ext cx="8229600" cy="1210026"/>
          </a:xfrm>
        </p:spPr>
        <p:txBody>
          <a:bodyPr>
            <a:normAutofit/>
          </a:bodyPr>
          <a:lstStyle/>
          <a:p>
            <a:pPr algn="r"/>
            <a:r>
              <a:rPr lang="el-GR" sz="1600" b="1" i="1" dirty="0" smtClean="0">
                <a:solidFill>
                  <a:srgbClr val="008080"/>
                </a:solidFill>
              </a:rPr>
              <a:t>Συμβουλευτική ταλαντούχων και προικισμένων ατόμων</a:t>
            </a:r>
            <a:endParaRPr lang="el-GR" sz="1600" dirty="0"/>
          </a:p>
        </p:txBody>
      </p:sp>
      <p:sp>
        <p:nvSpPr>
          <p:cNvPr id="3" name="Θέση περιεχομένου 2"/>
          <p:cNvSpPr>
            <a:spLocks noGrp="1"/>
          </p:cNvSpPr>
          <p:nvPr>
            <p:ph idx="1"/>
          </p:nvPr>
        </p:nvSpPr>
        <p:spPr>
          <a:xfrm>
            <a:off x="457200" y="1600200"/>
            <a:ext cx="8363272" cy="4525963"/>
          </a:xfrm>
          <a:gradFill>
            <a:gsLst>
              <a:gs pos="100000">
                <a:schemeClr val="bg1"/>
              </a:gs>
              <a:gs pos="99000">
                <a:srgbClr val="7D8496"/>
              </a:gs>
              <a:gs pos="59000">
                <a:schemeClr val="bg1"/>
              </a:gs>
              <a:gs pos="100000">
                <a:srgbClr val="7D8496"/>
              </a:gs>
              <a:gs pos="97000">
                <a:srgbClr val="E6E6E6"/>
              </a:gs>
              <a:gs pos="65000">
                <a:srgbClr val="E6E6E6"/>
              </a:gs>
            </a:gsLst>
            <a:lin ang="5400000" scaled="0"/>
          </a:gradFill>
        </p:spPr>
        <p:txBody>
          <a:bodyPr>
            <a:normAutofit fontScale="85000" lnSpcReduction="20000"/>
          </a:bodyPr>
          <a:lstStyle/>
          <a:p>
            <a:pPr marL="0" indent="0">
              <a:buNone/>
            </a:pPr>
            <a:r>
              <a:rPr lang="el-GR" sz="1400" dirty="0" smtClean="0">
                <a:latin typeface="Comic Sans MS" panose="030F0702030302020204" pitchFamily="66" charset="0"/>
              </a:rPr>
              <a:t>      </a:t>
            </a:r>
            <a:r>
              <a:rPr lang="el-GR" sz="1400" u="sng" dirty="0" smtClean="0">
                <a:latin typeface="Comic Sans MS" panose="030F0702030302020204" pitchFamily="66" charset="0"/>
              </a:rPr>
              <a:t>Θέματα συμβουλευτικής</a:t>
            </a:r>
            <a:r>
              <a:rPr lang="el-GR" sz="1400" dirty="0"/>
              <a:t>	</a:t>
            </a:r>
            <a:endParaRPr lang="el-GR" sz="1400" dirty="0" smtClean="0"/>
          </a:p>
          <a:p>
            <a:pPr marL="0" indent="0">
              <a:buNone/>
            </a:pPr>
            <a:endParaRPr lang="el-GR" sz="1800" dirty="0"/>
          </a:p>
          <a:p>
            <a:pPr>
              <a:buFont typeface="Wingdings" panose="05000000000000000000" pitchFamily="2" charset="2"/>
              <a:buChar char="ü"/>
            </a:pPr>
            <a:r>
              <a:rPr lang="el-GR" sz="1400" dirty="0" smtClean="0">
                <a:latin typeface="Comic Sans MS" panose="030F0702030302020204" pitchFamily="66" charset="0"/>
              </a:rPr>
              <a:t>Πληροφορίες σχετικά με κολλέγια/πανεπιστήμια για περαιτέρω σπουδές</a:t>
            </a:r>
          </a:p>
          <a:p>
            <a:pPr>
              <a:buFont typeface="Wingdings" panose="05000000000000000000" pitchFamily="2" charset="2"/>
              <a:buChar char="ü"/>
            </a:pPr>
            <a:endParaRPr lang="el-GR" sz="1400" dirty="0" smtClean="0">
              <a:latin typeface="Comic Sans MS" panose="030F0702030302020204" pitchFamily="66" charset="0"/>
            </a:endParaRPr>
          </a:p>
          <a:p>
            <a:pPr>
              <a:buFont typeface="Wingdings" panose="05000000000000000000" pitchFamily="2" charset="2"/>
              <a:buChar char="ü"/>
            </a:pPr>
            <a:r>
              <a:rPr lang="el-GR" sz="1400" dirty="0" smtClean="0">
                <a:latin typeface="Comic Sans MS" panose="030F0702030302020204" pitchFamily="66" charset="0"/>
              </a:rPr>
              <a:t>Πληροφορίες σχετικά με την επαγγελματική απασχόληση</a:t>
            </a:r>
          </a:p>
          <a:p>
            <a:pPr>
              <a:buFont typeface="Wingdings" panose="05000000000000000000" pitchFamily="2" charset="2"/>
              <a:buChar char="ü"/>
            </a:pPr>
            <a:endParaRPr lang="el-GR" sz="1400" dirty="0" smtClean="0">
              <a:latin typeface="Comic Sans MS" panose="030F0702030302020204" pitchFamily="66" charset="0"/>
            </a:endParaRPr>
          </a:p>
          <a:p>
            <a:pPr>
              <a:buFont typeface="Wingdings" panose="05000000000000000000" pitchFamily="2" charset="2"/>
              <a:buChar char="ü"/>
            </a:pPr>
            <a:r>
              <a:rPr lang="el-GR" sz="1400" dirty="0" smtClean="0">
                <a:latin typeface="Comic Sans MS" panose="030F0702030302020204" pitchFamily="66" charset="0"/>
              </a:rPr>
              <a:t>Ακαδημαϊκά θέματα (παράδοση εργασιών εντός χρονικών ορίων, χαμηλή επίδοση)</a:t>
            </a:r>
          </a:p>
          <a:p>
            <a:pPr>
              <a:buFont typeface="Wingdings" panose="05000000000000000000" pitchFamily="2" charset="2"/>
              <a:buChar char="ü"/>
            </a:pPr>
            <a:endParaRPr lang="el-GR" sz="1400" dirty="0" smtClean="0">
              <a:latin typeface="Comic Sans MS" panose="030F0702030302020204" pitchFamily="66" charset="0"/>
            </a:endParaRPr>
          </a:p>
          <a:p>
            <a:pPr>
              <a:buFont typeface="Wingdings" panose="05000000000000000000" pitchFamily="2" charset="2"/>
              <a:buChar char="ü"/>
            </a:pPr>
            <a:r>
              <a:rPr lang="el-GR" sz="1400" dirty="0" smtClean="0">
                <a:latin typeface="Comic Sans MS" panose="030F0702030302020204" pitchFamily="66" charset="0"/>
              </a:rPr>
              <a:t>Έλλειψη δεξιοτήτων μελέτης</a:t>
            </a:r>
          </a:p>
          <a:p>
            <a:pPr>
              <a:buFont typeface="Wingdings" panose="05000000000000000000" pitchFamily="2" charset="2"/>
              <a:buChar char="ü"/>
            </a:pPr>
            <a:endParaRPr lang="el-GR" sz="1400" dirty="0" smtClean="0">
              <a:latin typeface="Comic Sans MS" panose="030F0702030302020204" pitchFamily="66" charset="0"/>
            </a:endParaRPr>
          </a:p>
          <a:p>
            <a:pPr>
              <a:buFont typeface="Wingdings" panose="05000000000000000000" pitchFamily="2" charset="2"/>
              <a:buChar char="ü"/>
            </a:pPr>
            <a:r>
              <a:rPr lang="el-GR" sz="1400" dirty="0" smtClean="0">
                <a:latin typeface="Comic Sans MS" panose="030F0702030302020204" pitchFamily="66" charset="0"/>
              </a:rPr>
              <a:t>Προβλήματα διαχείρισης χρόνου</a:t>
            </a:r>
          </a:p>
          <a:p>
            <a:pPr>
              <a:buFont typeface="Wingdings" panose="05000000000000000000" pitchFamily="2" charset="2"/>
              <a:buChar char="ü"/>
            </a:pPr>
            <a:endParaRPr lang="el-GR" sz="1400" dirty="0" smtClean="0">
              <a:latin typeface="Comic Sans MS" panose="030F0702030302020204" pitchFamily="66" charset="0"/>
            </a:endParaRPr>
          </a:p>
          <a:p>
            <a:pPr>
              <a:buFont typeface="Wingdings" panose="05000000000000000000" pitchFamily="2" charset="2"/>
              <a:buChar char="ü"/>
            </a:pPr>
            <a:r>
              <a:rPr lang="el-GR" sz="1400" dirty="0" smtClean="0">
                <a:latin typeface="Comic Sans MS" panose="030F0702030302020204" pitchFamily="66" charset="0"/>
              </a:rPr>
              <a:t>Προσωπικά προβλήματα (αυτοεκτίμηση, </a:t>
            </a:r>
            <a:r>
              <a:rPr lang="el-GR" sz="1400" dirty="0" err="1" smtClean="0">
                <a:latin typeface="Comic Sans MS" panose="030F0702030302020204" pitchFamily="66" charset="0"/>
              </a:rPr>
              <a:t>αυτοεικόνα</a:t>
            </a:r>
            <a:r>
              <a:rPr lang="el-GR" sz="1400" dirty="0" smtClean="0">
                <a:latin typeface="Comic Sans MS" panose="030F0702030302020204" pitchFamily="66" charset="0"/>
              </a:rPr>
              <a:t>)</a:t>
            </a:r>
          </a:p>
          <a:p>
            <a:pPr>
              <a:buFont typeface="Wingdings" panose="05000000000000000000" pitchFamily="2" charset="2"/>
              <a:buChar char="ü"/>
            </a:pPr>
            <a:endParaRPr lang="el-GR" sz="1400" dirty="0" smtClean="0">
              <a:latin typeface="Comic Sans MS" panose="030F0702030302020204" pitchFamily="66" charset="0"/>
            </a:endParaRPr>
          </a:p>
          <a:p>
            <a:pPr>
              <a:buFont typeface="Wingdings" panose="05000000000000000000" pitchFamily="2" charset="2"/>
              <a:buChar char="ü"/>
            </a:pPr>
            <a:r>
              <a:rPr lang="el-GR" sz="1400" dirty="0" smtClean="0">
                <a:latin typeface="Comic Sans MS" panose="030F0702030302020204" pitchFamily="66" charset="0"/>
              </a:rPr>
              <a:t>Η ανάγκη να μιλήσουν σε κάποιον εκτός οικογένειας</a:t>
            </a:r>
          </a:p>
          <a:p>
            <a:pPr>
              <a:buFont typeface="Wingdings" panose="05000000000000000000" pitchFamily="2" charset="2"/>
              <a:buChar char="ü"/>
            </a:pPr>
            <a:endParaRPr lang="el-GR" sz="1400" dirty="0" smtClean="0">
              <a:latin typeface="Comic Sans MS" panose="030F0702030302020204" pitchFamily="66" charset="0"/>
            </a:endParaRPr>
          </a:p>
          <a:p>
            <a:pPr>
              <a:buFont typeface="Wingdings" panose="05000000000000000000" pitchFamily="2" charset="2"/>
              <a:buChar char="ü"/>
            </a:pPr>
            <a:r>
              <a:rPr lang="el-GR" sz="1400" dirty="0" smtClean="0">
                <a:latin typeface="Comic Sans MS" panose="030F0702030302020204" pitchFamily="66" charset="0"/>
              </a:rPr>
              <a:t>Έχουν βιώσει εκφοβισμό</a:t>
            </a:r>
          </a:p>
          <a:p>
            <a:pPr>
              <a:buFont typeface="Wingdings" panose="05000000000000000000" pitchFamily="2" charset="2"/>
              <a:buChar char="ü"/>
            </a:pPr>
            <a:endParaRPr lang="el-GR" sz="1400" dirty="0" smtClean="0">
              <a:latin typeface="Comic Sans MS" panose="030F0702030302020204" pitchFamily="66" charset="0"/>
            </a:endParaRPr>
          </a:p>
          <a:p>
            <a:pPr>
              <a:buFont typeface="Wingdings" panose="05000000000000000000" pitchFamily="2" charset="2"/>
              <a:buChar char="ü"/>
            </a:pPr>
            <a:r>
              <a:rPr lang="el-GR" sz="1400" dirty="0" smtClean="0">
                <a:latin typeface="Comic Sans MS" panose="030F0702030302020204" pitchFamily="66" charset="0"/>
              </a:rPr>
              <a:t>Προβλήματα πειθαρχίας</a:t>
            </a:r>
            <a:r>
              <a:rPr lang="el-GR" sz="1400" dirty="0" smtClean="0"/>
              <a:t>			</a:t>
            </a:r>
          </a:p>
          <a:p>
            <a:pPr marL="0" indent="0">
              <a:buNone/>
            </a:pPr>
            <a:r>
              <a:rPr lang="el-GR" sz="1400" dirty="0">
                <a:latin typeface="Comic Sans MS" panose="030F0702030302020204" pitchFamily="66" charset="0"/>
              </a:rPr>
              <a:t>	</a:t>
            </a:r>
            <a:r>
              <a:rPr lang="el-GR" sz="1400" dirty="0" smtClean="0">
                <a:latin typeface="Comic Sans MS" panose="030F0702030302020204" pitchFamily="66" charset="0"/>
              </a:rPr>
              <a:t>			</a:t>
            </a:r>
          </a:p>
          <a:p>
            <a:pPr marL="0" indent="0">
              <a:buNone/>
            </a:pPr>
            <a:endParaRPr lang="el-GR" sz="1400" dirty="0">
              <a:latin typeface="Comic Sans MS" panose="030F0702030302020204" pitchFamily="66" charset="0"/>
            </a:endParaRPr>
          </a:p>
          <a:p>
            <a:pPr marL="0" indent="0">
              <a:buNone/>
            </a:pPr>
            <a:endParaRPr lang="el-GR" sz="1800" dirty="0" smtClean="0">
              <a:latin typeface="Comic Sans MS" panose="030F0702030302020204" pitchFamily="66" charset="0"/>
            </a:endParaRPr>
          </a:p>
          <a:p>
            <a:pPr marL="0" indent="0">
              <a:buNone/>
            </a:pPr>
            <a:r>
              <a:rPr lang="el-GR" sz="1800" dirty="0">
                <a:latin typeface="Comic Sans MS" panose="030F0702030302020204" pitchFamily="66" charset="0"/>
              </a:rPr>
              <a:t>	</a:t>
            </a:r>
            <a:r>
              <a:rPr lang="el-GR" sz="1800" dirty="0" smtClean="0">
                <a:latin typeface="Comic Sans MS" panose="030F0702030302020204" pitchFamily="66" charset="0"/>
              </a:rPr>
              <a:t>			</a:t>
            </a:r>
            <a:endParaRPr lang="el-GR" sz="1400" b="1" u="sng" dirty="0" smtClean="0">
              <a:latin typeface="Comic Sans MS" panose="030F0702030302020204" pitchFamily="66" charset="0"/>
            </a:endParaRPr>
          </a:p>
          <a:p>
            <a:pPr marL="0" indent="0">
              <a:buNone/>
            </a:pPr>
            <a:endParaRPr lang="el-GR" sz="1400" b="1" u="sng" dirty="0">
              <a:ln>
                <a:solidFill>
                  <a:schemeClr val="tx1">
                    <a:alpha val="63000"/>
                  </a:schemeClr>
                </a:solidFill>
              </a:ln>
              <a:latin typeface="Comic Sans MS" panose="030F0702030302020204" pitchFamily="66" charset="0"/>
            </a:endParaRPr>
          </a:p>
          <a:p>
            <a:pPr marL="0" indent="0">
              <a:buNone/>
            </a:pPr>
            <a:endParaRPr lang="el-GR" sz="1400" b="1" u="sng" dirty="0" smtClean="0">
              <a:latin typeface="Comic Sans MS" panose="030F0702030302020204" pitchFamily="66" charset="0"/>
            </a:endParaRPr>
          </a:p>
          <a:p>
            <a:pPr marL="0" indent="0">
              <a:buNone/>
            </a:pPr>
            <a:endParaRPr lang="el-GR" sz="1400" b="1" u="sng" dirty="0">
              <a:latin typeface="Comic Sans MS" panose="030F0702030302020204" pitchFamily="66" charset="0"/>
            </a:endParaRPr>
          </a:p>
          <a:p>
            <a:pPr marL="0" indent="0">
              <a:buNone/>
            </a:pPr>
            <a:endParaRPr lang="el-GR" sz="1400" b="1" u="sng" dirty="0" smtClean="0">
              <a:latin typeface="Comic Sans MS" panose="030F0702030302020204" pitchFamily="66" charset="0"/>
            </a:endParaRPr>
          </a:p>
          <a:p>
            <a:pPr marL="0" indent="0">
              <a:buNone/>
            </a:pPr>
            <a:endParaRPr lang="el-GR" sz="1400" b="1" u="sng" dirty="0">
              <a:latin typeface="Comic Sans MS" panose="030F0702030302020204" pitchFamily="66" charset="0"/>
            </a:endParaRPr>
          </a:p>
          <a:p>
            <a:pPr marL="0" indent="0">
              <a:buNone/>
            </a:pPr>
            <a:endParaRPr lang="el-GR" sz="1400" b="1" u="sng" dirty="0" smtClean="0">
              <a:latin typeface="Comic Sans MS" panose="030F0702030302020204" pitchFamily="66" charset="0"/>
            </a:endParaRPr>
          </a:p>
          <a:p>
            <a:pPr marL="0" indent="0">
              <a:buNone/>
            </a:pPr>
            <a:endParaRPr lang="el-GR" sz="1400" b="1" u="sng" dirty="0">
              <a:latin typeface="Comic Sans MS" panose="030F0702030302020204" pitchFamily="66" charset="0"/>
            </a:endParaRPr>
          </a:p>
          <a:p>
            <a:pPr marL="0" indent="0" algn="r">
              <a:buNone/>
            </a:pPr>
            <a:endParaRPr lang="el-GR" sz="1400" b="1" u="sng" dirty="0">
              <a:latin typeface="Comic Sans MS" panose="030F0702030302020204" pitchFamily="66" charset="0"/>
            </a:endParaRPr>
          </a:p>
          <a:p>
            <a:pPr marL="0" indent="0" algn="r">
              <a:buNone/>
            </a:pPr>
            <a:endParaRPr lang="el-GR" sz="1400" b="1" u="sng" dirty="0" smtClean="0">
              <a:latin typeface="Comic Sans MS" panose="030F0702030302020204" pitchFamily="66" charset="0"/>
            </a:endParaRPr>
          </a:p>
        </p:txBody>
      </p:sp>
      <p:pic>
        <p:nvPicPr>
          <p:cNvPr id="4" name="Θέση περιεχομένου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04602" y="404664"/>
            <a:ext cx="1865451" cy="1080000"/>
          </a:xfrm>
          <a:prstGeom prst="rect">
            <a:avLst/>
          </a:prstGeom>
        </p:spPr>
      </p:pic>
    </p:spTree>
    <p:extLst>
      <p:ext uri="{BB962C8B-B14F-4D97-AF65-F5344CB8AC3E}">
        <p14:creationId xmlns:p14="http://schemas.microsoft.com/office/powerpoint/2010/main" val="168609343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pPr algn="r"/>
            <a:r>
              <a:rPr lang="el-GR" sz="1800" b="1" i="1" dirty="0" smtClean="0">
                <a:solidFill>
                  <a:srgbClr val="008080"/>
                </a:solidFill>
              </a:rPr>
              <a:t>Βιβλιογραφικές αναφορές</a:t>
            </a:r>
            <a:endParaRPr lang="el-GR" sz="1800" dirty="0">
              <a:solidFill>
                <a:srgbClr val="008080"/>
              </a:solidFill>
            </a:endParaRPr>
          </a:p>
        </p:txBody>
      </p:sp>
      <p:sp>
        <p:nvSpPr>
          <p:cNvPr id="3" name="Θέση περιεχομένου 2"/>
          <p:cNvSpPr>
            <a:spLocks noGrp="1"/>
          </p:cNvSpPr>
          <p:nvPr>
            <p:ph idx="1"/>
          </p:nvPr>
        </p:nvSpPr>
        <p:spPr>
          <a:xfrm>
            <a:off x="467544" y="1700808"/>
            <a:ext cx="8229600" cy="4680520"/>
          </a:xfrm>
          <a:gradFill>
            <a:gsLst>
              <a:gs pos="67000">
                <a:srgbClr val="FFFFFF"/>
              </a:gs>
              <a:gs pos="85000">
                <a:srgbClr val="7D8496"/>
              </a:gs>
              <a:gs pos="95000">
                <a:srgbClr val="E6E6E6"/>
              </a:gs>
              <a:gs pos="100000">
                <a:srgbClr val="7D8496"/>
              </a:gs>
              <a:gs pos="100000">
                <a:srgbClr val="E6E6E6"/>
              </a:gs>
            </a:gsLst>
            <a:lin ang="5400000" scaled="0"/>
          </a:gradFill>
        </p:spPr>
        <p:txBody>
          <a:bodyPr>
            <a:noAutofit/>
          </a:bodyPr>
          <a:lstStyle/>
          <a:p>
            <a:pPr marL="0" indent="0" algn="just">
              <a:buNone/>
            </a:pPr>
            <a:r>
              <a:rPr lang="el-GR" sz="1200" u="sng" dirty="0" smtClean="0">
                <a:solidFill>
                  <a:srgbClr val="008080"/>
                </a:solidFill>
                <a:latin typeface="Comic Sans MS" panose="030F0702030302020204" pitchFamily="66" charset="0"/>
              </a:rPr>
              <a:t>Ελληνόγλωσσες</a:t>
            </a:r>
            <a:endParaRPr lang="el-GR" sz="1200" u="sng" dirty="0" smtClean="0">
              <a:solidFill>
                <a:srgbClr val="008080"/>
              </a:solidFill>
              <a:latin typeface="Comic Sans MS" panose="030F0702030302020204" pitchFamily="66" charset="0"/>
            </a:endParaRPr>
          </a:p>
          <a:p>
            <a:pPr marL="0" indent="0" algn="just">
              <a:buNone/>
            </a:pPr>
            <a:endParaRPr lang="en-US" sz="1200" u="sng" dirty="0" smtClean="0">
              <a:solidFill>
                <a:srgbClr val="008080"/>
              </a:solidFill>
              <a:latin typeface="Comic Sans MS" panose="030F0702030302020204" pitchFamily="66" charset="0"/>
            </a:endParaRPr>
          </a:p>
          <a:p>
            <a:pPr marL="0" indent="0" algn="just">
              <a:buNone/>
            </a:pPr>
            <a:r>
              <a:rPr lang="el-GR" sz="1200" dirty="0" err="1" smtClean="0">
                <a:latin typeface="Comic Sans MS" panose="030F0702030302020204" pitchFamily="66" charset="0"/>
              </a:rPr>
              <a:t>Κλεφτάρας</a:t>
            </a:r>
            <a:r>
              <a:rPr lang="el-GR" sz="1200" dirty="0">
                <a:latin typeface="Comic Sans MS" panose="030F0702030302020204" pitchFamily="66" charset="0"/>
              </a:rPr>
              <a:t>, Γ. (</a:t>
            </a:r>
            <a:r>
              <a:rPr lang="el-GR" sz="1200" dirty="0" smtClean="0">
                <a:latin typeface="Comic Sans MS" panose="030F0702030302020204" pitchFamily="66" charset="0"/>
              </a:rPr>
              <a:t>2009). </a:t>
            </a:r>
            <a:r>
              <a:rPr lang="el-GR" sz="1200" i="1" dirty="0">
                <a:latin typeface="Comic Sans MS" panose="030F0702030302020204" pitchFamily="66" charset="0"/>
              </a:rPr>
              <a:t>Πολιτισμική και πολυπολιτισμική συμβουλευτική</a:t>
            </a:r>
            <a:r>
              <a:rPr lang="el-GR" sz="1200" dirty="0">
                <a:latin typeface="Comic Sans MS" panose="030F0702030302020204" pitchFamily="66" charset="0"/>
              </a:rPr>
              <a:t>. Αθήνα: Ελληνικά Γράμματα</a:t>
            </a:r>
            <a:r>
              <a:rPr lang="el-GR" sz="1200" dirty="0" smtClean="0">
                <a:latin typeface="Comic Sans MS" panose="030F0702030302020204" pitchFamily="66" charset="0"/>
              </a:rPr>
              <a:t>.</a:t>
            </a:r>
          </a:p>
          <a:p>
            <a:pPr marL="0" indent="0" algn="just">
              <a:buNone/>
            </a:pPr>
            <a:endParaRPr lang="el-GR" sz="1200" dirty="0">
              <a:latin typeface="Comic Sans MS" panose="030F0702030302020204" pitchFamily="66" charset="0"/>
            </a:endParaRPr>
          </a:p>
          <a:p>
            <a:pPr marL="0" indent="0" algn="just">
              <a:buNone/>
            </a:pPr>
            <a:r>
              <a:rPr lang="el-GR" sz="1200" dirty="0" smtClean="0">
                <a:latin typeface="Comic Sans MS" panose="030F0702030302020204" pitchFamily="66" charset="0"/>
              </a:rPr>
              <a:t>Συριοπούλου – Δελλή, Χ. (2005). </a:t>
            </a:r>
            <a:r>
              <a:rPr lang="el-GR" sz="1200" i="1" dirty="0" smtClean="0">
                <a:latin typeface="Comic Sans MS" panose="030F0702030302020204" pitchFamily="66" charset="0"/>
              </a:rPr>
              <a:t>Η συμβουλευτική ψυχολογία στην ειδική αγωγή</a:t>
            </a:r>
            <a:r>
              <a:rPr lang="el-GR" sz="1200" dirty="0" smtClean="0">
                <a:latin typeface="Comic Sans MS" panose="030F0702030302020204" pitchFamily="66" charset="0"/>
              </a:rPr>
              <a:t>.  Αθήνα: Εκδόσεις Γρηγόρη.</a:t>
            </a:r>
            <a:endParaRPr lang="el-GR" sz="1200" dirty="0">
              <a:latin typeface="Comic Sans MS" panose="030F0702030302020204" pitchFamily="66" charset="0"/>
            </a:endParaRPr>
          </a:p>
          <a:p>
            <a:pPr marL="0" indent="0" algn="just">
              <a:buNone/>
            </a:pPr>
            <a:endParaRPr lang="el-GR" sz="1200" dirty="0">
              <a:latin typeface="Comic Sans MS" panose="030F0702030302020204" pitchFamily="66" charset="0"/>
            </a:endParaRPr>
          </a:p>
          <a:p>
            <a:pPr marL="0" indent="0">
              <a:buNone/>
            </a:pPr>
            <a:r>
              <a:rPr lang="el-GR" sz="1200" u="sng" dirty="0" smtClean="0">
                <a:solidFill>
                  <a:srgbClr val="008080"/>
                </a:solidFill>
                <a:latin typeface="Comic Sans MS" panose="030F0702030302020204" pitchFamily="66" charset="0"/>
              </a:rPr>
              <a:t>Ξενόγλωσσες</a:t>
            </a:r>
          </a:p>
          <a:p>
            <a:pPr marL="0" indent="0">
              <a:buNone/>
            </a:pPr>
            <a:endParaRPr lang="el-GR" sz="1200" u="sng" dirty="0">
              <a:solidFill>
                <a:srgbClr val="008080"/>
              </a:solidFill>
              <a:latin typeface="Comic Sans MS" panose="030F0702030302020204" pitchFamily="66" charset="0"/>
            </a:endParaRPr>
          </a:p>
          <a:p>
            <a:pPr marL="0" indent="0">
              <a:buNone/>
            </a:pPr>
            <a:r>
              <a:rPr lang="en-US" sz="1200" dirty="0" err="1" smtClean="0">
                <a:latin typeface="Comic Sans MS" panose="030F0702030302020204" pitchFamily="66" charset="0"/>
              </a:rPr>
              <a:t>Ishak</a:t>
            </a:r>
            <a:r>
              <a:rPr lang="en-US" sz="1200" dirty="0" smtClean="0">
                <a:latin typeface="Comic Sans MS" panose="030F0702030302020204" pitchFamily="66" charset="0"/>
              </a:rPr>
              <a:t>, N. M. &amp; Bakar, A. Y. (2010) Counseling for Gifted Students: Implications for a Differentiated Approach, </a:t>
            </a:r>
            <a:r>
              <a:rPr lang="en-US" sz="1200" i="1" dirty="0" smtClean="0">
                <a:latin typeface="Comic Sans MS" panose="030F0702030302020204" pitchFamily="66" charset="0"/>
              </a:rPr>
              <a:t>the International Journal of Learning</a:t>
            </a:r>
            <a:r>
              <a:rPr lang="en-US" sz="1200" dirty="0" smtClean="0">
                <a:latin typeface="Comic Sans MS" panose="030F0702030302020204" pitchFamily="66" charset="0"/>
              </a:rPr>
              <a:t>, 17 (6), 377 – 391.</a:t>
            </a:r>
            <a:endParaRPr lang="el-GR" sz="1200" dirty="0" smtClean="0">
              <a:latin typeface="Comic Sans MS" panose="030F0702030302020204" pitchFamily="66" charset="0"/>
            </a:endParaRPr>
          </a:p>
          <a:p>
            <a:pPr marL="0" indent="0">
              <a:buNone/>
            </a:pPr>
            <a:endParaRPr lang="el-GR" sz="1200" dirty="0" smtClean="0">
              <a:latin typeface="Comic Sans MS" panose="030F0702030302020204" pitchFamily="66" charset="0"/>
            </a:endParaRPr>
          </a:p>
          <a:p>
            <a:pPr marL="0" indent="0">
              <a:buNone/>
            </a:pPr>
            <a:r>
              <a:rPr lang="en-US" sz="1200" dirty="0" smtClean="0">
                <a:latin typeface="Comic Sans MS" panose="030F0702030302020204" pitchFamily="66" charset="0"/>
              </a:rPr>
              <a:t>Sue</a:t>
            </a:r>
            <a:r>
              <a:rPr lang="en-US" sz="1200" dirty="0">
                <a:latin typeface="Comic Sans MS" panose="030F0702030302020204" pitchFamily="66" charset="0"/>
              </a:rPr>
              <a:t>, D.W. &amp; Sue, D. (2016</a:t>
            </a:r>
            <a:r>
              <a:rPr lang="en-US" sz="1200" dirty="0" smtClean="0">
                <a:latin typeface="Comic Sans MS" panose="030F0702030302020204" pitchFamily="66" charset="0"/>
              </a:rPr>
              <a:t>)</a:t>
            </a:r>
            <a:r>
              <a:rPr lang="el-GR" sz="1200" dirty="0" smtClean="0">
                <a:latin typeface="Comic Sans MS" panose="030F0702030302020204" pitchFamily="66" charset="0"/>
              </a:rPr>
              <a:t>.</a:t>
            </a:r>
            <a:r>
              <a:rPr lang="en-US" sz="1200" dirty="0" smtClean="0">
                <a:latin typeface="Comic Sans MS" panose="030F0702030302020204" pitchFamily="66" charset="0"/>
              </a:rPr>
              <a:t> </a:t>
            </a:r>
            <a:r>
              <a:rPr lang="en-US" sz="1200" i="1" dirty="0">
                <a:latin typeface="Comic Sans MS" panose="030F0702030302020204" pitchFamily="66" charset="0"/>
              </a:rPr>
              <a:t>Counseling the culturally diverse; theory </a:t>
            </a:r>
            <a:r>
              <a:rPr lang="en-US" sz="1200" i="1" dirty="0" smtClean="0">
                <a:latin typeface="Comic Sans MS" panose="030F0702030302020204" pitchFamily="66" charset="0"/>
              </a:rPr>
              <a:t>a</a:t>
            </a:r>
            <a:r>
              <a:rPr lang="en-US" sz="1200" i="1" dirty="0">
                <a:latin typeface="Comic Sans MS" panose="030F0702030302020204" pitchFamily="66" charset="0"/>
              </a:rPr>
              <a:t>n</a:t>
            </a:r>
            <a:r>
              <a:rPr lang="en-US" sz="1200" i="1" dirty="0" smtClean="0">
                <a:latin typeface="Comic Sans MS" panose="030F0702030302020204" pitchFamily="66" charset="0"/>
              </a:rPr>
              <a:t>d </a:t>
            </a:r>
            <a:r>
              <a:rPr lang="en-US" sz="1200" i="1" dirty="0">
                <a:latin typeface="Comic Sans MS" panose="030F0702030302020204" pitchFamily="66" charset="0"/>
              </a:rPr>
              <a:t>practice </a:t>
            </a:r>
            <a:r>
              <a:rPr lang="en-US" sz="1200" dirty="0">
                <a:latin typeface="Comic Sans MS" panose="030F0702030302020204" pitchFamily="66" charset="0"/>
              </a:rPr>
              <a:t>(7</a:t>
            </a:r>
            <a:r>
              <a:rPr lang="en-US" sz="1200" baseline="30000" dirty="0">
                <a:latin typeface="Comic Sans MS" panose="030F0702030302020204" pitchFamily="66" charset="0"/>
              </a:rPr>
              <a:t>th</a:t>
            </a:r>
            <a:r>
              <a:rPr lang="en-US" sz="1200" dirty="0">
                <a:latin typeface="Comic Sans MS" panose="030F0702030302020204" pitchFamily="66" charset="0"/>
              </a:rPr>
              <a:t> </a:t>
            </a:r>
            <a:r>
              <a:rPr lang="en-US" sz="1200" dirty="0" err="1">
                <a:latin typeface="Comic Sans MS" panose="030F0702030302020204" pitchFamily="66" charset="0"/>
              </a:rPr>
              <a:t>edn</a:t>
            </a:r>
            <a:r>
              <a:rPr lang="en-US" sz="1200" dirty="0">
                <a:latin typeface="Comic Sans MS" panose="030F0702030302020204" pitchFamily="66" charset="0"/>
              </a:rPr>
              <a:t>). New Jersey: John Wiley and Sons</a:t>
            </a:r>
            <a:r>
              <a:rPr lang="en-US" sz="1200" dirty="0" smtClean="0">
                <a:latin typeface="Comic Sans MS" panose="030F0702030302020204" pitchFamily="66" charset="0"/>
              </a:rPr>
              <a:t>.</a:t>
            </a:r>
          </a:p>
          <a:p>
            <a:pPr marL="0" indent="0">
              <a:buNone/>
            </a:pPr>
            <a:endParaRPr lang="en-US" sz="1200" dirty="0">
              <a:latin typeface="Comic Sans MS" panose="030F0702030302020204" pitchFamily="66" charset="0"/>
            </a:endParaRPr>
          </a:p>
          <a:p>
            <a:pPr marL="0" indent="0">
              <a:buNone/>
            </a:pPr>
            <a:endParaRPr lang="el-GR" sz="1200" dirty="0">
              <a:latin typeface="Comic Sans MS" panose="030F0702030302020204" pitchFamily="66" charset="0"/>
            </a:endParaRPr>
          </a:p>
          <a:p>
            <a:pPr marL="0" indent="0">
              <a:buNone/>
            </a:pPr>
            <a:r>
              <a:rPr lang="el-GR" sz="1200" kern="1000" spc="-80" dirty="0" smtClean="0"/>
              <a:t>Μπορείτε να παρακολουθήσετε  τα παρακάτω</a:t>
            </a:r>
            <a:endParaRPr lang="el-GR" sz="1200" kern="1000" spc="-80" dirty="0"/>
          </a:p>
          <a:p>
            <a:r>
              <a:rPr lang="el-GR" sz="1200" dirty="0" smtClean="0">
                <a:hlinkClick r:id="rId2"/>
              </a:rPr>
              <a:t>https</a:t>
            </a:r>
            <a:r>
              <a:rPr lang="el-GR" sz="1200" dirty="0">
                <a:hlinkClick r:id="rId2"/>
              </a:rPr>
              <a:t>://www.youtube.com/watch?v=zoz3HAtaOpA</a:t>
            </a:r>
            <a:endParaRPr lang="en-US" sz="1200" dirty="0"/>
          </a:p>
          <a:p>
            <a:r>
              <a:rPr lang="el-GR" sz="1200" dirty="0">
                <a:hlinkClick r:id="rId3"/>
              </a:rPr>
              <a:t>https://</a:t>
            </a:r>
            <a:r>
              <a:rPr lang="el-GR" sz="1200" dirty="0" smtClean="0">
                <a:hlinkClick r:id="rId3"/>
              </a:rPr>
              <a:t>www.youtube.com/watch?v=YvJ0QYpRV_A</a:t>
            </a:r>
            <a:endParaRPr lang="el-GR" sz="1200" dirty="0" smtClean="0"/>
          </a:p>
          <a:p>
            <a:r>
              <a:rPr lang="en-US" sz="1200" dirty="0">
                <a:hlinkClick r:id="rId4"/>
              </a:rPr>
              <a:t>https://</a:t>
            </a:r>
            <a:r>
              <a:rPr lang="en-US" sz="1200" dirty="0" smtClean="0">
                <a:hlinkClick r:id="rId4"/>
              </a:rPr>
              <a:t>www.youtube.com/watch?v=4Dkv7WLTqfs</a:t>
            </a:r>
            <a:endParaRPr lang="el-GR" sz="1200" dirty="0" smtClean="0"/>
          </a:p>
          <a:p>
            <a:r>
              <a:rPr lang="en-US" sz="1200" dirty="0">
                <a:hlinkClick r:id="rId5"/>
              </a:rPr>
              <a:t>https://</a:t>
            </a:r>
            <a:r>
              <a:rPr lang="en-US" sz="1200" dirty="0" smtClean="0">
                <a:hlinkClick r:id="rId5"/>
              </a:rPr>
              <a:t>www.youtube.com/watch?v=Q03vjACMv7A</a:t>
            </a:r>
            <a:endParaRPr lang="el-GR" sz="1200" dirty="0" smtClean="0"/>
          </a:p>
          <a:p>
            <a:r>
              <a:rPr lang="el-GR" sz="1200" dirty="0" smtClean="0"/>
              <a:t>Πρωταγωνιστές – Τι χρώμα έχει το σκοτάδι (</a:t>
            </a:r>
            <a:r>
              <a:rPr lang="en-US" sz="1200" dirty="0" smtClean="0">
                <a:hlinkClick r:id="rId6"/>
              </a:rPr>
              <a:t>www.youtube.com</a:t>
            </a:r>
            <a:r>
              <a:rPr lang="en-US" sz="1200" dirty="0" smtClean="0"/>
              <a:t>)</a:t>
            </a:r>
          </a:p>
          <a:p>
            <a:endParaRPr lang="el-GR" sz="1200" dirty="0" smtClean="0"/>
          </a:p>
          <a:p>
            <a:endParaRPr lang="el-GR" sz="1200" dirty="0" smtClean="0"/>
          </a:p>
          <a:p>
            <a:endParaRPr lang="en-US" sz="1200" dirty="0"/>
          </a:p>
          <a:p>
            <a:pPr marL="0" indent="0">
              <a:buNone/>
            </a:pPr>
            <a:endParaRPr lang="el-GR" sz="1200" u="sng" dirty="0" smtClean="0">
              <a:solidFill>
                <a:srgbClr val="008080"/>
              </a:solidFill>
              <a:latin typeface="Comic Sans MS" panose="030F0702030302020204" pitchFamily="66" charset="0"/>
            </a:endParaRPr>
          </a:p>
        </p:txBody>
      </p:sp>
      <p:pic>
        <p:nvPicPr>
          <p:cNvPr id="4" name="Θέση περιεχομένου 3"/>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604602" y="404664"/>
            <a:ext cx="1865451" cy="936104"/>
          </a:xfrm>
          <a:prstGeom prst="rect">
            <a:avLst/>
          </a:prstGeom>
        </p:spPr>
      </p:pic>
    </p:spTree>
    <p:extLst>
      <p:ext uri="{BB962C8B-B14F-4D97-AF65-F5344CB8AC3E}">
        <p14:creationId xmlns:p14="http://schemas.microsoft.com/office/powerpoint/2010/main" val="30075377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5" name="Θέση περιεχομένου 4"/>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699793" y="3068960"/>
            <a:ext cx="3322674" cy="1979290"/>
          </a:xfrm>
          <a:prstGeom prst="rect">
            <a:avLst/>
          </a:prstGeom>
        </p:spPr>
      </p:pic>
      <p:sp>
        <p:nvSpPr>
          <p:cNvPr id="6" name="Ορθογώνιο 5"/>
          <p:cNvSpPr/>
          <p:nvPr/>
        </p:nvSpPr>
        <p:spPr>
          <a:xfrm>
            <a:off x="824849" y="1340768"/>
            <a:ext cx="7560840" cy="1077218"/>
          </a:xfrm>
          <a:prstGeom prst="rect">
            <a:avLst/>
          </a:prstGeom>
        </p:spPr>
        <p:txBody>
          <a:bodyPr wrap="square">
            <a:spAutoFit/>
          </a:bodyPr>
          <a:lstStyle/>
          <a:p>
            <a:pPr algn="ctr"/>
            <a:r>
              <a:rPr lang="el-GR" sz="3200" dirty="0"/>
              <a:t>Σας ευχαριστώ για την παρουσία σας και τη συμμετοχή σας</a:t>
            </a:r>
            <a:r>
              <a:rPr lang="en-US" sz="3200" dirty="0"/>
              <a:t>!</a:t>
            </a:r>
            <a:endParaRPr lang="el-GR" sz="3200" dirty="0"/>
          </a:p>
        </p:txBody>
      </p:sp>
    </p:spTree>
    <p:extLst>
      <p:ext uri="{BB962C8B-B14F-4D97-AF65-F5344CB8AC3E}">
        <p14:creationId xmlns:p14="http://schemas.microsoft.com/office/powerpoint/2010/main" val="1375519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pPr algn="r"/>
            <a:r>
              <a:rPr lang="el-GR" sz="1400" b="1" i="1" dirty="0" smtClean="0">
                <a:solidFill>
                  <a:srgbClr val="008080"/>
                </a:solidFill>
              </a:rPr>
              <a:t>Συμβουλευτική </a:t>
            </a:r>
            <a:r>
              <a:rPr lang="en-US" sz="1400" b="1" i="1" dirty="0">
                <a:solidFill>
                  <a:srgbClr val="008080"/>
                </a:solidFill>
              </a:rPr>
              <a:t> </a:t>
            </a:r>
            <a:r>
              <a:rPr lang="el-GR" sz="1400" b="1" i="1" dirty="0" smtClean="0">
                <a:solidFill>
                  <a:srgbClr val="008080"/>
                </a:solidFill>
              </a:rPr>
              <a:t>ατόμων με αναπηρία και με ειδικές εκπαιδευτικές ανάγκες</a:t>
            </a:r>
            <a:r>
              <a:rPr lang="el-GR" sz="2000" b="1" i="1" dirty="0" smtClean="0">
                <a:solidFill>
                  <a:srgbClr val="008080"/>
                </a:solidFill>
              </a:rPr>
              <a:t/>
            </a:r>
            <a:br>
              <a:rPr lang="el-GR" sz="2000" b="1" i="1" dirty="0" smtClean="0">
                <a:solidFill>
                  <a:srgbClr val="008080"/>
                </a:solidFill>
              </a:rPr>
            </a:br>
            <a:r>
              <a:rPr lang="el-GR" sz="1400" b="1" i="1" dirty="0" smtClean="0">
                <a:solidFill>
                  <a:srgbClr val="008080"/>
                </a:solidFill>
              </a:rPr>
              <a:t>28.0</a:t>
            </a:r>
            <a:r>
              <a:rPr lang="en-US" sz="1400" b="1" i="1" dirty="0" smtClean="0">
                <a:solidFill>
                  <a:srgbClr val="008080"/>
                </a:solidFill>
              </a:rPr>
              <a:t>3</a:t>
            </a:r>
            <a:r>
              <a:rPr lang="el-GR" sz="1400" b="1" i="1" dirty="0" smtClean="0">
                <a:solidFill>
                  <a:srgbClr val="008080"/>
                </a:solidFill>
              </a:rPr>
              <a:t>.2019</a:t>
            </a:r>
            <a:endParaRPr lang="el-GR" sz="1400" dirty="0"/>
          </a:p>
        </p:txBody>
      </p:sp>
      <p:sp>
        <p:nvSpPr>
          <p:cNvPr id="3" name="Θέση περιεχομένου 2"/>
          <p:cNvSpPr>
            <a:spLocks noGrp="1"/>
          </p:cNvSpPr>
          <p:nvPr>
            <p:ph idx="1"/>
          </p:nvPr>
        </p:nvSpPr>
        <p:spPr>
          <a:xfrm>
            <a:off x="323528" y="1844824"/>
            <a:ext cx="8229600" cy="4752528"/>
          </a:xfrm>
          <a:gradFill>
            <a:gsLst>
              <a:gs pos="96669">
                <a:srgbClr val="8A90A0"/>
              </a:gs>
              <a:gs pos="72000">
                <a:srgbClr val="FFFFFF"/>
              </a:gs>
              <a:gs pos="83000">
                <a:srgbClr val="E6E6E6"/>
              </a:gs>
              <a:gs pos="100000">
                <a:srgbClr val="7D8496"/>
              </a:gs>
              <a:gs pos="100000">
                <a:srgbClr val="E6E6E6"/>
              </a:gs>
              <a:gs pos="98000">
                <a:srgbClr val="7D8496"/>
              </a:gs>
              <a:gs pos="100000">
                <a:srgbClr val="E6E6E6"/>
              </a:gs>
            </a:gsLst>
            <a:lin ang="5400000" scaled="0"/>
          </a:gradFill>
        </p:spPr>
        <p:txBody>
          <a:bodyPr>
            <a:normAutofit fontScale="85000" lnSpcReduction="20000"/>
          </a:bodyPr>
          <a:lstStyle/>
          <a:p>
            <a:pPr marL="0" indent="0" algn="ctr">
              <a:buNone/>
            </a:pPr>
            <a:endParaRPr lang="el-GR" sz="1600" u="sng" dirty="0" smtClean="0">
              <a:latin typeface="Comic Sans MS" panose="030F0702030302020204" pitchFamily="66" charset="0"/>
              <a:cs typeface="Arial" pitchFamily="34" charset="0"/>
            </a:endParaRPr>
          </a:p>
          <a:p>
            <a:pPr marL="0" indent="0" algn="ctr">
              <a:buNone/>
            </a:pPr>
            <a:r>
              <a:rPr lang="el-GR" sz="1600" u="sng" dirty="0" smtClean="0">
                <a:latin typeface="Comic Sans MS" panose="030F0702030302020204" pitchFamily="66" charset="0"/>
                <a:cs typeface="Arial" pitchFamily="34" charset="0"/>
              </a:rPr>
              <a:t>Η </a:t>
            </a:r>
            <a:r>
              <a:rPr lang="el-GR" sz="1600" u="sng" dirty="0">
                <a:latin typeface="Comic Sans MS" panose="030F0702030302020204" pitchFamily="66" charset="0"/>
                <a:cs typeface="Arial" pitchFamily="34" charset="0"/>
              </a:rPr>
              <a:t>ελληνική νομοθεσία (Νόμος 3699/2008</a:t>
            </a:r>
            <a:r>
              <a:rPr lang="el-GR" sz="1600" u="sng" dirty="0" smtClean="0">
                <a:latin typeface="Comic Sans MS" panose="030F0702030302020204" pitchFamily="66" charset="0"/>
                <a:cs typeface="Arial" pitchFamily="34" charset="0"/>
              </a:rPr>
              <a:t>)</a:t>
            </a:r>
          </a:p>
          <a:p>
            <a:pPr marL="0" indent="0" algn="ctr">
              <a:buNone/>
            </a:pPr>
            <a:endParaRPr lang="el-GR" sz="1400" i="1" u="sng" dirty="0">
              <a:latin typeface="Comic Sans MS" panose="030F0702030302020204" pitchFamily="66" charset="0"/>
              <a:cs typeface="Arial" pitchFamily="34" charset="0"/>
            </a:endParaRPr>
          </a:p>
          <a:p>
            <a:pPr marL="274320" indent="-274320" algn="ctr">
              <a:buClr>
                <a:schemeClr val="accent3"/>
              </a:buClr>
              <a:buNone/>
              <a:defRPr/>
            </a:pPr>
            <a:r>
              <a:rPr lang="el-GR" sz="1600" b="1" dirty="0">
                <a:solidFill>
                  <a:srgbClr val="008080"/>
                </a:solidFill>
                <a:latin typeface="Comic Sans MS" panose="030F0702030302020204" pitchFamily="66" charset="0"/>
                <a:cs typeface="Segoe UI" pitchFamily="34" charset="0"/>
              </a:rPr>
              <a:t>Άρθρο 3: Μαθητές με αναπηρία και με ειδικές εκπαιδευτικές ανάγκες (</a:t>
            </a:r>
            <a:r>
              <a:rPr lang="el-GR" sz="1600" b="1" dirty="0" err="1">
                <a:solidFill>
                  <a:srgbClr val="008080"/>
                </a:solidFill>
                <a:latin typeface="Comic Sans MS" panose="030F0702030302020204" pitchFamily="66" charset="0"/>
                <a:cs typeface="Segoe UI" pitchFamily="34" charset="0"/>
              </a:rPr>
              <a:t>ε.ε.α</a:t>
            </a:r>
            <a:r>
              <a:rPr lang="el-GR" sz="1600" b="1" dirty="0">
                <a:solidFill>
                  <a:srgbClr val="008080"/>
                </a:solidFill>
                <a:latin typeface="Comic Sans MS" panose="030F0702030302020204" pitchFamily="66" charset="0"/>
                <a:cs typeface="Segoe UI" pitchFamily="34" charset="0"/>
              </a:rPr>
              <a:t>)</a:t>
            </a:r>
          </a:p>
          <a:p>
            <a:pPr marL="274320" indent="-274320">
              <a:buClr>
                <a:schemeClr val="accent3"/>
              </a:buClr>
              <a:buNone/>
              <a:defRPr/>
            </a:pPr>
            <a:endParaRPr lang="el-GR" sz="1400" b="1" dirty="0">
              <a:solidFill>
                <a:srgbClr val="008080"/>
              </a:solidFill>
              <a:latin typeface="Comic Sans MS" panose="030F0702030302020204" pitchFamily="66" charset="0"/>
              <a:cs typeface="Segoe UI" pitchFamily="34" charset="0"/>
            </a:endParaRPr>
          </a:p>
          <a:p>
            <a:pPr marL="274320" indent="-274320">
              <a:buClr>
                <a:schemeClr val="accent3"/>
              </a:buClr>
              <a:buNone/>
              <a:defRPr/>
            </a:pPr>
            <a:r>
              <a:rPr lang="el-GR" sz="1400" dirty="0">
                <a:latin typeface="Comic Sans MS" panose="030F0702030302020204" pitchFamily="66" charset="0"/>
                <a:cs typeface="Segoe UI" pitchFamily="34" charset="0"/>
              </a:rPr>
              <a:t>	</a:t>
            </a:r>
            <a:r>
              <a:rPr lang="el-GR" sz="1400" b="1" dirty="0">
                <a:latin typeface="Comic Sans MS" panose="030F0702030302020204" pitchFamily="66" charset="0"/>
                <a:cs typeface="Segoe UI" pitchFamily="34" charset="0"/>
              </a:rPr>
              <a:t>1</a:t>
            </a:r>
            <a:r>
              <a:rPr lang="el-GR" sz="1400" b="1" dirty="0">
                <a:solidFill>
                  <a:srgbClr val="FFC000"/>
                </a:solidFill>
                <a:latin typeface="Comic Sans MS" panose="030F0702030302020204" pitchFamily="66" charset="0"/>
                <a:cs typeface="Segoe UI" pitchFamily="34" charset="0"/>
              </a:rPr>
              <a:t>.</a:t>
            </a:r>
            <a:r>
              <a:rPr lang="el-GR" sz="1400" dirty="0">
                <a:solidFill>
                  <a:srgbClr val="FFC000"/>
                </a:solidFill>
                <a:latin typeface="Comic Sans MS" panose="030F0702030302020204" pitchFamily="66" charset="0"/>
                <a:cs typeface="Segoe UI" pitchFamily="34" charset="0"/>
              </a:rPr>
              <a:t> </a:t>
            </a:r>
            <a:r>
              <a:rPr lang="el-GR" sz="1400" dirty="0">
                <a:latin typeface="Comic Sans MS" panose="030F0702030302020204" pitchFamily="66" charset="0"/>
                <a:cs typeface="Segoe UI" pitchFamily="34" charset="0"/>
              </a:rPr>
              <a:t>… εμφανίζουν σημαντικές δυσκολίες μάθησης εξαιτίας:</a:t>
            </a:r>
          </a:p>
          <a:p>
            <a:pPr marL="274320" indent="-274320">
              <a:buClr>
                <a:schemeClr val="accent3"/>
              </a:buClr>
              <a:buNone/>
              <a:defRPr/>
            </a:pPr>
            <a:r>
              <a:rPr lang="el-GR" sz="1400" dirty="0">
                <a:latin typeface="Comic Sans MS" panose="030F0702030302020204" pitchFamily="66" charset="0"/>
                <a:cs typeface="Segoe UI" pitchFamily="34" charset="0"/>
              </a:rPr>
              <a:t>		αισθητηριακών</a:t>
            </a:r>
          </a:p>
          <a:p>
            <a:pPr marL="274320" indent="-274320">
              <a:buClr>
                <a:schemeClr val="accent3"/>
              </a:buClr>
              <a:buNone/>
              <a:defRPr/>
            </a:pPr>
            <a:r>
              <a:rPr lang="el-GR" sz="1400" dirty="0">
                <a:latin typeface="Comic Sans MS" panose="030F0702030302020204" pitchFamily="66" charset="0"/>
                <a:cs typeface="Segoe UI" pitchFamily="34" charset="0"/>
              </a:rPr>
              <a:t>		νοητικών</a:t>
            </a:r>
          </a:p>
          <a:p>
            <a:pPr marL="274320" indent="-274320">
              <a:buClr>
                <a:schemeClr val="accent3"/>
              </a:buClr>
              <a:buNone/>
              <a:defRPr/>
            </a:pPr>
            <a:r>
              <a:rPr lang="el-GR" sz="1400" dirty="0">
                <a:latin typeface="Comic Sans MS" panose="030F0702030302020204" pitchFamily="66" charset="0"/>
                <a:cs typeface="Segoe UI" pitchFamily="34" charset="0"/>
              </a:rPr>
              <a:t>		γνωστικών</a:t>
            </a:r>
          </a:p>
          <a:p>
            <a:pPr marL="274320" indent="-274320">
              <a:buClr>
                <a:schemeClr val="accent3"/>
              </a:buClr>
              <a:buNone/>
              <a:defRPr/>
            </a:pPr>
            <a:r>
              <a:rPr lang="el-GR" sz="1400" dirty="0">
                <a:latin typeface="Comic Sans MS" panose="030F0702030302020204" pitchFamily="66" charset="0"/>
                <a:cs typeface="Segoe UI" pitchFamily="34" charset="0"/>
              </a:rPr>
              <a:t>		αναπτυξιακών προβλημάτων</a:t>
            </a:r>
          </a:p>
          <a:p>
            <a:pPr marL="895350" indent="-895350">
              <a:buClr>
                <a:schemeClr val="accent3"/>
              </a:buClr>
              <a:buNone/>
              <a:defRPr/>
            </a:pPr>
            <a:r>
              <a:rPr lang="el-GR" sz="1400" dirty="0">
                <a:latin typeface="Comic Sans MS" panose="030F0702030302020204" pitchFamily="66" charset="0"/>
                <a:cs typeface="Segoe UI" pitchFamily="34" charset="0"/>
              </a:rPr>
              <a:t>	ψυχικών και νευροψυχικών διαταραχών οι οποίες, σύμφωνα με τη διεπιστημονική αξιολόγηση, επηρεάζουν τη διαδικασία της σχολικής προσαρμογής και μάθησης. </a:t>
            </a:r>
          </a:p>
          <a:p>
            <a:pPr marL="274320" indent="-274320">
              <a:buClr>
                <a:schemeClr val="accent3"/>
              </a:buClr>
              <a:buNone/>
              <a:defRPr/>
            </a:pPr>
            <a:endParaRPr lang="el-GR" sz="1400" dirty="0">
              <a:latin typeface="Comic Sans MS" panose="030F0702030302020204" pitchFamily="66" charset="0"/>
              <a:cs typeface="Segoe UI" pitchFamily="34" charset="0"/>
            </a:endParaRPr>
          </a:p>
          <a:p>
            <a:pPr marL="274320" indent="-274320">
              <a:buClr>
                <a:schemeClr val="accent3"/>
              </a:buClr>
              <a:buNone/>
              <a:defRPr/>
            </a:pPr>
            <a:r>
              <a:rPr lang="el-GR" sz="1400" dirty="0">
                <a:latin typeface="Comic Sans MS" panose="030F0702030302020204" pitchFamily="66" charset="0"/>
                <a:cs typeface="Segoe UI" pitchFamily="34" charset="0"/>
              </a:rPr>
              <a:t>	Στους μαθητές με αναπηρία και ειδικές εκπαιδευτικές ανάγκες συγκαταλέγονται ιδίως όσοι παρουσιάζουν:</a:t>
            </a:r>
          </a:p>
          <a:p>
            <a:pPr marL="274320" indent="-274320">
              <a:buClr>
                <a:schemeClr val="accent3"/>
              </a:buClr>
              <a:buNone/>
              <a:defRPr/>
            </a:pPr>
            <a:r>
              <a:rPr lang="el-GR" sz="1400" dirty="0">
                <a:latin typeface="Comic Sans MS" panose="030F0702030302020204" pitchFamily="66" charset="0"/>
                <a:cs typeface="Segoe UI" pitchFamily="34" charset="0"/>
              </a:rPr>
              <a:t>		</a:t>
            </a:r>
            <a:r>
              <a:rPr lang="el-GR" sz="1400" dirty="0">
                <a:solidFill>
                  <a:srgbClr val="FF0000"/>
                </a:solidFill>
                <a:latin typeface="Comic Sans MS" panose="030F0702030302020204" pitchFamily="66" charset="0"/>
                <a:cs typeface="Segoe UI" pitchFamily="34" charset="0"/>
              </a:rPr>
              <a:t>νοητική αναπηρία</a:t>
            </a:r>
          </a:p>
          <a:p>
            <a:pPr marL="274320" indent="-274320">
              <a:buClr>
                <a:schemeClr val="accent3"/>
              </a:buClr>
              <a:buNone/>
              <a:defRPr/>
            </a:pPr>
            <a:r>
              <a:rPr lang="el-GR" sz="1400" dirty="0">
                <a:solidFill>
                  <a:srgbClr val="FF0000"/>
                </a:solidFill>
                <a:latin typeface="Comic Sans MS" panose="030F0702030302020204" pitchFamily="66" charset="0"/>
                <a:cs typeface="Segoe UI" pitchFamily="34" charset="0"/>
              </a:rPr>
              <a:t>		αισθητηριακές αναπηρίες όρασης (τυφλοί, αμβλύωπες με χαμηλή όραση)</a:t>
            </a:r>
          </a:p>
          <a:p>
            <a:pPr marL="274320" indent="-274320">
              <a:buClr>
                <a:schemeClr val="accent3"/>
              </a:buClr>
              <a:buNone/>
              <a:defRPr/>
            </a:pPr>
            <a:r>
              <a:rPr lang="el-GR" sz="1400" dirty="0">
                <a:solidFill>
                  <a:srgbClr val="FF0000"/>
                </a:solidFill>
                <a:latin typeface="Comic Sans MS" panose="030F0702030302020204" pitchFamily="66" charset="0"/>
                <a:cs typeface="Segoe UI" pitchFamily="34" charset="0"/>
              </a:rPr>
              <a:t>		αισθητηριακές αναπηρίες ακοής (κωφοί, βαρήκοοι)</a:t>
            </a:r>
          </a:p>
          <a:p>
            <a:pPr marL="274320" indent="-274320">
              <a:buClr>
                <a:schemeClr val="accent3"/>
              </a:buClr>
              <a:buNone/>
              <a:defRPr/>
            </a:pPr>
            <a:r>
              <a:rPr lang="el-GR" sz="1400" dirty="0">
                <a:solidFill>
                  <a:srgbClr val="FF0000"/>
                </a:solidFill>
                <a:latin typeface="Comic Sans MS" panose="030F0702030302020204" pitchFamily="66" charset="0"/>
                <a:cs typeface="Segoe UI" pitchFamily="34" charset="0"/>
              </a:rPr>
              <a:t>		κινητικές αναπηρίες</a:t>
            </a:r>
          </a:p>
          <a:p>
            <a:pPr marL="274320" indent="-274320">
              <a:buClr>
                <a:schemeClr val="accent3"/>
              </a:buClr>
              <a:buNone/>
              <a:defRPr/>
            </a:pPr>
            <a:r>
              <a:rPr lang="el-GR" sz="1400" dirty="0">
                <a:solidFill>
                  <a:srgbClr val="FF0000"/>
                </a:solidFill>
                <a:latin typeface="Comic Sans MS" panose="030F0702030302020204" pitchFamily="66" charset="0"/>
                <a:cs typeface="Segoe UI" pitchFamily="34" charset="0"/>
              </a:rPr>
              <a:t>		χρόνια μη ιάσιμα νοσήματα</a:t>
            </a:r>
          </a:p>
          <a:p>
            <a:pPr marL="274320" indent="-274320">
              <a:buClr>
                <a:schemeClr val="accent3"/>
              </a:buClr>
              <a:buNone/>
              <a:defRPr/>
            </a:pPr>
            <a:r>
              <a:rPr lang="el-GR" sz="1400" dirty="0">
                <a:solidFill>
                  <a:srgbClr val="FF0000"/>
                </a:solidFill>
                <a:latin typeface="Comic Sans MS" panose="030F0702030302020204" pitchFamily="66" charset="0"/>
                <a:cs typeface="Segoe UI" pitchFamily="34" charset="0"/>
              </a:rPr>
              <a:t>		διαταραχές ομιλίας</a:t>
            </a:r>
            <a:r>
              <a:rPr lang="en-US" sz="1400" dirty="0">
                <a:solidFill>
                  <a:srgbClr val="FF0000"/>
                </a:solidFill>
                <a:latin typeface="Comic Sans MS" panose="030F0702030302020204" pitchFamily="66" charset="0"/>
                <a:cs typeface="Segoe UI" pitchFamily="34" charset="0"/>
              </a:rPr>
              <a:t> </a:t>
            </a:r>
            <a:r>
              <a:rPr lang="el-GR" sz="1400" dirty="0">
                <a:solidFill>
                  <a:srgbClr val="FF0000"/>
                </a:solidFill>
                <a:latin typeface="Comic Sans MS" panose="030F0702030302020204" pitchFamily="66" charset="0"/>
                <a:cs typeface="Segoe UI" pitchFamily="34" charset="0"/>
              </a:rPr>
              <a:t>−</a:t>
            </a:r>
            <a:r>
              <a:rPr lang="en-US" sz="1400" dirty="0">
                <a:solidFill>
                  <a:srgbClr val="FF0000"/>
                </a:solidFill>
                <a:latin typeface="Comic Sans MS" panose="030F0702030302020204" pitchFamily="66" charset="0"/>
                <a:cs typeface="Segoe UI" pitchFamily="34" charset="0"/>
              </a:rPr>
              <a:t> </a:t>
            </a:r>
            <a:r>
              <a:rPr lang="el-GR" sz="1400" dirty="0">
                <a:solidFill>
                  <a:srgbClr val="FF0000"/>
                </a:solidFill>
                <a:latin typeface="Comic Sans MS" panose="030F0702030302020204" pitchFamily="66" charset="0"/>
                <a:cs typeface="Segoe UI" pitchFamily="34" charset="0"/>
              </a:rPr>
              <a:t>λόγου</a:t>
            </a:r>
          </a:p>
          <a:p>
            <a:pPr marL="274320" indent="-274320">
              <a:buClr>
                <a:schemeClr val="accent3"/>
              </a:buClr>
              <a:buNone/>
              <a:defRPr/>
            </a:pPr>
            <a:r>
              <a:rPr lang="el-GR" sz="1400" dirty="0">
                <a:solidFill>
                  <a:srgbClr val="FF0000"/>
                </a:solidFill>
                <a:latin typeface="Comic Sans MS" panose="030F0702030302020204" pitchFamily="66" charset="0"/>
                <a:cs typeface="Segoe UI" pitchFamily="34" charset="0"/>
              </a:rPr>
              <a:t>		ειδικές μαθησιακές δυσκολίες όπως δυσλεξία, </a:t>
            </a:r>
            <a:r>
              <a:rPr lang="el-GR" sz="1400" dirty="0" err="1">
                <a:solidFill>
                  <a:srgbClr val="FF0000"/>
                </a:solidFill>
                <a:latin typeface="Comic Sans MS" panose="030F0702030302020204" pitchFamily="66" charset="0"/>
                <a:cs typeface="Segoe UI" pitchFamily="34" charset="0"/>
              </a:rPr>
              <a:t>δυσγραφία</a:t>
            </a:r>
            <a:r>
              <a:rPr lang="el-GR" sz="1400" dirty="0">
                <a:solidFill>
                  <a:srgbClr val="FF0000"/>
                </a:solidFill>
                <a:latin typeface="Comic Sans MS" panose="030F0702030302020204" pitchFamily="66" charset="0"/>
                <a:cs typeface="Segoe UI" pitchFamily="34" charset="0"/>
              </a:rPr>
              <a:t>, </a:t>
            </a:r>
            <a:r>
              <a:rPr lang="el-GR" sz="1400" dirty="0" err="1">
                <a:solidFill>
                  <a:srgbClr val="FF0000"/>
                </a:solidFill>
                <a:latin typeface="Comic Sans MS" panose="030F0702030302020204" pitchFamily="66" charset="0"/>
                <a:cs typeface="Segoe UI" pitchFamily="34" charset="0"/>
              </a:rPr>
              <a:t>δυσαριθμησία</a:t>
            </a:r>
            <a:r>
              <a:rPr lang="el-GR" sz="1400" dirty="0">
                <a:solidFill>
                  <a:srgbClr val="FF0000"/>
                </a:solidFill>
                <a:latin typeface="Comic Sans MS" panose="030F0702030302020204" pitchFamily="66" charset="0"/>
                <a:cs typeface="Segoe UI" pitchFamily="34" charset="0"/>
              </a:rPr>
              <a:t>, </a:t>
            </a:r>
            <a:r>
              <a:rPr lang="el-GR" sz="1400" dirty="0" err="1">
                <a:solidFill>
                  <a:srgbClr val="FF0000"/>
                </a:solidFill>
                <a:latin typeface="Comic Sans MS" panose="030F0702030302020204" pitchFamily="66" charset="0"/>
                <a:cs typeface="Segoe UI" pitchFamily="34" charset="0"/>
              </a:rPr>
              <a:t>δυσαναγνωσία</a:t>
            </a:r>
            <a:r>
              <a:rPr lang="el-GR" sz="1400" dirty="0">
                <a:solidFill>
                  <a:srgbClr val="FF0000"/>
                </a:solidFill>
                <a:latin typeface="Comic Sans MS" panose="030F0702030302020204" pitchFamily="66" charset="0"/>
                <a:cs typeface="Segoe UI" pitchFamily="34" charset="0"/>
              </a:rPr>
              <a:t>, </a:t>
            </a:r>
            <a:r>
              <a:rPr lang="el-GR" sz="1400" dirty="0" err="1">
                <a:solidFill>
                  <a:srgbClr val="FF0000"/>
                </a:solidFill>
                <a:latin typeface="Comic Sans MS" panose="030F0702030302020204" pitchFamily="66" charset="0"/>
                <a:cs typeface="Segoe UI" pitchFamily="34" charset="0"/>
              </a:rPr>
              <a:t>δυσορθογραφία</a:t>
            </a:r>
            <a:r>
              <a:rPr lang="el-GR" sz="1400" dirty="0">
                <a:solidFill>
                  <a:srgbClr val="FF0000"/>
                </a:solidFill>
                <a:latin typeface="Comic Sans MS" panose="030F0702030302020204" pitchFamily="66" charset="0"/>
                <a:cs typeface="Segoe UI" pitchFamily="34" charset="0"/>
              </a:rPr>
              <a:t>,</a:t>
            </a:r>
          </a:p>
          <a:p>
            <a:pPr marL="274320" indent="-274320">
              <a:buClr>
                <a:schemeClr val="accent3"/>
              </a:buClr>
              <a:buNone/>
              <a:defRPr/>
            </a:pPr>
            <a:r>
              <a:rPr lang="el-GR" sz="1400" dirty="0">
                <a:solidFill>
                  <a:srgbClr val="FF0000"/>
                </a:solidFill>
                <a:latin typeface="Comic Sans MS" panose="030F0702030302020204" pitchFamily="66" charset="0"/>
                <a:cs typeface="Segoe UI" pitchFamily="34" charset="0"/>
              </a:rPr>
              <a:t>		σύνδρομο ελλειμματικής προσοχής με ή χωρίς </a:t>
            </a:r>
            <a:r>
              <a:rPr lang="el-GR" sz="1400" dirty="0" err="1">
                <a:solidFill>
                  <a:srgbClr val="FF0000"/>
                </a:solidFill>
                <a:latin typeface="Comic Sans MS" panose="030F0702030302020204" pitchFamily="66" charset="0"/>
                <a:cs typeface="Segoe UI" pitchFamily="34" charset="0"/>
              </a:rPr>
              <a:t>υπερκινητικότητα</a:t>
            </a:r>
            <a:r>
              <a:rPr lang="el-GR" sz="1400" dirty="0">
                <a:solidFill>
                  <a:srgbClr val="FF0000"/>
                </a:solidFill>
                <a:latin typeface="Comic Sans MS" panose="030F0702030302020204" pitchFamily="66" charset="0"/>
                <a:cs typeface="Segoe UI" pitchFamily="34" charset="0"/>
              </a:rPr>
              <a:t>,</a:t>
            </a:r>
          </a:p>
          <a:p>
            <a:pPr marL="274320" indent="-274320">
              <a:buClr>
                <a:schemeClr val="accent3"/>
              </a:buClr>
              <a:buNone/>
              <a:defRPr/>
            </a:pPr>
            <a:r>
              <a:rPr lang="el-GR" sz="1400" dirty="0">
                <a:solidFill>
                  <a:srgbClr val="FF0000"/>
                </a:solidFill>
                <a:latin typeface="Comic Sans MS" panose="030F0702030302020204" pitchFamily="66" charset="0"/>
                <a:cs typeface="Segoe UI" pitchFamily="34" charset="0"/>
              </a:rPr>
              <a:t>		διάχυτες αναπτυξιακές διαταραχές (φάσμα αυτισμού)</a:t>
            </a:r>
          </a:p>
          <a:p>
            <a:pPr marL="274320" indent="-274320">
              <a:buClr>
                <a:schemeClr val="accent3"/>
              </a:buClr>
              <a:buNone/>
              <a:defRPr/>
            </a:pPr>
            <a:r>
              <a:rPr lang="el-GR" sz="1400" dirty="0">
                <a:solidFill>
                  <a:srgbClr val="FF0000"/>
                </a:solidFill>
                <a:latin typeface="Comic Sans MS" panose="030F0702030302020204" pitchFamily="66" charset="0"/>
                <a:cs typeface="Segoe UI" pitchFamily="34" charset="0"/>
              </a:rPr>
              <a:t>		ψυχικές διαταραχές και πολλαπλές αναπηρίες</a:t>
            </a:r>
          </a:p>
          <a:p>
            <a:pPr marL="0" indent="0">
              <a:buNone/>
            </a:pPr>
            <a:endParaRPr lang="el-GR" sz="1400" i="1" u="sng" dirty="0" smtClean="0">
              <a:latin typeface="Comic Sans MS" panose="030F0702030302020204" pitchFamily="66" charset="0"/>
            </a:endParaRPr>
          </a:p>
        </p:txBody>
      </p:sp>
      <p:pic>
        <p:nvPicPr>
          <p:cNvPr id="4" name="Θέση περιεχομένου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04601" y="332656"/>
            <a:ext cx="1865451" cy="1080000"/>
          </a:xfrm>
          <a:prstGeom prst="rect">
            <a:avLst/>
          </a:prstGeom>
        </p:spPr>
      </p:pic>
    </p:spTree>
    <p:extLst>
      <p:ext uri="{BB962C8B-B14F-4D97-AF65-F5344CB8AC3E}">
        <p14:creationId xmlns:p14="http://schemas.microsoft.com/office/powerpoint/2010/main" val="37536706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pPr algn="r"/>
            <a:r>
              <a:rPr lang="el-GR" sz="2200" b="1" i="1" dirty="0" smtClean="0">
                <a:solidFill>
                  <a:srgbClr val="008080"/>
                </a:solidFill>
              </a:rPr>
              <a:t/>
            </a:r>
            <a:br>
              <a:rPr lang="el-GR" sz="2200" b="1" i="1" dirty="0" smtClean="0">
                <a:solidFill>
                  <a:srgbClr val="008080"/>
                </a:solidFill>
              </a:rPr>
            </a:br>
            <a:r>
              <a:rPr lang="el-GR" sz="1600" b="1" i="1" dirty="0">
                <a:solidFill>
                  <a:srgbClr val="008080"/>
                </a:solidFill>
              </a:rPr>
              <a:t>Συμβουλευτική </a:t>
            </a:r>
            <a:r>
              <a:rPr lang="en-US" sz="1600" b="1" i="1" dirty="0">
                <a:solidFill>
                  <a:srgbClr val="008080"/>
                </a:solidFill>
              </a:rPr>
              <a:t> </a:t>
            </a:r>
            <a:r>
              <a:rPr lang="el-GR" sz="1600" b="1" i="1" dirty="0">
                <a:solidFill>
                  <a:srgbClr val="008080"/>
                </a:solidFill>
              </a:rPr>
              <a:t>ατόμων με αναπηρία και με ειδικές εκπαιδευτικές ανάγκες </a:t>
            </a:r>
            <a:r>
              <a:rPr lang="el-GR" sz="2200" b="1" i="1" dirty="0" smtClean="0">
                <a:solidFill>
                  <a:srgbClr val="008080"/>
                </a:solidFill>
              </a:rPr>
              <a:t/>
            </a:r>
            <a:br>
              <a:rPr lang="el-GR" sz="2200" b="1" i="1" dirty="0" smtClean="0">
                <a:solidFill>
                  <a:srgbClr val="008080"/>
                </a:solidFill>
              </a:rPr>
            </a:br>
            <a:r>
              <a:rPr lang="el-GR" b="1" i="1" dirty="0">
                <a:solidFill>
                  <a:srgbClr val="008080"/>
                </a:solidFill>
              </a:rPr>
              <a:t/>
            </a:r>
            <a:br>
              <a:rPr lang="el-GR" b="1" i="1" dirty="0">
                <a:solidFill>
                  <a:srgbClr val="008080"/>
                </a:solidFill>
              </a:rPr>
            </a:br>
            <a:endParaRPr lang="el-GR" sz="2200" dirty="0"/>
          </a:p>
        </p:txBody>
      </p:sp>
      <p:sp>
        <p:nvSpPr>
          <p:cNvPr id="3" name="Θέση περιεχομένου 2"/>
          <p:cNvSpPr>
            <a:spLocks noGrp="1"/>
          </p:cNvSpPr>
          <p:nvPr>
            <p:ph idx="1"/>
          </p:nvPr>
        </p:nvSpPr>
        <p:spPr>
          <a:gradFill>
            <a:gsLst>
              <a:gs pos="0">
                <a:srgbClr val="FFFFFF"/>
              </a:gs>
              <a:gs pos="7001">
                <a:srgbClr val="E6E6E6"/>
              </a:gs>
              <a:gs pos="92000">
                <a:srgbClr val="7D8496"/>
              </a:gs>
              <a:gs pos="73000">
                <a:srgbClr val="E6E6E6"/>
              </a:gs>
              <a:gs pos="97000">
                <a:srgbClr val="7D8496"/>
              </a:gs>
              <a:gs pos="100000">
                <a:srgbClr val="E6E6E6"/>
              </a:gs>
            </a:gsLst>
            <a:lin ang="5400000" scaled="0"/>
          </a:gradFill>
        </p:spPr>
        <p:txBody>
          <a:bodyPr>
            <a:normAutofit/>
          </a:bodyPr>
          <a:lstStyle/>
          <a:p>
            <a:pPr marL="0" indent="0" algn="ctr">
              <a:buNone/>
            </a:pPr>
            <a:endParaRPr lang="el-GR" sz="1400" u="sng" dirty="0" smtClean="0">
              <a:latin typeface="Comic Sans MS" panose="030F0702030302020204" pitchFamily="66" charset="0"/>
              <a:cs typeface="Arial" pitchFamily="34" charset="0"/>
            </a:endParaRPr>
          </a:p>
          <a:p>
            <a:pPr marL="0" indent="0" algn="ctr">
              <a:buNone/>
            </a:pPr>
            <a:r>
              <a:rPr lang="el-GR" sz="1400" u="sng" dirty="0" smtClean="0">
                <a:latin typeface="Comic Sans MS" panose="030F0702030302020204" pitchFamily="66" charset="0"/>
                <a:cs typeface="Arial" pitchFamily="34" charset="0"/>
              </a:rPr>
              <a:t>(</a:t>
            </a:r>
            <a:r>
              <a:rPr lang="el-GR" sz="1400" u="sng" dirty="0">
                <a:latin typeface="Comic Sans MS" panose="030F0702030302020204" pitchFamily="66" charset="0"/>
                <a:cs typeface="Arial" pitchFamily="34" charset="0"/>
              </a:rPr>
              <a:t>Νόμος 3699/2008)  (συνέχεια</a:t>
            </a:r>
            <a:r>
              <a:rPr lang="el-GR" sz="1400" u="sng" dirty="0" smtClean="0">
                <a:latin typeface="Comic Sans MS" panose="030F0702030302020204" pitchFamily="66" charset="0"/>
                <a:cs typeface="Arial" pitchFamily="34" charset="0"/>
              </a:rPr>
              <a:t>)</a:t>
            </a:r>
          </a:p>
          <a:p>
            <a:pPr marL="0" indent="0" algn="ctr">
              <a:buNone/>
            </a:pPr>
            <a:r>
              <a:rPr lang="en-US" sz="1400" u="sng" dirty="0">
                <a:latin typeface="Comic Sans MS" panose="030F0702030302020204" pitchFamily="66" charset="0"/>
                <a:cs typeface="Arial" pitchFamily="34" charset="0"/>
              </a:rPr>
              <a:t/>
            </a:r>
            <a:br>
              <a:rPr lang="en-US" sz="1400" u="sng" dirty="0">
                <a:latin typeface="Comic Sans MS" panose="030F0702030302020204" pitchFamily="66" charset="0"/>
                <a:cs typeface="Arial" pitchFamily="34" charset="0"/>
              </a:rPr>
            </a:br>
            <a:r>
              <a:rPr lang="el-GR" sz="1400" b="1" dirty="0" smtClean="0">
                <a:solidFill>
                  <a:srgbClr val="008080"/>
                </a:solidFill>
                <a:latin typeface="Comic Sans MS" panose="030F0702030302020204" pitchFamily="66" charset="0"/>
                <a:cs typeface="Segoe UI" pitchFamily="34" charset="0"/>
              </a:rPr>
              <a:t>Άρθρο 3: Μαθητές με αναπηρία και με ειδικές εκπαιδευτικές ανάγκες (</a:t>
            </a:r>
            <a:r>
              <a:rPr lang="el-GR" sz="1400" b="1" dirty="0" err="1" smtClean="0">
                <a:solidFill>
                  <a:srgbClr val="008080"/>
                </a:solidFill>
                <a:latin typeface="Comic Sans MS" panose="030F0702030302020204" pitchFamily="66" charset="0"/>
                <a:cs typeface="Segoe UI" pitchFamily="34" charset="0"/>
              </a:rPr>
              <a:t>ε.ε.α</a:t>
            </a:r>
            <a:r>
              <a:rPr lang="el-GR" sz="1400" b="1" dirty="0" smtClean="0">
                <a:solidFill>
                  <a:srgbClr val="008080"/>
                </a:solidFill>
                <a:latin typeface="Comic Sans MS" panose="030F0702030302020204" pitchFamily="66" charset="0"/>
                <a:cs typeface="Segoe UI" pitchFamily="34" charset="0"/>
              </a:rPr>
              <a:t>.)</a:t>
            </a:r>
          </a:p>
          <a:p>
            <a:pPr marL="0" indent="0" algn="ctr">
              <a:buNone/>
            </a:pPr>
            <a:endParaRPr lang="el-GR" sz="1400" b="1" dirty="0">
              <a:solidFill>
                <a:srgbClr val="008080"/>
              </a:solidFill>
              <a:latin typeface="Comic Sans MS" panose="030F0702030302020204" pitchFamily="66" charset="0"/>
              <a:cs typeface="Segoe UI" pitchFamily="34" charset="0"/>
            </a:endParaRPr>
          </a:p>
          <a:p>
            <a:pPr marL="274320" indent="-274320" algn="just">
              <a:buClr>
                <a:schemeClr val="accent3"/>
              </a:buClr>
              <a:buNone/>
              <a:defRPr/>
            </a:pPr>
            <a:r>
              <a:rPr lang="el-GR" sz="1200" b="1" dirty="0">
                <a:latin typeface="Comic Sans MS" panose="030F0702030302020204" pitchFamily="66" charset="0"/>
                <a:cs typeface="Segoe UI" pitchFamily="34" charset="0"/>
              </a:rPr>
              <a:t>2.</a:t>
            </a:r>
            <a:r>
              <a:rPr lang="el-GR" sz="1200" dirty="0">
                <a:latin typeface="Comic Sans MS" panose="030F0702030302020204" pitchFamily="66" charset="0"/>
                <a:cs typeface="Segoe UI" pitchFamily="34" charset="0"/>
              </a:rPr>
              <a:t> Οι μαθητές με σύνθετες γνωστικές, συναισθηματικές και κοινωνικές δυσκολίες, </a:t>
            </a:r>
            <a:r>
              <a:rPr lang="el-GR" sz="1200" dirty="0" err="1">
                <a:latin typeface="Comic Sans MS" panose="030F0702030302020204" pitchFamily="66" charset="0"/>
                <a:cs typeface="Segoe UI" pitchFamily="34" charset="0"/>
              </a:rPr>
              <a:t>παραβατική</a:t>
            </a:r>
            <a:r>
              <a:rPr lang="el-GR" sz="1200" dirty="0">
                <a:latin typeface="Comic Sans MS" panose="030F0702030302020204" pitchFamily="66" charset="0"/>
                <a:cs typeface="Segoe UI" pitchFamily="34" charset="0"/>
              </a:rPr>
              <a:t> συμπεριφορά λόγω κακοποίησης, </a:t>
            </a:r>
            <a:r>
              <a:rPr lang="el-GR" sz="1200" dirty="0" err="1">
                <a:latin typeface="Comic Sans MS" panose="030F0702030302020204" pitchFamily="66" charset="0"/>
                <a:cs typeface="Segoe UI" pitchFamily="34" charset="0"/>
              </a:rPr>
              <a:t>γονεϊκής</a:t>
            </a:r>
            <a:r>
              <a:rPr lang="el-GR" sz="1200" dirty="0">
                <a:latin typeface="Comic Sans MS" panose="030F0702030302020204" pitchFamily="66" charset="0"/>
                <a:cs typeface="Segoe UI" pitchFamily="34" charset="0"/>
              </a:rPr>
              <a:t> παραμέλησης και εγκατάλειψης ή λόγω ενδοοικογενειακής βίας, ανήκουν στα άτομα με ειδικές εκπαιδευτικές ανάγκες.</a:t>
            </a:r>
          </a:p>
          <a:p>
            <a:pPr marL="274320" indent="-274320" algn="just">
              <a:buClr>
                <a:schemeClr val="accent3"/>
              </a:buClr>
              <a:buNone/>
              <a:defRPr/>
            </a:pPr>
            <a:endParaRPr lang="en-US" sz="1200" dirty="0">
              <a:latin typeface="Comic Sans MS" panose="030F0702030302020204" pitchFamily="66" charset="0"/>
              <a:cs typeface="Segoe UI" pitchFamily="34" charset="0"/>
            </a:endParaRPr>
          </a:p>
          <a:p>
            <a:pPr marL="274320" indent="-274320" algn="just">
              <a:buClr>
                <a:schemeClr val="accent3"/>
              </a:buClr>
              <a:buNone/>
              <a:defRPr/>
            </a:pPr>
            <a:endParaRPr lang="el-GR" sz="1200" dirty="0">
              <a:latin typeface="Comic Sans MS" panose="030F0702030302020204" pitchFamily="66" charset="0"/>
              <a:cs typeface="Segoe UI" pitchFamily="34" charset="0"/>
            </a:endParaRPr>
          </a:p>
          <a:p>
            <a:pPr marL="274320" indent="-274320" algn="just">
              <a:buClr>
                <a:schemeClr val="accent3"/>
              </a:buClr>
              <a:buNone/>
              <a:defRPr/>
            </a:pPr>
            <a:r>
              <a:rPr lang="el-GR" sz="1200" b="1" dirty="0" smtClean="0">
                <a:latin typeface="Comic Sans MS" panose="030F0702030302020204" pitchFamily="66" charset="0"/>
                <a:cs typeface="Segoe UI" pitchFamily="34" charset="0"/>
              </a:rPr>
              <a:t>3</a:t>
            </a:r>
            <a:r>
              <a:rPr lang="el-GR" sz="1200" b="1" dirty="0">
                <a:latin typeface="Comic Sans MS" panose="030F0702030302020204" pitchFamily="66" charset="0"/>
                <a:cs typeface="Segoe UI" pitchFamily="34" charset="0"/>
              </a:rPr>
              <a:t>.</a:t>
            </a:r>
            <a:r>
              <a:rPr lang="el-GR" sz="1200" dirty="0">
                <a:latin typeface="Comic Sans MS" panose="030F0702030302020204" pitchFamily="66" charset="0"/>
                <a:cs typeface="Segoe UI" pitchFamily="34" charset="0"/>
              </a:rPr>
              <a:t> Μαθητές με ειδικές εκπαιδευτικές ανάγκες είναι και οι μαθητές που έχουν μία ή περισσότερες νοητικές </a:t>
            </a:r>
            <a:r>
              <a:rPr lang="el-GR" sz="1200" dirty="0" smtClean="0">
                <a:latin typeface="Comic Sans MS" panose="030F0702030302020204" pitchFamily="66" charset="0"/>
                <a:cs typeface="Segoe UI" pitchFamily="34" charset="0"/>
              </a:rPr>
              <a:t>ικανότητες</a:t>
            </a:r>
            <a:r>
              <a:rPr lang="en-US" sz="1200" dirty="0" smtClean="0">
                <a:latin typeface="Comic Sans MS" panose="030F0702030302020204" pitchFamily="66" charset="0"/>
                <a:cs typeface="Segoe UI" pitchFamily="34" charset="0"/>
              </a:rPr>
              <a:t> </a:t>
            </a:r>
            <a:r>
              <a:rPr lang="el-GR" sz="1200" dirty="0" smtClean="0">
                <a:latin typeface="Comic Sans MS" panose="030F0702030302020204" pitchFamily="66" charset="0"/>
                <a:cs typeface="Segoe UI" pitchFamily="34" charset="0"/>
              </a:rPr>
              <a:t>και ταλέντα </a:t>
            </a:r>
            <a:r>
              <a:rPr lang="el-GR" sz="1200" dirty="0">
                <a:latin typeface="Comic Sans MS" panose="030F0702030302020204" pitchFamily="66" charset="0"/>
                <a:cs typeface="Segoe UI" pitchFamily="34" charset="0"/>
              </a:rPr>
              <a:t>ανεπτυγμένα σε βαθμό που υπερβαίνει κατά πολύ τα προσδοκώμενα για την ηλικιακή τους </a:t>
            </a:r>
            <a:r>
              <a:rPr lang="el-GR" sz="1200" dirty="0" smtClean="0">
                <a:latin typeface="Comic Sans MS" panose="030F0702030302020204" pitchFamily="66" charset="0"/>
                <a:cs typeface="Segoe UI" pitchFamily="34" charset="0"/>
              </a:rPr>
              <a:t>ομάδα (ταλαντούχα και προικισμένα παιδιά  ‘</a:t>
            </a:r>
            <a:r>
              <a:rPr lang="en-US" sz="1200" dirty="0" smtClean="0">
                <a:latin typeface="Comic Sans MS" panose="030F0702030302020204" pitchFamily="66" charset="0"/>
                <a:cs typeface="Segoe UI" pitchFamily="34" charset="0"/>
              </a:rPr>
              <a:t>gifted and talented children’)</a:t>
            </a:r>
            <a:r>
              <a:rPr lang="el-GR" sz="1200" dirty="0" smtClean="0">
                <a:latin typeface="Comic Sans MS" panose="030F0702030302020204" pitchFamily="66" charset="0"/>
                <a:cs typeface="Segoe UI" pitchFamily="34" charset="0"/>
              </a:rPr>
              <a:t>. </a:t>
            </a:r>
            <a:endParaRPr lang="el-GR" sz="1200" dirty="0">
              <a:latin typeface="Comic Sans MS" panose="030F0702030302020204" pitchFamily="66" charset="0"/>
              <a:cs typeface="Segoe UI" pitchFamily="34" charset="0"/>
            </a:endParaRPr>
          </a:p>
          <a:p>
            <a:pPr marL="274320" indent="-274320" algn="just">
              <a:buClr>
                <a:schemeClr val="accent3"/>
              </a:buClr>
              <a:buNone/>
              <a:defRPr/>
            </a:pPr>
            <a:endParaRPr lang="el-GR" sz="1200" i="1" dirty="0">
              <a:latin typeface="Comic Sans MS" panose="030F0702030302020204" pitchFamily="66" charset="0"/>
              <a:cs typeface="Segoe UI" pitchFamily="34" charset="0"/>
            </a:endParaRPr>
          </a:p>
          <a:p>
            <a:pPr marL="0" indent="0">
              <a:buNone/>
            </a:pPr>
            <a:endParaRPr lang="el-GR" sz="1400" b="1" dirty="0" smtClean="0">
              <a:solidFill>
                <a:srgbClr val="008080"/>
              </a:solidFill>
              <a:latin typeface="Comic Sans MS" panose="030F0702030302020204" pitchFamily="66" charset="0"/>
              <a:cs typeface="Segoe UI" pitchFamily="34" charset="0"/>
            </a:endParaRPr>
          </a:p>
          <a:p>
            <a:pPr marL="0" indent="0" algn="just">
              <a:buNone/>
            </a:pPr>
            <a:endParaRPr lang="el-GR" sz="1100" dirty="0" smtClean="0">
              <a:latin typeface="Comic Sans MS" panose="030F0702030302020204" pitchFamily="66" charset="0"/>
              <a:cs typeface="Segoe UI" pitchFamily="34" charset="0"/>
            </a:endParaRPr>
          </a:p>
          <a:p>
            <a:pPr marL="0" indent="0" algn="just">
              <a:buNone/>
            </a:pPr>
            <a:endParaRPr lang="el-GR" sz="1100" dirty="0">
              <a:latin typeface="Comic Sans MS" panose="030F0702030302020204" pitchFamily="66" charset="0"/>
              <a:cs typeface="Segoe UI" pitchFamily="34" charset="0"/>
            </a:endParaRPr>
          </a:p>
          <a:p>
            <a:pPr marL="0" indent="0" algn="just">
              <a:buNone/>
            </a:pPr>
            <a:r>
              <a:rPr lang="el-GR" sz="1100" dirty="0" smtClean="0">
                <a:latin typeface="Comic Sans MS" panose="030F0702030302020204" pitchFamily="66" charset="0"/>
                <a:cs typeface="Segoe UI" pitchFamily="34" charset="0"/>
              </a:rPr>
              <a:t>Σημείωση: Στην </a:t>
            </a:r>
            <a:r>
              <a:rPr lang="el-GR" sz="1100" dirty="0">
                <a:latin typeface="Comic Sans MS" panose="030F0702030302020204" pitchFamily="66" charset="0"/>
                <a:cs typeface="Segoe UI" pitchFamily="34" charset="0"/>
              </a:rPr>
              <a:t>κατηγορία μαθητών με αναπηρία και ειδικές εκπαιδευτικές ανάγκες δεν εμπίπτουν οι μαθητές με χαμηλή σχολική επίδοση που συνδέεται αιτιωδώς με εξωγενείς παράγοντες, όπως γλωσσικές ή πολιτισμικές ιδιαιτερότητες.</a:t>
            </a:r>
          </a:p>
          <a:p>
            <a:pPr marL="0" indent="0" algn="ctr">
              <a:buNone/>
            </a:pPr>
            <a:endParaRPr lang="el-GR" sz="1400" b="1" dirty="0">
              <a:solidFill>
                <a:srgbClr val="008080"/>
              </a:solidFill>
              <a:latin typeface="Comic Sans MS" panose="030F0702030302020204" pitchFamily="66" charset="0"/>
              <a:cs typeface="Segoe UI" pitchFamily="34" charset="0"/>
            </a:endParaRPr>
          </a:p>
          <a:p>
            <a:pPr marL="0" indent="0">
              <a:buNone/>
            </a:pPr>
            <a:endParaRPr lang="el-GR" sz="1400" b="1" dirty="0" smtClean="0">
              <a:solidFill>
                <a:srgbClr val="008080"/>
              </a:solidFill>
              <a:latin typeface="Comic Sans MS" panose="030F0702030302020204" pitchFamily="66" charset="0"/>
            </a:endParaRPr>
          </a:p>
        </p:txBody>
      </p:sp>
      <p:pic>
        <p:nvPicPr>
          <p:cNvPr id="4" name="Θέση περιεχομένου 3"/>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611560" y="260648"/>
            <a:ext cx="1865451" cy="1080000"/>
          </a:xfrm>
        </p:spPr>
      </p:pic>
    </p:spTree>
    <p:extLst>
      <p:ext uri="{BB962C8B-B14F-4D97-AF65-F5344CB8AC3E}">
        <p14:creationId xmlns:p14="http://schemas.microsoft.com/office/powerpoint/2010/main" val="24860091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pPr algn="r"/>
            <a:r>
              <a:rPr lang="el-GR" sz="1400" b="1" i="1" dirty="0" smtClean="0">
                <a:solidFill>
                  <a:srgbClr val="008080"/>
                </a:solidFill>
              </a:rPr>
              <a:t>Πολιτισμική ταυτότητα – Αναπηρία και ειδικές εκπαιδευτικές ανάγκες</a:t>
            </a:r>
            <a:r>
              <a:rPr lang="el-GR" sz="1400" b="1" i="1" dirty="0">
                <a:solidFill>
                  <a:srgbClr val="008080"/>
                </a:solidFill>
              </a:rPr>
              <a:t/>
            </a:r>
            <a:br>
              <a:rPr lang="el-GR" sz="1400" b="1" i="1" dirty="0">
                <a:solidFill>
                  <a:srgbClr val="008080"/>
                </a:solidFill>
              </a:rPr>
            </a:br>
            <a:r>
              <a:rPr lang="el-GR" sz="2000" b="1" i="1" dirty="0">
                <a:solidFill>
                  <a:srgbClr val="008080"/>
                </a:solidFill>
              </a:rPr>
              <a:t/>
            </a:r>
            <a:br>
              <a:rPr lang="el-GR" sz="2000" b="1" i="1" dirty="0">
                <a:solidFill>
                  <a:srgbClr val="008080"/>
                </a:solidFill>
              </a:rPr>
            </a:br>
            <a:endParaRPr lang="el-GR" sz="2000" dirty="0"/>
          </a:p>
        </p:txBody>
      </p:sp>
      <p:sp>
        <p:nvSpPr>
          <p:cNvPr id="3" name="Θέση περιεχομένου 2"/>
          <p:cNvSpPr>
            <a:spLocks noGrp="1"/>
          </p:cNvSpPr>
          <p:nvPr>
            <p:ph idx="1"/>
          </p:nvPr>
        </p:nvSpPr>
        <p:spPr>
          <a:xfrm>
            <a:off x="467544" y="1412776"/>
            <a:ext cx="8229600" cy="4525963"/>
          </a:xfrm>
          <a:gradFill>
            <a:gsLst>
              <a:gs pos="0">
                <a:srgbClr val="FFFFFF"/>
              </a:gs>
              <a:gs pos="95000">
                <a:srgbClr val="E6E6E6"/>
              </a:gs>
              <a:gs pos="95000">
                <a:srgbClr val="7D8496"/>
              </a:gs>
              <a:gs pos="99000">
                <a:srgbClr val="E6E6E6"/>
              </a:gs>
              <a:gs pos="100000">
                <a:srgbClr val="7D8496"/>
              </a:gs>
              <a:gs pos="100000">
                <a:srgbClr val="E6E6E6"/>
              </a:gs>
            </a:gsLst>
            <a:lin ang="5400000" scaled="0"/>
          </a:gradFill>
        </p:spPr>
        <p:txBody>
          <a:bodyPr/>
          <a:lstStyle/>
          <a:p>
            <a:pPr marL="0" indent="0" algn="just">
              <a:buNone/>
            </a:pPr>
            <a:r>
              <a:rPr lang="el-GR" sz="1200" dirty="0">
                <a:latin typeface="Comic Sans MS" panose="030F0702030302020204" pitchFamily="66" charset="0"/>
              </a:rPr>
              <a:t> </a:t>
            </a:r>
            <a:r>
              <a:rPr lang="el-GR" sz="1200" dirty="0" smtClean="0">
                <a:latin typeface="Comic Sans MS" panose="030F0702030302020204" pitchFamily="66" charset="0"/>
              </a:rPr>
              <a:t>Η αναπηρία αλλά και η κάθε μορφής ειδική εκπαιδευτική ανάγκη έχει σημαντική επίδραση στην ανάπτυξη της πολιτισμικής ταυτότητας του ατόμου.</a:t>
            </a:r>
          </a:p>
          <a:p>
            <a:pPr marL="0" indent="0" algn="just">
              <a:buNone/>
            </a:pPr>
            <a:endParaRPr lang="el-GR" sz="1200" dirty="0">
              <a:latin typeface="Comic Sans MS" panose="030F0702030302020204" pitchFamily="66" charset="0"/>
            </a:endParaRPr>
          </a:p>
          <a:p>
            <a:pPr marL="0" indent="0" algn="just">
              <a:buNone/>
            </a:pPr>
            <a:r>
              <a:rPr lang="el-GR" sz="1200" u="sng" dirty="0" smtClean="0">
                <a:latin typeface="Comic Sans MS" panose="030F0702030302020204" pitchFamily="66" charset="0"/>
              </a:rPr>
              <a:t>Παράγοντες διαμόρφωσης της πολιτισμικής ταυτότητας ατόμων με αναπηρία και ειδικές εκπαιδευτικές ανάγκες</a:t>
            </a:r>
          </a:p>
          <a:p>
            <a:pPr marL="0" indent="0" algn="just">
              <a:buNone/>
            </a:pPr>
            <a:endParaRPr lang="el-GR" sz="1200" u="sng" dirty="0">
              <a:latin typeface="Comic Sans MS" panose="030F0702030302020204" pitchFamily="66" charset="0"/>
            </a:endParaRPr>
          </a:p>
          <a:p>
            <a:pPr algn="just">
              <a:buFont typeface="Wingdings" panose="05000000000000000000" pitchFamily="2" charset="2"/>
              <a:buChar char="ü"/>
            </a:pPr>
            <a:r>
              <a:rPr lang="el-GR" sz="1200" dirty="0" smtClean="0">
                <a:latin typeface="Comic Sans MS" panose="030F0702030302020204" pitchFamily="66" charset="0"/>
              </a:rPr>
              <a:t>Το περιβάλλον στο οποίο μεγαλώνει το άτομο.</a:t>
            </a:r>
          </a:p>
          <a:p>
            <a:pPr algn="just">
              <a:buFont typeface="Wingdings" panose="05000000000000000000" pitchFamily="2" charset="2"/>
              <a:buChar char="ü"/>
            </a:pPr>
            <a:endParaRPr lang="el-GR" sz="1200" dirty="0">
              <a:latin typeface="Comic Sans MS" panose="030F0702030302020204" pitchFamily="66" charset="0"/>
            </a:endParaRPr>
          </a:p>
          <a:p>
            <a:pPr algn="just">
              <a:buFont typeface="Wingdings" panose="05000000000000000000" pitchFamily="2" charset="2"/>
              <a:buChar char="ü"/>
            </a:pPr>
            <a:r>
              <a:rPr lang="el-GR" sz="1200" dirty="0" smtClean="0">
                <a:latin typeface="Comic Sans MS" panose="030F0702030302020204" pitchFamily="66" charset="0"/>
              </a:rPr>
              <a:t>Εάν η αναπηρία είναι εκ γενετής ή επίκτητη</a:t>
            </a:r>
          </a:p>
          <a:p>
            <a:pPr algn="just">
              <a:buFont typeface="Wingdings" panose="05000000000000000000" pitchFamily="2" charset="2"/>
              <a:buChar char="ü"/>
            </a:pPr>
            <a:endParaRPr lang="el-GR" sz="1200" dirty="0">
              <a:latin typeface="Comic Sans MS" panose="030F0702030302020204" pitchFamily="66" charset="0"/>
            </a:endParaRPr>
          </a:p>
          <a:p>
            <a:pPr algn="just">
              <a:buFont typeface="Wingdings" panose="05000000000000000000" pitchFamily="2" charset="2"/>
              <a:buChar char="ü"/>
            </a:pPr>
            <a:r>
              <a:rPr lang="el-GR" sz="1200" dirty="0" smtClean="0">
                <a:latin typeface="Comic Sans MS" panose="030F0702030302020204" pitchFamily="66" charset="0"/>
              </a:rPr>
              <a:t>Η φύση και ο βαθμός της αναπηρίας</a:t>
            </a:r>
          </a:p>
          <a:p>
            <a:pPr algn="just">
              <a:buFont typeface="Wingdings" panose="05000000000000000000" pitchFamily="2" charset="2"/>
              <a:buChar char="ü"/>
            </a:pPr>
            <a:endParaRPr lang="el-GR" sz="1200" dirty="0">
              <a:latin typeface="Comic Sans MS" panose="030F0702030302020204" pitchFamily="66" charset="0"/>
            </a:endParaRPr>
          </a:p>
          <a:p>
            <a:pPr algn="just">
              <a:buFont typeface="Wingdings" panose="05000000000000000000" pitchFamily="2" charset="2"/>
              <a:buChar char="ü"/>
            </a:pPr>
            <a:r>
              <a:rPr lang="el-GR" sz="1200" dirty="0" smtClean="0">
                <a:latin typeface="Comic Sans MS" panose="030F0702030302020204" pitchFamily="66" charset="0"/>
              </a:rPr>
              <a:t>Η ηλικία του ατόμου</a:t>
            </a:r>
          </a:p>
          <a:p>
            <a:pPr algn="just">
              <a:buFont typeface="Wingdings" panose="05000000000000000000" pitchFamily="2" charset="2"/>
              <a:buChar char="ü"/>
            </a:pPr>
            <a:endParaRPr lang="el-GR" sz="1200" dirty="0">
              <a:latin typeface="Comic Sans MS" panose="030F0702030302020204" pitchFamily="66" charset="0"/>
            </a:endParaRPr>
          </a:p>
          <a:p>
            <a:pPr algn="just">
              <a:buFont typeface="Wingdings" panose="05000000000000000000" pitchFamily="2" charset="2"/>
              <a:buChar char="ü"/>
            </a:pPr>
            <a:r>
              <a:rPr lang="el-GR" sz="1200" dirty="0" smtClean="0">
                <a:latin typeface="Comic Sans MS" panose="030F0702030302020204" pitchFamily="66" charset="0"/>
              </a:rPr>
              <a:t>Ο τρόπος που το περιβάλλον, οικογενειακό και κοινωνικό, αντιδρά  στην αναπηρία και στις ειδικές εκπαιδευτικές ανάγκες</a:t>
            </a:r>
          </a:p>
          <a:p>
            <a:pPr algn="just">
              <a:buFont typeface="Wingdings" panose="05000000000000000000" pitchFamily="2" charset="2"/>
              <a:buChar char="ü"/>
            </a:pPr>
            <a:endParaRPr lang="el-GR" sz="1200" dirty="0">
              <a:latin typeface="Comic Sans MS" panose="030F0702030302020204" pitchFamily="66" charset="0"/>
            </a:endParaRPr>
          </a:p>
          <a:p>
            <a:pPr algn="just">
              <a:buFont typeface="Wingdings" panose="05000000000000000000" pitchFamily="2" charset="2"/>
              <a:buChar char="ü"/>
            </a:pPr>
            <a:r>
              <a:rPr lang="el-GR" sz="1200" dirty="0" smtClean="0">
                <a:latin typeface="Comic Sans MS" panose="030F0702030302020204" pitchFamily="66" charset="0"/>
              </a:rPr>
              <a:t>Ο βαθμός, η ποιότητα, η ποικιλία και η διάρκεια επικοινωνίας που έχει κάθε άτομο με τα πρόσωπα του περιβάλλοντος επηρεάζουν την απόκτηση αυτογνωσίας του</a:t>
            </a:r>
          </a:p>
          <a:p>
            <a:pPr marL="0" indent="0">
              <a:buNone/>
            </a:pPr>
            <a:r>
              <a:rPr lang="el-GR" sz="1400" dirty="0" smtClean="0">
                <a:latin typeface="Comic Sans MS" panose="030F0702030302020204" pitchFamily="66" charset="0"/>
              </a:rPr>
              <a:t>      </a:t>
            </a:r>
          </a:p>
          <a:p>
            <a:pPr marL="0" indent="0">
              <a:buNone/>
            </a:pPr>
            <a:r>
              <a:rPr lang="el-GR" sz="1400" dirty="0">
                <a:latin typeface="Comic Sans MS" panose="030F0702030302020204" pitchFamily="66" charset="0"/>
              </a:rPr>
              <a:t> </a:t>
            </a:r>
            <a:r>
              <a:rPr lang="el-GR" sz="1400" dirty="0" smtClean="0">
                <a:latin typeface="Comic Sans MS" panose="030F0702030302020204" pitchFamily="66" charset="0"/>
              </a:rPr>
              <a:t>     </a:t>
            </a:r>
            <a:endParaRPr lang="el-GR" dirty="0"/>
          </a:p>
        </p:txBody>
      </p:sp>
      <p:pic>
        <p:nvPicPr>
          <p:cNvPr id="4" name="Θέση περιεχομένου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611560" y="260648"/>
            <a:ext cx="1865451" cy="1080000"/>
          </a:xfrm>
        </p:spPr>
      </p:pic>
    </p:spTree>
    <p:extLst>
      <p:ext uri="{BB962C8B-B14F-4D97-AF65-F5344CB8AC3E}">
        <p14:creationId xmlns:p14="http://schemas.microsoft.com/office/powerpoint/2010/main" val="4516511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pPr algn="r"/>
            <a:r>
              <a:rPr lang="el-GR" sz="1400" b="1" i="1" dirty="0" smtClean="0">
                <a:solidFill>
                  <a:srgbClr val="008080"/>
                </a:solidFill>
              </a:rPr>
              <a:t>Η ιδεολογία της αναπηρίας</a:t>
            </a:r>
            <a:r>
              <a:rPr lang="el-GR" sz="3200" b="1" i="1" dirty="0">
                <a:solidFill>
                  <a:srgbClr val="008080"/>
                </a:solidFill>
              </a:rPr>
              <a:t/>
            </a:r>
            <a:br>
              <a:rPr lang="el-GR" sz="3200" b="1" i="1" dirty="0">
                <a:solidFill>
                  <a:srgbClr val="008080"/>
                </a:solidFill>
              </a:rPr>
            </a:br>
            <a:r>
              <a:rPr lang="el-GR" sz="2000" b="1" i="1" dirty="0">
                <a:solidFill>
                  <a:srgbClr val="008080"/>
                </a:solidFill>
              </a:rPr>
              <a:t/>
            </a:r>
            <a:br>
              <a:rPr lang="el-GR" sz="2000" b="1" i="1" dirty="0">
                <a:solidFill>
                  <a:srgbClr val="008080"/>
                </a:solidFill>
              </a:rPr>
            </a:br>
            <a:endParaRPr lang="el-GR" sz="2000" dirty="0"/>
          </a:p>
        </p:txBody>
      </p:sp>
      <p:sp>
        <p:nvSpPr>
          <p:cNvPr id="3" name="Θέση περιεχομένου 2"/>
          <p:cNvSpPr>
            <a:spLocks noGrp="1"/>
          </p:cNvSpPr>
          <p:nvPr>
            <p:ph idx="1"/>
          </p:nvPr>
        </p:nvSpPr>
        <p:spPr>
          <a:xfrm>
            <a:off x="467544" y="1556792"/>
            <a:ext cx="8229600" cy="4525963"/>
          </a:xfrm>
          <a:gradFill>
            <a:gsLst>
              <a:gs pos="41000">
                <a:srgbClr val="FFFFFF"/>
              </a:gs>
              <a:gs pos="93000">
                <a:srgbClr val="E6E6E6"/>
              </a:gs>
              <a:gs pos="95000">
                <a:srgbClr val="7D8496"/>
              </a:gs>
              <a:gs pos="98000">
                <a:srgbClr val="E6E6E6"/>
              </a:gs>
              <a:gs pos="97000">
                <a:srgbClr val="7D8496"/>
              </a:gs>
              <a:gs pos="100000">
                <a:srgbClr val="E6E6E6"/>
              </a:gs>
            </a:gsLst>
            <a:lin ang="5400000" scaled="0"/>
          </a:gradFill>
          <a:ln>
            <a:solidFill>
              <a:schemeClr val="bg1"/>
            </a:solidFill>
          </a:ln>
        </p:spPr>
        <p:txBody>
          <a:bodyPr>
            <a:normAutofit/>
          </a:bodyPr>
          <a:lstStyle/>
          <a:p>
            <a:pPr marL="0" indent="0">
              <a:buNone/>
            </a:pPr>
            <a:endParaRPr lang="el-GR" sz="1400" u="sng" dirty="0" smtClean="0">
              <a:latin typeface="Comic Sans MS" panose="030F0702030302020204" pitchFamily="66" charset="0"/>
            </a:endParaRPr>
          </a:p>
          <a:p>
            <a:pPr marL="0" indent="0" algn="ctr">
              <a:buNone/>
            </a:pPr>
            <a:r>
              <a:rPr lang="el-GR" sz="1400" dirty="0" smtClean="0">
                <a:latin typeface="Comic Sans MS" panose="030F0702030302020204" pitchFamily="66" charset="0"/>
              </a:rPr>
              <a:t>      </a:t>
            </a:r>
            <a:r>
              <a:rPr lang="el-GR" sz="1400" u="sng" dirty="0" smtClean="0">
                <a:latin typeface="Comic Sans MS" panose="030F0702030302020204" pitchFamily="66" charset="0"/>
              </a:rPr>
              <a:t>Αναπηρία</a:t>
            </a:r>
          </a:p>
          <a:p>
            <a:pPr marL="0" indent="0" algn="ctr">
              <a:buNone/>
            </a:pPr>
            <a:endParaRPr lang="el-GR" sz="1400" u="sng" dirty="0">
              <a:latin typeface="Comic Sans MS" panose="030F0702030302020204" pitchFamily="66" charset="0"/>
            </a:endParaRPr>
          </a:p>
          <a:p>
            <a:pPr marL="0" indent="0" algn="ctr">
              <a:buNone/>
            </a:pPr>
            <a:endParaRPr lang="el-GR" sz="1400" u="sng" dirty="0" smtClean="0">
              <a:latin typeface="Comic Sans MS" panose="030F0702030302020204" pitchFamily="66" charset="0"/>
            </a:endParaRPr>
          </a:p>
          <a:p>
            <a:pPr marL="0" indent="0" algn="ctr">
              <a:buNone/>
            </a:pPr>
            <a:endParaRPr lang="el-GR" sz="1400" u="sng" dirty="0">
              <a:latin typeface="Comic Sans MS" panose="030F0702030302020204" pitchFamily="66" charset="0"/>
            </a:endParaRPr>
          </a:p>
          <a:p>
            <a:pPr marL="0" indent="0" algn="ctr">
              <a:buNone/>
            </a:pPr>
            <a:endParaRPr lang="el-GR" sz="1400" u="sng" dirty="0" smtClean="0">
              <a:latin typeface="Comic Sans MS" panose="030F0702030302020204" pitchFamily="66" charset="0"/>
            </a:endParaRPr>
          </a:p>
          <a:p>
            <a:pPr marL="0" indent="0" algn="ctr">
              <a:buNone/>
            </a:pPr>
            <a:endParaRPr lang="el-GR" sz="1400" u="sng" dirty="0">
              <a:latin typeface="Comic Sans MS" panose="030F0702030302020204" pitchFamily="66" charset="0"/>
            </a:endParaRPr>
          </a:p>
          <a:p>
            <a:pPr marL="0" indent="0" algn="ctr">
              <a:buNone/>
            </a:pPr>
            <a:endParaRPr lang="el-GR" sz="1400" u="sng" dirty="0" smtClean="0">
              <a:latin typeface="Comic Sans MS" panose="030F0702030302020204" pitchFamily="66" charset="0"/>
            </a:endParaRPr>
          </a:p>
          <a:p>
            <a:pPr marL="0" indent="0">
              <a:buNone/>
            </a:pPr>
            <a:r>
              <a:rPr lang="el-GR" sz="1200" dirty="0" smtClean="0">
                <a:latin typeface="Comic Sans MS" panose="030F0702030302020204" pitchFamily="66" charset="0"/>
              </a:rPr>
              <a:t>       Ιατρικό μοντέλο                                                                                                      Κοινωνικό μοντέλο</a:t>
            </a:r>
            <a:endParaRPr lang="el-GR" sz="1200" dirty="0">
              <a:latin typeface="Comic Sans MS" panose="030F0702030302020204" pitchFamily="66" charset="0"/>
            </a:endParaRPr>
          </a:p>
        </p:txBody>
      </p:sp>
      <p:pic>
        <p:nvPicPr>
          <p:cNvPr id="4" name="Θέση περιεχομένου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539552" y="332656"/>
            <a:ext cx="1865451" cy="1080000"/>
          </a:xfrm>
        </p:spPr>
      </p:pic>
      <p:cxnSp>
        <p:nvCxnSpPr>
          <p:cNvPr id="6" name="Ευθύγραμμο βέλος σύνδεσης 5"/>
          <p:cNvCxnSpPr/>
          <p:nvPr/>
        </p:nvCxnSpPr>
        <p:spPr>
          <a:xfrm flipH="1">
            <a:off x="1475656" y="2132856"/>
            <a:ext cx="3168352" cy="144016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8" name="Ευθύγραμμο βέλος σύνδεσης 7"/>
          <p:cNvCxnSpPr/>
          <p:nvPr/>
        </p:nvCxnSpPr>
        <p:spPr>
          <a:xfrm>
            <a:off x="4644008" y="2107729"/>
            <a:ext cx="2736304" cy="144016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184492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pPr algn="r"/>
            <a:r>
              <a:rPr lang="el-GR" sz="1600" b="1" i="1" dirty="0" smtClean="0">
                <a:solidFill>
                  <a:srgbClr val="008080"/>
                </a:solidFill>
              </a:rPr>
              <a:t>Συμβουλευτική ατόμων με αναπηρία</a:t>
            </a:r>
            <a:endParaRPr lang="el-GR" sz="1600" dirty="0"/>
          </a:p>
        </p:txBody>
      </p:sp>
      <p:sp>
        <p:nvSpPr>
          <p:cNvPr id="3" name="Θέση περιεχομένου 2"/>
          <p:cNvSpPr>
            <a:spLocks noGrp="1"/>
          </p:cNvSpPr>
          <p:nvPr>
            <p:ph idx="1"/>
          </p:nvPr>
        </p:nvSpPr>
        <p:spPr>
          <a:xfrm>
            <a:off x="395536" y="1484664"/>
            <a:ext cx="8301608" cy="5040680"/>
          </a:xfrm>
          <a:gradFill>
            <a:gsLst>
              <a:gs pos="58000">
                <a:srgbClr val="FFFFFF"/>
              </a:gs>
              <a:gs pos="99000">
                <a:srgbClr val="E6E6E6"/>
              </a:gs>
              <a:gs pos="100000">
                <a:srgbClr val="7D8496"/>
              </a:gs>
              <a:gs pos="100000">
                <a:srgbClr val="E6E6E6"/>
              </a:gs>
              <a:gs pos="100000">
                <a:srgbClr val="7D8496"/>
              </a:gs>
              <a:gs pos="99000">
                <a:srgbClr val="E6E6E6"/>
              </a:gs>
            </a:gsLst>
            <a:lin ang="5400000" scaled="0"/>
          </a:gradFill>
        </p:spPr>
        <p:txBody>
          <a:bodyPr>
            <a:normAutofit/>
          </a:bodyPr>
          <a:lstStyle/>
          <a:p>
            <a:pPr marL="0" indent="0">
              <a:buNone/>
            </a:pPr>
            <a:endParaRPr lang="el-GR" sz="1800" dirty="0">
              <a:ln>
                <a:solidFill>
                  <a:schemeClr val="accent1">
                    <a:shade val="50000"/>
                  </a:schemeClr>
                </a:solidFill>
              </a:ln>
              <a:latin typeface="Comic Sans MS" panose="030F0702030302020204" pitchFamily="66" charset="0"/>
            </a:endParaRPr>
          </a:p>
          <a:p>
            <a:pPr marL="0" indent="0">
              <a:buNone/>
            </a:pPr>
            <a:r>
              <a:rPr lang="el-GR" sz="1400" dirty="0" smtClean="0">
                <a:ln>
                  <a:solidFill>
                    <a:schemeClr val="accent1">
                      <a:shade val="50000"/>
                      <a:alpha val="45000"/>
                    </a:schemeClr>
                  </a:solidFill>
                </a:ln>
                <a:latin typeface="Comic Sans MS" panose="030F0702030302020204" pitchFamily="66" charset="0"/>
              </a:rPr>
              <a:t>                        </a:t>
            </a:r>
            <a:r>
              <a:rPr lang="el-GR" sz="1400" b="1" dirty="0" smtClean="0">
                <a:ln>
                  <a:solidFill>
                    <a:schemeClr val="accent1">
                      <a:shade val="50000"/>
                      <a:alpha val="45000"/>
                    </a:schemeClr>
                  </a:solidFill>
                </a:ln>
                <a:latin typeface="Comic Sans MS" panose="030F0702030302020204" pitchFamily="66" charset="0"/>
              </a:rPr>
              <a:t>Ατομικό επίπεδο                                        Οικογενειακό επίπεδο</a:t>
            </a:r>
          </a:p>
          <a:p>
            <a:pPr marL="0" indent="0">
              <a:buNone/>
            </a:pPr>
            <a:r>
              <a:rPr lang="el-GR" sz="1400" b="1" dirty="0" smtClean="0">
                <a:ln>
                  <a:solidFill>
                    <a:schemeClr val="accent1">
                      <a:shade val="50000"/>
                      <a:alpha val="45000"/>
                    </a:schemeClr>
                  </a:solidFill>
                </a:ln>
                <a:latin typeface="Comic Sans MS" panose="030F0702030302020204" pitchFamily="66" charset="0"/>
              </a:rPr>
              <a:t>	</a:t>
            </a:r>
            <a:endParaRPr lang="el-GR" sz="1400" b="1" dirty="0">
              <a:ln>
                <a:solidFill>
                  <a:schemeClr val="accent1">
                    <a:shade val="50000"/>
                    <a:alpha val="45000"/>
                  </a:schemeClr>
                </a:solidFill>
              </a:ln>
              <a:latin typeface="Comic Sans MS" panose="030F0702030302020204" pitchFamily="66" charset="0"/>
            </a:endParaRPr>
          </a:p>
          <a:p>
            <a:pPr marL="0" indent="0">
              <a:buNone/>
            </a:pPr>
            <a:r>
              <a:rPr lang="el-GR" sz="1400" b="1" dirty="0">
                <a:ln>
                  <a:solidFill>
                    <a:schemeClr val="accent1">
                      <a:shade val="50000"/>
                      <a:alpha val="45000"/>
                    </a:schemeClr>
                  </a:solidFill>
                </a:ln>
                <a:latin typeface="Comic Sans MS" panose="030F0702030302020204" pitchFamily="66" charset="0"/>
              </a:rPr>
              <a:t> </a:t>
            </a:r>
            <a:r>
              <a:rPr lang="el-GR" sz="1400" b="1" dirty="0" smtClean="0">
                <a:ln>
                  <a:solidFill>
                    <a:schemeClr val="accent1">
                      <a:shade val="50000"/>
                      <a:alpha val="45000"/>
                    </a:schemeClr>
                  </a:solidFill>
                </a:ln>
                <a:latin typeface="Comic Sans MS" panose="030F0702030302020204" pitchFamily="66" charset="0"/>
              </a:rPr>
              <a:t>       </a:t>
            </a:r>
            <a:r>
              <a:rPr lang="el-GR" sz="1200" dirty="0" smtClean="0">
                <a:ln>
                  <a:solidFill>
                    <a:schemeClr val="accent1">
                      <a:shade val="50000"/>
                      <a:alpha val="45000"/>
                    </a:schemeClr>
                  </a:solidFill>
                </a:ln>
                <a:latin typeface="Comic Sans MS" panose="030F0702030302020204" pitchFamily="66" charset="0"/>
              </a:rPr>
              <a:t>(προαγωγή ανεξαρτησίας και αυτονομίας                                      (ευαισθητοποίηση στις πραγματικές ανάγκες</a:t>
            </a:r>
            <a:endParaRPr lang="el-GR" sz="1400" b="1" dirty="0" smtClean="0">
              <a:ln>
                <a:solidFill>
                  <a:schemeClr val="accent1">
                    <a:shade val="50000"/>
                    <a:alpha val="45000"/>
                  </a:schemeClr>
                </a:solidFill>
              </a:ln>
              <a:latin typeface="Comic Sans MS" panose="030F0702030302020204" pitchFamily="66" charset="0"/>
            </a:endParaRPr>
          </a:p>
          <a:p>
            <a:pPr marL="0" indent="0">
              <a:buNone/>
            </a:pPr>
            <a:r>
              <a:rPr lang="el-GR" sz="1400" b="1" dirty="0" smtClean="0">
                <a:ln>
                  <a:solidFill>
                    <a:schemeClr val="accent1">
                      <a:shade val="50000"/>
                      <a:alpha val="45000"/>
                    </a:schemeClr>
                  </a:solidFill>
                </a:ln>
                <a:latin typeface="Comic Sans MS" panose="030F0702030302020204" pitchFamily="66" charset="0"/>
              </a:rPr>
              <a:t>         </a:t>
            </a:r>
            <a:r>
              <a:rPr lang="el-GR" sz="1200" dirty="0" smtClean="0">
                <a:ln>
                  <a:solidFill>
                    <a:schemeClr val="accent1">
                      <a:shade val="50000"/>
                      <a:alpha val="45000"/>
                    </a:schemeClr>
                  </a:solidFill>
                </a:ln>
                <a:latin typeface="Comic Sans MS" panose="030F0702030302020204" pitchFamily="66" charset="0"/>
              </a:rPr>
              <a:t>ψυχολογική ισορροπία, αυτοεκτίμηση,                                         του ατόμου, προσεγγίζονται όλα τα θέματα</a:t>
            </a:r>
            <a:endParaRPr lang="el-GR" sz="1400" b="1" dirty="0">
              <a:ln>
                <a:solidFill>
                  <a:schemeClr val="accent1">
                    <a:shade val="50000"/>
                    <a:alpha val="45000"/>
                  </a:schemeClr>
                </a:solidFill>
              </a:ln>
              <a:latin typeface="Comic Sans MS" panose="030F0702030302020204" pitchFamily="66" charset="0"/>
            </a:endParaRPr>
          </a:p>
          <a:p>
            <a:pPr marL="0" indent="0">
              <a:buNone/>
            </a:pPr>
            <a:r>
              <a:rPr lang="el-GR" sz="1400" b="1" dirty="0" smtClean="0">
                <a:ln>
                  <a:solidFill>
                    <a:schemeClr val="accent1">
                      <a:shade val="50000"/>
                      <a:alpha val="45000"/>
                    </a:schemeClr>
                  </a:solidFill>
                </a:ln>
                <a:latin typeface="Comic Sans MS" panose="030F0702030302020204" pitchFamily="66" charset="0"/>
              </a:rPr>
              <a:t>         </a:t>
            </a:r>
            <a:r>
              <a:rPr lang="el-GR" sz="1200" dirty="0" smtClean="0">
                <a:ln>
                  <a:solidFill>
                    <a:schemeClr val="accent1">
                      <a:shade val="50000"/>
                      <a:alpha val="45000"/>
                    </a:schemeClr>
                  </a:solidFill>
                </a:ln>
                <a:latin typeface="Comic Sans MS" panose="030F0702030302020204" pitchFamily="66" charset="0"/>
              </a:rPr>
              <a:t>αυτοπεποίθηση, </a:t>
            </a:r>
            <a:r>
              <a:rPr lang="el-GR" sz="1200" dirty="0" err="1" smtClean="0">
                <a:ln>
                  <a:solidFill>
                    <a:schemeClr val="accent1">
                      <a:shade val="50000"/>
                      <a:alpha val="45000"/>
                    </a:schemeClr>
                  </a:solidFill>
                </a:ln>
                <a:latin typeface="Comic Sans MS" panose="030F0702030302020204" pitchFamily="66" charset="0"/>
              </a:rPr>
              <a:t>αυτοεικόνα</a:t>
            </a:r>
            <a:r>
              <a:rPr lang="el-GR" sz="1200" dirty="0" smtClean="0">
                <a:ln>
                  <a:solidFill>
                    <a:schemeClr val="accent1">
                      <a:shade val="50000"/>
                      <a:alpha val="45000"/>
                    </a:schemeClr>
                  </a:solidFill>
                </a:ln>
                <a:latin typeface="Comic Sans MS" panose="030F0702030302020204" pitchFamily="66" charset="0"/>
              </a:rPr>
              <a:t>, σχέσεις,                                          του ατομικού επιπέδου υπό το πρίσμα της</a:t>
            </a:r>
            <a:endParaRPr lang="el-GR" sz="1400" b="1" dirty="0" smtClean="0">
              <a:ln>
                <a:solidFill>
                  <a:schemeClr val="accent1">
                    <a:shade val="50000"/>
                    <a:alpha val="45000"/>
                  </a:schemeClr>
                </a:solidFill>
              </a:ln>
              <a:latin typeface="Comic Sans MS" panose="030F0702030302020204" pitchFamily="66" charset="0"/>
            </a:endParaRPr>
          </a:p>
          <a:p>
            <a:pPr marL="0" indent="0">
              <a:buNone/>
            </a:pPr>
            <a:r>
              <a:rPr lang="el-GR" sz="1400" b="1" dirty="0" smtClean="0">
                <a:ln>
                  <a:solidFill>
                    <a:schemeClr val="accent1">
                      <a:shade val="50000"/>
                      <a:alpha val="45000"/>
                    </a:schemeClr>
                  </a:solidFill>
                </a:ln>
                <a:latin typeface="Comic Sans MS" panose="030F0702030302020204" pitchFamily="66" charset="0"/>
              </a:rPr>
              <a:t>           </a:t>
            </a:r>
            <a:r>
              <a:rPr lang="el-GR" sz="1200" dirty="0" smtClean="0">
                <a:ln>
                  <a:solidFill>
                    <a:schemeClr val="accent1">
                      <a:shade val="50000"/>
                      <a:alpha val="45000"/>
                    </a:schemeClr>
                  </a:solidFill>
                </a:ln>
                <a:latin typeface="Comic Sans MS" panose="030F0702030302020204" pitchFamily="66" charset="0"/>
              </a:rPr>
              <a:t>δικαιώματα, νομικό πλαίσιο)                                                        οικογένειας και πώς μπορεί να στηρίξει</a:t>
            </a:r>
            <a:endParaRPr lang="el-GR" sz="1400" b="1" dirty="0">
              <a:ln>
                <a:solidFill>
                  <a:schemeClr val="accent1">
                    <a:shade val="50000"/>
                    <a:alpha val="45000"/>
                  </a:schemeClr>
                </a:solidFill>
              </a:ln>
              <a:latin typeface="Comic Sans MS" panose="030F0702030302020204" pitchFamily="66" charset="0"/>
            </a:endParaRPr>
          </a:p>
          <a:p>
            <a:pPr marL="0" indent="0">
              <a:buNone/>
            </a:pPr>
            <a:r>
              <a:rPr lang="el-GR" sz="1400" b="1" dirty="0" smtClean="0">
                <a:ln>
                  <a:solidFill>
                    <a:schemeClr val="accent1">
                      <a:shade val="50000"/>
                      <a:alpha val="45000"/>
                    </a:schemeClr>
                  </a:solidFill>
                </a:ln>
                <a:latin typeface="Comic Sans MS" panose="030F0702030302020204" pitchFamily="66" charset="0"/>
              </a:rPr>
              <a:t>                                                                         </a:t>
            </a:r>
            <a:r>
              <a:rPr lang="el-GR" sz="1200" dirty="0" smtClean="0">
                <a:ln>
                  <a:solidFill>
                    <a:schemeClr val="accent1">
                      <a:shade val="50000"/>
                      <a:alpha val="45000"/>
                    </a:schemeClr>
                  </a:solidFill>
                </a:ln>
                <a:latin typeface="Comic Sans MS" panose="030F0702030302020204" pitchFamily="66" charset="0"/>
              </a:rPr>
              <a:t>το άτομο)</a:t>
            </a:r>
            <a:endParaRPr lang="el-GR" sz="1400" b="1" dirty="0" smtClean="0">
              <a:ln>
                <a:solidFill>
                  <a:schemeClr val="accent1">
                    <a:shade val="50000"/>
                    <a:alpha val="45000"/>
                  </a:schemeClr>
                </a:solidFill>
              </a:ln>
              <a:latin typeface="Comic Sans MS" panose="030F0702030302020204" pitchFamily="66" charset="0"/>
            </a:endParaRPr>
          </a:p>
          <a:p>
            <a:pPr marL="0" indent="0">
              <a:buNone/>
            </a:pPr>
            <a:endParaRPr lang="el-GR" sz="1400" b="1" dirty="0">
              <a:ln>
                <a:solidFill>
                  <a:schemeClr val="accent1">
                    <a:shade val="50000"/>
                    <a:alpha val="45000"/>
                  </a:schemeClr>
                </a:solidFill>
              </a:ln>
              <a:latin typeface="Comic Sans MS" panose="030F0702030302020204" pitchFamily="66" charset="0"/>
            </a:endParaRPr>
          </a:p>
          <a:p>
            <a:pPr marL="0" indent="0">
              <a:buNone/>
            </a:pPr>
            <a:endParaRPr lang="el-GR" sz="1400" b="1" dirty="0" smtClean="0">
              <a:ln>
                <a:solidFill>
                  <a:schemeClr val="accent1">
                    <a:shade val="50000"/>
                    <a:alpha val="45000"/>
                  </a:schemeClr>
                </a:solidFill>
              </a:ln>
              <a:latin typeface="Comic Sans MS" panose="030F0702030302020204" pitchFamily="66" charset="0"/>
            </a:endParaRPr>
          </a:p>
          <a:p>
            <a:pPr marL="0" indent="0">
              <a:buNone/>
            </a:pPr>
            <a:endParaRPr lang="el-GR" sz="1400" b="1" dirty="0">
              <a:ln>
                <a:solidFill>
                  <a:schemeClr val="accent1">
                    <a:shade val="50000"/>
                    <a:alpha val="45000"/>
                  </a:schemeClr>
                </a:solidFill>
              </a:ln>
              <a:latin typeface="Comic Sans MS" panose="030F0702030302020204" pitchFamily="66" charset="0"/>
            </a:endParaRPr>
          </a:p>
          <a:p>
            <a:pPr marL="0" indent="0">
              <a:buNone/>
            </a:pPr>
            <a:r>
              <a:rPr lang="el-GR" sz="1400" b="1" dirty="0" smtClean="0">
                <a:ln>
                  <a:solidFill>
                    <a:schemeClr val="accent1">
                      <a:shade val="50000"/>
                      <a:alpha val="45000"/>
                    </a:schemeClr>
                  </a:solidFill>
                </a:ln>
                <a:latin typeface="Comic Sans MS" panose="030F0702030302020204" pitchFamily="66" charset="0"/>
              </a:rPr>
              <a:t>			        Ευρύτερο κοινωνικό επίπεδο</a:t>
            </a:r>
          </a:p>
          <a:p>
            <a:pPr marL="0" indent="0">
              <a:buNone/>
            </a:pPr>
            <a:endParaRPr lang="el-GR" sz="1400" b="1" dirty="0">
              <a:ln>
                <a:solidFill>
                  <a:schemeClr val="accent1">
                    <a:shade val="50000"/>
                    <a:alpha val="45000"/>
                  </a:schemeClr>
                </a:solidFill>
              </a:ln>
              <a:latin typeface="Comic Sans MS" panose="030F0702030302020204" pitchFamily="66" charset="0"/>
            </a:endParaRPr>
          </a:p>
          <a:p>
            <a:pPr marL="0" indent="0">
              <a:buNone/>
            </a:pPr>
            <a:r>
              <a:rPr lang="el-GR" sz="1400" b="1" dirty="0" smtClean="0">
                <a:ln>
                  <a:solidFill>
                    <a:schemeClr val="accent1">
                      <a:shade val="50000"/>
                      <a:alpha val="45000"/>
                    </a:schemeClr>
                  </a:solidFill>
                </a:ln>
                <a:latin typeface="Comic Sans MS" panose="030F0702030302020204" pitchFamily="66" charset="0"/>
              </a:rPr>
              <a:t>			    </a:t>
            </a:r>
            <a:r>
              <a:rPr lang="el-GR" sz="1200" dirty="0" smtClean="0">
                <a:ln>
                  <a:solidFill>
                    <a:schemeClr val="accent1">
                      <a:shade val="50000"/>
                      <a:alpha val="45000"/>
                    </a:schemeClr>
                  </a:solidFill>
                </a:ln>
                <a:latin typeface="Comic Sans MS" panose="030F0702030302020204" pitchFamily="66" charset="0"/>
              </a:rPr>
              <a:t>(ευαισθητοποίηση σε τοπικό, κοινωνικό,</a:t>
            </a:r>
          </a:p>
          <a:p>
            <a:pPr marL="0" indent="0">
              <a:buNone/>
            </a:pPr>
            <a:r>
              <a:rPr lang="el-GR" sz="1200" b="1" dirty="0">
                <a:ln>
                  <a:solidFill>
                    <a:schemeClr val="accent1">
                      <a:shade val="50000"/>
                      <a:alpha val="45000"/>
                    </a:schemeClr>
                  </a:solidFill>
                </a:ln>
                <a:latin typeface="Comic Sans MS" panose="030F0702030302020204" pitchFamily="66" charset="0"/>
              </a:rPr>
              <a:t> </a:t>
            </a:r>
            <a:r>
              <a:rPr lang="el-GR" sz="1200" b="1" dirty="0" smtClean="0">
                <a:ln>
                  <a:solidFill>
                    <a:schemeClr val="accent1">
                      <a:shade val="50000"/>
                      <a:alpha val="45000"/>
                    </a:schemeClr>
                  </a:solidFill>
                </a:ln>
                <a:latin typeface="Comic Sans MS" panose="030F0702030302020204" pitchFamily="66" charset="0"/>
              </a:rPr>
              <a:t>                                              </a:t>
            </a:r>
            <a:r>
              <a:rPr lang="el-GR" sz="1200" dirty="0" smtClean="0">
                <a:ln>
                  <a:solidFill>
                    <a:schemeClr val="accent1">
                      <a:shade val="50000"/>
                      <a:alpha val="45000"/>
                    </a:schemeClr>
                  </a:solidFill>
                </a:ln>
                <a:latin typeface="Comic Sans MS" panose="030F0702030302020204" pitchFamily="66" charset="0"/>
              </a:rPr>
              <a:t>κρατικό επίπεδο, ευθύνη απέναντι σε </a:t>
            </a:r>
          </a:p>
          <a:p>
            <a:pPr marL="0" indent="0">
              <a:buNone/>
            </a:pPr>
            <a:r>
              <a:rPr lang="el-GR" sz="1200" b="1" dirty="0">
                <a:ln>
                  <a:solidFill>
                    <a:schemeClr val="accent1">
                      <a:shade val="50000"/>
                      <a:alpha val="45000"/>
                    </a:schemeClr>
                  </a:solidFill>
                </a:ln>
                <a:latin typeface="Comic Sans MS" panose="030F0702030302020204" pitchFamily="66" charset="0"/>
              </a:rPr>
              <a:t> </a:t>
            </a:r>
            <a:r>
              <a:rPr lang="el-GR" sz="1200" b="1" dirty="0" smtClean="0">
                <a:ln>
                  <a:solidFill>
                    <a:schemeClr val="accent1">
                      <a:shade val="50000"/>
                      <a:alpha val="45000"/>
                    </a:schemeClr>
                  </a:solidFill>
                </a:ln>
                <a:latin typeface="Comic Sans MS" panose="030F0702030302020204" pitchFamily="66" charset="0"/>
              </a:rPr>
              <a:t>                                              </a:t>
            </a:r>
            <a:r>
              <a:rPr lang="el-GR" sz="1200" dirty="0" smtClean="0">
                <a:ln>
                  <a:solidFill>
                    <a:schemeClr val="accent1">
                      <a:shade val="50000"/>
                      <a:alpha val="45000"/>
                    </a:schemeClr>
                  </a:solidFill>
                </a:ln>
                <a:latin typeface="Comic Sans MS" panose="030F0702030302020204" pitchFamily="66" charset="0"/>
              </a:rPr>
              <a:t>ισότιμους πολίτες, δράσεις σε επίπεδο</a:t>
            </a:r>
          </a:p>
          <a:p>
            <a:pPr marL="0" indent="0">
              <a:buNone/>
            </a:pPr>
            <a:r>
              <a:rPr lang="el-GR" sz="1200" b="1" dirty="0">
                <a:ln>
                  <a:solidFill>
                    <a:schemeClr val="accent1">
                      <a:shade val="50000"/>
                      <a:alpha val="45000"/>
                    </a:schemeClr>
                  </a:solidFill>
                </a:ln>
                <a:latin typeface="Comic Sans MS" panose="030F0702030302020204" pitchFamily="66" charset="0"/>
              </a:rPr>
              <a:t> </a:t>
            </a:r>
            <a:r>
              <a:rPr lang="el-GR" sz="1200" b="1" dirty="0" smtClean="0">
                <a:ln>
                  <a:solidFill>
                    <a:schemeClr val="accent1">
                      <a:shade val="50000"/>
                      <a:alpha val="45000"/>
                    </a:schemeClr>
                  </a:solidFill>
                </a:ln>
                <a:latin typeface="Comic Sans MS" panose="030F0702030302020204" pitchFamily="66" charset="0"/>
              </a:rPr>
              <a:t>                                                </a:t>
            </a:r>
            <a:r>
              <a:rPr lang="el-GR" sz="1200" dirty="0" smtClean="0">
                <a:ln>
                  <a:solidFill>
                    <a:schemeClr val="accent1">
                      <a:shade val="50000"/>
                      <a:alpha val="45000"/>
                    </a:schemeClr>
                  </a:solidFill>
                </a:ln>
                <a:latin typeface="Comic Sans MS" panose="030F0702030302020204" pitchFamily="66" charset="0"/>
              </a:rPr>
              <a:t>γειτονιάς, φίλων, σχολείου και </a:t>
            </a:r>
          </a:p>
          <a:p>
            <a:pPr marL="0" indent="0">
              <a:buNone/>
            </a:pPr>
            <a:r>
              <a:rPr lang="el-GR" sz="1200" dirty="0">
                <a:ln>
                  <a:solidFill>
                    <a:schemeClr val="accent1">
                      <a:shade val="50000"/>
                      <a:alpha val="45000"/>
                    </a:schemeClr>
                  </a:solidFill>
                </a:ln>
                <a:latin typeface="Comic Sans MS" panose="030F0702030302020204" pitchFamily="66" charset="0"/>
              </a:rPr>
              <a:t> </a:t>
            </a:r>
            <a:r>
              <a:rPr lang="el-GR" sz="1200" dirty="0" smtClean="0">
                <a:ln>
                  <a:solidFill>
                    <a:schemeClr val="accent1">
                      <a:shade val="50000"/>
                      <a:alpha val="45000"/>
                    </a:schemeClr>
                  </a:solidFill>
                </a:ln>
                <a:latin typeface="Comic Sans MS" panose="030F0702030302020204" pitchFamily="66" charset="0"/>
              </a:rPr>
              <a:t>                                                                           δασκάλων, δήμου κτλ.)</a:t>
            </a:r>
            <a:endParaRPr lang="el-GR" sz="1400" b="1" dirty="0">
              <a:ln>
                <a:solidFill>
                  <a:schemeClr val="accent1">
                    <a:shade val="50000"/>
                    <a:alpha val="45000"/>
                  </a:schemeClr>
                </a:solidFill>
              </a:ln>
              <a:latin typeface="Comic Sans MS" panose="030F0702030302020204" pitchFamily="66" charset="0"/>
            </a:endParaRPr>
          </a:p>
        </p:txBody>
      </p:sp>
      <p:pic>
        <p:nvPicPr>
          <p:cNvPr id="4" name="Θέση περιεχομένου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611560" y="404664"/>
            <a:ext cx="1865451" cy="1080000"/>
          </a:xfrm>
        </p:spPr>
      </p:pic>
      <p:pic>
        <p:nvPicPr>
          <p:cNvPr id="5" name="Θέση περιεχομένου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11561" y="404664"/>
            <a:ext cx="1865451" cy="1080000"/>
          </a:xfrm>
          <a:prstGeom prst="rect">
            <a:avLst/>
          </a:prstGeom>
        </p:spPr>
      </p:pic>
      <p:sp>
        <p:nvSpPr>
          <p:cNvPr id="6" name="Έλλειψη 5"/>
          <p:cNvSpPr/>
          <p:nvPr/>
        </p:nvSpPr>
        <p:spPr>
          <a:xfrm>
            <a:off x="924487" y="1628800"/>
            <a:ext cx="3240360" cy="2232248"/>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7" name="Έλλειψη 6"/>
          <p:cNvSpPr/>
          <p:nvPr/>
        </p:nvSpPr>
        <p:spPr>
          <a:xfrm>
            <a:off x="5436096" y="1596058"/>
            <a:ext cx="3240360" cy="2232248"/>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8" name="Έλλειψη 7"/>
          <p:cNvSpPr/>
          <p:nvPr/>
        </p:nvSpPr>
        <p:spPr>
          <a:xfrm>
            <a:off x="3337570" y="4077072"/>
            <a:ext cx="3240360" cy="2160240"/>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cxnSp>
        <p:nvCxnSpPr>
          <p:cNvPr id="10" name="Ευθύγραμμο βέλος σύνδεσης 9"/>
          <p:cNvCxnSpPr/>
          <p:nvPr/>
        </p:nvCxnSpPr>
        <p:spPr>
          <a:xfrm>
            <a:off x="4355976" y="2712182"/>
            <a:ext cx="864096" cy="0"/>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cxnSp>
        <p:nvCxnSpPr>
          <p:cNvPr id="14" name="Ευθύγραμμο βέλος σύνδεσης 13"/>
          <p:cNvCxnSpPr/>
          <p:nvPr/>
        </p:nvCxnSpPr>
        <p:spPr>
          <a:xfrm>
            <a:off x="3203848" y="3861048"/>
            <a:ext cx="432048" cy="504056"/>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cxnSp>
        <p:nvCxnSpPr>
          <p:cNvPr id="16" name="Ευθύγραμμο βέλος σύνδεσης 15"/>
          <p:cNvCxnSpPr/>
          <p:nvPr/>
        </p:nvCxnSpPr>
        <p:spPr>
          <a:xfrm flipV="1">
            <a:off x="6228184" y="3861048"/>
            <a:ext cx="349746" cy="432048"/>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3596826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pPr algn="r"/>
            <a:r>
              <a:rPr lang="el-GR" sz="1600" b="1" i="1" dirty="0" smtClean="0">
                <a:solidFill>
                  <a:srgbClr val="008080"/>
                </a:solidFill>
              </a:rPr>
              <a:t>Στάδια προσαρμογής  </a:t>
            </a:r>
            <a:r>
              <a:rPr lang="el-GR" sz="1600" b="1" i="1" dirty="0"/>
              <a:t/>
            </a:r>
            <a:br>
              <a:rPr lang="el-GR" sz="1600" b="1" i="1" dirty="0"/>
            </a:br>
            <a:endParaRPr lang="el-GR" sz="1600" dirty="0"/>
          </a:p>
        </p:txBody>
      </p:sp>
      <p:sp>
        <p:nvSpPr>
          <p:cNvPr id="4" name="Θέση περιεχομένου 3"/>
          <p:cNvSpPr>
            <a:spLocks noGrp="1"/>
          </p:cNvSpPr>
          <p:nvPr>
            <p:ph sz="half" idx="2"/>
          </p:nvPr>
        </p:nvSpPr>
        <p:spPr>
          <a:xfrm>
            <a:off x="457200" y="2174874"/>
            <a:ext cx="8147248" cy="4350469"/>
          </a:xfrm>
        </p:spPr>
        <p:txBody>
          <a:bodyPr>
            <a:normAutofit/>
          </a:bodyPr>
          <a:lstStyle/>
          <a:p>
            <a:pPr marL="0" indent="0">
              <a:buNone/>
            </a:pPr>
            <a:endParaRPr lang="el-GR" sz="1200" dirty="0" smtClean="0">
              <a:latin typeface="Comic Sans MS" panose="030F0702030302020204" pitchFamily="66" charset="0"/>
            </a:endParaRPr>
          </a:p>
          <a:p>
            <a:pPr marL="0" indent="0">
              <a:buNone/>
            </a:pPr>
            <a:r>
              <a:rPr lang="el-GR" sz="1200" u="sng" dirty="0" smtClean="0">
                <a:latin typeface="Comic Sans MS" panose="030F0702030302020204" pitchFamily="66" charset="0"/>
              </a:rPr>
              <a:t>Στάδια προσαρμογής ατόμου στην αναπηρία/ειδικές εκπαιδευτικές ανάγκες</a:t>
            </a:r>
          </a:p>
          <a:p>
            <a:pPr marL="0" indent="0">
              <a:buNone/>
            </a:pPr>
            <a:endParaRPr lang="el-GR" sz="1200" u="sng" dirty="0">
              <a:latin typeface="Comic Sans MS" panose="030F0702030302020204" pitchFamily="66" charset="0"/>
            </a:endParaRPr>
          </a:p>
          <a:p>
            <a:pPr marL="228600" indent="-228600">
              <a:buAutoNum type="arabicPeriod"/>
            </a:pPr>
            <a:r>
              <a:rPr lang="el-GR" sz="1200" dirty="0" smtClean="0">
                <a:latin typeface="Comic Sans MS" panose="030F0702030302020204" pitchFamily="66" charset="0"/>
              </a:rPr>
              <a:t>Σοκ</a:t>
            </a:r>
          </a:p>
          <a:p>
            <a:pPr marL="228600" indent="-228600">
              <a:buAutoNum type="arabicPeriod"/>
            </a:pPr>
            <a:endParaRPr lang="el-GR" sz="1200" dirty="0">
              <a:latin typeface="Comic Sans MS" panose="030F0702030302020204" pitchFamily="66" charset="0"/>
            </a:endParaRPr>
          </a:p>
          <a:p>
            <a:pPr marL="228600" indent="-228600">
              <a:buAutoNum type="arabicPeriod"/>
            </a:pPr>
            <a:r>
              <a:rPr lang="el-GR" sz="1200" dirty="0" smtClean="0">
                <a:latin typeface="Comic Sans MS" panose="030F0702030302020204" pitchFamily="66" charset="0"/>
              </a:rPr>
              <a:t>Προσδοκία ανάρρωσης ή άρνηση</a:t>
            </a:r>
          </a:p>
          <a:p>
            <a:pPr marL="228600" indent="-228600">
              <a:buAutoNum type="arabicPeriod"/>
            </a:pPr>
            <a:endParaRPr lang="el-GR" sz="1200" dirty="0">
              <a:latin typeface="Comic Sans MS" panose="030F0702030302020204" pitchFamily="66" charset="0"/>
            </a:endParaRPr>
          </a:p>
          <a:p>
            <a:pPr marL="228600" indent="-228600">
              <a:buAutoNum type="arabicPeriod"/>
            </a:pPr>
            <a:r>
              <a:rPr lang="el-GR" sz="1200" dirty="0" smtClean="0">
                <a:latin typeface="Comic Sans MS" panose="030F0702030302020204" pitchFamily="66" charset="0"/>
              </a:rPr>
              <a:t>Θυμός και οργή</a:t>
            </a:r>
          </a:p>
          <a:p>
            <a:pPr marL="228600" indent="-228600">
              <a:buAutoNum type="arabicPeriod"/>
            </a:pPr>
            <a:endParaRPr lang="el-GR" sz="1200" dirty="0">
              <a:latin typeface="Comic Sans MS" panose="030F0702030302020204" pitchFamily="66" charset="0"/>
            </a:endParaRPr>
          </a:p>
          <a:p>
            <a:pPr marL="228600" indent="-228600">
              <a:buAutoNum type="arabicPeriod"/>
            </a:pPr>
            <a:r>
              <a:rPr lang="el-GR" sz="1200" dirty="0" smtClean="0">
                <a:latin typeface="Comic Sans MS" panose="030F0702030302020204" pitchFamily="66" charset="0"/>
              </a:rPr>
              <a:t>Διαπραγμάτευση</a:t>
            </a:r>
          </a:p>
          <a:p>
            <a:pPr marL="228600" indent="-228600">
              <a:buAutoNum type="arabicPeriod"/>
            </a:pPr>
            <a:endParaRPr lang="el-GR" sz="1200" dirty="0">
              <a:latin typeface="Comic Sans MS" panose="030F0702030302020204" pitchFamily="66" charset="0"/>
            </a:endParaRPr>
          </a:p>
          <a:p>
            <a:pPr marL="228600" indent="-228600">
              <a:buAutoNum type="arabicPeriod"/>
            </a:pPr>
            <a:r>
              <a:rPr lang="el-GR" sz="1200" dirty="0" smtClean="0">
                <a:latin typeface="Comic Sans MS" panose="030F0702030302020204" pitchFamily="66" charset="0"/>
              </a:rPr>
              <a:t>Πένθος και κατάθλιψη</a:t>
            </a:r>
          </a:p>
          <a:p>
            <a:pPr marL="228600" indent="-228600">
              <a:buAutoNum type="arabicPeriod"/>
            </a:pPr>
            <a:endParaRPr lang="el-GR" sz="1200" dirty="0">
              <a:latin typeface="Comic Sans MS" panose="030F0702030302020204" pitchFamily="66" charset="0"/>
            </a:endParaRPr>
          </a:p>
          <a:p>
            <a:pPr marL="228600" indent="-228600">
              <a:buAutoNum type="arabicPeriod"/>
            </a:pPr>
            <a:r>
              <a:rPr lang="el-GR" sz="1200" dirty="0" smtClean="0">
                <a:latin typeface="Comic Sans MS" panose="030F0702030302020204" pitchFamily="66" charset="0"/>
              </a:rPr>
              <a:t>Αμυντική στάση</a:t>
            </a:r>
          </a:p>
          <a:p>
            <a:pPr marL="228600" indent="-228600">
              <a:buAutoNum type="arabicPeriod"/>
            </a:pPr>
            <a:endParaRPr lang="el-GR" sz="1200" dirty="0">
              <a:latin typeface="Comic Sans MS" panose="030F0702030302020204" pitchFamily="66" charset="0"/>
            </a:endParaRPr>
          </a:p>
          <a:p>
            <a:pPr marL="228600" indent="-228600">
              <a:buAutoNum type="arabicPeriod"/>
            </a:pPr>
            <a:r>
              <a:rPr lang="el-GR" sz="1200" dirty="0" smtClean="0">
                <a:latin typeface="Comic Sans MS" panose="030F0702030302020204" pitchFamily="66" charset="0"/>
              </a:rPr>
              <a:t>Αποδοχή και προσαρμογή</a:t>
            </a:r>
            <a:endParaRPr lang="el-GR" sz="1200" dirty="0">
              <a:latin typeface="Comic Sans MS" panose="030F0702030302020204" pitchFamily="66" charset="0"/>
            </a:endParaRPr>
          </a:p>
        </p:txBody>
      </p:sp>
      <p:pic>
        <p:nvPicPr>
          <p:cNvPr id="7" name="Θέση περιεχομένου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539552" y="332656"/>
            <a:ext cx="1865451" cy="1080000"/>
          </a:xfrm>
        </p:spPr>
      </p:pic>
    </p:spTree>
    <p:extLst>
      <p:ext uri="{BB962C8B-B14F-4D97-AF65-F5344CB8AC3E}">
        <p14:creationId xmlns:p14="http://schemas.microsoft.com/office/powerpoint/2010/main" val="28284396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4638"/>
            <a:ext cx="8229600" cy="1354162"/>
          </a:xfrm>
          <a:noFill/>
        </p:spPr>
        <p:txBody>
          <a:bodyPr>
            <a:normAutofit/>
          </a:bodyPr>
          <a:lstStyle/>
          <a:p>
            <a:pPr algn="r"/>
            <a:r>
              <a:rPr lang="el-GR" sz="1400" b="1" i="1" dirty="0" smtClean="0">
                <a:solidFill>
                  <a:srgbClr val="008080"/>
                </a:solidFill>
              </a:rPr>
              <a:t>Συμβουλές για την αλληλεπίδραση με άτομα με αναπηρία </a:t>
            </a:r>
            <a:r>
              <a:rPr lang="el-GR" sz="2000" b="1" i="1" dirty="0" smtClean="0"/>
              <a:t/>
            </a:r>
            <a:br>
              <a:rPr lang="el-GR" sz="2000" b="1" i="1" dirty="0" smtClean="0"/>
            </a:br>
            <a:endParaRPr lang="el-GR" sz="2400" i="1" dirty="0">
              <a:solidFill>
                <a:srgbClr val="008080"/>
              </a:solidFill>
            </a:endParaRPr>
          </a:p>
        </p:txBody>
      </p:sp>
      <p:sp>
        <p:nvSpPr>
          <p:cNvPr id="3" name="Θέση περιεχομένου 2"/>
          <p:cNvSpPr>
            <a:spLocks noGrp="1"/>
          </p:cNvSpPr>
          <p:nvPr>
            <p:ph idx="1"/>
          </p:nvPr>
        </p:nvSpPr>
        <p:spPr>
          <a:xfrm>
            <a:off x="467544" y="1556792"/>
            <a:ext cx="8229600" cy="4968552"/>
          </a:xfrm>
          <a:gradFill>
            <a:gsLst>
              <a:gs pos="58000">
                <a:srgbClr val="FFFFFF"/>
              </a:gs>
              <a:gs pos="100000">
                <a:srgbClr val="E6E6E6"/>
              </a:gs>
              <a:gs pos="100000">
                <a:srgbClr val="7D8496"/>
              </a:gs>
              <a:gs pos="100000">
                <a:srgbClr val="E6E6E6"/>
              </a:gs>
              <a:gs pos="100000">
                <a:srgbClr val="7D8496"/>
              </a:gs>
              <a:gs pos="100000">
                <a:srgbClr val="E6E6E6"/>
              </a:gs>
            </a:gsLst>
            <a:lin ang="5400000" scaled="0"/>
          </a:gradFill>
        </p:spPr>
        <p:txBody>
          <a:bodyPr>
            <a:normAutofit lnSpcReduction="10000"/>
          </a:bodyPr>
          <a:lstStyle/>
          <a:p>
            <a:pPr marL="0" indent="0" algn="just">
              <a:buNone/>
            </a:pPr>
            <a:r>
              <a:rPr lang="el-GR" sz="1400" u="sng" dirty="0" smtClean="0">
                <a:solidFill>
                  <a:srgbClr val="008080"/>
                </a:solidFill>
                <a:latin typeface="Comic Sans MS" panose="030F0702030302020204" pitchFamily="66" charset="0"/>
              </a:rPr>
              <a:t>Άτομα με κινητικά προβλήματα</a:t>
            </a:r>
          </a:p>
          <a:p>
            <a:pPr marL="0" indent="0" algn="just">
              <a:buNone/>
            </a:pPr>
            <a:endParaRPr lang="el-GR" sz="1400" u="sng" dirty="0">
              <a:solidFill>
                <a:srgbClr val="008080"/>
              </a:solidFill>
              <a:latin typeface="Comic Sans MS" panose="030F0702030302020204" pitchFamily="66" charset="0"/>
            </a:endParaRPr>
          </a:p>
          <a:p>
            <a:pPr algn="just">
              <a:buFont typeface="Wingdings" panose="05000000000000000000" pitchFamily="2" charset="2"/>
              <a:buChar char="ü"/>
            </a:pPr>
            <a:r>
              <a:rPr lang="el-GR" sz="1200" dirty="0" smtClean="0">
                <a:latin typeface="Comic Sans MS" panose="030F0702030302020204" pitchFamily="66" charset="0"/>
              </a:rPr>
              <a:t>Ρωτήστε αν χρειάζονται βοήθεια πριν την προσφέρετε. Αν η προσφορά σας γίνει δεκτή, ζητήστε οδηγίες πώς να τα βοηθήσετε.</a:t>
            </a:r>
          </a:p>
          <a:p>
            <a:pPr algn="just">
              <a:buFont typeface="Wingdings" panose="05000000000000000000" pitchFamily="2" charset="2"/>
              <a:buChar char="ü"/>
            </a:pPr>
            <a:endParaRPr lang="el-GR" sz="1200" dirty="0">
              <a:latin typeface="Comic Sans MS" panose="030F0702030302020204" pitchFamily="66" charset="0"/>
            </a:endParaRPr>
          </a:p>
          <a:p>
            <a:pPr algn="just">
              <a:buFont typeface="Wingdings" panose="05000000000000000000" pitchFamily="2" charset="2"/>
              <a:buChar char="ü"/>
            </a:pPr>
            <a:r>
              <a:rPr lang="el-GR" sz="1200" dirty="0" smtClean="0">
                <a:latin typeface="Comic Sans MS" panose="030F0702030302020204" pitchFamily="66" charset="0"/>
              </a:rPr>
              <a:t>Μη μετακινείτε </a:t>
            </a:r>
            <a:r>
              <a:rPr lang="el-GR" sz="1200" dirty="0" err="1" smtClean="0">
                <a:latin typeface="Comic Sans MS" panose="030F0702030302020204" pitchFamily="66" charset="0"/>
              </a:rPr>
              <a:t>αμαξίδια</a:t>
            </a:r>
            <a:r>
              <a:rPr lang="el-GR" sz="1200" dirty="0" smtClean="0">
                <a:latin typeface="Comic Sans MS" panose="030F0702030302020204" pitchFamily="66" charset="0"/>
              </a:rPr>
              <a:t>, πατερίτσες και μπαστούνια. Θεωρούνται κομμάτι, μέρος του προσωπικού χώρου του ατόμου. Είναι σημαντικό  να απευθύνεστε στον ίδιο το συμβουλευόμενο και όχι στο άτομο που το συνοδεύει.</a:t>
            </a:r>
          </a:p>
          <a:p>
            <a:pPr algn="just">
              <a:buFont typeface="Wingdings" panose="05000000000000000000" pitchFamily="2" charset="2"/>
              <a:buChar char="ü"/>
            </a:pPr>
            <a:endParaRPr lang="el-GR" sz="1200" dirty="0">
              <a:latin typeface="Comic Sans MS" panose="030F0702030302020204" pitchFamily="66" charset="0"/>
            </a:endParaRPr>
          </a:p>
          <a:p>
            <a:pPr algn="just">
              <a:buFont typeface="Wingdings" panose="05000000000000000000" pitchFamily="2" charset="2"/>
              <a:buChar char="ü"/>
            </a:pPr>
            <a:r>
              <a:rPr lang="el-GR" sz="1200" dirty="0" smtClean="0">
                <a:latin typeface="Comic Sans MS" panose="030F0702030302020204" pitchFamily="66" charset="0"/>
              </a:rPr>
              <a:t>Να κάθεστε σε τέτοιο επίπεδο ώστε να έχετε επαφή με τα μάτια ώστε να διευκολύνεται η επικοινωνία .</a:t>
            </a:r>
          </a:p>
          <a:p>
            <a:pPr algn="just">
              <a:buFont typeface="Wingdings" panose="05000000000000000000" pitchFamily="2" charset="2"/>
              <a:buChar char="ü"/>
            </a:pPr>
            <a:endParaRPr lang="el-GR" sz="1200" dirty="0">
              <a:latin typeface="Comic Sans MS" panose="030F0702030302020204" pitchFamily="66" charset="0"/>
            </a:endParaRPr>
          </a:p>
          <a:p>
            <a:pPr algn="just">
              <a:buFont typeface="Wingdings" panose="05000000000000000000" pitchFamily="2" charset="2"/>
              <a:buChar char="ü"/>
            </a:pPr>
            <a:r>
              <a:rPr lang="el-GR" sz="1200" dirty="0" smtClean="0">
                <a:latin typeface="Comic Sans MS" panose="030F0702030302020204" pitchFamily="66" charset="0"/>
              </a:rPr>
              <a:t>Να ελέγξετε ότι υπάρχει εύκολη πρόσβαση στο γραφείο σας.</a:t>
            </a:r>
          </a:p>
          <a:p>
            <a:pPr algn="just">
              <a:buFont typeface="Wingdings" panose="05000000000000000000" pitchFamily="2" charset="2"/>
              <a:buChar char="ü"/>
            </a:pPr>
            <a:endParaRPr lang="el-GR" sz="1200" dirty="0">
              <a:latin typeface="Comic Sans MS" panose="030F0702030302020204" pitchFamily="66" charset="0"/>
            </a:endParaRPr>
          </a:p>
          <a:p>
            <a:pPr marL="0" indent="0" algn="just">
              <a:buNone/>
            </a:pPr>
            <a:r>
              <a:rPr lang="el-GR" sz="1400" u="sng" dirty="0" smtClean="0">
                <a:solidFill>
                  <a:srgbClr val="008080"/>
                </a:solidFill>
                <a:latin typeface="Comic Sans MS" panose="030F0702030302020204" pitchFamily="66" charset="0"/>
              </a:rPr>
              <a:t>Άτομα με απώλεια όρασης</a:t>
            </a:r>
          </a:p>
          <a:p>
            <a:pPr marL="0" indent="0" algn="just">
              <a:buNone/>
            </a:pPr>
            <a:endParaRPr lang="el-GR" sz="1400" u="sng" dirty="0">
              <a:solidFill>
                <a:srgbClr val="008080"/>
              </a:solidFill>
              <a:latin typeface="Comic Sans MS" panose="030F0702030302020204" pitchFamily="66" charset="0"/>
            </a:endParaRPr>
          </a:p>
          <a:p>
            <a:pPr algn="just">
              <a:buFont typeface="Wingdings" panose="05000000000000000000" pitchFamily="2" charset="2"/>
              <a:buChar char="ü"/>
            </a:pPr>
            <a:r>
              <a:rPr lang="el-GR" sz="1200" dirty="0" smtClean="0">
                <a:latin typeface="Comic Sans MS" panose="030F0702030302020204" pitchFamily="66" charset="0"/>
              </a:rPr>
              <a:t>Αν ο συμβουλευόμενος δε σας χαιρετήσει δια χειραψίας, καλωσορίστε τον απλώς προφορικά.</a:t>
            </a:r>
          </a:p>
          <a:p>
            <a:pPr algn="just">
              <a:buFont typeface="Wingdings" panose="05000000000000000000" pitchFamily="2" charset="2"/>
              <a:buChar char="ü"/>
            </a:pPr>
            <a:endParaRPr lang="el-GR" sz="1200" dirty="0">
              <a:latin typeface="Comic Sans MS" panose="030F0702030302020204" pitchFamily="66" charset="0"/>
            </a:endParaRPr>
          </a:p>
          <a:p>
            <a:pPr algn="just">
              <a:buFont typeface="Wingdings" panose="05000000000000000000" pitchFamily="2" charset="2"/>
              <a:buChar char="ü"/>
            </a:pPr>
            <a:r>
              <a:rPr lang="el-GR" sz="1200" dirty="0" smtClean="0">
                <a:latin typeface="Comic Sans MS" panose="030F0702030302020204" pitchFamily="66" charset="0"/>
              </a:rPr>
              <a:t>Να προσφέρετε το χέρι σας, τον ώμο σας για καθοδήγηση στο συμβουλευόμενο</a:t>
            </a:r>
            <a:r>
              <a:rPr lang="en-US" sz="1200" dirty="0" smtClean="0">
                <a:latin typeface="Comic Sans MS" panose="030F0702030302020204" pitchFamily="66" charset="0"/>
              </a:rPr>
              <a:t>.</a:t>
            </a:r>
          </a:p>
          <a:p>
            <a:pPr algn="just">
              <a:buFont typeface="Wingdings" panose="05000000000000000000" pitchFamily="2" charset="2"/>
              <a:buChar char="ü"/>
            </a:pPr>
            <a:endParaRPr lang="en-US" sz="1200" dirty="0">
              <a:latin typeface="Comic Sans MS" panose="030F0702030302020204" pitchFamily="66" charset="0"/>
            </a:endParaRPr>
          </a:p>
          <a:p>
            <a:pPr algn="just">
              <a:buFont typeface="Wingdings" panose="05000000000000000000" pitchFamily="2" charset="2"/>
              <a:buChar char="ü"/>
            </a:pPr>
            <a:r>
              <a:rPr lang="el-GR" sz="1200" dirty="0" smtClean="0">
                <a:latin typeface="Comic Sans MS" panose="030F0702030302020204" pitchFamily="66" charset="0"/>
              </a:rPr>
              <a:t>Να του σώσετε προφορικές οδηγίες για να διευκολύνετε τον προσανατολισμό του.</a:t>
            </a:r>
          </a:p>
          <a:p>
            <a:pPr algn="just">
              <a:buFont typeface="Wingdings" panose="05000000000000000000" pitchFamily="2" charset="2"/>
              <a:buChar char="ü"/>
            </a:pPr>
            <a:endParaRPr lang="el-GR" sz="1200" dirty="0">
              <a:latin typeface="Comic Sans MS" panose="030F0702030302020204" pitchFamily="66" charset="0"/>
            </a:endParaRPr>
          </a:p>
          <a:p>
            <a:pPr algn="just">
              <a:buFont typeface="Wingdings" panose="05000000000000000000" pitchFamily="2" charset="2"/>
              <a:buChar char="ü"/>
            </a:pPr>
            <a:r>
              <a:rPr lang="el-GR" sz="1200" dirty="0" smtClean="0">
                <a:latin typeface="Comic Sans MS" panose="030F0702030302020204" pitchFamily="66" charset="0"/>
              </a:rPr>
              <a:t>Αν υπάρχει σκύλος-οδηγός, να μην ασχοληθείτε μαζί του.</a:t>
            </a:r>
          </a:p>
          <a:p>
            <a:pPr algn="just">
              <a:buFont typeface="Wingdings" panose="05000000000000000000" pitchFamily="2" charset="2"/>
              <a:buChar char="ü"/>
            </a:pPr>
            <a:endParaRPr lang="el-GR" sz="1200" dirty="0">
              <a:latin typeface="Comic Sans MS" panose="030F0702030302020204" pitchFamily="66" charset="0"/>
            </a:endParaRPr>
          </a:p>
          <a:p>
            <a:pPr algn="just">
              <a:buFont typeface="Wingdings" panose="05000000000000000000" pitchFamily="2" charset="2"/>
              <a:buChar char="ü"/>
            </a:pPr>
            <a:r>
              <a:rPr lang="el-GR" sz="1200" dirty="0" smtClean="0">
                <a:latin typeface="Comic Sans MS" panose="030F0702030302020204" pitchFamily="66" charset="0"/>
              </a:rPr>
              <a:t>Να ρωτήσετε το συμβουλευόμενο με ποιο τρόπο προτιμά να παρουσιαστούν οι πληροφορίες (γραφή </a:t>
            </a:r>
            <a:r>
              <a:rPr lang="el-GR" sz="1200" dirty="0" err="1" smtClean="0">
                <a:latin typeface="Comic Sans MS" panose="030F0702030302020204" pitchFamily="66" charset="0"/>
              </a:rPr>
              <a:t>Μπράιγ</a:t>
            </a:r>
            <a:r>
              <a:rPr lang="el-GR" sz="1200" dirty="0" smtClean="0">
                <a:latin typeface="Comic Sans MS" panose="030F0702030302020204" pitchFamily="66" charset="0"/>
              </a:rPr>
              <a:t>,  </a:t>
            </a:r>
            <a:r>
              <a:rPr lang="en-US" sz="1200" dirty="0" smtClean="0">
                <a:latin typeface="Comic Sans MS" panose="030F0702030302020204" pitchFamily="66" charset="0"/>
              </a:rPr>
              <a:t>cd,</a:t>
            </a:r>
            <a:r>
              <a:rPr lang="el-GR" sz="1200" dirty="0" smtClean="0">
                <a:latin typeface="Comic Sans MS" panose="030F0702030302020204" pitchFamily="66" charset="0"/>
              </a:rPr>
              <a:t> φωτοτυπίες σε μεγάλο μέγεθος) </a:t>
            </a:r>
          </a:p>
          <a:p>
            <a:pPr marL="0" indent="0" algn="just">
              <a:buNone/>
            </a:pPr>
            <a:endParaRPr lang="el-GR" sz="1400" u="sng" dirty="0">
              <a:solidFill>
                <a:srgbClr val="008080"/>
              </a:solidFill>
              <a:latin typeface="Comic Sans MS" panose="030F0702030302020204" pitchFamily="66" charset="0"/>
            </a:endParaRPr>
          </a:p>
          <a:p>
            <a:pPr algn="just">
              <a:buFont typeface="Wingdings" panose="05000000000000000000" pitchFamily="2" charset="2"/>
              <a:buChar char="ü"/>
            </a:pPr>
            <a:endParaRPr lang="el-GR" sz="1200" dirty="0">
              <a:latin typeface="Comic Sans MS" panose="030F0702030302020204" pitchFamily="66" charset="0"/>
            </a:endParaRPr>
          </a:p>
          <a:p>
            <a:pPr marL="0" indent="0" algn="just">
              <a:buNone/>
            </a:pPr>
            <a:endParaRPr lang="el-GR" sz="1900" dirty="0" smtClean="0">
              <a:latin typeface="Comic Sans MS" panose="030F0702030302020204" pitchFamily="66" charset="0"/>
            </a:endParaRPr>
          </a:p>
          <a:p>
            <a:pPr marL="0" indent="0" algn="just">
              <a:buNone/>
            </a:pPr>
            <a:endParaRPr lang="el-GR" sz="1900" dirty="0">
              <a:latin typeface="Comic Sans MS" panose="030F0702030302020204" pitchFamily="66" charset="0"/>
            </a:endParaRPr>
          </a:p>
          <a:p>
            <a:pPr marL="0" indent="0" algn="just">
              <a:buNone/>
            </a:pPr>
            <a:endParaRPr lang="el-GR" sz="1900" dirty="0">
              <a:latin typeface="Comic Sans MS" panose="030F0702030302020204" pitchFamily="66" charset="0"/>
            </a:endParaRPr>
          </a:p>
        </p:txBody>
      </p:sp>
      <p:pic>
        <p:nvPicPr>
          <p:cNvPr id="4" name="Θέση περιεχομένου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611561" y="404664"/>
            <a:ext cx="1865451" cy="1080000"/>
          </a:xfrm>
        </p:spPr>
      </p:pic>
      <p:pic>
        <p:nvPicPr>
          <p:cNvPr id="5" name="Θέση περιεχομένου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11563" y="260648"/>
            <a:ext cx="2414115" cy="1080000"/>
          </a:xfrm>
          <a:prstGeom prst="rect">
            <a:avLst/>
          </a:prstGeom>
        </p:spPr>
      </p:pic>
    </p:spTree>
    <p:extLst>
      <p:ext uri="{BB962C8B-B14F-4D97-AF65-F5344CB8AC3E}">
        <p14:creationId xmlns:p14="http://schemas.microsoft.com/office/powerpoint/2010/main" val="23735101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pPr algn="r"/>
            <a:r>
              <a:rPr lang="el-GR" sz="1600" b="1" i="1" dirty="0">
                <a:solidFill>
                  <a:srgbClr val="008080"/>
                </a:solidFill>
              </a:rPr>
              <a:t>Συμβουλές για την αλληλεπίδραση με άτομα με αναπηρία</a:t>
            </a:r>
            <a:endParaRPr lang="el-GR" sz="1600" dirty="0"/>
          </a:p>
        </p:txBody>
      </p:sp>
      <p:sp>
        <p:nvSpPr>
          <p:cNvPr id="3" name="Θέση περιεχομένου 2"/>
          <p:cNvSpPr>
            <a:spLocks noGrp="1"/>
          </p:cNvSpPr>
          <p:nvPr>
            <p:ph idx="1"/>
          </p:nvPr>
        </p:nvSpPr>
        <p:spPr>
          <a:gradFill>
            <a:gsLst>
              <a:gs pos="0">
                <a:srgbClr val="FFFFFF"/>
              </a:gs>
              <a:gs pos="7001">
                <a:srgbClr val="E6E6E6"/>
              </a:gs>
              <a:gs pos="95000">
                <a:srgbClr val="7D8496"/>
              </a:gs>
              <a:gs pos="91000">
                <a:srgbClr val="E6E6E6"/>
              </a:gs>
              <a:gs pos="93000">
                <a:srgbClr val="7D8496"/>
              </a:gs>
              <a:gs pos="100000">
                <a:srgbClr val="E6E6E6"/>
              </a:gs>
            </a:gsLst>
            <a:lin ang="5400000" scaled="0"/>
          </a:gradFill>
        </p:spPr>
        <p:txBody>
          <a:bodyPr>
            <a:normAutofit/>
          </a:bodyPr>
          <a:lstStyle/>
          <a:p>
            <a:pPr marL="0" indent="0" algn="just">
              <a:buNone/>
            </a:pPr>
            <a:endParaRPr lang="el-GR" sz="1400" u="sng" dirty="0" smtClean="0">
              <a:latin typeface="Comic Sans MS" panose="030F0702030302020204" pitchFamily="66" charset="0"/>
            </a:endParaRPr>
          </a:p>
          <a:p>
            <a:pPr marL="0" indent="0" algn="just">
              <a:buNone/>
            </a:pPr>
            <a:r>
              <a:rPr lang="el-GR" sz="1400" u="sng" dirty="0" smtClean="0">
                <a:solidFill>
                  <a:srgbClr val="008080"/>
                </a:solidFill>
                <a:latin typeface="Comic Sans MS" panose="030F0702030302020204" pitchFamily="66" charset="0"/>
              </a:rPr>
              <a:t>Άτομα με απώλεια ακοής</a:t>
            </a:r>
          </a:p>
          <a:p>
            <a:pPr marL="0" indent="0" algn="just">
              <a:buNone/>
            </a:pPr>
            <a:endParaRPr lang="el-GR" sz="1400" u="sng" dirty="0">
              <a:latin typeface="Comic Sans MS" panose="030F0702030302020204" pitchFamily="66" charset="0"/>
            </a:endParaRPr>
          </a:p>
          <a:p>
            <a:pPr algn="just">
              <a:buFont typeface="Wingdings" panose="05000000000000000000" pitchFamily="2" charset="2"/>
              <a:buChar char="ü"/>
            </a:pPr>
            <a:r>
              <a:rPr lang="el-GR" sz="1200" dirty="0" smtClean="0">
                <a:latin typeface="Comic Sans MS" panose="030F0702030302020204" pitchFamily="66" charset="0"/>
              </a:rPr>
              <a:t>Ρωτήστε το συμβουλευόμενο με ποιο τρόπο προτιμά να πραγματοποιηθεί η επικοινωνία (νοηματική γλώσσα, προφορικά, με </a:t>
            </a:r>
            <a:r>
              <a:rPr lang="el-GR" sz="1200" dirty="0" err="1" smtClean="0">
                <a:latin typeface="Comic Sans MS" panose="030F0702030302020204" pitchFamily="66" charset="0"/>
              </a:rPr>
              <a:t>χειλεανάγνωση</a:t>
            </a:r>
            <a:r>
              <a:rPr lang="el-GR" sz="1200" dirty="0">
                <a:latin typeface="Comic Sans MS" panose="030F0702030302020204" pitchFamily="66" charset="0"/>
              </a:rPr>
              <a:t>  </a:t>
            </a:r>
            <a:r>
              <a:rPr lang="el-GR" sz="1200" dirty="0" smtClean="0">
                <a:latin typeface="Comic Sans MS" panose="030F0702030302020204" pitchFamily="66" charset="0"/>
              </a:rPr>
              <a:t>ή με τη χρήση ακουστικών.</a:t>
            </a:r>
          </a:p>
          <a:p>
            <a:pPr algn="just">
              <a:buFont typeface="Wingdings" panose="05000000000000000000" pitchFamily="2" charset="2"/>
              <a:buChar char="ü"/>
            </a:pPr>
            <a:endParaRPr lang="el-GR" sz="1200" dirty="0" smtClean="0">
              <a:latin typeface="Comic Sans MS" panose="030F0702030302020204" pitchFamily="66" charset="0"/>
            </a:endParaRPr>
          </a:p>
          <a:p>
            <a:pPr algn="just">
              <a:buFont typeface="Wingdings" panose="05000000000000000000" pitchFamily="2" charset="2"/>
              <a:buChar char="ü"/>
            </a:pPr>
            <a:r>
              <a:rPr lang="el-GR" sz="1200" dirty="0" smtClean="0">
                <a:latin typeface="Comic Sans MS" panose="030F0702030302020204" pitchFamily="66" charset="0"/>
              </a:rPr>
              <a:t>Να απευθύνεστε στο συμβουλευόμενο και όχι στο άτομο που το συνοδεύει.</a:t>
            </a:r>
          </a:p>
          <a:p>
            <a:pPr algn="just">
              <a:buFont typeface="Wingdings" panose="05000000000000000000" pitchFamily="2" charset="2"/>
              <a:buChar char="ü"/>
            </a:pPr>
            <a:endParaRPr lang="el-GR" sz="1200" dirty="0" smtClean="0">
              <a:latin typeface="Comic Sans MS" panose="030F0702030302020204" pitchFamily="66" charset="0"/>
            </a:endParaRPr>
          </a:p>
          <a:p>
            <a:pPr algn="just">
              <a:buFont typeface="Wingdings" panose="05000000000000000000" pitchFamily="2" charset="2"/>
              <a:buChar char="ü"/>
            </a:pPr>
            <a:r>
              <a:rPr lang="el-GR" sz="1200" dirty="0" smtClean="0">
                <a:latin typeface="Comic Sans MS" panose="030F0702030302020204" pitchFamily="66" charset="0"/>
              </a:rPr>
              <a:t>Να θυμάστε ότι το να μιλάτε πολύ δυνατά μπορεί να μη διευκολύνει την επικοινωνία.</a:t>
            </a:r>
          </a:p>
          <a:p>
            <a:pPr algn="just">
              <a:buFont typeface="Wingdings" panose="05000000000000000000" pitchFamily="2" charset="2"/>
              <a:buChar char="ü"/>
            </a:pPr>
            <a:endParaRPr lang="el-GR" sz="1200" dirty="0" smtClean="0">
              <a:latin typeface="Comic Sans MS" panose="030F0702030302020204" pitchFamily="66" charset="0"/>
            </a:endParaRPr>
          </a:p>
          <a:p>
            <a:pPr algn="just">
              <a:buFont typeface="Wingdings" panose="05000000000000000000" pitchFamily="2" charset="2"/>
              <a:buChar char="ü"/>
            </a:pPr>
            <a:r>
              <a:rPr lang="el-GR" sz="1200" dirty="0" smtClean="0">
                <a:latin typeface="Comic Sans MS" panose="030F0702030302020204" pitchFamily="66" charset="0"/>
              </a:rPr>
              <a:t>Να αποκαλείτε το συμβουλευόμενο με το όνομά του, όταν θέλετε να απευθυνθείτε σε αυτόν. Αν δεν υπάρξει απάντηση, τότε αγγίξτε το απαλά στο χέρι ή στον ώμο.</a:t>
            </a:r>
          </a:p>
          <a:p>
            <a:pPr algn="just">
              <a:buFont typeface="Wingdings" panose="05000000000000000000" pitchFamily="2" charset="2"/>
              <a:buChar char="ü"/>
            </a:pPr>
            <a:endParaRPr lang="el-GR" sz="1200" dirty="0" smtClean="0">
              <a:latin typeface="Comic Sans MS" panose="030F0702030302020204" pitchFamily="66" charset="0"/>
            </a:endParaRPr>
          </a:p>
          <a:p>
            <a:pPr algn="just">
              <a:buFont typeface="Wingdings" panose="05000000000000000000" pitchFamily="2" charset="2"/>
              <a:buChar char="ü"/>
            </a:pPr>
            <a:r>
              <a:rPr lang="el-GR" sz="1200" dirty="0" smtClean="0">
                <a:latin typeface="Comic Sans MS" panose="030F0702030302020204" pitchFamily="66" charset="0"/>
              </a:rPr>
              <a:t>Μην προσποιείστε ότι καταλαβαίνετε εάν δεν κατανοείτε πραγματικά αυτά που ο συμβουλευόμενος λέει.</a:t>
            </a:r>
          </a:p>
          <a:p>
            <a:pPr algn="just">
              <a:buFont typeface="Wingdings" panose="05000000000000000000" pitchFamily="2" charset="2"/>
              <a:buChar char="ü"/>
            </a:pPr>
            <a:endParaRPr lang="el-GR" sz="1200" dirty="0" smtClean="0">
              <a:latin typeface="Comic Sans MS" panose="030F0702030302020204" pitchFamily="66" charset="0"/>
            </a:endParaRPr>
          </a:p>
          <a:p>
            <a:pPr algn="just">
              <a:buFont typeface="Wingdings" panose="05000000000000000000" pitchFamily="2" charset="2"/>
              <a:buChar char="ü"/>
            </a:pPr>
            <a:r>
              <a:rPr lang="el-GR" sz="1200" dirty="0" smtClean="0">
                <a:latin typeface="Comic Sans MS" panose="030F0702030302020204" pitchFamily="66" charset="0"/>
              </a:rPr>
              <a:t>Προσπαθήστε να μη χρησιμοποιήσετε μέλη της οικογένειας ως διερμηνείς.</a:t>
            </a:r>
          </a:p>
          <a:p>
            <a:pPr marL="0" indent="0" algn="just">
              <a:buNone/>
            </a:pPr>
            <a:endParaRPr lang="el-GR" sz="1200" dirty="0" smtClean="0">
              <a:latin typeface="Comic Sans MS" panose="030F0702030302020204" pitchFamily="66" charset="0"/>
            </a:endParaRPr>
          </a:p>
          <a:p>
            <a:pPr algn="just">
              <a:buFont typeface="Wingdings" panose="05000000000000000000" pitchFamily="2" charset="2"/>
              <a:buChar char="ü"/>
            </a:pPr>
            <a:r>
              <a:rPr lang="el-GR" sz="1200" dirty="0" smtClean="0">
                <a:latin typeface="Comic Sans MS" panose="030F0702030302020204" pitchFamily="66" charset="0"/>
              </a:rPr>
              <a:t>Προσπαθήστε να έχ</a:t>
            </a:r>
            <a:r>
              <a:rPr lang="el-GR" sz="1200" dirty="0">
                <a:latin typeface="Comic Sans MS" panose="030F0702030302020204" pitchFamily="66" charset="0"/>
              </a:rPr>
              <a:t>ε</a:t>
            </a:r>
            <a:r>
              <a:rPr lang="el-GR" sz="1200" dirty="0" smtClean="0">
                <a:latin typeface="Comic Sans MS" panose="030F0702030302020204" pitchFamily="66" charset="0"/>
              </a:rPr>
              <a:t>τε </a:t>
            </a:r>
            <a:r>
              <a:rPr lang="el-GR" sz="1200" dirty="0" err="1" smtClean="0">
                <a:latin typeface="Comic Sans MS" panose="030F0702030302020204" pitchFamily="66" charset="0"/>
              </a:rPr>
              <a:t>βλεμματική</a:t>
            </a:r>
            <a:r>
              <a:rPr lang="el-GR" sz="1200" dirty="0" smtClean="0">
                <a:latin typeface="Comic Sans MS" panose="030F0702030302020204" pitchFamily="66" charset="0"/>
              </a:rPr>
              <a:t> επαφή και διατηρήστε το πρόσωπό σας και το στόμα σας ορατά.</a:t>
            </a:r>
          </a:p>
          <a:p>
            <a:pPr algn="just">
              <a:buFont typeface="Wingdings" panose="05000000000000000000" pitchFamily="2" charset="2"/>
              <a:buChar char="ü"/>
            </a:pPr>
            <a:endParaRPr lang="el-GR" sz="1200" dirty="0" smtClean="0">
              <a:latin typeface="Comic Sans MS" panose="030F0702030302020204" pitchFamily="66" charset="0"/>
            </a:endParaRPr>
          </a:p>
          <a:p>
            <a:pPr algn="just">
              <a:buFont typeface="Wingdings" panose="05000000000000000000" pitchFamily="2" charset="2"/>
              <a:buChar char="ü"/>
            </a:pPr>
            <a:endParaRPr lang="el-GR" sz="1200" dirty="0" smtClean="0">
              <a:latin typeface="Comic Sans MS" panose="030F0702030302020204" pitchFamily="66" charset="0"/>
            </a:endParaRPr>
          </a:p>
          <a:p>
            <a:pPr marL="0" indent="0" algn="just">
              <a:buNone/>
            </a:pPr>
            <a:endParaRPr lang="el-GR" sz="1400" dirty="0">
              <a:latin typeface="Comic Sans MS" panose="030F0702030302020204" pitchFamily="66" charset="0"/>
            </a:endParaRPr>
          </a:p>
        </p:txBody>
      </p:sp>
      <p:pic>
        <p:nvPicPr>
          <p:cNvPr id="4" name="Θέση περιεχομένου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93818" y="332656"/>
            <a:ext cx="1865451" cy="1080000"/>
          </a:xfrm>
          <a:prstGeom prst="rect">
            <a:avLst/>
          </a:prstGeom>
        </p:spPr>
      </p:pic>
    </p:spTree>
    <p:extLst>
      <p:ext uri="{BB962C8B-B14F-4D97-AF65-F5344CB8AC3E}">
        <p14:creationId xmlns:p14="http://schemas.microsoft.com/office/powerpoint/2010/main" val="3086346757"/>
      </p:ext>
    </p:extLst>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2981</TotalTime>
  <Words>1196</Words>
  <Application>Microsoft Office PowerPoint</Application>
  <PresentationFormat>Προβολή στην οθόνη (4:3)</PresentationFormat>
  <Paragraphs>268</Paragraphs>
  <Slides>15</Slides>
  <Notes>1</Notes>
  <HiddenSlides>0</HiddenSlides>
  <MMClips>0</MMClips>
  <ScaleCrop>false</ScaleCrop>
  <HeadingPairs>
    <vt:vector size="4" baseType="variant">
      <vt:variant>
        <vt:lpstr>Θέμα</vt:lpstr>
      </vt:variant>
      <vt:variant>
        <vt:i4>1</vt:i4>
      </vt:variant>
      <vt:variant>
        <vt:lpstr>Τίτλοι διαφανειών</vt:lpstr>
      </vt:variant>
      <vt:variant>
        <vt:i4>15</vt:i4>
      </vt:variant>
    </vt:vector>
  </HeadingPairs>
  <TitlesOfParts>
    <vt:vector size="16" baseType="lpstr">
      <vt:lpstr>Θέμα του Office</vt:lpstr>
      <vt:lpstr>                                                                                             Πρόγραμμα Ειδίκευσης                                                                                   στη Συμβουλευτική                                                                                  και                                                                                     στον Προσανατολισμό</vt:lpstr>
      <vt:lpstr>Συμβουλευτική  ατόμων με αναπηρία και με ειδικές εκπαιδευτικές ανάγκες 28.03.2019</vt:lpstr>
      <vt:lpstr> Συμβουλευτική  ατόμων με αναπηρία και με ειδικές εκπαιδευτικές ανάγκες   </vt:lpstr>
      <vt:lpstr>Πολιτισμική ταυτότητα – Αναπηρία και ειδικές εκπαιδευτικές ανάγκες  </vt:lpstr>
      <vt:lpstr>Η ιδεολογία της αναπηρίας  </vt:lpstr>
      <vt:lpstr>Συμβουλευτική ατόμων με αναπηρία</vt:lpstr>
      <vt:lpstr>Στάδια προσαρμογής   </vt:lpstr>
      <vt:lpstr>Συμβουλές για την αλληλεπίδραση με άτομα με αναπηρία  </vt:lpstr>
      <vt:lpstr>Συμβουλές για την αλληλεπίδραση με άτομα με αναπηρία</vt:lpstr>
      <vt:lpstr>Συμβουλές για την αλληλεπίδραση με άτομα με αναπηρία</vt:lpstr>
      <vt:lpstr>Συμβουλές για την αλληλεπίδραση με άτομα με αναπηρία</vt:lpstr>
      <vt:lpstr>Συμβουλές για την αλληλεπίδραση με άτομα με αναπηρία</vt:lpstr>
      <vt:lpstr>Συμβουλευτική ταλαντούχων και προικισμένων ατόμων</vt:lpstr>
      <vt:lpstr>Βιβλιογραφικές αναφορές</vt:lpstr>
      <vt:lpstr>Παρουσίαση του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Παρουσίαση του PowerPoint</dc:title>
  <dc:creator>Evanthia Tsaliki</dc:creator>
  <cp:lastModifiedBy>Evanthia Tsaliki</cp:lastModifiedBy>
  <cp:revision>154</cp:revision>
  <dcterms:created xsi:type="dcterms:W3CDTF">2019-01-21T17:43:19Z</dcterms:created>
  <dcterms:modified xsi:type="dcterms:W3CDTF">2019-03-26T21:58:30Z</dcterms:modified>
</cp:coreProperties>
</file>