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2" r:id="rId3"/>
    <p:sldId id="313" r:id="rId4"/>
    <p:sldId id="314" r:id="rId5"/>
    <p:sldId id="351" r:id="rId6"/>
    <p:sldId id="352" r:id="rId7"/>
    <p:sldId id="353" r:id="rId8"/>
    <p:sldId id="315" r:id="rId9"/>
    <p:sldId id="354" r:id="rId10"/>
    <p:sldId id="355" r:id="rId11"/>
    <p:sldId id="356" r:id="rId12"/>
    <p:sldId id="357" r:id="rId13"/>
    <p:sldId id="358" r:id="rId14"/>
    <p:sldId id="342" r:id="rId15"/>
    <p:sldId id="343" r:id="rId16"/>
    <p:sldId id="347" r:id="rId17"/>
    <p:sldId id="348" r:id="rId18"/>
    <p:sldId id="350" r:id="rId19"/>
    <p:sldId id="344" r:id="rId20"/>
    <p:sldId id="345" r:id="rId21"/>
    <p:sldId id="349" r:id="rId2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3300"/>
    <a:srgbClr val="006600"/>
    <a:srgbClr val="FF0066"/>
    <a:srgbClr val="CCCC00"/>
    <a:srgbClr val="FFFF00"/>
    <a:srgbClr val="FF0000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698" autoAdjust="0"/>
    <p:restoredTop sz="92799" autoAdjust="0"/>
  </p:normalViewPr>
  <p:slideViewPr>
    <p:cSldViewPr>
      <p:cViewPr varScale="1">
        <p:scale>
          <a:sx n="86" d="100"/>
          <a:sy n="86" d="100"/>
        </p:scale>
        <p:origin x="-1968" y="-90"/>
      </p:cViewPr>
      <p:guideLst>
        <p:guide orient="horz" pos="19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emf"/><Relationship Id="rId7" Type="http://schemas.openxmlformats.org/officeDocument/2006/relationships/image" Target="../media/image65.emf"/><Relationship Id="rId2" Type="http://schemas.openxmlformats.org/officeDocument/2006/relationships/image" Target="../media/image60.emf"/><Relationship Id="rId1" Type="http://schemas.openxmlformats.org/officeDocument/2006/relationships/image" Target="../media/image59.emf"/><Relationship Id="rId6" Type="http://schemas.openxmlformats.org/officeDocument/2006/relationships/image" Target="../media/image64.emf"/><Relationship Id="rId5" Type="http://schemas.openxmlformats.org/officeDocument/2006/relationships/image" Target="../media/image63.emf"/><Relationship Id="rId4" Type="http://schemas.openxmlformats.org/officeDocument/2006/relationships/image" Target="../media/image62.e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emf"/><Relationship Id="rId3" Type="http://schemas.openxmlformats.org/officeDocument/2006/relationships/image" Target="../media/image68.emf"/><Relationship Id="rId7" Type="http://schemas.openxmlformats.org/officeDocument/2006/relationships/image" Target="../media/image72.emf"/><Relationship Id="rId2" Type="http://schemas.openxmlformats.org/officeDocument/2006/relationships/image" Target="../media/image67.emf"/><Relationship Id="rId1" Type="http://schemas.openxmlformats.org/officeDocument/2006/relationships/image" Target="../media/image66.emf"/><Relationship Id="rId6" Type="http://schemas.openxmlformats.org/officeDocument/2006/relationships/image" Target="../media/image71.emf"/><Relationship Id="rId5" Type="http://schemas.openxmlformats.org/officeDocument/2006/relationships/image" Target="../media/image70.emf"/><Relationship Id="rId4" Type="http://schemas.openxmlformats.org/officeDocument/2006/relationships/image" Target="../media/image69.emf"/><Relationship Id="rId9" Type="http://schemas.openxmlformats.org/officeDocument/2006/relationships/image" Target="../media/image74.e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emf"/><Relationship Id="rId3" Type="http://schemas.openxmlformats.org/officeDocument/2006/relationships/image" Target="../media/image77.emf"/><Relationship Id="rId7" Type="http://schemas.openxmlformats.org/officeDocument/2006/relationships/image" Target="../media/image81.emf"/><Relationship Id="rId2" Type="http://schemas.openxmlformats.org/officeDocument/2006/relationships/image" Target="../media/image76.emf"/><Relationship Id="rId1" Type="http://schemas.openxmlformats.org/officeDocument/2006/relationships/image" Target="../media/image75.emf"/><Relationship Id="rId6" Type="http://schemas.openxmlformats.org/officeDocument/2006/relationships/image" Target="../media/image80.emf"/><Relationship Id="rId5" Type="http://schemas.openxmlformats.org/officeDocument/2006/relationships/image" Target="../media/image79.emf"/><Relationship Id="rId4" Type="http://schemas.openxmlformats.org/officeDocument/2006/relationships/image" Target="../media/image78.emf"/><Relationship Id="rId9" Type="http://schemas.openxmlformats.org/officeDocument/2006/relationships/image" Target="../media/image83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emf"/><Relationship Id="rId2" Type="http://schemas.openxmlformats.org/officeDocument/2006/relationships/image" Target="../media/image85.emf"/><Relationship Id="rId1" Type="http://schemas.openxmlformats.org/officeDocument/2006/relationships/image" Target="../media/image84.emf"/><Relationship Id="rId4" Type="http://schemas.openxmlformats.org/officeDocument/2006/relationships/image" Target="../media/image87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emf"/><Relationship Id="rId1" Type="http://schemas.openxmlformats.org/officeDocument/2006/relationships/image" Target="../media/image88.e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emf"/><Relationship Id="rId13" Type="http://schemas.openxmlformats.org/officeDocument/2006/relationships/image" Target="../media/image102.emf"/><Relationship Id="rId18" Type="http://schemas.openxmlformats.org/officeDocument/2006/relationships/image" Target="../media/image107.emf"/><Relationship Id="rId26" Type="http://schemas.openxmlformats.org/officeDocument/2006/relationships/image" Target="../media/image115.emf"/><Relationship Id="rId3" Type="http://schemas.openxmlformats.org/officeDocument/2006/relationships/image" Target="../media/image92.emf"/><Relationship Id="rId21" Type="http://schemas.openxmlformats.org/officeDocument/2006/relationships/image" Target="../media/image110.emf"/><Relationship Id="rId7" Type="http://schemas.openxmlformats.org/officeDocument/2006/relationships/image" Target="../media/image96.emf"/><Relationship Id="rId12" Type="http://schemas.openxmlformats.org/officeDocument/2006/relationships/image" Target="../media/image101.emf"/><Relationship Id="rId17" Type="http://schemas.openxmlformats.org/officeDocument/2006/relationships/image" Target="../media/image106.emf"/><Relationship Id="rId25" Type="http://schemas.openxmlformats.org/officeDocument/2006/relationships/image" Target="../media/image114.emf"/><Relationship Id="rId2" Type="http://schemas.openxmlformats.org/officeDocument/2006/relationships/image" Target="../media/image91.emf"/><Relationship Id="rId16" Type="http://schemas.openxmlformats.org/officeDocument/2006/relationships/image" Target="../media/image105.emf"/><Relationship Id="rId20" Type="http://schemas.openxmlformats.org/officeDocument/2006/relationships/image" Target="../media/image109.emf"/><Relationship Id="rId1" Type="http://schemas.openxmlformats.org/officeDocument/2006/relationships/image" Target="../media/image90.emf"/><Relationship Id="rId6" Type="http://schemas.openxmlformats.org/officeDocument/2006/relationships/image" Target="../media/image95.emf"/><Relationship Id="rId11" Type="http://schemas.openxmlformats.org/officeDocument/2006/relationships/image" Target="../media/image100.emf"/><Relationship Id="rId24" Type="http://schemas.openxmlformats.org/officeDocument/2006/relationships/image" Target="../media/image113.emf"/><Relationship Id="rId5" Type="http://schemas.openxmlformats.org/officeDocument/2006/relationships/image" Target="../media/image94.emf"/><Relationship Id="rId15" Type="http://schemas.openxmlformats.org/officeDocument/2006/relationships/image" Target="../media/image104.emf"/><Relationship Id="rId23" Type="http://schemas.openxmlformats.org/officeDocument/2006/relationships/image" Target="../media/image112.emf"/><Relationship Id="rId10" Type="http://schemas.openxmlformats.org/officeDocument/2006/relationships/image" Target="../media/image99.emf"/><Relationship Id="rId19" Type="http://schemas.openxmlformats.org/officeDocument/2006/relationships/image" Target="../media/image108.emf"/><Relationship Id="rId4" Type="http://schemas.openxmlformats.org/officeDocument/2006/relationships/image" Target="../media/image93.emf"/><Relationship Id="rId9" Type="http://schemas.openxmlformats.org/officeDocument/2006/relationships/image" Target="../media/image98.emf"/><Relationship Id="rId14" Type="http://schemas.openxmlformats.org/officeDocument/2006/relationships/image" Target="../media/image103.emf"/><Relationship Id="rId22" Type="http://schemas.openxmlformats.org/officeDocument/2006/relationships/image" Target="../media/image111.emf"/><Relationship Id="rId27" Type="http://schemas.openxmlformats.org/officeDocument/2006/relationships/image" Target="../media/image116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emf"/><Relationship Id="rId7" Type="http://schemas.openxmlformats.org/officeDocument/2006/relationships/image" Target="../media/image123.emf"/><Relationship Id="rId2" Type="http://schemas.openxmlformats.org/officeDocument/2006/relationships/image" Target="../media/image118.emf"/><Relationship Id="rId1" Type="http://schemas.openxmlformats.org/officeDocument/2006/relationships/image" Target="../media/image117.emf"/><Relationship Id="rId6" Type="http://schemas.openxmlformats.org/officeDocument/2006/relationships/image" Target="../media/image122.emf"/><Relationship Id="rId5" Type="http://schemas.openxmlformats.org/officeDocument/2006/relationships/image" Target="../media/image121.emf"/><Relationship Id="rId4" Type="http://schemas.openxmlformats.org/officeDocument/2006/relationships/image" Target="../media/image120.e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5.emf"/><Relationship Id="rId1" Type="http://schemas.openxmlformats.org/officeDocument/2006/relationships/image" Target="../media/image124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emf"/><Relationship Id="rId2" Type="http://schemas.openxmlformats.org/officeDocument/2006/relationships/image" Target="../media/image127.emf"/><Relationship Id="rId1" Type="http://schemas.openxmlformats.org/officeDocument/2006/relationships/image" Target="../media/image126.emf"/><Relationship Id="rId4" Type="http://schemas.openxmlformats.org/officeDocument/2006/relationships/image" Target="../media/image129.e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1.emf"/><Relationship Id="rId1" Type="http://schemas.openxmlformats.org/officeDocument/2006/relationships/image" Target="../media/image130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emf"/><Relationship Id="rId13" Type="http://schemas.openxmlformats.org/officeDocument/2006/relationships/image" Target="../media/image144.emf"/><Relationship Id="rId3" Type="http://schemas.openxmlformats.org/officeDocument/2006/relationships/image" Target="../media/image134.emf"/><Relationship Id="rId7" Type="http://schemas.openxmlformats.org/officeDocument/2006/relationships/image" Target="../media/image138.emf"/><Relationship Id="rId12" Type="http://schemas.openxmlformats.org/officeDocument/2006/relationships/image" Target="../media/image143.emf"/><Relationship Id="rId2" Type="http://schemas.openxmlformats.org/officeDocument/2006/relationships/image" Target="../media/image133.emf"/><Relationship Id="rId1" Type="http://schemas.openxmlformats.org/officeDocument/2006/relationships/image" Target="../media/image132.emf"/><Relationship Id="rId6" Type="http://schemas.openxmlformats.org/officeDocument/2006/relationships/image" Target="../media/image137.emf"/><Relationship Id="rId11" Type="http://schemas.openxmlformats.org/officeDocument/2006/relationships/image" Target="../media/image142.emf"/><Relationship Id="rId5" Type="http://schemas.openxmlformats.org/officeDocument/2006/relationships/image" Target="../media/image136.emf"/><Relationship Id="rId10" Type="http://schemas.openxmlformats.org/officeDocument/2006/relationships/image" Target="../media/image141.emf"/><Relationship Id="rId4" Type="http://schemas.openxmlformats.org/officeDocument/2006/relationships/image" Target="../media/image135.emf"/><Relationship Id="rId9" Type="http://schemas.openxmlformats.org/officeDocument/2006/relationships/image" Target="../media/image140.emf"/><Relationship Id="rId14" Type="http://schemas.openxmlformats.org/officeDocument/2006/relationships/image" Target="../media/image14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emf"/><Relationship Id="rId7" Type="http://schemas.openxmlformats.org/officeDocument/2006/relationships/image" Target="../media/image34.emf"/><Relationship Id="rId2" Type="http://schemas.openxmlformats.org/officeDocument/2006/relationships/image" Target="../media/image29.emf"/><Relationship Id="rId1" Type="http://schemas.openxmlformats.org/officeDocument/2006/relationships/image" Target="../media/image28.emf"/><Relationship Id="rId6" Type="http://schemas.openxmlformats.org/officeDocument/2006/relationships/image" Target="../media/image33.emf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3" Type="http://schemas.openxmlformats.org/officeDocument/2006/relationships/image" Target="../media/image38.emf"/><Relationship Id="rId7" Type="http://schemas.openxmlformats.org/officeDocument/2006/relationships/image" Target="../media/image42.emf"/><Relationship Id="rId2" Type="http://schemas.openxmlformats.org/officeDocument/2006/relationships/image" Target="../media/image37.emf"/><Relationship Id="rId1" Type="http://schemas.openxmlformats.org/officeDocument/2006/relationships/image" Target="../media/image36.emf"/><Relationship Id="rId6" Type="http://schemas.openxmlformats.org/officeDocument/2006/relationships/image" Target="../media/image41.emf"/><Relationship Id="rId5" Type="http://schemas.openxmlformats.org/officeDocument/2006/relationships/image" Target="../media/image40.emf"/><Relationship Id="rId4" Type="http://schemas.openxmlformats.org/officeDocument/2006/relationships/image" Target="../media/image39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7" Type="http://schemas.openxmlformats.org/officeDocument/2006/relationships/image" Target="../media/image50.emf"/><Relationship Id="rId2" Type="http://schemas.openxmlformats.org/officeDocument/2006/relationships/image" Target="../media/image45.emf"/><Relationship Id="rId1" Type="http://schemas.openxmlformats.org/officeDocument/2006/relationships/image" Target="../media/image44.emf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4" Type="http://schemas.openxmlformats.org/officeDocument/2006/relationships/image" Target="../media/image47.e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emf"/><Relationship Id="rId3" Type="http://schemas.openxmlformats.org/officeDocument/2006/relationships/image" Target="../media/image53.emf"/><Relationship Id="rId7" Type="http://schemas.openxmlformats.org/officeDocument/2006/relationships/image" Target="../media/image57.emf"/><Relationship Id="rId2" Type="http://schemas.openxmlformats.org/officeDocument/2006/relationships/image" Target="../media/image52.emf"/><Relationship Id="rId1" Type="http://schemas.openxmlformats.org/officeDocument/2006/relationships/image" Target="../media/image51.emf"/><Relationship Id="rId6" Type="http://schemas.openxmlformats.org/officeDocument/2006/relationships/image" Target="../media/image56.emf"/><Relationship Id="rId5" Type="http://schemas.openxmlformats.org/officeDocument/2006/relationships/image" Target="../media/image55.emf"/><Relationship Id="rId4" Type="http://schemas.openxmlformats.org/officeDocument/2006/relationships/image" Target="../media/image5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BF209-1D95-446F-9692-A1DF9FC2733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1559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07A62-0A3E-4372-83BA-F12F3D19DE3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5595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AA6C2-9B5C-4F78-A41E-590F2EA89FA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6741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10AEE-9661-445F-8118-B72F5A8A9CA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001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489F5-BEDE-441A-9310-E27CF9B89D0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362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83827-2C94-45F5-9EF9-65D4F724C33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84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D28A0-4BC5-4B09-9F0C-234FD2A9A26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281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29BCA-691F-4167-BBA7-6778F3605A5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4053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17428-6DCC-4B5B-B7F0-EC286992E65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522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14768-7B14-4FD8-9B83-9315947E5D5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0493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EF00F-3D8E-4EEB-8015-D648DE757CF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972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03CD4E6B-464E-4776-AC0A-76DBD1A458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e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8.e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5.e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7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e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4.emf"/><Relationship Id="rId19" Type="http://schemas.openxmlformats.org/officeDocument/2006/relationships/image" Target="../media/image47.png"/><Relationship Id="rId4" Type="http://schemas.openxmlformats.org/officeDocument/2006/relationships/image" Target="../media/image51.e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3.emf"/><Relationship Id="rId17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5.e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0.e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62.emf"/><Relationship Id="rId4" Type="http://schemas.openxmlformats.org/officeDocument/2006/relationships/image" Target="../media/image59.e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4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emf"/><Relationship Id="rId13" Type="http://schemas.openxmlformats.org/officeDocument/2006/relationships/oleObject" Target="../embeddings/oleObject71.bin"/><Relationship Id="rId18" Type="http://schemas.openxmlformats.org/officeDocument/2006/relationships/image" Target="../media/image73.emf"/><Relationship Id="rId3" Type="http://schemas.openxmlformats.org/officeDocument/2006/relationships/oleObject" Target="../embeddings/oleObject66.bin"/><Relationship Id="rId21" Type="http://schemas.openxmlformats.org/officeDocument/2006/relationships/image" Target="../media/image47.png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0.emf"/><Relationship Id="rId17" Type="http://schemas.openxmlformats.org/officeDocument/2006/relationships/oleObject" Target="../embeddings/oleObject7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2.emf"/><Relationship Id="rId20" Type="http://schemas.openxmlformats.org/officeDocument/2006/relationships/image" Target="../media/image74.e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7.e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10" Type="http://schemas.openxmlformats.org/officeDocument/2006/relationships/image" Target="../media/image69.emf"/><Relationship Id="rId19" Type="http://schemas.openxmlformats.org/officeDocument/2006/relationships/oleObject" Target="../embeddings/oleObject74.bin"/><Relationship Id="rId4" Type="http://schemas.openxmlformats.org/officeDocument/2006/relationships/image" Target="../media/image66.e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1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e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82.emf"/><Relationship Id="rId3" Type="http://schemas.openxmlformats.org/officeDocument/2006/relationships/oleObject" Target="../embeddings/oleObject75.bin"/><Relationship Id="rId21" Type="http://schemas.openxmlformats.org/officeDocument/2006/relationships/image" Target="../media/image88.png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9.emf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1.emf"/><Relationship Id="rId20" Type="http://schemas.openxmlformats.org/officeDocument/2006/relationships/image" Target="../media/image83.e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6.e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78.emf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75.e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80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94.png"/><Relationship Id="rId3" Type="http://schemas.openxmlformats.org/officeDocument/2006/relationships/audio" Target="../media/audio1.wav"/><Relationship Id="rId7" Type="http://schemas.openxmlformats.org/officeDocument/2006/relationships/image" Target="../media/image85.emf"/><Relationship Id="rId12" Type="http://schemas.openxmlformats.org/officeDocument/2006/relationships/image" Target="../media/image9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87.emf"/><Relationship Id="rId5" Type="http://schemas.openxmlformats.org/officeDocument/2006/relationships/image" Target="../media/image84.emf"/><Relationship Id="rId10" Type="http://schemas.openxmlformats.org/officeDocument/2006/relationships/oleObject" Target="../embeddings/oleObject87.bin"/><Relationship Id="rId4" Type="http://schemas.openxmlformats.org/officeDocument/2006/relationships/oleObject" Target="../embeddings/oleObject84.bin"/><Relationship Id="rId9" Type="http://schemas.openxmlformats.org/officeDocument/2006/relationships/image" Target="../media/image86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3" Type="http://schemas.openxmlformats.org/officeDocument/2006/relationships/oleObject" Target="../embeddings/oleObject88.bin"/><Relationship Id="rId7" Type="http://schemas.openxmlformats.org/officeDocument/2006/relationships/image" Target="../media/image9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9.e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88.e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5.bin"/><Relationship Id="rId18" Type="http://schemas.openxmlformats.org/officeDocument/2006/relationships/image" Target="../media/image97.emf"/><Relationship Id="rId26" Type="http://schemas.openxmlformats.org/officeDocument/2006/relationships/image" Target="../media/image101.emf"/><Relationship Id="rId39" Type="http://schemas.openxmlformats.org/officeDocument/2006/relationships/oleObject" Target="../embeddings/oleObject108.bin"/><Relationship Id="rId21" Type="http://schemas.openxmlformats.org/officeDocument/2006/relationships/oleObject" Target="../embeddings/oleObject99.bin"/><Relationship Id="rId34" Type="http://schemas.openxmlformats.org/officeDocument/2006/relationships/image" Target="../media/image105.emf"/><Relationship Id="rId42" Type="http://schemas.openxmlformats.org/officeDocument/2006/relationships/image" Target="../media/image109.emf"/><Relationship Id="rId47" Type="http://schemas.openxmlformats.org/officeDocument/2006/relationships/oleObject" Target="../embeddings/oleObject112.bin"/><Relationship Id="rId50" Type="http://schemas.openxmlformats.org/officeDocument/2006/relationships/image" Target="../media/image113.emf"/><Relationship Id="rId55" Type="http://schemas.openxmlformats.org/officeDocument/2006/relationships/oleObject" Target="../embeddings/oleObject116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6.emf"/><Relationship Id="rId29" Type="http://schemas.openxmlformats.org/officeDocument/2006/relationships/oleObject" Target="../embeddings/oleObject103.bin"/><Relationship Id="rId11" Type="http://schemas.openxmlformats.org/officeDocument/2006/relationships/oleObject" Target="../embeddings/oleObject94.bin"/><Relationship Id="rId24" Type="http://schemas.openxmlformats.org/officeDocument/2006/relationships/image" Target="../media/image100.emf"/><Relationship Id="rId32" Type="http://schemas.openxmlformats.org/officeDocument/2006/relationships/image" Target="../media/image104.emf"/><Relationship Id="rId37" Type="http://schemas.openxmlformats.org/officeDocument/2006/relationships/oleObject" Target="../embeddings/oleObject107.bin"/><Relationship Id="rId40" Type="http://schemas.openxmlformats.org/officeDocument/2006/relationships/image" Target="../media/image108.emf"/><Relationship Id="rId45" Type="http://schemas.openxmlformats.org/officeDocument/2006/relationships/oleObject" Target="../embeddings/oleObject111.bin"/><Relationship Id="rId53" Type="http://schemas.openxmlformats.org/officeDocument/2006/relationships/oleObject" Target="../embeddings/oleObject115.bin"/><Relationship Id="rId58" Type="http://schemas.openxmlformats.org/officeDocument/2006/relationships/image" Target="../media/image127.png"/><Relationship Id="rId5" Type="http://schemas.openxmlformats.org/officeDocument/2006/relationships/oleObject" Target="../embeddings/oleObject91.bin"/><Relationship Id="rId19" Type="http://schemas.openxmlformats.org/officeDocument/2006/relationships/oleObject" Target="../embeddings/oleObject98.bin"/><Relationship Id="rId4" Type="http://schemas.openxmlformats.org/officeDocument/2006/relationships/image" Target="../media/image90.e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5.emf"/><Relationship Id="rId22" Type="http://schemas.openxmlformats.org/officeDocument/2006/relationships/image" Target="../media/image99.emf"/><Relationship Id="rId27" Type="http://schemas.openxmlformats.org/officeDocument/2006/relationships/oleObject" Target="../embeddings/oleObject102.bin"/><Relationship Id="rId30" Type="http://schemas.openxmlformats.org/officeDocument/2006/relationships/image" Target="../media/image103.emf"/><Relationship Id="rId35" Type="http://schemas.openxmlformats.org/officeDocument/2006/relationships/oleObject" Target="../embeddings/oleObject106.bin"/><Relationship Id="rId43" Type="http://schemas.openxmlformats.org/officeDocument/2006/relationships/oleObject" Target="../embeddings/oleObject110.bin"/><Relationship Id="rId48" Type="http://schemas.openxmlformats.org/officeDocument/2006/relationships/image" Target="../media/image112.emf"/><Relationship Id="rId56" Type="http://schemas.openxmlformats.org/officeDocument/2006/relationships/image" Target="../media/image116.emf"/><Relationship Id="rId8" Type="http://schemas.openxmlformats.org/officeDocument/2006/relationships/image" Target="../media/image92.emf"/><Relationship Id="rId51" Type="http://schemas.openxmlformats.org/officeDocument/2006/relationships/oleObject" Target="../embeddings/oleObject114.bin"/><Relationship Id="rId3" Type="http://schemas.openxmlformats.org/officeDocument/2006/relationships/oleObject" Target="../embeddings/oleObject90.bin"/><Relationship Id="rId12" Type="http://schemas.openxmlformats.org/officeDocument/2006/relationships/image" Target="../media/image94.emf"/><Relationship Id="rId17" Type="http://schemas.openxmlformats.org/officeDocument/2006/relationships/oleObject" Target="../embeddings/oleObject97.bin"/><Relationship Id="rId25" Type="http://schemas.openxmlformats.org/officeDocument/2006/relationships/oleObject" Target="../embeddings/oleObject101.bin"/><Relationship Id="rId33" Type="http://schemas.openxmlformats.org/officeDocument/2006/relationships/oleObject" Target="../embeddings/oleObject105.bin"/><Relationship Id="rId38" Type="http://schemas.openxmlformats.org/officeDocument/2006/relationships/image" Target="../media/image107.emf"/><Relationship Id="rId46" Type="http://schemas.openxmlformats.org/officeDocument/2006/relationships/image" Target="../media/image111.emf"/><Relationship Id="rId20" Type="http://schemas.openxmlformats.org/officeDocument/2006/relationships/image" Target="../media/image98.emf"/><Relationship Id="rId41" Type="http://schemas.openxmlformats.org/officeDocument/2006/relationships/oleObject" Target="../embeddings/oleObject109.bin"/><Relationship Id="rId54" Type="http://schemas.openxmlformats.org/officeDocument/2006/relationships/image" Target="../media/image115.e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1.emf"/><Relationship Id="rId15" Type="http://schemas.openxmlformats.org/officeDocument/2006/relationships/oleObject" Target="../embeddings/oleObject96.bin"/><Relationship Id="rId23" Type="http://schemas.openxmlformats.org/officeDocument/2006/relationships/oleObject" Target="../embeddings/oleObject100.bin"/><Relationship Id="rId28" Type="http://schemas.openxmlformats.org/officeDocument/2006/relationships/image" Target="../media/image102.emf"/><Relationship Id="rId36" Type="http://schemas.openxmlformats.org/officeDocument/2006/relationships/image" Target="../media/image106.emf"/><Relationship Id="rId49" Type="http://schemas.openxmlformats.org/officeDocument/2006/relationships/oleObject" Target="../embeddings/oleObject113.bin"/><Relationship Id="rId57" Type="http://schemas.openxmlformats.org/officeDocument/2006/relationships/image" Target="../media/image126.png"/><Relationship Id="rId10" Type="http://schemas.openxmlformats.org/officeDocument/2006/relationships/image" Target="../media/image93.emf"/><Relationship Id="rId31" Type="http://schemas.openxmlformats.org/officeDocument/2006/relationships/oleObject" Target="../embeddings/oleObject104.bin"/><Relationship Id="rId44" Type="http://schemas.openxmlformats.org/officeDocument/2006/relationships/image" Target="../media/image110.emf"/><Relationship Id="rId52" Type="http://schemas.openxmlformats.org/officeDocument/2006/relationships/image" Target="../media/image114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emf"/><Relationship Id="rId13" Type="http://schemas.openxmlformats.org/officeDocument/2006/relationships/oleObject" Target="../embeddings/oleObject122.bin"/><Relationship Id="rId18" Type="http://schemas.openxmlformats.org/officeDocument/2006/relationships/image" Target="../media/image127.png"/><Relationship Id="rId3" Type="http://schemas.openxmlformats.org/officeDocument/2006/relationships/oleObject" Target="../embeddings/oleObject117.bin"/><Relationship Id="rId21" Type="http://schemas.openxmlformats.org/officeDocument/2006/relationships/image" Target="../media/image137.png"/><Relationship Id="rId7" Type="http://schemas.openxmlformats.org/officeDocument/2006/relationships/oleObject" Target="../embeddings/oleObject119.bin"/><Relationship Id="rId12" Type="http://schemas.openxmlformats.org/officeDocument/2006/relationships/image" Target="../media/image121.emf"/><Relationship Id="rId17" Type="http://schemas.openxmlformats.org/officeDocument/2006/relationships/image" Target="../media/image126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3.emf"/><Relationship Id="rId20" Type="http://schemas.openxmlformats.org/officeDocument/2006/relationships/image" Target="../media/image136.png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8.emf"/><Relationship Id="rId11" Type="http://schemas.openxmlformats.org/officeDocument/2006/relationships/oleObject" Target="../embeddings/oleObject121.bin"/><Relationship Id="rId5" Type="http://schemas.openxmlformats.org/officeDocument/2006/relationships/oleObject" Target="../embeddings/oleObject118.bin"/><Relationship Id="rId15" Type="http://schemas.openxmlformats.org/officeDocument/2006/relationships/oleObject" Target="../embeddings/oleObject123.bin"/><Relationship Id="rId10" Type="http://schemas.openxmlformats.org/officeDocument/2006/relationships/image" Target="../media/image120.emf"/><Relationship Id="rId19" Type="http://schemas.openxmlformats.org/officeDocument/2006/relationships/image" Target="../media/image135.png"/><Relationship Id="rId4" Type="http://schemas.openxmlformats.org/officeDocument/2006/relationships/image" Target="../media/image117.emf"/><Relationship Id="rId9" Type="http://schemas.openxmlformats.org/officeDocument/2006/relationships/oleObject" Target="../embeddings/oleObject120.bin"/><Relationship Id="rId14" Type="http://schemas.openxmlformats.org/officeDocument/2006/relationships/image" Target="../media/image122.emf"/><Relationship Id="rId22" Type="http://schemas.openxmlformats.org/officeDocument/2006/relationships/image" Target="../media/image13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25.emf"/><Relationship Id="rId5" Type="http://schemas.openxmlformats.org/officeDocument/2006/relationships/oleObject" Target="../embeddings/oleObject125.bin"/><Relationship Id="rId4" Type="http://schemas.openxmlformats.org/officeDocument/2006/relationships/image" Target="../media/image124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emf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27.emf"/><Relationship Id="rId11" Type="http://schemas.openxmlformats.org/officeDocument/2006/relationships/image" Target="../media/image145.png"/><Relationship Id="rId5" Type="http://schemas.openxmlformats.org/officeDocument/2006/relationships/oleObject" Target="../embeddings/oleObject127.bin"/><Relationship Id="rId10" Type="http://schemas.openxmlformats.org/officeDocument/2006/relationships/image" Target="../media/image129.emf"/><Relationship Id="rId4" Type="http://schemas.openxmlformats.org/officeDocument/2006/relationships/image" Target="../media/image126.emf"/><Relationship Id="rId9" Type="http://schemas.openxmlformats.org/officeDocument/2006/relationships/oleObject" Target="../embeddings/oleObject12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png"/><Relationship Id="rId3" Type="http://schemas.openxmlformats.org/officeDocument/2006/relationships/audio" Target="../media/audio1.wav"/><Relationship Id="rId7" Type="http://schemas.openxmlformats.org/officeDocument/2006/relationships/image" Target="../media/image131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31.bin"/><Relationship Id="rId5" Type="http://schemas.openxmlformats.org/officeDocument/2006/relationships/image" Target="../media/image130.emf"/><Relationship Id="rId4" Type="http://schemas.openxmlformats.org/officeDocument/2006/relationships/oleObject" Target="../embeddings/oleObject130.bin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7.bin"/><Relationship Id="rId18" Type="http://schemas.openxmlformats.org/officeDocument/2006/relationships/image" Target="../media/image139.emf"/><Relationship Id="rId26" Type="http://schemas.openxmlformats.org/officeDocument/2006/relationships/image" Target="../media/image143.emf"/><Relationship Id="rId21" Type="http://schemas.openxmlformats.org/officeDocument/2006/relationships/oleObject" Target="../embeddings/oleObject141.bin"/><Relationship Id="rId34" Type="http://schemas.openxmlformats.org/officeDocument/2006/relationships/image" Target="../media/image165.png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136.emf"/><Relationship Id="rId17" Type="http://schemas.openxmlformats.org/officeDocument/2006/relationships/oleObject" Target="../embeddings/oleObject139.bin"/><Relationship Id="rId25" Type="http://schemas.openxmlformats.org/officeDocument/2006/relationships/oleObject" Target="../embeddings/oleObject143.bin"/><Relationship Id="rId33" Type="http://schemas.openxmlformats.org/officeDocument/2006/relationships/image" Target="../media/image164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8.emf"/><Relationship Id="rId20" Type="http://schemas.openxmlformats.org/officeDocument/2006/relationships/image" Target="../media/image140.emf"/><Relationship Id="rId29" Type="http://schemas.openxmlformats.org/officeDocument/2006/relationships/oleObject" Target="../embeddings/oleObject145.bin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33.emf"/><Relationship Id="rId11" Type="http://schemas.openxmlformats.org/officeDocument/2006/relationships/oleObject" Target="../embeddings/oleObject136.bin"/><Relationship Id="rId24" Type="http://schemas.openxmlformats.org/officeDocument/2006/relationships/image" Target="../media/image142.emf"/><Relationship Id="rId32" Type="http://schemas.openxmlformats.org/officeDocument/2006/relationships/image" Target="../media/image163.png"/><Relationship Id="rId37" Type="http://schemas.openxmlformats.org/officeDocument/2006/relationships/image" Target="../media/image168.png"/><Relationship Id="rId5" Type="http://schemas.openxmlformats.org/officeDocument/2006/relationships/oleObject" Target="../embeddings/oleObject133.bin"/><Relationship Id="rId15" Type="http://schemas.openxmlformats.org/officeDocument/2006/relationships/oleObject" Target="../embeddings/oleObject138.bin"/><Relationship Id="rId23" Type="http://schemas.openxmlformats.org/officeDocument/2006/relationships/oleObject" Target="../embeddings/oleObject142.bin"/><Relationship Id="rId28" Type="http://schemas.openxmlformats.org/officeDocument/2006/relationships/image" Target="../media/image144.emf"/><Relationship Id="rId36" Type="http://schemas.openxmlformats.org/officeDocument/2006/relationships/image" Target="../media/image167.png"/><Relationship Id="rId10" Type="http://schemas.openxmlformats.org/officeDocument/2006/relationships/image" Target="../media/image135.emf"/><Relationship Id="rId19" Type="http://schemas.openxmlformats.org/officeDocument/2006/relationships/oleObject" Target="../embeddings/oleObject140.bin"/><Relationship Id="rId31" Type="http://schemas.openxmlformats.org/officeDocument/2006/relationships/image" Target="../media/image162.png"/><Relationship Id="rId4" Type="http://schemas.openxmlformats.org/officeDocument/2006/relationships/image" Target="../media/image132.emf"/><Relationship Id="rId9" Type="http://schemas.openxmlformats.org/officeDocument/2006/relationships/oleObject" Target="../embeddings/oleObject135.bin"/><Relationship Id="rId14" Type="http://schemas.openxmlformats.org/officeDocument/2006/relationships/image" Target="../media/image137.emf"/><Relationship Id="rId22" Type="http://schemas.openxmlformats.org/officeDocument/2006/relationships/image" Target="../media/image141.emf"/><Relationship Id="rId27" Type="http://schemas.openxmlformats.org/officeDocument/2006/relationships/oleObject" Target="../embeddings/oleObject144.bin"/><Relationship Id="rId30" Type="http://schemas.openxmlformats.org/officeDocument/2006/relationships/image" Target="../media/image145.emf"/><Relationship Id="rId35" Type="http://schemas.openxmlformats.org/officeDocument/2006/relationships/image" Target="../media/image166.png"/><Relationship Id="rId8" Type="http://schemas.openxmlformats.org/officeDocument/2006/relationships/image" Target="../media/image134.emf"/><Relationship Id="rId3" Type="http://schemas.openxmlformats.org/officeDocument/2006/relationships/oleObject" Target="../embeddings/oleObject13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emf"/><Relationship Id="rId17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oleObject" Target="../embeddings/oleObject12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8.emf"/><Relationship Id="rId17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9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emf"/><Relationship Id="rId17" Type="http://schemas.openxmlformats.org/officeDocument/2006/relationships/image" Target="../media/image28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4.e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13" Type="http://schemas.openxmlformats.org/officeDocument/2006/relationships/oleObject" Target="../embeddings/oleObject33.bin"/><Relationship Id="rId18" Type="http://schemas.openxmlformats.org/officeDocument/2006/relationships/oleObject" Target="../embeddings/oleObject35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2.emf"/><Relationship Id="rId17" Type="http://schemas.openxmlformats.org/officeDocument/2006/relationships/image" Target="../media/image28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4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e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1.emf"/><Relationship Id="rId19" Type="http://schemas.openxmlformats.org/officeDocument/2006/relationships/image" Target="../media/image35.emf"/><Relationship Id="rId4" Type="http://schemas.openxmlformats.org/officeDocument/2006/relationships/image" Target="../media/image28.e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e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3.emf"/><Relationship Id="rId3" Type="http://schemas.openxmlformats.org/officeDocument/2006/relationships/oleObject" Target="../embeddings/oleObject36.bin"/><Relationship Id="rId21" Type="http://schemas.openxmlformats.org/officeDocument/2006/relationships/image" Target="../media/image46.png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e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2.emf"/><Relationship Id="rId20" Type="http://schemas.openxmlformats.org/officeDocument/2006/relationships/image" Target="../media/image45.png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e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9.emf"/><Relationship Id="rId19" Type="http://schemas.openxmlformats.org/officeDocument/2006/relationships/image" Target="../media/image44.png"/><Relationship Id="rId4" Type="http://schemas.openxmlformats.org/officeDocument/2006/relationships/image" Target="../media/image36.e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1.emf"/><Relationship Id="rId22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e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8.emf"/><Relationship Id="rId17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e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e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7.emf"/><Relationship Id="rId4" Type="http://schemas.openxmlformats.org/officeDocument/2006/relationships/image" Target="../media/image44.e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276872"/>
            <a:ext cx="6400800" cy="1943100"/>
          </a:xfrm>
        </p:spPr>
        <p:txBody>
          <a:bodyPr/>
          <a:lstStyle/>
          <a:p>
            <a:pPr eaLnBrk="1" hangingPunct="1"/>
            <a:r>
              <a:rPr lang="el-GR" altLang="el-GR" sz="4000" b="1" smtClean="0">
                <a:solidFill>
                  <a:srgbClr val="FFFF00"/>
                </a:solidFill>
              </a:rPr>
              <a:t>ΑΣΚΗΣΕΙΣ</a:t>
            </a:r>
          </a:p>
          <a:p>
            <a:pPr eaLnBrk="1" hangingPunct="1"/>
            <a:endParaRPr lang="en-US" altLang="el-GR" b="1" smtClean="0">
              <a:solidFill>
                <a:srgbClr val="FFFF00"/>
              </a:solidFill>
            </a:endParaRPr>
          </a:p>
          <a:p>
            <a:pPr eaLnBrk="1" hangingPunct="1"/>
            <a:r>
              <a:rPr lang="el-GR" altLang="el-GR" b="1" smtClean="0">
                <a:solidFill>
                  <a:srgbClr val="FFFF00"/>
                </a:solidFill>
              </a:rPr>
              <a:t>ΚΙΝΗΜΑΤΙΚΗ</a:t>
            </a:r>
            <a:r>
              <a:rPr lang="en-US" altLang="el-GR" b="1" smtClean="0">
                <a:solidFill>
                  <a:srgbClr val="FFFF00"/>
                </a:solidFill>
              </a:rPr>
              <a:t> </a:t>
            </a:r>
            <a:r>
              <a:rPr lang="el-GR" altLang="el-GR" b="1" smtClean="0">
                <a:solidFill>
                  <a:srgbClr val="FFFF00"/>
                </a:solidFill>
              </a:rPr>
              <a:t>ΣΩΜΑΤΙΔΙΟΥ</a:t>
            </a:r>
            <a:endParaRPr lang="en-US" altLang="el-GR" b="1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457200" y="-27384"/>
            <a:ext cx="838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  <a:r>
              <a:rPr lang="en-US" altLang="el-GR" sz="2800" dirty="0">
                <a:solidFill>
                  <a:srgbClr val="FFFF00"/>
                </a:solidFill>
              </a:rPr>
              <a:t> –</a:t>
            </a:r>
            <a:endParaRPr lang="el-GR" altLang="el-GR" sz="2800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ΠΛΑΓΙΑ ΒΟΛΗ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0" y="914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>
                <a:solidFill>
                  <a:srgbClr val="FF00FF"/>
                </a:solidFill>
              </a:rPr>
              <a:t>x-</a:t>
            </a:r>
            <a:r>
              <a:rPr lang="el-GR" altLang="el-GR" sz="3000" b="0">
                <a:solidFill>
                  <a:srgbClr val="FF00FF"/>
                </a:solidFill>
              </a:rPr>
              <a:t>Συνιστώσα της κίνησης</a:t>
            </a:r>
            <a:endParaRPr lang="el-GR" altLang="el-GR" sz="3000" b="0" i="1">
              <a:solidFill>
                <a:srgbClr val="FF00FF"/>
              </a:solidFill>
            </a:endParaRPr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/>
        </p:nvGraphicFramePr>
        <p:xfrm>
          <a:off x="4876800" y="1447800"/>
          <a:ext cx="1914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5" name="Εξίσωση" r:id="rId3" imgW="828625" imgH="218898" progId="Equation.3">
                  <p:embed/>
                </p:oleObj>
              </mc:Choice>
              <mc:Fallback>
                <p:oleObj name="Εξίσωση" r:id="rId3" imgW="828625" imgH="21889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447800"/>
                        <a:ext cx="19145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/>
          <p:cNvGraphicFramePr>
            <a:graphicFrameLocks noChangeAspect="1"/>
          </p:cNvGraphicFramePr>
          <p:nvPr/>
        </p:nvGraphicFramePr>
        <p:xfrm>
          <a:off x="4876800" y="1905000"/>
          <a:ext cx="2886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" name="Εξίσωση" r:id="rId5" imgW="1266675" imgH="371608" progId="Equation.3">
                  <p:embed/>
                </p:oleObj>
              </mc:Choice>
              <mc:Fallback>
                <p:oleObj name="Εξίσωση" r:id="rId5" imgW="1266675" imgH="37160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05000"/>
                        <a:ext cx="28860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7"/>
          <p:cNvGraphicFramePr>
            <a:graphicFrameLocks noChangeAspect="1"/>
          </p:cNvGraphicFramePr>
          <p:nvPr/>
        </p:nvGraphicFramePr>
        <p:xfrm>
          <a:off x="0" y="1447800"/>
          <a:ext cx="25717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7" name="Εξίσωση" r:id="rId7" imgW="1123850" imgH="209727" progId="Equation.3">
                  <p:embed/>
                </p:oleObj>
              </mc:Choice>
              <mc:Fallback>
                <p:oleObj name="Εξίσωση" r:id="rId7" imgW="1123850" imgH="20972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25717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8"/>
          <p:cNvGraphicFramePr>
            <a:graphicFrameLocks noChangeAspect="1"/>
          </p:cNvGraphicFramePr>
          <p:nvPr/>
        </p:nvGraphicFramePr>
        <p:xfrm>
          <a:off x="0" y="1981200"/>
          <a:ext cx="17430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8" name="Εξίσωση" r:id="rId9" imgW="752425" imgH="209727" progId="Equation.3">
                  <p:embed/>
                </p:oleObj>
              </mc:Choice>
              <mc:Fallback>
                <p:oleObj name="Εξίσωση" r:id="rId9" imgW="752425" imgH="20972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81200"/>
                        <a:ext cx="17430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Text Box 43"/>
          <p:cNvSpPr txBox="1">
            <a:spLocks noChangeArrowheads="1"/>
          </p:cNvSpPr>
          <p:nvPr/>
        </p:nvSpPr>
        <p:spPr bwMode="auto">
          <a:xfrm>
            <a:off x="4876800" y="914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>
                <a:solidFill>
                  <a:srgbClr val="FFFF00"/>
                </a:solidFill>
              </a:rPr>
              <a:t>y-</a:t>
            </a:r>
            <a:r>
              <a:rPr lang="el-GR" altLang="el-GR" sz="3000" b="0">
                <a:solidFill>
                  <a:srgbClr val="FFFF00"/>
                </a:solidFill>
              </a:rPr>
              <a:t>Συνιστώσα της κίνησης</a:t>
            </a:r>
            <a:endParaRPr lang="el-GR" altLang="el-GR" sz="3000" b="0" i="1">
              <a:solidFill>
                <a:srgbClr val="FFFF00"/>
              </a:solidFill>
            </a:endParaRPr>
          </a:p>
        </p:txBody>
      </p:sp>
      <p:graphicFrame>
        <p:nvGraphicFramePr>
          <p:cNvPr id="11273" name="Object 44"/>
          <p:cNvGraphicFramePr>
            <a:graphicFrameLocks noChangeAspect="1"/>
          </p:cNvGraphicFramePr>
          <p:nvPr/>
        </p:nvGraphicFramePr>
        <p:xfrm>
          <a:off x="7258050" y="1447800"/>
          <a:ext cx="1885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9" name="Εξίσωση" r:id="rId11" imgW="819050" imgH="218898" progId="Equation.3">
                  <p:embed/>
                </p:oleObj>
              </mc:Choice>
              <mc:Fallback>
                <p:oleObj name="Εξίσωση" r:id="rId11" imgW="819050" imgH="218898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1447800"/>
                        <a:ext cx="1885950" cy="542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Line 45"/>
          <p:cNvSpPr>
            <a:spLocks noChangeShapeType="1"/>
          </p:cNvSpPr>
          <p:nvPr/>
        </p:nvSpPr>
        <p:spPr bwMode="auto">
          <a:xfrm>
            <a:off x="0" y="274320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516" name="Text Box 68"/>
          <p:cNvSpPr txBox="1">
            <a:spLocks noChangeArrowheads="1"/>
          </p:cNvSpPr>
          <p:nvPr/>
        </p:nvSpPr>
        <p:spPr bwMode="auto">
          <a:xfrm>
            <a:off x="3352800" y="2819400"/>
            <a:ext cx="56388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0">
                <a:solidFill>
                  <a:srgbClr val="FFFF00"/>
                </a:solidFill>
              </a:rPr>
              <a:t>Μετά από χρόνο </a:t>
            </a:r>
            <a:r>
              <a:rPr lang="en-US" altLang="el-GR" sz="2400" b="0" i="1">
                <a:solidFill>
                  <a:srgbClr val="FFFF00"/>
                </a:solidFill>
              </a:rPr>
              <a:t>t</a:t>
            </a:r>
            <a:r>
              <a:rPr lang="en-US" altLang="el-GR" sz="2400" b="0" baseline="-25000">
                <a:solidFill>
                  <a:srgbClr val="FFFF00"/>
                </a:solidFill>
              </a:rPr>
              <a:t>tot</a:t>
            </a:r>
            <a:r>
              <a:rPr lang="el-GR" altLang="el-GR" sz="2000" b="0">
                <a:solidFill>
                  <a:srgbClr val="FFFF00"/>
                </a:solidFill>
              </a:rPr>
              <a:t> το αντικείμενο θα βρίσκεται στη θέση </a:t>
            </a:r>
            <a:r>
              <a:rPr lang="en-US" altLang="el-GR" sz="2400" b="0" i="1">
                <a:solidFill>
                  <a:srgbClr val="FFFF00"/>
                </a:solidFill>
              </a:rPr>
              <a:t>y=0</a:t>
            </a:r>
            <a:endParaRPr lang="el-GR" altLang="el-GR" sz="2400" b="0">
              <a:solidFill>
                <a:srgbClr val="FFFF00"/>
              </a:solidFill>
            </a:endParaRPr>
          </a:p>
        </p:txBody>
      </p:sp>
      <p:sp>
        <p:nvSpPr>
          <p:cNvPr id="104517" name="Text Box 69"/>
          <p:cNvSpPr txBox="1">
            <a:spLocks noChangeArrowheads="1"/>
          </p:cNvSpPr>
          <p:nvPr/>
        </p:nvSpPr>
        <p:spPr bwMode="auto">
          <a:xfrm>
            <a:off x="0" y="2819400"/>
            <a:ext cx="3429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 Χρονική διάρκεια βολής</a:t>
            </a:r>
            <a:r>
              <a:rPr lang="en-US" altLang="el-GR" sz="2000">
                <a:solidFill>
                  <a:srgbClr val="FFFF00"/>
                </a:solidFill>
              </a:rPr>
              <a:t>, </a:t>
            </a:r>
            <a:r>
              <a:rPr lang="en-US" altLang="el-GR" sz="2400" i="1">
                <a:solidFill>
                  <a:srgbClr val="FFFF00"/>
                </a:solidFill>
              </a:rPr>
              <a:t>t</a:t>
            </a:r>
            <a:r>
              <a:rPr lang="en-US" altLang="el-GR" sz="2400" baseline="-25000">
                <a:solidFill>
                  <a:srgbClr val="FFFF00"/>
                </a:solidFill>
              </a:rPr>
              <a:t>tot</a:t>
            </a:r>
            <a:endParaRPr lang="el-GR" altLang="el-GR" sz="2000">
              <a:solidFill>
                <a:srgbClr val="FFFF00"/>
              </a:solidFill>
            </a:endParaRPr>
          </a:p>
        </p:txBody>
      </p:sp>
      <p:grpSp>
        <p:nvGrpSpPr>
          <p:cNvPr id="11" name="Group 83"/>
          <p:cNvGrpSpPr>
            <a:grpSpLocks/>
          </p:cNvGrpSpPr>
          <p:nvPr/>
        </p:nvGrpSpPr>
        <p:grpSpPr bwMode="auto">
          <a:xfrm>
            <a:off x="4648200" y="1905000"/>
            <a:ext cx="3124200" cy="1676400"/>
            <a:chOff x="2928" y="1200"/>
            <a:chExt cx="1968" cy="1056"/>
          </a:xfrm>
        </p:grpSpPr>
        <p:sp>
          <p:nvSpPr>
            <p:cNvPr id="11282" name="Oval 72"/>
            <p:cNvSpPr>
              <a:spLocks noChangeArrowheads="1"/>
            </p:cNvSpPr>
            <p:nvPr/>
          </p:nvSpPr>
          <p:spPr bwMode="auto">
            <a:xfrm>
              <a:off x="2928" y="1200"/>
              <a:ext cx="1968" cy="528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11283" name="Line 73"/>
            <p:cNvSpPr>
              <a:spLocks noChangeShapeType="1"/>
            </p:cNvSpPr>
            <p:nvPr/>
          </p:nvSpPr>
          <p:spPr bwMode="auto">
            <a:xfrm>
              <a:off x="3936" y="1680"/>
              <a:ext cx="0" cy="57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aphicFrame>
        <p:nvGraphicFramePr>
          <p:cNvPr id="104526" name="Object 78"/>
          <p:cNvGraphicFramePr>
            <a:graphicFrameLocks noChangeAspect="1"/>
          </p:cNvGraphicFramePr>
          <p:nvPr/>
        </p:nvGraphicFramePr>
        <p:xfrm>
          <a:off x="5314950" y="3352800"/>
          <a:ext cx="38576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0" name="Εξίσωση" r:id="rId13" imgW="1695550" imgH="371608" progId="Equation.3">
                  <p:embed/>
                </p:oleObj>
              </mc:Choice>
              <mc:Fallback>
                <p:oleObj name="Εξίσωση" r:id="rId13" imgW="1695550" imgH="371608" progId="Equation.3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3352800"/>
                        <a:ext cx="385762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27" name="Object 79"/>
          <p:cNvGraphicFramePr>
            <a:graphicFrameLocks noChangeAspect="1"/>
          </p:cNvGraphicFramePr>
          <p:nvPr/>
        </p:nvGraphicFramePr>
        <p:xfrm>
          <a:off x="5972175" y="4419600"/>
          <a:ext cx="320040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1" name="Εξίσωση" r:id="rId15" imgW="1400325" imgH="428625" progId="Equation.3">
                  <p:embed/>
                </p:oleObj>
              </mc:Choice>
              <mc:Fallback>
                <p:oleObj name="Εξίσωση" r:id="rId15" imgW="1400325" imgH="428625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2175" y="4419600"/>
                        <a:ext cx="320040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30" name="Object 82"/>
          <p:cNvGraphicFramePr>
            <a:graphicFrameLocks noChangeAspect="1"/>
          </p:cNvGraphicFramePr>
          <p:nvPr/>
        </p:nvGraphicFramePr>
        <p:xfrm>
          <a:off x="5929313" y="5715000"/>
          <a:ext cx="32289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2" name="Εξίσωση" r:id="rId17" imgW="1419075" imgH="485642" progId="Equation.3">
                  <p:embed/>
                </p:oleObj>
              </mc:Choice>
              <mc:Fallback>
                <p:oleObj name="Εξίσωση" r:id="rId17" imgW="1419075" imgH="485642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5715000"/>
                        <a:ext cx="3228975" cy="1143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7" name="Group 74"/>
          <p:cNvGrpSpPr>
            <a:grpSpLocks/>
          </p:cNvGrpSpPr>
          <p:nvPr/>
        </p:nvGrpSpPr>
        <p:grpSpPr bwMode="auto">
          <a:xfrm>
            <a:off x="1371600" y="4038600"/>
            <a:ext cx="3962400" cy="2362200"/>
            <a:chOff x="864" y="2544"/>
            <a:chExt cx="2496" cy="1488"/>
          </a:xfrm>
        </p:grpSpPr>
        <p:grpSp>
          <p:nvGrpSpPr>
            <p:cNvPr id="48" name="Group 13"/>
            <p:cNvGrpSpPr>
              <a:grpSpLocks/>
            </p:cNvGrpSpPr>
            <p:nvPr/>
          </p:nvGrpSpPr>
          <p:grpSpPr bwMode="auto">
            <a:xfrm>
              <a:off x="864" y="2662"/>
              <a:ext cx="2496" cy="1370"/>
              <a:chOff x="3264" y="2662"/>
              <a:chExt cx="2496" cy="1370"/>
            </a:xfrm>
          </p:grpSpPr>
          <p:sp>
            <p:nvSpPr>
              <p:cNvPr id="50" name="Freeform 14"/>
              <p:cNvSpPr>
                <a:spLocks/>
              </p:cNvSpPr>
              <p:nvPr/>
            </p:nvSpPr>
            <p:spPr bwMode="auto">
              <a:xfrm>
                <a:off x="3264" y="2662"/>
                <a:ext cx="2448" cy="1274"/>
              </a:xfrm>
              <a:custGeom>
                <a:avLst/>
                <a:gdLst>
                  <a:gd name="T0" fmla="*/ 0 w 2448"/>
                  <a:gd name="T1" fmla="*/ 506 h 1274"/>
                  <a:gd name="T2" fmla="*/ 864 w 2448"/>
                  <a:gd name="T3" fmla="*/ 26 h 1274"/>
                  <a:gd name="T4" fmla="*/ 1657 w 2448"/>
                  <a:gd name="T5" fmla="*/ 350 h 1274"/>
                  <a:gd name="T6" fmla="*/ 2448 w 2448"/>
                  <a:gd name="T7" fmla="*/ 1274 h 12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48"/>
                  <a:gd name="T13" fmla="*/ 0 h 1274"/>
                  <a:gd name="T14" fmla="*/ 2448 w 2448"/>
                  <a:gd name="T15" fmla="*/ 1274 h 12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48" h="1274">
                    <a:moveTo>
                      <a:pt x="0" y="506"/>
                    </a:moveTo>
                    <a:cubicBezTo>
                      <a:pt x="284" y="274"/>
                      <a:pt x="588" y="52"/>
                      <a:pt x="864" y="26"/>
                    </a:cubicBezTo>
                    <a:cubicBezTo>
                      <a:pt x="1140" y="0"/>
                      <a:pt x="1393" y="142"/>
                      <a:pt x="1657" y="350"/>
                    </a:cubicBezTo>
                    <a:cubicBezTo>
                      <a:pt x="1921" y="558"/>
                      <a:pt x="2283" y="1082"/>
                      <a:pt x="2448" y="1274"/>
                    </a:cubicBezTo>
                  </a:path>
                </a:pathLst>
              </a:custGeom>
              <a:noFill/>
              <a:ln w="25400" cap="flat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1" name="Oval 15"/>
              <p:cNvSpPr>
                <a:spLocks noChangeArrowheads="1"/>
              </p:cNvSpPr>
              <p:nvPr/>
            </p:nvSpPr>
            <p:spPr bwMode="auto">
              <a:xfrm>
                <a:off x="5568" y="3840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  <p:sp>
          <p:nvSpPr>
            <p:cNvPr id="49" name="Text Box 28"/>
            <p:cNvSpPr txBox="1">
              <a:spLocks noChangeArrowheads="1"/>
            </p:cNvSpPr>
            <p:nvPr/>
          </p:nvSpPr>
          <p:spPr bwMode="auto">
            <a:xfrm>
              <a:off x="2304" y="2544"/>
              <a:ext cx="67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800" b="0" i="1">
                  <a:solidFill>
                    <a:srgbClr val="FFFF00"/>
                  </a:solidFill>
                </a:rPr>
                <a:t>y=y</a:t>
              </a:r>
              <a:r>
                <a:rPr lang="en-US" altLang="el-GR" sz="2800" b="0">
                  <a:solidFill>
                    <a:srgbClr val="FFFF00"/>
                  </a:solidFill>
                </a:rPr>
                <a:t>(</a:t>
              </a:r>
              <a:r>
                <a:rPr lang="en-US" altLang="el-GR" sz="2800" b="0" i="1">
                  <a:solidFill>
                    <a:srgbClr val="FFFF00"/>
                  </a:solidFill>
                </a:rPr>
                <a:t>x</a:t>
              </a:r>
              <a:r>
                <a:rPr lang="en-US" altLang="el-GR" sz="2800" b="0">
                  <a:solidFill>
                    <a:srgbClr val="FFFF00"/>
                  </a:solidFill>
                </a:rPr>
                <a:t>)</a:t>
              </a:r>
              <a:endParaRPr lang="el-GR" altLang="el-GR" sz="2800" b="0">
                <a:solidFill>
                  <a:srgbClr val="FFFF00"/>
                </a:solidFill>
              </a:endParaRPr>
            </a:p>
          </p:txBody>
        </p:sp>
      </p:grpSp>
      <p:sp>
        <p:nvSpPr>
          <p:cNvPr id="54" name="Text Box 79"/>
          <p:cNvSpPr txBox="1">
            <a:spLocks noChangeArrowheads="1"/>
          </p:cNvSpPr>
          <p:nvPr/>
        </p:nvSpPr>
        <p:spPr bwMode="auto">
          <a:xfrm>
            <a:off x="5029204" y="6430970"/>
            <a:ext cx="5984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800" i="1">
                <a:solidFill>
                  <a:srgbClr val="FF00FF"/>
                </a:solidFill>
              </a:rPr>
              <a:t>x</a:t>
            </a:r>
            <a:r>
              <a:rPr lang="en-US" altLang="el-GR" sz="2800">
                <a:solidFill>
                  <a:srgbClr val="FF00FF"/>
                </a:solidFill>
              </a:rPr>
              <a:t>=</a:t>
            </a:r>
            <a:r>
              <a:rPr lang="en-US" altLang="el-GR" sz="2800" i="1">
                <a:solidFill>
                  <a:srgbClr val="FF00FF"/>
                </a:solidFill>
              </a:rPr>
              <a:t>L</a:t>
            </a:r>
            <a:endParaRPr lang="el-GR" altLang="el-GR" sz="2800" i="1">
              <a:solidFill>
                <a:srgbClr val="FF00FF"/>
              </a:solidFill>
            </a:endParaRPr>
          </a:p>
        </p:txBody>
      </p:sp>
      <p:grpSp>
        <p:nvGrpSpPr>
          <p:cNvPr id="55" name="Ομάδα 54"/>
          <p:cNvGrpSpPr/>
          <p:nvPr/>
        </p:nvGrpSpPr>
        <p:grpSpPr>
          <a:xfrm>
            <a:off x="76200" y="3903439"/>
            <a:ext cx="5257800" cy="2954561"/>
            <a:chOff x="76200" y="3903439"/>
            <a:chExt cx="5257800" cy="2954561"/>
          </a:xfrm>
        </p:grpSpPr>
        <p:grpSp>
          <p:nvGrpSpPr>
            <p:cNvPr id="56" name="Ομάδα 55"/>
            <p:cNvGrpSpPr/>
            <p:nvPr/>
          </p:nvGrpSpPr>
          <p:grpSpPr>
            <a:xfrm>
              <a:off x="76200" y="4267200"/>
              <a:ext cx="5257800" cy="2590800"/>
              <a:chOff x="76200" y="4267200"/>
              <a:chExt cx="5257800" cy="2590800"/>
            </a:xfrm>
          </p:grpSpPr>
          <p:grpSp>
            <p:nvGrpSpPr>
              <p:cNvPr id="60" name="Group 63"/>
              <p:cNvGrpSpPr>
                <a:grpSpLocks/>
              </p:cNvGrpSpPr>
              <p:nvPr/>
            </p:nvGrpSpPr>
            <p:grpSpPr bwMode="auto">
              <a:xfrm>
                <a:off x="76200" y="4953000"/>
                <a:ext cx="5257800" cy="1905000"/>
                <a:chOff x="48" y="3120"/>
                <a:chExt cx="3312" cy="1200"/>
              </a:xfrm>
            </p:grpSpPr>
            <p:sp>
              <p:nvSpPr>
                <p:cNvPr id="70" name="Line 13"/>
                <p:cNvSpPr>
                  <a:spLocks noChangeShapeType="1"/>
                </p:cNvSpPr>
                <p:nvPr/>
              </p:nvSpPr>
              <p:spPr bwMode="auto">
                <a:xfrm>
                  <a:off x="288" y="4032"/>
                  <a:ext cx="3072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71" name="Oval 15"/>
                <p:cNvSpPr>
                  <a:spLocks noChangeArrowheads="1"/>
                </p:cNvSpPr>
                <p:nvPr/>
              </p:nvSpPr>
              <p:spPr bwMode="auto">
                <a:xfrm>
                  <a:off x="720" y="3120"/>
                  <a:ext cx="192" cy="19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grpSp>
              <p:nvGrpSpPr>
                <p:cNvPr id="72" name="Group 40"/>
                <p:cNvGrpSpPr>
                  <a:grpSpLocks/>
                </p:cNvGrpSpPr>
                <p:nvPr/>
              </p:nvGrpSpPr>
              <p:grpSpPr bwMode="auto">
                <a:xfrm>
                  <a:off x="48" y="3120"/>
                  <a:ext cx="816" cy="1200"/>
                  <a:chOff x="2448" y="3120"/>
                  <a:chExt cx="816" cy="1200"/>
                </a:xfrm>
              </p:grpSpPr>
              <p:sp>
                <p:nvSpPr>
                  <p:cNvPr id="73" name="Freeform 14"/>
                  <p:cNvSpPr>
                    <a:spLocks/>
                  </p:cNvSpPr>
                  <p:nvPr/>
                </p:nvSpPr>
                <p:spPr bwMode="auto">
                  <a:xfrm>
                    <a:off x="2688" y="3312"/>
                    <a:ext cx="528" cy="720"/>
                  </a:xfrm>
                  <a:custGeom>
                    <a:avLst/>
                    <a:gdLst>
                      <a:gd name="T0" fmla="*/ 0 w 960"/>
                      <a:gd name="T1" fmla="*/ 720 h 720"/>
                      <a:gd name="T2" fmla="*/ 0 w 960"/>
                      <a:gd name="T3" fmla="*/ 0 h 720"/>
                      <a:gd name="T4" fmla="*/ 48 w 960"/>
                      <a:gd name="T5" fmla="*/ 0 h 720"/>
                      <a:gd name="T6" fmla="*/ 48 w 960"/>
                      <a:gd name="T7" fmla="*/ 720 h 720"/>
                      <a:gd name="T8" fmla="*/ 0 w 960"/>
                      <a:gd name="T9" fmla="*/ 720 h 7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60"/>
                      <a:gd name="T16" fmla="*/ 0 h 720"/>
                      <a:gd name="T17" fmla="*/ 960 w 960"/>
                      <a:gd name="T18" fmla="*/ 720 h 72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60" h="720">
                        <a:moveTo>
                          <a:pt x="0" y="720"/>
                        </a:moveTo>
                        <a:lnTo>
                          <a:pt x="0" y="0"/>
                        </a:lnTo>
                        <a:lnTo>
                          <a:pt x="960" y="0"/>
                        </a:lnTo>
                        <a:lnTo>
                          <a:pt x="960" y="720"/>
                        </a:lnTo>
                        <a:lnTo>
                          <a:pt x="0" y="720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74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96" y="3120"/>
                    <a:ext cx="19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3000" b="0" i="1">
                        <a:solidFill>
                          <a:srgbClr val="FFFF00"/>
                        </a:solidFill>
                      </a:rPr>
                      <a:t>y</a:t>
                    </a:r>
                    <a:r>
                      <a:rPr lang="en-US" altLang="el-GR" sz="3000" b="0" i="1" baseline="-25000">
                        <a:solidFill>
                          <a:srgbClr val="FFFF00"/>
                        </a:solidFill>
                      </a:rPr>
                      <a:t>0</a:t>
                    </a:r>
                    <a:endParaRPr lang="el-GR" altLang="el-GR" sz="3000" b="0" i="1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75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48" y="4051"/>
                    <a:ext cx="43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800" b="0" i="1">
                        <a:solidFill>
                          <a:srgbClr val="FFFF00"/>
                        </a:solidFill>
                      </a:rPr>
                      <a:t>x=0</a:t>
                    </a:r>
                    <a:endParaRPr lang="el-GR" altLang="el-GR" sz="2800" b="0" i="1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76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2" y="3936"/>
                    <a:ext cx="19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3000" b="0" i="1">
                        <a:solidFill>
                          <a:srgbClr val="FFFF00"/>
                        </a:solidFill>
                      </a:rPr>
                      <a:t>x</a:t>
                    </a:r>
                    <a:r>
                      <a:rPr lang="en-US" altLang="el-GR" sz="3000" b="0" i="1" baseline="-25000">
                        <a:solidFill>
                          <a:srgbClr val="FFFF00"/>
                        </a:solidFill>
                      </a:rPr>
                      <a:t>0</a:t>
                    </a:r>
                    <a:endParaRPr lang="el-GR" altLang="el-GR" sz="3000" b="0" i="1">
                      <a:solidFill>
                        <a:srgbClr val="FFFF00"/>
                      </a:solidFill>
                    </a:endParaRPr>
                  </a:p>
                </p:txBody>
              </p:sp>
            </p:grpSp>
          </p:grpSp>
          <p:grpSp>
            <p:nvGrpSpPr>
              <p:cNvPr id="61" name="Group 59"/>
              <p:cNvGrpSpPr>
                <a:grpSpLocks/>
              </p:cNvGrpSpPr>
              <p:nvPr/>
            </p:nvGrpSpPr>
            <p:grpSpPr bwMode="auto">
              <a:xfrm>
                <a:off x="1295401" y="5181600"/>
                <a:ext cx="612775" cy="854075"/>
                <a:chOff x="816" y="3264"/>
                <a:chExt cx="386" cy="538"/>
              </a:xfrm>
            </p:grpSpPr>
            <p:sp>
              <p:nvSpPr>
                <p:cNvPr id="68" name="Line 36"/>
                <p:cNvSpPr>
                  <a:spLocks noChangeShapeType="1"/>
                </p:cNvSpPr>
                <p:nvPr/>
              </p:nvSpPr>
              <p:spPr bwMode="auto">
                <a:xfrm>
                  <a:off x="816" y="3264"/>
                  <a:ext cx="0" cy="528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866" y="3456"/>
                  <a:ext cx="336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3000" b="0" i="1" dirty="0">
                      <a:solidFill>
                        <a:srgbClr val="FF0000"/>
                      </a:solidFill>
                    </a:rPr>
                    <a:t>-g</a:t>
                  </a:r>
                  <a:endParaRPr lang="el-GR" altLang="el-GR" sz="3000" b="0" i="1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62" name="Group 56"/>
              <p:cNvGrpSpPr>
                <a:grpSpLocks/>
              </p:cNvGrpSpPr>
              <p:nvPr/>
            </p:nvGrpSpPr>
            <p:grpSpPr bwMode="auto">
              <a:xfrm>
                <a:off x="1447800" y="5029200"/>
                <a:ext cx="762000" cy="427038"/>
                <a:chOff x="912" y="3168"/>
                <a:chExt cx="480" cy="269"/>
              </a:xfrm>
            </p:grpSpPr>
            <p:sp>
              <p:nvSpPr>
                <p:cNvPr id="66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008" y="3168"/>
                  <a:ext cx="38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l-GR" altLang="el-GR" sz="2800" b="0" i="1" dirty="0">
                      <a:solidFill>
                        <a:srgbClr val="FF00FF"/>
                      </a:solidFill>
                    </a:rPr>
                    <a:t>υ</a:t>
                  </a:r>
                  <a:r>
                    <a:rPr lang="en-US" altLang="el-GR" sz="2800" b="0" i="1" baseline="-25000" dirty="0">
                      <a:solidFill>
                        <a:srgbClr val="FF00FF"/>
                      </a:solidFill>
                    </a:rPr>
                    <a:t>0x</a:t>
                  </a:r>
                  <a:endParaRPr lang="el-GR" altLang="el-GR" sz="2800" b="0" i="1" dirty="0">
                    <a:solidFill>
                      <a:srgbClr val="FF00FF"/>
                    </a:solidFill>
                  </a:endParaRPr>
                </a:p>
              </p:txBody>
            </p:sp>
            <p:sp>
              <p:nvSpPr>
                <p:cNvPr id="67" name="Line 26"/>
                <p:cNvSpPr>
                  <a:spLocks noChangeShapeType="1"/>
                </p:cNvSpPr>
                <p:nvPr/>
              </p:nvSpPr>
              <p:spPr bwMode="auto">
                <a:xfrm>
                  <a:off x="912" y="3216"/>
                  <a:ext cx="432" cy="0"/>
                </a:xfrm>
                <a:prstGeom prst="line">
                  <a:avLst/>
                </a:prstGeom>
                <a:noFill/>
                <a:ln w="34925">
                  <a:solidFill>
                    <a:schemeClr val="bg1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63" name="Group 62"/>
              <p:cNvGrpSpPr>
                <a:grpSpLocks/>
              </p:cNvGrpSpPr>
              <p:nvPr/>
            </p:nvGrpSpPr>
            <p:grpSpPr bwMode="auto">
              <a:xfrm>
                <a:off x="762000" y="4267200"/>
                <a:ext cx="533400" cy="685800"/>
                <a:chOff x="480" y="2688"/>
                <a:chExt cx="336" cy="432"/>
              </a:xfrm>
            </p:grpSpPr>
            <p:sp>
              <p:nvSpPr>
                <p:cNvPr id="6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80" y="2688"/>
                  <a:ext cx="288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l-GR" altLang="el-GR" sz="2800" b="0" i="1">
                      <a:solidFill>
                        <a:srgbClr val="FFFF00"/>
                      </a:solidFill>
                    </a:rPr>
                    <a:t>υ</a:t>
                  </a:r>
                  <a:r>
                    <a:rPr lang="en-US" altLang="el-GR" sz="2800" b="0" i="1" baseline="-25000">
                      <a:solidFill>
                        <a:srgbClr val="FFFF00"/>
                      </a:solidFill>
                    </a:rPr>
                    <a:t>0y</a:t>
                  </a:r>
                  <a:endParaRPr lang="el-GR" altLang="el-GR" sz="2800" b="0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65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816" y="2688"/>
                  <a:ext cx="0" cy="432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grpSp>
          <p:nvGrpSpPr>
            <p:cNvPr id="57" name="Ομάδα 56"/>
            <p:cNvGrpSpPr/>
            <p:nvPr/>
          </p:nvGrpSpPr>
          <p:grpSpPr>
            <a:xfrm>
              <a:off x="1371600" y="3903439"/>
              <a:ext cx="1323308" cy="1125761"/>
              <a:chOff x="1371600" y="3903439"/>
              <a:chExt cx="1323308" cy="1125761"/>
            </a:xfrm>
          </p:grpSpPr>
          <p:sp>
            <p:nvSpPr>
              <p:cNvPr id="58" name="Line 19"/>
              <p:cNvSpPr>
                <a:spLocks noChangeShapeType="1"/>
              </p:cNvSpPr>
              <p:nvPr/>
            </p:nvSpPr>
            <p:spPr bwMode="auto">
              <a:xfrm flipV="1">
                <a:off x="1371600" y="4267200"/>
                <a:ext cx="762000" cy="762000"/>
              </a:xfrm>
              <a:prstGeom prst="line">
                <a:avLst/>
              </a:prstGeom>
              <a:noFill/>
              <a:ln w="34925">
                <a:solidFill>
                  <a:schemeClr val="bg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Ορθογώνιο 58"/>
                  <p:cNvSpPr/>
                  <p:nvPr/>
                </p:nvSpPr>
                <p:spPr>
                  <a:xfrm>
                    <a:off x="1979712" y="3903439"/>
                    <a:ext cx="715196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59" name="Ορθογώνιο 5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79712" y="3903439"/>
                    <a:ext cx="715196" cy="461665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0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0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0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516" grpId="0" autoUpdateAnimBg="0"/>
      <p:bldP spid="10451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457200" y="-27384"/>
            <a:ext cx="838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  <a:r>
              <a:rPr lang="en-US" altLang="el-GR" sz="2800" dirty="0">
                <a:solidFill>
                  <a:srgbClr val="FFFF00"/>
                </a:solidFill>
              </a:rPr>
              <a:t> –</a:t>
            </a:r>
            <a:endParaRPr lang="el-GR" altLang="el-GR" sz="2800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ΠΛΑΓΙΑ ΒΟΛΗ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0" y="914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>
                <a:solidFill>
                  <a:srgbClr val="FF00FF"/>
                </a:solidFill>
              </a:rPr>
              <a:t>x-</a:t>
            </a:r>
            <a:r>
              <a:rPr lang="el-GR" altLang="el-GR" sz="3000" b="0">
                <a:solidFill>
                  <a:srgbClr val="FF00FF"/>
                </a:solidFill>
              </a:rPr>
              <a:t>Συνιστώσα της κίνησης</a:t>
            </a:r>
            <a:endParaRPr lang="el-GR" altLang="el-GR" sz="3000" b="0" i="1">
              <a:solidFill>
                <a:srgbClr val="FF00FF"/>
              </a:solidFill>
            </a:endParaRP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/>
        </p:nvGraphicFramePr>
        <p:xfrm>
          <a:off x="4876800" y="1447800"/>
          <a:ext cx="1914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5" name="Εξίσωση" r:id="rId3" imgW="828625" imgH="218898" progId="Equation.3">
                  <p:embed/>
                </p:oleObj>
              </mc:Choice>
              <mc:Fallback>
                <p:oleObj name="Εξίσωση" r:id="rId3" imgW="828625" imgH="21889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447800"/>
                        <a:ext cx="19145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6"/>
          <p:cNvGraphicFramePr>
            <a:graphicFrameLocks noChangeAspect="1"/>
          </p:cNvGraphicFramePr>
          <p:nvPr/>
        </p:nvGraphicFramePr>
        <p:xfrm>
          <a:off x="4876800" y="1905000"/>
          <a:ext cx="2886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6" name="Εξίσωση" r:id="rId5" imgW="1266675" imgH="371608" progId="Equation.3">
                  <p:embed/>
                </p:oleObj>
              </mc:Choice>
              <mc:Fallback>
                <p:oleObj name="Εξίσωση" r:id="rId5" imgW="1266675" imgH="37160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05000"/>
                        <a:ext cx="28860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7"/>
          <p:cNvGraphicFramePr>
            <a:graphicFrameLocks noChangeAspect="1"/>
          </p:cNvGraphicFramePr>
          <p:nvPr/>
        </p:nvGraphicFramePr>
        <p:xfrm>
          <a:off x="0" y="1447800"/>
          <a:ext cx="25717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7" name="Εξίσωση" r:id="rId7" imgW="1123850" imgH="209727" progId="Equation.3">
                  <p:embed/>
                </p:oleObj>
              </mc:Choice>
              <mc:Fallback>
                <p:oleObj name="Εξίσωση" r:id="rId7" imgW="1123850" imgH="20972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25717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8"/>
          <p:cNvGraphicFramePr>
            <a:graphicFrameLocks noChangeAspect="1"/>
          </p:cNvGraphicFramePr>
          <p:nvPr/>
        </p:nvGraphicFramePr>
        <p:xfrm>
          <a:off x="0" y="1981200"/>
          <a:ext cx="17430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8" name="Εξίσωση" r:id="rId9" imgW="752425" imgH="209727" progId="Equation.3">
                  <p:embed/>
                </p:oleObj>
              </mc:Choice>
              <mc:Fallback>
                <p:oleObj name="Εξίσωση" r:id="rId9" imgW="752425" imgH="20972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81200"/>
                        <a:ext cx="17430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Text Box 43"/>
          <p:cNvSpPr txBox="1">
            <a:spLocks noChangeArrowheads="1"/>
          </p:cNvSpPr>
          <p:nvPr/>
        </p:nvSpPr>
        <p:spPr bwMode="auto">
          <a:xfrm>
            <a:off x="4876800" y="914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>
                <a:solidFill>
                  <a:srgbClr val="FFFF00"/>
                </a:solidFill>
              </a:rPr>
              <a:t>y-</a:t>
            </a:r>
            <a:r>
              <a:rPr lang="el-GR" altLang="el-GR" sz="3000" b="0">
                <a:solidFill>
                  <a:srgbClr val="FFFF00"/>
                </a:solidFill>
              </a:rPr>
              <a:t>Συνιστώσα της κίνησης</a:t>
            </a:r>
            <a:endParaRPr lang="el-GR" altLang="el-GR" sz="3000" b="0" i="1">
              <a:solidFill>
                <a:srgbClr val="FFFF00"/>
              </a:solidFill>
            </a:endParaRPr>
          </a:p>
        </p:txBody>
      </p:sp>
      <p:graphicFrame>
        <p:nvGraphicFramePr>
          <p:cNvPr id="12298" name="Object 44"/>
          <p:cNvGraphicFramePr>
            <a:graphicFrameLocks noChangeAspect="1"/>
          </p:cNvGraphicFramePr>
          <p:nvPr/>
        </p:nvGraphicFramePr>
        <p:xfrm>
          <a:off x="7258050" y="1447800"/>
          <a:ext cx="1885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9" name="Εξίσωση" r:id="rId11" imgW="819050" imgH="218898" progId="Equation.3">
                  <p:embed/>
                </p:oleObj>
              </mc:Choice>
              <mc:Fallback>
                <p:oleObj name="Εξίσωση" r:id="rId11" imgW="819050" imgH="218898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1447800"/>
                        <a:ext cx="1885950" cy="542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Line 45"/>
          <p:cNvSpPr>
            <a:spLocks noChangeShapeType="1"/>
          </p:cNvSpPr>
          <p:nvPr/>
        </p:nvSpPr>
        <p:spPr bwMode="auto">
          <a:xfrm>
            <a:off x="0" y="274320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2300" name="Text Box 47"/>
          <p:cNvSpPr txBox="1">
            <a:spLocks noChangeArrowheads="1"/>
          </p:cNvSpPr>
          <p:nvPr/>
        </p:nvSpPr>
        <p:spPr bwMode="auto">
          <a:xfrm>
            <a:off x="5029200" y="6430963"/>
            <a:ext cx="21748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800" i="1">
                <a:solidFill>
                  <a:srgbClr val="FFFF00"/>
                </a:solidFill>
              </a:rPr>
              <a:t>L</a:t>
            </a:r>
            <a:endParaRPr lang="el-GR" altLang="el-GR" sz="2800" i="1">
              <a:solidFill>
                <a:srgbClr val="FFFF00"/>
              </a:solidFill>
            </a:endParaRPr>
          </a:p>
        </p:txBody>
      </p:sp>
      <p:sp>
        <p:nvSpPr>
          <p:cNvPr id="105526" name="Text Box 54"/>
          <p:cNvSpPr txBox="1">
            <a:spLocks noChangeArrowheads="1"/>
          </p:cNvSpPr>
          <p:nvPr/>
        </p:nvSpPr>
        <p:spPr bwMode="auto">
          <a:xfrm>
            <a:off x="0" y="2819400"/>
            <a:ext cx="3657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FFFF00"/>
                </a:solidFill>
              </a:rPr>
              <a:t> </a:t>
            </a:r>
            <a:r>
              <a:rPr lang="el-GR" altLang="el-GR" sz="2000">
                <a:solidFill>
                  <a:srgbClr val="FFFF00"/>
                </a:solidFill>
              </a:rPr>
              <a:t>Οριζόντιο διάστημα βολής </a:t>
            </a:r>
            <a:r>
              <a:rPr lang="en-US" altLang="el-GR" sz="2400" i="1">
                <a:solidFill>
                  <a:srgbClr val="FFFF00"/>
                </a:solidFill>
              </a:rPr>
              <a:t> S</a:t>
            </a:r>
            <a:endParaRPr lang="el-GR" altLang="el-GR" sz="2400">
              <a:solidFill>
                <a:srgbClr val="FFFF00"/>
              </a:solidFill>
            </a:endParaRPr>
          </a:p>
        </p:txBody>
      </p:sp>
      <p:sp>
        <p:nvSpPr>
          <p:cNvPr id="105527" name="Text Box 55"/>
          <p:cNvSpPr txBox="1">
            <a:spLocks noChangeArrowheads="1"/>
          </p:cNvSpPr>
          <p:nvPr/>
        </p:nvSpPr>
        <p:spPr bwMode="auto">
          <a:xfrm>
            <a:off x="3657600" y="2819400"/>
            <a:ext cx="54864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0">
                <a:solidFill>
                  <a:srgbClr val="FFFF00"/>
                </a:solidFill>
              </a:rPr>
              <a:t>Στο χρονικό διάστημα </a:t>
            </a:r>
            <a:r>
              <a:rPr lang="en-US" altLang="el-GR" sz="2400" b="0" i="1">
                <a:solidFill>
                  <a:srgbClr val="FFFF00"/>
                </a:solidFill>
              </a:rPr>
              <a:t>t</a:t>
            </a:r>
            <a:r>
              <a:rPr lang="en-US" altLang="el-GR" sz="2400" b="0" baseline="-25000">
                <a:solidFill>
                  <a:srgbClr val="FFFF00"/>
                </a:solidFill>
              </a:rPr>
              <a:t>tot</a:t>
            </a:r>
            <a:r>
              <a:rPr lang="el-GR" altLang="el-GR" sz="2000" b="0">
                <a:solidFill>
                  <a:srgbClr val="FFFF00"/>
                </a:solidFill>
              </a:rPr>
              <a:t> το αντικείμενο θα έχει μετατοπιστεί οριζόντια κατά διάστημα </a:t>
            </a:r>
            <a:r>
              <a:rPr lang="en-US" altLang="el-GR" sz="2400" b="0" i="1">
                <a:solidFill>
                  <a:srgbClr val="FFFF00"/>
                </a:solidFill>
              </a:rPr>
              <a:t>x</a:t>
            </a:r>
            <a:r>
              <a:rPr lang="en-US" altLang="el-GR" sz="2400" b="0" baseline="-25000">
                <a:solidFill>
                  <a:srgbClr val="FFFF00"/>
                </a:solidFill>
              </a:rPr>
              <a:t>max</a:t>
            </a:r>
            <a:r>
              <a:rPr lang="en-US" altLang="el-GR" sz="2400" b="0">
                <a:solidFill>
                  <a:srgbClr val="FFFF00"/>
                </a:solidFill>
              </a:rPr>
              <a:t>=</a:t>
            </a:r>
            <a:r>
              <a:rPr lang="en-US" altLang="el-GR" sz="2400" b="0" i="1">
                <a:solidFill>
                  <a:srgbClr val="FFFF00"/>
                </a:solidFill>
              </a:rPr>
              <a:t>L</a:t>
            </a:r>
            <a:endParaRPr lang="el-GR" altLang="el-GR" sz="2400" b="0">
              <a:solidFill>
                <a:srgbClr val="FFFF00"/>
              </a:solidFill>
            </a:endParaRPr>
          </a:p>
        </p:txBody>
      </p:sp>
      <p:grpSp>
        <p:nvGrpSpPr>
          <p:cNvPr id="11" name="Group 71"/>
          <p:cNvGrpSpPr>
            <a:grpSpLocks/>
          </p:cNvGrpSpPr>
          <p:nvPr/>
        </p:nvGrpSpPr>
        <p:grpSpPr bwMode="auto">
          <a:xfrm>
            <a:off x="0" y="1981200"/>
            <a:ext cx="5257800" cy="1828800"/>
            <a:chOff x="0" y="1248"/>
            <a:chExt cx="3312" cy="1152"/>
          </a:xfrm>
        </p:grpSpPr>
        <p:sp>
          <p:nvSpPr>
            <p:cNvPr id="12312" name="Oval 57"/>
            <p:cNvSpPr>
              <a:spLocks noChangeArrowheads="1"/>
            </p:cNvSpPr>
            <p:nvPr/>
          </p:nvSpPr>
          <p:spPr bwMode="auto">
            <a:xfrm>
              <a:off x="0" y="1248"/>
              <a:ext cx="1152" cy="336"/>
            </a:xfrm>
            <a:prstGeom prst="ellips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12313" name="Freeform 59"/>
            <p:cNvSpPr>
              <a:spLocks/>
            </p:cNvSpPr>
            <p:nvPr/>
          </p:nvSpPr>
          <p:spPr bwMode="auto">
            <a:xfrm>
              <a:off x="528" y="1584"/>
              <a:ext cx="2784" cy="816"/>
            </a:xfrm>
            <a:custGeom>
              <a:avLst/>
              <a:gdLst>
                <a:gd name="T0" fmla="*/ 0 w 2784"/>
                <a:gd name="T1" fmla="*/ 0 h 720"/>
                <a:gd name="T2" fmla="*/ 0 w 2784"/>
                <a:gd name="T3" fmla="*/ 1346 h 720"/>
                <a:gd name="T4" fmla="*/ 2784 w 2784"/>
                <a:gd name="T5" fmla="*/ 1346 h 720"/>
                <a:gd name="T6" fmla="*/ 0 60000 65536"/>
                <a:gd name="T7" fmla="*/ 0 60000 65536"/>
                <a:gd name="T8" fmla="*/ 0 60000 65536"/>
                <a:gd name="T9" fmla="*/ 0 w 2784"/>
                <a:gd name="T10" fmla="*/ 0 h 720"/>
                <a:gd name="T11" fmla="*/ 2784 w 2784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84" h="720">
                  <a:moveTo>
                    <a:pt x="0" y="0"/>
                  </a:moveTo>
                  <a:lnTo>
                    <a:pt x="0" y="720"/>
                  </a:lnTo>
                  <a:lnTo>
                    <a:pt x="2784" y="720"/>
                  </a:lnTo>
                </a:path>
              </a:pathLst>
            </a:custGeom>
            <a:noFill/>
            <a:ln w="31750" cap="flat">
              <a:solidFill>
                <a:srgbClr val="FFFF00"/>
              </a:solidFill>
              <a:prstDash val="dash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aphicFrame>
        <p:nvGraphicFramePr>
          <p:cNvPr id="105532" name="Object 60"/>
          <p:cNvGraphicFramePr>
            <a:graphicFrameLocks noChangeAspect="1"/>
          </p:cNvGraphicFramePr>
          <p:nvPr/>
        </p:nvGraphicFramePr>
        <p:xfrm>
          <a:off x="5505450" y="3581400"/>
          <a:ext cx="20002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0" name="Εξίσωση" r:id="rId13" imgW="866925" imgH="209727" progId="Equation.3">
                  <p:embed/>
                </p:oleObj>
              </mc:Choice>
              <mc:Fallback>
                <p:oleObj name="Εξίσωση" r:id="rId13" imgW="866925" imgH="209727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3581400"/>
                        <a:ext cx="20002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34" name="Object 62"/>
          <p:cNvGraphicFramePr>
            <a:graphicFrameLocks noChangeAspect="1"/>
          </p:cNvGraphicFramePr>
          <p:nvPr/>
        </p:nvGraphicFramePr>
        <p:xfrm>
          <a:off x="4514850" y="4191000"/>
          <a:ext cx="44577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1" name="Εξίσωση" r:id="rId15" imgW="1962050" imgH="561798" progId="Equation.3">
                  <p:embed/>
                </p:oleObj>
              </mc:Choice>
              <mc:Fallback>
                <p:oleObj name="Εξίσωση" r:id="rId15" imgW="1962050" imgH="561798" progId="Equation.3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4191000"/>
                        <a:ext cx="4457700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69"/>
          <p:cNvGrpSpPr>
            <a:grpSpLocks/>
          </p:cNvGrpSpPr>
          <p:nvPr/>
        </p:nvGrpSpPr>
        <p:grpSpPr bwMode="auto">
          <a:xfrm>
            <a:off x="1295400" y="5867400"/>
            <a:ext cx="6934200" cy="990600"/>
            <a:chOff x="816" y="3696"/>
            <a:chExt cx="4368" cy="624"/>
          </a:xfrm>
        </p:grpSpPr>
        <p:grpSp>
          <p:nvGrpSpPr>
            <p:cNvPr id="12308" name="Group 65"/>
            <p:cNvGrpSpPr>
              <a:grpSpLocks/>
            </p:cNvGrpSpPr>
            <p:nvPr/>
          </p:nvGrpSpPr>
          <p:grpSpPr bwMode="auto">
            <a:xfrm>
              <a:off x="816" y="4051"/>
              <a:ext cx="2448" cy="269"/>
              <a:chOff x="816" y="4051"/>
              <a:chExt cx="2448" cy="269"/>
            </a:xfrm>
          </p:grpSpPr>
          <p:sp>
            <p:nvSpPr>
              <p:cNvPr id="12310" name="Line 63"/>
              <p:cNvSpPr>
                <a:spLocks noChangeShapeType="1"/>
              </p:cNvSpPr>
              <p:nvPr/>
            </p:nvSpPr>
            <p:spPr bwMode="auto">
              <a:xfrm>
                <a:off x="816" y="4080"/>
                <a:ext cx="2448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triangle" w="med" len="med"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2311" name="Rectangle 64"/>
              <p:cNvSpPr>
                <a:spLocks noChangeArrowheads="1"/>
              </p:cNvSpPr>
              <p:nvPr/>
            </p:nvSpPr>
            <p:spPr bwMode="auto">
              <a:xfrm>
                <a:off x="1920" y="4051"/>
                <a:ext cx="11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800" b="0" i="1">
                    <a:solidFill>
                      <a:srgbClr val="FFFF00"/>
                    </a:solidFill>
                  </a:rPr>
                  <a:t>S</a:t>
                </a:r>
                <a:endParaRPr lang="el-GR" altLang="el-GR" sz="2800" b="0" i="1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2309" name="Text Box 66"/>
            <p:cNvSpPr txBox="1">
              <a:spLocks noChangeArrowheads="1"/>
            </p:cNvSpPr>
            <p:nvPr/>
          </p:nvSpPr>
          <p:spPr bwMode="auto">
            <a:xfrm>
              <a:off x="3984" y="3696"/>
              <a:ext cx="12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 b="0">
                  <a:solidFill>
                    <a:srgbClr val="FFFF00"/>
                  </a:solidFill>
                </a:rPr>
                <a:t>ΒΕΛΗΝΕΚΕΣ </a:t>
              </a:r>
              <a:r>
                <a:rPr lang="en-US" altLang="el-GR" sz="2400" b="0" i="1">
                  <a:solidFill>
                    <a:srgbClr val="FFFF00"/>
                  </a:solidFill>
                </a:rPr>
                <a:t>S</a:t>
              </a:r>
              <a:endParaRPr lang="el-GR" altLang="el-GR" sz="2400" b="0">
                <a:solidFill>
                  <a:srgbClr val="FFFF00"/>
                </a:solidFill>
              </a:endParaRPr>
            </a:p>
          </p:txBody>
        </p:sp>
      </p:grpSp>
      <p:sp>
        <p:nvSpPr>
          <p:cNvPr id="105540" name="Text Box 68"/>
          <p:cNvSpPr txBox="1">
            <a:spLocks noChangeArrowheads="1"/>
          </p:cNvSpPr>
          <p:nvPr/>
        </p:nvSpPr>
        <p:spPr bwMode="auto">
          <a:xfrm>
            <a:off x="6324600" y="6324600"/>
            <a:ext cx="11636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 i="1">
                <a:solidFill>
                  <a:srgbClr val="FF00FF"/>
                </a:solidFill>
              </a:rPr>
              <a:t>S = L– x</a:t>
            </a:r>
            <a:r>
              <a:rPr lang="en-US" altLang="el-GR" sz="2400" i="1" baseline="-25000">
                <a:solidFill>
                  <a:srgbClr val="FF00FF"/>
                </a:solidFill>
              </a:rPr>
              <a:t>0</a:t>
            </a:r>
            <a:endParaRPr lang="el-GR" altLang="el-GR" sz="2400" i="1">
              <a:solidFill>
                <a:srgbClr val="FF00FF"/>
              </a:solidFill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76200" y="3903439"/>
            <a:ext cx="5257800" cy="2954561"/>
            <a:chOff x="76200" y="3903439"/>
            <a:chExt cx="5257800" cy="2954561"/>
          </a:xfrm>
        </p:grpSpPr>
        <p:grpSp>
          <p:nvGrpSpPr>
            <p:cNvPr id="52" name="Group 74"/>
            <p:cNvGrpSpPr>
              <a:grpSpLocks/>
            </p:cNvGrpSpPr>
            <p:nvPr/>
          </p:nvGrpSpPr>
          <p:grpSpPr bwMode="auto">
            <a:xfrm>
              <a:off x="1371600" y="4038600"/>
              <a:ext cx="3962400" cy="2362200"/>
              <a:chOff x="864" y="2544"/>
              <a:chExt cx="2496" cy="1488"/>
            </a:xfrm>
          </p:grpSpPr>
          <p:grpSp>
            <p:nvGrpSpPr>
              <p:cNvPr id="53" name="Group 13"/>
              <p:cNvGrpSpPr>
                <a:grpSpLocks/>
              </p:cNvGrpSpPr>
              <p:nvPr/>
            </p:nvGrpSpPr>
            <p:grpSpPr bwMode="auto">
              <a:xfrm>
                <a:off x="864" y="2662"/>
                <a:ext cx="2496" cy="1370"/>
                <a:chOff x="3264" y="2662"/>
                <a:chExt cx="2496" cy="1370"/>
              </a:xfrm>
            </p:grpSpPr>
            <p:sp>
              <p:nvSpPr>
                <p:cNvPr id="55" name="Freeform 14"/>
                <p:cNvSpPr>
                  <a:spLocks/>
                </p:cNvSpPr>
                <p:nvPr/>
              </p:nvSpPr>
              <p:spPr bwMode="auto">
                <a:xfrm>
                  <a:off x="3264" y="2662"/>
                  <a:ext cx="2448" cy="1274"/>
                </a:xfrm>
                <a:custGeom>
                  <a:avLst/>
                  <a:gdLst>
                    <a:gd name="T0" fmla="*/ 0 w 2448"/>
                    <a:gd name="T1" fmla="*/ 506 h 1274"/>
                    <a:gd name="T2" fmla="*/ 864 w 2448"/>
                    <a:gd name="T3" fmla="*/ 26 h 1274"/>
                    <a:gd name="T4" fmla="*/ 1657 w 2448"/>
                    <a:gd name="T5" fmla="*/ 350 h 1274"/>
                    <a:gd name="T6" fmla="*/ 2448 w 2448"/>
                    <a:gd name="T7" fmla="*/ 1274 h 127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48"/>
                    <a:gd name="T13" fmla="*/ 0 h 1274"/>
                    <a:gd name="T14" fmla="*/ 2448 w 2448"/>
                    <a:gd name="T15" fmla="*/ 1274 h 127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48" h="1274">
                      <a:moveTo>
                        <a:pt x="0" y="506"/>
                      </a:moveTo>
                      <a:cubicBezTo>
                        <a:pt x="284" y="274"/>
                        <a:pt x="588" y="52"/>
                        <a:pt x="864" y="26"/>
                      </a:cubicBezTo>
                      <a:cubicBezTo>
                        <a:pt x="1140" y="0"/>
                        <a:pt x="1393" y="142"/>
                        <a:pt x="1657" y="350"/>
                      </a:cubicBezTo>
                      <a:cubicBezTo>
                        <a:pt x="1921" y="558"/>
                        <a:pt x="2283" y="1082"/>
                        <a:pt x="2448" y="1274"/>
                      </a:cubicBezTo>
                    </a:path>
                  </a:pathLst>
                </a:custGeom>
                <a:noFill/>
                <a:ln w="25400" cap="flat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6" name="Oval 15"/>
                <p:cNvSpPr>
                  <a:spLocks noChangeArrowheads="1"/>
                </p:cNvSpPr>
                <p:nvPr/>
              </p:nvSpPr>
              <p:spPr bwMode="auto">
                <a:xfrm>
                  <a:off x="5568" y="3840"/>
                  <a:ext cx="192" cy="19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p:sp>
            <p:nvSpPr>
              <p:cNvPr id="54" name="Text Box 28"/>
              <p:cNvSpPr txBox="1">
                <a:spLocks noChangeArrowheads="1"/>
              </p:cNvSpPr>
              <p:nvPr/>
            </p:nvSpPr>
            <p:spPr bwMode="auto">
              <a:xfrm>
                <a:off x="2304" y="2544"/>
                <a:ext cx="67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800" b="0" i="1">
                    <a:solidFill>
                      <a:srgbClr val="FFFF00"/>
                    </a:solidFill>
                  </a:rPr>
                  <a:t>y=y</a:t>
                </a:r>
                <a:r>
                  <a:rPr lang="en-US" altLang="el-GR" sz="2800" b="0">
                    <a:solidFill>
                      <a:srgbClr val="FFFF00"/>
                    </a:solidFill>
                  </a:rPr>
                  <a:t>(</a:t>
                </a:r>
                <a:r>
                  <a:rPr lang="en-US" altLang="el-GR" sz="2800" b="0" i="1">
                    <a:solidFill>
                      <a:srgbClr val="FFFF00"/>
                    </a:solidFill>
                  </a:rPr>
                  <a:t>x</a:t>
                </a:r>
                <a:r>
                  <a:rPr lang="en-US" altLang="el-GR" sz="2800" b="0">
                    <a:solidFill>
                      <a:srgbClr val="FFFF00"/>
                    </a:solidFill>
                  </a:rPr>
                  <a:t>)</a:t>
                </a:r>
                <a:endParaRPr lang="el-GR" altLang="el-GR" sz="2800" b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60" name="Ομάδα 59"/>
            <p:cNvGrpSpPr/>
            <p:nvPr/>
          </p:nvGrpSpPr>
          <p:grpSpPr>
            <a:xfrm>
              <a:off x="76200" y="3903439"/>
              <a:ext cx="5257800" cy="2954561"/>
              <a:chOff x="76200" y="3903439"/>
              <a:chExt cx="5257800" cy="2954561"/>
            </a:xfrm>
          </p:grpSpPr>
          <p:grpSp>
            <p:nvGrpSpPr>
              <p:cNvPr id="61" name="Ομάδα 60"/>
              <p:cNvGrpSpPr/>
              <p:nvPr/>
            </p:nvGrpSpPr>
            <p:grpSpPr>
              <a:xfrm>
                <a:off x="76200" y="4267200"/>
                <a:ext cx="5257800" cy="2590800"/>
                <a:chOff x="76200" y="4267200"/>
                <a:chExt cx="5257800" cy="2590800"/>
              </a:xfrm>
            </p:grpSpPr>
            <p:grpSp>
              <p:nvGrpSpPr>
                <p:cNvPr id="65" name="Group 63"/>
                <p:cNvGrpSpPr>
                  <a:grpSpLocks/>
                </p:cNvGrpSpPr>
                <p:nvPr/>
              </p:nvGrpSpPr>
              <p:grpSpPr bwMode="auto">
                <a:xfrm>
                  <a:off x="76200" y="4953000"/>
                  <a:ext cx="5257800" cy="1905000"/>
                  <a:chOff x="48" y="3120"/>
                  <a:chExt cx="3312" cy="1200"/>
                </a:xfrm>
              </p:grpSpPr>
              <p:sp>
                <p:nvSpPr>
                  <p:cNvPr id="75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288" y="4032"/>
                    <a:ext cx="307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76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720" y="3120"/>
                    <a:ext cx="192" cy="192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grpSp>
                <p:nvGrpSpPr>
                  <p:cNvPr id="77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48" y="3120"/>
                    <a:ext cx="816" cy="1200"/>
                    <a:chOff x="2448" y="3120"/>
                    <a:chExt cx="816" cy="1200"/>
                  </a:xfrm>
                </p:grpSpPr>
                <p:sp>
                  <p:nvSpPr>
                    <p:cNvPr id="78" name="Freeform 14"/>
                    <p:cNvSpPr>
                      <a:spLocks/>
                    </p:cNvSpPr>
                    <p:nvPr/>
                  </p:nvSpPr>
                  <p:spPr bwMode="auto">
                    <a:xfrm>
                      <a:off x="2688" y="3312"/>
                      <a:ext cx="528" cy="720"/>
                    </a:xfrm>
                    <a:custGeom>
                      <a:avLst/>
                      <a:gdLst>
                        <a:gd name="T0" fmla="*/ 0 w 960"/>
                        <a:gd name="T1" fmla="*/ 720 h 720"/>
                        <a:gd name="T2" fmla="*/ 0 w 960"/>
                        <a:gd name="T3" fmla="*/ 0 h 720"/>
                        <a:gd name="T4" fmla="*/ 48 w 960"/>
                        <a:gd name="T5" fmla="*/ 0 h 720"/>
                        <a:gd name="T6" fmla="*/ 48 w 960"/>
                        <a:gd name="T7" fmla="*/ 720 h 720"/>
                        <a:gd name="T8" fmla="*/ 0 w 960"/>
                        <a:gd name="T9" fmla="*/ 720 h 72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60"/>
                        <a:gd name="T16" fmla="*/ 0 h 720"/>
                        <a:gd name="T17" fmla="*/ 960 w 960"/>
                        <a:gd name="T18" fmla="*/ 720 h 72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60" h="720">
                          <a:moveTo>
                            <a:pt x="0" y="720"/>
                          </a:moveTo>
                          <a:lnTo>
                            <a:pt x="0" y="0"/>
                          </a:lnTo>
                          <a:lnTo>
                            <a:pt x="960" y="0"/>
                          </a:lnTo>
                          <a:lnTo>
                            <a:pt x="960" y="720"/>
                          </a:lnTo>
                          <a:lnTo>
                            <a:pt x="0" y="720"/>
                          </a:lnTo>
                          <a:close/>
                        </a:path>
                      </a:pathLst>
                    </a:custGeom>
                    <a:solidFill>
                      <a:srgbClr val="FFFF00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79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96" y="3120"/>
                      <a:ext cx="192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3000" b="0" i="1">
                          <a:solidFill>
                            <a:srgbClr val="FFFF00"/>
                          </a:solidFill>
                        </a:rPr>
                        <a:t>y</a:t>
                      </a:r>
                      <a:r>
                        <a:rPr lang="en-US" altLang="el-GR" sz="3000" b="0" i="1" baseline="-25000">
                          <a:solidFill>
                            <a:srgbClr val="FFFF00"/>
                          </a:solidFill>
                        </a:rPr>
                        <a:t>0</a:t>
                      </a:r>
                      <a:endParaRPr lang="el-GR" altLang="el-GR" sz="3000" b="0" i="1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80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48" y="4051"/>
                      <a:ext cx="432" cy="26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800" b="0" i="1">
                          <a:solidFill>
                            <a:srgbClr val="FFFF00"/>
                          </a:solidFill>
                        </a:rPr>
                        <a:t>x=0</a:t>
                      </a:r>
                      <a:endParaRPr lang="el-GR" altLang="el-GR" sz="2800" b="0" i="1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81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72" y="3936"/>
                      <a:ext cx="192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3000" b="0" i="1">
                          <a:solidFill>
                            <a:srgbClr val="FFFF00"/>
                          </a:solidFill>
                        </a:rPr>
                        <a:t>x</a:t>
                      </a:r>
                      <a:r>
                        <a:rPr lang="en-US" altLang="el-GR" sz="3000" b="0" i="1" baseline="-25000">
                          <a:solidFill>
                            <a:srgbClr val="FFFF00"/>
                          </a:solidFill>
                        </a:rPr>
                        <a:t>0</a:t>
                      </a:r>
                      <a:endParaRPr lang="el-GR" altLang="el-GR" sz="3000" b="0" i="1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66" name="Group 59"/>
                <p:cNvGrpSpPr>
                  <a:grpSpLocks/>
                </p:cNvGrpSpPr>
                <p:nvPr/>
              </p:nvGrpSpPr>
              <p:grpSpPr bwMode="auto">
                <a:xfrm>
                  <a:off x="1295401" y="5181600"/>
                  <a:ext cx="612775" cy="854075"/>
                  <a:chOff x="816" y="3264"/>
                  <a:chExt cx="386" cy="538"/>
                </a:xfrm>
              </p:grpSpPr>
              <p:sp>
                <p:nvSpPr>
                  <p:cNvPr id="73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3264"/>
                    <a:ext cx="0" cy="528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74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6" y="3456"/>
                    <a:ext cx="336" cy="3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3000" b="0" i="1" dirty="0">
                        <a:solidFill>
                          <a:srgbClr val="FF0000"/>
                        </a:solidFill>
                      </a:rPr>
                      <a:t>-g</a:t>
                    </a:r>
                    <a:endParaRPr lang="el-GR" altLang="el-GR" sz="3000" b="0" i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67" name="Group 56"/>
                <p:cNvGrpSpPr>
                  <a:grpSpLocks/>
                </p:cNvGrpSpPr>
                <p:nvPr/>
              </p:nvGrpSpPr>
              <p:grpSpPr bwMode="auto">
                <a:xfrm>
                  <a:off x="1447800" y="5029200"/>
                  <a:ext cx="762000" cy="427038"/>
                  <a:chOff x="912" y="3168"/>
                  <a:chExt cx="480" cy="269"/>
                </a:xfrm>
              </p:grpSpPr>
              <p:sp>
                <p:nvSpPr>
                  <p:cNvPr id="71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08" y="3168"/>
                    <a:ext cx="384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l-GR" altLang="el-GR" sz="2800" b="0" i="1" dirty="0">
                        <a:solidFill>
                          <a:srgbClr val="FF00FF"/>
                        </a:solidFill>
                      </a:rPr>
                      <a:t>υ</a:t>
                    </a:r>
                    <a:r>
                      <a:rPr lang="en-US" altLang="el-GR" sz="2800" b="0" i="1" baseline="-25000" dirty="0">
                        <a:solidFill>
                          <a:srgbClr val="FF00FF"/>
                        </a:solidFill>
                      </a:rPr>
                      <a:t>0x</a:t>
                    </a:r>
                    <a:endParaRPr lang="el-GR" altLang="el-GR" sz="2800" b="0" i="1" dirty="0">
                      <a:solidFill>
                        <a:srgbClr val="FF00FF"/>
                      </a:solidFill>
                    </a:endParaRPr>
                  </a:p>
                </p:txBody>
              </p:sp>
              <p:sp>
                <p:nvSpPr>
                  <p:cNvPr id="72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912" y="3216"/>
                    <a:ext cx="432" cy="0"/>
                  </a:xfrm>
                  <a:prstGeom prst="line">
                    <a:avLst/>
                  </a:prstGeom>
                  <a:noFill/>
                  <a:ln w="34925">
                    <a:solidFill>
                      <a:schemeClr val="bg1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68" name="Group 62"/>
                <p:cNvGrpSpPr>
                  <a:grpSpLocks/>
                </p:cNvGrpSpPr>
                <p:nvPr/>
              </p:nvGrpSpPr>
              <p:grpSpPr bwMode="auto">
                <a:xfrm>
                  <a:off x="762000" y="4267200"/>
                  <a:ext cx="533400" cy="685800"/>
                  <a:chOff x="480" y="2688"/>
                  <a:chExt cx="336" cy="432"/>
                </a:xfrm>
              </p:grpSpPr>
              <p:sp>
                <p:nvSpPr>
                  <p:cNvPr id="69" name="Text 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" y="2688"/>
                    <a:ext cx="288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l-GR" altLang="el-GR" sz="2800" b="0" i="1">
                        <a:solidFill>
                          <a:srgbClr val="FFFF00"/>
                        </a:solidFill>
                      </a:rPr>
                      <a:t>υ</a:t>
                    </a:r>
                    <a:r>
                      <a:rPr lang="en-US" altLang="el-GR" sz="2800" b="0" i="1" baseline="-25000">
                        <a:solidFill>
                          <a:srgbClr val="FFFF00"/>
                        </a:solidFill>
                      </a:rPr>
                      <a:t>0y</a:t>
                    </a:r>
                    <a:endParaRPr lang="el-GR" altLang="el-GR" sz="2800" b="0" i="1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70" name="Line 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16" y="2688"/>
                    <a:ext cx="0" cy="432"/>
                  </a:xfrm>
                  <a:prstGeom prst="lin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62" name="Ομάδα 61"/>
              <p:cNvGrpSpPr/>
              <p:nvPr/>
            </p:nvGrpSpPr>
            <p:grpSpPr>
              <a:xfrm>
                <a:off x="1371600" y="3903439"/>
                <a:ext cx="1323308" cy="1125761"/>
                <a:chOff x="1371600" y="3903439"/>
                <a:chExt cx="1323308" cy="1125761"/>
              </a:xfrm>
            </p:grpSpPr>
            <p:sp>
              <p:nvSpPr>
                <p:cNvPr id="63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371600" y="4267200"/>
                  <a:ext cx="762000" cy="762000"/>
                </a:xfrm>
                <a:prstGeom prst="line">
                  <a:avLst/>
                </a:prstGeom>
                <a:noFill/>
                <a:ln w="34925">
                  <a:solidFill>
                    <a:schemeClr val="bg1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4" name="Ορθογώνιο 63"/>
                    <p:cNvSpPr/>
                    <p:nvPr/>
                  </p:nvSpPr>
                  <p:spPr>
                    <a:xfrm>
                      <a:off x="1979712" y="3903439"/>
                      <a:ext cx="715196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en-US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64" name="Ορθογώνιο 6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79712" y="3903439"/>
                      <a:ext cx="715196" cy="461665"/>
                    </a:xfrm>
                    <a:prstGeom prst="rect">
                      <a:avLst/>
                    </a:prstGeom>
                    <a:blipFill rotWithShape="1">
                      <a:blip r:embed="rId17"/>
                      <a:stretch>
                        <a:fillRect b="-263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5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05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05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05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26" grpId="0" autoUpdateAnimBg="0"/>
      <p:bldP spid="105527" grpId="0" autoUpdateAnimBg="0"/>
      <p:bldP spid="10554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ChangeArrowheads="1"/>
          </p:cNvSpPr>
          <p:nvPr/>
        </p:nvSpPr>
        <p:spPr bwMode="auto">
          <a:xfrm>
            <a:off x="457200" y="-27384"/>
            <a:ext cx="838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  <a:r>
              <a:rPr lang="en-US" altLang="el-GR" sz="2800" dirty="0">
                <a:solidFill>
                  <a:srgbClr val="FFFF00"/>
                </a:solidFill>
              </a:rPr>
              <a:t> –</a:t>
            </a:r>
            <a:endParaRPr lang="el-GR" altLang="el-GR" sz="2800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ΠΛΑΓΙΑ ΒΟΛΗ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0" y="914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>
                <a:solidFill>
                  <a:srgbClr val="FF00FF"/>
                </a:solidFill>
              </a:rPr>
              <a:t>x-</a:t>
            </a:r>
            <a:r>
              <a:rPr lang="el-GR" altLang="el-GR" sz="3000" b="0">
                <a:solidFill>
                  <a:srgbClr val="FF00FF"/>
                </a:solidFill>
              </a:rPr>
              <a:t>Συνιστώσα της κίνησης</a:t>
            </a:r>
            <a:endParaRPr lang="el-GR" altLang="el-GR" sz="3000" b="0" i="1">
              <a:solidFill>
                <a:srgbClr val="FF00FF"/>
              </a:solidFill>
            </a:endParaRP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4876800" y="1447800"/>
          <a:ext cx="1914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2" name="Εξίσωση" r:id="rId3" imgW="828625" imgH="218898" progId="Equation.3">
                  <p:embed/>
                </p:oleObj>
              </mc:Choice>
              <mc:Fallback>
                <p:oleObj name="Εξίσωση" r:id="rId3" imgW="828625" imgH="21889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447800"/>
                        <a:ext cx="19145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4876800" y="1905000"/>
          <a:ext cx="2886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3" name="Εξίσωση" r:id="rId5" imgW="1266675" imgH="371608" progId="Equation.3">
                  <p:embed/>
                </p:oleObj>
              </mc:Choice>
              <mc:Fallback>
                <p:oleObj name="Εξίσωση" r:id="rId5" imgW="1266675" imgH="37160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05000"/>
                        <a:ext cx="28860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0" y="1447800"/>
          <a:ext cx="25717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4" name="Εξίσωση" r:id="rId7" imgW="1123850" imgH="209727" progId="Equation.3">
                  <p:embed/>
                </p:oleObj>
              </mc:Choice>
              <mc:Fallback>
                <p:oleObj name="Εξίσωση" r:id="rId7" imgW="1123850" imgH="20972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25717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0" y="1981200"/>
          <a:ext cx="17430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5" name="Εξίσωση" r:id="rId9" imgW="752425" imgH="209727" progId="Equation.3">
                  <p:embed/>
                </p:oleObj>
              </mc:Choice>
              <mc:Fallback>
                <p:oleObj name="Εξίσωση" r:id="rId9" imgW="752425" imgH="20972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81200"/>
                        <a:ext cx="17430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Text Box 43"/>
          <p:cNvSpPr txBox="1">
            <a:spLocks noChangeArrowheads="1"/>
          </p:cNvSpPr>
          <p:nvPr/>
        </p:nvSpPr>
        <p:spPr bwMode="auto">
          <a:xfrm>
            <a:off x="4876800" y="914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>
                <a:solidFill>
                  <a:srgbClr val="FFFF00"/>
                </a:solidFill>
              </a:rPr>
              <a:t>y-</a:t>
            </a:r>
            <a:r>
              <a:rPr lang="el-GR" altLang="el-GR" sz="3000" b="0">
                <a:solidFill>
                  <a:srgbClr val="FFFF00"/>
                </a:solidFill>
              </a:rPr>
              <a:t>Συνιστώσα της κίνησης</a:t>
            </a:r>
            <a:endParaRPr lang="el-GR" altLang="el-GR" sz="3000" b="0" i="1">
              <a:solidFill>
                <a:srgbClr val="FFFF00"/>
              </a:solidFill>
            </a:endParaRPr>
          </a:p>
        </p:txBody>
      </p:sp>
      <p:graphicFrame>
        <p:nvGraphicFramePr>
          <p:cNvPr id="13321" name="Object 44"/>
          <p:cNvGraphicFramePr>
            <a:graphicFrameLocks noChangeAspect="1"/>
          </p:cNvGraphicFramePr>
          <p:nvPr/>
        </p:nvGraphicFramePr>
        <p:xfrm>
          <a:off x="7258050" y="1447800"/>
          <a:ext cx="1885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6" name="Εξίσωση" r:id="rId11" imgW="819050" imgH="218898" progId="Equation.3">
                  <p:embed/>
                </p:oleObj>
              </mc:Choice>
              <mc:Fallback>
                <p:oleObj name="Εξίσωση" r:id="rId11" imgW="819050" imgH="218898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1447800"/>
                        <a:ext cx="1885950" cy="542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Line 45"/>
          <p:cNvSpPr>
            <a:spLocks noChangeShapeType="1"/>
          </p:cNvSpPr>
          <p:nvPr/>
        </p:nvSpPr>
        <p:spPr bwMode="auto">
          <a:xfrm>
            <a:off x="0" y="274320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6547" name="Text Box 51"/>
          <p:cNvSpPr txBox="1">
            <a:spLocks noChangeArrowheads="1"/>
          </p:cNvSpPr>
          <p:nvPr/>
        </p:nvSpPr>
        <p:spPr bwMode="auto">
          <a:xfrm>
            <a:off x="0" y="2819400"/>
            <a:ext cx="3276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FFFF00"/>
                </a:solidFill>
              </a:rPr>
              <a:t> </a:t>
            </a:r>
            <a:r>
              <a:rPr lang="el-GR" altLang="el-GR" sz="2000">
                <a:solidFill>
                  <a:srgbClr val="FFFF00"/>
                </a:solidFill>
              </a:rPr>
              <a:t>Μέγιστο ύψος βολής, </a:t>
            </a:r>
            <a:r>
              <a:rPr lang="en-US" altLang="el-GR" sz="2400" i="1">
                <a:solidFill>
                  <a:srgbClr val="FFFF00"/>
                </a:solidFill>
              </a:rPr>
              <a:t>y</a:t>
            </a:r>
            <a:r>
              <a:rPr lang="en-US" altLang="el-GR" sz="2400" baseline="-25000">
                <a:solidFill>
                  <a:srgbClr val="FFFF00"/>
                </a:solidFill>
              </a:rPr>
              <a:t>max</a:t>
            </a:r>
            <a:endParaRPr lang="el-GR" altLang="el-GR" sz="2400">
              <a:solidFill>
                <a:srgbClr val="FFFF00"/>
              </a:solidFill>
            </a:endParaRPr>
          </a:p>
        </p:txBody>
      </p:sp>
      <p:sp>
        <p:nvSpPr>
          <p:cNvPr id="106548" name="Text Box 52"/>
          <p:cNvSpPr txBox="1">
            <a:spLocks noChangeArrowheads="1"/>
          </p:cNvSpPr>
          <p:nvPr/>
        </p:nvSpPr>
        <p:spPr bwMode="auto">
          <a:xfrm>
            <a:off x="3200400" y="2819400"/>
            <a:ext cx="59436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 b="0">
                <a:solidFill>
                  <a:srgbClr val="FFFF00"/>
                </a:solidFill>
              </a:rPr>
              <a:t>Το αντικείμενο βρίσκεται στο μέγιστο ύψος </a:t>
            </a:r>
            <a:r>
              <a:rPr lang="en-US" altLang="el-GR" sz="2400" b="0" i="1">
                <a:solidFill>
                  <a:srgbClr val="FFFF00"/>
                </a:solidFill>
              </a:rPr>
              <a:t>y</a:t>
            </a:r>
            <a:r>
              <a:rPr lang="en-US" altLang="el-GR" sz="2400" b="0" baseline="-25000">
                <a:solidFill>
                  <a:srgbClr val="FFFF00"/>
                </a:solidFill>
              </a:rPr>
              <a:t>max</a:t>
            </a:r>
            <a:r>
              <a:rPr lang="el-GR" altLang="el-GR" sz="2000" b="0">
                <a:solidFill>
                  <a:srgbClr val="FFFF00"/>
                </a:solidFill>
              </a:rPr>
              <a:t> σε χρόνο </a:t>
            </a:r>
            <a:r>
              <a:rPr lang="en-US" altLang="el-GR" sz="2400" b="0" i="1">
                <a:solidFill>
                  <a:srgbClr val="FFFF00"/>
                </a:solidFill>
              </a:rPr>
              <a:t>t</a:t>
            </a:r>
            <a:r>
              <a:rPr lang="el-GR" altLang="el-GR" sz="2400" b="0" baseline="-25000">
                <a:solidFill>
                  <a:srgbClr val="FFFF00"/>
                </a:solidFill>
              </a:rPr>
              <a:t>ανόδου</a:t>
            </a:r>
            <a:r>
              <a:rPr lang="el-GR" altLang="el-GR" sz="2400" b="0" i="1">
                <a:solidFill>
                  <a:srgbClr val="FFFF00"/>
                </a:solidFill>
              </a:rPr>
              <a:t>=</a:t>
            </a:r>
            <a:r>
              <a:rPr lang="en-US" altLang="el-GR" sz="2400" b="0" i="1">
                <a:solidFill>
                  <a:srgbClr val="FFFF00"/>
                </a:solidFill>
              </a:rPr>
              <a:t>t</a:t>
            </a:r>
            <a:r>
              <a:rPr lang="el-GR" altLang="el-GR" sz="2400" b="0" baseline="-25000">
                <a:solidFill>
                  <a:srgbClr val="FFFF00"/>
                </a:solidFill>
              </a:rPr>
              <a:t>αν</a:t>
            </a:r>
            <a:r>
              <a:rPr lang="el-GR" altLang="el-GR" sz="2000" b="0">
                <a:solidFill>
                  <a:srgbClr val="FFFF00"/>
                </a:solidFill>
              </a:rPr>
              <a:t> όταν </a:t>
            </a:r>
            <a:r>
              <a:rPr lang="el-GR" altLang="el-GR" sz="2400" b="0">
                <a:solidFill>
                  <a:srgbClr val="FFFF00"/>
                </a:solidFill>
              </a:rPr>
              <a:t>υ</a:t>
            </a:r>
            <a:r>
              <a:rPr lang="en-US" altLang="el-GR" sz="2400" b="0" i="1" baseline="-25000">
                <a:solidFill>
                  <a:srgbClr val="FFFF00"/>
                </a:solidFill>
              </a:rPr>
              <a:t>y</a:t>
            </a:r>
            <a:r>
              <a:rPr lang="el-GR" altLang="el-GR" sz="2400" b="0" i="1">
                <a:solidFill>
                  <a:srgbClr val="FFFF00"/>
                </a:solidFill>
              </a:rPr>
              <a:t>=0</a:t>
            </a:r>
            <a:endParaRPr lang="el-GR" altLang="el-GR" sz="2000" b="0">
              <a:solidFill>
                <a:srgbClr val="FFFF00"/>
              </a:solidFill>
            </a:endParaRP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4800600" y="1447800"/>
            <a:ext cx="2057400" cy="2590800"/>
            <a:chOff x="3024" y="912"/>
            <a:chExt cx="1296" cy="1632"/>
          </a:xfrm>
        </p:grpSpPr>
        <p:sp>
          <p:nvSpPr>
            <p:cNvPr id="13367" name="Oval 53"/>
            <p:cNvSpPr>
              <a:spLocks noChangeArrowheads="1"/>
            </p:cNvSpPr>
            <p:nvPr/>
          </p:nvSpPr>
          <p:spPr bwMode="auto">
            <a:xfrm>
              <a:off x="3024" y="912"/>
              <a:ext cx="1296" cy="384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13368" name="Line 54"/>
            <p:cNvSpPr>
              <a:spLocks noChangeShapeType="1"/>
            </p:cNvSpPr>
            <p:nvPr/>
          </p:nvSpPr>
          <p:spPr bwMode="auto">
            <a:xfrm>
              <a:off x="3648" y="1296"/>
              <a:ext cx="0" cy="1248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aphicFrame>
        <p:nvGraphicFramePr>
          <p:cNvPr id="106551" name="Object 55"/>
          <p:cNvGraphicFramePr>
            <a:graphicFrameLocks noChangeAspect="1"/>
          </p:cNvGraphicFramePr>
          <p:nvPr/>
        </p:nvGraphicFramePr>
        <p:xfrm>
          <a:off x="4953000" y="3962400"/>
          <a:ext cx="26003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7" name="Εξίσωση" r:id="rId13" imgW="1133425" imgH="218898" progId="Equation.3">
                  <p:embed/>
                </p:oleObj>
              </mc:Choice>
              <mc:Fallback>
                <p:oleObj name="Εξίσωση" r:id="rId13" imgW="1133425" imgH="218898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962400"/>
                        <a:ext cx="26003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52" name="Object 56"/>
          <p:cNvGraphicFramePr>
            <a:graphicFrameLocks noChangeAspect="1"/>
          </p:cNvGraphicFramePr>
          <p:nvPr/>
        </p:nvGraphicFramePr>
        <p:xfrm>
          <a:off x="7772400" y="3657600"/>
          <a:ext cx="137160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8" name="Εξίσωση" r:id="rId15" imgW="590450" imgH="428625" progId="Equation.3">
                  <p:embed/>
                </p:oleObj>
              </mc:Choice>
              <mc:Fallback>
                <p:oleObj name="Εξίσωση" r:id="rId15" imgW="590450" imgH="428625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657600"/>
                        <a:ext cx="1371600" cy="10001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67"/>
          <p:cNvGrpSpPr>
            <a:grpSpLocks/>
          </p:cNvGrpSpPr>
          <p:nvPr/>
        </p:nvGrpSpPr>
        <p:grpSpPr bwMode="auto">
          <a:xfrm>
            <a:off x="4648200" y="1905000"/>
            <a:ext cx="3124200" cy="3124200"/>
            <a:chOff x="2928" y="1200"/>
            <a:chExt cx="1968" cy="1968"/>
          </a:xfrm>
        </p:grpSpPr>
        <p:sp>
          <p:nvSpPr>
            <p:cNvPr id="13365" name="Oval 58"/>
            <p:cNvSpPr>
              <a:spLocks noChangeArrowheads="1"/>
            </p:cNvSpPr>
            <p:nvPr/>
          </p:nvSpPr>
          <p:spPr bwMode="auto">
            <a:xfrm>
              <a:off x="2928" y="1200"/>
              <a:ext cx="1968" cy="528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13366" name="Line 59"/>
            <p:cNvSpPr>
              <a:spLocks noChangeShapeType="1"/>
            </p:cNvSpPr>
            <p:nvPr/>
          </p:nvSpPr>
          <p:spPr bwMode="auto">
            <a:xfrm>
              <a:off x="3936" y="1680"/>
              <a:ext cx="0" cy="1488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aphicFrame>
        <p:nvGraphicFramePr>
          <p:cNvPr id="106556" name="Object 60"/>
          <p:cNvGraphicFramePr>
            <a:graphicFrameLocks noChangeAspect="1"/>
          </p:cNvGraphicFramePr>
          <p:nvPr/>
        </p:nvGraphicFramePr>
        <p:xfrm>
          <a:off x="5543550" y="4800600"/>
          <a:ext cx="36004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9" name="Εξίσωση" r:id="rId17" imgW="1581050" imgH="371608" progId="Equation.3">
                  <p:embed/>
                </p:oleObj>
              </mc:Choice>
              <mc:Fallback>
                <p:oleObj name="Εξίσωση" r:id="rId17" imgW="1581050" imgH="371608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4800600"/>
                        <a:ext cx="360045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57" name="Object 61"/>
          <p:cNvGraphicFramePr>
            <a:graphicFrameLocks noChangeAspect="1"/>
          </p:cNvGraphicFramePr>
          <p:nvPr/>
        </p:nvGraphicFramePr>
        <p:xfrm>
          <a:off x="6972300" y="5843588"/>
          <a:ext cx="2171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0" name="Εξίσωση" r:id="rId19" imgW="943125" imgH="438194" progId="Equation.3">
                  <p:embed/>
                </p:oleObj>
              </mc:Choice>
              <mc:Fallback>
                <p:oleObj name="Εξίσωση" r:id="rId19" imgW="943125" imgH="438194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5843588"/>
                        <a:ext cx="2171700" cy="10287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34" name="Group 15"/>
          <p:cNvGrpSpPr>
            <a:grpSpLocks/>
          </p:cNvGrpSpPr>
          <p:nvPr/>
        </p:nvGrpSpPr>
        <p:grpSpPr bwMode="auto">
          <a:xfrm>
            <a:off x="1295400" y="6430963"/>
            <a:ext cx="3886200" cy="427037"/>
            <a:chOff x="3216" y="4051"/>
            <a:chExt cx="2448" cy="269"/>
          </a:xfrm>
        </p:grpSpPr>
        <p:sp>
          <p:nvSpPr>
            <p:cNvPr id="13359" name="Line 16"/>
            <p:cNvSpPr>
              <a:spLocks noChangeShapeType="1"/>
            </p:cNvSpPr>
            <p:nvPr/>
          </p:nvSpPr>
          <p:spPr bwMode="auto">
            <a:xfrm>
              <a:off x="3216" y="4080"/>
              <a:ext cx="2448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 type="stealth" w="med" len="lg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3360" name="Text Box 17"/>
            <p:cNvSpPr txBox="1">
              <a:spLocks noChangeArrowheads="1"/>
            </p:cNvSpPr>
            <p:nvPr/>
          </p:nvSpPr>
          <p:spPr bwMode="auto">
            <a:xfrm>
              <a:off x="4272" y="4051"/>
              <a:ext cx="33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800" b="0" i="1">
                  <a:solidFill>
                    <a:srgbClr val="FFFF00"/>
                  </a:solidFill>
                </a:rPr>
                <a:t>S</a:t>
              </a:r>
              <a:endParaRPr lang="el-GR" altLang="el-GR" sz="2800" b="0" i="1">
                <a:solidFill>
                  <a:srgbClr val="FFFF00"/>
                </a:solidFill>
              </a:endParaRPr>
            </a:p>
          </p:txBody>
        </p:sp>
      </p:grpSp>
      <p:sp>
        <p:nvSpPr>
          <p:cNvPr id="13340" name="Text Box 46"/>
          <p:cNvSpPr txBox="1">
            <a:spLocks noChangeArrowheads="1"/>
          </p:cNvSpPr>
          <p:nvPr/>
        </p:nvSpPr>
        <p:spPr bwMode="auto">
          <a:xfrm>
            <a:off x="5029200" y="6430963"/>
            <a:ext cx="21748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800" i="1">
                <a:solidFill>
                  <a:srgbClr val="FFFF00"/>
                </a:solidFill>
              </a:rPr>
              <a:t>L</a:t>
            </a:r>
            <a:endParaRPr lang="el-GR" altLang="el-GR" sz="2800" i="1">
              <a:solidFill>
                <a:srgbClr val="FFFF00"/>
              </a:solidFill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76200" y="3903439"/>
            <a:ext cx="5257800" cy="2954561"/>
            <a:chOff x="76200" y="3903439"/>
            <a:chExt cx="5257800" cy="2954561"/>
          </a:xfrm>
        </p:grpSpPr>
        <p:grpSp>
          <p:nvGrpSpPr>
            <p:cNvPr id="13341" name="Group 62"/>
            <p:cNvGrpSpPr>
              <a:grpSpLocks/>
            </p:cNvGrpSpPr>
            <p:nvPr/>
          </p:nvGrpSpPr>
          <p:grpSpPr bwMode="auto">
            <a:xfrm>
              <a:off x="2895600" y="4267200"/>
              <a:ext cx="762000" cy="2133600"/>
              <a:chOff x="4224" y="2688"/>
              <a:chExt cx="480" cy="1344"/>
            </a:xfrm>
          </p:grpSpPr>
          <p:sp>
            <p:nvSpPr>
              <p:cNvPr id="13342" name="Line 63"/>
              <p:cNvSpPr>
                <a:spLocks noChangeShapeType="1"/>
              </p:cNvSpPr>
              <p:nvPr/>
            </p:nvSpPr>
            <p:spPr bwMode="auto">
              <a:xfrm flipV="1">
                <a:off x="4224" y="2688"/>
                <a:ext cx="0" cy="1344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 type="stealth" w="med" len="lg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343" name="Text Box 64"/>
              <p:cNvSpPr txBox="1">
                <a:spLocks noChangeArrowheads="1"/>
              </p:cNvSpPr>
              <p:nvPr/>
            </p:nvSpPr>
            <p:spPr bwMode="auto">
              <a:xfrm>
                <a:off x="4272" y="3264"/>
                <a:ext cx="43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800" b="0" i="1">
                    <a:solidFill>
                      <a:srgbClr val="FFFF00"/>
                    </a:solidFill>
                  </a:rPr>
                  <a:t>y</a:t>
                </a:r>
                <a:r>
                  <a:rPr lang="en-US" altLang="el-GR" sz="2800" b="0" i="1" baseline="-25000">
                    <a:solidFill>
                      <a:srgbClr val="FFFF00"/>
                    </a:solidFill>
                  </a:rPr>
                  <a:t>max</a:t>
                </a:r>
                <a:endParaRPr lang="el-GR" altLang="el-GR" sz="2800" b="0" i="1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81" name="Group 74"/>
            <p:cNvGrpSpPr>
              <a:grpSpLocks/>
            </p:cNvGrpSpPr>
            <p:nvPr/>
          </p:nvGrpSpPr>
          <p:grpSpPr bwMode="auto">
            <a:xfrm>
              <a:off x="1371600" y="4038600"/>
              <a:ext cx="3962400" cy="2362200"/>
              <a:chOff x="864" y="2544"/>
              <a:chExt cx="2496" cy="1488"/>
            </a:xfrm>
          </p:grpSpPr>
          <p:grpSp>
            <p:nvGrpSpPr>
              <p:cNvPr id="82" name="Group 13"/>
              <p:cNvGrpSpPr>
                <a:grpSpLocks/>
              </p:cNvGrpSpPr>
              <p:nvPr/>
            </p:nvGrpSpPr>
            <p:grpSpPr bwMode="auto">
              <a:xfrm>
                <a:off x="864" y="2662"/>
                <a:ext cx="2496" cy="1370"/>
                <a:chOff x="3264" y="2662"/>
                <a:chExt cx="2496" cy="1370"/>
              </a:xfrm>
            </p:grpSpPr>
            <p:sp>
              <p:nvSpPr>
                <p:cNvPr id="84" name="Freeform 14"/>
                <p:cNvSpPr>
                  <a:spLocks/>
                </p:cNvSpPr>
                <p:nvPr/>
              </p:nvSpPr>
              <p:spPr bwMode="auto">
                <a:xfrm>
                  <a:off x="3264" y="2662"/>
                  <a:ext cx="2448" cy="1274"/>
                </a:xfrm>
                <a:custGeom>
                  <a:avLst/>
                  <a:gdLst>
                    <a:gd name="T0" fmla="*/ 0 w 2448"/>
                    <a:gd name="T1" fmla="*/ 506 h 1274"/>
                    <a:gd name="T2" fmla="*/ 864 w 2448"/>
                    <a:gd name="T3" fmla="*/ 26 h 1274"/>
                    <a:gd name="T4" fmla="*/ 1657 w 2448"/>
                    <a:gd name="T5" fmla="*/ 350 h 1274"/>
                    <a:gd name="T6" fmla="*/ 2448 w 2448"/>
                    <a:gd name="T7" fmla="*/ 1274 h 127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48"/>
                    <a:gd name="T13" fmla="*/ 0 h 1274"/>
                    <a:gd name="T14" fmla="*/ 2448 w 2448"/>
                    <a:gd name="T15" fmla="*/ 1274 h 127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48" h="1274">
                      <a:moveTo>
                        <a:pt x="0" y="506"/>
                      </a:moveTo>
                      <a:cubicBezTo>
                        <a:pt x="284" y="274"/>
                        <a:pt x="588" y="52"/>
                        <a:pt x="864" y="26"/>
                      </a:cubicBezTo>
                      <a:cubicBezTo>
                        <a:pt x="1140" y="0"/>
                        <a:pt x="1393" y="142"/>
                        <a:pt x="1657" y="350"/>
                      </a:cubicBezTo>
                      <a:cubicBezTo>
                        <a:pt x="1921" y="558"/>
                        <a:pt x="2283" y="1082"/>
                        <a:pt x="2448" y="1274"/>
                      </a:cubicBezTo>
                    </a:path>
                  </a:pathLst>
                </a:custGeom>
                <a:noFill/>
                <a:ln w="25400" cap="flat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5" name="Oval 15"/>
                <p:cNvSpPr>
                  <a:spLocks noChangeArrowheads="1"/>
                </p:cNvSpPr>
                <p:nvPr/>
              </p:nvSpPr>
              <p:spPr bwMode="auto">
                <a:xfrm>
                  <a:off x="5568" y="3840"/>
                  <a:ext cx="192" cy="19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p:sp>
            <p:nvSpPr>
              <p:cNvPr id="83" name="Text Box 28"/>
              <p:cNvSpPr txBox="1">
                <a:spLocks noChangeArrowheads="1"/>
              </p:cNvSpPr>
              <p:nvPr/>
            </p:nvSpPr>
            <p:spPr bwMode="auto">
              <a:xfrm>
                <a:off x="2304" y="2544"/>
                <a:ext cx="67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800" b="0" i="1">
                    <a:solidFill>
                      <a:srgbClr val="FFFF00"/>
                    </a:solidFill>
                  </a:rPr>
                  <a:t>y=y</a:t>
                </a:r>
                <a:r>
                  <a:rPr lang="en-US" altLang="el-GR" sz="2800" b="0">
                    <a:solidFill>
                      <a:srgbClr val="FFFF00"/>
                    </a:solidFill>
                  </a:rPr>
                  <a:t>(</a:t>
                </a:r>
                <a:r>
                  <a:rPr lang="en-US" altLang="el-GR" sz="2800" b="0" i="1">
                    <a:solidFill>
                      <a:srgbClr val="FFFF00"/>
                    </a:solidFill>
                  </a:rPr>
                  <a:t>x</a:t>
                </a:r>
                <a:r>
                  <a:rPr lang="en-US" altLang="el-GR" sz="2800" b="0">
                    <a:solidFill>
                      <a:srgbClr val="FFFF00"/>
                    </a:solidFill>
                  </a:rPr>
                  <a:t>)</a:t>
                </a:r>
                <a:endParaRPr lang="el-GR" altLang="el-GR" sz="2800" b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86" name="Ομάδα 85"/>
            <p:cNvGrpSpPr/>
            <p:nvPr/>
          </p:nvGrpSpPr>
          <p:grpSpPr>
            <a:xfrm>
              <a:off x="76200" y="3903439"/>
              <a:ext cx="5257800" cy="2954561"/>
              <a:chOff x="76200" y="3903439"/>
              <a:chExt cx="5257800" cy="2954561"/>
            </a:xfrm>
          </p:grpSpPr>
          <p:grpSp>
            <p:nvGrpSpPr>
              <p:cNvPr id="87" name="Ομάδα 86"/>
              <p:cNvGrpSpPr/>
              <p:nvPr/>
            </p:nvGrpSpPr>
            <p:grpSpPr>
              <a:xfrm>
                <a:off x="76200" y="4267200"/>
                <a:ext cx="5257800" cy="2590800"/>
                <a:chOff x="76200" y="4267200"/>
                <a:chExt cx="5257800" cy="2590800"/>
              </a:xfrm>
            </p:grpSpPr>
            <p:grpSp>
              <p:nvGrpSpPr>
                <p:cNvPr id="91" name="Group 63"/>
                <p:cNvGrpSpPr>
                  <a:grpSpLocks/>
                </p:cNvGrpSpPr>
                <p:nvPr/>
              </p:nvGrpSpPr>
              <p:grpSpPr bwMode="auto">
                <a:xfrm>
                  <a:off x="76200" y="4953000"/>
                  <a:ext cx="5257800" cy="1905000"/>
                  <a:chOff x="48" y="3120"/>
                  <a:chExt cx="3312" cy="1200"/>
                </a:xfrm>
              </p:grpSpPr>
              <p:sp>
                <p:nvSpPr>
                  <p:cNvPr id="101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288" y="4032"/>
                    <a:ext cx="307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02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720" y="3120"/>
                    <a:ext cx="192" cy="192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l-GR" altLang="el-GR" sz="2400"/>
                  </a:p>
                </p:txBody>
              </p:sp>
              <p:grpSp>
                <p:nvGrpSpPr>
                  <p:cNvPr id="103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48" y="3120"/>
                    <a:ext cx="816" cy="1200"/>
                    <a:chOff x="2448" y="3120"/>
                    <a:chExt cx="816" cy="1200"/>
                  </a:xfrm>
                </p:grpSpPr>
                <p:sp>
                  <p:nvSpPr>
                    <p:cNvPr id="104" name="Freeform 14"/>
                    <p:cNvSpPr>
                      <a:spLocks/>
                    </p:cNvSpPr>
                    <p:nvPr/>
                  </p:nvSpPr>
                  <p:spPr bwMode="auto">
                    <a:xfrm>
                      <a:off x="2688" y="3312"/>
                      <a:ext cx="528" cy="720"/>
                    </a:xfrm>
                    <a:custGeom>
                      <a:avLst/>
                      <a:gdLst>
                        <a:gd name="T0" fmla="*/ 0 w 960"/>
                        <a:gd name="T1" fmla="*/ 720 h 720"/>
                        <a:gd name="T2" fmla="*/ 0 w 960"/>
                        <a:gd name="T3" fmla="*/ 0 h 720"/>
                        <a:gd name="T4" fmla="*/ 48 w 960"/>
                        <a:gd name="T5" fmla="*/ 0 h 720"/>
                        <a:gd name="T6" fmla="*/ 48 w 960"/>
                        <a:gd name="T7" fmla="*/ 720 h 720"/>
                        <a:gd name="T8" fmla="*/ 0 w 960"/>
                        <a:gd name="T9" fmla="*/ 720 h 72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60"/>
                        <a:gd name="T16" fmla="*/ 0 h 720"/>
                        <a:gd name="T17" fmla="*/ 960 w 960"/>
                        <a:gd name="T18" fmla="*/ 720 h 72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60" h="720">
                          <a:moveTo>
                            <a:pt x="0" y="720"/>
                          </a:moveTo>
                          <a:lnTo>
                            <a:pt x="0" y="0"/>
                          </a:lnTo>
                          <a:lnTo>
                            <a:pt x="960" y="0"/>
                          </a:lnTo>
                          <a:lnTo>
                            <a:pt x="960" y="720"/>
                          </a:lnTo>
                          <a:lnTo>
                            <a:pt x="0" y="720"/>
                          </a:lnTo>
                          <a:close/>
                        </a:path>
                      </a:pathLst>
                    </a:custGeom>
                    <a:solidFill>
                      <a:srgbClr val="FFFF00"/>
                    </a:solidFill>
                    <a:ln w="9525">
                      <a:solidFill>
                        <a:schemeClr val="folHlink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05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96" y="3120"/>
                      <a:ext cx="192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3000" b="0" i="1">
                          <a:solidFill>
                            <a:srgbClr val="FFFF00"/>
                          </a:solidFill>
                        </a:rPr>
                        <a:t>y</a:t>
                      </a:r>
                      <a:r>
                        <a:rPr lang="en-US" altLang="el-GR" sz="3000" b="0" i="1" baseline="-25000">
                          <a:solidFill>
                            <a:srgbClr val="FFFF00"/>
                          </a:solidFill>
                        </a:rPr>
                        <a:t>0</a:t>
                      </a:r>
                      <a:endParaRPr lang="el-GR" altLang="el-GR" sz="3000" b="0" i="1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06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48" y="4051"/>
                      <a:ext cx="432" cy="26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2800" b="0" i="1">
                          <a:solidFill>
                            <a:srgbClr val="FFFF00"/>
                          </a:solidFill>
                        </a:rPr>
                        <a:t>x=0</a:t>
                      </a:r>
                      <a:endParaRPr lang="el-GR" altLang="el-GR" sz="2800" b="0" i="1">
                        <a:solidFill>
                          <a:srgbClr val="FFFF00"/>
                        </a:solidFill>
                      </a:endParaRPr>
                    </a:p>
                  </p:txBody>
                </p:sp>
                <p:sp>
                  <p:nvSpPr>
                    <p:cNvPr id="107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72" y="3936"/>
                      <a:ext cx="192" cy="2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 eaLnBrk="1" hangingPunct="1">
                        <a:spcBef>
                          <a:spcPct val="50000"/>
                        </a:spcBef>
                        <a:buFontTx/>
                        <a:buNone/>
                      </a:pPr>
                      <a:r>
                        <a:rPr lang="en-US" altLang="el-GR" sz="3000" b="0" i="1">
                          <a:solidFill>
                            <a:srgbClr val="FFFF00"/>
                          </a:solidFill>
                        </a:rPr>
                        <a:t>x</a:t>
                      </a:r>
                      <a:r>
                        <a:rPr lang="en-US" altLang="el-GR" sz="3000" b="0" i="1" baseline="-25000">
                          <a:solidFill>
                            <a:srgbClr val="FFFF00"/>
                          </a:solidFill>
                        </a:rPr>
                        <a:t>0</a:t>
                      </a:r>
                      <a:endParaRPr lang="el-GR" altLang="el-GR" sz="3000" b="0" i="1">
                        <a:solidFill>
                          <a:srgbClr val="FFFF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92" name="Group 59"/>
                <p:cNvGrpSpPr>
                  <a:grpSpLocks/>
                </p:cNvGrpSpPr>
                <p:nvPr/>
              </p:nvGrpSpPr>
              <p:grpSpPr bwMode="auto">
                <a:xfrm>
                  <a:off x="1295401" y="5181600"/>
                  <a:ext cx="612775" cy="854075"/>
                  <a:chOff x="816" y="3264"/>
                  <a:chExt cx="386" cy="538"/>
                </a:xfrm>
              </p:grpSpPr>
              <p:sp>
                <p:nvSpPr>
                  <p:cNvPr id="99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3264"/>
                    <a:ext cx="0" cy="528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00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6" y="3456"/>
                    <a:ext cx="336" cy="3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3000" b="0" i="1" dirty="0">
                        <a:solidFill>
                          <a:srgbClr val="FF0000"/>
                        </a:solidFill>
                      </a:rPr>
                      <a:t>-g</a:t>
                    </a:r>
                    <a:endParaRPr lang="el-GR" altLang="el-GR" sz="3000" b="0" i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93" name="Group 56"/>
                <p:cNvGrpSpPr>
                  <a:grpSpLocks/>
                </p:cNvGrpSpPr>
                <p:nvPr/>
              </p:nvGrpSpPr>
              <p:grpSpPr bwMode="auto">
                <a:xfrm>
                  <a:off x="1447800" y="5029200"/>
                  <a:ext cx="762000" cy="427038"/>
                  <a:chOff x="912" y="3168"/>
                  <a:chExt cx="480" cy="269"/>
                </a:xfrm>
              </p:grpSpPr>
              <p:sp>
                <p:nvSpPr>
                  <p:cNvPr id="97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08" y="3168"/>
                    <a:ext cx="384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l-GR" altLang="el-GR" sz="2800" b="0" i="1" dirty="0">
                        <a:solidFill>
                          <a:srgbClr val="FF00FF"/>
                        </a:solidFill>
                      </a:rPr>
                      <a:t>υ</a:t>
                    </a:r>
                    <a:r>
                      <a:rPr lang="en-US" altLang="el-GR" sz="2800" b="0" i="1" baseline="-25000" dirty="0">
                        <a:solidFill>
                          <a:srgbClr val="FF00FF"/>
                        </a:solidFill>
                      </a:rPr>
                      <a:t>0x</a:t>
                    </a:r>
                    <a:endParaRPr lang="el-GR" altLang="el-GR" sz="2800" b="0" i="1" dirty="0">
                      <a:solidFill>
                        <a:srgbClr val="FF00FF"/>
                      </a:solidFill>
                    </a:endParaRPr>
                  </a:p>
                </p:txBody>
              </p:sp>
              <p:sp>
                <p:nvSpPr>
                  <p:cNvPr id="98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912" y="3216"/>
                    <a:ext cx="432" cy="0"/>
                  </a:xfrm>
                  <a:prstGeom prst="line">
                    <a:avLst/>
                  </a:prstGeom>
                  <a:noFill/>
                  <a:ln w="34925">
                    <a:solidFill>
                      <a:schemeClr val="bg1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94" name="Group 62"/>
                <p:cNvGrpSpPr>
                  <a:grpSpLocks/>
                </p:cNvGrpSpPr>
                <p:nvPr/>
              </p:nvGrpSpPr>
              <p:grpSpPr bwMode="auto">
                <a:xfrm>
                  <a:off x="762000" y="4267200"/>
                  <a:ext cx="533400" cy="685800"/>
                  <a:chOff x="480" y="2688"/>
                  <a:chExt cx="336" cy="432"/>
                </a:xfrm>
              </p:grpSpPr>
              <p:sp>
                <p:nvSpPr>
                  <p:cNvPr id="95" name="Text Box 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" y="2688"/>
                    <a:ext cx="288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l-GR" altLang="el-GR" sz="2800" b="0" i="1">
                        <a:solidFill>
                          <a:srgbClr val="FFFF00"/>
                        </a:solidFill>
                      </a:rPr>
                      <a:t>υ</a:t>
                    </a:r>
                    <a:r>
                      <a:rPr lang="en-US" altLang="el-GR" sz="2800" b="0" i="1" baseline="-25000">
                        <a:solidFill>
                          <a:srgbClr val="FFFF00"/>
                        </a:solidFill>
                      </a:rPr>
                      <a:t>0y</a:t>
                    </a:r>
                    <a:endParaRPr lang="el-GR" altLang="el-GR" sz="2800" b="0" i="1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96" name="Line 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16" y="2688"/>
                    <a:ext cx="0" cy="432"/>
                  </a:xfrm>
                  <a:prstGeom prst="lin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88" name="Ομάδα 87"/>
              <p:cNvGrpSpPr/>
              <p:nvPr/>
            </p:nvGrpSpPr>
            <p:grpSpPr>
              <a:xfrm>
                <a:off x="1371600" y="3903439"/>
                <a:ext cx="1323308" cy="1125761"/>
                <a:chOff x="1371600" y="3903439"/>
                <a:chExt cx="1323308" cy="1125761"/>
              </a:xfrm>
            </p:grpSpPr>
            <p:sp>
              <p:nvSpPr>
                <p:cNvPr id="89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371600" y="4267200"/>
                  <a:ext cx="762000" cy="762000"/>
                </a:xfrm>
                <a:prstGeom prst="line">
                  <a:avLst/>
                </a:prstGeom>
                <a:noFill/>
                <a:ln w="34925">
                  <a:solidFill>
                    <a:schemeClr val="bg1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0" name="Ορθογώνιο 89"/>
                    <p:cNvSpPr/>
                    <p:nvPr/>
                  </p:nvSpPr>
                  <p:spPr>
                    <a:xfrm>
                      <a:off x="1979712" y="3903439"/>
                      <a:ext cx="715196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  <m:sub>
                                <m:r>
                                  <a:rPr lang="el-GR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  <m:r>
                                  <a:rPr lang="en-US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90" name="Ορθογώνιο 8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79712" y="3903439"/>
                      <a:ext cx="715196" cy="461665"/>
                    </a:xfrm>
                    <a:prstGeom prst="rect">
                      <a:avLst/>
                    </a:prstGeom>
                    <a:blipFill rotWithShape="1">
                      <a:blip r:embed="rId21"/>
                      <a:stretch>
                        <a:fillRect b="-2632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6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06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06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6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06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6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47" grpId="0" autoUpdateAnimBg="0"/>
      <p:bldP spid="10654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457200" y="-27384"/>
            <a:ext cx="838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  <a:r>
              <a:rPr lang="en-US" altLang="el-GR" sz="2800" dirty="0">
                <a:solidFill>
                  <a:srgbClr val="FFFF00"/>
                </a:solidFill>
              </a:rPr>
              <a:t> –</a:t>
            </a:r>
            <a:endParaRPr lang="el-GR" altLang="el-GR" sz="2800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ΠΛΑΓΙΑ ΒΟΛΗ</a:t>
            </a:r>
            <a:r>
              <a:rPr lang="en-US" altLang="el-GR" sz="2800" dirty="0">
                <a:solidFill>
                  <a:srgbClr val="FFFF00"/>
                </a:solidFill>
              </a:rPr>
              <a:t>: </a:t>
            </a:r>
            <a:r>
              <a:rPr lang="en-US" altLang="el-GR" sz="2800" i="1" dirty="0">
                <a:solidFill>
                  <a:srgbClr val="FFFF00"/>
                </a:solidFill>
              </a:rPr>
              <a:t>x</a:t>
            </a:r>
            <a:r>
              <a:rPr lang="en-US" altLang="el-GR" sz="2800" i="1" baseline="-25000" dirty="0">
                <a:solidFill>
                  <a:srgbClr val="FFFF00"/>
                </a:solidFill>
              </a:rPr>
              <a:t>0</a:t>
            </a:r>
            <a:r>
              <a:rPr lang="en-US" altLang="el-GR" sz="2800" i="1" dirty="0">
                <a:solidFill>
                  <a:srgbClr val="FFFF00"/>
                </a:solidFill>
              </a:rPr>
              <a:t>=0 </a:t>
            </a:r>
            <a:r>
              <a:rPr lang="el-GR" altLang="el-GR" sz="2800" dirty="0">
                <a:solidFill>
                  <a:srgbClr val="FFFF00"/>
                </a:solidFill>
              </a:rPr>
              <a:t>και</a:t>
            </a:r>
            <a:r>
              <a:rPr lang="el-GR" altLang="el-GR" sz="2800" i="1" dirty="0">
                <a:solidFill>
                  <a:srgbClr val="FFFF00"/>
                </a:solidFill>
              </a:rPr>
              <a:t> </a:t>
            </a:r>
            <a:r>
              <a:rPr lang="en-US" altLang="el-GR" sz="2800" i="1" dirty="0">
                <a:solidFill>
                  <a:srgbClr val="FFFF00"/>
                </a:solidFill>
              </a:rPr>
              <a:t>y</a:t>
            </a:r>
            <a:r>
              <a:rPr lang="en-US" altLang="el-GR" sz="2800" i="1" baseline="-25000" dirty="0">
                <a:solidFill>
                  <a:srgbClr val="FFFF00"/>
                </a:solidFill>
              </a:rPr>
              <a:t>0</a:t>
            </a:r>
            <a:r>
              <a:rPr lang="en-US" altLang="el-GR" sz="2800" i="1" dirty="0">
                <a:solidFill>
                  <a:srgbClr val="FFFF00"/>
                </a:solidFill>
              </a:rPr>
              <a:t>=0</a:t>
            </a:r>
            <a:endParaRPr lang="el-GR" altLang="el-GR" sz="2800" dirty="0">
              <a:solidFill>
                <a:srgbClr val="FFFF00"/>
              </a:solidFill>
            </a:endParaRPr>
          </a:p>
        </p:txBody>
      </p:sp>
      <p:sp>
        <p:nvSpPr>
          <p:cNvPr id="107530" name="Line 10"/>
          <p:cNvSpPr>
            <a:spLocks noChangeShapeType="1"/>
          </p:cNvSpPr>
          <p:nvPr/>
        </p:nvSpPr>
        <p:spPr bwMode="auto">
          <a:xfrm>
            <a:off x="0" y="297180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07542" name="Object 22"/>
          <p:cNvGraphicFramePr>
            <a:graphicFrameLocks noChangeAspect="1"/>
          </p:cNvGraphicFramePr>
          <p:nvPr/>
        </p:nvGraphicFramePr>
        <p:xfrm>
          <a:off x="7467600" y="1905000"/>
          <a:ext cx="15144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7" name="Εξίσωση" r:id="rId3" imgW="657075" imgH="438194" progId="Equation.3">
                  <p:embed/>
                </p:oleObj>
              </mc:Choice>
              <mc:Fallback>
                <p:oleObj name="Εξίσωση" r:id="rId3" imgW="657075" imgH="438194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905000"/>
                        <a:ext cx="1514475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86" name="Rectangle 66"/>
          <p:cNvSpPr>
            <a:spLocks noChangeArrowheads="1"/>
          </p:cNvSpPr>
          <p:nvPr/>
        </p:nvSpPr>
        <p:spPr bwMode="auto">
          <a:xfrm>
            <a:off x="0" y="1219200"/>
            <a:ext cx="20431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Εξίσωση τροχιάς</a:t>
            </a:r>
          </a:p>
        </p:txBody>
      </p:sp>
      <p:graphicFrame>
        <p:nvGraphicFramePr>
          <p:cNvPr id="107587" name="Object 67"/>
          <p:cNvGraphicFramePr>
            <a:graphicFrameLocks noChangeAspect="1"/>
          </p:cNvGraphicFramePr>
          <p:nvPr/>
        </p:nvGraphicFramePr>
        <p:xfrm>
          <a:off x="1981200" y="914400"/>
          <a:ext cx="2628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8" name="Εξίσωση" r:id="rId5" imgW="1152575" imgH="438194" progId="Equation.3">
                  <p:embed/>
                </p:oleObj>
              </mc:Choice>
              <mc:Fallback>
                <p:oleObj name="Εξίσωση" r:id="rId5" imgW="1152575" imgH="438194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914400"/>
                        <a:ext cx="2628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88" name="Text Box 68"/>
          <p:cNvSpPr txBox="1">
            <a:spLocks noChangeArrowheads="1"/>
          </p:cNvSpPr>
          <p:nvPr/>
        </p:nvSpPr>
        <p:spPr bwMode="auto">
          <a:xfrm>
            <a:off x="4762500" y="1219200"/>
            <a:ext cx="2819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 Χρονική διάρκεια βολής</a:t>
            </a:r>
            <a:r>
              <a:rPr lang="en-US" altLang="el-GR" sz="2000">
                <a:solidFill>
                  <a:srgbClr val="FFFF00"/>
                </a:solidFill>
              </a:rPr>
              <a:t> </a:t>
            </a:r>
            <a:endParaRPr lang="el-GR" altLang="el-GR" sz="2000">
              <a:solidFill>
                <a:srgbClr val="FFFF00"/>
              </a:solidFill>
            </a:endParaRPr>
          </a:p>
        </p:txBody>
      </p:sp>
      <p:graphicFrame>
        <p:nvGraphicFramePr>
          <p:cNvPr id="107589" name="Object 69"/>
          <p:cNvGraphicFramePr>
            <a:graphicFrameLocks noChangeAspect="1"/>
          </p:cNvGraphicFramePr>
          <p:nvPr/>
        </p:nvGraphicFramePr>
        <p:xfrm>
          <a:off x="7658100" y="914400"/>
          <a:ext cx="148590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9" name="Εξίσωση" r:id="rId7" imgW="638325" imgH="428625" progId="Equation.3">
                  <p:embed/>
                </p:oleObj>
              </mc:Choice>
              <mc:Fallback>
                <p:oleObj name="Εξίσωση" r:id="rId7" imgW="638325" imgH="428625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8100" y="914400"/>
                        <a:ext cx="148590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90" name="Text Box 70"/>
          <p:cNvSpPr txBox="1">
            <a:spLocks noChangeArrowheads="1"/>
          </p:cNvSpPr>
          <p:nvPr/>
        </p:nvSpPr>
        <p:spPr bwMode="auto">
          <a:xfrm>
            <a:off x="0" y="2286000"/>
            <a:ext cx="3048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 Οριζόντιο διάστημα βολής</a:t>
            </a:r>
            <a:endParaRPr lang="el-GR" altLang="el-GR" sz="2400">
              <a:solidFill>
                <a:srgbClr val="FFFF00"/>
              </a:solidFill>
            </a:endParaRPr>
          </a:p>
        </p:txBody>
      </p:sp>
      <p:graphicFrame>
        <p:nvGraphicFramePr>
          <p:cNvPr id="107591" name="Object 71"/>
          <p:cNvGraphicFramePr>
            <a:graphicFrameLocks noChangeAspect="1"/>
          </p:cNvGraphicFramePr>
          <p:nvPr/>
        </p:nvGraphicFramePr>
        <p:xfrm>
          <a:off x="3124200" y="1981200"/>
          <a:ext cx="17430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0" name="Εξίσωση" r:id="rId9" imgW="752425" imgH="428625" progId="Equation.3">
                  <p:embed/>
                </p:oleObj>
              </mc:Choice>
              <mc:Fallback>
                <p:oleObj name="Εξίσωση" r:id="rId9" imgW="752425" imgH="428625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81200"/>
                        <a:ext cx="174307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92" name="Text Box 72"/>
          <p:cNvSpPr txBox="1">
            <a:spLocks noChangeArrowheads="1"/>
          </p:cNvSpPr>
          <p:nvPr/>
        </p:nvSpPr>
        <p:spPr bwMode="auto">
          <a:xfrm>
            <a:off x="4953000" y="2286000"/>
            <a:ext cx="2438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FFFF00"/>
                </a:solidFill>
              </a:rPr>
              <a:t> </a:t>
            </a:r>
            <a:r>
              <a:rPr lang="el-GR" altLang="el-GR" sz="2000">
                <a:solidFill>
                  <a:srgbClr val="FFFF00"/>
                </a:solidFill>
              </a:rPr>
              <a:t>Μέγιστο ύψος βολής,</a:t>
            </a:r>
            <a:endParaRPr lang="el-GR" altLang="el-GR" sz="2400">
              <a:solidFill>
                <a:srgbClr val="FFFF00"/>
              </a:solidFill>
            </a:endParaRPr>
          </a:p>
        </p:txBody>
      </p:sp>
      <p:sp>
        <p:nvSpPr>
          <p:cNvPr id="107607" name="Text Box 87"/>
          <p:cNvSpPr txBox="1">
            <a:spLocks noChangeArrowheads="1"/>
          </p:cNvSpPr>
          <p:nvPr/>
        </p:nvSpPr>
        <p:spPr bwMode="auto">
          <a:xfrm>
            <a:off x="76200" y="3276600"/>
            <a:ext cx="4953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 Οριζόντιο διάστημα βολής = ΒΕΛΙΝΕΚΕΣ</a:t>
            </a:r>
            <a:r>
              <a:rPr lang="en-US" altLang="el-GR" sz="2000">
                <a:solidFill>
                  <a:srgbClr val="FFFF00"/>
                </a:solidFill>
              </a:rPr>
              <a:t>: </a:t>
            </a:r>
            <a:endParaRPr lang="el-GR" altLang="el-GR" sz="2400">
              <a:solidFill>
                <a:srgbClr val="FFFF00"/>
              </a:solidFill>
            </a:endParaRPr>
          </a:p>
        </p:txBody>
      </p:sp>
      <p:graphicFrame>
        <p:nvGraphicFramePr>
          <p:cNvPr id="107610" name="Object 90"/>
          <p:cNvGraphicFramePr>
            <a:graphicFrameLocks noChangeAspect="1"/>
          </p:cNvGraphicFramePr>
          <p:nvPr/>
        </p:nvGraphicFramePr>
        <p:xfrm>
          <a:off x="5181600" y="2971800"/>
          <a:ext cx="24574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1" name="Εξίσωση" r:id="rId11" imgW="1076375" imgH="428625" progId="Equation.3">
                  <p:embed/>
                </p:oleObj>
              </mc:Choice>
              <mc:Fallback>
                <p:oleObj name="Εξίσωση" r:id="rId11" imgW="1076375" imgH="428625" progId="Equation.3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971800"/>
                        <a:ext cx="24574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611" name="Text Box 91"/>
          <p:cNvSpPr txBox="1">
            <a:spLocks noChangeArrowheads="1"/>
          </p:cNvSpPr>
          <p:nvPr/>
        </p:nvSpPr>
        <p:spPr bwMode="auto">
          <a:xfrm>
            <a:off x="4953000" y="4114800"/>
            <a:ext cx="419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Μέγιστο ΒΕΛΙΝΕΚΕΣ όταν </a:t>
            </a:r>
            <a:r>
              <a:rPr lang="en-US" altLang="el-GR" sz="2000">
                <a:solidFill>
                  <a:srgbClr val="FFFF00"/>
                </a:solidFill>
              </a:rPr>
              <a:t>sin</a:t>
            </a:r>
            <a:r>
              <a:rPr lang="el-GR" altLang="el-GR" sz="2000" i="1">
                <a:solidFill>
                  <a:srgbClr val="FFFF00"/>
                </a:solidFill>
              </a:rPr>
              <a:t>2θ</a:t>
            </a:r>
            <a:r>
              <a:rPr lang="el-GR" altLang="el-GR" sz="2000">
                <a:solidFill>
                  <a:srgbClr val="FFFF00"/>
                </a:solidFill>
              </a:rPr>
              <a:t>=1 </a:t>
            </a:r>
            <a:r>
              <a:rPr lang="en-US" altLang="el-GR" sz="2000">
                <a:solidFill>
                  <a:srgbClr val="FFFF00"/>
                </a:solidFill>
              </a:rPr>
              <a:t>: </a:t>
            </a:r>
            <a:endParaRPr lang="el-GR" altLang="el-GR" sz="2400">
              <a:solidFill>
                <a:srgbClr val="FFFF00"/>
              </a:solidFill>
            </a:endParaRPr>
          </a:p>
        </p:txBody>
      </p:sp>
      <p:graphicFrame>
        <p:nvGraphicFramePr>
          <p:cNvPr id="107612" name="Object 92"/>
          <p:cNvGraphicFramePr>
            <a:graphicFrameLocks noChangeAspect="1"/>
          </p:cNvGraphicFramePr>
          <p:nvPr/>
        </p:nvGraphicFramePr>
        <p:xfrm>
          <a:off x="6400800" y="4419600"/>
          <a:ext cx="14287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2" name="Εξίσωση" r:id="rId13" imgW="619175" imgH="428625" progId="Equation.3">
                  <p:embed/>
                </p:oleObj>
              </mc:Choice>
              <mc:Fallback>
                <p:oleObj name="Εξίσωση" r:id="rId13" imgW="619175" imgH="428625" progId="Equation.3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419600"/>
                        <a:ext cx="14287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13" name="Object 93"/>
          <p:cNvGraphicFramePr>
            <a:graphicFrameLocks noChangeAspect="1"/>
          </p:cNvGraphicFramePr>
          <p:nvPr/>
        </p:nvGraphicFramePr>
        <p:xfrm>
          <a:off x="6477000" y="5410200"/>
          <a:ext cx="20859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3" name="Εξίσωση" r:id="rId15" imgW="904825" imgH="181019" progId="Equation.3">
                  <p:embed/>
                </p:oleObj>
              </mc:Choice>
              <mc:Fallback>
                <p:oleObj name="Εξίσωση" r:id="rId15" imgW="904825" imgH="181019" progId="Equation.3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410200"/>
                        <a:ext cx="20859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16" name="Object 96"/>
          <p:cNvGraphicFramePr>
            <a:graphicFrameLocks noChangeAspect="1"/>
          </p:cNvGraphicFramePr>
          <p:nvPr/>
        </p:nvGraphicFramePr>
        <p:xfrm>
          <a:off x="6477000" y="5867400"/>
          <a:ext cx="20002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4" name="Εξίσωση" r:id="rId17" imgW="866925" imgH="209727" progId="Equation.3">
                  <p:embed/>
                </p:oleObj>
              </mc:Choice>
              <mc:Fallback>
                <p:oleObj name="Εξίσωση" r:id="rId17" imgW="866925" imgH="209727" progId="Equation.3">
                  <p:embed/>
                  <p:pic>
                    <p:nvPicPr>
                      <p:cNvPr id="0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867400"/>
                        <a:ext cx="20002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17" name="Object 97"/>
          <p:cNvGraphicFramePr>
            <a:graphicFrameLocks noChangeAspect="1"/>
          </p:cNvGraphicFramePr>
          <p:nvPr/>
        </p:nvGraphicFramePr>
        <p:xfrm>
          <a:off x="6553200" y="6400800"/>
          <a:ext cx="1085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5" name="Εξίσωση" r:id="rId19" imgW="466775" imgH="181019" progId="Equation.3">
                  <p:embed/>
                </p:oleObj>
              </mc:Choice>
              <mc:Fallback>
                <p:oleObj name="Εξίσωση" r:id="rId19" imgW="466775" imgH="181019" progId="Equation.3">
                  <p:embed/>
                  <p:pic>
                    <p:nvPicPr>
                      <p:cNvPr id="0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6400800"/>
                        <a:ext cx="1085850" cy="457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Ομάδα 2"/>
          <p:cNvGrpSpPr/>
          <p:nvPr/>
        </p:nvGrpSpPr>
        <p:grpSpPr>
          <a:xfrm>
            <a:off x="149225" y="4495800"/>
            <a:ext cx="5183188" cy="2362200"/>
            <a:chOff x="149225" y="4495800"/>
            <a:chExt cx="5183188" cy="2362200"/>
          </a:xfrm>
        </p:grpSpPr>
        <p:grpSp>
          <p:nvGrpSpPr>
            <p:cNvPr id="14349" name="Group 89"/>
            <p:cNvGrpSpPr>
              <a:grpSpLocks/>
            </p:cNvGrpSpPr>
            <p:nvPr/>
          </p:nvGrpSpPr>
          <p:grpSpPr bwMode="auto">
            <a:xfrm>
              <a:off x="149225" y="4495800"/>
              <a:ext cx="5183188" cy="2362200"/>
              <a:chOff x="94" y="2832"/>
              <a:chExt cx="3265" cy="1488"/>
            </a:xfrm>
          </p:grpSpPr>
          <p:grpSp>
            <p:nvGrpSpPr>
              <p:cNvPr id="14356" name="Group 88"/>
              <p:cNvGrpSpPr>
                <a:grpSpLocks/>
              </p:cNvGrpSpPr>
              <p:nvPr/>
            </p:nvGrpSpPr>
            <p:grpSpPr bwMode="auto">
              <a:xfrm>
                <a:off x="94" y="2832"/>
                <a:ext cx="3265" cy="1488"/>
                <a:chOff x="94" y="2832"/>
                <a:chExt cx="3265" cy="1488"/>
              </a:xfrm>
            </p:grpSpPr>
            <p:grpSp>
              <p:nvGrpSpPr>
                <p:cNvPr id="14358" name="Group 85"/>
                <p:cNvGrpSpPr>
                  <a:grpSpLocks/>
                </p:cNvGrpSpPr>
                <p:nvPr/>
              </p:nvGrpSpPr>
              <p:grpSpPr bwMode="auto">
                <a:xfrm>
                  <a:off x="384" y="3168"/>
                  <a:ext cx="1920" cy="672"/>
                  <a:chOff x="384" y="3168"/>
                  <a:chExt cx="1920" cy="672"/>
                </a:xfrm>
              </p:grpSpPr>
              <p:sp>
                <p:nvSpPr>
                  <p:cNvPr id="14373" name="Line 2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4" y="3168"/>
                    <a:ext cx="0" cy="672"/>
                  </a:xfrm>
                  <a:prstGeom prst="line">
                    <a:avLst/>
                  </a:prstGeom>
                  <a:noFill/>
                  <a:ln w="38100">
                    <a:solidFill>
                      <a:schemeClr val="bg1"/>
                    </a:solidFill>
                    <a:round/>
                    <a:headEnd/>
                    <a:tailEnd type="stealth" w="med" len="lg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4374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72" y="3264"/>
                    <a:ext cx="43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800" b="0" i="1">
                        <a:solidFill>
                          <a:srgbClr val="FFFF00"/>
                        </a:solidFill>
                      </a:rPr>
                      <a:t>y</a:t>
                    </a:r>
                    <a:r>
                      <a:rPr lang="en-US" altLang="el-GR" sz="2800" b="0" i="1" baseline="-25000">
                        <a:solidFill>
                          <a:srgbClr val="FFFF00"/>
                        </a:solidFill>
                      </a:rPr>
                      <a:t>max</a:t>
                    </a:r>
                    <a:endParaRPr lang="el-GR" altLang="el-GR" sz="2800" b="0" i="1">
                      <a:solidFill>
                        <a:srgbClr val="FFFF00"/>
                      </a:solidFill>
                    </a:endParaRPr>
                  </a:p>
                </p:txBody>
              </p:sp>
            </p:grpSp>
            <p:sp>
              <p:nvSpPr>
                <p:cNvPr id="1435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351" y="2832"/>
                  <a:ext cx="67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800" b="0" i="1">
                      <a:solidFill>
                        <a:srgbClr val="FFFF00"/>
                      </a:solidFill>
                    </a:rPr>
                    <a:t>y=y</a:t>
                  </a:r>
                  <a:r>
                    <a:rPr lang="en-US" altLang="el-GR" sz="2800" b="0">
                      <a:solidFill>
                        <a:srgbClr val="FFFF00"/>
                      </a:solidFill>
                    </a:rPr>
                    <a:t>(</a:t>
                  </a:r>
                  <a:r>
                    <a:rPr lang="en-US" altLang="el-GR" sz="2800" b="0" i="1">
                      <a:solidFill>
                        <a:srgbClr val="FFFF00"/>
                      </a:solidFill>
                    </a:rPr>
                    <a:t>x</a:t>
                  </a:r>
                  <a:r>
                    <a:rPr lang="en-US" altLang="el-GR" sz="2800" b="0">
                      <a:solidFill>
                        <a:srgbClr val="FFFF00"/>
                      </a:solidFill>
                    </a:rPr>
                    <a:t>)</a:t>
                  </a:r>
                  <a:endParaRPr lang="el-GR" altLang="el-GR" sz="2800" b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4360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527" y="3696"/>
                  <a:ext cx="14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l-GR" altLang="el-GR" sz="2800" b="0" i="1">
                      <a:solidFill>
                        <a:srgbClr val="FFFF00"/>
                      </a:solidFill>
                    </a:rPr>
                    <a:t>θ</a:t>
                  </a:r>
                </a:p>
              </p:txBody>
            </p:sp>
            <p:sp>
              <p:nvSpPr>
                <p:cNvPr id="14361" name="Text Box 28"/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-220" y="3290"/>
                  <a:ext cx="862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l-GR" altLang="el-GR" sz="2400" b="0" i="1" dirty="0">
                      <a:solidFill>
                        <a:schemeClr val="bg1"/>
                      </a:solidFill>
                    </a:rPr>
                    <a:t>υ</a:t>
                  </a:r>
                  <a:r>
                    <a:rPr lang="en-US" altLang="el-GR" sz="2400" b="0" i="1" baseline="-25000" dirty="0">
                      <a:solidFill>
                        <a:schemeClr val="bg1"/>
                      </a:solidFill>
                    </a:rPr>
                    <a:t>0y</a:t>
                  </a:r>
                  <a:r>
                    <a:rPr lang="el-GR" altLang="el-GR" sz="2400" b="0" i="1" dirty="0">
                      <a:solidFill>
                        <a:schemeClr val="bg1"/>
                      </a:solidFill>
                    </a:rPr>
                    <a:t>=</a:t>
                  </a:r>
                  <a:r>
                    <a:rPr lang="el-GR" altLang="el-GR" sz="2400" b="0" i="1" dirty="0" err="1">
                      <a:solidFill>
                        <a:schemeClr val="bg1"/>
                      </a:solidFill>
                    </a:rPr>
                    <a:t>υ</a:t>
                  </a:r>
                  <a:r>
                    <a:rPr lang="el-GR" altLang="el-GR" sz="2400" b="0" i="1" baseline="-25000" dirty="0" err="1">
                      <a:solidFill>
                        <a:schemeClr val="bg1"/>
                      </a:solidFill>
                    </a:rPr>
                    <a:t>0</a:t>
                  </a:r>
                  <a:r>
                    <a:rPr lang="en-US" altLang="el-GR" sz="2400" b="0" dirty="0">
                      <a:solidFill>
                        <a:schemeClr val="bg1"/>
                      </a:solidFill>
                    </a:rPr>
                    <a:t>sin</a:t>
                  </a:r>
                  <a:r>
                    <a:rPr lang="el-GR" altLang="el-GR" sz="2400" b="0" i="1" dirty="0">
                      <a:solidFill>
                        <a:schemeClr val="bg1"/>
                      </a:solidFill>
                    </a:rPr>
                    <a:t>θ</a:t>
                  </a:r>
                </a:p>
              </p:txBody>
            </p:sp>
            <p:sp>
              <p:nvSpPr>
                <p:cNvPr id="14362" name="Line 31"/>
                <p:cNvSpPr>
                  <a:spLocks noChangeShapeType="1"/>
                </p:cNvSpPr>
                <p:nvPr/>
              </p:nvSpPr>
              <p:spPr bwMode="auto">
                <a:xfrm>
                  <a:off x="383" y="4080"/>
                  <a:ext cx="2880" cy="1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stealth" w="med" len="lg"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/>
                <a:lstStyle/>
                <a:p>
                  <a:endParaRPr lang="el-GR"/>
                </a:p>
              </p:txBody>
            </p:sp>
            <p:sp>
              <p:nvSpPr>
                <p:cNvPr id="14363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632" y="4051"/>
                  <a:ext cx="433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800" b="0" i="1">
                      <a:solidFill>
                        <a:srgbClr val="FFFF00"/>
                      </a:solidFill>
                    </a:rPr>
                    <a:t>S</a:t>
                  </a:r>
                  <a:r>
                    <a:rPr lang="el-GR" altLang="el-GR" sz="2800" b="0" i="1">
                      <a:solidFill>
                        <a:srgbClr val="FFFF00"/>
                      </a:solidFill>
                    </a:rPr>
                    <a:t>=</a:t>
                  </a:r>
                  <a:r>
                    <a:rPr lang="en-US" altLang="el-GR" sz="2800" b="0" i="1">
                      <a:solidFill>
                        <a:srgbClr val="FFFF00"/>
                      </a:solidFill>
                    </a:rPr>
                    <a:t>L</a:t>
                  </a:r>
                  <a:endParaRPr lang="el-GR" altLang="el-GR" sz="2800" b="0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4364" name="Line 40"/>
                <p:cNvSpPr>
                  <a:spLocks noChangeShapeType="1"/>
                </p:cNvSpPr>
                <p:nvPr/>
              </p:nvSpPr>
              <p:spPr bwMode="auto">
                <a:xfrm>
                  <a:off x="287" y="4032"/>
                  <a:ext cx="3072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6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167" y="4051"/>
                  <a:ext cx="137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l-GR" sz="2800" i="1">
                      <a:solidFill>
                        <a:srgbClr val="FFFF00"/>
                      </a:solidFill>
                    </a:rPr>
                    <a:t>L</a:t>
                  </a:r>
                  <a:endParaRPr lang="el-GR" altLang="el-GR" sz="2800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436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1823" y="2976"/>
                  <a:ext cx="0" cy="1056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 type="stealth" w="med" len="lg"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67" name="Freeform 59"/>
                <p:cNvSpPr>
                  <a:spLocks/>
                </p:cNvSpPr>
                <p:nvPr/>
              </p:nvSpPr>
              <p:spPr bwMode="auto">
                <a:xfrm>
                  <a:off x="383" y="2976"/>
                  <a:ext cx="2880" cy="960"/>
                </a:xfrm>
                <a:custGeom>
                  <a:avLst/>
                  <a:gdLst>
                    <a:gd name="T0" fmla="*/ 0 w 2880"/>
                    <a:gd name="T1" fmla="*/ 333 h 1251"/>
                    <a:gd name="T2" fmla="*/ 688 w 2880"/>
                    <a:gd name="T3" fmla="*/ 82 h 1251"/>
                    <a:gd name="T4" fmla="*/ 1440 w 2880"/>
                    <a:gd name="T5" fmla="*/ 2 h 1251"/>
                    <a:gd name="T6" fmla="*/ 2144 w 2880"/>
                    <a:gd name="T7" fmla="*/ 86 h 1251"/>
                    <a:gd name="T8" fmla="*/ 2880 w 2880"/>
                    <a:gd name="T9" fmla="*/ 333 h 125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880"/>
                    <a:gd name="T16" fmla="*/ 0 h 1251"/>
                    <a:gd name="T17" fmla="*/ 2880 w 2880"/>
                    <a:gd name="T18" fmla="*/ 1251 h 125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880" h="1251">
                      <a:moveTo>
                        <a:pt x="0" y="1251"/>
                      </a:moveTo>
                      <a:cubicBezTo>
                        <a:pt x="115" y="1094"/>
                        <a:pt x="448" y="515"/>
                        <a:pt x="688" y="307"/>
                      </a:cubicBezTo>
                      <a:cubicBezTo>
                        <a:pt x="928" y="99"/>
                        <a:pt x="1197" y="0"/>
                        <a:pt x="1440" y="3"/>
                      </a:cubicBezTo>
                      <a:cubicBezTo>
                        <a:pt x="1683" y="6"/>
                        <a:pt x="1904" y="115"/>
                        <a:pt x="2144" y="323"/>
                      </a:cubicBezTo>
                      <a:cubicBezTo>
                        <a:pt x="2384" y="531"/>
                        <a:pt x="2727" y="1058"/>
                        <a:pt x="2880" y="1251"/>
                      </a:cubicBezTo>
                    </a:path>
                  </a:pathLst>
                </a:custGeom>
                <a:noFill/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69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431" y="3168"/>
                  <a:ext cx="384" cy="711"/>
                </a:xfrm>
                <a:prstGeom prst="line">
                  <a:avLst/>
                </a:prstGeom>
                <a:noFill/>
                <a:ln w="34925">
                  <a:solidFill>
                    <a:schemeClr val="bg1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70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719" y="3648"/>
                  <a:ext cx="912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l-GR" altLang="el-GR" sz="2400" b="0" i="1" dirty="0">
                      <a:solidFill>
                        <a:schemeClr val="bg1"/>
                      </a:solidFill>
                    </a:rPr>
                    <a:t>υ</a:t>
                  </a:r>
                  <a:r>
                    <a:rPr lang="en-US" altLang="el-GR" sz="2400" b="0" i="1" baseline="-25000" dirty="0">
                      <a:solidFill>
                        <a:schemeClr val="bg1"/>
                      </a:solidFill>
                    </a:rPr>
                    <a:t>0x</a:t>
                  </a:r>
                  <a:r>
                    <a:rPr lang="en-US" altLang="el-GR" sz="2400" b="0" i="1" dirty="0">
                      <a:solidFill>
                        <a:schemeClr val="bg1"/>
                      </a:solidFill>
                    </a:rPr>
                    <a:t>=</a:t>
                  </a:r>
                  <a:r>
                    <a:rPr lang="el-GR" altLang="el-GR" sz="2400" b="0" i="1" dirty="0">
                      <a:solidFill>
                        <a:schemeClr val="bg1"/>
                      </a:solidFill>
                    </a:rPr>
                    <a:t>υ</a:t>
                  </a:r>
                  <a:r>
                    <a:rPr lang="en-US" altLang="el-GR" sz="2400" b="0" i="1" baseline="-25000" dirty="0">
                      <a:solidFill>
                        <a:schemeClr val="bg1"/>
                      </a:solidFill>
                    </a:rPr>
                    <a:t>0</a:t>
                  </a:r>
                  <a:r>
                    <a:rPr lang="en-US" altLang="el-GR" sz="2400" b="0" dirty="0">
                      <a:solidFill>
                        <a:schemeClr val="bg1"/>
                      </a:solidFill>
                    </a:rPr>
                    <a:t>cos</a:t>
                  </a:r>
                  <a:r>
                    <a:rPr lang="el-GR" altLang="el-GR" sz="2400" b="0" i="1" dirty="0">
                      <a:solidFill>
                        <a:schemeClr val="bg1"/>
                      </a:solidFill>
                    </a:rPr>
                    <a:t>θ</a:t>
                  </a:r>
                </a:p>
              </p:txBody>
            </p:sp>
            <p:sp>
              <p:nvSpPr>
                <p:cNvPr id="14371" name="Line 26"/>
                <p:cNvSpPr>
                  <a:spLocks noChangeShapeType="1"/>
                </p:cNvSpPr>
                <p:nvPr/>
              </p:nvSpPr>
              <p:spPr bwMode="auto">
                <a:xfrm>
                  <a:off x="479" y="3936"/>
                  <a:ext cx="336" cy="0"/>
                </a:xfrm>
                <a:prstGeom prst="line">
                  <a:avLst/>
                </a:prstGeom>
                <a:noFill/>
                <a:ln w="34925">
                  <a:solidFill>
                    <a:schemeClr val="bg1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4372" name="Oval 36"/>
                <p:cNvSpPr>
                  <a:spLocks noChangeArrowheads="1"/>
                </p:cNvSpPr>
                <p:nvPr/>
              </p:nvSpPr>
              <p:spPr bwMode="auto">
                <a:xfrm>
                  <a:off x="3167" y="3840"/>
                  <a:ext cx="192" cy="19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</p:grpSp>
          <p:sp>
            <p:nvSpPr>
              <p:cNvPr id="14357" name="Oval 41"/>
              <p:cNvSpPr>
                <a:spLocks noChangeArrowheads="1"/>
              </p:cNvSpPr>
              <p:nvPr/>
            </p:nvSpPr>
            <p:spPr bwMode="auto">
              <a:xfrm>
                <a:off x="287" y="3840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950913" y="4567535"/>
                  <a:ext cx="58535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l-GR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𝝊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0913" y="4567535"/>
                  <a:ext cx="585353" cy="461665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0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0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0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0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10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10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10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10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500"/>
                                        <p:tgtEl>
                                          <p:spTgt spid="107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7" dur="500"/>
                                        <p:tgtEl>
                                          <p:spTgt spid="10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107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0" grpId="0" animBg="1"/>
      <p:bldP spid="107586" grpId="0" autoUpdateAnimBg="0"/>
      <p:bldP spid="107588" grpId="0" autoUpdateAnimBg="0"/>
      <p:bldP spid="107590" grpId="0" autoUpdateAnimBg="0"/>
      <p:bldP spid="107592" grpId="0" autoUpdateAnimBg="0"/>
      <p:bldP spid="107607" grpId="0" autoUpdateAnimBg="0"/>
      <p:bldP spid="107611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914400" y="152400"/>
            <a:ext cx="65623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dirty="0">
                <a:solidFill>
                  <a:srgbClr val="FFFF00"/>
                </a:solidFill>
              </a:rPr>
              <a:t>4η Περίπτωση:</a:t>
            </a:r>
          </a:p>
        </p:txBody>
      </p:sp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134938" y="2895600"/>
          <a:ext cx="3754437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2" name="Εξίσωση" r:id="rId4" imgW="1285825" imgH="257175" progId="Equation.3">
                  <p:embed/>
                </p:oleObj>
              </mc:Choice>
              <mc:Fallback>
                <p:oleObj name="Εξίσωση" r:id="rId4" imgW="1285825" imgH="25717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8" y="2895600"/>
                        <a:ext cx="3754437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5335588" y="2895600"/>
          <a:ext cx="382746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3" name="Εξίσωση" r:id="rId6" imgW="1314550" imgH="257175" progId="Equation.3">
                  <p:embed/>
                </p:oleObj>
              </mc:Choice>
              <mc:Fallback>
                <p:oleObj name="Εξίσωση" r:id="rId6" imgW="1314550" imgH="25717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5588" y="2895600"/>
                        <a:ext cx="3827462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0" y="3810000"/>
            <a:ext cx="91440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FFFF00"/>
                </a:solidFill>
              </a:rPr>
              <a:t>Για τον προσδιορισμό των σταθερών </a:t>
            </a:r>
            <a:r>
              <a:rPr lang="en-US" altLang="el-GR" sz="2400" i="1">
                <a:solidFill>
                  <a:srgbClr val="FF00FF"/>
                </a:solidFill>
              </a:rPr>
              <a:t>c</a:t>
            </a:r>
            <a:r>
              <a:rPr lang="en-US" altLang="el-GR" sz="2400" baseline="-25000">
                <a:solidFill>
                  <a:srgbClr val="FF00FF"/>
                </a:solidFill>
              </a:rPr>
              <a:t>1</a:t>
            </a:r>
            <a:r>
              <a:rPr lang="en-US" altLang="el-GR" sz="2400" i="1" baseline="-25000">
                <a:solidFill>
                  <a:srgbClr val="FF00FF"/>
                </a:solidFill>
              </a:rPr>
              <a:t>x</a:t>
            </a:r>
            <a:r>
              <a:rPr lang="en-US" altLang="el-GR" sz="2400">
                <a:solidFill>
                  <a:srgbClr val="FFFF00"/>
                </a:solidFill>
              </a:rPr>
              <a:t> </a:t>
            </a:r>
            <a:r>
              <a:rPr lang="el-GR" altLang="el-GR" sz="2400">
                <a:solidFill>
                  <a:srgbClr val="FFFF00"/>
                </a:solidFill>
              </a:rPr>
              <a:t>και </a:t>
            </a:r>
            <a:r>
              <a:rPr lang="en-US" altLang="el-GR" sz="2400" i="1">
                <a:solidFill>
                  <a:srgbClr val="00FF00"/>
                </a:solidFill>
              </a:rPr>
              <a:t>c</a:t>
            </a:r>
            <a:r>
              <a:rPr lang="en-US" altLang="el-GR" sz="2400" baseline="-25000">
                <a:solidFill>
                  <a:srgbClr val="00FF00"/>
                </a:solidFill>
              </a:rPr>
              <a:t>1</a:t>
            </a:r>
            <a:r>
              <a:rPr lang="en-US" altLang="el-GR" sz="2400" i="1" baseline="-25000">
                <a:solidFill>
                  <a:srgbClr val="00FF00"/>
                </a:solidFill>
              </a:rPr>
              <a:t>y</a:t>
            </a:r>
            <a:r>
              <a:rPr lang="en-US" altLang="el-GR" sz="2400">
                <a:solidFill>
                  <a:srgbClr val="FFFF00"/>
                </a:solidFill>
              </a:rPr>
              <a:t> </a:t>
            </a:r>
            <a:r>
              <a:rPr lang="el-GR" altLang="el-GR" sz="2400">
                <a:solidFill>
                  <a:srgbClr val="FFFF00"/>
                </a:solidFill>
              </a:rPr>
              <a:t>πρέπει να δίνονται οι οι τιμές των ταχυτήτων</a:t>
            </a:r>
            <a:r>
              <a:rPr lang="el-GR" altLang="el-GR" sz="2400"/>
              <a:t> </a:t>
            </a:r>
            <a:r>
              <a:rPr lang="el-GR" altLang="el-GR" sz="2800" i="1">
                <a:solidFill>
                  <a:srgbClr val="FF00FF"/>
                </a:solidFill>
              </a:rPr>
              <a:t>υ</a:t>
            </a:r>
            <a:r>
              <a:rPr lang="en-US" altLang="el-GR" sz="2800" i="1" baseline="-25000">
                <a:solidFill>
                  <a:srgbClr val="FF00FF"/>
                </a:solidFill>
              </a:rPr>
              <a:t>x</a:t>
            </a:r>
            <a:r>
              <a:rPr lang="en-US" altLang="el-GR" sz="2400"/>
              <a:t> </a:t>
            </a:r>
            <a:r>
              <a:rPr lang="el-GR" altLang="el-GR" sz="2400">
                <a:solidFill>
                  <a:srgbClr val="FFFF00"/>
                </a:solidFill>
              </a:rPr>
              <a:t>και</a:t>
            </a:r>
            <a:r>
              <a:rPr lang="el-GR" altLang="el-GR" sz="2400"/>
              <a:t> </a:t>
            </a:r>
            <a:r>
              <a:rPr lang="el-GR" altLang="el-GR" sz="2800" i="1">
                <a:solidFill>
                  <a:srgbClr val="00FF00"/>
                </a:solidFill>
              </a:rPr>
              <a:t>υ</a:t>
            </a:r>
            <a:r>
              <a:rPr lang="en-US" altLang="el-GR" sz="2800" i="1" baseline="-25000">
                <a:solidFill>
                  <a:srgbClr val="00FF00"/>
                </a:solidFill>
              </a:rPr>
              <a:t>y</a:t>
            </a:r>
            <a:r>
              <a:rPr lang="el-GR" altLang="el-GR" sz="2400"/>
              <a:t> </a:t>
            </a:r>
            <a:r>
              <a:rPr lang="el-GR" altLang="el-GR" sz="2400">
                <a:solidFill>
                  <a:srgbClr val="FFFF00"/>
                </a:solidFill>
              </a:rPr>
              <a:t>σε συγκεκριμένη χρονική στιγμή</a:t>
            </a:r>
          </a:p>
        </p:txBody>
      </p:sp>
      <p:sp>
        <p:nvSpPr>
          <p:cNvPr id="91146" name="Line 10"/>
          <p:cNvSpPr>
            <a:spLocks noChangeShapeType="1"/>
          </p:cNvSpPr>
          <p:nvPr/>
        </p:nvSpPr>
        <p:spPr bwMode="auto">
          <a:xfrm>
            <a:off x="0" y="4724400"/>
            <a:ext cx="9144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91147" name="Object 11"/>
          <p:cNvGraphicFramePr>
            <a:graphicFrameLocks noChangeAspect="1"/>
          </p:cNvGraphicFramePr>
          <p:nvPr/>
        </p:nvGraphicFramePr>
        <p:xfrm>
          <a:off x="-36513" y="5029200"/>
          <a:ext cx="3644901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4" name="Εξίσωση" r:id="rId8" imgW="1247925" imgH="257175" progId="Equation.3">
                  <p:embed/>
                </p:oleObj>
              </mc:Choice>
              <mc:Fallback>
                <p:oleObj name="Εξίσωση" r:id="rId8" imgW="1247925" imgH="25717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5029200"/>
                        <a:ext cx="3644901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8" name="Object 12"/>
          <p:cNvGraphicFramePr>
            <a:graphicFrameLocks noChangeAspect="1"/>
          </p:cNvGraphicFramePr>
          <p:nvPr/>
        </p:nvGraphicFramePr>
        <p:xfrm>
          <a:off x="5373688" y="4953000"/>
          <a:ext cx="368141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5" name="Εξίσωση" r:id="rId10" imgW="1266675" imgH="257175" progId="Equation.3">
                  <p:embed/>
                </p:oleObj>
              </mc:Choice>
              <mc:Fallback>
                <p:oleObj name="Εξίσωση" r:id="rId10" imgW="1266675" imgH="257175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4953000"/>
                        <a:ext cx="3681412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0" y="5973763"/>
            <a:ext cx="91440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FFFF00"/>
                </a:solidFill>
              </a:rPr>
              <a:t>Για τον προσδιορισμό των σταθερών</a:t>
            </a:r>
            <a:r>
              <a:rPr lang="el-GR" altLang="el-GR" sz="2400"/>
              <a:t> </a:t>
            </a:r>
            <a:r>
              <a:rPr lang="en-US" altLang="el-GR" sz="2400" i="1">
                <a:solidFill>
                  <a:srgbClr val="FF00FF"/>
                </a:solidFill>
              </a:rPr>
              <a:t>c</a:t>
            </a:r>
            <a:r>
              <a:rPr lang="en-US" altLang="el-GR" sz="2400" i="1" baseline="-25000">
                <a:solidFill>
                  <a:srgbClr val="FF00FF"/>
                </a:solidFill>
              </a:rPr>
              <a:t>2x</a:t>
            </a:r>
            <a:r>
              <a:rPr lang="en-US" altLang="el-GR" sz="2400"/>
              <a:t> </a:t>
            </a:r>
            <a:r>
              <a:rPr lang="el-GR" altLang="el-GR" sz="2400">
                <a:solidFill>
                  <a:srgbClr val="FFFF00"/>
                </a:solidFill>
              </a:rPr>
              <a:t>και</a:t>
            </a:r>
            <a:r>
              <a:rPr lang="el-GR" altLang="el-GR" sz="2400"/>
              <a:t> </a:t>
            </a:r>
            <a:r>
              <a:rPr lang="en-US" altLang="el-GR" sz="2400" i="1">
                <a:solidFill>
                  <a:srgbClr val="00FF00"/>
                </a:solidFill>
              </a:rPr>
              <a:t>c</a:t>
            </a:r>
            <a:r>
              <a:rPr lang="en-US" altLang="el-GR" sz="2400" i="1" baseline="-25000">
                <a:solidFill>
                  <a:srgbClr val="00FF00"/>
                </a:solidFill>
              </a:rPr>
              <a:t>2y</a:t>
            </a:r>
            <a:r>
              <a:rPr lang="en-US" altLang="el-GR" sz="2400"/>
              <a:t> </a:t>
            </a:r>
            <a:r>
              <a:rPr lang="el-GR" altLang="el-GR" sz="2400">
                <a:solidFill>
                  <a:srgbClr val="FFFF00"/>
                </a:solidFill>
              </a:rPr>
              <a:t>πρέπει να δίνονται οι οι τιμές των θέσεων</a:t>
            </a:r>
            <a:r>
              <a:rPr lang="el-GR" altLang="el-GR" sz="2400"/>
              <a:t> </a:t>
            </a:r>
            <a:r>
              <a:rPr lang="en-US" altLang="el-GR" sz="2800" i="1">
                <a:solidFill>
                  <a:srgbClr val="FF00FF"/>
                </a:solidFill>
              </a:rPr>
              <a:t>x</a:t>
            </a:r>
            <a:r>
              <a:rPr lang="en-US" altLang="el-GR" sz="2400"/>
              <a:t> </a:t>
            </a:r>
            <a:r>
              <a:rPr lang="el-GR" altLang="el-GR" sz="2400">
                <a:solidFill>
                  <a:srgbClr val="FFFF00"/>
                </a:solidFill>
              </a:rPr>
              <a:t>και</a:t>
            </a:r>
            <a:r>
              <a:rPr lang="el-GR" altLang="el-GR" sz="2400"/>
              <a:t> </a:t>
            </a:r>
            <a:r>
              <a:rPr lang="en-US" altLang="el-GR" sz="2800" i="1">
                <a:solidFill>
                  <a:srgbClr val="00FF00"/>
                </a:solidFill>
              </a:rPr>
              <a:t>y</a:t>
            </a:r>
            <a:r>
              <a:rPr lang="el-GR" altLang="el-GR" sz="2400"/>
              <a:t> </a:t>
            </a:r>
            <a:r>
              <a:rPr lang="el-GR" altLang="el-GR" sz="2400">
                <a:solidFill>
                  <a:srgbClr val="FFFF00"/>
                </a:solidFill>
              </a:rPr>
              <a:t>σε συγκεκριμένη χρονική στιγμή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141920" y="1351618"/>
                <a:ext cx="163615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920" y="1351618"/>
                <a:ext cx="1636154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Ομάδα 3"/>
          <p:cNvGrpSpPr/>
          <p:nvPr/>
        </p:nvGrpSpPr>
        <p:grpSpPr>
          <a:xfrm>
            <a:off x="3124200" y="2002186"/>
            <a:ext cx="5867400" cy="664814"/>
            <a:chOff x="3124200" y="2002186"/>
            <a:chExt cx="5867400" cy="664814"/>
          </a:xfrm>
        </p:grpSpPr>
        <p:sp>
          <p:nvSpPr>
            <p:cNvPr id="91142" name="Line 6"/>
            <p:cNvSpPr>
              <a:spLocks noChangeShapeType="1"/>
            </p:cNvSpPr>
            <p:nvPr/>
          </p:nvSpPr>
          <p:spPr bwMode="auto">
            <a:xfrm>
              <a:off x="3124200" y="2667000"/>
              <a:ext cx="58674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Ορθογώνιο 2"/>
                <p:cNvSpPr/>
                <p:nvPr/>
              </p:nvSpPr>
              <p:spPr>
                <a:xfrm>
                  <a:off x="3161787" y="2002186"/>
                  <a:ext cx="2896113" cy="56271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8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</m:acc>
                        <m:d>
                          <m:d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8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Ορθογώνιο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61787" y="2002186"/>
                  <a:ext cx="2896113" cy="562718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91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1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1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500"/>
                                        <p:tgtEl>
                                          <p:spTgt spid="91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500"/>
                                        <p:tgtEl>
                                          <p:spTgt spid="9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75"/>
                                        <p:tgtEl>
                                          <p:spTgt spid="91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5" grpId="0" build="p" autoUpdateAnimBg="0"/>
      <p:bldP spid="91146" grpId="0" animBg="1"/>
      <p:bldP spid="91149" grpId="0" build="p" autoUpdateAnimBg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914400" y="152400"/>
            <a:ext cx="7432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dirty="0">
                <a:solidFill>
                  <a:srgbClr val="FFFF00"/>
                </a:solidFill>
              </a:rPr>
              <a:t>ΕΞΙΣΩΣΕΙΣ ΚΙΝΗΣΗΣ ΣΤΟ ΕΠΙΠΕΔΟ</a:t>
            </a:r>
          </a:p>
        </p:txBody>
      </p:sp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3048000" y="2667000"/>
          <a:ext cx="35814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Εξίσωση" r:id="rId3" imgW="1304975" imgH="238036" progId="Equation.3">
                  <p:embed/>
                </p:oleObj>
              </mc:Choice>
              <mc:Fallback>
                <p:oleObj name="Εξίσωση" r:id="rId3" imgW="1304975" imgH="23803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667000"/>
                        <a:ext cx="3581400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3048000" y="1981200"/>
          <a:ext cx="2478088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1" name="Εξίσωση" r:id="rId5" imgW="895250" imgH="218898" progId="Equation.3">
                  <p:embed/>
                </p:oleObj>
              </mc:Choice>
              <mc:Fallback>
                <p:oleObj name="Εξίσωση" r:id="rId5" imgW="895250" imgH="21889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81200"/>
                        <a:ext cx="2478088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2590800" y="3429000"/>
            <a:ext cx="6400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FFFF00"/>
                </a:solidFill>
              </a:rPr>
              <a:t>Να προσδιορίσετε το διάνυσμα της ταχύτητας και το διάνυσμα θέσης του κινητού όταν: 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2590800" y="4724400"/>
            <a:ext cx="6553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FFFF00"/>
                </a:solidFill>
              </a:rPr>
              <a:t>Να προσδιορίσετε την εξίσωση </a:t>
            </a:r>
            <a:r>
              <a:rPr lang="en-US" altLang="el-GR" sz="2400" i="1">
                <a:solidFill>
                  <a:srgbClr val="FFFF00"/>
                </a:solidFill>
              </a:rPr>
              <a:t>y=y(x)</a:t>
            </a:r>
            <a:r>
              <a:rPr lang="el-GR" altLang="el-GR" sz="2400">
                <a:solidFill>
                  <a:srgbClr val="FFFF00"/>
                </a:solidFill>
              </a:rPr>
              <a:t> της τροχιά του κινητού </a:t>
            </a: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dirty="0">
                <a:solidFill>
                  <a:srgbClr val="FFFF00"/>
                </a:solidFill>
              </a:rPr>
              <a:t>4η Περίπτωση: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987824" y="1351618"/>
                <a:ext cx="163615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1351618"/>
                <a:ext cx="1636154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55776" y="4216287"/>
                <a:ext cx="4689104" cy="508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)=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el-GR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𝛋𝛂𝛊</m:t>
                      </m:r>
                      <m:r>
                        <a:rPr lang="el-GR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</m:t>
                      </m:r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d>
                        <m:d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4216287"/>
                <a:ext cx="4689104" cy="50885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7" grpId="0" autoUpdateAnimBg="0"/>
      <p:bldP spid="92170" grpId="0" autoUpdateAnimBg="0"/>
      <p:bldP spid="11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228600" y="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dirty="0">
                <a:solidFill>
                  <a:srgbClr val="FFFF00"/>
                </a:solidFill>
              </a:rPr>
              <a:t>4η Περίπτωση:</a:t>
            </a:r>
          </a:p>
        </p:txBody>
      </p:sp>
      <p:sp>
        <p:nvSpPr>
          <p:cNvPr id="18437" name="Line 10"/>
          <p:cNvSpPr>
            <a:spLocks noChangeShapeType="1"/>
          </p:cNvSpPr>
          <p:nvPr/>
        </p:nvSpPr>
        <p:spPr bwMode="auto">
          <a:xfrm>
            <a:off x="0" y="9906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6267" name="Line 11"/>
          <p:cNvSpPr>
            <a:spLocks noChangeShapeType="1"/>
          </p:cNvSpPr>
          <p:nvPr/>
        </p:nvSpPr>
        <p:spPr bwMode="auto">
          <a:xfrm>
            <a:off x="4267200" y="990600"/>
            <a:ext cx="0" cy="58674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6268" name="Text Box 12"/>
          <p:cNvSpPr txBox="1">
            <a:spLocks noChangeArrowheads="1"/>
          </p:cNvSpPr>
          <p:nvPr/>
        </p:nvSpPr>
        <p:spPr bwMode="auto">
          <a:xfrm>
            <a:off x="152400" y="990600"/>
            <a:ext cx="396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i="1">
                <a:solidFill>
                  <a:srgbClr val="FF0000"/>
                </a:solidFill>
              </a:rPr>
              <a:t>x</a:t>
            </a:r>
            <a:r>
              <a:rPr lang="en-US" altLang="el-GR" sz="2000">
                <a:solidFill>
                  <a:srgbClr val="FF0000"/>
                </a:solidFill>
              </a:rPr>
              <a:t>-</a:t>
            </a:r>
            <a:r>
              <a:rPr lang="el-GR" altLang="el-GR" sz="2000">
                <a:solidFill>
                  <a:srgbClr val="FF0000"/>
                </a:solidFill>
              </a:rPr>
              <a:t>Συνιστώσα: υ</a:t>
            </a:r>
            <a:r>
              <a:rPr lang="en-US" altLang="el-GR" sz="2000" baseline="-25000">
                <a:solidFill>
                  <a:srgbClr val="FF0000"/>
                </a:solidFill>
              </a:rPr>
              <a:t>x</a:t>
            </a:r>
            <a:r>
              <a:rPr lang="en-US" altLang="el-GR" sz="2000">
                <a:solidFill>
                  <a:srgbClr val="FF0000"/>
                </a:solidFill>
              </a:rPr>
              <a:t>(0)=2 m/s, </a:t>
            </a:r>
            <a:r>
              <a:rPr lang="en-US" altLang="el-GR" sz="2000" i="1">
                <a:solidFill>
                  <a:srgbClr val="FF0000"/>
                </a:solidFill>
              </a:rPr>
              <a:t>x</a:t>
            </a:r>
            <a:r>
              <a:rPr lang="en-US" altLang="el-GR" sz="2000">
                <a:solidFill>
                  <a:srgbClr val="FF0000"/>
                </a:solidFill>
              </a:rPr>
              <a:t>(0)=0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FF0000"/>
                </a:solidFill>
              </a:rPr>
              <a:t> 	          </a:t>
            </a:r>
            <a:r>
              <a:rPr lang="el-GR" altLang="el-GR" sz="2000">
                <a:solidFill>
                  <a:srgbClr val="FF0000"/>
                </a:solidFill>
              </a:rPr>
              <a:t>α</a:t>
            </a:r>
            <a:r>
              <a:rPr lang="en-US" altLang="el-GR" sz="2000" baseline="-25000">
                <a:solidFill>
                  <a:srgbClr val="FF0000"/>
                </a:solidFill>
              </a:rPr>
              <a:t>x</a:t>
            </a:r>
            <a:r>
              <a:rPr lang="en-US" altLang="el-GR" sz="2000">
                <a:solidFill>
                  <a:srgbClr val="FF0000"/>
                </a:solidFill>
              </a:rPr>
              <a:t>(0)=0 m/s</a:t>
            </a:r>
            <a:r>
              <a:rPr lang="en-US" altLang="el-GR" sz="2000" baseline="30000">
                <a:solidFill>
                  <a:srgbClr val="FF0000"/>
                </a:solidFill>
              </a:rPr>
              <a:t>2</a:t>
            </a:r>
            <a:endParaRPr lang="el-GR" altLang="el-GR" sz="2000">
              <a:solidFill>
                <a:srgbClr val="FF0000"/>
              </a:solidFill>
            </a:endParaRPr>
          </a:p>
        </p:txBody>
      </p:sp>
      <p:sp>
        <p:nvSpPr>
          <p:cNvPr id="96269" name="Text Box 13"/>
          <p:cNvSpPr txBox="1">
            <a:spLocks noChangeArrowheads="1"/>
          </p:cNvSpPr>
          <p:nvPr/>
        </p:nvSpPr>
        <p:spPr bwMode="auto">
          <a:xfrm>
            <a:off x="4343400" y="990600"/>
            <a:ext cx="44942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i="1">
                <a:solidFill>
                  <a:srgbClr val="FF0000"/>
                </a:solidFill>
              </a:rPr>
              <a:t>y</a:t>
            </a:r>
            <a:r>
              <a:rPr lang="en-US" altLang="el-GR" sz="2000">
                <a:solidFill>
                  <a:srgbClr val="FF0000"/>
                </a:solidFill>
              </a:rPr>
              <a:t>-</a:t>
            </a:r>
            <a:r>
              <a:rPr lang="el-GR" altLang="el-GR" sz="2000">
                <a:solidFill>
                  <a:srgbClr val="FF0000"/>
                </a:solidFill>
              </a:rPr>
              <a:t>Συνιστώσα: υ</a:t>
            </a:r>
            <a:r>
              <a:rPr lang="en-US" altLang="el-GR" sz="2000" baseline="-25000">
                <a:solidFill>
                  <a:srgbClr val="FF0000"/>
                </a:solidFill>
              </a:rPr>
              <a:t>y</a:t>
            </a:r>
            <a:r>
              <a:rPr lang="en-US" altLang="el-GR" sz="2000">
                <a:solidFill>
                  <a:srgbClr val="FF0000"/>
                </a:solidFill>
              </a:rPr>
              <a:t>(0)</a:t>
            </a:r>
            <a:r>
              <a:rPr lang="el-GR" altLang="el-GR" sz="2000">
                <a:solidFill>
                  <a:srgbClr val="FF0000"/>
                </a:solidFill>
              </a:rPr>
              <a:t>=1 </a:t>
            </a:r>
            <a:r>
              <a:rPr lang="en-US" altLang="el-GR" sz="2000">
                <a:solidFill>
                  <a:srgbClr val="FF0000"/>
                </a:solidFill>
              </a:rPr>
              <a:t>m/s,  </a:t>
            </a:r>
            <a:r>
              <a:rPr lang="en-US" altLang="el-GR" sz="2000" i="1">
                <a:solidFill>
                  <a:srgbClr val="FF0000"/>
                </a:solidFill>
              </a:rPr>
              <a:t>y</a:t>
            </a:r>
            <a:r>
              <a:rPr lang="en-US" altLang="el-GR" sz="2000">
                <a:solidFill>
                  <a:srgbClr val="FF0000"/>
                </a:solidFill>
              </a:rPr>
              <a:t>(0)=0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>
                <a:solidFill>
                  <a:srgbClr val="FF0000"/>
                </a:solidFill>
              </a:rPr>
              <a:t>	          </a:t>
            </a:r>
            <a:r>
              <a:rPr lang="el-GR" altLang="el-GR" sz="2000">
                <a:solidFill>
                  <a:srgbClr val="FF0000"/>
                </a:solidFill>
              </a:rPr>
              <a:t>α</a:t>
            </a:r>
            <a:r>
              <a:rPr lang="en-US" altLang="el-GR" sz="2000" baseline="-25000">
                <a:solidFill>
                  <a:srgbClr val="FF0000"/>
                </a:solidFill>
              </a:rPr>
              <a:t>y</a:t>
            </a:r>
            <a:r>
              <a:rPr lang="en-US" altLang="el-GR" sz="2000">
                <a:solidFill>
                  <a:srgbClr val="FF0000"/>
                </a:solidFill>
              </a:rPr>
              <a:t>(0)=(2t</a:t>
            </a:r>
            <a:r>
              <a:rPr lang="en-US" altLang="el-GR" sz="2000" baseline="30000">
                <a:solidFill>
                  <a:srgbClr val="FF0000"/>
                </a:solidFill>
              </a:rPr>
              <a:t>2</a:t>
            </a:r>
            <a:r>
              <a:rPr lang="en-US" altLang="el-GR" sz="2000">
                <a:solidFill>
                  <a:srgbClr val="FF0000"/>
                </a:solidFill>
              </a:rPr>
              <a:t>+1) m/s</a:t>
            </a:r>
            <a:r>
              <a:rPr lang="en-US" altLang="el-GR" sz="2000" baseline="30000">
                <a:solidFill>
                  <a:srgbClr val="FF0000"/>
                </a:solidFill>
              </a:rPr>
              <a:t>2</a:t>
            </a:r>
            <a:r>
              <a:rPr lang="el-GR" altLang="el-GR" sz="2000"/>
              <a:t>              </a:t>
            </a:r>
          </a:p>
        </p:txBody>
      </p:sp>
      <p:graphicFrame>
        <p:nvGraphicFramePr>
          <p:cNvPr id="96270" name="Object 14"/>
          <p:cNvGraphicFramePr>
            <a:graphicFrameLocks noChangeAspect="1"/>
          </p:cNvGraphicFramePr>
          <p:nvPr/>
        </p:nvGraphicFramePr>
        <p:xfrm>
          <a:off x="0" y="1752600"/>
          <a:ext cx="21986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0" name="Εξίσωση" r:id="rId3" imgW="1400325" imgH="257175" progId="Equation.3">
                  <p:embed/>
                </p:oleObj>
              </mc:Choice>
              <mc:Fallback>
                <p:oleObj name="Εξίσωση" r:id="rId3" imgW="1400325" imgH="257175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752600"/>
                        <a:ext cx="21986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1" name="Object 15"/>
          <p:cNvGraphicFramePr>
            <a:graphicFrameLocks noChangeAspect="1"/>
          </p:cNvGraphicFramePr>
          <p:nvPr/>
        </p:nvGraphicFramePr>
        <p:xfrm>
          <a:off x="2190750" y="1752600"/>
          <a:ext cx="15303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1" name="Εξίσωση" r:id="rId5" imgW="971450" imgH="257175" progId="Equation.3">
                  <p:embed/>
                </p:oleObj>
              </mc:Choice>
              <mc:Fallback>
                <p:oleObj name="Εξίσωση" r:id="rId5" imgW="971450" imgH="257175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1752600"/>
                        <a:ext cx="15303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2" name="Object 16"/>
          <p:cNvGraphicFramePr>
            <a:graphicFrameLocks noChangeAspect="1"/>
          </p:cNvGraphicFramePr>
          <p:nvPr/>
        </p:nvGraphicFramePr>
        <p:xfrm>
          <a:off x="0" y="2438400"/>
          <a:ext cx="100171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2" name="Εξίσωση" r:id="rId7" imgW="628750" imgH="209727" progId="Equation.3">
                  <p:embed/>
                </p:oleObj>
              </mc:Choice>
              <mc:Fallback>
                <p:oleObj name="Εξίσωση" r:id="rId7" imgW="628750" imgH="209727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438400"/>
                        <a:ext cx="100171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3" name="Object 17"/>
          <p:cNvGraphicFramePr>
            <a:graphicFrameLocks noChangeAspect="1"/>
          </p:cNvGraphicFramePr>
          <p:nvPr/>
        </p:nvGraphicFramePr>
        <p:xfrm>
          <a:off x="28575" y="2819400"/>
          <a:ext cx="131603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3" name="Εξίσωση" r:id="rId9" imgW="828625" imgH="209727" progId="Equation.3">
                  <p:embed/>
                </p:oleObj>
              </mc:Choice>
              <mc:Fallback>
                <p:oleObj name="Εξίσωση" r:id="rId9" imgW="828625" imgH="209727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" y="2819400"/>
                        <a:ext cx="1316038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74" name="AutoShape 18"/>
          <p:cNvSpPr>
            <a:spLocks/>
          </p:cNvSpPr>
          <p:nvPr/>
        </p:nvSpPr>
        <p:spPr bwMode="auto">
          <a:xfrm>
            <a:off x="1371600" y="2514600"/>
            <a:ext cx="228600" cy="533400"/>
          </a:xfrm>
          <a:prstGeom prst="rightBrace">
            <a:avLst>
              <a:gd name="adj1" fmla="val 19444"/>
              <a:gd name="adj2" fmla="val 50000"/>
            </a:avLst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graphicFrame>
        <p:nvGraphicFramePr>
          <p:cNvPr id="96275" name="Object 19"/>
          <p:cNvGraphicFramePr>
            <a:graphicFrameLocks noChangeAspect="1"/>
          </p:cNvGraphicFramePr>
          <p:nvPr/>
        </p:nvGraphicFramePr>
        <p:xfrm>
          <a:off x="1703388" y="2590800"/>
          <a:ext cx="11001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4" name="Εξίσωση" r:id="rId11" imgW="695375" imgH="209727" progId="Equation.3">
                  <p:embed/>
                </p:oleObj>
              </mc:Choice>
              <mc:Fallback>
                <p:oleObj name="Εξίσωση" r:id="rId11" imgW="695375" imgH="209727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2590800"/>
                        <a:ext cx="1100137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6" name="Object 20"/>
          <p:cNvGraphicFramePr>
            <a:graphicFrameLocks noChangeAspect="1"/>
          </p:cNvGraphicFramePr>
          <p:nvPr/>
        </p:nvGraphicFramePr>
        <p:xfrm>
          <a:off x="4267200" y="1676400"/>
          <a:ext cx="21986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5" name="Εξίσωση" r:id="rId13" imgW="1400325" imgH="257175" progId="Equation.3">
                  <p:embed/>
                </p:oleObj>
              </mc:Choice>
              <mc:Fallback>
                <p:oleObj name="Εξίσωση" r:id="rId13" imgW="1400325" imgH="257175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676400"/>
                        <a:ext cx="21986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7" name="Object 21"/>
          <p:cNvGraphicFramePr>
            <a:graphicFrameLocks noChangeAspect="1"/>
          </p:cNvGraphicFramePr>
          <p:nvPr/>
        </p:nvGraphicFramePr>
        <p:xfrm>
          <a:off x="6477000" y="1676400"/>
          <a:ext cx="18256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6" name="Εξίσωση" r:id="rId15" imgW="1162150" imgH="257175" progId="Equation.3">
                  <p:embed/>
                </p:oleObj>
              </mc:Choice>
              <mc:Fallback>
                <p:oleObj name="Εξίσωση" r:id="rId15" imgW="1162150" imgH="257175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676400"/>
                        <a:ext cx="18256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8" name="Object 22"/>
          <p:cNvGraphicFramePr>
            <a:graphicFrameLocks noChangeAspect="1"/>
          </p:cNvGraphicFramePr>
          <p:nvPr/>
        </p:nvGraphicFramePr>
        <p:xfrm>
          <a:off x="4953000" y="2209800"/>
          <a:ext cx="18256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7" name="Εξίσωση" r:id="rId17" imgW="1162150" imgH="257175" progId="Equation.3">
                  <p:embed/>
                </p:oleObj>
              </mc:Choice>
              <mc:Fallback>
                <p:oleObj name="Εξίσωση" r:id="rId17" imgW="1162150" imgH="257175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209800"/>
                        <a:ext cx="18256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79" name="Object 23"/>
          <p:cNvGraphicFramePr>
            <a:graphicFrameLocks noChangeAspect="1"/>
          </p:cNvGraphicFramePr>
          <p:nvPr/>
        </p:nvGraphicFramePr>
        <p:xfrm>
          <a:off x="6677025" y="2209800"/>
          <a:ext cx="23177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8" name="Εξίσωση" r:id="rId19" imgW="1476525" imgH="257175" progId="Equation.3">
                  <p:embed/>
                </p:oleObj>
              </mc:Choice>
              <mc:Fallback>
                <p:oleObj name="Εξίσωση" r:id="rId19" imgW="1476525" imgH="257175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025" y="2209800"/>
                        <a:ext cx="23177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0" name="Object 24"/>
          <p:cNvGraphicFramePr>
            <a:graphicFrameLocks noChangeAspect="1"/>
          </p:cNvGraphicFramePr>
          <p:nvPr/>
        </p:nvGraphicFramePr>
        <p:xfrm>
          <a:off x="4333875" y="2667000"/>
          <a:ext cx="188436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19" name="Εξίσωση" r:id="rId21" imgW="1200050" imgH="371608" progId="Equation.3">
                  <p:embed/>
                </p:oleObj>
              </mc:Choice>
              <mc:Fallback>
                <p:oleObj name="Εξίσωση" r:id="rId21" imgW="1200050" imgH="371608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75" y="2667000"/>
                        <a:ext cx="1884363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1" name="Object 25"/>
          <p:cNvGraphicFramePr>
            <a:graphicFrameLocks noChangeAspect="1"/>
          </p:cNvGraphicFramePr>
          <p:nvPr/>
        </p:nvGraphicFramePr>
        <p:xfrm>
          <a:off x="4362450" y="3276600"/>
          <a:ext cx="12954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0" name="Εξίσωση" r:id="rId23" imgW="819050" imgH="218898" progId="Equation.3">
                  <p:embed/>
                </p:oleObj>
              </mc:Choice>
              <mc:Fallback>
                <p:oleObj name="Εξίσωση" r:id="rId23" imgW="819050" imgH="218898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3276600"/>
                        <a:ext cx="12954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82" name="AutoShape 26"/>
          <p:cNvSpPr>
            <a:spLocks/>
          </p:cNvSpPr>
          <p:nvPr/>
        </p:nvSpPr>
        <p:spPr bwMode="auto">
          <a:xfrm>
            <a:off x="6248400" y="2895600"/>
            <a:ext cx="228600" cy="609600"/>
          </a:xfrm>
          <a:prstGeom prst="rightBrace">
            <a:avLst>
              <a:gd name="adj1" fmla="val 22222"/>
              <a:gd name="adj2" fmla="val 50000"/>
            </a:avLst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graphicFrame>
        <p:nvGraphicFramePr>
          <p:cNvPr id="96283" name="Object 27"/>
          <p:cNvGraphicFramePr>
            <a:graphicFrameLocks noChangeAspect="1"/>
          </p:cNvGraphicFramePr>
          <p:nvPr/>
        </p:nvGraphicFramePr>
        <p:xfrm>
          <a:off x="6553200" y="2971800"/>
          <a:ext cx="10810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1" name="Εξίσωση" r:id="rId25" imgW="676225" imgH="218898" progId="Equation.3">
                  <p:embed/>
                </p:oleObj>
              </mc:Choice>
              <mc:Fallback>
                <p:oleObj name="Εξίσωση" r:id="rId25" imgW="676225" imgH="218898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971800"/>
                        <a:ext cx="108108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4" name="Object 28"/>
          <p:cNvGraphicFramePr>
            <a:graphicFrameLocks noChangeAspect="1"/>
          </p:cNvGraphicFramePr>
          <p:nvPr/>
        </p:nvGraphicFramePr>
        <p:xfrm>
          <a:off x="6629400" y="3429000"/>
          <a:ext cx="23574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2" name="Εξίσωση" r:id="rId27" imgW="1504850" imgH="409486" progId="Equation.3">
                  <p:embed/>
                </p:oleObj>
              </mc:Choice>
              <mc:Fallback>
                <p:oleObj name="Εξίσωση" r:id="rId27" imgW="1504850" imgH="409486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429000"/>
                        <a:ext cx="23574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5" name="Object 29"/>
          <p:cNvGraphicFramePr>
            <a:graphicFrameLocks noChangeAspect="1"/>
          </p:cNvGraphicFramePr>
          <p:nvPr/>
        </p:nvGraphicFramePr>
        <p:xfrm>
          <a:off x="2935288" y="3733800"/>
          <a:ext cx="125571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3" name="Εξίσωση" r:id="rId29" imgW="790725" imgH="209727" progId="Equation.3">
                  <p:embed/>
                </p:oleObj>
              </mc:Choice>
              <mc:Fallback>
                <p:oleObj name="Εξίσωση" r:id="rId29" imgW="790725" imgH="209727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288" y="3733800"/>
                        <a:ext cx="1255712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86" name="Line 30"/>
          <p:cNvSpPr>
            <a:spLocks noChangeShapeType="1"/>
          </p:cNvSpPr>
          <p:nvPr/>
        </p:nvSpPr>
        <p:spPr bwMode="auto">
          <a:xfrm>
            <a:off x="0" y="40386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96287" name="Object 31"/>
          <p:cNvGraphicFramePr>
            <a:graphicFrameLocks noChangeAspect="1"/>
          </p:cNvGraphicFramePr>
          <p:nvPr/>
        </p:nvGraphicFramePr>
        <p:xfrm>
          <a:off x="38100" y="4124325"/>
          <a:ext cx="21193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4" name="Εξίσωση" r:id="rId31" imgW="1352450" imgH="257175" progId="Equation.3">
                  <p:embed/>
                </p:oleObj>
              </mc:Choice>
              <mc:Fallback>
                <p:oleObj name="Εξίσωση" r:id="rId31" imgW="1352450" imgH="257175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" y="4124325"/>
                        <a:ext cx="21193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8" name="Object 32"/>
          <p:cNvGraphicFramePr>
            <a:graphicFrameLocks noChangeAspect="1"/>
          </p:cNvGraphicFramePr>
          <p:nvPr/>
        </p:nvGraphicFramePr>
        <p:xfrm>
          <a:off x="2133600" y="4114800"/>
          <a:ext cx="15319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5" name="Εξίσωση" r:id="rId33" imgW="971450" imgH="257175" progId="Equation.3">
                  <p:embed/>
                </p:oleObj>
              </mc:Choice>
              <mc:Fallback>
                <p:oleObj name="Εξίσωση" r:id="rId33" imgW="971450" imgH="257175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14800"/>
                        <a:ext cx="15319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89" name="Object 33"/>
          <p:cNvGraphicFramePr>
            <a:graphicFrameLocks noChangeAspect="1"/>
          </p:cNvGraphicFramePr>
          <p:nvPr/>
        </p:nvGraphicFramePr>
        <p:xfrm>
          <a:off x="0" y="4657725"/>
          <a:ext cx="133508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6" name="Εξίσωση" r:id="rId35" imgW="847775" imgH="209727" progId="Equation.3">
                  <p:embed/>
                </p:oleObj>
              </mc:Choice>
              <mc:Fallback>
                <p:oleObj name="Εξίσωση" r:id="rId35" imgW="847775" imgH="209727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657725"/>
                        <a:ext cx="1335088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90" name="Object 34"/>
          <p:cNvGraphicFramePr>
            <a:graphicFrameLocks noChangeAspect="1"/>
          </p:cNvGraphicFramePr>
          <p:nvPr/>
        </p:nvGraphicFramePr>
        <p:xfrm>
          <a:off x="-19050" y="5114925"/>
          <a:ext cx="10604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7" name="Εξίσωση" r:id="rId37" imgW="666650" imgH="181019" progId="Equation.3">
                  <p:embed/>
                </p:oleObj>
              </mc:Choice>
              <mc:Fallback>
                <p:oleObj name="Εξίσωση" r:id="rId37" imgW="666650" imgH="181019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9050" y="5114925"/>
                        <a:ext cx="10604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91" name="AutoShape 35"/>
          <p:cNvSpPr>
            <a:spLocks/>
          </p:cNvSpPr>
          <p:nvPr/>
        </p:nvSpPr>
        <p:spPr bwMode="auto">
          <a:xfrm>
            <a:off x="1371600" y="4733925"/>
            <a:ext cx="228600" cy="533400"/>
          </a:xfrm>
          <a:prstGeom prst="rightBrace">
            <a:avLst>
              <a:gd name="adj1" fmla="val 19444"/>
              <a:gd name="adj2" fmla="val 50000"/>
            </a:avLst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graphicFrame>
        <p:nvGraphicFramePr>
          <p:cNvPr id="96292" name="Object 36"/>
          <p:cNvGraphicFramePr>
            <a:graphicFrameLocks noChangeAspect="1"/>
          </p:cNvGraphicFramePr>
          <p:nvPr/>
        </p:nvGraphicFramePr>
        <p:xfrm>
          <a:off x="1773238" y="4810125"/>
          <a:ext cx="9239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8" name="Εξίσωση" r:id="rId39" imgW="580875" imgH="209727" progId="Equation.3">
                  <p:embed/>
                </p:oleObj>
              </mc:Choice>
              <mc:Fallback>
                <p:oleObj name="Εξίσωση" r:id="rId39" imgW="580875" imgH="209727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4810125"/>
                        <a:ext cx="92392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93" name="Object 37"/>
          <p:cNvGraphicFramePr>
            <a:graphicFrameLocks noChangeAspect="1"/>
          </p:cNvGraphicFramePr>
          <p:nvPr/>
        </p:nvGraphicFramePr>
        <p:xfrm>
          <a:off x="6448425" y="3962400"/>
          <a:ext cx="2297113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29" name="Εξίσωση" r:id="rId41" imgW="1466950" imgH="409486" progId="Equation.3">
                  <p:embed/>
                </p:oleObj>
              </mc:Choice>
              <mc:Fallback>
                <p:oleObj name="Εξίσωση" r:id="rId41" imgW="1466950" imgH="409486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8425" y="3962400"/>
                        <a:ext cx="2297113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94" name="Object 38"/>
          <p:cNvGraphicFramePr>
            <a:graphicFrameLocks noChangeAspect="1"/>
          </p:cNvGraphicFramePr>
          <p:nvPr/>
        </p:nvGraphicFramePr>
        <p:xfrm>
          <a:off x="4267200" y="4657725"/>
          <a:ext cx="33575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30" name="Εξίσωση" r:id="rId43" imgW="2152750" imgH="371608" progId="Equation.3">
                  <p:embed/>
                </p:oleObj>
              </mc:Choice>
              <mc:Fallback>
                <p:oleObj name="Εξίσωση" r:id="rId43" imgW="2152750" imgH="371608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657725"/>
                        <a:ext cx="33575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95" name="Object 39"/>
          <p:cNvGraphicFramePr>
            <a:graphicFrameLocks noChangeAspect="1"/>
          </p:cNvGraphicFramePr>
          <p:nvPr/>
        </p:nvGraphicFramePr>
        <p:xfrm>
          <a:off x="4248150" y="5343525"/>
          <a:ext cx="25114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31" name="Εξίσωση" r:id="rId45" imgW="1609775" imgH="371608" progId="Equation.3">
                  <p:embed/>
                </p:oleObj>
              </mc:Choice>
              <mc:Fallback>
                <p:oleObj name="Εξίσωση" r:id="rId45" imgW="1609775" imgH="371608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5343525"/>
                        <a:ext cx="25114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96" name="Object 40"/>
          <p:cNvGraphicFramePr>
            <a:graphicFrameLocks noChangeAspect="1"/>
          </p:cNvGraphicFramePr>
          <p:nvPr/>
        </p:nvGraphicFramePr>
        <p:xfrm>
          <a:off x="4257675" y="6019800"/>
          <a:ext cx="105886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32" name="Εξίσωση" r:id="rId47" imgW="666650" imgH="181019" progId="Equation.3">
                  <p:embed/>
                </p:oleObj>
              </mc:Choice>
              <mc:Fallback>
                <p:oleObj name="Εξίσωση" r:id="rId47" imgW="666650" imgH="181019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6019800"/>
                        <a:ext cx="1058863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97" name="Object 41"/>
          <p:cNvGraphicFramePr>
            <a:graphicFrameLocks noChangeAspect="1"/>
          </p:cNvGraphicFramePr>
          <p:nvPr/>
        </p:nvGraphicFramePr>
        <p:xfrm>
          <a:off x="7261225" y="5715000"/>
          <a:ext cx="922338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33" name="Εξίσωση" r:id="rId49" imgW="580875" imgH="218898" progId="Equation.3">
                  <p:embed/>
                </p:oleObj>
              </mc:Choice>
              <mc:Fallback>
                <p:oleObj name="Εξίσωση" r:id="rId49" imgW="580875" imgH="218898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5715000"/>
                        <a:ext cx="922338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98" name="AutoShape 42"/>
          <p:cNvSpPr>
            <a:spLocks/>
          </p:cNvSpPr>
          <p:nvPr/>
        </p:nvSpPr>
        <p:spPr bwMode="auto">
          <a:xfrm>
            <a:off x="6781800" y="5638800"/>
            <a:ext cx="228600" cy="609600"/>
          </a:xfrm>
          <a:prstGeom prst="rightBrace">
            <a:avLst>
              <a:gd name="adj1" fmla="val 22222"/>
              <a:gd name="adj2" fmla="val 50000"/>
            </a:avLst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graphicFrame>
        <p:nvGraphicFramePr>
          <p:cNvPr id="96299" name="Object 43"/>
          <p:cNvGraphicFramePr>
            <a:graphicFrameLocks noChangeAspect="1"/>
          </p:cNvGraphicFramePr>
          <p:nvPr/>
        </p:nvGraphicFramePr>
        <p:xfrm>
          <a:off x="3001963" y="6543675"/>
          <a:ext cx="1138237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34" name="Εξίσωση" r:id="rId51" imgW="714525" imgH="181019" progId="Equation.3">
                  <p:embed/>
                </p:oleObj>
              </mc:Choice>
              <mc:Fallback>
                <p:oleObj name="Εξίσωση" r:id="rId51" imgW="714525" imgH="181019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3" y="6543675"/>
                        <a:ext cx="1138237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300" name="Object 44"/>
          <p:cNvGraphicFramePr>
            <a:graphicFrameLocks noChangeAspect="1"/>
          </p:cNvGraphicFramePr>
          <p:nvPr/>
        </p:nvGraphicFramePr>
        <p:xfrm>
          <a:off x="6477000" y="6189663"/>
          <a:ext cx="24923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35" name="Εξίσωση" r:id="rId53" imgW="1590625" imgH="409486" progId="Equation.3">
                  <p:embed/>
                </p:oleObj>
              </mc:Choice>
              <mc:Fallback>
                <p:oleObj name="Εξίσωση" r:id="rId53" imgW="1590625" imgH="409486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6189663"/>
                        <a:ext cx="2492375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301" name="Object 45"/>
          <p:cNvGraphicFramePr>
            <a:graphicFrameLocks noChangeAspect="1"/>
          </p:cNvGraphicFramePr>
          <p:nvPr/>
        </p:nvGraphicFramePr>
        <p:xfrm>
          <a:off x="4305300" y="4114800"/>
          <a:ext cx="21018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36" name="Εξίσωση" r:id="rId55" imgW="1342875" imgH="257175" progId="Equation.3">
                  <p:embed/>
                </p:oleObj>
              </mc:Choice>
              <mc:Fallback>
                <p:oleObj name="Εξίσωση" r:id="rId55" imgW="1342875" imgH="257175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4114800"/>
                        <a:ext cx="21018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009858" y="469241"/>
                <a:ext cx="3939988" cy="439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)=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acc>
                        <m:accPr>
                          <m:chr m:val="̂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el-GR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𝛋𝛂𝛊</m:t>
                      </m:r>
                      <m:r>
                        <a:rPr lang="el-GR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</m:t>
                      </m:r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acc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858" y="469241"/>
                <a:ext cx="3939988" cy="439479"/>
              </a:xfrm>
              <a:prstGeom prst="rect">
                <a:avLst/>
              </a:prstGeom>
              <a:blipFill rotWithShape="1">
                <a:blip r:embed="rId57"/>
                <a:stretch>
                  <a:fillRect b="-152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87943" y="44624"/>
                <a:ext cx="2970429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d>
                        <m:d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𝐦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/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𝒔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943" y="44624"/>
                <a:ext cx="2970429" cy="439736"/>
              </a:xfrm>
              <a:prstGeom prst="rect">
                <a:avLst/>
              </a:prstGeom>
              <a:blipFill rotWithShape="1">
                <a:blip r:embed="rId58"/>
                <a:stretch>
                  <a:fillRect t="-1389" b="-97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96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96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96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96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9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9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96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96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96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96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96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96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500"/>
                                        <p:tgtEl>
                                          <p:spTgt spid="96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7" dur="500"/>
                                        <p:tgtEl>
                                          <p:spTgt spid="96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96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9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2" dur="500"/>
                                        <p:tgtEl>
                                          <p:spTgt spid="9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7" dur="500"/>
                                        <p:tgtEl>
                                          <p:spTgt spid="96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2" dur="500"/>
                                        <p:tgtEl>
                                          <p:spTgt spid="96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7" dur="500"/>
                                        <p:tgtEl>
                                          <p:spTgt spid="96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2" dur="500"/>
                                        <p:tgtEl>
                                          <p:spTgt spid="96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7" dur="500"/>
                                        <p:tgtEl>
                                          <p:spTgt spid="9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2" dur="500"/>
                                        <p:tgtEl>
                                          <p:spTgt spid="96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500"/>
                                        <p:tgtEl>
                                          <p:spTgt spid="9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2" dur="500"/>
                                        <p:tgtEl>
                                          <p:spTgt spid="9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7" dur="500"/>
                                        <p:tgtEl>
                                          <p:spTgt spid="96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2" dur="500"/>
                                        <p:tgtEl>
                                          <p:spTgt spid="96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7" dur="500"/>
                                        <p:tgtEl>
                                          <p:spTgt spid="96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2" dur="500"/>
                                        <p:tgtEl>
                                          <p:spTgt spid="9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7" dur="500"/>
                                        <p:tgtEl>
                                          <p:spTgt spid="9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2" dur="500"/>
                                        <p:tgtEl>
                                          <p:spTgt spid="9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7" dur="500"/>
                                        <p:tgtEl>
                                          <p:spTgt spid="96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2" dur="500"/>
                                        <p:tgtEl>
                                          <p:spTgt spid="9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7" dur="500"/>
                                        <p:tgtEl>
                                          <p:spTgt spid="9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7" grpId="0" animBg="1"/>
      <p:bldP spid="96268" grpId="0" autoUpdateAnimBg="0"/>
      <p:bldP spid="96269" grpId="0" autoUpdateAnimBg="0"/>
      <p:bldP spid="96274" grpId="0" animBg="1"/>
      <p:bldP spid="96282" grpId="0" animBg="1"/>
      <p:bldP spid="96286" grpId="0" animBg="1"/>
      <p:bldP spid="96291" grpId="0" animBg="1"/>
      <p:bldP spid="9629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123825" y="1676400"/>
          <a:ext cx="23574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07" name="Εξίσωση" r:id="rId3" imgW="1504850" imgH="409486" progId="Equation.3">
                  <p:embed/>
                </p:oleObj>
              </mc:Choice>
              <mc:Fallback>
                <p:oleObj name="Εξίσωση" r:id="rId3" imgW="1504850" imgH="40948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" y="1676400"/>
                        <a:ext cx="23574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6" name="Object 6"/>
          <p:cNvGraphicFramePr>
            <a:graphicFrameLocks noChangeAspect="1"/>
          </p:cNvGraphicFramePr>
          <p:nvPr/>
        </p:nvGraphicFramePr>
        <p:xfrm>
          <a:off x="152400" y="1143000"/>
          <a:ext cx="12573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08" name="Εξίσωση" r:id="rId5" imgW="790725" imgH="209727" progId="Equation.3">
                  <p:embed/>
                </p:oleObj>
              </mc:Choice>
              <mc:Fallback>
                <p:oleObj name="Εξίσωση" r:id="rId5" imgW="790725" imgH="20972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143000"/>
                        <a:ext cx="12573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7" name="Object 7"/>
          <p:cNvGraphicFramePr>
            <a:graphicFrameLocks noChangeAspect="1"/>
          </p:cNvGraphicFramePr>
          <p:nvPr/>
        </p:nvGraphicFramePr>
        <p:xfrm>
          <a:off x="152400" y="2819400"/>
          <a:ext cx="113823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09" name="Εξίσωση" r:id="rId7" imgW="714525" imgH="181019" progId="Equation.3">
                  <p:embed/>
                </p:oleObj>
              </mc:Choice>
              <mc:Fallback>
                <p:oleObj name="Εξίσωση" r:id="rId7" imgW="714525" imgH="18101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819400"/>
                        <a:ext cx="1138238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122238" y="3352800"/>
          <a:ext cx="249237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10" name="Εξίσωση" r:id="rId9" imgW="1590625" imgH="409486" progId="Equation.3">
                  <p:embed/>
                </p:oleObj>
              </mc:Choice>
              <mc:Fallback>
                <p:oleObj name="Εξίσωση" r:id="rId9" imgW="1590625" imgH="40948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8" y="3352800"/>
                        <a:ext cx="2492375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9" name="AutoShape 9"/>
          <p:cNvSpPr>
            <a:spLocks/>
          </p:cNvSpPr>
          <p:nvPr/>
        </p:nvSpPr>
        <p:spPr bwMode="auto">
          <a:xfrm>
            <a:off x="2486025" y="1219200"/>
            <a:ext cx="304800" cy="9144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sp>
        <p:nvSpPr>
          <p:cNvPr id="97292" name="Line 12"/>
          <p:cNvSpPr>
            <a:spLocks noChangeShapeType="1"/>
          </p:cNvSpPr>
          <p:nvPr/>
        </p:nvSpPr>
        <p:spPr bwMode="auto">
          <a:xfrm>
            <a:off x="0" y="27432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293" name="AutoShape 13"/>
          <p:cNvSpPr>
            <a:spLocks/>
          </p:cNvSpPr>
          <p:nvPr/>
        </p:nvSpPr>
        <p:spPr bwMode="auto">
          <a:xfrm>
            <a:off x="2600325" y="2895600"/>
            <a:ext cx="304800" cy="9144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sp>
        <p:nvSpPr>
          <p:cNvPr id="19472" name="Line 19"/>
          <p:cNvSpPr>
            <a:spLocks noChangeShapeType="1"/>
          </p:cNvSpPr>
          <p:nvPr/>
        </p:nvSpPr>
        <p:spPr bwMode="auto">
          <a:xfrm>
            <a:off x="0" y="9906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300" name="Line 20"/>
          <p:cNvSpPr>
            <a:spLocks noChangeShapeType="1"/>
          </p:cNvSpPr>
          <p:nvPr/>
        </p:nvSpPr>
        <p:spPr bwMode="auto">
          <a:xfrm>
            <a:off x="0" y="4343400"/>
            <a:ext cx="8915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7301" name="Text Box 21"/>
          <p:cNvSpPr txBox="1">
            <a:spLocks noChangeArrowheads="1"/>
          </p:cNvSpPr>
          <p:nvPr/>
        </p:nvSpPr>
        <p:spPr bwMode="auto">
          <a:xfrm>
            <a:off x="0" y="4419600"/>
            <a:ext cx="28956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dirty="0">
                <a:solidFill>
                  <a:srgbClr val="FFFF00"/>
                </a:solidFill>
              </a:rPr>
              <a:t>Τροχιά κινητού:</a:t>
            </a:r>
          </a:p>
        </p:txBody>
      </p:sp>
      <p:sp>
        <p:nvSpPr>
          <p:cNvPr id="97302" name="Oval 22"/>
          <p:cNvSpPr>
            <a:spLocks noChangeArrowheads="1"/>
          </p:cNvSpPr>
          <p:nvPr/>
        </p:nvSpPr>
        <p:spPr bwMode="auto">
          <a:xfrm>
            <a:off x="152400" y="2743200"/>
            <a:ext cx="12192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sp>
        <p:nvSpPr>
          <p:cNvPr id="97303" name="Line 23"/>
          <p:cNvSpPr>
            <a:spLocks noChangeShapeType="1"/>
          </p:cNvSpPr>
          <p:nvPr/>
        </p:nvSpPr>
        <p:spPr bwMode="auto">
          <a:xfrm flipH="1">
            <a:off x="228600" y="3200400"/>
            <a:ext cx="609600" cy="1981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97304" name="Object 24"/>
          <p:cNvGraphicFramePr>
            <a:graphicFrameLocks noChangeAspect="1"/>
          </p:cNvGraphicFramePr>
          <p:nvPr/>
        </p:nvGraphicFramePr>
        <p:xfrm>
          <a:off x="152400" y="5029200"/>
          <a:ext cx="5889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11" name="Εξίσωση" r:id="rId11" imgW="361850" imgH="371608" progId="Equation.3">
                  <p:embed/>
                </p:oleObj>
              </mc:Choice>
              <mc:Fallback>
                <p:oleObj name="Εξίσωση" r:id="rId11" imgW="361850" imgH="371608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029200"/>
                        <a:ext cx="5889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5" name="Object 25"/>
          <p:cNvGraphicFramePr>
            <a:graphicFrameLocks noChangeAspect="1"/>
          </p:cNvGraphicFramePr>
          <p:nvPr/>
        </p:nvGraphicFramePr>
        <p:xfrm>
          <a:off x="152400" y="5638800"/>
          <a:ext cx="3592513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12" name="Εξίσωση" r:id="rId13" imgW="2305150" imgH="514350" progId="Equation.3">
                  <p:embed/>
                </p:oleObj>
              </mc:Choice>
              <mc:Fallback>
                <p:oleObj name="Εξίσωση" r:id="rId13" imgW="2305150" imgH="51435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638800"/>
                        <a:ext cx="3592513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306" name="Object 26"/>
          <p:cNvGraphicFramePr>
            <a:graphicFrameLocks noChangeAspect="1"/>
          </p:cNvGraphicFramePr>
          <p:nvPr/>
        </p:nvGraphicFramePr>
        <p:xfrm>
          <a:off x="3886200" y="5715000"/>
          <a:ext cx="19050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13" name="Εξίσωση" r:id="rId15" imgW="1209625" imgH="399917" progId="Equation.3">
                  <p:embed/>
                </p:oleObj>
              </mc:Choice>
              <mc:Fallback>
                <p:oleObj name="Εξίσωση" r:id="rId15" imgW="1209625" imgH="399917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715000"/>
                        <a:ext cx="1905000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228600" y="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dirty="0">
                <a:solidFill>
                  <a:srgbClr val="FFFF00"/>
                </a:solidFill>
              </a:rPr>
              <a:t>4η Περίπτωση: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009858" y="469241"/>
                <a:ext cx="3939988" cy="4394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𝝊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)=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acc>
                        <m:accPr>
                          <m:chr m:val="̂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el-GR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𝛋𝛂𝛊</m:t>
                      </m:r>
                      <m:r>
                        <a:rPr lang="el-GR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</m:t>
                      </m:r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acc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858" y="469241"/>
                <a:ext cx="3939988" cy="439479"/>
              </a:xfrm>
              <a:prstGeom prst="rect">
                <a:avLst/>
              </a:prstGeom>
              <a:blipFill rotWithShape="1">
                <a:blip r:embed="rId17"/>
                <a:stretch>
                  <a:fillRect b="-1527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987943" y="44624"/>
                <a:ext cx="2970429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d>
                        <m:d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𝐦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/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𝒔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943" y="44624"/>
                <a:ext cx="2970429" cy="439736"/>
              </a:xfrm>
              <a:prstGeom prst="rect">
                <a:avLst/>
              </a:prstGeom>
              <a:blipFill rotWithShape="1">
                <a:blip r:embed="rId18"/>
                <a:stretch>
                  <a:fillRect t="-1389" b="-97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/>
              <p:cNvSpPr/>
              <p:nvPr/>
            </p:nvSpPr>
            <p:spPr>
              <a:xfrm>
                <a:off x="2987943" y="1421312"/>
                <a:ext cx="2095574" cy="4282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d>
                        <m:d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Ορθογώνιο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943" y="1421312"/>
                <a:ext cx="2095574" cy="428259"/>
              </a:xfrm>
              <a:prstGeom prst="rect">
                <a:avLst/>
              </a:prstGeom>
              <a:blipFill rotWithShape="1">
                <a:blip r:embed="rId19"/>
                <a:stretch>
                  <a:fillRect t="-5714" r="-12791" b="-71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3009858" y="1795313"/>
                <a:ext cx="5012911" cy="783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)=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l-GR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𝐦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/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𝐬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 </m:t>
                      </m:r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/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858" y="1795313"/>
                <a:ext cx="5012911" cy="78386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3016095" y="3140968"/>
                <a:ext cx="18434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d>
                        <m:d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𝒚</m:t>
                      </m:r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095" y="3140968"/>
                <a:ext cx="1843453" cy="400110"/>
              </a:xfrm>
              <a:prstGeom prst="rect">
                <a:avLst/>
              </a:prstGeom>
              <a:blipFill rotWithShape="1">
                <a:blip r:embed="rId21"/>
                <a:stretch>
                  <a:fillRect t="-6061" r="-14238" b="-909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2988219" y="3501008"/>
                <a:ext cx="4824141" cy="783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d>
                        <m:d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𝟔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𝟒</m:t>
                                  </m:r>
                                </m:sup>
                              </m:s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𝐦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8219" y="3501008"/>
                <a:ext cx="4824141" cy="783869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97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9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97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9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9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7" dur="5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2" dur="500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9" grpId="0" animBg="1"/>
      <p:bldP spid="97292" grpId="0" animBg="1"/>
      <p:bldP spid="97293" grpId="0" animBg="1"/>
      <p:bldP spid="97300" grpId="0" animBg="1"/>
      <p:bldP spid="97301" grpId="0" autoUpdateAnimBg="0"/>
      <p:bldP spid="97302" grpId="0" animBg="1"/>
      <p:bldP spid="97303" grpId="0" animBg="1"/>
      <p:bldP spid="27" grpId="0"/>
      <p:bldP spid="2" grpId="0"/>
      <p:bldP spid="29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0" y="0"/>
          <a:ext cx="8990013" cy="511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3" name="Γράφημα" r:id="rId3" imgW="4896231" imgH="2791143" progId="Excel.Chart.8">
                  <p:embed/>
                </p:oleObj>
              </mc:Choice>
              <mc:Fallback>
                <p:oleObj name="Γράφημα" r:id="rId3" imgW="4896231" imgH="2791143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990013" cy="511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2438400" y="5445224"/>
            <a:ext cx="5113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dirty="0">
                <a:solidFill>
                  <a:srgbClr val="FFFF00"/>
                </a:solidFill>
              </a:rPr>
              <a:t>Η Τροχιά του Κινητού στο επίπεδο </a:t>
            </a:r>
            <a:r>
              <a:rPr lang="en-US" altLang="el-GR" sz="2400" dirty="0" err="1">
                <a:solidFill>
                  <a:srgbClr val="FFFF00"/>
                </a:solidFill>
              </a:rPr>
              <a:t>xy</a:t>
            </a:r>
            <a:endParaRPr lang="el-GR" altLang="el-GR" sz="2400" dirty="0">
              <a:solidFill>
                <a:srgbClr val="FFFF00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640655"/>
              </p:ext>
            </p:extLst>
          </p:nvPr>
        </p:nvGraphicFramePr>
        <p:xfrm>
          <a:off x="3886200" y="5862737"/>
          <a:ext cx="1905000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4" name="Εξίσωση" r:id="rId5" imgW="1209625" imgH="399917" progId="Equation.3">
                  <p:embed/>
                </p:oleObj>
              </mc:Choice>
              <mc:Fallback>
                <p:oleObj name="Εξίσωση" r:id="rId5" imgW="1209625" imgH="3999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862737"/>
                        <a:ext cx="1905000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99330" grpId="0" bld="series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914400" y="152400"/>
            <a:ext cx="7432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rgbClr val="FF0000"/>
                </a:solidFill>
              </a:rPr>
              <a:t>ΕΞΙΣΩΣΕΙΣ ΚΙΝΗΣΗΣ ΣΤΟ ΕΠΙΠΕΔΟ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dirty="0">
                <a:solidFill>
                  <a:srgbClr val="FFFF00"/>
                </a:solidFill>
              </a:rPr>
              <a:t>5η Περίπτωση:</a:t>
            </a:r>
          </a:p>
        </p:txBody>
      </p:sp>
      <p:graphicFrame>
        <p:nvGraphicFramePr>
          <p:cNvPr id="93192" name="Object 8"/>
          <p:cNvGraphicFramePr>
            <a:graphicFrameLocks noChangeAspect="1"/>
          </p:cNvGraphicFramePr>
          <p:nvPr/>
        </p:nvGraphicFramePr>
        <p:xfrm>
          <a:off x="228600" y="2286000"/>
          <a:ext cx="2133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8" name="Εξίσωση" r:id="rId3" imgW="809475" imgH="371608" progId="Equation.3">
                  <p:embed/>
                </p:oleObj>
              </mc:Choice>
              <mc:Fallback>
                <p:oleObj name="Εξίσωση" r:id="rId3" imgW="809475" imgH="37160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0"/>
                        <a:ext cx="2133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3" name="Object 9"/>
          <p:cNvGraphicFramePr>
            <a:graphicFrameLocks noChangeAspect="1"/>
          </p:cNvGraphicFramePr>
          <p:nvPr/>
        </p:nvGraphicFramePr>
        <p:xfrm>
          <a:off x="4495800" y="2209800"/>
          <a:ext cx="2133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9" name="Εξίσωση" r:id="rId5" imgW="809475" imgH="371608" progId="Equation.3">
                  <p:embed/>
                </p:oleObj>
              </mc:Choice>
              <mc:Fallback>
                <p:oleObj name="Εξίσωση" r:id="rId5" imgW="809475" imgH="371608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209800"/>
                        <a:ext cx="2133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4" name="Object 10"/>
          <p:cNvGraphicFramePr>
            <a:graphicFrameLocks noChangeAspect="1"/>
          </p:cNvGraphicFramePr>
          <p:nvPr/>
        </p:nvGraphicFramePr>
        <p:xfrm>
          <a:off x="136525" y="3733800"/>
          <a:ext cx="3808413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0" name="Εξίσωση" r:id="rId7" imgW="1457375" imgH="399917" progId="Equation.3">
                  <p:embed/>
                </p:oleObj>
              </mc:Choice>
              <mc:Fallback>
                <p:oleObj name="Εξίσωση" r:id="rId7" imgW="1457375" imgH="39991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" y="3733800"/>
                        <a:ext cx="3808413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5" name="Object 11"/>
          <p:cNvGraphicFramePr>
            <a:graphicFrameLocks noChangeAspect="1"/>
          </p:cNvGraphicFramePr>
          <p:nvPr/>
        </p:nvGraphicFramePr>
        <p:xfrm>
          <a:off x="4387850" y="3657600"/>
          <a:ext cx="38417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1" name="Εξίσωση" r:id="rId9" imgW="1466950" imgH="399917" progId="Equation.3">
                  <p:embed/>
                </p:oleObj>
              </mc:Choice>
              <mc:Fallback>
                <p:oleObj name="Εξίσωση" r:id="rId9" imgW="1466950" imgH="399917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657600"/>
                        <a:ext cx="3841750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Ομάδα 1"/>
          <p:cNvGrpSpPr/>
          <p:nvPr/>
        </p:nvGrpSpPr>
        <p:grpSpPr>
          <a:xfrm>
            <a:off x="3048000" y="1351618"/>
            <a:ext cx="6096000" cy="629582"/>
            <a:chOff x="3048000" y="1351618"/>
            <a:chExt cx="6096000" cy="629582"/>
          </a:xfrm>
        </p:grpSpPr>
        <p:sp>
          <p:nvSpPr>
            <p:cNvPr id="93191" name="Line 7"/>
            <p:cNvSpPr>
              <a:spLocks noChangeShapeType="1"/>
            </p:cNvSpPr>
            <p:nvPr/>
          </p:nvSpPr>
          <p:spPr bwMode="auto">
            <a:xfrm>
              <a:off x="3048000" y="1981200"/>
              <a:ext cx="60960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Ορθογώνιο 9"/>
                <p:cNvSpPr/>
                <p:nvPr/>
              </p:nvSpPr>
              <p:spPr>
                <a:xfrm>
                  <a:off x="3117496" y="1351618"/>
                  <a:ext cx="3401765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8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d>
                          <m:d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  <m:acc>
                          <m:accPr>
                            <m:chr m:val="̂"/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𝒚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  <m:acc>
                          <m:accPr>
                            <m:chr m:val="̂"/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8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Ορθογώνιο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7496" y="1351618"/>
                  <a:ext cx="3401765" cy="52322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-86072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ΚΙΝΗΣΗ ΜΕ ΣΤΑΘΕΡΗ ΕΠΙΤΑΧΥΝΣΗ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381000" y="1752600"/>
          <a:ext cx="18859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Εξίσωση" r:id="rId3" imgW="819050" imgH="209727" progId="Equation.3">
                  <p:embed/>
                </p:oleObj>
              </mc:Choice>
              <mc:Fallback>
                <p:oleObj name="Εξίσωση" r:id="rId3" imgW="819050" imgH="20972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752600"/>
                        <a:ext cx="18859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371475" y="2895600"/>
          <a:ext cx="19431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Εξίσωση" r:id="rId5" imgW="847775" imgH="218898" progId="Equation.3">
                  <p:embed/>
                </p:oleObj>
              </mc:Choice>
              <mc:Fallback>
                <p:oleObj name="Εξίσωση" r:id="rId5" imgW="847775" imgH="21889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" y="2895600"/>
                        <a:ext cx="19431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3814763" y="1524000"/>
          <a:ext cx="28575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Εξίσωση" r:id="rId7" imgW="1247925" imgH="371608" progId="Equation.3">
                  <p:embed/>
                </p:oleObj>
              </mc:Choice>
              <mc:Fallback>
                <p:oleObj name="Εξίσωση" r:id="rId7" imgW="1247925" imgH="37160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763" y="1524000"/>
                        <a:ext cx="28575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3829050" y="2667000"/>
          <a:ext cx="29146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Εξίσωση" r:id="rId9" imgW="1276250" imgH="371608" progId="Equation.3">
                  <p:embed/>
                </p:oleObj>
              </mc:Choice>
              <mc:Fallback>
                <p:oleObj name="Εξίσωση" r:id="rId9" imgW="1276250" imgH="37160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2667000"/>
                        <a:ext cx="291465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9180" y="4509120"/>
                <a:ext cx="18645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𝒕</m:t>
                      </m:r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80" y="4509120"/>
                <a:ext cx="1864548" cy="461665"/>
              </a:xfrm>
              <a:prstGeom prst="rect">
                <a:avLst/>
              </a:prstGeom>
              <a:blipFill rotWithShape="1">
                <a:blip r:embed="rId11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543288" y="4315130"/>
                <a:ext cx="3116944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sSup>
                        <m:sSupPr>
                          <m:ctrlPr>
                            <a:rPr lang="el-GR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288" y="4315130"/>
                <a:ext cx="3116944" cy="78380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914400" y="152400"/>
            <a:ext cx="7432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>
                <a:solidFill>
                  <a:srgbClr val="FF0000"/>
                </a:solidFill>
              </a:rPr>
              <a:t>ΕΞΙΣΩΣΕΙΣ ΚΙΝΗΣΗΣ ΣΤΟ ΕΠΙΠΕΔΟ</a:t>
            </a:r>
          </a:p>
        </p:txBody>
      </p:sp>
      <p:graphicFrame>
        <p:nvGraphicFramePr>
          <p:cNvPr id="109569" name="Object 1"/>
          <p:cNvGraphicFramePr>
            <a:graphicFrameLocks noChangeAspect="1"/>
          </p:cNvGraphicFramePr>
          <p:nvPr/>
        </p:nvGraphicFramePr>
        <p:xfrm>
          <a:off x="4419600" y="2895600"/>
          <a:ext cx="35147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Εξίσωση" r:id="rId4" imgW="1276250" imgH="209727" progId="Equation.3">
                  <p:embed/>
                </p:oleObj>
              </mc:Choice>
              <mc:Fallback>
                <p:oleObj name="Εξίσωση" r:id="rId4" imgW="1276250" imgH="20972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895600"/>
                        <a:ext cx="351472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4419600" y="2209800"/>
          <a:ext cx="282257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Εξίσωση" r:id="rId6" imgW="1019325" imgH="209727" progId="Equation.3">
                  <p:embed/>
                </p:oleObj>
              </mc:Choice>
              <mc:Fallback>
                <p:oleObj name="Εξίσωση" r:id="rId6" imgW="1019325" imgH="20972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209800"/>
                        <a:ext cx="282257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15" name="Line 7"/>
          <p:cNvSpPr>
            <a:spLocks noChangeShapeType="1"/>
          </p:cNvSpPr>
          <p:nvPr/>
        </p:nvSpPr>
        <p:spPr bwMode="auto">
          <a:xfrm>
            <a:off x="3048000" y="3733800"/>
            <a:ext cx="5867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3032125" y="3851275"/>
            <a:ext cx="5883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>
                <a:solidFill>
                  <a:srgbClr val="FFFF00"/>
                </a:solidFill>
              </a:rPr>
              <a:t>Να υπολογίσετε την ταχύτητα και την επιτάχυνση του κινητού τη χρονική στιγμή </a:t>
            </a:r>
            <a:r>
              <a:rPr lang="en-US" altLang="el-GR" sz="2400">
                <a:solidFill>
                  <a:srgbClr val="FFFF00"/>
                </a:solidFill>
              </a:rPr>
              <a:t>t=1,0 s</a:t>
            </a:r>
            <a:endParaRPr lang="el-GR" altLang="el-GR" sz="2400">
              <a:solidFill>
                <a:srgbClr val="FFFF00"/>
              </a:solidFill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dirty="0">
                <a:solidFill>
                  <a:srgbClr val="FFFF00"/>
                </a:solidFill>
              </a:rPr>
              <a:t>5η Περίπτωση:</a:t>
            </a:r>
          </a:p>
        </p:txBody>
      </p:sp>
      <p:grpSp>
        <p:nvGrpSpPr>
          <p:cNvPr id="10" name="Ομάδα 9"/>
          <p:cNvGrpSpPr/>
          <p:nvPr/>
        </p:nvGrpSpPr>
        <p:grpSpPr>
          <a:xfrm>
            <a:off x="3048000" y="1351618"/>
            <a:ext cx="6096000" cy="629582"/>
            <a:chOff x="3048000" y="1351618"/>
            <a:chExt cx="6096000" cy="629582"/>
          </a:xfrm>
        </p:grpSpPr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3048000" y="1981200"/>
              <a:ext cx="60960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3117496" y="1351618"/>
                  <a:ext cx="3401765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8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</m:acc>
                        <m:d>
                          <m:d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  <m:acc>
                          <m:accPr>
                            <m:chr m:val="̂"/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𝒚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</m:t>
                        </m:r>
                        <m:acc>
                          <m:accPr>
                            <m:chr m:val="̂"/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8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7496" y="1351618"/>
                  <a:ext cx="3401765" cy="52322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09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94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5" grpId="0" animBg="1"/>
      <p:bldP spid="94216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152400" y="1905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>
                <a:solidFill>
                  <a:srgbClr val="FF0000"/>
                </a:solidFill>
              </a:rPr>
              <a:t>5η Περίπτωση:</a:t>
            </a:r>
          </a:p>
        </p:txBody>
      </p:sp>
      <p:graphicFrame>
        <p:nvGraphicFramePr>
          <p:cNvPr id="23556" name="Object 1"/>
          <p:cNvGraphicFramePr>
            <a:graphicFrameLocks noChangeAspect="1"/>
          </p:cNvGraphicFramePr>
          <p:nvPr/>
        </p:nvGraphicFramePr>
        <p:xfrm>
          <a:off x="3048000" y="457200"/>
          <a:ext cx="25606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55" name="Εξίσωση" r:id="rId3" imgW="1019325" imgH="209727" progId="Equation.3">
                  <p:embed/>
                </p:oleObj>
              </mc:Choice>
              <mc:Fallback>
                <p:oleObj name="Εξίσωση" r:id="rId3" imgW="1019325" imgH="20972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57200"/>
                        <a:ext cx="2560638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5943600" y="457200"/>
          <a:ext cx="30003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56" name="Εξίσωση" r:id="rId5" imgW="1276250" imgH="209727" progId="Equation.3">
                  <p:embed/>
                </p:oleObj>
              </mc:Choice>
              <mc:Fallback>
                <p:oleObj name="Εξίσωση" r:id="rId5" imgW="1276250" imgH="20972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57200"/>
                        <a:ext cx="300037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Line 7"/>
          <p:cNvSpPr>
            <a:spLocks noChangeShapeType="1"/>
          </p:cNvSpPr>
          <p:nvPr/>
        </p:nvSpPr>
        <p:spPr bwMode="auto">
          <a:xfrm>
            <a:off x="152400" y="990600"/>
            <a:ext cx="8839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152400" y="990600"/>
            <a:ext cx="3962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i="1">
                <a:solidFill>
                  <a:srgbClr val="FF0000"/>
                </a:solidFill>
              </a:rPr>
              <a:t>x</a:t>
            </a:r>
            <a:r>
              <a:rPr lang="en-US" altLang="el-GR" sz="2000">
                <a:solidFill>
                  <a:srgbClr val="FF0000"/>
                </a:solidFill>
              </a:rPr>
              <a:t>-</a:t>
            </a:r>
            <a:r>
              <a:rPr lang="el-GR" altLang="el-GR" sz="2000">
                <a:solidFill>
                  <a:srgbClr val="FF0000"/>
                </a:solidFill>
              </a:rPr>
              <a:t>Συνιστώσα:</a:t>
            </a:r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4343400" y="990600"/>
            <a:ext cx="4494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i="1">
                <a:solidFill>
                  <a:srgbClr val="FF0000"/>
                </a:solidFill>
              </a:rPr>
              <a:t>y</a:t>
            </a:r>
            <a:r>
              <a:rPr lang="en-US" altLang="el-GR" sz="2000">
                <a:solidFill>
                  <a:srgbClr val="FF0000"/>
                </a:solidFill>
              </a:rPr>
              <a:t>-</a:t>
            </a:r>
            <a:r>
              <a:rPr lang="el-GR" altLang="el-GR" sz="2000">
                <a:solidFill>
                  <a:srgbClr val="FF0000"/>
                </a:solidFill>
              </a:rPr>
              <a:t>Συνιστώσα:</a:t>
            </a:r>
            <a:endParaRPr lang="el-GR" altLang="el-GR" sz="2000"/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/>
        </p:nvGraphicFramePr>
        <p:xfrm>
          <a:off x="4354513" y="1230313"/>
          <a:ext cx="1611312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57" name="Εξίσωση" r:id="rId7" imgW="885675" imgH="371608" progId="Equation.3">
                  <p:embed/>
                </p:oleObj>
              </mc:Choice>
              <mc:Fallback>
                <p:oleObj name="Εξίσωση" r:id="rId7" imgW="885675" imgH="37160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4513" y="1230313"/>
                        <a:ext cx="1611312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6" name="Object 4"/>
          <p:cNvGraphicFramePr>
            <a:graphicFrameLocks noChangeAspect="1"/>
          </p:cNvGraphicFramePr>
          <p:nvPr/>
        </p:nvGraphicFramePr>
        <p:xfrm>
          <a:off x="6019800" y="1230313"/>
          <a:ext cx="2246313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58" name="Εξίσωση" r:id="rId9" imgW="1238350" imgH="399917" progId="Equation.3">
                  <p:embed/>
                </p:oleObj>
              </mc:Choice>
              <mc:Fallback>
                <p:oleObj name="Εξίσωση" r:id="rId9" imgW="1238350" imgH="3999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230313"/>
                        <a:ext cx="2246313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7" name="Object 5"/>
          <p:cNvGraphicFramePr>
            <a:graphicFrameLocks noChangeAspect="1"/>
          </p:cNvGraphicFramePr>
          <p:nvPr/>
        </p:nvGraphicFramePr>
        <p:xfrm>
          <a:off x="4343400" y="1981200"/>
          <a:ext cx="229235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59" name="Εξίσωση" r:id="rId11" imgW="1266675" imgH="238036" progId="Equation.3">
                  <p:embed/>
                </p:oleObj>
              </mc:Choice>
              <mc:Fallback>
                <p:oleObj name="Εξίσωση" r:id="rId11" imgW="1266675" imgH="23803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81200"/>
                        <a:ext cx="229235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9" name="Line 15"/>
          <p:cNvSpPr>
            <a:spLocks noChangeShapeType="1"/>
          </p:cNvSpPr>
          <p:nvPr/>
        </p:nvSpPr>
        <p:spPr bwMode="auto">
          <a:xfrm>
            <a:off x="152400" y="2514600"/>
            <a:ext cx="8839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10598" name="Object 6"/>
          <p:cNvGraphicFramePr>
            <a:graphicFrameLocks noChangeAspect="1"/>
          </p:cNvGraphicFramePr>
          <p:nvPr/>
        </p:nvGraphicFramePr>
        <p:xfrm>
          <a:off x="4343400" y="4103688"/>
          <a:ext cx="17716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0" name="Εξίσωση" r:id="rId13" imgW="971450" imgH="399917" progId="Equation.3">
                  <p:embed/>
                </p:oleObj>
              </mc:Choice>
              <mc:Fallback>
                <p:oleObj name="Εξίσωση" r:id="rId13" imgW="971450" imgH="39991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03688"/>
                        <a:ext cx="177165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9" name="Object 7"/>
          <p:cNvGraphicFramePr>
            <a:graphicFrameLocks noChangeAspect="1"/>
          </p:cNvGraphicFramePr>
          <p:nvPr/>
        </p:nvGraphicFramePr>
        <p:xfrm>
          <a:off x="6096000" y="4125913"/>
          <a:ext cx="1770063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1" name="Εξίσωση" r:id="rId15" imgW="971450" imgH="399917" progId="Equation.3">
                  <p:embed/>
                </p:oleObj>
              </mc:Choice>
              <mc:Fallback>
                <p:oleObj name="Εξίσωση" r:id="rId15" imgW="971450" imgH="39991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125913"/>
                        <a:ext cx="1770063" cy="747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0" name="Object 8"/>
          <p:cNvGraphicFramePr>
            <a:graphicFrameLocks noChangeAspect="1"/>
          </p:cNvGraphicFramePr>
          <p:nvPr/>
        </p:nvGraphicFramePr>
        <p:xfrm>
          <a:off x="4343400" y="4876800"/>
          <a:ext cx="19526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2" name="Εξίσωση" r:id="rId17" imgW="1076375" imgH="218898" progId="Equation.3">
                  <p:embed/>
                </p:oleObj>
              </mc:Choice>
              <mc:Fallback>
                <p:oleObj name="Εξίσωση" r:id="rId17" imgW="1076375" imgH="21889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876800"/>
                        <a:ext cx="19526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27" name="Line 23"/>
          <p:cNvSpPr>
            <a:spLocks noChangeShapeType="1"/>
          </p:cNvSpPr>
          <p:nvPr/>
        </p:nvSpPr>
        <p:spPr bwMode="auto">
          <a:xfrm>
            <a:off x="152400" y="4038600"/>
            <a:ext cx="8839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8330" name="Line 26"/>
          <p:cNvSpPr>
            <a:spLocks noChangeShapeType="1"/>
          </p:cNvSpPr>
          <p:nvPr/>
        </p:nvSpPr>
        <p:spPr bwMode="auto">
          <a:xfrm>
            <a:off x="4267200" y="990600"/>
            <a:ext cx="0" cy="1524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8331" name="Line 27"/>
          <p:cNvSpPr>
            <a:spLocks noChangeShapeType="1"/>
          </p:cNvSpPr>
          <p:nvPr/>
        </p:nvSpPr>
        <p:spPr bwMode="auto">
          <a:xfrm>
            <a:off x="4267200" y="4038600"/>
            <a:ext cx="0" cy="12954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8335" name="Line 31"/>
          <p:cNvSpPr>
            <a:spLocks noChangeShapeType="1"/>
          </p:cNvSpPr>
          <p:nvPr/>
        </p:nvSpPr>
        <p:spPr bwMode="auto">
          <a:xfrm>
            <a:off x="152400" y="5334000"/>
            <a:ext cx="8839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10607" name="Object 15"/>
          <p:cNvGraphicFramePr>
            <a:graphicFrameLocks noChangeAspect="1"/>
          </p:cNvGraphicFramePr>
          <p:nvPr/>
        </p:nvGraphicFramePr>
        <p:xfrm>
          <a:off x="152400" y="1295400"/>
          <a:ext cx="163512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3" name="Εξίσωση" r:id="rId19" imgW="895250" imgH="371608" progId="Equation.3">
                  <p:embed/>
                </p:oleObj>
              </mc:Choice>
              <mc:Fallback>
                <p:oleObj name="Εξίσωση" r:id="rId19" imgW="895250" imgH="371608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295400"/>
                        <a:ext cx="1635125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8" name="Object 16"/>
          <p:cNvGraphicFramePr>
            <a:graphicFrameLocks noChangeAspect="1"/>
          </p:cNvGraphicFramePr>
          <p:nvPr/>
        </p:nvGraphicFramePr>
        <p:xfrm>
          <a:off x="1839913" y="1219200"/>
          <a:ext cx="176847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4" name="Εξίσωση" r:id="rId21" imgW="971450" imgH="399917" progId="Equation.3">
                  <p:embed/>
                </p:oleObj>
              </mc:Choice>
              <mc:Fallback>
                <p:oleObj name="Εξίσωση" r:id="rId21" imgW="971450" imgH="399917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1219200"/>
                        <a:ext cx="1768475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9" name="Object 17"/>
          <p:cNvGraphicFramePr>
            <a:graphicFrameLocks noChangeAspect="1"/>
          </p:cNvGraphicFramePr>
          <p:nvPr/>
        </p:nvGraphicFramePr>
        <p:xfrm>
          <a:off x="163513" y="2057400"/>
          <a:ext cx="17033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5" name="Εξίσωση" r:id="rId23" imgW="933550" imgH="209727" progId="Equation.3">
                  <p:embed/>
                </p:oleObj>
              </mc:Choice>
              <mc:Fallback>
                <p:oleObj name="Εξίσωση" r:id="rId23" imgW="933550" imgH="209727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2057400"/>
                        <a:ext cx="1703387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10" name="Object 18"/>
          <p:cNvGraphicFramePr>
            <a:graphicFrameLocks noChangeAspect="1"/>
          </p:cNvGraphicFramePr>
          <p:nvPr/>
        </p:nvGraphicFramePr>
        <p:xfrm>
          <a:off x="152400" y="4125913"/>
          <a:ext cx="17716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6" name="Εξίσωση" r:id="rId25" imgW="971450" imgH="371608" progId="Equation.3">
                  <p:embed/>
                </p:oleObj>
              </mc:Choice>
              <mc:Fallback>
                <p:oleObj name="Εξίσωση" r:id="rId25" imgW="971450" imgH="371608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125913"/>
                        <a:ext cx="1771650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11" name="Object 19"/>
          <p:cNvGraphicFramePr>
            <a:graphicFrameLocks noChangeAspect="1"/>
          </p:cNvGraphicFramePr>
          <p:nvPr/>
        </p:nvGraphicFramePr>
        <p:xfrm>
          <a:off x="1981200" y="4179888"/>
          <a:ext cx="12033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7" name="Εξίσωση" r:id="rId27" imgW="657075" imgH="371608" progId="Equation.3">
                  <p:embed/>
                </p:oleObj>
              </mc:Choice>
              <mc:Fallback>
                <p:oleObj name="Εξίσωση" r:id="rId27" imgW="657075" imgH="371608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79888"/>
                        <a:ext cx="120332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12" name="Object 20"/>
          <p:cNvGraphicFramePr>
            <a:graphicFrameLocks noChangeAspect="1"/>
          </p:cNvGraphicFramePr>
          <p:nvPr/>
        </p:nvGraphicFramePr>
        <p:xfrm>
          <a:off x="152400" y="4876800"/>
          <a:ext cx="17716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8" name="Εξίσωση" r:id="rId29" imgW="971450" imgH="218898" progId="Equation.3">
                  <p:embed/>
                </p:oleObj>
              </mc:Choice>
              <mc:Fallback>
                <p:oleObj name="Εξίσωση" r:id="rId29" imgW="971450" imgH="218898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876800"/>
                        <a:ext cx="177165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2" name="Ορθογώνιο 31"/>
              <p:cNvSpPr/>
              <p:nvPr/>
            </p:nvSpPr>
            <p:spPr>
              <a:xfrm>
                <a:off x="3084775" y="19050"/>
                <a:ext cx="29472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𝒓</m:t>
                          </m:r>
                        </m:e>
                      </m:acc>
                      <m:d>
                        <m:d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)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2" name="Ορθογώνιο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4775" y="19050"/>
                <a:ext cx="2947217" cy="461665"/>
              </a:xfrm>
              <a:prstGeom prst="rect">
                <a:avLst/>
              </a:prstGeom>
              <a:blipFill rotWithShape="1">
                <a:blip r:embed="rId31"/>
                <a:stretch>
                  <a:fillRect t="-2632" r="-10537"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55776" y="2514600"/>
                <a:ext cx="2718501" cy="42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d>
                        <m:d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514600"/>
                <a:ext cx="2718501" cy="428259"/>
              </a:xfrm>
              <a:prstGeom prst="rect">
                <a:avLst/>
              </a:prstGeom>
              <a:blipFill rotWithShape="1">
                <a:blip r:embed="rId32"/>
                <a:stretch>
                  <a:fillRect t="-5714" r="-9865" b="-571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2570502" y="2942859"/>
                <a:ext cx="4527265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</m:e>
                    </m:acc>
                    <m:d>
                      <m:d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</m:e>
                    </m:d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𝟒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𝐦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𝐬</m:t>
                        </m:r>
                      </m:e>
                    </m:d>
                    <m:acc>
                      <m:accPr>
                        <m:chr m:val="̂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𝒊</m:t>
                        </m:r>
                      </m:e>
                    </m:acc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𝟑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𝟒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𝐦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𝐬</m:t>
                        </m:r>
                      </m:e>
                    </m:d>
                    <m:acc>
                      <m:accPr>
                        <m:chr m:val="̂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𝒋</m:t>
                        </m:r>
                      </m:e>
                    </m:acc>
                  </m:oMath>
                </a14:m>
                <a:r>
                  <a:rPr lang="en-US" sz="2000" dirty="0" smtClean="0">
                    <a:solidFill>
                      <a:schemeClr val="bg1"/>
                    </a:solidFill>
                  </a:rPr>
                  <a:t> </a:t>
                </a:r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502" y="2942859"/>
                <a:ext cx="4527265" cy="439736"/>
              </a:xfrm>
              <a:prstGeom prst="rect">
                <a:avLst/>
              </a:prstGeom>
              <a:blipFill rotWithShape="1">
                <a:blip r:embed="rId33"/>
                <a:stretch>
                  <a:fillRect t="-1389" r="-4447" b="-97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582359" y="3460938"/>
                <a:ext cx="42608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</m:e>
                    </m:acc>
                    <m:d>
                      <m:d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𝐬</m:t>
                        </m:r>
                      </m:e>
                    </m:d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𝐦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𝐬</m:t>
                        </m:r>
                      </m:e>
                    </m:d>
                    <m:acc>
                      <m:accPr>
                        <m:chr m:val="̂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𝒊</m:t>
                        </m:r>
                      </m:e>
                    </m:acc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𝐦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𝐬</m:t>
                        </m:r>
                      </m:e>
                    </m:d>
                    <m:acc>
                      <m:accPr>
                        <m:chr m:val="̂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𝒋</m:t>
                        </m:r>
                      </m:e>
                    </m:acc>
                  </m:oMath>
                </a14:m>
                <a:r>
                  <a:rPr lang="en-US" sz="2000" dirty="0" smtClean="0">
                    <a:solidFill>
                      <a:schemeClr val="bg1"/>
                    </a:solidFill>
                  </a:rPr>
                  <a:t> </a:t>
                </a:r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359" y="3460938"/>
                <a:ext cx="4260846" cy="400110"/>
              </a:xfrm>
              <a:prstGeom prst="rect">
                <a:avLst/>
              </a:prstGeom>
              <a:blipFill rotWithShape="1">
                <a:blip r:embed="rId34"/>
                <a:stretch>
                  <a:fillRect t="-6154" r="-4721" b="-1692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994307" y="5941592"/>
                <a:ext cx="4792274" cy="439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  <m:d>
                      <m:d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</m:e>
                    </m:d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𝐦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</m:t>
                            </m:r>
                          </m:e>
                          <m:sup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  <m:acc>
                      <m:accPr>
                        <m:chr m:val="̂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𝒊</m:t>
                        </m:r>
                      </m:e>
                    </m:acc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𝟔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𝟒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</m:d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𝐦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  <m:acc>
                      <m:accPr>
                        <m:chr m:val="̂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𝒋</m:t>
                        </m:r>
                      </m:e>
                    </m:acc>
                  </m:oMath>
                </a14:m>
                <a:r>
                  <a:rPr lang="en-US" sz="2000" dirty="0" smtClean="0">
                    <a:solidFill>
                      <a:schemeClr val="bg1"/>
                    </a:solidFill>
                  </a:rPr>
                  <a:t> </a:t>
                </a:r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4307" y="5941592"/>
                <a:ext cx="4792274" cy="439736"/>
              </a:xfrm>
              <a:prstGeom prst="rect">
                <a:avLst/>
              </a:prstGeom>
              <a:blipFill rotWithShape="1">
                <a:blip r:embed="rId35"/>
                <a:stretch>
                  <a:fillRect t="-1389" r="-4198" b="-97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2966472" y="5449013"/>
                <a:ext cx="2748958" cy="428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d>
                        <m:dPr>
                          <m:ctrlP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acc>
                        <m:accPr>
                          <m:chr m:val="̂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6472" y="5449013"/>
                <a:ext cx="2748958" cy="428259"/>
              </a:xfrm>
              <a:prstGeom prst="rect">
                <a:avLst/>
              </a:prstGeom>
              <a:blipFill rotWithShape="1">
                <a:blip r:embed="rId36"/>
                <a:stretch>
                  <a:fillRect t="-5714" r="-9534" b="-714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985512" y="6406914"/>
                <a:ext cx="4755020" cy="4510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𝒂</m:t>
                        </m:r>
                      </m:e>
                    </m:acc>
                    <m:d>
                      <m:dPr>
                        <m:ctrlP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, 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𝐬</m:t>
                        </m:r>
                      </m:e>
                    </m:d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𝐦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  <m:acc>
                      <m:accPr>
                        <m:chr m:val="̂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𝒊</m:t>
                        </m:r>
                      </m:e>
                    </m:acc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𝟏𝟎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𝐦</m:t>
                        </m:r>
                        <m:r>
                          <a:rPr lang="en-US" sz="2000" b="1" i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/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  <m:acc>
                      <m:accPr>
                        <m:chr m:val="̂"/>
                        <m:ctrlP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𝒋</m:t>
                        </m:r>
                      </m:e>
                    </m:acc>
                  </m:oMath>
                </a14:m>
                <a:r>
                  <a:rPr lang="en-US" sz="2000" dirty="0" smtClean="0">
                    <a:solidFill>
                      <a:schemeClr val="bg1"/>
                    </a:solidFill>
                  </a:rPr>
                  <a:t> </a:t>
                </a:r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5512" y="6406914"/>
                <a:ext cx="4755020" cy="451086"/>
              </a:xfrm>
              <a:prstGeom prst="rect">
                <a:avLst/>
              </a:prstGeom>
              <a:blipFill rotWithShape="1">
                <a:blip r:embed="rId37"/>
                <a:stretch>
                  <a:fillRect t="-1351" r="-2821" b="-67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98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500"/>
                                        <p:tgtEl>
                                          <p:spTgt spid="11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500"/>
                                        <p:tgtEl>
                                          <p:spTgt spid="11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500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3" dur="500"/>
                                        <p:tgtEl>
                                          <p:spTgt spid="98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9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9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8" dur="5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3" dur="5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8" dur="5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3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3" dur="5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8" dur="5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3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4" grpId="0" autoUpdateAnimBg="0"/>
      <p:bldP spid="98315" grpId="0" autoUpdateAnimBg="0"/>
      <p:bldP spid="98319" grpId="0" animBg="1"/>
      <p:bldP spid="98327" grpId="0" animBg="1"/>
      <p:bldP spid="98330" grpId="0" animBg="1"/>
      <p:bldP spid="98331" grpId="0" animBg="1"/>
      <p:bldP spid="98335" grpId="0" animBg="1"/>
      <p:bldP spid="2" grpId="0"/>
      <p:bldP spid="34" grpId="0"/>
      <p:bldP spid="35" grpId="0"/>
      <p:bldP spid="36" grpId="0"/>
      <p:bldP spid="37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57200" y="44624"/>
            <a:ext cx="8382000" cy="778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28600" y="1124744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dirty="0">
                <a:solidFill>
                  <a:srgbClr val="FFFF00"/>
                </a:solidFill>
              </a:rPr>
              <a:t>1</a:t>
            </a:r>
            <a:r>
              <a:rPr lang="el-GR" altLang="el-GR" dirty="0">
                <a:solidFill>
                  <a:srgbClr val="FFFF00"/>
                </a:solidFill>
              </a:rPr>
              <a:t>η Περίπτωση:</a:t>
            </a:r>
          </a:p>
        </p:txBody>
      </p:sp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671513" y="2209800"/>
          <a:ext cx="11715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3" name="Εξίσωση" r:id="rId3" imgW="504675" imgH="209727" progId="Equation.3">
                  <p:embed/>
                </p:oleObj>
              </mc:Choice>
              <mc:Fallback>
                <p:oleObj name="Εξίσωση" r:id="rId3" imgW="504675" imgH="20972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2209800"/>
                        <a:ext cx="11715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685800" y="2895600"/>
          <a:ext cx="11715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Εξίσωση" r:id="rId5" imgW="504675" imgH="218898" progId="Equation.3">
                  <p:embed/>
                </p:oleObj>
              </mc:Choice>
              <mc:Fallback>
                <p:oleObj name="Εξίσωση" r:id="rId5" imgW="504675" imgH="21889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895600"/>
                        <a:ext cx="117157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2514600" y="2209800"/>
          <a:ext cx="17430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Εξίσωση" r:id="rId7" imgW="752425" imgH="209727" progId="Equation.3">
                  <p:embed/>
                </p:oleObj>
              </mc:Choice>
              <mc:Fallback>
                <p:oleObj name="Εξίσωση" r:id="rId7" imgW="752425" imgH="20972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09800"/>
                        <a:ext cx="17430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2438400" y="2895600"/>
          <a:ext cx="18002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Εξίσωση" r:id="rId9" imgW="781150" imgH="218898" progId="Equation.3">
                  <p:embed/>
                </p:oleObj>
              </mc:Choice>
              <mc:Fallback>
                <p:oleObj name="Εξίσωση" r:id="rId9" imgW="781150" imgH="21889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895600"/>
                        <a:ext cx="18002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4648200" y="2286000"/>
          <a:ext cx="3975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7" name="Εξίσωση" r:id="rId11" imgW="1705125" imgH="438194" progId="Equation.3">
                  <p:embed/>
                </p:oleObj>
              </mc:Choice>
              <mc:Fallback>
                <p:oleObj name="Εξίσωση" r:id="rId11" imgW="1705125" imgH="438194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286000"/>
                        <a:ext cx="3975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0" name="Freeform 10"/>
          <p:cNvSpPr>
            <a:spLocks/>
          </p:cNvSpPr>
          <p:nvPr/>
        </p:nvSpPr>
        <p:spPr bwMode="auto">
          <a:xfrm>
            <a:off x="4495800" y="3733800"/>
            <a:ext cx="3733800" cy="2667000"/>
          </a:xfrm>
          <a:custGeom>
            <a:avLst/>
            <a:gdLst>
              <a:gd name="T0" fmla="*/ 0 w 2352"/>
              <a:gd name="T1" fmla="*/ 0 h 1680"/>
              <a:gd name="T2" fmla="*/ 0 w 2352"/>
              <a:gd name="T3" fmla="*/ 2147483647 h 1680"/>
              <a:gd name="T4" fmla="*/ 2147483647 w 2352"/>
              <a:gd name="T5" fmla="*/ 2147483647 h 1680"/>
              <a:gd name="T6" fmla="*/ 0 60000 65536"/>
              <a:gd name="T7" fmla="*/ 0 60000 65536"/>
              <a:gd name="T8" fmla="*/ 0 60000 65536"/>
              <a:gd name="T9" fmla="*/ 0 w 2352"/>
              <a:gd name="T10" fmla="*/ 0 h 1680"/>
              <a:gd name="T11" fmla="*/ 2352 w 2352"/>
              <a:gd name="T12" fmla="*/ 1680 h 16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52" h="1680">
                <a:moveTo>
                  <a:pt x="0" y="0"/>
                </a:moveTo>
                <a:lnTo>
                  <a:pt x="0" y="1680"/>
                </a:lnTo>
                <a:lnTo>
                  <a:pt x="2352" y="1680"/>
                </a:ln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4114800" y="36576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800" b="0" i="1">
                <a:solidFill>
                  <a:srgbClr val="FFFF00"/>
                </a:solidFill>
              </a:rPr>
              <a:t>y</a:t>
            </a:r>
            <a:endParaRPr lang="el-GR" altLang="el-GR" sz="2800" b="0" i="1">
              <a:solidFill>
                <a:srgbClr val="FFFF00"/>
              </a:solidFill>
            </a:endParaRPr>
          </a:p>
        </p:txBody>
      </p: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7848600" y="63246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800" b="0" i="1">
                <a:solidFill>
                  <a:srgbClr val="FFFF00"/>
                </a:solidFill>
              </a:rPr>
              <a:t>x</a:t>
            </a:r>
            <a:endParaRPr lang="el-GR" altLang="el-GR" sz="2800" b="0" i="1">
              <a:solidFill>
                <a:srgbClr val="FFFF00"/>
              </a:solidFill>
            </a:endParaRPr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V="1">
            <a:off x="4495800" y="4191000"/>
            <a:ext cx="2971800" cy="12954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61454" name="Object 14"/>
          <p:cNvGraphicFramePr>
            <a:graphicFrameLocks noChangeAspect="1"/>
          </p:cNvGraphicFramePr>
          <p:nvPr/>
        </p:nvGraphicFramePr>
        <p:xfrm>
          <a:off x="2514600" y="5029200"/>
          <a:ext cx="19050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8" name="Εξίσωση" r:id="rId13" imgW="904825" imgH="438194" progId="Equation.3">
                  <p:embed/>
                </p:oleObj>
              </mc:Choice>
              <mc:Fallback>
                <p:oleObj name="Εξίσωση" r:id="rId13" imgW="904825" imgH="438194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029200"/>
                        <a:ext cx="1905000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5943600" y="5029200"/>
            <a:ext cx="2971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b="0" i="1" dirty="0">
                <a:solidFill>
                  <a:srgbClr val="FFFF00"/>
                </a:solidFill>
              </a:rPr>
              <a:t>Κίνηση ευθύγραμμη με σταθερή ταχύτητα </a:t>
            </a:r>
            <a:r>
              <a:rPr lang="en-US" altLang="el-GR" sz="2400" b="0" i="1" dirty="0">
                <a:solidFill>
                  <a:srgbClr val="FFFF00"/>
                </a:solidFill>
              </a:rPr>
              <a:t> </a:t>
            </a:r>
            <a:r>
              <a:rPr lang="el-GR" altLang="el-GR" sz="2400" b="0" i="1" dirty="0" smtClean="0">
                <a:solidFill>
                  <a:srgbClr val="FFFF00"/>
                </a:solidFill>
              </a:rPr>
              <a:t>υ </a:t>
            </a:r>
            <a:endParaRPr lang="el-GR" altLang="el-GR" sz="2400" b="0" i="1" dirty="0">
              <a:solidFill>
                <a:srgbClr val="FFFF00"/>
              </a:solidFill>
            </a:endParaRPr>
          </a:p>
        </p:txBody>
      </p:sp>
      <p:graphicFrame>
        <p:nvGraphicFramePr>
          <p:cNvPr id="61456" name="Object 16"/>
          <p:cNvGraphicFramePr>
            <a:graphicFrameLocks noChangeAspect="1"/>
          </p:cNvGraphicFramePr>
          <p:nvPr/>
        </p:nvGraphicFramePr>
        <p:xfrm>
          <a:off x="228600" y="3581400"/>
          <a:ext cx="2133600" cy="130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9" name="Εξίσωση" r:id="rId15" imgW="895250" imgH="543058" progId="Equation.3">
                  <p:embed/>
                </p:oleObj>
              </mc:Choice>
              <mc:Fallback>
                <p:oleObj name="Εξίσωση" r:id="rId15" imgW="895250" imgH="543058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581400"/>
                        <a:ext cx="2133600" cy="1303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7" name="Text Box 17"/>
          <p:cNvSpPr txBox="1">
            <a:spLocks noChangeArrowheads="1"/>
          </p:cNvSpPr>
          <p:nvPr/>
        </p:nvSpPr>
        <p:spPr bwMode="auto">
          <a:xfrm>
            <a:off x="4267200" y="6338888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800" b="0" i="1">
                <a:solidFill>
                  <a:srgbClr val="FFFF00"/>
                </a:solidFill>
              </a:rPr>
              <a:t>x=0</a:t>
            </a:r>
            <a:endParaRPr lang="el-GR" altLang="el-GR" sz="2800" b="0" i="1">
              <a:solidFill>
                <a:srgbClr val="FFFF00"/>
              </a:solidFill>
            </a:endParaRPr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V="1">
            <a:off x="5867400" y="4876800"/>
            <a:ext cx="0" cy="152400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459" name="Text Box 19"/>
          <p:cNvSpPr txBox="1">
            <a:spLocks noChangeArrowheads="1"/>
          </p:cNvSpPr>
          <p:nvPr/>
        </p:nvSpPr>
        <p:spPr bwMode="auto">
          <a:xfrm>
            <a:off x="5486400" y="63388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800" b="0" i="1">
                <a:solidFill>
                  <a:srgbClr val="FFFF00"/>
                </a:solidFill>
              </a:rPr>
              <a:t>x=x</a:t>
            </a:r>
            <a:r>
              <a:rPr lang="en-US" altLang="el-GR" sz="2800" b="0" i="1" baseline="-25000">
                <a:solidFill>
                  <a:srgbClr val="FFFF00"/>
                </a:solidFill>
              </a:rPr>
              <a:t>0</a:t>
            </a:r>
            <a:endParaRPr lang="el-GR" altLang="el-GR" sz="2800" b="0" i="1">
              <a:solidFill>
                <a:srgbClr val="FFFF00"/>
              </a:solidFill>
            </a:endParaRPr>
          </a:p>
        </p:txBody>
      </p:sp>
      <p:sp>
        <p:nvSpPr>
          <p:cNvPr id="61460" name="Line 20"/>
          <p:cNvSpPr>
            <a:spLocks noChangeShapeType="1"/>
          </p:cNvSpPr>
          <p:nvPr/>
        </p:nvSpPr>
        <p:spPr bwMode="auto">
          <a:xfrm>
            <a:off x="4495800" y="4876800"/>
            <a:ext cx="1371600" cy="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3505200" y="4495800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l-GR" sz="2800" b="0" i="1">
                <a:solidFill>
                  <a:srgbClr val="FFFF00"/>
                </a:solidFill>
              </a:rPr>
              <a:t>y=y</a:t>
            </a:r>
            <a:r>
              <a:rPr lang="en-US" altLang="el-GR" sz="2800" b="0" i="1" baseline="-25000">
                <a:solidFill>
                  <a:srgbClr val="FFFF00"/>
                </a:solidFill>
              </a:rPr>
              <a:t>0</a:t>
            </a:r>
            <a:endParaRPr lang="el-GR" altLang="el-GR" sz="2800" b="0" i="1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208473" y="1196752"/>
                <a:ext cx="11792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8473" y="1196752"/>
                <a:ext cx="1179297" cy="52322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61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7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61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0" grpId="0" animBg="1"/>
      <p:bldP spid="61451" grpId="0" autoUpdateAnimBg="0"/>
      <p:bldP spid="61452" grpId="0" autoUpdateAnimBg="0"/>
      <p:bldP spid="61453" grpId="0" animBg="1"/>
      <p:bldP spid="61455" grpId="0" autoUpdateAnimBg="0"/>
      <p:bldP spid="61457" grpId="0" autoUpdateAnimBg="0"/>
      <p:bldP spid="61458" grpId="0" animBg="1"/>
      <p:bldP spid="61459" grpId="0" build="p" autoUpdateAnimBg="0"/>
      <p:bldP spid="61460" grpId="0" animBg="1"/>
      <p:bldP spid="61461" grpId="0" build="p" autoUpdateAnimBg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2400" y="-27384"/>
            <a:ext cx="876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ΚΑΤΑΚΟΡΥΦΗ ΒΟΛΗ – ΕΛΕΥΘΕΡΗ ΠΤΩΣΗ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28600" y="1079500"/>
            <a:ext cx="28956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rgbClr val="FFFF00"/>
                </a:solidFill>
              </a:rPr>
              <a:t>2</a:t>
            </a:r>
            <a:r>
              <a:rPr lang="el-GR" altLang="el-GR">
                <a:solidFill>
                  <a:srgbClr val="FFFF00"/>
                </a:solidFill>
              </a:rPr>
              <a:t>η Περίπτωση: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4038600" y="1765300"/>
            <a:ext cx="1143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 dirty="0">
                <a:solidFill>
                  <a:schemeClr val="bg1"/>
                </a:solidFill>
              </a:rPr>
              <a:t>a</a:t>
            </a:r>
            <a:r>
              <a:rPr lang="en-US" altLang="el-GR" sz="3000" b="0" i="1" baseline="-25000" dirty="0">
                <a:solidFill>
                  <a:schemeClr val="bg1"/>
                </a:solidFill>
              </a:rPr>
              <a:t>x</a:t>
            </a:r>
            <a:r>
              <a:rPr lang="en-US" altLang="el-GR" sz="3000" b="0" i="1" dirty="0">
                <a:solidFill>
                  <a:schemeClr val="bg1"/>
                </a:solidFill>
              </a:rPr>
              <a:t>=0</a:t>
            </a:r>
            <a:endParaRPr lang="el-GR" altLang="el-GR" sz="3000" b="0" i="1" dirty="0">
              <a:solidFill>
                <a:schemeClr val="bg1"/>
              </a:solidFill>
            </a:endParaRP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5087020" y="1079500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b="0" i="1" dirty="0">
                <a:solidFill>
                  <a:schemeClr val="bg1"/>
                </a:solidFill>
              </a:rPr>
              <a:t>υ</a:t>
            </a:r>
            <a:r>
              <a:rPr lang="en-US" altLang="el-GR" b="0" i="1" baseline="-25000" dirty="0">
                <a:solidFill>
                  <a:schemeClr val="bg1"/>
                </a:solidFill>
              </a:rPr>
              <a:t>0x</a:t>
            </a:r>
            <a:r>
              <a:rPr lang="en-US" altLang="el-GR" b="0" i="1" dirty="0">
                <a:solidFill>
                  <a:schemeClr val="bg1"/>
                </a:solidFill>
              </a:rPr>
              <a:t>=0</a:t>
            </a:r>
            <a:endParaRPr lang="el-GR" altLang="el-GR" b="0" i="1" dirty="0">
              <a:solidFill>
                <a:schemeClr val="bg1"/>
              </a:solidFill>
            </a:endParaRPr>
          </a:p>
        </p:txBody>
      </p:sp>
      <p:graphicFrame>
        <p:nvGraphicFramePr>
          <p:cNvPr id="62474" name="Object 10"/>
          <p:cNvGraphicFramePr>
            <a:graphicFrameLocks noChangeAspect="1"/>
          </p:cNvGraphicFramePr>
          <p:nvPr/>
        </p:nvGraphicFramePr>
        <p:xfrm>
          <a:off x="352425" y="3810000"/>
          <a:ext cx="1914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Εξίσωση" r:id="rId3" imgW="828625" imgH="218898" progId="Equation.3">
                  <p:embed/>
                </p:oleObj>
              </mc:Choice>
              <mc:Fallback>
                <p:oleObj name="Εξίσωση" r:id="rId3" imgW="828625" imgH="218898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3810000"/>
                        <a:ext cx="19145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5" name="Object 11"/>
          <p:cNvGraphicFramePr>
            <a:graphicFrameLocks noChangeAspect="1"/>
          </p:cNvGraphicFramePr>
          <p:nvPr/>
        </p:nvGraphicFramePr>
        <p:xfrm>
          <a:off x="304800" y="4419600"/>
          <a:ext cx="2886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Εξίσωση" r:id="rId5" imgW="1266675" imgH="371608" progId="Equation.3">
                  <p:embed/>
                </p:oleObj>
              </mc:Choice>
              <mc:Fallback>
                <p:oleObj name="Εξίσωση" r:id="rId5" imgW="1266675" imgH="371608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419600"/>
                        <a:ext cx="28860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152400" y="320040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800" b="0" dirty="0">
                <a:solidFill>
                  <a:srgbClr val="FFFF00"/>
                </a:solidFill>
              </a:rPr>
              <a:t>Εξισώσεις Κίνησης</a:t>
            </a:r>
          </a:p>
        </p:txBody>
      </p:sp>
      <p:sp>
        <p:nvSpPr>
          <p:cNvPr id="5132" name="Line 13"/>
          <p:cNvSpPr>
            <a:spLocks noChangeShapeType="1"/>
          </p:cNvSpPr>
          <p:nvPr/>
        </p:nvSpPr>
        <p:spPr bwMode="auto">
          <a:xfrm>
            <a:off x="6158738" y="6813376"/>
            <a:ext cx="29718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5133" name="Group 32"/>
          <p:cNvGrpSpPr>
            <a:grpSpLocks/>
          </p:cNvGrpSpPr>
          <p:nvPr/>
        </p:nvGrpSpPr>
        <p:grpSpPr bwMode="auto">
          <a:xfrm>
            <a:off x="7859626" y="5213176"/>
            <a:ext cx="1259674" cy="1600200"/>
            <a:chOff x="4929" y="3120"/>
            <a:chExt cx="836" cy="1008"/>
          </a:xfrm>
        </p:grpSpPr>
        <p:sp>
          <p:nvSpPr>
            <p:cNvPr id="5146" name="Freeform 14"/>
            <p:cNvSpPr>
              <a:spLocks/>
            </p:cNvSpPr>
            <p:nvPr/>
          </p:nvSpPr>
          <p:spPr bwMode="auto">
            <a:xfrm>
              <a:off x="4929" y="3408"/>
              <a:ext cx="836" cy="720"/>
            </a:xfrm>
            <a:custGeom>
              <a:avLst/>
              <a:gdLst>
                <a:gd name="T0" fmla="*/ 0 w 960"/>
                <a:gd name="T1" fmla="*/ 720 h 720"/>
                <a:gd name="T2" fmla="*/ 0 w 960"/>
                <a:gd name="T3" fmla="*/ 0 h 720"/>
                <a:gd name="T4" fmla="*/ 960 w 960"/>
                <a:gd name="T5" fmla="*/ 0 h 720"/>
                <a:gd name="T6" fmla="*/ 960 w 960"/>
                <a:gd name="T7" fmla="*/ 720 h 720"/>
                <a:gd name="T8" fmla="*/ 0 w 960"/>
                <a:gd name="T9" fmla="*/ 72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0"/>
                <a:gd name="T16" fmla="*/ 0 h 720"/>
                <a:gd name="T17" fmla="*/ 960 w 960"/>
                <a:gd name="T18" fmla="*/ 720 h 7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0" h="720">
                  <a:moveTo>
                    <a:pt x="0" y="720"/>
                  </a:moveTo>
                  <a:lnTo>
                    <a:pt x="0" y="0"/>
                  </a:lnTo>
                  <a:lnTo>
                    <a:pt x="960" y="0"/>
                  </a:lnTo>
                  <a:lnTo>
                    <a:pt x="960" y="720"/>
                  </a:lnTo>
                  <a:lnTo>
                    <a:pt x="0" y="72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5147" name="Text Box 17"/>
            <p:cNvSpPr txBox="1">
              <a:spLocks noChangeArrowheads="1"/>
            </p:cNvSpPr>
            <p:nvPr/>
          </p:nvSpPr>
          <p:spPr bwMode="auto">
            <a:xfrm>
              <a:off x="4992" y="312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3000" b="0" i="1">
                  <a:solidFill>
                    <a:srgbClr val="FFFF00"/>
                  </a:solidFill>
                </a:rPr>
                <a:t>y</a:t>
              </a:r>
              <a:r>
                <a:rPr lang="en-US" altLang="el-GR" sz="3000" b="0" i="1" baseline="-25000">
                  <a:solidFill>
                    <a:srgbClr val="FFFF00"/>
                  </a:solidFill>
                </a:rPr>
                <a:t>0</a:t>
              </a:r>
              <a:endParaRPr lang="el-GR" altLang="el-GR" sz="3000" b="0" i="1">
                <a:solidFill>
                  <a:srgbClr val="FFFF00"/>
                </a:solidFill>
              </a:endParaRPr>
            </a:p>
          </p:txBody>
        </p:sp>
      </p:grpSp>
      <p:grpSp>
        <p:nvGrpSpPr>
          <p:cNvPr id="5134" name="Group 27"/>
          <p:cNvGrpSpPr>
            <a:grpSpLocks/>
          </p:cNvGrpSpPr>
          <p:nvPr/>
        </p:nvGrpSpPr>
        <p:grpSpPr bwMode="auto">
          <a:xfrm>
            <a:off x="7519231" y="4679776"/>
            <a:ext cx="696913" cy="990600"/>
            <a:chOff x="4745" y="2784"/>
            <a:chExt cx="439" cy="624"/>
          </a:xfrm>
        </p:grpSpPr>
        <p:sp>
          <p:nvSpPr>
            <p:cNvPr id="5143" name="Oval 15"/>
            <p:cNvSpPr>
              <a:spLocks noChangeArrowheads="1"/>
            </p:cNvSpPr>
            <p:nvPr/>
          </p:nvSpPr>
          <p:spPr bwMode="auto">
            <a:xfrm>
              <a:off x="4745" y="3216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5144" name="Text Box 16"/>
            <p:cNvSpPr txBox="1">
              <a:spLocks noChangeArrowheads="1"/>
            </p:cNvSpPr>
            <p:nvPr/>
          </p:nvSpPr>
          <p:spPr bwMode="auto">
            <a:xfrm>
              <a:off x="4896" y="2784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3000" b="0" i="1">
                  <a:solidFill>
                    <a:srgbClr val="FFFF00"/>
                  </a:solidFill>
                </a:rPr>
                <a:t>υ</a:t>
              </a:r>
              <a:r>
                <a:rPr lang="en-US" altLang="el-GR" sz="3000" b="0" i="1" baseline="-25000">
                  <a:solidFill>
                    <a:srgbClr val="FFFF00"/>
                  </a:solidFill>
                </a:rPr>
                <a:t>0y</a:t>
              </a:r>
              <a:endParaRPr lang="el-GR" altLang="el-GR" sz="3000" b="0" i="1">
                <a:solidFill>
                  <a:srgbClr val="FFFF00"/>
                </a:solidFill>
              </a:endParaRPr>
            </a:p>
          </p:txBody>
        </p:sp>
        <p:sp>
          <p:nvSpPr>
            <p:cNvPr id="5145" name="Line 20"/>
            <p:cNvSpPr>
              <a:spLocks noChangeShapeType="1"/>
            </p:cNvSpPr>
            <p:nvPr/>
          </p:nvSpPr>
          <p:spPr bwMode="auto">
            <a:xfrm flipV="1">
              <a:off x="4848" y="2832"/>
              <a:ext cx="0" cy="432"/>
            </a:xfrm>
            <a:prstGeom prst="line">
              <a:avLst/>
            </a:prstGeom>
            <a:noFill/>
            <a:ln w="34925">
              <a:solidFill>
                <a:srgbClr val="FF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7" name="Ομάδα 6"/>
          <p:cNvGrpSpPr/>
          <p:nvPr/>
        </p:nvGrpSpPr>
        <p:grpSpPr>
          <a:xfrm>
            <a:off x="4038600" y="2362200"/>
            <a:ext cx="4406138" cy="3808239"/>
            <a:chOff x="4038600" y="2362200"/>
            <a:chExt cx="4406138" cy="3808239"/>
          </a:xfrm>
        </p:grpSpPr>
        <p:sp>
          <p:nvSpPr>
            <p:cNvPr id="62472" name="Text Box 8"/>
            <p:cNvSpPr txBox="1">
              <a:spLocks noChangeArrowheads="1"/>
            </p:cNvSpPr>
            <p:nvPr/>
          </p:nvSpPr>
          <p:spPr bwMode="auto">
            <a:xfrm>
              <a:off x="4038600" y="2362200"/>
              <a:ext cx="12954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3000" b="0" i="1" dirty="0">
                  <a:solidFill>
                    <a:schemeClr val="bg1"/>
                  </a:solidFill>
                </a:rPr>
                <a:t>a</a:t>
              </a:r>
              <a:r>
                <a:rPr lang="en-US" altLang="el-GR" sz="3000" b="0" i="1" baseline="-25000" dirty="0">
                  <a:solidFill>
                    <a:schemeClr val="bg1"/>
                  </a:solidFill>
                </a:rPr>
                <a:t>y</a:t>
              </a:r>
              <a:r>
                <a:rPr lang="en-US" altLang="el-GR" sz="3000" b="0" i="1" dirty="0">
                  <a:solidFill>
                    <a:schemeClr val="bg1"/>
                  </a:solidFill>
                </a:rPr>
                <a:t>= –g</a:t>
              </a:r>
              <a:endParaRPr lang="el-GR" altLang="el-GR" sz="3000" b="0" i="1" dirty="0">
                <a:solidFill>
                  <a:schemeClr val="bg1"/>
                </a:solidFill>
              </a:endParaRPr>
            </a:p>
          </p:txBody>
        </p: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7682738" y="5589414"/>
              <a:ext cx="762000" cy="581025"/>
              <a:chOff x="4848" y="3357"/>
              <a:chExt cx="480" cy="366"/>
            </a:xfrm>
          </p:grpSpPr>
          <p:sp>
            <p:nvSpPr>
              <p:cNvPr id="5141" name="Line 21"/>
              <p:cNvSpPr>
                <a:spLocks noChangeShapeType="1"/>
              </p:cNvSpPr>
              <p:nvPr/>
            </p:nvSpPr>
            <p:spPr bwMode="auto">
              <a:xfrm>
                <a:off x="4848" y="3360"/>
                <a:ext cx="0" cy="363"/>
              </a:xfrm>
              <a:prstGeom prst="line">
                <a:avLst/>
              </a:prstGeom>
              <a:noFill/>
              <a:ln w="34925">
                <a:solidFill>
                  <a:srgbClr val="FF00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142" name="Text Box 22"/>
              <p:cNvSpPr txBox="1">
                <a:spLocks noChangeArrowheads="1"/>
              </p:cNvSpPr>
              <p:nvPr/>
            </p:nvSpPr>
            <p:spPr bwMode="auto">
              <a:xfrm>
                <a:off x="4896" y="3357"/>
                <a:ext cx="432" cy="3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l-GR" altLang="el-GR" sz="3000" b="0" i="1" dirty="0">
                    <a:solidFill>
                      <a:srgbClr val="FF0000"/>
                    </a:solidFill>
                  </a:rPr>
                  <a:t>-</a:t>
                </a:r>
                <a:r>
                  <a:rPr lang="en-US" altLang="el-GR" sz="3000" b="0" i="1" dirty="0">
                    <a:solidFill>
                      <a:srgbClr val="FF0000"/>
                    </a:solidFill>
                  </a:rPr>
                  <a:t>g</a:t>
                </a:r>
                <a:endParaRPr lang="el-GR" altLang="el-GR" sz="3000" b="0" i="1" dirty="0">
                  <a:solidFill>
                    <a:srgbClr val="FF0000"/>
                  </a:solidFill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208473" y="1131315"/>
                <a:ext cx="1693862" cy="53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</m:t>
                      </m:r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8473" y="1131315"/>
                <a:ext cx="1693862" cy="53937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83568" y="2132856"/>
                <a:ext cx="3314112" cy="495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   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132856"/>
                <a:ext cx="3314112" cy="495520"/>
              </a:xfrm>
              <a:prstGeom prst="rect">
                <a:avLst/>
              </a:prstGeom>
              <a:blipFill rotWithShape="1">
                <a:blip r:embed="rId8"/>
                <a:stretch>
                  <a:fillRect t="-2469"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 autoUpdateAnimBg="0"/>
      <p:bldP spid="62473" grpId="0" autoUpdateAnimBg="0"/>
      <p:bldP spid="62476" grpId="0" autoUpdateAnimBg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"/>
          <p:cNvSpPr>
            <a:spLocks noChangeArrowheads="1"/>
          </p:cNvSpPr>
          <p:nvPr/>
        </p:nvSpPr>
        <p:spPr bwMode="auto">
          <a:xfrm>
            <a:off x="152400" y="-27384"/>
            <a:ext cx="876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ΚΑΤΑΚΟΡΥΦΗ ΒΟΛΗ – ΕΛΕΥΘΕΡΗ ΠΤΩΣΗ</a:t>
            </a:r>
          </a:p>
        </p:txBody>
      </p:sp>
      <p:sp>
        <p:nvSpPr>
          <p:cNvPr id="6147" name="Text Box 27"/>
          <p:cNvSpPr txBox="1">
            <a:spLocks noChangeArrowheads="1"/>
          </p:cNvSpPr>
          <p:nvPr/>
        </p:nvSpPr>
        <p:spPr bwMode="auto">
          <a:xfrm>
            <a:off x="228600" y="1079500"/>
            <a:ext cx="28956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rgbClr val="FFFF00"/>
                </a:solidFill>
              </a:rPr>
              <a:t>2</a:t>
            </a:r>
            <a:r>
              <a:rPr lang="el-GR" altLang="el-GR">
                <a:solidFill>
                  <a:srgbClr val="FFFF00"/>
                </a:solidFill>
              </a:rPr>
              <a:t>η Περίπτωση:</a:t>
            </a:r>
          </a:p>
        </p:txBody>
      </p:sp>
      <p:graphicFrame>
        <p:nvGraphicFramePr>
          <p:cNvPr id="6150" name="Object 31"/>
          <p:cNvGraphicFramePr>
            <a:graphicFrameLocks noChangeAspect="1"/>
          </p:cNvGraphicFramePr>
          <p:nvPr/>
        </p:nvGraphicFramePr>
        <p:xfrm>
          <a:off x="2971800" y="1828800"/>
          <a:ext cx="1914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5" name="Εξίσωση" r:id="rId3" imgW="828625" imgH="218898" progId="Equation.3">
                  <p:embed/>
                </p:oleObj>
              </mc:Choice>
              <mc:Fallback>
                <p:oleObj name="Εξίσωση" r:id="rId3" imgW="828625" imgH="218898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28800"/>
                        <a:ext cx="19145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32"/>
          <p:cNvGraphicFramePr>
            <a:graphicFrameLocks noChangeAspect="1"/>
          </p:cNvGraphicFramePr>
          <p:nvPr/>
        </p:nvGraphicFramePr>
        <p:xfrm>
          <a:off x="5181600" y="1600200"/>
          <a:ext cx="2886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6" name="Εξίσωση" r:id="rId5" imgW="1266675" imgH="371608" progId="Equation.3">
                  <p:embed/>
                </p:oleObj>
              </mc:Choice>
              <mc:Fallback>
                <p:oleObj name="Εξίσωση" r:id="rId5" imgW="1266675" imgH="371608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600200"/>
                        <a:ext cx="28860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 Box 33"/>
          <p:cNvSpPr txBox="1">
            <a:spLocks noChangeArrowheads="1"/>
          </p:cNvSpPr>
          <p:nvPr/>
        </p:nvSpPr>
        <p:spPr bwMode="auto">
          <a:xfrm>
            <a:off x="0" y="1828800"/>
            <a:ext cx="2895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800" b="0" dirty="0">
                <a:solidFill>
                  <a:schemeClr val="bg1"/>
                </a:solidFill>
              </a:rPr>
              <a:t>Εξισώσεις Κίνησης</a:t>
            </a:r>
          </a:p>
        </p:txBody>
      </p:sp>
      <p:sp>
        <p:nvSpPr>
          <p:cNvPr id="6154" name="Line 52"/>
          <p:cNvSpPr>
            <a:spLocks noChangeShapeType="1"/>
          </p:cNvSpPr>
          <p:nvPr/>
        </p:nvSpPr>
        <p:spPr bwMode="auto">
          <a:xfrm>
            <a:off x="0" y="243840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10" name="Ομάδα 9"/>
          <p:cNvGrpSpPr/>
          <p:nvPr/>
        </p:nvGrpSpPr>
        <p:grpSpPr>
          <a:xfrm>
            <a:off x="0" y="2514600"/>
            <a:ext cx="5292080" cy="400110"/>
            <a:chOff x="0" y="2514600"/>
            <a:chExt cx="5292080" cy="400110"/>
          </a:xfrm>
        </p:grpSpPr>
        <p:sp>
          <p:nvSpPr>
            <p:cNvPr id="100403" name="Text Box 51"/>
            <p:cNvSpPr txBox="1">
              <a:spLocks noChangeArrowheads="1"/>
            </p:cNvSpPr>
            <p:nvPr/>
          </p:nvSpPr>
          <p:spPr bwMode="auto">
            <a:xfrm>
              <a:off x="0" y="2514600"/>
              <a:ext cx="1828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600" b="0" dirty="0">
                  <a:solidFill>
                    <a:schemeClr val="bg1"/>
                  </a:solidFill>
                </a:rPr>
                <a:t>Στη θέση </a:t>
              </a:r>
              <a:r>
                <a:rPr lang="en-US" altLang="el-GR" sz="2600" b="0" i="1" dirty="0">
                  <a:solidFill>
                    <a:schemeClr val="bg1"/>
                  </a:solidFill>
                </a:rPr>
                <a:t>y</a:t>
              </a:r>
              <a:r>
                <a:rPr lang="en-US" altLang="el-GR" sz="2600" b="0" i="1" baseline="-25000" dirty="0">
                  <a:solidFill>
                    <a:schemeClr val="bg1"/>
                  </a:solidFill>
                </a:rPr>
                <a:t>1</a:t>
              </a:r>
              <a:r>
                <a:rPr lang="en-US" altLang="el-GR" sz="2600" b="0" i="1" dirty="0">
                  <a:solidFill>
                    <a:schemeClr val="bg1"/>
                  </a:solidFill>
                </a:rPr>
                <a:t> </a:t>
              </a:r>
              <a:r>
                <a:rPr lang="en-US" altLang="el-GR" sz="2600" b="0" dirty="0">
                  <a:solidFill>
                    <a:schemeClr val="bg1"/>
                  </a:solidFill>
                </a:rPr>
                <a:t>:</a:t>
              </a:r>
              <a:endParaRPr lang="el-GR" altLang="el-GR" sz="2600" b="0" dirty="0">
                <a:solidFill>
                  <a:schemeClr val="bg1"/>
                </a:solidFill>
              </a:endParaRPr>
            </a:p>
          </p:txBody>
        </p:sp>
        <p:sp>
          <p:nvSpPr>
            <p:cNvPr id="100405" name="Text Box 53"/>
            <p:cNvSpPr txBox="1">
              <a:spLocks noChangeArrowheads="1"/>
            </p:cNvSpPr>
            <p:nvPr/>
          </p:nvSpPr>
          <p:spPr bwMode="auto">
            <a:xfrm>
              <a:off x="1905000" y="2514600"/>
              <a:ext cx="7620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600" b="0" i="1">
                  <a:solidFill>
                    <a:schemeClr val="bg1"/>
                  </a:solidFill>
                </a:rPr>
                <a:t>υ</a:t>
              </a:r>
              <a:r>
                <a:rPr lang="en-US" altLang="el-GR" sz="2600" b="0" i="1" baseline="-25000">
                  <a:solidFill>
                    <a:schemeClr val="bg1"/>
                  </a:solidFill>
                </a:rPr>
                <a:t>y1</a:t>
              </a:r>
              <a:r>
                <a:rPr lang="en-US" altLang="el-GR" sz="2600" b="0">
                  <a:solidFill>
                    <a:schemeClr val="bg1"/>
                  </a:solidFill>
                </a:rPr>
                <a:t>=0</a:t>
              </a:r>
              <a:endParaRPr lang="el-GR" altLang="el-GR" sz="2600" b="0">
                <a:solidFill>
                  <a:schemeClr val="bg1"/>
                </a:solidFill>
              </a:endParaRPr>
            </a:p>
          </p:txBody>
        </p:sp>
        <p:sp>
          <p:nvSpPr>
            <p:cNvPr id="100406" name="Text Box 54"/>
            <p:cNvSpPr txBox="1">
              <a:spLocks noChangeArrowheads="1"/>
            </p:cNvSpPr>
            <p:nvPr/>
          </p:nvSpPr>
          <p:spPr bwMode="auto">
            <a:xfrm>
              <a:off x="2743200" y="2514600"/>
              <a:ext cx="254888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600" b="0" dirty="0">
                  <a:solidFill>
                    <a:schemeClr val="bg1"/>
                  </a:solidFill>
                </a:rPr>
                <a:t>και  </a:t>
              </a:r>
              <a:r>
                <a:rPr lang="en-US" altLang="el-GR" sz="2600" b="0" i="1" dirty="0" smtClean="0">
                  <a:solidFill>
                    <a:schemeClr val="bg1"/>
                  </a:solidFill>
                </a:rPr>
                <a:t>t = t</a:t>
              </a:r>
              <a:r>
                <a:rPr lang="el-GR" altLang="el-GR" sz="2600" b="0" baseline="-25000" dirty="0">
                  <a:solidFill>
                    <a:schemeClr val="bg1"/>
                  </a:solidFill>
                </a:rPr>
                <a:t>ανόδου</a:t>
              </a:r>
              <a:r>
                <a:rPr lang="el-GR" altLang="el-GR" sz="2600" b="0" dirty="0" smtClean="0">
                  <a:solidFill>
                    <a:schemeClr val="bg1"/>
                  </a:solidFill>
                </a:rPr>
                <a:t>=</a:t>
              </a:r>
              <a:r>
                <a:rPr lang="en-US" altLang="el-GR" sz="2600" b="0" dirty="0" smtClean="0">
                  <a:solidFill>
                    <a:schemeClr val="bg1"/>
                  </a:solidFill>
                </a:rPr>
                <a:t> </a:t>
              </a:r>
              <a:r>
                <a:rPr lang="en-US" altLang="el-GR" sz="2600" b="0" i="1" dirty="0" smtClean="0">
                  <a:solidFill>
                    <a:schemeClr val="bg1"/>
                  </a:solidFill>
                </a:rPr>
                <a:t>t</a:t>
              </a:r>
              <a:r>
                <a:rPr lang="el-GR" altLang="el-GR" sz="2600" b="0" baseline="-25000" dirty="0">
                  <a:solidFill>
                    <a:schemeClr val="bg1"/>
                  </a:solidFill>
                </a:rPr>
                <a:t>αν</a:t>
              </a:r>
              <a:endParaRPr lang="el-GR" altLang="el-GR" sz="2600" b="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Ομάδα 10"/>
          <p:cNvGrpSpPr/>
          <p:nvPr/>
        </p:nvGrpSpPr>
        <p:grpSpPr>
          <a:xfrm>
            <a:off x="1905000" y="1828800"/>
            <a:ext cx="2936776" cy="1990725"/>
            <a:chOff x="1905000" y="1828800"/>
            <a:chExt cx="2936776" cy="1990725"/>
          </a:xfrm>
        </p:grpSpPr>
        <p:grpSp>
          <p:nvGrpSpPr>
            <p:cNvPr id="2" name="Group 68"/>
            <p:cNvGrpSpPr>
              <a:grpSpLocks/>
            </p:cNvGrpSpPr>
            <p:nvPr/>
          </p:nvGrpSpPr>
          <p:grpSpPr bwMode="auto">
            <a:xfrm>
              <a:off x="2555776" y="1828800"/>
              <a:ext cx="2286000" cy="1524000"/>
              <a:chOff x="1488" y="1152"/>
              <a:chExt cx="1632" cy="1008"/>
            </a:xfrm>
          </p:grpSpPr>
          <p:sp>
            <p:nvSpPr>
              <p:cNvPr id="6187" name="Oval 55"/>
              <p:cNvSpPr>
                <a:spLocks noChangeArrowheads="1"/>
              </p:cNvSpPr>
              <p:nvPr/>
            </p:nvSpPr>
            <p:spPr bwMode="auto">
              <a:xfrm>
                <a:off x="1824" y="1152"/>
                <a:ext cx="1296" cy="336"/>
              </a:xfrm>
              <a:prstGeom prst="ellipse">
                <a:avLst/>
              </a:prstGeom>
              <a:noFill/>
              <a:ln w="9525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6188" name="Line 56"/>
              <p:cNvSpPr>
                <a:spLocks noChangeShapeType="1"/>
              </p:cNvSpPr>
              <p:nvPr/>
            </p:nvSpPr>
            <p:spPr bwMode="auto">
              <a:xfrm flipH="1">
                <a:off x="1488" y="1488"/>
                <a:ext cx="912" cy="672"/>
              </a:xfrm>
              <a:prstGeom prst="line">
                <a:avLst/>
              </a:prstGeom>
              <a:noFill/>
              <a:ln w="22225">
                <a:solidFill>
                  <a:srgbClr val="FFFF00"/>
                </a:solidFill>
                <a:prstDash val="dash"/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aphicFrame>
          <p:nvGraphicFramePr>
            <p:cNvPr id="100409" name="Object 5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91959147"/>
                </p:ext>
              </p:extLst>
            </p:nvPr>
          </p:nvGraphicFramePr>
          <p:xfrm>
            <a:off x="1905000" y="3276600"/>
            <a:ext cx="2600325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47" name="Εξίσωση" r:id="rId7" imgW="1133425" imgH="218898" progId="Equation.3">
                    <p:embed/>
                  </p:oleObj>
                </mc:Choice>
                <mc:Fallback>
                  <p:oleObj name="Εξίσωση" r:id="rId7" imgW="1133425" imgH="218898" progId="Equation.3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5000" y="3276600"/>
                          <a:ext cx="2600325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4724400" y="2971800"/>
            <a:ext cx="1371600" cy="1000125"/>
            <a:chOff x="2976" y="1872"/>
            <a:chExt cx="864" cy="630"/>
          </a:xfrm>
        </p:grpSpPr>
        <p:graphicFrame>
          <p:nvGraphicFramePr>
            <p:cNvPr id="6185" name="Object 58"/>
            <p:cNvGraphicFramePr>
              <a:graphicFrameLocks noChangeAspect="1"/>
            </p:cNvGraphicFramePr>
            <p:nvPr/>
          </p:nvGraphicFramePr>
          <p:xfrm>
            <a:off x="3024" y="1872"/>
            <a:ext cx="810" cy="6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48" name="Εξίσωση" r:id="rId9" imgW="552550" imgH="428625" progId="Equation.3">
                    <p:embed/>
                  </p:oleObj>
                </mc:Choice>
                <mc:Fallback>
                  <p:oleObj name="Εξίσωση" r:id="rId9" imgW="552550" imgH="428625" progId="Equation.3">
                    <p:embed/>
                    <p:pic>
                      <p:nvPicPr>
                        <p:cNvPr id="0" name="Object 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1872"/>
                          <a:ext cx="810" cy="6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86" name="Rectangle 59"/>
            <p:cNvSpPr>
              <a:spLocks noChangeArrowheads="1"/>
            </p:cNvSpPr>
            <p:nvPr/>
          </p:nvSpPr>
          <p:spPr bwMode="auto">
            <a:xfrm>
              <a:off x="2976" y="1920"/>
              <a:ext cx="864" cy="576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grpSp>
        <p:nvGrpSpPr>
          <p:cNvPr id="12" name="Ομάδα 11"/>
          <p:cNvGrpSpPr/>
          <p:nvPr/>
        </p:nvGrpSpPr>
        <p:grpSpPr>
          <a:xfrm>
            <a:off x="1905000" y="1600200"/>
            <a:ext cx="6248400" cy="3248025"/>
            <a:chOff x="1905000" y="1600200"/>
            <a:chExt cx="6248400" cy="3248025"/>
          </a:xfrm>
        </p:grpSpPr>
        <p:grpSp>
          <p:nvGrpSpPr>
            <p:cNvPr id="4" name="Group 70"/>
            <p:cNvGrpSpPr>
              <a:grpSpLocks/>
            </p:cNvGrpSpPr>
            <p:nvPr/>
          </p:nvGrpSpPr>
          <p:grpSpPr bwMode="auto">
            <a:xfrm>
              <a:off x="2667000" y="1600200"/>
              <a:ext cx="5486400" cy="2743200"/>
              <a:chOff x="1680" y="1008"/>
              <a:chExt cx="3456" cy="1728"/>
            </a:xfrm>
          </p:grpSpPr>
          <p:sp>
            <p:nvSpPr>
              <p:cNvPr id="6183" name="Oval 60"/>
              <p:cNvSpPr>
                <a:spLocks noChangeArrowheads="1"/>
              </p:cNvSpPr>
              <p:nvPr/>
            </p:nvSpPr>
            <p:spPr bwMode="auto">
              <a:xfrm>
                <a:off x="3216" y="1008"/>
                <a:ext cx="1920" cy="576"/>
              </a:xfrm>
              <a:prstGeom prst="ellipse">
                <a:avLst/>
              </a:prstGeom>
              <a:noFill/>
              <a:ln w="9525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6184" name="Line 61"/>
              <p:cNvSpPr>
                <a:spLocks noChangeShapeType="1"/>
              </p:cNvSpPr>
              <p:nvPr/>
            </p:nvSpPr>
            <p:spPr bwMode="auto">
              <a:xfrm flipH="1">
                <a:off x="1680" y="1488"/>
                <a:ext cx="1728" cy="1248"/>
              </a:xfrm>
              <a:prstGeom prst="line">
                <a:avLst/>
              </a:prstGeom>
              <a:noFill/>
              <a:ln w="22225">
                <a:solidFill>
                  <a:srgbClr val="FFFF00"/>
                </a:solidFill>
                <a:prstDash val="dash"/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aphicFrame>
          <p:nvGraphicFramePr>
            <p:cNvPr id="100414" name="Object 6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0494472"/>
                </p:ext>
              </p:extLst>
            </p:nvPr>
          </p:nvGraphicFramePr>
          <p:xfrm>
            <a:off x="1905000" y="3962400"/>
            <a:ext cx="3286125" cy="885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49" name="Εξίσωση" r:id="rId11" imgW="1438225" imgH="371608" progId="Equation.3">
                    <p:embed/>
                  </p:oleObj>
                </mc:Choice>
                <mc:Fallback>
                  <p:oleObj name="Εξίσωση" r:id="rId11" imgW="1438225" imgH="371608" progId="Equation.3">
                    <p:embed/>
                    <p:pic>
                      <p:nvPicPr>
                        <p:cNvPr id="0" name="Object 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5000" y="3962400"/>
                          <a:ext cx="3286125" cy="885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0415" name="Object 63"/>
          <p:cNvGraphicFramePr>
            <a:graphicFrameLocks noChangeAspect="1"/>
          </p:cNvGraphicFramePr>
          <p:nvPr/>
        </p:nvGraphicFramePr>
        <p:xfrm>
          <a:off x="1905000" y="4800600"/>
          <a:ext cx="362902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" name="Εξίσωση" r:id="rId13" imgW="1590625" imgH="438194" progId="Equation.3">
                  <p:embed/>
                </p:oleObj>
              </mc:Choice>
              <mc:Fallback>
                <p:oleObj name="Εξίσωση" r:id="rId13" imgW="1590625" imgH="438194" progId="Equation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800600"/>
                        <a:ext cx="3629025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67"/>
          <p:cNvGrpSpPr>
            <a:grpSpLocks/>
          </p:cNvGrpSpPr>
          <p:nvPr/>
        </p:nvGrpSpPr>
        <p:grpSpPr bwMode="auto">
          <a:xfrm>
            <a:off x="1905000" y="5829300"/>
            <a:ext cx="1905000" cy="1028700"/>
            <a:chOff x="1152" y="3672"/>
            <a:chExt cx="1200" cy="648"/>
          </a:xfrm>
        </p:grpSpPr>
        <p:graphicFrame>
          <p:nvGraphicFramePr>
            <p:cNvPr id="6181" name="Object 64"/>
            <p:cNvGraphicFramePr>
              <a:graphicFrameLocks noChangeAspect="1"/>
            </p:cNvGraphicFramePr>
            <p:nvPr/>
          </p:nvGraphicFramePr>
          <p:xfrm>
            <a:off x="1200" y="3672"/>
            <a:ext cx="1134" cy="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51" name="Εξίσωση" r:id="rId15" imgW="781150" imgH="438194" progId="Equation.3">
                    <p:embed/>
                  </p:oleObj>
                </mc:Choice>
                <mc:Fallback>
                  <p:oleObj name="Εξίσωση" r:id="rId15" imgW="781150" imgH="438194" progId="Equation.3">
                    <p:embed/>
                    <p:pic>
                      <p:nvPicPr>
                        <p:cNvPr id="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3672"/>
                          <a:ext cx="1134" cy="6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82" name="Rectangle 65"/>
            <p:cNvSpPr>
              <a:spLocks noChangeArrowheads="1"/>
            </p:cNvSpPr>
            <p:nvPr/>
          </p:nvSpPr>
          <p:spPr bwMode="auto">
            <a:xfrm>
              <a:off x="1152" y="3696"/>
              <a:ext cx="1200" cy="624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6934200" y="2438400"/>
            <a:ext cx="2057400" cy="3124200"/>
            <a:chOff x="6934200" y="2438400"/>
            <a:chExt cx="2057400" cy="3124200"/>
          </a:xfrm>
        </p:grpSpPr>
        <p:sp>
          <p:nvSpPr>
            <p:cNvPr id="6174" name="Line 38"/>
            <p:cNvSpPr>
              <a:spLocks noChangeShapeType="1"/>
            </p:cNvSpPr>
            <p:nvPr/>
          </p:nvSpPr>
          <p:spPr bwMode="auto">
            <a:xfrm flipV="1">
              <a:off x="7696200" y="2743200"/>
              <a:ext cx="0" cy="28194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175" name="Text Box 39"/>
            <p:cNvSpPr txBox="1">
              <a:spLocks noChangeArrowheads="1"/>
            </p:cNvSpPr>
            <p:nvPr/>
          </p:nvSpPr>
          <p:spPr bwMode="auto">
            <a:xfrm>
              <a:off x="7848600" y="2438400"/>
              <a:ext cx="11430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3000" b="0" i="1">
                  <a:solidFill>
                    <a:srgbClr val="FFFF00"/>
                  </a:solidFill>
                </a:rPr>
                <a:t>υ</a:t>
              </a:r>
              <a:r>
                <a:rPr lang="en-US" altLang="el-GR" sz="3000" b="0" i="1" baseline="-25000">
                  <a:solidFill>
                    <a:srgbClr val="FFFF00"/>
                  </a:solidFill>
                </a:rPr>
                <a:t>y1</a:t>
              </a:r>
              <a:r>
                <a:rPr lang="en-US" altLang="el-GR" sz="3000" b="0" i="1">
                  <a:solidFill>
                    <a:srgbClr val="FFFF00"/>
                  </a:solidFill>
                </a:rPr>
                <a:t>=0</a:t>
              </a:r>
              <a:endParaRPr lang="el-GR" altLang="el-GR" sz="3000" b="0" i="1">
                <a:solidFill>
                  <a:srgbClr val="FFFF00"/>
                </a:solidFill>
              </a:endParaRPr>
            </a:p>
          </p:txBody>
        </p:sp>
        <p:sp>
          <p:nvSpPr>
            <p:cNvPr id="6178" name="Text Box 42"/>
            <p:cNvSpPr txBox="1">
              <a:spLocks noChangeArrowheads="1"/>
            </p:cNvSpPr>
            <p:nvPr/>
          </p:nvSpPr>
          <p:spPr bwMode="auto">
            <a:xfrm>
              <a:off x="6934200" y="2514600"/>
              <a:ext cx="6096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3000" b="0" i="1" dirty="0">
                  <a:solidFill>
                    <a:srgbClr val="FFFF00"/>
                  </a:solidFill>
                </a:rPr>
                <a:t>y</a:t>
              </a:r>
              <a:r>
                <a:rPr lang="en-US" altLang="el-GR" sz="3000" b="0" i="1" baseline="-25000" dirty="0">
                  <a:solidFill>
                    <a:srgbClr val="FFFF00"/>
                  </a:solidFill>
                </a:rPr>
                <a:t>1</a:t>
              </a:r>
              <a:endParaRPr lang="el-GR" altLang="el-GR" sz="3000" b="0" i="1" dirty="0">
                <a:solidFill>
                  <a:srgbClr val="FFFF00"/>
                </a:solidFill>
              </a:endParaRPr>
            </a:p>
          </p:txBody>
        </p:sp>
        <p:sp>
          <p:nvSpPr>
            <p:cNvPr id="6179" name="Oval 43"/>
            <p:cNvSpPr>
              <a:spLocks noChangeArrowheads="1"/>
            </p:cNvSpPr>
            <p:nvPr/>
          </p:nvSpPr>
          <p:spPr bwMode="auto">
            <a:xfrm>
              <a:off x="7543800" y="25908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6168" name="Line 48"/>
            <p:cNvSpPr>
              <a:spLocks noChangeShapeType="1"/>
            </p:cNvSpPr>
            <p:nvPr/>
          </p:nvSpPr>
          <p:spPr bwMode="auto">
            <a:xfrm>
              <a:off x="7696200" y="2895600"/>
              <a:ext cx="0" cy="576000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169" name="Text Box 49"/>
            <p:cNvSpPr txBox="1">
              <a:spLocks noChangeArrowheads="1"/>
            </p:cNvSpPr>
            <p:nvPr/>
          </p:nvSpPr>
          <p:spPr bwMode="auto">
            <a:xfrm>
              <a:off x="7668344" y="2924944"/>
              <a:ext cx="685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3000" b="0" i="1" dirty="0" smtClean="0">
                  <a:solidFill>
                    <a:srgbClr val="FF0000"/>
                  </a:solidFill>
                </a:rPr>
                <a:t>-g</a:t>
              </a:r>
              <a:endParaRPr lang="el-GR" altLang="el-GR" sz="3000" b="0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5087020" y="980728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b="0" i="1" dirty="0">
                <a:solidFill>
                  <a:schemeClr val="bg1"/>
                </a:solidFill>
              </a:rPr>
              <a:t>υ</a:t>
            </a:r>
            <a:r>
              <a:rPr lang="en-US" altLang="el-GR" b="0" i="1" baseline="-25000" dirty="0">
                <a:solidFill>
                  <a:schemeClr val="bg1"/>
                </a:solidFill>
              </a:rPr>
              <a:t>0x</a:t>
            </a:r>
            <a:r>
              <a:rPr lang="en-US" altLang="el-GR" b="0" i="1" dirty="0">
                <a:solidFill>
                  <a:schemeClr val="bg1"/>
                </a:solidFill>
              </a:rPr>
              <a:t>=0</a:t>
            </a:r>
            <a:endParaRPr lang="el-GR" altLang="el-GR" b="0" i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208473" y="1054577"/>
                <a:ext cx="1693862" cy="53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</m:t>
                      </m:r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8473" y="1054577"/>
                <a:ext cx="1693862" cy="539378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70" name="Freeform 34"/>
          <p:cNvSpPr>
            <a:spLocks/>
          </p:cNvSpPr>
          <p:nvPr/>
        </p:nvSpPr>
        <p:spPr bwMode="auto">
          <a:xfrm>
            <a:off x="7870538" y="5715000"/>
            <a:ext cx="1260000" cy="1143000"/>
          </a:xfrm>
          <a:custGeom>
            <a:avLst/>
            <a:gdLst>
              <a:gd name="T0" fmla="*/ 0 w 960"/>
              <a:gd name="T1" fmla="*/ 720 h 720"/>
              <a:gd name="T2" fmla="*/ 0 w 960"/>
              <a:gd name="T3" fmla="*/ 0 h 720"/>
              <a:gd name="T4" fmla="*/ 960 w 960"/>
              <a:gd name="T5" fmla="*/ 0 h 720"/>
              <a:gd name="T6" fmla="*/ 960 w 960"/>
              <a:gd name="T7" fmla="*/ 720 h 720"/>
              <a:gd name="T8" fmla="*/ 0 w 960"/>
              <a:gd name="T9" fmla="*/ 720 h 7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720"/>
              <a:gd name="T17" fmla="*/ 960 w 960"/>
              <a:gd name="T18" fmla="*/ 720 h 7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720">
                <a:moveTo>
                  <a:pt x="0" y="720"/>
                </a:moveTo>
                <a:lnTo>
                  <a:pt x="0" y="0"/>
                </a:lnTo>
                <a:lnTo>
                  <a:pt x="960" y="0"/>
                </a:lnTo>
                <a:lnTo>
                  <a:pt x="960" y="720"/>
                </a:lnTo>
                <a:lnTo>
                  <a:pt x="0" y="72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152400" y="-27384"/>
            <a:ext cx="876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ΚΑΤΑΚΟΡΥΦΗ ΒΟΛΗ – ΕΛΕΥΘΕΡΗ ΠΤΩΣΗ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228600" y="1079500"/>
            <a:ext cx="28956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rgbClr val="FFFF00"/>
                </a:solidFill>
              </a:rPr>
              <a:t>2</a:t>
            </a:r>
            <a:r>
              <a:rPr lang="el-GR" altLang="el-GR">
                <a:solidFill>
                  <a:srgbClr val="FFFF00"/>
                </a:solidFill>
              </a:rPr>
              <a:t>η Περίπτωση:</a:t>
            </a:r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971800" y="1828800"/>
          <a:ext cx="1914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" name="Εξίσωση" r:id="rId3" imgW="828625" imgH="218898" progId="Equation.3">
                  <p:embed/>
                </p:oleObj>
              </mc:Choice>
              <mc:Fallback>
                <p:oleObj name="Εξίσωση" r:id="rId3" imgW="828625" imgH="218898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28800"/>
                        <a:ext cx="19145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181600" y="1600200"/>
          <a:ext cx="2886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" name="Εξίσωση" r:id="rId5" imgW="1266675" imgH="371608" progId="Equation.3">
                  <p:embed/>
                </p:oleObj>
              </mc:Choice>
              <mc:Fallback>
                <p:oleObj name="Εξίσωση" r:id="rId5" imgW="1266675" imgH="37160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600200"/>
                        <a:ext cx="28860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0" y="1828800"/>
            <a:ext cx="2895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800" b="0">
                <a:solidFill>
                  <a:srgbClr val="FFFF00"/>
                </a:solidFill>
              </a:rPr>
              <a:t>Εξισώσεις Κίνησης</a:t>
            </a:r>
          </a:p>
        </p:txBody>
      </p:sp>
      <p:sp>
        <p:nvSpPr>
          <p:cNvPr id="7178" name="Line 26"/>
          <p:cNvSpPr>
            <a:spLocks noChangeShapeType="1"/>
          </p:cNvSpPr>
          <p:nvPr/>
        </p:nvSpPr>
        <p:spPr bwMode="auto">
          <a:xfrm>
            <a:off x="0" y="243840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213" name="Text Box 15"/>
          <p:cNvSpPr txBox="1">
            <a:spLocks noChangeArrowheads="1"/>
          </p:cNvSpPr>
          <p:nvPr/>
        </p:nvSpPr>
        <p:spPr bwMode="auto">
          <a:xfrm>
            <a:off x="7086605" y="5943600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l-GR" altLang="el-GR" sz="3000" b="0" i="1">
              <a:solidFill>
                <a:srgbClr val="FFFF00"/>
              </a:solidFill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7885118" y="5257800"/>
            <a:ext cx="1260476" cy="1600200"/>
            <a:chOff x="7885118" y="5257800"/>
            <a:chExt cx="1260476" cy="1600200"/>
          </a:xfrm>
        </p:grpSpPr>
        <p:sp>
          <p:nvSpPr>
            <p:cNvPr id="7210" name="Freeform 12"/>
            <p:cNvSpPr>
              <a:spLocks/>
            </p:cNvSpPr>
            <p:nvPr/>
          </p:nvSpPr>
          <p:spPr bwMode="auto">
            <a:xfrm>
              <a:off x="7885118" y="5715000"/>
              <a:ext cx="1260476" cy="1143000"/>
            </a:xfrm>
            <a:custGeom>
              <a:avLst/>
              <a:gdLst>
                <a:gd name="T0" fmla="*/ 0 w 960"/>
                <a:gd name="T1" fmla="*/ 720 h 720"/>
                <a:gd name="T2" fmla="*/ 0 w 960"/>
                <a:gd name="T3" fmla="*/ 0 h 720"/>
                <a:gd name="T4" fmla="*/ 960 w 960"/>
                <a:gd name="T5" fmla="*/ 0 h 720"/>
                <a:gd name="T6" fmla="*/ 960 w 960"/>
                <a:gd name="T7" fmla="*/ 720 h 720"/>
                <a:gd name="T8" fmla="*/ 0 w 960"/>
                <a:gd name="T9" fmla="*/ 720 h 7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0"/>
                <a:gd name="T16" fmla="*/ 0 h 720"/>
                <a:gd name="T17" fmla="*/ 960 w 960"/>
                <a:gd name="T18" fmla="*/ 720 h 7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0" h="720">
                  <a:moveTo>
                    <a:pt x="0" y="720"/>
                  </a:moveTo>
                  <a:lnTo>
                    <a:pt x="0" y="0"/>
                  </a:lnTo>
                  <a:lnTo>
                    <a:pt x="960" y="0"/>
                  </a:lnTo>
                  <a:lnTo>
                    <a:pt x="960" y="720"/>
                  </a:lnTo>
                  <a:lnTo>
                    <a:pt x="0" y="72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7206" name="Text Box 45"/>
            <p:cNvSpPr txBox="1">
              <a:spLocks noChangeArrowheads="1"/>
            </p:cNvSpPr>
            <p:nvPr/>
          </p:nvSpPr>
          <p:spPr bwMode="auto">
            <a:xfrm>
              <a:off x="7924806" y="5257800"/>
              <a:ext cx="304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3000" b="0" i="1" dirty="0">
                  <a:solidFill>
                    <a:srgbClr val="FFFF00"/>
                  </a:solidFill>
                </a:rPr>
                <a:t>y</a:t>
              </a:r>
              <a:r>
                <a:rPr lang="en-US" altLang="el-GR" sz="3000" b="0" i="1" baseline="-25000" dirty="0">
                  <a:solidFill>
                    <a:srgbClr val="FFFF00"/>
                  </a:solidFill>
                </a:rPr>
                <a:t>0</a:t>
              </a:r>
              <a:endParaRPr lang="el-GR" altLang="el-GR" sz="3000" b="0" i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2" name="Ομάδα 11"/>
          <p:cNvGrpSpPr/>
          <p:nvPr/>
        </p:nvGrpSpPr>
        <p:grpSpPr>
          <a:xfrm>
            <a:off x="0" y="1600200"/>
            <a:ext cx="8153400" cy="2333625"/>
            <a:chOff x="0" y="1600200"/>
            <a:chExt cx="8153400" cy="2333625"/>
          </a:xfrm>
        </p:grpSpPr>
        <p:grpSp>
          <p:nvGrpSpPr>
            <p:cNvPr id="2" name="Group 69"/>
            <p:cNvGrpSpPr>
              <a:grpSpLocks/>
            </p:cNvGrpSpPr>
            <p:nvPr/>
          </p:nvGrpSpPr>
          <p:grpSpPr bwMode="auto">
            <a:xfrm>
              <a:off x="1371600" y="1600200"/>
              <a:ext cx="6781800" cy="1676400"/>
              <a:chOff x="864" y="1008"/>
              <a:chExt cx="4272" cy="1056"/>
            </a:xfrm>
          </p:grpSpPr>
          <p:sp>
            <p:nvSpPr>
              <p:cNvPr id="7221" name="Oval 37"/>
              <p:cNvSpPr>
                <a:spLocks noChangeArrowheads="1"/>
              </p:cNvSpPr>
              <p:nvPr/>
            </p:nvSpPr>
            <p:spPr bwMode="auto">
              <a:xfrm>
                <a:off x="3216" y="1008"/>
                <a:ext cx="1920" cy="576"/>
              </a:xfrm>
              <a:prstGeom prst="ellipse">
                <a:avLst/>
              </a:prstGeom>
              <a:noFill/>
              <a:ln w="9525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7222" name="Line 38"/>
              <p:cNvSpPr>
                <a:spLocks noChangeShapeType="1"/>
              </p:cNvSpPr>
              <p:nvPr/>
            </p:nvSpPr>
            <p:spPr bwMode="auto">
              <a:xfrm flipH="1">
                <a:off x="864" y="1488"/>
                <a:ext cx="2496" cy="576"/>
              </a:xfrm>
              <a:prstGeom prst="line">
                <a:avLst/>
              </a:prstGeom>
              <a:noFill/>
              <a:ln w="22225">
                <a:solidFill>
                  <a:srgbClr val="FFFF00"/>
                </a:solidFill>
                <a:prstDash val="dash"/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aphicFrame>
          <p:nvGraphicFramePr>
            <p:cNvPr id="101423" name="Object 4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3252295"/>
                </p:ext>
              </p:extLst>
            </p:nvPr>
          </p:nvGraphicFramePr>
          <p:xfrm>
            <a:off x="0" y="3048000"/>
            <a:ext cx="3943350" cy="885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81" name="Εξίσωση" r:id="rId7" imgW="1733450" imgH="371608" progId="Equation.3">
                    <p:embed/>
                  </p:oleObj>
                </mc:Choice>
                <mc:Fallback>
                  <p:oleObj name="Εξίσωση" r:id="rId7" imgW="1733450" imgH="371608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48000"/>
                          <a:ext cx="3943350" cy="885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0" y="3352800"/>
            <a:ext cx="1066800" cy="304800"/>
            <a:chOff x="0" y="2112"/>
            <a:chExt cx="672" cy="192"/>
          </a:xfrm>
        </p:grpSpPr>
        <p:sp>
          <p:nvSpPr>
            <p:cNvPr id="7203" name="Line 48"/>
            <p:cNvSpPr>
              <a:spLocks noChangeShapeType="1"/>
            </p:cNvSpPr>
            <p:nvPr/>
          </p:nvSpPr>
          <p:spPr bwMode="auto">
            <a:xfrm flipH="1">
              <a:off x="0" y="2112"/>
              <a:ext cx="24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7204" name="Line 49"/>
            <p:cNvSpPr>
              <a:spLocks noChangeShapeType="1"/>
            </p:cNvSpPr>
            <p:nvPr/>
          </p:nvSpPr>
          <p:spPr bwMode="auto">
            <a:xfrm flipH="1">
              <a:off x="432" y="2112"/>
              <a:ext cx="24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7" name="Group 68"/>
          <p:cNvGrpSpPr>
            <a:grpSpLocks/>
          </p:cNvGrpSpPr>
          <p:nvPr/>
        </p:nvGrpSpPr>
        <p:grpSpPr bwMode="auto">
          <a:xfrm>
            <a:off x="4038600" y="2971800"/>
            <a:ext cx="1447800" cy="1000125"/>
            <a:chOff x="2544" y="1872"/>
            <a:chExt cx="912" cy="630"/>
          </a:xfrm>
        </p:grpSpPr>
        <p:graphicFrame>
          <p:nvGraphicFramePr>
            <p:cNvPr id="7201" name="Object 51"/>
            <p:cNvGraphicFramePr>
              <a:graphicFrameLocks noChangeAspect="1"/>
            </p:cNvGraphicFramePr>
            <p:nvPr/>
          </p:nvGraphicFramePr>
          <p:xfrm>
            <a:off x="2544" y="1872"/>
            <a:ext cx="900" cy="6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82" name="Εξίσωση" r:id="rId9" imgW="619175" imgH="428625" progId="Equation.3">
                    <p:embed/>
                  </p:oleObj>
                </mc:Choice>
                <mc:Fallback>
                  <p:oleObj name="Εξίσωση" r:id="rId9" imgW="619175" imgH="428625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" y="1872"/>
                          <a:ext cx="900" cy="6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02" name="Rectangle 52"/>
            <p:cNvSpPr>
              <a:spLocks noChangeArrowheads="1"/>
            </p:cNvSpPr>
            <p:nvPr/>
          </p:nvSpPr>
          <p:spPr bwMode="auto">
            <a:xfrm>
              <a:off x="2544" y="1920"/>
              <a:ext cx="912" cy="576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0" y="4191000"/>
            <a:ext cx="6400800" cy="396875"/>
            <a:chOff x="0" y="4191000"/>
            <a:chExt cx="6400800" cy="396875"/>
          </a:xfrm>
        </p:grpSpPr>
        <p:sp>
          <p:nvSpPr>
            <p:cNvPr id="101430" name="Text Box 54"/>
            <p:cNvSpPr txBox="1">
              <a:spLocks noChangeArrowheads="1"/>
            </p:cNvSpPr>
            <p:nvPr/>
          </p:nvSpPr>
          <p:spPr bwMode="auto">
            <a:xfrm>
              <a:off x="0" y="4191000"/>
              <a:ext cx="3657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600" b="0" dirty="0">
                  <a:solidFill>
                    <a:srgbClr val="FFFF00"/>
                  </a:solidFill>
                </a:rPr>
                <a:t>Ταχύτητα στη θέση </a:t>
              </a:r>
              <a:r>
                <a:rPr lang="en-US" altLang="el-GR" sz="2600" b="0" i="1" dirty="0" smtClean="0">
                  <a:solidFill>
                    <a:srgbClr val="FFFF00"/>
                  </a:solidFill>
                </a:rPr>
                <a:t>y </a:t>
              </a:r>
              <a:r>
                <a:rPr lang="en-US" altLang="el-GR" sz="2600" b="0" dirty="0" smtClean="0">
                  <a:solidFill>
                    <a:srgbClr val="FFFF00"/>
                  </a:solidFill>
                </a:rPr>
                <a:t>= </a:t>
              </a:r>
              <a:r>
                <a:rPr lang="en-US" altLang="el-GR" sz="2600" b="0" i="1" dirty="0" smtClean="0">
                  <a:solidFill>
                    <a:srgbClr val="FFFF00"/>
                  </a:solidFill>
                </a:rPr>
                <a:t>y</a:t>
              </a:r>
              <a:r>
                <a:rPr lang="el-GR" altLang="el-GR" sz="2600" b="0" i="1" baseline="-25000" dirty="0">
                  <a:solidFill>
                    <a:srgbClr val="FFFF00"/>
                  </a:solidFill>
                </a:rPr>
                <a:t>0</a:t>
              </a:r>
              <a:r>
                <a:rPr lang="en-US" altLang="el-GR" sz="2600" b="0" i="1" dirty="0">
                  <a:solidFill>
                    <a:srgbClr val="FFFF00"/>
                  </a:solidFill>
                </a:rPr>
                <a:t> </a:t>
              </a:r>
              <a:endParaRPr lang="el-GR" altLang="el-GR" sz="2600" b="0" dirty="0">
                <a:solidFill>
                  <a:srgbClr val="FFFF00"/>
                </a:solidFill>
              </a:endParaRPr>
            </a:p>
          </p:txBody>
        </p:sp>
        <p:sp>
          <p:nvSpPr>
            <p:cNvPr id="101431" name="Text Box 55"/>
            <p:cNvSpPr txBox="1">
              <a:spLocks noChangeArrowheads="1"/>
            </p:cNvSpPr>
            <p:nvPr/>
          </p:nvSpPr>
          <p:spPr bwMode="auto">
            <a:xfrm>
              <a:off x="3505200" y="4191000"/>
              <a:ext cx="2895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600" b="0" dirty="0">
                  <a:solidFill>
                    <a:srgbClr val="FFFF00"/>
                  </a:solidFill>
                </a:rPr>
                <a:t>μετά από  χρόνο </a:t>
              </a:r>
              <a:r>
                <a:rPr lang="en-US" altLang="el-GR" sz="2600" b="0" i="1" dirty="0">
                  <a:solidFill>
                    <a:srgbClr val="FFFF00"/>
                  </a:solidFill>
                </a:rPr>
                <a:t>t</a:t>
              </a:r>
              <a:r>
                <a:rPr lang="el-GR" altLang="el-GR" sz="2600" b="0" baseline="-25000" dirty="0">
                  <a:solidFill>
                    <a:srgbClr val="FFFF00"/>
                  </a:solidFill>
                </a:rPr>
                <a:t>01</a:t>
              </a:r>
              <a:endParaRPr lang="el-GR" altLang="el-GR" sz="2600" b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4" name="Ομάδα 13"/>
          <p:cNvGrpSpPr/>
          <p:nvPr/>
        </p:nvGrpSpPr>
        <p:grpSpPr>
          <a:xfrm>
            <a:off x="0" y="1828800"/>
            <a:ext cx="4953000" cy="3362325"/>
            <a:chOff x="0" y="1828800"/>
            <a:chExt cx="4953000" cy="3362325"/>
          </a:xfrm>
        </p:grpSpPr>
        <p:grpSp>
          <p:nvGrpSpPr>
            <p:cNvPr id="8" name="Group 58"/>
            <p:cNvGrpSpPr>
              <a:grpSpLocks/>
            </p:cNvGrpSpPr>
            <p:nvPr/>
          </p:nvGrpSpPr>
          <p:grpSpPr bwMode="auto">
            <a:xfrm>
              <a:off x="1219200" y="1828800"/>
              <a:ext cx="3733800" cy="2895600"/>
              <a:chOff x="768" y="1152"/>
              <a:chExt cx="2352" cy="1824"/>
            </a:xfrm>
          </p:grpSpPr>
          <p:sp>
            <p:nvSpPr>
              <p:cNvPr id="7199" name="Oval 30"/>
              <p:cNvSpPr>
                <a:spLocks noChangeArrowheads="1"/>
              </p:cNvSpPr>
              <p:nvPr/>
            </p:nvSpPr>
            <p:spPr bwMode="auto">
              <a:xfrm>
                <a:off x="1824" y="1152"/>
                <a:ext cx="1296" cy="336"/>
              </a:xfrm>
              <a:prstGeom prst="ellipse">
                <a:avLst/>
              </a:prstGeom>
              <a:noFill/>
              <a:ln w="9525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7200" name="Line 31"/>
              <p:cNvSpPr>
                <a:spLocks noChangeShapeType="1"/>
              </p:cNvSpPr>
              <p:nvPr/>
            </p:nvSpPr>
            <p:spPr bwMode="auto">
              <a:xfrm flipH="1">
                <a:off x="768" y="1488"/>
                <a:ext cx="1632" cy="1488"/>
              </a:xfrm>
              <a:prstGeom prst="line">
                <a:avLst/>
              </a:prstGeom>
              <a:noFill/>
              <a:ln w="22225">
                <a:solidFill>
                  <a:srgbClr val="FFFF00"/>
                </a:solidFill>
                <a:prstDash val="dash"/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aphicFrame>
          <p:nvGraphicFramePr>
            <p:cNvPr id="101433" name="Object 5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65461952"/>
                </p:ext>
              </p:extLst>
            </p:nvPr>
          </p:nvGraphicFramePr>
          <p:xfrm>
            <a:off x="0" y="4648200"/>
            <a:ext cx="2743200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83" name="Εξίσωση" r:id="rId11" imgW="1200050" imgH="218898" progId="Equation.3">
                    <p:embed/>
                  </p:oleObj>
                </mc:Choice>
                <mc:Fallback>
                  <p:oleObj name="Εξίσωση" r:id="rId11" imgW="1200050" imgH="218898" progId="Equation.3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648200"/>
                          <a:ext cx="2743200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1435" name="Object 59"/>
          <p:cNvGraphicFramePr>
            <a:graphicFrameLocks noChangeAspect="1"/>
          </p:cNvGraphicFramePr>
          <p:nvPr/>
        </p:nvGraphicFramePr>
        <p:xfrm>
          <a:off x="85725" y="5105400"/>
          <a:ext cx="30289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4" name="Εξίσωση" r:id="rId13" imgW="1324125" imgH="428625" progId="Equation.3">
                  <p:embed/>
                </p:oleObj>
              </mc:Choice>
              <mc:Fallback>
                <p:oleObj name="Εξίσωση" r:id="rId13" imgW="1324125" imgH="428625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" y="5105400"/>
                        <a:ext cx="30289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Ομάδα 4"/>
          <p:cNvGrpSpPr/>
          <p:nvPr/>
        </p:nvGrpSpPr>
        <p:grpSpPr>
          <a:xfrm>
            <a:off x="0" y="2514600"/>
            <a:ext cx="6660232" cy="396875"/>
            <a:chOff x="0" y="2514600"/>
            <a:chExt cx="6660232" cy="396875"/>
          </a:xfrm>
        </p:grpSpPr>
        <p:sp>
          <p:nvSpPr>
            <p:cNvPr id="101429" name="Text Box 53"/>
            <p:cNvSpPr txBox="1">
              <a:spLocks noChangeArrowheads="1"/>
            </p:cNvSpPr>
            <p:nvPr/>
          </p:nvSpPr>
          <p:spPr bwMode="auto">
            <a:xfrm>
              <a:off x="3764632" y="2514600"/>
              <a:ext cx="2895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600" b="0" dirty="0">
                  <a:solidFill>
                    <a:schemeClr val="bg1"/>
                  </a:solidFill>
                </a:rPr>
                <a:t>μετά από  χρόνο </a:t>
              </a:r>
              <a:r>
                <a:rPr lang="en-US" altLang="el-GR" sz="2600" b="0" i="1" dirty="0">
                  <a:solidFill>
                    <a:schemeClr val="bg1"/>
                  </a:solidFill>
                </a:rPr>
                <a:t>t</a:t>
              </a:r>
              <a:r>
                <a:rPr lang="el-GR" altLang="el-GR" sz="2600" b="0" baseline="-25000" dirty="0">
                  <a:solidFill>
                    <a:schemeClr val="bg1"/>
                  </a:solidFill>
                </a:rPr>
                <a:t>01</a:t>
              </a:r>
              <a:endParaRPr lang="el-GR" altLang="el-GR" sz="2600" b="0" dirty="0">
                <a:solidFill>
                  <a:schemeClr val="bg1"/>
                </a:solidFill>
              </a:endParaRPr>
            </a:p>
          </p:txBody>
        </p:sp>
        <p:sp>
          <p:nvSpPr>
            <p:cNvPr id="7197" name="Text Box 46"/>
            <p:cNvSpPr txBox="1">
              <a:spLocks noChangeArrowheads="1"/>
            </p:cNvSpPr>
            <p:nvPr/>
          </p:nvSpPr>
          <p:spPr bwMode="auto">
            <a:xfrm>
              <a:off x="0" y="2514600"/>
              <a:ext cx="3657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600" b="0" dirty="0">
                  <a:solidFill>
                    <a:schemeClr val="bg1"/>
                  </a:solidFill>
                </a:rPr>
                <a:t>Επιστροφή στη θέση </a:t>
              </a:r>
              <a:r>
                <a:rPr lang="en-US" altLang="el-GR" sz="2600" b="0" i="1" dirty="0" smtClean="0">
                  <a:solidFill>
                    <a:schemeClr val="bg1"/>
                  </a:solidFill>
                </a:rPr>
                <a:t>y </a:t>
              </a:r>
              <a:r>
                <a:rPr lang="en-US" altLang="el-GR" sz="2600" b="0" dirty="0" smtClean="0">
                  <a:solidFill>
                    <a:schemeClr val="bg1"/>
                  </a:solidFill>
                </a:rPr>
                <a:t>= </a:t>
              </a:r>
              <a:r>
                <a:rPr lang="en-US" altLang="el-GR" sz="2600" b="0" i="1" dirty="0" smtClean="0">
                  <a:solidFill>
                    <a:schemeClr val="bg1"/>
                  </a:solidFill>
                </a:rPr>
                <a:t>y</a:t>
              </a:r>
              <a:r>
                <a:rPr lang="el-GR" altLang="el-GR" sz="2600" b="0" i="1" baseline="-25000" dirty="0">
                  <a:solidFill>
                    <a:schemeClr val="bg1"/>
                  </a:solidFill>
                </a:rPr>
                <a:t>0</a:t>
              </a:r>
              <a:r>
                <a:rPr lang="en-US" altLang="el-GR" sz="2600" b="0" i="1" dirty="0">
                  <a:solidFill>
                    <a:schemeClr val="bg1"/>
                  </a:solidFill>
                </a:rPr>
                <a:t> </a:t>
              </a:r>
              <a:endParaRPr lang="el-GR" altLang="el-GR" sz="2600" b="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72"/>
          <p:cNvGrpSpPr>
            <a:grpSpLocks/>
          </p:cNvGrpSpPr>
          <p:nvPr/>
        </p:nvGrpSpPr>
        <p:grpSpPr bwMode="auto">
          <a:xfrm>
            <a:off x="3352800" y="5334000"/>
            <a:ext cx="1533525" cy="542925"/>
            <a:chOff x="2112" y="3360"/>
            <a:chExt cx="966" cy="342"/>
          </a:xfrm>
        </p:grpSpPr>
        <p:graphicFrame>
          <p:nvGraphicFramePr>
            <p:cNvPr id="7193" name="Object 60"/>
            <p:cNvGraphicFramePr>
              <a:graphicFrameLocks noChangeAspect="1"/>
            </p:cNvGraphicFramePr>
            <p:nvPr/>
          </p:nvGraphicFramePr>
          <p:xfrm>
            <a:off x="2160" y="3360"/>
            <a:ext cx="918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85" name="Εξίσωση" r:id="rId15" imgW="628750" imgH="218898" progId="Equation.3">
                    <p:embed/>
                  </p:oleObj>
                </mc:Choice>
                <mc:Fallback>
                  <p:oleObj name="Εξίσωση" r:id="rId15" imgW="628750" imgH="218898" progId="Equation.3">
                    <p:embed/>
                    <p:pic>
                      <p:nvPicPr>
                        <p:cNvPr id="0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3360"/>
                          <a:ext cx="918" cy="34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94" name="Rectangle 71"/>
            <p:cNvSpPr>
              <a:spLocks noChangeArrowheads="1"/>
            </p:cNvSpPr>
            <p:nvPr/>
          </p:nvSpPr>
          <p:spPr bwMode="auto">
            <a:xfrm>
              <a:off x="2112" y="3408"/>
              <a:ext cx="960" cy="28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sp>
        <p:nvSpPr>
          <p:cNvPr id="55" name="Text Box 9"/>
          <p:cNvSpPr txBox="1">
            <a:spLocks noChangeArrowheads="1"/>
          </p:cNvSpPr>
          <p:nvPr/>
        </p:nvSpPr>
        <p:spPr bwMode="auto">
          <a:xfrm>
            <a:off x="5071360" y="980728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b="0" i="1" dirty="0">
                <a:solidFill>
                  <a:schemeClr val="bg1"/>
                </a:solidFill>
              </a:rPr>
              <a:t>υ</a:t>
            </a:r>
            <a:r>
              <a:rPr lang="en-US" altLang="el-GR" b="0" i="1" baseline="-25000" dirty="0">
                <a:solidFill>
                  <a:schemeClr val="bg1"/>
                </a:solidFill>
              </a:rPr>
              <a:t>0x</a:t>
            </a:r>
            <a:r>
              <a:rPr lang="en-US" altLang="el-GR" b="0" i="1" dirty="0">
                <a:solidFill>
                  <a:schemeClr val="bg1"/>
                </a:solidFill>
              </a:rPr>
              <a:t>=0</a:t>
            </a:r>
            <a:endParaRPr lang="el-GR" altLang="el-GR" b="0" i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192813" y="1054577"/>
                <a:ext cx="1693862" cy="53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</m:t>
                      </m:r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813" y="1054577"/>
                <a:ext cx="1693862" cy="539378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Ομάδα 3"/>
          <p:cNvGrpSpPr/>
          <p:nvPr/>
        </p:nvGrpSpPr>
        <p:grpSpPr>
          <a:xfrm>
            <a:off x="7057832" y="2743200"/>
            <a:ext cx="1400373" cy="3684906"/>
            <a:chOff x="7057832" y="2743200"/>
            <a:chExt cx="1400373" cy="3684906"/>
          </a:xfrm>
        </p:grpSpPr>
        <p:sp>
          <p:nvSpPr>
            <p:cNvPr id="7211" name="Oval 13"/>
            <p:cNvSpPr>
              <a:spLocks noChangeArrowheads="1"/>
            </p:cNvSpPr>
            <p:nvPr/>
          </p:nvSpPr>
          <p:spPr bwMode="auto">
            <a:xfrm>
              <a:off x="7543805" y="54102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7214" name="Line 16"/>
            <p:cNvSpPr>
              <a:spLocks noChangeShapeType="1"/>
            </p:cNvSpPr>
            <p:nvPr/>
          </p:nvSpPr>
          <p:spPr bwMode="auto">
            <a:xfrm flipV="1">
              <a:off x="7696205" y="2743200"/>
              <a:ext cx="0" cy="28194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7220" name="Line 22"/>
            <p:cNvSpPr>
              <a:spLocks noChangeShapeType="1"/>
            </p:cNvSpPr>
            <p:nvPr/>
          </p:nvSpPr>
          <p:spPr bwMode="auto">
            <a:xfrm>
              <a:off x="7729543" y="5638800"/>
              <a:ext cx="0" cy="576263"/>
            </a:xfrm>
            <a:prstGeom prst="line">
              <a:avLst/>
            </a:prstGeom>
            <a:noFill/>
            <a:ln w="34925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10" name="Group 67"/>
            <p:cNvGrpSpPr>
              <a:grpSpLocks/>
            </p:cNvGrpSpPr>
            <p:nvPr/>
          </p:nvGrpSpPr>
          <p:grpSpPr bwMode="auto">
            <a:xfrm>
              <a:off x="7057832" y="5639214"/>
              <a:ext cx="682520" cy="788892"/>
              <a:chOff x="4303" y="3600"/>
              <a:chExt cx="384" cy="432"/>
            </a:xfrm>
          </p:grpSpPr>
          <p:sp>
            <p:nvSpPr>
              <p:cNvPr id="7195" name="Line 65"/>
              <p:cNvSpPr>
                <a:spLocks noChangeShapeType="1"/>
              </p:cNvSpPr>
              <p:nvPr/>
            </p:nvSpPr>
            <p:spPr bwMode="auto">
              <a:xfrm>
                <a:off x="4656" y="3600"/>
                <a:ext cx="0" cy="432"/>
              </a:xfrm>
              <a:prstGeom prst="line">
                <a:avLst/>
              </a:prstGeom>
              <a:noFill/>
              <a:ln w="34925">
                <a:solidFill>
                  <a:srgbClr val="FFFF00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96" name="Text Box 66"/>
              <p:cNvSpPr txBox="1">
                <a:spLocks noChangeArrowheads="1"/>
              </p:cNvSpPr>
              <p:nvPr/>
            </p:nvSpPr>
            <p:spPr bwMode="auto">
              <a:xfrm>
                <a:off x="4303" y="3744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3000" b="0" i="1" dirty="0">
                    <a:solidFill>
                      <a:srgbClr val="FFFF00"/>
                    </a:solidFill>
                  </a:rPr>
                  <a:t>-</a:t>
                </a:r>
                <a:r>
                  <a:rPr lang="el-GR" altLang="el-GR" sz="3000" b="0" i="1" dirty="0">
                    <a:solidFill>
                      <a:srgbClr val="FFFF00"/>
                    </a:solidFill>
                  </a:rPr>
                  <a:t>υ</a:t>
                </a:r>
                <a:r>
                  <a:rPr lang="en-US" altLang="el-GR" sz="3000" b="0" i="1" baseline="-25000" dirty="0">
                    <a:solidFill>
                      <a:srgbClr val="FFFF00"/>
                    </a:solidFill>
                  </a:rPr>
                  <a:t>0y</a:t>
                </a:r>
                <a:endParaRPr lang="el-GR" altLang="el-GR" sz="3000" b="0" i="1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217" name="Text Box 19"/>
            <p:cNvSpPr txBox="1">
              <a:spLocks noChangeArrowheads="1"/>
            </p:cNvSpPr>
            <p:nvPr/>
          </p:nvSpPr>
          <p:spPr bwMode="auto">
            <a:xfrm>
              <a:off x="7772405" y="5616575"/>
              <a:ext cx="685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3000" b="0" i="1" dirty="0">
                  <a:solidFill>
                    <a:srgbClr val="FF0000"/>
                  </a:solidFill>
                </a:rPr>
                <a:t>-g</a:t>
              </a:r>
              <a:endParaRPr lang="el-GR" altLang="el-GR" sz="3000" b="0" i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1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52400" y="-5680"/>
            <a:ext cx="876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ΚΑΤΑΚΟΡΥΦΗ ΒΟΛΗ – ΕΛΕΥΘΕΡΗ ΠΤΩΣΗ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8600" y="1079500"/>
            <a:ext cx="28956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>
                <a:solidFill>
                  <a:srgbClr val="FFFF00"/>
                </a:solidFill>
              </a:rPr>
              <a:t>2</a:t>
            </a:r>
            <a:r>
              <a:rPr lang="el-GR" altLang="el-GR">
                <a:solidFill>
                  <a:srgbClr val="FFFF00"/>
                </a:solidFill>
              </a:rPr>
              <a:t>η Περίπτωση:</a:t>
            </a:r>
          </a:p>
        </p:txBody>
      </p:sp>
      <p:graphicFrame>
        <p:nvGraphicFramePr>
          <p:cNvPr id="8199" name="Object 8"/>
          <p:cNvGraphicFramePr>
            <a:graphicFrameLocks noChangeAspect="1"/>
          </p:cNvGraphicFramePr>
          <p:nvPr/>
        </p:nvGraphicFramePr>
        <p:xfrm>
          <a:off x="2971800" y="1828800"/>
          <a:ext cx="1914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6" name="Εξίσωση" r:id="rId3" imgW="828625" imgH="218898" progId="Equation.3">
                  <p:embed/>
                </p:oleObj>
              </mc:Choice>
              <mc:Fallback>
                <p:oleObj name="Εξίσωση" r:id="rId3" imgW="828625" imgH="21889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28800"/>
                        <a:ext cx="19145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9"/>
          <p:cNvGraphicFramePr>
            <a:graphicFrameLocks noChangeAspect="1"/>
          </p:cNvGraphicFramePr>
          <p:nvPr/>
        </p:nvGraphicFramePr>
        <p:xfrm>
          <a:off x="5181600" y="1600200"/>
          <a:ext cx="2886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" name="Εξίσωση" r:id="rId5" imgW="1266675" imgH="371608" progId="Equation.3">
                  <p:embed/>
                </p:oleObj>
              </mc:Choice>
              <mc:Fallback>
                <p:oleObj name="Εξίσωση" r:id="rId5" imgW="1266675" imgH="371608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600200"/>
                        <a:ext cx="28860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0" y="1828800"/>
            <a:ext cx="2895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800" b="0">
                <a:solidFill>
                  <a:srgbClr val="FFFF00"/>
                </a:solidFill>
              </a:rPr>
              <a:t>Εξισώσεις Κίνησης</a:t>
            </a:r>
          </a:p>
        </p:txBody>
      </p:sp>
      <p:sp>
        <p:nvSpPr>
          <p:cNvPr id="8202" name="Line 11"/>
          <p:cNvSpPr>
            <a:spLocks noChangeShapeType="1"/>
          </p:cNvSpPr>
          <p:nvPr/>
        </p:nvSpPr>
        <p:spPr bwMode="auto">
          <a:xfrm>
            <a:off x="0" y="243840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1371600" y="1600200"/>
            <a:ext cx="6781800" cy="1676400"/>
            <a:chOff x="864" y="1008"/>
            <a:chExt cx="4272" cy="1056"/>
          </a:xfrm>
        </p:grpSpPr>
        <p:sp>
          <p:nvSpPr>
            <p:cNvPr id="8242" name="Oval 12"/>
            <p:cNvSpPr>
              <a:spLocks noChangeArrowheads="1"/>
            </p:cNvSpPr>
            <p:nvPr/>
          </p:nvSpPr>
          <p:spPr bwMode="auto">
            <a:xfrm>
              <a:off x="3216" y="1008"/>
              <a:ext cx="1920" cy="576"/>
            </a:xfrm>
            <a:prstGeom prst="ellipse">
              <a:avLst/>
            </a:prstGeom>
            <a:noFill/>
            <a:ln w="952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8243" name="Line 13"/>
            <p:cNvSpPr>
              <a:spLocks noChangeShapeType="1"/>
            </p:cNvSpPr>
            <p:nvPr/>
          </p:nvSpPr>
          <p:spPr bwMode="auto">
            <a:xfrm flipH="1">
              <a:off x="864" y="1488"/>
              <a:ext cx="2496" cy="576"/>
            </a:xfrm>
            <a:prstGeom prst="line">
              <a:avLst/>
            </a:prstGeom>
            <a:noFill/>
            <a:ln w="22225">
              <a:solidFill>
                <a:srgbClr val="FFFF00"/>
              </a:solidFill>
              <a:prstDash val="dash"/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8231" name="Freeform 18"/>
          <p:cNvSpPr>
            <a:spLocks/>
          </p:cNvSpPr>
          <p:nvPr/>
        </p:nvSpPr>
        <p:spPr bwMode="auto">
          <a:xfrm>
            <a:off x="7845411" y="5715000"/>
            <a:ext cx="1296000" cy="1143000"/>
          </a:xfrm>
          <a:custGeom>
            <a:avLst/>
            <a:gdLst>
              <a:gd name="T0" fmla="*/ 0 w 960"/>
              <a:gd name="T1" fmla="*/ 720 h 720"/>
              <a:gd name="T2" fmla="*/ 0 w 960"/>
              <a:gd name="T3" fmla="*/ 0 h 720"/>
              <a:gd name="T4" fmla="*/ 960 w 960"/>
              <a:gd name="T5" fmla="*/ 0 h 720"/>
              <a:gd name="T6" fmla="*/ 960 w 960"/>
              <a:gd name="T7" fmla="*/ 720 h 720"/>
              <a:gd name="T8" fmla="*/ 0 w 960"/>
              <a:gd name="T9" fmla="*/ 720 h 7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60"/>
              <a:gd name="T16" fmla="*/ 0 h 720"/>
              <a:gd name="T17" fmla="*/ 960 w 960"/>
              <a:gd name="T18" fmla="*/ 720 h 7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60" h="720">
                <a:moveTo>
                  <a:pt x="0" y="720"/>
                </a:moveTo>
                <a:lnTo>
                  <a:pt x="0" y="0"/>
                </a:lnTo>
                <a:lnTo>
                  <a:pt x="960" y="0"/>
                </a:lnTo>
                <a:lnTo>
                  <a:pt x="960" y="720"/>
                </a:lnTo>
                <a:lnTo>
                  <a:pt x="0" y="72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8234" name="Text Box 21"/>
          <p:cNvSpPr txBox="1">
            <a:spLocks noChangeArrowheads="1"/>
          </p:cNvSpPr>
          <p:nvPr/>
        </p:nvSpPr>
        <p:spPr bwMode="auto">
          <a:xfrm>
            <a:off x="7086600" y="5943600"/>
            <a:ext cx="533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l-GR" altLang="el-GR" sz="3000" b="0" i="1">
              <a:solidFill>
                <a:srgbClr val="FFFF00"/>
              </a:solidFill>
            </a:endParaRPr>
          </a:p>
        </p:txBody>
      </p:sp>
      <p:sp>
        <p:nvSpPr>
          <p:cNvPr id="8235" name="Line 22"/>
          <p:cNvSpPr>
            <a:spLocks noChangeShapeType="1"/>
          </p:cNvSpPr>
          <p:nvPr/>
        </p:nvSpPr>
        <p:spPr bwMode="auto">
          <a:xfrm flipV="1">
            <a:off x="7696200" y="2743200"/>
            <a:ext cx="0" cy="2952000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8227" name="Text Box 31"/>
          <p:cNvSpPr txBox="1">
            <a:spLocks noChangeArrowheads="1"/>
          </p:cNvSpPr>
          <p:nvPr/>
        </p:nvSpPr>
        <p:spPr bwMode="auto">
          <a:xfrm>
            <a:off x="7924800" y="52578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 dirty="0" smtClean="0">
                <a:solidFill>
                  <a:srgbClr val="FFFF00"/>
                </a:solidFill>
              </a:rPr>
              <a:t>y</a:t>
            </a:r>
            <a:r>
              <a:rPr lang="en-US" altLang="el-GR" sz="3000" b="0" i="1" baseline="-25000" dirty="0" smtClean="0">
                <a:solidFill>
                  <a:srgbClr val="FFFF00"/>
                </a:solidFill>
              </a:rPr>
              <a:t>0</a:t>
            </a:r>
            <a:endParaRPr lang="el-GR" altLang="el-GR" sz="3000" b="0" i="1" dirty="0">
              <a:solidFill>
                <a:srgbClr val="FFFF00"/>
              </a:solidFill>
            </a:endParaRPr>
          </a:p>
        </p:txBody>
      </p:sp>
      <p:graphicFrame>
        <p:nvGraphicFramePr>
          <p:cNvPr id="102433" name="Object 33"/>
          <p:cNvGraphicFramePr>
            <a:graphicFrameLocks noChangeAspect="1"/>
          </p:cNvGraphicFramePr>
          <p:nvPr/>
        </p:nvGraphicFramePr>
        <p:xfrm>
          <a:off x="0" y="3048000"/>
          <a:ext cx="38004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" name="Εξίσωση" r:id="rId7" imgW="1666825" imgH="371608" progId="Equation.3">
                  <p:embed/>
                </p:oleObj>
              </mc:Choice>
              <mc:Fallback>
                <p:oleObj name="Εξίσωση" r:id="rId7" imgW="1666825" imgH="371608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048000"/>
                        <a:ext cx="38004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9" name="Text Box 39"/>
          <p:cNvSpPr txBox="1">
            <a:spLocks noChangeArrowheads="1"/>
          </p:cNvSpPr>
          <p:nvPr/>
        </p:nvSpPr>
        <p:spPr bwMode="auto">
          <a:xfrm>
            <a:off x="0" y="5334000"/>
            <a:ext cx="335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600" b="0" dirty="0">
                <a:solidFill>
                  <a:schemeClr val="bg1"/>
                </a:solidFill>
              </a:rPr>
              <a:t>Ταχύτητα στη θέση </a:t>
            </a:r>
            <a:r>
              <a:rPr lang="en-US" altLang="el-GR" sz="2600" b="0" i="1" dirty="0">
                <a:solidFill>
                  <a:schemeClr val="bg1"/>
                </a:solidFill>
              </a:rPr>
              <a:t>y</a:t>
            </a:r>
            <a:r>
              <a:rPr lang="en-US" altLang="el-GR" sz="2600" b="0" dirty="0">
                <a:solidFill>
                  <a:schemeClr val="bg1"/>
                </a:solidFill>
              </a:rPr>
              <a:t>=</a:t>
            </a:r>
            <a:r>
              <a:rPr lang="en-US" altLang="el-GR" sz="2600" b="0" i="1" dirty="0">
                <a:solidFill>
                  <a:schemeClr val="bg1"/>
                </a:solidFill>
              </a:rPr>
              <a:t>y</a:t>
            </a:r>
            <a:r>
              <a:rPr lang="el-GR" altLang="el-GR" sz="2600" b="0" i="1" baseline="-25000" dirty="0">
                <a:solidFill>
                  <a:schemeClr val="bg1"/>
                </a:solidFill>
              </a:rPr>
              <a:t>0</a:t>
            </a:r>
            <a:r>
              <a:rPr lang="en-US" altLang="el-GR" sz="2600" b="0" i="1" dirty="0">
                <a:solidFill>
                  <a:schemeClr val="bg1"/>
                </a:solidFill>
              </a:rPr>
              <a:t> </a:t>
            </a:r>
            <a:endParaRPr lang="el-GR" altLang="el-GR" sz="2600" b="0" dirty="0">
              <a:solidFill>
                <a:schemeClr val="bg1"/>
              </a:solidFill>
            </a:endParaRPr>
          </a:p>
        </p:txBody>
      </p:sp>
      <p:sp>
        <p:nvSpPr>
          <p:cNvPr id="102440" name="Text Box 40"/>
          <p:cNvSpPr txBox="1">
            <a:spLocks noChangeArrowheads="1"/>
          </p:cNvSpPr>
          <p:nvPr/>
        </p:nvSpPr>
        <p:spPr bwMode="auto">
          <a:xfrm>
            <a:off x="3505200" y="5334000"/>
            <a:ext cx="2895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600" b="0" dirty="0">
                <a:solidFill>
                  <a:schemeClr val="bg1"/>
                </a:solidFill>
              </a:rPr>
              <a:t>μετά από  χρόνο </a:t>
            </a:r>
            <a:r>
              <a:rPr lang="en-US" altLang="el-GR" sz="2600" b="0" i="1" dirty="0">
                <a:solidFill>
                  <a:schemeClr val="bg1"/>
                </a:solidFill>
              </a:rPr>
              <a:t>t</a:t>
            </a:r>
            <a:r>
              <a:rPr lang="el-GR" altLang="el-GR" sz="2600" b="0" baseline="-25000" dirty="0">
                <a:solidFill>
                  <a:schemeClr val="bg1"/>
                </a:solidFill>
              </a:rPr>
              <a:t>02</a:t>
            </a:r>
            <a:endParaRPr lang="el-GR" altLang="el-GR" sz="2600" b="0" dirty="0">
              <a:solidFill>
                <a:schemeClr val="bg1"/>
              </a:solidFill>
            </a:endParaRPr>
          </a:p>
        </p:txBody>
      </p:sp>
      <p:grpSp>
        <p:nvGrpSpPr>
          <p:cNvPr id="6" name="Group 58"/>
          <p:cNvGrpSpPr>
            <a:grpSpLocks/>
          </p:cNvGrpSpPr>
          <p:nvPr/>
        </p:nvGrpSpPr>
        <p:grpSpPr bwMode="auto">
          <a:xfrm>
            <a:off x="533400" y="1828800"/>
            <a:ext cx="4419600" cy="4343400"/>
            <a:chOff x="336" y="1152"/>
            <a:chExt cx="2784" cy="2736"/>
          </a:xfrm>
        </p:grpSpPr>
        <p:sp>
          <p:nvSpPr>
            <p:cNvPr id="8224" name="Oval 42"/>
            <p:cNvSpPr>
              <a:spLocks noChangeArrowheads="1"/>
            </p:cNvSpPr>
            <p:nvPr/>
          </p:nvSpPr>
          <p:spPr bwMode="auto">
            <a:xfrm>
              <a:off x="1824" y="1152"/>
              <a:ext cx="1296" cy="336"/>
            </a:xfrm>
            <a:prstGeom prst="ellipse">
              <a:avLst/>
            </a:prstGeom>
            <a:noFill/>
            <a:ln w="952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8225" name="Line 43"/>
            <p:cNvSpPr>
              <a:spLocks noChangeShapeType="1"/>
            </p:cNvSpPr>
            <p:nvPr/>
          </p:nvSpPr>
          <p:spPr bwMode="auto">
            <a:xfrm flipH="1">
              <a:off x="336" y="1488"/>
              <a:ext cx="2064" cy="2400"/>
            </a:xfrm>
            <a:prstGeom prst="line">
              <a:avLst/>
            </a:prstGeom>
            <a:noFill/>
            <a:ln w="22225">
              <a:solidFill>
                <a:srgbClr val="FFFF00"/>
              </a:solidFill>
              <a:prstDash val="dash"/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aphicFrame>
        <p:nvGraphicFramePr>
          <p:cNvPr id="102444" name="Object 44"/>
          <p:cNvGraphicFramePr>
            <a:graphicFrameLocks noChangeAspect="1"/>
          </p:cNvGraphicFramePr>
          <p:nvPr/>
        </p:nvGraphicFramePr>
        <p:xfrm>
          <a:off x="0" y="6096000"/>
          <a:ext cx="27717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" name="Εξίσωση" r:id="rId9" imgW="1209625" imgH="218898" progId="Equation.3">
                  <p:embed/>
                </p:oleObj>
              </mc:Choice>
              <mc:Fallback>
                <p:oleObj name="Εξίσωση" r:id="rId9" imgW="1209625" imgH="218898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096000"/>
                        <a:ext cx="277177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Ομάδα 6"/>
          <p:cNvGrpSpPr/>
          <p:nvPr/>
        </p:nvGrpSpPr>
        <p:grpSpPr>
          <a:xfrm>
            <a:off x="0" y="2514600"/>
            <a:ext cx="5791200" cy="396875"/>
            <a:chOff x="0" y="2514600"/>
            <a:chExt cx="5791200" cy="396875"/>
          </a:xfrm>
        </p:grpSpPr>
        <p:sp>
          <p:nvSpPr>
            <p:cNvPr id="102438" name="Text Box 38"/>
            <p:cNvSpPr txBox="1">
              <a:spLocks noChangeArrowheads="1"/>
            </p:cNvSpPr>
            <p:nvPr/>
          </p:nvSpPr>
          <p:spPr bwMode="auto">
            <a:xfrm>
              <a:off x="2895600" y="2514600"/>
              <a:ext cx="2895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600" b="0" dirty="0">
                  <a:solidFill>
                    <a:schemeClr val="bg1"/>
                  </a:solidFill>
                </a:rPr>
                <a:t>μετά από  χρόνο </a:t>
              </a:r>
              <a:r>
                <a:rPr lang="en-US" altLang="el-GR" sz="2600" b="0" i="1" dirty="0">
                  <a:solidFill>
                    <a:schemeClr val="bg1"/>
                  </a:solidFill>
                </a:rPr>
                <a:t>t</a:t>
              </a:r>
              <a:r>
                <a:rPr lang="el-GR" altLang="el-GR" sz="2600" b="0" baseline="-25000" dirty="0">
                  <a:solidFill>
                    <a:schemeClr val="bg1"/>
                  </a:solidFill>
                </a:rPr>
                <a:t>0</a:t>
              </a:r>
              <a:r>
                <a:rPr lang="en-US" altLang="el-GR" sz="2600" b="0" baseline="-25000" dirty="0">
                  <a:solidFill>
                    <a:schemeClr val="bg1"/>
                  </a:solidFill>
                </a:rPr>
                <a:t>2</a:t>
              </a:r>
              <a:endParaRPr lang="el-GR" altLang="el-GR" sz="2600" b="0" dirty="0">
                <a:solidFill>
                  <a:schemeClr val="bg1"/>
                </a:solidFill>
              </a:endParaRPr>
            </a:p>
          </p:txBody>
        </p:sp>
        <p:sp>
          <p:nvSpPr>
            <p:cNvPr id="8222" name="Text Box 32"/>
            <p:cNvSpPr txBox="1">
              <a:spLocks noChangeArrowheads="1"/>
            </p:cNvSpPr>
            <p:nvPr/>
          </p:nvSpPr>
          <p:spPr bwMode="auto">
            <a:xfrm>
              <a:off x="0" y="2514600"/>
              <a:ext cx="2895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600" b="0" dirty="0">
                  <a:solidFill>
                    <a:schemeClr val="bg1"/>
                  </a:solidFill>
                </a:rPr>
                <a:t>Άφιξη στη θέση </a:t>
              </a:r>
              <a:r>
                <a:rPr lang="en-US" altLang="el-GR" sz="2600" b="0" i="1" dirty="0">
                  <a:solidFill>
                    <a:schemeClr val="bg1"/>
                  </a:solidFill>
                </a:rPr>
                <a:t>y</a:t>
              </a:r>
              <a:r>
                <a:rPr lang="en-US" altLang="el-GR" sz="2600" b="0" dirty="0">
                  <a:solidFill>
                    <a:schemeClr val="bg1"/>
                  </a:solidFill>
                </a:rPr>
                <a:t>=</a:t>
              </a:r>
              <a:r>
                <a:rPr lang="en-US" altLang="el-GR" sz="2600" b="0" i="1" dirty="0">
                  <a:solidFill>
                    <a:schemeClr val="bg1"/>
                  </a:solidFill>
                </a:rPr>
                <a:t>0 </a:t>
              </a:r>
              <a:endParaRPr lang="el-GR" altLang="el-GR" sz="2600" b="0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02451" name="Object 51"/>
          <p:cNvGraphicFramePr>
            <a:graphicFrameLocks noChangeAspect="1"/>
          </p:cNvGraphicFramePr>
          <p:nvPr/>
        </p:nvGraphicFramePr>
        <p:xfrm>
          <a:off x="3886200" y="3048000"/>
          <a:ext cx="31432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" name="Εξίσωση" r:id="rId11" imgW="1381175" imgH="428625" progId="Equation.3">
                  <p:embed/>
                </p:oleObj>
              </mc:Choice>
              <mc:Fallback>
                <p:oleObj name="Εξίσωση" r:id="rId11" imgW="1381175" imgH="428625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048000"/>
                        <a:ext cx="31432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3352800" y="4114800"/>
            <a:ext cx="3276600" cy="1143000"/>
            <a:chOff x="2112" y="2592"/>
            <a:chExt cx="2064" cy="720"/>
          </a:xfrm>
        </p:grpSpPr>
        <p:sp>
          <p:nvSpPr>
            <p:cNvPr id="8220" name="Rectangle 37"/>
            <p:cNvSpPr>
              <a:spLocks noChangeArrowheads="1"/>
            </p:cNvSpPr>
            <p:nvPr/>
          </p:nvSpPr>
          <p:spPr bwMode="auto">
            <a:xfrm>
              <a:off x="2112" y="2592"/>
              <a:ext cx="2064" cy="72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graphicFrame>
          <p:nvGraphicFramePr>
            <p:cNvPr id="8221" name="Object 52"/>
            <p:cNvGraphicFramePr>
              <a:graphicFrameLocks noChangeAspect="1"/>
            </p:cNvGraphicFramePr>
            <p:nvPr/>
          </p:nvGraphicFramePr>
          <p:xfrm>
            <a:off x="2160" y="2592"/>
            <a:ext cx="2016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1" name="Εξίσωση" r:id="rId13" imgW="1400325" imgH="485642" progId="Equation.3">
                    <p:embed/>
                  </p:oleObj>
                </mc:Choice>
                <mc:Fallback>
                  <p:oleObj name="Εξίσωση" r:id="rId13" imgW="1400325" imgH="485642" progId="Equation.3">
                    <p:embed/>
                    <p:pic>
                      <p:nvPicPr>
                        <p:cNvPr id="0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2592"/>
                          <a:ext cx="2016" cy="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61"/>
          <p:cNvGrpSpPr>
            <a:grpSpLocks/>
          </p:cNvGrpSpPr>
          <p:nvPr/>
        </p:nvGrpSpPr>
        <p:grpSpPr bwMode="auto">
          <a:xfrm>
            <a:off x="3124200" y="5943600"/>
            <a:ext cx="2743200" cy="690563"/>
            <a:chOff x="1968" y="3744"/>
            <a:chExt cx="1728" cy="435"/>
          </a:xfrm>
        </p:grpSpPr>
        <p:graphicFrame>
          <p:nvGraphicFramePr>
            <p:cNvPr id="8218" name="Object 55"/>
            <p:cNvGraphicFramePr>
              <a:graphicFrameLocks noChangeAspect="1"/>
            </p:cNvGraphicFramePr>
            <p:nvPr/>
          </p:nvGraphicFramePr>
          <p:xfrm>
            <a:off x="1986" y="3747"/>
            <a:ext cx="1710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02" name="Εξίσωση" r:id="rId15" imgW="1190475" imgH="285883" progId="Equation.3">
                    <p:embed/>
                  </p:oleObj>
                </mc:Choice>
                <mc:Fallback>
                  <p:oleObj name="Εξίσωση" r:id="rId15" imgW="1190475" imgH="285883" progId="Equation.3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6" y="3747"/>
                          <a:ext cx="1710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19" name="Rectangle 56"/>
            <p:cNvSpPr>
              <a:spLocks noChangeArrowheads="1"/>
            </p:cNvSpPr>
            <p:nvPr/>
          </p:nvSpPr>
          <p:spPr bwMode="auto">
            <a:xfrm>
              <a:off x="1968" y="3744"/>
              <a:ext cx="1728" cy="43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</p:grpSp>
      <p:sp>
        <p:nvSpPr>
          <p:cNvPr id="55" name="Text Box 9"/>
          <p:cNvSpPr txBox="1">
            <a:spLocks noChangeArrowheads="1"/>
          </p:cNvSpPr>
          <p:nvPr/>
        </p:nvSpPr>
        <p:spPr bwMode="auto">
          <a:xfrm>
            <a:off x="5071360" y="980728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b="0" i="1" dirty="0">
                <a:solidFill>
                  <a:schemeClr val="bg1"/>
                </a:solidFill>
              </a:rPr>
              <a:t>υ</a:t>
            </a:r>
            <a:r>
              <a:rPr lang="en-US" altLang="el-GR" b="0" i="1" baseline="-25000" dirty="0">
                <a:solidFill>
                  <a:schemeClr val="bg1"/>
                </a:solidFill>
              </a:rPr>
              <a:t>0x</a:t>
            </a:r>
            <a:r>
              <a:rPr lang="en-US" altLang="el-GR" b="0" i="1" dirty="0">
                <a:solidFill>
                  <a:schemeClr val="bg1"/>
                </a:solidFill>
              </a:rPr>
              <a:t>=0</a:t>
            </a:r>
            <a:endParaRPr lang="el-GR" altLang="el-GR" b="0" i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192813" y="1054577"/>
                <a:ext cx="1693862" cy="53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</m:t>
                      </m:r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813" y="1054577"/>
                <a:ext cx="1693862" cy="539378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Ομάδα 10"/>
          <p:cNvGrpSpPr/>
          <p:nvPr/>
        </p:nvGrpSpPr>
        <p:grpSpPr>
          <a:xfrm>
            <a:off x="6974089" y="5661248"/>
            <a:ext cx="1414335" cy="1224136"/>
            <a:chOff x="6974089" y="5661248"/>
            <a:chExt cx="1414335" cy="1224136"/>
          </a:xfrm>
        </p:grpSpPr>
        <p:grpSp>
          <p:nvGrpSpPr>
            <p:cNvPr id="5" name="Ομάδα 4"/>
            <p:cNvGrpSpPr/>
            <p:nvPr/>
          </p:nvGrpSpPr>
          <p:grpSpPr>
            <a:xfrm>
              <a:off x="6974089" y="5904061"/>
              <a:ext cx="1414335" cy="981323"/>
              <a:chOff x="6974089" y="5904061"/>
              <a:chExt cx="1414335" cy="981323"/>
            </a:xfrm>
          </p:grpSpPr>
          <p:sp>
            <p:nvSpPr>
              <p:cNvPr id="8238" name="Text Box 25"/>
              <p:cNvSpPr txBox="1">
                <a:spLocks noChangeArrowheads="1"/>
              </p:cNvSpPr>
              <p:nvPr/>
            </p:nvSpPr>
            <p:spPr bwMode="auto">
              <a:xfrm>
                <a:off x="7702624" y="5904061"/>
                <a:ext cx="685800" cy="549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3000" b="0" i="1" dirty="0">
                    <a:solidFill>
                      <a:srgbClr val="FF0000"/>
                    </a:solidFill>
                  </a:rPr>
                  <a:t>-g</a:t>
                </a:r>
                <a:endParaRPr lang="el-GR" altLang="el-GR" sz="3000" b="0" i="1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4" name="Ομάδα 3"/>
              <p:cNvGrpSpPr/>
              <p:nvPr/>
            </p:nvGrpSpPr>
            <p:grpSpPr>
              <a:xfrm>
                <a:off x="6974089" y="5943996"/>
                <a:ext cx="849288" cy="941388"/>
                <a:chOff x="6770712" y="5943604"/>
                <a:chExt cx="849288" cy="941388"/>
              </a:xfrm>
            </p:grpSpPr>
            <p:sp>
              <p:nvSpPr>
                <p:cNvPr id="8223" name="Oval 47"/>
                <p:cNvSpPr>
                  <a:spLocks noChangeArrowheads="1"/>
                </p:cNvSpPr>
                <p:nvPr/>
              </p:nvSpPr>
              <p:spPr bwMode="auto">
                <a:xfrm>
                  <a:off x="7315200" y="6553200"/>
                  <a:ext cx="304800" cy="304800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grpSp>
              <p:nvGrpSpPr>
                <p:cNvPr id="3" name="Ομάδα 2"/>
                <p:cNvGrpSpPr/>
                <p:nvPr/>
              </p:nvGrpSpPr>
              <p:grpSpPr>
                <a:xfrm>
                  <a:off x="6770712" y="5943604"/>
                  <a:ext cx="692931" cy="941388"/>
                  <a:chOff x="6770712" y="5943604"/>
                  <a:chExt cx="692931" cy="941388"/>
                </a:xfrm>
              </p:grpSpPr>
              <p:grpSp>
                <p:nvGrpSpPr>
                  <p:cNvPr id="10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7452320" y="5943604"/>
                    <a:ext cx="11323" cy="941388"/>
                    <a:chOff x="-6601" y="3744"/>
                    <a:chExt cx="11323" cy="593"/>
                  </a:xfrm>
                </p:grpSpPr>
                <p:sp>
                  <p:nvSpPr>
                    <p:cNvPr id="8216" name="Line 4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-6601" y="3809"/>
                      <a:ext cx="0" cy="528"/>
                    </a:xfrm>
                    <a:prstGeom prst="line">
                      <a:avLst/>
                    </a:prstGeom>
                    <a:noFill/>
                    <a:ln w="34925">
                      <a:solidFill>
                        <a:srgbClr val="FFFF00"/>
                      </a:solidFill>
                      <a:round/>
                      <a:headEnd/>
                      <a:tailEnd type="stealth" w="med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graphicFrame>
                  <p:nvGraphicFramePr>
                    <p:cNvPr id="8217" name="Object 62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4416" y="3744"/>
                    <a:ext cx="306" cy="32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8403" name="Εξίσωση" r:id="rId18" imgW="199875" imgH="209727" progId="Equation.3">
                            <p:embed/>
                          </p:oleObj>
                        </mc:Choice>
                        <mc:Fallback>
                          <p:oleObj name="Εξίσωση" r:id="rId18" imgW="199875" imgH="209727" progId="Equation.3">
                            <p:embed/>
                            <p:pic>
                              <p:nvPicPr>
                                <p:cNvPr id="0" name="Object 62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19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4416" y="3744"/>
                                  <a:ext cx="306" cy="324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p:grpSp>
              <p:sp>
                <p:nvSpPr>
                  <p:cNvPr id="54" name="Text Box 6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770712" y="6021288"/>
                    <a:ext cx="6096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3000" b="0" i="1" dirty="0">
                        <a:solidFill>
                          <a:srgbClr val="FFFF00"/>
                        </a:solidFill>
                      </a:rPr>
                      <a:t>-</a:t>
                    </a:r>
                    <a:r>
                      <a:rPr lang="el-GR" altLang="el-GR" sz="3000" b="0" i="1" dirty="0">
                        <a:solidFill>
                          <a:srgbClr val="FFFF00"/>
                        </a:solidFill>
                      </a:rPr>
                      <a:t>υ</a:t>
                    </a:r>
                    <a:r>
                      <a:rPr lang="en-US" altLang="el-GR" sz="3000" b="0" i="1" baseline="-25000" dirty="0" smtClean="0">
                        <a:solidFill>
                          <a:srgbClr val="FFFF00"/>
                        </a:solidFill>
                      </a:rPr>
                      <a:t>02</a:t>
                    </a:r>
                    <a:endParaRPr lang="el-GR" altLang="el-GR" sz="3000" b="0" i="1" dirty="0">
                      <a:solidFill>
                        <a:srgbClr val="FFFF00"/>
                      </a:solidFill>
                    </a:endParaRPr>
                  </a:p>
                </p:txBody>
              </p:sp>
            </p:grpSp>
            <p:sp>
              <p:nvSpPr>
                <p:cNvPr id="8229" name="Line 29"/>
                <p:cNvSpPr>
                  <a:spLocks noChangeShapeType="1"/>
                </p:cNvSpPr>
                <p:nvPr/>
              </p:nvSpPr>
              <p:spPr bwMode="auto">
                <a:xfrm>
                  <a:off x="7524750" y="6070600"/>
                  <a:ext cx="0" cy="576263"/>
                </a:xfrm>
                <a:prstGeom prst="line">
                  <a:avLst/>
                </a:prstGeom>
                <a:noFill/>
                <a:ln w="34925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sp>
          <p:nvSpPr>
            <p:cNvPr id="58" name="Line 22"/>
            <p:cNvSpPr>
              <a:spLocks noChangeShapeType="1"/>
            </p:cNvSpPr>
            <p:nvPr/>
          </p:nvSpPr>
          <p:spPr bwMode="auto">
            <a:xfrm flipV="1">
              <a:off x="7696284" y="5661248"/>
              <a:ext cx="0" cy="10800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02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02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02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102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102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9" grpId="0" autoUpdateAnimBg="0"/>
      <p:bldP spid="10244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457200" y="-27384"/>
            <a:ext cx="838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  <a:r>
              <a:rPr lang="en-US" altLang="el-GR" sz="2800" dirty="0">
                <a:solidFill>
                  <a:srgbClr val="FFFF00"/>
                </a:solidFill>
              </a:rPr>
              <a:t> –</a:t>
            </a:r>
            <a:endParaRPr lang="el-GR" altLang="el-GR" sz="2800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ΠΛΑΓΙΑ ΒΟΛΗ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261938" y="802313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dirty="0">
                <a:solidFill>
                  <a:srgbClr val="FFFF00"/>
                </a:solidFill>
              </a:rPr>
              <a:t>3</a:t>
            </a:r>
            <a:r>
              <a:rPr lang="el-GR" altLang="el-GR" dirty="0">
                <a:solidFill>
                  <a:srgbClr val="FFFF00"/>
                </a:solidFill>
              </a:rPr>
              <a:t>η Περίπτωση:</a:t>
            </a:r>
          </a:p>
        </p:txBody>
      </p:sp>
      <p:graphicFrame>
        <p:nvGraphicFramePr>
          <p:cNvPr id="63498" name="Object 10"/>
          <p:cNvGraphicFramePr>
            <a:graphicFrameLocks noChangeAspect="1"/>
          </p:cNvGraphicFramePr>
          <p:nvPr/>
        </p:nvGraphicFramePr>
        <p:xfrm>
          <a:off x="5562600" y="3124200"/>
          <a:ext cx="1914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4" name="Εξίσωση" r:id="rId3" imgW="828625" imgH="218898" progId="Equation.3">
                  <p:embed/>
                </p:oleObj>
              </mc:Choice>
              <mc:Fallback>
                <p:oleObj name="Εξίσωση" r:id="rId3" imgW="828625" imgH="218898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124200"/>
                        <a:ext cx="19145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5562600" y="4038600"/>
          <a:ext cx="2886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5" name="Εξίσωση" r:id="rId5" imgW="1266675" imgH="371608" progId="Equation.3">
                  <p:embed/>
                </p:oleObj>
              </mc:Choice>
              <mc:Fallback>
                <p:oleObj name="Εξίσωση" r:id="rId5" imgW="1266675" imgH="371608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038600"/>
                        <a:ext cx="28860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8" name="Object 20"/>
          <p:cNvGraphicFramePr>
            <a:graphicFrameLocks noChangeAspect="1"/>
          </p:cNvGraphicFramePr>
          <p:nvPr/>
        </p:nvGraphicFramePr>
        <p:xfrm>
          <a:off x="5562600" y="1524000"/>
          <a:ext cx="11715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6" name="Εξίσωση" r:id="rId7" imgW="504675" imgH="209727" progId="Equation.3">
                  <p:embed/>
                </p:oleObj>
              </mc:Choice>
              <mc:Fallback>
                <p:oleObj name="Εξίσωση" r:id="rId7" imgW="504675" imgH="209727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524000"/>
                        <a:ext cx="11715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9" name="Object 21"/>
          <p:cNvGraphicFramePr>
            <a:graphicFrameLocks noChangeAspect="1"/>
          </p:cNvGraphicFramePr>
          <p:nvPr/>
        </p:nvGraphicFramePr>
        <p:xfrm>
          <a:off x="5562600" y="2514600"/>
          <a:ext cx="17430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7" name="Εξίσωση" r:id="rId9" imgW="752425" imgH="209727" progId="Equation.3">
                  <p:embed/>
                </p:oleObj>
              </mc:Choice>
              <mc:Fallback>
                <p:oleObj name="Εξίσωση" r:id="rId9" imgW="752425" imgH="209727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514600"/>
                        <a:ext cx="17430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2" name="Object 24"/>
          <p:cNvGraphicFramePr>
            <a:graphicFrameLocks noChangeAspect="1"/>
          </p:cNvGraphicFramePr>
          <p:nvPr/>
        </p:nvGraphicFramePr>
        <p:xfrm>
          <a:off x="5562600" y="3657600"/>
          <a:ext cx="1885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8" name="Εξίσωση" r:id="rId11" imgW="819050" imgH="218898" progId="Equation.3">
                  <p:embed/>
                </p:oleObj>
              </mc:Choice>
              <mc:Fallback>
                <p:oleObj name="Εξίσωση" r:id="rId11" imgW="819050" imgH="218898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657600"/>
                        <a:ext cx="1885950" cy="542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30" name="Group 63"/>
          <p:cNvGrpSpPr>
            <a:grpSpLocks/>
          </p:cNvGrpSpPr>
          <p:nvPr/>
        </p:nvGrpSpPr>
        <p:grpSpPr bwMode="auto">
          <a:xfrm>
            <a:off x="76200" y="4953000"/>
            <a:ext cx="5257800" cy="1905000"/>
            <a:chOff x="48" y="3120"/>
            <a:chExt cx="3312" cy="1200"/>
          </a:xfrm>
        </p:grpSpPr>
        <p:sp>
          <p:nvSpPr>
            <p:cNvPr id="9254" name="Line 13"/>
            <p:cNvSpPr>
              <a:spLocks noChangeShapeType="1"/>
            </p:cNvSpPr>
            <p:nvPr/>
          </p:nvSpPr>
          <p:spPr bwMode="auto">
            <a:xfrm>
              <a:off x="288" y="4032"/>
              <a:ext cx="3072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255" name="Oval 15"/>
            <p:cNvSpPr>
              <a:spLocks noChangeArrowheads="1"/>
            </p:cNvSpPr>
            <p:nvPr/>
          </p:nvSpPr>
          <p:spPr bwMode="auto">
            <a:xfrm>
              <a:off x="720" y="3120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grpSp>
          <p:nvGrpSpPr>
            <p:cNvPr id="9256" name="Group 40"/>
            <p:cNvGrpSpPr>
              <a:grpSpLocks/>
            </p:cNvGrpSpPr>
            <p:nvPr/>
          </p:nvGrpSpPr>
          <p:grpSpPr bwMode="auto">
            <a:xfrm>
              <a:off x="48" y="3120"/>
              <a:ext cx="816" cy="1200"/>
              <a:chOff x="2448" y="3120"/>
              <a:chExt cx="816" cy="1200"/>
            </a:xfrm>
          </p:grpSpPr>
          <p:sp>
            <p:nvSpPr>
              <p:cNvPr id="9257" name="Freeform 14"/>
              <p:cNvSpPr>
                <a:spLocks/>
              </p:cNvSpPr>
              <p:nvPr/>
            </p:nvSpPr>
            <p:spPr bwMode="auto">
              <a:xfrm>
                <a:off x="2688" y="3312"/>
                <a:ext cx="528" cy="720"/>
              </a:xfrm>
              <a:custGeom>
                <a:avLst/>
                <a:gdLst>
                  <a:gd name="T0" fmla="*/ 0 w 960"/>
                  <a:gd name="T1" fmla="*/ 720 h 720"/>
                  <a:gd name="T2" fmla="*/ 0 w 960"/>
                  <a:gd name="T3" fmla="*/ 0 h 720"/>
                  <a:gd name="T4" fmla="*/ 48 w 960"/>
                  <a:gd name="T5" fmla="*/ 0 h 720"/>
                  <a:gd name="T6" fmla="*/ 48 w 960"/>
                  <a:gd name="T7" fmla="*/ 720 h 720"/>
                  <a:gd name="T8" fmla="*/ 0 w 960"/>
                  <a:gd name="T9" fmla="*/ 720 h 7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60"/>
                  <a:gd name="T16" fmla="*/ 0 h 720"/>
                  <a:gd name="T17" fmla="*/ 960 w 960"/>
                  <a:gd name="T18" fmla="*/ 720 h 7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60" h="720">
                    <a:moveTo>
                      <a:pt x="0" y="720"/>
                    </a:moveTo>
                    <a:lnTo>
                      <a:pt x="0" y="0"/>
                    </a:lnTo>
                    <a:lnTo>
                      <a:pt x="960" y="0"/>
                    </a:lnTo>
                    <a:lnTo>
                      <a:pt x="960" y="720"/>
                    </a:lnTo>
                    <a:lnTo>
                      <a:pt x="0" y="72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58" name="Text Box 17"/>
              <p:cNvSpPr txBox="1">
                <a:spLocks noChangeArrowheads="1"/>
              </p:cNvSpPr>
              <p:nvPr/>
            </p:nvSpPr>
            <p:spPr bwMode="auto">
              <a:xfrm>
                <a:off x="2496" y="3120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3000" b="0" i="1">
                    <a:solidFill>
                      <a:srgbClr val="FFFF00"/>
                    </a:solidFill>
                  </a:rPr>
                  <a:t>y</a:t>
                </a:r>
                <a:r>
                  <a:rPr lang="en-US" altLang="el-GR" sz="3000" b="0" i="1" baseline="-25000">
                    <a:solidFill>
                      <a:srgbClr val="FFFF00"/>
                    </a:solidFill>
                  </a:rPr>
                  <a:t>0</a:t>
                </a:r>
                <a:endParaRPr lang="el-GR" altLang="el-GR" sz="3000" b="0" i="1">
                  <a:solidFill>
                    <a:srgbClr val="FFFF00"/>
                  </a:solidFill>
                </a:endParaRPr>
              </a:p>
            </p:txBody>
          </p:sp>
          <p:sp>
            <p:nvSpPr>
              <p:cNvPr id="9259" name="Text Box 22"/>
              <p:cNvSpPr txBox="1">
                <a:spLocks noChangeArrowheads="1"/>
              </p:cNvSpPr>
              <p:nvPr/>
            </p:nvSpPr>
            <p:spPr bwMode="auto">
              <a:xfrm>
                <a:off x="2448" y="4051"/>
                <a:ext cx="43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800" b="0" i="1">
                    <a:solidFill>
                      <a:srgbClr val="FFFF00"/>
                    </a:solidFill>
                  </a:rPr>
                  <a:t>x=0</a:t>
                </a:r>
                <a:endParaRPr lang="el-GR" altLang="el-GR" sz="2800" b="0" i="1">
                  <a:solidFill>
                    <a:srgbClr val="FFFF00"/>
                  </a:solidFill>
                </a:endParaRPr>
              </a:p>
            </p:txBody>
          </p:sp>
          <p:sp>
            <p:nvSpPr>
              <p:cNvPr id="9260" name="Text Box 35"/>
              <p:cNvSpPr txBox="1">
                <a:spLocks noChangeArrowheads="1"/>
              </p:cNvSpPr>
              <p:nvPr/>
            </p:nvSpPr>
            <p:spPr bwMode="auto">
              <a:xfrm>
                <a:off x="3072" y="3936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3000" b="0" i="1">
                    <a:solidFill>
                      <a:srgbClr val="FFFF00"/>
                    </a:solidFill>
                  </a:rPr>
                  <a:t>x</a:t>
                </a:r>
                <a:r>
                  <a:rPr lang="en-US" altLang="el-GR" sz="3000" b="0" i="1" baseline="-25000">
                    <a:solidFill>
                      <a:srgbClr val="FFFF00"/>
                    </a:solidFill>
                  </a:rPr>
                  <a:t>0</a:t>
                </a:r>
                <a:endParaRPr lang="el-GR" altLang="el-GR" sz="3000" b="0" i="1">
                  <a:solidFill>
                    <a:srgbClr val="FFFF00"/>
                  </a:solidFill>
                </a:endParaRPr>
              </a:p>
            </p:txBody>
          </p:sp>
        </p:grpSp>
      </p:grpSp>
      <p:grpSp>
        <p:nvGrpSpPr>
          <p:cNvPr id="6" name="Group 59"/>
          <p:cNvGrpSpPr>
            <a:grpSpLocks/>
          </p:cNvGrpSpPr>
          <p:nvPr/>
        </p:nvGrpSpPr>
        <p:grpSpPr bwMode="auto">
          <a:xfrm>
            <a:off x="1295401" y="5181600"/>
            <a:ext cx="612775" cy="854075"/>
            <a:chOff x="816" y="3264"/>
            <a:chExt cx="386" cy="538"/>
          </a:xfrm>
        </p:grpSpPr>
        <p:sp>
          <p:nvSpPr>
            <p:cNvPr id="9252" name="Line 36"/>
            <p:cNvSpPr>
              <a:spLocks noChangeShapeType="1"/>
            </p:cNvSpPr>
            <p:nvPr/>
          </p:nvSpPr>
          <p:spPr bwMode="auto">
            <a:xfrm>
              <a:off x="816" y="3264"/>
              <a:ext cx="0" cy="52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253" name="Text Box 37"/>
            <p:cNvSpPr txBox="1">
              <a:spLocks noChangeArrowheads="1"/>
            </p:cNvSpPr>
            <p:nvPr/>
          </p:nvSpPr>
          <p:spPr bwMode="auto">
            <a:xfrm>
              <a:off x="866" y="3456"/>
              <a:ext cx="33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3000" b="0" i="1" dirty="0">
                  <a:solidFill>
                    <a:srgbClr val="FF0000"/>
                  </a:solidFill>
                </a:rPr>
                <a:t>-g</a:t>
              </a:r>
              <a:endParaRPr lang="el-GR" altLang="el-GR" sz="3000" b="0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3536" name="AutoShape 48"/>
          <p:cNvSpPr>
            <a:spLocks/>
          </p:cNvSpPr>
          <p:nvPr/>
        </p:nvSpPr>
        <p:spPr bwMode="auto">
          <a:xfrm>
            <a:off x="2971800" y="2209800"/>
            <a:ext cx="533400" cy="1752600"/>
          </a:xfrm>
          <a:prstGeom prst="leftBrace">
            <a:avLst>
              <a:gd name="adj1" fmla="val 27381"/>
              <a:gd name="adj2" fmla="val 50000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graphicFrame>
        <p:nvGraphicFramePr>
          <p:cNvPr id="63537" name="Object 49"/>
          <p:cNvGraphicFramePr>
            <a:graphicFrameLocks noChangeAspect="1"/>
          </p:cNvGraphicFramePr>
          <p:nvPr/>
        </p:nvGraphicFramePr>
        <p:xfrm>
          <a:off x="3657600" y="1905000"/>
          <a:ext cx="106680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79" name="Εξίσωση" r:id="rId13" imgW="400150" imgH="209727" progId="Equation.3">
                  <p:embed/>
                </p:oleObj>
              </mc:Choice>
              <mc:Fallback>
                <p:oleObj name="Εξίσωση" r:id="rId13" imgW="400150" imgH="209727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05000"/>
                        <a:ext cx="106680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38" name="Object 50"/>
          <p:cNvGraphicFramePr>
            <a:graphicFrameLocks noChangeAspect="1"/>
          </p:cNvGraphicFramePr>
          <p:nvPr/>
        </p:nvGraphicFramePr>
        <p:xfrm>
          <a:off x="3581400" y="3657600"/>
          <a:ext cx="13589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0" name="Εξίσωση" r:id="rId15" imgW="514250" imgH="218898" progId="Equation.3">
                  <p:embed/>
                </p:oleObj>
              </mc:Choice>
              <mc:Fallback>
                <p:oleObj name="Εξίσωση" r:id="rId15" imgW="514250" imgH="218898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657600"/>
                        <a:ext cx="135890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39" name="AutoShape 51"/>
          <p:cNvSpPr>
            <a:spLocks/>
          </p:cNvSpPr>
          <p:nvPr/>
        </p:nvSpPr>
        <p:spPr bwMode="auto">
          <a:xfrm>
            <a:off x="4953000" y="1828800"/>
            <a:ext cx="533400" cy="914400"/>
          </a:xfrm>
          <a:prstGeom prst="leftBrace">
            <a:avLst>
              <a:gd name="adj1" fmla="val 14286"/>
              <a:gd name="adj2" fmla="val 50000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sp>
        <p:nvSpPr>
          <p:cNvPr id="63540" name="AutoShape 52"/>
          <p:cNvSpPr>
            <a:spLocks/>
          </p:cNvSpPr>
          <p:nvPr/>
        </p:nvSpPr>
        <p:spPr bwMode="auto">
          <a:xfrm>
            <a:off x="4953000" y="3429000"/>
            <a:ext cx="533400" cy="1066800"/>
          </a:xfrm>
          <a:prstGeom prst="leftBrace">
            <a:avLst>
              <a:gd name="adj1" fmla="val 16667"/>
              <a:gd name="adj2" fmla="val 50000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2400"/>
          </a:p>
        </p:txBody>
      </p:sp>
      <p:graphicFrame>
        <p:nvGraphicFramePr>
          <p:cNvPr id="63541" name="Object 53"/>
          <p:cNvGraphicFramePr>
            <a:graphicFrameLocks noChangeAspect="1"/>
          </p:cNvGraphicFramePr>
          <p:nvPr/>
        </p:nvGraphicFramePr>
        <p:xfrm>
          <a:off x="5562600" y="2057400"/>
          <a:ext cx="19145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1" name="Εξίσωση" r:id="rId17" imgW="828625" imgH="209727" progId="Equation.3">
                  <p:embed/>
                </p:oleObj>
              </mc:Choice>
              <mc:Fallback>
                <p:oleObj name="Εξίσωση" r:id="rId17" imgW="828625" imgH="209727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057400"/>
                        <a:ext cx="1914525" cy="5143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Ομάδα 10"/>
          <p:cNvGrpSpPr/>
          <p:nvPr/>
        </p:nvGrpSpPr>
        <p:grpSpPr>
          <a:xfrm>
            <a:off x="1447800" y="4267200"/>
            <a:ext cx="762000" cy="1189038"/>
            <a:chOff x="1447800" y="4267200"/>
            <a:chExt cx="762000" cy="1189038"/>
          </a:xfrm>
        </p:grpSpPr>
        <p:grpSp>
          <p:nvGrpSpPr>
            <p:cNvPr id="2" name="Group 56"/>
            <p:cNvGrpSpPr>
              <a:grpSpLocks/>
            </p:cNvGrpSpPr>
            <p:nvPr/>
          </p:nvGrpSpPr>
          <p:grpSpPr bwMode="auto">
            <a:xfrm>
              <a:off x="1447800" y="5029200"/>
              <a:ext cx="762000" cy="427038"/>
              <a:chOff x="912" y="3168"/>
              <a:chExt cx="480" cy="269"/>
            </a:xfrm>
          </p:grpSpPr>
          <p:sp>
            <p:nvSpPr>
              <p:cNvPr id="9263" name="Text Box 18"/>
              <p:cNvSpPr txBox="1">
                <a:spLocks noChangeArrowheads="1"/>
              </p:cNvSpPr>
              <p:nvPr/>
            </p:nvSpPr>
            <p:spPr bwMode="auto">
              <a:xfrm>
                <a:off x="1008" y="3168"/>
                <a:ext cx="38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l-GR" altLang="el-GR" sz="2800" b="0" i="1" dirty="0">
                    <a:solidFill>
                      <a:srgbClr val="FF00FF"/>
                    </a:solidFill>
                  </a:rPr>
                  <a:t>υ</a:t>
                </a:r>
                <a:r>
                  <a:rPr lang="en-US" altLang="el-GR" sz="2800" b="0" i="1" baseline="-25000" dirty="0">
                    <a:solidFill>
                      <a:srgbClr val="FF00FF"/>
                    </a:solidFill>
                  </a:rPr>
                  <a:t>0x</a:t>
                </a:r>
                <a:endParaRPr lang="el-GR" altLang="el-GR" sz="2800" b="0" i="1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9264" name="Line 26"/>
              <p:cNvSpPr>
                <a:spLocks noChangeShapeType="1"/>
              </p:cNvSpPr>
              <p:nvPr/>
            </p:nvSpPr>
            <p:spPr bwMode="auto">
              <a:xfrm>
                <a:off x="912" y="3216"/>
                <a:ext cx="432" cy="0"/>
              </a:xfrm>
              <a:prstGeom prst="line">
                <a:avLst/>
              </a:prstGeom>
              <a:noFill/>
              <a:ln w="34925">
                <a:solidFill>
                  <a:schemeClr val="bg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63548" name="Line 60"/>
            <p:cNvSpPr>
              <a:spLocks noChangeShapeType="1"/>
            </p:cNvSpPr>
            <p:nvPr/>
          </p:nvSpPr>
          <p:spPr bwMode="auto">
            <a:xfrm>
              <a:off x="2133600" y="4267200"/>
              <a:ext cx="0" cy="838200"/>
            </a:xfrm>
            <a:prstGeom prst="line">
              <a:avLst/>
            </a:prstGeom>
            <a:noFill/>
            <a:ln w="1270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1303700" y="4038600"/>
            <a:ext cx="990600" cy="1066800"/>
            <a:chOff x="1295400" y="4038600"/>
            <a:chExt cx="990600" cy="1066800"/>
          </a:xfrm>
        </p:grpSpPr>
        <p:sp>
          <p:nvSpPr>
            <p:cNvPr id="63543" name="Freeform 55"/>
            <p:cNvSpPr>
              <a:spLocks/>
            </p:cNvSpPr>
            <p:nvPr/>
          </p:nvSpPr>
          <p:spPr bwMode="auto">
            <a:xfrm>
              <a:off x="1295400" y="4038600"/>
              <a:ext cx="990600" cy="1066800"/>
            </a:xfrm>
            <a:custGeom>
              <a:avLst/>
              <a:gdLst>
                <a:gd name="T0" fmla="*/ 0 w 624"/>
                <a:gd name="T1" fmla="*/ 0 h 672"/>
                <a:gd name="T2" fmla="*/ 0 w 624"/>
                <a:gd name="T3" fmla="*/ 2147483647 h 672"/>
                <a:gd name="T4" fmla="*/ 2147483647 w 624"/>
                <a:gd name="T5" fmla="*/ 2147483647 h 672"/>
                <a:gd name="T6" fmla="*/ 0 60000 65536"/>
                <a:gd name="T7" fmla="*/ 0 60000 65536"/>
                <a:gd name="T8" fmla="*/ 0 60000 65536"/>
                <a:gd name="T9" fmla="*/ 0 w 624"/>
                <a:gd name="T10" fmla="*/ 0 h 672"/>
                <a:gd name="T11" fmla="*/ 624 w 624"/>
                <a:gd name="T12" fmla="*/ 672 h 6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672">
                  <a:moveTo>
                    <a:pt x="0" y="0"/>
                  </a:moveTo>
                  <a:lnTo>
                    <a:pt x="0" y="672"/>
                  </a:lnTo>
                  <a:lnTo>
                    <a:pt x="624" y="672"/>
                  </a:lnTo>
                </a:path>
              </a:pathLst>
            </a:custGeom>
            <a:noFill/>
            <a:ln w="12700" cap="flat" cmpd="sng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3522" name="Text Box 34"/>
            <p:cNvSpPr txBox="1">
              <a:spLocks noChangeArrowheads="1"/>
            </p:cNvSpPr>
            <p:nvPr/>
          </p:nvSpPr>
          <p:spPr bwMode="auto">
            <a:xfrm>
              <a:off x="1752600" y="4648200"/>
              <a:ext cx="228600" cy="427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800" b="0" i="1" dirty="0">
                  <a:solidFill>
                    <a:srgbClr val="FFFF00"/>
                  </a:solidFill>
                </a:rPr>
                <a:t>θ</a:t>
              </a:r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762000" y="4267200"/>
            <a:ext cx="1371600" cy="685800"/>
            <a:chOff x="762000" y="4267200"/>
            <a:chExt cx="1371600" cy="685800"/>
          </a:xfrm>
        </p:grpSpPr>
        <p:grpSp>
          <p:nvGrpSpPr>
            <p:cNvPr id="3" name="Group 62"/>
            <p:cNvGrpSpPr>
              <a:grpSpLocks/>
            </p:cNvGrpSpPr>
            <p:nvPr/>
          </p:nvGrpSpPr>
          <p:grpSpPr bwMode="auto">
            <a:xfrm>
              <a:off x="762000" y="4267200"/>
              <a:ext cx="533400" cy="685800"/>
              <a:chOff x="480" y="2688"/>
              <a:chExt cx="336" cy="432"/>
            </a:xfrm>
          </p:grpSpPr>
          <p:sp>
            <p:nvSpPr>
              <p:cNvPr id="9261" name="Text Box 16"/>
              <p:cNvSpPr txBox="1">
                <a:spLocks noChangeArrowheads="1"/>
              </p:cNvSpPr>
              <p:nvPr/>
            </p:nvSpPr>
            <p:spPr bwMode="auto">
              <a:xfrm>
                <a:off x="480" y="2688"/>
                <a:ext cx="288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l-GR" altLang="el-GR" sz="2800" b="0" i="1">
                    <a:solidFill>
                      <a:srgbClr val="FFFF00"/>
                    </a:solidFill>
                  </a:rPr>
                  <a:t>υ</a:t>
                </a:r>
                <a:r>
                  <a:rPr lang="en-US" altLang="el-GR" sz="2800" b="0" i="1" baseline="-25000">
                    <a:solidFill>
                      <a:srgbClr val="FFFF00"/>
                    </a:solidFill>
                  </a:rPr>
                  <a:t>0y</a:t>
                </a:r>
                <a:endParaRPr lang="el-GR" altLang="el-GR" sz="2800" b="0" i="1">
                  <a:solidFill>
                    <a:srgbClr val="FFFF00"/>
                  </a:solidFill>
                </a:endParaRPr>
              </a:p>
            </p:txBody>
          </p:sp>
          <p:sp>
            <p:nvSpPr>
              <p:cNvPr id="9262" name="Line 27"/>
              <p:cNvSpPr>
                <a:spLocks noChangeShapeType="1"/>
              </p:cNvSpPr>
              <p:nvPr/>
            </p:nvSpPr>
            <p:spPr bwMode="auto">
              <a:xfrm flipV="1">
                <a:off x="816" y="2688"/>
                <a:ext cx="0" cy="432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63549" name="Line 61"/>
            <p:cNvSpPr>
              <a:spLocks noChangeShapeType="1"/>
            </p:cNvSpPr>
            <p:nvPr/>
          </p:nvSpPr>
          <p:spPr bwMode="auto">
            <a:xfrm flipH="1">
              <a:off x="1295400" y="4267200"/>
              <a:ext cx="838200" cy="0"/>
            </a:xfrm>
            <a:prstGeom prst="line">
              <a:avLst/>
            </a:prstGeom>
            <a:noFill/>
            <a:ln w="1270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63552" name="Text Box 64"/>
          <p:cNvSpPr txBox="1">
            <a:spLocks noChangeArrowheads="1"/>
          </p:cNvSpPr>
          <p:nvPr/>
        </p:nvSpPr>
        <p:spPr bwMode="auto">
          <a:xfrm>
            <a:off x="5486400" y="5105400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>
                <a:solidFill>
                  <a:schemeClr val="bg1"/>
                </a:solidFill>
              </a:rPr>
              <a:t>ΖΗΤΟΥΜΕΝΑ</a:t>
            </a:r>
          </a:p>
        </p:txBody>
      </p:sp>
      <p:sp>
        <p:nvSpPr>
          <p:cNvPr id="63553" name="Text Box 65"/>
          <p:cNvSpPr txBox="1">
            <a:spLocks noChangeArrowheads="1"/>
          </p:cNvSpPr>
          <p:nvPr/>
        </p:nvSpPr>
        <p:spPr bwMode="auto">
          <a:xfrm>
            <a:off x="5486400" y="6492875"/>
            <a:ext cx="3276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FFFF00"/>
                </a:solidFill>
              </a:rPr>
              <a:t>4</a:t>
            </a:r>
            <a:r>
              <a:rPr lang="el-GR" altLang="el-GR" sz="2000">
                <a:solidFill>
                  <a:srgbClr val="FFFF00"/>
                </a:solidFill>
              </a:rPr>
              <a:t>.  Μέγιστο ύψος βολής, </a:t>
            </a:r>
            <a:r>
              <a:rPr lang="en-US" altLang="el-GR" sz="2400" i="1">
                <a:solidFill>
                  <a:srgbClr val="FFFF00"/>
                </a:solidFill>
              </a:rPr>
              <a:t>y</a:t>
            </a:r>
            <a:r>
              <a:rPr lang="en-US" altLang="el-GR" sz="2400" baseline="-25000">
                <a:solidFill>
                  <a:srgbClr val="FFFF00"/>
                </a:solidFill>
              </a:rPr>
              <a:t>max</a:t>
            </a:r>
            <a:endParaRPr lang="el-GR" altLang="el-GR" sz="2400">
              <a:solidFill>
                <a:srgbClr val="FFFF00"/>
              </a:solidFill>
            </a:endParaRPr>
          </a:p>
        </p:txBody>
      </p:sp>
      <p:sp>
        <p:nvSpPr>
          <p:cNvPr id="63554" name="Text Box 66"/>
          <p:cNvSpPr txBox="1">
            <a:spLocks noChangeArrowheads="1"/>
          </p:cNvSpPr>
          <p:nvPr/>
        </p:nvSpPr>
        <p:spPr bwMode="auto">
          <a:xfrm>
            <a:off x="5486400" y="6172200"/>
            <a:ext cx="3657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FFFF00"/>
                </a:solidFill>
              </a:rPr>
              <a:t>3</a:t>
            </a:r>
            <a:r>
              <a:rPr lang="el-GR" altLang="el-GR" sz="2000">
                <a:solidFill>
                  <a:srgbClr val="FFFF00"/>
                </a:solidFill>
              </a:rPr>
              <a:t>.  Οριζόντιο διάστημα βολής </a:t>
            </a:r>
            <a:r>
              <a:rPr lang="en-US" altLang="el-GR" sz="2400" i="1">
                <a:solidFill>
                  <a:srgbClr val="FFFF00"/>
                </a:solidFill>
              </a:rPr>
              <a:t>L</a:t>
            </a:r>
            <a:endParaRPr lang="el-GR" altLang="el-GR" sz="2400">
              <a:solidFill>
                <a:srgbClr val="FFFF00"/>
              </a:solidFill>
            </a:endParaRPr>
          </a:p>
        </p:txBody>
      </p:sp>
      <p:sp>
        <p:nvSpPr>
          <p:cNvPr id="63555" name="Text Box 67"/>
          <p:cNvSpPr txBox="1">
            <a:spLocks noChangeArrowheads="1"/>
          </p:cNvSpPr>
          <p:nvPr/>
        </p:nvSpPr>
        <p:spPr bwMode="auto">
          <a:xfrm>
            <a:off x="5486400" y="5807075"/>
            <a:ext cx="3429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solidFill>
                  <a:srgbClr val="FFFF00"/>
                </a:solidFill>
              </a:rPr>
              <a:t>2</a:t>
            </a:r>
            <a:r>
              <a:rPr lang="el-GR" altLang="el-GR" sz="2000">
                <a:solidFill>
                  <a:srgbClr val="FFFF00"/>
                </a:solidFill>
              </a:rPr>
              <a:t>.  Χρονική διάρκεια βολής</a:t>
            </a:r>
            <a:r>
              <a:rPr lang="en-US" altLang="el-GR" sz="2000">
                <a:solidFill>
                  <a:srgbClr val="FFFF00"/>
                </a:solidFill>
              </a:rPr>
              <a:t>, </a:t>
            </a:r>
            <a:r>
              <a:rPr lang="en-US" altLang="el-GR" sz="2400" i="1">
                <a:solidFill>
                  <a:srgbClr val="FFFF00"/>
                </a:solidFill>
              </a:rPr>
              <a:t>t</a:t>
            </a:r>
            <a:r>
              <a:rPr lang="en-US" altLang="el-GR" sz="2400" baseline="-25000">
                <a:solidFill>
                  <a:srgbClr val="FFFF00"/>
                </a:solidFill>
              </a:rPr>
              <a:t>tot</a:t>
            </a:r>
            <a:endParaRPr lang="el-GR" altLang="el-GR" sz="2000">
              <a:solidFill>
                <a:srgbClr val="FFFF00"/>
              </a:solidFill>
            </a:endParaRPr>
          </a:p>
        </p:txBody>
      </p:sp>
      <p:sp>
        <p:nvSpPr>
          <p:cNvPr id="63556" name="Text Box 68"/>
          <p:cNvSpPr txBox="1">
            <a:spLocks noChangeArrowheads="1"/>
          </p:cNvSpPr>
          <p:nvPr/>
        </p:nvSpPr>
        <p:spPr bwMode="auto">
          <a:xfrm>
            <a:off x="5486400" y="5486400"/>
            <a:ext cx="2438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1.  Εξίσωση τροχιάς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192813" y="885722"/>
                <a:ext cx="1693862" cy="53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</m:t>
                      </m:r>
                      <m:acc>
                        <m:accPr>
                          <m:chr m:val="̂"/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813" y="885722"/>
                <a:ext cx="1693862" cy="539378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976420" y="980087"/>
                <a:ext cx="2497607" cy="495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420" y="980087"/>
                <a:ext cx="2497607" cy="495520"/>
              </a:xfrm>
              <a:prstGeom prst="rect">
                <a:avLst/>
              </a:prstGeom>
              <a:blipFill rotWithShape="1">
                <a:blip r:embed="rId20"/>
                <a:stretch>
                  <a:fillRect t="-2469" r="-12439"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54571" y="2838340"/>
                <a:ext cx="2491258" cy="4955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𝒈</m:t>
                      </m:r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571" y="2838340"/>
                <a:ext cx="2491258" cy="495520"/>
              </a:xfrm>
              <a:prstGeom prst="rect">
                <a:avLst/>
              </a:prstGeom>
              <a:blipFill rotWithShape="1">
                <a:blip r:embed="rId21"/>
                <a:stretch>
                  <a:fillRect t="-2469" r="-12469"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Ομάδα 8"/>
          <p:cNvGrpSpPr/>
          <p:nvPr/>
        </p:nvGrpSpPr>
        <p:grpSpPr>
          <a:xfrm>
            <a:off x="1371600" y="3903439"/>
            <a:ext cx="1323308" cy="1125761"/>
            <a:chOff x="1371600" y="3903439"/>
            <a:chExt cx="1323308" cy="1125761"/>
          </a:xfrm>
        </p:grpSpPr>
        <p:sp>
          <p:nvSpPr>
            <p:cNvPr id="9250" name="Line 19"/>
            <p:cNvSpPr>
              <a:spLocks noChangeShapeType="1"/>
            </p:cNvSpPr>
            <p:nvPr/>
          </p:nvSpPr>
          <p:spPr bwMode="auto">
            <a:xfrm flipV="1">
              <a:off x="1371600" y="4267200"/>
              <a:ext cx="762000" cy="762000"/>
            </a:xfrm>
            <a:prstGeom prst="line">
              <a:avLst/>
            </a:prstGeom>
            <a:noFill/>
            <a:ln w="34925">
              <a:solidFill>
                <a:schemeClr val="bg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1979712" y="3903439"/>
                  <a:ext cx="71519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𝟎</m:t>
                            </m:r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9712" y="3903439"/>
                  <a:ext cx="715196" cy="461665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3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63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6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3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63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6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7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6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7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6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7" dur="500"/>
                                        <p:tgtEl>
                                          <p:spTgt spid="6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2" dur="500"/>
                                        <p:tgtEl>
                                          <p:spTgt spid="6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7" dur="500"/>
                                        <p:tgtEl>
                                          <p:spTgt spid="6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2" dur="500"/>
                                        <p:tgtEl>
                                          <p:spTgt spid="6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36" grpId="0" animBg="1"/>
      <p:bldP spid="63539" grpId="0" animBg="1"/>
      <p:bldP spid="63540" grpId="0" animBg="1"/>
      <p:bldP spid="63552" grpId="0" autoUpdateAnimBg="0"/>
      <p:bldP spid="63553" grpId="0" autoUpdateAnimBg="0"/>
      <p:bldP spid="63554" grpId="0" autoUpdateAnimBg="0"/>
      <p:bldP spid="63555" grpId="0" autoUpdateAnimBg="0"/>
      <p:bldP spid="63556" grpId="0" autoUpdateAnimBg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457200" y="-27384"/>
            <a:ext cx="8382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ΕΞΙΣΩΣΕΙΣ ΚΙΝΗΣΗΣ ΣΤΟ ΕΠΙΠΕΔΟ</a:t>
            </a:r>
            <a:r>
              <a:rPr lang="en-US" altLang="el-GR" sz="2800" dirty="0">
                <a:solidFill>
                  <a:srgbClr val="FFFF00"/>
                </a:solidFill>
              </a:rPr>
              <a:t> –</a:t>
            </a:r>
            <a:endParaRPr lang="el-GR" altLang="el-GR" sz="2800" dirty="0">
              <a:solidFill>
                <a:srgbClr val="FFFF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2800" dirty="0">
                <a:solidFill>
                  <a:srgbClr val="FFFF00"/>
                </a:solidFill>
              </a:rPr>
              <a:t>ΠΛΑΓΙΑ ΒΟΛΗ</a:t>
            </a:r>
          </a:p>
        </p:txBody>
      </p:sp>
      <p:sp>
        <p:nvSpPr>
          <p:cNvPr id="103431" name="Text Box 7"/>
          <p:cNvSpPr txBox="1">
            <a:spLocks noChangeArrowheads="1"/>
          </p:cNvSpPr>
          <p:nvPr/>
        </p:nvSpPr>
        <p:spPr bwMode="auto">
          <a:xfrm>
            <a:off x="0" y="914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>
                <a:solidFill>
                  <a:srgbClr val="FF00FF"/>
                </a:solidFill>
              </a:rPr>
              <a:t>x-</a:t>
            </a:r>
            <a:r>
              <a:rPr lang="el-GR" altLang="el-GR" sz="3000" b="0">
                <a:solidFill>
                  <a:srgbClr val="FF00FF"/>
                </a:solidFill>
              </a:rPr>
              <a:t>Συνιστώσα της κίνησης</a:t>
            </a:r>
            <a:endParaRPr lang="el-GR" altLang="el-GR" sz="3000" b="0" i="1">
              <a:solidFill>
                <a:srgbClr val="FF00FF"/>
              </a:solidFill>
            </a:endParaRPr>
          </a:p>
        </p:txBody>
      </p:sp>
      <p:graphicFrame>
        <p:nvGraphicFramePr>
          <p:cNvPr id="103432" name="Object 8"/>
          <p:cNvGraphicFramePr>
            <a:graphicFrameLocks noChangeAspect="1"/>
          </p:cNvGraphicFramePr>
          <p:nvPr/>
        </p:nvGraphicFramePr>
        <p:xfrm>
          <a:off x="4876800" y="1447800"/>
          <a:ext cx="1914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3" name="Εξίσωση" r:id="rId3" imgW="828625" imgH="218898" progId="Equation.3">
                  <p:embed/>
                </p:oleObj>
              </mc:Choice>
              <mc:Fallback>
                <p:oleObj name="Εξίσωση" r:id="rId3" imgW="828625" imgH="21889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447800"/>
                        <a:ext cx="19145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3" name="Object 9"/>
          <p:cNvGraphicFramePr>
            <a:graphicFrameLocks noChangeAspect="1"/>
          </p:cNvGraphicFramePr>
          <p:nvPr/>
        </p:nvGraphicFramePr>
        <p:xfrm>
          <a:off x="4876800" y="1905000"/>
          <a:ext cx="28860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4" name="Εξίσωση" r:id="rId5" imgW="1266675" imgH="371608" progId="Equation.3">
                  <p:embed/>
                </p:oleObj>
              </mc:Choice>
              <mc:Fallback>
                <p:oleObj name="Εξίσωση" r:id="rId5" imgW="1266675" imgH="371608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05000"/>
                        <a:ext cx="28860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4" name="Object 10"/>
          <p:cNvGraphicFramePr>
            <a:graphicFrameLocks noChangeAspect="1"/>
          </p:cNvGraphicFramePr>
          <p:nvPr/>
        </p:nvGraphicFramePr>
        <p:xfrm>
          <a:off x="0" y="1447800"/>
          <a:ext cx="25717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" name="Εξίσωση" r:id="rId7" imgW="1123850" imgH="209727" progId="Equation.3">
                  <p:embed/>
                </p:oleObj>
              </mc:Choice>
              <mc:Fallback>
                <p:oleObj name="Εξίσωση" r:id="rId7" imgW="1123850" imgH="20972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25717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5" name="Object 11"/>
          <p:cNvGraphicFramePr>
            <a:graphicFrameLocks noChangeAspect="1"/>
          </p:cNvGraphicFramePr>
          <p:nvPr/>
        </p:nvGraphicFramePr>
        <p:xfrm>
          <a:off x="0" y="1981200"/>
          <a:ext cx="17430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6" name="Εξίσωση" r:id="rId9" imgW="752425" imgH="209727" progId="Equation.3">
                  <p:embed/>
                </p:oleObj>
              </mc:Choice>
              <mc:Fallback>
                <p:oleObj name="Εξίσωση" r:id="rId9" imgW="752425" imgH="209727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81200"/>
                        <a:ext cx="174307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1371600" y="4038600"/>
            <a:ext cx="3962400" cy="2362200"/>
            <a:chOff x="864" y="2544"/>
            <a:chExt cx="2496" cy="1488"/>
          </a:xfrm>
        </p:grpSpPr>
        <p:grpSp>
          <p:nvGrpSpPr>
            <p:cNvPr id="10298" name="Group 13"/>
            <p:cNvGrpSpPr>
              <a:grpSpLocks/>
            </p:cNvGrpSpPr>
            <p:nvPr/>
          </p:nvGrpSpPr>
          <p:grpSpPr bwMode="auto">
            <a:xfrm>
              <a:off x="864" y="2662"/>
              <a:ext cx="2496" cy="1370"/>
              <a:chOff x="3264" y="2662"/>
              <a:chExt cx="2496" cy="1370"/>
            </a:xfrm>
          </p:grpSpPr>
          <p:sp>
            <p:nvSpPr>
              <p:cNvPr id="10300" name="Freeform 14"/>
              <p:cNvSpPr>
                <a:spLocks/>
              </p:cNvSpPr>
              <p:nvPr/>
            </p:nvSpPr>
            <p:spPr bwMode="auto">
              <a:xfrm>
                <a:off x="3264" y="2662"/>
                <a:ext cx="2448" cy="1274"/>
              </a:xfrm>
              <a:custGeom>
                <a:avLst/>
                <a:gdLst>
                  <a:gd name="T0" fmla="*/ 0 w 2448"/>
                  <a:gd name="T1" fmla="*/ 506 h 1274"/>
                  <a:gd name="T2" fmla="*/ 864 w 2448"/>
                  <a:gd name="T3" fmla="*/ 26 h 1274"/>
                  <a:gd name="T4" fmla="*/ 1657 w 2448"/>
                  <a:gd name="T5" fmla="*/ 350 h 1274"/>
                  <a:gd name="T6" fmla="*/ 2448 w 2448"/>
                  <a:gd name="T7" fmla="*/ 1274 h 12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48"/>
                  <a:gd name="T13" fmla="*/ 0 h 1274"/>
                  <a:gd name="T14" fmla="*/ 2448 w 2448"/>
                  <a:gd name="T15" fmla="*/ 1274 h 12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48" h="1274">
                    <a:moveTo>
                      <a:pt x="0" y="506"/>
                    </a:moveTo>
                    <a:cubicBezTo>
                      <a:pt x="284" y="274"/>
                      <a:pt x="588" y="52"/>
                      <a:pt x="864" y="26"/>
                    </a:cubicBezTo>
                    <a:cubicBezTo>
                      <a:pt x="1140" y="0"/>
                      <a:pt x="1393" y="142"/>
                      <a:pt x="1657" y="350"/>
                    </a:cubicBezTo>
                    <a:cubicBezTo>
                      <a:pt x="1921" y="558"/>
                      <a:pt x="2283" y="1082"/>
                      <a:pt x="2448" y="1274"/>
                    </a:cubicBezTo>
                  </a:path>
                </a:pathLst>
              </a:custGeom>
              <a:noFill/>
              <a:ln w="25400" cap="flat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301" name="Oval 15"/>
              <p:cNvSpPr>
                <a:spLocks noChangeArrowheads="1"/>
              </p:cNvSpPr>
              <p:nvPr/>
            </p:nvSpPr>
            <p:spPr bwMode="auto">
              <a:xfrm>
                <a:off x="5568" y="3840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</p:grpSp>
        <p:sp>
          <p:nvSpPr>
            <p:cNvPr id="10299" name="Text Box 28"/>
            <p:cNvSpPr txBox="1">
              <a:spLocks noChangeArrowheads="1"/>
            </p:cNvSpPr>
            <p:nvPr/>
          </p:nvSpPr>
          <p:spPr bwMode="auto">
            <a:xfrm>
              <a:off x="2304" y="2544"/>
              <a:ext cx="672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800" b="0" i="1">
                  <a:solidFill>
                    <a:srgbClr val="FFFF00"/>
                  </a:solidFill>
                </a:rPr>
                <a:t>y=y</a:t>
              </a:r>
              <a:r>
                <a:rPr lang="en-US" altLang="el-GR" sz="2800" b="0">
                  <a:solidFill>
                    <a:srgbClr val="FFFF00"/>
                  </a:solidFill>
                </a:rPr>
                <a:t>(</a:t>
              </a:r>
              <a:r>
                <a:rPr lang="en-US" altLang="el-GR" sz="2800" b="0" i="1">
                  <a:solidFill>
                    <a:srgbClr val="FFFF00"/>
                  </a:solidFill>
                </a:rPr>
                <a:t>x</a:t>
              </a:r>
              <a:r>
                <a:rPr lang="en-US" altLang="el-GR" sz="2800" b="0">
                  <a:solidFill>
                    <a:srgbClr val="FFFF00"/>
                  </a:solidFill>
                </a:rPr>
                <a:t>)</a:t>
              </a:r>
              <a:endParaRPr lang="el-GR" altLang="el-GR" sz="2800" b="0">
                <a:solidFill>
                  <a:srgbClr val="FFFF00"/>
                </a:solidFill>
              </a:endParaRPr>
            </a:p>
          </p:txBody>
        </p:sp>
      </p:grpSp>
      <p:sp>
        <p:nvSpPr>
          <p:cNvPr id="103477" name="Text Box 53"/>
          <p:cNvSpPr txBox="1">
            <a:spLocks noChangeArrowheads="1"/>
          </p:cNvSpPr>
          <p:nvPr/>
        </p:nvSpPr>
        <p:spPr bwMode="auto">
          <a:xfrm>
            <a:off x="4876800" y="9144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3000" b="0" i="1">
                <a:solidFill>
                  <a:srgbClr val="FFFF00"/>
                </a:solidFill>
              </a:rPr>
              <a:t>y-</a:t>
            </a:r>
            <a:r>
              <a:rPr lang="el-GR" altLang="el-GR" sz="3000" b="0">
                <a:solidFill>
                  <a:srgbClr val="FFFF00"/>
                </a:solidFill>
              </a:rPr>
              <a:t>Συνιστώσα της κίνησης</a:t>
            </a:r>
            <a:endParaRPr lang="el-GR" altLang="el-GR" sz="3000" b="0" i="1">
              <a:solidFill>
                <a:srgbClr val="FFFF00"/>
              </a:solidFill>
            </a:endParaRPr>
          </a:p>
        </p:txBody>
      </p:sp>
      <p:graphicFrame>
        <p:nvGraphicFramePr>
          <p:cNvPr id="103436" name="Object 12"/>
          <p:cNvGraphicFramePr>
            <a:graphicFrameLocks noChangeAspect="1"/>
          </p:cNvGraphicFramePr>
          <p:nvPr/>
        </p:nvGraphicFramePr>
        <p:xfrm>
          <a:off x="7258050" y="1447800"/>
          <a:ext cx="1885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7" name="Εξίσωση" r:id="rId11" imgW="819050" imgH="218898" progId="Equation.3">
                  <p:embed/>
                </p:oleObj>
              </mc:Choice>
              <mc:Fallback>
                <p:oleObj name="Εξίσωση" r:id="rId11" imgW="819050" imgH="218898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1447800"/>
                        <a:ext cx="1885950" cy="542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80" name="Line 56"/>
          <p:cNvSpPr>
            <a:spLocks noChangeShapeType="1"/>
          </p:cNvSpPr>
          <p:nvPr/>
        </p:nvSpPr>
        <p:spPr bwMode="auto">
          <a:xfrm>
            <a:off x="0" y="274320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0" y="1981200"/>
            <a:ext cx="1828800" cy="1066800"/>
            <a:chOff x="0" y="1248"/>
            <a:chExt cx="1152" cy="672"/>
          </a:xfrm>
        </p:grpSpPr>
        <p:sp>
          <p:nvSpPr>
            <p:cNvPr id="10296" name="Oval 57"/>
            <p:cNvSpPr>
              <a:spLocks noChangeArrowheads="1"/>
            </p:cNvSpPr>
            <p:nvPr/>
          </p:nvSpPr>
          <p:spPr bwMode="auto">
            <a:xfrm>
              <a:off x="0" y="1248"/>
              <a:ext cx="1152" cy="336"/>
            </a:xfrm>
            <a:prstGeom prst="ellips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l-GR" altLang="el-GR" sz="2400"/>
            </a:p>
          </p:txBody>
        </p:sp>
        <p:sp>
          <p:nvSpPr>
            <p:cNvPr id="10297" name="Line 58"/>
            <p:cNvSpPr>
              <a:spLocks noChangeShapeType="1"/>
            </p:cNvSpPr>
            <p:nvPr/>
          </p:nvSpPr>
          <p:spPr bwMode="auto">
            <a:xfrm>
              <a:off x="576" y="1584"/>
              <a:ext cx="0" cy="33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aphicFrame>
        <p:nvGraphicFramePr>
          <p:cNvPr id="103483" name="Object 59"/>
          <p:cNvGraphicFramePr>
            <a:graphicFrameLocks noChangeAspect="1"/>
          </p:cNvGraphicFramePr>
          <p:nvPr/>
        </p:nvGraphicFramePr>
        <p:xfrm>
          <a:off x="152400" y="2971800"/>
          <a:ext cx="140017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8" name="Εξίσωση" r:id="rId13" imgW="600025" imgH="409486" progId="Equation.3">
                  <p:embed/>
                </p:oleObj>
              </mc:Choice>
              <mc:Fallback>
                <p:oleObj name="Εξίσωση" r:id="rId13" imgW="600025" imgH="409486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971800"/>
                        <a:ext cx="1400175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94"/>
          <p:cNvGrpSpPr>
            <a:grpSpLocks/>
          </p:cNvGrpSpPr>
          <p:nvPr/>
        </p:nvGrpSpPr>
        <p:grpSpPr bwMode="auto">
          <a:xfrm>
            <a:off x="133350" y="1905000"/>
            <a:ext cx="7639050" cy="2057400"/>
            <a:chOff x="84" y="1200"/>
            <a:chExt cx="4812" cy="1296"/>
          </a:xfrm>
        </p:grpSpPr>
        <p:grpSp>
          <p:nvGrpSpPr>
            <p:cNvPr id="10289" name="Group 72"/>
            <p:cNvGrpSpPr>
              <a:grpSpLocks/>
            </p:cNvGrpSpPr>
            <p:nvPr/>
          </p:nvGrpSpPr>
          <p:grpSpPr bwMode="auto">
            <a:xfrm>
              <a:off x="2928" y="1200"/>
              <a:ext cx="1968" cy="912"/>
              <a:chOff x="2928" y="1200"/>
              <a:chExt cx="1968" cy="912"/>
            </a:xfrm>
          </p:grpSpPr>
          <p:sp>
            <p:nvSpPr>
              <p:cNvPr id="10294" name="Oval 62"/>
              <p:cNvSpPr>
                <a:spLocks noChangeArrowheads="1"/>
              </p:cNvSpPr>
              <p:nvPr/>
            </p:nvSpPr>
            <p:spPr bwMode="auto">
              <a:xfrm>
                <a:off x="2928" y="1200"/>
                <a:ext cx="1968" cy="528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10295" name="Line 64"/>
              <p:cNvSpPr>
                <a:spLocks noChangeShapeType="1"/>
              </p:cNvSpPr>
              <p:nvPr/>
            </p:nvSpPr>
            <p:spPr bwMode="auto">
              <a:xfrm>
                <a:off x="2976" y="1536"/>
                <a:ext cx="0" cy="576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prstDash val="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0290" name="Group 71"/>
            <p:cNvGrpSpPr>
              <a:grpSpLocks/>
            </p:cNvGrpSpPr>
            <p:nvPr/>
          </p:nvGrpSpPr>
          <p:grpSpPr bwMode="auto">
            <a:xfrm>
              <a:off x="84" y="1920"/>
              <a:ext cx="2748" cy="576"/>
              <a:chOff x="84" y="1920"/>
              <a:chExt cx="2748" cy="576"/>
            </a:xfrm>
          </p:grpSpPr>
          <p:sp>
            <p:nvSpPr>
              <p:cNvPr id="10292" name="Oval 66"/>
              <p:cNvSpPr>
                <a:spLocks noChangeArrowheads="1"/>
              </p:cNvSpPr>
              <p:nvPr/>
            </p:nvSpPr>
            <p:spPr bwMode="auto">
              <a:xfrm>
                <a:off x="84" y="1920"/>
                <a:ext cx="960" cy="576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2400"/>
              </a:p>
            </p:txBody>
          </p:sp>
          <p:sp>
            <p:nvSpPr>
              <p:cNvPr id="10293" name="Line 67"/>
              <p:cNvSpPr>
                <a:spLocks noChangeShapeType="1"/>
              </p:cNvSpPr>
              <p:nvPr/>
            </p:nvSpPr>
            <p:spPr bwMode="auto">
              <a:xfrm>
                <a:off x="1056" y="2208"/>
                <a:ext cx="1776" cy="0"/>
              </a:xfrm>
              <a:prstGeom prst="line">
                <a:avLst/>
              </a:prstGeom>
              <a:noFill/>
              <a:ln w="31750">
                <a:solidFill>
                  <a:srgbClr val="FFFF00"/>
                </a:solidFill>
                <a:prstDash val="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10291" name="Text Box 68"/>
            <p:cNvSpPr txBox="1">
              <a:spLocks noChangeArrowheads="1"/>
            </p:cNvSpPr>
            <p:nvPr/>
          </p:nvSpPr>
          <p:spPr bwMode="auto">
            <a:xfrm>
              <a:off x="1440" y="196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>
                  <a:solidFill>
                    <a:srgbClr val="FFFF00"/>
                  </a:solidFill>
                </a:rPr>
                <a:t>Εξίσωση τροχιάς</a:t>
              </a:r>
            </a:p>
          </p:txBody>
        </p:sp>
      </p:grpSp>
      <p:graphicFrame>
        <p:nvGraphicFramePr>
          <p:cNvPr id="103493" name="Object 69"/>
          <p:cNvGraphicFramePr>
            <a:graphicFrameLocks noChangeAspect="1"/>
          </p:cNvGraphicFramePr>
          <p:nvPr/>
        </p:nvGraphicFramePr>
        <p:xfrm>
          <a:off x="4500563" y="2895600"/>
          <a:ext cx="46577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9" name="Εξίσωση" r:id="rId15" imgW="2047825" imgH="485642" progId="Equation.3">
                  <p:embed/>
                </p:oleObj>
              </mc:Choice>
              <mc:Fallback>
                <p:oleObj name="Εξίσωση" r:id="rId15" imgW="2047825" imgH="485642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895600"/>
                        <a:ext cx="4657725" cy="1143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97" name="Text Box 73"/>
          <p:cNvSpPr txBox="1">
            <a:spLocks noChangeArrowheads="1"/>
          </p:cNvSpPr>
          <p:nvPr/>
        </p:nvSpPr>
        <p:spPr bwMode="auto">
          <a:xfrm>
            <a:off x="5486400" y="4191000"/>
            <a:ext cx="3657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000">
                <a:solidFill>
                  <a:srgbClr val="FFFF00"/>
                </a:solidFill>
              </a:rPr>
              <a:t>Η τροχιά </a:t>
            </a:r>
            <a:r>
              <a:rPr lang="en-US" altLang="el-GR" sz="2000" i="1">
                <a:solidFill>
                  <a:srgbClr val="FFFF00"/>
                </a:solidFill>
              </a:rPr>
              <a:t>y=y</a:t>
            </a:r>
            <a:r>
              <a:rPr lang="en-US" altLang="el-GR" sz="2000">
                <a:solidFill>
                  <a:srgbClr val="FFFF00"/>
                </a:solidFill>
              </a:rPr>
              <a:t>(</a:t>
            </a:r>
            <a:r>
              <a:rPr lang="en-US" altLang="el-GR" sz="2000" i="1">
                <a:solidFill>
                  <a:srgbClr val="FFFF00"/>
                </a:solidFill>
              </a:rPr>
              <a:t>x</a:t>
            </a:r>
            <a:r>
              <a:rPr lang="en-US" altLang="el-GR" sz="2000">
                <a:solidFill>
                  <a:srgbClr val="FFFF00"/>
                </a:solidFill>
              </a:rPr>
              <a:t>) </a:t>
            </a:r>
            <a:r>
              <a:rPr lang="el-GR" altLang="el-GR" sz="2000">
                <a:solidFill>
                  <a:srgbClr val="FFFF00"/>
                </a:solidFill>
              </a:rPr>
              <a:t>του αντικειμένου είναι ΠΑΡΑΒΟΛΗ</a:t>
            </a:r>
          </a:p>
        </p:txBody>
      </p:sp>
      <p:grpSp>
        <p:nvGrpSpPr>
          <p:cNvPr id="8" name="Group 89"/>
          <p:cNvGrpSpPr>
            <a:grpSpLocks/>
          </p:cNvGrpSpPr>
          <p:nvPr/>
        </p:nvGrpSpPr>
        <p:grpSpPr bwMode="auto">
          <a:xfrm>
            <a:off x="2895600" y="4267200"/>
            <a:ext cx="5638800" cy="2133600"/>
            <a:chOff x="1824" y="2688"/>
            <a:chExt cx="3552" cy="1344"/>
          </a:xfrm>
        </p:grpSpPr>
        <p:grpSp>
          <p:nvGrpSpPr>
            <p:cNvPr id="10285" name="Group 25"/>
            <p:cNvGrpSpPr>
              <a:grpSpLocks/>
            </p:cNvGrpSpPr>
            <p:nvPr/>
          </p:nvGrpSpPr>
          <p:grpSpPr bwMode="auto">
            <a:xfrm>
              <a:off x="1824" y="2688"/>
              <a:ext cx="480" cy="1344"/>
              <a:chOff x="4224" y="2688"/>
              <a:chExt cx="480" cy="1344"/>
            </a:xfrm>
          </p:grpSpPr>
          <p:sp>
            <p:nvSpPr>
              <p:cNvPr id="10287" name="Line 26"/>
              <p:cNvSpPr>
                <a:spLocks noChangeShapeType="1"/>
              </p:cNvSpPr>
              <p:nvPr/>
            </p:nvSpPr>
            <p:spPr bwMode="auto">
              <a:xfrm flipV="1">
                <a:off x="4224" y="2688"/>
                <a:ext cx="0" cy="1344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 type="stealth" w="med" len="lg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88" name="Text Box 27"/>
              <p:cNvSpPr txBox="1">
                <a:spLocks noChangeArrowheads="1"/>
              </p:cNvSpPr>
              <p:nvPr/>
            </p:nvSpPr>
            <p:spPr bwMode="auto">
              <a:xfrm>
                <a:off x="4272" y="3264"/>
                <a:ext cx="432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800" b="0" i="1">
                    <a:solidFill>
                      <a:srgbClr val="FFFF00"/>
                    </a:solidFill>
                  </a:rPr>
                  <a:t>y</a:t>
                </a:r>
                <a:r>
                  <a:rPr lang="en-US" altLang="el-GR" sz="2800" b="0" i="1" baseline="-25000">
                    <a:solidFill>
                      <a:srgbClr val="FFFF00"/>
                    </a:solidFill>
                  </a:rPr>
                  <a:t>max</a:t>
                </a:r>
                <a:endParaRPr lang="el-GR" altLang="el-GR" sz="2800" b="0" i="1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0286" name="Text Box 77"/>
            <p:cNvSpPr txBox="1">
              <a:spLocks noChangeArrowheads="1"/>
            </p:cNvSpPr>
            <p:nvPr/>
          </p:nvSpPr>
          <p:spPr bwMode="auto">
            <a:xfrm>
              <a:off x="3456" y="3120"/>
              <a:ext cx="19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>
                  <a:solidFill>
                    <a:srgbClr val="FFFF00"/>
                  </a:solidFill>
                </a:rPr>
                <a:t>Μέγιστο ύψος βολής, </a:t>
              </a:r>
              <a:r>
                <a:rPr lang="en-US" altLang="el-GR" sz="2400" i="1">
                  <a:solidFill>
                    <a:srgbClr val="FFFF00"/>
                  </a:solidFill>
                </a:rPr>
                <a:t>y</a:t>
              </a:r>
              <a:r>
                <a:rPr lang="en-US" altLang="el-GR" sz="2400" baseline="-25000">
                  <a:solidFill>
                    <a:srgbClr val="FFFF00"/>
                  </a:solidFill>
                </a:rPr>
                <a:t>max</a:t>
              </a:r>
              <a:endParaRPr lang="el-GR" altLang="el-GR" sz="2400">
                <a:solidFill>
                  <a:srgbClr val="FFFF00"/>
                </a:solidFill>
              </a:endParaRPr>
            </a:p>
          </p:txBody>
        </p:sp>
      </p:grpSp>
      <p:grpSp>
        <p:nvGrpSpPr>
          <p:cNvPr id="10" name="Group 95"/>
          <p:cNvGrpSpPr>
            <a:grpSpLocks/>
          </p:cNvGrpSpPr>
          <p:nvPr/>
        </p:nvGrpSpPr>
        <p:grpSpPr bwMode="auto">
          <a:xfrm>
            <a:off x="5029200" y="5638800"/>
            <a:ext cx="3810000" cy="1219200"/>
            <a:chOff x="3168" y="3552"/>
            <a:chExt cx="2400" cy="768"/>
          </a:xfrm>
        </p:grpSpPr>
        <p:sp>
          <p:nvSpPr>
            <p:cNvPr id="10283" name="Text Box 78"/>
            <p:cNvSpPr txBox="1">
              <a:spLocks noChangeArrowheads="1"/>
            </p:cNvSpPr>
            <p:nvPr/>
          </p:nvSpPr>
          <p:spPr bwMode="auto">
            <a:xfrm>
              <a:off x="3456" y="3552"/>
              <a:ext cx="21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>
                  <a:solidFill>
                    <a:srgbClr val="FF00FF"/>
                  </a:solidFill>
                </a:rPr>
                <a:t>Οριζόντιο διάστημα βολής </a:t>
              </a:r>
              <a:r>
                <a:rPr lang="en-US" altLang="el-GR" sz="2400" i="1">
                  <a:solidFill>
                    <a:srgbClr val="FF00FF"/>
                  </a:solidFill>
                </a:rPr>
                <a:t>L</a:t>
              </a:r>
              <a:endParaRPr lang="el-GR" altLang="el-GR" sz="2400">
                <a:solidFill>
                  <a:srgbClr val="FF00FF"/>
                </a:solidFill>
              </a:endParaRPr>
            </a:p>
          </p:txBody>
        </p:sp>
        <p:sp>
          <p:nvSpPr>
            <p:cNvPr id="10284" name="Text Box 79"/>
            <p:cNvSpPr txBox="1">
              <a:spLocks noChangeArrowheads="1"/>
            </p:cNvSpPr>
            <p:nvPr/>
          </p:nvSpPr>
          <p:spPr bwMode="auto">
            <a:xfrm>
              <a:off x="3168" y="4051"/>
              <a:ext cx="37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800" i="1">
                  <a:solidFill>
                    <a:srgbClr val="FF00FF"/>
                  </a:solidFill>
                </a:rPr>
                <a:t>x</a:t>
              </a:r>
              <a:r>
                <a:rPr lang="en-US" altLang="el-GR" sz="2800">
                  <a:solidFill>
                    <a:srgbClr val="FF00FF"/>
                  </a:solidFill>
                </a:rPr>
                <a:t>=</a:t>
              </a:r>
              <a:r>
                <a:rPr lang="en-US" altLang="el-GR" sz="2800" i="1">
                  <a:solidFill>
                    <a:srgbClr val="FF00FF"/>
                  </a:solidFill>
                </a:rPr>
                <a:t>L</a:t>
              </a:r>
              <a:endParaRPr lang="el-GR" altLang="el-GR" sz="2800" i="1">
                <a:solidFill>
                  <a:srgbClr val="FF00FF"/>
                </a:solidFill>
              </a:endParaRPr>
            </a:p>
          </p:txBody>
        </p:sp>
      </p:grpSp>
      <p:grpSp>
        <p:nvGrpSpPr>
          <p:cNvPr id="10259" name="Group 92"/>
          <p:cNvGrpSpPr>
            <a:grpSpLocks/>
          </p:cNvGrpSpPr>
          <p:nvPr/>
        </p:nvGrpSpPr>
        <p:grpSpPr bwMode="auto">
          <a:xfrm>
            <a:off x="76200" y="4648201"/>
            <a:ext cx="5257800" cy="2209800"/>
            <a:chOff x="48" y="2928"/>
            <a:chExt cx="3312" cy="1392"/>
          </a:xfrm>
        </p:grpSpPr>
        <p:sp>
          <p:nvSpPr>
            <p:cNvPr id="10260" name="Text Box 29"/>
            <p:cNvSpPr txBox="1">
              <a:spLocks noChangeArrowheads="1"/>
            </p:cNvSpPr>
            <p:nvPr/>
          </p:nvSpPr>
          <p:spPr bwMode="auto">
            <a:xfrm>
              <a:off x="1104" y="2928"/>
              <a:ext cx="14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l-GR" altLang="el-GR" sz="2800" b="0" i="1" dirty="0">
                <a:solidFill>
                  <a:srgbClr val="FFFF00"/>
                </a:solidFill>
              </a:endParaRPr>
            </a:p>
          </p:txBody>
        </p:sp>
        <p:grpSp>
          <p:nvGrpSpPr>
            <p:cNvPr id="10268" name="Group 30"/>
            <p:cNvGrpSpPr>
              <a:grpSpLocks/>
            </p:cNvGrpSpPr>
            <p:nvPr/>
          </p:nvGrpSpPr>
          <p:grpSpPr bwMode="auto">
            <a:xfrm>
              <a:off x="48" y="3936"/>
              <a:ext cx="3312" cy="384"/>
              <a:chOff x="48" y="3936"/>
              <a:chExt cx="3312" cy="384"/>
            </a:xfrm>
          </p:grpSpPr>
          <p:sp>
            <p:nvSpPr>
              <p:cNvPr id="10272" name="Line 31"/>
              <p:cNvSpPr>
                <a:spLocks noChangeShapeType="1"/>
              </p:cNvSpPr>
              <p:nvPr/>
            </p:nvSpPr>
            <p:spPr bwMode="auto">
              <a:xfrm>
                <a:off x="288" y="4032"/>
                <a:ext cx="3072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10274" name="Group 33"/>
              <p:cNvGrpSpPr>
                <a:grpSpLocks/>
              </p:cNvGrpSpPr>
              <p:nvPr/>
            </p:nvGrpSpPr>
            <p:grpSpPr bwMode="auto">
              <a:xfrm>
                <a:off x="48" y="3936"/>
                <a:ext cx="816" cy="384"/>
                <a:chOff x="2448" y="3936"/>
                <a:chExt cx="816" cy="384"/>
              </a:xfrm>
            </p:grpSpPr>
            <p:sp>
              <p:nvSpPr>
                <p:cNvPr id="10277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448" y="4051"/>
                  <a:ext cx="432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800" b="0" i="1">
                      <a:solidFill>
                        <a:srgbClr val="FFFF00"/>
                      </a:solidFill>
                    </a:rPr>
                    <a:t>x=0</a:t>
                  </a:r>
                  <a:endParaRPr lang="el-GR" altLang="el-GR" sz="2800" b="0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278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3072" y="3936"/>
                  <a:ext cx="19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3000" b="0" i="1">
                      <a:solidFill>
                        <a:srgbClr val="FFFF00"/>
                      </a:solidFill>
                    </a:rPr>
                    <a:t>x</a:t>
                  </a:r>
                  <a:r>
                    <a:rPr lang="en-US" altLang="el-GR" sz="3000" b="0" i="1" baseline="-25000">
                      <a:solidFill>
                        <a:srgbClr val="FFFF00"/>
                      </a:solidFill>
                    </a:rPr>
                    <a:t>0</a:t>
                  </a:r>
                  <a:endParaRPr lang="el-GR" altLang="el-GR" sz="3000" b="0" i="1">
                    <a:solidFill>
                      <a:srgbClr val="FFFF00"/>
                    </a:solidFill>
                  </a:endParaRPr>
                </a:p>
              </p:txBody>
            </p:sp>
          </p:grpSp>
        </p:grpSp>
      </p:grpSp>
      <p:grpSp>
        <p:nvGrpSpPr>
          <p:cNvPr id="6" name="Ομάδα 5"/>
          <p:cNvGrpSpPr/>
          <p:nvPr/>
        </p:nvGrpSpPr>
        <p:grpSpPr>
          <a:xfrm>
            <a:off x="76200" y="3903439"/>
            <a:ext cx="5257800" cy="2954561"/>
            <a:chOff x="76200" y="3903439"/>
            <a:chExt cx="5257800" cy="2954561"/>
          </a:xfrm>
        </p:grpSpPr>
        <p:grpSp>
          <p:nvGrpSpPr>
            <p:cNvPr id="3" name="Ομάδα 2"/>
            <p:cNvGrpSpPr/>
            <p:nvPr/>
          </p:nvGrpSpPr>
          <p:grpSpPr>
            <a:xfrm>
              <a:off x="76200" y="4267200"/>
              <a:ext cx="5257800" cy="2590800"/>
              <a:chOff x="76200" y="4267200"/>
              <a:chExt cx="5257800" cy="2590800"/>
            </a:xfrm>
          </p:grpSpPr>
          <p:grpSp>
            <p:nvGrpSpPr>
              <p:cNvPr id="83" name="Group 63"/>
              <p:cNvGrpSpPr>
                <a:grpSpLocks/>
              </p:cNvGrpSpPr>
              <p:nvPr/>
            </p:nvGrpSpPr>
            <p:grpSpPr bwMode="auto">
              <a:xfrm>
                <a:off x="76200" y="4953000"/>
                <a:ext cx="5257800" cy="1905000"/>
                <a:chOff x="48" y="3120"/>
                <a:chExt cx="3312" cy="1200"/>
              </a:xfrm>
            </p:grpSpPr>
            <p:sp>
              <p:nvSpPr>
                <p:cNvPr id="84" name="Line 13"/>
                <p:cNvSpPr>
                  <a:spLocks noChangeShapeType="1"/>
                </p:cNvSpPr>
                <p:nvPr/>
              </p:nvSpPr>
              <p:spPr bwMode="auto">
                <a:xfrm>
                  <a:off x="288" y="4032"/>
                  <a:ext cx="3072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85" name="Oval 15"/>
                <p:cNvSpPr>
                  <a:spLocks noChangeArrowheads="1"/>
                </p:cNvSpPr>
                <p:nvPr/>
              </p:nvSpPr>
              <p:spPr bwMode="auto">
                <a:xfrm>
                  <a:off x="720" y="3120"/>
                  <a:ext cx="192" cy="19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2400"/>
                </a:p>
              </p:txBody>
            </p:sp>
            <p:grpSp>
              <p:nvGrpSpPr>
                <p:cNvPr id="86" name="Group 40"/>
                <p:cNvGrpSpPr>
                  <a:grpSpLocks/>
                </p:cNvGrpSpPr>
                <p:nvPr/>
              </p:nvGrpSpPr>
              <p:grpSpPr bwMode="auto">
                <a:xfrm>
                  <a:off x="48" y="3120"/>
                  <a:ext cx="816" cy="1200"/>
                  <a:chOff x="2448" y="3120"/>
                  <a:chExt cx="816" cy="1200"/>
                </a:xfrm>
              </p:grpSpPr>
              <p:sp>
                <p:nvSpPr>
                  <p:cNvPr id="87" name="Freeform 14"/>
                  <p:cNvSpPr>
                    <a:spLocks/>
                  </p:cNvSpPr>
                  <p:nvPr/>
                </p:nvSpPr>
                <p:spPr bwMode="auto">
                  <a:xfrm>
                    <a:off x="2688" y="3312"/>
                    <a:ext cx="528" cy="720"/>
                  </a:xfrm>
                  <a:custGeom>
                    <a:avLst/>
                    <a:gdLst>
                      <a:gd name="T0" fmla="*/ 0 w 960"/>
                      <a:gd name="T1" fmla="*/ 720 h 720"/>
                      <a:gd name="T2" fmla="*/ 0 w 960"/>
                      <a:gd name="T3" fmla="*/ 0 h 720"/>
                      <a:gd name="T4" fmla="*/ 48 w 960"/>
                      <a:gd name="T5" fmla="*/ 0 h 720"/>
                      <a:gd name="T6" fmla="*/ 48 w 960"/>
                      <a:gd name="T7" fmla="*/ 720 h 720"/>
                      <a:gd name="T8" fmla="*/ 0 w 960"/>
                      <a:gd name="T9" fmla="*/ 720 h 7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60"/>
                      <a:gd name="T16" fmla="*/ 0 h 720"/>
                      <a:gd name="T17" fmla="*/ 960 w 960"/>
                      <a:gd name="T18" fmla="*/ 720 h 72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60" h="720">
                        <a:moveTo>
                          <a:pt x="0" y="720"/>
                        </a:moveTo>
                        <a:lnTo>
                          <a:pt x="0" y="0"/>
                        </a:lnTo>
                        <a:lnTo>
                          <a:pt x="960" y="0"/>
                        </a:lnTo>
                        <a:lnTo>
                          <a:pt x="960" y="720"/>
                        </a:lnTo>
                        <a:lnTo>
                          <a:pt x="0" y="720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88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96" y="3120"/>
                    <a:ext cx="19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3000" b="0" i="1">
                        <a:solidFill>
                          <a:srgbClr val="FFFF00"/>
                        </a:solidFill>
                      </a:rPr>
                      <a:t>y</a:t>
                    </a:r>
                    <a:r>
                      <a:rPr lang="en-US" altLang="el-GR" sz="3000" b="0" i="1" baseline="-25000">
                        <a:solidFill>
                          <a:srgbClr val="FFFF00"/>
                        </a:solidFill>
                      </a:rPr>
                      <a:t>0</a:t>
                    </a:r>
                    <a:endParaRPr lang="el-GR" altLang="el-GR" sz="3000" b="0" i="1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89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48" y="4051"/>
                    <a:ext cx="432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2800" b="0" i="1">
                        <a:solidFill>
                          <a:srgbClr val="FFFF00"/>
                        </a:solidFill>
                      </a:rPr>
                      <a:t>x=0</a:t>
                    </a:r>
                    <a:endParaRPr lang="el-GR" altLang="el-GR" sz="2800" b="0" i="1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90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2" y="3936"/>
                    <a:ext cx="19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r"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el-GR" sz="3000" b="0" i="1">
                        <a:solidFill>
                          <a:srgbClr val="FFFF00"/>
                        </a:solidFill>
                      </a:rPr>
                      <a:t>x</a:t>
                    </a:r>
                    <a:r>
                      <a:rPr lang="en-US" altLang="el-GR" sz="3000" b="0" i="1" baseline="-25000">
                        <a:solidFill>
                          <a:srgbClr val="FFFF00"/>
                        </a:solidFill>
                      </a:rPr>
                      <a:t>0</a:t>
                    </a:r>
                    <a:endParaRPr lang="el-GR" altLang="el-GR" sz="3000" b="0" i="1">
                      <a:solidFill>
                        <a:srgbClr val="FFFF00"/>
                      </a:solidFill>
                    </a:endParaRPr>
                  </a:p>
                </p:txBody>
              </p:sp>
            </p:grpSp>
          </p:grpSp>
          <p:grpSp>
            <p:nvGrpSpPr>
              <p:cNvPr id="91" name="Group 59"/>
              <p:cNvGrpSpPr>
                <a:grpSpLocks/>
              </p:cNvGrpSpPr>
              <p:nvPr/>
            </p:nvGrpSpPr>
            <p:grpSpPr bwMode="auto">
              <a:xfrm>
                <a:off x="1295401" y="5181600"/>
                <a:ext cx="612775" cy="854075"/>
                <a:chOff x="816" y="3264"/>
                <a:chExt cx="386" cy="538"/>
              </a:xfrm>
            </p:grpSpPr>
            <p:sp>
              <p:nvSpPr>
                <p:cNvPr id="92" name="Line 36"/>
                <p:cNvSpPr>
                  <a:spLocks noChangeShapeType="1"/>
                </p:cNvSpPr>
                <p:nvPr/>
              </p:nvSpPr>
              <p:spPr bwMode="auto">
                <a:xfrm>
                  <a:off x="816" y="3264"/>
                  <a:ext cx="0" cy="528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93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866" y="3456"/>
                  <a:ext cx="336" cy="3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3000" b="0" i="1" dirty="0">
                      <a:solidFill>
                        <a:srgbClr val="FF0000"/>
                      </a:solidFill>
                    </a:rPr>
                    <a:t>-g</a:t>
                  </a:r>
                  <a:endParaRPr lang="el-GR" altLang="el-GR" sz="3000" b="0" i="1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95" name="Group 56"/>
              <p:cNvGrpSpPr>
                <a:grpSpLocks/>
              </p:cNvGrpSpPr>
              <p:nvPr/>
            </p:nvGrpSpPr>
            <p:grpSpPr bwMode="auto">
              <a:xfrm>
                <a:off x="1447800" y="5029200"/>
                <a:ext cx="762000" cy="427038"/>
                <a:chOff x="912" y="3168"/>
                <a:chExt cx="480" cy="269"/>
              </a:xfrm>
            </p:grpSpPr>
            <p:sp>
              <p:nvSpPr>
                <p:cNvPr id="97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1008" y="3168"/>
                  <a:ext cx="384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l-GR" altLang="el-GR" sz="2800" b="0" i="1" dirty="0">
                      <a:solidFill>
                        <a:srgbClr val="FF00FF"/>
                      </a:solidFill>
                    </a:rPr>
                    <a:t>υ</a:t>
                  </a:r>
                  <a:r>
                    <a:rPr lang="en-US" altLang="el-GR" sz="2800" b="0" i="1" baseline="-25000" dirty="0">
                      <a:solidFill>
                        <a:srgbClr val="FF00FF"/>
                      </a:solidFill>
                    </a:rPr>
                    <a:t>0x</a:t>
                  </a:r>
                  <a:endParaRPr lang="el-GR" altLang="el-GR" sz="2800" b="0" i="1" dirty="0">
                    <a:solidFill>
                      <a:srgbClr val="FF00FF"/>
                    </a:solidFill>
                  </a:endParaRPr>
                </a:p>
              </p:txBody>
            </p:sp>
            <p:sp>
              <p:nvSpPr>
                <p:cNvPr id="98" name="Line 26"/>
                <p:cNvSpPr>
                  <a:spLocks noChangeShapeType="1"/>
                </p:cNvSpPr>
                <p:nvPr/>
              </p:nvSpPr>
              <p:spPr bwMode="auto">
                <a:xfrm>
                  <a:off x="912" y="3216"/>
                  <a:ext cx="432" cy="0"/>
                </a:xfrm>
                <a:prstGeom prst="line">
                  <a:avLst/>
                </a:prstGeom>
                <a:noFill/>
                <a:ln w="34925">
                  <a:solidFill>
                    <a:schemeClr val="bg1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100" name="Group 62"/>
              <p:cNvGrpSpPr>
                <a:grpSpLocks/>
              </p:cNvGrpSpPr>
              <p:nvPr/>
            </p:nvGrpSpPr>
            <p:grpSpPr bwMode="auto">
              <a:xfrm>
                <a:off x="762000" y="4267200"/>
                <a:ext cx="533400" cy="685800"/>
                <a:chOff x="480" y="2688"/>
                <a:chExt cx="336" cy="432"/>
              </a:xfrm>
            </p:grpSpPr>
            <p:sp>
              <p:nvSpPr>
                <p:cNvPr id="10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80" y="2688"/>
                  <a:ext cx="288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l-GR" altLang="el-GR" sz="2800" b="0" i="1">
                      <a:solidFill>
                        <a:srgbClr val="FFFF00"/>
                      </a:solidFill>
                    </a:rPr>
                    <a:t>υ</a:t>
                  </a:r>
                  <a:r>
                    <a:rPr lang="en-US" altLang="el-GR" sz="2800" b="0" i="1" baseline="-25000">
                      <a:solidFill>
                        <a:srgbClr val="FFFF00"/>
                      </a:solidFill>
                    </a:rPr>
                    <a:t>0y</a:t>
                  </a:r>
                  <a:endParaRPr lang="el-GR" altLang="el-GR" sz="2800" b="0" i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0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816" y="2688"/>
                  <a:ext cx="0" cy="432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 type="stealth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grpSp>
          <p:nvGrpSpPr>
            <p:cNvPr id="105" name="Ομάδα 104"/>
            <p:cNvGrpSpPr/>
            <p:nvPr/>
          </p:nvGrpSpPr>
          <p:grpSpPr>
            <a:xfrm>
              <a:off x="1371600" y="3903439"/>
              <a:ext cx="1323308" cy="1125761"/>
              <a:chOff x="1371600" y="3903439"/>
              <a:chExt cx="1323308" cy="1125761"/>
            </a:xfrm>
          </p:grpSpPr>
          <p:sp>
            <p:nvSpPr>
              <p:cNvPr id="106" name="Line 19"/>
              <p:cNvSpPr>
                <a:spLocks noChangeShapeType="1"/>
              </p:cNvSpPr>
              <p:nvPr/>
            </p:nvSpPr>
            <p:spPr bwMode="auto">
              <a:xfrm flipV="1">
                <a:off x="1371600" y="4267200"/>
                <a:ext cx="762000" cy="762000"/>
              </a:xfrm>
              <a:prstGeom prst="line">
                <a:avLst/>
              </a:prstGeom>
              <a:noFill/>
              <a:ln w="34925">
                <a:solidFill>
                  <a:schemeClr val="bg1"/>
                </a:solidFill>
                <a:round/>
                <a:headEnd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7" name="Ορθογώνιο 106"/>
                  <p:cNvSpPr/>
                  <p:nvPr/>
                </p:nvSpPr>
                <p:spPr>
                  <a:xfrm>
                    <a:off x="1979712" y="3903439"/>
                    <a:ext cx="715196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l-GR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07" name="Ορθογώνιο 10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79712" y="3903439"/>
                    <a:ext cx="715196" cy="461665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03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0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3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103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3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7" dur="500"/>
                                        <p:tgtEl>
                                          <p:spTgt spid="10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1" grpId="0" autoUpdateAnimBg="0"/>
      <p:bldP spid="103477" grpId="0" autoUpdateAnimBg="0"/>
      <p:bldP spid="103480" grpId="0" animBg="1"/>
      <p:bldP spid="103497" grpId="0" autoUpdateAnimBg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3560</TotalTime>
  <Words>1260</Words>
  <Application>Microsoft Office PowerPoint</Application>
  <PresentationFormat>Προβολή στην οθόνη (4:3)</PresentationFormat>
  <Paragraphs>216</Paragraphs>
  <Slides>21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21</vt:i4>
      </vt:variant>
    </vt:vector>
  </HeadingPairs>
  <TitlesOfParts>
    <vt:vector size="24" baseType="lpstr">
      <vt:lpstr>Προεπιλεγμένη σχεδίαση</vt:lpstr>
      <vt:lpstr>Εξίσωση</vt:lpstr>
      <vt:lpstr>Γράφημα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3</dc:title>
  <dc:subject>Δυνάμεις και Κίνηση</dc:subject>
  <dc:creator>Καθηγ. Σιδερής Ευστάθιος</dc:creator>
  <cp:lastModifiedBy>Sideris</cp:lastModifiedBy>
  <cp:revision>192</cp:revision>
  <dcterms:created xsi:type="dcterms:W3CDTF">2006-12-03T10:26:00Z</dcterms:created>
  <dcterms:modified xsi:type="dcterms:W3CDTF">2018-11-25T22:58:56Z</dcterms:modified>
</cp:coreProperties>
</file>