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97" r:id="rId4"/>
    <p:sldId id="258" r:id="rId5"/>
    <p:sldId id="259" r:id="rId6"/>
    <p:sldId id="270" r:id="rId7"/>
    <p:sldId id="271" r:id="rId8"/>
    <p:sldId id="272" r:id="rId9"/>
    <p:sldId id="273" r:id="rId10"/>
    <p:sldId id="274" r:id="rId11"/>
    <p:sldId id="275" r:id="rId12"/>
    <p:sldId id="276" r:id="rId13"/>
    <p:sldId id="260" r:id="rId14"/>
    <p:sldId id="261" r:id="rId15"/>
    <p:sldId id="262" r:id="rId16"/>
    <p:sldId id="263" r:id="rId17"/>
    <p:sldId id="264" r:id="rId18"/>
    <p:sldId id="265" r:id="rId19"/>
    <p:sldId id="266" r:id="rId20"/>
    <p:sldId id="267" r:id="rId21"/>
    <p:sldId id="268" r:id="rId22"/>
    <p:sldId id="269" r:id="rId23"/>
    <p:sldId id="277" r:id="rId24"/>
    <p:sldId id="278" r:id="rId25"/>
    <p:sldId id="279" r:id="rId26"/>
    <p:sldId id="281" r:id="rId27"/>
    <p:sldId id="282" r:id="rId28"/>
    <p:sldId id="283" r:id="rId29"/>
    <p:sldId id="286" r:id="rId30"/>
    <p:sldId id="287" r:id="rId31"/>
    <p:sldId id="288" r:id="rId32"/>
    <p:sldId id="289" r:id="rId33"/>
    <p:sldId id="290" r:id="rId34"/>
    <p:sldId id="291" r:id="rId35"/>
    <p:sldId id="292" r:id="rId36"/>
    <p:sldId id="293" r:id="rId37"/>
    <p:sldId id="294" r:id="rId38"/>
    <p:sldId id="284" r:id="rId39"/>
    <p:sldId id="296" r:id="rId40"/>
    <p:sldId id="285" r:id="rId41"/>
    <p:sldId id="280" r:id="rId42"/>
    <p:sldId id="298"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1" autoAdjust="0"/>
    <p:restoredTop sz="94660"/>
  </p:normalViewPr>
  <p:slideViewPr>
    <p:cSldViewPr>
      <p:cViewPr varScale="1">
        <p:scale>
          <a:sx n="83" d="100"/>
          <a:sy n="83" d="100"/>
        </p:scale>
        <p:origin x="-1421"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a:t>Kλικ για επεξεργασία του τίτλου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51588E4-9B53-4231-8EF0-3989BDE0EE8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351588E4-9B53-4231-8EF0-3989BDE0EE87}"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a:t>Kλικ για επεξεργασία του τίτλου</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351588E4-9B53-4231-8EF0-3989BDE0EE87}"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a:t>Kλικ για επεξεργασία του τίτλου</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51588E4-9B53-4231-8EF0-3989BDE0EE87}"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351588E4-9B53-4231-8EF0-3989BDE0EE87}"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a:t>Kλικ για επεξεργασία του τίτλου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351588E4-9B53-4231-8EF0-3989BDE0EE8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351588E4-9B53-4231-8EF0-3989BDE0EE8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51588E4-9B53-4231-8EF0-3989BDE0EE87}"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351588E4-9B53-4231-8EF0-3989BDE0EE87}"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8F7D935D-2C1C-4606-B5FC-3AD9C13E8A9E}" type="datetimeFigureOut">
              <a:rPr lang="el-GR" smtClean="0"/>
              <a:pPr/>
              <a:t>15/3/2021</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F7D935D-2C1C-4606-B5FC-3AD9C13E8A9E}" type="datetimeFigureOut">
              <a:rPr lang="el-GR" smtClean="0"/>
              <a:pPr/>
              <a:t>15/3/2021</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51588E4-9B53-4231-8EF0-3989BDE0EE87}"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827584" y="620688"/>
            <a:ext cx="7848872" cy="5760640"/>
          </a:xfrm>
        </p:spPr>
        <p:txBody>
          <a:bodyPr>
            <a:normAutofit/>
          </a:bodyPr>
          <a:lstStyle/>
          <a:p>
            <a:endParaRPr lang="el-GR" b="1" dirty="0">
              <a:solidFill>
                <a:schemeClr val="tx1"/>
              </a:solidFill>
              <a:latin typeface="Garamond" pitchFamily="18" charset="0"/>
            </a:endParaRPr>
          </a:p>
          <a:p>
            <a:pPr algn="r"/>
            <a:endParaRPr lang="el-GR" sz="2800" b="1" dirty="0">
              <a:solidFill>
                <a:schemeClr val="tx1"/>
              </a:solidFill>
              <a:latin typeface="Garamond" pitchFamily="18" charset="0"/>
            </a:endParaRPr>
          </a:p>
          <a:p>
            <a:pPr algn="r"/>
            <a:r>
              <a:rPr lang="el-GR" sz="1800" dirty="0">
                <a:solidFill>
                  <a:schemeClr val="tx1"/>
                </a:solidFill>
                <a:latin typeface="Garamond" pitchFamily="18" charset="0"/>
              </a:rPr>
              <a:t>Μάθημα: </a:t>
            </a:r>
          </a:p>
          <a:p>
            <a:pPr algn="r"/>
            <a:r>
              <a:rPr lang="el-GR" sz="1800" dirty="0" err="1">
                <a:solidFill>
                  <a:schemeClr val="tx1"/>
                </a:solidFill>
                <a:latin typeface="Garamond" pitchFamily="18" charset="0"/>
              </a:rPr>
              <a:t>ΣυμβουλεΥΤΙΚΗ</a:t>
            </a:r>
            <a:r>
              <a:rPr lang="el-GR" sz="1800" dirty="0">
                <a:solidFill>
                  <a:schemeClr val="tx1"/>
                </a:solidFill>
                <a:latin typeface="Garamond" pitchFamily="18" charset="0"/>
              </a:rPr>
              <a:t> ΚΟΙΝΩΝΙΚΑ ΕΥΑΛΩΤΩΝ ΟΜΑΔΩΝ</a:t>
            </a:r>
          </a:p>
          <a:p>
            <a:pPr algn="r"/>
            <a:r>
              <a:rPr lang="el-GR" sz="1800" dirty="0" err="1">
                <a:solidFill>
                  <a:schemeClr val="tx1"/>
                </a:solidFill>
                <a:latin typeface="Garamond" pitchFamily="18" charset="0"/>
              </a:rPr>
              <a:t>Διαπολιτισμικη</a:t>
            </a:r>
            <a:r>
              <a:rPr lang="el-GR" sz="1800" dirty="0">
                <a:solidFill>
                  <a:schemeClr val="tx1"/>
                </a:solidFill>
                <a:latin typeface="Garamond" pitchFamily="18" charset="0"/>
              </a:rPr>
              <a:t> </a:t>
            </a:r>
            <a:r>
              <a:rPr lang="el-GR" sz="1800" dirty="0" err="1">
                <a:solidFill>
                  <a:schemeClr val="tx1"/>
                </a:solidFill>
                <a:latin typeface="Garamond" pitchFamily="18" charset="0"/>
              </a:rPr>
              <a:t>συμβουλευτικη</a:t>
            </a:r>
            <a:r>
              <a:rPr lang="el-GR" sz="1800" dirty="0">
                <a:solidFill>
                  <a:schemeClr val="tx1"/>
                </a:solidFill>
                <a:latin typeface="Garamond" pitchFamily="18" charset="0"/>
              </a:rPr>
              <a:t> </a:t>
            </a:r>
            <a:endParaRPr lang="el-GR" sz="1800" b="1" dirty="0">
              <a:solidFill>
                <a:schemeClr val="tx1"/>
              </a:solidFill>
              <a:latin typeface="Garamond" pitchFamily="18" charset="0"/>
            </a:endParaRPr>
          </a:p>
          <a:p>
            <a:pPr algn="r"/>
            <a:endParaRPr lang="el-GR" sz="1800" dirty="0">
              <a:solidFill>
                <a:schemeClr val="tx1"/>
              </a:solidFill>
              <a:latin typeface="Garamond" pitchFamily="18" charset="0"/>
            </a:endParaRPr>
          </a:p>
          <a:p>
            <a:pPr algn="r"/>
            <a:endParaRPr lang="el-GR" sz="1800" b="1" dirty="0">
              <a:solidFill>
                <a:schemeClr val="tx1"/>
              </a:solidFill>
              <a:latin typeface="Garamond" pitchFamily="18" charset="0"/>
            </a:endParaRPr>
          </a:p>
          <a:p>
            <a:pPr algn="r"/>
            <a:endParaRPr lang="el-GR" sz="1800" dirty="0">
              <a:solidFill>
                <a:schemeClr val="tx1"/>
              </a:solidFill>
              <a:latin typeface="Garamond" pitchFamily="18" charset="0"/>
            </a:endParaRPr>
          </a:p>
          <a:p>
            <a:pPr algn="r"/>
            <a:r>
              <a:rPr lang="el-GR" sz="1800" b="1" dirty="0">
                <a:solidFill>
                  <a:schemeClr val="tx1"/>
                </a:solidFill>
                <a:latin typeface="Garamond" pitchFamily="18" charset="0"/>
              </a:rPr>
              <a:t>Ευμορφία </a:t>
            </a:r>
            <a:r>
              <a:rPr lang="el-GR" sz="1800" b="1" dirty="0" err="1">
                <a:solidFill>
                  <a:schemeClr val="tx1"/>
                </a:solidFill>
                <a:latin typeface="Garamond" pitchFamily="18" charset="0"/>
              </a:rPr>
              <a:t>Κηπουροπούλου</a:t>
            </a:r>
            <a:endParaRPr lang="en-US" sz="1800" b="1" dirty="0">
              <a:solidFill>
                <a:schemeClr val="tx1"/>
              </a:solidFill>
              <a:latin typeface="Garamond" pitchFamily="18" charset="0"/>
            </a:endParaRPr>
          </a:p>
          <a:p>
            <a:pPr algn="r"/>
            <a:r>
              <a:rPr lang="el-GR" sz="1800" b="1" dirty="0">
                <a:solidFill>
                  <a:schemeClr val="tx1"/>
                </a:solidFill>
                <a:latin typeface="Garamond" pitchFamily="18" charset="0"/>
              </a:rPr>
              <a:t>Δρ. </a:t>
            </a:r>
            <a:r>
              <a:rPr lang="el-GR" sz="1800" b="1" dirty="0" err="1">
                <a:solidFill>
                  <a:schemeClr val="tx1"/>
                </a:solidFill>
                <a:latin typeface="Garamond" pitchFamily="18" charset="0"/>
              </a:rPr>
              <a:t>Διαπολιτισμικης</a:t>
            </a:r>
            <a:r>
              <a:rPr lang="el-GR" sz="1800" b="1" dirty="0">
                <a:solidFill>
                  <a:schemeClr val="tx1"/>
                </a:solidFill>
                <a:latin typeface="Garamond" pitchFamily="18" charset="0"/>
              </a:rPr>
              <a:t> Παιδαγωγικής</a:t>
            </a:r>
            <a:r>
              <a:rPr lang="en-US" sz="1800" b="1" dirty="0">
                <a:solidFill>
                  <a:schemeClr val="tx1"/>
                </a:solidFill>
                <a:latin typeface="Garamond" pitchFamily="18" charset="0"/>
              </a:rPr>
              <a:t> </a:t>
            </a:r>
            <a:r>
              <a:rPr lang="el-GR" sz="1800" b="1" dirty="0">
                <a:solidFill>
                  <a:schemeClr val="tx1"/>
                </a:solidFill>
                <a:latin typeface="Garamond" pitchFamily="18" charset="0"/>
              </a:rPr>
              <a:t>Α.Π.Θ.</a:t>
            </a:r>
          </a:p>
          <a:p>
            <a:pPr algn="r"/>
            <a:r>
              <a:rPr lang="el-GR" sz="1800" b="1" dirty="0" err="1">
                <a:solidFill>
                  <a:schemeClr val="tx1"/>
                </a:solidFill>
                <a:latin typeface="Garamond" pitchFamily="18" charset="0"/>
              </a:rPr>
              <a:t>Μεταδιδάκτωρ</a:t>
            </a:r>
            <a:r>
              <a:rPr lang="en-US" sz="1800" b="1" dirty="0">
                <a:solidFill>
                  <a:schemeClr val="tx1"/>
                </a:solidFill>
                <a:latin typeface="Garamond" pitchFamily="18" charset="0"/>
              </a:rPr>
              <a:t> </a:t>
            </a:r>
            <a:r>
              <a:rPr lang="el-GR" sz="1800" b="1" dirty="0">
                <a:solidFill>
                  <a:schemeClr val="tx1"/>
                </a:solidFill>
                <a:latin typeface="Garamond" pitchFamily="18" charset="0"/>
              </a:rPr>
              <a:t>Παιδαγωγικής Α.Π.Θ</a:t>
            </a:r>
          </a:p>
          <a:p>
            <a:pPr algn="r"/>
            <a:r>
              <a:rPr lang="el-GR" sz="1800" dirty="0">
                <a:solidFill>
                  <a:schemeClr val="tx1"/>
                </a:solidFill>
                <a:latin typeface="Garamond" pitchFamily="18" charset="0"/>
              </a:rPr>
              <a:t>Ειδική Επιστήμων ΠΤΔΕ Παν/</a:t>
            </a:r>
            <a:r>
              <a:rPr lang="el-GR" sz="1800" dirty="0" err="1">
                <a:solidFill>
                  <a:schemeClr val="tx1"/>
                </a:solidFill>
                <a:latin typeface="Garamond" pitchFamily="18" charset="0"/>
              </a:rPr>
              <a:t>μιου</a:t>
            </a:r>
            <a:r>
              <a:rPr lang="el-GR" sz="1800" dirty="0">
                <a:solidFill>
                  <a:schemeClr val="tx1"/>
                </a:solidFill>
                <a:latin typeface="Garamond" pitchFamily="18" charset="0"/>
              </a:rPr>
              <a:t> </a:t>
            </a:r>
            <a:r>
              <a:rPr lang="el-GR" sz="1800" dirty="0" err="1">
                <a:solidFill>
                  <a:schemeClr val="tx1"/>
                </a:solidFill>
                <a:latin typeface="Garamond" pitchFamily="18" charset="0"/>
              </a:rPr>
              <a:t>Δυτ</a:t>
            </a:r>
            <a:r>
              <a:rPr lang="el-GR" sz="1800" dirty="0">
                <a:solidFill>
                  <a:schemeClr val="tx1"/>
                </a:solidFill>
                <a:latin typeface="Garamond" pitchFamily="18" charset="0"/>
              </a:rPr>
              <a:t>. </a:t>
            </a:r>
            <a:r>
              <a:rPr lang="el-GR" sz="1800" dirty="0" err="1">
                <a:solidFill>
                  <a:schemeClr val="tx1"/>
                </a:solidFill>
                <a:latin typeface="Garamond" pitchFamily="18" charset="0"/>
              </a:rPr>
              <a:t>Μακεδονιασ</a:t>
            </a:r>
            <a:endParaRPr lang="el-GR" sz="1800" dirty="0">
              <a:solidFill>
                <a:schemeClr val="tx1"/>
              </a:solidFill>
              <a:latin typeface="Garamond" pitchFamily="18" charset="0"/>
            </a:endParaRPr>
          </a:p>
          <a:p>
            <a:pPr algn="r"/>
            <a:r>
              <a:rPr lang="el-GR" sz="1800" b="1" dirty="0" err="1">
                <a:solidFill>
                  <a:schemeClr val="tx1"/>
                </a:solidFill>
                <a:latin typeface="Garamond" pitchFamily="18" charset="0"/>
              </a:rPr>
              <a:t>Διδασκουσα</a:t>
            </a:r>
            <a:r>
              <a:rPr lang="el-GR" sz="1800" b="1" dirty="0">
                <a:solidFill>
                  <a:schemeClr val="tx1"/>
                </a:solidFill>
                <a:latin typeface="Garamond" pitchFamily="18" charset="0"/>
              </a:rPr>
              <a:t> </a:t>
            </a:r>
            <a:r>
              <a:rPr lang="el-GR" sz="1800" b="1" dirty="0" err="1">
                <a:solidFill>
                  <a:schemeClr val="tx1"/>
                </a:solidFill>
                <a:latin typeface="Garamond" pitchFamily="18" charset="0"/>
              </a:rPr>
              <a:t>ασπαιτε</a:t>
            </a:r>
            <a:endParaRPr lang="el-GR" sz="1800" b="1" dirty="0">
              <a:solidFill>
                <a:schemeClr val="tx1"/>
              </a:solidFill>
              <a:latin typeface="Garamond" pitchFamily="18" charset="0"/>
            </a:endParaRPr>
          </a:p>
          <a:p>
            <a:pPr algn="r"/>
            <a:endParaRPr lang="el-GR" sz="2000" dirty="0">
              <a:solidFill>
                <a:schemeClr val="tx1"/>
              </a:solidFill>
            </a:endParaRPr>
          </a:p>
        </p:txBody>
      </p:sp>
      <p:pic>
        <p:nvPicPr>
          <p:cNvPr id="2" name="Εικόνα 1">
            <a:extLst>
              <a:ext uri="{FF2B5EF4-FFF2-40B4-BE49-F238E27FC236}">
                <a16:creationId xmlns:a16="http://schemas.microsoft.com/office/drawing/2014/main" xmlns="" id="{37E67F41-3250-4C48-83CD-82B2917BB0C2}"/>
              </a:ext>
            </a:extLst>
          </p:cNvPr>
          <p:cNvPicPr>
            <a:picLocks noChangeAspect="1"/>
          </p:cNvPicPr>
          <p:nvPr/>
        </p:nvPicPr>
        <p:blipFill>
          <a:blip r:embed="rId2"/>
          <a:stretch>
            <a:fillRect/>
          </a:stretch>
        </p:blipFill>
        <p:spPr>
          <a:xfrm>
            <a:off x="323528" y="188640"/>
            <a:ext cx="3158002" cy="158509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9E37FAD-D61D-48DD-8358-4DA7BB0560A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CDB52EA2-BE62-495D-BFA6-C877BD57E541}"/>
              </a:ext>
            </a:extLst>
          </p:cNvPr>
          <p:cNvSpPr>
            <a:spLocks noGrp="1"/>
          </p:cNvSpPr>
          <p:nvPr>
            <p:ph sz="quarter" idx="1"/>
          </p:nvPr>
        </p:nvSpPr>
        <p:spPr/>
        <p:txBody>
          <a:bodyPr>
            <a:normAutofit lnSpcReduction="10000"/>
          </a:bodyPr>
          <a:lstStyle/>
          <a:p>
            <a:r>
              <a:rPr lang="el-GR" dirty="0"/>
              <a:t>απομακρύνεται ένα σημαντικό τμήμα του ενεργού πληθυσμού, με αποτέλεσμα να μην αξιοποιείται το σύνολο του παραγωγικού δυναμικού της χώρας (</a:t>
            </a:r>
            <a:r>
              <a:rPr lang="el-GR" dirty="0" err="1"/>
              <a:t>Williams</a:t>
            </a:r>
            <a:r>
              <a:rPr lang="el-GR" dirty="0"/>
              <a:t> &amp; </a:t>
            </a:r>
            <a:r>
              <a:rPr lang="el-GR" dirty="0" err="1"/>
              <a:t>Berry</a:t>
            </a:r>
            <a:r>
              <a:rPr lang="el-GR" dirty="0"/>
              <a:t>, 1991). </a:t>
            </a:r>
          </a:p>
          <a:p>
            <a:r>
              <a:rPr lang="el-GR" dirty="0"/>
              <a:t>ο κοινωνικός αποκλεισμός </a:t>
            </a:r>
          </a:p>
          <a:p>
            <a:r>
              <a:rPr lang="el-GR" dirty="0"/>
              <a:t>αποκόπτει τις ευπαθείς ομάδες του πληθυσμού από τον κοινωνικό κορμό της χώρας καθώς τις εμποδίζει να συμμετέχουν στις κοινές αξίες της κοινωνίας, ενώ</a:t>
            </a:r>
          </a:p>
          <a:p>
            <a:r>
              <a:rPr lang="el-GR" dirty="0"/>
              <a:t> επιτρέπει στις ισχυρότερες οικονομικά ομάδες να έχουν δυσανάλογα μεγάλη επιρροή στο πολιτικό γίγνεσθαι.</a:t>
            </a:r>
          </a:p>
        </p:txBody>
      </p:sp>
    </p:spTree>
    <p:extLst>
      <p:ext uri="{BB962C8B-B14F-4D97-AF65-F5344CB8AC3E}">
        <p14:creationId xmlns:p14="http://schemas.microsoft.com/office/powerpoint/2010/main" xmlns="" val="1049347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D4B707C-A855-413C-ACFB-FD19A6D12B41}"/>
              </a:ext>
            </a:extLst>
          </p:cNvPr>
          <p:cNvSpPr>
            <a:spLocks noGrp="1"/>
          </p:cNvSpPr>
          <p:nvPr>
            <p:ph type="title"/>
          </p:nvPr>
        </p:nvSpPr>
        <p:spPr/>
        <p:txBody>
          <a:bodyPr>
            <a:normAutofit fontScale="90000"/>
          </a:bodyPr>
          <a:lstStyle/>
          <a:p>
            <a:r>
              <a:rPr lang="el-GR" dirty="0"/>
              <a:t>Θεωρίες επαγγελματικής ανάπτυξης με αναφορά στην πολιτισμική ετερότητα</a:t>
            </a:r>
          </a:p>
        </p:txBody>
      </p:sp>
      <p:sp>
        <p:nvSpPr>
          <p:cNvPr id="3" name="Θέση περιεχομένου 2">
            <a:extLst>
              <a:ext uri="{FF2B5EF4-FFF2-40B4-BE49-F238E27FC236}">
                <a16:creationId xmlns:a16="http://schemas.microsoft.com/office/drawing/2014/main" xmlns="" id="{58C8E37E-3A43-4A6C-B859-AEE7FA668C21}"/>
              </a:ext>
            </a:extLst>
          </p:cNvPr>
          <p:cNvSpPr>
            <a:spLocks noGrp="1"/>
          </p:cNvSpPr>
          <p:nvPr>
            <p:ph sz="quarter" idx="1"/>
          </p:nvPr>
        </p:nvSpPr>
        <p:spPr/>
        <p:txBody>
          <a:bodyPr/>
          <a:lstStyle/>
          <a:p>
            <a:r>
              <a:rPr lang="el-GR" dirty="0"/>
              <a:t>Μολονότι οι πολιτισμικές καταβολές των ατόμων φαίνεται να επηρεάζουν την επαγγελματική  τους ανάπτυξη, οι θεωρίες για την επαγγελματική ανάπτυξη δεν έχουν δώσει ιδιαίτερη προσοχή στις πολιτισμικές διαφορές.</a:t>
            </a:r>
          </a:p>
          <a:p>
            <a:pPr marL="0" indent="0">
              <a:buNone/>
            </a:pPr>
            <a:endParaRPr lang="el-GR" dirty="0"/>
          </a:p>
        </p:txBody>
      </p:sp>
    </p:spTree>
    <p:extLst>
      <p:ext uri="{BB962C8B-B14F-4D97-AF65-F5344CB8AC3E}">
        <p14:creationId xmlns:p14="http://schemas.microsoft.com/office/powerpoint/2010/main" xmlns="" val="1731257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5709A97-14D5-4AB2-8344-2575E1C6EBF2}"/>
              </a:ext>
            </a:extLst>
          </p:cNvPr>
          <p:cNvSpPr>
            <a:spLocks noGrp="1"/>
          </p:cNvSpPr>
          <p:nvPr>
            <p:ph type="title"/>
          </p:nvPr>
        </p:nvSpPr>
        <p:spPr/>
        <p:txBody>
          <a:bodyPr/>
          <a:lstStyle/>
          <a:p>
            <a:r>
              <a:rPr lang="el-GR" dirty="0"/>
              <a:t> </a:t>
            </a:r>
          </a:p>
        </p:txBody>
      </p:sp>
      <p:sp>
        <p:nvSpPr>
          <p:cNvPr id="3" name="Θέση περιεχομένου 2">
            <a:extLst>
              <a:ext uri="{FF2B5EF4-FFF2-40B4-BE49-F238E27FC236}">
                <a16:creationId xmlns:a16="http://schemas.microsoft.com/office/drawing/2014/main" xmlns="" id="{489918D7-34EF-4A8D-A18A-30D2F3303F32}"/>
              </a:ext>
            </a:extLst>
          </p:cNvPr>
          <p:cNvSpPr>
            <a:spLocks noGrp="1"/>
          </p:cNvSpPr>
          <p:nvPr>
            <p:ph sz="quarter" idx="1"/>
          </p:nvPr>
        </p:nvSpPr>
        <p:spPr/>
        <p:txBody>
          <a:bodyPr>
            <a:normAutofit/>
          </a:bodyPr>
          <a:lstStyle/>
          <a:p>
            <a:r>
              <a:rPr lang="el-GR" dirty="0"/>
              <a:t>Ο Super (1990) υποστηρίζει ότι η έννοια του εαυτού καθορίζει τις επαγγελματικές επιλογές, ενώ</a:t>
            </a:r>
          </a:p>
          <a:p>
            <a:pPr marL="0" indent="0">
              <a:buNone/>
            </a:pPr>
            <a:r>
              <a:rPr lang="el-GR" dirty="0"/>
              <a:t>τόσο η έννοια του εαυτού όσο και ο τρόπος σχηματισμού της διαφέρουν μεταξύ των πολιτισμών. </a:t>
            </a:r>
            <a:endParaRPr lang="el-GR" dirty="0" smtClean="0"/>
          </a:p>
          <a:p>
            <a:pPr marL="0" indent="0">
              <a:buNone/>
            </a:pPr>
            <a:r>
              <a:rPr lang="el-GR" dirty="0" smtClean="0"/>
              <a:t> αυτοαντίληψη, ως ρυθμιστικός παράγοντας στην επιλογή επαγγέλματος, αποτελεί μια έννοια-κλειδί στη θεωρία του. Η έννοια αυτή φαίνεται να συνδέεται στενά με τις πολιτιστικές στάσεις, πεποιθήσεις και αξίες. </a:t>
            </a:r>
            <a:endParaRPr lang="el-GR" dirty="0"/>
          </a:p>
        </p:txBody>
      </p:sp>
    </p:spTree>
    <p:extLst>
      <p:ext uri="{BB962C8B-B14F-4D97-AF65-F5344CB8AC3E}">
        <p14:creationId xmlns:p14="http://schemas.microsoft.com/office/powerpoint/2010/main" xmlns="" val="2664067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1B93C13-33B0-4A36-93C6-54D9E741C8D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C3780AD6-5559-4A09-A035-30FFC3E40A2A}"/>
              </a:ext>
            </a:extLst>
          </p:cNvPr>
          <p:cNvSpPr>
            <a:spLocks noGrp="1"/>
          </p:cNvSpPr>
          <p:nvPr>
            <p:ph sz="quarter" idx="1"/>
          </p:nvPr>
        </p:nvSpPr>
        <p:spPr/>
        <p:txBody>
          <a:bodyPr>
            <a:normAutofit lnSpcReduction="10000"/>
          </a:bodyPr>
          <a:lstStyle/>
          <a:p>
            <a:r>
              <a:rPr lang="el-GR" dirty="0"/>
              <a:t>ο βαθμός του </a:t>
            </a:r>
            <a:r>
              <a:rPr lang="el-GR" dirty="0" err="1"/>
              <a:t>επιπολιτισμού</a:t>
            </a:r>
            <a:r>
              <a:rPr lang="el-GR" dirty="0"/>
              <a:t> ενός ατόμου ίσως να επηρεάζει τη σημασία της αυτοαντίληψης στην επαγγελματική επιλογή. </a:t>
            </a:r>
          </a:p>
          <a:p>
            <a:r>
              <a:rPr lang="el-GR" dirty="0"/>
              <a:t>Για παράδειγμα, σε κάποιες εθνικές ομάδες η απασχόληση επιλέγεται με βάση τους στόχους της οικογένειας και τον πολιτισμό της καταγωγής παρά με βάση την αυτοαντίληψη του ατόμου. Παρομοίως, η εθνική διάκριση είναι πιθανό να περιορίζει τη διαθεσιμότητα των επαγγελμάτων και να επιδρά στην επαγγελματική όσο και στη γενικότερη αυτοαντίληψη.</a:t>
            </a:r>
          </a:p>
        </p:txBody>
      </p:sp>
    </p:spTree>
    <p:extLst>
      <p:ext uri="{BB962C8B-B14F-4D97-AF65-F5344CB8AC3E}">
        <p14:creationId xmlns:p14="http://schemas.microsoft.com/office/powerpoint/2010/main" xmlns="" val="45804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E135454-6919-468E-985D-2DD4233E676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B132B341-A081-40CF-B48B-996CA57115AE}"/>
              </a:ext>
            </a:extLst>
          </p:cNvPr>
          <p:cNvSpPr>
            <a:spLocks noGrp="1"/>
          </p:cNvSpPr>
          <p:nvPr>
            <p:ph sz="quarter" idx="1"/>
          </p:nvPr>
        </p:nvSpPr>
        <p:spPr/>
        <p:txBody>
          <a:bodyPr/>
          <a:lstStyle/>
          <a:p>
            <a:r>
              <a:rPr lang="el-GR" b="1" dirty="0" err="1"/>
              <a:t>Επιπολιτισμός</a:t>
            </a:r>
            <a:r>
              <a:rPr lang="el-GR" b="1" dirty="0"/>
              <a:t>:</a:t>
            </a:r>
            <a:r>
              <a:rPr lang="el-GR" dirty="0"/>
              <a:t/>
            </a:r>
            <a:br>
              <a:rPr lang="el-GR" dirty="0"/>
            </a:br>
            <a:r>
              <a:rPr lang="el-GR" dirty="0"/>
              <a:t> χρησιμοποιείται για να συνοψίσει το σύνολο των</a:t>
            </a:r>
          </a:p>
          <a:p>
            <a:pPr marL="0" indent="0">
              <a:buNone/>
            </a:pPr>
            <a:r>
              <a:rPr lang="el-GR" dirty="0"/>
              <a:t>φαινομένων που συνδέονται με τη διαπολιτισμική επαφή και τις συνακόλουθες μεταβολές που επισυμβαίνουν στις πολιτισμικές ομάδες</a:t>
            </a:r>
          </a:p>
          <a:p>
            <a:pPr marL="0" indent="0">
              <a:buNone/>
            </a:pPr>
            <a:endParaRPr lang="el-GR" dirty="0"/>
          </a:p>
        </p:txBody>
      </p:sp>
    </p:spTree>
    <p:extLst>
      <p:ext uri="{BB962C8B-B14F-4D97-AF65-F5344CB8AC3E}">
        <p14:creationId xmlns:p14="http://schemas.microsoft.com/office/powerpoint/2010/main" xmlns="" val="27692700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BC4F1AC-0469-4E43-A46A-55027202A0F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55A5E4E8-59FD-4FEE-B6E3-E9712A9AAB1E}"/>
              </a:ext>
            </a:extLst>
          </p:cNvPr>
          <p:cNvSpPr>
            <a:spLocks noGrp="1"/>
          </p:cNvSpPr>
          <p:nvPr>
            <p:ph sz="quarter" idx="1"/>
          </p:nvPr>
        </p:nvSpPr>
        <p:spPr/>
        <p:txBody>
          <a:bodyPr>
            <a:normAutofit/>
          </a:bodyPr>
          <a:lstStyle/>
          <a:p>
            <a:r>
              <a:rPr lang="el-GR" dirty="0"/>
              <a:t>Ο </a:t>
            </a:r>
            <a:r>
              <a:rPr lang="el-GR" dirty="0" err="1"/>
              <a:t>Berry</a:t>
            </a:r>
            <a:r>
              <a:rPr lang="el-GR" dirty="0"/>
              <a:t> προτείνει ένα μοντέλο δύο διαστάσεων, οι οποίες αντιστοιχούν σε δύο θεμελιώδη ερωτήματα που καλούνται να αντιμετωπίσουν οι μετανάστες.:</a:t>
            </a:r>
          </a:p>
          <a:p>
            <a:r>
              <a:rPr lang="el-GR" dirty="0"/>
              <a:t> αφενός, την επιθυμία διατήρησης της επαφής με μέλη της </a:t>
            </a:r>
            <a:r>
              <a:rPr lang="el-GR" dirty="0" err="1"/>
              <a:t>εσω</a:t>
            </a:r>
            <a:r>
              <a:rPr lang="el-GR" dirty="0"/>
              <a:t>-ομάδας (των συμπατριωτών) και,</a:t>
            </a:r>
          </a:p>
          <a:p>
            <a:r>
              <a:rPr lang="el-GR" dirty="0"/>
              <a:t> αφετέρου, την επιθυμία σύναψης σχέσεων με μέλη της </a:t>
            </a:r>
            <a:r>
              <a:rPr lang="el-GR" dirty="0" err="1"/>
              <a:t>εξω</a:t>
            </a:r>
            <a:r>
              <a:rPr lang="el-GR" dirty="0"/>
              <a:t>-ομάδας (της χώρας υποδοχής).</a:t>
            </a:r>
          </a:p>
        </p:txBody>
      </p:sp>
    </p:spTree>
    <p:extLst>
      <p:ext uri="{BB962C8B-B14F-4D97-AF65-F5344CB8AC3E}">
        <p14:creationId xmlns:p14="http://schemas.microsoft.com/office/powerpoint/2010/main" xmlns="" val="37534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D5A497B-E6FB-4212-9A6E-1144A303028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C26E51FE-A4C3-4A16-9F0F-A14580EA23E1}"/>
              </a:ext>
            </a:extLst>
          </p:cNvPr>
          <p:cNvSpPr>
            <a:spLocks noGrp="1"/>
          </p:cNvSpPr>
          <p:nvPr>
            <p:ph sz="quarter" idx="1"/>
          </p:nvPr>
        </p:nvSpPr>
        <p:spPr>
          <a:xfrm>
            <a:off x="301752" y="1556792"/>
            <a:ext cx="8503920" cy="4572000"/>
          </a:xfrm>
        </p:spPr>
        <p:txBody>
          <a:bodyPr/>
          <a:lstStyle/>
          <a:p>
            <a:r>
              <a:rPr lang="el-GR" b="1" dirty="0"/>
              <a:t>Στρατηγικές </a:t>
            </a:r>
            <a:r>
              <a:rPr lang="el-GR" b="1" dirty="0" err="1"/>
              <a:t>επιπολιτισμού</a:t>
            </a:r>
            <a:r>
              <a:rPr lang="en-US" b="1" dirty="0"/>
              <a:t> (Berry):</a:t>
            </a:r>
            <a:endParaRPr lang="el-GR" dirty="0"/>
          </a:p>
          <a:p>
            <a:r>
              <a:rPr lang="el-GR" dirty="0"/>
              <a:t>Η εναρμόνιση</a:t>
            </a:r>
          </a:p>
          <a:p>
            <a:endParaRPr lang="el-GR" dirty="0"/>
          </a:p>
          <a:p>
            <a:r>
              <a:rPr lang="el-GR" dirty="0"/>
              <a:t>Η αφομοίωση</a:t>
            </a:r>
          </a:p>
          <a:p>
            <a:endParaRPr lang="el-GR" dirty="0"/>
          </a:p>
          <a:p>
            <a:r>
              <a:rPr lang="el-GR" dirty="0"/>
              <a:t>Ο διαχωρισμός</a:t>
            </a:r>
          </a:p>
          <a:p>
            <a:endParaRPr lang="el-GR" dirty="0"/>
          </a:p>
          <a:p>
            <a:r>
              <a:rPr lang="el-GR" dirty="0"/>
              <a:t>Η περιθωριοποίηση</a:t>
            </a:r>
          </a:p>
        </p:txBody>
      </p:sp>
    </p:spTree>
    <p:extLst>
      <p:ext uri="{BB962C8B-B14F-4D97-AF65-F5344CB8AC3E}">
        <p14:creationId xmlns:p14="http://schemas.microsoft.com/office/powerpoint/2010/main" xmlns="" val="4276417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F718D99-628F-48CF-8C0C-7C4FECABB67F}"/>
              </a:ext>
            </a:extLst>
          </p:cNvPr>
          <p:cNvSpPr>
            <a:spLocks noGrp="1"/>
          </p:cNvSpPr>
          <p:nvPr>
            <p:ph type="title"/>
          </p:nvPr>
        </p:nvSpPr>
        <p:spPr>
          <a:xfrm>
            <a:off x="0" y="-171400"/>
            <a:ext cx="8534400" cy="758952"/>
          </a:xfrm>
        </p:spPr>
        <p:txBody>
          <a:bodyPr/>
          <a:lstStyle/>
          <a:p>
            <a:endParaRPr lang="el-GR" dirty="0"/>
          </a:p>
        </p:txBody>
      </p:sp>
      <p:sp>
        <p:nvSpPr>
          <p:cNvPr id="3" name="Θέση περιεχομένου 2">
            <a:extLst>
              <a:ext uri="{FF2B5EF4-FFF2-40B4-BE49-F238E27FC236}">
                <a16:creationId xmlns:a16="http://schemas.microsoft.com/office/drawing/2014/main" xmlns="" id="{03D70D12-8781-4241-BFAC-15B1EE9C5CED}"/>
              </a:ext>
            </a:extLst>
          </p:cNvPr>
          <p:cNvSpPr>
            <a:spLocks noGrp="1"/>
          </p:cNvSpPr>
          <p:nvPr>
            <p:ph sz="quarter" idx="1"/>
          </p:nvPr>
        </p:nvSpPr>
        <p:spPr/>
        <p:txBody>
          <a:bodyPr/>
          <a:lstStyle/>
          <a:p>
            <a:r>
              <a:rPr lang="el-GR" b="1" dirty="0"/>
              <a:t>Εναρμόνιση/ενσωμάτωση:</a:t>
            </a:r>
          </a:p>
          <a:p>
            <a:r>
              <a:rPr lang="el-GR" dirty="0"/>
              <a:t>Στην περίπτωση αυτή θεωρείται ότι η ταυτόχρονη ένταξη του ατόμου σε δύο πολιτισμικές ομάδες όχι μόνο δεν είναι ασύμβατη, αλλά προσφέρει πλεονεκτήματα για την ψυχική υγεία και την προσαρμογή των μεταναστών: συγκρότηση μεικτής ταυτότητας</a:t>
            </a:r>
          </a:p>
        </p:txBody>
      </p:sp>
    </p:spTree>
    <p:extLst>
      <p:ext uri="{BB962C8B-B14F-4D97-AF65-F5344CB8AC3E}">
        <p14:creationId xmlns:p14="http://schemas.microsoft.com/office/powerpoint/2010/main" xmlns="" val="2142349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DB7AF2-CEC8-40A1-A407-5AFB8612AA1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5D900AE-0DCA-4AA9-9393-B62348177B25}"/>
              </a:ext>
            </a:extLst>
          </p:cNvPr>
          <p:cNvSpPr>
            <a:spLocks noGrp="1"/>
          </p:cNvSpPr>
          <p:nvPr>
            <p:ph sz="quarter" idx="1"/>
          </p:nvPr>
        </p:nvSpPr>
        <p:spPr/>
        <p:txBody>
          <a:bodyPr/>
          <a:lstStyle/>
          <a:p>
            <a:r>
              <a:rPr lang="el-GR" b="1" dirty="0"/>
              <a:t>Αφομοίωση</a:t>
            </a:r>
            <a:r>
              <a:rPr lang="el-GR" dirty="0"/>
              <a:t>:</a:t>
            </a:r>
          </a:p>
          <a:p>
            <a:r>
              <a:rPr lang="el-GR" dirty="0"/>
              <a:t>εγκατάλειψη της </a:t>
            </a:r>
            <a:r>
              <a:rPr lang="el-GR" dirty="0" err="1"/>
              <a:t>εθνοπολιτισμικής</a:t>
            </a:r>
            <a:r>
              <a:rPr lang="el-GR" dirty="0"/>
              <a:t> ταυτότητας της χώρας προέλευσης και στην απορρόφηση της μειονότητας από την κυρίαρχη ομάδα της χώρας υποδοχής.</a:t>
            </a:r>
          </a:p>
        </p:txBody>
      </p:sp>
    </p:spTree>
    <p:extLst>
      <p:ext uri="{BB962C8B-B14F-4D97-AF65-F5344CB8AC3E}">
        <p14:creationId xmlns:p14="http://schemas.microsoft.com/office/powerpoint/2010/main" xmlns="" val="400709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BA3D137-CB8F-4EEC-8D5F-844A6279897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4F798DD8-FDE5-4590-ADD3-BAD0404A51D0}"/>
              </a:ext>
            </a:extLst>
          </p:cNvPr>
          <p:cNvSpPr>
            <a:spLocks noGrp="1"/>
          </p:cNvSpPr>
          <p:nvPr>
            <p:ph sz="quarter" idx="1"/>
          </p:nvPr>
        </p:nvSpPr>
        <p:spPr/>
        <p:txBody>
          <a:bodyPr>
            <a:normAutofit/>
          </a:bodyPr>
          <a:lstStyle/>
          <a:p>
            <a:r>
              <a:rPr lang="el-GR" b="1" dirty="0"/>
              <a:t>Διαχωρισμός</a:t>
            </a:r>
            <a:r>
              <a:rPr lang="el-GR" dirty="0"/>
              <a:t>:</a:t>
            </a:r>
          </a:p>
          <a:p>
            <a:r>
              <a:rPr lang="el-GR" dirty="0"/>
              <a:t>διατήρηση της </a:t>
            </a:r>
            <a:r>
              <a:rPr lang="el-GR" dirty="0" err="1"/>
              <a:t>εθνοπολιτισμικής</a:t>
            </a:r>
            <a:r>
              <a:rPr lang="el-GR" dirty="0"/>
              <a:t> ταυτότητας της χώρας προέλευσης και στην ταυτόχρονη αποστασιοποίηση από την ευρύτερη κοινωνία. </a:t>
            </a:r>
          </a:p>
        </p:txBody>
      </p:sp>
    </p:spTree>
    <p:extLst>
      <p:ext uri="{BB962C8B-B14F-4D97-AF65-F5344CB8AC3E}">
        <p14:creationId xmlns:p14="http://schemas.microsoft.com/office/powerpoint/2010/main" xmlns="" val="259332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452F52F-229F-4B48-BCEE-F11D5BED1878}"/>
              </a:ext>
            </a:extLst>
          </p:cNvPr>
          <p:cNvSpPr>
            <a:spLocks noGrp="1"/>
          </p:cNvSpPr>
          <p:nvPr>
            <p:ph sz="quarter" idx="1"/>
          </p:nvPr>
        </p:nvSpPr>
        <p:spPr>
          <a:xfrm>
            <a:off x="301752" y="620688"/>
            <a:ext cx="8503920" cy="5478360"/>
          </a:xfrm>
        </p:spPr>
        <p:txBody>
          <a:bodyPr>
            <a:normAutofit/>
          </a:bodyPr>
          <a:lstStyle/>
          <a:p>
            <a:endParaRPr lang="el-GR" dirty="0"/>
          </a:p>
          <a:p>
            <a:endParaRPr lang="el-GR" sz="2800" dirty="0"/>
          </a:p>
          <a:p>
            <a:r>
              <a:rPr lang="el-GR" sz="2800" dirty="0"/>
              <a:t>Ο </a:t>
            </a:r>
            <a:r>
              <a:rPr lang="el-GR" sz="2800" b="1" dirty="0"/>
              <a:t>κοινωνικός αποκλεισμός </a:t>
            </a:r>
            <a:r>
              <a:rPr lang="el-GR" sz="2800" dirty="0"/>
              <a:t>είναι μια έννοια σχετική σε κάθε κοινωνία και οι επιχειρούμενες  ερμηνείες δεν συμφωνούν απόλυτα για τη δημιουργία ενός κοινώς αποδεκτού ορισμού. </a:t>
            </a:r>
          </a:p>
        </p:txBody>
      </p:sp>
    </p:spTree>
    <p:extLst>
      <p:ext uri="{BB962C8B-B14F-4D97-AF65-F5344CB8AC3E}">
        <p14:creationId xmlns:p14="http://schemas.microsoft.com/office/powerpoint/2010/main" xmlns="" val="71523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C1468FF-1643-4234-82AE-6A30427DDAB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CFF302F6-4465-4AC4-8FF2-FF2412D88507}"/>
              </a:ext>
            </a:extLst>
          </p:cNvPr>
          <p:cNvSpPr>
            <a:spLocks noGrp="1"/>
          </p:cNvSpPr>
          <p:nvPr>
            <p:ph sz="quarter" idx="1"/>
          </p:nvPr>
        </p:nvSpPr>
        <p:spPr/>
        <p:txBody>
          <a:bodyPr>
            <a:normAutofit lnSpcReduction="10000"/>
          </a:bodyPr>
          <a:lstStyle/>
          <a:p>
            <a:r>
              <a:rPr lang="el-GR" b="1" dirty="0"/>
              <a:t>Περιθωριοποίηση:</a:t>
            </a:r>
            <a:r>
              <a:rPr lang="el-GR" dirty="0"/>
              <a:t/>
            </a:r>
            <a:br>
              <a:rPr lang="el-GR" dirty="0"/>
            </a:br>
            <a:r>
              <a:rPr lang="el-GR" dirty="0"/>
              <a:t>απώλεια της </a:t>
            </a:r>
            <a:r>
              <a:rPr lang="el-GR" dirty="0" err="1"/>
              <a:t>εθνοπολιτισμικής</a:t>
            </a:r>
            <a:r>
              <a:rPr lang="el-GR" dirty="0"/>
              <a:t> ταυτότητας της χώρας καταγωγής των μεταναστών, δίχως αυτό να συνοδεύεται από παράλληλη αντικατάστασή της με τη λειτουργική ένταξη στην ευρύτερη κοινωνία. </a:t>
            </a:r>
          </a:p>
          <a:p>
            <a:r>
              <a:rPr lang="el-GR" dirty="0"/>
              <a:t>Η σύγχυση σε θέματα εθνικής ταυτότητας και το αίσθημα αποξένωσης αποτελούν παράγοντες επικινδυνότητας για την ψυχική υγεία των ατόμων που επιλέγουν αυτή την τακτική, συχνά ως συνέπεια του αποκλεισμού που υφίστανται από την </a:t>
            </a:r>
            <a:r>
              <a:rPr lang="el-GR" dirty="0" err="1"/>
              <a:t>εσω</a:t>
            </a:r>
            <a:r>
              <a:rPr lang="el-GR" dirty="0"/>
              <a:t>-ομάδα και την </a:t>
            </a:r>
            <a:r>
              <a:rPr lang="el-GR" dirty="0" err="1"/>
              <a:t>εξω</a:t>
            </a:r>
            <a:r>
              <a:rPr lang="el-GR" dirty="0"/>
              <a:t>-ομάδα.</a:t>
            </a:r>
          </a:p>
        </p:txBody>
      </p:sp>
    </p:spTree>
    <p:extLst>
      <p:ext uri="{BB962C8B-B14F-4D97-AF65-F5344CB8AC3E}">
        <p14:creationId xmlns:p14="http://schemas.microsoft.com/office/powerpoint/2010/main" xmlns="" val="174342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11F321B-FBCC-4C0A-8E25-6F66AC3A603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AF5B86CF-BBAD-4B5E-91D4-4DBCFE1AED19}"/>
              </a:ext>
            </a:extLst>
          </p:cNvPr>
          <p:cNvSpPr>
            <a:spLocks noGrp="1"/>
          </p:cNvSpPr>
          <p:nvPr>
            <p:ph sz="quarter" idx="1"/>
          </p:nvPr>
        </p:nvSpPr>
        <p:spPr/>
        <p:txBody>
          <a:bodyPr/>
          <a:lstStyle/>
          <a:p>
            <a:r>
              <a:rPr lang="el-GR" dirty="0"/>
              <a:t>Η επιλογή στρατηγικής </a:t>
            </a:r>
            <a:r>
              <a:rPr lang="el-GR" dirty="0" err="1"/>
              <a:t>επιπολιτισμού</a:t>
            </a:r>
            <a:r>
              <a:rPr lang="el-GR" dirty="0"/>
              <a:t>:</a:t>
            </a:r>
          </a:p>
          <a:p>
            <a:pPr marL="0" indent="0">
              <a:buNone/>
            </a:pPr>
            <a:r>
              <a:rPr lang="el-GR" dirty="0"/>
              <a:t>οδηγεί επιπλέον σε θετική ή αρνητική αξιολόγηση των διαφόρων όψεων της </a:t>
            </a:r>
            <a:r>
              <a:rPr lang="el-GR" dirty="0" err="1"/>
              <a:t>εσω</a:t>
            </a:r>
            <a:r>
              <a:rPr lang="el-GR" dirty="0"/>
              <a:t>-ομάδας και της </a:t>
            </a:r>
            <a:r>
              <a:rPr lang="el-GR" dirty="0" err="1"/>
              <a:t>εξω</a:t>
            </a:r>
            <a:r>
              <a:rPr lang="el-GR" dirty="0"/>
              <a:t>-ομάδας, καθώς και σε συνακόλουθες τάσεις συμπεριφοράς,</a:t>
            </a:r>
          </a:p>
          <a:p>
            <a:pPr marL="0" indent="0">
              <a:buNone/>
            </a:pPr>
            <a:r>
              <a:rPr lang="el-GR" dirty="0"/>
              <a:t>όπως προσέγγιση (π.χ. “θέλω να κάνω παρέα με τους συμπατριώτες μου”, συμμετέχω σε εθνικούς συλλόγους”) ή αποφυγή (π.χ. “προτιμώ να μην τρώω τα φαγητά που τρώνε στη χώρα αυτή”, “δεν μπορώ να διασκεδάζω με τη μουσική που ακούνε”).</a:t>
            </a:r>
          </a:p>
        </p:txBody>
      </p:sp>
    </p:spTree>
    <p:extLst>
      <p:ext uri="{BB962C8B-B14F-4D97-AF65-F5344CB8AC3E}">
        <p14:creationId xmlns:p14="http://schemas.microsoft.com/office/powerpoint/2010/main" xmlns="" val="2661126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598A8F1-2237-49FC-95E4-E468B57BA22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40453F61-5C2B-4D25-A8F2-731E3080404A}"/>
              </a:ext>
            </a:extLst>
          </p:cNvPr>
          <p:cNvSpPr>
            <a:spLocks noGrp="1"/>
          </p:cNvSpPr>
          <p:nvPr>
            <p:ph sz="quarter" idx="1"/>
          </p:nvPr>
        </p:nvSpPr>
        <p:spPr/>
        <p:txBody>
          <a:bodyPr>
            <a:normAutofit/>
          </a:bodyPr>
          <a:lstStyle/>
          <a:p>
            <a:r>
              <a:rPr lang="el-GR" dirty="0"/>
              <a:t>Σύμφωνα με την </a:t>
            </a:r>
            <a:r>
              <a:rPr lang="el-GR" dirty="0" err="1"/>
              <a:t>Gottfredson</a:t>
            </a:r>
            <a:r>
              <a:rPr lang="el-GR" dirty="0"/>
              <a:t>, η σύγκριση με τον γενικότερο πληθυσμό ενδέχεται να δημιουργεί δυσκολίες στους μειονοτικούς πληθυσμούς, καθώς συχνά παρουσιάζεται χαμηλή αυτοεκτίμηση ως αποτέλεσμα εμπειριών διάκρισης και αρνητικών στερεοτύπων. </a:t>
            </a:r>
          </a:p>
        </p:txBody>
      </p:sp>
    </p:spTree>
    <p:extLst>
      <p:ext uri="{BB962C8B-B14F-4D97-AF65-F5344CB8AC3E}">
        <p14:creationId xmlns:p14="http://schemas.microsoft.com/office/powerpoint/2010/main" xmlns="" val="4115927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FB96B8B-1E55-4EE2-BEFD-E2810308CEA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ED51CD00-6377-49F0-8F95-AA79810AE630}"/>
              </a:ext>
            </a:extLst>
          </p:cNvPr>
          <p:cNvSpPr>
            <a:spLocks noGrp="1"/>
          </p:cNvSpPr>
          <p:nvPr>
            <p:ph sz="quarter" idx="1"/>
          </p:nvPr>
        </p:nvSpPr>
        <p:spPr/>
        <p:txBody>
          <a:bodyPr/>
          <a:lstStyle/>
          <a:p>
            <a:r>
              <a:rPr lang="el-GR" dirty="0"/>
              <a:t>πολλά προβλήματα των μειονοτικών πληθυσμών οφείλονται σε παράγοντες που σχετίζονται με την κοινωνική / πολιτισμική τους ομάδα. </a:t>
            </a:r>
          </a:p>
          <a:p>
            <a:pPr marL="0" indent="0">
              <a:buNone/>
            </a:pPr>
            <a:r>
              <a:rPr lang="el-GR" dirty="0"/>
              <a:t>Άλλα προβλήματα οφείλονται σε αυξημένες οικογενειακές υποχρεώσεις. </a:t>
            </a:r>
          </a:p>
          <a:p>
            <a:pPr marL="0" indent="0">
              <a:buNone/>
            </a:pPr>
            <a:r>
              <a:rPr lang="el-GR" dirty="0"/>
              <a:t>Πολλοί άνδρες από μειονοτικές ομάδες έχουν περιορισμένες επαγγελματικές επιλογές επειδή ωθούνται στο να βρουν κάποιο επάγγελμα που να είναι πολιτιστικά αποδεκτό</a:t>
            </a:r>
          </a:p>
          <a:p>
            <a:endParaRPr lang="el-GR" dirty="0"/>
          </a:p>
        </p:txBody>
      </p:sp>
    </p:spTree>
    <p:extLst>
      <p:ext uri="{BB962C8B-B14F-4D97-AF65-F5344CB8AC3E}">
        <p14:creationId xmlns:p14="http://schemas.microsoft.com/office/powerpoint/2010/main" xmlns="" val="2737154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75B759E-A675-46EE-8E20-8CC8F4339EF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1FA6D0E7-839C-4945-9610-A4C669FFE16D}"/>
              </a:ext>
            </a:extLst>
          </p:cNvPr>
          <p:cNvSpPr>
            <a:spLocks noGrp="1"/>
          </p:cNvSpPr>
          <p:nvPr>
            <p:ph sz="quarter" idx="1"/>
          </p:nvPr>
        </p:nvSpPr>
        <p:spPr/>
        <p:txBody>
          <a:bodyPr/>
          <a:lstStyle/>
          <a:p>
            <a:r>
              <a:rPr lang="el-GR" dirty="0"/>
              <a:t>Στην Ελλάδα </a:t>
            </a:r>
            <a:r>
              <a:rPr lang="el-GR"/>
              <a:t>σε </a:t>
            </a:r>
            <a:r>
              <a:rPr lang="el-GR" smtClean="0"/>
              <a:t>έρευνα </a:t>
            </a:r>
            <a:r>
              <a:rPr lang="el-GR" dirty="0"/>
              <a:t>του Δρόσου (2007) για την επαγγελματική ωριμότητα Ελλήνων και Αλβανών μαθητών, το διαφορετικό πολιτισμικό περιβάλλον δε βρέθηκε να διαφοροποιεί την επαγγελματική ωριμότητα.</a:t>
            </a:r>
          </a:p>
        </p:txBody>
      </p:sp>
    </p:spTree>
    <p:extLst>
      <p:ext uri="{BB962C8B-B14F-4D97-AF65-F5344CB8AC3E}">
        <p14:creationId xmlns:p14="http://schemas.microsoft.com/office/powerpoint/2010/main" xmlns="" val="91553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226F72B-74CF-4DBB-8429-2BC5D33CC5E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539C2257-9CED-49BE-A36F-DB73206C45B7}"/>
              </a:ext>
            </a:extLst>
          </p:cNvPr>
          <p:cNvSpPr>
            <a:spLocks noGrp="1"/>
          </p:cNvSpPr>
          <p:nvPr>
            <p:ph sz="quarter" idx="1"/>
          </p:nvPr>
        </p:nvSpPr>
        <p:spPr/>
        <p:txBody>
          <a:bodyPr>
            <a:normAutofit/>
          </a:bodyPr>
          <a:lstStyle/>
          <a:p>
            <a:r>
              <a:rPr lang="el-GR" dirty="0"/>
              <a:t>μη αισθανόμενοι μειονεκτικά έναντι των Ελλήνων συμμαθητών τους δέχονται τις ίδιες επιδράσεις από το γενικότερο κοινωνικό περιβάλλον και δείχνουν παρόμοια επίπεδα στις διάφορες διαστάσεις της επαγγελματικής ωριμότητας. </a:t>
            </a:r>
          </a:p>
          <a:p>
            <a:r>
              <a:rPr lang="el-GR" dirty="0"/>
              <a:t>Εξαίρεση αποτελεί η διάσταση της γνώσης των διάφορων επαγγελμάτων και του κόσμου της εργασίας στην οποία φαίνεται να υπάρχει μια ελαφρά τάση για υπεροχή των Ελλήνων μαθητών.</a:t>
            </a:r>
          </a:p>
        </p:txBody>
      </p:sp>
    </p:spTree>
    <p:extLst>
      <p:ext uri="{BB962C8B-B14F-4D97-AF65-F5344CB8AC3E}">
        <p14:creationId xmlns:p14="http://schemas.microsoft.com/office/powerpoint/2010/main" xmlns="" val="152281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0344E92-9560-4FC4-BD9D-3CFE0B1F4FE4}"/>
              </a:ext>
            </a:extLst>
          </p:cNvPr>
          <p:cNvSpPr>
            <a:spLocks noGrp="1"/>
          </p:cNvSpPr>
          <p:nvPr>
            <p:ph sz="quarter" idx="1"/>
          </p:nvPr>
        </p:nvSpPr>
        <p:spPr>
          <a:xfrm>
            <a:off x="301752" y="692696"/>
            <a:ext cx="8503920" cy="5406352"/>
          </a:xfrm>
        </p:spPr>
        <p:txBody>
          <a:bodyPr>
            <a:normAutofit lnSpcReduction="10000"/>
          </a:bodyPr>
          <a:lstStyle/>
          <a:p>
            <a:r>
              <a:rPr lang="el-GR" dirty="0"/>
              <a:t>Οι Αλβανοί μαθητές έχουν φτωχότερη επαγγελματική πληροφόρηση λόγω περιορισμένων προτύπων εργασίας αλλά και επειδή βρίσκονται σε μια ξένη χώρα με διαφορετική αγορά εργασίας από αυτή της χώρας καταγωγής τους.</a:t>
            </a:r>
          </a:p>
          <a:p>
            <a:r>
              <a:rPr lang="el-GR" dirty="0"/>
              <a:t>Άλλες έρευνες σε μαθητές που προέρχονται από χώρες της πρώην Σοβιετικής Ένωσης έδειξαν ότι έχουν σημαντικά χαμηλότερα επίπεδα επαγγελματικής ωριμότητας έναντι των συμμαθητών τους από την Ελλάδα, γεγονός που δείχνει ότι οι αλλοδαποί μαθητές δε μπορούν να εκλαμβάνονται ως ενιαία ομάδα, αλλά κάθε εθνική ομάδα έχει ιδιαίτερα χαρακτηριστικά και ιδιαίτερες ανάγκες</a:t>
            </a:r>
          </a:p>
        </p:txBody>
      </p:sp>
    </p:spTree>
    <p:extLst>
      <p:ext uri="{BB962C8B-B14F-4D97-AF65-F5344CB8AC3E}">
        <p14:creationId xmlns:p14="http://schemas.microsoft.com/office/powerpoint/2010/main" xmlns="" val="97347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7D1F305-5008-45FE-815A-136A6B8D610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11BD537C-5F0D-476A-AE16-693A6B6A26DC}"/>
              </a:ext>
            </a:extLst>
          </p:cNvPr>
          <p:cNvSpPr>
            <a:spLocks noGrp="1"/>
          </p:cNvSpPr>
          <p:nvPr>
            <p:ph sz="quarter" idx="1"/>
          </p:nvPr>
        </p:nvSpPr>
        <p:spPr/>
        <p:txBody>
          <a:bodyPr/>
          <a:lstStyle/>
          <a:p>
            <a:r>
              <a:rPr lang="el-GR" dirty="0"/>
              <a:t>Τα κυριότερα λοιπόν προβλήματα που φαίνεται να αντιμετωπίζουν οι μειονοτικοί πληθυσμοί σε σχέση με την επαγγελματική τους ανάπτυξη είναι τα ακόλουθα:</a:t>
            </a:r>
          </a:p>
          <a:p>
            <a:r>
              <a:rPr lang="el-GR" dirty="0"/>
              <a:t>έλλειψη αυτογνωσίας,</a:t>
            </a:r>
          </a:p>
          <a:p>
            <a:r>
              <a:rPr lang="el-GR" dirty="0"/>
              <a:t> επαγγελματικοί στόχοι και αξίες που έρχονται σε σύγκρουση με άλλους σημαντικούς προσωπικούς στόχους</a:t>
            </a:r>
          </a:p>
        </p:txBody>
      </p:sp>
    </p:spTree>
    <p:extLst>
      <p:ext uri="{BB962C8B-B14F-4D97-AF65-F5344CB8AC3E}">
        <p14:creationId xmlns:p14="http://schemas.microsoft.com/office/powerpoint/2010/main" xmlns="" val="287052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9D4DE76-B5AC-44EA-9AC0-D91F80D9442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8A4AAC8-5B0C-4D4C-8C5E-8E5971917233}"/>
              </a:ext>
            </a:extLst>
          </p:cNvPr>
          <p:cNvSpPr>
            <a:spLocks noGrp="1"/>
          </p:cNvSpPr>
          <p:nvPr>
            <p:ph sz="quarter" idx="1"/>
          </p:nvPr>
        </p:nvSpPr>
        <p:spPr/>
        <p:txBody>
          <a:bodyPr/>
          <a:lstStyle/>
          <a:p>
            <a:r>
              <a:rPr lang="el-GR" dirty="0"/>
              <a:t>περιορισμένη επαγγελματική πληροφόρηση, </a:t>
            </a:r>
          </a:p>
          <a:p>
            <a:r>
              <a:rPr lang="el-GR" dirty="0"/>
              <a:t>ανάγκη για πρόωρη εργασία και δυσκολία στον εντοπισμό και την αξιοποίηση των ευκαιριών</a:t>
            </a:r>
          </a:p>
          <a:p>
            <a:r>
              <a:rPr lang="el-GR" dirty="0"/>
              <a:t>χαμηλή αίσθηση αποτελεσματικότητας για επιστημονικές ή τεχνολογικές σταδιοδρομίες</a:t>
            </a:r>
          </a:p>
        </p:txBody>
      </p:sp>
    </p:spTree>
    <p:extLst>
      <p:ext uri="{BB962C8B-B14F-4D97-AF65-F5344CB8AC3E}">
        <p14:creationId xmlns:p14="http://schemas.microsoft.com/office/powerpoint/2010/main" xmlns="" val="2393899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17787A8-C2B9-4E2A-8178-654CF93778E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0A77C00-E00E-4D8E-9AE1-9F12FEFDB5EF}"/>
              </a:ext>
            </a:extLst>
          </p:cNvPr>
          <p:cNvSpPr>
            <a:spLocks noGrp="1"/>
          </p:cNvSpPr>
          <p:nvPr>
            <p:ph sz="quarter" idx="1"/>
          </p:nvPr>
        </p:nvSpPr>
        <p:spPr/>
        <p:txBody>
          <a:bodyPr/>
          <a:lstStyle/>
          <a:p>
            <a:r>
              <a:rPr lang="el-GR" dirty="0"/>
              <a:t>Στην περίπτωση ορισμένων κατηγοριών μεταναστών, όπως οι πρόσφυγες ή – για διαφορετικούς λόγους – οι </a:t>
            </a:r>
            <a:r>
              <a:rPr lang="el-GR" dirty="0" err="1"/>
              <a:t>παλιννοστούντες</a:t>
            </a:r>
            <a:r>
              <a:rPr lang="el-GR" dirty="0"/>
              <a:t>, τα κενά όσον αφορά στην πολιτιστική μάθηση μπορεί να οφείλονται στην απρόθυμη στάση των ίδιων των ατόμων.</a:t>
            </a:r>
          </a:p>
        </p:txBody>
      </p:sp>
      <p:sp>
        <p:nvSpPr>
          <p:cNvPr id="4" name="Βέλος: Κάτω 3">
            <a:extLst>
              <a:ext uri="{FF2B5EF4-FFF2-40B4-BE49-F238E27FC236}">
                <a16:creationId xmlns:a16="http://schemas.microsoft.com/office/drawing/2014/main" xmlns="" id="{B46C5580-7E3C-4ED0-871E-8487E3CEEBC6}"/>
              </a:ext>
            </a:extLst>
          </p:cNvPr>
          <p:cNvSpPr/>
          <p:nvPr/>
        </p:nvSpPr>
        <p:spPr>
          <a:xfrm>
            <a:off x="3923928" y="4365104"/>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60440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5FE8D0F-0E02-4BA5-96D3-A50CAA44FB68}"/>
              </a:ext>
            </a:extLst>
          </p:cNvPr>
          <p:cNvSpPr>
            <a:spLocks noGrp="1"/>
          </p:cNvSpPr>
          <p:nvPr>
            <p:ph type="title"/>
          </p:nvPr>
        </p:nvSpPr>
        <p:spPr/>
        <p:txBody>
          <a:bodyPr/>
          <a:lstStyle/>
          <a:p>
            <a:r>
              <a:rPr lang="el-GR" dirty="0"/>
              <a:t>Κοινωνικός αποκλεισμός</a:t>
            </a:r>
          </a:p>
        </p:txBody>
      </p:sp>
      <p:sp>
        <p:nvSpPr>
          <p:cNvPr id="3" name="Θέση περιεχομένου 2">
            <a:extLst>
              <a:ext uri="{FF2B5EF4-FFF2-40B4-BE49-F238E27FC236}">
                <a16:creationId xmlns:a16="http://schemas.microsoft.com/office/drawing/2014/main" xmlns="" id="{26711ABD-A704-4D8F-906F-573DD9A359AA}"/>
              </a:ext>
            </a:extLst>
          </p:cNvPr>
          <p:cNvSpPr>
            <a:spLocks noGrp="1"/>
          </p:cNvSpPr>
          <p:nvPr>
            <p:ph sz="quarter" idx="1"/>
          </p:nvPr>
        </p:nvSpPr>
        <p:spPr/>
        <p:txBody>
          <a:bodyPr/>
          <a:lstStyle/>
          <a:p>
            <a:r>
              <a:rPr lang="el-GR" dirty="0"/>
              <a:t>Στατιστική Υπηρεσία της Ευρωπαϊκής Επιτροπής (</a:t>
            </a:r>
            <a:r>
              <a:rPr lang="el-GR" dirty="0" err="1"/>
              <a:t>Eurostat</a:t>
            </a:r>
            <a:r>
              <a:rPr lang="el-GR" dirty="0"/>
              <a:t>) : </a:t>
            </a:r>
            <a:r>
              <a:rPr lang="el-GR" dirty="0" smtClean="0"/>
              <a:t>«φαινόμενο </a:t>
            </a:r>
            <a:r>
              <a:rPr lang="el-GR" dirty="0"/>
              <a:t>που εμπεριέχει τον πολυδιάστατο χαρακτήρα των αποστερήσεων και αποτρέπει τα άτομα από την πλήρη συμμετοχή τους στην κοινωνία, όπως είναι η πρόσβαση σε αξιοπρεπείς συνθήκες διαβίωσης, εκπαίδευσης, απασχόλησης και στέγασης, σε συλλογικές υπηρεσίες, και στην ιατρική περίθαλψη (CEIES, 1999</a:t>
            </a:r>
            <a:r>
              <a:rPr lang="el-GR" dirty="0" smtClean="0"/>
              <a:t>)».</a:t>
            </a:r>
            <a:endParaRPr lang="el-GR" dirty="0"/>
          </a:p>
          <a:p>
            <a:endParaRPr lang="el-GR" dirty="0"/>
          </a:p>
        </p:txBody>
      </p:sp>
    </p:spTree>
    <p:extLst>
      <p:ext uri="{BB962C8B-B14F-4D97-AF65-F5344CB8AC3E}">
        <p14:creationId xmlns:p14="http://schemas.microsoft.com/office/powerpoint/2010/main" xmlns="" val="18249051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DAB2F50-5754-482A-AA97-EA1A8F9DF76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E29CB5D5-9B0C-4530-867A-4DEC227D4EC0}"/>
              </a:ext>
            </a:extLst>
          </p:cNvPr>
          <p:cNvSpPr>
            <a:spLocks noGrp="1"/>
          </p:cNvSpPr>
          <p:nvPr>
            <p:ph sz="quarter" idx="1"/>
          </p:nvPr>
        </p:nvSpPr>
        <p:spPr/>
        <p:txBody>
          <a:bodyPr/>
          <a:lstStyle/>
          <a:p>
            <a:r>
              <a:rPr lang="el-GR" dirty="0"/>
              <a:t>ένας πρόσφυγας ίσως πιστεύει ότι η παραμονή του στη  χώρα υποδοχής είναι μόνο προσωρινή και, επομένως, δεν χρειάζεται να καταβάλει προσπάθεια για να αποκτήσει ακόμα και βασικές επικοινωνιακές δεξιότητες, όπως είναι η εκμάθηση της γλώσσας</a:t>
            </a:r>
          </a:p>
        </p:txBody>
      </p:sp>
    </p:spTree>
    <p:extLst>
      <p:ext uri="{BB962C8B-B14F-4D97-AF65-F5344CB8AC3E}">
        <p14:creationId xmlns:p14="http://schemas.microsoft.com/office/powerpoint/2010/main" xmlns="" val="3265085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B6DDBD0-24CB-4BC1-9319-FFA26EE0F72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44B3939-44CC-43E0-BB8F-3C030DA4303F}"/>
              </a:ext>
            </a:extLst>
          </p:cNvPr>
          <p:cNvSpPr>
            <a:spLocks noGrp="1"/>
          </p:cNvSpPr>
          <p:nvPr>
            <p:ph sz="quarter" idx="1"/>
          </p:nvPr>
        </p:nvSpPr>
        <p:spPr/>
        <p:txBody>
          <a:bodyPr>
            <a:normAutofit/>
          </a:bodyPr>
          <a:lstStyle/>
          <a:p>
            <a:r>
              <a:rPr lang="el-GR" dirty="0"/>
              <a:t>Ορισμένοι </a:t>
            </a:r>
            <a:r>
              <a:rPr lang="el-GR" dirty="0" err="1"/>
              <a:t>παλιννοστούντες</a:t>
            </a:r>
            <a:r>
              <a:rPr lang="el-GR" dirty="0"/>
              <a:t> μπορεί να έχουν διαμορφώσει υπερβολικές προσδοκίες όσον αφορά στην κρατική βοήθεια για την εγκατάστασή τους κατά την επιστροφή στην πατρίδα ή </a:t>
            </a:r>
          </a:p>
          <a:p>
            <a:r>
              <a:rPr lang="el-GR" dirty="0"/>
              <a:t>μπορεί να διατηρούν </a:t>
            </a:r>
            <a:r>
              <a:rPr lang="el-GR" dirty="0" err="1"/>
              <a:t>συμπεριφορικές</a:t>
            </a:r>
            <a:r>
              <a:rPr lang="el-GR" dirty="0"/>
              <a:t> δεξιότητες που είχαν αποκτήσει από τυχόν παλαιότερη παραμονή τους στην πατρίδα, αλλά έχουν πλέον καταστεί μη λειτουργικές με την αλλαγή των κοινωνικών συνθηκών</a:t>
            </a:r>
          </a:p>
        </p:txBody>
      </p:sp>
    </p:spTree>
    <p:extLst>
      <p:ext uri="{BB962C8B-B14F-4D97-AF65-F5344CB8AC3E}">
        <p14:creationId xmlns:p14="http://schemas.microsoft.com/office/powerpoint/2010/main" xmlns="" val="1329086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BC13933-BFE1-4A4C-B65E-1823A036C32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D0E3D413-F633-4F3A-9553-96F724AE6687}"/>
              </a:ext>
            </a:extLst>
          </p:cNvPr>
          <p:cNvSpPr>
            <a:spLocks noGrp="1"/>
          </p:cNvSpPr>
          <p:nvPr>
            <p:ph sz="quarter" idx="1"/>
          </p:nvPr>
        </p:nvSpPr>
        <p:spPr/>
        <p:txBody>
          <a:bodyPr>
            <a:normAutofit/>
          </a:bodyPr>
          <a:lstStyle/>
          <a:p>
            <a:r>
              <a:rPr lang="el-GR" dirty="0"/>
              <a:t>Οι </a:t>
            </a:r>
            <a:r>
              <a:rPr lang="el-GR" dirty="0" err="1"/>
              <a:t>Ward</a:t>
            </a:r>
            <a:r>
              <a:rPr lang="el-GR" dirty="0"/>
              <a:t> </a:t>
            </a:r>
            <a:r>
              <a:rPr lang="el-GR" dirty="0" err="1"/>
              <a:t>et</a:t>
            </a:r>
            <a:r>
              <a:rPr lang="el-GR" dirty="0"/>
              <a:t> </a:t>
            </a:r>
            <a:r>
              <a:rPr lang="el-GR" dirty="0" err="1"/>
              <a:t>al</a:t>
            </a:r>
            <a:r>
              <a:rPr lang="el-GR" dirty="0"/>
              <a:t>. (2001) παρατηρούν ότι, κατά ειρωνικό τρόπο, άτομα με πλούσιες επικοινωνιακές ικανότητες στη χώρα που ζούσαν πριν, όπως μεταπτυχιακοί φοιτητές, διπλωμάτες ή στελέχη επιχειρήσεων, ίσως εμφανίσουν ακόμα μεγαλύτερη δυσκολία προσαρμογής στη χώρα υποδοχής λόγω της απότομης υποβάθμισης των δεξιοτήτων τους.</a:t>
            </a:r>
          </a:p>
        </p:txBody>
      </p:sp>
    </p:spTree>
    <p:extLst>
      <p:ext uri="{BB962C8B-B14F-4D97-AF65-F5344CB8AC3E}">
        <p14:creationId xmlns:p14="http://schemas.microsoft.com/office/powerpoint/2010/main" xmlns="" val="2853674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60BD9C1-9C2E-48C3-A4E7-3B8054239A9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5BF1211-21F9-4475-AB9D-CC8E5F32AAEC}"/>
              </a:ext>
            </a:extLst>
          </p:cNvPr>
          <p:cNvSpPr>
            <a:spLocks noGrp="1"/>
          </p:cNvSpPr>
          <p:nvPr>
            <p:ph sz="quarter" idx="1"/>
          </p:nvPr>
        </p:nvSpPr>
        <p:spPr/>
        <p:txBody>
          <a:bodyPr/>
          <a:lstStyle/>
          <a:p>
            <a:r>
              <a:rPr lang="el-GR" dirty="0"/>
              <a:t>τα ευρήματα περισσότερων των 20 ερευνών, κατέληξαν στα εξής συμπεράσματα σχετικά με την </a:t>
            </a:r>
            <a:r>
              <a:rPr lang="el-GR" dirty="0" err="1"/>
              <a:t>κοινωνικο</a:t>
            </a:r>
            <a:r>
              <a:rPr lang="el-GR" dirty="0"/>
              <a:t>-πολιτισμική προσαρμογή των μεταναστών:</a:t>
            </a:r>
          </a:p>
          <a:p>
            <a:r>
              <a:rPr lang="el-GR" dirty="0"/>
              <a:t>η </a:t>
            </a:r>
            <a:r>
              <a:rPr lang="el-GR" dirty="0" err="1"/>
              <a:t>κοινωνικο</a:t>
            </a:r>
            <a:r>
              <a:rPr lang="el-GR" dirty="0"/>
              <a:t>-πολιτισμική προσαρμογή προάγεται με την κατοχή πολιτισμικά συγκεκριμένης γνώσης,</a:t>
            </a:r>
          </a:p>
          <a:p>
            <a:r>
              <a:rPr lang="el-GR" dirty="0"/>
              <a:t> τη γλωσσική επάρκεια, </a:t>
            </a:r>
          </a:p>
          <a:p>
            <a:r>
              <a:rPr lang="el-GR" dirty="0"/>
              <a:t>την επαφή με μέλη της χώρας υποδοχής και </a:t>
            </a:r>
          </a:p>
          <a:p>
            <a:r>
              <a:rPr lang="el-GR" dirty="0"/>
              <a:t>τη διάρκεια παραμονής.</a:t>
            </a:r>
          </a:p>
        </p:txBody>
      </p:sp>
    </p:spTree>
    <p:extLst>
      <p:ext uri="{BB962C8B-B14F-4D97-AF65-F5344CB8AC3E}">
        <p14:creationId xmlns:p14="http://schemas.microsoft.com/office/powerpoint/2010/main" xmlns="" val="177540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3E2C46C-A3EA-4308-B532-102FD1C3065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FFB8F65-13CC-480A-84A4-0DD4F5525450}"/>
              </a:ext>
            </a:extLst>
          </p:cNvPr>
          <p:cNvSpPr>
            <a:spLocks noGrp="1"/>
          </p:cNvSpPr>
          <p:nvPr>
            <p:ph sz="quarter" idx="1"/>
          </p:nvPr>
        </p:nvSpPr>
        <p:spPr/>
        <p:txBody>
          <a:bodyPr/>
          <a:lstStyle/>
          <a:p>
            <a:r>
              <a:rPr lang="el-GR" dirty="0"/>
              <a:t>η </a:t>
            </a:r>
            <a:r>
              <a:rPr lang="el-GR" dirty="0" err="1"/>
              <a:t>κοινωνικο</a:t>
            </a:r>
            <a:r>
              <a:rPr lang="el-GR" dirty="0"/>
              <a:t>-πολιτισμική προσαρμογή  μέσα στους πρώτους 4-6 μήνες στη χώρα υποδοχής και σταθεροποιείται μετά το πρώτο έτος.</a:t>
            </a:r>
          </a:p>
          <a:p>
            <a:r>
              <a:rPr lang="el-GR" dirty="0"/>
              <a:t>η προσωρινότητα της μετακίνησης συνδέεται με αυξημένες δυσκολίες προσαρμογής, συγκριτικά με τις μετακινήσεις που έχουν μακροπρόθεσμο προσανατολισμό.</a:t>
            </a:r>
          </a:p>
        </p:txBody>
      </p:sp>
    </p:spTree>
    <p:extLst>
      <p:ext uri="{BB962C8B-B14F-4D97-AF65-F5344CB8AC3E}">
        <p14:creationId xmlns:p14="http://schemas.microsoft.com/office/powerpoint/2010/main" xmlns="" val="259971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02E0C56-1A4D-4710-B58D-3E0434A0E61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F35B0F8B-009E-4C4D-8CD7-3CBC0E531EEC}"/>
              </a:ext>
            </a:extLst>
          </p:cNvPr>
          <p:cNvSpPr>
            <a:spLocks noGrp="1"/>
          </p:cNvSpPr>
          <p:nvPr>
            <p:ph sz="quarter" idx="1"/>
          </p:nvPr>
        </p:nvSpPr>
        <p:spPr/>
        <p:txBody>
          <a:bodyPr/>
          <a:lstStyle/>
          <a:p>
            <a:r>
              <a:rPr lang="el-GR" dirty="0"/>
              <a:t>η εθνική και πολιτισμική ομοιότητα συνδέεται γενικά με λιγότερες δυσκολίες </a:t>
            </a:r>
            <a:r>
              <a:rPr lang="el-GR" dirty="0" err="1"/>
              <a:t>κοινωνικο</a:t>
            </a:r>
            <a:r>
              <a:rPr lang="el-GR" dirty="0"/>
              <a:t>-πολιτισμικής προσαρμογής.</a:t>
            </a:r>
          </a:p>
          <a:p>
            <a:r>
              <a:rPr lang="el-GR" dirty="0"/>
              <a:t>Οι παραπάνω διαπιστώσεις καταδεικνύουν τη χρησιμότητα της πολιτισμικής μάθησης στην καλύτερη κατανόηση και επιτυχή αντιμετώπιση του πολιτισμικού κλονισμού που προκαλείται από τη μετανάστευση.</a:t>
            </a:r>
          </a:p>
        </p:txBody>
      </p:sp>
    </p:spTree>
    <p:extLst>
      <p:ext uri="{BB962C8B-B14F-4D97-AF65-F5344CB8AC3E}">
        <p14:creationId xmlns:p14="http://schemas.microsoft.com/office/powerpoint/2010/main" xmlns="" val="1916265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5A876F8-3D0F-4948-9A95-61B72710BDB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6807A91-E829-4074-801A-C80B595C9845}"/>
              </a:ext>
            </a:extLst>
          </p:cNvPr>
          <p:cNvSpPr>
            <a:spLocks noGrp="1"/>
          </p:cNvSpPr>
          <p:nvPr>
            <p:ph sz="quarter" idx="1"/>
          </p:nvPr>
        </p:nvSpPr>
        <p:spPr/>
        <p:txBody>
          <a:bodyPr>
            <a:normAutofit/>
          </a:bodyPr>
          <a:lstStyle/>
          <a:p>
            <a:r>
              <a:rPr lang="el-GR" dirty="0"/>
              <a:t>Η αρχή της «πολιτισμικής ενδυνάμωσης» (</a:t>
            </a:r>
            <a:r>
              <a:rPr lang="el-GR" dirty="0" err="1"/>
              <a:t>Bemak</a:t>
            </a:r>
            <a:r>
              <a:rPr lang="el-GR" dirty="0"/>
              <a:t>, </a:t>
            </a:r>
            <a:r>
              <a:rPr lang="el-GR" dirty="0" err="1"/>
              <a:t>Chung</a:t>
            </a:r>
            <a:r>
              <a:rPr lang="el-GR" dirty="0"/>
              <a:t>, &amp; </a:t>
            </a:r>
            <a:r>
              <a:rPr lang="el-GR" dirty="0" err="1"/>
              <a:t>Bornemann</a:t>
            </a:r>
            <a:r>
              <a:rPr lang="el-GR" dirty="0"/>
              <a:t>, 1996) στη διαπολιτισμική συμβουλευτική και ψυχοθεραπεία στοχεύει ακριβώς στην απόκτηση καλύτερου ελέγχου του περιβάλλοντος από το </a:t>
            </a:r>
            <a:r>
              <a:rPr lang="el-GR" dirty="0" err="1"/>
              <a:t>επιπολιτιζόμενο</a:t>
            </a:r>
            <a:r>
              <a:rPr lang="el-GR" dirty="0"/>
              <a:t> άτομο, μέσω της ανάπτυξης βασικών επικοινωνιακών και </a:t>
            </a:r>
            <a:r>
              <a:rPr lang="el-GR" dirty="0" err="1"/>
              <a:t>συμπεριφορικών</a:t>
            </a:r>
            <a:r>
              <a:rPr lang="el-GR" dirty="0"/>
              <a:t> δεξιοτήτων. </a:t>
            </a:r>
          </a:p>
        </p:txBody>
      </p:sp>
    </p:spTree>
    <p:extLst>
      <p:ext uri="{BB962C8B-B14F-4D97-AF65-F5344CB8AC3E}">
        <p14:creationId xmlns:p14="http://schemas.microsoft.com/office/powerpoint/2010/main" xmlns="" val="279821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5570436-3F3A-4594-88E1-F6AF574B093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320D068E-C431-4C1D-82CE-1859827CAD7C}"/>
              </a:ext>
            </a:extLst>
          </p:cNvPr>
          <p:cNvSpPr>
            <a:spLocks noGrp="1"/>
          </p:cNvSpPr>
          <p:nvPr>
            <p:ph sz="quarter" idx="1"/>
          </p:nvPr>
        </p:nvSpPr>
        <p:spPr/>
        <p:txBody>
          <a:bodyPr/>
          <a:lstStyle/>
          <a:p>
            <a:r>
              <a:rPr lang="el-GR" dirty="0"/>
              <a:t>Τα κοινωνικώς επαρκή άτομα είναι ευαίσθητα στον τρόπο που οι άλλοι αποκρίνονται στη στάση τους και αυτό τα βοηθά να ξεδιπλώνουν με ευέλικτο τρόπο  κατάλληλες συμπεριφορές.</a:t>
            </a:r>
          </a:p>
        </p:txBody>
      </p:sp>
    </p:spTree>
    <p:extLst>
      <p:ext uri="{BB962C8B-B14F-4D97-AF65-F5344CB8AC3E}">
        <p14:creationId xmlns:p14="http://schemas.microsoft.com/office/powerpoint/2010/main" xmlns="" val="111933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03E1493-E839-488E-B95B-E0DBFA038D1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0157AA9C-8126-42F4-A56C-7E8207F5A4E6}"/>
              </a:ext>
            </a:extLst>
          </p:cNvPr>
          <p:cNvSpPr>
            <a:spLocks noGrp="1"/>
          </p:cNvSpPr>
          <p:nvPr>
            <p:ph sz="quarter" idx="1"/>
          </p:nvPr>
        </p:nvSpPr>
        <p:spPr/>
        <p:txBody>
          <a:bodyPr/>
          <a:lstStyle/>
          <a:p>
            <a:r>
              <a:rPr lang="el-GR" dirty="0"/>
              <a:t>Είναι ανάγκη να τονιστεί ότι οι δεξιότητες του διαπολιτισμικά έτοιμου συμβούλου δε διαφέρουν ουσιαστικά από τις δεξιότητες  που οφείλει να χρησιμοποιεί ο σύμβουλος όταν εργάζεται με άτομα από το ίδιο πολιτισμικό περιβάλλον με αυτόν.</a:t>
            </a:r>
          </a:p>
          <a:p>
            <a:endParaRPr lang="el-GR" dirty="0"/>
          </a:p>
        </p:txBody>
      </p:sp>
    </p:spTree>
    <p:extLst>
      <p:ext uri="{BB962C8B-B14F-4D97-AF65-F5344CB8AC3E}">
        <p14:creationId xmlns:p14="http://schemas.microsoft.com/office/powerpoint/2010/main" xmlns="" val="344850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66188C2-9ED6-4BAF-AEFB-6602A9487DA7}"/>
              </a:ext>
            </a:extLst>
          </p:cNvPr>
          <p:cNvSpPr>
            <a:spLocks noGrp="1"/>
          </p:cNvSpPr>
          <p:nvPr>
            <p:ph type="title"/>
          </p:nvPr>
        </p:nvSpPr>
        <p:spPr/>
        <p:txBody>
          <a:bodyPr/>
          <a:lstStyle/>
          <a:p>
            <a:r>
              <a:rPr lang="el-GR" dirty="0"/>
              <a:t>Άσκηση-παιχνίδι ρόλων</a:t>
            </a:r>
          </a:p>
        </p:txBody>
      </p:sp>
      <p:sp>
        <p:nvSpPr>
          <p:cNvPr id="3" name="Θέση περιεχομένου 2">
            <a:extLst>
              <a:ext uri="{FF2B5EF4-FFF2-40B4-BE49-F238E27FC236}">
                <a16:creationId xmlns:a16="http://schemas.microsoft.com/office/drawing/2014/main" xmlns="" id="{40501CFB-817D-489D-A6DA-F2FC90AD2E4C}"/>
              </a:ext>
            </a:extLst>
          </p:cNvPr>
          <p:cNvSpPr>
            <a:spLocks noGrp="1"/>
          </p:cNvSpPr>
          <p:nvPr>
            <p:ph sz="quarter" idx="1"/>
          </p:nvPr>
        </p:nvSpPr>
        <p:spPr/>
        <p:txBody>
          <a:bodyPr/>
          <a:lstStyle/>
          <a:p>
            <a:endParaRPr lang="el-GR" dirty="0"/>
          </a:p>
          <a:p>
            <a:endParaRPr lang="el-GR" dirty="0"/>
          </a:p>
          <a:p>
            <a:r>
              <a:rPr lang="el-GR" dirty="0"/>
              <a:t>Βιβλιογραφία</a:t>
            </a:r>
          </a:p>
        </p:txBody>
      </p:sp>
    </p:spTree>
    <p:extLst>
      <p:ext uri="{BB962C8B-B14F-4D97-AF65-F5344CB8AC3E}">
        <p14:creationId xmlns:p14="http://schemas.microsoft.com/office/powerpoint/2010/main" xmlns="" val="352393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4BC8784-0E05-4790-AB68-4693520F099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26D020C9-7E39-44F8-8738-09897BDAC815}"/>
              </a:ext>
            </a:extLst>
          </p:cNvPr>
          <p:cNvSpPr>
            <a:spLocks noGrp="1"/>
          </p:cNvSpPr>
          <p:nvPr>
            <p:ph sz="quarter" idx="1"/>
          </p:nvPr>
        </p:nvSpPr>
        <p:spPr/>
        <p:txBody>
          <a:bodyPr>
            <a:normAutofit/>
          </a:bodyPr>
          <a:lstStyle/>
          <a:p>
            <a:r>
              <a:rPr lang="el-GR" dirty="0"/>
              <a:t>Οι άνθρωποι θεωρούνται κοινωνικά αποκλεισμένοι εάν </a:t>
            </a:r>
          </a:p>
          <a:p>
            <a:r>
              <a:rPr lang="el-GR" dirty="0"/>
              <a:t>αποτρέπεται η πλήρης συμμετοχή τους στην οικονομική, κοινωνική και πολιτική ζωή και/ή</a:t>
            </a:r>
          </a:p>
          <a:p>
            <a:r>
              <a:rPr lang="el-GR" dirty="0"/>
              <a:t> όταν η πρόσβασή τους σε εισοδήματα και άλλους πόρους (προσωπικούς, οικογενειακούς και πολιτισμικούς) είναι τόσο ανεπαρκής ώστε να τους αποκλείει από το να απολαμβάνουν ένα επίπεδο διαβίωσης που θεωρείται αποδεκτό από την κοινωνία στην οποία ζουν.</a:t>
            </a:r>
          </a:p>
        </p:txBody>
      </p:sp>
    </p:spTree>
    <p:extLst>
      <p:ext uri="{BB962C8B-B14F-4D97-AF65-F5344CB8AC3E}">
        <p14:creationId xmlns:p14="http://schemas.microsoft.com/office/powerpoint/2010/main" xmlns="" val="865838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80BEC98E-8BED-4C8C-BBF9-D5AF7985E67A}"/>
              </a:ext>
            </a:extLst>
          </p:cNvPr>
          <p:cNvSpPr>
            <a:spLocks noGrp="1"/>
          </p:cNvSpPr>
          <p:nvPr>
            <p:ph sz="quarter" idx="1"/>
          </p:nvPr>
        </p:nvSpPr>
        <p:spPr>
          <a:xfrm>
            <a:off x="301752" y="692696"/>
            <a:ext cx="8503920" cy="5406352"/>
          </a:xfrm>
        </p:spPr>
        <p:txBody>
          <a:bodyPr>
            <a:normAutofit fontScale="70000" lnSpcReduction="20000"/>
          </a:bodyPr>
          <a:lstStyle/>
          <a:p>
            <a:r>
              <a:rPr lang="en-US" dirty="0"/>
              <a:t>Ward, C., &amp; Kennedy, A. (1992). Locus of control, mood disturbance and</a:t>
            </a:r>
            <a:r>
              <a:rPr lang="el-GR" dirty="0"/>
              <a:t> </a:t>
            </a:r>
            <a:r>
              <a:rPr lang="en-US" dirty="0"/>
              <a:t>social difficulty during cross-cultural transitions. International Journal</a:t>
            </a:r>
            <a:r>
              <a:rPr lang="el-GR" dirty="0"/>
              <a:t> </a:t>
            </a:r>
            <a:r>
              <a:rPr lang="en-US" dirty="0"/>
              <a:t>of Intercultural Relations, 16, 175-194.</a:t>
            </a:r>
          </a:p>
          <a:p>
            <a:r>
              <a:rPr lang="en-US" dirty="0"/>
              <a:t>Ward, C., &amp; Rana-</a:t>
            </a:r>
            <a:r>
              <a:rPr lang="en-US" dirty="0" err="1"/>
              <a:t>Deuba</a:t>
            </a:r>
            <a:r>
              <a:rPr lang="en-US" dirty="0"/>
              <a:t>, A. (1999). Acculturation and adaptation revisited.</a:t>
            </a:r>
            <a:r>
              <a:rPr lang="el-GR" dirty="0"/>
              <a:t> </a:t>
            </a:r>
            <a:r>
              <a:rPr lang="en-US" dirty="0"/>
              <a:t>Journal of Cross-Cultural Psychology, 30, 422-442.</a:t>
            </a:r>
            <a:endParaRPr lang="el-GR" dirty="0"/>
          </a:p>
          <a:p>
            <a:r>
              <a:rPr lang="en-US" dirty="0"/>
              <a:t>Berry, J. W., Phinney, J. S., Sam, D. L., &amp; </a:t>
            </a:r>
            <a:r>
              <a:rPr lang="en-US" dirty="0" err="1"/>
              <a:t>Vedder</a:t>
            </a:r>
            <a:r>
              <a:rPr lang="en-US" dirty="0"/>
              <a:t>, P. (2006a). Immigrant</a:t>
            </a:r>
          </a:p>
          <a:p>
            <a:r>
              <a:rPr lang="en-US" dirty="0"/>
              <a:t>youth: Acculturation, identity and adaptation. Applied Psychology: An</a:t>
            </a:r>
            <a:r>
              <a:rPr lang="el-GR" dirty="0"/>
              <a:t> </a:t>
            </a:r>
            <a:r>
              <a:rPr lang="en-US" dirty="0"/>
              <a:t>International Review, 55, 303-332.</a:t>
            </a:r>
          </a:p>
          <a:p>
            <a:r>
              <a:rPr lang="en-US" dirty="0"/>
              <a:t>Berry, J. W., Phinney, J. S., Sam, D. L., &amp; </a:t>
            </a:r>
            <a:r>
              <a:rPr lang="en-US" dirty="0" err="1"/>
              <a:t>Vedder</a:t>
            </a:r>
            <a:r>
              <a:rPr lang="en-US" dirty="0"/>
              <a:t>, P. (2006b). Immigrant youth</a:t>
            </a:r>
            <a:r>
              <a:rPr lang="el-GR" dirty="0"/>
              <a:t> </a:t>
            </a:r>
            <a:r>
              <a:rPr lang="en-US" dirty="0"/>
              <a:t>in cultural transition. Mahwah, NJ: Lawrence Erlbaum Associates, Inc.</a:t>
            </a:r>
          </a:p>
          <a:p>
            <a:r>
              <a:rPr lang="en-US" dirty="0"/>
              <a:t>Berry, J. W., &amp; Sam, D. L. (1996). Acculturation and adaptation. </a:t>
            </a:r>
            <a:r>
              <a:rPr lang="el-GR" dirty="0"/>
              <a:t>Ι</a:t>
            </a:r>
            <a:r>
              <a:rPr lang="en-US" dirty="0"/>
              <a:t>n J. W.</a:t>
            </a:r>
          </a:p>
          <a:p>
            <a:r>
              <a:rPr lang="en-US" dirty="0"/>
              <a:t>Berry, M. H. </a:t>
            </a:r>
            <a:r>
              <a:rPr lang="en-US" dirty="0" err="1"/>
              <a:t>Segall</a:t>
            </a:r>
            <a:r>
              <a:rPr lang="en-US" dirty="0"/>
              <a:t>, &amp; C. </a:t>
            </a:r>
            <a:r>
              <a:rPr lang="en-US" dirty="0" err="1"/>
              <a:t>Kagitcibasi</a:t>
            </a:r>
            <a:r>
              <a:rPr lang="en-US" dirty="0"/>
              <a:t> (Eds.), Handbook of cross-cultural</a:t>
            </a:r>
          </a:p>
          <a:p>
            <a:r>
              <a:rPr lang="en-US" dirty="0"/>
              <a:t>psychology: Social behavior and applications (pp. 291-326). </a:t>
            </a:r>
            <a:r>
              <a:rPr lang="en-US" dirty="0" err="1"/>
              <a:t>Boston,MA</a:t>
            </a:r>
            <a:r>
              <a:rPr lang="en-US" dirty="0"/>
              <a:t>: Allyn and Bacon.</a:t>
            </a:r>
            <a:endParaRPr lang="el-GR" dirty="0"/>
          </a:p>
          <a:p>
            <a:r>
              <a:rPr lang="en-US" dirty="0"/>
              <a:t>Super, D. (1990). A life-span, life-space approach to career development. In D. Brown &amp; L. Brooks</a:t>
            </a:r>
            <a:r>
              <a:rPr lang="el-GR" dirty="0"/>
              <a:t> </a:t>
            </a:r>
            <a:r>
              <a:rPr lang="en-US" dirty="0"/>
              <a:t>(Eds), Career Choice &amp; Development (2nd ed., pp 197-261), San Francisco: Jossey Bass</a:t>
            </a:r>
            <a:endParaRPr lang="el-GR" dirty="0"/>
          </a:p>
        </p:txBody>
      </p:sp>
    </p:spTree>
    <p:extLst>
      <p:ext uri="{BB962C8B-B14F-4D97-AF65-F5344CB8AC3E}">
        <p14:creationId xmlns:p14="http://schemas.microsoft.com/office/powerpoint/2010/main" xmlns="" val="3850629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87C3807-68BD-4024-83DD-4027155F8553}"/>
              </a:ext>
            </a:extLst>
          </p:cNvPr>
          <p:cNvSpPr>
            <a:spLocks noGrp="1"/>
          </p:cNvSpPr>
          <p:nvPr>
            <p:ph sz="quarter" idx="1"/>
          </p:nvPr>
        </p:nvSpPr>
        <p:spPr>
          <a:xfrm>
            <a:off x="301752" y="620688"/>
            <a:ext cx="8503920" cy="5478360"/>
          </a:xfrm>
        </p:spPr>
        <p:txBody>
          <a:bodyPr>
            <a:normAutofit fontScale="70000" lnSpcReduction="20000"/>
          </a:bodyPr>
          <a:lstStyle/>
          <a:p>
            <a:r>
              <a:rPr lang="en-US" dirty="0" err="1"/>
              <a:t>Bemak</a:t>
            </a:r>
            <a:r>
              <a:rPr lang="en-US" dirty="0"/>
              <a:t>, F., Chung, R. C.-Y., &amp; </a:t>
            </a:r>
            <a:r>
              <a:rPr lang="en-US" dirty="0" err="1"/>
              <a:t>Bornemann</a:t>
            </a:r>
            <a:r>
              <a:rPr lang="en-US" dirty="0"/>
              <a:t>, T. H. (1996). Counseling and</a:t>
            </a:r>
            <a:r>
              <a:rPr lang="el-GR" dirty="0"/>
              <a:t> </a:t>
            </a:r>
            <a:r>
              <a:rPr lang="en-US" dirty="0"/>
              <a:t>psychotherapy with refugees. In P. B. Pedersen, J. G. </a:t>
            </a:r>
            <a:r>
              <a:rPr lang="en-US" dirty="0" err="1"/>
              <a:t>Draguns</a:t>
            </a:r>
            <a:r>
              <a:rPr lang="en-US" dirty="0"/>
              <a:t>, W. J.</a:t>
            </a:r>
            <a:r>
              <a:rPr lang="el-GR" dirty="0"/>
              <a:t> </a:t>
            </a:r>
            <a:r>
              <a:rPr lang="en-US" dirty="0" err="1"/>
              <a:t>Lonner</a:t>
            </a:r>
            <a:r>
              <a:rPr lang="en-US" dirty="0"/>
              <a:t>, &amp; J. E. Trimble (Eds.), Counseling across cultures (4th ed.,</a:t>
            </a:r>
            <a:r>
              <a:rPr lang="el-GR" dirty="0"/>
              <a:t> </a:t>
            </a:r>
            <a:r>
              <a:rPr lang="en-US" dirty="0"/>
              <a:t>pp.243-265). Thousand Oaks, CA: Sage.</a:t>
            </a:r>
            <a:endParaRPr lang="el-GR" dirty="0"/>
          </a:p>
          <a:p>
            <a:r>
              <a:rPr lang="el-GR" dirty="0" err="1"/>
              <a:t>Γιωτσίδη</a:t>
            </a:r>
            <a:r>
              <a:rPr lang="el-GR" dirty="0"/>
              <a:t>, Β., &amp; Σταλίκας, Α. (2004). Η </a:t>
            </a:r>
            <a:r>
              <a:rPr lang="el-GR" dirty="0" err="1"/>
              <a:t>διαπολιτιστική</a:t>
            </a:r>
            <a:r>
              <a:rPr lang="el-GR" dirty="0"/>
              <a:t> συμβουλευτική και ψυχοθεραπεία σε πρόσφυγες: Ψυχοκοινωνικές ανάγκες και πολιτισμικές διαφορές. Ψυχολογία, 11(1), 34-52.</a:t>
            </a:r>
          </a:p>
          <a:p>
            <a:r>
              <a:rPr lang="el-GR" dirty="0"/>
              <a:t>Σιδηροπούλου-</a:t>
            </a:r>
            <a:r>
              <a:rPr lang="el-GR" dirty="0" err="1"/>
              <a:t>Δημακάκου</a:t>
            </a:r>
            <a:r>
              <a:rPr lang="el-GR" dirty="0"/>
              <a:t> Δ., Αργυροπούλου, </a:t>
            </a:r>
            <a:r>
              <a:rPr lang="el-GR" dirty="0" err="1"/>
              <a:t>Αικ</a:t>
            </a:r>
            <a:r>
              <a:rPr lang="el-GR" dirty="0"/>
              <a:t>. &amp; Παυλόπουλος, Β. (2006). Επαγγελματικές αποφάσεις φοιτητών τριτοβάθμιας εκπαίδευσης: Η ταυτότητα του ρόλου του φύλου. Στον ειδικό τόμο:</a:t>
            </a:r>
          </a:p>
          <a:p>
            <a:r>
              <a:rPr lang="el-GR" dirty="0"/>
              <a:t>Μ. </a:t>
            </a:r>
            <a:r>
              <a:rPr lang="el-GR" dirty="0" err="1"/>
              <a:t>Μαλικιώση-Λοϊζου</a:t>
            </a:r>
            <a:r>
              <a:rPr lang="el-GR" dirty="0"/>
              <a:t>, Δ. Σιδηροπούλου-</a:t>
            </a:r>
            <a:r>
              <a:rPr lang="el-GR" dirty="0" err="1"/>
              <a:t>Δημακάκου</a:t>
            </a:r>
            <a:r>
              <a:rPr lang="el-GR" dirty="0"/>
              <a:t>, &amp; Γ. </a:t>
            </a:r>
            <a:r>
              <a:rPr lang="el-GR" dirty="0" err="1"/>
              <a:t>Κλεφτάρας</a:t>
            </a:r>
            <a:r>
              <a:rPr lang="el-GR" dirty="0"/>
              <a:t> (</a:t>
            </a:r>
            <a:r>
              <a:rPr lang="el-GR" dirty="0" err="1"/>
              <a:t>Επιμ</a:t>
            </a:r>
            <a:r>
              <a:rPr lang="el-GR" dirty="0"/>
              <a:t>. Έκδοσης) Η Συμβουλευτική Ψυχολογία στις γυναίκες (σελ.410- 430) Αθήνα: Ελληνικά Γράμματα</a:t>
            </a:r>
          </a:p>
          <a:p>
            <a:r>
              <a:rPr lang="el-GR" dirty="0"/>
              <a:t>Δρόσος, Ν. (2007). Επαγγελματική ωριμότητα και επαγγελματικές φιλοδοξίες Ελλήνων και αλλοδαπών μαθητών Γ’ Γυμνασίου που φοιτούν σε ελληνικά σχολεία. Επιθεώρηση Συμβουλευτικής &amp; Προ-</a:t>
            </a:r>
          </a:p>
          <a:p>
            <a:r>
              <a:rPr lang="el-GR" dirty="0" err="1"/>
              <a:t>σανατολισμού</a:t>
            </a:r>
            <a:r>
              <a:rPr lang="el-GR" dirty="0"/>
              <a:t>, 80-81: 82-98.</a:t>
            </a:r>
          </a:p>
          <a:p>
            <a:r>
              <a:rPr lang="en-US" dirty="0"/>
              <a:t>Gottfredson, L. S. (1986). Special groups and the beneficial use of vocational interest inventories. In</a:t>
            </a:r>
            <a:r>
              <a:rPr lang="el-GR" dirty="0"/>
              <a:t> </a:t>
            </a:r>
            <a:r>
              <a:rPr lang="en-US" dirty="0"/>
              <a:t>W. B. Walsh, &amp; S. H. </a:t>
            </a:r>
            <a:r>
              <a:rPr lang="en-US" dirty="0" err="1"/>
              <a:t>Osipow</a:t>
            </a:r>
            <a:r>
              <a:rPr lang="en-US" dirty="0"/>
              <a:t> (Eds.), Advances in Vocational Psychology. Vol. 1: Assessment of interest</a:t>
            </a:r>
            <a:r>
              <a:rPr lang="el-GR" dirty="0"/>
              <a:t> </a:t>
            </a:r>
            <a:r>
              <a:rPr lang="en-US" dirty="0"/>
              <a:t>(pp. 127-198). Hillsdale, NJ. Lawrence Erlbaum Associates.</a:t>
            </a:r>
            <a:endParaRPr lang="el-GR" dirty="0"/>
          </a:p>
        </p:txBody>
      </p:sp>
    </p:spTree>
    <p:extLst>
      <p:ext uri="{BB962C8B-B14F-4D97-AF65-F5344CB8AC3E}">
        <p14:creationId xmlns:p14="http://schemas.microsoft.com/office/powerpoint/2010/main" xmlns="" val="759637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7C7EFF9-4C25-4B21-97BE-A1548C37089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E218BD56-D5C1-4A85-9DC3-129964F23244}"/>
              </a:ext>
            </a:extLst>
          </p:cNvPr>
          <p:cNvSpPr>
            <a:spLocks noGrp="1"/>
          </p:cNvSpPr>
          <p:nvPr>
            <p:ph sz="quarter" idx="1"/>
          </p:nvPr>
        </p:nvSpPr>
        <p:spPr/>
        <p:txBody>
          <a:bodyPr/>
          <a:lstStyle/>
          <a:p>
            <a:r>
              <a:rPr lang="el-GR" dirty="0"/>
              <a:t>Ευχαριστώ για την προσοχή σας!</a:t>
            </a:r>
          </a:p>
        </p:txBody>
      </p:sp>
    </p:spTree>
    <p:extLst>
      <p:ext uri="{BB962C8B-B14F-4D97-AF65-F5344CB8AC3E}">
        <p14:creationId xmlns:p14="http://schemas.microsoft.com/office/powerpoint/2010/main" xmlns="" val="3516043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93B1931-F352-4475-AC26-6D0F460E8F5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8DB3A5BE-D697-4B13-A20B-F80ECC4B1AEC}"/>
              </a:ext>
            </a:extLst>
          </p:cNvPr>
          <p:cNvSpPr>
            <a:spLocks noGrp="1"/>
          </p:cNvSpPr>
          <p:nvPr>
            <p:ph sz="quarter" idx="1"/>
          </p:nvPr>
        </p:nvSpPr>
        <p:spPr/>
        <p:txBody>
          <a:bodyPr>
            <a:normAutofit lnSpcReduction="10000"/>
          </a:bodyPr>
          <a:lstStyle/>
          <a:p>
            <a:r>
              <a:rPr lang="el-GR" b="1" dirty="0"/>
              <a:t>Αποτελέσματα ατομικά: </a:t>
            </a:r>
          </a:p>
          <a:p>
            <a:r>
              <a:rPr lang="el-GR" dirty="0"/>
              <a:t>Η πρόσβασή τους στην αγορά εργασίας καθίσταται εξαιρετικά δυσχερής,</a:t>
            </a:r>
          </a:p>
          <a:p>
            <a:r>
              <a:rPr lang="el-GR" dirty="0"/>
              <a:t> όπως και η συμμετοχή τους στα δημόσια αγαθά που είναι απαραίτητα για την αξιοπρεπή διαβίωση του εργαζόμενου (Επιτροπή Ευρωπαϊκών Κοινοτήτων, 1992). </a:t>
            </a:r>
          </a:p>
          <a:p>
            <a:r>
              <a:rPr lang="el-GR" dirty="0"/>
              <a:t>Μια από τις κύριες ομάδες πληθυσμού που θεωρείται ότι κινδυνεύουν από κοινωνικό αποκλεισμό είναι οι αλλοδαποί μετανάστες και πρόσφυγες  που μένουν στη χώρα μας</a:t>
            </a:r>
          </a:p>
        </p:txBody>
      </p:sp>
    </p:spTree>
    <p:extLst>
      <p:ext uri="{BB962C8B-B14F-4D97-AF65-F5344CB8AC3E}">
        <p14:creationId xmlns:p14="http://schemas.microsoft.com/office/powerpoint/2010/main" xmlns="" val="2066574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DAB9B7A-09DF-4FB5-8236-FE90B43721C8}"/>
              </a:ext>
            </a:extLst>
          </p:cNvPr>
          <p:cNvSpPr>
            <a:spLocks noGrp="1"/>
          </p:cNvSpPr>
          <p:nvPr>
            <p:ph sz="quarter" idx="1"/>
          </p:nvPr>
        </p:nvSpPr>
        <p:spPr/>
        <p:txBody>
          <a:bodyPr>
            <a:normAutofit/>
          </a:bodyPr>
          <a:lstStyle/>
          <a:p>
            <a:r>
              <a:rPr lang="el-GR" dirty="0"/>
              <a:t>εγκλωβίζονται σε καταστάσεις καταπάτησης των κοινωνικών τους δικαιωμάτων, </a:t>
            </a:r>
          </a:p>
          <a:p>
            <a:r>
              <a:rPr lang="el-GR" dirty="0"/>
              <a:t>κοινωνικής περιθωριοποίησης και στιγματισμού, </a:t>
            </a:r>
          </a:p>
          <a:p>
            <a:r>
              <a:rPr lang="el-GR" dirty="0"/>
              <a:t>εκπαιδευτικών και μορφωτικών περιορισμών, </a:t>
            </a:r>
          </a:p>
          <a:p>
            <a:r>
              <a:rPr lang="el-GR" dirty="0"/>
              <a:t>κοινωνικών και επαγγελματικών αδιεξόδων (</a:t>
            </a:r>
            <a:r>
              <a:rPr lang="el-GR" dirty="0" err="1"/>
              <a:t>Φακιολάς</a:t>
            </a:r>
            <a:r>
              <a:rPr lang="el-GR" dirty="0"/>
              <a:t>, 2002)</a:t>
            </a:r>
          </a:p>
          <a:p>
            <a:r>
              <a:rPr lang="el-GR" dirty="0"/>
              <a:t> Συχνά βρίσκονται εκτός της αγοράς εργασίας περισσότερο από προκαταλήψεις των εργοδοτών ή της κοινής γνώμης και λιγότερο από πραγματική έλλειψη ικανότητας από μέρους τους. </a:t>
            </a:r>
          </a:p>
        </p:txBody>
      </p:sp>
    </p:spTree>
    <p:extLst>
      <p:ext uri="{BB962C8B-B14F-4D97-AF65-F5344CB8AC3E}">
        <p14:creationId xmlns:p14="http://schemas.microsoft.com/office/powerpoint/2010/main" xmlns="" val="347961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F99283B-05C6-4526-8D5B-333838C1704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2E7F2432-7981-4966-9821-330A86367A29}"/>
              </a:ext>
            </a:extLst>
          </p:cNvPr>
          <p:cNvSpPr>
            <a:spLocks noGrp="1"/>
          </p:cNvSpPr>
          <p:nvPr>
            <p:ph sz="quarter" idx="1"/>
          </p:nvPr>
        </p:nvSpPr>
        <p:spPr/>
        <p:txBody>
          <a:bodyPr/>
          <a:lstStyle/>
          <a:p>
            <a:r>
              <a:rPr lang="el-GR" dirty="0"/>
              <a:t>Η πιθανή προοπτική που έχουν είναι η μακροχρόνια ανεργία ή μερική απασχόληση ή εκμετάλλευση σε εργασίες χαμηλά αμειβόμενες χωρίς ενδιαφέρον ή προοπτικές επαγγελματικής εξέλιξης</a:t>
            </a:r>
          </a:p>
          <a:p>
            <a:r>
              <a:rPr lang="el-GR" dirty="0"/>
              <a:t>οι συνθήκες ζωής δεν τους επιτρέπουν την απόκτηση γνώσεων, προσόντων και δεξιοτήτων, ώστε να ενταχθούν με απαιτήσεις και προοπτικές στην αγορά εργασίας.</a:t>
            </a:r>
          </a:p>
        </p:txBody>
      </p:sp>
      <p:sp>
        <p:nvSpPr>
          <p:cNvPr id="4" name="Βέλος: Κάτω 3">
            <a:extLst>
              <a:ext uri="{FF2B5EF4-FFF2-40B4-BE49-F238E27FC236}">
                <a16:creationId xmlns:a16="http://schemas.microsoft.com/office/drawing/2014/main" xmlns="" id="{7BFFCFD0-F3D4-471F-B4CF-0D35E59990F0}"/>
              </a:ext>
            </a:extLst>
          </p:cNvPr>
          <p:cNvSpPr/>
          <p:nvPr/>
        </p:nvSpPr>
        <p:spPr>
          <a:xfrm>
            <a:off x="3275856" y="486916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97511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ADE1C6E-8CF2-43D4-95AA-0C83D33BAF7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60F1750D-F927-48DF-98B9-2AEAD902E4E6}"/>
              </a:ext>
            </a:extLst>
          </p:cNvPr>
          <p:cNvSpPr>
            <a:spLocks noGrp="1"/>
          </p:cNvSpPr>
          <p:nvPr>
            <p:ph sz="quarter" idx="1"/>
          </p:nvPr>
        </p:nvSpPr>
        <p:spPr>
          <a:xfrm>
            <a:off x="301752" y="1628800"/>
            <a:ext cx="8503920" cy="4572000"/>
          </a:xfrm>
        </p:spPr>
        <p:txBody>
          <a:bodyPr/>
          <a:lstStyle/>
          <a:p>
            <a:r>
              <a:rPr lang="el-GR" dirty="0"/>
              <a:t>Ως αποτέλεσμα, τα άτομα αυτά υπολείπονται σε προσόντα, χάνουν τον προσανατολισμό τους, και αποξενώνονται επαγγελματικά και κοινωνικά.</a:t>
            </a:r>
          </a:p>
        </p:txBody>
      </p:sp>
    </p:spTree>
    <p:extLst>
      <p:ext uri="{BB962C8B-B14F-4D97-AF65-F5344CB8AC3E}">
        <p14:creationId xmlns:p14="http://schemas.microsoft.com/office/powerpoint/2010/main" xmlns="" val="17388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5F50400-6ACA-4E07-8850-E83086EFE72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6A254377-2EBB-4BB2-8CEC-9D449D01B33C}"/>
              </a:ext>
            </a:extLst>
          </p:cNvPr>
          <p:cNvSpPr>
            <a:spLocks noGrp="1"/>
          </p:cNvSpPr>
          <p:nvPr>
            <p:ph sz="quarter" idx="1"/>
          </p:nvPr>
        </p:nvSpPr>
        <p:spPr/>
        <p:txBody>
          <a:bodyPr/>
          <a:lstStyle/>
          <a:p>
            <a:r>
              <a:rPr lang="el-GR" b="1" dirty="0"/>
              <a:t>Αποτελέσματα κοινωνικά:</a:t>
            </a:r>
          </a:p>
          <a:p>
            <a:r>
              <a:rPr lang="el-GR" dirty="0"/>
              <a:t>Το αίσθημα ανασφάλειας και η μείωση της αυτοεκτίμησης </a:t>
            </a:r>
          </a:p>
          <a:p>
            <a:endParaRPr lang="el-GR" dirty="0"/>
          </a:p>
          <a:p>
            <a:endParaRPr lang="el-GR" dirty="0"/>
          </a:p>
          <a:p>
            <a:r>
              <a:rPr lang="el-GR" dirty="0"/>
              <a:t>  μείωση της δυνατότητας του ατόμου για δυναμική παρέμβαση στα πράγματα και τη σταδιακή απώλεια κάθε επαφής του με την παραγωγική διαδικασία</a:t>
            </a:r>
          </a:p>
        </p:txBody>
      </p:sp>
      <p:sp>
        <p:nvSpPr>
          <p:cNvPr id="4" name="Βέλος: Κάτω 3">
            <a:extLst>
              <a:ext uri="{FF2B5EF4-FFF2-40B4-BE49-F238E27FC236}">
                <a16:creationId xmlns:a16="http://schemas.microsoft.com/office/drawing/2014/main" xmlns="" id="{A1C9D60A-886A-4922-B454-30042D45D9A5}"/>
              </a:ext>
            </a:extLst>
          </p:cNvPr>
          <p:cNvSpPr/>
          <p:nvPr/>
        </p:nvSpPr>
        <p:spPr>
          <a:xfrm>
            <a:off x="3275856" y="28212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812195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1549</TotalTime>
  <Words>2103</Words>
  <Application>Microsoft Office PowerPoint</Application>
  <PresentationFormat>Προβολή στην οθόνη (4:3)</PresentationFormat>
  <Paragraphs>127</Paragraphs>
  <Slides>42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42</vt:i4>
      </vt:variant>
    </vt:vector>
  </HeadingPairs>
  <TitlesOfParts>
    <vt:vector size="43" baseType="lpstr">
      <vt:lpstr>Δημοτικός</vt:lpstr>
      <vt:lpstr>Διαφάνεια 1</vt:lpstr>
      <vt:lpstr>Διαφάνεια 2</vt:lpstr>
      <vt:lpstr>Κοινωνικός αποκλεισμός</vt:lpstr>
      <vt:lpstr>Διαφάνεια 4</vt:lpstr>
      <vt:lpstr>Διαφάνεια 5</vt:lpstr>
      <vt:lpstr>Διαφάνεια 6</vt:lpstr>
      <vt:lpstr>Διαφάνεια 7</vt:lpstr>
      <vt:lpstr>Διαφάνεια 8</vt:lpstr>
      <vt:lpstr>Διαφάνεια 9</vt:lpstr>
      <vt:lpstr>Διαφάνεια 10</vt:lpstr>
      <vt:lpstr>Θεωρίες επαγγελματικής ανάπτυξης με αναφορά στην πολιτισμική ετερότητα</vt:lpstr>
      <vt:lpstr> </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Άσκηση-παιχνίδι ρόλων</vt:lpstr>
      <vt:lpstr>Διαφάνεια 40</vt:lpstr>
      <vt:lpstr>Διαφάνεια 41</vt:lpstr>
      <vt:lpstr>Διαφάνεια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Efi Kipouropoulou</dc:creator>
  <cp:lastModifiedBy>User</cp:lastModifiedBy>
  <cp:revision>131</cp:revision>
  <dcterms:created xsi:type="dcterms:W3CDTF">2018-03-05T18:53:54Z</dcterms:created>
  <dcterms:modified xsi:type="dcterms:W3CDTF">2021-03-15T17:49:55Z</dcterms:modified>
</cp:coreProperties>
</file>