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76" r:id="rId2"/>
    <p:sldId id="384" r:id="rId3"/>
    <p:sldId id="378" r:id="rId4"/>
    <p:sldId id="385" r:id="rId5"/>
    <p:sldId id="386" r:id="rId6"/>
    <p:sldId id="387" r:id="rId7"/>
    <p:sldId id="365" r:id="rId8"/>
    <p:sldId id="367" r:id="rId9"/>
    <p:sldId id="368" r:id="rId10"/>
    <p:sldId id="369" r:id="rId11"/>
    <p:sldId id="371" r:id="rId12"/>
    <p:sldId id="373" r:id="rId13"/>
    <p:sldId id="321" r:id="rId14"/>
    <p:sldId id="258" r:id="rId15"/>
    <p:sldId id="380" r:id="rId16"/>
    <p:sldId id="381" r:id="rId17"/>
    <p:sldId id="269" r:id="rId18"/>
    <p:sldId id="350" r:id="rId19"/>
    <p:sldId id="388" r:id="rId20"/>
    <p:sldId id="256" r:id="rId21"/>
    <p:sldId id="275" r:id="rId22"/>
    <p:sldId id="270" r:id="rId23"/>
    <p:sldId id="327" r:id="rId24"/>
    <p:sldId id="276" r:id="rId25"/>
    <p:sldId id="339" r:id="rId26"/>
    <p:sldId id="277" r:id="rId27"/>
    <p:sldId id="374" r:id="rId28"/>
  </p:sldIdLst>
  <p:sldSz cx="9144000" cy="6858000" type="screen4x3"/>
  <p:notesSz cx="6858000" cy="9144000"/>
  <p:defaultTextStyle>
    <a:defPPr>
      <a:defRPr lang="el-G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CC9900"/>
    <a:srgbClr val="FF9900"/>
    <a:srgbClr val="0033CC"/>
    <a:srgbClr val="FF000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7" autoAdjust="0"/>
    <p:restoredTop sz="94660"/>
  </p:normalViewPr>
  <p:slideViewPr>
    <p:cSldViewPr>
      <p:cViewPr varScale="1">
        <p:scale>
          <a:sx n="82" d="100"/>
          <a:sy n="82" d="100"/>
        </p:scale>
        <p:origin x="146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emf"/><Relationship Id="rId2" Type="http://schemas.openxmlformats.org/officeDocument/2006/relationships/image" Target="../media/image55.emf"/><Relationship Id="rId1" Type="http://schemas.openxmlformats.org/officeDocument/2006/relationships/image" Target="../media/image54.emf"/><Relationship Id="rId4" Type="http://schemas.openxmlformats.org/officeDocument/2006/relationships/image" Target="../media/image5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8B5A1-2B85-4AA4-A0AD-631A70CDF70F}" type="datetimeFigureOut">
              <a:rPr lang="el-GR" smtClean="0"/>
              <a:t>20/10/2021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F5605D-9BD6-4774-A2CB-69C8CFD07F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3586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5605D-9BD6-4774-A2CB-69C8CFD07F0D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7572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F72CA-C281-439A-A76B-62B1B4E5CD7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792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39177-1D72-4C6E-9A5D-64EBD34808E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1479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E54CA-FB93-48DE-AF37-F016E60A6F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0980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05625-947C-427A-9019-E13055BAB3F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9820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75933-7C53-4625-B8A3-DB705FA4B49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071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C8871-C8B6-4D42-8B3E-B0306F0988B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110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5340-F860-446F-908C-A6B035C186E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355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1D9E1-CE46-4C9E-99EC-2BEE64748D5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2561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324C2-9BE1-4046-A6B9-062E104732A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6844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A8A14-5284-4690-AA5C-09B762A9018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1763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FAD16-96A8-4928-813D-503C078F4CC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375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6C01F-37D3-4590-B67B-992B3D8DFF1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58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Click to edit Master text styles</a:t>
            </a:r>
          </a:p>
          <a:p>
            <a:pPr lvl="1"/>
            <a:r>
              <a:rPr lang="el-GR" altLang="el-GR"/>
              <a:t>Second level</a:t>
            </a:r>
          </a:p>
          <a:p>
            <a:pPr lvl="2"/>
            <a:r>
              <a:rPr lang="el-GR" altLang="el-GR"/>
              <a:t>Third level</a:t>
            </a:r>
          </a:p>
          <a:p>
            <a:pPr lvl="3"/>
            <a:r>
              <a:rPr lang="el-GR" altLang="el-GR"/>
              <a:t>Fourth level</a:t>
            </a:r>
          </a:p>
          <a:p>
            <a:pPr lvl="4"/>
            <a:r>
              <a:rPr lang="el-GR" altLang="el-GR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D67477-0CD6-49A1-A10B-52450E5588E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7" Type="http://schemas.openxmlformats.org/officeDocument/2006/relationships/image" Target="../media/image45.png"/><Relationship Id="rId2" Type="http://schemas.openxmlformats.org/officeDocument/2006/relationships/hyperlink" Target="../flashplayer_32_sa_debug.exe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4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7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47.png"/><Relationship Id="rId11" Type="http://schemas.openxmlformats.org/officeDocument/2006/relationships/image" Target="../media/image520.png"/><Relationship Id="rId5" Type="http://schemas.openxmlformats.org/officeDocument/2006/relationships/image" Target="../media/image28.png"/><Relationship Id="rId15" Type="http://schemas.openxmlformats.org/officeDocument/2006/relationships/image" Target="../media/image56.png"/><Relationship Id="rId10" Type="http://schemas.openxmlformats.org/officeDocument/2006/relationships/image" Target="../media/image51.png"/><Relationship Id="rId4" Type="http://schemas.openxmlformats.org/officeDocument/2006/relationships/image" Target="../media/image16.wmf"/><Relationship Id="rId9" Type="http://schemas.openxmlformats.org/officeDocument/2006/relationships/image" Target="../media/image50.png"/><Relationship Id="rId14" Type="http://schemas.openxmlformats.org/officeDocument/2006/relationships/image" Target="../media/image5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hyperlink" Target="../flashplayer_32_sa_debug.exe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1.png"/><Relationship Id="rId18" Type="http://schemas.openxmlformats.org/officeDocument/2006/relationships/oleObject" Target="../embeddings/oleObject4.bin"/><Relationship Id="rId12" Type="http://schemas.openxmlformats.org/officeDocument/2006/relationships/image" Target="../media/image68.png"/><Relationship Id="rId17" Type="http://schemas.openxmlformats.org/officeDocument/2006/relationships/image" Target="../media/image52.wmf"/><Relationship Id="rId25" Type="http://schemas.openxmlformats.org/officeDocument/2006/relationships/image" Target="../media/image77.png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3.bin"/><Relationship Id="rId20" Type="http://schemas.openxmlformats.org/officeDocument/2006/relationships/hyperlink" Target="../flashplayer_32_sa_debug.exe" TargetMode="External"/><Relationship Id="rId1" Type="http://schemas.openxmlformats.org/officeDocument/2006/relationships/vmlDrawing" Target="../drawings/vmlDrawing3.vml"/><Relationship Id="rId11" Type="http://schemas.openxmlformats.org/officeDocument/2006/relationships/image" Target="../media/image66.png"/><Relationship Id="rId24" Type="http://schemas.openxmlformats.org/officeDocument/2006/relationships/image" Target="../media/image72.png"/><Relationship Id="rId15" Type="http://schemas.openxmlformats.org/officeDocument/2006/relationships/image" Target="../media/image73.png"/><Relationship Id="rId23" Type="http://schemas.openxmlformats.org/officeDocument/2006/relationships/image" Target="../media/image75.png"/><Relationship Id="rId10" Type="http://schemas.openxmlformats.org/officeDocument/2006/relationships/image" Target="../media/image65.png"/><Relationship Id="rId19" Type="http://schemas.openxmlformats.org/officeDocument/2006/relationships/image" Target="../media/image53.wmf"/><Relationship Id="rId14" Type="http://schemas.openxmlformats.org/officeDocument/2006/relationships/image" Target="../media/image69.png"/><Relationship Id="rId9" Type="http://schemas.openxmlformats.org/officeDocument/2006/relationships/image" Target="../media/image67.png"/><Relationship Id="rId22" Type="http://schemas.openxmlformats.org/officeDocument/2006/relationships/image" Target="../media/image7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3" Type="http://schemas.openxmlformats.org/officeDocument/2006/relationships/hyperlink" Target="../flashplayer_32_sa_debug.exe" TargetMode="External"/><Relationship Id="rId7" Type="http://schemas.openxmlformats.org/officeDocument/2006/relationships/image" Target="../media/image76.png"/><Relationship Id="rId12" Type="http://schemas.openxmlformats.org/officeDocument/2006/relationships/image" Target="../media/image8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8.png"/><Relationship Id="rId9" Type="http://schemas.openxmlformats.org/officeDocument/2006/relationships/image" Target="../media/image8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emf"/><Relationship Id="rId13" Type="http://schemas.openxmlformats.org/officeDocument/2006/relationships/image" Target="../media/image87.png"/><Relationship Id="rId18" Type="http://schemas.openxmlformats.org/officeDocument/2006/relationships/image" Target="../media/image92.png"/><Relationship Id="rId3" Type="http://schemas.openxmlformats.org/officeDocument/2006/relationships/oleObject" Target="../embeddings/oleObject5.bin"/><Relationship Id="rId21" Type="http://schemas.openxmlformats.org/officeDocument/2006/relationships/image" Target="../media/image95.png"/><Relationship Id="rId7" Type="http://schemas.openxmlformats.org/officeDocument/2006/relationships/oleObject" Target="../embeddings/oleObject7.bin"/><Relationship Id="rId12" Type="http://schemas.openxmlformats.org/officeDocument/2006/relationships/image" Target="../media/image83.png"/><Relationship Id="rId17" Type="http://schemas.openxmlformats.org/officeDocument/2006/relationships/image" Target="../media/image91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0.png"/><Relationship Id="rId20" Type="http://schemas.openxmlformats.org/officeDocument/2006/relationships/image" Target="../media/image94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55.emf"/><Relationship Id="rId11" Type="http://schemas.openxmlformats.org/officeDocument/2006/relationships/image" Target="../media/image81.png"/><Relationship Id="rId5" Type="http://schemas.openxmlformats.org/officeDocument/2006/relationships/oleObject" Target="../embeddings/oleObject6.bin"/><Relationship Id="rId15" Type="http://schemas.openxmlformats.org/officeDocument/2006/relationships/image" Target="../media/image89.png"/><Relationship Id="rId10" Type="http://schemas.openxmlformats.org/officeDocument/2006/relationships/image" Target="../media/image57.emf"/><Relationship Id="rId19" Type="http://schemas.openxmlformats.org/officeDocument/2006/relationships/image" Target="../media/image93.png"/><Relationship Id="rId4" Type="http://schemas.openxmlformats.org/officeDocument/2006/relationships/image" Target="../media/image54.e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88.png"/><Relationship Id="rId22" Type="http://schemas.openxmlformats.org/officeDocument/2006/relationships/image" Target="../media/image9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0.png"/><Relationship Id="rId13" Type="http://schemas.openxmlformats.org/officeDocument/2006/relationships/image" Target="../media/image98.png"/><Relationship Id="rId18" Type="http://schemas.openxmlformats.org/officeDocument/2006/relationships/image" Target="../media/image101.png"/><Relationship Id="rId7" Type="http://schemas.openxmlformats.org/officeDocument/2006/relationships/image" Target="../media/image950.png"/><Relationship Id="rId12" Type="http://schemas.openxmlformats.org/officeDocument/2006/relationships/image" Target="../media/image97.png"/><Relationship Id="rId17" Type="http://schemas.openxmlformats.org/officeDocument/2006/relationships/image" Target="../media/image830.png"/><Relationship Id="rId2" Type="http://schemas.openxmlformats.org/officeDocument/2006/relationships/hyperlink" Target="../flashplayer_32_sa_debug.exe" TargetMode="External"/><Relationship Id="rId16" Type="http://schemas.openxmlformats.org/officeDocument/2006/relationships/image" Target="../media/image10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40.png"/><Relationship Id="rId11" Type="http://schemas.openxmlformats.org/officeDocument/2006/relationships/image" Target="../media/image99.png"/><Relationship Id="rId19" Type="http://schemas.openxmlformats.org/officeDocument/2006/relationships/image" Target="../media/image102.png"/><Relationship Id="rId9" Type="http://schemas.openxmlformats.org/officeDocument/2006/relationships/image" Target="../media/image930.png"/><Relationship Id="rId14" Type="http://schemas.openxmlformats.org/officeDocument/2006/relationships/image" Target="../media/image81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3" Type="http://schemas.openxmlformats.org/officeDocument/2006/relationships/image" Target="../media/image101.png"/><Relationship Id="rId7" Type="http://schemas.openxmlformats.org/officeDocument/2006/relationships/image" Target="../media/image103.png"/><Relationship Id="rId12" Type="http://schemas.openxmlformats.org/officeDocument/2006/relationships/image" Target="../media/image112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0.png"/><Relationship Id="rId11" Type="http://schemas.openxmlformats.org/officeDocument/2006/relationships/image" Target="../media/image111.png"/><Relationship Id="rId5" Type="http://schemas.openxmlformats.org/officeDocument/2006/relationships/image" Target="../media/image108.png"/><Relationship Id="rId10" Type="http://schemas.openxmlformats.org/officeDocument/2006/relationships/image" Target="../media/image110.png"/><Relationship Id="rId4" Type="http://schemas.openxmlformats.org/officeDocument/2006/relationships/image" Target="../media/image107.png"/><Relationship Id="rId9" Type="http://schemas.openxmlformats.org/officeDocument/2006/relationships/image" Target="../media/image10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13" Type="http://schemas.openxmlformats.org/officeDocument/2006/relationships/image" Target="../media/image118.png"/><Relationship Id="rId3" Type="http://schemas.openxmlformats.org/officeDocument/2006/relationships/image" Target="../media/image113.png"/><Relationship Id="rId7" Type="http://schemas.openxmlformats.org/officeDocument/2006/relationships/image" Target="../media/image115.png"/><Relationship Id="rId12" Type="http://schemas.openxmlformats.org/officeDocument/2006/relationships/image" Target="../media/image1150.png"/><Relationship Id="rId2" Type="http://schemas.openxmlformats.org/officeDocument/2006/relationships/image" Target="../media/image106.png"/><Relationship Id="rId16" Type="http://schemas.openxmlformats.org/officeDocument/2006/relationships/image" Target="../media/image1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4.png"/><Relationship Id="rId11" Type="http://schemas.openxmlformats.org/officeDocument/2006/relationships/image" Target="../media/image1140.png"/><Relationship Id="rId5" Type="http://schemas.openxmlformats.org/officeDocument/2006/relationships/image" Target="../media/image108.png"/><Relationship Id="rId15" Type="http://schemas.openxmlformats.org/officeDocument/2006/relationships/image" Target="../media/image120.png"/><Relationship Id="rId4" Type="http://schemas.openxmlformats.org/officeDocument/2006/relationships/image" Target="../media/image107.png"/><Relationship Id="rId9" Type="http://schemas.openxmlformats.org/officeDocument/2006/relationships/image" Target="../media/image117.png"/><Relationship Id="rId14" Type="http://schemas.openxmlformats.org/officeDocument/2006/relationships/image" Target="../media/image1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0.png"/><Relationship Id="rId3" Type="http://schemas.openxmlformats.org/officeDocument/2006/relationships/image" Target="../media/image59.wmf"/><Relationship Id="rId7" Type="http://schemas.openxmlformats.org/officeDocument/2006/relationships/image" Target="../media/image1200.png"/><Relationship Id="rId2" Type="http://schemas.openxmlformats.org/officeDocument/2006/relationships/image" Target="../media/image58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90.png"/><Relationship Id="rId5" Type="http://schemas.openxmlformats.org/officeDocument/2006/relationships/image" Target="../media/image1180.png"/><Relationship Id="rId4" Type="http://schemas.openxmlformats.org/officeDocument/2006/relationships/hyperlink" Target="../flashplayer_32_sa_debug.exe" TargetMode="External"/><Relationship Id="rId9" Type="http://schemas.openxmlformats.org/officeDocument/2006/relationships/image" Target="../media/image12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3" Type="http://schemas.openxmlformats.org/officeDocument/2006/relationships/oleObject" Target="../embeddings/oleObject9.bin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9" Type="http://schemas.openxmlformats.org/officeDocument/2006/relationships/image" Target="../media/image128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0.png"/><Relationship Id="rId13" Type="http://schemas.openxmlformats.org/officeDocument/2006/relationships/image" Target="../media/image140.png"/><Relationship Id="rId3" Type="http://schemas.openxmlformats.org/officeDocument/2006/relationships/image" Target="../media/image130.png"/><Relationship Id="rId7" Type="http://schemas.openxmlformats.org/officeDocument/2006/relationships/image" Target="../media/image134.png"/><Relationship Id="rId12" Type="http://schemas.openxmlformats.org/officeDocument/2006/relationships/image" Target="../media/image139.png"/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3.png"/><Relationship Id="rId11" Type="http://schemas.openxmlformats.org/officeDocument/2006/relationships/image" Target="../media/image138.png"/><Relationship Id="rId5" Type="http://schemas.openxmlformats.org/officeDocument/2006/relationships/image" Target="../media/image132.png"/><Relationship Id="rId10" Type="http://schemas.openxmlformats.org/officeDocument/2006/relationships/image" Target="../media/image137.png"/><Relationship Id="rId4" Type="http://schemas.openxmlformats.org/officeDocument/2006/relationships/image" Target="../media/image131.png"/><Relationship Id="rId9" Type="http://schemas.openxmlformats.org/officeDocument/2006/relationships/image" Target="../media/image136.png"/><Relationship Id="rId14" Type="http://schemas.openxmlformats.org/officeDocument/2006/relationships/image" Target="../media/image141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png"/><Relationship Id="rId13" Type="http://schemas.openxmlformats.org/officeDocument/2006/relationships/image" Target="../media/image144.png"/><Relationship Id="rId3" Type="http://schemas.openxmlformats.org/officeDocument/2006/relationships/image" Target="../media/image1050.png"/><Relationship Id="rId7" Type="http://schemas.openxmlformats.org/officeDocument/2006/relationships/image" Target="../media/image124.png"/><Relationship Id="rId12" Type="http://schemas.openxmlformats.org/officeDocument/2006/relationships/image" Target="../media/image143.png"/><Relationship Id="rId17" Type="http://schemas.openxmlformats.org/officeDocument/2006/relationships/image" Target="../media/image148.png"/><Relationship Id="rId2" Type="http://schemas.openxmlformats.org/officeDocument/2006/relationships/image" Target="../media/image1030.png"/><Relationship Id="rId16" Type="http://schemas.openxmlformats.org/officeDocument/2006/relationships/image" Target="../media/image1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3.png"/><Relationship Id="rId11" Type="http://schemas.openxmlformats.org/officeDocument/2006/relationships/image" Target="../media/image142.png"/><Relationship Id="rId5" Type="http://schemas.openxmlformats.org/officeDocument/2006/relationships/image" Target="../media/image1171.png"/><Relationship Id="rId15" Type="http://schemas.openxmlformats.org/officeDocument/2006/relationships/image" Target="../media/image146.png"/><Relationship Id="rId10" Type="http://schemas.openxmlformats.org/officeDocument/2006/relationships/image" Target="../media/image135.png"/><Relationship Id="rId4" Type="http://schemas.openxmlformats.org/officeDocument/2006/relationships/image" Target="../media/image1161.png"/><Relationship Id="rId9" Type="http://schemas.openxmlformats.org/officeDocument/2006/relationships/image" Target="../media/image126.png"/><Relationship Id="rId14" Type="http://schemas.openxmlformats.org/officeDocument/2006/relationships/image" Target="../media/image14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0.png"/><Relationship Id="rId7" Type="http://schemas.openxmlformats.org/officeDocument/2006/relationships/image" Target="../media/image1240.png"/><Relationship Id="rId2" Type="http://schemas.openxmlformats.org/officeDocument/2006/relationships/image" Target="../media/image7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30.png"/><Relationship Id="rId5" Type="http://schemas.openxmlformats.org/officeDocument/2006/relationships/image" Target="../media/image1170.png"/><Relationship Id="rId4" Type="http://schemas.openxmlformats.org/officeDocument/2006/relationships/image" Target="../media/image1160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0.png"/><Relationship Id="rId3" Type="http://schemas.openxmlformats.org/officeDocument/2006/relationships/oleObject" Target="../embeddings/oleObject10.bin"/><Relationship Id="rId7" Type="http://schemas.openxmlformats.org/officeDocument/2006/relationships/image" Target="../media/image1440.png"/><Relationship Id="rId12" Type="http://schemas.openxmlformats.org/officeDocument/2006/relationships/image" Target="../media/image14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30.png"/><Relationship Id="rId11" Type="http://schemas.openxmlformats.org/officeDocument/2006/relationships/image" Target="../media/image1480.png"/><Relationship Id="rId5" Type="http://schemas.openxmlformats.org/officeDocument/2006/relationships/image" Target="../media/image65.wmf"/><Relationship Id="rId10" Type="http://schemas.openxmlformats.org/officeDocument/2006/relationships/image" Target="../media/image1470.png"/><Relationship Id="rId4" Type="http://schemas.openxmlformats.org/officeDocument/2006/relationships/image" Target="../media/image64.wmf"/><Relationship Id="rId9" Type="http://schemas.openxmlformats.org/officeDocument/2006/relationships/image" Target="../media/image66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png"/><Relationship Id="rId3" Type="http://schemas.openxmlformats.org/officeDocument/2006/relationships/oleObject" Target="../embeddings/oleObject11.bin"/><Relationship Id="rId7" Type="http://schemas.openxmlformats.org/officeDocument/2006/relationships/image" Target="../media/image15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67.emf"/><Relationship Id="rId9" Type="http://schemas.openxmlformats.org/officeDocument/2006/relationships/image" Target="../media/image15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6.png"/><Relationship Id="rId2" Type="http://schemas.openxmlformats.org/officeDocument/2006/relationships/image" Target="../media/image15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hyperlink" Target="../flashplayer_32_sa_debug.exe" TargetMode="Externa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26.png"/><Relationship Id="rId2" Type="http://schemas.openxmlformats.org/officeDocument/2006/relationships/hyperlink" Target="../flashplayer_32_sa_debug.exe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25.png"/><Relationship Id="rId5" Type="http://schemas.openxmlformats.org/officeDocument/2006/relationships/image" Target="../media/image12.png"/><Relationship Id="rId10" Type="http://schemas.openxmlformats.org/officeDocument/2006/relationships/image" Target="../media/image24.png"/><Relationship Id="rId4" Type="http://schemas.openxmlformats.org/officeDocument/2006/relationships/image" Target="../media/image11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110.bin"/><Relationship Id="rId4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ΝΩΤΑΤΗ</a:t>
            </a:r>
            <a:r>
              <a:rPr lang="el-GR" sz="3000" b="1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latin typeface="Times New Roman" pitchFamily="18" charset="0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ΧΟΛΗ</a:t>
            </a:r>
            <a:br>
              <a:rPr lang="el-GR" sz="3000" b="1" dirty="0">
                <a:latin typeface="Times New Roman" pitchFamily="18" charset="0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ΠΑΙ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ΔΑΓΩΓΙΚΗΣ</a:t>
            </a:r>
            <a:r>
              <a:rPr lang="el-GR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ΚΑΙ</a:t>
            </a:r>
            <a:br>
              <a:rPr lang="el-GR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ΕΧΝΟΛΟΓΙΚΗΣ</a:t>
            </a:r>
            <a:br>
              <a:rPr lang="el-GR" sz="3000" b="1" dirty="0">
                <a:latin typeface="Times New Roman" pitchFamily="18" charset="0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ΚΠΑΙΔΕΥΣΗΣ</a:t>
            </a:r>
          </a:p>
        </p:txBody>
      </p:sp>
      <p:pic>
        <p:nvPicPr>
          <p:cNvPr id="2051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2053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8"/>
          <p:cNvSpPr txBox="1">
            <a:spLocks noChangeArrowheads="1"/>
          </p:cNvSpPr>
          <p:nvPr/>
        </p:nvSpPr>
        <p:spPr bwMode="auto">
          <a:xfrm>
            <a:off x="1752600" y="381000"/>
            <a:ext cx="601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</a:rPr>
              <a:t>ΒΑΣΙΚΕΣ ΔΙΑΝΥΣΜΑΤΙΚΕΣ ΠΡΑΞΕΙΣ</a:t>
            </a:r>
          </a:p>
        </p:txBody>
      </p:sp>
      <p:sp>
        <p:nvSpPr>
          <p:cNvPr id="10244" name="Text Box 11"/>
          <p:cNvSpPr txBox="1">
            <a:spLocks noChangeArrowheads="1"/>
          </p:cNvSpPr>
          <p:nvPr/>
        </p:nvSpPr>
        <p:spPr bwMode="auto">
          <a:xfrm>
            <a:off x="1828800" y="1600200"/>
            <a:ext cx="601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</a:rPr>
              <a:t>ΠΟΛΛΑΠΛΑΣΙΑΣΜΟΣ ΔΙΑΝΥΣΜΑΤΟΣ ΜΕ ΠΡΑΓΜΑΤΙΚΟ ΑΡΙΘΜΟ</a:t>
            </a:r>
          </a:p>
        </p:txBody>
      </p:sp>
      <p:grpSp>
        <p:nvGrpSpPr>
          <p:cNvPr id="2" name="Ομάδα 1"/>
          <p:cNvGrpSpPr/>
          <p:nvPr/>
        </p:nvGrpSpPr>
        <p:grpSpPr>
          <a:xfrm>
            <a:off x="1600200" y="2871284"/>
            <a:ext cx="990600" cy="506421"/>
            <a:chOff x="1600200" y="2871284"/>
            <a:chExt cx="990600" cy="506421"/>
          </a:xfrm>
        </p:grpSpPr>
        <p:sp>
          <p:nvSpPr>
            <p:cNvPr id="10257" name="Line 9"/>
            <p:cNvSpPr>
              <a:spLocks noChangeShapeType="1"/>
            </p:cNvSpPr>
            <p:nvPr/>
          </p:nvSpPr>
          <p:spPr bwMode="auto">
            <a:xfrm flipV="1">
              <a:off x="1600200" y="3356992"/>
              <a:ext cx="990600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1826150" y="2871284"/>
                  <a:ext cx="471603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6150" y="2871284"/>
                  <a:ext cx="471603" cy="50642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Ομάδα 2"/>
          <p:cNvGrpSpPr/>
          <p:nvPr/>
        </p:nvGrpSpPr>
        <p:grpSpPr>
          <a:xfrm>
            <a:off x="1600200" y="4191000"/>
            <a:ext cx="990600" cy="506421"/>
            <a:chOff x="1600200" y="4191000"/>
            <a:chExt cx="990600" cy="506421"/>
          </a:xfrm>
        </p:grpSpPr>
        <p:sp>
          <p:nvSpPr>
            <p:cNvPr id="131086" name="Line 14"/>
            <p:cNvSpPr>
              <a:spLocks noChangeShapeType="1"/>
            </p:cNvSpPr>
            <p:nvPr/>
          </p:nvSpPr>
          <p:spPr bwMode="auto">
            <a:xfrm flipV="1">
              <a:off x="1600200" y="4191000"/>
              <a:ext cx="990600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1828800" y="4191000"/>
                  <a:ext cx="471603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8800" y="4191000"/>
                  <a:ext cx="471603" cy="50642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Ομάδα 22"/>
          <p:cNvGrpSpPr/>
          <p:nvPr/>
        </p:nvGrpSpPr>
        <p:grpSpPr>
          <a:xfrm>
            <a:off x="2573288" y="4199822"/>
            <a:ext cx="990600" cy="506421"/>
            <a:chOff x="1600200" y="4191000"/>
            <a:chExt cx="990600" cy="506421"/>
          </a:xfrm>
        </p:grpSpPr>
        <p:sp>
          <p:nvSpPr>
            <p:cNvPr id="24" name="Line 14"/>
            <p:cNvSpPr>
              <a:spLocks noChangeShapeType="1"/>
            </p:cNvSpPr>
            <p:nvPr/>
          </p:nvSpPr>
          <p:spPr bwMode="auto">
            <a:xfrm flipV="1">
              <a:off x="1600200" y="4191000"/>
              <a:ext cx="990600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828800" y="4191000"/>
                  <a:ext cx="471603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8800" y="4191000"/>
                  <a:ext cx="471603" cy="50642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3563888" y="4199822"/>
            <a:ext cx="990600" cy="506421"/>
            <a:chOff x="1600200" y="4191000"/>
            <a:chExt cx="990600" cy="506421"/>
          </a:xfrm>
        </p:grpSpPr>
        <p:sp>
          <p:nvSpPr>
            <p:cNvPr id="27" name="Line 14"/>
            <p:cNvSpPr>
              <a:spLocks noChangeShapeType="1"/>
            </p:cNvSpPr>
            <p:nvPr/>
          </p:nvSpPr>
          <p:spPr bwMode="auto">
            <a:xfrm flipV="1">
              <a:off x="1600200" y="4191000"/>
              <a:ext cx="990600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828800" y="4191000"/>
                  <a:ext cx="471603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8800" y="4191000"/>
                  <a:ext cx="471603" cy="50642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Ομάδα 28"/>
          <p:cNvGrpSpPr/>
          <p:nvPr/>
        </p:nvGrpSpPr>
        <p:grpSpPr>
          <a:xfrm>
            <a:off x="4517504" y="4201632"/>
            <a:ext cx="990600" cy="506421"/>
            <a:chOff x="1600200" y="4191000"/>
            <a:chExt cx="990600" cy="506421"/>
          </a:xfrm>
        </p:grpSpPr>
        <p:sp>
          <p:nvSpPr>
            <p:cNvPr id="30" name="Line 14"/>
            <p:cNvSpPr>
              <a:spLocks noChangeShapeType="1"/>
            </p:cNvSpPr>
            <p:nvPr/>
          </p:nvSpPr>
          <p:spPr bwMode="auto">
            <a:xfrm flipV="1">
              <a:off x="1600200" y="4191000"/>
              <a:ext cx="990600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1828800" y="4191000"/>
                  <a:ext cx="471603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8800" y="4191000"/>
                  <a:ext cx="471603" cy="50642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1600200" y="3314307"/>
            <a:ext cx="3962400" cy="507511"/>
            <a:chOff x="1600200" y="3314307"/>
            <a:chExt cx="3962400" cy="507511"/>
          </a:xfrm>
        </p:grpSpPr>
        <p:sp>
          <p:nvSpPr>
            <p:cNvPr id="131088" name="Line 16"/>
            <p:cNvSpPr>
              <a:spLocks noChangeShapeType="1"/>
            </p:cNvSpPr>
            <p:nvPr/>
          </p:nvSpPr>
          <p:spPr bwMode="auto">
            <a:xfrm flipV="1">
              <a:off x="1600200" y="3810000"/>
              <a:ext cx="3962400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3173655" y="3314307"/>
                  <a:ext cx="657552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3655" y="3314307"/>
                  <a:ext cx="657552" cy="50751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3"/>
          <p:cNvGrpSpPr/>
          <p:nvPr/>
        </p:nvGrpSpPr>
        <p:grpSpPr>
          <a:xfrm>
            <a:off x="1524000" y="5867400"/>
            <a:ext cx="990600" cy="507511"/>
            <a:chOff x="1524000" y="5867400"/>
            <a:chExt cx="990600" cy="507511"/>
          </a:xfrm>
        </p:grpSpPr>
        <p:sp>
          <p:nvSpPr>
            <p:cNvPr id="131094" name="Line 22"/>
            <p:cNvSpPr>
              <a:spLocks noChangeShapeType="1"/>
            </p:cNvSpPr>
            <p:nvPr/>
          </p:nvSpPr>
          <p:spPr bwMode="auto">
            <a:xfrm flipH="1" flipV="1">
              <a:off x="1524000" y="5867400"/>
              <a:ext cx="990600" cy="0"/>
            </a:xfrm>
            <a:prstGeom prst="line">
              <a:avLst/>
            </a:prstGeom>
            <a:noFill/>
            <a:ln w="44450">
              <a:solidFill>
                <a:srgbClr val="00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1744282" y="5867400"/>
                  <a:ext cx="702436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44282" y="5867400"/>
                  <a:ext cx="702436" cy="507511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5" name="Ομάδα 34"/>
          <p:cNvGrpSpPr/>
          <p:nvPr/>
        </p:nvGrpSpPr>
        <p:grpSpPr>
          <a:xfrm>
            <a:off x="2501280" y="5867400"/>
            <a:ext cx="990600" cy="507511"/>
            <a:chOff x="1524000" y="5867400"/>
            <a:chExt cx="990600" cy="507511"/>
          </a:xfrm>
        </p:grpSpPr>
        <p:sp>
          <p:nvSpPr>
            <p:cNvPr id="36" name="Line 22"/>
            <p:cNvSpPr>
              <a:spLocks noChangeShapeType="1"/>
            </p:cNvSpPr>
            <p:nvPr/>
          </p:nvSpPr>
          <p:spPr bwMode="auto">
            <a:xfrm flipH="1" flipV="1">
              <a:off x="1524000" y="5867400"/>
              <a:ext cx="990600" cy="0"/>
            </a:xfrm>
            <a:prstGeom prst="line">
              <a:avLst/>
            </a:prstGeom>
            <a:noFill/>
            <a:ln w="44450">
              <a:solidFill>
                <a:srgbClr val="00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1744282" y="5867400"/>
                  <a:ext cx="702436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44282" y="5867400"/>
                  <a:ext cx="702436" cy="507511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" name="Ομάδα 37"/>
          <p:cNvGrpSpPr/>
          <p:nvPr/>
        </p:nvGrpSpPr>
        <p:grpSpPr>
          <a:xfrm>
            <a:off x="3491880" y="5867400"/>
            <a:ext cx="990600" cy="507511"/>
            <a:chOff x="1524000" y="5867400"/>
            <a:chExt cx="990600" cy="507511"/>
          </a:xfrm>
        </p:grpSpPr>
        <p:sp>
          <p:nvSpPr>
            <p:cNvPr id="39" name="Line 22"/>
            <p:cNvSpPr>
              <a:spLocks noChangeShapeType="1"/>
            </p:cNvSpPr>
            <p:nvPr/>
          </p:nvSpPr>
          <p:spPr bwMode="auto">
            <a:xfrm flipH="1" flipV="1">
              <a:off x="1524000" y="5867400"/>
              <a:ext cx="990600" cy="0"/>
            </a:xfrm>
            <a:prstGeom prst="line">
              <a:avLst/>
            </a:prstGeom>
            <a:noFill/>
            <a:ln w="44450">
              <a:solidFill>
                <a:srgbClr val="00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1744282" y="5867400"/>
                  <a:ext cx="702436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44282" y="5867400"/>
                  <a:ext cx="702436" cy="507511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Ομάδα 40"/>
          <p:cNvGrpSpPr/>
          <p:nvPr/>
        </p:nvGrpSpPr>
        <p:grpSpPr>
          <a:xfrm>
            <a:off x="4477164" y="5867400"/>
            <a:ext cx="990600" cy="507511"/>
            <a:chOff x="1524000" y="5867400"/>
            <a:chExt cx="990600" cy="507511"/>
          </a:xfrm>
        </p:grpSpPr>
        <p:sp>
          <p:nvSpPr>
            <p:cNvPr id="42" name="Line 22"/>
            <p:cNvSpPr>
              <a:spLocks noChangeShapeType="1"/>
            </p:cNvSpPr>
            <p:nvPr/>
          </p:nvSpPr>
          <p:spPr bwMode="auto">
            <a:xfrm flipH="1" flipV="1">
              <a:off x="1524000" y="5867400"/>
              <a:ext cx="990600" cy="0"/>
            </a:xfrm>
            <a:prstGeom prst="line">
              <a:avLst/>
            </a:prstGeom>
            <a:noFill/>
            <a:ln w="44450">
              <a:solidFill>
                <a:srgbClr val="00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1744282" y="5867400"/>
                  <a:ext cx="702436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44282" y="5867400"/>
                  <a:ext cx="702436" cy="507511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Ομάδα 5"/>
          <p:cNvGrpSpPr/>
          <p:nvPr/>
        </p:nvGrpSpPr>
        <p:grpSpPr>
          <a:xfrm>
            <a:off x="1524000" y="4889698"/>
            <a:ext cx="3962400" cy="520502"/>
            <a:chOff x="1524000" y="4889698"/>
            <a:chExt cx="3962400" cy="520502"/>
          </a:xfrm>
        </p:grpSpPr>
        <p:sp>
          <p:nvSpPr>
            <p:cNvPr id="131090" name="Line 18"/>
            <p:cNvSpPr>
              <a:spLocks noChangeShapeType="1"/>
            </p:cNvSpPr>
            <p:nvPr/>
          </p:nvSpPr>
          <p:spPr bwMode="auto">
            <a:xfrm flipH="1" flipV="1">
              <a:off x="1524000" y="5410200"/>
              <a:ext cx="3962400" cy="0"/>
            </a:xfrm>
            <a:prstGeom prst="line">
              <a:avLst/>
            </a:prstGeom>
            <a:noFill/>
            <a:ln w="44450">
              <a:solidFill>
                <a:srgbClr val="00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3017226" y="4889698"/>
                  <a:ext cx="886781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𝟒</m:t>
                        </m:r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7226" y="4889698"/>
                  <a:ext cx="886781" cy="507511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828800" y="0"/>
            <a:ext cx="601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</a:rPr>
              <a:t>ΒΑΣΙΚΕΣ ΔΙΑΝΥΣΜΑΤΙΚΕΣ ΠΡΑΞΕΙΣ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981200" y="1143000"/>
            <a:ext cx="601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</a:rPr>
              <a:t>ΑΦΑΙΡΕΣΗ ΔΥΟ ΔΙΑΝΥΣΜΑΤΩΝ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 b="1">
              <a:latin typeface="Times New Roman" pitchFamily="18" charset="0"/>
            </a:endParaRPr>
          </a:p>
        </p:txBody>
      </p:sp>
      <p:sp>
        <p:nvSpPr>
          <p:cNvPr id="135180" name="Line 12"/>
          <p:cNvSpPr>
            <a:spLocks noChangeShapeType="1"/>
          </p:cNvSpPr>
          <p:nvPr/>
        </p:nvSpPr>
        <p:spPr bwMode="auto">
          <a:xfrm>
            <a:off x="1524000" y="5791200"/>
            <a:ext cx="3962400" cy="609600"/>
          </a:xfrm>
          <a:prstGeom prst="line">
            <a:avLst/>
          </a:prstGeom>
          <a:noFill/>
          <a:ln w="28575">
            <a:solidFill>
              <a:srgbClr val="CC9900"/>
            </a:solidFill>
            <a:prstDash val="dash"/>
            <a:round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5181" name="Line 13"/>
          <p:cNvSpPr>
            <a:spLocks noChangeShapeType="1"/>
          </p:cNvSpPr>
          <p:nvPr/>
        </p:nvSpPr>
        <p:spPr bwMode="auto">
          <a:xfrm rot="10800000" flipV="1">
            <a:off x="5486399" y="4930850"/>
            <a:ext cx="1371600" cy="1447800"/>
          </a:xfrm>
          <a:prstGeom prst="line">
            <a:avLst/>
          </a:prstGeom>
          <a:noFill/>
          <a:ln w="28575">
            <a:solidFill>
              <a:srgbClr val="CC9900"/>
            </a:solidFill>
            <a:prstDash val="dash"/>
            <a:round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5184" name="Line 16"/>
          <p:cNvSpPr>
            <a:spLocks noChangeShapeType="1"/>
          </p:cNvSpPr>
          <p:nvPr/>
        </p:nvSpPr>
        <p:spPr bwMode="auto">
          <a:xfrm>
            <a:off x="2895600" y="4343400"/>
            <a:ext cx="3962400" cy="6096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8209" name="21 - TextBox"/>
          <p:cNvSpPr txBox="1">
            <a:spLocks noChangeArrowheads="1"/>
          </p:cNvSpPr>
          <p:nvPr/>
        </p:nvSpPr>
        <p:spPr bwMode="auto">
          <a:xfrm>
            <a:off x="5940152" y="5940425"/>
            <a:ext cx="31308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ΠΡΟΣΟΜΟΙΩΣΗ 4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 (306)</a:t>
            </a:r>
          </a:p>
        </p:txBody>
      </p:sp>
      <p:sp>
        <p:nvSpPr>
          <p:cNvPr id="8210" name="22 - TextBox"/>
          <p:cNvSpPr txBox="1">
            <a:spLocks noChangeArrowheads="1"/>
          </p:cNvSpPr>
          <p:nvPr/>
        </p:nvSpPr>
        <p:spPr bwMode="auto">
          <a:xfrm>
            <a:off x="6156176" y="6308725"/>
            <a:ext cx="29147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ΠΡΟΣΟΜΟΙΩΣΗ 5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 (Sub2)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6675" y="3770313"/>
            <a:ext cx="22018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latin typeface="Times New Roman" pitchFamily="18" charset="0"/>
                <a:cs typeface="Times New Roman" pitchFamily="18" charset="0"/>
              </a:rPr>
              <a:t>Εναλλακτικά</a:t>
            </a:r>
          </a:p>
        </p:txBody>
      </p:sp>
      <p:grpSp>
        <p:nvGrpSpPr>
          <p:cNvPr id="8" name="Ομάδα 7"/>
          <p:cNvGrpSpPr/>
          <p:nvPr/>
        </p:nvGrpSpPr>
        <p:grpSpPr>
          <a:xfrm>
            <a:off x="3200400" y="2438400"/>
            <a:ext cx="1371600" cy="1447800"/>
            <a:chOff x="3200400" y="2438400"/>
            <a:chExt cx="1371600" cy="1447800"/>
          </a:xfrm>
        </p:grpSpPr>
        <p:sp>
          <p:nvSpPr>
            <p:cNvPr id="11287" name="Line 3"/>
            <p:cNvSpPr>
              <a:spLocks noChangeShapeType="1"/>
            </p:cNvSpPr>
            <p:nvPr/>
          </p:nvSpPr>
          <p:spPr bwMode="auto">
            <a:xfrm flipV="1">
              <a:off x="3200400" y="2438400"/>
              <a:ext cx="1371600" cy="14478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3450722" y="2814377"/>
                  <a:ext cx="473206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50722" y="2814377"/>
                  <a:ext cx="473206" cy="50751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Ομάδα 8"/>
          <p:cNvGrpSpPr/>
          <p:nvPr/>
        </p:nvGrpSpPr>
        <p:grpSpPr>
          <a:xfrm>
            <a:off x="3200400" y="3886200"/>
            <a:ext cx="3962400" cy="760910"/>
            <a:chOff x="3200400" y="3886200"/>
            <a:chExt cx="3962400" cy="760910"/>
          </a:xfrm>
        </p:grpSpPr>
        <p:sp>
          <p:nvSpPr>
            <p:cNvPr id="11285" name="Line 6"/>
            <p:cNvSpPr>
              <a:spLocks noChangeShapeType="1"/>
            </p:cNvSpPr>
            <p:nvPr/>
          </p:nvSpPr>
          <p:spPr bwMode="auto">
            <a:xfrm>
              <a:off x="3200400" y="3886200"/>
              <a:ext cx="3962400" cy="6096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4744879" y="4140689"/>
                  <a:ext cx="492443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𝑩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4879" y="4140689"/>
                  <a:ext cx="492443" cy="50642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4572000" y="2514600"/>
            <a:ext cx="2590800" cy="1981200"/>
            <a:chOff x="4572000" y="2514600"/>
            <a:chExt cx="2590800" cy="1981200"/>
          </a:xfrm>
        </p:grpSpPr>
        <p:sp>
          <p:nvSpPr>
            <p:cNvPr id="11283" name="Line 8"/>
            <p:cNvSpPr>
              <a:spLocks noChangeShapeType="1"/>
            </p:cNvSpPr>
            <p:nvPr/>
          </p:nvSpPr>
          <p:spPr bwMode="auto">
            <a:xfrm>
              <a:off x="4572000" y="2514600"/>
              <a:ext cx="2590800" cy="1981200"/>
            </a:xfrm>
            <a:prstGeom prst="line">
              <a:avLst/>
            </a:prstGeom>
            <a:noFill/>
            <a:ln w="44450">
              <a:solidFill>
                <a:srgbClr val="00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5508104" y="2849481"/>
                  <a:ext cx="1062086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𝑩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08104" y="2849481"/>
                  <a:ext cx="1062086" cy="50751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Ομάδα 10"/>
          <p:cNvGrpSpPr/>
          <p:nvPr/>
        </p:nvGrpSpPr>
        <p:grpSpPr>
          <a:xfrm>
            <a:off x="1524000" y="4343400"/>
            <a:ext cx="1371600" cy="1447800"/>
            <a:chOff x="1524000" y="4343400"/>
            <a:chExt cx="1371600" cy="1447800"/>
          </a:xfrm>
        </p:grpSpPr>
        <p:sp>
          <p:nvSpPr>
            <p:cNvPr id="11281" name="Line 10"/>
            <p:cNvSpPr>
              <a:spLocks noChangeShapeType="1"/>
            </p:cNvSpPr>
            <p:nvPr/>
          </p:nvSpPr>
          <p:spPr bwMode="auto">
            <a:xfrm rot="10800000" flipV="1">
              <a:off x="1524000" y="4343400"/>
              <a:ext cx="1371600" cy="1447800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1619672" y="4647110"/>
                  <a:ext cx="702436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33CC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33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33CC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33CC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19672" y="4647110"/>
                  <a:ext cx="702436" cy="50751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Ομάδα 11"/>
          <p:cNvGrpSpPr/>
          <p:nvPr/>
        </p:nvGrpSpPr>
        <p:grpSpPr>
          <a:xfrm>
            <a:off x="2895599" y="4343400"/>
            <a:ext cx="2590800" cy="2057400"/>
            <a:chOff x="2895599" y="4343400"/>
            <a:chExt cx="2590800" cy="2057400"/>
          </a:xfrm>
        </p:grpSpPr>
        <p:sp>
          <p:nvSpPr>
            <p:cNvPr id="11279" name="Line 14"/>
            <p:cNvSpPr>
              <a:spLocks noChangeShapeType="1"/>
            </p:cNvSpPr>
            <p:nvPr/>
          </p:nvSpPr>
          <p:spPr bwMode="auto">
            <a:xfrm>
              <a:off x="2895599" y="4343400"/>
              <a:ext cx="2590800" cy="2057400"/>
            </a:xfrm>
            <a:prstGeom prst="line">
              <a:avLst/>
            </a:prstGeom>
            <a:noFill/>
            <a:ln w="44450">
              <a:solidFill>
                <a:srgbClr val="00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4211960" y="5009721"/>
                  <a:ext cx="1062086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𝑩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5009721"/>
                  <a:ext cx="1062086" cy="507511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35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3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3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80" grpId="0" animBg="1"/>
      <p:bldP spid="135181" grpId="0" animBg="1"/>
      <p:bldP spid="135184" grpId="0" animBg="1"/>
      <p:bldP spid="8209" grpId="0"/>
      <p:bldP spid="8210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026"/>
          <p:cNvSpPr txBox="1">
            <a:spLocks noChangeArrowheads="1"/>
          </p:cNvSpPr>
          <p:nvPr/>
        </p:nvSpPr>
        <p:spPr bwMode="auto">
          <a:xfrm>
            <a:off x="2743200" y="3810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</a:rPr>
              <a:t>ΣΥΜΒΟΛΙΣΜΟΙ</a:t>
            </a:r>
          </a:p>
        </p:txBody>
      </p:sp>
      <p:sp>
        <p:nvSpPr>
          <p:cNvPr id="137219" name="Text Box 1027"/>
          <p:cNvSpPr txBox="1">
            <a:spLocks noChangeArrowheads="1"/>
          </p:cNvSpPr>
          <p:nvPr/>
        </p:nvSpPr>
        <p:spPr bwMode="auto">
          <a:xfrm>
            <a:off x="1066800" y="1219200"/>
            <a:ext cx="350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 i="1" dirty="0"/>
              <a:t>Αριθμητική Τιμή Διανύσματος</a:t>
            </a:r>
          </a:p>
        </p:txBody>
      </p:sp>
      <p:sp>
        <p:nvSpPr>
          <p:cNvPr id="137220" name="AutoShape 1028"/>
          <p:cNvSpPr>
            <a:spLocks noChangeArrowheads="1"/>
          </p:cNvSpPr>
          <p:nvPr/>
        </p:nvSpPr>
        <p:spPr bwMode="auto">
          <a:xfrm>
            <a:off x="4648200" y="1295400"/>
            <a:ext cx="609600" cy="228600"/>
          </a:xfrm>
          <a:prstGeom prst="rightArrow">
            <a:avLst>
              <a:gd name="adj1" fmla="val 37907"/>
              <a:gd name="adj2" fmla="val 988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37221" name="Text Box 1029"/>
          <p:cNvSpPr txBox="1">
            <a:spLocks noChangeArrowheads="1"/>
          </p:cNvSpPr>
          <p:nvPr/>
        </p:nvSpPr>
        <p:spPr bwMode="auto">
          <a:xfrm>
            <a:off x="5334000" y="12192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 i="1"/>
              <a:t>Μέτρο Διανύσματος</a:t>
            </a:r>
          </a:p>
        </p:txBody>
      </p:sp>
      <p:graphicFrame>
        <p:nvGraphicFramePr>
          <p:cNvPr id="137222" name="Object 1030"/>
          <p:cNvGraphicFramePr>
            <a:graphicFrameLocks noChangeAspect="1"/>
          </p:cNvGraphicFramePr>
          <p:nvPr/>
        </p:nvGraphicFramePr>
        <p:xfrm>
          <a:off x="1143000" y="3048000"/>
          <a:ext cx="16668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5" name="Εξίσωση" r:id="rId3" imgW="634725" imgH="152334" progId="Equation.3">
                  <p:embed/>
                </p:oleObj>
              </mc:Choice>
              <mc:Fallback>
                <p:oleObj name="Εξίσωση" r:id="rId3" imgW="634725" imgH="152334" progId="Equation.3">
                  <p:embed/>
                  <p:pic>
                    <p:nvPicPr>
                      <p:cNvPr id="0" name="Object 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0"/>
                        <a:ext cx="16668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224" name="Line 1032"/>
          <p:cNvSpPr>
            <a:spLocks noChangeShapeType="1"/>
          </p:cNvSpPr>
          <p:nvPr/>
        </p:nvSpPr>
        <p:spPr bwMode="auto">
          <a:xfrm>
            <a:off x="990600" y="3657600"/>
            <a:ext cx="815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7226" name="AutoShape 1034"/>
          <p:cNvSpPr>
            <a:spLocks noChangeArrowheads="1"/>
          </p:cNvSpPr>
          <p:nvPr/>
        </p:nvSpPr>
        <p:spPr bwMode="auto">
          <a:xfrm>
            <a:off x="5181600" y="4038600"/>
            <a:ext cx="609600" cy="228600"/>
          </a:xfrm>
          <a:prstGeom prst="rightArrow">
            <a:avLst>
              <a:gd name="adj1" fmla="val 37907"/>
              <a:gd name="adj2" fmla="val 988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37227" name="Text Box 1035"/>
          <p:cNvSpPr txBox="1">
            <a:spLocks noChangeArrowheads="1"/>
          </p:cNvSpPr>
          <p:nvPr/>
        </p:nvSpPr>
        <p:spPr bwMode="auto">
          <a:xfrm>
            <a:off x="5867400" y="3962400"/>
            <a:ext cx="289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 i="1" dirty="0"/>
              <a:t>Μοναδιαίο Διανύσματος</a:t>
            </a:r>
          </a:p>
        </p:txBody>
      </p:sp>
      <p:grpSp>
        <p:nvGrpSpPr>
          <p:cNvPr id="15" name="Ομάδα 14"/>
          <p:cNvGrpSpPr>
            <a:grpSpLocks/>
          </p:cNvGrpSpPr>
          <p:nvPr/>
        </p:nvGrpSpPr>
        <p:grpSpPr bwMode="auto">
          <a:xfrm>
            <a:off x="755650" y="4913313"/>
            <a:ext cx="3738563" cy="676275"/>
            <a:chOff x="755576" y="4769417"/>
            <a:chExt cx="3738758" cy="675807"/>
          </a:xfrm>
        </p:grpSpPr>
        <p:sp>
          <p:nvSpPr>
            <p:cNvPr id="5" name="TextBox 4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755576" y="4797152"/>
              <a:ext cx="899349" cy="646331"/>
            </a:xfrm>
            <a:prstGeom prst="rect">
              <a:avLst/>
            </a:prstGeom>
            <a:blipFill rotWithShape="1">
              <a:blip r:embed="rId5"/>
              <a:stretch>
                <a:fillRect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  <p:grpSp>
          <p:nvGrpSpPr>
            <p:cNvPr id="12308" name="Ομάδα 11"/>
            <p:cNvGrpSpPr>
              <a:grpSpLocks/>
            </p:cNvGrpSpPr>
            <p:nvPr/>
          </p:nvGrpSpPr>
          <p:grpSpPr bwMode="auto">
            <a:xfrm>
              <a:off x="960486" y="4769417"/>
              <a:ext cx="3533848" cy="675807"/>
              <a:chOff x="4241757" y="5919804"/>
              <a:chExt cx="3533848" cy="675807"/>
            </a:xfrm>
          </p:grpSpPr>
          <p:grpSp>
            <p:nvGrpSpPr>
              <p:cNvPr id="12309" name="Ομάδα 9"/>
              <p:cNvGrpSpPr>
                <a:grpSpLocks/>
              </p:cNvGrpSpPr>
              <p:nvPr/>
            </p:nvGrpSpPr>
            <p:grpSpPr bwMode="auto">
              <a:xfrm>
                <a:off x="4241757" y="5949280"/>
                <a:ext cx="3533848" cy="646331"/>
                <a:chOff x="4241757" y="5949280"/>
                <a:chExt cx="3533848" cy="646331"/>
              </a:xfrm>
            </p:grpSpPr>
            <p:sp>
              <p:nvSpPr>
                <p:cNvPr id="12311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4241757" y="6129009"/>
                  <a:ext cx="2819426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1800" b="1" i="1" dirty="0"/>
                    <a:t>Μοναδιαίο Διανύσματος</a:t>
                  </a:r>
                </a:p>
              </p:txBody>
            </p:sp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76256" y="5949280"/>
                  <a:ext cx="899349" cy="64633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pPr>
                    <a:defRPr/>
                  </a:pPr>
                  <a:r>
                    <a:rPr lang="el-GR">
                      <a:noFill/>
                    </a:rPr>
                    <a:t> </a:t>
                  </a:r>
                </a:p>
              </p:txBody>
            </p:sp>
          </p:grpSp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264" y="5919804"/>
                <a:ext cx="562205" cy="64787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el-GR">
                    <a:noFill/>
                  </a:rPr>
                  <a:t> </a:t>
                </a:r>
              </a:p>
            </p:txBody>
          </p:sp>
        </p:grpSp>
      </p:grp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49557" y="4940876"/>
            <a:ext cx="1402563" cy="601575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21963" y="4591469"/>
            <a:ext cx="562205" cy="1141787"/>
          </a:xfrm>
          <a:prstGeom prst="rect">
            <a:avLst/>
          </a:prstGeom>
          <a:blipFill rotWithShape="1">
            <a:blip r:embed="rId9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16" name="Ορθογώνιο 1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29671" y="5923769"/>
            <a:ext cx="1640962" cy="648191"/>
          </a:xfrm>
          <a:prstGeom prst="rect">
            <a:avLst/>
          </a:prstGeom>
          <a:blipFill rotWithShape="1">
            <a:blip r:embed="rId10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44124" y="1916832"/>
                <a:ext cx="4015908" cy="5371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2400" b="1">
                              <a:latin typeface="Cambria Math"/>
                            </a:rPr>
                            <m:t>𝚳𝛆𝛕𝛒𝛐</m:t>
                          </m:r>
                          <m:r>
                            <a:rPr lang="el-GR" sz="2400" b="1">
                              <a:latin typeface="Cambria Math"/>
                            </a:rPr>
                            <m:t> </m:t>
                          </m:r>
                          <m:r>
                            <a:rPr lang="el-GR" sz="2400" b="1">
                              <a:latin typeface="Cambria Math"/>
                            </a:rPr>
                            <m:t>𝛅𝛊𝛂𝛎</m:t>
                          </m:r>
                          <m:r>
                            <m:rPr>
                              <m:sty m:val="p"/>
                            </m:rPr>
                            <a:rPr lang="el-GR" sz="2400" b="1">
                              <a:latin typeface="Cambria Math"/>
                            </a:rPr>
                            <m:t>ύ</m:t>
                          </m:r>
                          <m:r>
                            <a:rPr lang="el-GR" sz="2400" b="1">
                              <a:latin typeface="Cambria Math"/>
                            </a:rPr>
                            <m:t>𝛔𝛍𝛂𝛕𝛐𝛓</m:t>
                          </m:r>
                          <m:r>
                            <a:rPr lang="el-GR" sz="2400" b="1">
                              <a:latin typeface="Cambria Math"/>
                            </a:rPr>
                            <m:t>  </m:t>
                          </m:r>
                          <m:acc>
                            <m:accPr>
                              <m:chr m:val="⃗"/>
                              <m:ctrlPr>
                                <a:rPr lang="el-GR" sz="24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𝑨</m:t>
                              </m:r>
                            </m:e>
                          </m:acc>
                        </m:e>
                      </m:d>
                      <m:r>
                        <a:rPr lang="el-GR" sz="2400" b="1" i="1" smtClean="0">
                          <a:latin typeface="Cambria Math"/>
                          <a:ea typeface="Cambria Math"/>
                        </a:rPr>
                        <m:t>≡</m:t>
                      </m:r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124" y="1916832"/>
                <a:ext cx="4015908" cy="53713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644008" y="1916832"/>
                <a:ext cx="982705" cy="5371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𝑨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1916832"/>
                <a:ext cx="982705" cy="53713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436096" y="1949574"/>
                <a:ext cx="10593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𝑨</m:t>
                      </m:r>
                      <m:r>
                        <a:rPr lang="en-US" sz="2400" b="1" i="1" smtClean="0">
                          <a:latin typeface="Cambria Math"/>
                        </a:rPr>
                        <m:t>&gt;</m:t>
                      </m:r>
                      <m:r>
                        <a:rPr lang="en-US" sz="24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1949574"/>
                <a:ext cx="1059329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114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28267" y="2973321"/>
                <a:ext cx="2329164" cy="536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sz="24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</m:d>
                      <m:r>
                        <a:rPr lang="el-GR" sz="2400" b="1" i="1" smtClean="0">
                          <a:latin typeface="Cambria Math"/>
                          <a:ea typeface="Cambria Math"/>
                        </a:rPr>
                        <m:t>≡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𝑭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𝟏𝟎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𝑵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8267" y="2973321"/>
                <a:ext cx="2329164" cy="53604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574248" y="3861048"/>
            <a:ext cx="4645824" cy="507511"/>
            <a:chOff x="420289" y="3861048"/>
            <a:chExt cx="4645824" cy="5075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420289" y="3933056"/>
                  <a:ext cx="464582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["/>
                            <m:endChr m:val="]"/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000" b="1" i="0" smtClean="0">
                                <a:latin typeface="Cambria Math"/>
                              </a:rPr>
                              <m:t>𝚷𝛒𝛐𝛔𝛂𝛎𝛂𝛕𝛐𝛌𝛊𝛔𝛍</m:t>
                            </m:r>
                            <m:r>
                              <m:rPr>
                                <m:sty m:val="p"/>
                              </m:rPr>
                              <a:rPr lang="el-GR" sz="2000" b="1" i="0" smtClean="0">
                                <a:latin typeface="Cambria Math"/>
                              </a:rPr>
                              <m:t>ό</m:t>
                            </m:r>
                            <m:r>
                              <a:rPr lang="el-GR" sz="2000" b="1" i="0" smtClean="0">
                                <a:latin typeface="Cambria Math"/>
                              </a:rPr>
                              <m:t>𝛓</m:t>
                            </m:r>
                            <m:r>
                              <a:rPr lang="el-GR" sz="2000" b="1" i="0" smtClean="0">
                                <a:latin typeface="Cambria Math"/>
                              </a:rPr>
                              <m:t>  </m:t>
                            </m:r>
                            <m:r>
                              <a:rPr lang="el-GR" sz="2000" b="1" i="0" smtClean="0">
                                <a:latin typeface="Cambria Math"/>
                              </a:rPr>
                              <m:t>𝛅𝛊𝛂𝛎</m:t>
                            </m:r>
                            <m:r>
                              <m:rPr>
                                <m:sty m:val="p"/>
                              </m:rPr>
                              <a:rPr lang="el-GR" sz="2000" b="1" i="0" smtClean="0">
                                <a:latin typeface="Cambria Math"/>
                              </a:rPr>
                              <m:t>ύ</m:t>
                            </m:r>
                            <m:r>
                              <a:rPr lang="el-GR" sz="2000" b="1" i="0" smtClean="0">
                                <a:latin typeface="Cambria Math"/>
                              </a:rPr>
                              <m:t>𝛔𝛍𝛂𝛕𝛐𝛓</m:t>
                            </m:r>
                            <m:r>
                              <a:rPr lang="el-GR" sz="2000" b="1" i="0" smtClean="0">
                                <a:latin typeface="Cambria Math"/>
                              </a:rPr>
                              <m:t>      </m:t>
                            </m:r>
                          </m:e>
                        </m:d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289" y="3933056"/>
                  <a:ext cx="4645824" cy="400110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b="-1818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4458834" y="3861048"/>
                  <a:ext cx="473206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8834" y="3861048"/>
                  <a:ext cx="473206" cy="507511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7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3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 autoUpdateAnimBg="0"/>
      <p:bldP spid="137220" grpId="0" animBg="1"/>
      <p:bldP spid="137221" grpId="0" build="p" autoUpdateAnimBg="0"/>
      <p:bldP spid="137224" grpId="0" animBg="1"/>
      <p:bldP spid="137226" grpId="0" animBg="1"/>
      <p:bldP spid="137227" grpId="0" build="p" autoUpdateAnimBg="0"/>
      <p:bldP spid="2" grpId="0"/>
      <p:bldP spid="3" grpId="0"/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600200" y="381000"/>
            <a:ext cx="655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</a:rPr>
              <a:t>ΕΙΔΙΚΕΣ ΠΕΡΙΠΤΩΣΕΙΣ ΜΟΝΑΔΙΑΙΩΝ ΔΙΑΝΥΣΜΑΤΩΝ</a:t>
            </a:r>
          </a:p>
        </p:txBody>
      </p:sp>
      <p:sp>
        <p:nvSpPr>
          <p:cNvPr id="79887" name="Text Box 15"/>
          <p:cNvSpPr txBox="1">
            <a:spLocks noChangeArrowheads="1"/>
          </p:cNvSpPr>
          <p:nvPr/>
        </p:nvSpPr>
        <p:spPr bwMode="auto">
          <a:xfrm>
            <a:off x="1447800" y="1752600"/>
            <a:ext cx="6934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i="1" dirty="0">
                <a:latin typeface="Times New Roman" pitchFamily="18" charset="0"/>
              </a:rPr>
              <a:t>Οι θετικοί προσανατολισμοί των τριών αξόνων </a:t>
            </a:r>
            <a:r>
              <a:rPr lang="en-US" altLang="el-GR" sz="2000" b="1" i="1" dirty="0">
                <a:latin typeface="Times New Roman" pitchFamily="18" charset="0"/>
              </a:rPr>
              <a:t>x,</a:t>
            </a:r>
            <a:r>
              <a:rPr lang="el-GR" altLang="el-GR" sz="2000" b="1" i="1" dirty="0">
                <a:latin typeface="Times New Roman" pitchFamily="18" charset="0"/>
              </a:rPr>
              <a:t> </a:t>
            </a:r>
            <a:r>
              <a:rPr lang="en-US" altLang="el-GR" sz="2000" b="1" i="1" dirty="0">
                <a:latin typeface="Times New Roman" pitchFamily="18" charset="0"/>
              </a:rPr>
              <a:t>y</a:t>
            </a:r>
            <a:r>
              <a:rPr lang="el-GR" altLang="el-GR" sz="2000" b="1" i="1" dirty="0">
                <a:latin typeface="Times New Roman" pitchFamily="18" charset="0"/>
              </a:rPr>
              <a:t> και </a:t>
            </a:r>
            <a:r>
              <a:rPr lang="en-US" altLang="el-GR" sz="2000" b="1" i="1" dirty="0">
                <a:latin typeface="Times New Roman" pitchFamily="18" charset="0"/>
              </a:rPr>
              <a:t>z</a:t>
            </a:r>
            <a:r>
              <a:rPr lang="el-GR" altLang="el-GR" sz="2000" b="1" i="1" dirty="0">
                <a:latin typeface="Times New Roman" pitchFamily="18" charset="0"/>
              </a:rPr>
              <a:t> ενός Καρτεσιανού Συστήματος Συντεταγμένων</a:t>
            </a:r>
            <a:r>
              <a:rPr lang="en-US" altLang="el-GR" sz="2000" b="1" i="1" dirty="0">
                <a:latin typeface="Times New Roman" pitchFamily="18" charset="0"/>
              </a:rPr>
              <a:t> </a:t>
            </a:r>
            <a:r>
              <a:rPr lang="el-GR" altLang="el-GR" sz="2000" b="1" i="1" dirty="0">
                <a:latin typeface="Times New Roman" pitchFamily="18" charset="0"/>
              </a:rPr>
              <a:t>προσδιορίζονται από τα μοναδιαία:</a:t>
            </a: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3962400" y="2514600"/>
            <a:ext cx="4594225" cy="3962400"/>
            <a:chOff x="2496" y="1584"/>
            <a:chExt cx="2894" cy="2496"/>
          </a:xfrm>
        </p:grpSpPr>
        <p:sp>
          <p:nvSpPr>
            <p:cNvPr id="13334" name="Text Box 29"/>
            <p:cNvSpPr txBox="1">
              <a:spLocks noChangeArrowheads="1"/>
            </p:cNvSpPr>
            <p:nvPr/>
          </p:nvSpPr>
          <p:spPr bwMode="auto">
            <a:xfrm>
              <a:off x="3648" y="302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3335" name="Line 24"/>
            <p:cNvSpPr>
              <a:spLocks noChangeShapeType="1"/>
            </p:cNvSpPr>
            <p:nvPr/>
          </p:nvSpPr>
          <p:spPr bwMode="auto">
            <a:xfrm>
              <a:off x="3648" y="1632"/>
              <a:ext cx="0" cy="16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3336" name="Line 25"/>
            <p:cNvSpPr>
              <a:spLocks noChangeShapeType="1"/>
            </p:cNvSpPr>
            <p:nvPr/>
          </p:nvSpPr>
          <p:spPr bwMode="auto">
            <a:xfrm>
              <a:off x="3168" y="3072"/>
              <a:ext cx="222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3337" name="Text Box 27"/>
            <p:cNvSpPr txBox="1">
              <a:spLocks noChangeArrowheads="1"/>
            </p:cNvSpPr>
            <p:nvPr/>
          </p:nvSpPr>
          <p:spPr bwMode="auto">
            <a:xfrm>
              <a:off x="5184" y="3024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y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13338" name="Text Box 28"/>
            <p:cNvSpPr txBox="1">
              <a:spLocks noChangeArrowheads="1"/>
            </p:cNvSpPr>
            <p:nvPr/>
          </p:nvSpPr>
          <p:spPr bwMode="auto">
            <a:xfrm>
              <a:off x="2688" y="379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x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13339" name="Line 30"/>
            <p:cNvSpPr>
              <a:spLocks noChangeShapeType="1"/>
            </p:cNvSpPr>
            <p:nvPr/>
          </p:nvSpPr>
          <p:spPr bwMode="auto">
            <a:xfrm flipH="1">
              <a:off x="2496" y="2928"/>
              <a:ext cx="1316" cy="10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3340" name="Text Box 46"/>
            <p:cNvSpPr txBox="1">
              <a:spLocks noChangeArrowheads="1"/>
            </p:cNvSpPr>
            <p:nvPr/>
          </p:nvSpPr>
          <p:spPr bwMode="auto">
            <a:xfrm>
              <a:off x="3648" y="1584"/>
              <a:ext cx="1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z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</p:grpSp>
      <p:sp>
        <p:nvSpPr>
          <p:cNvPr id="13330" name="Text Box 16"/>
          <p:cNvSpPr txBox="1">
            <a:spLocks noChangeArrowheads="1"/>
          </p:cNvSpPr>
          <p:nvPr/>
        </p:nvSpPr>
        <p:spPr bwMode="auto">
          <a:xfrm>
            <a:off x="323528" y="3124200"/>
            <a:ext cx="2819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>
                <a:latin typeface="Times New Roman" pitchFamily="18" charset="0"/>
              </a:rPr>
              <a:t>(</a:t>
            </a:r>
            <a:r>
              <a:rPr lang="el-GR" altLang="el-GR" sz="2000" b="1" i="1" dirty="0">
                <a:latin typeface="Times New Roman" pitchFamily="18" charset="0"/>
              </a:rPr>
              <a:t>Μοναδιαίο </a:t>
            </a:r>
            <a:r>
              <a:rPr lang="en-US" altLang="el-GR" sz="2000" b="1" i="1" dirty="0">
                <a:latin typeface="Times New Roman" pitchFamily="18" charset="0"/>
              </a:rPr>
              <a:t>x</a:t>
            </a:r>
            <a:r>
              <a:rPr lang="el-GR" altLang="el-GR" sz="2000" b="1" i="1" dirty="0">
                <a:latin typeface="Times New Roman" pitchFamily="18" charset="0"/>
              </a:rPr>
              <a:t>-άξονα</a:t>
            </a:r>
            <a:r>
              <a:rPr lang="el-GR" altLang="el-GR" sz="2000" b="1" dirty="0">
                <a:latin typeface="Times New Roman" pitchFamily="18" charset="0"/>
              </a:rPr>
              <a:t>)</a:t>
            </a:r>
            <a:r>
              <a:rPr lang="en-US" altLang="el-GR" sz="2000" b="1" i="1" dirty="0">
                <a:latin typeface="Times New Roman" pitchFamily="18" charset="0"/>
              </a:rPr>
              <a:t> </a:t>
            </a:r>
            <a:r>
              <a:rPr lang="el-GR" altLang="el-GR" sz="2000" b="1" i="1" dirty="0">
                <a:latin typeface="Times New Roman" pitchFamily="18" charset="0"/>
              </a:rPr>
              <a:t>=</a:t>
            </a:r>
          </a:p>
        </p:txBody>
      </p:sp>
      <p:sp>
        <p:nvSpPr>
          <p:cNvPr id="13326" name="Text Box 18"/>
          <p:cNvSpPr txBox="1">
            <a:spLocks noChangeArrowheads="1"/>
          </p:cNvSpPr>
          <p:nvPr/>
        </p:nvSpPr>
        <p:spPr bwMode="auto">
          <a:xfrm>
            <a:off x="395536" y="3886202"/>
            <a:ext cx="2743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>
                <a:latin typeface="Times New Roman" pitchFamily="18" charset="0"/>
              </a:rPr>
              <a:t>(</a:t>
            </a:r>
            <a:r>
              <a:rPr lang="el-GR" altLang="el-GR" sz="2000" b="1" i="1" dirty="0">
                <a:latin typeface="Times New Roman" pitchFamily="18" charset="0"/>
              </a:rPr>
              <a:t>Μοναδιαίο </a:t>
            </a:r>
            <a:r>
              <a:rPr lang="en-US" altLang="el-GR" sz="2000" b="1" i="1" dirty="0">
                <a:latin typeface="Times New Roman" pitchFamily="18" charset="0"/>
              </a:rPr>
              <a:t>y</a:t>
            </a:r>
            <a:r>
              <a:rPr lang="el-GR" altLang="el-GR" sz="2000" b="1" i="1" dirty="0">
                <a:latin typeface="Times New Roman" pitchFamily="18" charset="0"/>
              </a:rPr>
              <a:t>-άξονα</a:t>
            </a:r>
            <a:r>
              <a:rPr lang="el-GR" altLang="el-GR" sz="2000" b="1" dirty="0">
                <a:latin typeface="Times New Roman" pitchFamily="18" charset="0"/>
              </a:rPr>
              <a:t>)</a:t>
            </a:r>
            <a:r>
              <a:rPr lang="en-US" altLang="el-GR" sz="2000" b="1" dirty="0">
                <a:latin typeface="Times New Roman" pitchFamily="18" charset="0"/>
              </a:rPr>
              <a:t> </a:t>
            </a:r>
            <a:r>
              <a:rPr lang="el-GR" altLang="el-GR" sz="2000" b="1" i="1" dirty="0">
                <a:latin typeface="Times New Roman" pitchFamily="18" charset="0"/>
              </a:rPr>
              <a:t>=</a:t>
            </a:r>
          </a:p>
        </p:txBody>
      </p:sp>
      <p:sp>
        <p:nvSpPr>
          <p:cNvPr id="13322" name="Text Box 20"/>
          <p:cNvSpPr txBox="1">
            <a:spLocks noChangeArrowheads="1"/>
          </p:cNvSpPr>
          <p:nvPr/>
        </p:nvSpPr>
        <p:spPr bwMode="auto">
          <a:xfrm>
            <a:off x="475928" y="4572000"/>
            <a:ext cx="2590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>
                <a:latin typeface="Times New Roman" pitchFamily="18" charset="0"/>
              </a:rPr>
              <a:t>(</a:t>
            </a:r>
            <a:r>
              <a:rPr lang="el-GR" altLang="el-GR" sz="2000" b="1" i="1" dirty="0">
                <a:latin typeface="Times New Roman" pitchFamily="18" charset="0"/>
              </a:rPr>
              <a:t>Μοναδιαίο </a:t>
            </a:r>
            <a:r>
              <a:rPr lang="en-US" altLang="el-GR" sz="2000" b="1" i="1" dirty="0">
                <a:latin typeface="Times New Roman" pitchFamily="18" charset="0"/>
              </a:rPr>
              <a:t>z</a:t>
            </a:r>
            <a:r>
              <a:rPr lang="el-GR" altLang="el-GR" sz="2000" b="1" i="1" dirty="0">
                <a:latin typeface="Times New Roman" pitchFamily="18" charset="0"/>
              </a:rPr>
              <a:t>-άξονα</a:t>
            </a:r>
            <a:r>
              <a:rPr lang="el-GR" altLang="el-GR" sz="2000" b="1" dirty="0">
                <a:latin typeface="Times New Roman" pitchFamily="18" charset="0"/>
              </a:rPr>
              <a:t>)</a:t>
            </a:r>
            <a:r>
              <a:rPr lang="en-US" altLang="el-GR" sz="2000" b="1" dirty="0">
                <a:latin typeface="Times New Roman" pitchFamily="18" charset="0"/>
              </a:rPr>
              <a:t> </a:t>
            </a:r>
            <a:r>
              <a:rPr lang="el-GR" altLang="el-GR" sz="2000" b="1" i="1" dirty="0">
                <a:latin typeface="Times New Roman" pitchFamily="18" charset="0"/>
              </a:rPr>
              <a:t>=</a:t>
            </a:r>
          </a:p>
        </p:txBody>
      </p:sp>
      <p:sp>
        <p:nvSpPr>
          <p:cNvPr id="10255" name="27 - TextBox"/>
          <p:cNvSpPr txBox="1">
            <a:spLocks noChangeArrowheads="1"/>
          </p:cNvSpPr>
          <p:nvPr/>
        </p:nvSpPr>
        <p:spPr bwMode="auto">
          <a:xfrm>
            <a:off x="6127750" y="6372225"/>
            <a:ext cx="2943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ΠΡΟΣΟΜΟΙΩΣΗ 6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  (316)</a:t>
            </a:r>
          </a:p>
        </p:txBody>
      </p:sp>
      <p:grpSp>
        <p:nvGrpSpPr>
          <p:cNvPr id="8" name="Ομάδα 7"/>
          <p:cNvGrpSpPr/>
          <p:nvPr/>
        </p:nvGrpSpPr>
        <p:grpSpPr>
          <a:xfrm>
            <a:off x="3138095" y="3120965"/>
            <a:ext cx="2653105" cy="2529830"/>
            <a:chOff x="3138095" y="3120965"/>
            <a:chExt cx="2653105" cy="2529830"/>
          </a:xfrm>
        </p:grpSpPr>
        <p:grpSp>
          <p:nvGrpSpPr>
            <p:cNvPr id="7" name="Ομάδα 6"/>
            <p:cNvGrpSpPr/>
            <p:nvPr/>
          </p:nvGrpSpPr>
          <p:grpSpPr>
            <a:xfrm>
              <a:off x="3138095" y="3120965"/>
              <a:ext cx="2653105" cy="2236848"/>
              <a:chOff x="3138095" y="3120965"/>
              <a:chExt cx="2653105" cy="2236848"/>
            </a:xfrm>
          </p:grpSpPr>
          <p:sp>
            <p:nvSpPr>
              <p:cNvPr id="13332" name="Line 50"/>
              <p:cNvSpPr>
                <a:spLocks noChangeShapeType="1"/>
              </p:cNvSpPr>
              <p:nvPr/>
            </p:nvSpPr>
            <p:spPr bwMode="auto">
              <a:xfrm flipH="1">
                <a:off x="5181600" y="4854575"/>
                <a:ext cx="609600" cy="503238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3138095" y="3120965"/>
                    <a:ext cx="126149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</m:acc>
                          <m:r>
                            <a:rPr lang="el-GR" sz="2000" b="1" i="1" smtClean="0">
                              <a:latin typeface="Cambria Math"/>
                              <a:ea typeface="Cambria Math"/>
                            </a:rPr>
                            <m:t>≡</m:t>
                          </m:r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latin typeface="Cambria Math"/>
                                  <a:ea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sz="2000" b="1" i="1" smtClean="0">
                              <a:latin typeface="Cambria Math"/>
                              <a:ea typeface="Cambria Math"/>
                            </a:rPr>
                            <m:t>≡</m:t>
                          </m:r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latin typeface="Cambria Math"/>
                                  <a:ea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/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38095" y="3120965"/>
                    <a:ext cx="1261499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t="-16667" r="-17874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5275249" y="5189130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5249" y="5189130"/>
                  <a:ext cx="383438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Ομάδα 8"/>
          <p:cNvGrpSpPr/>
          <p:nvPr/>
        </p:nvGrpSpPr>
        <p:grpSpPr>
          <a:xfrm>
            <a:off x="3078447" y="3891444"/>
            <a:ext cx="3725801" cy="1007333"/>
            <a:chOff x="3006439" y="3891444"/>
            <a:chExt cx="3725801" cy="1007333"/>
          </a:xfrm>
        </p:grpSpPr>
        <p:sp>
          <p:nvSpPr>
            <p:cNvPr id="13328" name="Line 48"/>
            <p:cNvSpPr>
              <a:spLocks noChangeShapeType="1"/>
            </p:cNvSpPr>
            <p:nvPr/>
          </p:nvSpPr>
          <p:spPr bwMode="auto">
            <a:xfrm>
              <a:off x="5724128" y="4876802"/>
              <a:ext cx="914400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3006439" y="3891444"/>
                  <a:ext cx="127752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</a:rPr>
                              <m:t>𝒚</m:t>
                            </m:r>
                          </m:e>
                        </m:acc>
                        <m:r>
                          <a:rPr lang="el-GR" sz="2000" b="1" i="1" smtClean="0">
                            <a:latin typeface="Cambria Math"/>
                            <a:ea typeface="Cambria Math"/>
                          </a:rPr>
                          <m:t>≡</m:t>
                        </m:r>
                        <m:acc>
                          <m:accPr>
                            <m:chr m:val="⃗"/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  <a:ea typeface="Cambria Math"/>
                              </a:rPr>
                              <m:t>𝒋</m:t>
                            </m:r>
                          </m:e>
                        </m:acc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≡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  <a:ea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06439" y="3891444"/>
                  <a:ext cx="1277529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16667" r="-17619" b="-1060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6342390" y="4437112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42390" y="4437112"/>
                  <a:ext cx="389850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3125" t="-1316" r="-35938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2983870" y="3933056"/>
            <a:ext cx="3316322" cy="1031124"/>
            <a:chOff x="2983870" y="3933056"/>
            <a:chExt cx="3316322" cy="1031124"/>
          </a:xfrm>
        </p:grpSpPr>
        <p:sp>
          <p:nvSpPr>
            <p:cNvPr id="13324" name="Line 51"/>
            <p:cNvSpPr>
              <a:spLocks noChangeShapeType="1"/>
            </p:cNvSpPr>
            <p:nvPr/>
          </p:nvSpPr>
          <p:spPr bwMode="auto">
            <a:xfrm rot="16200000">
              <a:off x="5334000" y="4419600"/>
              <a:ext cx="914400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2983870" y="4518289"/>
                  <a:ext cx="1372106" cy="44589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</a:rPr>
                              <m:t>𝒛</m:t>
                            </m:r>
                          </m:e>
                        </m:acc>
                        <m:r>
                          <a:rPr lang="el-GR" sz="2000" b="1" i="1" smtClean="0">
                            <a:latin typeface="Cambria Math"/>
                            <a:ea typeface="Cambria Math"/>
                          </a:rPr>
                          <m:t>≡</m:t>
                        </m:r>
                        <m:acc>
                          <m:accPr>
                            <m:chr m:val="⃗"/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e>
                        </m:acc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≡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e>
                        </m:acc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3870" y="4518289"/>
                  <a:ext cx="1372106" cy="44589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1370" r="-2610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5843016" y="3933056"/>
                  <a:ext cx="457176" cy="4816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43016" y="3933056"/>
                  <a:ext cx="457176" cy="481607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79013" y="5511800"/>
                <a:ext cx="2660472" cy="5112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l-GR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l-G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013" y="5511800"/>
                <a:ext cx="2660472" cy="51123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7" grpId="0" autoUpdateAnimBg="0"/>
      <p:bldP spid="13330" grpId="0"/>
      <p:bldP spid="13326" grpId="0"/>
      <p:bldP spid="13322" grpId="0"/>
      <p:bldP spid="10255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Ομάδα 8"/>
          <p:cNvGrpSpPr/>
          <p:nvPr/>
        </p:nvGrpSpPr>
        <p:grpSpPr>
          <a:xfrm>
            <a:off x="3924300" y="1557338"/>
            <a:ext cx="4895850" cy="3959225"/>
            <a:chOff x="3924300" y="1557338"/>
            <a:chExt cx="4895850" cy="3959225"/>
          </a:xfrm>
        </p:grpSpPr>
        <p:grpSp>
          <p:nvGrpSpPr>
            <p:cNvPr id="14340" name="Group 1083"/>
            <p:cNvGrpSpPr>
              <a:grpSpLocks/>
            </p:cNvGrpSpPr>
            <p:nvPr/>
          </p:nvGrpSpPr>
          <p:grpSpPr bwMode="auto">
            <a:xfrm>
              <a:off x="3924300" y="1557338"/>
              <a:ext cx="4895850" cy="3959225"/>
              <a:chOff x="2472" y="981"/>
              <a:chExt cx="3084" cy="2494"/>
            </a:xfrm>
          </p:grpSpPr>
          <p:sp>
            <p:nvSpPr>
              <p:cNvPr id="14371" name="Line 1033"/>
              <p:cNvSpPr>
                <a:spLocks noChangeShapeType="1"/>
              </p:cNvSpPr>
              <p:nvPr/>
            </p:nvSpPr>
            <p:spPr bwMode="auto">
              <a:xfrm>
                <a:off x="3288" y="1117"/>
                <a:ext cx="0" cy="235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372" name="Line 1034"/>
              <p:cNvSpPr>
                <a:spLocks noChangeShapeType="1"/>
              </p:cNvSpPr>
              <p:nvPr/>
            </p:nvSpPr>
            <p:spPr bwMode="auto">
              <a:xfrm>
                <a:off x="2472" y="2931"/>
                <a:ext cx="30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373" name="Text Box 1038"/>
              <p:cNvSpPr txBox="1">
                <a:spLocks noChangeArrowheads="1"/>
              </p:cNvSpPr>
              <p:nvPr/>
            </p:nvSpPr>
            <p:spPr bwMode="auto">
              <a:xfrm>
                <a:off x="3016" y="981"/>
                <a:ext cx="20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>
                    <a:latin typeface="Times New Roman" pitchFamily="18" charset="0"/>
                  </a:rPr>
                  <a:t>y</a:t>
                </a:r>
                <a:endParaRPr lang="el-GR" altLang="el-GR" sz="2400" b="1" i="1">
                  <a:latin typeface="Times New Roman" pitchFamily="18" charset="0"/>
                </a:endParaRPr>
              </a:p>
            </p:txBody>
          </p:sp>
          <p:sp>
            <p:nvSpPr>
              <p:cNvPr id="14374" name="Text Box 1039"/>
              <p:cNvSpPr txBox="1">
                <a:spLocks noChangeArrowheads="1"/>
              </p:cNvSpPr>
              <p:nvPr/>
            </p:nvSpPr>
            <p:spPr bwMode="auto">
              <a:xfrm>
                <a:off x="5329" y="2886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>
                    <a:latin typeface="Times New Roman" pitchFamily="18" charset="0"/>
                  </a:rPr>
                  <a:t>x</a:t>
                </a:r>
                <a:endParaRPr lang="el-GR" altLang="el-GR" sz="2400" b="1" i="1">
                  <a:latin typeface="Times New Roman" pitchFamily="18" charset="0"/>
                </a:endParaRPr>
              </a:p>
            </p:txBody>
          </p:sp>
          <p:sp>
            <p:nvSpPr>
              <p:cNvPr id="14375" name="Text Box 1047"/>
              <p:cNvSpPr txBox="1">
                <a:spLocks noChangeArrowheads="1"/>
              </p:cNvSpPr>
              <p:nvPr/>
            </p:nvSpPr>
            <p:spPr bwMode="auto">
              <a:xfrm>
                <a:off x="3061" y="2886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14377" name="Line 1062"/>
              <p:cNvSpPr>
                <a:spLocks noChangeShapeType="1"/>
              </p:cNvSpPr>
              <p:nvPr/>
            </p:nvSpPr>
            <p:spPr bwMode="auto">
              <a:xfrm rot="-5400000">
                <a:off x="3024" y="2640"/>
                <a:ext cx="576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376" name="Line 1061"/>
              <p:cNvSpPr>
                <a:spLocks noChangeShapeType="1"/>
              </p:cNvSpPr>
              <p:nvPr/>
            </p:nvSpPr>
            <p:spPr bwMode="auto">
              <a:xfrm rot="10800000" flipH="1">
                <a:off x="3312" y="2928"/>
                <a:ext cx="576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5645553" y="4653136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5553" y="4653136"/>
                  <a:ext cx="383438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4922267" y="3861048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2267" y="3861048"/>
                  <a:ext cx="389850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l="-3125" t="-1316" r="-35938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Ομάδα 10"/>
          <p:cNvGrpSpPr/>
          <p:nvPr/>
        </p:nvGrpSpPr>
        <p:grpSpPr>
          <a:xfrm>
            <a:off x="313911" y="2667000"/>
            <a:ext cx="5014236" cy="1981200"/>
            <a:chOff x="313911" y="2667000"/>
            <a:chExt cx="5014236" cy="19812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313911" y="3759423"/>
                  <a:ext cx="11587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𝒚</m:t>
                            </m:r>
                          </m:e>
                        </m:acc>
                        <m:r>
                          <a:rPr lang="en-US" sz="2400" b="1" i="0" smtClean="0"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𝒚</m:t>
                        </m:r>
                        <m:acc>
                          <m:accPr>
                            <m:chr m:val="̂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911" y="3759423"/>
                  <a:ext cx="1158714" cy="46166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l="-1047" t="-1333" r="-23037" b="-14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Line 1096"/>
            <p:cNvSpPr>
              <a:spLocks noChangeShapeType="1"/>
            </p:cNvSpPr>
            <p:nvPr/>
          </p:nvSpPr>
          <p:spPr bwMode="auto">
            <a:xfrm rot="16200000" flipV="1">
              <a:off x="4267200" y="3657600"/>
              <a:ext cx="1981200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4874177" y="3068960"/>
                  <a:ext cx="45397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99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99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9900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74177" y="3068960"/>
                  <a:ext cx="453970" cy="461665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l="-5405" b="-1315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323528" y="3238795"/>
            <a:ext cx="6686872" cy="1906784"/>
            <a:chOff x="323528" y="3238795"/>
            <a:chExt cx="6686872" cy="1906784"/>
          </a:xfrm>
        </p:grpSpPr>
        <p:sp>
          <p:nvSpPr>
            <p:cNvPr id="36" name="Line 1094"/>
            <p:cNvSpPr>
              <a:spLocks noChangeShapeType="1"/>
            </p:cNvSpPr>
            <p:nvPr/>
          </p:nvSpPr>
          <p:spPr bwMode="auto">
            <a:xfrm flipV="1">
              <a:off x="5257800" y="4648200"/>
              <a:ext cx="1752600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23528" y="3238795"/>
                  <a:ext cx="113947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𝒙</m:t>
                            </m:r>
                          </m:e>
                        </m:acc>
                        <m:r>
                          <a:rPr lang="en-US" sz="2400" b="1" i="0" smtClean="0"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𝒙</m:t>
                        </m:r>
                        <m:acc>
                          <m:accPr>
                            <m:chr m:val="̂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528" y="3238795"/>
                  <a:ext cx="1139478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t="-1316" r="-2406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Ορθογώνιο 37"/>
                <p:cNvSpPr/>
                <p:nvPr/>
              </p:nvSpPr>
              <p:spPr>
                <a:xfrm>
                  <a:off x="6310398" y="4683914"/>
                  <a:ext cx="44755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99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>
                                <a:solidFill>
                                  <a:srgbClr val="FF99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9900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Ορθογώνιο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0398" y="4683914"/>
                  <a:ext cx="447558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Group 1084"/>
          <p:cNvGrpSpPr>
            <a:grpSpLocks/>
          </p:cNvGrpSpPr>
          <p:nvPr/>
        </p:nvGrpSpPr>
        <p:grpSpPr bwMode="auto">
          <a:xfrm>
            <a:off x="6948488" y="2286000"/>
            <a:ext cx="506412" cy="457200"/>
            <a:chOff x="4377" y="1440"/>
            <a:chExt cx="319" cy="288"/>
          </a:xfrm>
        </p:grpSpPr>
        <p:sp>
          <p:nvSpPr>
            <p:cNvPr id="14382" name="Oval 1036"/>
            <p:cNvSpPr>
              <a:spLocks noChangeArrowheads="1"/>
            </p:cNvSpPr>
            <p:nvPr/>
          </p:nvSpPr>
          <p:spPr bwMode="auto">
            <a:xfrm>
              <a:off x="4377" y="1616"/>
              <a:ext cx="91" cy="91"/>
            </a:xfrm>
            <a:prstGeom prst="ellipse">
              <a:avLst/>
            </a:prstGeom>
            <a:solidFill>
              <a:srgbClr val="FF9900"/>
            </a:solidFill>
            <a:ln w="9525" algn="ctr">
              <a:solidFill>
                <a:srgbClr val="FF99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  <p:sp>
          <p:nvSpPr>
            <p:cNvPr id="14383" name="Text Box 1037"/>
            <p:cNvSpPr txBox="1">
              <a:spLocks noChangeArrowheads="1"/>
            </p:cNvSpPr>
            <p:nvPr/>
          </p:nvSpPr>
          <p:spPr bwMode="auto">
            <a:xfrm>
              <a:off x="4464" y="1440"/>
              <a:ext cx="2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>
                  <a:solidFill>
                    <a:srgbClr val="FF9900"/>
                  </a:solidFill>
                  <a:latin typeface="Franklin Gothic Medium" pitchFamily="34" charset="0"/>
                </a:rPr>
                <a:t>Α</a:t>
              </a:r>
            </a:p>
          </p:txBody>
        </p:sp>
      </p:grpSp>
      <p:grpSp>
        <p:nvGrpSpPr>
          <p:cNvPr id="14346" name="Group 1087"/>
          <p:cNvGrpSpPr>
            <a:grpSpLocks/>
          </p:cNvGrpSpPr>
          <p:nvPr/>
        </p:nvGrpSpPr>
        <p:grpSpPr bwMode="auto">
          <a:xfrm>
            <a:off x="1905000" y="29424"/>
            <a:ext cx="6600825" cy="519113"/>
            <a:chOff x="1152" y="-25"/>
            <a:chExt cx="4158" cy="327"/>
          </a:xfrm>
        </p:grpSpPr>
        <p:sp>
          <p:nvSpPr>
            <p:cNvPr id="14366" name="Text Box 1028"/>
            <p:cNvSpPr txBox="1">
              <a:spLocks noChangeArrowheads="1"/>
            </p:cNvSpPr>
            <p:nvPr/>
          </p:nvSpPr>
          <p:spPr bwMode="auto">
            <a:xfrm>
              <a:off x="3150" y="-25"/>
              <a:ext cx="216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800" b="1" dirty="0">
                  <a:latin typeface="Comic Sans MS" pitchFamily="66" charset="0"/>
                </a:rPr>
                <a:t>σε δυο Διαστάσεις </a:t>
              </a:r>
            </a:p>
          </p:txBody>
        </p:sp>
        <p:sp>
          <p:nvSpPr>
            <p:cNvPr id="4101" name="Text Box 1029"/>
            <p:cNvSpPr txBox="1">
              <a:spLocks noChangeArrowheads="1"/>
            </p:cNvSpPr>
            <p:nvPr/>
          </p:nvSpPr>
          <p:spPr bwMode="auto">
            <a:xfrm>
              <a:off x="1152" y="0"/>
              <a:ext cx="202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l-GR" sz="2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ΔΙΑΝΥΣΜΑ ΘΕΣΗΣ</a:t>
              </a:r>
            </a:p>
          </p:txBody>
        </p:sp>
      </p:grpSp>
      <p:sp>
        <p:nvSpPr>
          <p:cNvPr id="4151" name="Text Box 1079"/>
          <p:cNvSpPr txBox="1">
            <a:spLocks noChangeArrowheads="1"/>
          </p:cNvSpPr>
          <p:nvPr/>
        </p:nvSpPr>
        <p:spPr bwMode="auto">
          <a:xfrm>
            <a:off x="5562600" y="4191000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 i="1" dirty="0">
                <a:latin typeface="Times New Roman" pitchFamily="18" charset="0"/>
              </a:rPr>
              <a:t>θ</a:t>
            </a:r>
          </a:p>
        </p:txBody>
      </p:sp>
      <p:grpSp>
        <p:nvGrpSpPr>
          <p:cNvPr id="7" name="Group 1090"/>
          <p:cNvGrpSpPr>
            <a:grpSpLocks/>
          </p:cNvGrpSpPr>
          <p:nvPr/>
        </p:nvGrpSpPr>
        <p:grpSpPr bwMode="auto">
          <a:xfrm>
            <a:off x="381000" y="914400"/>
            <a:ext cx="6759575" cy="4124325"/>
            <a:chOff x="240" y="576"/>
            <a:chExt cx="4258" cy="2598"/>
          </a:xfrm>
        </p:grpSpPr>
        <p:graphicFrame>
          <p:nvGraphicFramePr>
            <p:cNvPr id="14363" name="Object 1080"/>
            <p:cNvGraphicFramePr>
              <a:graphicFrameLocks noChangeAspect="1"/>
            </p:cNvGraphicFramePr>
            <p:nvPr/>
          </p:nvGraphicFramePr>
          <p:xfrm>
            <a:off x="240" y="576"/>
            <a:ext cx="1124" cy="3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616" name="Εξίσωση" r:id="rId16" imgW="672808" imgH="203112" progId="Equation.3">
                    <p:embed/>
                  </p:oleObj>
                </mc:Choice>
                <mc:Fallback>
                  <p:oleObj name="Εξίσωση" r:id="rId16" imgW="672808" imgH="203112" progId="Equation.3">
                    <p:embed/>
                    <p:pic>
                      <p:nvPicPr>
                        <p:cNvPr id="0" name="Object 10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576"/>
                          <a:ext cx="1124" cy="3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4" name="Line 1040"/>
            <p:cNvSpPr>
              <a:spLocks noChangeShapeType="1"/>
            </p:cNvSpPr>
            <p:nvPr/>
          </p:nvSpPr>
          <p:spPr bwMode="auto">
            <a:xfrm>
              <a:off x="4422" y="1661"/>
              <a:ext cx="0" cy="127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4365" name="Text Box 1042"/>
            <p:cNvSpPr txBox="1">
              <a:spLocks noChangeArrowheads="1"/>
            </p:cNvSpPr>
            <p:nvPr/>
          </p:nvSpPr>
          <p:spPr bwMode="auto">
            <a:xfrm>
              <a:off x="4286" y="288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solidFill>
                    <a:srgbClr val="CC3300"/>
                  </a:solidFill>
                  <a:latin typeface="Times New Roman" pitchFamily="18" charset="0"/>
                </a:rPr>
                <a:t>x</a:t>
              </a:r>
              <a:endParaRPr lang="el-GR" altLang="el-GR" sz="2400" b="1" i="1" baseline="-25000">
                <a:solidFill>
                  <a:srgbClr val="CC33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8" name="Group 1091"/>
          <p:cNvGrpSpPr>
            <a:grpSpLocks/>
          </p:cNvGrpSpPr>
          <p:nvPr/>
        </p:nvGrpSpPr>
        <p:grpSpPr bwMode="auto">
          <a:xfrm>
            <a:off x="381000" y="1600200"/>
            <a:ext cx="6638925" cy="1206500"/>
            <a:chOff x="240" y="1008"/>
            <a:chExt cx="4182" cy="760"/>
          </a:xfrm>
        </p:grpSpPr>
        <p:sp>
          <p:nvSpPr>
            <p:cNvPr id="14360" name="Line 1041"/>
            <p:cNvSpPr>
              <a:spLocks noChangeShapeType="1"/>
            </p:cNvSpPr>
            <p:nvPr/>
          </p:nvSpPr>
          <p:spPr bwMode="auto">
            <a:xfrm flipH="1">
              <a:off x="3288" y="1661"/>
              <a:ext cx="1134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4361" name="Text Box 1043"/>
            <p:cNvSpPr txBox="1">
              <a:spLocks noChangeArrowheads="1"/>
            </p:cNvSpPr>
            <p:nvPr/>
          </p:nvSpPr>
          <p:spPr bwMode="auto">
            <a:xfrm>
              <a:off x="3002" y="1480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solidFill>
                    <a:srgbClr val="CC3300"/>
                  </a:solidFill>
                  <a:latin typeface="Times New Roman" pitchFamily="18" charset="0"/>
                </a:rPr>
                <a:t>y</a:t>
              </a:r>
              <a:endParaRPr lang="el-GR" altLang="el-GR" sz="2400" b="1" i="1" baseline="-25000">
                <a:solidFill>
                  <a:srgbClr val="CC3300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14362" name="Object 1081"/>
            <p:cNvGraphicFramePr>
              <a:graphicFrameLocks noChangeAspect="1"/>
            </p:cNvGraphicFramePr>
            <p:nvPr/>
          </p:nvGraphicFramePr>
          <p:xfrm>
            <a:off x="240" y="1008"/>
            <a:ext cx="1103" cy="3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617" name="Εξίσωση" r:id="rId18" imgW="660113" imgH="203112" progId="Equation.3">
                    <p:embed/>
                  </p:oleObj>
                </mc:Choice>
                <mc:Fallback>
                  <p:oleObj name="Εξίσωση" r:id="rId18" imgW="660113" imgH="203112" progId="Equation.3">
                    <p:embed/>
                    <p:pic>
                      <p:nvPicPr>
                        <p:cNvPr id="0" name="Object 10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1008"/>
                          <a:ext cx="1103" cy="3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91" name="45 - TextBox"/>
          <p:cNvSpPr txBox="1">
            <a:spLocks noChangeArrowheads="1"/>
          </p:cNvSpPr>
          <p:nvPr/>
        </p:nvSpPr>
        <p:spPr bwMode="auto">
          <a:xfrm>
            <a:off x="71438" y="6381750"/>
            <a:ext cx="2844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  <a:cs typeface="Times New Roman" pitchFamily="18" charset="0"/>
                <a:hlinkClick r:id="rId20" action="ppaction://hlinkfile"/>
              </a:rPr>
              <a:t>ΠΡΟΣΟΜΟΙΩΣΗ 8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  (302)</a:t>
            </a:r>
          </a:p>
        </p:txBody>
      </p:sp>
      <p:sp>
        <p:nvSpPr>
          <p:cNvPr id="11292" name="46 - TextBox"/>
          <p:cNvSpPr txBox="1">
            <a:spLocks noChangeArrowheads="1"/>
          </p:cNvSpPr>
          <p:nvPr/>
        </p:nvSpPr>
        <p:spPr bwMode="auto">
          <a:xfrm>
            <a:off x="71438" y="6021388"/>
            <a:ext cx="29883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  <a:cs typeface="Times New Roman" pitchFamily="18" charset="0"/>
                <a:hlinkClick r:id="rId20" action="ppaction://hlinkfile"/>
              </a:rPr>
              <a:t>ΠΡΟΣΟΜΟΙΩΣΗ 7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  (Unit)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23528" y="2329405"/>
                <a:ext cx="3289940" cy="616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𝒓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</m:d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8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329405"/>
                <a:ext cx="3289940" cy="61645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26441" y="4391526"/>
                <a:ext cx="17972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n-US" sz="2400" b="1" i="0" smtClean="0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𝒙</m:t>
                      </m:r>
                      <m:acc>
                        <m:accPr>
                          <m:chr m:val="̂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 smtClean="0">
                          <a:latin typeface="Cambria Math"/>
                        </a:rPr>
                        <m:t>+</m:t>
                      </m:r>
                      <m:r>
                        <a:rPr lang="en-US" sz="2400" b="1" i="1" smtClean="0">
                          <a:latin typeface="Cambria Math"/>
                        </a:rPr>
                        <m:t>𝒚</m:t>
                      </m:r>
                      <m:acc>
                        <m:accPr>
                          <m:chr m:val="̂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441" y="4391526"/>
                <a:ext cx="1797287" cy="461665"/>
              </a:xfrm>
              <a:prstGeom prst="rect">
                <a:avLst/>
              </a:prstGeom>
              <a:blipFill rotWithShape="1">
                <a:blip r:embed="rId22"/>
                <a:stretch>
                  <a:fillRect t="-1316" r="-14966" b="-131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Ομάδα 11"/>
          <p:cNvGrpSpPr/>
          <p:nvPr/>
        </p:nvGrpSpPr>
        <p:grpSpPr>
          <a:xfrm>
            <a:off x="4922242" y="3717032"/>
            <a:ext cx="3067443" cy="3180706"/>
            <a:chOff x="4922242" y="3717032"/>
            <a:chExt cx="3067443" cy="3180706"/>
          </a:xfrm>
        </p:grpSpPr>
        <p:sp>
          <p:nvSpPr>
            <p:cNvPr id="14369" name="Line 1074"/>
            <p:cNvSpPr>
              <a:spLocks noChangeShapeType="1"/>
            </p:cNvSpPr>
            <p:nvPr/>
          </p:nvSpPr>
          <p:spPr bwMode="auto">
            <a:xfrm rot="10800000" flipH="1">
              <a:off x="5257800" y="3810000"/>
              <a:ext cx="762000" cy="83820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5526257" y="3717032"/>
                  <a:ext cx="43473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26257" y="3717032"/>
                  <a:ext cx="434734" cy="461665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 l="-1408" t="-2667" r="-845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4922242" y="5445224"/>
                  <a:ext cx="3067443" cy="14525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sz="2400" b="1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acc>
                              <m:accPr>
                                <m:chr m:val="⃗"/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b="1" i="1" smtClean="0">
                                        <a:latin typeface="Cambria Math"/>
                                      </a:rPr>
                                      <m:t>𝒓</m:t>
                                    </m:r>
                                  </m:e>
                                </m:acc>
                              </m:e>
                            </m:d>
                          </m:den>
                        </m:f>
                        <m:r>
                          <a:rPr lang="en-US" sz="2400" b="1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>
                                <a:latin typeface="Cambria Math"/>
                              </a:rPr>
                              <m:t>𝒙</m:t>
                            </m:r>
                            <m:acc>
                              <m:accPr>
                                <m:chr m:val="̂"/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latin typeface="Cambria Math"/>
                                  </a:rPr>
                                  <m:t>𝒊</m:t>
                                </m:r>
                              </m:e>
                            </m:acc>
                            <m:r>
                              <a:rPr lang="en-US" sz="2400" b="1" i="1">
                                <a:latin typeface="Cambria Math"/>
                              </a:rPr>
                              <m:t>+</m:t>
                            </m:r>
                            <m:r>
                              <a:rPr lang="en-US" sz="2400" b="1" i="1">
                                <a:latin typeface="Cambria Math"/>
                              </a:rPr>
                              <m:t>𝒚</m:t>
                            </m:r>
                            <m:acc>
                              <m:accPr>
                                <m:chr m:val="̂"/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latin typeface="Cambria Math"/>
                                  </a:rPr>
                                  <m:t>𝒋</m:t>
                                </m:r>
                              </m:e>
                            </m:acc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800" b="1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2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b="1" i="1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2800" b="1" i="1"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2800" b="1" i="1">
                                    <a:latin typeface="Cambria Math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2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b="1" i="1">
                                        <a:latin typeface="Cambria Math"/>
                                      </a:rPr>
                                      <m:t>𝒚</m:t>
                                    </m:r>
                                  </m:e>
                                  <m:sup>
                                    <m:r>
                                      <a:rPr lang="en-US" sz="2800" b="1" i="1"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e>
                            </m:rad>
                          </m:den>
                        </m:f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2242" y="5445224"/>
                  <a:ext cx="3067443" cy="1452514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5257800" y="2667000"/>
            <a:ext cx="1752600" cy="1981200"/>
            <a:chOff x="5257800" y="2667000"/>
            <a:chExt cx="1752600" cy="1981200"/>
          </a:xfrm>
        </p:grpSpPr>
        <p:sp>
          <p:nvSpPr>
            <p:cNvPr id="14380" name="Line 1056"/>
            <p:cNvSpPr>
              <a:spLocks noChangeShapeType="1"/>
            </p:cNvSpPr>
            <p:nvPr/>
          </p:nvSpPr>
          <p:spPr bwMode="auto">
            <a:xfrm flipV="1">
              <a:off x="5257800" y="2667000"/>
              <a:ext cx="1752600" cy="19812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Ορθογώνιο 12"/>
                <p:cNvSpPr/>
                <p:nvPr/>
              </p:nvSpPr>
              <p:spPr>
                <a:xfrm>
                  <a:off x="6153490" y="3007405"/>
                  <a:ext cx="434734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99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>
                                <a:solidFill>
                                  <a:srgbClr val="FF99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99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Ορθογώνιο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53490" y="3007405"/>
                  <a:ext cx="434734" cy="461665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1" grpId="0" autoUpdateAnimBg="0"/>
      <p:bldP spid="11291" grpId="0"/>
      <p:bldP spid="11292" grpId="0"/>
      <p:bldP spid="3" grpId="0"/>
      <p:bldP spid="3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83"/>
          <p:cNvGrpSpPr>
            <a:grpSpLocks/>
          </p:cNvGrpSpPr>
          <p:nvPr/>
        </p:nvGrpSpPr>
        <p:grpSpPr bwMode="auto">
          <a:xfrm>
            <a:off x="7924800" y="3048000"/>
            <a:ext cx="288925" cy="1987550"/>
            <a:chOff x="4992" y="1920"/>
            <a:chExt cx="182" cy="1252"/>
          </a:xfrm>
        </p:grpSpPr>
        <p:sp>
          <p:nvSpPr>
            <p:cNvPr id="15404" name="Line 1045"/>
            <p:cNvSpPr>
              <a:spLocks noChangeShapeType="1"/>
            </p:cNvSpPr>
            <p:nvPr/>
          </p:nvSpPr>
          <p:spPr bwMode="auto">
            <a:xfrm>
              <a:off x="5088" y="1920"/>
              <a:ext cx="0" cy="100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5405" name="Text Box 1050"/>
            <p:cNvSpPr txBox="1">
              <a:spLocks noChangeArrowheads="1"/>
            </p:cNvSpPr>
            <p:nvPr/>
          </p:nvSpPr>
          <p:spPr bwMode="auto">
            <a:xfrm>
              <a:off x="4992" y="2928"/>
              <a:ext cx="182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8000" tIns="10800" rIns="18000" bIns="1080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solidFill>
                    <a:srgbClr val="FF9900"/>
                  </a:solidFill>
                  <a:latin typeface="Times New Roman" pitchFamily="18" charset="0"/>
                </a:rPr>
                <a:t>x</a:t>
              </a:r>
              <a:r>
                <a:rPr lang="en-US" altLang="el-GR" sz="2400" b="1" i="1" baseline="-25000">
                  <a:solidFill>
                    <a:srgbClr val="FF9900"/>
                  </a:solidFill>
                  <a:latin typeface="Times New Roman" pitchFamily="18" charset="0"/>
                </a:rPr>
                <a:t>2</a:t>
              </a:r>
              <a:endParaRPr lang="el-GR" altLang="el-GR" sz="2400" b="1" i="1" baseline="-25000">
                <a:solidFill>
                  <a:srgbClr val="FF99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" name="Group 1081"/>
          <p:cNvGrpSpPr>
            <a:grpSpLocks/>
          </p:cNvGrpSpPr>
          <p:nvPr/>
        </p:nvGrpSpPr>
        <p:grpSpPr bwMode="auto">
          <a:xfrm>
            <a:off x="6172200" y="1905000"/>
            <a:ext cx="288925" cy="3130550"/>
            <a:chOff x="3888" y="1200"/>
            <a:chExt cx="182" cy="1972"/>
          </a:xfrm>
        </p:grpSpPr>
        <p:sp>
          <p:nvSpPr>
            <p:cNvPr id="15402" name="Text Box 1041"/>
            <p:cNvSpPr txBox="1">
              <a:spLocks noChangeArrowheads="1"/>
            </p:cNvSpPr>
            <p:nvPr/>
          </p:nvSpPr>
          <p:spPr bwMode="auto">
            <a:xfrm>
              <a:off x="3888" y="2928"/>
              <a:ext cx="182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8000" tIns="10800" rIns="18000" bIns="1080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solidFill>
                    <a:srgbClr val="00FF00"/>
                  </a:solidFill>
                  <a:latin typeface="Times New Roman" pitchFamily="18" charset="0"/>
                </a:rPr>
                <a:t>x</a:t>
              </a:r>
              <a:r>
                <a:rPr lang="en-US" altLang="el-GR" sz="2400" b="1" i="1" baseline="-25000">
                  <a:solidFill>
                    <a:srgbClr val="00FF00"/>
                  </a:solidFill>
                  <a:latin typeface="Times New Roman" pitchFamily="18" charset="0"/>
                </a:rPr>
                <a:t>1</a:t>
              </a:r>
              <a:endParaRPr lang="el-GR" altLang="el-GR" sz="2400" b="1" i="1" baseline="-25000">
                <a:solidFill>
                  <a:srgbClr val="00FF00"/>
                </a:solidFill>
                <a:latin typeface="Times New Roman" pitchFamily="18" charset="0"/>
              </a:endParaRPr>
            </a:p>
          </p:txBody>
        </p:sp>
        <p:sp>
          <p:nvSpPr>
            <p:cNvPr id="15403" name="Line 1062"/>
            <p:cNvSpPr>
              <a:spLocks noChangeShapeType="1"/>
            </p:cNvSpPr>
            <p:nvPr/>
          </p:nvSpPr>
          <p:spPr bwMode="auto">
            <a:xfrm>
              <a:off x="3984" y="1200"/>
              <a:ext cx="0" cy="1728"/>
            </a:xfrm>
            <a:prstGeom prst="line">
              <a:avLst/>
            </a:prstGeom>
            <a:noFill/>
            <a:ln w="22225">
              <a:solidFill>
                <a:srgbClr val="00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5365" name="Group 1086"/>
          <p:cNvGrpSpPr>
            <a:grpSpLocks/>
          </p:cNvGrpSpPr>
          <p:nvPr/>
        </p:nvGrpSpPr>
        <p:grpSpPr bwMode="auto">
          <a:xfrm>
            <a:off x="990600" y="0"/>
            <a:ext cx="7226300" cy="519113"/>
            <a:chOff x="624" y="0"/>
            <a:chExt cx="4552" cy="327"/>
          </a:xfrm>
        </p:grpSpPr>
        <p:sp>
          <p:nvSpPr>
            <p:cNvPr id="15399" name="Text Box 1026"/>
            <p:cNvSpPr txBox="1">
              <a:spLocks noChangeArrowheads="1"/>
            </p:cNvSpPr>
            <p:nvPr/>
          </p:nvSpPr>
          <p:spPr bwMode="auto">
            <a:xfrm>
              <a:off x="624" y="0"/>
              <a:ext cx="240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800" b="1">
                  <a:latin typeface="Franklin Gothic Medium" pitchFamily="34" charset="0"/>
                </a:rPr>
                <a:t>Διάνυσμα Μετατόπισης</a:t>
              </a:r>
            </a:p>
          </p:txBody>
        </p:sp>
        <p:sp>
          <p:nvSpPr>
            <p:cNvPr id="15401" name="Text Box 1064"/>
            <p:cNvSpPr txBox="1">
              <a:spLocks noChangeArrowheads="1"/>
            </p:cNvSpPr>
            <p:nvPr/>
          </p:nvSpPr>
          <p:spPr bwMode="auto">
            <a:xfrm>
              <a:off x="3016" y="0"/>
              <a:ext cx="216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800" b="1" dirty="0">
                  <a:latin typeface="Comic Sans MS" pitchFamily="66" charset="0"/>
                </a:rPr>
                <a:t>σε δυο Διαστάσεις </a:t>
              </a:r>
            </a:p>
          </p:txBody>
        </p:sp>
      </p:grpSp>
      <p:grpSp>
        <p:nvGrpSpPr>
          <p:cNvPr id="5" name="Group 1084"/>
          <p:cNvGrpSpPr>
            <a:grpSpLocks/>
          </p:cNvGrpSpPr>
          <p:nvPr/>
        </p:nvGrpSpPr>
        <p:grpSpPr bwMode="auto">
          <a:xfrm>
            <a:off x="4572000" y="2895600"/>
            <a:ext cx="3505200" cy="387350"/>
            <a:chOff x="2880" y="1824"/>
            <a:chExt cx="2208" cy="244"/>
          </a:xfrm>
        </p:grpSpPr>
        <p:sp>
          <p:nvSpPr>
            <p:cNvPr id="15397" name="Text Box 1052"/>
            <p:cNvSpPr txBox="1">
              <a:spLocks noChangeArrowheads="1"/>
            </p:cNvSpPr>
            <p:nvPr/>
          </p:nvSpPr>
          <p:spPr bwMode="auto">
            <a:xfrm>
              <a:off x="2880" y="1824"/>
              <a:ext cx="192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solidFill>
                    <a:srgbClr val="FF9900"/>
                  </a:solidFill>
                  <a:latin typeface="Times New Roman" pitchFamily="18" charset="0"/>
                </a:rPr>
                <a:t>y</a:t>
              </a:r>
              <a:r>
                <a:rPr lang="en-US" altLang="el-GR" sz="2400" b="1" i="1" baseline="-25000">
                  <a:solidFill>
                    <a:srgbClr val="FF9900"/>
                  </a:solidFill>
                  <a:latin typeface="Times New Roman" pitchFamily="18" charset="0"/>
                </a:rPr>
                <a:t>2</a:t>
              </a:r>
              <a:endParaRPr lang="el-GR" altLang="el-GR" sz="2400" b="1" i="1" baseline="-25000">
                <a:solidFill>
                  <a:srgbClr val="FF9900"/>
                </a:solidFill>
                <a:latin typeface="Times New Roman" pitchFamily="18" charset="0"/>
              </a:endParaRPr>
            </a:p>
          </p:txBody>
        </p:sp>
        <p:sp>
          <p:nvSpPr>
            <p:cNvPr id="15398" name="Line 1066"/>
            <p:cNvSpPr>
              <a:spLocks noChangeShapeType="1"/>
            </p:cNvSpPr>
            <p:nvPr/>
          </p:nvSpPr>
          <p:spPr bwMode="auto">
            <a:xfrm flipH="1">
              <a:off x="3072" y="1920"/>
              <a:ext cx="2016" cy="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6" name="Group 1080"/>
          <p:cNvGrpSpPr>
            <a:grpSpLocks/>
          </p:cNvGrpSpPr>
          <p:nvPr/>
        </p:nvGrpSpPr>
        <p:grpSpPr bwMode="auto">
          <a:xfrm>
            <a:off x="4572000" y="1676400"/>
            <a:ext cx="1752600" cy="387350"/>
            <a:chOff x="2880" y="1056"/>
            <a:chExt cx="1104" cy="244"/>
          </a:xfrm>
        </p:grpSpPr>
        <p:sp>
          <p:nvSpPr>
            <p:cNvPr id="15395" name="Text Box 1042"/>
            <p:cNvSpPr txBox="1">
              <a:spLocks noChangeArrowheads="1"/>
            </p:cNvSpPr>
            <p:nvPr/>
          </p:nvSpPr>
          <p:spPr bwMode="auto">
            <a:xfrm>
              <a:off x="2880" y="1056"/>
              <a:ext cx="192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solidFill>
                    <a:srgbClr val="00FF00"/>
                  </a:solidFill>
                  <a:latin typeface="Times New Roman" pitchFamily="18" charset="0"/>
                </a:rPr>
                <a:t>y</a:t>
              </a:r>
              <a:r>
                <a:rPr lang="en-US" altLang="el-GR" sz="2400" b="1" i="1" baseline="-25000">
                  <a:solidFill>
                    <a:srgbClr val="00FF00"/>
                  </a:solidFill>
                  <a:latin typeface="Times New Roman" pitchFamily="18" charset="0"/>
                </a:rPr>
                <a:t>1</a:t>
              </a:r>
              <a:endParaRPr lang="el-GR" altLang="el-GR" sz="2400" b="1" i="1" baseline="-25000">
                <a:solidFill>
                  <a:srgbClr val="00FF00"/>
                </a:solidFill>
                <a:latin typeface="Times New Roman" pitchFamily="18" charset="0"/>
              </a:endParaRPr>
            </a:p>
          </p:txBody>
        </p:sp>
        <p:sp>
          <p:nvSpPr>
            <p:cNvPr id="15396" name="Line 1067"/>
            <p:cNvSpPr>
              <a:spLocks noChangeShapeType="1"/>
            </p:cNvSpPr>
            <p:nvPr/>
          </p:nvSpPr>
          <p:spPr bwMode="auto">
            <a:xfrm rot="-5400000">
              <a:off x="3528" y="696"/>
              <a:ext cx="0" cy="912"/>
            </a:xfrm>
            <a:prstGeom prst="line">
              <a:avLst/>
            </a:prstGeom>
            <a:noFill/>
            <a:ln w="22225">
              <a:solidFill>
                <a:srgbClr val="00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2309" name="44 - TextBox"/>
          <p:cNvSpPr txBox="1">
            <a:spLocks noChangeArrowheads="1"/>
          </p:cNvSpPr>
          <p:nvPr/>
        </p:nvSpPr>
        <p:spPr bwMode="auto">
          <a:xfrm>
            <a:off x="5940152" y="6308725"/>
            <a:ext cx="31308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ΠΡΟΣΟΜΟΙΩΣΗ 9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   (</a:t>
            </a:r>
            <a:r>
              <a:rPr lang="en-US" altLang="el-GR" sz="1800" b="1" dirty="0" err="1">
                <a:latin typeface="Times New Roman" pitchFamily="18" charset="0"/>
                <a:cs typeface="Times New Roman" pitchFamily="18" charset="0"/>
              </a:rPr>
              <a:t>Didpl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10" name="Ομάδα 9"/>
          <p:cNvGrpSpPr/>
          <p:nvPr/>
        </p:nvGrpSpPr>
        <p:grpSpPr>
          <a:xfrm>
            <a:off x="4495800" y="838200"/>
            <a:ext cx="4419600" cy="4276601"/>
            <a:chOff x="4495800" y="838200"/>
            <a:chExt cx="4419600" cy="4276601"/>
          </a:xfrm>
        </p:grpSpPr>
        <p:grpSp>
          <p:nvGrpSpPr>
            <p:cNvPr id="15368" name="Group 1076"/>
            <p:cNvGrpSpPr>
              <a:grpSpLocks/>
            </p:cNvGrpSpPr>
            <p:nvPr/>
          </p:nvGrpSpPr>
          <p:grpSpPr bwMode="auto">
            <a:xfrm>
              <a:off x="4495800" y="838200"/>
              <a:ext cx="4419600" cy="4267200"/>
              <a:chOff x="2832" y="528"/>
              <a:chExt cx="2784" cy="2688"/>
            </a:xfrm>
          </p:grpSpPr>
          <p:sp>
            <p:nvSpPr>
              <p:cNvPr id="15386" name="Text Box 1032"/>
              <p:cNvSpPr txBox="1">
                <a:spLocks noChangeArrowheads="1"/>
              </p:cNvSpPr>
              <p:nvPr/>
            </p:nvSpPr>
            <p:spPr bwMode="auto">
              <a:xfrm>
                <a:off x="2832" y="2832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15387" name="Line 1027"/>
              <p:cNvSpPr>
                <a:spLocks noChangeShapeType="1"/>
              </p:cNvSpPr>
              <p:nvPr/>
            </p:nvSpPr>
            <p:spPr bwMode="auto">
              <a:xfrm>
                <a:off x="3072" y="576"/>
                <a:ext cx="0" cy="238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5388" name="Line 1028"/>
              <p:cNvSpPr>
                <a:spLocks noChangeShapeType="1"/>
              </p:cNvSpPr>
              <p:nvPr/>
            </p:nvSpPr>
            <p:spPr bwMode="auto">
              <a:xfrm>
                <a:off x="3072" y="2928"/>
                <a:ext cx="25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5389" name="Text Box 1031"/>
              <p:cNvSpPr txBox="1">
                <a:spLocks noChangeArrowheads="1"/>
              </p:cNvSpPr>
              <p:nvPr/>
            </p:nvSpPr>
            <p:spPr bwMode="auto">
              <a:xfrm>
                <a:off x="5376" y="2928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>
                    <a:latin typeface="Times New Roman" pitchFamily="18" charset="0"/>
                  </a:rPr>
                  <a:t>x</a:t>
                </a:r>
                <a:endParaRPr lang="el-GR" altLang="el-GR" sz="2400" b="1" i="1">
                  <a:latin typeface="Times New Roman" pitchFamily="18" charset="0"/>
                </a:endParaRPr>
              </a:p>
            </p:txBody>
          </p:sp>
          <p:sp>
            <p:nvSpPr>
              <p:cNvPr id="15390" name="Text Box 1034"/>
              <p:cNvSpPr txBox="1">
                <a:spLocks noChangeArrowheads="1"/>
              </p:cNvSpPr>
              <p:nvPr/>
            </p:nvSpPr>
            <p:spPr bwMode="auto">
              <a:xfrm>
                <a:off x="2832" y="528"/>
                <a:ext cx="20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>
                    <a:latin typeface="Times New Roman" pitchFamily="18" charset="0"/>
                  </a:rPr>
                  <a:t>y</a:t>
                </a:r>
                <a:endParaRPr lang="el-GR" altLang="el-GR" sz="2400" b="1" i="1">
                  <a:latin typeface="Times New Roman" pitchFamily="18" charset="0"/>
                </a:endParaRPr>
              </a:p>
            </p:txBody>
          </p:sp>
          <p:sp>
            <p:nvSpPr>
              <p:cNvPr id="15391" name="Line 1069"/>
              <p:cNvSpPr>
                <a:spLocks noChangeShapeType="1"/>
              </p:cNvSpPr>
              <p:nvPr/>
            </p:nvSpPr>
            <p:spPr bwMode="auto">
              <a:xfrm rot="10800000" flipH="1">
                <a:off x="3072" y="2928"/>
                <a:ext cx="576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5392" name="Line 1070"/>
              <p:cNvSpPr>
                <a:spLocks noChangeShapeType="1"/>
              </p:cNvSpPr>
              <p:nvPr/>
            </p:nvSpPr>
            <p:spPr bwMode="auto">
              <a:xfrm rot="-5400000">
                <a:off x="2784" y="2640"/>
                <a:ext cx="576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5347257" y="4653136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7257" y="4653136"/>
                  <a:ext cx="383438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9524" t="-17105" r="-2063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4495800" y="3783037"/>
                  <a:ext cx="4386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5800" y="3783037"/>
                  <a:ext cx="438644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2817" t="-17333" r="-25352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308973" y="5415607"/>
                <a:ext cx="419101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smtClean="0">
                          <a:latin typeface="Cambria Math"/>
                        </a:rPr>
                        <m:t>𝚫</m:t>
                      </m:r>
                      <m:acc>
                        <m:accPr>
                          <m:chr m:val="⃗"/>
                          <m:ctrlPr>
                            <a:rPr lang="el-GR" sz="24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400" b="1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̂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4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400" b="1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4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̂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973" y="5415607"/>
                <a:ext cx="4191019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316" r="-6114" b="-131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Ομάδα 17"/>
          <p:cNvGrpSpPr/>
          <p:nvPr/>
        </p:nvGrpSpPr>
        <p:grpSpPr>
          <a:xfrm>
            <a:off x="6248400" y="1371600"/>
            <a:ext cx="263525" cy="533400"/>
            <a:chOff x="6248400" y="1371600"/>
            <a:chExt cx="263525" cy="533400"/>
          </a:xfrm>
        </p:grpSpPr>
        <p:sp>
          <p:nvSpPr>
            <p:cNvPr id="15381" name="Text Box 1029"/>
            <p:cNvSpPr txBox="1">
              <a:spLocks noChangeArrowheads="1"/>
            </p:cNvSpPr>
            <p:nvPr/>
          </p:nvSpPr>
          <p:spPr bwMode="auto">
            <a:xfrm>
              <a:off x="6324600" y="1371600"/>
              <a:ext cx="187325" cy="387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8000" tIns="10800" rIns="18000" bIns="1080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>
                  <a:solidFill>
                    <a:srgbClr val="00FF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5385" name="Oval 1073"/>
            <p:cNvSpPr>
              <a:spLocks noChangeArrowheads="1"/>
            </p:cNvSpPr>
            <p:nvPr/>
          </p:nvSpPr>
          <p:spPr bwMode="auto">
            <a:xfrm>
              <a:off x="6248400" y="1752600"/>
              <a:ext cx="152400" cy="15240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</p:grpSp>
      <p:grpSp>
        <p:nvGrpSpPr>
          <p:cNvPr id="17" name="Ομάδα 16"/>
          <p:cNvGrpSpPr/>
          <p:nvPr/>
        </p:nvGrpSpPr>
        <p:grpSpPr>
          <a:xfrm>
            <a:off x="352194" y="1340768"/>
            <a:ext cx="5972406" cy="3307432"/>
            <a:chOff x="352194" y="1340768"/>
            <a:chExt cx="5972406" cy="3307432"/>
          </a:xfrm>
        </p:grpSpPr>
        <p:sp>
          <p:nvSpPr>
            <p:cNvPr id="15384" name="Line 1061"/>
            <p:cNvSpPr>
              <a:spLocks noChangeShapeType="1"/>
            </p:cNvSpPr>
            <p:nvPr/>
          </p:nvSpPr>
          <p:spPr bwMode="auto">
            <a:xfrm flipV="1">
              <a:off x="4876800" y="1828800"/>
              <a:ext cx="1447800" cy="2819400"/>
            </a:xfrm>
            <a:prstGeom prst="line">
              <a:avLst/>
            </a:prstGeom>
            <a:noFill/>
            <a:ln w="47625">
              <a:solidFill>
                <a:srgbClr val="00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352194" y="1340768"/>
                  <a:ext cx="223952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1" smtClean="0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400" b="1" i="0" smtClean="0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400" b="1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194" y="1340768"/>
                  <a:ext cx="2239523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1316" r="-11717" b="-1315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Ορθογώνιο 10"/>
                <p:cNvSpPr/>
                <p:nvPr/>
              </p:nvSpPr>
              <p:spPr>
                <a:xfrm>
                  <a:off x="5502022" y="2204864"/>
                  <a:ext cx="58214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b="1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Ορθογώνιο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02022" y="2204864"/>
                  <a:ext cx="582146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5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Ομάδα 18"/>
          <p:cNvGrpSpPr/>
          <p:nvPr/>
        </p:nvGrpSpPr>
        <p:grpSpPr>
          <a:xfrm>
            <a:off x="8078788" y="2667000"/>
            <a:ext cx="309562" cy="457200"/>
            <a:chOff x="8078788" y="2667000"/>
            <a:chExt cx="309562" cy="457200"/>
          </a:xfrm>
        </p:grpSpPr>
        <p:sp>
          <p:nvSpPr>
            <p:cNvPr id="15378" name="Text Box 1055"/>
            <p:cNvSpPr txBox="1">
              <a:spLocks noChangeArrowheads="1"/>
            </p:cNvSpPr>
            <p:nvPr/>
          </p:nvSpPr>
          <p:spPr bwMode="auto">
            <a:xfrm>
              <a:off x="8201025" y="2667000"/>
              <a:ext cx="187325" cy="387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8000" tIns="10800" rIns="18000" bIns="1080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>
                  <a:solidFill>
                    <a:srgbClr val="FF99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5380" name="Oval 1074"/>
            <p:cNvSpPr>
              <a:spLocks noChangeArrowheads="1"/>
            </p:cNvSpPr>
            <p:nvPr/>
          </p:nvSpPr>
          <p:spPr bwMode="auto">
            <a:xfrm>
              <a:off x="8078788" y="2971800"/>
              <a:ext cx="152400" cy="15240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</p:grpSp>
      <p:grpSp>
        <p:nvGrpSpPr>
          <p:cNvPr id="20" name="Ομάδα 19"/>
          <p:cNvGrpSpPr/>
          <p:nvPr/>
        </p:nvGrpSpPr>
        <p:grpSpPr>
          <a:xfrm>
            <a:off x="359596" y="2132856"/>
            <a:ext cx="7793804" cy="2515344"/>
            <a:chOff x="359596" y="2132856"/>
            <a:chExt cx="7793804" cy="2515344"/>
          </a:xfrm>
        </p:grpSpPr>
        <p:sp>
          <p:nvSpPr>
            <p:cNvPr id="15376" name="Line 1044"/>
            <p:cNvSpPr>
              <a:spLocks noChangeShapeType="1"/>
            </p:cNvSpPr>
            <p:nvPr/>
          </p:nvSpPr>
          <p:spPr bwMode="auto">
            <a:xfrm flipV="1">
              <a:off x="4876800" y="3048000"/>
              <a:ext cx="3276600" cy="1600200"/>
            </a:xfrm>
            <a:prstGeom prst="line">
              <a:avLst/>
            </a:prstGeom>
            <a:noFill/>
            <a:ln w="47625">
              <a:solidFill>
                <a:srgbClr val="FF99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59596" y="2132856"/>
                  <a:ext cx="223952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1" smtClean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400" b="1" i="0" smtClean="0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400" b="1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9596" y="2132856"/>
                  <a:ext cx="2239523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t="-1316" r="-11989" b="-1315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Ορθογώνιο 12"/>
                <p:cNvSpPr/>
                <p:nvPr/>
              </p:nvSpPr>
              <p:spPr>
                <a:xfrm>
                  <a:off x="6659563" y="3140968"/>
                  <a:ext cx="58214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CC99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b="1" i="1">
                                    <a:solidFill>
                                      <a:srgbClr val="CC99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>
                                    <a:solidFill>
                                      <a:srgbClr val="CC99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1">
                                <a:solidFill>
                                  <a:srgbClr val="CC99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400" dirty="0">
                    <a:solidFill>
                      <a:srgbClr val="CC99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Ορθογώνιο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59563" y="3140968"/>
                  <a:ext cx="582146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394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Ομάδα 15"/>
          <p:cNvGrpSpPr/>
          <p:nvPr/>
        </p:nvGrpSpPr>
        <p:grpSpPr>
          <a:xfrm>
            <a:off x="288883" y="1828800"/>
            <a:ext cx="7788317" cy="3226767"/>
            <a:chOff x="288883" y="1828800"/>
            <a:chExt cx="7788317" cy="3226767"/>
          </a:xfrm>
        </p:grpSpPr>
        <p:sp>
          <p:nvSpPr>
            <p:cNvPr id="15375" name="Line 1054"/>
            <p:cNvSpPr>
              <a:spLocks noChangeShapeType="1"/>
            </p:cNvSpPr>
            <p:nvPr/>
          </p:nvSpPr>
          <p:spPr bwMode="auto">
            <a:xfrm>
              <a:off x="6324600" y="1828800"/>
              <a:ext cx="1752600" cy="121920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288883" y="4593902"/>
                  <a:ext cx="291496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0" smtClean="0"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l-GR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sz="2400" b="1" i="1" smtClean="0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1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400" b="1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1" smtClean="0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400" b="1" i="1" smtClean="0">
                            <a:latin typeface="Cambria Math"/>
                          </a:rPr>
                          <m:t>        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883" y="4593902"/>
                  <a:ext cx="2914965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5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Ορθογώνιο 14"/>
                <p:cNvSpPr/>
                <p:nvPr/>
              </p:nvSpPr>
              <p:spPr>
                <a:xfrm>
                  <a:off x="7144795" y="1948190"/>
                  <a:ext cx="633507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l-GR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Ορθογώνιο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44795" y="1948190"/>
                  <a:ext cx="633507" cy="46166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l="-192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9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94" name="Group 1081"/>
          <p:cNvGrpSpPr>
            <a:grpSpLocks/>
          </p:cNvGrpSpPr>
          <p:nvPr/>
        </p:nvGrpSpPr>
        <p:grpSpPr bwMode="auto">
          <a:xfrm>
            <a:off x="4495800" y="838200"/>
            <a:ext cx="4419600" cy="4267200"/>
            <a:chOff x="2832" y="528"/>
            <a:chExt cx="2784" cy="2688"/>
          </a:xfrm>
        </p:grpSpPr>
        <p:sp>
          <p:nvSpPr>
            <p:cNvPr id="16409" name="Line 1027"/>
            <p:cNvSpPr>
              <a:spLocks noChangeShapeType="1"/>
            </p:cNvSpPr>
            <p:nvPr/>
          </p:nvSpPr>
          <p:spPr bwMode="auto">
            <a:xfrm>
              <a:off x="3072" y="576"/>
              <a:ext cx="0" cy="23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6410" name="Line 1028"/>
            <p:cNvSpPr>
              <a:spLocks noChangeShapeType="1"/>
            </p:cNvSpPr>
            <p:nvPr/>
          </p:nvSpPr>
          <p:spPr bwMode="auto">
            <a:xfrm>
              <a:off x="3072" y="2928"/>
              <a:ext cx="25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6411" name="Text Box 1030"/>
            <p:cNvSpPr txBox="1">
              <a:spLocks noChangeArrowheads="1"/>
            </p:cNvSpPr>
            <p:nvPr/>
          </p:nvSpPr>
          <p:spPr bwMode="auto">
            <a:xfrm>
              <a:off x="5376" y="292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x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16412" name="Text Box 1031"/>
            <p:cNvSpPr txBox="1">
              <a:spLocks noChangeArrowheads="1"/>
            </p:cNvSpPr>
            <p:nvPr/>
          </p:nvSpPr>
          <p:spPr bwMode="auto">
            <a:xfrm>
              <a:off x="2832" y="283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6413" name="Text Box 1032"/>
            <p:cNvSpPr txBox="1">
              <a:spLocks noChangeArrowheads="1"/>
            </p:cNvSpPr>
            <p:nvPr/>
          </p:nvSpPr>
          <p:spPr bwMode="auto">
            <a:xfrm>
              <a:off x="2832" y="528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y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16414" name="Line 1065"/>
            <p:cNvSpPr>
              <a:spLocks noChangeShapeType="1"/>
            </p:cNvSpPr>
            <p:nvPr/>
          </p:nvSpPr>
          <p:spPr bwMode="auto">
            <a:xfrm rot="10800000" flipH="1">
              <a:off x="3072" y="2928"/>
              <a:ext cx="576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6415" name="Line 1066"/>
            <p:cNvSpPr>
              <a:spLocks noChangeShapeType="1"/>
            </p:cNvSpPr>
            <p:nvPr/>
          </p:nvSpPr>
          <p:spPr bwMode="auto">
            <a:xfrm rot="-5400000">
              <a:off x="2784" y="2640"/>
              <a:ext cx="576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48525" name="Oval 1069"/>
          <p:cNvSpPr>
            <a:spLocks noChangeArrowheads="1"/>
          </p:cNvSpPr>
          <p:nvPr/>
        </p:nvSpPr>
        <p:spPr bwMode="auto">
          <a:xfrm>
            <a:off x="6248400" y="1752600"/>
            <a:ext cx="152400" cy="1524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pSp>
        <p:nvGrpSpPr>
          <p:cNvPr id="13" name="Ομάδα 12"/>
          <p:cNvGrpSpPr/>
          <p:nvPr/>
        </p:nvGrpSpPr>
        <p:grpSpPr>
          <a:xfrm>
            <a:off x="987450" y="1905000"/>
            <a:ext cx="5372075" cy="3130550"/>
            <a:chOff x="987450" y="1905000"/>
            <a:chExt cx="5372075" cy="3130550"/>
          </a:xfrm>
        </p:grpSpPr>
        <p:grpSp>
          <p:nvGrpSpPr>
            <p:cNvPr id="2" name="Group 1084"/>
            <p:cNvGrpSpPr>
              <a:grpSpLocks/>
            </p:cNvGrpSpPr>
            <p:nvPr/>
          </p:nvGrpSpPr>
          <p:grpSpPr bwMode="auto">
            <a:xfrm>
              <a:off x="6172200" y="1905000"/>
              <a:ext cx="187325" cy="3130550"/>
              <a:chOff x="3888" y="1200"/>
              <a:chExt cx="118" cy="1972"/>
            </a:xfrm>
          </p:grpSpPr>
          <p:sp>
            <p:nvSpPr>
              <p:cNvPr id="16429" name="Text Box 1034"/>
              <p:cNvSpPr txBox="1">
                <a:spLocks noChangeArrowheads="1"/>
              </p:cNvSpPr>
              <p:nvPr/>
            </p:nvSpPr>
            <p:spPr bwMode="auto">
              <a:xfrm>
                <a:off x="3888" y="2928"/>
                <a:ext cx="118" cy="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8000" tIns="10800" rIns="18000" bIns="1080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>
                    <a:solidFill>
                      <a:srgbClr val="00FF00"/>
                    </a:solidFill>
                    <a:latin typeface="Times New Roman" pitchFamily="18" charset="0"/>
                  </a:rPr>
                  <a:t>x</a:t>
                </a:r>
                <a:endParaRPr lang="el-GR" altLang="el-GR" sz="2400" b="1" i="1" baseline="-25000">
                  <a:solidFill>
                    <a:srgbClr val="00FF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30" name="Line 1048"/>
              <p:cNvSpPr>
                <a:spLocks noChangeShapeType="1"/>
              </p:cNvSpPr>
              <p:nvPr/>
            </p:nvSpPr>
            <p:spPr bwMode="auto">
              <a:xfrm>
                <a:off x="3984" y="1200"/>
                <a:ext cx="0" cy="1728"/>
              </a:xfrm>
              <a:prstGeom prst="line">
                <a:avLst/>
              </a:prstGeom>
              <a:noFill/>
              <a:ln w="22225">
                <a:solidFill>
                  <a:srgbClr val="00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aphicFrame>
          <p:nvGraphicFramePr>
            <p:cNvPr id="148528" name="Object 107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50167887"/>
                </p:ext>
              </p:extLst>
            </p:nvPr>
          </p:nvGraphicFramePr>
          <p:xfrm>
            <a:off x="987450" y="1916832"/>
            <a:ext cx="1784350" cy="5381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746" name="Εξίσωση" r:id="rId3" imgW="638325" imgH="161881" progId="Equation.3">
                    <p:embed/>
                  </p:oleObj>
                </mc:Choice>
                <mc:Fallback>
                  <p:oleObj name="Εξίσωση" r:id="rId3" imgW="638325" imgH="161881" progId="Equation.3">
                    <p:embed/>
                    <p:pic>
                      <p:nvPicPr>
                        <p:cNvPr id="0" name="Object 10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7450" y="1916832"/>
                          <a:ext cx="1784350" cy="5381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Ομάδα 13"/>
          <p:cNvGrpSpPr/>
          <p:nvPr/>
        </p:nvGrpSpPr>
        <p:grpSpPr>
          <a:xfrm>
            <a:off x="987450" y="1676400"/>
            <a:ext cx="5337150" cy="1282651"/>
            <a:chOff x="987450" y="1676400"/>
            <a:chExt cx="5337150" cy="1282651"/>
          </a:xfrm>
        </p:grpSpPr>
        <p:grpSp>
          <p:nvGrpSpPr>
            <p:cNvPr id="3" name="Group 1085"/>
            <p:cNvGrpSpPr>
              <a:grpSpLocks/>
            </p:cNvGrpSpPr>
            <p:nvPr/>
          </p:nvGrpSpPr>
          <p:grpSpPr bwMode="auto">
            <a:xfrm>
              <a:off x="4572000" y="1676400"/>
              <a:ext cx="1752600" cy="387350"/>
              <a:chOff x="2880" y="1056"/>
              <a:chExt cx="1104" cy="244"/>
            </a:xfrm>
          </p:grpSpPr>
          <p:sp>
            <p:nvSpPr>
              <p:cNvPr id="16427" name="Text Box 1035"/>
              <p:cNvSpPr txBox="1">
                <a:spLocks noChangeArrowheads="1"/>
              </p:cNvSpPr>
              <p:nvPr/>
            </p:nvSpPr>
            <p:spPr bwMode="auto">
              <a:xfrm>
                <a:off x="2880" y="1056"/>
                <a:ext cx="192" cy="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8000" tIns="10800" rIns="18000" bIns="1080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>
                    <a:solidFill>
                      <a:srgbClr val="00FF00"/>
                    </a:solidFill>
                    <a:latin typeface="Times New Roman" pitchFamily="18" charset="0"/>
                  </a:rPr>
                  <a:t>y</a:t>
                </a:r>
                <a:endParaRPr lang="el-GR" altLang="el-GR" sz="2400" b="1" i="1" baseline="-25000">
                  <a:solidFill>
                    <a:srgbClr val="00FF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28" name="Line 1052"/>
              <p:cNvSpPr>
                <a:spLocks noChangeShapeType="1"/>
              </p:cNvSpPr>
              <p:nvPr/>
            </p:nvSpPr>
            <p:spPr bwMode="auto">
              <a:xfrm rot="-5400000">
                <a:off x="3528" y="696"/>
                <a:ext cx="0" cy="912"/>
              </a:xfrm>
              <a:prstGeom prst="line">
                <a:avLst/>
              </a:prstGeom>
              <a:noFill/>
              <a:ln w="22225">
                <a:solidFill>
                  <a:srgbClr val="00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aphicFrame>
          <p:nvGraphicFramePr>
            <p:cNvPr id="148529" name="Object 107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45648073"/>
                </p:ext>
              </p:extLst>
            </p:nvPr>
          </p:nvGraphicFramePr>
          <p:xfrm>
            <a:off x="987450" y="2420888"/>
            <a:ext cx="1751013" cy="5381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747" name="Εξίσωση" r:id="rId5" imgW="619175" imgH="161881" progId="Equation.3">
                    <p:embed/>
                  </p:oleObj>
                </mc:Choice>
                <mc:Fallback>
                  <p:oleObj name="Εξίσωση" r:id="rId5" imgW="619175" imgH="161881" progId="Equation.3">
                    <p:embed/>
                    <p:pic>
                      <p:nvPicPr>
                        <p:cNvPr id="0" name="Object 10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7450" y="2420888"/>
                          <a:ext cx="1751013" cy="5381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Ομάδα 16"/>
          <p:cNvGrpSpPr/>
          <p:nvPr/>
        </p:nvGrpSpPr>
        <p:grpSpPr>
          <a:xfrm>
            <a:off x="203200" y="1371600"/>
            <a:ext cx="7874000" cy="2841179"/>
            <a:chOff x="203200" y="1371600"/>
            <a:chExt cx="7874000" cy="2841179"/>
          </a:xfrm>
        </p:grpSpPr>
        <p:grpSp>
          <p:nvGrpSpPr>
            <p:cNvPr id="6" name="Group 1087"/>
            <p:cNvGrpSpPr>
              <a:grpSpLocks/>
            </p:cNvGrpSpPr>
            <p:nvPr/>
          </p:nvGrpSpPr>
          <p:grpSpPr bwMode="auto">
            <a:xfrm>
              <a:off x="7696200" y="1371600"/>
              <a:ext cx="381000" cy="822325"/>
              <a:chOff x="4848" y="864"/>
              <a:chExt cx="240" cy="518"/>
            </a:xfrm>
          </p:grpSpPr>
          <p:sp>
            <p:nvSpPr>
              <p:cNvPr id="16420" name="Line 1061"/>
              <p:cNvSpPr>
                <a:spLocks noChangeShapeType="1"/>
              </p:cNvSpPr>
              <p:nvPr/>
            </p:nvSpPr>
            <p:spPr bwMode="auto">
              <a:xfrm>
                <a:off x="4896" y="864"/>
                <a:ext cx="0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6421" name="Text Box 1063"/>
              <p:cNvSpPr txBox="1">
                <a:spLocks noChangeArrowheads="1"/>
              </p:cNvSpPr>
              <p:nvPr/>
            </p:nvSpPr>
            <p:spPr bwMode="auto">
              <a:xfrm>
                <a:off x="4848" y="1152"/>
                <a:ext cx="24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 dirty="0" err="1">
                    <a:solidFill>
                      <a:srgbClr val="FF0000"/>
                    </a:solidFill>
                    <a:latin typeface="Times New Roman" pitchFamily="18" charset="0"/>
                  </a:rPr>
                  <a:t>b</a:t>
                </a:r>
                <a:r>
                  <a:rPr lang="en-US" altLang="el-GR" sz="2400" b="1" i="1" baseline="-25000" dirty="0" err="1">
                    <a:solidFill>
                      <a:srgbClr val="FF0000"/>
                    </a:solidFill>
                    <a:latin typeface="Times New Roman" pitchFamily="18" charset="0"/>
                  </a:rPr>
                  <a:t>x</a:t>
                </a:r>
                <a:endParaRPr lang="el-GR" altLang="el-GR" sz="2400" b="1" i="1" baseline="-25000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p:grpSp>
        <p:graphicFrame>
          <p:nvGraphicFramePr>
            <p:cNvPr id="148532" name="Object 107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49774751"/>
                </p:ext>
              </p:extLst>
            </p:nvPr>
          </p:nvGraphicFramePr>
          <p:xfrm>
            <a:off x="203200" y="3573016"/>
            <a:ext cx="2065338" cy="639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748" name="Εξίσωση" r:id="rId7" imgW="695375" imgH="190589" progId="Equation.3">
                    <p:embed/>
                  </p:oleObj>
                </mc:Choice>
                <mc:Fallback>
                  <p:oleObj name="Εξίσωση" r:id="rId7" imgW="695375" imgH="190589" progId="Equation.3">
                    <p:embed/>
                    <p:pic>
                      <p:nvPicPr>
                        <p:cNvPr id="0" name="Object 10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200" y="3573016"/>
                          <a:ext cx="2065338" cy="639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Ομάδα 17"/>
          <p:cNvGrpSpPr/>
          <p:nvPr/>
        </p:nvGrpSpPr>
        <p:grpSpPr>
          <a:xfrm>
            <a:off x="304800" y="908050"/>
            <a:ext cx="7467600" cy="3952801"/>
            <a:chOff x="304800" y="908050"/>
            <a:chExt cx="7467600" cy="3952801"/>
          </a:xfrm>
        </p:grpSpPr>
        <p:grpSp>
          <p:nvGrpSpPr>
            <p:cNvPr id="7" name="Group 1088"/>
            <p:cNvGrpSpPr>
              <a:grpSpLocks/>
            </p:cNvGrpSpPr>
            <p:nvPr/>
          </p:nvGrpSpPr>
          <p:grpSpPr bwMode="auto">
            <a:xfrm>
              <a:off x="5943600" y="908050"/>
              <a:ext cx="1828800" cy="387350"/>
              <a:chOff x="3744" y="572"/>
              <a:chExt cx="1152" cy="244"/>
            </a:xfrm>
          </p:grpSpPr>
          <p:sp>
            <p:nvSpPr>
              <p:cNvPr id="16418" name="Line 1062"/>
              <p:cNvSpPr>
                <a:spLocks noChangeShapeType="1"/>
              </p:cNvSpPr>
              <p:nvPr/>
            </p:nvSpPr>
            <p:spPr bwMode="auto">
              <a:xfrm rot="-5400000">
                <a:off x="4440" y="360"/>
                <a:ext cx="0" cy="9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6419" name="Text Box 1064"/>
              <p:cNvSpPr txBox="1">
                <a:spLocks noChangeArrowheads="1"/>
              </p:cNvSpPr>
              <p:nvPr/>
            </p:nvSpPr>
            <p:spPr bwMode="auto">
              <a:xfrm>
                <a:off x="3744" y="572"/>
                <a:ext cx="24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 dirty="0">
                    <a:solidFill>
                      <a:srgbClr val="FF0000"/>
                    </a:solidFill>
                    <a:latin typeface="Times New Roman" pitchFamily="18" charset="0"/>
                  </a:rPr>
                  <a:t>b</a:t>
                </a:r>
                <a:r>
                  <a:rPr lang="en-US" altLang="el-GR" sz="2400" b="1" i="1" baseline="-25000" dirty="0">
                    <a:solidFill>
                      <a:srgbClr val="FF0000"/>
                    </a:solidFill>
                    <a:latin typeface="Times New Roman" pitchFamily="18" charset="0"/>
                  </a:rPr>
                  <a:t>y</a:t>
                </a:r>
                <a:endParaRPr lang="el-GR" altLang="el-GR" sz="2400" b="1" i="1" baseline="-25000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p:grpSp>
        <p:graphicFrame>
          <p:nvGraphicFramePr>
            <p:cNvPr id="148533" name="Object 107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207124"/>
                </p:ext>
              </p:extLst>
            </p:nvPr>
          </p:nvGraphicFramePr>
          <p:xfrm>
            <a:off x="304800" y="4221088"/>
            <a:ext cx="1917700" cy="639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749" name="Εξίσωση" r:id="rId9" imgW="685800" imgH="200158" progId="Equation.3">
                    <p:embed/>
                  </p:oleObj>
                </mc:Choice>
                <mc:Fallback>
                  <p:oleObj name="Εξίσωση" r:id="rId9" imgW="685800" imgH="200158" progId="Equation.3">
                    <p:embed/>
                    <p:pic>
                      <p:nvPicPr>
                        <p:cNvPr id="0" name="Object 10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" y="4221088"/>
                          <a:ext cx="1917700" cy="639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403" name="Group 1090"/>
          <p:cNvGrpSpPr>
            <a:grpSpLocks/>
          </p:cNvGrpSpPr>
          <p:nvPr/>
        </p:nvGrpSpPr>
        <p:grpSpPr bwMode="auto">
          <a:xfrm>
            <a:off x="152400" y="71438"/>
            <a:ext cx="8135938" cy="519113"/>
            <a:chOff x="96" y="45"/>
            <a:chExt cx="5125" cy="327"/>
          </a:xfrm>
        </p:grpSpPr>
        <p:sp>
          <p:nvSpPr>
            <p:cNvPr id="16404" name="Text Box 1078"/>
            <p:cNvSpPr txBox="1">
              <a:spLocks noChangeArrowheads="1"/>
            </p:cNvSpPr>
            <p:nvPr/>
          </p:nvSpPr>
          <p:spPr bwMode="auto">
            <a:xfrm>
              <a:off x="96" y="45"/>
              <a:ext cx="30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800" b="1">
                  <a:latin typeface="Franklin Gothic Medium" pitchFamily="34" charset="0"/>
                </a:rPr>
                <a:t>Αναπαράσταση Διανύσματος</a:t>
              </a:r>
            </a:p>
          </p:txBody>
        </p:sp>
        <p:sp>
          <p:nvSpPr>
            <p:cNvPr id="16406" name="Text Box 1080"/>
            <p:cNvSpPr txBox="1">
              <a:spLocks noChangeArrowheads="1"/>
            </p:cNvSpPr>
            <p:nvPr/>
          </p:nvSpPr>
          <p:spPr bwMode="auto">
            <a:xfrm>
              <a:off x="3061" y="45"/>
              <a:ext cx="216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800" b="1" dirty="0">
                  <a:latin typeface="Comic Sans MS" pitchFamily="66" charset="0"/>
                </a:rPr>
                <a:t>σε δυο Διαστάσεις </a:t>
              </a:r>
            </a:p>
          </p:txBody>
        </p:sp>
      </p:grpSp>
      <p:grpSp>
        <p:nvGrpSpPr>
          <p:cNvPr id="16" name="Ομάδα 15"/>
          <p:cNvGrpSpPr/>
          <p:nvPr/>
        </p:nvGrpSpPr>
        <p:grpSpPr>
          <a:xfrm>
            <a:off x="143640" y="990600"/>
            <a:ext cx="8009760" cy="2594848"/>
            <a:chOff x="143640" y="990600"/>
            <a:chExt cx="8009760" cy="2594848"/>
          </a:xfrm>
        </p:grpSpPr>
        <p:sp>
          <p:nvSpPr>
            <p:cNvPr id="148514" name="Line 1058"/>
            <p:cNvSpPr>
              <a:spLocks noChangeShapeType="1"/>
            </p:cNvSpPr>
            <p:nvPr/>
          </p:nvSpPr>
          <p:spPr bwMode="auto">
            <a:xfrm>
              <a:off x="6324600" y="990600"/>
              <a:ext cx="0" cy="914400"/>
            </a:xfrm>
            <a:prstGeom prst="line">
              <a:avLst/>
            </a:prstGeom>
            <a:noFill/>
            <a:ln w="22225">
              <a:solidFill>
                <a:srgbClr val="CC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9" name="Group 1089"/>
            <p:cNvGrpSpPr>
              <a:grpSpLocks/>
            </p:cNvGrpSpPr>
            <p:nvPr/>
          </p:nvGrpSpPr>
          <p:grpSpPr bwMode="auto">
            <a:xfrm>
              <a:off x="6324600" y="1447800"/>
              <a:ext cx="1828800" cy="381000"/>
              <a:chOff x="3984" y="912"/>
              <a:chExt cx="1152" cy="240"/>
            </a:xfrm>
          </p:grpSpPr>
          <p:sp>
            <p:nvSpPr>
              <p:cNvPr id="16407" name="Line 1057"/>
              <p:cNvSpPr>
                <a:spLocks noChangeShapeType="1"/>
              </p:cNvSpPr>
              <p:nvPr/>
            </p:nvSpPr>
            <p:spPr bwMode="auto">
              <a:xfrm rot="-5400000">
                <a:off x="4560" y="576"/>
                <a:ext cx="0" cy="1152"/>
              </a:xfrm>
              <a:prstGeom prst="line">
                <a:avLst/>
              </a:prstGeom>
              <a:noFill/>
              <a:ln w="2222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6408" name="Text Box 1071"/>
              <p:cNvSpPr txBox="1">
                <a:spLocks noChangeArrowheads="1"/>
              </p:cNvSpPr>
              <p:nvPr/>
            </p:nvSpPr>
            <p:spPr bwMode="auto">
              <a:xfrm>
                <a:off x="4512" y="912"/>
                <a:ext cx="11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>
                    <a:solidFill>
                      <a:srgbClr val="FF0000"/>
                    </a:solidFill>
                    <a:latin typeface="Times New Roman" pitchFamily="18" charset="0"/>
                  </a:rPr>
                  <a:t>φ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43640" y="3068960"/>
                  <a:ext cx="4241866" cy="5164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𝚺𝛖𝛎𝛊𝛔𝛕𝛚𝛔𝛆𝛓</m:t>
                        </m:r>
                        <m:r>
                          <a:rPr lang="el-GR" sz="24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24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𝛅𝛊𝛂𝛎</m:t>
                        </m:r>
                        <m:r>
                          <m:rPr>
                            <m:sty m:val="p"/>
                          </m:rPr>
                          <a:rPr lang="el-GR" sz="24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ύ</m:t>
                        </m:r>
                        <m:r>
                          <a:rPr lang="el-GR" sz="24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𝛔𝛍𝛂𝛕𝛐𝛓</m:t>
                        </m:r>
                        <m:r>
                          <a:rPr lang="el-GR" sz="24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 </m:t>
                        </m:r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640" y="3068960"/>
                  <a:ext cx="4241866" cy="516488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Ομάδα 18"/>
          <p:cNvGrpSpPr/>
          <p:nvPr/>
        </p:nvGrpSpPr>
        <p:grpSpPr>
          <a:xfrm>
            <a:off x="179512" y="4869160"/>
            <a:ext cx="3676576" cy="541003"/>
            <a:chOff x="94169" y="5504800"/>
            <a:chExt cx="3676576" cy="5410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94169" y="5504800"/>
                  <a:ext cx="2329997" cy="5164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𝚫𝛊𝛂𝛎𝛖𝛔𝛍𝛂</m:t>
                        </m:r>
                        <m:r>
                          <a:rPr lang="el-GR" sz="24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 </m:t>
                        </m:r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169" y="5504800"/>
                  <a:ext cx="2329997" cy="516488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2235902" y="5550283"/>
                  <a:ext cx="1534843" cy="4955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35902" y="5550283"/>
                  <a:ext cx="1534843" cy="495520"/>
                </a:xfrm>
                <a:prstGeom prst="rect">
                  <a:avLst/>
                </a:prstGeom>
                <a:blipFill>
                  <a:blip r:embed="rId13"/>
                  <a:stretch>
                    <a:fillRect l="-1190" t="-2469" r="-17063" b="-74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6324598" y="836712"/>
            <a:ext cx="1600190" cy="992088"/>
            <a:chOff x="6324598" y="836712"/>
            <a:chExt cx="1600190" cy="992088"/>
          </a:xfrm>
        </p:grpSpPr>
        <p:sp>
          <p:nvSpPr>
            <p:cNvPr id="16425" name="Line 1041"/>
            <p:cNvSpPr>
              <a:spLocks noChangeShapeType="1"/>
            </p:cNvSpPr>
            <p:nvPr/>
          </p:nvSpPr>
          <p:spPr bwMode="auto">
            <a:xfrm flipV="1">
              <a:off x="6324598" y="1295400"/>
              <a:ext cx="1447800" cy="53340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7467612" y="836712"/>
                  <a:ext cx="457176" cy="5164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67612" y="836712"/>
                  <a:ext cx="457176" cy="516488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228600" y="764704"/>
            <a:ext cx="6096001" cy="3883496"/>
            <a:chOff x="228600" y="764704"/>
            <a:chExt cx="6096001" cy="3883496"/>
          </a:xfrm>
        </p:grpSpPr>
        <p:sp>
          <p:nvSpPr>
            <p:cNvPr id="148526" name="Text Box 1070"/>
            <p:cNvSpPr txBox="1">
              <a:spLocks noChangeArrowheads="1"/>
            </p:cNvSpPr>
            <p:nvPr/>
          </p:nvSpPr>
          <p:spPr bwMode="auto">
            <a:xfrm>
              <a:off x="5105400" y="4114800"/>
              <a:ext cx="3429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>
                  <a:solidFill>
                    <a:srgbClr val="00FF00"/>
                  </a:solidFill>
                  <a:latin typeface="Times New Roman" pitchFamily="18" charset="0"/>
                </a:rPr>
                <a:t>θ</a:t>
              </a:r>
            </a:p>
          </p:txBody>
        </p:sp>
        <p:grpSp>
          <p:nvGrpSpPr>
            <p:cNvPr id="12" name="Ομάδα 11"/>
            <p:cNvGrpSpPr/>
            <p:nvPr/>
          </p:nvGrpSpPr>
          <p:grpSpPr>
            <a:xfrm>
              <a:off x="228600" y="764704"/>
              <a:ext cx="6096001" cy="3883496"/>
              <a:chOff x="228600" y="764704"/>
              <a:chExt cx="6096001" cy="3883496"/>
            </a:xfrm>
          </p:grpSpPr>
          <p:sp>
            <p:nvSpPr>
              <p:cNvPr id="148511" name="Text Box 1055"/>
              <p:cNvSpPr txBox="1">
                <a:spLocks noChangeArrowheads="1"/>
              </p:cNvSpPr>
              <p:nvPr/>
            </p:nvSpPr>
            <p:spPr bwMode="auto">
              <a:xfrm>
                <a:off x="228600" y="764704"/>
                <a:ext cx="2743200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800" b="1" dirty="0">
                    <a:solidFill>
                      <a:srgbClr val="00FF00"/>
                    </a:solidFill>
                    <a:latin typeface="Franklin Gothic Medium" pitchFamily="34" charset="0"/>
                  </a:rPr>
                  <a:t>Διάνυσμα Θέσης</a:t>
                </a:r>
              </a:p>
            </p:txBody>
          </p:sp>
          <p:grpSp>
            <p:nvGrpSpPr>
              <p:cNvPr id="11" name="Ομάδα 10"/>
              <p:cNvGrpSpPr/>
              <p:nvPr/>
            </p:nvGrpSpPr>
            <p:grpSpPr>
              <a:xfrm>
                <a:off x="274764" y="1268760"/>
                <a:ext cx="6049837" cy="3379440"/>
                <a:chOff x="274764" y="1268760"/>
                <a:chExt cx="6049837" cy="3379440"/>
              </a:xfrm>
            </p:grpSpPr>
            <p:sp>
              <p:nvSpPr>
                <p:cNvPr id="16424" name="Line 1047"/>
                <p:cNvSpPr>
                  <a:spLocks noChangeShapeType="1"/>
                </p:cNvSpPr>
                <p:nvPr/>
              </p:nvSpPr>
              <p:spPr bwMode="auto">
                <a:xfrm flipV="1">
                  <a:off x="4876801" y="1828800"/>
                  <a:ext cx="1447800" cy="2819400"/>
                </a:xfrm>
                <a:prstGeom prst="line">
                  <a:avLst/>
                </a:prstGeom>
                <a:noFill/>
                <a:ln w="47625">
                  <a:solidFill>
                    <a:srgbClr val="00FF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0" name="TextBox 39"/>
                    <p:cNvSpPr txBox="1"/>
                    <p:nvPr/>
                  </p:nvSpPr>
                  <p:spPr>
                    <a:xfrm>
                      <a:off x="274764" y="1268760"/>
                      <a:ext cx="2064988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800" b="1" i="1" smtClean="0">
                                    <a:solidFill>
                                      <a:srgbClr val="00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  <m:r>
                              <a:rPr lang="en-US" sz="2800" b="1" i="0" smtClean="0">
                                <a:solidFill>
                                  <a:srgbClr val="00FF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n-US" sz="2800" b="1" i="1" smtClean="0">
                                <a:solidFill>
                                  <a:srgbClr val="00FF00"/>
                                </a:solidFill>
                                <a:latin typeface="Cambria Math"/>
                              </a:rPr>
                              <m:t>𝒙</m:t>
                            </m:r>
                            <m:acc>
                              <m:accPr>
                                <m:chr m:val="̂"/>
                                <m:ctrlPr>
                                  <a:rPr lang="en-US" sz="2800" b="1" i="1" smtClean="0">
                                    <a:solidFill>
                                      <a:srgbClr val="00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acc>
                            <m:r>
                              <a:rPr lang="en-US" sz="2800" b="1" i="1" smtClean="0">
                                <a:solidFill>
                                  <a:srgbClr val="00FF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2800" b="1" i="1" smtClean="0">
                                <a:solidFill>
                                  <a:srgbClr val="00FF00"/>
                                </a:solidFill>
                                <a:latin typeface="Cambria Math"/>
                              </a:rPr>
                              <m:t>𝒚</m:t>
                            </m:r>
                            <m:acc>
                              <m:accPr>
                                <m:chr m:val="̂"/>
                                <m:ctrlPr>
                                  <a:rPr lang="en-US" sz="2800" b="1" i="1" smtClean="0">
                                    <a:solidFill>
                                      <a:srgbClr val="00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800" b="1" dirty="0">
                        <a:solidFill>
                          <a:srgbClr val="00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0" name="TextBox 3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4764" y="1268760"/>
                      <a:ext cx="2064988" cy="523220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" name="Ορθογώνιο 9"/>
                    <p:cNvSpPr/>
                    <p:nvPr/>
                  </p:nvSpPr>
                  <p:spPr>
                    <a:xfrm>
                      <a:off x="5436096" y="2492896"/>
                      <a:ext cx="434734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400" b="1" i="1">
                                    <a:solidFill>
                                      <a:srgbClr val="00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>
                                    <a:solidFill>
                                      <a:srgbClr val="00FF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/>
                    </a:p>
                  </p:txBody>
                </p:sp>
              </mc:Choice>
              <mc:Fallback xmlns="">
                <p:sp>
                  <p:nvSpPr>
                    <p:cNvPr id="10" name="Ορθογώνιο 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6096" y="2492896"/>
                      <a:ext cx="434734" cy="461665"/>
                    </a:xfrm>
                    <a:prstGeom prst="rect">
                      <a:avLst/>
                    </a:prstGeom>
                    <a:blipFill rotWithShape="1">
                      <a:blip r:embed="rId1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22" name="Ομάδα 21"/>
          <p:cNvGrpSpPr/>
          <p:nvPr/>
        </p:nvGrpSpPr>
        <p:grpSpPr>
          <a:xfrm>
            <a:off x="6324601" y="1819365"/>
            <a:ext cx="1447799" cy="474692"/>
            <a:chOff x="6324601" y="1819365"/>
            <a:chExt cx="1447799" cy="474692"/>
          </a:xfrm>
        </p:grpSpPr>
        <p:sp>
          <p:nvSpPr>
            <p:cNvPr id="55" name="Line 1041"/>
            <p:cNvSpPr>
              <a:spLocks noChangeShapeType="1"/>
            </p:cNvSpPr>
            <p:nvPr/>
          </p:nvSpPr>
          <p:spPr bwMode="auto">
            <a:xfrm flipV="1">
              <a:off x="6324601" y="1819365"/>
              <a:ext cx="1447799" cy="2131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Ορθογώνιο 19"/>
                <p:cNvSpPr/>
                <p:nvPr/>
              </p:nvSpPr>
              <p:spPr>
                <a:xfrm>
                  <a:off x="6795634" y="1832392"/>
                  <a:ext cx="71359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20" name="Ορθογώνιο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5634" y="1832392"/>
                  <a:ext cx="713593" cy="461665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l="-3419" t="-1333" r="-37607" b="-1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Ομάδα 20"/>
          <p:cNvGrpSpPr/>
          <p:nvPr/>
        </p:nvGrpSpPr>
        <p:grpSpPr>
          <a:xfrm>
            <a:off x="5652120" y="1273174"/>
            <a:ext cx="724814" cy="631825"/>
            <a:chOff x="5652120" y="1273174"/>
            <a:chExt cx="724814" cy="6318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Ορθογώνιο 57"/>
                <p:cNvSpPr/>
                <p:nvPr/>
              </p:nvSpPr>
              <p:spPr>
                <a:xfrm>
                  <a:off x="5652120" y="1285953"/>
                  <a:ext cx="724814" cy="4955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58" name="Ορθογώνιο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2120" y="1285953"/>
                  <a:ext cx="724814" cy="495520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 l="-2521" t="-2469" r="-37815" b="-74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Line 1041"/>
            <p:cNvSpPr>
              <a:spLocks noChangeShapeType="1"/>
            </p:cNvSpPr>
            <p:nvPr/>
          </p:nvSpPr>
          <p:spPr bwMode="auto">
            <a:xfrm rot="16200000">
              <a:off x="6013054" y="1582279"/>
              <a:ext cx="631825" cy="13616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111207" y="5589240"/>
            <a:ext cx="3164649" cy="1183600"/>
            <a:chOff x="111207" y="5589240"/>
            <a:chExt cx="3164649" cy="11836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111207" y="5589240"/>
                  <a:ext cx="316464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𝚳𝛆𝛕𝛒𝛐</m:t>
                        </m:r>
                        <m:r>
                          <a:rPr lang="el-GR" sz="2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𝚫𝛊𝛂𝛎</m:t>
                        </m:r>
                        <m:r>
                          <m:rPr>
                            <m:sty m:val="p"/>
                          </m:rPr>
                          <a:rPr lang="el-GR" sz="2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ύ</m:t>
                        </m:r>
                        <m:r>
                          <a:rPr lang="el-GR" sz="2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𝛔𝛍𝛂𝛕𝛐𝛓</m:t>
                        </m:r>
                      </m:oMath>
                    </m:oMathPara>
                  </a14:m>
                  <a:endParaRPr lang="el-GR" sz="24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207" y="5589240"/>
                  <a:ext cx="3164649" cy="461665"/>
                </a:xfrm>
                <a:prstGeom prst="rect">
                  <a:avLst/>
                </a:prstGeom>
                <a:blipFill>
                  <a:blip r:embed="rId19"/>
                  <a:stretch>
                    <a:fillRect l="-1156" b="-1973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251520" y="6021288"/>
                  <a:ext cx="2011769" cy="75155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Sup>
                              <m:sSubSupPr>
                                <m:ctrlPr>
                                  <a:rPr lang="en-US" sz="24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4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b>
                              <m:sup>
                                <m:r>
                                  <a:rPr lang="en-US" sz="24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n-US" sz="24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4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sub>
                              <m:sup>
                                <m:r>
                                  <a:rPr lang="en-US" sz="24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e>
                        </m:rad>
                      </m:oMath>
                    </m:oMathPara>
                  </a14:m>
                  <a:endParaRPr lang="el-GR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0" y="6021288"/>
                  <a:ext cx="2011769" cy="751552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2" name="Ομάδα 61"/>
          <p:cNvGrpSpPr/>
          <p:nvPr/>
        </p:nvGrpSpPr>
        <p:grpSpPr>
          <a:xfrm>
            <a:off x="4994880" y="5490707"/>
            <a:ext cx="3753584" cy="1273490"/>
            <a:chOff x="18027" y="5550283"/>
            <a:chExt cx="3753584" cy="12734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/>
                <p:cNvSpPr txBox="1"/>
                <p:nvPr/>
              </p:nvSpPr>
              <p:spPr>
                <a:xfrm>
                  <a:off x="18027" y="5743273"/>
                  <a:ext cx="2482283" cy="4816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𝚳𝛐𝛎𝛂𝛅𝛊𝛂𝛊𝛐</m:t>
                        </m:r>
                        <m:r>
                          <a:rPr lang="el-GR" sz="24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 </m:t>
                        </m:r>
                        <m:acc>
                          <m:accPr>
                            <m:chr m:val="̂"/>
                            <m:ctrlP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4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3" name="TextBox 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027" y="5743273"/>
                  <a:ext cx="2482283" cy="481607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2235037" y="5550283"/>
                  <a:ext cx="1536574" cy="127349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acc>
                            <m:r>
                              <a:rPr lang="en-US" sz="24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e>
                            </m:acc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bSup>
                                  <m:sSubSupPr>
                                    <m:ctrlPr>
                                      <a:rPr lang="en-US" sz="2400" b="1" i="1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1" i="1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e>
                                  <m:sub>
                                    <m:r>
                                      <a:rPr lang="en-US" sz="2400" b="1" i="1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sub>
                                  <m:sup>
                                    <m:r>
                                      <a:rPr lang="en-US" sz="2400" b="1" i="1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bSup>
                                <m:r>
                                  <a:rPr lang="en-US" sz="2400" b="1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en-US" sz="2400" b="1" i="1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1" i="1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e>
                                  <m:sub>
                                    <m:r>
                                      <a:rPr lang="en-US" sz="2400" b="1" i="1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sub>
                                  <m:sup>
                                    <m:r>
                                      <a:rPr lang="en-US" sz="2400" b="1" i="1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bSup>
                              </m:e>
                            </m:rad>
                          </m:den>
                        </m:f>
                      </m:oMath>
                    </m:oMathPara>
                  </a14:m>
                  <a:endParaRPr lang="el-GR" sz="24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35037" y="5550283"/>
                  <a:ext cx="1536574" cy="1273490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8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5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2627316" y="1628775"/>
            <a:ext cx="436563" cy="576263"/>
            <a:chOff x="1655" y="1026"/>
            <a:chExt cx="275" cy="363"/>
          </a:xfrm>
        </p:grpSpPr>
        <p:sp>
          <p:nvSpPr>
            <p:cNvPr id="22551" name="Freeform 9"/>
            <p:cNvSpPr>
              <a:spLocks/>
            </p:cNvSpPr>
            <p:nvPr/>
          </p:nvSpPr>
          <p:spPr bwMode="auto">
            <a:xfrm>
              <a:off x="1655" y="1026"/>
              <a:ext cx="99" cy="363"/>
            </a:xfrm>
            <a:custGeom>
              <a:avLst/>
              <a:gdLst>
                <a:gd name="T0" fmla="*/ 0 w 99"/>
                <a:gd name="T1" fmla="*/ 0 h 363"/>
                <a:gd name="T2" fmla="*/ 91 w 99"/>
                <a:gd name="T3" fmla="*/ 172 h 363"/>
                <a:gd name="T4" fmla="*/ 46 w 99"/>
                <a:gd name="T5" fmla="*/ 363 h 363"/>
                <a:gd name="T6" fmla="*/ 0 60000 65536"/>
                <a:gd name="T7" fmla="*/ 0 60000 65536"/>
                <a:gd name="T8" fmla="*/ 0 60000 65536"/>
                <a:gd name="T9" fmla="*/ 0 w 99"/>
                <a:gd name="T10" fmla="*/ 0 h 363"/>
                <a:gd name="T11" fmla="*/ 99 w 99"/>
                <a:gd name="T12" fmla="*/ 363 h 3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9" h="363">
                  <a:moveTo>
                    <a:pt x="0" y="0"/>
                  </a:moveTo>
                  <a:cubicBezTo>
                    <a:pt x="15" y="29"/>
                    <a:pt x="83" y="112"/>
                    <a:pt x="91" y="172"/>
                  </a:cubicBezTo>
                  <a:cubicBezTo>
                    <a:pt x="99" y="232"/>
                    <a:pt x="55" y="323"/>
                    <a:pt x="46" y="363"/>
                  </a:cubicBezTo>
                </a:path>
              </a:pathLst>
            </a:custGeom>
            <a:noFill/>
            <a:ln w="28575" cap="flat" cmpd="sng">
              <a:solidFill>
                <a:srgbClr val="00CC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2552" name="Text Box 10"/>
            <p:cNvSpPr txBox="1">
              <a:spLocks noChangeArrowheads="1"/>
            </p:cNvSpPr>
            <p:nvPr/>
          </p:nvSpPr>
          <p:spPr bwMode="auto">
            <a:xfrm>
              <a:off x="1713" y="1026"/>
              <a:ext cx="21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>
                  <a:solidFill>
                    <a:schemeClr val="hlink"/>
                  </a:solidFill>
                  <a:latin typeface="Times New Roman" pitchFamily="18" charset="0"/>
                </a:rPr>
                <a:t>θ</a:t>
              </a:r>
            </a:p>
          </p:txBody>
        </p:sp>
      </p:grp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5249451" y="1676400"/>
            <a:ext cx="18582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CC3300"/>
                </a:solidFill>
                <a:latin typeface="Lucida Console" pitchFamily="49" charset="0"/>
              </a:rPr>
              <a:t>ΙΔΙΟΤΗΤΕΣ</a:t>
            </a:r>
          </a:p>
        </p:txBody>
      </p:sp>
      <p:sp>
        <p:nvSpPr>
          <p:cNvPr id="22549" name="Line 7"/>
          <p:cNvSpPr>
            <a:spLocks noChangeShapeType="1"/>
          </p:cNvSpPr>
          <p:nvPr/>
        </p:nvSpPr>
        <p:spPr bwMode="auto">
          <a:xfrm flipV="1">
            <a:off x="1476375" y="1341438"/>
            <a:ext cx="1800225" cy="863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2547" name="Line 8"/>
          <p:cNvSpPr>
            <a:spLocks noChangeShapeType="1"/>
          </p:cNvSpPr>
          <p:nvPr/>
        </p:nvSpPr>
        <p:spPr bwMode="auto">
          <a:xfrm>
            <a:off x="1476375" y="2205038"/>
            <a:ext cx="295116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 dirty="0"/>
          </a:p>
        </p:txBody>
      </p:sp>
      <p:sp>
        <p:nvSpPr>
          <p:cNvPr id="22545" name="Text Box 60"/>
          <p:cNvSpPr txBox="1">
            <a:spLocks noChangeArrowheads="1"/>
          </p:cNvSpPr>
          <p:nvPr/>
        </p:nvSpPr>
        <p:spPr bwMode="auto">
          <a:xfrm>
            <a:off x="2133600" y="0"/>
            <a:ext cx="487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b="1"/>
              <a:t>ΕΣΩΤΕΡΙΚΟ ΓΙΝΟΜΕΝΟ</a:t>
            </a:r>
          </a:p>
        </p:txBody>
      </p:sp>
      <p:sp>
        <p:nvSpPr>
          <p:cNvPr id="19474" name="23 - TextBox"/>
          <p:cNvSpPr txBox="1">
            <a:spLocks noChangeArrowheads="1"/>
          </p:cNvSpPr>
          <p:nvPr/>
        </p:nvSpPr>
        <p:spPr bwMode="auto">
          <a:xfrm>
            <a:off x="5602349" y="6308725"/>
            <a:ext cx="34686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ΠΡΟΣΟΜΟΙΩΣΗ 10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  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l-GR" sz="1800" b="1" dirty="0" err="1">
                <a:latin typeface="Times New Roman" pitchFamily="18" charset="0"/>
                <a:cs typeface="Times New Roman" pitchFamily="18" charset="0"/>
              </a:rPr>
              <a:t>DotProd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01035" y="2205038"/>
                <a:ext cx="5068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1035" y="2205038"/>
                <a:ext cx="506869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341747" y="1124744"/>
                <a:ext cx="502061" cy="5872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1747" y="1124744"/>
                <a:ext cx="502061" cy="5872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679410" y="831105"/>
                <a:ext cx="1505348" cy="6580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32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el-GR" sz="32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32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</m:oMath>
                  </m:oMathPara>
                </a14:m>
                <a:endParaRPr lang="el-GR" sz="32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9410" y="831105"/>
                <a:ext cx="1505348" cy="6580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5213780" y="2205038"/>
                <a:ext cx="3606693" cy="5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e>
                    </m:acc>
                    <m:r>
                      <a:rPr lang="en-US" sz="2800" b="1" i="0" smtClean="0">
                        <a:solidFill>
                          <a:srgbClr val="0000FF"/>
                        </a:solidFill>
                        <a:latin typeface="Cambria Math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𝒋</m:t>
                        </m:r>
                      </m:e>
                    </m:acc>
                    <m:r>
                      <a:rPr lang="en-US" sz="2800" b="1" i="1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𝒋</m:t>
                        </m:r>
                      </m:e>
                    </m:acc>
                    <m:r>
                      <a:rPr lang="en-US" sz="2800" b="1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sz="2800" b="1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𝒌</m:t>
                        </m:r>
                      </m:e>
                    </m:acc>
                    <m:r>
                      <a:rPr lang="en-US" sz="2800" b="1" i="1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𝒌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3780" y="2205038"/>
                <a:ext cx="3606693" cy="54656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611368" y="3933056"/>
                <a:ext cx="2292231" cy="5872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⃗"/>
                        <m:ctrlPr>
                          <a:rPr lang="el-GR" sz="28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𝒃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</a:rPr>
                      <m:t>= </m:t>
                    </m:r>
                    <m:acc>
                      <m:accPr>
                        <m:chr m:val="⃗"/>
                        <m:ctrlPr>
                          <a:rPr lang="el-GR" sz="28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𝒃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⃗"/>
                        <m:ctrlPr>
                          <a:rPr lang="el-GR" sz="28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dirty="0"/>
                  <a:t> </a:t>
                </a:r>
                <a:endParaRPr lang="el-GR" sz="2800" dirty="0"/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368" y="3933056"/>
                <a:ext cx="2292231" cy="5872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264127" y="4725144"/>
                <a:ext cx="2077620" cy="6218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sz="2800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el-GR" sz="2800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 </m:t>
                      </m:r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27" y="4725144"/>
                <a:ext cx="2077620" cy="62183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051720" y="4707127"/>
                <a:ext cx="1971502" cy="5872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𝒎</m:t>
                          </m:r>
                          <m:acc>
                            <m:accPr>
                              <m:chr m:val="⃗"/>
                              <m:ctrlP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</m:e>
                      </m:d>
                      <m:r>
                        <a:rPr lang="en-US" sz="2800" b="1" dirty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en-US" sz="2800" b="1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 dirty="0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1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4707127"/>
                <a:ext cx="1971502" cy="5872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73698" y="4653136"/>
                <a:ext cx="1628651" cy="6218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  <m:acc>
                            <m:accPr>
                              <m:chr m:val="⃗"/>
                              <m:ctrlP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l-GR" sz="28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3698" y="4653136"/>
                <a:ext cx="1628651" cy="62183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471726" y="5978586"/>
                <a:ext cx="2271071" cy="6218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800" b="1" i="1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</m:acc>
                          <m: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±</m:t>
                          </m:r>
                          <m:acc>
                            <m:accPr>
                              <m:chr m:val="⃗"/>
                              <m:ctrlPr>
                                <a:rPr lang="el-GR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𝒄</m:t>
                              </m:r>
                            </m:e>
                          </m:acc>
                        </m:e>
                      </m:d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726" y="5978586"/>
                <a:ext cx="2271071" cy="62183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2518811" y="5974450"/>
                <a:ext cx="2125197" cy="5872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el-GR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acc>
                        <m:accPr>
                          <m:chr m:val="⃗"/>
                          <m:ctrlPr>
                            <a:rPr lang="el-GR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el-GR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</m:acc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8811" y="5974450"/>
                <a:ext cx="2125197" cy="5872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73817" y="904395"/>
                <a:ext cx="179145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32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𝜶</m:t>
                      </m:r>
                      <m:r>
                        <a:rPr lang="en-US" sz="32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𝒃</m:t>
                      </m:r>
                      <m:func>
                        <m:funcPr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32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3817" y="904395"/>
                <a:ext cx="1791452" cy="58477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5170498" y="2810432"/>
                <a:ext cx="3693255" cy="5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𝒋</m:t>
                        </m:r>
                      </m:e>
                    </m:acc>
                    <m:r>
                      <a:rPr lang="en-US" sz="2800" b="1" i="0" smtClean="0">
                        <a:solidFill>
                          <a:srgbClr val="0000FF"/>
                        </a:solidFill>
                        <a:latin typeface="Cambria Math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𝒋</m:t>
                        </m:r>
                      </m:e>
                    </m:acc>
                    <m:r>
                      <a:rPr lang="en-US" sz="2800" b="1" i="1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𝒌</m:t>
                        </m:r>
                      </m:e>
                    </m:acc>
                    <m:r>
                      <a:rPr lang="en-US" sz="2800" b="1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sz="2800" b="1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𝒌</m:t>
                        </m:r>
                      </m:e>
                    </m:acc>
                    <m:r>
                      <a:rPr lang="en-US" sz="2800" b="1" i="1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0498" y="2810432"/>
                <a:ext cx="3693255" cy="54656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8" grpId="0" autoUpdateAnimBg="0"/>
      <p:bldP spid="19474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Text Box 1049"/>
          <p:cNvSpPr txBox="1">
            <a:spLocks noChangeArrowheads="1"/>
          </p:cNvSpPr>
          <p:nvPr/>
        </p:nvSpPr>
        <p:spPr bwMode="auto">
          <a:xfrm>
            <a:off x="2133600" y="0"/>
            <a:ext cx="487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b="1"/>
              <a:t>ΕΣΩΤΕΡΙΚΟ ΓΙΝΟΜΕΝΟ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1447800" y="831105"/>
            <a:ext cx="6417469" cy="1896979"/>
            <a:chOff x="1447800" y="831105"/>
            <a:chExt cx="6417469" cy="1896979"/>
          </a:xfrm>
        </p:grpSpPr>
        <p:grpSp>
          <p:nvGrpSpPr>
            <p:cNvPr id="23560" name="Group 1064"/>
            <p:cNvGrpSpPr>
              <a:grpSpLocks/>
            </p:cNvGrpSpPr>
            <p:nvPr/>
          </p:nvGrpSpPr>
          <p:grpSpPr bwMode="auto">
            <a:xfrm>
              <a:off x="1447800" y="1341438"/>
              <a:ext cx="2951163" cy="868363"/>
              <a:chOff x="912" y="845"/>
              <a:chExt cx="1859" cy="547"/>
            </a:xfrm>
          </p:grpSpPr>
          <p:sp>
            <p:nvSpPr>
              <p:cNvPr id="23568" name="Line 1026"/>
              <p:cNvSpPr>
                <a:spLocks noChangeShapeType="1"/>
              </p:cNvSpPr>
              <p:nvPr/>
            </p:nvSpPr>
            <p:spPr bwMode="auto">
              <a:xfrm flipV="1">
                <a:off x="930" y="845"/>
                <a:ext cx="1134" cy="5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3569" name="Line 1027"/>
              <p:cNvSpPr>
                <a:spLocks noChangeShapeType="1"/>
              </p:cNvSpPr>
              <p:nvPr/>
            </p:nvSpPr>
            <p:spPr bwMode="auto">
              <a:xfrm>
                <a:off x="912" y="1392"/>
                <a:ext cx="185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3570" name="Freeform 1028"/>
              <p:cNvSpPr>
                <a:spLocks/>
              </p:cNvSpPr>
              <p:nvPr/>
            </p:nvSpPr>
            <p:spPr bwMode="auto">
              <a:xfrm>
                <a:off x="1655" y="1026"/>
                <a:ext cx="99" cy="363"/>
              </a:xfrm>
              <a:custGeom>
                <a:avLst/>
                <a:gdLst>
                  <a:gd name="T0" fmla="*/ 0 w 99"/>
                  <a:gd name="T1" fmla="*/ 0 h 363"/>
                  <a:gd name="T2" fmla="*/ 91 w 99"/>
                  <a:gd name="T3" fmla="*/ 172 h 363"/>
                  <a:gd name="T4" fmla="*/ 46 w 99"/>
                  <a:gd name="T5" fmla="*/ 363 h 363"/>
                  <a:gd name="T6" fmla="*/ 0 60000 65536"/>
                  <a:gd name="T7" fmla="*/ 0 60000 65536"/>
                  <a:gd name="T8" fmla="*/ 0 60000 65536"/>
                  <a:gd name="T9" fmla="*/ 0 w 99"/>
                  <a:gd name="T10" fmla="*/ 0 h 363"/>
                  <a:gd name="T11" fmla="*/ 99 w 99"/>
                  <a:gd name="T12" fmla="*/ 363 h 36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9" h="363">
                    <a:moveTo>
                      <a:pt x="0" y="0"/>
                    </a:moveTo>
                    <a:cubicBezTo>
                      <a:pt x="15" y="29"/>
                      <a:pt x="83" y="112"/>
                      <a:pt x="91" y="172"/>
                    </a:cubicBezTo>
                    <a:cubicBezTo>
                      <a:pt x="99" y="232"/>
                      <a:pt x="55" y="323"/>
                      <a:pt x="46" y="363"/>
                    </a:cubicBezTo>
                  </a:path>
                </a:pathLst>
              </a:custGeom>
              <a:noFill/>
              <a:ln w="28575" cap="flat" cmpd="sng">
                <a:solidFill>
                  <a:srgbClr val="00CC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3571" name="Text Box 1029"/>
              <p:cNvSpPr txBox="1">
                <a:spLocks noChangeArrowheads="1"/>
              </p:cNvSpPr>
              <p:nvPr/>
            </p:nvSpPr>
            <p:spPr bwMode="auto">
              <a:xfrm>
                <a:off x="1717" y="1026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i="1">
                    <a:solidFill>
                      <a:schemeClr val="hlink"/>
                    </a:solidFill>
                    <a:latin typeface="Times New Roman" pitchFamily="18" charset="0"/>
                  </a:rPr>
                  <a:t>θ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4679410" y="831105"/>
                  <a:ext cx="1505348" cy="6580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32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l-GR" sz="32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acc>
                          <m:accPr>
                            <m:chr m:val="⃗"/>
                            <m:ctrlPr>
                              <a:rPr lang="el-GR" sz="32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≡</m:t>
                        </m:r>
                      </m:oMath>
                    </m:oMathPara>
                  </a14:m>
                  <a:endParaRPr lang="el-GR" sz="32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9410" y="831105"/>
                  <a:ext cx="1505348" cy="6580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6073817" y="904395"/>
                  <a:ext cx="1791452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32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𝜶</m:t>
                        </m:r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𝒃</m:t>
                        </m:r>
                        <m:func>
                          <m:funcPr>
                            <m:ctrlPr>
                              <a:rPr lang="en-US" sz="32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32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3817" y="904395"/>
                  <a:ext cx="1791452" cy="58477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Ορθογώνιο 1"/>
                <p:cNvSpPr/>
                <p:nvPr/>
              </p:nvSpPr>
              <p:spPr>
                <a:xfrm>
                  <a:off x="3635896" y="2204864"/>
                  <a:ext cx="506869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</m:oMath>
                    </m:oMathPara>
                  </a14:m>
                  <a:endParaRPr lang="el-GR" sz="2800" dirty="0"/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2204864"/>
                  <a:ext cx="506869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Ορθογώνιο 26"/>
                <p:cNvSpPr/>
                <p:nvPr/>
              </p:nvSpPr>
              <p:spPr>
                <a:xfrm>
                  <a:off x="2485763" y="1052736"/>
                  <a:ext cx="502061" cy="5872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oMath>
                    </m:oMathPara>
                  </a14:m>
                  <a:endParaRPr lang="el-GR" sz="2800" dirty="0"/>
                </a:p>
              </p:txBody>
            </p:sp>
          </mc:Choice>
          <mc:Fallback xmlns="">
            <p:sp>
              <p:nvSpPr>
                <p:cNvPr id="27" name="Ορθογώνιο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85763" y="1052736"/>
                  <a:ext cx="502061" cy="58727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179512" y="2852936"/>
                <a:ext cx="3471400" cy="595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𝒛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𝒌</m:t>
                          </m:r>
                        </m:e>
                      </m:acc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852936"/>
                <a:ext cx="3471400" cy="595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Ορθογώνιο 30"/>
              <p:cNvSpPr/>
              <p:nvPr/>
            </p:nvSpPr>
            <p:spPr>
              <a:xfrm>
                <a:off x="181917" y="3645024"/>
                <a:ext cx="3466590" cy="6367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𝒛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𝒌</m:t>
                          </m:r>
                        </m:e>
                      </m:acc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31" name="Ορθογώνιο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917" y="3645024"/>
                <a:ext cx="3466590" cy="63671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188421" y="3172260"/>
                <a:ext cx="4590872" cy="6367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el-GR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sub>
                      </m:sSub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sub>
                      </m:sSub>
                      <m:sSub>
                        <m:sSubPr>
                          <m:ctrlP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sub>
                      </m:sSub>
                      <m:r>
                        <a:rPr lang="en-US" sz="2800" b="1" i="1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𝒛</m:t>
                          </m:r>
                        </m:sub>
                      </m:sSub>
                      <m:sSub>
                        <m:sSubPr>
                          <m:ctrlP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𝒛</m:t>
                          </m:r>
                        </m:sub>
                      </m:sSub>
                    </m:oMath>
                  </m:oMathPara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8421" y="3172260"/>
                <a:ext cx="4590872" cy="63671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Δεξιό άγκιστρο 4"/>
          <p:cNvSpPr/>
          <p:nvPr/>
        </p:nvSpPr>
        <p:spPr bwMode="auto">
          <a:xfrm>
            <a:off x="3635896" y="2944877"/>
            <a:ext cx="432048" cy="1152128"/>
          </a:xfrm>
          <a:prstGeom prst="rightBrace">
            <a:avLst>
              <a:gd name="adj1" fmla="val 63305"/>
              <a:gd name="adj2" fmla="val 5000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7" y="4653136"/>
            <a:ext cx="4075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2000" b="1" dirty="0"/>
              <a:t>Εσωτερικό Γινόμενο Διανύσματος επί τον Εαυτό του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481457" y="4805688"/>
                <a:ext cx="4051878" cy="4955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4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el-GR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𝜶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sub>
                      </m:sSub>
                      <m:sSub>
                        <m:sSubPr>
                          <m:ctrl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𝜶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sub>
                      </m:sSub>
                      <m:r>
                        <a:rPr lang="en-US" sz="24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𝒛</m:t>
                          </m:r>
                        </m:sub>
                      </m:sSub>
                      <m:sSub>
                        <m:sSubPr>
                          <m:ctrlP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𝜶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𝒛</m:t>
                          </m:r>
                        </m:sub>
                      </m:sSub>
                    </m:oMath>
                  </m:oMathPara>
                </a14:m>
                <a:endParaRPr lang="el-GR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1457" y="4805688"/>
                <a:ext cx="4051878" cy="495520"/>
              </a:xfrm>
              <a:prstGeom prst="rect">
                <a:avLst/>
              </a:prstGeom>
              <a:blipFill>
                <a:blip r:embed="rId9"/>
                <a:stretch>
                  <a:fillRect b="-609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213436" y="5292880"/>
                <a:ext cx="2346988" cy="5123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𝜶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𝒙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𝒚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4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𝒛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3436" y="5292880"/>
                <a:ext cx="2346988" cy="51238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380312" y="5301208"/>
                <a:ext cx="922497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𝒂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312" y="5301208"/>
                <a:ext cx="922497" cy="47000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/>
          <p:cNvGrpSpPr/>
          <p:nvPr/>
        </p:nvGrpSpPr>
        <p:grpSpPr>
          <a:xfrm>
            <a:off x="323528" y="5337288"/>
            <a:ext cx="4075436" cy="1404080"/>
            <a:chOff x="323528" y="5337288"/>
            <a:chExt cx="4075436" cy="1404080"/>
          </a:xfrm>
        </p:grpSpPr>
        <p:sp>
          <p:nvSpPr>
            <p:cNvPr id="11" name="Κάτω βέλος 10"/>
            <p:cNvSpPr/>
            <p:nvPr/>
          </p:nvSpPr>
          <p:spPr bwMode="auto">
            <a:xfrm>
              <a:off x="1833332" y="5337288"/>
              <a:ext cx="218388" cy="684000"/>
            </a:xfrm>
            <a:prstGeom prst="downArrow">
              <a:avLst>
                <a:gd name="adj1" fmla="val 45035"/>
                <a:gd name="adj2" fmla="val 59931"/>
              </a:avLst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23528" y="6033482"/>
              <a:ext cx="407543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2000" b="1" dirty="0"/>
                <a:t>Είναι ίσο με το τετράγωνο του μέτρου του διανύσματος</a:t>
              </a:r>
            </a:p>
          </p:txBody>
        </p:sp>
      </p:grpSp>
      <p:grpSp>
        <p:nvGrpSpPr>
          <p:cNvPr id="6" name="Ομάδα 5"/>
          <p:cNvGrpSpPr/>
          <p:nvPr/>
        </p:nvGrpSpPr>
        <p:grpSpPr>
          <a:xfrm>
            <a:off x="4555218" y="6093296"/>
            <a:ext cx="2609070" cy="532966"/>
            <a:chOff x="4555218" y="6093296"/>
            <a:chExt cx="2609070" cy="532966"/>
          </a:xfrm>
        </p:grpSpPr>
        <p:sp>
          <p:nvSpPr>
            <p:cNvPr id="38" name="Κάτω βέλος 37"/>
            <p:cNvSpPr/>
            <p:nvPr/>
          </p:nvSpPr>
          <p:spPr bwMode="auto">
            <a:xfrm rot="16200000">
              <a:off x="4788024" y="6074150"/>
              <a:ext cx="218388" cy="684000"/>
            </a:xfrm>
            <a:prstGeom prst="downArrow">
              <a:avLst>
                <a:gd name="adj1" fmla="val 45035"/>
                <a:gd name="adj2" fmla="val 59931"/>
              </a:avLst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5276784" y="6093296"/>
                  <a:ext cx="1887504" cy="5329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l-GR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acc>
                          <m:accPr>
                            <m:chr m:val="⃗"/>
                            <m:ctrlPr>
                              <a:rPr lang="el-GR" sz="28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𝜶</m:t>
                            </m:r>
                          </m:e>
                        </m:acc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l-GR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𝜶</m:t>
                            </m:r>
                          </m:e>
                          <m:sup>
                            <m:r>
                              <a:rPr lang="el-GR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6784" y="6093296"/>
                  <a:ext cx="1887504" cy="532966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2" grpId="0"/>
      <p:bldP spid="5" grpId="0" animBg="1"/>
      <p:bldP spid="10" grpId="0"/>
      <p:bldP spid="30" grpId="0"/>
      <p:bldP spid="33" grpId="0"/>
      <p:bldP spid="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49"/>
          <p:cNvSpPr txBox="1">
            <a:spLocks noChangeArrowheads="1"/>
          </p:cNvSpPr>
          <p:nvPr/>
        </p:nvSpPr>
        <p:spPr bwMode="auto">
          <a:xfrm>
            <a:off x="2133600" y="0"/>
            <a:ext cx="487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b="1"/>
              <a:t>ΕΣΩΤΕΡΙΚΟ ΓΙΝΟΜΕΝΟ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1447800" y="548680"/>
            <a:ext cx="6446324" cy="1896979"/>
            <a:chOff x="1447800" y="831105"/>
            <a:chExt cx="6446324" cy="1896979"/>
          </a:xfrm>
        </p:grpSpPr>
        <p:grpSp>
          <p:nvGrpSpPr>
            <p:cNvPr id="4" name="Group 1064"/>
            <p:cNvGrpSpPr>
              <a:grpSpLocks/>
            </p:cNvGrpSpPr>
            <p:nvPr/>
          </p:nvGrpSpPr>
          <p:grpSpPr bwMode="auto">
            <a:xfrm>
              <a:off x="1447800" y="1341438"/>
              <a:ext cx="2951163" cy="868363"/>
              <a:chOff x="912" y="845"/>
              <a:chExt cx="1859" cy="547"/>
            </a:xfrm>
          </p:grpSpPr>
          <p:sp>
            <p:nvSpPr>
              <p:cNvPr id="9" name="Line 1026"/>
              <p:cNvSpPr>
                <a:spLocks noChangeShapeType="1"/>
              </p:cNvSpPr>
              <p:nvPr/>
            </p:nvSpPr>
            <p:spPr bwMode="auto">
              <a:xfrm flipV="1">
                <a:off x="930" y="845"/>
                <a:ext cx="1134" cy="5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" name="Line 1027"/>
              <p:cNvSpPr>
                <a:spLocks noChangeShapeType="1"/>
              </p:cNvSpPr>
              <p:nvPr/>
            </p:nvSpPr>
            <p:spPr bwMode="auto">
              <a:xfrm>
                <a:off x="912" y="1392"/>
                <a:ext cx="185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1" name="Freeform 1028"/>
              <p:cNvSpPr>
                <a:spLocks/>
              </p:cNvSpPr>
              <p:nvPr/>
            </p:nvSpPr>
            <p:spPr bwMode="auto">
              <a:xfrm>
                <a:off x="1655" y="1026"/>
                <a:ext cx="99" cy="363"/>
              </a:xfrm>
              <a:custGeom>
                <a:avLst/>
                <a:gdLst>
                  <a:gd name="T0" fmla="*/ 0 w 99"/>
                  <a:gd name="T1" fmla="*/ 0 h 363"/>
                  <a:gd name="T2" fmla="*/ 91 w 99"/>
                  <a:gd name="T3" fmla="*/ 172 h 363"/>
                  <a:gd name="T4" fmla="*/ 46 w 99"/>
                  <a:gd name="T5" fmla="*/ 363 h 363"/>
                  <a:gd name="T6" fmla="*/ 0 60000 65536"/>
                  <a:gd name="T7" fmla="*/ 0 60000 65536"/>
                  <a:gd name="T8" fmla="*/ 0 60000 65536"/>
                  <a:gd name="T9" fmla="*/ 0 w 99"/>
                  <a:gd name="T10" fmla="*/ 0 h 363"/>
                  <a:gd name="T11" fmla="*/ 99 w 99"/>
                  <a:gd name="T12" fmla="*/ 363 h 36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9" h="363">
                    <a:moveTo>
                      <a:pt x="0" y="0"/>
                    </a:moveTo>
                    <a:cubicBezTo>
                      <a:pt x="15" y="29"/>
                      <a:pt x="83" y="112"/>
                      <a:pt x="91" y="172"/>
                    </a:cubicBezTo>
                    <a:cubicBezTo>
                      <a:pt x="99" y="232"/>
                      <a:pt x="55" y="323"/>
                      <a:pt x="46" y="363"/>
                    </a:cubicBezTo>
                  </a:path>
                </a:pathLst>
              </a:custGeom>
              <a:noFill/>
              <a:ln w="28575" cap="flat" cmpd="sng">
                <a:solidFill>
                  <a:srgbClr val="00CC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2" name="Text Box 1029"/>
              <p:cNvSpPr txBox="1">
                <a:spLocks noChangeArrowheads="1"/>
              </p:cNvSpPr>
              <p:nvPr/>
            </p:nvSpPr>
            <p:spPr bwMode="auto">
              <a:xfrm>
                <a:off x="1717" y="1026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i="1">
                    <a:solidFill>
                      <a:schemeClr val="hlink"/>
                    </a:solidFill>
                    <a:latin typeface="Times New Roman" pitchFamily="18" charset="0"/>
                  </a:rPr>
                  <a:t>θ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4679410" y="831105"/>
                  <a:ext cx="1505348" cy="6580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32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l-GR" sz="32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acc>
                          <m:accPr>
                            <m:chr m:val="⃗"/>
                            <m:ctrlPr>
                              <a:rPr lang="el-GR" sz="32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≡</m:t>
                        </m:r>
                      </m:oMath>
                    </m:oMathPara>
                  </a14:m>
                  <a:endParaRPr lang="el-GR" sz="32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9410" y="831105"/>
                  <a:ext cx="1505348" cy="6580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6044963" y="904395"/>
                  <a:ext cx="184916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32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𝜶</m:t>
                        </m:r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𝒃</m:t>
                        </m:r>
                        <m:func>
                          <m:funcPr>
                            <m:ctrlPr>
                              <a:rPr lang="en-US" sz="32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32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el-GR" sz="32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44963" y="904395"/>
                  <a:ext cx="1849161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Ορθογώνιο 6"/>
                <p:cNvSpPr/>
                <p:nvPr/>
              </p:nvSpPr>
              <p:spPr>
                <a:xfrm>
                  <a:off x="3635896" y="2204864"/>
                  <a:ext cx="506869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</m:oMath>
                    </m:oMathPara>
                  </a14:m>
                  <a:endParaRPr lang="el-GR" sz="2800" dirty="0"/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2204864"/>
                  <a:ext cx="506869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2485763" y="1052736"/>
                  <a:ext cx="502061" cy="5872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oMath>
                    </m:oMathPara>
                  </a14:m>
                  <a:endParaRPr lang="el-GR" sz="2800" dirty="0"/>
                </a:p>
              </p:txBody>
            </p:sp>
          </mc:Choice>
          <mc:Fallback xmlns="">
            <p:sp>
              <p:nvSpPr>
                <p:cNvPr id="27" name="Ορθογώνιο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85763" y="1052736"/>
                  <a:ext cx="502061" cy="58727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647044" y="2276872"/>
                <a:ext cx="2536335" cy="4521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𝒛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𝒌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44" y="2276872"/>
                <a:ext cx="2536335" cy="452111"/>
              </a:xfrm>
              <a:prstGeom prst="rect">
                <a:avLst/>
              </a:prstGeom>
              <a:blipFill>
                <a:blip r:embed="rId6"/>
                <a:stretch>
                  <a:fillRect t="-8108" r="-14183" b="-540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653456" y="2731819"/>
                <a:ext cx="2523511" cy="481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𝒛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𝒌</m:t>
                          </m:r>
                        </m:e>
                      </m:acc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456" y="2731819"/>
                <a:ext cx="2523511" cy="481157"/>
              </a:xfrm>
              <a:prstGeom prst="rect">
                <a:avLst/>
              </a:prstGeom>
              <a:blipFill>
                <a:blip r:embed="rId7"/>
                <a:stretch>
                  <a:fillRect t="-1266" r="-14251" b="-506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Δεξιό άγκιστρο 4"/>
          <p:cNvSpPr/>
          <p:nvPr/>
        </p:nvSpPr>
        <p:spPr bwMode="auto">
          <a:xfrm>
            <a:off x="3176967" y="2425344"/>
            <a:ext cx="432048" cy="1939760"/>
          </a:xfrm>
          <a:prstGeom prst="rightBrace">
            <a:avLst>
              <a:gd name="adj1" fmla="val 18749"/>
              <a:gd name="adj2" fmla="val 5000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07504" y="4653136"/>
                <a:ext cx="6161110" cy="5164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𝚨𝛎</m:t>
                      </m:r>
                      <m:r>
                        <a:rPr lang="el-GR" sz="24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  </m:t>
                      </m:r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  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𝜿𝜶𝜾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 </m:t>
                      </m:r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  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𝜿𝜶𝜾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𝝉</m:t>
                      </m:r>
                      <m:r>
                        <m:rPr>
                          <m:sty m:val="p"/>
                        </m:rP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ό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𝝉𝜺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:</m:t>
                      </m:r>
                    </m:oMath>
                  </m:oMathPara>
                </a14:m>
                <a:endParaRPr lang="el-G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653136"/>
                <a:ext cx="6161110" cy="51648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084168" y="4640704"/>
                <a:ext cx="2959849" cy="5164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𝝄</m:t>
                          </m:r>
                        </m:sup>
                      </m:sSup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𝜿𝜶𝜾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</m:t>
                      </m:r>
                      <m:acc>
                        <m:accPr>
                          <m:chr m:val="⃗"/>
                          <m:ctrlPr>
                            <a:rPr lang="el-GR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⊥</m:t>
                      </m:r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el-G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4640704"/>
                <a:ext cx="2959849" cy="51648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Ομάδα 18"/>
          <p:cNvGrpSpPr/>
          <p:nvPr/>
        </p:nvGrpSpPr>
        <p:grpSpPr>
          <a:xfrm>
            <a:off x="5217259" y="5257800"/>
            <a:ext cx="3372704" cy="1435657"/>
            <a:chOff x="5217259" y="5257800"/>
            <a:chExt cx="3372704" cy="1435657"/>
          </a:xfrm>
        </p:grpSpPr>
        <p:grpSp>
          <p:nvGrpSpPr>
            <p:cNvPr id="20" name="Group 1068"/>
            <p:cNvGrpSpPr>
              <a:grpSpLocks/>
            </p:cNvGrpSpPr>
            <p:nvPr/>
          </p:nvGrpSpPr>
          <p:grpSpPr bwMode="auto">
            <a:xfrm>
              <a:off x="5638800" y="5257800"/>
              <a:ext cx="2951163" cy="1371600"/>
              <a:chOff x="3552" y="3312"/>
              <a:chExt cx="1859" cy="864"/>
            </a:xfrm>
          </p:grpSpPr>
          <p:sp>
            <p:nvSpPr>
              <p:cNvPr id="23" name="Line 1057"/>
              <p:cNvSpPr>
                <a:spLocks noChangeShapeType="1"/>
              </p:cNvSpPr>
              <p:nvPr/>
            </p:nvSpPr>
            <p:spPr bwMode="auto">
              <a:xfrm flipV="1">
                <a:off x="3552" y="3312"/>
                <a:ext cx="0" cy="86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4" name="Line 1053"/>
              <p:cNvSpPr>
                <a:spLocks noChangeShapeType="1"/>
              </p:cNvSpPr>
              <p:nvPr/>
            </p:nvSpPr>
            <p:spPr bwMode="auto">
              <a:xfrm>
                <a:off x="3552" y="4176"/>
                <a:ext cx="1859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5" name="Freeform 1061"/>
              <p:cNvSpPr>
                <a:spLocks/>
              </p:cNvSpPr>
              <p:nvPr/>
            </p:nvSpPr>
            <p:spPr bwMode="auto">
              <a:xfrm>
                <a:off x="3552" y="3888"/>
                <a:ext cx="336" cy="288"/>
              </a:xfrm>
              <a:custGeom>
                <a:avLst/>
                <a:gdLst>
                  <a:gd name="T0" fmla="*/ 0 w 336"/>
                  <a:gd name="T1" fmla="*/ 0 h 288"/>
                  <a:gd name="T2" fmla="*/ 336 w 336"/>
                  <a:gd name="T3" fmla="*/ 0 h 288"/>
                  <a:gd name="T4" fmla="*/ 336 w 336"/>
                  <a:gd name="T5" fmla="*/ 288 h 288"/>
                  <a:gd name="T6" fmla="*/ 0 60000 65536"/>
                  <a:gd name="T7" fmla="*/ 0 60000 65536"/>
                  <a:gd name="T8" fmla="*/ 0 60000 65536"/>
                  <a:gd name="T9" fmla="*/ 0 w 336"/>
                  <a:gd name="T10" fmla="*/ 0 h 288"/>
                  <a:gd name="T11" fmla="*/ 336 w 336"/>
                  <a:gd name="T12" fmla="*/ 288 h 28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36" h="288">
                    <a:moveTo>
                      <a:pt x="0" y="0"/>
                    </a:moveTo>
                    <a:lnTo>
                      <a:pt x="336" y="0"/>
                    </a:lnTo>
                    <a:lnTo>
                      <a:pt x="336" y="288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6" name="Text Box 1062"/>
              <p:cNvSpPr txBox="1">
                <a:spLocks noChangeArrowheads="1"/>
              </p:cNvSpPr>
              <p:nvPr/>
            </p:nvSpPr>
            <p:spPr bwMode="auto">
              <a:xfrm>
                <a:off x="3600" y="3888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i="1">
                    <a:solidFill>
                      <a:schemeClr val="hlink"/>
                    </a:solidFill>
                    <a:latin typeface="Times New Roman" pitchFamily="18" charset="0"/>
                  </a:rPr>
                  <a:t>θ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Ορθογώνιο 20"/>
                <p:cNvSpPr/>
                <p:nvPr/>
              </p:nvSpPr>
              <p:spPr>
                <a:xfrm>
                  <a:off x="5217259" y="5301208"/>
                  <a:ext cx="506869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</m:oMath>
                    </m:oMathPara>
                  </a14:m>
                  <a:endParaRPr lang="el-GR" sz="2800" dirty="0"/>
                </a:p>
              </p:txBody>
            </p:sp>
          </mc:Choice>
          <mc:Fallback xmlns="">
            <p:sp>
              <p:nvSpPr>
                <p:cNvPr id="7" name="Ορθογώνιο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17259" y="5301208"/>
                  <a:ext cx="506869" cy="52322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Ορθογώνιο 21"/>
                <p:cNvSpPr/>
                <p:nvPr/>
              </p:nvSpPr>
              <p:spPr>
                <a:xfrm>
                  <a:off x="7360804" y="6106180"/>
                  <a:ext cx="502061" cy="5872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oMath>
                    </m:oMathPara>
                  </a14:m>
                  <a:endParaRPr lang="el-GR" sz="2800" dirty="0"/>
                </a:p>
              </p:txBody>
            </p:sp>
          </mc:Choice>
          <mc:Fallback xmlns="">
            <p:sp>
              <p:nvSpPr>
                <p:cNvPr id="37" name="Ορθογώνιο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0804" y="6106180"/>
                  <a:ext cx="502061" cy="587277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extBox 26"/>
          <p:cNvSpPr txBox="1"/>
          <p:nvPr/>
        </p:nvSpPr>
        <p:spPr>
          <a:xfrm>
            <a:off x="4766361" y="1556792"/>
            <a:ext cx="3550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γωνίας δυο διανυσμάτων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705380" y="3214398"/>
                <a:ext cx="2424253" cy="7186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l-GR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𝜶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𝒙</m:t>
                              </m:r>
                            </m:sub>
                            <m:sup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2000" b="1" i="1">
                              <a:latin typeface="Cambria Math"/>
                              <a:ea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𝒚</m:t>
                              </m:r>
                            </m:sub>
                            <m:sup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2000" b="1" i="1">
                              <a:latin typeface="Cambria Math"/>
                              <a:ea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𝒛</m:t>
                              </m:r>
                            </m:sub>
                            <m:sup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380" y="3214398"/>
                <a:ext cx="2424253" cy="71865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Ορθογώνιο 30"/>
              <p:cNvSpPr/>
              <p:nvPr/>
            </p:nvSpPr>
            <p:spPr>
              <a:xfrm>
                <a:off x="719619" y="3934478"/>
                <a:ext cx="2424253" cy="7186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𝒙</m:t>
                              </m:r>
                            </m:sub>
                            <m:sup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2000" b="1" i="1">
                              <a:latin typeface="Cambria Math"/>
                              <a:ea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𝒚</m:t>
                              </m:r>
                            </m:sub>
                            <m:sup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2000" b="1" i="1">
                              <a:latin typeface="Cambria Math"/>
                              <a:ea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𝒛</m:t>
                              </m:r>
                            </m:sub>
                            <m:sup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Ορθογώνιο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619" y="3934478"/>
                <a:ext cx="2424253" cy="71865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615920" y="2937721"/>
                <a:ext cx="1964192" cy="756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𝜶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</m:t>
                              </m:r>
                            </m:e>
                          </m:acc>
                        </m:num>
                        <m:den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𝒂𝒃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920" y="2937721"/>
                <a:ext cx="1964192" cy="7565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350230" y="3004984"/>
                <a:ext cx="3614258" cy="10720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𝒛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𝒛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Sup>
                                <m:sSubSupPr>
                                  <m:ctrlP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𝜶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𝒙</m:t>
                                  </m:r>
                                </m:sub>
                                <m:sup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n-US" sz="2000" b="1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𝒚</m:t>
                                  </m:r>
                                </m:sub>
                                <m:sup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n-US" sz="2000" b="1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𝒛</m:t>
                                  </m:r>
                                </m:sub>
                                <m:sup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Sup>
                                <m:sSubSupPr>
                                  <m:ctrlP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𝒙</m:t>
                                  </m:r>
                                </m:sub>
                                <m:sup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n-US" sz="2000" b="1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𝒚</m:t>
                                  </m:r>
                                </m:sub>
                                <m:sup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n-US" sz="2000" b="1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𝒛</m:t>
                                  </m:r>
                                </m:sub>
                                <m:sup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</m:oMath>
                  </m:oMathPara>
                </a14:m>
                <a:endParaRPr lang="el-GR" sz="1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230" y="3004984"/>
                <a:ext cx="3614258" cy="107208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861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 animBg="1"/>
      <p:bldP spid="17" grpId="0"/>
      <p:bldP spid="18" grpId="0"/>
      <p:bldP spid="28" grpId="0"/>
      <p:bldP spid="31" grpId="0"/>
      <p:bldP spid="32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468313" y="1682750"/>
            <a:ext cx="8305800" cy="369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l-GR" altLang="el-GR" sz="4000" b="1">
                <a:latin typeface="Times New Roman" pitchFamily="18" charset="0"/>
              </a:rPr>
              <a:t>ΔΙΑΝΥΣΜΑΤΑ</a:t>
            </a:r>
            <a:endParaRPr lang="en-US" altLang="el-GR" sz="4000" b="1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l-GR" altLang="el-GR" b="1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l-GR" altLang="el-GR" b="1">
                <a:latin typeface="Times New Roman" pitchFamily="18" charset="0"/>
              </a:rPr>
              <a:t>Ορισμοί</a:t>
            </a:r>
          </a:p>
          <a:p>
            <a:pPr algn="ctr" eaLnBrk="1" hangingPunct="1">
              <a:buFontTx/>
              <a:buNone/>
            </a:pPr>
            <a:r>
              <a:rPr lang="el-GR" altLang="el-GR" b="1">
                <a:latin typeface="Times New Roman" pitchFamily="18" charset="0"/>
              </a:rPr>
              <a:t>	Άλγεβρα Διανυσμάτων</a:t>
            </a:r>
          </a:p>
          <a:p>
            <a:pPr algn="ctr" eaLnBrk="1" hangingPunct="1">
              <a:buFontTx/>
              <a:buNone/>
            </a:pPr>
            <a:r>
              <a:rPr lang="el-GR" altLang="el-GR" b="1">
                <a:latin typeface="Times New Roman" pitchFamily="18" charset="0"/>
              </a:rPr>
              <a:t>	Συστήματα Συντεταγμένων</a:t>
            </a:r>
            <a:endParaRPr lang="en-US" altLang="el-GR" b="1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l-GR" b="1">
                <a:latin typeface="Times New Roman" pitchFamily="18" charset="0"/>
              </a:rPr>
              <a:t>	</a:t>
            </a:r>
            <a:r>
              <a:rPr lang="el-GR" altLang="el-GR" b="1">
                <a:latin typeface="Times New Roman" pitchFamily="18" charset="0"/>
              </a:rPr>
              <a:t>Εσωτερικό και Εξωτερικό Γινόμενο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51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515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51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51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Freeform 25"/>
          <p:cNvSpPr>
            <a:spLocks/>
          </p:cNvSpPr>
          <p:nvPr/>
        </p:nvSpPr>
        <p:spPr bwMode="auto">
          <a:xfrm rot="-169673">
            <a:off x="1116013" y="1916113"/>
            <a:ext cx="3887787" cy="2376487"/>
          </a:xfrm>
          <a:custGeom>
            <a:avLst/>
            <a:gdLst>
              <a:gd name="T0" fmla="*/ 2147483647 w 2994"/>
              <a:gd name="T1" fmla="*/ 2147483647 h 1814"/>
              <a:gd name="T2" fmla="*/ 2147483647 w 2994"/>
              <a:gd name="T3" fmla="*/ 2147483647 h 1814"/>
              <a:gd name="T4" fmla="*/ 2147483647 w 2994"/>
              <a:gd name="T5" fmla="*/ 2147483647 h 1814"/>
              <a:gd name="T6" fmla="*/ 2147483647 w 2994"/>
              <a:gd name="T7" fmla="*/ 0 h 1814"/>
              <a:gd name="T8" fmla="*/ 0 w 2994"/>
              <a:gd name="T9" fmla="*/ 2147483647 h 1814"/>
              <a:gd name="T10" fmla="*/ 2147483647 w 2994"/>
              <a:gd name="T11" fmla="*/ 2147483647 h 181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994"/>
              <a:gd name="T19" fmla="*/ 0 h 1814"/>
              <a:gd name="T20" fmla="*/ 2994 w 2994"/>
              <a:gd name="T21" fmla="*/ 1814 h 181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994" h="1814">
                <a:moveTo>
                  <a:pt x="45" y="1089"/>
                </a:moveTo>
                <a:lnTo>
                  <a:pt x="1497" y="1814"/>
                </a:lnTo>
                <a:lnTo>
                  <a:pt x="2994" y="590"/>
                </a:lnTo>
                <a:lnTo>
                  <a:pt x="1270" y="0"/>
                </a:lnTo>
                <a:lnTo>
                  <a:pt x="0" y="1043"/>
                </a:lnTo>
                <a:lnTo>
                  <a:pt x="45" y="1089"/>
                </a:lnTo>
                <a:close/>
              </a:path>
            </a:pathLst>
          </a:custGeom>
          <a:solidFill>
            <a:srgbClr val="FAE9A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grpSp>
        <p:nvGrpSpPr>
          <p:cNvPr id="2" name="Group 103"/>
          <p:cNvGrpSpPr>
            <a:grpSpLocks/>
          </p:cNvGrpSpPr>
          <p:nvPr/>
        </p:nvGrpSpPr>
        <p:grpSpPr bwMode="auto">
          <a:xfrm>
            <a:off x="2411413" y="2781303"/>
            <a:ext cx="515937" cy="461963"/>
            <a:chOff x="1519" y="1752"/>
            <a:chExt cx="325" cy="291"/>
          </a:xfrm>
        </p:grpSpPr>
        <p:sp>
          <p:nvSpPr>
            <p:cNvPr id="24605" name="Freeform 13"/>
            <p:cNvSpPr>
              <a:spLocks/>
            </p:cNvSpPr>
            <p:nvPr/>
          </p:nvSpPr>
          <p:spPr bwMode="auto">
            <a:xfrm>
              <a:off x="1565" y="1797"/>
              <a:ext cx="279" cy="182"/>
            </a:xfrm>
            <a:custGeom>
              <a:avLst/>
              <a:gdLst>
                <a:gd name="T0" fmla="*/ 0 w 325"/>
                <a:gd name="T1" fmla="*/ 0 h 182"/>
                <a:gd name="T2" fmla="*/ 39 w 325"/>
                <a:gd name="T3" fmla="*/ 45 h 182"/>
                <a:gd name="T4" fmla="*/ 45 w 325"/>
                <a:gd name="T5" fmla="*/ 182 h 182"/>
                <a:gd name="T6" fmla="*/ 0 60000 65536"/>
                <a:gd name="T7" fmla="*/ 0 60000 65536"/>
                <a:gd name="T8" fmla="*/ 0 60000 65536"/>
                <a:gd name="T9" fmla="*/ 0 w 325"/>
                <a:gd name="T10" fmla="*/ 0 h 182"/>
                <a:gd name="T11" fmla="*/ 325 w 325"/>
                <a:gd name="T12" fmla="*/ 182 h 1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5" h="182">
                  <a:moveTo>
                    <a:pt x="0" y="0"/>
                  </a:moveTo>
                  <a:cubicBezTo>
                    <a:pt x="109" y="7"/>
                    <a:pt x="219" y="15"/>
                    <a:pt x="272" y="45"/>
                  </a:cubicBezTo>
                  <a:cubicBezTo>
                    <a:pt x="325" y="75"/>
                    <a:pt x="310" y="159"/>
                    <a:pt x="318" y="182"/>
                  </a:cubicBezTo>
                </a:path>
              </a:pathLst>
            </a:custGeom>
            <a:noFill/>
            <a:ln w="28575" cmpd="sng">
              <a:solidFill>
                <a:srgbClr val="00CC00"/>
              </a:solidFill>
              <a:round/>
              <a:headEnd type="stealth" w="lg" len="lg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4606" name="Text Box 14"/>
            <p:cNvSpPr txBox="1">
              <a:spLocks noChangeArrowheads="1"/>
            </p:cNvSpPr>
            <p:nvPr/>
          </p:nvSpPr>
          <p:spPr bwMode="auto">
            <a:xfrm>
              <a:off x="1519" y="1752"/>
              <a:ext cx="21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i="1" dirty="0">
                  <a:latin typeface="Times New Roman" pitchFamily="18" charset="0"/>
                </a:rPr>
                <a:t>θ</a:t>
              </a:r>
            </a:p>
          </p:txBody>
        </p:sp>
      </p:grpSp>
      <p:sp>
        <p:nvSpPr>
          <p:cNvPr id="2144" name="Text Box 96"/>
          <p:cNvSpPr txBox="1">
            <a:spLocks noChangeArrowheads="1"/>
          </p:cNvSpPr>
          <p:nvPr/>
        </p:nvSpPr>
        <p:spPr bwMode="auto">
          <a:xfrm>
            <a:off x="5257800" y="3124200"/>
            <a:ext cx="3581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/>
              <a:t>Προσδιορίζει τη διεύθυνση και τη φορά του εξωτερικού γινομένου</a:t>
            </a:r>
          </a:p>
        </p:txBody>
      </p:sp>
      <p:sp>
        <p:nvSpPr>
          <p:cNvPr id="24587" name="Rectangle 109"/>
          <p:cNvSpPr>
            <a:spLocks noChangeArrowheads="1"/>
          </p:cNvSpPr>
          <p:nvPr/>
        </p:nvSpPr>
        <p:spPr bwMode="auto">
          <a:xfrm>
            <a:off x="7077075" y="2540000"/>
            <a:ext cx="3540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30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endParaRPr lang="el-GR" altLang="el-GR" sz="1800"/>
          </a:p>
        </p:txBody>
      </p:sp>
      <p:grpSp>
        <p:nvGrpSpPr>
          <p:cNvPr id="6" name="Group 106"/>
          <p:cNvGrpSpPr>
            <a:grpSpLocks/>
          </p:cNvGrpSpPr>
          <p:nvPr/>
        </p:nvGrpSpPr>
        <p:grpSpPr bwMode="auto">
          <a:xfrm>
            <a:off x="1524000" y="3657600"/>
            <a:ext cx="7391400" cy="1558925"/>
            <a:chOff x="960" y="2304"/>
            <a:chExt cx="4656" cy="982"/>
          </a:xfrm>
        </p:grpSpPr>
        <p:pic>
          <p:nvPicPr>
            <p:cNvPr id="24596" name="Picture 69" descr="sl18_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04"/>
              <a:ext cx="854" cy="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7" name="Text Box 99"/>
            <p:cNvSpPr txBox="1">
              <a:spLocks noChangeArrowheads="1"/>
            </p:cNvSpPr>
            <p:nvPr/>
          </p:nvSpPr>
          <p:spPr bwMode="auto">
            <a:xfrm>
              <a:off x="3360" y="2688"/>
              <a:ext cx="2256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000" b="1"/>
                <a:t>Προκύπτει με το κανόνα του δεξιόστροφου κοχλία</a:t>
              </a:r>
            </a:p>
          </p:txBody>
        </p:sp>
      </p:grpSp>
      <p:sp>
        <p:nvSpPr>
          <p:cNvPr id="24589" name="Text Box 100"/>
          <p:cNvSpPr txBox="1">
            <a:spLocks noChangeArrowheads="1"/>
          </p:cNvSpPr>
          <p:nvPr/>
        </p:nvSpPr>
        <p:spPr bwMode="auto">
          <a:xfrm>
            <a:off x="1981200" y="0"/>
            <a:ext cx="487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b="1"/>
              <a:t>ΕΞΩΤΕΡΙΚΟ ΓΙΝΟΜΕΝΟ</a:t>
            </a:r>
          </a:p>
        </p:txBody>
      </p:sp>
      <p:grpSp>
        <p:nvGrpSpPr>
          <p:cNvPr id="7" name="Group 113"/>
          <p:cNvGrpSpPr>
            <a:grpSpLocks/>
          </p:cNvGrpSpPr>
          <p:nvPr/>
        </p:nvGrpSpPr>
        <p:grpSpPr bwMode="auto">
          <a:xfrm>
            <a:off x="1390650" y="2514600"/>
            <a:ext cx="6229350" cy="1066800"/>
            <a:chOff x="876" y="1584"/>
            <a:chExt cx="3924" cy="672"/>
          </a:xfrm>
        </p:grpSpPr>
        <p:sp>
          <p:nvSpPr>
            <p:cNvPr id="24592" name="Line 9"/>
            <p:cNvSpPr>
              <a:spLocks noChangeShapeType="1"/>
            </p:cNvSpPr>
            <p:nvPr/>
          </p:nvSpPr>
          <p:spPr bwMode="auto">
            <a:xfrm flipH="1" flipV="1">
              <a:off x="975" y="1752"/>
              <a:ext cx="181" cy="364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pic>
          <p:nvPicPr>
            <p:cNvPr id="24593" name="Picture 68" descr="sl18_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6" y="1968"/>
              <a:ext cx="2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4" name="Rectangle 110"/>
            <p:cNvSpPr>
              <a:spLocks noChangeArrowheads="1"/>
            </p:cNvSpPr>
            <p:nvPr/>
          </p:nvSpPr>
          <p:spPr bwMode="auto">
            <a:xfrm>
              <a:off x="3396" y="1600"/>
              <a:ext cx="11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3000" b="1">
                  <a:solidFill>
                    <a:srgbClr val="FF00FF"/>
                  </a:solidFill>
                  <a:latin typeface="Times New Roman" pitchFamily="18" charset="0"/>
                </a:rPr>
                <a:t>Μοναδιαίο</a:t>
              </a:r>
              <a:endParaRPr lang="el-GR" altLang="el-GR" sz="1800">
                <a:solidFill>
                  <a:srgbClr val="FF00FF"/>
                </a:solidFill>
              </a:endParaRPr>
            </a:p>
          </p:txBody>
        </p:sp>
        <p:pic>
          <p:nvPicPr>
            <p:cNvPr id="24595" name="Picture 112" descr="sl18_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0" y="1584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20" name="29 - TextBox"/>
          <p:cNvSpPr txBox="1">
            <a:spLocks noChangeArrowheads="1"/>
          </p:cNvSpPr>
          <p:nvPr/>
        </p:nvSpPr>
        <p:spPr bwMode="auto">
          <a:xfrm>
            <a:off x="5489575" y="6381750"/>
            <a:ext cx="3581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ΠΡΟΣΟΜΟΙΩΣΗ 11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  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l-GR" sz="1800" b="1" dirty="0" err="1">
                <a:latin typeface="Times New Roman" pitchFamily="18" charset="0"/>
                <a:cs typeface="Times New Roman" pitchFamily="18" charset="0"/>
              </a:rPr>
              <a:t>CrossProd</a:t>
            </a:r>
            <a:endParaRPr lang="en-US" altLang="el-GR" sz="18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583230" y="836712"/>
                <a:ext cx="1697709" cy="6580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32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l-GR" sz="32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32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</m:oMath>
                  </m:oMathPara>
                </a14:m>
                <a:endParaRPr lang="el-GR" sz="32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3230" y="836712"/>
                <a:ext cx="1697709" cy="6580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028612" y="900009"/>
                <a:ext cx="243182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32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𝜶</m:t>
                          </m:r>
                          <m:r>
                            <a:rPr lang="en-US" sz="32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  <m:func>
                            <m:funcPr>
                              <m:ctrlPr>
                                <a:rPr lang="en-US" sz="32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sz="32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e>
                      </m:d>
                      <m:r>
                        <a:rPr lang="en-US" sz="32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</m:ac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8612" y="900009"/>
                <a:ext cx="243182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Ομάδα 9"/>
          <p:cNvGrpSpPr/>
          <p:nvPr/>
        </p:nvGrpSpPr>
        <p:grpSpPr>
          <a:xfrm>
            <a:off x="840310" y="1163707"/>
            <a:ext cx="7854428" cy="4887844"/>
            <a:chOff x="840310" y="1163707"/>
            <a:chExt cx="7854428" cy="4887844"/>
          </a:xfrm>
        </p:grpSpPr>
        <p:grpSp>
          <p:nvGrpSpPr>
            <p:cNvPr id="5" name="Group 107"/>
            <p:cNvGrpSpPr>
              <a:grpSpLocks/>
            </p:cNvGrpSpPr>
            <p:nvPr/>
          </p:nvGrpSpPr>
          <p:grpSpPr bwMode="auto">
            <a:xfrm>
              <a:off x="971550" y="1700213"/>
              <a:ext cx="7723188" cy="4351338"/>
              <a:chOff x="612" y="1071"/>
              <a:chExt cx="4865" cy="2741"/>
            </a:xfrm>
          </p:grpSpPr>
          <p:sp>
            <p:nvSpPr>
              <p:cNvPr id="24598" name="Text Box 41"/>
              <p:cNvSpPr txBox="1">
                <a:spLocks noChangeArrowheads="1"/>
              </p:cNvSpPr>
              <p:nvPr/>
            </p:nvSpPr>
            <p:spPr bwMode="auto">
              <a:xfrm>
                <a:off x="624" y="3294"/>
                <a:ext cx="4853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dirty="0"/>
                  <a:t>Το εξωτερικό γινόμενο δύο διανυσμάτων είναι διάνυσμα, κάθετο και στα δύο διανύσματα</a:t>
                </a:r>
              </a:p>
            </p:txBody>
          </p:sp>
          <p:sp>
            <p:nvSpPr>
              <p:cNvPr id="24599" name="Line 8"/>
              <p:cNvSpPr>
                <a:spLocks noChangeShapeType="1"/>
              </p:cNvSpPr>
              <p:nvPr/>
            </p:nvSpPr>
            <p:spPr bwMode="auto">
              <a:xfrm flipH="1" flipV="1">
                <a:off x="612" y="1071"/>
                <a:ext cx="544" cy="10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Ορθογώνιο 8"/>
                <p:cNvSpPr/>
                <p:nvPr/>
              </p:nvSpPr>
              <p:spPr>
                <a:xfrm>
                  <a:off x="840310" y="1163707"/>
                  <a:ext cx="1140890" cy="5872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l-GR" sz="28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l-GR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oMath>
                    </m:oMathPara>
                  </a14:m>
                  <a:endParaRPr lang="el-GR" sz="28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Ορθογώνιο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0310" y="1163707"/>
                  <a:ext cx="1140890" cy="58727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Ομάδα 11"/>
          <p:cNvGrpSpPr/>
          <p:nvPr/>
        </p:nvGrpSpPr>
        <p:grpSpPr>
          <a:xfrm>
            <a:off x="1835150" y="2852740"/>
            <a:ext cx="2376488" cy="595424"/>
            <a:chOff x="1835150" y="2852740"/>
            <a:chExt cx="2376488" cy="595424"/>
          </a:xfrm>
        </p:grpSpPr>
        <p:sp>
          <p:nvSpPr>
            <p:cNvPr id="24603" name="Line 5"/>
            <p:cNvSpPr>
              <a:spLocks noChangeShapeType="1"/>
            </p:cNvSpPr>
            <p:nvPr/>
          </p:nvSpPr>
          <p:spPr bwMode="auto">
            <a:xfrm flipV="1">
              <a:off x="1835150" y="2852740"/>
              <a:ext cx="2376488" cy="50482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Ορθογώνιο 10"/>
                <p:cNvSpPr/>
                <p:nvPr/>
              </p:nvSpPr>
              <p:spPr>
                <a:xfrm>
                  <a:off x="3489067" y="2924944"/>
                  <a:ext cx="506869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</m:oMath>
                    </m:oMathPara>
                  </a14:m>
                  <a:endParaRPr lang="el-GR" sz="2800" dirty="0"/>
                </a:p>
              </p:txBody>
            </p:sp>
          </mc:Choice>
          <mc:Fallback xmlns="">
            <p:sp>
              <p:nvSpPr>
                <p:cNvPr id="11" name="Ορθογώνιο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9067" y="2924944"/>
                  <a:ext cx="506869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Ομάδα 12"/>
          <p:cNvGrpSpPr/>
          <p:nvPr/>
        </p:nvGrpSpPr>
        <p:grpSpPr>
          <a:xfrm>
            <a:off x="1835150" y="2204864"/>
            <a:ext cx="1368425" cy="1152699"/>
            <a:chOff x="1835150" y="2204864"/>
            <a:chExt cx="1368425" cy="1152699"/>
          </a:xfrm>
        </p:grpSpPr>
        <p:sp>
          <p:nvSpPr>
            <p:cNvPr id="24601" name="Line 6"/>
            <p:cNvSpPr>
              <a:spLocks noChangeShapeType="1"/>
            </p:cNvSpPr>
            <p:nvPr/>
          </p:nvSpPr>
          <p:spPr bwMode="auto">
            <a:xfrm flipV="1">
              <a:off x="1835150" y="2276475"/>
              <a:ext cx="1368425" cy="10810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Ορθογώνιο 39"/>
                <p:cNvSpPr/>
                <p:nvPr/>
              </p:nvSpPr>
              <p:spPr>
                <a:xfrm>
                  <a:off x="2414164" y="2204864"/>
                  <a:ext cx="502061" cy="5872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oMath>
                    </m:oMathPara>
                  </a14:m>
                  <a:endParaRPr lang="el-GR" sz="2800" dirty="0"/>
                </a:p>
              </p:txBody>
            </p:sp>
          </mc:Choice>
          <mc:Fallback xmlns="">
            <p:sp>
              <p:nvSpPr>
                <p:cNvPr id="40" name="Ορθογώνιο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164" y="2204864"/>
                  <a:ext cx="502061" cy="587277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3" grpId="0" animBg="1"/>
      <p:bldP spid="2144" grpId="0" build="p" autoUpdateAnimBg="0"/>
      <p:bldP spid="21520" grpId="0"/>
      <p:bldP spid="33" grpId="0"/>
      <p:bldP spid="3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1"/>
          <p:cNvSpPr txBox="1">
            <a:spLocks noChangeArrowheads="1"/>
          </p:cNvSpPr>
          <p:nvPr/>
        </p:nvSpPr>
        <p:spPr bwMode="auto">
          <a:xfrm>
            <a:off x="990600" y="1219200"/>
            <a:ext cx="184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CC3300"/>
                </a:solidFill>
                <a:latin typeface="Lucida Console" pitchFamily="49" charset="0"/>
              </a:rPr>
              <a:t>ΙΔΙΟΤΗΤΕΣ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627313" y="2276475"/>
            <a:ext cx="4103687" cy="3227388"/>
            <a:chOff x="1655" y="1434"/>
            <a:chExt cx="2585" cy="2033"/>
          </a:xfrm>
        </p:grpSpPr>
        <p:sp>
          <p:nvSpPr>
            <p:cNvPr id="25606" name="Freeform 4"/>
            <p:cNvSpPr>
              <a:spLocks/>
            </p:cNvSpPr>
            <p:nvPr/>
          </p:nvSpPr>
          <p:spPr bwMode="auto">
            <a:xfrm>
              <a:off x="1791" y="1525"/>
              <a:ext cx="2449" cy="1486"/>
            </a:xfrm>
            <a:custGeom>
              <a:avLst/>
              <a:gdLst>
                <a:gd name="T0" fmla="*/ 60 w 2449"/>
                <a:gd name="T1" fmla="*/ 947 h 1486"/>
                <a:gd name="T2" fmla="*/ 1276 w 2449"/>
                <a:gd name="T3" fmla="*/ 1486 h 1486"/>
                <a:gd name="T4" fmla="*/ 2449 w 2449"/>
                <a:gd name="T5" fmla="*/ 416 h 1486"/>
                <a:gd name="T6" fmla="*/ 1017 w 2449"/>
                <a:gd name="T7" fmla="*/ 0 h 1486"/>
                <a:gd name="T8" fmla="*/ 0 w 2449"/>
                <a:gd name="T9" fmla="*/ 921 h 1486"/>
                <a:gd name="T10" fmla="*/ 60 w 2449"/>
                <a:gd name="T11" fmla="*/ 947 h 1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49"/>
                <a:gd name="T19" fmla="*/ 0 h 1486"/>
                <a:gd name="T20" fmla="*/ 2449 w 2449"/>
                <a:gd name="T21" fmla="*/ 1486 h 1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49" h="1486">
                  <a:moveTo>
                    <a:pt x="60" y="947"/>
                  </a:moveTo>
                  <a:lnTo>
                    <a:pt x="1276" y="1486"/>
                  </a:lnTo>
                  <a:lnTo>
                    <a:pt x="2449" y="416"/>
                  </a:lnTo>
                  <a:lnTo>
                    <a:pt x="1017" y="0"/>
                  </a:lnTo>
                  <a:lnTo>
                    <a:pt x="0" y="921"/>
                  </a:lnTo>
                  <a:lnTo>
                    <a:pt x="60" y="947"/>
                  </a:lnTo>
                  <a:close/>
                </a:path>
              </a:pathLst>
            </a:custGeom>
            <a:solidFill>
              <a:srgbClr val="FAE9A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grpSp>
          <p:nvGrpSpPr>
            <p:cNvPr id="25607" name="Group 5"/>
            <p:cNvGrpSpPr>
              <a:grpSpLocks/>
            </p:cNvGrpSpPr>
            <p:nvPr/>
          </p:nvGrpSpPr>
          <p:grpSpPr bwMode="auto">
            <a:xfrm>
              <a:off x="2259" y="1742"/>
              <a:ext cx="1497" cy="681"/>
              <a:chOff x="1156" y="1434"/>
              <a:chExt cx="1497" cy="681"/>
            </a:xfrm>
          </p:grpSpPr>
          <p:sp>
            <p:nvSpPr>
              <p:cNvPr id="25617" name="Line 6"/>
              <p:cNvSpPr>
                <a:spLocks noChangeShapeType="1"/>
              </p:cNvSpPr>
              <p:nvPr/>
            </p:nvSpPr>
            <p:spPr bwMode="auto">
              <a:xfrm flipV="1">
                <a:off x="1156" y="1797"/>
                <a:ext cx="1497" cy="318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5618" name="Line 7"/>
              <p:cNvSpPr>
                <a:spLocks noChangeShapeType="1"/>
              </p:cNvSpPr>
              <p:nvPr/>
            </p:nvSpPr>
            <p:spPr bwMode="auto">
              <a:xfrm flipV="1">
                <a:off x="1156" y="1434"/>
                <a:ext cx="862" cy="68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25608" name="Line 8"/>
            <p:cNvSpPr>
              <a:spLocks noChangeShapeType="1"/>
            </p:cNvSpPr>
            <p:nvPr/>
          </p:nvSpPr>
          <p:spPr bwMode="auto">
            <a:xfrm flipH="1" flipV="1">
              <a:off x="2260" y="2423"/>
              <a:ext cx="544" cy="10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5609" name="Line 9"/>
            <p:cNvSpPr>
              <a:spLocks noChangeShapeType="1"/>
            </p:cNvSpPr>
            <p:nvPr/>
          </p:nvSpPr>
          <p:spPr bwMode="auto">
            <a:xfrm flipH="1" flipV="1">
              <a:off x="2260" y="2423"/>
              <a:ext cx="181" cy="364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5610" name="Freeform 10"/>
            <p:cNvSpPr>
              <a:spLocks/>
            </p:cNvSpPr>
            <p:nvPr/>
          </p:nvSpPr>
          <p:spPr bwMode="auto">
            <a:xfrm>
              <a:off x="2668" y="2105"/>
              <a:ext cx="279" cy="182"/>
            </a:xfrm>
            <a:custGeom>
              <a:avLst/>
              <a:gdLst>
                <a:gd name="T0" fmla="*/ 0 w 325"/>
                <a:gd name="T1" fmla="*/ 0 h 182"/>
                <a:gd name="T2" fmla="*/ 39 w 325"/>
                <a:gd name="T3" fmla="*/ 45 h 182"/>
                <a:gd name="T4" fmla="*/ 45 w 325"/>
                <a:gd name="T5" fmla="*/ 182 h 182"/>
                <a:gd name="T6" fmla="*/ 0 60000 65536"/>
                <a:gd name="T7" fmla="*/ 0 60000 65536"/>
                <a:gd name="T8" fmla="*/ 0 60000 65536"/>
                <a:gd name="T9" fmla="*/ 0 w 325"/>
                <a:gd name="T10" fmla="*/ 0 h 182"/>
                <a:gd name="T11" fmla="*/ 325 w 325"/>
                <a:gd name="T12" fmla="*/ 182 h 1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5" h="182">
                  <a:moveTo>
                    <a:pt x="0" y="0"/>
                  </a:moveTo>
                  <a:cubicBezTo>
                    <a:pt x="109" y="7"/>
                    <a:pt x="219" y="15"/>
                    <a:pt x="272" y="45"/>
                  </a:cubicBezTo>
                  <a:cubicBezTo>
                    <a:pt x="325" y="75"/>
                    <a:pt x="310" y="159"/>
                    <a:pt x="318" y="182"/>
                  </a:cubicBezTo>
                </a:path>
              </a:pathLst>
            </a:custGeom>
            <a:noFill/>
            <a:ln w="28575" cmpd="sng">
              <a:solidFill>
                <a:srgbClr val="00CC00"/>
              </a:solidFill>
              <a:round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5611" name="Text Box 11"/>
            <p:cNvSpPr txBox="1">
              <a:spLocks noChangeArrowheads="1"/>
            </p:cNvSpPr>
            <p:nvPr/>
          </p:nvSpPr>
          <p:spPr bwMode="auto">
            <a:xfrm>
              <a:off x="2622" y="2060"/>
              <a:ext cx="2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i="1">
                  <a:latin typeface="Times New Roman" pitchFamily="18" charset="0"/>
                </a:rPr>
                <a:t>φ</a:t>
              </a:r>
            </a:p>
          </p:txBody>
        </p:sp>
        <p:graphicFrame>
          <p:nvGraphicFramePr>
            <p:cNvPr id="25612" name="Object 14"/>
            <p:cNvGraphicFramePr>
              <a:graphicFrameLocks noChangeAspect="1"/>
            </p:cNvGraphicFramePr>
            <p:nvPr/>
          </p:nvGraphicFramePr>
          <p:xfrm>
            <a:off x="2486" y="2423"/>
            <a:ext cx="169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76" name="Equation" r:id="rId3" imgW="126725" imgH="177415" progId="Equation.DSMT4">
                    <p:embed/>
                  </p:oleObj>
                </mc:Choice>
                <mc:Fallback>
                  <p:oleObj name="Equation" r:id="rId3" imgW="126725" imgH="177415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86" y="2423"/>
                          <a:ext cx="169" cy="2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25613" name="Picture 22" descr="sl17_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" y="1622"/>
              <a:ext cx="195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4" name="Picture 23" descr="sl17_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9" y="2160"/>
              <a:ext cx="195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6" name="Picture 26" descr="sl19_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5" y="1434"/>
              <a:ext cx="826" cy="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605" name="Text Box 27"/>
          <p:cNvSpPr txBox="1">
            <a:spLocks noChangeArrowheads="1"/>
          </p:cNvSpPr>
          <p:nvPr/>
        </p:nvSpPr>
        <p:spPr bwMode="auto">
          <a:xfrm>
            <a:off x="1981200" y="0"/>
            <a:ext cx="487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b="1"/>
              <a:t>ΕΞΩΤΕΡΙΚΟ ΓΙΝΟΜΕΝΟ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519461" y="1118767"/>
                <a:ext cx="2353914" cy="6580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l-GR" sz="32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l-GR" sz="32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32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=???</m:t>
                      </m:r>
                    </m:oMath>
                  </m:oMathPara>
                </a14:m>
                <a:endParaRPr lang="el-GR" sz="32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9461" y="1118767"/>
                <a:ext cx="2353914" cy="6580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427390" y="5085184"/>
                <a:ext cx="3096938" cy="6580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l-GR" sz="32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l-GR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acc>
                        <m:accPr>
                          <m:chr m:val="⃗"/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</m:acc>
                      <m:r>
                        <a:rPr lang="el-GR" sz="32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l-GR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el-GR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390" y="5085184"/>
                <a:ext cx="3096938" cy="6580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6"/>
          <p:cNvSpPr txBox="1">
            <a:spLocks noChangeArrowheads="1"/>
          </p:cNvSpPr>
          <p:nvPr/>
        </p:nvSpPr>
        <p:spPr bwMode="auto">
          <a:xfrm>
            <a:off x="3276600" y="5334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CC3300"/>
                </a:solidFill>
                <a:latin typeface="Lucida Console" pitchFamily="49" charset="0"/>
              </a:rPr>
              <a:t>ΙΔΙΟΤΗΤΕΣ</a:t>
            </a:r>
          </a:p>
        </p:txBody>
      </p:sp>
      <p:sp>
        <p:nvSpPr>
          <p:cNvPr id="26627" name="Text Box 23"/>
          <p:cNvSpPr txBox="1">
            <a:spLocks noChangeArrowheads="1"/>
          </p:cNvSpPr>
          <p:nvPr/>
        </p:nvSpPr>
        <p:spPr bwMode="auto">
          <a:xfrm>
            <a:off x="1981200" y="0"/>
            <a:ext cx="487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b="1"/>
              <a:t>ΕΞΩΤΕΡΙΚΟ ΓΙΝΟΜΕΝΟ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Ορθογώνιο 17"/>
              <p:cNvSpPr/>
              <p:nvPr/>
            </p:nvSpPr>
            <p:spPr>
              <a:xfrm>
                <a:off x="172330" y="1022454"/>
                <a:ext cx="4111638" cy="5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e>
                    </m:acc>
                    <m:r>
                      <a:rPr lang="en-US" sz="2800" b="1" i="0" smtClean="0">
                        <a:solidFill>
                          <a:srgbClr val="0000FF"/>
                        </a:solidFill>
                        <a:latin typeface="Cambria Math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𝒋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𝒋</m:t>
                        </m:r>
                      </m:e>
                    </m:acc>
                    <m:r>
                      <a:rPr lang="en-US" sz="2800" b="1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sz="2800" b="1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𝒌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𝒌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8" name="Ορθογώνιο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330" y="1022454"/>
                <a:ext cx="4111638" cy="54656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18"/>
              <p:cNvSpPr/>
              <p:nvPr/>
            </p:nvSpPr>
            <p:spPr>
              <a:xfrm>
                <a:off x="5549638" y="1022454"/>
                <a:ext cx="1737976" cy="5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800" b="1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= </m:t>
                      </m:r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𝒌</m:t>
                          </m:r>
                        </m:e>
                      </m:acc>
                    </m:oMath>
                  </m:oMathPara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9638" y="1022454"/>
                <a:ext cx="1737976" cy="5465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5580112" y="1514288"/>
                <a:ext cx="1559658" cy="5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𝒋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𝒌</m:t>
                        </m:r>
                      </m:e>
                    </m:acc>
                    <m:r>
                      <a:rPr lang="en-US" sz="2800" b="1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sz="2800" b="1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e>
                    </m:acc>
                  </m:oMath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1514288"/>
                <a:ext cx="1559658" cy="5465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Ορθογώνιο 20"/>
              <p:cNvSpPr/>
              <p:nvPr/>
            </p:nvSpPr>
            <p:spPr>
              <a:xfrm>
                <a:off x="5576867" y="2090352"/>
                <a:ext cx="1659429" cy="5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𝒌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867" y="2090352"/>
                <a:ext cx="1659429" cy="54656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Ορθογώνιο 21"/>
              <p:cNvSpPr/>
              <p:nvPr/>
            </p:nvSpPr>
            <p:spPr>
              <a:xfrm>
                <a:off x="360309" y="2727948"/>
                <a:ext cx="2889765" cy="5872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⃗"/>
                        <m:ctrlPr>
                          <a:rPr lang="el-GR" sz="28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𝒃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</a:rPr>
                      <m:t>=− </m:t>
                    </m:r>
                    <m:acc>
                      <m:accPr>
                        <m:chr m:val="⃗"/>
                        <m:ctrlPr>
                          <a:rPr lang="el-GR" sz="28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𝒃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⃗"/>
                        <m:ctrlPr>
                          <a:rPr lang="el-GR" sz="28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dirty="0"/>
                  <a:t> </a:t>
                </a:r>
                <a:endParaRPr lang="el-GR" sz="2800" dirty="0"/>
              </a:p>
            </p:txBody>
          </p:sp>
        </mc:Choice>
        <mc:Fallback xmlns="">
          <p:sp>
            <p:nvSpPr>
              <p:cNvPr id="22" name="Ορθογώνιο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09" y="2727948"/>
                <a:ext cx="2889765" cy="5872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Ορθογώνιο 22"/>
              <p:cNvSpPr/>
              <p:nvPr/>
            </p:nvSpPr>
            <p:spPr>
              <a:xfrm>
                <a:off x="435277" y="3887283"/>
                <a:ext cx="2439386" cy="6218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</m:acc>
                          <m: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±</m:t>
                          </m:r>
                          <m:acc>
                            <m:accPr>
                              <m:chr m:val="⃗"/>
                              <m:ctrlPr>
                                <a:rPr lang="el-GR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𝒄</m:t>
                              </m:r>
                            </m:e>
                          </m:acc>
                        </m:e>
                      </m:d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2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277" y="3887283"/>
                <a:ext cx="2439386" cy="62183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2686236" y="3883147"/>
                <a:ext cx="2461828" cy="5872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l-GR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acc>
                        <m:accPr>
                          <m:chr m:val="⃗"/>
                          <m:ctrlPr>
                            <a:rPr lang="el-GR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l-GR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</m:acc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6236" y="3883147"/>
                <a:ext cx="2461828" cy="5872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Ορθογώνιο 24"/>
              <p:cNvSpPr/>
              <p:nvPr/>
            </p:nvSpPr>
            <p:spPr>
              <a:xfrm>
                <a:off x="264126" y="4725144"/>
                <a:ext cx="2219641" cy="6218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sz="2800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acc>
                            <m:accPr>
                              <m:chr m:val="⃗"/>
                              <m:ctrlPr>
                                <a:rPr lang="el-GR" sz="2800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 </m:t>
                      </m:r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25" name="Ορθογώνιο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26" y="4725144"/>
                <a:ext cx="2219641" cy="62183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144151" y="4707127"/>
                <a:ext cx="2139817" cy="5872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𝒎</m:t>
                          </m:r>
                          <m:acc>
                            <m:accPr>
                              <m:chr m:val="⃗"/>
                              <m:ctrlP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</m:e>
                      </m:d>
                      <m:r>
                        <a:rPr lang="en-US" sz="2800" b="1" i="1" dirty="0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n-US" sz="2800" b="1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 dirty="0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1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151" y="4707127"/>
                <a:ext cx="2139817" cy="5872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067944" y="4653136"/>
                <a:ext cx="2164439" cy="6218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  <m:acc>
                            <m:accPr>
                              <m:chr m:val="⃗"/>
                              <m:ctrlP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l-GR" sz="28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653136"/>
                <a:ext cx="2164439" cy="62183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5959516" y="4639270"/>
                <a:ext cx="1796967" cy="6218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sz="2800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acc>
                            <m:accPr>
                              <m:chr m:val="⃗"/>
                              <m:ctrlPr>
                                <a:rPr lang="el-GR" sz="2800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𝒎</m:t>
                      </m:r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516" y="4639270"/>
                <a:ext cx="1796967" cy="62183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8356" y="5648816"/>
                <a:ext cx="6259406" cy="5164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𝚨𝛎</m:t>
                      </m:r>
                      <m:r>
                        <a:rPr lang="el-GR" sz="24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  </m:t>
                      </m:r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  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𝜿𝜶𝜾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 </m:t>
                      </m:r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  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𝜿𝜶𝜾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𝝉</m:t>
                      </m:r>
                      <m:r>
                        <m:rPr>
                          <m:sty m:val="p"/>
                        </m:rP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ό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𝝉𝜺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:</m:t>
                      </m:r>
                    </m:oMath>
                  </m:oMathPara>
                </a14:m>
                <a:endParaRPr lang="el-G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56" y="5648816"/>
                <a:ext cx="6259406" cy="51648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176341" y="5636384"/>
                <a:ext cx="2775503" cy="5164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𝝄</m:t>
                          </m:r>
                        </m:sup>
                      </m:sSup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𝜿𝜶𝜾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</m:t>
                      </m:r>
                      <m:acc>
                        <m:accPr>
                          <m:chr m:val="⃗"/>
                          <m:ctrlPr>
                            <a:rPr lang="el-GR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∥</m:t>
                      </m:r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el-G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6341" y="5636384"/>
                <a:ext cx="2775503" cy="516488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026"/>
          <p:cNvSpPr txBox="1">
            <a:spLocks noChangeArrowheads="1"/>
          </p:cNvSpPr>
          <p:nvPr/>
        </p:nvSpPr>
        <p:spPr bwMode="auto">
          <a:xfrm>
            <a:off x="1981200" y="0"/>
            <a:ext cx="487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b="1"/>
              <a:t>ΕΞΩΤΕΡΙΚΟ ΓΙΝΟΜΕΝΟ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179512" y="1052736"/>
                <a:ext cx="3471400" cy="595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𝒛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𝒌</m:t>
                          </m:r>
                        </m:e>
                      </m:acc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052736"/>
                <a:ext cx="3471400" cy="595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181917" y="1844824"/>
                <a:ext cx="3466590" cy="6367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𝒛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𝒌</m:t>
                          </m:r>
                        </m:e>
                      </m:acc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917" y="1844824"/>
                <a:ext cx="3466590" cy="6367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381266" y="1072669"/>
                <a:ext cx="3856056" cy="1511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acc>
                      <m:r>
                        <a:rPr lang="el-GR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l-GR" sz="28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𝒊</m:t>
                                    </m:r>
                                  </m:e>
                                </m:acc>
                              </m:e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𝒋</m:t>
                                    </m:r>
                                  </m:e>
                                </m:acc>
                              </m:e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𝒌</m:t>
                                    </m:r>
                                  </m:e>
                                </m:acc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𝒙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𝒚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𝒃</m:t>
                                    </m:r>
                                  </m:e>
                                  <m:sub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𝒙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𝒃</m:t>
                                    </m:r>
                                  </m:e>
                                  <m:sub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𝒚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𝒃</m:t>
                                    </m:r>
                                  </m:e>
                                  <m:sub>
                                    <m:r>
                                      <a:rPr lang="en-US" sz="28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l-GR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1266" y="1072669"/>
                <a:ext cx="3856056" cy="15116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-16510" y="2924944"/>
                <a:ext cx="3940438" cy="380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𝜶</m:t>
                              </m:r>
                            </m:e>
                            <m:sub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sz="16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</m:acc>
                          <m:r>
                            <a:rPr lang="el-GR" sz="16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  <m:r>
                            <a:rPr lang="el-GR" sz="1600" b="1" i="1">
                              <a:latin typeface="Cambria Math" panose="02040503050406030204" pitchFamily="18" charset="0"/>
                            </a:rPr>
                            <m:t>𝒋</m:t>
                          </m:r>
                          <m:r>
                            <a:rPr lang="el-GR" sz="16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𝜶</m:t>
                              </m:r>
                            </m:e>
                            <m:sub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sz="16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e>
                          </m:acc>
                        </m:e>
                      </m:d>
                      <m:r>
                        <a:rPr lang="el-GR" sz="1600" b="1" i="0">
                          <a:latin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l-GR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sz="16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</m:acc>
                          <m:r>
                            <a:rPr lang="el-GR" sz="16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  <m:r>
                            <a:rPr lang="el-GR" sz="1600" b="1" i="1">
                              <a:latin typeface="Cambria Math" panose="02040503050406030204" pitchFamily="18" charset="0"/>
                            </a:rPr>
                            <m:t>𝒋</m:t>
                          </m:r>
                          <m:r>
                            <a:rPr lang="el-GR" sz="16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l-GR" sz="1600" b="1" i="1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sz="16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600" b="1" i="1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e>
                          </m:acc>
                        </m:e>
                      </m:d>
                      <m:r>
                        <a:rPr lang="el-GR" sz="1600" b="1" i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600" b="1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6510" y="2924944"/>
                <a:ext cx="3940438" cy="380169"/>
              </a:xfrm>
              <a:prstGeom prst="rect">
                <a:avLst/>
              </a:prstGeom>
              <a:blipFill>
                <a:blip r:embed="rId5"/>
                <a:stretch>
                  <a:fillRect b="-32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Ομάδα 39"/>
          <p:cNvGrpSpPr/>
          <p:nvPr/>
        </p:nvGrpSpPr>
        <p:grpSpPr>
          <a:xfrm>
            <a:off x="-16510" y="3503869"/>
            <a:ext cx="9160510" cy="789227"/>
            <a:chOff x="-16510" y="3503869"/>
            <a:chExt cx="9160510" cy="7892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21100" y="3503869"/>
                  <a:ext cx="9122900" cy="38016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𝒛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𝒛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00" y="3503869"/>
                  <a:ext cx="9122900" cy="380169"/>
                </a:xfrm>
                <a:prstGeom prst="rect">
                  <a:avLst/>
                </a:prstGeom>
                <a:blipFill>
                  <a:blip r:embed="rId6"/>
                  <a:stretch>
                    <a:fillRect b="-161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-16510" y="3916326"/>
                  <a:ext cx="5020558" cy="37677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𝒛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𝒛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𝒛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b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𝒛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6510" y="3916326"/>
                  <a:ext cx="5020558" cy="376770"/>
                </a:xfrm>
                <a:prstGeom prst="rect">
                  <a:avLst/>
                </a:prstGeom>
                <a:blipFill>
                  <a:blip r:embed="rId7"/>
                  <a:stretch>
                    <a:fillRect b="-322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Ομάδα 40"/>
          <p:cNvGrpSpPr/>
          <p:nvPr/>
        </p:nvGrpSpPr>
        <p:grpSpPr>
          <a:xfrm>
            <a:off x="48106" y="4653136"/>
            <a:ext cx="7980277" cy="795487"/>
            <a:chOff x="48106" y="4653136"/>
            <a:chExt cx="7980277" cy="79548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48106" y="4653136"/>
                  <a:ext cx="7980277" cy="38016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𝜶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×</m:t>
                            </m:r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×</m:t>
                            </m:r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𝒛</m:t>
                            </m:r>
                          </m:sub>
                        </m:sSub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×</m:t>
                            </m:r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𝜶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×</m:t>
                            </m:r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×</m:t>
                            </m:r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𝒛</m:t>
                            </m:r>
                          </m:sub>
                        </m:sSub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×</m:t>
                            </m:r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106" y="4653136"/>
                  <a:ext cx="7980277" cy="380169"/>
                </a:xfrm>
                <a:prstGeom prst="rect">
                  <a:avLst/>
                </a:prstGeom>
                <a:blipFill>
                  <a:blip r:embed="rId8"/>
                  <a:stretch>
                    <a:fillRect b="-158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Ορθογώνιο 9"/>
                <p:cNvSpPr/>
                <p:nvPr/>
              </p:nvSpPr>
              <p:spPr>
                <a:xfrm>
                  <a:off x="179512" y="5068454"/>
                  <a:ext cx="4320480" cy="38016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𝜶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𝒛</m:t>
                            </m:r>
                          </m:sub>
                        </m:sSub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×</m:t>
                            </m:r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𝒛</m:t>
                            </m:r>
                          </m:sub>
                        </m:sSub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×</m:t>
                            </m:r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𝒛</m:t>
                            </m:r>
                          </m:sub>
                        </m:sSub>
                        <m:sSub>
                          <m:sSub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𝒛</m:t>
                            </m:r>
                          </m:sub>
                        </m:sSub>
                        <m:d>
                          <m:dPr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  <m:r>
                              <a:rPr lang="el-GR" sz="1600" b="1" i="0">
                                <a:latin typeface="Cambria Math" panose="02040503050406030204" pitchFamily="18" charset="0"/>
                              </a:rPr>
                              <m:t>×</m:t>
                            </m:r>
                            <m:acc>
                              <m:accPr>
                                <m:chr m:val="̂"/>
                                <m:ctrlP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1600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acc>
                          </m:e>
                        </m:d>
                        <m:r>
                          <a:rPr lang="el-GR" sz="1600" b="1" i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0" name="Ορθογώνιο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9512" y="5068454"/>
                  <a:ext cx="4320480" cy="380169"/>
                </a:xfrm>
                <a:prstGeom prst="rect">
                  <a:avLst/>
                </a:prstGeom>
                <a:blipFill>
                  <a:blip r:embed="rId9"/>
                  <a:stretch>
                    <a:fillRect b="-158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Ομάδα 41"/>
          <p:cNvGrpSpPr/>
          <p:nvPr/>
        </p:nvGrpSpPr>
        <p:grpSpPr>
          <a:xfrm>
            <a:off x="849619" y="4244078"/>
            <a:ext cx="432000" cy="462866"/>
            <a:chOff x="849619" y="4244078"/>
            <a:chExt cx="432000" cy="462866"/>
          </a:xfrm>
        </p:grpSpPr>
        <p:sp>
          <p:nvSpPr>
            <p:cNvPr id="18" name="Αριστερό άγκιστρο 17"/>
            <p:cNvSpPr/>
            <p:nvPr/>
          </p:nvSpPr>
          <p:spPr bwMode="auto">
            <a:xfrm rot="5400000">
              <a:off x="966706" y="4392032"/>
              <a:ext cx="197825" cy="432000"/>
            </a:xfrm>
            <a:prstGeom prst="leftBrace">
              <a:avLst>
                <a:gd name="adj1" fmla="val 16494"/>
                <a:gd name="adj2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79092" y="4244078"/>
              <a:ext cx="2984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600" dirty="0"/>
                <a:t>0</a:t>
              </a:r>
            </a:p>
          </p:txBody>
        </p:sp>
      </p:grpSp>
      <p:grpSp>
        <p:nvGrpSpPr>
          <p:cNvPr id="43" name="Ομάδα 42"/>
          <p:cNvGrpSpPr/>
          <p:nvPr/>
        </p:nvGrpSpPr>
        <p:grpSpPr>
          <a:xfrm>
            <a:off x="2112663" y="4229172"/>
            <a:ext cx="427234" cy="477772"/>
            <a:chOff x="2112663" y="4229172"/>
            <a:chExt cx="427234" cy="477772"/>
          </a:xfrm>
        </p:grpSpPr>
        <p:sp>
          <p:nvSpPr>
            <p:cNvPr id="21" name="Αριστερό άγκιστρο 20"/>
            <p:cNvSpPr/>
            <p:nvPr/>
          </p:nvSpPr>
          <p:spPr bwMode="auto">
            <a:xfrm rot="5400000">
              <a:off x="2211750" y="4410032"/>
              <a:ext cx="197825" cy="396000"/>
            </a:xfrm>
            <a:prstGeom prst="leftBrace">
              <a:avLst>
                <a:gd name="adj1" fmla="val 16494"/>
                <a:gd name="adj2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Ορθογώνιο 19"/>
                <p:cNvSpPr/>
                <p:nvPr/>
              </p:nvSpPr>
              <p:spPr>
                <a:xfrm>
                  <a:off x="2172489" y="4229172"/>
                  <a:ext cx="367408" cy="3519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1600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1600" b="1" i="1">
                                <a:latin typeface="Cambria Math" panose="02040503050406030204" pitchFamily="18" charset="0"/>
                              </a:rPr>
                              <m:t>𝒌</m:t>
                            </m:r>
                          </m:e>
                        </m:acc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20" name="Ορθογώνιο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2489" y="4229172"/>
                  <a:ext cx="367408" cy="351956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Ομάδα 43"/>
          <p:cNvGrpSpPr/>
          <p:nvPr/>
        </p:nvGrpSpPr>
        <p:grpSpPr>
          <a:xfrm>
            <a:off x="3361790" y="4221088"/>
            <a:ext cx="490130" cy="477772"/>
            <a:chOff x="3361790" y="4221088"/>
            <a:chExt cx="490130" cy="477772"/>
          </a:xfrm>
        </p:grpSpPr>
        <p:sp>
          <p:nvSpPr>
            <p:cNvPr id="24" name="Αριστερό άγκιστρο 23"/>
            <p:cNvSpPr/>
            <p:nvPr/>
          </p:nvSpPr>
          <p:spPr bwMode="auto">
            <a:xfrm rot="5400000">
              <a:off x="3478877" y="4383948"/>
              <a:ext cx="197825" cy="432000"/>
            </a:xfrm>
            <a:prstGeom prst="leftBrace">
              <a:avLst>
                <a:gd name="adj1" fmla="val 16494"/>
                <a:gd name="adj2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Ορθογώνιο 24"/>
                <p:cNvSpPr/>
                <p:nvPr/>
              </p:nvSpPr>
              <p:spPr>
                <a:xfrm>
                  <a:off x="3375508" y="4221088"/>
                  <a:ext cx="476412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l-GR" sz="16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25" name="Ορθογώνιο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5508" y="4221088"/>
                  <a:ext cx="476412" cy="338554"/>
                </a:xfrm>
                <a:prstGeom prst="rect">
                  <a:avLst/>
                </a:prstGeom>
                <a:blipFill>
                  <a:blip r:embed="rId11"/>
                  <a:stretch>
                    <a:fillRect r="-35897" b="-53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Ομάδα 44"/>
          <p:cNvGrpSpPr/>
          <p:nvPr/>
        </p:nvGrpSpPr>
        <p:grpSpPr>
          <a:xfrm>
            <a:off x="4613866" y="4221088"/>
            <a:ext cx="556641" cy="477772"/>
            <a:chOff x="4613866" y="4221088"/>
            <a:chExt cx="556641" cy="477772"/>
          </a:xfrm>
        </p:grpSpPr>
        <p:sp>
          <p:nvSpPr>
            <p:cNvPr id="26" name="Αριστερό άγκιστρο 25"/>
            <p:cNvSpPr/>
            <p:nvPr/>
          </p:nvSpPr>
          <p:spPr bwMode="auto">
            <a:xfrm rot="5400000">
              <a:off x="4730953" y="4383948"/>
              <a:ext cx="197825" cy="432000"/>
            </a:xfrm>
            <a:prstGeom prst="leftBrace">
              <a:avLst>
                <a:gd name="adj1" fmla="val 16494"/>
                <a:gd name="adj2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Ορθογώνιο 26"/>
                <p:cNvSpPr/>
                <p:nvPr/>
              </p:nvSpPr>
              <p:spPr>
                <a:xfrm>
                  <a:off x="4649210" y="4221088"/>
                  <a:ext cx="521297" cy="3519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l-GR" sz="16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𝒌</m:t>
                            </m:r>
                          </m:e>
                        </m:acc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27" name="Ορθογώνιο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9210" y="4221088"/>
                  <a:ext cx="521297" cy="351956"/>
                </a:xfrm>
                <a:prstGeom prst="rect">
                  <a:avLst/>
                </a:prstGeom>
                <a:blipFill>
                  <a:blip r:embed="rId12"/>
                  <a:stretch>
                    <a:fillRect r="-2588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6" name="Ομάδα 45"/>
          <p:cNvGrpSpPr/>
          <p:nvPr/>
        </p:nvGrpSpPr>
        <p:grpSpPr>
          <a:xfrm>
            <a:off x="5868192" y="4265156"/>
            <a:ext cx="432000" cy="462866"/>
            <a:chOff x="5868192" y="4265156"/>
            <a:chExt cx="432000" cy="462866"/>
          </a:xfrm>
        </p:grpSpPr>
        <p:sp>
          <p:nvSpPr>
            <p:cNvPr id="28" name="Αριστερό άγκιστρο 27"/>
            <p:cNvSpPr/>
            <p:nvPr/>
          </p:nvSpPr>
          <p:spPr bwMode="auto">
            <a:xfrm rot="5400000">
              <a:off x="5985279" y="4413110"/>
              <a:ext cx="197825" cy="432000"/>
            </a:xfrm>
            <a:prstGeom prst="leftBrace">
              <a:avLst>
                <a:gd name="adj1" fmla="val 16494"/>
                <a:gd name="adj2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897493" y="4265156"/>
              <a:ext cx="2984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600" dirty="0"/>
                <a:t>0</a:t>
              </a:r>
            </a:p>
          </p:txBody>
        </p:sp>
      </p:grpSp>
      <p:grpSp>
        <p:nvGrpSpPr>
          <p:cNvPr id="47" name="Ομάδα 46"/>
          <p:cNvGrpSpPr/>
          <p:nvPr/>
        </p:nvGrpSpPr>
        <p:grpSpPr>
          <a:xfrm>
            <a:off x="7142302" y="4247371"/>
            <a:ext cx="432000" cy="477772"/>
            <a:chOff x="7142302" y="4247371"/>
            <a:chExt cx="432000" cy="477772"/>
          </a:xfrm>
        </p:grpSpPr>
        <p:sp>
          <p:nvSpPr>
            <p:cNvPr id="30" name="Αριστερό άγκιστρο 29"/>
            <p:cNvSpPr/>
            <p:nvPr/>
          </p:nvSpPr>
          <p:spPr bwMode="auto">
            <a:xfrm rot="5400000">
              <a:off x="7259389" y="4410231"/>
              <a:ext cx="197825" cy="432000"/>
            </a:xfrm>
            <a:prstGeom prst="leftBrace">
              <a:avLst>
                <a:gd name="adj1" fmla="val 16494"/>
                <a:gd name="adj2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7209310" y="4247371"/>
                  <a:ext cx="319318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16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09310" y="4247371"/>
                  <a:ext cx="319318" cy="338554"/>
                </a:xfrm>
                <a:prstGeom prst="rect">
                  <a:avLst/>
                </a:prstGeom>
                <a:blipFill>
                  <a:blip r:embed="rId13"/>
                  <a:stretch>
                    <a:fillRect r="-1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8" name="Ομάδα 47"/>
          <p:cNvGrpSpPr/>
          <p:nvPr/>
        </p:nvGrpSpPr>
        <p:grpSpPr>
          <a:xfrm>
            <a:off x="1002019" y="5341440"/>
            <a:ext cx="432000" cy="442338"/>
            <a:chOff x="1002019" y="5341440"/>
            <a:chExt cx="432000" cy="442338"/>
          </a:xfrm>
        </p:grpSpPr>
        <p:sp>
          <p:nvSpPr>
            <p:cNvPr id="32" name="Αριστερό άγκιστρο 31"/>
            <p:cNvSpPr/>
            <p:nvPr/>
          </p:nvSpPr>
          <p:spPr bwMode="auto">
            <a:xfrm rot="16200000" flipV="1">
              <a:off x="1119106" y="5224353"/>
              <a:ext cx="197825" cy="432000"/>
            </a:xfrm>
            <a:prstGeom prst="leftBrace">
              <a:avLst>
                <a:gd name="adj1" fmla="val 16494"/>
                <a:gd name="adj2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Ορθογώνιο 34"/>
                <p:cNvSpPr/>
                <p:nvPr/>
              </p:nvSpPr>
              <p:spPr>
                <a:xfrm>
                  <a:off x="1048544" y="5445224"/>
                  <a:ext cx="322524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16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35" name="Ορθογώνιο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8544" y="5445224"/>
                  <a:ext cx="322524" cy="338554"/>
                </a:xfrm>
                <a:prstGeom prst="rect">
                  <a:avLst/>
                </a:prstGeom>
                <a:blipFill>
                  <a:blip r:embed="rId14"/>
                  <a:stretch>
                    <a:fillRect r="-20755" b="-53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9" name="Ομάδα 48"/>
          <p:cNvGrpSpPr/>
          <p:nvPr/>
        </p:nvGrpSpPr>
        <p:grpSpPr>
          <a:xfrm>
            <a:off x="2278809" y="5373216"/>
            <a:ext cx="529213" cy="445711"/>
            <a:chOff x="2278809" y="5373216"/>
            <a:chExt cx="529213" cy="445711"/>
          </a:xfrm>
        </p:grpSpPr>
        <p:sp>
          <p:nvSpPr>
            <p:cNvPr id="33" name="Αριστερό άγκιστρο 32"/>
            <p:cNvSpPr/>
            <p:nvPr/>
          </p:nvSpPr>
          <p:spPr bwMode="auto">
            <a:xfrm rot="16200000" flipV="1">
              <a:off x="2395896" y="5256129"/>
              <a:ext cx="197825" cy="432000"/>
            </a:xfrm>
            <a:prstGeom prst="leftBrace">
              <a:avLst>
                <a:gd name="adj1" fmla="val 16494"/>
                <a:gd name="adj2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Ορθογώνιο 35"/>
                <p:cNvSpPr/>
                <p:nvPr/>
              </p:nvSpPr>
              <p:spPr>
                <a:xfrm>
                  <a:off x="2334816" y="5480373"/>
                  <a:ext cx="473206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l-GR" sz="16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36" name="Ορθογώνιο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34816" y="5480373"/>
                  <a:ext cx="473206" cy="338554"/>
                </a:xfrm>
                <a:prstGeom prst="rect">
                  <a:avLst/>
                </a:prstGeom>
                <a:blipFill>
                  <a:blip r:embed="rId15"/>
                  <a:stretch>
                    <a:fillRect r="-3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0" name="Ομάδα 49"/>
          <p:cNvGrpSpPr/>
          <p:nvPr/>
        </p:nvGrpSpPr>
        <p:grpSpPr>
          <a:xfrm>
            <a:off x="3596987" y="5373216"/>
            <a:ext cx="450818" cy="410562"/>
            <a:chOff x="3596987" y="5373216"/>
            <a:chExt cx="450818" cy="410562"/>
          </a:xfrm>
        </p:grpSpPr>
        <p:sp>
          <p:nvSpPr>
            <p:cNvPr id="34" name="Αριστερό άγκιστρο 33"/>
            <p:cNvSpPr/>
            <p:nvPr/>
          </p:nvSpPr>
          <p:spPr bwMode="auto">
            <a:xfrm rot="16200000" flipV="1">
              <a:off x="3714074" y="5256129"/>
              <a:ext cx="197825" cy="432000"/>
            </a:xfrm>
            <a:prstGeom prst="leftBrace">
              <a:avLst>
                <a:gd name="adj1" fmla="val 16494"/>
                <a:gd name="adj2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749326" y="5445224"/>
              <a:ext cx="2984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600" dirty="0"/>
                <a:t>0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200506" y="5805264"/>
                <a:ext cx="6941795" cy="4161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</m:e>
                      </m:acc>
                      <m:r>
                        <a:rPr lang="el-GR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e>
                          </m:acc>
                        </m:e>
                      </m:d>
                      <m:r>
                        <a:rPr lang="el-GR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e>
                          </m:acc>
                        </m:e>
                      </m:d>
                      <m:r>
                        <a:rPr lang="el-GR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e>
                      </m:acc>
                      <m:r>
                        <a:rPr lang="el-GR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</m:acc>
                        </m:e>
                      </m:d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506" y="5805264"/>
                <a:ext cx="6941795" cy="416140"/>
              </a:xfrm>
              <a:prstGeom prst="rect">
                <a:avLst/>
              </a:prstGeom>
              <a:blipFill>
                <a:blip r:embed="rId16"/>
                <a:stretch>
                  <a:fillRect b="-289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Ορθογώνιο 21"/>
              <p:cNvSpPr/>
              <p:nvPr/>
            </p:nvSpPr>
            <p:spPr>
              <a:xfrm>
                <a:off x="266035" y="6350935"/>
                <a:ext cx="5746125" cy="416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sub>
                          </m:s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𝜶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̂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sSub>
                        <m:sSub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)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2" name="Ορθογώνιο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35" y="6350935"/>
                <a:ext cx="5746125" cy="416140"/>
              </a:xfrm>
              <a:prstGeom prst="rect">
                <a:avLst/>
              </a:prstGeom>
              <a:blipFill>
                <a:blip r:embed="rId17"/>
                <a:stretch>
                  <a:fillRect r="-4671" b="-588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3" grpId="0"/>
      <p:bldP spid="39" grpId="0"/>
      <p:bldP spid="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5" name="Freeform 23"/>
          <p:cNvSpPr>
            <a:spLocks/>
          </p:cNvSpPr>
          <p:nvPr/>
        </p:nvSpPr>
        <p:spPr bwMode="auto">
          <a:xfrm>
            <a:off x="1042988" y="1700213"/>
            <a:ext cx="3889375" cy="882650"/>
          </a:xfrm>
          <a:custGeom>
            <a:avLst/>
            <a:gdLst>
              <a:gd name="T0" fmla="*/ 0 w 2450"/>
              <a:gd name="T1" fmla="*/ 2147483647 h 556"/>
              <a:gd name="T2" fmla="*/ 2147483647 w 2450"/>
              <a:gd name="T3" fmla="*/ 2147483647 h 556"/>
              <a:gd name="T4" fmla="*/ 2147483647 w 2450"/>
              <a:gd name="T5" fmla="*/ 0 h 556"/>
              <a:gd name="T6" fmla="*/ 2147483647 w 2450"/>
              <a:gd name="T7" fmla="*/ 0 h 556"/>
              <a:gd name="T8" fmla="*/ 0 w 2450"/>
              <a:gd name="T9" fmla="*/ 2147483647 h 5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50"/>
              <a:gd name="T16" fmla="*/ 0 h 556"/>
              <a:gd name="T17" fmla="*/ 2450 w 2450"/>
              <a:gd name="T18" fmla="*/ 556 h 5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50" h="556">
                <a:moveTo>
                  <a:pt x="0" y="544"/>
                </a:moveTo>
                <a:lnTo>
                  <a:pt x="1523" y="556"/>
                </a:lnTo>
                <a:lnTo>
                  <a:pt x="2450" y="0"/>
                </a:lnTo>
                <a:lnTo>
                  <a:pt x="908" y="0"/>
                </a:lnTo>
                <a:lnTo>
                  <a:pt x="0" y="544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2484438" y="1700213"/>
            <a:ext cx="2447925" cy="0"/>
          </a:xfrm>
          <a:prstGeom prst="line">
            <a:avLst/>
          </a:prstGeom>
          <a:noFill/>
          <a:ln w="38100">
            <a:solidFill>
              <a:srgbClr val="33CCFF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V="1">
            <a:off x="3492500" y="1700213"/>
            <a:ext cx="1439863" cy="863600"/>
          </a:xfrm>
          <a:prstGeom prst="line">
            <a:avLst/>
          </a:prstGeom>
          <a:noFill/>
          <a:ln w="38100">
            <a:solidFill>
              <a:srgbClr val="33CCFF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1981200" y="1125538"/>
            <a:ext cx="6407150" cy="1465262"/>
            <a:chOff x="1248" y="709"/>
            <a:chExt cx="4036" cy="923"/>
          </a:xfrm>
        </p:grpSpPr>
        <p:sp>
          <p:nvSpPr>
            <p:cNvPr id="28693" name="Line 19"/>
            <p:cNvSpPr>
              <a:spLocks noChangeShapeType="1"/>
            </p:cNvSpPr>
            <p:nvPr/>
          </p:nvSpPr>
          <p:spPr bwMode="auto">
            <a:xfrm flipH="1">
              <a:off x="1248" y="1071"/>
              <a:ext cx="317" cy="561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8694" name="Text Box 20"/>
            <p:cNvSpPr txBox="1">
              <a:spLocks noChangeArrowheads="1"/>
            </p:cNvSpPr>
            <p:nvPr/>
          </p:nvSpPr>
          <p:spPr bwMode="auto">
            <a:xfrm>
              <a:off x="1344" y="124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h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grpSp>
          <p:nvGrpSpPr>
            <p:cNvPr id="28695" name="Group 28"/>
            <p:cNvGrpSpPr>
              <a:grpSpLocks/>
            </p:cNvGrpSpPr>
            <p:nvPr/>
          </p:nvGrpSpPr>
          <p:grpSpPr bwMode="auto">
            <a:xfrm>
              <a:off x="4286" y="890"/>
              <a:ext cx="771" cy="499"/>
              <a:chOff x="4286" y="890"/>
              <a:chExt cx="771" cy="499"/>
            </a:xfrm>
          </p:grpSpPr>
          <p:sp>
            <p:nvSpPr>
              <p:cNvPr id="28697" name="Oval 25"/>
              <p:cNvSpPr>
                <a:spLocks noChangeArrowheads="1"/>
              </p:cNvSpPr>
              <p:nvPr/>
            </p:nvSpPr>
            <p:spPr bwMode="auto">
              <a:xfrm>
                <a:off x="4286" y="935"/>
                <a:ext cx="635" cy="454"/>
              </a:xfrm>
              <a:prstGeom prst="ellipse">
                <a:avLst/>
              </a:prstGeom>
              <a:noFill/>
              <a:ln w="28575" algn="ctr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28698" name="Line 26"/>
              <p:cNvSpPr>
                <a:spLocks noChangeShapeType="1"/>
              </p:cNvSpPr>
              <p:nvPr/>
            </p:nvSpPr>
            <p:spPr bwMode="auto">
              <a:xfrm flipV="1">
                <a:off x="4785" y="890"/>
                <a:ext cx="272" cy="91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28696" name="Text Box 27"/>
            <p:cNvSpPr txBox="1">
              <a:spLocks noChangeArrowheads="1"/>
            </p:cNvSpPr>
            <p:nvPr/>
          </p:nvSpPr>
          <p:spPr bwMode="auto">
            <a:xfrm>
              <a:off x="5057" y="709"/>
              <a:ext cx="22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800" i="1" dirty="0">
                  <a:latin typeface="Times New Roman" pitchFamily="18" charset="0"/>
                </a:rPr>
                <a:t>h</a:t>
              </a:r>
              <a:endParaRPr lang="el-GR" altLang="el-GR" sz="2800" i="1" dirty="0">
                <a:latin typeface="Times New Roman" pitchFamily="18" charset="0"/>
              </a:endParaRPr>
            </a:p>
          </p:txBody>
        </p:sp>
      </p:grpSp>
      <p:sp>
        <p:nvSpPr>
          <p:cNvPr id="23581" name="AutoShape 29"/>
          <p:cNvSpPr>
            <a:spLocks noChangeArrowheads="1"/>
          </p:cNvSpPr>
          <p:nvPr/>
        </p:nvSpPr>
        <p:spPr bwMode="auto">
          <a:xfrm>
            <a:off x="8101013" y="1773238"/>
            <a:ext cx="358775" cy="142875"/>
          </a:xfrm>
          <a:prstGeom prst="rightArrow">
            <a:avLst>
              <a:gd name="adj1" fmla="val 50000"/>
              <a:gd name="adj2" fmla="val 62778"/>
            </a:avLst>
          </a:prstGeom>
          <a:solidFill>
            <a:srgbClr val="FF3300"/>
          </a:solidFill>
          <a:ln w="9525" algn="ctr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28683" name="Text Box 79"/>
          <p:cNvSpPr txBox="1">
            <a:spLocks noChangeArrowheads="1"/>
          </p:cNvSpPr>
          <p:nvPr/>
        </p:nvSpPr>
        <p:spPr bwMode="auto">
          <a:xfrm>
            <a:off x="1981200" y="0"/>
            <a:ext cx="487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b="1"/>
              <a:t>ΕΞΩΤΕΡΙΚΟ ΓΙΝΟΜΕΝΟ</a:t>
            </a:r>
          </a:p>
        </p:txBody>
      </p:sp>
      <p:grpSp>
        <p:nvGrpSpPr>
          <p:cNvPr id="5" name="Ομάδα 4"/>
          <p:cNvGrpSpPr/>
          <p:nvPr/>
        </p:nvGrpSpPr>
        <p:grpSpPr>
          <a:xfrm>
            <a:off x="1042988" y="1514994"/>
            <a:ext cx="2447925" cy="1481958"/>
            <a:chOff x="1042988" y="1514994"/>
            <a:chExt cx="2447925" cy="1481958"/>
          </a:xfrm>
        </p:grpSpPr>
        <p:grpSp>
          <p:nvGrpSpPr>
            <p:cNvPr id="28682" name="Group 80"/>
            <p:cNvGrpSpPr>
              <a:grpSpLocks/>
            </p:cNvGrpSpPr>
            <p:nvPr/>
          </p:nvGrpSpPr>
          <p:grpSpPr bwMode="auto">
            <a:xfrm>
              <a:off x="1042988" y="1700213"/>
              <a:ext cx="2447925" cy="889000"/>
              <a:chOff x="657" y="1071"/>
              <a:chExt cx="1542" cy="560"/>
            </a:xfrm>
          </p:grpSpPr>
          <p:sp>
            <p:nvSpPr>
              <p:cNvPr id="28684" name="Text Box 7"/>
              <p:cNvSpPr txBox="1">
                <a:spLocks noChangeArrowheads="1"/>
              </p:cNvSpPr>
              <p:nvPr/>
            </p:nvSpPr>
            <p:spPr bwMode="auto">
              <a:xfrm>
                <a:off x="974" y="1343"/>
                <a:ext cx="22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i="1">
                    <a:latin typeface="Times New Roman" pitchFamily="18" charset="0"/>
                  </a:rPr>
                  <a:t>φ</a:t>
                </a:r>
              </a:p>
            </p:txBody>
          </p:sp>
          <p:grpSp>
            <p:nvGrpSpPr>
              <p:cNvPr id="28685" name="Group 60"/>
              <p:cNvGrpSpPr>
                <a:grpSpLocks/>
              </p:cNvGrpSpPr>
              <p:nvPr/>
            </p:nvGrpSpPr>
            <p:grpSpPr bwMode="auto">
              <a:xfrm>
                <a:off x="657" y="1071"/>
                <a:ext cx="1542" cy="544"/>
                <a:chOff x="657" y="1071"/>
                <a:chExt cx="1542" cy="544"/>
              </a:xfrm>
            </p:grpSpPr>
            <p:sp>
              <p:nvSpPr>
                <p:cNvPr id="28689" name="Line 13"/>
                <p:cNvSpPr>
                  <a:spLocks noChangeShapeType="1"/>
                </p:cNvSpPr>
                <p:nvPr/>
              </p:nvSpPr>
              <p:spPr bwMode="auto">
                <a:xfrm>
                  <a:off x="657" y="1615"/>
                  <a:ext cx="1542" cy="0"/>
                </a:xfrm>
                <a:prstGeom prst="line">
                  <a:avLst/>
                </a:prstGeom>
                <a:noFill/>
                <a:ln w="38100">
                  <a:solidFill>
                    <a:srgbClr val="3333FF"/>
                  </a:solidFill>
                  <a:round/>
                  <a:headEnd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8690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657" y="1071"/>
                  <a:ext cx="907" cy="544"/>
                </a:xfrm>
                <a:prstGeom prst="line">
                  <a:avLst/>
                </a:prstGeom>
                <a:noFill/>
                <a:ln w="38100">
                  <a:solidFill>
                    <a:srgbClr val="3333FF"/>
                  </a:solidFill>
                  <a:round/>
                  <a:headEnd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28686" name="Freeform 15"/>
              <p:cNvSpPr>
                <a:spLocks/>
              </p:cNvSpPr>
              <p:nvPr/>
            </p:nvSpPr>
            <p:spPr bwMode="auto">
              <a:xfrm>
                <a:off x="1110" y="1343"/>
                <a:ext cx="159" cy="272"/>
              </a:xfrm>
              <a:custGeom>
                <a:avLst/>
                <a:gdLst>
                  <a:gd name="T0" fmla="*/ 0 w 159"/>
                  <a:gd name="T1" fmla="*/ 0 h 272"/>
                  <a:gd name="T2" fmla="*/ 136 w 159"/>
                  <a:gd name="T3" fmla="*/ 136 h 272"/>
                  <a:gd name="T4" fmla="*/ 136 w 159"/>
                  <a:gd name="T5" fmla="*/ 272 h 272"/>
                  <a:gd name="T6" fmla="*/ 0 60000 65536"/>
                  <a:gd name="T7" fmla="*/ 0 60000 65536"/>
                  <a:gd name="T8" fmla="*/ 0 60000 65536"/>
                  <a:gd name="T9" fmla="*/ 0 w 159"/>
                  <a:gd name="T10" fmla="*/ 0 h 272"/>
                  <a:gd name="T11" fmla="*/ 159 w 159"/>
                  <a:gd name="T12" fmla="*/ 272 h 27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9" h="272">
                    <a:moveTo>
                      <a:pt x="0" y="0"/>
                    </a:moveTo>
                    <a:cubicBezTo>
                      <a:pt x="56" y="45"/>
                      <a:pt x="113" y="91"/>
                      <a:pt x="136" y="136"/>
                    </a:cubicBezTo>
                    <a:cubicBezTo>
                      <a:pt x="159" y="181"/>
                      <a:pt x="136" y="249"/>
                      <a:pt x="136" y="272"/>
                    </a:cubicBezTo>
                  </a:path>
                </a:pathLst>
              </a:custGeom>
              <a:noFill/>
              <a:ln w="28575" cap="flat" cmpd="sng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2749469" y="2535287"/>
                  <a:ext cx="4764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9469" y="2535287"/>
                  <a:ext cx="476412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763688" y="1514994"/>
                  <a:ext cx="457176" cy="5164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63688" y="1514994"/>
                  <a:ext cx="457176" cy="51648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141825" y="1514736"/>
                <a:ext cx="2886559" cy="5461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acc>
                            <m:accPr>
                              <m:chr m:val="⃗"/>
                              <m:ctrlP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𝒃</m:t>
                      </m:r>
                      <m:r>
                        <a:rPr lang="en-US" sz="2400" b="1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𝝋</m:t>
                          </m:r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1825" y="1514736"/>
                <a:ext cx="2886559" cy="54611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329165" y="2450840"/>
                <a:ext cx="2051394" cy="5461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acc>
                            <m:accPr>
                              <m:chr m:val="⃗"/>
                              <m:ctrlP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𝒉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165" y="2450840"/>
                <a:ext cx="2051394" cy="54611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Ομάδα 7"/>
          <p:cNvGrpSpPr/>
          <p:nvPr/>
        </p:nvGrpSpPr>
        <p:grpSpPr>
          <a:xfrm>
            <a:off x="3473336" y="1787792"/>
            <a:ext cx="4450006" cy="1166936"/>
            <a:chOff x="3473336" y="1787792"/>
            <a:chExt cx="4450006" cy="11669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7164288" y="2493063"/>
                  <a:ext cx="7590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𝑺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64288" y="2493063"/>
                  <a:ext cx="759054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3473336" y="1787792"/>
                  <a:ext cx="44435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𝑺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3336" y="1787792"/>
                  <a:ext cx="444352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411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5" grpId="0" animBg="1"/>
      <p:bldP spid="23568" grpId="0" animBg="1"/>
      <p:bldP spid="23569" grpId="0" animBg="1"/>
      <p:bldP spid="23581" grpId="0" animBg="1"/>
      <p:bldP spid="6" grpId="0"/>
      <p:bldP spid="3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476375" y="6201047"/>
            <a:ext cx="5699125" cy="468313"/>
            <a:chOff x="930" y="3758"/>
            <a:chExt cx="3590" cy="295"/>
          </a:xfrm>
        </p:grpSpPr>
        <p:graphicFrame>
          <p:nvGraphicFramePr>
            <p:cNvPr id="29708" name="Object 7"/>
            <p:cNvGraphicFramePr>
              <a:graphicFrameLocks noChangeAspect="1"/>
            </p:cNvGraphicFramePr>
            <p:nvPr/>
          </p:nvGraphicFramePr>
          <p:xfrm>
            <a:off x="930" y="3758"/>
            <a:ext cx="697" cy="2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66" name="Equation" r:id="rId3" imgW="418918" imgH="177723" progId="Equation.DSMT4">
                    <p:embed/>
                  </p:oleObj>
                </mc:Choice>
                <mc:Fallback>
                  <p:oleObj name="Equation" r:id="rId3" imgW="418918" imgH="177723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0" y="3758"/>
                          <a:ext cx="697" cy="2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709" name="Text Box 8"/>
            <p:cNvSpPr txBox="1">
              <a:spLocks noChangeArrowheads="1"/>
            </p:cNvSpPr>
            <p:nvPr/>
          </p:nvSpPr>
          <p:spPr bwMode="auto">
            <a:xfrm>
              <a:off x="1539" y="3762"/>
              <a:ext cx="29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dirty="0">
                  <a:solidFill>
                    <a:srgbClr val="0000FF"/>
                  </a:solidFill>
                </a:rPr>
                <a:t>=</a:t>
              </a:r>
              <a:r>
                <a:rPr lang="el-GR" altLang="el-GR" sz="2400" dirty="0">
                  <a:solidFill>
                    <a:srgbClr val="0000FF"/>
                  </a:solidFill>
                </a:rPr>
                <a:t> </a:t>
              </a:r>
              <a:r>
                <a:rPr lang="el-GR" altLang="el-GR" sz="2400" b="1" dirty="0">
                  <a:solidFill>
                    <a:srgbClr val="0000FF"/>
                  </a:solidFill>
                </a:rPr>
                <a:t>εμβαδόν παραλληλογράμμου</a:t>
              </a:r>
            </a:p>
          </p:txBody>
        </p:sp>
      </p:grpSp>
      <p:sp>
        <p:nvSpPr>
          <p:cNvPr id="29700" name="Text Box 11"/>
          <p:cNvSpPr txBox="1">
            <a:spLocks noChangeArrowheads="1"/>
          </p:cNvSpPr>
          <p:nvPr/>
        </p:nvSpPr>
        <p:spPr bwMode="auto">
          <a:xfrm>
            <a:off x="1981200" y="0"/>
            <a:ext cx="487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b="1"/>
              <a:t>ΕΞΩΤΕΡΙΚΟ ΓΙΝΟΜΕΝΟ</a:t>
            </a:r>
          </a:p>
        </p:txBody>
      </p:sp>
      <p:grpSp>
        <p:nvGrpSpPr>
          <p:cNvPr id="6" name="Ομάδα 5"/>
          <p:cNvGrpSpPr/>
          <p:nvPr/>
        </p:nvGrpSpPr>
        <p:grpSpPr>
          <a:xfrm>
            <a:off x="1352550" y="2852738"/>
            <a:ext cx="3940175" cy="2413146"/>
            <a:chOff x="1352550" y="2852738"/>
            <a:chExt cx="3940175" cy="2413146"/>
          </a:xfrm>
        </p:grpSpPr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1352550" y="2852738"/>
              <a:ext cx="3940175" cy="2376487"/>
              <a:chOff x="852" y="1797"/>
              <a:chExt cx="2482" cy="1497"/>
            </a:xfrm>
          </p:grpSpPr>
          <p:pic>
            <p:nvPicPr>
              <p:cNvPr id="29705" name="Picture 3" descr="sl21_6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52" y="2368"/>
                <a:ext cx="2482" cy="9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9706" name="Line 4"/>
              <p:cNvSpPr>
                <a:spLocks noChangeShapeType="1"/>
              </p:cNvSpPr>
              <p:nvPr/>
            </p:nvSpPr>
            <p:spPr bwMode="auto">
              <a:xfrm flipV="1">
                <a:off x="2109" y="1797"/>
                <a:ext cx="0" cy="907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3492500" y="3056181"/>
                  <a:ext cx="1004378" cy="5164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l-GR" sz="2400" b="1" i="1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l-GR" sz="2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400" b="1" i="1">
                                <a:solidFill>
                                  <a:srgbClr val="0000FF"/>
                                </a:solidFill>
                                <a:latin typeface="Cambria Math"/>
                                <a:ea typeface="Cambria Math"/>
                              </a:rPr>
                              <m:t>𝒃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92500" y="3056181"/>
                  <a:ext cx="1004378" cy="516488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691680" y="3717032"/>
                  <a:ext cx="576064" cy="51648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righ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1680" y="3717032"/>
                  <a:ext cx="576064" cy="516488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3087476" y="4804219"/>
                  <a:ext cx="476412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87476" y="4804219"/>
                  <a:ext cx="476412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4787900" y="3824364"/>
            <a:ext cx="3940175" cy="2065340"/>
            <a:chOff x="4787900" y="3824364"/>
            <a:chExt cx="3940175" cy="2065340"/>
          </a:xfrm>
        </p:grpSpPr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4787900" y="3860800"/>
              <a:ext cx="3940175" cy="2016125"/>
              <a:chOff x="3016" y="2432"/>
              <a:chExt cx="2482" cy="1270"/>
            </a:xfrm>
          </p:grpSpPr>
          <p:sp>
            <p:nvSpPr>
              <p:cNvPr id="29702" name="Line 5"/>
              <p:cNvSpPr>
                <a:spLocks noChangeShapeType="1"/>
              </p:cNvSpPr>
              <p:nvPr/>
            </p:nvSpPr>
            <p:spPr bwMode="auto">
              <a:xfrm flipV="1">
                <a:off x="4195" y="2795"/>
                <a:ext cx="0" cy="907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stealth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pic>
            <p:nvPicPr>
              <p:cNvPr id="29704" name="Picture 2" descr="sl21_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6" y="2432"/>
                <a:ext cx="2482" cy="8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5148064" y="3824364"/>
                  <a:ext cx="576064" cy="51648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righ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8064" y="3824364"/>
                  <a:ext cx="576064" cy="516488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6687876" y="4911551"/>
                  <a:ext cx="476412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7876" y="4911551"/>
                  <a:ext cx="476412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Ορθογώνιο 19"/>
                <p:cNvSpPr/>
                <p:nvPr/>
              </p:nvSpPr>
              <p:spPr>
                <a:xfrm>
                  <a:off x="6732240" y="5373216"/>
                  <a:ext cx="1004378" cy="5164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  <m:r>
                          <a:rPr lang="el-GR" sz="2400" b="1" i="1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l-GR" sz="2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  <a:ea typeface="Cambria Math"/>
                              </a:rPr>
                              <m:t>𝒂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20" name="Ορθογώνιο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32240" y="5373216"/>
                  <a:ext cx="1004378" cy="516488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30" name="Line 54"/>
          <p:cNvSpPr>
            <a:spLocks noChangeShapeType="1"/>
          </p:cNvSpPr>
          <p:nvPr/>
        </p:nvSpPr>
        <p:spPr bwMode="auto">
          <a:xfrm flipV="1">
            <a:off x="3200400" y="2971800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1042988" y="260350"/>
            <a:ext cx="75612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>
                <a:solidFill>
                  <a:srgbClr val="CC3300"/>
                </a:solidFill>
                <a:latin typeface="Franklin Gothic Medium" pitchFamily="34" charset="0"/>
              </a:rPr>
              <a:t>ΚΑΘΕ ΕΠΙΠΕΔΗ ΕΠΙΦΑΝΕΙΑ ΜΠΟΡΕΙ ΝΑ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>
                <a:solidFill>
                  <a:srgbClr val="CC3300"/>
                </a:solidFill>
                <a:latin typeface="Franklin Gothic Medium" pitchFamily="34" charset="0"/>
              </a:rPr>
              <a:t>ΠΑΡΑΣΤΑΘΕΙ ΜΕ ΔΙΑΝΥΣΜΑ</a:t>
            </a:r>
          </a:p>
        </p:txBody>
      </p:sp>
      <p:sp>
        <p:nvSpPr>
          <p:cNvPr id="24624" name="Oval 48"/>
          <p:cNvSpPr>
            <a:spLocks noChangeArrowheads="1"/>
          </p:cNvSpPr>
          <p:nvPr/>
        </p:nvSpPr>
        <p:spPr bwMode="auto">
          <a:xfrm>
            <a:off x="1905000" y="5334000"/>
            <a:ext cx="2667000" cy="10668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24626" name="Line 50"/>
          <p:cNvSpPr>
            <a:spLocks noChangeShapeType="1"/>
          </p:cNvSpPr>
          <p:nvPr/>
        </p:nvSpPr>
        <p:spPr bwMode="auto">
          <a:xfrm flipV="1">
            <a:off x="1905000" y="2514600"/>
            <a:ext cx="0" cy="3352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4628" name="Line 52"/>
          <p:cNvSpPr>
            <a:spLocks noChangeShapeType="1"/>
          </p:cNvSpPr>
          <p:nvPr/>
        </p:nvSpPr>
        <p:spPr bwMode="auto">
          <a:xfrm flipV="1">
            <a:off x="4572000" y="3657600"/>
            <a:ext cx="0" cy="2209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4629" name="Oval 53"/>
          <p:cNvSpPr>
            <a:spLocks noChangeArrowheads="1"/>
          </p:cNvSpPr>
          <p:nvPr/>
        </p:nvSpPr>
        <p:spPr bwMode="auto">
          <a:xfrm>
            <a:off x="1905000" y="3200400"/>
            <a:ext cx="2667000" cy="10668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24625" name="Oval 49"/>
          <p:cNvSpPr>
            <a:spLocks noChangeArrowheads="1"/>
          </p:cNvSpPr>
          <p:nvPr/>
        </p:nvSpPr>
        <p:spPr bwMode="auto">
          <a:xfrm rot="1601472">
            <a:off x="1752600" y="2590800"/>
            <a:ext cx="2971800" cy="10668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24631" name="Line 55"/>
          <p:cNvSpPr>
            <a:spLocks noChangeShapeType="1"/>
          </p:cNvSpPr>
          <p:nvPr/>
        </p:nvSpPr>
        <p:spPr bwMode="auto">
          <a:xfrm>
            <a:off x="3200400" y="19050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4632" name="Line 56"/>
          <p:cNvSpPr>
            <a:spLocks noChangeShapeType="1"/>
          </p:cNvSpPr>
          <p:nvPr/>
        </p:nvSpPr>
        <p:spPr bwMode="auto">
          <a:xfrm rot="5400000" flipH="1" flipV="1">
            <a:off x="2819400" y="1981200"/>
            <a:ext cx="14478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3187700" y="2008188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i="1">
                <a:latin typeface="Times New Roman" pitchFamily="18" charset="0"/>
              </a:rPr>
              <a:t>θ</a:t>
            </a:r>
          </a:p>
        </p:txBody>
      </p:sp>
      <p:sp>
        <p:nvSpPr>
          <p:cNvPr id="24635" name="Arc 59"/>
          <p:cNvSpPr>
            <a:spLocks/>
          </p:cNvSpPr>
          <p:nvPr/>
        </p:nvSpPr>
        <p:spPr bwMode="auto">
          <a:xfrm flipH="1">
            <a:off x="3048000" y="3733800"/>
            <a:ext cx="914400" cy="550863"/>
          </a:xfrm>
          <a:custGeom>
            <a:avLst/>
            <a:gdLst>
              <a:gd name="T0" fmla="*/ 2147483647 w 21600"/>
              <a:gd name="T1" fmla="*/ 0 h 13023"/>
              <a:gd name="T2" fmla="*/ 2147483647 w 21600"/>
              <a:gd name="T3" fmla="*/ 2147483647 h 13023"/>
              <a:gd name="T4" fmla="*/ 0 w 21600"/>
              <a:gd name="T5" fmla="*/ 2147483647 h 13023"/>
              <a:gd name="T6" fmla="*/ 0 60000 65536"/>
              <a:gd name="T7" fmla="*/ 0 60000 65536"/>
              <a:gd name="T8" fmla="*/ 0 60000 65536"/>
              <a:gd name="T9" fmla="*/ 0 w 21600"/>
              <a:gd name="T10" fmla="*/ 0 h 13023"/>
              <a:gd name="T11" fmla="*/ 21600 w 21600"/>
              <a:gd name="T12" fmla="*/ 13023 h 130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023" fill="none" extrusionOk="0">
                <a:moveTo>
                  <a:pt x="17232" y="0"/>
                </a:moveTo>
                <a:cubicBezTo>
                  <a:pt x="20066" y="3750"/>
                  <a:pt x="21600" y="8322"/>
                  <a:pt x="21600" y="13023"/>
                </a:cubicBezTo>
              </a:path>
              <a:path w="21600" h="13023" stroke="0" extrusionOk="0">
                <a:moveTo>
                  <a:pt x="17232" y="0"/>
                </a:moveTo>
                <a:cubicBezTo>
                  <a:pt x="20066" y="3750"/>
                  <a:pt x="21600" y="8322"/>
                  <a:pt x="21600" y="13023"/>
                </a:cubicBezTo>
                <a:lnTo>
                  <a:pt x="0" y="13023"/>
                </a:lnTo>
                <a:lnTo>
                  <a:pt x="17232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4636" name="Text Box 60"/>
          <p:cNvSpPr txBox="1">
            <a:spLocks noChangeArrowheads="1"/>
          </p:cNvSpPr>
          <p:nvPr/>
        </p:nvSpPr>
        <p:spPr bwMode="auto">
          <a:xfrm>
            <a:off x="3111500" y="3760788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i="1">
                <a:latin typeface="Times New Roman" pitchFamily="18" charset="0"/>
              </a:rPr>
              <a:t>θ</a:t>
            </a:r>
          </a:p>
        </p:txBody>
      </p:sp>
      <p:sp>
        <p:nvSpPr>
          <p:cNvPr id="24639" name="Text Box 63"/>
          <p:cNvSpPr txBox="1">
            <a:spLocks noChangeArrowheads="1"/>
          </p:cNvSpPr>
          <p:nvPr/>
        </p:nvSpPr>
        <p:spPr bwMode="auto">
          <a:xfrm>
            <a:off x="5029200" y="1752600"/>
            <a:ext cx="3886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>
                <a:latin typeface="Times New Roman" pitchFamily="18" charset="0"/>
              </a:rPr>
              <a:t>Το μέτρο του διανύσματος της επίπεδης επιφάνειας είναι ίσο με το εμβαδόν της επιφάνειας</a:t>
            </a:r>
          </a:p>
        </p:txBody>
      </p:sp>
      <p:graphicFrame>
        <p:nvGraphicFramePr>
          <p:cNvPr id="30738" name="Object 2"/>
          <p:cNvGraphicFramePr>
            <a:graphicFrameLocks noChangeAspect="1"/>
          </p:cNvGraphicFramePr>
          <p:nvPr/>
        </p:nvGraphicFramePr>
        <p:xfrm>
          <a:off x="6705600" y="533400"/>
          <a:ext cx="3444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4" name="Εξίσωση" r:id="rId3" imgW="104925" imgH="181019" progId="Equation.3">
                  <p:embed/>
                </p:oleObj>
              </mc:Choice>
              <mc:Fallback>
                <p:oleObj name="Εξίσωση" r:id="rId3" imgW="104925" imgH="18101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533400"/>
                        <a:ext cx="3444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41" name="Text Box 65"/>
          <p:cNvSpPr txBox="1">
            <a:spLocks noChangeArrowheads="1"/>
          </p:cNvSpPr>
          <p:nvPr/>
        </p:nvSpPr>
        <p:spPr bwMode="auto">
          <a:xfrm>
            <a:off x="5029200" y="3048000"/>
            <a:ext cx="411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>
                <a:latin typeface="Times New Roman" pitchFamily="18" charset="0"/>
              </a:rPr>
              <a:t>Η διεύθυνση του διανύσματος είναι κάθετη στην επίπεδη επιφάνεια</a:t>
            </a:r>
          </a:p>
        </p:txBody>
      </p:sp>
      <p:sp>
        <p:nvSpPr>
          <p:cNvPr id="24642" name="Text Box 66"/>
          <p:cNvSpPr txBox="1">
            <a:spLocks noChangeArrowheads="1"/>
          </p:cNvSpPr>
          <p:nvPr/>
        </p:nvSpPr>
        <p:spPr bwMode="auto">
          <a:xfrm>
            <a:off x="5029200" y="3962400"/>
            <a:ext cx="411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>
                <a:latin typeface="Times New Roman" pitchFamily="18" charset="0"/>
              </a:rPr>
              <a:t>Προβολή</a:t>
            </a:r>
            <a:r>
              <a:rPr lang="en-US" altLang="el-GR" sz="2000" b="1">
                <a:latin typeface="Times New Roman" pitchFamily="18" charset="0"/>
              </a:rPr>
              <a:t> S’</a:t>
            </a:r>
            <a:r>
              <a:rPr lang="el-GR" altLang="el-GR" sz="2000" b="1">
                <a:latin typeface="Times New Roman" pitchFamily="18" charset="0"/>
              </a:rPr>
              <a:t> τη επιφάνειας </a:t>
            </a:r>
            <a:r>
              <a:rPr lang="en-US" altLang="el-GR" sz="2000" b="1">
                <a:latin typeface="Times New Roman" pitchFamily="18" charset="0"/>
              </a:rPr>
              <a:t>S</a:t>
            </a:r>
            <a:r>
              <a:rPr lang="el-GR" altLang="el-GR" sz="2000" b="1">
                <a:latin typeface="Times New Roman" pitchFamily="18" charset="0"/>
              </a:rPr>
              <a:t> πάνω στο επίπεδο </a:t>
            </a:r>
            <a:r>
              <a:rPr lang="en-US" altLang="el-GR" sz="2000" b="1" i="1">
                <a:latin typeface="Times New Roman" pitchFamily="18" charset="0"/>
              </a:rPr>
              <a:t>xy:</a:t>
            </a:r>
            <a:endParaRPr lang="el-GR" altLang="el-GR" sz="2000" b="1">
              <a:latin typeface="Times New Roman" pitchFamily="18" charset="0"/>
            </a:endParaRPr>
          </a:p>
        </p:txBody>
      </p:sp>
      <p:graphicFrame>
        <p:nvGraphicFramePr>
          <p:cNvPr id="30741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5" name="Εξίσωση" r:id="rId5" imgW="114151" imgH="215619" progId="Equation.3">
                  <p:embed/>
                </p:oleObj>
              </mc:Choice>
              <mc:Fallback>
                <p:oleObj name="Εξίσωση" r:id="rId5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743" name="Group 73"/>
          <p:cNvGrpSpPr>
            <a:grpSpLocks/>
          </p:cNvGrpSpPr>
          <p:nvPr/>
        </p:nvGrpSpPr>
        <p:grpSpPr bwMode="auto">
          <a:xfrm>
            <a:off x="0" y="1752600"/>
            <a:ext cx="5043488" cy="4800600"/>
            <a:chOff x="0" y="1104"/>
            <a:chExt cx="3177" cy="3024"/>
          </a:xfrm>
        </p:grpSpPr>
        <p:sp>
          <p:nvSpPr>
            <p:cNvPr id="30744" name="Line 45"/>
            <p:cNvSpPr>
              <a:spLocks noChangeShapeType="1"/>
            </p:cNvSpPr>
            <p:nvPr/>
          </p:nvSpPr>
          <p:spPr bwMode="auto">
            <a:xfrm flipV="1">
              <a:off x="1056" y="1104"/>
              <a:ext cx="0" cy="20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0745" name="Line 46"/>
            <p:cNvSpPr>
              <a:spLocks noChangeShapeType="1"/>
            </p:cNvSpPr>
            <p:nvPr/>
          </p:nvSpPr>
          <p:spPr bwMode="auto">
            <a:xfrm flipH="1">
              <a:off x="0" y="3120"/>
              <a:ext cx="1056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0746" name="Line 47"/>
            <p:cNvSpPr>
              <a:spLocks noChangeShapeType="1"/>
            </p:cNvSpPr>
            <p:nvPr/>
          </p:nvSpPr>
          <p:spPr bwMode="auto">
            <a:xfrm>
              <a:off x="1056" y="3120"/>
              <a:ext cx="21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0747" name="Text Box 70"/>
            <p:cNvSpPr txBox="1">
              <a:spLocks noChangeArrowheads="1"/>
            </p:cNvSpPr>
            <p:nvPr/>
          </p:nvSpPr>
          <p:spPr bwMode="auto">
            <a:xfrm>
              <a:off x="0" y="36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x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30748" name="Text Box 71"/>
            <p:cNvSpPr txBox="1">
              <a:spLocks noChangeArrowheads="1"/>
            </p:cNvSpPr>
            <p:nvPr/>
          </p:nvSpPr>
          <p:spPr bwMode="auto">
            <a:xfrm>
              <a:off x="2976" y="3072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y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30749" name="Text Box 72"/>
            <p:cNvSpPr txBox="1">
              <a:spLocks noChangeArrowheads="1"/>
            </p:cNvSpPr>
            <p:nvPr/>
          </p:nvSpPr>
          <p:spPr bwMode="auto">
            <a:xfrm>
              <a:off x="826" y="1104"/>
              <a:ext cx="1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z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51920" y="1519535"/>
                <a:ext cx="487634" cy="5783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𝑺</m:t>
                          </m:r>
                        </m:e>
                      </m:acc>
                    </m:oMath>
                  </m:oMathPara>
                </a14:m>
                <a:endParaRPr lang="el-G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1519535"/>
                <a:ext cx="487634" cy="5783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580112" y="5027570"/>
                <a:ext cx="2316468" cy="6128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e>
                          </m:acc>
                          <m:r>
                            <m:rPr>
                              <m:nor/>
                            </m:rPr>
                            <a:rPr lang="en-US" sz="28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𝑺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5027570"/>
                <a:ext cx="2316468" cy="61286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347864" y="4370634"/>
                <a:ext cx="432048" cy="5783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𝑺</m:t>
                          </m:r>
                        </m:e>
                      </m:acc>
                      <m:r>
                        <a:rPr lang="el-GR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el-G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4370634"/>
                <a:ext cx="432048" cy="57830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627" name="Line 51"/>
          <p:cNvSpPr>
            <a:spLocks noChangeShapeType="1"/>
          </p:cNvSpPr>
          <p:nvPr/>
        </p:nvSpPr>
        <p:spPr bwMode="auto">
          <a:xfrm flipV="1">
            <a:off x="3200400" y="4495800"/>
            <a:ext cx="0" cy="1295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4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2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2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2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2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2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2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30" grpId="0" animBg="1"/>
      <p:bldP spid="24624" grpId="0" animBg="1"/>
      <p:bldP spid="24626" grpId="0" animBg="1"/>
      <p:bldP spid="24628" grpId="0" animBg="1"/>
      <p:bldP spid="24629" grpId="0" animBg="1"/>
      <p:bldP spid="24625" grpId="0" animBg="1"/>
      <p:bldP spid="24631" grpId="0" animBg="1"/>
      <p:bldP spid="24632" grpId="0" animBg="1"/>
      <p:bldP spid="24634" grpId="0" autoUpdateAnimBg="0"/>
      <p:bldP spid="24635" grpId="0" animBg="1"/>
      <p:bldP spid="24636" grpId="0" autoUpdateAnimBg="0"/>
      <p:bldP spid="24639" grpId="0" autoUpdateAnimBg="0"/>
      <p:bldP spid="24641" grpId="0" autoUpdateAnimBg="0"/>
      <p:bldP spid="24642" grpId="0" autoUpdateAnimBg="0"/>
      <p:bldP spid="30" grpId="0"/>
      <p:bldP spid="31" grpId="0"/>
      <p:bldP spid="32" grpId="0"/>
      <p:bldP spid="2462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2"/>
          <p:cNvSpPr>
            <a:spLocks noChangeArrowheads="1"/>
          </p:cNvSpPr>
          <p:nvPr/>
        </p:nvSpPr>
        <p:spPr bwMode="auto">
          <a:xfrm rot="-884400">
            <a:off x="1066800" y="2590800"/>
            <a:ext cx="4724400" cy="3352800"/>
          </a:xfrm>
          <a:prstGeom prst="ellipse">
            <a:avLst/>
          </a:prstGeom>
          <a:gradFill rotWithShape="0">
            <a:gsLst>
              <a:gs pos="0">
                <a:srgbClr val="FF5050"/>
              </a:gs>
              <a:gs pos="100000">
                <a:srgbClr val="AF3737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38243" name="Arc 3"/>
          <p:cNvSpPr>
            <a:spLocks/>
          </p:cNvSpPr>
          <p:nvPr/>
        </p:nvSpPr>
        <p:spPr bwMode="auto">
          <a:xfrm rot="-884053">
            <a:off x="1074738" y="3579813"/>
            <a:ext cx="4668837" cy="1060450"/>
          </a:xfrm>
          <a:custGeom>
            <a:avLst/>
            <a:gdLst>
              <a:gd name="T0" fmla="*/ 2147483647 w 41177"/>
              <a:gd name="T1" fmla="*/ 2147483647 h 21989"/>
              <a:gd name="T2" fmla="*/ 2147483647 w 41177"/>
              <a:gd name="T3" fmla="*/ 2147483647 h 21989"/>
              <a:gd name="T4" fmla="*/ 2147483647 w 41177"/>
              <a:gd name="T5" fmla="*/ 2147483647 h 21989"/>
              <a:gd name="T6" fmla="*/ 0 60000 65536"/>
              <a:gd name="T7" fmla="*/ 0 60000 65536"/>
              <a:gd name="T8" fmla="*/ 0 60000 65536"/>
              <a:gd name="T9" fmla="*/ 0 w 41177"/>
              <a:gd name="T10" fmla="*/ 0 h 21989"/>
              <a:gd name="T11" fmla="*/ 41177 w 41177"/>
              <a:gd name="T12" fmla="*/ 21989 h 219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177" h="21989" fill="none" extrusionOk="0">
                <a:moveTo>
                  <a:pt x="3" y="21989"/>
                </a:moveTo>
                <a:cubicBezTo>
                  <a:pt x="1" y="21859"/>
                  <a:pt x="0" y="217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9995" y="-1"/>
                  <a:pt x="37629" y="4864"/>
                  <a:pt x="41176" y="12473"/>
                </a:cubicBezTo>
              </a:path>
              <a:path w="41177" h="21989" stroke="0" extrusionOk="0">
                <a:moveTo>
                  <a:pt x="3" y="21989"/>
                </a:moveTo>
                <a:cubicBezTo>
                  <a:pt x="1" y="21859"/>
                  <a:pt x="0" y="217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9995" y="-1"/>
                  <a:pt x="37629" y="4864"/>
                  <a:pt x="41176" y="12473"/>
                </a:cubicBezTo>
                <a:lnTo>
                  <a:pt x="21600" y="21600"/>
                </a:lnTo>
                <a:lnTo>
                  <a:pt x="3" y="21989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44" name="Arc 4"/>
          <p:cNvSpPr>
            <a:spLocks/>
          </p:cNvSpPr>
          <p:nvPr/>
        </p:nvSpPr>
        <p:spPr bwMode="auto">
          <a:xfrm rot="-947426">
            <a:off x="977900" y="3276600"/>
            <a:ext cx="4699000" cy="1216025"/>
          </a:xfrm>
          <a:custGeom>
            <a:avLst/>
            <a:gdLst>
              <a:gd name="T0" fmla="*/ 2147483647 w 42429"/>
              <a:gd name="T1" fmla="*/ 2147483647 h 23671"/>
              <a:gd name="T2" fmla="*/ 2147483647 w 42429"/>
              <a:gd name="T3" fmla="*/ 2147483647 h 23671"/>
              <a:gd name="T4" fmla="*/ 2147483647 w 42429"/>
              <a:gd name="T5" fmla="*/ 2147483647 h 23671"/>
              <a:gd name="T6" fmla="*/ 0 60000 65536"/>
              <a:gd name="T7" fmla="*/ 0 60000 65536"/>
              <a:gd name="T8" fmla="*/ 0 60000 65536"/>
              <a:gd name="T9" fmla="*/ 0 w 42429"/>
              <a:gd name="T10" fmla="*/ 0 h 23671"/>
              <a:gd name="T11" fmla="*/ 42429 w 42429"/>
              <a:gd name="T12" fmla="*/ 23671 h 2367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429" h="23671" fill="none" extrusionOk="0">
                <a:moveTo>
                  <a:pt x="99" y="23670"/>
                </a:moveTo>
                <a:cubicBezTo>
                  <a:pt x="33" y="22982"/>
                  <a:pt x="0" y="2229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1327" y="-1"/>
                  <a:pt x="39854" y="6501"/>
                  <a:pt x="42429" y="15881"/>
                </a:cubicBezTo>
              </a:path>
              <a:path w="42429" h="23671" stroke="0" extrusionOk="0">
                <a:moveTo>
                  <a:pt x="99" y="23670"/>
                </a:moveTo>
                <a:cubicBezTo>
                  <a:pt x="33" y="22982"/>
                  <a:pt x="0" y="2229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1327" y="-1"/>
                  <a:pt x="39854" y="6501"/>
                  <a:pt x="42429" y="15881"/>
                </a:cubicBezTo>
                <a:lnTo>
                  <a:pt x="21600" y="21600"/>
                </a:lnTo>
                <a:lnTo>
                  <a:pt x="99" y="2367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45" name="Arc 5"/>
          <p:cNvSpPr>
            <a:spLocks/>
          </p:cNvSpPr>
          <p:nvPr/>
        </p:nvSpPr>
        <p:spPr bwMode="auto">
          <a:xfrm rot="-884053">
            <a:off x="1149350" y="3884613"/>
            <a:ext cx="4673600" cy="915987"/>
          </a:xfrm>
          <a:custGeom>
            <a:avLst/>
            <a:gdLst>
              <a:gd name="T0" fmla="*/ 0 w 39838"/>
              <a:gd name="T1" fmla="*/ 2147483647 h 21600"/>
              <a:gd name="T2" fmla="*/ 2147483647 w 39838"/>
              <a:gd name="T3" fmla="*/ 2147483647 h 21600"/>
              <a:gd name="T4" fmla="*/ 2147483647 w 39838"/>
              <a:gd name="T5" fmla="*/ 2147483647 h 21600"/>
              <a:gd name="T6" fmla="*/ 0 60000 65536"/>
              <a:gd name="T7" fmla="*/ 0 60000 65536"/>
              <a:gd name="T8" fmla="*/ 0 60000 65536"/>
              <a:gd name="T9" fmla="*/ 0 w 39838"/>
              <a:gd name="T10" fmla="*/ 0 h 21600"/>
              <a:gd name="T11" fmla="*/ 39838 w 3983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838" h="21600" fill="none" extrusionOk="0">
                <a:moveTo>
                  <a:pt x="-1" y="18424"/>
                </a:moveTo>
                <a:cubicBezTo>
                  <a:pt x="1572" y="7838"/>
                  <a:pt x="10661" y="-1"/>
                  <a:pt x="21365" y="0"/>
                </a:cubicBezTo>
                <a:cubicBezTo>
                  <a:pt x="28918" y="0"/>
                  <a:pt x="35923" y="3946"/>
                  <a:pt x="39838" y="10406"/>
                </a:cubicBezTo>
              </a:path>
              <a:path w="39838" h="21600" stroke="0" extrusionOk="0">
                <a:moveTo>
                  <a:pt x="-1" y="18424"/>
                </a:moveTo>
                <a:cubicBezTo>
                  <a:pt x="1572" y="7838"/>
                  <a:pt x="10661" y="-1"/>
                  <a:pt x="21365" y="0"/>
                </a:cubicBezTo>
                <a:cubicBezTo>
                  <a:pt x="28918" y="0"/>
                  <a:pt x="35923" y="3946"/>
                  <a:pt x="39838" y="10406"/>
                </a:cubicBezTo>
                <a:lnTo>
                  <a:pt x="21365" y="21600"/>
                </a:lnTo>
                <a:lnTo>
                  <a:pt x="-1" y="18424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47" name="Arc 7"/>
          <p:cNvSpPr>
            <a:spLocks/>
          </p:cNvSpPr>
          <p:nvPr/>
        </p:nvSpPr>
        <p:spPr bwMode="auto">
          <a:xfrm rot="-884053">
            <a:off x="1295400" y="4271963"/>
            <a:ext cx="4592638" cy="947737"/>
          </a:xfrm>
          <a:custGeom>
            <a:avLst/>
            <a:gdLst>
              <a:gd name="T0" fmla="*/ 0 w 31867"/>
              <a:gd name="T1" fmla="*/ 2147483647 h 21600"/>
              <a:gd name="T2" fmla="*/ 2147483647 w 31867"/>
              <a:gd name="T3" fmla="*/ 2147483647 h 21600"/>
              <a:gd name="T4" fmla="*/ 2147483647 w 31867"/>
              <a:gd name="T5" fmla="*/ 2147483647 h 21600"/>
              <a:gd name="T6" fmla="*/ 0 60000 65536"/>
              <a:gd name="T7" fmla="*/ 0 60000 65536"/>
              <a:gd name="T8" fmla="*/ 0 60000 65536"/>
              <a:gd name="T9" fmla="*/ 0 w 31867"/>
              <a:gd name="T10" fmla="*/ 0 h 21600"/>
              <a:gd name="T11" fmla="*/ 31867 w 3186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867" h="21600" fill="none" extrusionOk="0">
                <a:moveTo>
                  <a:pt x="-1" y="10473"/>
                </a:moveTo>
                <a:cubicBezTo>
                  <a:pt x="3905" y="3975"/>
                  <a:pt x="10932" y="-1"/>
                  <a:pt x="18514" y="0"/>
                </a:cubicBezTo>
                <a:cubicBezTo>
                  <a:pt x="23357" y="0"/>
                  <a:pt x="28060" y="1627"/>
                  <a:pt x="31867" y="4621"/>
                </a:cubicBezTo>
              </a:path>
              <a:path w="31867" h="21600" stroke="0" extrusionOk="0">
                <a:moveTo>
                  <a:pt x="-1" y="10473"/>
                </a:moveTo>
                <a:cubicBezTo>
                  <a:pt x="3905" y="3975"/>
                  <a:pt x="10932" y="-1"/>
                  <a:pt x="18514" y="0"/>
                </a:cubicBezTo>
                <a:cubicBezTo>
                  <a:pt x="23357" y="0"/>
                  <a:pt x="28060" y="1627"/>
                  <a:pt x="31867" y="4621"/>
                </a:cubicBezTo>
                <a:lnTo>
                  <a:pt x="18514" y="21600"/>
                </a:lnTo>
                <a:lnTo>
                  <a:pt x="-1" y="104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48" name="Arc 8"/>
          <p:cNvSpPr>
            <a:spLocks/>
          </p:cNvSpPr>
          <p:nvPr/>
        </p:nvSpPr>
        <p:spPr bwMode="auto">
          <a:xfrm rot="9752465">
            <a:off x="1289050" y="4478338"/>
            <a:ext cx="4575175" cy="231775"/>
          </a:xfrm>
          <a:custGeom>
            <a:avLst/>
            <a:gdLst>
              <a:gd name="T0" fmla="*/ 0 w 18916"/>
              <a:gd name="T1" fmla="*/ 2147483647 h 21600"/>
              <a:gd name="T2" fmla="*/ 2147483647 w 18916"/>
              <a:gd name="T3" fmla="*/ 2147483647 h 21600"/>
              <a:gd name="T4" fmla="*/ 2147483647 w 18916"/>
              <a:gd name="T5" fmla="*/ 2147483647 h 21600"/>
              <a:gd name="T6" fmla="*/ 0 60000 65536"/>
              <a:gd name="T7" fmla="*/ 0 60000 65536"/>
              <a:gd name="T8" fmla="*/ 0 60000 65536"/>
              <a:gd name="T9" fmla="*/ 0 w 18916"/>
              <a:gd name="T10" fmla="*/ 0 h 21600"/>
              <a:gd name="T11" fmla="*/ 18916 w 1891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916" h="21600" fill="none" extrusionOk="0">
                <a:moveTo>
                  <a:pt x="0" y="5790"/>
                </a:moveTo>
                <a:cubicBezTo>
                  <a:pt x="3997" y="2068"/>
                  <a:pt x="9256" y="-1"/>
                  <a:pt x="14718" y="0"/>
                </a:cubicBezTo>
                <a:cubicBezTo>
                  <a:pt x="16127" y="0"/>
                  <a:pt x="17533" y="137"/>
                  <a:pt x="18916" y="411"/>
                </a:cubicBezTo>
              </a:path>
              <a:path w="18916" h="21600" stroke="0" extrusionOk="0">
                <a:moveTo>
                  <a:pt x="0" y="5790"/>
                </a:moveTo>
                <a:cubicBezTo>
                  <a:pt x="3997" y="2068"/>
                  <a:pt x="9256" y="-1"/>
                  <a:pt x="14718" y="0"/>
                </a:cubicBezTo>
                <a:cubicBezTo>
                  <a:pt x="16127" y="0"/>
                  <a:pt x="17533" y="137"/>
                  <a:pt x="18916" y="411"/>
                </a:cubicBezTo>
                <a:lnTo>
                  <a:pt x="14718" y="21600"/>
                </a:lnTo>
                <a:lnTo>
                  <a:pt x="0" y="579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49" name="Arc 9"/>
          <p:cNvSpPr>
            <a:spLocks/>
          </p:cNvSpPr>
          <p:nvPr/>
        </p:nvSpPr>
        <p:spPr bwMode="auto">
          <a:xfrm rot="9595595">
            <a:off x="1236663" y="3629025"/>
            <a:ext cx="4510087" cy="1441450"/>
          </a:xfrm>
          <a:custGeom>
            <a:avLst/>
            <a:gdLst>
              <a:gd name="T0" fmla="*/ 0 w 25637"/>
              <a:gd name="T1" fmla="*/ 2147483647 h 21600"/>
              <a:gd name="T2" fmla="*/ 2147483647 w 25637"/>
              <a:gd name="T3" fmla="*/ 2147483647 h 21600"/>
              <a:gd name="T4" fmla="*/ 2147483647 w 25637"/>
              <a:gd name="T5" fmla="*/ 2147483647 h 21600"/>
              <a:gd name="T6" fmla="*/ 0 60000 65536"/>
              <a:gd name="T7" fmla="*/ 0 60000 65536"/>
              <a:gd name="T8" fmla="*/ 0 60000 65536"/>
              <a:gd name="T9" fmla="*/ 0 w 25637"/>
              <a:gd name="T10" fmla="*/ 0 h 21600"/>
              <a:gd name="T11" fmla="*/ 25637 w 2563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637" h="21600" fill="none" extrusionOk="0">
                <a:moveTo>
                  <a:pt x="-1" y="3332"/>
                </a:moveTo>
                <a:cubicBezTo>
                  <a:pt x="3450" y="1155"/>
                  <a:pt x="7446" y="-1"/>
                  <a:pt x="11527" y="0"/>
                </a:cubicBezTo>
                <a:cubicBezTo>
                  <a:pt x="16707" y="0"/>
                  <a:pt x="21715" y="1861"/>
                  <a:pt x="25637" y="5245"/>
                </a:cubicBezTo>
              </a:path>
              <a:path w="25637" h="21600" stroke="0" extrusionOk="0">
                <a:moveTo>
                  <a:pt x="-1" y="3332"/>
                </a:moveTo>
                <a:cubicBezTo>
                  <a:pt x="3450" y="1155"/>
                  <a:pt x="7446" y="-1"/>
                  <a:pt x="11527" y="0"/>
                </a:cubicBezTo>
                <a:cubicBezTo>
                  <a:pt x="16707" y="0"/>
                  <a:pt x="21715" y="1861"/>
                  <a:pt x="25637" y="5245"/>
                </a:cubicBezTo>
                <a:lnTo>
                  <a:pt x="11527" y="21600"/>
                </a:lnTo>
                <a:lnTo>
                  <a:pt x="-1" y="3332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50" name="Arc 10"/>
          <p:cNvSpPr>
            <a:spLocks/>
          </p:cNvSpPr>
          <p:nvPr/>
        </p:nvSpPr>
        <p:spPr bwMode="auto">
          <a:xfrm rot="9595595">
            <a:off x="1328738" y="3836988"/>
            <a:ext cx="4329112" cy="1541462"/>
          </a:xfrm>
          <a:custGeom>
            <a:avLst/>
            <a:gdLst>
              <a:gd name="T0" fmla="*/ 0 w 29762"/>
              <a:gd name="T1" fmla="*/ 2147483647 h 21600"/>
              <a:gd name="T2" fmla="*/ 2147483647 w 29762"/>
              <a:gd name="T3" fmla="*/ 2147483647 h 21600"/>
              <a:gd name="T4" fmla="*/ 2147483647 w 29762"/>
              <a:gd name="T5" fmla="*/ 2147483647 h 21600"/>
              <a:gd name="T6" fmla="*/ 0 60000 65536"/>
              <a:gd name="T7" fmla="*/ 0 60000 65536"/>
              <a:gd name="T8" fmla="*/ 0 60000 65536"/>
              <a:gd name="T9" fmla="*/ 0 w 29762"/>
              <a:gd name="T10" fmla="*/ 0 h 21600"/>
              <a:gd name="T11" fmla="*/ 29762 w 297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762" h="21600" fill="none" extrusionOk="0">
                <a:moveTo>
                  <a:pt x="-1" y="4308"/>
                </a:moveTo>
                <a:cubicBezTo>
                  <a:pt x="3736" y="1511"/>
                  <a:pt x="8277" y="-1"/>
                  <a:pt x="12945" y="0"/>
                </a:cubicBezTo>
                <a:cubicBezTo>
                  <a:pt x="19478" y="0"/>
                  <a:pt x="25661" y="2957"/>
                  <a:pt x="29762" y="8044"/>
                </a:cubicBezTo>
              </a:path>
              <a:path w="29762" h="21600" stroke="0" extrusionOk="0">
                <a:moveTo>
                  <a:pt x="-1" y="4308"/>
                </a:moveTo>
                <a:cubicBezTo>
                  <a:pt x="3736" y="1511"/>
                  <a:pt x="8277" y="-1"/>
                  <a:pt x="12945" y="0"/>
                </a:cubicBezTo>
                <a:cubicBezTo>
                  <a:pt x="19478" y="0"/>
                  <a:pt x="25661" y="2957"/>
                  <a:pt x="29762" y="8044"/>
                </a:cubicBezTo>
                <a:lnTo>
                  <a:pt x="12945" y="21600"/>
                </a:lnTo>
                <a:lnTo>
                  <a:pt x="-1" y="430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51" name="Arc 11"/>
          <p:cNvSpPr>
            <a:spLocks/>
          </p:cNvSpPr>
          <p:nvPr/>
        </p:nvSpPr>
        <p:spPr bwMode="auto">
          <a:xfrm rot="9671616">
            <a:off x="1522413" y="3681413"/>
            <a:ext cx="4119562" cy="1952625"/>
          </a:xfrm>
          <a:custGeom>
            <a:avLst/>
            <a:gdLst>
              <a:gd name="T0" fmla="*/ 0 w 29688"/>
              <a:gd name="T1" fmla="*/ 2147483647 h 21600"/>
              <a:gd name="T2" fmla="*/ 2147483647 w 29688"/>
              <a:gd name="T3" fmla="*/ 2147483647 h 21600"/>
              <a:gd name="T4" fmla="*/ 2147483647 w 29688"/>
              <a:gd name="T5" fmla="*/ 2147483647 h 21600"/>
              <a:gd name="T6" fmla="*/ 0 60000 65536"/>
              <a:gd name="T7" fmla="*/ 0 60000 65536"/>
              <a:gd name="T8" fmla="*/ 0 60000 65536"/>
              <a:gd name="T9" fmla="*/ 0 w 29688"/>
              <a:gd name="T10" fmla="*/ 0 h 21600"/>
              <a:gd name="T11" fmla="*/ 29688 w 296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88" h="21600" fill="none" extrusionOk="0">
                <a:moveTo>
                  <a:pt x="0" y="5528"/>
                </a:moveTo>
                <a:cubicBezTo>
                  <a:pt x="3964" y="1968"/>
                  <a:pt x="9103" y="-1"/>
                  <a:pt x="14431" y="0"/>
                </a:cubicBezTo>
                <a:cubicBezTo>
                  <a:pt x="20151" y="0"/>
                  <a:pt x="25638" y="2269"/>
                  <a:pt x="29687" y="6310"/>
                </a:cubicBezTo>
              </a:path>
              <a:path w="29688" h="21600" stroke="0" extrusionOk="0">
                <a:moveTo>
                  <a:pt x="0" y="5528"/>
                </a:moveTo>
                <a:cubicBezTo>
                  <a:pt x="3964" y="1968"/>
                  <a:pt x="9103" y="-1"/>
                  <a:pt x="14431" y="0"/>
                </a:cubicBezTo>
                <a:cubicBezTo>
                  <a:pt x="20151" y="0"/>
                  <a:pt x="25638" y="2269"/>
                  <a:pt x="29687" y="6310"/>
                </a:cubicBezTo>
                <a:lnTo>
                  <a:pt x="14431" y="21600"/>
                </a:lnTo>
                <a:lnTo>
                  <a:pt x="0" y="552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52" name="Arc 12"/>
          <p:cNvSpPr>
            <a:spLocks/>
          </p:cNvSpPr>
          <p:nvPr/>
        </p:nvSpPr>
        <p:spPr bwMode="auto">
          <a:xfrm rot="-947426">
            <a:off x="912813" y="3033713"/>
            <a:ext cx="4610100" cy="1147762"/>
          </a:xfrm>
          <a:custGeom>
            <a:avLst/>
            <a:gdLst>
              <a:gd name="T0" fmla="*/ 2147483647 w 42429"/>
              <a:gd name="T1" fmla="*/ 2147483647 h 22334"/>
              <a:gd name="T2" fmla="*/ 2147483647 w 42429"/>
              <a:gd name="T3" fmla="*/ 2147483647 h 22334"/>
              <a:gd name="T4" fmla="*/ 2147483647 w 42429"/>
              <a:gd name="T5" fmla="*/ 2147483647 h 22334"/>
              <a:gd name="T6" fmla="*/ 0 60000 65536"/>
              <a:gd name="T7" fmla="*/ 0 60000 65536"/>
              <a:gd name="T8" fmla="*/ 0 60000 65536"/>
              <a:gd name="T9" fmla="*/ 0 w 42429"/>
              <a:gd name="T10" fmla="*/ 0 h 22334"/>
              <a:gd name="T11" fmla="*/ 42429 w 42429"/>
              <a:gd name="T12" fmla="*/ 22334 h 2233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429" h="22334" fill="none" extrusionOk="0">
                <a:moveTo>
                  <a:pt x="12" y="22333"/>
                </a:moveTo>
                <a:cubicBezTo>
                  <a:pt x="4" y="22089"/>
                  <a:pt x="0" y="2184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1327" y="-1"/>
                  <a:pt x="39854" y="6501"/>
                  <a:pt x="42429" y="15881"/>
                </a:cubicBezTo>
              </a:path>
              <a:path w="42429" h="22334" stroke="0" extrusionOk="0">
                <a:moveTo>
                  <a:pt x="12" y="22333"/>
                </a:moveTo>
                <a:cubicBezTo>
                  <a:pt x="4" y="22089"/>
                  <a:pt x="0" y="2184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1327" y="-1"/>
                  <a:pt x="39854" y="6501"/>
                  <a:pt x="42429" y="15881"/>
                </a:cubicBezTo>
                <a:lnTo>
                  <a:pt x="21600" y="21600"/>
                </a:lnTo>
                <a:lnTo>
                  <a:pt x="12" y="2233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53" name="Arc 13"/>
          <p:cNvSpPr>
            <a:spLocks/>
          </p:cNvSpPr>
          <p:nvPr/>
        </p:nvSpPr>
        <p:spPr bwMode="auto">
          <a:xfrm rot="-859832">
            <a:off x="912813" y="2817813"/>
            <a:ext cx="4341812" cy="1554162"/>
          </a:xfrm>
          <a:custGeom>
            <a:avLst/>
            <a:gdLst>
              <a:gd name="T0" fmla="*/ 0 w 37590"/>
              <a:gd name="T1" fmla="*/ 2147483647 h 21600"/>
              <a:gd name="T2" fmla="*/ 2147483647 w 37590"/>
              <a:gd name="T3" fmla="*/ 2147483647 h 21600"/>
              <a:gd name="T4" fmla="*/ 2147483647 w 37590"/>
              <a:gd name="T5" fmla="*/ 2147483647 h 21600"/>
              <a:gd name="T6" fmla="*/ 0 60000 65536"/>
              <a:gd name="T7" fmla="*/ 0 60000 65536"/>
              <a:gd name="T8" fmla="*/ 0 60000 65536"/>
              <a:gd name="T9" fmla="*/ 0 w 37590"/>
              <a:gd name="T10" fmla="*/ 0 h 21600"/>
              <a:gd name="T11" fmla="*/ 37590 w 3759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590" h="21600" fill="none" extrusionOk="0">
                <a:moveTo>
                  <a:pt x="0" y="16317"/>
                </a:moveTo>
                <a:cubicBezTo>
                  <a:pt x="2420" y="6722"/>
                  <a:pt x="11049" y="-1"/>
                  <a:pt x="20944" y="0"/>
                </a:cubicBezTo>
                <a:cubicBezTo>
                  <a:pt x="27383" y="0"/>
                  <a:pt x="33486" y="2873"/>
                  <a:pt x="37590" y="7835"/>
                </a:cubicBezTo>
              </a:path>
              <a:path w="37590" h="21600" stroke="0" extrusionOk="0">
                <a:moveTo>
                  <a:pt x="0" y="16317"/>
                </a:moveTo>
                <a:cubicBezTo>
                  <a:pt x="2420" y="6722"/>
                  <a:pt x="11049" y="-1"/>
                  <a:pt x="20944" y="0"/>
                </a:cubicBezTo>
                <a:cubicBezTo>
                  <a:pt x="27383" y="0"/>
                  <a:pt x="33486" y="2873"/>
                  <a:pt x="37590" y="7835"/>
                </a:cubicBezTo>
                <a:lnTo>
                  <a:pt x="20944" y="21600"/>
                </a:lnTo>
                <a:lnTo>
                  <a:pt x="0" y="16317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55" name="Arc 15"/>
          <p:cNvSpPr>
            <a:spLocks/>
          </p:cNvSpPr>
          <p:nvPr/>
        </p:nvSpPr>
        <p:spPr bwMode="auto">
          <a:xfrm rot="-1943374">
            <a:off x="1360488" y="4638675"/>
            <a:ext cx="258762" cy="1066800"/>
          </a:xfrm>
          <a:custGeom>
            <a:avLst/>
            <a:gdLst>
              <a:gd name="T0" fmla="*/ 0 w 36558"/>
              <a:gd name="T1" fmla="*/ 2147483647 h 43200"/>
              <a:gd name="T2" fmla="*/ 2147483647 w 36558"/>
              <a:gd name="T3" fmla="*/ 2147483647 h 43200"/>
              <a:gd name="T4" fmla="*/ 2147483647 w 36558"/>
              <a:gd name="T5" fmla="*/ 2147483647 h 43200"/>
              <a:gd name="T6" fmla="*/ 0 60000 65536"/>
              <a:gd name="T7" fmla="*/ 0 60000 65536"/>
              <a:gd name="T8" fmla="*/ 0 60000 65536"/>
              <a:gd name="T9" fmla="*/ 0 w 36558"/>
              <a:gd name="T10" fmla="*/ 0 h 43200"/>
              <a:gd name="T11" fmla="*/ 36558 w 36558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558" h="43200" fill="none" extrusionOk="0">
                <a:moveTo>
                  <a:pt x="0" y="6017"/>
                </a:moveTo>
                <a:cubicBezTo>
                  <a:pt x="4022" y="2156"/>
                  <a:pt x="9382" y="-1"/>
                  <a:pt x="14958" y="0"/>
                </a:cubicBezTo>
                <a:cubicBezTo>
                  <a:pt x="26887" y="0"/>
                  <a:pt x="36558" y="9670"/>
                  <a:pt x="36558" y="21600"/>
                </a:cubicBezTo>
                <a:cubicBezTo>
                  <a:pt x="36558" y="33529"/>
                  <a:pt x="26887" y="43200"/>
                  <a:pt x="14958" y="43200"/>
                </a:cubicBezTo>
                <a:cubicBezTo>
                  <a:pt x="10212" y="43200"/>
                  <a:pt x="5599" y="41637"/>
                  <a:pt x="1831" y="38753"/>
                </a:cubicBezTo>
              </a:path>
              <a:path w="36558" h="43200" stroke="0" extrusionOk="0">
                <a:moveTo>
                  <a:pt x="0" y="6017"/>
                </a:moveTo>
                <a:cubicBezTo>
                  <a:pt x="4022" y="2156"/>
                  <a:pt x="9382" y="-1"/>
                  <a:pt x="14958" y="0"/>
                </a:cubicBezTo>
                <a:cubicBezTo>
                  <a:pt x="26887" y="0"/>
                  <a:pt x="36558" y="9670"/>
                  <a:pt x="36558" y="21600"/>
                </a:cubicBezTo>
                <a:cubicBezTo>
                  <a:pt x="36558" y="33529"/>
                  <a:pt x="26887" y="43200"/>
                  <a:pt x="14958" y="43200"/>
                </a:cubicBezTo>
                <a:cubicBezTo>
                  <a:pt x="10212" y="43200"/>
                  <a:pt x="5599" y="41637"/>
                  <a:pt x="1831" y="38753"/>
                </a:cubicBezTo>
                <a:lnTo>
                  <a:pt x="14958" y="21600"/>
                </a:lnTo>
                <a:lnTo>
                  <a:pt x="0" y="6017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56" name="Arc 16"/>
          <p:cNvSpPr>
            <a:spLocks/>
          </p:cNvSpPr>
          <p:nvPr/>
        </p:nvSpPr>
        <p:spPr bwMode="auto">
          <a:xfrm rot="-1943374">
            <a:off x="1479550" y="4119563"/>
            <a:ext cx="496888" cy="1681162"/>
          </a:xfrm>
          <a:custGeom>
            <a:avLst/>
            <a:gdLst>
              <a:gd name="T0" fmla="*/ 0 w 28946"/>
              <a:gd name="T1" fmla="*/ 2147483647 h 43200"/>
              <a:gd name="T2" fmla="*/ 2147483647 w 28946"/>
              <a:gd name="T3" fmla="*/ 2147483647 h 43200"/>
              <a:gd name="T4" fmla="*/ 2147483647 w 28946"/>
              <a:gd name="T5" fmla="*/ 2147483647 h 43200"/>
              <a:gd name="T6" fmla="*/ 0 60000 65536"/>
              <a:gd name="T7" fmla="*/ 0 60000 65536"/>
              <a:gd name="T8" fmla="*/ 0 60000 65536"/>
              <a:gd name="T9" fmla="*/ 0 w 28946"/>
              <a:gd name="T10" fmla="*/ 0 h 43200"/>
              <a:gd name="T11" fmla="*/ 28946 w 28946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946" h="43200" fill="none" extrusionOk="0">
                <a:moveTo>
                  <a:pt x="-1" y="1287"/>
                </a:moveTo>
                <a:cubicBezTo>
                  <a:pt x="2355" y="435"/>
                  <a:pt x="4841" y="-1"/>
                  <a:pt x="7346" y="0"/>
                </a:cubicBezTo>
                <a:cubicBezTo>
                  <a:pt x="19275" y="0"/>
                  <a:pt x="28946" y="9670"/>
                  <a:pt x="28946" y="21600"/>
                </a:cubicBezTo>
                <a:cubicBezTo>
                  <a:pt x="28946" y="33529"/>
                  <a:pt x="19275" y="43200"/>
                  <a:pt x="7346" y="43200"/>
                </a:cubicBezTo>
                <a:cubicBezTo>
                  <a:pt x="5270" y="43200"/>
                  <a:pt x="3206" y="42900"/>
                  <a:pt x="1216" y="42312"/>
                </a:cubicBezTo>
              </a:path>
              <a:path w="28946" h="43200" stroke="0" extrusionOk="0">
                <a:moveTo>
                  <a:pt x="-1" y="1287"/>
                </a:moveTo>
                <a:cubicBezTo>
                  <a:pt x="2355" y="435"/>
                  <a:pt x="4841" y="-1"/>
                  <a:pt x="7346" y="0"/>
                </a:cubicBezTo>
                <a:cubicBezTo>
                  <a:pt x="19275" y="0"/>
                  <a:pt x="28946" y="9670"/>
                  <a:pt x="28946" y="21600"/>
                </a:cubicBezTo>
                <a:cubicBezTo>
                  <a:pt x="28946" y="33529"/>
                  <a:pt x="19275" y="43200"/>
                  <a:pt x="7346" y="43200"/>
                </a:cubicBezTo>
                <a:cubicBezTo>
                  <a:pt x="5270" y="43200"/>
                  <a:pt x="3206" y="42900"/>
                  <a:pt x="1216" y="42312"/>
                </a:cubicBezTo>
                <a:lnTo>
                  <a:pt x="7346" y="21600"/>
                </a:lnTo>
                <a:lnTo>
                  <a:pt x="-1" y="1287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57" name="Arc 17"/>
          <p:cNvSpPr>
            <a:spLocks/>
          </p:cNvSpPr>
          <p:nvPr/>
        </p:nvSpPr>
        <p:spPr bwMode="auto">
          <a:xfrm rot="-1787223">
            <a:off x="1711325" y="3657600"/>
            <a:ext cx="642938" cy="2290763"/>
          </a:xfrm>
          <a:custGeom>
            <a:avLst/>
            <a:gdLst>
              <a:gd name="T0" fmla="*/ 0 w 28946"/>
              <a:gd name="T1" fmla="*/ 2147483647 h 43200"/>
              <a:gd name="T2" fmla="*/ 2147483647 w 28946"/>
              <a:gd name="T3" fmla="*/ 2147483647 h 43200"/>
              <a:gd name="T4" fmla="*/ 2147483647 w 28946"/>
              <a:gd name="T5" fmla="*/ 2147483647 h 43200"/>
              <a:gd name="T6" fmla="*/ 0 60000 65536"/>
              <a:gd name="T7" fmla="*/ 0 60000 65536"/>
              <a:gd name="T8" fmla="*/ 0 60000 65536"/>
              <a:gd name="T9" fmla="*/ 0 w 28946"/>
              <a:gd name="T10" fmla="*/ 0 h 43200"/>
              <a:gd name="T11" fmla="*/ 28946 w 28946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946" h="43200" fill="none" extrusionOk="0">
                <a:moveTo>
                  <a:pt x="-1" y="1287"/>
                </a:moveTo>
                <a:cubicBezTo>
                  <a:pt x="2355" y="435"/>
                  <a:pt x="4841" y="-1"/>
                  <a:pt x="7346" y="0"/>
                </a:cubicBezTo>
                <a:cubicBezTo>
                  <a:pt x="19275" y="0"/>
                  <a:pt x="28946" y="9670"/>
                  <a:pt x="28946" y="21600"/>
                </a:cubicBezTo>
                <a:cubicBezTo>
                  <a:pt x="28946" y="33529"/>
                  <a:pt x="19275" y="43200"/>
                  <a:pt x="7346" y="43200"/>
                </a:cubicBezTo>
                <a:cubicBezTo>
                  <a:pt x="5270" y="43200"/>
                  <a:pt x="3206" y="42900"/>
                  <a:pt x="1216" y="42312"/>
                </a:cubicBezTo>
              </a:path>
              <a:path w="28946" h="43200" stroke="0" extrusionOk="0">
                <a:moveTo>
                  <a:pt x="-1" y="1287"/>
                </a:moveTo>
                <a:cubicBezTo>
                  <a:pt x="2355" y="435"/>
                  <a:pt x="4841" y="-1"/>
                  <a:pt x="7346" y="0"/>
                </a:cubicBezTo>
                <a:cubicBezTo>
                  <a:pt x="19275" y="0"/>
                  <a:pt x="28946" y="9670"/>
                  <a:pt x="28946" y="21600"/>
                </a:cubicBezTo>
                <a:cubicBezTo>
                  <a:pt x="28946" y="33529"/>
                  <a:pt x="19275" y="43200"/>
                  <a:pt x="7346" y="43200"/>
                </a:cubicBezTo>
                <a:cubicBezTo>
                  <a:pt x="5270" y="43200"/>
                  <a:pt x="3206" y="42900"/>
                  <a:pt x="1216" y="42312"/>
                </a:cubicBezTo>
                <a:lnTo>
                  <a:pt x="7346" y="21600"/>
                </a:lnTo>
                <a:lnTo>
                  <a:pt x="-1" y="1287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58" name="Arc 18"/>
          <p:cNvSpPr>
            <a:spLocks/>
          </p:cNvSpPr>
          <p:nvPr/>
        </p:nvSpPr>
        <p:spPr bwMode="auto">
          <a:xfrm rot="-1544368">
            <a:off x="1952625" y="3279775"/>
            <a:ext cx="868363" cy="2735263"/>
          </a:xfrm>
          <a:custGeom>
            <a:avLst/>
            <a:gdLst>
              <a:gd name="T0" fmla="*/ 0 w 28946"/>
              <a:gd name="T1" fmla="*/ 2147483647 h 43200"/>
              <a:gd name="T2" fmla="*/ 2147483647 w 28946"/>
              <a:gd name="T3" fmla="*/ 2147483647 h 43200"/>
              <a:gd name="T4" fmla="*/ 2147483647 w 28946"/>
              <a:gd name="T5" fmla="*/ 2147483647 h 43200"/>
              <a:gd name="T6" fmla="*/ 0 60000 65536"/>
              <a:gd name="T7" fmla="*/ 0 60000 65536"/>
              <a:gd name="T8" fmla="*/ 0 60000 65536"/>
              <a:gd name="T9" fmla="*/ 0 w 28946"/>
              <a:gd name="T10" fmla="*/ 0 h 43200"/>
              <a:gd name="T11" fmla="*/ 28946 w 28946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946" h="43200" fill="none" extrusionOk="0">
                <a:moveTo>
                  <a:pt x="-1" y="1287"/>
                </a:moveTo>
                <a:cubicBezTo>
                  <a:pt x="2355" y="435"/>
                  <a:pt x="4841" y="-1"/>
                  <a:pt x="7346" y="0"/>
                </a:cubicBezTo>
                <a:cubicBezTo>
                  <a:pt x="19275" y="0"/>
                  <a:pt x="28946" y="9670"/>
                  <a:pt x="28946" y="21600"/>
                </a:cubicBezTo>
                <a:cubicBezTo>
                  <a:pt x="28946" y="33529"/>
                  <a:pt x="19275" y="43200"/>
                  <a:pt x="7346" y="43200"/>
                </a:cubicBezTo>
                <a:cubicBezTo>
                  <a:pt x="7028" y="43200"/>
                  <a:pt x="6711" y="43193"/>
                  <a:pt x="6393" y="43179"/>
                </a:cubicBezTo>
              </a:path>
              <a:path w="28946" h="43200" stroke="0" extrusionOk="0">
                <a:moveTo>
                  <a:pt x="-1" y="1287"/>
                </a:moveTo>
                <a:cubicBezTo>
                  <a:pt x="2355" y="435"/>
                  <a:pt x="4841" y="-1"/>
                  <a:pt x="7346" y="0"/>
                </a:cubicBezTo>
                <a:cubicBezTo>
                  <a:pt x="19275" y="0"/>
                  <a:pt x="28946" y="9670"/>
                  <a:pt x="28946" y="21600"/>
                </a:cubicBezTo>
                <a:cubicBezTo>
                  <a:pt x="28946" y="33529"/>
                  <a:pt x="19275" y="43200"/>
                  <a:pt x="7346" y="43200"/>
                </a:cubicBezTo>
                <a:cubicBezTo>
                  <a:pt x="7028" y="43200"/>
                  <a:pt x="6711" y="43193"/>
                  <a:pt x="6393" y="43179"/>
                </a:cubicBezTo>
                <a:lnTo>
                  <a:pt x="7346" y="21600"/>
                </a:lnTo>
                <a:lnTo>
                  <a:pt x="-1" y="1287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59" name="Arc 19"/>
          <p:cNvSpPr>
            <a:spLocks/>
          </p:cNvSpPr>
          <p:nvPr/>
        </p:nvSpPr>
        <p:spPr bwMode="auto">
          <a:xfrm rot="-1472403">
            <a:off x="2363788" y="2967038"/>
            <a:ext cx="858837" cy="3049587"/>
          </a:xfrm>
          <a:custGeom>
            <a:avLst/>
            <a:gdLst>
              <a:gd name="T0" fmla="*/ 0 w 24468"/>
              <a:gd name="T1" fmla="*/ 2147483647 h 43200"/>
              <a:gd name="T2" fmla="*/ 2147483647 w 24468"/>
              <a:gd name="T3" fmla="*/ 2147483647 h 43200"/>
              <a:gd name="T4" fmla="*/ 2147483647 w 24468"/>
              <a:gd name="T5" fmla="*/ 2147483647 h 43200"/>
              <a:gd name="T6" fmla="*/ 0 60000 65536"/>
              <a:gd name="T7" fmla="*/ 0 60000 65536"/>
              <a:gd name="T8" fmla="*/ 0 60000 65536"/>
              <a:gd name="T9" fmla="*/ 0 w 24468"/>
              <a:gd name="T10" fmla="*/ 0 h 43200"/>
              <a:gd name="T11" fmla="*/ 24468 w 24468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468" h="43200" fill="none" extrusionOk="0">
                <a:moveTo>
                  <a:pt x="0" y="191"/>
                </a:moveTo>
                <a:cubicBezTo>
                  <a:pt x="950" y="63"/>
                  <a:pt x="1908" y="-1"/>
                  <a:pt x="2868" y="0"/>
                </a:cubicBezTo>
                <a:cubicBezTo>
                  <a:pt x="14797" y="0"/>
                  <a:pt x="24468" y="9670"/>
                  <a:pt x="24468" y="21600"/>
                </a:cubicBezTo>
                <a:cubicBezTo>
                  <a:pt x="24468" y="33529"/>
                  <a:pt x="14797" y="43200"/>
                  <a:pt x="2868" y="43200"/>
                </a:cubicBezTo>
                <a:cubicBezTo>
                  <a:pt x="2550" y="43200"/>
                  <a:pt x="2233" y="43193"/>
                  <a:pt x="1915" y="43179"/>
                </a:cubicBezTo>
              </a:path>
              <a:path w="24468" h="43200" stroke="0" extrusionOk="0">
                <a:moveTo>
                  <a:pt x="0" y="191"/>
                </a:moveTo>
                <a:cubicBezTo>
                  <a:pt x="950" y="63"/>
                  <a:pt x="1908" y="-1"/>
                  <a:pt x="2868" y="0"/>
                </a:cubicBezTo>
                <a:cubicBezTo>
                  <a:pt x="14797" y="0"/>
                  <a:pt x="24468" y="9670"/>
                  <a:pt x="24468" y="21600"/>
                </a:cubicBezTo>
                <a:cubicBezTo>
                  <a:pt x="24468" y="33529"/>
                  <a:pt x="14797" y="43200"/>
                  <a:pt x="2868" y="43200"/>
                </a:cubicBezTo>
                <a:cubicBezTo>
                  <a:pt x="2550" y="43200"/>
                  <a:pt x="2233" y="43193"/>
                  <a:pt x="1915" y="43179"/>
                </a:cubicBezTo>
                <a:lnTo>
                  <a:pt x="2868" y="21600"/>
                </a:lnTo>
                <a:lnTo>
                  <a:pt x="0" y="19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60" name="Arc 20"/>
          <p:cNvSpPr>
            <a:spLocks/>
          </p:cNvSpPr>
          <p:nvPr/>
        </p:nvSpPr>
        <p:spPr bwMode="auto">
          <a:xfrm rot="-1434357">
            <a:off x="2743200" y="2667000"/>
            <a:ext cx="874713" cy="3314700"/>
          </a:xfrm>
          <a:custGeom>
            <a:avLst/>
            <a:gdLst>
              <a:gd name="T0" fmla="*/ 2147483647 w 21600"/>
              <a:gd name="T1" fmla="*/ 0 h 42820"/>
              <a:gd name="T2" fmla="*/ 2147483647 w 21600"/>
              <a:gd name="T3" fmla="*/ 2147483647 h 42820"/>
              <a:gd name="T4" fmla="*/ 0 w 21600"/>
              <a:gd name="T5" fmla="*/ 2147483647 h 42820"/>
              <a:gd name="T6" fmla="*/ 0 60000 65536"/>
              <a:gd name="T7" fmla="*/ 0 60000 65536"/>
              <a:gd name="T8" fmla="*/ 0 60000 65536"/>
              <a:gd name="T9" fmla="*/ 0 w 21600"/>
              <a:gd name="T10" fmla="*/ 0 h 42820"/>
              <a:gd name="T11" fmla="*/ 21600 w 21600"/>
              <a:gd name="T12" fmla="*/ 42820 h 428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820" fill="none" extrusionOk="0">
                <a:moveTo>
                  <a:pt x="3118" y="0"/>
                </a:moveTo>
                <a:cubicBezTo>
                  <a:pt x="13731" y="1548"/>
                  <a:pt x="21600" y="10649"/>
                  <a:pt x="21600" y="21374"/>
                </a:cubicBezTo>
                <a:cubicBezTo>
                  <a:pt x="21600" y="32307"/>
                  <a:pt x="13430" y="41516"/>
                  <a:pt x="2574" y="42819"/>
                </a:cubicBezTo>
              </a:path>
              <a:path w="21600" h="42820" stroke="0" extrusionOk="0">
                <a:moveTo>
                  <a:pt x="3118" y="0"/>
                </a:moveTo>
                <a:cubicBezTo>
                  <a:pt x="13731" y="1548"/>
                  <a:pt x="21600" y="10649"/>
                  <a:pt x="21600" y="21374"/>
                </a:cubicBezTo>
                <a:cubicBezTo>
                  <a:pt x="21600" y="32307"/>
                  <a:pt x="13430" y="41516"/>
                  <a:pt x="2574" y="42819"/>
                </a:cubicBezTo>
                <a:lnTo>
                  <a:pt x="0" y="21374"/>
                </a:lnTo>
                <a:lnTo>
                  <a:pt x="3118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61" name="Arc 21"/>
          <p:cNvSpPr>
            <a:spLocks/>
          </p:cNvSpPr>
          <p:nvPr/>
        </p:nvSpPr>
        <p:spPr bwMode="auto">
          <a:xfrm rot="-1364716">
            <a:off x="3124200" y="2514600"/>
            <a:ext cx="874713" cy="3390900"/>
          </a:xfrm>
          <a:custGeom>
            <a:avLst/>
            <a:gdLst>
              <a:gd name="T0" fmla="*/ 2147483647 w 21600"/>
              <a:gd name="T1" fmla="*/ 0 h 42820"/>
              <a:gd name="T2" fmla="*/ 2147483647 w 21600"/>
              <a:gd name="T3" fmla="*/ 2147483647 h 42820"/>
              <a:gd name="T4" fmla="*/ 0 w 21600"/>
              <a:gd name="T5" fmla="*/ 2147483647 h 42820"/>
              <a:gd name="T6" fmla="*/ 0 60000 65536"/>
              <a:gd name="T7" fmla="*/ 0 60000 65536"/>
              <a:gd name="T8" fmla="*/ 0 60000 65536"/>
              <a:gd name="T9" fmla="*/ 0 w 21600"/>
              <a:gd name="T10" fmla="*/ 0 h 42820"/>
              <a:gd name="T11" fmla="*/ 21600 w 21600"/>
              <a:gd name="T12" fmla="*/ 42820 h 428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820" fill="none" extrusionOk="0">
                <a:moveTo>
                  <a:pt x="3118" y="0"/>
                </a:moveTo>
                <a:cubicBezTo>
                  <a:pt x="13731" y="1548"/>
                  <a:pt x="21600" y="10649"/>
                  <a:pt x="21600" y="21374"/>
                </a:cubicBezTo>
                <a:cubicBezTo>
                  <a:pt x="21600" y="32307"/>
                  <a:pt x="13430" y="41516"/>
                  <a:pt x="2574" y="42819"/>
                </a:cubicBezTo>
              </a:path>
              <a:path w="21600" h="42820" stroke="0" extrusionOk="0">
                <a:moveTo>
                  <a:pt x="3118" y="0"/>
                </a:moveTo>
                <a:cubicBezTo>
                  <a:pt x="13731" y="1548"/>
                  <a:pt x="21600" y="10649"/>
                  <a:pt x="21600" y="21374"/>
                </a:cubicBezTo>
                <a:cubicBezTo>
                  <a:pt x="21600" y="32307"/>
                  <a:pt x="13430" y="41516"/>
                  <a:pt x="2574" y="42819"/>
                </a:cubicBezTo>
                <a:lnTo>
                  <a:pt x="0" y="21374"/>
                </a:lnTo>
                <a:lnTo>
                  <a:pt x="3118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62" name="Arc 22"/>
          <p:cNvSpPr>
            <a:spLocks/>
          </p:cNvSpPr>
          <p:nvPr/>
        </p:nvSpPr>
        <p:spPr bwMode="auto">
          <a:xfrm rot="-1364716">
            <a:off x="3505200" y="2362200"/>
            <a:ext cx="874713" cy="3390900"/>
          </a:xfrm>
          <a:custGeom>
            <a:avLst/>
            <a:gdLst>
              <a:gd name="T0" fmla="*/ 2147483647 w 21600"/>
              <a:gd name="T1" fmla="*/ 0 h 42820"/>
              <a:gd name="T2" fmla="*/ 2147483647 w 21600"/>
              <a:gd name="T3" fmla="*/ 2147483647 h 42820"/>
              <a:gd name="T4" fmla="*/ 0 w 21600"/>
              <a:gd name="T5" fmla="*/ 2147483647 h 42820"/>
              <a:gd name="T6" fmla="*/ 0 60000 65536"/>
              <a:gd name="T7" fmla="*/ 0 60000 65536"/>
              <a:gd name="T8" fmla="*/ 0 60000 65536"/>
              <a:gd name="T9" fmla="*/ 0 w 21600"/>
              <a:gd name="T10" fmla="*/ 0 h 42820"/>
              <a:gd name="T11" fmla="*/ 21600 w 21600"/>
              <a:gd name="T12" fmla="*/ 42820 h 428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820" fill="none" extrusionOk="0">
                <a:moveTo>
                  <a:pt x="3118" y="0"/>
                </a:moveTo>
                <a:cubicBezTo>
                  <a:pt x="13731" y="1548"/>
                  <a:pt x="21600" y="10649"/>
                  <a:pt x="21600" y="21374"/>
                </a:cubicBezTo>
                <a:cubicBezTo>
                  <a:pt x="21600" y="32307"/>
                  <a:pt x="13430" y="41516"/>
                  <a:pt x="2574" y="42819"/>
                </a:cubicBezTo>
              </a:path>
              <a:path w="21600" h="42820" stroke="0" extrusionOk="0">
                <a:moveTo>
                  <a:pt x="3118" y="0"/>
                </a:moveTo>
                <a:cubicBezTo>
                  <a:pt x="13731" y="1548"/>
                  <a:pt x="21600" y="10649"/>
                  <a:pt x="21600" y="21374"/>
                </a:cubicBezTo>
                <a:cubicBezTo>
                  <a:pt x="21600" y="32307"/>
                  <a:pt x="13430" y="41516"/>
                  <a:pt x="2574" y="42819"/>
                </a:cubicBezTo>
                <a:lnTo>
                  <a:pt x="0" y="21374"/>
                </a:lnTo>
                <a:lnTo>
                  <a:pt x="3118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63" name="Arc 23"/>
          <p:cNvSpPr>
            <a:spLocks/>
          </p:cNvSpPr>
          <p:nvPr/>
        </p:nvSpPr>
        <p:spPr bwMode="auto">
          <a:xfrm rot="-1364716">
            <a:off x="3800475" y="2286000"/>
            <a:ext cx="874713" cy="3349625"/>
          </a:xfrm>
          <a:custGeom>
            <a:avLst/>
            <a:gdLst>
              <a:gd name="T0" fmla="*/ 2147483647 w 21600"/>
              <a:gd name="T1" fmla="*/ 0 h 42820"/>
              <a:gd name="T2" fmla="*/ 2147483647 w 21600"/>
              <a:gd name="T3" fmla="*/ 2147483647 h 42820"/>
              <a:gd name="T4" fmla="*/ 0 w 21600"/>
              <a:gd name="T5" fmla="*/ 2147483647 h 42820"/>
              <a:gd name="T6" fmla="*/ 0 60000 65536"/>
              <a:gd name="T7" fmla="*/ 0 60000 65536"/>
              <a:gd name="T8" fmla="*/ 0 60000 65536"/>
              <a:gd name="T9" fmla="*/ 0 w 21600"/>
              <a:gd name="T10" fmla="*/ 0 h 42820"/>
              <a:gd name="T11" fmla="*/ 21600 w 21600"/>
              <a:gd name="T12" fmla="*/ 42820 h 428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820" fill="none" extrusionOk="0">
                <a:moveTo>
                  <a:pt x="3118" y="0"/>
                </a:moveTo>
                <a:cubicBezTo>
                  <a:pt x="13731" y="1548"/>
                  <a:pt x="21600" y="10649"/>
                  <a:pt x="21600" y="21374"/>
                </a:cubicBezTo>
                <a:cubicBezTo>
                  <a:pt x="21600" y="32307"/>
                  <a:pt x="13430" y="41516"/>
                  <a:pt x="2574" y="42819"/>
                </a:cubicBezTo>
              </a:path>
              <a:path w="21600" h="42820" stroke="0" extrusionOk="0">
                <a:moveTo>
                  <a:pt x="3118" y="0"/>
                </a:moveTo>
                <a:cubicBezTo>
                  <a:pt x="13731" y="1548"/>
                  <a:pt x="21600" y="10649"/>
                  <a:pt x="21600" y="21374"/>
                </a:cubicBezTo>
                <a:cubicBezTo>
                  <a:pt x="21600" y="32307"/>
                  <a:pt x="13430" y="41516"/>
                  <a:pt x="2574" y="42819"/>
                </a:cubicBezTo>
                <a:lnTo>
                  <a:pt x="0" y="21374"/>
                </a:lnTo>
                <a:lnTo>
                  <a:pt x="3118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64" name="Arc 24"/>
          <p:cNvSpPr>
            <a:spLocks/>
          </p:cNvSpPr>
          <p:nvPr/>
        </p:nvSpPr>
        <p:spPr bwMode="auto">
          <a:xfrm rot="-1272423">
            <a:off x="4037013" y="2435225"/>
            <a:ext cx="990600" cy="2989263"/>
          </a:xfrm>
          <a:custGeom>
            <a:avLst/>
            <a:gdLst>
              <a:gd name="T0" fmla="*/ 2147483647 w 21600"/>
              <a:gd name="T1" fmla="*/ 0 h 39144"/>
              <a:gd name="T2" fmla="*/ 2147483647 w 21600"/>
              <a:gd name="T3" fmla="*/ 2147483647 h 39144"/>
              <a:gd name="T4" fmla="*/ 0 w 21600"/>
              <a:gd name="T5" fmla="*/ 2147483647 h 39144"/>
              <a:gd name="T6" fmla="*/ 0 60000 65536"/>
              <a:gd name="T7" fmla="*/ 0 60000 65536"/>
              <a:gd name="T8" fmla="*/ 0 60000 65536"/>
              <a:gd name="T9" fmla="*/ 0 w 21600"/>
              <a:gd name="T10" fmla="*/ 0 h 39144"/>
              <a:gd name="T11" fmla="*/ 21600 w 21600"/>
              <a:gd name="T12" fmla="*/ 39144 h 39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9144" fill="none" extrusionOk="0">
                <a:moveTo>
                  <a:pt x="9978" y="-1"/>
                </a:moveTo>
                <a:cubicBezTo>
                  <a:pt x="17120" y="3719"/>
                  <a:pt x="21600" y="11104"/>
                  <a:pt x="21600" y="19157"/>
                </a:cubicBezTo>
                <a:cubicBezTo>
                  <a:pt x="21600" y="27922"/>
                  <a:pt x="16302" y="35819"/>
                  <a:pt x="8190" y="39143"/>
                </a:cubicBezTo>
              </a:path>
              <a:path w="21600" h="39144" stroke="0" extrusionOk="0">
                <a:moveTo>
                  <a:pt x="9978" y="-1"/>
                </a:moveTo>
                <a:cubicBezTo>
                  <a:pt x="17120" y="3719"/>
                  <a:pt x="21600" y="11104"/>
                  <a:pt x="21600" y="19157"/>
                </a:cubicBezTo>
                <a:cubicBezTo>
                  <a:pt x="21600" y="27922"/>
                  <a:pt x="16302" y="35819"/>
                  <a:pt x="8190" y="39143"/>
                </a:cubicBezTo>
                <a:lnTo>
                  <a:pt x="0" y="19157"/>
                </a:lnTo>
                <a:lnTo>
                  <a:pt x="9978" y="-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65" name="Arc 25"/>
          <p:cNvSpPr>
            <a:spLocks/>
          </p:cNvSpPr>
          <p:nvPr/>
        </p:nvSpPr>
        <p:spPr bwMode="auto">
          <a:xfrm rot="-1272423">
            <a:off x="4208463" y="2363788"/>
            <a:ext cx="1147762" cy="2825750"/>
          </a:xfrm>
          <a:custGeom>
            <a:avLst/>
            <a:gdLst>
              <a:gd name="T0" fmla="*/ 2147483647 w 21600"/>
              <a:gd name="T1" fmla="*/ 0 h 39123"/>
              <a:gd name="T2" fmla="*/ 2147483647 w 21600"/>
              <a:gd name="T3" fmla="*/ 2147483647 h 39123"/>
              <a:gd name="T4" fmla="*/ 0 w 21600"/>
              <a:gd name="T5" fmla="*/ 2147483647 h 39123"/>
              <a:gd name="T6" fmla="*/ 0 60000 65536"/>
              <a:gd name="T7" fmla="*/ 0 60000 65536"/>
              <a:gd name="T8" fmla="*/ 0 60000 65536"/>
              <a:gd name="T9" fmla="*/ 0 w 21600"/>
              <a:gd name="T10" fmla="*/ 0 h 39123"/>
              <a:gd name="T11" fmla="*/ 21600 w 21600"/>
              <a:gd name="T12" fmla="*/ 39123 h 39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9123" fill="none" extrusionOk="0">
                <a:moveTo>
                  <a:pt x="7473" y="0"/>
                </a:moveTo>
                <a:cubicBezTo>
                  <a:pt x="15962" y="3130"/>
                  <a:pt x="21600" y="11219"/>
                  <a:pt x="21600" y="20266"/>
                </a:cubicBezTo>
                <a:cubicBezTo>
                  <a:pt x="21600" y="28092"/>
                  <a:pt x="17366" y="35306"/>
                  <a:pt x="10534" y="39123"/>
                </a:cubicBezTo>
              </a:path>
              <a:path w="21600" h="39123" stroke="0" extrusionOk="0">
                <a:moveTo>
                  <a:pt x="7473" y="0"/>
                </a:moveTo>
                <a:cubicBezTo>
                  <a:pt x="15962" y="3130"/>
                  <a:pt x="21600" y="11219"/>
                  <a:pt x="21600" y="20266"/>
                </a:cubicBezTo>
                <a:cubicBezTo>
                  <a:pt x="21600" y="28092"/>
                  <a:pt x="17366" y="35306"/>
                  <a:pt x="10534" y="39123"/>
                </a:cubicBezTo>
                <a:lnTo>
                  <a:pt x="0" y="20266"/>
                </a:lnTo>
                <a:lnTo>
                  <a:pt x="7473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8266" name="Line 26"/>
          <p:cNvSpPr>
            <a:spLocks noChangeShapeType="1"/>
          </p:cNvSpPr>
          <p:nvPr/>
        </p:nvSpPr>
        <p:spPr bwMode="auto">
          <a:xfrm flipH="1" flipV="1">
            <a:off x="1828800" y="1905000"/>
            <a:ext cx="609600" cy="1219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8267" name="Line 27"/>
          <p:cNvSpPr>
            <a:spLocks noChangeShapeType="1"/>
          </p:cNvSpPr>
          <p:nvPr/>
        </p:nvSpPr>
        <p:spPr bwMode="auto">
          <a:xfrm flipV="1">
            <a:off x="3733800" y="1600200"/>
            <a:ext cx="381000" cy="1219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8268" name="Line 28"/>
          <p:cNvSpPr>
            <a:spLocks noChangeShapeType="1"/>
          </p:cNvSpPr>
          <p:nvPr/>
        </p:nvSpPr>
        <p:spPr bwMode="auto">
          <a:xfrm flipH="1" flipV="1">
            <a:off x="304800" y="4191000"/>
            <a:ext cx="914400" cy="228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8269" name="Line 29"/>
          <p:cNvSpPr>
            <a:spLocks noChangeShapeType="1"/>
          </p:cNvSpPr>
          <p:nvPr/>
        </p:nvSpPr>
        <p:spPr bwMode="auto">
          <a:xfrm flipV="1">
            <a:off x="5257800" y="2819400"/>
            <a:ext cx="533400" cy="304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8270" name="Line 30"/>
          <p:cNvSpPr>
            <a:spLocks noChangeShapeType="1"/>
          </p:cNvSpPr>
          <p:nvPr/>
        </p:nvSpPr>
        <p:spPr bwMode="auto">
          <a:xfrm flipH="1">
            <a:off x="2438400" y="5867400"/>
            <a:ext cx="2286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8271" name="Line 31"/>
          <p:cNvSpPr>
            <a:spLocks noChangeShapeType="1"/>
          </p:cNvSpPr>
          <p:nvPr/>
        </p:nvSpPr>
        <p:spPr bwMode="auto">
          <a:xfrm>
            <a:off x="5181600" y="5029200"/>
            <a:ext cx="6096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8272" name="Line 32"/>
          <p:cNvSpPr>
            <a:spLocks noChangeShapeType="1"/>
          </p:cNvSpPr>
          <p:nvPr/>
        </p:nvSpPr>
        <p:spPr bwMode="auto">
          <a:xfrm flipH="1">
            <a:off x="1066800" y="5181600"/>
            <a:ext cx="3810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8273" name="Line 33"/>
          <p:cNvSpPr>
            <a:spLocks noChangeShapeType="1"/>
          </p:cNvSpPr>
          <p:nvPr/>
        </p:nvSpPr>
        <p:spPr bwMode="auto">
          <a:xfrm>
            <a:off x="3505200" y="5867400"/>
            <a:ext cx="152400" cy="990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8274" name="Line 34"/>
          <p:cNvSpPr>
            <a:spLocks noChangeShapeType="1"/>
          </p:cNvSpPr>
          <p:nvPr/>
        </p:nvSpPr>
        <p:spPr bwMode="auto">
          <a:xfrm flipH="1" flipV="1">
            <a:off x="1524000" y="3276600"/>
            <a:ext cx="5334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78" name="Text Box 36"/>
          <p:cNvSpPr txBox="1">
            <a:spLocks noChangeArrowheads="1"/>
          </p:cNvSpPr>
          <p:nvPr/>
        </p:nvSpPr>
        <p:spPr bwMode="auto">
          <a:xfrm>
            <a:off x="1066800" y="0"/>
            <a:ext cx="7561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>
                <a:solidFill>
                  <a:srgbClr val="CC3300"/>
                </a:solidFill>
                <a:latin typeface="Franklin Gothic Medium" pitchFamily="34" charset="0"/>
              </a:rPr>
              <a:t>ΔΙΑΝΥΣΜΑ ΤΥΧΑΙΑΣ ΕΠΙΦΑΝΕΙΑΣ</a:t>
            </a:r>
          </a:p>
        </p:txBody>
      </p:sp>
      <p:sp>
        <p:nvSpPr>
          <p:cNvPr id="138277" name="Line 37"/>
          <p:cNvSpPr>
            <a:spLocks noChangeShapeType="1"/>
          </p:cNvSpPr>
          <p:nvPr/>
        </p:nvSpPr>
        <p:spPr bwMode="auto">
          <a:xfrm flipV="1">
            <a:off x="2514600" y="22098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8278" name="Text Box 38"/>
          <p:cNvSpPr txBox="1">
            <a:spLocks noChangeArrowheads="1"/>
          </p:cNvSpPr>
          <p:nvPr/>
        </p:nvSpPr>
        <p:spPr bwMode="auto">
          <a:xfrm>
            <a:off x="2743200" y="1752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 dirty="0">
                <a:solidFill>
                  <a:srgbClr val="0000FF"/>
                </a:solidFill>
                <a:latin typeface="Times New Roman" pitchFamily="18" charset="0"/>
              </a:rPr>
              <a:t>Δ</a:t>
            </a:r>
            <a:r>
              <a:rPr lang="en-US" altLang="el-GR" sz="2400" b="1" i="1" dirty="0">
                <a:solidFill>
                  <a:srgbClr val="0000FF"/>
                </a:solidFill>
                <a:latin typeface="Times New Roman" pitchFamily="18" charset="0"/>
              </a:rPr>
              <a:t>S</a:t>
            </a:r>
            <a:endParaRPr lang="el-GR" altLang="el-GR" sz="24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8282" name="Text Box 42"/>
          <p:cNvSpPr txBox="1">
            <a:spLocks noChangeArrowheads="1"/>
          </p:cNvSpPr>
          <p:nvPr/>
        </p:nvSpPr>
        <p:spPr bwMode="auto">
          <a:xfrm>
            <a:off x="6096000" y="692696"/>
            <a:ext cx="3048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 dirty="0">
                <a:solidFill>
                  <a:srgbClr val="0000FF"/>
                </a:solidFill>
                <a:latin typeface="Times New Roman" pitchFamily="18" charset="0"/>
              </a:rPr>
              <a:t>Το διάνυσμα μιας κλειστής επιφάνειας είναι ίσο με το μηδενικό διάνυσμα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749066" y="1426231"/>
                <a:ext cx="720069" cy="5783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𝚫</m:t>
                      </m:r>
                      <m:acc>
                        <m:accPr>
                          <m:chr m:val="⃗"/>
                          <m:ctrl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𝑺</m:t>
                          </m:r>
                        </m:e>
                      </m:acc>
                    </m:oMath>
                  </m:oMathPara>
                </a14:m>
                <a:endParaRPr lang="el-GR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066" y="1426231"/>
                <a:ext cx="720069" cy="5783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139993" y="2511971"/>
                <a:ext cx="2721451" cy="11376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𝑺</m:t>
                          </m:r>
                        </m:e>
                      </m:acc>
                      <m:r>
                        <a:rPr lang="el-GR" sz="2800" b="1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l-GR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  <m:sup/>
                        <m:e>
                          <m:r>
                            <a:rPr lang="el-GR" sz="2800" b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8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𝑺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e>
                      </m:nary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9993" y="2511971"/>
                <a:ext cx="2721451" cy="113761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3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38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3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3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3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3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3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3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3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3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138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138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13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3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13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1" dur="500"/>
                                        <p:tgtEl>
                                          <p:spTgt spid="138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animBg="1"/>
      <p:bldP spid="138244" grpId="0" animBg="1"/>
      <p:bldP spid="138245" grpId="0" animBg="1"/>
      <p:bldP spid="138247" grpId="0" animBg="1"/>
      <p:bldP spid="138248" grpId="0" animBg="1"/>
      <p:bldP spid="138249" grpId="0" animBg="1"/>
      <p:bldP spid="138250" grpId="0" animBg="1"/>
      <p:bldP spid="138251" grpId="0" animBg="1"/>
      <p:bldP spid="138252" grpId="0" animBg="1"/>
      <p:bldP spid="138253" grpId="0" animBg="1"/>
      <p:bldP spid="138255" grpId="0" animBg="1"/>
      <p:bldP spid="138256" grpId="0" animBg="1"/>
      <p:bldP spid="138257" grpId="0" animBg="1"/>
      <p:bldP spid="138258" grpId="0" animBg="1"/>
      <p:bldP spid="138259" grpId="0" animBg="1"/>
      <p:bldP spid="138260" grpId="0" animBg="1"/>
      <p:bldP spid="138261" grpId="0" animBg="1"/>
      <p:bldP spid="138262" grpId="0" animBg="1"/>
      <p:bldP spid="138263" grpId="0" animBg="1"/>
      <p:bldP spid="138264" grpId="0" animBg="1"/>
      <p:bldP spid="138265" grpId="0" animBg="1"/>
      <p:bldP spid="138266" grpId="0" animBg="1"/>
      <p:bldP spid="138267" grpId="0" animBg="1"/>
      <p:bldP spid="138268" grpId="0" animBg="1"/>
      <p:bldP spid="138269" grpId="0" animBg="1"/>
      <p:bldP spid="138270" grpId="0" animBg="1"/>
      <p:bldP spid="138271" grpId="0" animBg="1"/>
      <p:bldP spid="138272" grpId="0" animBg="1"/>
      <p:bldP spid="138273" grpId="0" animBg="1"/>
      <p:bldP spid="138274" grpId="0" animBg="1"/>
      <p:bldP spid="138277" grpId="0" animBg="1"/>
      <p:bldP spid="138278" grpId="0" autoUpdateAnimBg="0"/>
      <p:bldP spid="138282" grpId="0" autoUpdateAnimBg="0"/>
      <p:bldP spid="40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026"/>
          <p:cNvSpPr txBox="1">
            <a:spLocks noChangeArrowheads="1"/>
          </p:cNvSpPr>
          <p:nvPr/>
        </p:nvSpPr>
        <p:spPr bwMode="auto">
          <a:xfrm>
            <a:off x="1905000" y="381000"/>
            <a:ext cx="5867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</a:rPr>
              <a:t>ΟΡΙΣΜΟΣ ΔΙΑΝΥΣΜΑΤΙΚΟΥ ΜΕΓΕΘΟΥΣ</a:t>
            </a:r>
          </a:p>
        </p:txBody>
      </p:sp>
      <p:sp>
        <p:nvSpPr>
          <p:cNvPr id="142339" name="Text Box 1027"/>
          <p:cNvSpPr txBox="1">
            <a:spLocks noChangeArrowheads="1"/>
          </p:cNvSpPr>
          <p:nvPr/>
        </p:nvSpPr>
        <p:spPr bwMode="auto">
          <a:xfrm>
            <a:off x="2819400" y="16002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</a:rPr>
              <a:t>ΣΥΜΒΟΛΙΣΜΟΙ</a:t>
            </a:r>
          </a:p>
        </p:txBody>
      </p:sp>
      <p:sp>
        <p:nvSpPr>
          <p:cNvPr id="142344" name="Text Box 1032"/>
          <p:cNvSpPr txBox="1">
            <a:spLocks noChangeArrowheads="1"/>
          </p:cNvSpPr>
          <p:nvPr/>
        </p:nvSpPr>
        <p:spPr bwMode="auto">
          <a:xfrm>
            <a:off x="1600200" y="44958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 i="1">
                <a:latin typeface="Times New Roman" pitchFamily="18" charset="0"/>
              </a:rPr>
              <a:t>ΠΑΡΑΔΕΙΓΜΑΤΑ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3429000" y="2362200"/>
            <a:ext cx="2590800" cy="964711"/>
            <a:chOff x="3429000" y="2362200"/>
            <a:chExt cx="2590800" cy="964711"/>
          </a:xfrm>
        </p:grpSpPr>
        <p:sp>
          <p:nvSpPr>
            <p:cNvPr id="142340" name="Line 1028"/>
            <p:cNvSpPr>
              <a:spLocks noChangeShapeType="1"/>
            </p:cNvSpPr>
            <p:nvPr/>
          </p:nvSpPr>
          <p:spPr bwMode="auto">
            <a:xfrm flipV="1">
              <a:off x="3429000" y="2362200"/>
              <a:ext cx="2590800" cy="9144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" name="TextBox 1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572000" y="2819400"/>
              <a:ext cx="473206" cy="507511"/>
            </a:xfrm>
            <a:prstGeom prst="rect">
              <a:avLst/>
            </a:prstGeom>
            <a:blipFill rotWithShape="1">
              <a:blip r:embed="rId2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4" name="Ομάδα 3"/>
          <p:cNvGrpSpPr/>
          <p:nvPr/>
        </p:nvGrpSpPr>
        <p:grpSpPr>
          <a:xfrm>
            <a:off x="1506506" y="3759689"/>
            <a:ext cx="5884894" cy="507511"/>
            <a:chOff x="1506506" y="3759689"/>
            <a:chExt cx="5884894" cy="507511"/>
          </a:xfrm>
        </p:grpSpPr>
        <p:sp>
          <p:nvSpPr>
            <p:cNvPr id="142343" name="Text Box 1031"/>
            <p:cNvSpPr txBox="1">
              <a:spLocks noChangeArrowheads="1"/>
            </p:cNvSpPr>
            <p:nvPr/>
          </p:nvSpPr>
          <p:spPr bwMode="auto">
            <a:xfrm>
              <a:off x="1828800" y="3810000"/>
              <a:ext cx="5562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400" b="1" i="1" dirty="0">
                  <a:latin typeface="Times New Roman" pitchFamily="18" charset="0"/>
                </a:rPr>
                <a:t>= {(αριθμητική τιμή), (προσανατολισμός)}</a:t>
              </a:r>
            </a:p>
          </p:txBody>
        </p:sp>
        <p:sp>
          <p:nvSpPr>
            <p:cNvPr id="16" name="TextBox 15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506506" y="3759689"/>
              <a:ext cx="473206" cy="507511"/>
            </a:xfrm>
            <a:prstGeom prst="rect">
              <a:avLst/>
            </a:prstGeom>
            <a:blipFill rotWithShape="1">
              <a:blip r:embed="rId3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1447800" y="5013176"/>
            <a:ext cx="5791200" cy="507511"/>
            <a:chOff x="1447800" y="5013176"/>
            <a:chExt cx="5791200" cy="507511"/>
          </a:xfrm>
        </p:grpSpPr>
        <p:sp>
          <p:nvSpPr>
            <p:cNvPr id="142345" name="Text Box 1033"/>
            <p:cNvSpPr txBox="1">
              <a:spLocks noChangeArrowheads="1"/>
            </p:cNvSpPr>
            <p:nvPr/>
          </p:nvSpPr>
          <p:spPr bwMode="auto">
            <a:xfrm>
              <a:off x="1447800" y="5085184"/>
              <a:ext cx="1295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1800" b="1" i="1" dirty="0">
                  <a:latin typeface="Times New Roman" pitchFamily="18" charset="0"/>
                </a:rPr>
                <a:t>ΔΥΝΑΜΗ:</a:t>
              </a:r>
            </a:p>
          </p:txBody>
        </p:sp>
        <p:sp>
          <p:nvSpPr>
            <p:cNvPr id="142347" name="Text Box 1035"/>
            <p:cNvSpPr txBox="1">
              <a:spLocks noChangeArrowheads="1"/>
            </p:cNvSpPr>
            <p:nvPr/>
          </p:nvSpPr>
          <p:spPr bwMode="auto">
            <a:xfrm>
              <a:off x="2971800" y="5060032"/>
              <a:ext cx="426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400" b="1" i="1" dirty="0">
                  <a:latin typeface="Times New Roman" pitchFamily="18" charset="0"/>
                </a:rPr>
                <a:t>= {10 Ν, (προς νοτιοανατολικά)}</a:t>
              </a:r>
            </a:p>
          </p:txBody>
        </p:sp>
        <p:sp>
          <p:nvSpPr>
            <p:cNvPr id="17" name="TextBox 16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2697097" y="5013176"/>
              <a:ext cx="473206" cy="507511"/>
            </a:xfrm>
            <a:prstGeom prst="rect">
              <a:avLst/>
            </a:prstGeom>
            <a:blipFill rotWithShape="1">
              <a:blip r:embed="rId4"/>
              <a:stretch>
                <a:fillRect/>
              </a:stretch>
            </a:blipFill>
          </p:spPr>
          <p:txBody>
            <a:bodyPr/>
            <a:lstStyle/>
            <a:p>
              <a:r>
                <a:rPr lang="el-GR" dirty="0">
                  <a:noFill/>
                </a:rPr>
                <a:t> </a:t>
              </a:r>
            </a:p>
          </p:txBody>
        </p:sp>
      </p:grpSp>
      <p:grpSp>
        <p:nvGrpSpPr>
          <p:cNvPr id="6" name="Ομάδα 5"/>
          <p:cNvGrpSpPr/>
          <p:nvPr/>
        </p:nvGrpSpPr>
        <p:grpSpPr>
          <a:xfrm>
            <a:off x="1219200" y="5696248"/>
            <a:ext cx="6934200" cy="475952"/>
            <a:chOff x="1219200" y="5696248"/>
            <a:chExt cx="6934200" cy="475952"/>
          </a:xfrm>
        </p:grpSpPr>
        <p:sp>
          <p:nvSpPr>
            <p:cNvPr id="142348" name="Text Box 1036"/>
            <p:cNvSpPr txBox="1">
              <a:spLocks noChangeArrowheads="1"/>
            </p:cNvSpPr>
            <p:nvPr/>
          </p:nvSpPr>
          <p:spPr bwMode="auto">
            <a:xfrm>
              <a:off x="1219200" y="5733256"/>
              <a:ext cx="1524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1800" b="1" i="1" dirty="0">
                  <a:latin typeface="Times New Roman" pitchFamily="18" charset="0"/>
                </a:rPr>
                <a:t>ΤΑΧΥΤΗΤΑ:</a:t>
              </a:r>
            </a:p>
          </p:txBody>
        </p:sp>
        <p:sp>
          <p:nvSpPr>
            <p:cNvPr id="142350" name="Text Box 1038"/>
            <p:cNvSpPr txBox="1">
              <a:spLocks noChangeArrowheads="1"/>
            </p:cNvSpPr>
            <p:nvPr/>
          </p:nvSpPr>
          <p:spPr bwMode="auto">
            <a:xfrm>
              <a:off x="2971800" y="5715000"/>
              <a:ext cx="5181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400" b="1" i="1">
                  <a:latin typeface="Times New Roman" pitchFamily="18" charset="0"/>
                </a:rPr>
                <a:t>= {15 </a:t>
              </a:r>
              <a:r>
                <a:rPr lang="en-US" altLang="el-GR" sz="2400" b="1" i="1">
                  <a:latin typeface="Times New Roman" pitchFamily="18" charset="0"/>
                </a:rPr>
                <a:t>m/s</a:t>
              </a:r>
              <a:r>
                <a:rPr lang="el-GR" altLang="el-GR" sz="2400" b="1" i="1">
                  <a:latin typeface="Times New Roman" pitchFamily="18" charset="0"/>
                </a:rPr>
                <a:t>, (οριζόντια προς τα δεξιά)}</a:t>
              </a:r>
            </a:p>
          </p:txBody>
        </p:sp>
        <p:sp>
          <p:nvSpPr>
            <p:cNvPr id="18" name="TextBox 17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2697097" y="5696248"/>
              <a:ext cx="445956" cy="461665"/>
            </a:xfrm>
            <a:prstGeom prst="rect">
              <a:avLst/>
            </a:prstGeom>
            <a:blipFill rotWithShape="1">
              <a:blip r:embed="rId5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2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 autoUpdateAnimBg="0"/>
      <p:bldP spid="1423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971800" y="2971800"/>
            <a:ext cx="4800600" cy="762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5551583" y="3124200"/>
            <a:ext cx="1828800" cy="1905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4" name="Ομάδα 3"/>
          <p:cNvGrpSpPr/>
          <p:nvPr/>
        </p:nvGrpSpPr>
        <p:grpSpPr>
          <a:xfrm>
            <a:off x="1066800" y="1693168"/>
            <a:ext cx="1371600" cy="1447800"/>
            <a:chOff x="1600200" y="2971800"/>
            <a:chExt cx="1371600" cy="1447800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 flipV="1">
              <a:off x="1600200" y="2971800"/>
              <a:ext cx="1371600" cy="14478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TextBox 5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907704" y="3182679"/>
              <a:ext cx="473206" cy="507511"/>
            </a:xfrm>
            <a:prstGeom prst="rect">
              <a:avLst/>
            </a:prstGeom>
            <a:blipFill rotWithShape="1">
              <a:blip r:embed="rId2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1375430" y="5157192"/>
            <a:ext cx="3962400" cy="739957"/>
            <a:chOff x="1600200" y="4419600"/>
            <a:chExt cx="3962400" cy="739957"/>
          </a:xfrm>
        </p:grpSpPr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1600200" y="4419600"/>
              <a:ext cx="3962400" cy="6096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TextBox 8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2937482" y="4653136"/>
              <a:ext cx="492443" cy="506421"/>
            </a:xfrm>
            <a:prstGeom prst="rect">
              <a:avLst/>
            </a:prstGeom>
            <a:blipFill rotWithShape="1">
              <a:blip r:embed="rId3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1600200" y="3569561"/>
            <a:ext cx="5348064" cy="850038"/>
            <a:chOff x="1600200" y="3569561"/>
            <a:chExt cx="5348064" cy="850038"/>
          </a:xfrm>
        </p:grpSpPr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1600200" y="3597334"/>
              <a:ext cx="5348064" cy="822265"/>
            </a:xfrm>
            <a:prstGeom prst="line">
              <a:avLst/>
            </a:prstGeom>
            <a:noFill/>
            <a:ln w="44450">
              <a:solidFill>
                <a:srgbClr val="00CC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2" name="TextBox 11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234450" y="3569561"/>
              <a:ext cx="1049518" cy="507511"/>
            </a:xfrm>
            <a:prstGeom prst="rect">
              <a:avLst/>
            </a:prstGeom>
            <a:blipFill rotWithShape="1">
              <a:blip r:embed="rId4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752600" y="0"/>
            <a:ext cx="6019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latin typeface="Times New Roman" pitchFamily="18" charset="0"/>
              </a:rPr>
              <a:t>ΒΑΣΙΚΕΣ ΔΙΑΝΥΣΜΑΤΙΚΕΣ ΠΡΑΞΕΙΣ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828800" y="990600"/>
            <a:ext cx="6019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latin typeface="Times New Roman" pitchFamily="18" charset="0"/>
              </a:rPr>
              <a:t>ΠΡΟΣΘΕΣΗ ΔΙΑΝΥΣΜΑΤΩΝ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226722" y="1888866"/>
            <a:ext cx="6019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</a:rPr>
              <a:t>Παράλληλη μετακίνηση διανυσμάτων ώστε αυτά να έχουν κοινή αρχή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-10550" y="6165304"/>
            <a:ext cx="6019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</a:rPr>
              <a:t>Το διανυσματικό άθροισμα προκύπτει από τη διαγώνιο του παραλληλογράμμου που ξεκινά από την κοινή αρχή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-7640" y="5733256"/>
            <a:ext cx="6019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</a:rPr>
              <a:t>Τα δυο διανύσματα ορίζουν ένα παραλληλόγραμμο</a:t>
            </a:r>
          </a:p>
        </p:txBody>
      </p:sp>
    </p:spTree>
    <p:extLst>
      <p:ext uri="{BB962C8B-B14F-4D97-AF65-F5344CB8AC3E}">
        <p14:creationId xmlns:p14="http://schemas.microsoft.com/office/powerpoint/2010/main" val="335380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3472E-18 -3.7037E-7 L 0.05642 0.1884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6" y="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132 L 0.02275 -0.1064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8" y="-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7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1066800" y="1693168"/>
            <a:ext cx="1371600" cy="1447800"/>
            <a:chOff x="1600200" y="2971800"/>
            <a:chExt cx="1371600" cy="1447800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 flipV="1">
              <a:off x="1600200" y="2971800"/>
              <a:ext cx="1371600" cy="14478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TextBox 5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907704" y="3182679"/>
              <a:ext cx="473206" cy="507511"/>
            </a:xfrm>
            <a:prstGeom prst="rect">
              <a:avLst/>
            </a:prstGeom>
            <a:blipFill rotWithShape="1">
              <a:blip r:embed="rId2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1375430" y="5157192"/>
            <a:ext cx="3962400" cy="739957"/>
            <a:chOff x="1600200" y="4419600"/>
            <a:chExt cx="3962400" cy="739957"/>
          </a:xfrm>
        </p:grpSpPr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1600200" y="4419600"/>
              <a:ext cx="3962400" cy="6096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TextBox 8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2937482" y="4653136"/>
              <a:ext cx="492443" cy="506421"/>
            </a:xfrm>
            <a:prstGeom prst="rect">
              <a:avLst/>
            </a:prstGeom>
            <a:blipFill rotWithShape="1">
              <a:blip r:embed="rId3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1600200" y="3569561"/>
            <a:ext cx="5348064" cy="850038"/>
            <a:chOff x="1600200" y="3569561"/>
            <a:chExt cx="5348064" cy="850038"/>
          </a:xfrm>
        </p:grpSpPr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1600200" y="3597334"/>
              <a:ext cx="5348064" cy="822265"/>
            </a:xfrm>
            <a:prstGeom prst="line">
              <a:avLst/>
            </a:prstGeom>
            <a:noFill/>
            <a:ln w="44450">
              <a:solidFill>
                <a:srgbClr val="00CC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2" name="TextBox 11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234450" y="3569561"/>
              <a:ext cx="1049518" cy="507511"/>
            </a:xfrm>
            <a:prstGeom prst="rect">
              <a:avLst/>
            </a:prstGeom>
            <a:blipFill rotWithShape="1">
              <a:blip r:embed="rId4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sp>
        <p:nvSpPr>
          <p:cNvPr id="13" name="21 - TextBox"/>
          <p:cNvSpPr txBox="1">
            <a:spLocks noChangeArrowheads="1"/>
          </p:cNvSpPr>
          <p:nvPr/>
        </p:nvSpPr>
        <p:spPr bwMode="auto">
          <a:xfrm>
            <a:off x="5796136" y="5940425"/>
            <a:ext cx="32748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  <a:cs typeface="Times New Roman" pitchFamily="18" charset="0"/>
                <a:hlinkClick r:id="rId5" action="ppaction://hlinkfile"/>
              </a:rPr>
              <a:t>ΠΡΟΣΟΜΟΙΩΣΗ 1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  (306)</a:t>
            </a:r>
          </a:p>
        </p:txBody>
      </p:sp>
      <p:sp>
        <p:nvSpPr>
          <p:cNvPr id="14" name="22 - TextBox"/>
          <p:cNvSpPr txBox="1">
            <a:spLocks noChangeArrowheads="1"/>
          </p:cNvSpPr>
          <p:nvPr/>
        </p:nvSpPr>
        <p:spPr bwMode="auto">
          <a:xfrm>
            <a:off x="6009250" y="6308725"/>
            <a:ext cx="30617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  <a:cs typeface="Times New Roman" pitchFamily="18" charset="0"/>
                <a:hlinkClick r:id="rId5" action="ppaction://hlinkfile"/>
              </a:rPr>
              <a:t>ΠΡΟΣΟΜΟΙΩΣΗ 2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  (Add2)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752600" y="0"/>
            <a:ext cx="6019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latin typeface="Times New Roman" pitchFamily="18" charset="0"/>
              </a:rPr>
              <a:t>ΒΑΣΙΚΕΣ ΔΙΑΝΥΣΜΑΤΙΚΕΣ ΠΡΑΞΕΙΣ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" y="990600"/>
            <a:ext cx="90709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latin typeface="Times New Roman" pitchFamily="18" charset="0"/>
              </a:rPr>
              <a:t>ΠΡΟΣΘΕΣΗ ΔΙΑΝΥΣΜΑΤΩΝ (Εναλλακτικός τρόπος)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226722" y="1888866"/>
            <a:ext cx="6019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</a:rPr>
              <a:t>Παράλληλη μετακίνηση διανυσμάτων ώστε αυτά να είναι διαδοχικά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-10550" y="5818038"/>
            <a:ext cx="60198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</a:rPr>
              <a:t>Το διανυσματικό άθροισμα που έχει ως αρχή την αρχή του πρώτου διανύσματος και τέλος το τέλος του δεύτερου διανύσματος</a:t>
            </a:r>
          </a:p>
        </p:txBody>
      </p:sp>
    </p:spTree>
    <p:extLst>
      <p:ext uri="{BB962C8B-B14F-4D97-AF65-F5344CB8AC3E}">
        <p14:creationId xmlns:p14="http://schemas.microsoft.com/office/powerpoint/2010/main" val="377660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3472E-18 -3.7037E-7 L 0.05642 0.1884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6" y="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07 -0.01482 L 0.17414 -0.3180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-15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752600" y="0"/>
            <a:ext cx="6019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latin typeface="Times New Roman" pitchFamily="18" charset="0"/>
              </a:rPr>
              <a:t>ΒΑΣΙΚΕΣ ΔΙΑΝΥΣΜΑΤΙΚΕΣ ΠΡΑΞΕΙΣ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828800" y="990600"/>
            <a:ext cx="6019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latin typeface="Times New Roman" pitchFamily="18" charset="0"/>
              </a:rPr>
              <a:t>ΠΡΟΣΘΕΣΗ ΕΛΕΥΘΕΡΩΝ ΔΙΑΝΥΣΜΑΤΩΝ</a:t>
            </a:r>
          </a:p>
        </p:txBody>
      </p:sp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0" y="3733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6" name="Ομάδα 5"/>
          <p:cNvGrpSpPr/>
          <p:nvPr/>
        </p:nvGrpSpPr>
        <p:grpSpPr>
          <a:xfrm>
            <a:off x="395536" y="2009800"/>
            <a:ext cx="794660" cy="685800"/>
            <a:chOff x="1473084" y="2009800"/>
            <a:chExt cx="794660" cy="685800"/>
          </a:xfrm>
        </p:grpSpPr>
        <p:sp>
          <p:nvSpPr>
            <p:cNvPr id="7" name="Line 3"/>
            <p:cNvSpPr>
              <a:spLocks noChangeShapeType="1"/>
            </p:cNvSpPr>
            <p:nvPr/>
          </p:nvSpPr>
          <p:spPr bwMode="auto">
            <a:xfrm flipH="1" flipV="1">
              <a:off x="1473084" y="2171686"/>
              <a:ext cx="736716" cy="523914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" name="TextBox 7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796140" y="2009800"/>
              <a:ext cx="471604" cy="506421"/>
            </a:xfrm>
            <a:prstGeom prst="rect">
              <a:avLst/>
            </a:prstGeom>
            <a:blipFill rotWithShape="1">
              <a:blip r:embed="rId2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4256452" y="1781200"/>
            <a:ext cx="990600" cy="1066800"/>
            <a:chOff x="5334000" y="1781200"/>
            <a:chExt cx="990600" cy="1066800"/>
          </a:xfrm>
        </p:grpSpPr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5334000" y="1781200"/>
              <a:ext cx="990600" cy="1066800"/>
            </a:xfrm>
            <a:prstGeom prst="line">
              <a:avLst/>
            </a:prstGeom>
            <a:noFill/>
            <a:ln w="44450">
              <a:solidFill>
                <a:srgbClr val="0033CC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1" name="TextBox 10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796136" y="1866867"/>
              <a:ext cx="492443" cy="506421"/>
            </a:xfrm>
            <a:prstGeom prst="rect">
              <a:avLst/>
            </a:prstGeom>
            <a:blipFill rotWithShape="1">
              <a:blip r:embed="rId3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12" name="Ομάδα 11"/>
          <p:cNvGrpSpPr/>
          <p:nvPr/>
        </p:nvGrpSpPr>
        <p:grpSpPr>
          <a:xfrm>
            <a:off x="3037252" y="2543200"/>
            <a:ext cx="1828800" cy="698985"/>
            <a:chOff x="4114800" y="2543200"/>
            <a:chExt cx="1828800" cy="698985"/>
          </a:xfrm>
        </p:grpSpPr>
        <p:sp>
          <p:nvSpPr>
            <p:cNvPr id="13" name="Line 10"/>
            <p:cNvSpPr>
              <a:spLocks noChangeShapeType="1"/>
            </p:cNvSpPr>
            <p:nvPr/>
          </p:nvSpPr>
          <p:spPr bwMode="auto">
            <a:xfrm flipH="1" flipV="1">
              <a:off x="4114800" y="2543200"/>
              <a:ext cx="1828800" cy="457200"/>
            </a:xfrm>
            <a:prstGeom prst="line">
              <a:avLst/>
            </a:prstGeom>
            <a:noFill/>
            <a:ln w="44450">
              <a:solidFill>
                <a:srgbClr val="FF99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4" name="TextBox 13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798207" y="2733328"/>
              <a:ext cx="461985" cy="508857"/>
            </a:xfrm>
            <a:prstGeom prst="rect">
              <a:avLst/>
            </a:prstGeom>
            <a:blipFill rotWithShape="1">
              <a:blip r:embed="rId4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15" name="Ομάδα 14"/>
          <p:cNvGrpSpPr/>
          <p:nvPr/>
        </p:nvGrpSpPr>
        <p:grpSpPr>
          <a:xfrm>
            <a:off x="1337811" y="2771798"/>
            <a:ext cx="572465" cy="775323"/>
            <a:chOff x="2415359" y="2771798"/>
            <a:chExt cx="572465" cy="775323"/>
          </a:xfrm>
        </p:grpSpPr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>
              <a:off x="2569096" y="2806214"/>
              <a:ext cx="418728" cy="740907"/>
            </a:xfrm>
            <a:prstGeom prst="line">
              <a:avLst/>
            </a:prstGeom>
            <a:noFill/>
            <a:ln w="44450">
              <a:solidFill>
                <a:srgbClr val="CC99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7" name="TextBox 16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2415359" y="2771798"/>
              <a:ext cx="500457" cy="506421"/>
            </a:xfrm>
            <a:prstGeom prst="rect">
              <a:avLst/>
            </a:prstGeom>
            <a:blipFill rotWithShape="1">
              <a:blip r:embed="rId5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1513252" y="1653208"/>
            <a:ext cx="1905000" cy="661392"/>
            <a:chOff x="2590800" y="1653208"/>
            <a:chExt cx="1905000" cy="661392"/>
          </a:xfrm>
        </p:grpSpPr>
        <p:sp>
          <p:nvSpPr>
            <p:cNvPr id="19" name="Line 8"/>
            <p:cNvSpPr>
              <a:spLocks noChangeShapeType="1"/>
            </p:cNvSpPr>
            <p:nvPr/>
          </p:nvSpPr>
          <p:spPr bwMode="auto">
            <a:xfrm flipV="1">
              <a:off x="2590800" y="2009800"/>
              <a:ext cx="1905000" cy="304800"/>
            </a:xfrm>
            <a:prstGeom prst="line">
              <a:avLst/>
            </a:prstGeom>
            <a:noFill/>
            <a:ln w="44450">
              <a:solidFill>
                <a:srgbClr val="00CC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TextBox 19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282873" y="1653208"/>
              <a:ext cx="473206" cy="507511"/>
            </a:xfrm>
            <a:prstGeom prst="rect">
              <a:avLst/>
            </a:prstGeom>
            <a:blipFill rotWithShape="1">
              <a:blip r:embed="rId6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646963" y="5801809"/>
                <a:ext cx="567784" cy="5075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𝑨</m:t>
                        </m:r>
                      </m:e>
                    </m:acc>
                  </m:oMath>
                </a14:m>
                <a:r>
                  <a:rPr lang="en-US" sz="2400" b="1" dirty="0">
                    <a:solidFill>
                      <a:srgbClr val="00B050"/>
                    </a:solidFill>
                  </a:rPr>
                  <a:t>+</a:t>
                </a:r>
                <a:endParaRPr lang="el-GR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963" y="5801809"/>
                <a:ext cx="567784" cy="507511"/>
              </a:xfrm>
              <a:prstGeom prst="rect">
                <a:avLst/>
              </a:prstGeom>
              <a:blipFill>
                <a:blip r:embed="rId7"/>
                <a:stretch>
                  <a:fillRect r="-16129" b="-277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043336" y="5802899"/>
                <a:ext cx="587020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𝑩</m:t>
                        </m:r>
                      </m:e>
                    </m:acc>
                  </m:oMath>
                </a14:m>
                <a:r>
                  <a:rPr lang="en-US" sz="2400" b="1" dirty="0">
                    <a:solidFill>
                      <a:srgbClr val="0000FF"/>
                    </a:solidFill>
                  </a:rPr>
                  <a:t>+</a:t>
                </a:r>
                <a:endParaRPr lang="el-GR" sz="24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336" y="5802899"/>
                <a:ext cx="587020" cy="506421"/>
              </a:xfrm>
              <a:prstGeom prst="rect">
                <a:avLst/>
              </a:prstGeom>
              <a:blipFill>
                <a:blip r:embed="rId8"/>
                <a:stretch>
                  <a:fillRect r="-15625" b="-277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486340" y="5801214"/>
                <a:ext cx="556564" cy="508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400" b="1" i="1" smtClean="0">
                            <a:solidFill>
                              <a:srgbClr val="FF99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FF9900"/>
                            </a:solidFill>
                            <a:latin typeface="Cambria Math"/>
                          </a:rPr>
                          <m:t>𝑪</m:t>
                        </m:r>
                      </m:e>
                    </m:acc>
                  </m:oMath>
                </a14:m>
                <a:r>
                  <a:rPr lang="en-US" sz="2400" b="1" dirty="0">
                    <a:solidFill>
                      <a:srgbClr val="FF9900"/>
                    </a:solidFill>
                  </a:rPr>
                  <a:t>+</a:t>
                </a:r>
                <a:endParaRPr lang="el-GR" sz="2400" b="1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6340" y="5801214"/>
                <a:ext cx="556564" cy="508857"/>
              </a:xfrm>
              <a:prstGeom prst="rect">
                <a:avLst/>
              </a:prstGeom>
              <a:blipFill>
                <a:blip r:embed="rId9"/>
                <a:stretch>
                  <a:fillRect r="-15385" b="-277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899417" y="5791936"/>
                <a:ext cx="595035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400" b="1" i="1" smtClean="0">
                            <a:solidFill>
                              <a:srgbClr val="CC99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CC9900"/>
                            </a:solidFill>
                            <a:latin typeface="Cambria Math"/>
                          </a:rPr>
                          <m:t>𝑫</m:t>
                        </m:r>
                      </m:e>
                    </m:acc>
                  </m:oMath>
                </a14:m>
                <a:r>
                  <a:rPr lang="en-US" sz="2400" b="1" dirty="0">
                    <a:solidFill>
                      <a:srgbClr val="CC9900"/>
                    </a:solidFill>
                  </a:rPr>
                  <a:t>+</a:t>
                </a:r>
                <a:endParaRPr lang="el-GR" sz="2400" b="1" dirty="0">
                  <a:solidFill>
                    <a:srgbClr val="CC990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9417" y="5791936"/>
                <a:ext cx="595035" cy="506421"/>
              </a:xfrm>
              <a:prstGeom prst="rect">
                <a:avLst/>
              </a:prstGeom>
              <a:blipFill>
                <a:blip r:embed="rId10"/>
                <a:stretch>
                  <a:fillRect r="-15464" b="-277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335600" y="5802899"/>
                <a:ext cx="566181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𝑬</m:t>
                        </m:r>
                      </m:e>
                    </m:acc>
                  </m:oMath>
                </a14:m>
                <a:r>
                  <a:rPr lang="en-US" sz="2400" b="1" dirty="0">
                    <a:solidFill>
                      <a:srgbClr val="FF0000"/>
                    </a:solidFill>
                  </a:rPr>
                  <a:t>=</a:t>
                </a:r>
                <a:endParaRPr lang="el-G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5600" y="5802899"/>
                <a:ext cx="566181" cy="506421"/>
              </a:xfrm>
              <a:prstGeom prst="rect">
                <a:avLst/>
              </a:prstGeom>
              <a:blipFill>
                <a:blip r:embed="rId11"/>
                <a:stretch>
                  <a:fillRect r="-16129" b="-277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Ομάδα 29"/>
          <p:cNvGrpSpPr/>
          <p:nvPr/>
        </p:nvGrpSpPr>
        <p:grpSpPr>
          <a:xfrm>
            <a:off x="1219173" y="4459900"/>
            <a:ext cx="3030105" cy="1846984"/>
            <a:chOff x="2296721" y="4459900"/>
            <a:chExt cx="3030105" cy="184698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4860032" y="5800463"/>
                  <a:ext cx="466794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0032" y="5800463"/>
                  <a:ext cx="466794" cy="506421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9" name="Ομάδα 28"/>
            <p:cNvGrpSpPr/>
            <p:nvPr/>
          </p:nvGrpSpPr>
          <p:grpSpPr>
            <a:xfrm>
              <a:off x="2296721" y="4459900"/>
              <a:ext cx="466794" cy="599275"/>
              <a:chOff x="2296721" y="4459900"/>
              <a:chExt cx="466794" cy="599275"/>
            </a:xfrm>
          </p:grpSpPr>
          <p:sp>
            <p:nvSpPr>
              <p:cNvPr id="27" name="Line 3"/>
              <p:cNvSpPr>
                <a:spLocks noChangeShapeType="1"/>
              </p:cNvSpPr>
              <p:nvPr/>
            </p:nvSpPr>
            <p:spPr bwMode="auto">
              <a:xfrm rot="10800000" flipV="1">
                <a:off x="2698799" y="4501175"/>
                <a:ext cx="36000" cy="558000"/>
              </a:xfrm>
              <a:prstGeom prst="line">
                <a:avLst/>
              </a:prstGeom>
              <a:noFill/>
              <a:ln w="44450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TextBox 27"/>
                  <p:cNvSpPr txBox="1"/>
                  <p:nvPr/>
                </p:nvSpPr>
                <p:spPr>
                  <a:xfrm>
                    <a:off x="2296721" y="4459900"/>
                    <a:ext cx="466794" cy="5064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</m:oMath>
                      </m:oMathPara>
                    </a14:m>
                    <a:endParaRPr lang="el-GR" sz="24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8" name="TextBox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96721" y="4459900"/>
                    <a:ext cx="466794" cy="506421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334000" y="3789040"/>
            <a:ext cx="3810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</a:rPr>
              <a:t>Παράλληλη μεταφορά διανυσμάτων ώστε αυτά να είναι διαδοχικά</a:t>
            </a:r>
          </a:p>
        </p:txBody>
      </p:sp>
      <p:sp>
        <p:nvSpPr>
          <p:cNvPr id="33" name="Text Box 5">
            <a:extLst>
              <a:ext uri="{FF2B5EF4-FFF2-40B4-BE49-F238E27FC236}">
                <a16:creationId xmlns:a16="http://schemas.microsoft.com/office/drawing/2014/main" id="{6797EEAC-4B3C-4D0C-B2BE-9C309ECAA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7461" y="4582869"/>
            <a:ext cx="3810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</a:rPr>
              <a:t>Το άθροισμα των διανυσμάτων είναι ένα διάνυσμα που έχει αρχή την αρχή του πρώτου διανύσματος και τέλος το τέλος του τελευταίου διανύσματος</a:t>
            </a:r>
          </a:p>
        </p:txBody>
      </p:sp>
    </p:spTree>
    <p:extLst>
      <p:ext uri="{BB962C8B-B14F-4D97-AF65-F5344CB8AC3E}">
        <p14:creationId xmlns:p14="http://schemas.microsoft.com/office/powerpoint/2010/main" val="49658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0.00486 L 0.01805 0.3189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3" y="16181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00324 L -0.07639 0.354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19" y="1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7.40741E-7 L -0.03334 0.3303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16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1 0.00162 L 0.09445 0.2914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1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1041 L 0.13281 0.4157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32" y="20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31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752600" y="0"/>
            <a:ext cx="6019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latin typeface="Times New Roman" pitchFamily="18" charset="0"/>
              </a:rPr>
              <a:t>ΒΑΣΙΚΕΣ ΔΙΑΝΥΣΜΑΤΙΚΕΣ ΠΡΑΞΕΙΣ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" y="990600"/>
            <a:ext cx="90709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latin typeface="Times New Roman" pitchFamily="18" charset="0"/>
              </a:rPr>
              <a:t>ΠΡΟΣΘΕΣΗ ΕΛΕΥΘΕΡΩΝ ΔΙΑΝΥΣΜΑΤΩΝ (Ειδική περίπτωση)</a:t>
            </a:r>
          </a:p>
        </p:txBody>
      </p:sp>
      <p:sp>
        <p:nvSpPr>
          <p:cNvPr id="7177" name="Line 14"/>
          <p:cNvSpPr>
            <a:spLocks noChangeShapeType="1"/>
          </p:cNvSpPr>
          <p:nvPr/>
        </p:nvSpPr>
        <p:spPr bwMode="auto">
          <a:xfrm>
            <a:off x="0" y="3733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129" name="42 - TextBox"/>
          <p:cNvSpPr txBox="1">
            <a:spLocks noChangeArrowheads="1"/>
          </p:cNvSpPr>
          <p:nvPr/>
        </p:nvSpPr>
        <p:spPr bwMode="auto">
          <a:xfrm>
            <a:off x="5940152" y="6308725"/>
            <a:ext cx="31314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ΠΡΟΣΟΜΟΙΩΣΗ 3</a:t>
            </a:r>
            <a:r>
              <a:rPr lang="en-US" altLang="el-GR" sz="1800" b="1" dirty="0">
                <a:latin typeface="Times New Roman" pitchFamily="18" charset="0"/>
                <a:cs typeface="Times New Roman" pitchFamily="18" charset="0"/>
              </a:rPr>
              <a:t>   (Add3)</a:t>
            </a:r>
          </a:p>
        </p:txBody>
      </p:sp>
      <p:grpSp>
        <p:nvGrpSpPr>
          <p:cNvPr id="10" name="Ομάδα 9"/>
          <p:cNvGrpSpPr/>
          <p:nvPr/>
        </p:nvGrpSpPr>
        <p:grpSpPr>
          <a:xfrm>
            <a:off x="899592" y="1628800"/>
            <a:ext cx="471604" cy="1066800"/>
            <a:chOff x="1796140" y="1628800"/>
            <a:chExt cx="471604" cy="1066800"/>
          </a:xfrm>
        </p:grpSpPr>
        <p:sp>
          <p:nvSpPr>
            <p:cNvPr id="7174" name="Line 3"/>
            <p:cNvSpPr>
              <a:spLocks noChangeShapeType="1"/>
            </p:cNvSpPr>
            <p:nvPr/>
          </p:nvSpPr>
          <p:spPr bwMode="auto">
            <a:xfrm flipH="1" flipV="1">
              <a:off x="2133600" y="1628800"/>
              <a:ext cx="76200" cy="10668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4" name="TextBox 43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796140" y="2009800"/>
              <a:ext cx="471604" cy="506421"/>
            </a:xfrm>
            <a:prstGeom prst="rect">
              <a:avLst/>
            </a:prstGeom>
            <a:blipFill rotWithShape="1">
              <a:blip r:embed="rId3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4437452" y="1781200"/>
            <a:ext cx="990600" cy="1066800"/>
            <a:chOff x="5334000" y="1781200"/>
            <a:chExt cx="990600" cy="1066800"/>
          </a:xfrm>
        </p:grpSpPr>
        <p:sp>
          <p:nvSpPr>
            <p:cNvPr id="7172" name="Line 6"/>
            <p:cNvSpPr>
              <a:spLocks noChangeShapeType="1"/>
            </p:cNvSpPr>
            <p:nvPr/>
          </p:nvSpPr>
          <p:spPr bwMode="auto">
            <a:xfrm>
              <a:off x="5334000" y="1781200"/>
              <a:ext cx="990600" cy="1066800"/>
            </a:xfrm>
            <a:prstGeom prst="line">
              <a:avLst/>
            </a:prstGeom>
            <a:noFill/>
            <a:ln w="44450">
              <a:solidFill>
                <a:srgbClr val="0033CC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5" name="TextBox 44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796136" y="1866867"/>
              <a:ext cx="492443" cy="506421"/>
            </a:xfrm>
            <a:prstGeom prst="rect">
              <a:avLst/>
            </a:prstGeom>
            <a:blipFill rotWithShape="1">
              <a:blip r:embed="rId4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3218252" y="2543200"/>
            <a:ext cx="1828800" cy="698985"/>
            <a:chOff x="4114800" y="2543200"/>
            <a:chExt cx="1828800" cy="698985"/>
          </a:xfrm>
        </p:grpSpPr>
        <p:sp>
          <p:nvSpPr>
            <p:cNvPr id="7176" name="Line 10"/>
            <p:cNvSpPr>
              <a:spLocks noChangeShapeType="1"/>
            </p:cNvSpPr>
            <p:nvPr/>
          </p:nvSpPr>
          <p:spPr bwMode="auto">
            <a:xfrm flipH="1" flipV="1">
              <a:off x="4114800" y="2543200"/>
              <a:ext cx="1828800" cy="457200"/>
            </a:xfrm>
            <a:prstGeom prst="line">
              <a:avLst/>
            </a:prstGeom>
            <a:noFill/>
            <a:ln w="44450">
              <a:solidFill>
                <a:srgbClr val="FF99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" name="TextBox 45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798207" y="2733328"/>
              <a:ext cx="461985" cy="508857"/>
            </a:xfrm>
            <a:prstGeom prst="rect">
              <a:avLst/>
            </a:prstGeom>
            <a:blipFill rotWithShape="1">
              <a:blip r:embed="rId5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6" name="Ομάδα 5"/>
          <p:cNvGrpSpPr/>
          <p:nvPr/>
        </p:nvGrpSpPr>
        <p:grpSpPr>
          <a:xfrm>
            <a:off x="1313252" y="2771798"/>
            <a:ext cx="1066800" cy="775324"/>
            <a:chOff x="2209800" y="2771798"/>
            <a:chExt cx="1066800" cy="775324"/>
          </a:xfrm>
        </p:grpSpPr>
        <p:sp>
          <p:nvSpPr>
            <p:cNvPr id="7175" name="Line 11"/>
            <p:cNvSpPr>
              <a:spLocks noChangeShapeType="1"/>
            </p:cNvSpPr>
            <p:nvPr/>
          </p:nvSpPr>
          <p:spPr bwMode="auto">
            <a:xfrm flipH="1">
              <a:off x="2209800" y="2785122"/>
              <a:ext cx="1066800" cy="762000"/>
            </a:xfrm>
            <a:prstGeom prst="line">
              <a:avLst/>
            </a:prstGeom>
            <a:noFill/>
            <a:ln w="44450">
              <a:solidFill>
                <a:srgbClr val="CC99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7" name="TextBox 46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2415359" y="2771798"/>
              <a:ext cx="500457" cy="506421"/>
            </a:xfrm>
            <a:prstGeom prst="rect">
              <a:avLst/>
            </a:prstGeom>
            <a:blipFill rotWithShape="1">
              <a:blip r:embed="rId6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1694252" y="1653208"/>
            <a:ext cx="1905000" cy="661392"/>
            <a:chOff x="2590800" y="1653208"/>
            <a:chExt cx="1905000" cy="661392"/>
          </a:xfrm>
        </p:grpSpPr>
        <p:sp>
          <p:nvSpPr>
            <p:cNvPr id="7173" name="Line 8"/>
            <p:cNvSpPr>
              <a:spLocks noChangeShapeType="1"/>
            </p:cNvSpPr>
            <p:nvPr/>
          </p:nvSpPr>
          <p:spPr bwMode="auto">
            <a:xfrm flipV="1">
              <a:off x="2590800" y="2009800"/>
              <a:ext cx="1905000" cy="304800"/>
            </a:xfrm>
            <a:prstGeom prst="line">
              <a:avLst/>
            </a:prstGeom>
            <a:noFill/>
            <a:ln w="44450">
              <a:solidFill>
                <a:srgbClr val="00CC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8" name="TextBox 47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282873" y="1653208"/>
              <a:ext cx="473206" cy="507511"/>
            </a:xfrm>
            <a:prstGeom prst="rect">
              <a:avLst/>
            </a:prstGeom>
            <a:blipFill rotWithShape="1">
              <a:blip r:embed="rId7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1827963" y="5801809"/>
                <a:ext cx="567784" cy="5075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𝑨</m:t>
                        </m:r>
                      </m:e>
                    </m:acc>
                  </m:oMath>
                </a14:m>
                <a:r>
                  <a:rPr lang="en-US" sz="2400" b="1" dirty="0">
                    <a:solidFill>
                      <a:srgbClr val="00B050"/>
                    </a:solidFill>
                  </a:rPr>
                  <a:t>+</a:t>
                </a:r>
                <a:endParaRPr lang="el-GR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7963" y="5801809"/>
                <a:ext cx="567784" cy="507511"/>
              </a:xfrm>
              <a:prstGeom prst="rect">
                <a:avLst/>
              </a:prstGeom>
              <a:blipFill>
                <a:blip r:embed="rId8"/>
                <a:stretch>
                  <a:fillRect r="-15054" b="-277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2224336" y="5802899"/>
                <a:ext cx="587020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𝑩</m:t>
                        </m:r>
                      </m:e>
                    </m:acc>
                  </m:oMath>
                </a14:m>
                <a:r>
                  <a:rPr lang="en-US" sz="2400" b="1" dirty="0">
                    <a:solidFill>
                      <a:srgbClr val="0000FF"/>
                    </a:solidFill>
                  </a:rPr>
                  <a:t>+</a:t>
                </a:r>
                <a:endParaRPr lang="el-GR" sz="24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336" y="5802899"/>
                <a:ext cx="587020" cy="506421"/>
              </a:xfrm>
              <a:prstGeom prst="rect">
                <a:avLst/>
              </a:prstGeom>
              <a:blipFill>
                <a:blip r:embed="rId9"/>
                <a:stretch>
                  <a:fillRect r="-14583" b="-277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2667340" y="5801214"/>
                <a:ext cx="556564" cy="508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400" b="1" i="1" smtClean="0">
                            <a:solidFill>
                              <a:srgbClr val="FF99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FF9900"/>
                            </a:solidFill>
                            <a:latin typeface="Cambria Math"/>
                          </a:rPr>
                          <m:t>𝑪</m:t>
                        </m:r>
                      </m:e>
                    </m:acc>
                  </m:oMath>
                </a14:m>
                <a:r>
                  <a:rPr lang="en-US" sz="2400" b="1" dirty="0">
                    <a:solidFill>
                      <a:srgbClr val="FF9900"/>
                    </a:solidFill>
                  </a:rPr>
                  <a:t>+</a:t>
                </a:r>
                <a:endParaRPr lang="el-GR" sz="2400" b="1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340" y="5801214"/>
                <a:ext cx="556564" cy="508857"/>
              </a:xfrm>
              <a:prstGeom prst="rect">
                <a:avLst/>
              </a:prstGeom>
              <a:blipFill>
                <a:blip r:embed="rId10"/>
                <a:stretch>
                  <a:fillRect r="-15385" b="-277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080417" y="5791936"/>
                <a:ext cx="595035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400" b="1" i="1" smtClean="0">
                            <a:solidFill>
                              <a:srgbClr val="CC99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CC9900"/>
                            </a:solidFill>
                            <a:latin typeface="Cambria Math"/>
                          </a:rPr>
                          <m:t>𝑫</m:t>
                        </m:r>
                      </m:e>
                    </m:acc>
                  </m:oMath>
                </a14:m>
                <a:r>
                  <a:rPr lang="en-US" sz="2400" b="1" dirty="0">
                    <a:solidFill>
                      <a:srgbClr val="CC9900"/>
                    </a:solidFill>
                  </a:rPr>
                  <a:t>+</a:t>
                </a:r>
                <a:endParaRPr lang="el-GR" sz="2400" b="1" dirty="0">
                  <a:solidFill>
                    <a:srgbClr val="CC990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0417" y="5791936"/>
                <a:ext cx="595035" cy="506421"/>
              </a:xfrm>
              <a:prstGeom prst="rect">
                <a:avLst/>
              </a:prstGeom>
              <a:blipFill>
                <a:blip r:embed="rId11"/>
                <a:stretch>
                  <a:fillRect r="-15306" b="-277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516600" y="5802899"/>
                <a:ext cx="566181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𝑬</m:t>
                        </m:r>
                      </m:e>
                    </m:acc>
                  </m:oMath>
                </a14:m>
                <a:r>
                  <a:rPr lang="en-US" sz="2400" b="1" dirty="0">
                    <a:solidFill>
                      <a:srgbClr val="FF0000"/>
                    </a:solidFill>
                  </a:rPr>
                  <a:t>=</a:t>
                </a:r>
                <a:endParaRPr lang="el-G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600" y="5802899"/>
                <a:ext cx="566181" cy="506421"/>
              </a:xfrm>
              <a:prstGeom prst="rect">
                <a:avLst/>
              </a:prstGeom>
              <a:blipFill>
                <a:blip r:embed="rId12"/>
                <a:stretch>
                  <a:fillRect r="-15054" b="-277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035492" y="5800463"/>
                <a:ext cx="453970" cy="508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acc>
                    </m:oMath>
                  </m:oMathPara>
                </a14:m>
                <a:endParaRPr lang="el-G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5492" y="5800463"/>
                <a:ext cx="453970" cy="50885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 Box 5"/>
          <p:cNvSpPr txBox="1">
            <a:spLocks noChangeArrowheads="1"/>
          </p:cNvSpPr>
          <p:nvPr/>
        </p:nvSpPr>
        <p:spPr bwMode="auto">
          <a:xfrm>
            <a:off x="5334000" y="3789040"/>
            <a:ext cx="3810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</a:rPr>
              <a:t>Παράλληλη μεταφορά διανυσμάτων ώστε αυτά να είναι διαδοχικά</a:t>
            </a:r>
          </a:p>
        </p:txBody>
      </p:sp>
      <p:sp>
        <p:nvSpPr>
          <p:cNvPr id="11" name="Ορθογώνιο 10"/>
          <p:cNvSpPr/>
          <p:nvPr/>
        </p:nvSpPr>
        <p:spPr>
          <a:xfrm>
            <a:off x="3635896" y="6237312"/>
            <a:ext cx="2209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b="1" dirty="0">
                <a:latin typeface="Times New Roman" pitchFamily="18" charset="0"/>
              </a:rPr>
              <a:t>Μηδενικό διάνυσμα </a:t>
            </a:r>
            <a:endParaRPr lang="el-GR" dirty="0"/>
          </a:p>
        </p:txBody>
      </p:sp>
      <p:sp>
        <p:nvSpPr>
          <p:cNvPr id="30" name="Text Box 5">
            <a:extLst>
              <a:ext uri="{FF2B5EF4-FFF2-40B4-BE49-F238E27FC236}">
                <a16:creationId xmlns:a16="http://schemas.microsoft.com/office/drawing/2014/main" id="{013CE370-17F5-42DD-BA9B-21EDA6406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7461" y="4582869"/>
            <a:ext cx="3810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itchFamily="18" charset="0"/>
              </a:rPr>
              <a:t>Το άθροισμα των διανυσμάτων είναι ένα διάνυσμα που έχει αρχή την αρχή του πρώτου διανύσματος και τέλος το τέλος του τελευταίου διανύσματος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486 L 0.01806 0.3189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3" y="16181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00324 L -0.07639 0.354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19" y="1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7.40741E-7 L -0.03333 0.3303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16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0.00162 L 0.06094 0.2930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14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L 0.06441 0.4157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2" y="20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9" grpId="0"/>
      <p:bldP spid="58" grpId="0"/>
      <p:bldP spid="60" grpId="0"/>
      <p:bldP spid="62" grpId="0"/>
      <p:bldP spid="64" grpId="0"/>
      <p:bldP spid="66" grpId="0"/>
      <p:bldP spid="23" grpId="0"/>
      <p:bldP spid="57" grpId="0"/>
      <p:bldP spid="11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752600" y="381000"/>
            <a:ext cx="601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</a:rPr>
              <a:t>ΒΑΣΙΚΕΣ ΔΙΑΝΥΣΜΑΤΙΚΕΣ ΠΡΑΞΕΙΣ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828800" y="1600200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</a:rPr>
              <a:t>ΑΝΤΙΘΕΤΟ ΔΙΑΝΥΣΜΑ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1600200" y="4419600"/>
            <a:ext cx="3962400" cy="739957"/>
            <a:chOff x="1600200" y="4419600"/>
            <a:chExt cx="3962400" cy="739957"/>
          </a:xfrm>
        </p:grpSpPr>
        <p:sp>
          <p:nvSpPr>
            <p:cNvPr id="8200" name="Line 4"/>
            <p:cNvSpPr>
              <a:spLocks noChangeShapeType="1"/>
            </p:cNvSpPr>
            <p:nvPr/>
          </p:nvSpPr>
          <p:spPr bwMode="auto">
            <a:xfrm>
              <a:off x="1600200" y="4419600"/>
              <a:ext cx="3962400" cy="6096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2948269" y="4653136"/>
                  <a:ext cx="471603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48269" y="4653136"/>
                  <a:ext cx="471603" cy="50642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1752600" y="3209521"/>
            <a:ext cx="3962400" cy="829079"/>
            <a:chOff x="1752600" y="3209521"/>
            <a:chExt cx="3962400" cy="829079"/>
          </a:xfrm>
        </p:grpSpPr>
        <p:sp>
          <p:nvSpPr>
            <p:cNvPr id="8198" name="Line 6"/>
            <p:cNvSpPr>
              <a:spLocks noChangeShapeType="1"/>
            </p:cNvSpPr>
            <p:nvPr/>
          </p:nvSpPr>
          <p:spPr bwMode="auto">
            <a:xfrm flipH="1" flipV="1">
              <a:off x="1752600" y="3429000"/>
              <a:ext cx="3962400" cy="609600"/>
            </a:xfrm>
            <a:prstGeom prst="line">
              <a:avLst/>
            </a:prstGeom>
            <a:noFill/>
            <a:ln w="44450">
              <a:solidFill>
                <a:srgbClr val="00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3465984" y="3209521"/>
                  <a:ext cx="702436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65984" y="3209521"/>
                  <a:ext cx="702436" cy="50751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752600" y="381000"/>
            <a:ext cx="601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latin typeface="Times New Roman" pitchFamily="18" charset="0"/>
              </a:rPr>
              <a:t>ΒΑΣΙΚΕΣ ΔΙΑΝΥΣΜΑΤΙΚΕΣ ΠΡΑΞΕΙΣ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828800" y="1600200"/>
            <a:ext cx="601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</a:rPr>
              <a:t>ΠΟΛΛΑΠΛΑΣΙΑΣΜΟΣ ΔΙΑΝΥΣΜΑΤΟΣ ΜΕ ΠΡΑΓΜΑΤΙΚΟ ΑΡΙΘΜΟ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2781300" y="3126288"/>
            <a:ext cx="3962400" cy="519072"/>
            <a:chOff x="2781300" y="3126288"/>
            <a:chExt cx="3962400" cy="519072"/>
          </a:xfrm>
        </p:grpSpPr>
        <p:grpSp>
          <p:nvGrpSpPr>
            <p:cNvPr id="2" name="Group 8"/>
            <p:cNvGrpSpPr>
              <a:grpSpLocks/>
            </p:cNvGrpSpPr>
            <p:nvPr/>
          </p:nvGrpSpPr>
          <p:grpSpPr bwMode="auto">
            <a:xfrm>
              <a:off x="2781300" y="3645024"/>
              <a:ext cx="3962400" cy="336"/>
              <a:chOff x="1008" y="2064"/>
              <a:chExt cx="2496" cy="336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9224" name="Object 3"/>
                  <p:cNvGraphicFramePr>
                    <a:graphicFrameLocks noChangeAspect="1"/>
                  </p:cNvGraphicFramePr>
                  <p:nvPr/>
                </p:nvGraphicFramePr>
                <p:xfrm>
                  <a:off x="2016" y="2064"/>
                  <a:ext cx="228" cy="304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9287" name="Εξίσωση" r:id="rId3" imgW="114499" imgH="161881" progId="Equation.3">
                          <p:embed/>
                        </p:oleObj>
                      </mc:Choice>
                      <mc:Fallback>
                        <p:oleObj name="Εξίσωση" r:id="rId3" imgW="114499" imgH="161881" progId="Equation.3">
                          <p:embed/>
                          <p:pic>
                            <p:nvPicPr>
                              <p:cNvPr id="0" name="Object 3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016" y="2064"/>
                                <a:ext cx="228" cy="304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9224" name="Object 3"/>
                  <p:cNvGraphicFramePr>
                    <a:graphicFrameLocks noChangeAspect="1"/>
                  </p:cNvGraphicFramePr>
                  <p:nvPr/>
                </p:nvGraphicFramePr>
                <p:xfrm>
                  <a:off x="2016" y="2064"/>
                  <a:ext cx="228" cy="304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9238" name="Εξίσωση" r:id="rId5" imgW="114499" imgH="161881" progId="Equation.3">
                          <p:embed/>
                        </p:oleObj>
                      </mc:Choice>
                      <mc:Fallback>
                        <p:oleObj name="Εξίσωση" r:id="rId5" imgW="114499" imgH="161881" progId="Equation.3">
                          <p:embed/>
                          <p:pic>
                            <p:nvPicPr>
                              <p:cNvPr id="0" name="Object 3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016" y="2064"/>
                                <a:ext cx="228" cy="304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p:sp>
            <p:nvSpPr>
              <p:cNvPr id="9225" name="Line 5"/>
              <p:cNvSpPr>
                <a:spLocks noChangeShapeType="1"/>
              </p:cNvSpPr>
              <p:nvPr/>
            </p:nvSpPr>
            <p:spPr bwMode="auto">
              <a:xfrm flipV="1">
                <a:off x="1008" y="2400"/>
                <a:ext cx="2496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4257169" y="3126288"/>
                  <a:ext cx="471603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7169" y="3126288"/>
                  <a:ext cx="471603" cy="50642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2699792" y="4290731"/>
            <a:ext cx="3962400" cy="507511"/>
            <a:chOff x="2699792" y="4290731"/>
            <a:chExt cx="3962400" cy="507511"/>
          </a:xfrm>
        </p:grpSpPr>
        <p:sp>
          <p:nvSpPr>
            <p:cNvPr id="9222" name="Line 6"/>
            <p:cNvSpPr>
              <a:spLocks noChangeShapeType="1"/>
            </p:cNvSpPr>
            <p:nvPr/>
          </p:nvSpPr>
          <p:spPr bwMode="auto">
            <a:xfrm flipH="1" flipV="1">
              <a:off x="2699792" y="4797152"/>
              <a:ext cx="3962400" cy="0"/>
            </a:xfrm>
            <a:prstGeom prst="line">
              <a:avLst/>
            </a:prstGeom>
            <a:noFill/>
            <a:ln w="44450">
              <a:solidFill>
                <a:srgbClr val="00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978644" y="4290731"/>
                  <a:ext cx="867545" cy="5075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00B050"/>
                      </a:solidFill>
                    </a:rPr>
                    <a:t>(-1)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</m:acc>
                    </m:oMath>
                  </a14:m>
                  <a:endParaRPr lang="el-GR" sz="2400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78644" y="4290731"/>
                  <a:ext cx="867545" cy="507511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l="-11268" b="-2771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12073</TotalTime>
  <Words>1268</Words>
  <Application>Microsoft Office PowerPoint</Application>
  <PresentationFormat>On-screen Show (4:3)</PresentationFormat>
  <Paragraphs>341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Calibri</vt:lpstr>
      <vt:lpstr>Cambria Math</vt:lpstr>
      <vt:lpstr>Comic Sans MS</vt:lpstr>
      <vt:lpstr>Franklin Gothic Medium</vt:lpstr>
      <vt:lpstr>Lucida Console</vt:lpstr>
      <vt:lpstr>Times New Roman</vt:lpstr>
      <vt:lpstr>Default Design</vt:lpstr>
      <vt:lpstr>Εξίσωση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Οικία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2</dc:title>
  <dc:subject>Πράξεις Διανυσμάτων - Μαθηματικές Έννοιες</dc:subject>
  <dc:creator>Καθηγ. Σιδερής Ευστάθιος</dc:creator>
  <cp:lastModifiedBy>ΑΙΚΑΤΕΡΙΝΗ ΣΙΔΕΡΗ</cp:lastModifiedBy>
  <cp:revision>436</cp:revision>
  <dcterms:created xsi:type="dcterms:W3CDTF">2004-10-02T20:58:47Z</dcterms:created>
  <dcterms:modified xsi:type="dcterms:W3CDTF">2021-10-20T15:54:57Z</dcterms:modified>
</cp:coreProperties>
</file>