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6" r:id="rId2"/>
    <p:sldId id="258" r:id="rId3"/>
    <p:sldId id="259" r:id="rId4"/>
    <p:sldId id="260" r:id="rId5"/>
    <p:sldId id="261" r:id="rId6"/>
    <p:sldId id="262" r:id="rId7"/>
    <p:sldId id="265" r:id="rId8"/>
    <p:sldId id="271" r:id="rId9"/>
    <p:sldId id="277" r:id="rId10"/>
    <p:sldId id="278" r:id="rId11"/>
    <p:sldId id="274" r:id="rId12"/>
    <p:sldId id="279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56B88-8FEB-482A-A810-01BC0DB0EF42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28B43-7601-4603-99C0-E69B6215463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954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913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70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662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5966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31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982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065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368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14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486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727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850A7-43A8-4115-A409-37DAE63256C7}" type="datetimeFigureOut">
              <a:rPr lang="el-GR" smtClean="0"/>
              <a:t>22/11/2020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F491-DE28-4E0B-861F-48FFF4B2DA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11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ΠΡΟΓΡΑΜΜΑΤΙΣΜΟΣ ΗΥ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Καθηγητής Σπύρος </a:t>
            </a:r>
            <a:r>
              <a:rPr lang="el-GR" smtClean="0">
                <a:solidFill>
                  <a:schemeClr val="tx1"/>
                </a:solidFill>
              </a:rPr>
              <a:t>Λ. Πανέτσος</a:t>
            </a:r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39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33865" y="0"/>
            <a:ext cx="10972800" cy="1143000"/>
          </a:xfrm>
        </p:spPr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9600" y="1026377"/>
            <a:ext cx="11221330" cy="5724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a:=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b:=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c:=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d:=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;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x:= a * b + c </a:t>
            </a:r>
            <a:r>
              <a:rPr kumimoji="0" lang="en-US" altLang="el-GR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mod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d;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Για την αντικατάσταση μιας τιμής στο 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η 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Pascal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κάνει πρώτα τις πράξεις που βρίσκονται δεξιά από την εντολ</a:t>
            </a:r>
            <a:r>
              <a:rPr lang="el-GR" altLang="el-G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ή ανάθεσης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(:=), με την επόμενη σειρά: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τον πολλαπλασιασμό,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την πράξη 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την πρόσθεση.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Έτσι η μεταβλητή </a:t>
            </a:r>
            <a:r>
              <a:rPr kumimoji="0" lang="en-US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</a:t>
            </a:r>
            <a:r>
              <a:rPr kumimoji="0" lang="el-GR" alt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παίρνει την τιμή 21.</a:t>
            </a: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646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Λογικές παραστάσεις	(</a:t>
            </a:r>
            <a:r>
              <a:rPr lang="en-US" altLang="el-GR"/>
              <a:t>ii)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6380163" algn="l"/>
              </a:tabLst>
            </a:pPr>
            <a:r>
              <a:rPr lang="el-GR" altLang="el-GR"/>
              <a:t>Πίνακες αλήθειας λογικών πράξεων</a:t>
            </a:r>
            <a:endParaRPr lang="en-US" altLang="el-GR"/>
          </a:p>
        </p:txBody>
      </p:sp>
      <p:graphicFrame>
        <p:nvGraphicFramePr>
          <p:cNvPr id="242932" name="Group 2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821315"/>
              </p:ext>
            </p:extLst>
          </p:nvPr>
        </p:nvGraphicFramePr>
        <p:xfrm>
          <a:off x="2135189" y="2133601"/>
          <a:ext cx="3887787" cy="2286000"/>
        </p:xfrm>
        <a:graphic>
          <a:graphicData uri="http://schemas.openxmlformats.org/drawingml/2006/table">
            <a:tbl>
              <a:tblPr/>
              <a:tblGrid>
                <a:gridCol w="1152525"/>
                <a:gridCol w="1150937"/>
                <a:gridCol w="1584325"/>
              </a:tblGrid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p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q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p </a:t>
                      </a: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anose="02070309020205020404" pitchFamily="49" charset="0"/>
                        </a:rPr>
                        <a:t>and</a:t>
                      </a: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 q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2933" name="Group 2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96955"/>
              </p:ext>
            </p:extLst>
          </p:nvPr>
        </p:nvGraphicFramePr>
        <p:xfrm>
          <a:off x="6240464" y="2133601"/>
          <a:ext cx="3887787" cy="2286000"/>
        </p:xfrm>
        <a:graphic>
          <a:graphicData uri="http://schemas.openxmlformats.org/drawingml/2006/table">
            <a:tbl>
              <a:tblPr/>
              <a:tblGrid>
                <a:gridCol w="1152525"/>
                <a:gridCol w="1150937"/>
                <a:gridCol w="1584325"/>
              </a:tblGrid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p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q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p </a:t>
                      </a: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anose="02070309020205020404" pitchFamily="49" charset="0"/>
                        </a:rPr>
                        <a:t>or</a:t>
                      </a: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 q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2934" name="Group 2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732610"/>
              </p:ext>
            </p:extLst>
          </p:nvPr>
        </p:nvGraphicFramePr>
        <p:xfrm>
          <a:off x="4799013" y="4652964"/>
          <a:ext cx="2736850" cy="1371600"/>
        </p:xfrm>
        <a:graphic>
          <a:graphicData uri="http://schemas.openxmlformats.org/drawingml/2006/table">
            <a:tbl>
              <a:tblPr/>
              <a:tblGrid>
                <a:gridCol w="1152525"/>
                <a:gridCol w="1584325"/>
              </a:tblGrid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p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Courier New" panose="02070309020205020404" pitchFamily="49" charset="0"/>
                        </a:rPr>
                        <a:t>not</a:t>
                      </a: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 p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4365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true</a:t>
                      </a:r>
                      <a:endParaRPr kumimoji="1" lang="el-GR" altLang="el-G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defRPr kumimoji="1" sz="2800">
                          <a:solidFill>
                            <a:srgbClr val="003366"/>
                          </a:solidFill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50000"/>
                        <a:buFont typeface="Monotype Sort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13335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752600"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209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26670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124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3581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</a:rPr>
                        <a:t>false</a:t>
                      </a:r>
                      <a:endParaRPr kumimoji="1" lang="el-GR" altLang="el-G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060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2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2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915371"/>
              </p:ext>
            </p:extLst>
          </p:nvPr>
        </p:nvGraphicFramePr>
        <p:xfrm>
          <a:off x="1223683" y="1423335"/>
          <a:ext cx="10018059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06557"/>
                <a:gridCol w="4211502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 err="1">
                          <a:effectLst/>
                        </a:rPr>
                        <a:t>Λογική</a:t>
                      </a:r>
                      <a:r>
                        <a:rPr lang="en-US" sz="3200" dirty="0">
                          <a:effectLst/>
                        </a:rPr>
                        <a:t> Πα</a:t>
                      </a:r>
                      <a:r>
                        <a:rPr lang="en-US" sz="3200" dirty="0" err="1">
                          <a:effectLst/>
                        </a:rPr>
                        <a:t>ράστ</a:t>
                      </a:r>
                      <a:r>
                        <a:rPr lang="en-US" sz="3200" dirty="0">
                          <a:effectLst/>
                        </a:rPr>
                        <a:t>αση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Τιμή της παράστασης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2 * m + 6 &lt;= 20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true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3 * m – 7 &lt;= n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true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2 * m &lt;&gt; n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true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( m &lt; 8) and ( n – 3 &gt;= 12)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false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( m &lt; 8) or ( n – 3 &gt;= 12)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true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(m &gt; 8) or ((m &lt; 16) and (n &lt; 2))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false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m + 7 = n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true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3200">
                          <a:effectLst/>
                        </a:rPr>
                        <a:t>not (m &lt; 13) or (n &gt; 8)</a:t>
                      </a:r>
                      <a:endParaRPr lang="el-GR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200" dirty="0">
                          <a:effectLst/>
                        </a:rPr>
                        <a:t>true</a:t>
                      </a:r>
                      <a:endParaRPr lang="el-GR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057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1"/>
            <a:ext cx="7772400" cy="633413"/>
          </a:xfrm>
        </p:spPr>
        <p:txBody>
          <a:bodyPr>
            <a:normAutofit fontScale="90000"/>
          </a:bodyPr>
          <a:lstStyle/>
          <a:p>
            <a:r>
              <a:rPr lang="el-GR" altLang="el-GR"/>
              <a:t>Αλφάβητο - συμβολισμοί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>
          <a:xfrm>
            <a:off x="981635" y="1196976"/>
            <a:ext cx="10287000" cy="5256213"/>
          </a:xfrm>
        </p:spPr>
        <p:txBody>
          <a:bodyPr>
            <a:normAutofit/>
          </a:bodyPr>
          <a:lstStyle/>
          <a:p>
            <a:pPr marL="350838" indent="-350838">
              <a:lnSpc>
                <a:spcPct val="80000"/>
              </a:lnSpc>
            </a:pPr>
            <a:r>
              <a:rPr lang="el-GR" altLang="el-GR" dirty="0"/>
              <a:t>Γράμμα: </a:t>
            </a:r>
            <a:r>
              <a:rPr lang="el-GR" altLang="el-GR" sz="2400" dirty="0"/>
              <a:t>Κεφαλαία και πεζά γράμματα του λατινικού αλφαβήτου, και  «</a:t>
            </a:r>
            <a:r>
              <a:rPr lang="el-GR" altLang="el-GR" sz="2400" b="1" dirty="0"/>
              <a:t>_</a:t>
            </a:r>
            <a:r>
              <a:rPr lang="el-GR" altLang="el-GR" sz="2400" dirty="0"/>
              <a:t>»</a:t>
            </a:r>
          </a:p>
          <a:p>
            <a:pPr marL="350838" indent="-350838">
              <a:lnSpc>
                <a:spcPct val="80000"/>
              </a:lnSpc>
            </a:pPr>
            <a:endParaRPr lang="el-GR" altLang="el-GR" sz="1400" dirty="0"/>
          </a:p>
          <a:p>
            <a:pPr marL="350838" indent="-350838">
              <a:lnSpc>
                <a:spcPct val="80000"/>
              </a:lnSpc>
            </a:pPr>
            <a:r>
              <a:rPr lang="el-GR" altLang="el-GR" dirty="0"/>
              <a:t>Ψηφία: </a:t>
            </a:r>
            <a:r>
              <a:rPr lang="el-GR" altLang="el-GR" sz="2400" dirty="0"/>
              <a:t>0 ... 9</a:t>
            </a:r>
          </a:p>
          <a:p>
            <a:pPr marL="350838" indent="-350838">
              <a:lnSpc>
                <a:spcPct val="80000"/>
              </a:lnSpc>
            </a:pPr>
            <a:endParaRPr lang="el-GR" altLang="el-GR" sz="1200" dirty="0"/>
          </a:p>
          <a:p>
            <a:pPr marL="350838" indent="-350838">
              <a:lnSpc>
                <a:spcPct val="80000"/>
              </a:lnSpc>
            </a:pPr>
            <a:r>
              <a:rPr lang="el-GR" altLang="el-GR" dirty="0"/>
              <a:t>Ειδικά σύμβολα: </a:t>
            </a:r>
            <a:r>
              <a:rPr lang="el-GR" altLang="el-GR" sz="2400" dirty="0"/>
              <a:t>Σημεία στίξης ( </a:t>
            </a:r>
            <a:r>
              <a:rPr lang="el-GR" altLang="el-GR" sz="2400" b="1" dirty="0"/>
              <a:t>. , ; ΄ </a:t>
            </a:r>
            <a:r>
              <a:rPr lang="el-GR" altLang="el-GR" sz="2400" dirty="0"/>
              <a:t>κ.λπ.)</a:t>
            </a:r>
          </a:p>
          <a:p>
            <a:pPr marL="350838" indent="-350838">
              <a:lnSpc>
                <a:spcPct val="80000"/>
              </a:lnSpc>
              <a:buNone/>
            </a:pPr>
            <a:r>
              <a:rPr lang="el-GR" altLang="el-GR" sz="2400" dirty="0"/>
              <a:t>   Αριθμητικά σύμβολα ( </a:t>
            </a:r>
            <a:r>
              <a:rPr lang="el-GR" altLang="el-GR" sz="2400" b="1" dirty="0"/>
              <a:t>+ - * / = &lt; &gt; </a:t>
            </a:r>
            <a:r>
              <a:rPr lang="el-GR" altLang="el-GR" sz="2400" dirty="0"/>
              <a:t>κ.λπ. )</a:t>
            </a:r>
          </a:p>
          <a:p>
            <a:pPr marL="350838" indent="-350838">
              <a:lnSpc>
                <a:spcPct val="80000"/>
              </a:lnSpc>
              <a:buNone/>
            </a:pPr>
            <a:endParaRPr lang="el-GR" altLang="el-GR" sz="2400" dirty="0"/>
          </a:p>
          <a:p>
            <a:pPr marL="350838" indent="-350838">
              <a:lnSpc>
                <a:spcPct val="80000"/>
              </a:lnSpc>
            </a:pPr>
            <a:r>
              <a:rPr lang="el-GR" altLang="el-GR" dirty="0"/>
              <a:t>Όνομα (συμβολισμός): </a:t>
            </a:r>
          </a:p>
          <a:p>
            <a:pPr marL="350838" indent="-350838">
              <a:lnSpc>
                <a:spcPct val="80000"/>
              </a:lnSpc>
              <a:buNone/>
            </a:pPr>
            <a:r>
              <a:rPr lang="el-GR" altLang="el-GR" sz="2400" dirty="0"/>
              <a:t>    Ονόματα μεταβλητών, προγραμμάτων, συναρτήσεων</a:t>
            </a:r>
          </a:p>
          <a:p>
            <a:pPr marL="350838" indent="-350838">
              <a:lnSpc>
                <a:spcPct val="80000"/>
              </a:lnSpc>
              <a:buNone/>
            </a:pPr>
            <a:r>
              <a:rPr lang="el-GR" altLang="el-GR" sz="2400" dirty="0"/>
              <a:t>    Αρχίζουν από γράμμα, κατόπιν ψηφία ή γράμματα. π.χ. Α, C2ab, </a:t>
            </a:r>
            <a:r>
              <a:rPr lang="el-GR" altLang="el-GR" sz="2400" dirty="0" err="1"/>
              <a:t>George_Smith</a:t>
            </a:r>
            <a:endParaRPr lang="el-GR" altLang="el-GR" sz="2400" dirty="0"/>
          </a:p>
          <a:p>
            <a:pPr marL="350838" indent="-350838">
              <a:lnSpc>
                <a:spcPct val="80000"/>
              </a:lnSpc>
              <a:buNone/>
            </a:pPr>
            <a:r>
              <a:rPr lang="el-GR" altLang="el-GR" sz="2400" dirty="0"/>
              <a:t>    Όχι ειδικά σύμβολα     </a:t>
            </a:r>
            <a:r>
              <a:rPr lang="en-US" altLang="el-GR" sz="2400" dirty="0"/>
              <a:t>O</a:t>
            </a:r>
            <a:r>
              <a:rPr lang="el-GR" altLang="el-GR" sz="2400" dirty="0"/>
              <a:t>ΧΙ</a:t>
            </a:r>
            <a:r>
              <a:rPr lang="en-US" altLang="el-GR" sz="2400" dirty="0"/>
              <a:t> 2ab, A$B, George-Smith</a:t>
            </a:r>
          </a:p>
          <a:p>
            <a:pPr marL="350838" indent="-350838">
              <a:lnSpc>
                <a:spcPct val="80000"/>
              </a:lnSpc>
              <a:buNone/>
            </a:pPr>
            <a:r>
              <a:rPr lang="en-US" altLang="el-GR" sz="2400" dirty="0"/>
              <a:t>  </a:t>
            </a:r>
            <a:r>
              <a:rPr lang="el-GR" altLang="el-GR" sz="2400" dirty="0"/>
              <a:t>  Μέγιστο μήκος 127 χαρακτήρες.</a:t>
            </a:r>
          </a:p>
          <a:p>
            <a:pPr marL="350838" indent="-350838">
              <a:lnSpc>
                <a:spcPct val="80000"/>
              </a:lnSpc>
              <a:buNone/>
            </a:pPr>
            <a:r>
              <a:rPr lang="el-GR" altLang="el-GR" sz="2400" dirty="0"/>
              <a:t>    Δεν διακρίνονται πεζά - κεφαλαία</a:t>
            </a:r>
          </a:p>
        </p:txBody>
      </p:sp>
    </p:spTree>
    <p:extLst>
      <p:ext uri="{BB962C8B-B14F-4D97-AF65-F5344CB8AC3E}">
        <p14:creationId xmlns:p14="http://schemas.microsoft.com/office/powerpoint/2010/main" val="2146301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755650"/>
          </a:xfrm>
        </p:spPr>
        <p:txBody>
          <a:bodyPr>
            <a:normAutofit fontScale="90000"/>
          </a:bodyPr>
          <a:lstStyle/>
          <a:p>
            <a:r>
              <a:rPr lang="el-GR" altLang="zh-CN"/>
              <a:t>Δεσμευμένες λέξεις </a:t>
            </a:r>
            <a:endParaRPr lang="el-GR" altLang="el-GR"/>
          </a:p>
        </p:txBody>
      </p:sp>
      <p:sp>
        <p:nvSpPr>
          <p:cNvPr id="270339" name="Rectangle 3"/>
          <p:cNvSpPr>
            <a:spLocks noGrp="1" noChangeArrowheads="1"/>
          </p:cNvSpPr>
          <p:nvPr>
            <p:ph idx="1"/>
          </p:nvPr>
        </p:nvSpPr>
        <p:spPr>
          <a:xfrm>
            <a:off x="981635" y="1143000"/>
            <a:ext cx="10152530" cy="5410200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/>
              <a:t>Απαγορεύεται να</a:t>
            </a:r>
            <a:r>
              <a:rPr lang="en-US" altLang="el-GR" sz="2400" dirty="0"/>
              <a:t> </a:t>
            </a:r>
            <a:r>
              <a:rPr lang="el-GR" altLang="el-GR" sz="2400" dirty="0"/>
              <a:t>χρησιμοποιηθούν ως ονόματα μεταβλητών,</a:t>
            </a:r>
            <a:r>
              <a:rPr lang="en-US" altLang="el-GR" sz="2400" dirty="0"/>
              <a:t> </a:t>
            </a:r>
            <a:r>
              <a:rPr lang="el-GR" altLang="el-GR" sz="2400" dirty="0"/>
              <a:t>προγραμμάτων</a:t>
            </a:r>
            <a:r>
              <a:rPr lang="en-US" altLang="el-GR" sz="2400" dirty="0"/>
              <a:t>, </a:t>
            </a:r>
            <a:r>
              <a:rPr lang="el-GR" altLang="el-GR" sz="2400" dirty="0"/>
              <a:t>κ</a:t>
            </a:r>
            <a:r>
              <a:rPr lang="en-US" altLang="el-GR" sz="2400" dirty="0"/>
              <a:t>.</a:t>
            </a:r>
            <a:r>
              <a:rPr lang="el-GR" altLang="el-GR" sz="2400" dirty="0" err="1"/>
              <a:t>λπ</a:t>
            </a:r>
            <a:r>
              <a:rPr lang="en-US" altLang="el-GR" sz="2400" dirty="0"/>
              <a:t>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ABSOLUTE </a:t>
            </a:r>
            <a:r>
              <a:rPr lang="el-GR" altLang="el-GR" dirty="0"/>
              <a:t>  </a:t>
            </a:r>
            <a:r>
              <a:rPr lang="en-US" altLang="el-GR" dirty="0"/>
              <a:t>EXTERNAL </a:t>
            </a:r>
            <a:r>
              <a:rPr lang="el-GR" altLang="el-GR" dirty="0"/>
              <a:t> </a:t>
            </a:r>
            <a:r>
              <a:rPr lang="en-US" altLang="el-GR" dirty="0"/>
              <a:t>NIL           </a:t>
            </a:r>
            <a:r>
              <a:rPr lang="el-GR" altLang="el-GR" dirty="0"/>
              <a:t>      </a:t>
            </a:r>
            <a:r>
              <a:rPr lang="en-US" altLang="el-GR" dirty="0"/>
              <a:t>  SHL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AND               FILE             NOT                 SHR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ARRAY          FOR             OF                    STRING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BEGIN           FORWARD  OR                    THEN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CASE            </a:t>
            </a:r>
            <a:r>
              <a:rPr lang="el-GR" altLang="el-GR" dirty="0"/>
              <a:t> </a:t>
            </a:r>
            <a:r>
              <a:rPr lang="en-US" altLang="el-GR" dirty="0"/>
              <a:t>FUNCTION  OVERLAY         TO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CONST         </a:t>
            </a:r>
            <a:r>
              <a:rPr lang="el-GR" altLang="el-GR" dirty="0"/>
              <a:t> </a:t>
            </a:r>
            <a:r>
              <a:rPr lang="en-US" altLang="el-GR" dirty="0"/>
              <a:t>GOTO          PACKED           TYPE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DIV                 IF                 PROCEDURE   UNTIL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DO                  IN                PROGRAM        VAR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DOWN            INLINE        RECORD           WHILE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l-GR" dirty="0"/>
              <a:t>ELSE              LABEL        </a:t>
            </a:r>
            <a:r>
              <a:rPr lang="el-GR" altLang="el-GR" dirty="0"/>
              <a:t> </a:t>
            </a:r>
            <a:r>
              <a:rPr lang="en-US" altLang="el-GR" dirty="0"/>
              <a:t>REPEAT             WITH</a:t>
            </a:r>
            <a:endParaRPr lang="en-US" altLang="zh-CN" dirty="0">
              <a:ea typeface="宋体" panose="02010600030101010101" pitchFamily="2" charset="-122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zh-CN" dirty="0">
                <a:ea typeface="宋体" panose="02010600030101010101" pitchFamily="2" charset="-122"/>
              </a:rPr>
              <a:t>END                MOD           SET                    XOR</a:t>
            </a:r>
            <a:r>
              <a:rPr lang="el-GR" altLang="zh-CN" sz="2400" dirty="0"/>
              <a:t> 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908682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1"/>
            <a:ext cx="7772400" cy="511175"/>
          </a:xfrm>
        </p:spPr>
        <p:txBody>
          <a:bodyPr>
            <a:normAutofit fontScale="90000"/>
          </a:bodyPr>
          <a:lstStyle/>
          <a:p>
            <a:r>
              <a:rPr lang="el-GR" altLang="zh-CN" sz="3200"/>
              <a:t>Τύποι δεδομένων </a:t>
            </a:r>
            <a:endParaRPr lang="el-GR" altLang="el-GR" sz="320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>
          <a:xfrm>
            <a:off x="1062318" y="990600"/>
            <a:ext cx="9148482" cy="5562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dirty="0"/>
              <a:t>Απλοί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 smtClean="0"/>
              <a:t> INTEGER </a:t>
            </a:r>
            <a:r>
              <a:rPr lang="el-GR" altLang="el-GR" sz="2800" dirty="0"/>
              <a:t>(ακέραιοι), </a:t>
            </a:r>
            <a:endParaRPr lang="el-GR" altLang="el-GR" sz="2800" dirty="0" smtClean="0"/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 smtClean="0"/>
              <a:t> REAL </a:t>
            </a:r>
            <a:r>
              <a:rPr lang="el-GR" altLang="el-GR" sz="2800" dirty="0"/>
              <a:t>(πραγματικοί),   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 smtClean="0"/>
              <a:t> CHAR </a:t>
            </a:r>
            <a:r>
              <a:rPr lang="el-GR" altLang="el-GR" sz="2800" dirty="0"/>
              <a:t>(χαρακτήρων</a:t>
            </a:r>
            <a:r>
              <a:rPr lang="el-GR" altLang="el-GR" sz="2800" dirty="0" smtClean="0"/>
              <a:t>),   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 smtClean="0"/>
              <a:t> BOOLEAN </a:t>
            </a:r>
            <a:r>
              <a:rPr lang="el-GR" altLang="el-GR" sz="2800" dirty="0"/>
              <a:t>(</a:t>
            </a:r>
            <a:r>
              <a:rPr lang="el-GR" altLang="el-GR" sz="2800" dirty="0" smtClean="0"/>
              <a:t>λογικοί)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  Σύνθετοι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  </a:t>
            </a:r>
            <a:r>
              <a:rPr lang="el-GR" altLang="el-GR" sz="2800" dirty="0"/>
              <a:t>ARRAY (πίνακας)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/>
              <a:t>  STRING (συμβολοσειρά)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/>
              <a:t>  RECORD (εγγραφή)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/>
              <a:t>  SET (σύνολο)</a:t>
            </a:r>
          </a:p>
          <a:p>
            <a:pPr lvl="2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sz="2800" dirty="0"/>
              <a:t>  FILE (αρχείο</a:t>
            </a:r>
            <a:r>
              <a:rPr lang="el-GR" altLang="el-GR" sz="2800" dirty="0"/>
              <a:t>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018404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1"/>
            <a:ext cx="7772400" cy="390525"/>
          </a:xfrm>
        </p:spPr>
        <p:txBody>
          <a:bodyPr>
            <a:normAutofit fontScale="90000"/>
          </a:bodyPr>
          <a:lstStyle/>
          <a:p>
            <a:r>
              <a:rPr lang="el-GR" altLang="el-GR" sz="3200"/>
              <a:t>Τύπος INTEGER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762000"/>
            <a:ext cx="8229600" cy="5715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 smtClean="0"/>
              <a:t>Μορφές : </a:t>
            </a:r>
            <a:r>
              <a:rPr lang="el-GR" altLang="el-GR" sz="3000" dirty="0" smtClean="0"/>
              <a:t>235, </a:t>
            </a:r>
            <a:r>
              <a:rPr lang="el-GR" altLang="el-GR" sz="3000" dirty="0"/>
              <a:t>-</a:t>
            </a:r>
            <a:r>
              <a:rPr lang="el-GR" altLang="el-GR" sz="3000" dirty="0" smtClean="0"/>
              <a:t>321, +1234</a:t>
            </a:r>
            <a:endParaRPr lang="el-GR" altLang="el-GR" sz="3000" dirty="0"/>
          </a:p>
          <a:p>
            <a:pPr lvl="1">
              <a:lnSpc>
                <a:spcPct val="80000"/>
              </a:lnSpc>
            </a:pP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  </a:t>
            </a:r>
            <a:r>
              <a:rPr lang="el-GR" altLang="el-GR" sz="2400" dirty="0" smtClean="0"/>
              <a:t>Εύρος: </a:t>
            </a:r>
            <a:r>
              <a:rPr lang="el-GR" altLang="el-GR" dirty="0" smtClean="0"/>
              <a:t>[ </a:t>
            </a:r>
            <a:r>
              <a:rPr lang="el-GR" altLang="el-GR" dirty="0"/>
              <a:t>-32768, 32767 ]</a:t>
            </a:r>
          </a:p>
          <a:p>
            <a:pPr lvl="1">
              <a:lnSpc>
                <a:spcPct val="80000"/>
              </a:lnSpc>
            </a:pP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  Πράξεις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/>
              <a:t>  a + b,   a – b,   a * b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/>
              <a:t>  a DIV b (πηλίκο ακέραιας διαίρεσης)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/>
              <a:t>  a MOD b (υπόλοιπο ακέραιας διαίρεσης)</a:t>
            </a:r>
          </a:p>
          <a:p>
            <a:pPr lvl="1">
              <a:lnSpc>
                <a:spcPct val="80000"/>
              </a:lnSpc>
            </a:pPr>
            <a:endParaRPr lang="el-GR" altLang="el-GR" sz="14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400" dirty="0"/>
              <a:t> </a:t>
            </a:r>
            <a:endParaRPr lang="el-GR" altLang="el-GR" sz="2400" dirty="0" smtClean="0"/>
          </a:p>
          <a:p>
            <a:pPr>
              <a:lnSpc>
                <a:spcPct val="80000"/>
              </a:lnSpc>
            </a:pPr>
            <a:r>
              <a:rPr lang="el-GR" altLang="el-GR" sz="2400" dirty="0" smtClean="0"/>
              <a:t> </a:t>
            </a:r>
            <a:r>
              <a:rPr lang="el-GR" altLang="el-GR" sz="2400" dirty="0"/>
              <a:t>Άλλοι τύποι ακεραίων της </a:t>
            </a:r>
            <a:r>
              <a:rPr lang="el-GR" altLang="el-GR" sz="2400" dirty="0" err="1"/>
              <a:t>Turbo</a:t>
            </a:r>
            <a:r>
              <a:rPr lang="el-GR" altLang="el-GR" sz="2400" dirty="0"/>
              <a:t> </a:t>
            </a:r>
            <a:r>
              <a:rPr lang="el-GR" altLang="el-GR" sz="2400" dirty="0" err="1"/>
              <a:t>Pascal</a:t>
            </a:r>
            <a:endParaRPr lang="el-GR" altLang="el-GR" sz="2400" dirty="0"/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 </a:t>
            </a:r>
            <a:r>
              <a:rPr lang="el-GR" altLang="el-GR" dirty="0" err="1" smtClean="0"/>
              <a:t>shortint</a:t>
            </a:r>
            <a:r>
              <a:rPr lang="el-GR" altLang="el-GR" dirty="0" smtClean="0"/>
              <a:t> </a:t>
            </a:r>
            <a:r>
              <a:rPr lang="el-GR" altLang="el-GR" dirty="0"/>
              <a:t>[ -128, 127 ]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/>
              <a:t>  </a:t>
            </a:r>
            <a:r>
              <a:rPr lang="el-GR" altLang="el-GR" dirty="0" err="1"/>
              <a:t>longint</a:t>
            </a:r>
            <a:r>
              <a:rPr lang="el-GR" altLang="el-GR" dirty="0"/>
              <a:t> [ -2147483648, 2147483647 ]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/>
              <a:t>  byte [ 0, 255 ]</a:t>
            </a:r>
          </a:p>
          <a:p>
            <a:pPr lvl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 </a:t>
            </a:r>
            <a:r>
              <a:rPr lang="el-GR" altLang="el-GR" dirty="0" err="1" smtClean="0"/>
              <a:t>word</a:t>
            </a:r>
            <a:r>
              <a:rPr lang="el-GR" altLang="el-GR" dirty="0" smtClean="0"/>
              <a:t> </a:t>
            </a:r>
            <a:r>
              <a:rPr lang="el-GR" altLang="el-GR" dirty="0"/>
              <a:t>[0, 65535 ]</a:t>
            </a:r>
          </a:p>
          <a:p>
            <a:pPr>
              <a:lnSpc>
                <a:spcPct val="80000"/>
              </a:lnSpc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658471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1"/>
            <a:ext cx="7772400" cy="695325"/>
          </a:xfrm>
        </p:spPr>
        <p:txBody>
          <a:bodyPr>
            <a:normAutofit fontScale="90000"/>
          </a:bodyPr>
          <a:lstStyle/>
          <a:p>
            <a:r>
              <a:rPr lang="el-GR" altLang="el-GR"/>
              <a:t>Τύπος REAL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dirty="0" smtClean="0"/>
              <a:t>Μορφές:  12.345, -17.8, +27.39</a:t>
            </a:r>
            <a:endParaRPr lang="el-GR" altLang="el-GR" dirty="0"/>
          </a:p>
          <a:p>
            <a:pPr marL="457200" lvl="1" indent="0">
              <a:lnSpc>
                <a:spcPct val="90000"/>
              </a:lnSpc>
              <a:buNone/>
            </a:pPr>
            <a:r>
              <a:rPr lang="el-GR" altLang="el-GR" dirty="0"/>
              <a:t>  </a:t>
            </a:r>
            <a:r>
              <a:rPr lang="el-GR" altLang="el-GR" dirty="0" smtClean="0"/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l-GR" altLang="el-GR" dirty="0" smtClean="0"/>
              <a:t>Πράξεις</a:t>
            </a:r>
            <a:endParaRPr lang="el-GR" altLang="el-GR" dirty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a </a:t>
            </a:r>
            <a:r>
              <a:rPr lang="el-GR" altLang="el-GR" dirty="0"/>
              <a:t>+ b, </a:t>
            </a:r>
            <a:endParaRPr lang="el-GR" altLang="el-GR" dirty="0" smtClean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a </a:t>
            </a:r>
            <a:r>
              <a:rPr lang="el-GR" altLang="el-GR" dirty="0"/>
              <a:t>– b, </a:t>
            </a:r>
            <a:endParaRPr lang="el-GR" altLang="el-GR" dirty="0" smtClean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a </a:t>
            </a:r>
            <a:r>
              <a:rPr lang="el-GR" altLang="el-GR" dirty="0"/>
              <a:t>* b, </a:t>
            </a:r>
            <a:endParaRPr lang="el-GR" altLang="el-GR" dirty="0" smtClean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a </a:t>
            </a:r>
            <a:r>
              <a:rPr lang="el-GR" altLang="el-GR" dirty="0"/>
              <a:t>/ b</a:t>
            </a:r>
          </a:p>
          <a:p>
            <a:pPr lvl="1">
              <a:lnSpc>
                <a:spcPct val="90000"/>
              </a:lnSpc>
            </a:pP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  Άλλοι τύποι πραγματικών της </a:t>
            </a:r>
            <a:r>
              <a:rPr lang="el-GR" altLang="el-GR" dirty="0" err="1"/>
              <a:t>Turbo</a:t>
            </a:r>
            <a:r>
              <a:rPr lang="el-GR" altLang="el-GR" dirty="0"/>
              <a:t> </a:t>
            </a:r>
            <a:r>
              <a:rPr lang="el-GR" altLang="el-GR" dirty="0" err="1"/>
              <a:t>Pascal</a:t>
            </a:r>
            <a:endParaRPr lang="el-GR" altLang="el-GR" dirty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SINGLE</a:t>
            </a:r>
            <a:endParaRPr lang="el-GR" altLang="el-GR" dirty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DOUBLE</a:t>
            </a:r>
            <a:endParaRPr lang="el-GR" altLang="el-GR" dirty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l-GR" altLang="el-GR" dirty="0" smtClean="0"/>
              <a:t>EXTENDED</a:t>
            </a:r>
            <a:endParaRPr lang="el-GR" altLang="el-GR" dirty="0"/>
          </a:p>
          <a:p>
            <a:pPr>
              <a:lnSpc>
                <a:spcPct val="90000"/>
              </a:lnSpc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38875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Τύπος CHAR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idx="1"/>
          </p:nvPr>
        </p:nvSpPr>
        <p:spPr>
          <a:xfrm>
            <a:off x="954741" y="1143000"/>
            <a:ext cx="10757647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/>
              <a:t>Αποθηκεύουν ένα χαρακτήρα από τους διαθέσιμους στο αλφάβητο του υπολογιστή (ASCII)</a:t>
            </a:r>
          </a:p>
          <a:p>
            <a:pPr lvl="1">
              <a:lnSpc>
                <a:spcPct val="80000"/>
              </a:lnSpc>
            </a:pP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sz="2400" dirty="0"/>
              <a:t>  Παράσταση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l-GR" altLang="el-GR" sz="2400" dirty="0"/>
              <a:t> 		c1 := 'a';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l-GR" altLang="el-GR" sz="2400" dirty="0"/>
              <a:t>  		</a:t>
            </a:r>
            <a:endParaRPr lang="el-GR" altLang="el-GR" sz="2400" dirty="0" smtClean="0"/>
          </a:p>
          <a:p>
            <a:pPr>
              <a:lnSpc>
                <a:spcPct val="80000"/>
              </a:lnSpc>
            </a:pPr>
            <a:r>
              <a:rPr lang="el-GR" altLang="el-GR" sz="2400" dirty="0" smtClean="0"/>
              <a:t>  Διάταξη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l-GR" altLang="el-GR" sz="2400" dirty="0"/>
              <a:t>		 'Α' &lt; 'Β' &lt; ... &lt; 'Ζ' &lt; ' ' &lt; 'a' &lt; 'b' &lt; ... &lt; 'z'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l-GR" altLang="el-GR" sz="2400" dirty="0"/>
              <a:t> 		 '0' &lt; '1' &lt; '2' &lt; ... &lt; '9'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400" dirty="0"/>
              <a:t> </a:t>
            </a:r>
            <a:endParaRPr lang="el-GR" altLang="el-GR" sz="2400" dirty="0" smtClean="0"/>
          </a:p>
          <a:p>
            <a:pPr>
              <a:lnSpc>
                <a:spcPct val="80000"/>
              </a:lnSpc>
            </a:pPr>
            <a:r>
              <a:rPr lang="el-GR" altLang="el-GR" sz="2400" dirty="0" smtClean="0"/>
              <a:t>Συναρτήσεις </a:t>
            </a:r>
            <a:r>
              <a:rPr lang="el-GR" altLang="el-GR" sz="2400" dirty="0"/>
              <a:t>χαρακτήρων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l-GR" altLang="el-GR" sz="1800" dirty="0"/>
              <a:t>  </a:t>
            </a:r>
            <a:r>
              <a:rPr lang="el-GR" altLang="el-GR" dirty="0"/>
              <a:t>ORD ('a') = 97 (Δίνει τον κωδικό ASCII)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l-GR" altLang="el-GR" dirty="0"/>
              <a:t>  CHR (97) = 'a'</a:t>
            </a:r>
          </a:p>
          <a:p>
            <a:pPr lvl="2">
              <a:lnSpc>
                <a:spcPct val="80000"/>
              </a:lnSpc>
              <a:buNone/>
            </a:pPr>
            <a:r>
              <a:rPr lang="el-GR" altLang="el-GR" dirty="0"/>
              <a:t>  PRED ('B') = </a:t>
            </a:r>
            <a:r>
              <a:rPr lang="el-GR" altLang="el-GR" dirty="0" smtClean="0"/>
              <a:t>'A‘ (</a:t>
            </a:r>
            <a:r>
              <a:rPr lang="el-GR" altLang="el-GR" dirty="0"/>
              <a:t>Δίνει τον </a:t>
            </a:r>
            <a:r>
              <a:rPr lang="el-GR" altLang="el-GR" dirty="0" smtClean="0"/>
              <a:t>προηγούμενο χαρακτήρα)</a:t>
            </a:r>
            <a:endParaRPr lang="el-GR" altLang="el-GR" dirty="0"/>
          </a:p>
          <a:p>
            <a:pPr lvl="2">
              <a:lnSpc>
                <a:spcPct val="80000"/>
              </a:lnSpc>
              <a:buNone/>
            </a:pPr>
            <a:r>
              <a:rPr lang="el-GR" altLang="el-GR" dirty="0" smtClean="0"/>
              <a:t>  </a:t>
            </a:r>
            <a:r>
              <a:rPr lang="el-GR" altLang="el-GR" dirty="0"/>
              <a:t>SUCC</a:t>
            </a:r>
            <a:r>
              <a:rPr lang="el-GR" altLang="el-GR" sz="1800" dirty="0"/>
              <a:t> </a:t>
            </a:r>
            <a:r>
              <a:rPr lang="el-GR" altLang="el-GR" dirty="0"/>
              <a:t>('B') = </a:t>
            </a:r>
            <a:r>
              <a:rPr lang="el-GR" altLang="el-GR" dirty="0" smtClean="0"/>
              <a:t>'C‘</a:t>
            </a:r>
            <a:r>
              <a:rPr lang="el-GR" altLang="el-GR" dirty="0"/>
              <a:t>(Δίνει τον </a:t>
            </a:r>
            <a:r>
              <a:rPr lang="el-GR" altLang="el-GR" dirty="0" smtClean="0"/>
              <a:t>επόμενο </a:t>
            </a:r>
            <a:r>
              <a:rPr lang="el-GR" altLang="el-GR" dirty="0"/>
              <a:t>χαρακτήρα)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l-GR" altLang="el-GR" dirty="0"/>
          </a:p>
          <a:p>
            <a:pPr>
              <a:lnSpc>
                <a:spcPct val="80000"/>
              </a:lnSpc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2305137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Αριθμητικές παραστάσεις	(</a:t>
            </a:r>
            <a:r>
              <a:rPr lang="en-US" altLang="el-GR"/>
              <a:t>i)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1"/>
            <a:ext cx="10972800" cy="4760258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6380163" algn="l"/>
              </a:tabLst>
            </a:pPr>
            <a:r>
              <a:rPr lang="el-GR" altLang="el-GR" dirty="0" smtClean="0"/>
              <a:t>Απλές </a:t>
            </a:r>
            <a:r>
              <a:rPr lang="el-GR" altLang="el-GR" dirty="0"/>
              <a:t>πράξεις</a:t>
            </a:r>
          </a:p>
          <a:p>
            <a:pPr lvl="1">
              <a:tabLst>
                <a:tab pos="6380163" algn="l"/>
              </a:tabLst>
            </a:pPr>
            <a:r>
              <a:rPr lang="el-GR" altLang="el-GR" dirty="0"/>
              <a:t>πρόσθεση, αφαίρεση	</a:t>
            </a:r>
            <a:r>
              <a:rPr lang="el-GR" altLang="el-GR" b="1" dirty="0">
                <a:latin typeface="Courier New" panose="02070309020205020404" pitchFamily="49" charset="0"/>
              </a:rPr>
              <a:t>+</a:t>
            </a:r>
            <a:r>
              <a:rPr lang="el-GR" altLang="el-GR" dirty="0"/>
              <a:t>, </a:t>
            </a:r>
            <a:r>
              <a:rPr lang="el-GR" altLang="el-GR" b="1" dirty="0">
                <a:latin typeface="Courier New" panose="02070309020205020404" pitchFamily="49" charset="0"/>
              </a:rPr>
              <a:t>-</a:t>
            </a:r>
            <a:endParaRPr lang="el-GR" altLang="el-GR" dirty="0"/>
          </a:p>
          <a:p>
            <a:pPr lvl="1">
              <a:tabLst>
                <a:tab pos="6380163" algn="l"/>
              </a:tabLst>
            </a:pPr>
            <a:r>
              <a:rPr lang="el-GR" altLang="el-GR" dirty="0"/>
              <a:t>πολλαπλασιασμός	</a:t>
            </a:r>
            <a:r>
              <a:rPr lang="el-GR" altLang="el-GR" b="1" dirty="0">
                <a:latin typeface="Courier New" panose="02070309020205020404" pitchFamily="49" charset="0"/>
              </a:rPr>
              <a:t>*</a:t>
            </a:r>
            <a:endParaRPr lang="el-GR" altLang="el-GR" dirty="0"/>
          </a:p>
          <a:p>
            <a:pPr lvl="1">
              <a:tabLst>
                <a:tab pos="6380163" algn="l"/>
              </a:tabLst>
            </a:pPr>
            <a:r>
              <a:rPr lang="el-GR" altLang="el-GR" dirty="0"/>
              <a:t>διαίρεση πραγματικών αριθμών	</a:t>
            </a:r>
            <a:r>
              <a:rPr lang="el-GR" altLang="el-GR" b="1" dirty="0">
                <a:latin typeface="Courier New" panose="02070309020205020404" pitchFamily="49" charset="0"/>
              </a:rPr>
              <a:t>/</a:t>
            </a:r>
            <a:endParaRPr lang="el-GR" altLang="el-GR" dirty="0"/>
          </a:p>
          <a:p>
            <a:pPr lvl="1">
              <a:tabLst>
                <a:tab pos="6380163" algn="l"/>
              </a:tabLst>
            </a:pPr>
            <a:r>
              <a:rPr lang="el-GR" altLang="el-GR" dirty="0"/>
              <a:t>πηλίκο ακέραιας διαίρεσης	</a:t>
            </a:r>
            <a:r>
              <a:rPr lang="en-US" altLang="el-GR" b="1" dirty="0">
                <a:solidFill>
                  <a:srgbClr val="660066"/>
                </a:solidFill>
                <a:latin typeface="Courier New" panose="02070309020205020404" pitchFamily="49" charset="0"/>
              </a:rPr>
              <a:t>div</a:t>
            </a:r>
            <a:endParaRPr lang="el-GR" altLang="el-GR" dirty="0"/>
          </a:p>
          <a:p>
            <a:pPr lvl="1">
              <a:tabLst>
                <a:tab pos="6380163" algn="l"/>
              </a:tabLst>
            </a:pPr>
            <a:r>
              <a:rPr lang="el-GR" altLang="el-GR" dirty="0"/>
              <a:t>υπόλοιπο ακέραιας διαίρεσης	</a:t>
            </a:r>
            <a:r>
              <a:rPr lang="el-GR" altLang="el-GR" b="1" dirty="0" err="1">
                <a:solidFill>
                  <a:srgbClr val="660066"/>
                </a:solidFill>
                <a:latin typeface="Courier New" panose="02070309020205020404" pitchFamily="49" charset="0"/>
              </a:rPr>
              <a:t>mod</a:t>
            </a:r>
            <a:endParaRPr lang="el-GR" altLang="el-GR" dirty="0"/>
          </a:p>
          <a:p>
            <a:pPr lvl="1">
              <a:tabLst>
                <a:tab pos="6380163" algn="l"/>
              </a:tabLst>
            </a:pPr>
            <a:r>
              <a:rPr lang="el-GR" altLang="el-GR" dirty="0" smtClean="0"/>
              <a:t>Πρόσημα</a:t>
            </a:r>
            <a:r>
              <a:rPr lang="el-GR" altLang="el-GR" dirty="0"/>
              <a:t>	</a:t>
            </a:r>
            <a:r>
              <a:rPr lang="el-GR" altLang="el-GR" b="1" dirty="0">
                <a:latin typeface="Courier New" panose="02070309020205020404" pitchFamily="49" charset="0"/>
              </a:rPr>
              <a:t>+</a:t>
            </a:r>
            <a:r>
              <a:rPr lang="el-GR" altLang="el-GR" dirty="0"/>
              <a:t>, </a:t>
            </a:r>
            <a:r>
              <a:rPr lang="el-GR" altLang="el-GR" b="1" dirty="0" smtClean="0">
                <a:latin typeface="Courier New" panose="02070309020205020404" pitchFamily="49" charset="0"/>
              </a:rPr>
              <a:t>-</a:t>
            </a:r>
          </a:p>
          <a:p>
            <a:pPr lvl="1">
              <a:tabLst>
                <a:tab pos="6380163" algn="l"/>
              </a:tabLst>
            </a:pPr>
            <a:endParaRPr lang="el-GR" altLang="el-GR" b="1" dirty="0" smtClean="0">
              <a:latin typeface="Courier New" panose="02070309020205020404" pitchFamily="49" charset="0"/>
            </a:endParaRPr>
          </a:p>
          <a:p>
            <a:pPr>
              <a:tabLst>
                <a:tab pos="6380163" algn="l"/>
              </a:tabLst>
            </a:pPr>
            <a:r>
              <a:rPr lang="el-GR" altLang="el-GR" dirty="0"/>
              <a:t>Προτεραιότητα τελεστών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  ( )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  *, /, DIV, MOD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  +, -</a:t>
            </a:r>
          </a:p>
          <a:p>
            <a:pPr lvl="1">
              <a:tabLst>
                <a:tab pos="6380163" algn="l"/>
              </a:tabLst>
            </a:pPr>
            <a:endParaRPr lang="el-GR" altLang="el-GR" b="1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42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4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34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34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34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34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234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34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34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34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85016"/>
              </p:ext>
            </p:extLst>
          </p:nvPr>
        </p:nvGraphicFramePr>
        <p:xfrm>
          <a:off x="1627094" y="1761564"/>
          <a:ext cx="7893424" cy="384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8638"/>
                <a:gridCol w="3924786"/>
              </a:tblGrid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 err="1">
                          <a:effectLst/>
                        </a:rPr>
                        <a:t>Πράξη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Τιμή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2 mod 7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2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2 div 7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0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12 mod 3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0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12 div 3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4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12 div 9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1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4051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>
                          <a:effectLst/>
                        </a:rPr>
                        <a:t>12 mod 9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3600" dirty="0">
                          <a:effectLst/>
                        </a:rPr>
                        <a:t>3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306193"/>
      </p:ext>
    </p:extLst>
  </p:cSld>
  <p:clrMapOvr>
    <a:masterClrMapping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606</Words>
  <Application>Microsoft Office PowerPoint</Application>
  <PresentationFormat>Ευρεία οθόνη</PresentationFormat>
  <Paragraphs>181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20" baseType="lpstr">
      <vt:lpstr>SimSun</vt:lpstr>
      <vt:lpstr>Arial</vt:lpstr>
      <vt:lpstr>Calibri</vt:lpstr>
      <vt:lpstr>Consolas</vt:lpstr>
      <vt:lpstr>Courier New</vt:lpstr>
      <vt:lpstr>Monotype Sorts</vt:lpstr>
      <vt:lpstr>Times New Roman</vt:lpstr>
      <vt:lpstr>1_Θέμα του Office</vt:lpstr>
      <vt:lpstr>ΠΡΟΓΡΑΜΜΑΤΙΣΜΟΣ ΗΥ</vt:lpstr>
      <vt:lpstr>Αλφάβητο - συμβολισμοί</vt:lpstr>
      <vt:lpstr>Δεσμευμένες λέξεις </vt:lpstr>
      <vt:lpstr>Τύποι δεδομένων </vt:lpstr>
      <vt:lpstr>Τύπος INTEGER</vt:lpstr>
      <vt:lpstr>Τύπος REAL</vt:lpstr>
      <vt:lpstr>Τύπος CHAR</vt:lpstr>
      <vt:lpstr>Αριθμητικές παραστάσεις (i)</vt:lpstr>
      <vt:lpstr>Παράδειγμα</vt:lpstr>
      <vt:lpstr>Παράδειγμα</vt:lpstr>
      <vt:lpstr>Λογικές παραστάσεις (ii)</vt:lpstr>
      <vt:lpstr>Παράδειγμα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ΠΡΟΓΡΑΜΜΑΤΙΣΜΟΣ ΗΥ</dc:title>
  <dc:creator>spanetsos</dc:creator>
  <cp:lastModifiedBy>spanetsos</cp:lastModifiedBy>
  <cp:revision>4</cp:revision>
  <dcterms:created xsi:type="dcterms:W3CDTF">2020-11-22T08:30:16Z</dcterms:created>
  <dcterms:modified xsi:type="dcterms:W3CDTF">2020-11-22T08:58:15Z</dcterms:modified>
</cp:coreProperties>
</file>