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3"/>
  </p:notesMasterIdLst>
  <p:sldIdLst>
    <p:sldId id="1396" r:id="rId2"/>
    <p:sldId id="1535" r:id="rId3"/>
    <p:sldId id="1536" r:id="rId4"/>
    <p:sldId id="1548" r:id="rId5"/>
    <p:sldId id="1556" r:id="rId6"/>
    <p:sldId id="1549" r:id="rId7"/>
    <p:sldId id="1551" r:id="rId8"/>
    <p:sldId id="1550" r:id="rId9"/>
    <p:sldId id="1558" r:id="rId10"/>
    <p:sldId id="1557" r:id="rId11"/>
    <p:sldId id="1561" r:id="rId12"/>
    <p:sldId id="1537" r:id="rId13"/>
    <p:sldId id="1546" r:id="rId14"/>
    <p:sldId id="1552" r:id="rId15"/>
    <p:sldId id="1538" r:id="rId16"/>
    <p:sldId id="1539" r:id="rId17"/>
    <p:sldId id="1560" r:id="rId18"/>
    <p:sldId id="1562" r:id="rId19"/>
    <p:sldId id="1547" r:id="rId20"/>
    <p:sldId id="1564" r:id="rId21"/>
    <p:sldId id="1540" r:id="rId22"/>
    <p:sldId id="264" r:id="rId23"/>
    <p:sldId id="1553" r:id="rId24"/>
    <p:sldId id="1554" r:id="rId25"/>
    <p:sldId id="1541" r:id="rId26"/>
    <p:sldId id="1542" r:id="rId27"/>
    <p:sldId id="1543" r:id="rId28"/>
    <p:sldId id="1545" r:id="rId29"/>
    <p:sldId id="1563" r:id="rId30"/>
    <p:sldId id="1555" r:id="rId31"/>
    <p:sldId id="1559" r:id="rId32"/>
  </p:sldIdLst>
  <p:sldSz cx="12192000" cy="6858000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2CABC-446B-4F68-91B6-B1A4907A5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87627-DE1C-4ED6-AEA7-3A9DFE3566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AAD8C9-5A3A-4787-84ED-A82FD7FB39A7}" type="datetimeFigureOut">
              <a:rPr lang="el-GR"/>
              <a:pPr>
                <a:defRPr/>
              </a:pPr>
              <a:t>10/11/2022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EE8CC1A-ECC9-45A0-97B5-D48B8DAD9F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92089DB-61EF-4575-8637-DCC4C3D91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E620E-05D8-4CE8-BD3C-0F5C05B4D0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B160B-958C-4668-8DB4-140D76B51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622458-82ED-45F8-A913-56E7F321658D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004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44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55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347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979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846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737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79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08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434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4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49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735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359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99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207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08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14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7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58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5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09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58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00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714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47805-2F43-4BEB-98D3-9CB57E205A0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04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09060"/>
            <a:ext cx="10363200" cy="91277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>
                <a:solidFill>
                  <a:schemeClr val="tx2"/>
                </a:solidFill>
              </a:defRPr>
            </a:lvl1pPr>
            <a:lvl2pPr marL="54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8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212042" y="1853427"/>
            <a:ext cx="2940891" cy="38885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3401" y="109372"/>
            <a:ext cx="412350" cy="522816"/>
          </a:xfrm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050688" y="2119729"/>
            <a:ext cx="2090556" cy="366682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3401" y="109372"/>
            <a:ext cx="412350" cy="522816"/>
          </a:xfrm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3401" y="109372"/>
            <a:ext cx="412350" cy="522816"/>
          </a:xfrm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329160" y="2119729"/>
            <a:ext cx="3492190" cy="486453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3401" y="109372"/>
            <a:ext cx="412350" cy="522816"/>
          </a:xfrm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07915" y="1889919"/>
            <a:ext cx="3958710" cy="2493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3401" y="109372"/>
            <a:ext cx="412350" cy="522816"/>
          </a:xfrm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038074" y="1874839"/>
            <a:ext cx="3958710" cy="21891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3401" y="109372"/>
            <a:ext cx="412350" cy="522816"/>
          </a:xfrm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659485"/>
            <a:ext cx="12192000" cy="295888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811583" y="1723564"/>
            <a:ext cx="2357966" cy="235585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915402" y="1723564"/>
            <a:ext cx="2357966" cy="235585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019223" y="1723564"/>
            <a:ext cx="2357966" cy="235585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408155" y="3836202"/>
            <a:ext cx="2357966" cy="235585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511975" y="3836202"/>
            <a:ext cx="2357966" cy="235585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3401" y="109372"/>
            <a:ext cx="412350" cy="522816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1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36407" y="1760703"/>
            <a:ext cx="3048000" cy="304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89336" y="1778035"/>
            <a:ext cx="3048000" cy="304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8188591" y="1778035"/>
            <a:ext cx="3048000" cy="304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3401" y="109372"/>
            <a:ext cx="412350" cy="522816"/>
          </a:xfrm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254865" y="1893450"/>
            <a:ext cx="195220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189792" y="1893450"/>
            <a:ext cx="195220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325336" y="1893450"/>
            <a:ext cx="195220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3401" y="109372"/>
            <a:ext cx="412350" cy="522816"/>
          </a:xfrm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8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96BE-F3DB-4E01-B134-E78239A4FE9A}" type="datetime1">
              <a:rPr lang="el-GR" smtClean="0"/>
              <a:t>10/11/2022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453401" y="109372"/>
            <a:ext cx="412350" cy="5228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57B6-9FEE-4DA6-B97E-22BE00644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74DA898-F551-4154-AA2F-0AF5E916C3DF}"/>
              </a:ext>
            </a:extLst>
          </p:cNvPr>
          <p:cNvSpPr/>
          <p:nvPr userDrawn="1"/>
        </p:nvSpPr>
        <p:spPr>
          <a:xfrm>
            <a:off x="0" y="6308737"/>
            <a:ext cx="12192000" cy="488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Θέση υποσέλιδου 4">
            <a:extLst>
              <a:ext uri="{FF2B5EF4-FFF2-40B4-BE49-F238E27FC236}">
                <a16:creationId xmlns:a16="http://schemas.microsoft.com/office/drawing/2014/main" id="{EF2CC805-79E2-4223-AA7C-40B48A4EFBEA}"/>
              </a:ext>
            </a:extLst>
          </p:cNvPr>
          <p:cNvSpPr txBox="1">
            <a:spLocks/>
          </p:cNvSpPr>
          <p:nvPr userDrawn="1"/>
        </p:nvSpPr>
        <p:spPr>
          <a:xfrm>
            <a:off x="728855" y="6583361"/>
            <a:ext cx="9445786" cy="213725"/>
          </a:xfrm>
          <a:prstGeom prst="rect">
            <a:avLst/>
          </a:prstGeom>
        </p:spPr>
        <p:txBody>
          <a:bodyPr vert="horz" lIns="45714" tIns="22857" rIns="45714" bIns="22857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Διαβάθμιση μόνωσης</a:t>
            </a:r>
            <a:endParaRPr lang="el-G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5B52F-BA5B-46A7-8C33-F812B283D0D0}"/>
              </a:ext>
            </a:extLst>
          </p:cNvPr>
          <p:cNvSpPr txBox="1"/>
          <p:nvPr userDrawn="1"/>
        </p:nvSpPr>
        <p:spPr>
          <a:xfrm>
            <a:off x="10019212" y="6391329"/>
            <a:ext cx="197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Διαφάνεια </a:t>
            </a:r>
            <a:fld id="{7C15C5B5-03C6-48D8-B20F-65D93A6CF09E}" type="slidenum"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Τίτλος 1">
            <a:extLst>
              <a:ext uri="{FF2B5EF4-FFF2-40B4-BE49-F238E27FC236}">
                <a16:creationId xmlns:a16="http://schemas.microsoft.com/office/drawing/2014/main" id="{A99AEBF8-FBA1-4D66-8CD9-EB8A92D6B4A3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46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08731" tIns="54365" rIns="108731" bIns="54365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l-GR" sz="3999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23EA75-4C3C-4D17-8739-EA9F103BF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" y="6308737"/>
            <a:ext cx="549191" cy="5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7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890148" y="792733"/>
            <a:ext cx="2411704" cy="2412019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and Drop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9235" y="3404806"/>
            <a:ext cx="7433531" cy="595211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4319115"/>
            <a:ext cx="8534400" cy="139528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17953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7799959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182728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5279" y="2063306"/>
            <a:ext cx="1991260" cy="1991519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54011" y="2063306"/>
            <a:ext cx="1991260" cy="1991519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91833" y="2063306"/>
            <a:ext cx="1991260" cy="1991519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29427" y="2063306"/>
            <a:ext cx="1991260" cy="1991519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14400" y="283886"/>
            <a:ext cx="10363200" cy="566759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932689" y="739437"/>
            <a:ext cx="10326624" cy="419558"/>
          </a:xfrm>
          <a:prstGeom prst="rect">
            <a:avLst/>
          </a:prstGeom>
        </p:spPr>
        <p:txBody>
          <a:bodyPr vert="horz" lIns="108731" tIns="54365" rIns="108731" bIns="5436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5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932689" y="739437"/>
            <a:ext cx="10326624" cy="419558"/>
          </a:xfrm>
          <a:prstGeom prst="rect">
            <a:avLst/>
          </a:prstGeom>
        </p:spPr>
        <p:txBody>
          <a:bodyPr vert="horz" lIns="108731" tIns="54365" rIns="108731" bIns="5436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5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205029"/>
            <a:ext cx="12192000" cy="6529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26339" y="716525"/>
            <a:ext cx="10326624" cy="537941"/>
          </a:xfrm>
        </p:spPr>
        <p:txBody>
          <a:bodyPr>
            <a:noAutofit/>
          </a:bodyPr>
          <a:lstStyle>
            <a:lvl1pPr>
              <a:defRPr sz="155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3401" y="109372"/>
            <a:ext cx="412350" cy="522816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1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1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14400" y="283886"/>
            <a:ext cx="10363200" cy="566759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932689" y="739437"/>
            <a:ext cx="10326624" cy="419558"/>
          </a:xfrm>
          <a:prstGeom prst="rect">
            <a:avLst/>
          </a:prstGeom>
        </p:spPr>
        <p:txBody>
          <a:bodyPr vert="horz" lIns="108731" tIns="54365" rIns="108731" bIns="5436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5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932689" y="739437"/>
            <a:ext cx="10326624" cy="419558"/>
          </a:xfrm>
          <a:prstGeom prst="rect">
            <a:avLst/>
          </a:prstGeom>
        </p:spPr>
        <p:txBody>
          <a:bodyPr vert="horz" lIns="108731" tIns="54365" rIns="108731" bIns="5436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5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26339" y="716525"/>
            <a:ext cx="10326624" cy="537941"/>
          </a:xfrm>
        </p:spPr>
        <p:txBody>
          <a:bodyPr>
            <a:noAutofit/>
          </a:bodyPr>
          <a:lstStyle>
            <a:lvl1pPr>
              <a:defRPr sz="15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14400" y="283886"/>
            <a:ext cx="10363200" cy="566759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932689" y="739437"/>
            <a:ext cx="10326624" cy="419558"/>
          </a:xfrm>
          <a:prstGeom prst="rect">
            <a:avLst/>
          </a:prstGeom>
        </p:spPr>
        <p:txBody>
          <a:bodyPr vert="horz" lIns="108731" tIns="54365" rIns="108731" bIns="5436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5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932689" y="739437"/>
            <a:ext cx="10326624" cy="419558"/>
          </a:xfrm>
          <a:prstGeom prst="rect">
            <a:avLst/>
          </a:prstGeom>
        </p:spPr>
        <p:txBody>
          <a:bodyPr vert="horz" lIns="108731" tIns="54365" rIns="108731" bIns="5436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5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205029"/>
            <a:ext cx="12192000" cy="6529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26339" y="716525"/>
            <a:ext cx="10326624" cy="537941"/>
          </a:xfrm>
        </p:spPr>
        <p:txBody>
          <a:bodyPr>
            <a:noAutofit/>
          </a:bodyPr>
          <a:lstStyle>
            <a:lvl1pPr>
              <a:defRPr sz="15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 userDrawn="1"/>
        </p:nvSpPr>
        <p:spPr>
          <a:xfrm>
            <a:off x="932689" y="739437"/>
            <a:ext cx="10326624" cy="419558"/>
          </a:xfrm>
          <a:prstGeom prst="rect">
            <a:avLst/>
          </a:prstGeom>
        </p:spPr>
        <p:txBody>
          <a:bodyPr vert="horz" lIns="108731" tIns="54365" rIns="108731" bIns="5436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5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932689" y="739437"/>
            <a:ext cx="10326624" cy="419558"/>
          </a:xfrm>
          <a:prstGeom prst="rect">
            <a:avLst/>
          </a:prstGeom>
        </p:spPr>
        <p:txBody>
          <a:bodyPr vert="horz" lIns="108731" tIns="54365" rIns="108731" bIns="5436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5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205029"/>
            <a:ext cx="12192000" cy="6529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32535" y="1320800"/>
            <a:ext cx="2445225" cy="43293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3401" y="109372"/>
            <a:ext cx="412350" cy="522816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1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4430" y="6802394"/>
            <a:ext cx="12267735" cy="90715"/>
            <a:chOff x="606161" y="2106824"/>
            <a:chExt cx="6205940" cy="1241188"/>
          </a:xfrm>
        </p:grpSpPr>
        <p:sp>
          <p:nvSpPr>
            <p:cNvPr id="7" name="Rectangle 6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570913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3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5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543613" rtl="0" eaLnBrk="1" latinLnBrk="0" hangingPunct="1">
        <a:spcBef>
          <a:spcPct val="0"/>
        </a:spcBef>
        <a:buNone/>
        <a:defRPr sz="2999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543613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2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543613" indent="0" algn="ctr" defTabSz="543613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55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1087226" indent="0" algn="ctr" defTabSz="543613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55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1630843" indent="0" algn="ctr" defTabSz="543613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55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2174455" indent="0" algn="ctr" defTabSz="543613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55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2989875" indent="-271808" algn="l" defTabSz="543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3490" indent="-271808" algn="l" defTabSz="543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7105" indent="-271808" algn="l" defTabSz="543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0718" indent="-271808" algn="l" defTabSz="543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3613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7226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0843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4455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18069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1683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5296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48909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2583304"/>
            <a:ext cx="12192000" cy="1753442"/>
          </a:xfrm>
          <a:prstGeom prst="rect">
            <a:avLst/>
          </a:prstGeom>
        </p:spPr>
        <p:txBody>
          <a:bodyPr lIns="45707" tIns="22853" rIns="45707" bIns="22853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543709" fontAlgn="auto">
              <a:lnSpc>
                <a:spcPct val="90000"/>
              </a:lnSpc>
              <a:spcAft>
                <a:spcPts val="0"/>
              </a:spcAft>
              <a:tabLst>
                <a:tab pos="2491438" algn="l"/>
              </a:tabLst>
              <a:defRPr/>
            </a:pPr>
            <a:r>
              <a:rPr lang="el-GR" altLang="el-GR" sz="4399" b="1" dirty="0">
                <a:solidFill>
                  <a:prstClr val="white"/>
                </a:solidFill>
              </a:rPr>
              <a:t>Διαβάθμιση μόνωσης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20276" y="3429000"/>
            <a:ext cx="3212013" cy="3940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64" tIns="22833" rIns="45664" bIns="22833" rtlCol="0" anchor="ctr"/>
          <a:lstStyle/>
          <a:p>
            <a:pPr algn="ctr" defTabSz="5436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srgbClr val="216BA9"/>
              </a:solidFill>
              <a:latin typeface="Open Sans Light"/>
            </a:endParaRPr>
          </a:p>
        </p:txBody>
      </p:sp>
      <p:sp>
        <p:nvSpPr>
          <p:cNvPr id="14" name="Freeform 429"/>
          <p:cNvSpPr>
            <a:spLocks noChangeArrowheads="1"/>
          </p:cNvSpPr>
          <p:nvPr/>
        </p:nvSpPr>
        <p:spPr bwMode="auto">
          <a:xfrm>
            <a:off x="5746926" y="1690195"/>
            <a:ext cx="744303" cy="738968"/>
          </a:xfrm>
          <a:custGeom>
            <a:avLst/>
            <a:gdLst>
              <a:gd name="T0" fmla="*/ 1162 w 1230"/>
              <a:gd name="T1" fmla="*/ 383 h 1221"/>
              <a:gd name="T2" fmla="*/ 1112 w 1230"/>
              <a:gd name="T3" fmla="*/ 433 h 1221"/>
              <a:gd name="T4" fmla="*/ 794 w 1230"/>
              <a:gd name="T5" fmla="*/ 116 h 1221"/>
              <a:gd name="T6" fmla="*/ 844 w 1230"/>
              <a:gd name="T7" fmla="*/ 57 h 1221"/>
              <a:gd name="T8" fmla="*/ 1061 w 1230"/>
              <a:gd name="T9" fmla="*/ 57 h 1221"/>
              <a:gd name="T10" fmla="*/ 1162 w 1230"/>
              <a:gd name="T11" fmla="*/ 166 h 1221"/>
              <a:gd name="T12" fmla="*/ 1162 w 1230"/>
              <a:gd name="T13" fmla="*/ 383 h 1221"/>
              <a:gd name="T14" fmla="*/ 418 w 1230"/>
              <a:gd name="T15" fmla="*/ 1019 h 1221"/>
              <a:gd name="T16" fmla="*/ 418 w 1230"/>
              <a:gd name="T17" fmla="*/ 1077 h 1221"/>
              <a:gd name="T18" fmla="*/ 468 w 1230"/>
              <a:gd name="T19" fmla="*/ 1077 h 1221"/>
              <a:gd name="T20" fmla="*/ 1061 w 1230"/>
              <a:gd name="T21" fmla="*/ 484 h 1221"/>
              <a:gd name="T22" fmla="*/ 1003 w 1230"/>
              <a:gd name="T23" fmla="*/ 433 h 1221"/>
              <a:gd name="T24" fmla="*/ 418 w 1230"/>
              <a:gd name="T25" fmla="*/ 1019 h 1221"/>
              <a:gd name="T26" fmla="*/ 150 w 1230"/>
              <a:gd name="T27" fmla="*/ 751 h 1221"/>
              <a:gd name="T28" fmla="*/ 150 w 1230"/>
              <a:gd name="T29" fmla="*/ 810 h 1221"/>
              <a:gd name="T30" fmla="*/ 209 w 1230"/>
              <a:gd name="T31" fmla="*/ 810 h 1221"/>
              <a:gd name="T32" fmla="*/ 794 w 1230"/>
              <a:gd name="T33" fmla="*/ 216 h 1221"/>
              <a:gd name="T34" fmla="*/ 735 w 1230"/>
              <a:gd name="T35" fmla="*/ 166 h 1221"/>
              <a:gd name="T36" fmla="*/ 150 w 1230"/>
              <a:gd name="T37" fmla="*/ 751 h 1221"/>
              <a:gd name="T38" fmla="*/ 844 w 1230"/>
              <a:gd name="T39" fmla="*/ 275 h 1221"/>
              <a:gd name="T40" fmla="*/ 259 w 1230"/>
              <a:gd name="T41" fmla="*/ 860 h 1221"/>
              <a:gd name="T42" fmla="*/ 259 w 1230"/>
              <a:gd name="T43" fmla="*/ 969 h 1221"/>
              <a:gd name="T44" fmla="*/ 367 w 1230"/>
              <a:gd name="T45" fmla="*/ 969 h 1221"/>
              <a:gd name="T46" fmla="*/ 953 w 1230"/>
              <a:gd name="T47" fmla="*/ 383 h 1221"/>
              <a:gd name="T48" fmla="*/ 844 w 1230"/>
              <a:gd name="T49" fmla="*/ 275 h 1221"/>
              <a:gd name="T50" fmla="*/ 367 w 1230"/>
              <a:gd name="T51" fmla="*/ 1127 h 1221"/>
              <a:gd name="T52" fmla="*/ 334 w 1230"/>
              <a:gd name="T53" fmla="*/ 1061 h 1221"/>
              <a:gd name="T54" fmla="*/ 309 w 1230"/>
              <a:gd name="T55" fmla="*/ 1061 h 1221"/>
              <a:gd name="T56" fmla="*/ 209 w 1230"/>
              <a:gd name="T57" fmla="*/ 1019 h 1221"/>
              <a:gd name="T58" fmla="*/ 158 w 1230"/>
              <a:gd name="T59" fmla="*/ 910 h 1221"/>
              <a:gd name="T60" fmla="*/ 167 w 1230"/>
              <a:gd name="T61" fmla="*/ 893 h 1221"/>
              <a:gd name="T62" fmla="*/ 100 w 1230"/>
              <a:gd name="T63" fmla="*/ 860 h 1221"/>
              <a:gd name="T64" fmla="*/ 92 w 1230"/>
              <a:gd name="T65" fmla="*/ 852 h 1221"/>
              <a:gd name="T66" fmla="*/ 0 w 1230"/>
              <a:gd name="T67" fmla="*/ 1220 h 1221"/>
              <a:gd name="T68" fmla="*/ 367 w 1230"/>
              <a:gd name="T69" fmla="*/ 1127 h 1221"/>
              <a:gd name="T70" fmla="*/ 367 w 1230"/>
              <a:gd name="T71" fmla="*/ 1127 h 1221"/>
              <a:gd name="T72" fmla="*/ 367 w 1230"/>
              <a:gd name="T73" fmla="*/ 1127 h 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0" h="1221">
                <a:moveTo>
                  <a:pt x="1162" y="383"/>
                </a:moveTo>
                <a:cubicBezTo>
                  <a:pt x="1112" y="433"/>
                  <a:pt x="1112" y="433"/>
                  <a:pt x="1112" y="433"/>
                </a:cubicBezTo>
                <a:cubicBezTo>
                  <a:pt x="794" y="116"/>
                  <a:pt x="794" y="116"/>
                  <a:pt x="794" y="116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903" y="0"/>
                  <a:pt x="1003" y="0"/>
                  <a:pt x="1061" y="57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229" y="225"/>
                  <a:pt x="1229" y="325"/>
                  <a:pt x="1162" y="383"/>
                </a:cubicBezTo>
                <a:close/>
                <a:moveTo>
                  <a:pt x="418" y="1019"/>
                </a:moveTo>
                <a:cubicBezTo>
                  <a:pt x="401" y="1035"/>
                  <a:pt x="401" y="1061"/>
                  <a:pt x="418" y="1077"/>
                </a:cubicBezTo>
                <a:cubicBezTo>
                  <a:pt x="434" y="1086"/>
                  <a:pt x="459" y="1086"/>
                  <a:pt x="468" y="1077"/>
                </a:cubicBezTo>
                <a:cubicBezTo>
                  <a:pt x="1061" y="484"/>
                  <a:pt x="1061" y="484"/>
                  <a:pt x="1061" y="484"/>
                </a:cubicBezTo>
                <a:cubicBezTo>
                  <a:pt x="1003" y="433"/>
                  <a:pt x="1003" y="433"/>
                  <a:pt x="1003" y="433"/>
                </a:cubicBezTo>
                <a:lnTo>
                  <a:pt x="418" y="1019"/>
                </a:lnTo>
                <a:close/>
                <a:moveTo>
                  <a:pt x="150" y="751"/>
                </a:moveTo>
                <a:cubicBezTo>
                  <a:pt x="133" y="768"/>
                  <a:pt x="133" y="793"/>
                  <a:pt x="150" y="810"/>
                </a:cubicBezTo>
                <a:cubicBezTo>
                  <a:pt x="167" y="818"/>
                  <a:pt x="192" y="818"/>
                  <a:pt x="209" y="810"/>
                </a:cubicBezTo>
                <a:cubicBezTo>
                  <a:pt x="794" y="216"/>
                  <a:pt x="794" y="216"/>
                  <a:pt x="794" y="216"/>
                </a:cubicBezTo>
                <a:cubicBezTo>
                  <a:pt x="735" y="166"/>
                  <a:pt x="735" y="166"/>
                  <a:pt x="735" y="166"/>
                </a:cubicBezTo>
                <a:lnTo>
                  <a:pt x="150" y="751"/>
                </a:lnTo>
                <a:close/>
                <a:moveTo>
                  <a:pt x="844" y="275"/>
                </a:moveTo>
                <a:cubicBezTo>
                  <a:pt x="259" y="860"/>
                  <a:pt x="259" y="860"/>
                  <a:pt x="259" y="860"/>
                </a:cubicBezTo>
                <a:cubicBezTo>
                  <a:pt x="225" y="893"/>
                  <a:pt x="225" y="935"/>
                  <a:pt x="259" y="969"/>
                </a:cubicBezTo>
                <a:cubicBezTo>
                  <a:pt x="284" y="994"/>
                  <a:pt x="334" y="994"/>
                  <a:pt x="367" y="969"/>
                </a:cubicBezTo>
                <a:cubicBezTo>
                  <a:pt x="953" y="383"/>
                  <a:pt x="953" y="383"/>
                  <a:pt x="953" y="383"/>
                </a:cubicBezTo>
                <a:lnTo>
                  <a:pt x="844" y="275"/>
                </a:lnTo>
                <a:close/>
                <a:moveTo>
                  <a:pt x="367" y="1127"/>
                </a:moveTo>
                <a:cubicBezTo>
                  <a:pt x="351" y="1111"/>
                  <a:pt x="343" y="1086"/>
                  <a:pt x="334" y="1061"/>
                </a:cubicBezTo>
                <a:cubicBezTo>
                  <a:pt x="326" y="1061"/>
                  <a:pt x="317" y="1061"/>
                  <a:pt x="309" y="1061"/>
                </a:cubicBezTo>
                <a:cubicBezTo>
                  <a:pt x="276" y="1061"/>
                  <a:pt x="234" y="1052"/>
                  <a:pt x="209" y="1019"/>
                </a:cubicBezTo>
                <a:cubicBezTo>
                  <a:pt x="175" y="994"/>
                  <a:pt x="158" y="952"/>
                  <a:pt x="158" y="910"/>
                </a:cubicBezTo>
                <a:cubicBezTo>
                  <a:pt x="158" y="910"/>
                  <a:pt x="158" y="902"/>
                  <a:pt x="167" y="893"/>
                </a:cubicBezTo>
                <a:cubicBezTo>
                  <a:pt x="142" y="885"/>
                  <a:pt x="117" y="877"/>
                  <a:pt x="100" y="860"/>
                </a:cubicBezTo>
                <a:lnTo>
                  <a:pt x="92" y="852"/>
                </a:lnTo>
                <a:cubicBezTo>
                  <a:pt x="0" y="1220"/>
                  <a:pt x="0" y="1220"/>
                  <a:pt x="0" y="1220"/>
                </a:cubicBezTo>
                <a:cubicBezTo>
                  <a:pt x="367" y="1127"/>
                  <a:pt x="367" y="1127"/>
                  <a:pt x="367" y="1127"/>
                </a:cubicBezTo>
                <a:close/>
                <a:moveTo>
                  <a:pt x="367" y="1127"/>
                </a:moveTo>
                <a:lnTo>
                  <a:pt x="367" y="11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0951" tIns="30475" rIns="60951" bIns="30475" anchor="ctr"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0" dirty="0">
              <a:solidFill>
                <a:prstClr val="black"/>
              </a:solidFill>
              <a:latin typeface="Open Sans Light"/>
              <a:ea typeface="SimSu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4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49" y="77434"/>
            <a:ext cx="1153950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ΧΑΡΑΚΤΗΡΙΣΤΙΚΑ ΜΕΓΕΘΗ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CAB632-098C-4923-A98B-E9E1967A58CD}"/>
              </a:ext>
            </a:extLst>
          </p:cNvPr>
          <p:cNvSpPr/>
          <p:nvPr/>
        </p:nvSpPr>
        <p:spPr>
          <a:xfrm>
            <a:off x="8484090" y="6410074"/>
            <a:ext cx="3609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https://slideplayer.com/slide/5779213/</a:t>
            </a: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29057C4-92D7-47F1-915E-C6C3F87CFF44}"/>
              </a:ext>
            </a:extLst>
          </p:cNvPr>
          <p:cNvSpPr/>
          <p:nvPr/>
        </p:nvSpPr>
        <p:spPr bwMode="auto">
          <a:xfrm>
            <a:off x="4202556" y="4858125"/>
            <a:ext cx="2310063" cy="994610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90FD51-52DC-4512-BC57-C5654230BB81}"/>
              </a:ext>
            </a:extLst>
          </p:cNvPr>
          <p:cNvGrpSpPr>
            <a:grpSpLocks noChangeAspect="1"/>
          </p:cNvGrpSpPr>
          <p:nvPr/>
        </p:nvGrpSpPr>
        <p:grpSpPr>
          <a:xfrm>
            <a:off x="678304" y="824393"/>
            <a:ext cx="11187447" cy="5028342"/>
            <a:chOff x="2130709" y="1321698"/>
            <a:chExt cx="9130178" cy="4103676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DEB41C89-0444-4207-92B7-9CB917EF0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222" y="1411113"/>
              <a:ext cx="7823200" cy="2126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1" y="1588"/>
                </a:cxn>
                <a:cxn ang="0">
                  <a:pos x="5273" y="2308"/>
                </a:cxn>
                <a:cxn ang="0">
                  <a:pos x="7411" y="2498"/>
                </a:cxn>
                <a:cxn ang="0">
                  <a:pos x="7687" y="2477"/>
                </a:cxn>
              </a:cxnLst>
              <a:rect l="0" t="0" r="r" b="b"/>
              <a:pathLst>
                <a:path w="7813" h="2526">
                  <a:moveTo>
                    <a:pt x="0" y="0"/>
                  </a:moveTo>
                  <a:cubicBezTo>
                    <a:pt x="651" y="601"/>
                    <a:pt x="1302" y="1203"/>
                    <a:pt x="2181" y="1588"/>
                  </a:cubicBezTo>
                  <a:cubicBezTo>
                    <a:pt x="3060" y="1973"/>
                    <a:pt x="4401" y="2156"/>
                    <a:pt x="5273" y="2308"/>
                  </a:cubicBezTo>
                  <a:cubicBezTo>
                    <a:pt x="6145" y="2460"/>
                    <a:pt x="7009" y="2470"/>
                    <a:pt x="7411" y="2498"/>
                  </a:cubicBezTo>
                  <a:cubicBezTo>
                    <a:pt x="7813" y="2526"/>
                    <a:pt x="7641" y="2481"/>
                    <a:pt x="7687" y="247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74A3D20C-B559-4D63-9B28-E70E88085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793" y="1741064"/>
              <a:ext cx="247443" cy="267664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AutoShape 6">
              <a:extLst>
                <a:ext uri="{FF2B5EF4-FFF2-40B4-BE49-F238E27FC236}">
                  <a16:creationId xmlns:a16="http://schemas.microsoft.com/office/drawing/2014/main" id="{0E584E13-C297-48D3-891B-3BFF865B4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2262" y="2765427"/>
              <a:ext cx="247443" cy="267664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AutoShape 7">
              <a:extLst>
                <a:ext uri="{FF2B5EF4-FFF2-40B4-BE49-F238E27FC236}">
                  <a16:creationId xmlns:a16="http://schemas.microsoft.com/office/drawing/2014/main" id="{8D801913-A6AE-46B7-994B-9CB0CB2B7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6531" y="3314768"/>
              <a:ext cx="247443" cy="267664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32E98238-88F5-48AF-A5B3-C83274765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5210" y="1495398"/>
              <a:ext cx="1949597" cy="80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0"/>
                </a:spcAft>
              </a:pPr>
              <a:r>
                <a:rPr lang="en-US" sz="1400" b="1" dirty="0">
                  <a:latin typeface="Calibri" pitchFamily="34" charset="0"/>
                  <a:cs typeface="Arial" pitchFamily="34" charset="0"/>
                </a:rPr>
                <a:t>CWW </a:t>
              </a:r>
            </a:p>
            <a:p>
              <a:pPr>
                <a:spcAft>
                  <a:spcPts val="0"/>
                </a:spcAft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Chopped Wave Withstand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6">
              <a:extLst>
                <a:ext uri="{FF2B5EF4-FFF2-40B4-BE49-F238E27FC236}">
                  <a16:creationId xmlns:a16="http://schemas.microsoft.com/office/drawing/2014/main" id="{491D6898-CA4C-4FF2-A817-4E18EFE6C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634" y="2047495"/>
              <a:ext cx="2150106" cy="516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0"/>
                </a:spcAft>
              </a:pPr>
              <a:r>
                <a:rPr lang="en-US" sz="1400" b="1" dirty="0">
                  <a:latin typeface="Calibri" pitchFamily="34" charset="0"/>
                  <a:cs typeface="Arial" pitchFamily="34" charset="0"/>
                </a:rPr>
                <a:t>BIL   </a:t>
              </a:r>
            </a:p>
            <a:p>
              <a:pPr>
                <a:spcAft>
                  <a:spcPts val="0"/>
                </a:spcAft>
              </a:pPr>
              <a:r>
                <a:rPr lang="en-US" sz="1400" b="1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Basic Impulse Withstand Level </a:t>
              </a:r>
              <a:endParaRPr lang="en-US" sz="1400" b="1" dirty="0">
                <a:latin typeface="Calibri" pitchFamily="34" charset="0"/>
                <a:cs typeface="Arial" pitchFamily="34" charset="0"/>
              </a:endParaRPr>
            </a:p>
            <a:p>
              <a:pPr>
                <a:spcAft>
                  <a:spcPts val="100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26">
              <a:extLst>
                <a:ext uri="{FF2B5EF4-FFF2-40B4-BE49-F238E27FC236}">
                  <a16:creationId xmlns:a16="http://schemas.microsoft.com/office/drawing/2014/main" id="{34F17A32-756A-4C8B-831D-A8208782A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8767" y="1428792"/>
              <a:ext cx="3134016" cy="516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B7337898-DA54-4952-862C-A71795B439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0709" y="2239338"/>
              <a:ext cx="1685925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20921050-36CF-4970-B3FB-0DB797B38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5424" y="3289356"/>
              <a:ext cx="2639971" cy="1440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4">
              <a:extLst>
                <a:ext uri="{FF2B5EF4-FFF2-40B4-BE49-F238E27FC236}">
                  <a16:creationId xmlns:a16="http://schemas.microsoft.com/office/drawing/2014/main" id="{DA84C954-B3CE-43E1-AAA2-8DCC507B2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08483" y="4206174"/>
              <a:ext cx="4152404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16">
              <a:extLst>
                <a:ext uri="{FF2B5EF4-FFF2-40B4-BE49-F238E27FC236}">
                  <a16:creationId xmlns:a16="http://schemas.microsoft.com/office/drawing/2014/main" id="{C5074896-75B3-4CA3-828C-D1EE40311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9725" y="2502780"/>
              <a:ext cx="2150106" cy="516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0"/>
                </a:spcAft>
              </a:pPr>
              <a:r>
                <a:rPr lang="en-US" sz="1400" b="1" dirty="0">
                  <a:latin typeface="Calibri" pitchFamily="34" charset="0"/>
                  <a:cs typeface="Arial" pitchFamily="34" charset="0"/>
                </a:rPr>
                <a:t>BSL</a:t>
              </a:r>
            </a:p>
            <a:p>
              <a:pPr>
                <a:spcAft>
                  <a:spcPts val="0"/>
                </a:spcAft>
              </a:pPr>
              <a:r>
                <a:rPr lang="en-US" sz="1400" b="1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Basic Switching Impulse Withstand Level </a:t>
              </a:r>
              <a:endParaRPr lang="en-US" sz="1400" b="1" dirty="0">
                <a:latin typeface="Calibri" pitchFamily="34" charset="0"/>
                <a:cs typeface="Arial" pitchFamily="34" charset="0"/>
              </a:endParaRPr>
            </a:p>
            <a:p>
              <a:pPr>
                <a:spcAft>
                  <a:spcPts val="100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16">
              <a:extLst>
                <a:ext uri="{FF2B5EF4-FFF2-40B4-BE49-F238E27FC236}">
                  <a16:creationId xmlns:a16="http://schemas.microsoft.com/office/drawing/2014/main" id="{CAC9B08B-8915-4538-BDBB-4E8A63E44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6472" y="1321698"/>
              <a:ext cx="4164728" cy="516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0"/>
                </a:spcAft>
              </a:pPr>
              <a:r>
                <a:rPr lang="en-US" sz="2000" b="1" dirty="0">
                  <a:latin typeface="Calibri" pitchFamily="34" charset="0"/>
                  <a:cs typeface="Arial" pitchFamily="34" charset="0"/>
                </a:rPr>
                <a:t>Typical Values   70-1500kVp </a:t>
              </a:r>
            </a:p>
            <a:p>
              <a:pPr>
                <a:spcAft>
                  <a:spcPts val="100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16">
              <a:extLst>
                <a:ext uri="{FF2B5EF4-FFF2-40B4-BE49-F238E27FC236}">
                  <a16:creationId xmlns:a16="http://schemas.microsoft.com/office/drawing/2014/main" id="{6E4D88BE-A95D-43BE-9FC1-3EE10C5C1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6941" y="2484903"/>
              <a:ext cx="1993076" cy="516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Another form of  Lightning withstand  is CFO   </a:t>
              </a:r>
            </a:p>
            <a:p>
              <a:pPr>
                <a:spcAft>
                  <a:spcPts val="0"/>
                </a:spcAft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Critical Flashover Voltage</a:t>
              </a:r>
            </a:p>
            <a:p>
              <a:pPr>
                <a:spcAft>
                  <a:spcPts val="100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742CEB0-5607-4FD3-8019-6E92D6A97E10}"/>
              </a:ext>
            </a:extLst>
          </p:cNvPr>
          <p:cNvSpPr/>
          <p:nvPr/>
        </p:nvSpPr>
        <p:spPr>
          <a:xfrm>
            <a:off x="7398528" y="5993808"/>
            <a:ext cx="3722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33CC"/>
                </a:solidFill>
              </a:rPr>
              <a:t>https://slideplayer.com/slide/17549675/</a:t>
            </a:r>
          </a:p>
        </p:txBody>
      </p:sp>
    </p:spTree>
    <p:extLst>
      <p:ext uri="{BB962C8B-B14F-4D97-AF65-F5344CB8AC3E}">
        <p14:creationId xmlns:p14="http://schemas.microsoft.com/office/powerpoint/2010/main" val="23831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1069903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n-US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V-t </a:t>
            </a: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</a:t>
            </a:r>
            <a:r>
              <a:rPr lang="en-US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5332D-ABD9-4FB9-A180-8B5A2B352AD1}"/>
              </a:ext>
            </a:extLst>
          </p:cNvPr>
          <p:cNvSpPr/>
          <p:nvPr/>
        </p:nvSpPr>
        <p:spPr>
          <a:xfrm>
            <a:off x="7608167" y="1325315"/>
            <a:ext cx="4604431" cy="4607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 lvl="1" indent="-342831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0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Η τάση διάσπασης για μια συγκεκριμένη μόνωση σε ένα διάκενο είναι συνάρτηση τόσο του πλάτους της τάσης όσο και του χρόνου εφαρμογής της τάσης. </a:t>
            </a:r>
          </a:p>
          <a:p>
            <a:pPr marL="457109" lvl="1" indent="-342831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0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Η καμπύλη τάσης-χρόνου είναι ένα γράφημα που δείχνει τη σχέση μεταξύ της κορυφής των τάσεων διάσπασης και του χρόνου μέχρι τη διάσπαση εφαρμόζοντας μία σειρά κρουστικών παλμών δεδομένης </a:t>
            </a:r>
            <a:r>
              <a:rPr lang="el-GR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κυματομορφής</a:t>
            </a:r>
            <a:r>
              <a:rPr lang="el-GR" sz="20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A2DF369-EDD1-4A8F-8650-FF811D423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r="3433"/>
          <a:stretch/>
        </p:blipFill>
        <p:spPr bwMode="auto">
          <a:xfrm>
            <a:off x="0" y="1125260"/>
            <a:ext cx="7731196" cy="46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1F01E0-FCFA-4E24-A18D-B1195E956E52}"/>
              </a:ext>
            </a:extLst>
          </p:cNvPr>
          <p:cNvSpPr/>
          <p:nvPr/>
        </p:nvSpPr>
        <p:spPr>
          <a:xfrm>
            <a:off x="2353575" y="5932795"/>
            <a:ext cx="3605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33CC"/>
                </a:solidFill>
              </a:rPr>
              <a:t>https://slideplayer.com/slide/3970470/</a:t>
            </a:r>
          </a:p>
        </p:txBody>
      </p:sp>
    </p:spTree>
    <p:extLst>
      <p:ext uri="{BB962C8B-B14F-4D97-AF65-F5344CB8AC3E}">
        <p14:creationId xmlns:p14="http://schemas.microsoft.com/office/powerpoint/2010/main" val="238625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1069903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ΔΙΑΒΑΘΜΙΣΗ ΜΟΝΩΣΗΣ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E8E665-2544-4421-866C-38834F428428}"/>
              </a:ext>
            </a:extLst>
          </p:cNvPr>
          <p:cNvSpPr txBox="1">
            <a:spLocks/>
          </p:cNvSpPr>
          <p:nvPr/>
        </p:nvSpPr>
        <p:spPr>
          <a:xfrm>
            <a:off x="335361" y="836711"/>
            <a:ext cx="9217024" cy="5227707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54361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1087226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63084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2174455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98987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3490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710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0718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Διαβάθμιση μόνωσης καλείται ο συσχετισμός της μόνωσης του ηλεκτρικού εξοπλισμού του δικτύου με τα χαρακτηριστικά των προστατευτικών συσκευών, έτσι ώστε η μόνωση να προστατεύεται από επικίνδυνες υπερτάσεις</a:t>
            </a:r>
          </a:p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Μπορούν να επιλεγούν επίπεδα μόνωσης τέτοια, ώστε όλες οι συσκευές να αντέξουν σε οποιεσδήποτε υπερτάσεις </a:t>
            </a:r>
          </a:p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Μπορούν να εγκατασταθούν προστατευτικές συσκευές σε κατάλληλα σημεία του δικτύου για τον περιορισμό των υπερτάσεων</a:t>
            </a:r>
          </a:p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Το επίπεδο μόνωσης ορίζεται από την τιμή της τάσεως δοκιμής, την οποία μπορεί να αντέξει η μόνωση της υπό δοκιμή συσκευής</a:t>
            </a:r>
          </a:p>
          <a:p>
            <a:pPr fontAlgn="auto">
              <a:spcAft>
                <a:spcPts val="0"/>
              </a:spcAft>
              <a:defRPr/>
            </a:pPr>
            <a:endParaRPr lang="el-GR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B7F99-056F-4716-9EE1-1043E198B74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6853" y="793580"/>
            <a:ext cx="2553315" cy="527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68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1069903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ΜΕΛΕΤΕΣ ΓΙΑ ΤΗ ΔΙΑΒΑΘΜΙΣΗ ΜΟΝΩΣΗΣ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687F05-3163-47B3-9D37-DF6547401385}"/>
              </a:ext>
            </a:extLst>
          </p:cNvPr>
          <p:cNvSpPr/>
          <p:nvPr/>
        </p:nvSpPr>
        <p:spPr>
          <a:xfrm>
            <a:off x="1166791" y="1340768"/>
            <a:ext cx="10699031" cy="331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1" indent="-347663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Προστ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ασία μετασχηματιστή</a:t>
            </a:r>
            <a:endParaRPr lang="el-GR" sz="2500" b="1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  <a:p>
            <a:pPr marL="347663" lvl="1" indent="-347663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Προστ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ασία Υποσταθμού </a:t>
            </a:r>
            <a:r>
              <a:rPr lang="el-GR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(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Υπα</a:t>
            </a:r>
            <a:r>
              <a:rPr lang="en-US" sz="2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ίθριου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και GIS</a:t>
            </a:r>
            <a:r>
              <a:rPr lang="el-GR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)</a:t>
            </a:r>
          </a:p>
          <a:p>
            <a:pPr marL="347663" lvl="1" indent="-347663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Προστ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ασία Γραμμών</a:t>
            </a:r>
            <a:r>
              <a:rPr lang="el-GR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(</a:t>
            </a:r>
            <a:r>
              <a:rPr lang="en-US" sz="2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Δι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ανομή</a:t>
            </a:r>
            <a:r>
              <a:rPr lang="el-GR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ς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και </a:t>
            </a:r>
            <a:r>
              <a:rPr lang="en-US" sz="2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Μετ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αφορά</a:t>
            </a:r>
            <a:r>
              <a:rPr lang="el-GR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ς)</a:t>
            </a:r>
          </a:p>
          <a:p>
            <a:pPr marL="347663" lvl="1" indent="-347663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Προστ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ασία διακοπτών</a:t>
            </a:r>
            <a:endParaRPr lang="el-GR" sz="2500" b="1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  <a:p>
            <a:pPr marL="347663" lvl="1" indent="-347663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Προστ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ασία γεννήτριας</a:t>
            </a:r>
            <a:endParaRPr lang="el-GR" sz="2500" b="1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5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1069903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ΑΠΑΙΤΗΣΕΙΣ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7E4ACA-DF35-469A-892D-22006B290661}"/>
              </a:ext>
            </a:extLst>
          </p:cNvPr>
          <p:cNvSpPr/>
          <p:nvPr/>
        </p:nvSpPr>
        <p:spPr>
          <a:xfrm>
            <a:off x="960545" y="1988840"/>
            <a:ext cx="10699031" cy="192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1" indent="-347663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Δ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ια</a:t>
            </a:r>
            <a:r>
              <a:rPr lang="en-US" sz="2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σφάλιση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της αξιοπιστίας &amp; της συνέχειας </a:t>
            </a:r>
            <a:r>
              <a:rPr lang="el-GR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λειτουργίας</a:t>
            </a:r>
          </a:p>
          <a:p>
            <a:pPr marL="347663" lvl="1" indent="-347663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Ε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λα</a:t>
            </a:r>
            <a:r>
              <a:rPr lang="en-US" sz="2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χιστο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πο</a:t>
            </a:r>
            <a:r>
              <a:rPr lang="el-GR" sz="2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ίηση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το</a:t>
            </a:r>
            <a:r>
              <a:rPr lang="el-GR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υ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α</a:t>
            </a:r>
            <a:r>
              <a:rPr lang="en-US" sz="2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ριθμ</a:t>
            </a:r>
            <a:r>
              <a:rPr lang="el-GR" sz="2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ού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των αστοχιών λόγω υπερτάσεων</a:t>
            </a:r>
            <a:endParaRPr lang="el-GR" sz="2500" b="1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  <a:p>
            <a:pPr marL="347663" lvl="1" indent="-347663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Ε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λα</a:t>
            </a:r>
            <a:r>
              <a:rPr lang="en-US" sz="25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χιστο</a:t>
            </a:r>
            <a:r>
              <a:rPr lang="en-US" sz="25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ποίηση του κόστους σχεδιασμού, εγκατάστασης και λειτουργίας</a:t>
            </a:r>
          </a:p>
        </p:txBody>
      </p:sp>
    </p:spTree>
    <p:extLst>
      <p:ext uri="{BB962C8B-B14F-4D97-AF65-F5344CB8AC3E}">
        <p14:creationId xmlns:p14="http://schemas.microsoft.com/office/powerpoint/2010/main" val="17938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1069903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ΜΕΘΟΔΟΙ ΔΙΑΒΑΘΜΙΣΗΣ ΜΟΝΩΣΗΣ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B9B61F-4332-4D9B-9F38-3A86044A554A}"/>
              </a:ext>
            </a:extLst>
          </p:cNvPr>
          <p:cNvSpPr/>
          <p:nvPr/>
        </p:nvSpPr>
        <p:spPr>
          <a:xfrm>
            <a:off x="1487488" y="1340768"/>
            <a:ext cx="6096000" cy="31837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7663" lvl="1" indent="-347663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Συμβατική μέθοδος</a:t>
            </a:r>
          </a:p>
          <a:p>
            <a:pPr marL="347663" lvl="1" indent="-347663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el-GR" alt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  <a:p>
            <a:pPr marL="347663" lvl="1" indent="-347663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Στατιστική μέθοδος</a:t>
            </a:r>
          </a:p>
          <a:p>
            <a:pPr marL="347663" lvl="1" indent="-347663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el-GR" alt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  <a:p>
            <a:pPr marL="347663" lvl="1" indent="-347663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Ημιστατιστική</a:t>
            </a:r>
            <a:r>
              <a:rPr lang="el-GR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μέθοδος </a:t>
            </a:r>
          </a:p>
        </p:txBody>
      </p:sp>
    </p:spTree>
    <p:extLst>
      <p:ext uri="{BB962C8B-B14F-4D97-AF65-F5344CB8AC3E}">
        <p14:creationId xmlns:p14="http://schemas.microsoft.com/office/powerpoint/2010/main" val="35808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1069903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ΣΥΜΒΑΤΙΚΗ ΜΕΘΟΔΟΣ ΔΙΑΒΑΘΜΙΣΗΣ ΜΟΝΩΣΗΣ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D76787-9415-4FD3-BC3E-4A2985C4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43" y="980728"/>
            <a:ext cx="11203993" cy="4597384"/>
          </a:xfrm>
        </p:spPr>
        <p:txBody>
          <a:bodyPr/>
          <a:lstStyle/>
          <a:p>
            <a:pPr marL="347663" lvl="1" indent="-347663" algn="l" fontAlgn="base">
              <a:spcBef>
                <a:spcPct val="5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Θεωρούμε μία τιμή υπέρτασης (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U</a:t>
            </a:r>
            <a:r>
              <a:rPr lang="en-US" altLang="en-US" sz="2200" b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s</a:t>
            </a:r>
            <a:r>
              <a:rPr lang="el-GR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) ως μέγιστη δυνατή </a:t>
            </a:r>
            <a:r>
              <a:rPr lang="el-GR" alt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εμφανισθείσα</a:t>
            </a:r>
            <a:r>
              <a:rPr lang="el-GR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και στη συνέχεια ένα συγκεκριμένο ποσοστό ασφαλείας, μέσω του οποίου φθάνουμε στον προσδιορισμό της αντοχής της μόνωση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(</a:t>
            </a:r>
            <a:r>
              <a:rPr lang="en-US" alt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U</a:t>
            </a:r>
            <a:r>
              <a:rPr lang="en-US" altLang="en-US" sz="2200" b="1" baseline="-250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w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)</a:t>
            </a:r>
            <a:r>
              <a:rPr lang="el-GR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.</a:t>
            </a:r>
          </a:p>
          <a:p>
            <a:pPr marL="347663" lvl="1" indent="-347663" algn="l" fontAlgn="base">
              <a:spcBef>
                <a:spcPct val="5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Η μέθοδος αυτή οδηγεί σε </a:t>
            </a:r>
            <a:r>
              <a:rPr lang="el-GR" altLang="en-US" sz="22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υπερδιαστασιολόγηση</a:t>
            </a:r>
            <a:r>
              <a:rPr lang="el-GR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της μόνωσης και σε σημαντική </a:t>
            </a:r>
            <a:r>
              <a:rPr lang="el-GR" altLang="en-US" sz="2200" b="1" i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οικονομική επιβάρυνση</a:t>
            </a:r>
            <a:r>
              <a:rPr lang="el-GR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της κατασκευής.</a:t>
            </a:r>
          </a:p>
          <a:p>
            <a:pPr marL="347663" lvl="1" indent="-347663" algn="l" fontAlgn="base">
              <a:spcBef>
                <a:spcPct val="5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Χ</a:t>
            </a:r>
            <a:r>
              <a:rPr 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ρησιμο</a:t>
            </a: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ποιείται για μόνωση που </a:t>
            </a: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δεν μπορεί να </a:t>
            </a: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επανέλθει</a:t>
            </a: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μόνη της </a:t>
            </a:r>
            <a:r>
              <a:rPr 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μετά</a:t>
            </a: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από </a:t>
            </a: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διάσπαση του</a:t>
            </a: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διηλεκτρικού</a:t>
            </a: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, όπως </a:t>
            </a: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σε </a:t>
            </a:r>
            <a:r>
              <a:rPr 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μετ</a:t>
            </a: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ασχηματιστές ή </a:t>
            </a: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σε </a:t>
            </a: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κα</a:t>
            </a:r>
            <a:r>
              <a:rPr 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λώδι</a:t>
            </a: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α. </a:t>
            </a:r>
            <a:r>
              <a:rPr 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Στον</a:t>
            </a: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εξοπλισμό αυτού του τύπου δίνεται μια πολύ συγκεκριμένη τάση αντοχής γνωστή ως BIL (Basic Insulation Withstand Level) και επαληθεύεται με δοκιμές τύπου.</a:t>
            </a:r>
          </a:p>
          <a:p>
            <a:pPr marL="347663" lvl="1" indent="-347663" algn="l" fontAlgn="base">
              <a:spcBef>
                <a:spcPct val="5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el-GR" altLang="en-US" sz="2200" b="1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  <a:p>
            <a:pPr marL="347663" lvl="1" indent="-347663" algn="l" fontAlgn="base">
              <a:spcBef>
                <a:spcPct val="5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el-GR" altLang="en-US" sz="2200" b="1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6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79" y="109372"/>
            <a:ext cx="11509571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ΣΥΜΒΑΤΙΚΗ ΜΕΘΟΔΟΣ ΔΙΑΒΑΘΜΙΣΗΣ ΜΟΝΩΣΗΣ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E2EF8C4D-CA0B-4D74-9531-11BB38F8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4" y="1052736"/>
            <a:ext cx="11509571" cy="27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B8F9972-0C65-493C-95DD-8247F7D4B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15" y="3784693"/>
            <a:ext cx="3559494" cy="249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09032D-37B4-4FE1-981E-52B46A5256AE}"/>
              </a:ext>
            </a:extLst>
          </p:cNvPr>
          <p:cNvSpPr/>
          <p:nvPr/>
        </p:nvSpPr>
        <p:spPr>
          <a:xfrm>
            <a:off x="3719736" y="5922853"/>
            <a:ext cx="3605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33CC"/>
                </a:solidFill>
              </a:rPr>
              <a:t>https://slideplayer.com/slide/3970470/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B10FE7CB-FA3F-45F1-90D3-05B7C5FB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46" y="3909673"/>
            <a:ext cx="4898379" cy="18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73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79" y="109372"/>
            <a:ext cx="11509571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ΣΥΜΒΑΤΙΚΗ ΜΕΘΟΔΟΣ ΔΙΑΒΑΘΜΙΣΗΣ ΜΟΝΩΣΗΣ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415FCF-DC5E-43DD-AB6B-6BCE8BFC3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908720"/>
            <a:ext cx="5502771" cy="4553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50AC99-FCBA-44F6-8202-84263D370B16}"/>
              </a:ext>
            </a:extLst>
          </p:cNvPr>
          <p:cNvSpPr/>
          <p:nvPr/>
        </p:nvSpPr>
        <p:spPr>
          <a:xfrm>
            <a:off x="3484680" y="594928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https://www.electrical4u.com/insulation-coordination-in-power-system/</a:t>
            </a:r>
          </a:p>
        </p:txBody>
      </p:sp>
    </p:spTree>
    <p:extLst>
      <p:ext uri="{BB962C8B-B14F-4D97-AF65-F5344CB8AC3E}">
        <p14:creationId xmlns:p14="http://schemas.microsoft.com/office/powerpoint/2010/main" val="6183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94F9CF-DF03-4EB2-8D6B-678F01001C65}"/>
              </a:ext>
            </a:extLst>
          </p:cNvPr>
          <p:cNvSpPr/>
          <p:nvPr/>
        </p:nvSpPr>
        <p:spPr>
          <a:xfrm>
            <a:off x="8452371" y="1"/>
            <a:ext cx="3738141" cy="6943688"/>
          </a:xfrm>
          <a:prstGeom prst="rect">
            <a:avLst/>
          </a:prstGeom>
          <a:solidFill>
            <a:srgbClr val="8AB147"/>
          </a:solidFill>
          <a:ln w="9525" cap="flat" cmpd="sng" algn="ctr">
            <a:noFill/>
            <a:prstDash val="solid"/>
          </a:ln>
          <a:effectLst/>
        </p:spPr>
        <p:txBody>
          <a:bodyPr lIns="45707" tIns="22853" rIns="45707" bIns="22853" spcCol="0" rtlCol="0" anchor="ctr"/>
          <a:lstStyle/>
          <a:p>
            <a:pPr defTabSz="5436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l-GR" sz="2250" dirty="0">
              <a:solidFill>
                <a:prstClr val="white"/>
              </a:solidFill>
              <a:latin typeface="Times New Roman"/>
              <a:cs typeface="+mn-cs"/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80" y="109372"/>
            <a:ext cx="7810428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ΣΥΜΒΑΤΙΚΗ ΜΕΘΟΔΟΣ ΔΙΑΒΑΘΜΙΣΗΣ ΜΟΝΩΣΗΣ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10037-DC56-4801-A2B5-149DCC850208}"/>
              </a:ext>
            </a:extLst>
          </p:cNvPr>
          <p:cNvSpPr/>
          <p:nvPr/>
        </p:nvSpPr>
        <p:spPr>
          <a:xfrm>
            <a:off x="8496011" y="1909123"/>
            <a:ext cx="37000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5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Η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μόνωση</a:t>
            </a:r>
            <a:r>
              <a:rPr lang="en-US" sz="195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του</a:t>
            </a:r>
            <a:r>
              <a:rPr lang="en-US" sz="195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μετ</a:t>
            </a:r>
            <a:r>
              <a:rPr lang="en-US" sz="195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ασχηματιστή δεν είναι στατιστικής φύσης.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Έχει</a:t>
            </a:r>
            <a:r>
              <a:rPr lang="en-US" sz="195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μί</a:t>
            </a:r>
            <a:r>
              <a:rPr lang="en-US" sz="195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α τιμή αντοχής σε κεραυνούς και μία τιμή αντοχής σε </a:t>
            </a:r>
            <a:r>
              <a:rPr lang="el-GR" sz="195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χειρισμούς</a:t>
            </a:r>
            <a:r>
              <a:rPr lang="en-US" sz="195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0E8EE8-409E-4949-B1AA-2E3037E4D4D1}"/>
              </a:ext>
            </a:extLst>
          </p:cNvPr>
          <p:cNvSpPr/>
          <p:nvPr/>
        </p:nvSpPr>
        <p:spPr>
          <a:xfrm>
            <a:off x="8484606" y="6410074"/>
            <a:ext cx="3722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https://slideplayer.com/slide/17549675/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B3CF27-A728-4658-B2E1-12F253E71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6" r="4805" b="7346"/>
          <a:stretch/>
        </p:blipFill>
        <p:spPr>
          <a:xfrm>
            <a:off x="119337" y="1118255"/>
            <a:ext cx="8316062" cy="49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1069903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ΔΙΗΛΕΚΤΡΙΚΕΣ ΚΑΤΑΠΟΝΗΣΕΙΣ – ΜΟΝΩΣΕΙΣ (1/2)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B1211-7758-41AB-9EA1-C89C430479E0}"/>
              </a:ext>
            </a:extLst>
          </p:cNvPr>
          <p:cNvSpPr/>
          <p:nvPr/>
        </p:nvSpPr>
        <p:spPr>
          <a:xfrm>
            <a:off x="737777" y="1024591"/>
            <a:ext cx="10507363" cy="48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09" lvl="1" indent="-342831" defTabSz="543613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Κατά τη σχεδίαση μιας ηλεκτρικής εγκατάστασης θα πρέπει να λαμβάνονται υπ’ </a:t>
            </a:r>
            <a:r>
              <a:rPr lang="el-GR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όψιν</a:t>
            </a:r>
            <a:r>
              <a:rPr lang="el-GR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οι διηλεκτρικές καταπονήσεις και η συμπεριφορά της μόνωσης έναντι των καταπονήσεων αυτών.</a:t>
            </a:r>
          </a:p>
          <a:p>
            <a:pPr marL="457109" lvl="1" indent="-342831" defTabSz="543613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Διηλεκτρικές καταπονήσεις:</a:t>
            </a:r>
          </a:p>
          <a:p>
            <a:pPr marL="914400" lvl="1" indent="-457200" defTabSz="543613" eaLnBrk="1" hangingPunct="1">
              <a:lnSpc>
                <a:spcPct val="130000"/>
              </a:lnSpc>
              <a:spcBef>
                <a:spcPct val="5000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l-GR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Τάση κανονικής λειτουργίας του δικτύου</a:t>
            </a:r>
          </a:p>
          <a:p>
            <a:pPr marL="1371600" lvl="1" indent="-457200" defTabSz="543613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l-GR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Γήρανση στερεών μονώσεων </a:t>
            </a:r>
          </a:p>
          <a:p>
            <a:pPr marL="1371600" lvl="1" indent="-457200" defTabSz="543613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l-GR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Διάσπαση (διάτρηση ή υπερπήδηση)</a:t>
            </a:r>
          </a:p>
          <a:p>
            <a:pPr marL="914400" lvl="1" indent="-457200" defTabSz="543613">
              <a:lnSpc>
                <a:spcPct val="130000"/>
              </a:lnSpc>
              <a:spcBef>
                <a:spcPct val="50000"/>
              </a:spcBef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l-GR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Υπερτάσεις (εσωτερικές και εξωτερικές) </a:t>
            </a:r>
          </a:p>
        </p:txBody>
      </p:sp>
    </p:spTree>
    <p:extLst>
      <p:ext uri="{BB962C8B-B14F-4D97-AF65-F5344CB8AC3E}">
        <p14:creationId xmlns:p14="http://schemas.microsoft.com/office/powerpoint/2010/main" val="53669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8DF56E-B491-4876-93F9-D03410C2E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-23481"/>
            <a:ext cx="8114110" cy="64100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CB9D8B-8B4B-4406-BFCE-5220D537726A}"/>
              </a:ext>
            </a:extLst>
          </p:cNvPr>
          <p:cNvSpPr/>
          <p:nvPr/>
        </p:nvSpPr>
        <p:spPr>
          <a:xfrm>
            <a:off x="8763394" y="5949280"/>
            <a:ext cx="3271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0033CC"/>
                </a:solidFill>
              </a:rPr>
              <a:t>https://slideplayer.com/slide/17549675/</a:t>
            </a:r>
          </a:p>
        </p:txBody>
      </p:sp>
    </p:spTree>
    <p:extLst>
      <p:ext uri="{BB962C8B-B14F-4D97-AF65-F5344CB8AC3E}">
        <p14:creationId xmlns:p14="http://schemas.microsoft.com/office/powerpoint/2010/main" val="25436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1069903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ΣΤΑΤΙΣΤΙΚΗ ΜΕΘΟΔΟΣ ΔΙΑΒΑΘΜΙΣΗΣ ΜΟΝΩΣΗΣ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8A469A-8EF7-4037-8CD9-B23492BB9D07}"/>
              </a:ext>
            </a:extLst>
          </p:cNvPr>
          <p:cNvSpPr txBox="1">
            <a:spLocks/>
          </p:cNvSpPr>
          <p:nvPr/>
        </p:nvSpPr>
        <p:spPr>
          <a:xfrm>
            <a:off x="479376" y="632188"/>
            <a:ext cx="11386375" cy="5461108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54361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1087226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63084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2174455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98987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3490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710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0718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Η πλέον χρησιμοποιούμενη μέθοδος</a:t>
            </a:r>
          </a:p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Εφαρμόζεται για </a:t>
            </a:r>
            <a:r>
              <a:rPr lang="el-GR" sz="2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αυτοεπανερχόμενες</a:t>
            </a: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μονώσεις</a:t>
            </a:r>
          </a:p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Τυχαίες μεταβλητές</a:t>
            </a:r>
          </a:p>
          <a:p>
            <a:pPr marL="914400" lvl="1" indent="-457200" algn="l">
              <a:lnSpc>
                <a:spcPct val="14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διηλεκτρική αντοχή της μόνωσης</a:t>
            </a:r>
          </a:p>
          <a:p>
            <a:pPr marL="914400" lvl="1" indent="-457200" algn="l">
              <a:lnSpc>
                <a:spcPct val="14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εύρος της επιβαλλόμενης υπέρτασης</a:t>
            </a:r>
          </a:p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Γνωστά:</a:t>
            </a:r>
          </a:p>
          <a:p>
            <a:pPr marL="914400" lvl="1" indent="-457200" algn="l">
              <a:lnSpc>
                <a:spcPct val="14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η στατιστική κατανομή της τάσης διάσπασης της </a:t>
            </a:r>
            <a:r>
              <a:rPr lang="el-GR" sz="2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μονώσης</a:t>
            </a:r>
            <a:endParaRPr lang="el-GR" sz="2200" b="1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  <a:p>
            <a:pPr marL="914400" lvl="1" indent="-457200" algn="l">
              <a:lnSpc>
                <a:spcPct val="14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η στατιστική κατανομή των υπερτάσεων (προσδιορίζεται από μελέτες υπερτάσεων)</a:t>
            </a:r>
          </a:p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el-GR" sz="2200" b="1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3261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D25D-8E54-415C-85BF-1581C2B9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09372"/>
            <a:ext cx="9649072" cy="403588"/>
          </a:xfrm>
        </p:spPr>
        <p:txBody>
          <a:bodyPr>
            <a:normAutofit fontScale="90000"/>
          </a:bodyPr>
          <a:lstStyle/>
          <a:p>
            <a:pPr defTabSz="457109" fontAlgn="base">
              <a:spcAft>
                <a:spcPct val="0"/>
              </a:spcAft>
              <a:defRPr/>
            </a:pPr>
            <a:r>
              <a:rPr lang="el-GR" sz="2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ΣΤΑΤΙΣΤΙΚΗ ΜΕΘΟΔΟΣ ΔΙΑΒΑΘΜΙΣΗΣ ΜΟΝΩΣΗΣ</a:t>
            </a:r>
            <a:endParaRPr lang="en-GB" sz="25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3469582-2DC1-44D5-AB88-A87F7072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695136"/>
            <a:ext cx="10369152" cy="591767"/>
          </a:xfrm>
        </p:spPr>
        <p:txBody>
          <a:bodyPr/>
          <a:lstStyle/>
          <a:p>
            <a:pPr marL="347663" lvl="1" indent="-347663" algn="l" fontAlgn="base">
              <a:spcBef>
                <a:spcPct val="5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Συνάρτηση πυκνότητας πιθανότητας του εύρους των υπερτάσεων</a:t>
            </a:r>
          </a:p>
          <a:p>
            <a:pPr eaLnBrk="1" hangingPunct="1"/>
            <a:endParaRPr lang="el-GR" altLang="en-US" dirty="0"/>
          </a:p>
        </p:txBody>
      </p:sp>
      <p:pic>
        <p:nvPicPr>
          <p:cNvPr id="17413" name="Picture 7">
            <a:extLst>
              <a:ext uri="{FF2B5EF4-FFF2-40B4-BE49-F238E27FC236}">
                <a16:creationId xmlns:a16="http://schemas.microsoft.com/office/drawing/2014/main" id="{91FB4DA3-6A50-4B66-AF06-372BA692F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19791" r="20787" b="23529"/>
          <a:stretch/>
        </p:blipFill>
        <p:spPr bwMode="auto">
          <a:xfrm>
            <a:off x="2207568" y="1844824"/>
            <a:ext cx="6768752" cy="389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D25D-8E54-415C-85BF-1581C2B9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09372"/>
            <a:ext cx="9649072" cy="403588"/>
          </a:xfrm>
        </p:spPr>
        <p:txBody>
          <a:bodyPr>
            <a:normAutofit fontScale="90000"/>
          </a:bodyPr>
          <a:lstStyle/>
          <a:p>
            <a:pPr defTabSz="457109" fontAlgn="base">
              <a:spcAft>
                <a:spcPct val="0"/>
              </a:spcAft>
              <a:defRPr/>
            </a:pPr>
            <a:r>
              <a:rPr lang="el-GR" sz="2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ΣΤΑΤΙΣΤΙΚΗ ΜΕΘΟΔΟΣ ΔΙΑΒΑΘΜΙΣΗΣ ΜΟΝΩΣΗΣ</a:t>
            </a:r>
            <a:endParaRPr lang="en-GB" sz="25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3469582-2DC1-44D5-AB88-A87F7072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695136"/>
            <a:ext cx="10369152" cy="591767"/>
          </a:xfrm>
        </p:spPr>
        <p:txBody>
          <a:bodyPr/>
          <a:lstStyle/>
          <a:p>
            <a:pPr marL="347663" lvl="1" indent="-347663" algn="l" fontAlgn="base">
              <a:spcBef>
                <a:spcPct val="5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Στατιστική κατανομή της αντοχής της μόνωσης</a:t>
            </a:r>
          </a:p>
          <a:p>
            <a:pPr eaLnBrk="1" hangingPunct="1"/>
            <a:endParaRPr lang="el-GR" alt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B402409-B243-4EE8-BAA5-B7B794E4E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27673" r="15094" b="6917"/>
          <a:stretch>
            <a:fillRect/>
          </a:stretch>
        </p:blipFill>
        <p:spPr bwMode="auto">
          <a:xfrm>
            <a:off x="1991544" y="1844824"/>
            <a:ext cx="6096150" cy="377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930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D25D-8E54-415C-85BF-1581C2B9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09372"/>
            <a:ext cx="9649072" cy="403588"/>
          </a:xfrm>
        </p:spPr>
        <p:txBody>
          <a:bodyPr>
            <a:normAutofit fontScale="90000"/>
          </a:bodyPr>
          <a:lstStyle/>
          <a:p>
            <a:pPr defTabSz="457109" fontAlgn="base">
              <a:spcAft>
                <a:spcPct val="0"/>
              </a:spcAft>
              <a:defRPr/>
            </a:pPr>
            <a:r>
              <a:rPr lang="el-GR" sz="2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ΣΤΑΤΙΣΤΙΚΗ ΜΕΘΟΔΟΣ ΔΙΑΒΑΘΜΙΣΗΣ ΜΟΝΩΣΗΣ</a:t>
            </a:r>
            <a:endParaRPr lang="en-GB" sz="25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3469582-2DC1-44D5-AB88-A87F7072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695136"/>
            <a:ext cx="10369152" cy="591767"/>
          </a:xfrm>
        </p:spPr>
        <p:txBody>
          <a:bodyPr/>
          <a:lstStyle/>
          <a:p>
            <a:pPr marL="347663" lvl="1" indent="-347663" algn="l" fontAlgn="base">
              <a:spcBef>
                <a:spcPct val="5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Κίνδυνος αστοχίας ή κίνδυνος αποτυχίας </a:t>
            </a:r>
          </a:p>
          <a:p>
            <a:pPr eaLnBrk="1" hangingPunct="1"/>
            <a:endParaRPr lang="el-G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FB0183-AAF8-4722-90CE-45A8546072D3}"/>
                  </a:ext>
                </a:extLst>
              </p:cNvPr>
              <p:cNvSpPr/>
              <p:nvPr/>
            </p:nvSpPr>
            <p:spPr>
              <a:xfrm>
                <a:off x="1332238" y="2132856"/>
                <a:ext cx="3323602" cy="847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400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𝑑𝑈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FB0183-AAF8-4722-90CE-45A854607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38" y="2132856"/>
                <a:ext cx="3323602" cy="847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B4F6634-CFCC-4FD8-9961-C66A09E86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1988840"/>
            <a:ext cx="5938841" cy="33123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C4AD85-CBF8-4077-A186-A3BB41460575}"/>
              </a:ext>
            </a:extLst>
          </p:cNvPr>
          <p:cNvSpPr/>
          <p:nvPr/>
        </p:nvSpPr>
        <p:spPr>
          <a:xfrm>
            <a:off x="7608168" y="5298896"/>
            <a:ext cx="22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Κίνδυνος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l-GR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διασπάσεως</a:t>
            </a:r>
            <a:endParaRPr lang="el-GR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EACA4-A1B6-4F19-899B-0BA0DADE8625}"/>
              </a:ext>
            </a:extLst>
          </p:cNvPr>
          <p:cNvCxnSpPr>
            <a:cxnSpLocks/>
          </p:cNvCxnSpPr>
          <p:nvPr/>
        </p:nvCxnSpPr>
        <p:spPr>
          <a:xfrm flipV="1">
            <a:off x="8184232" y="4797152"/>
            <a:ext cx="288032" cy="501744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6A07A52-ECEE-4F19-8AB1-C8CE7B79F1A0}"/>
              </a:ext>
            </a:extLst>
          </p:cNvPr>
          <p:cNvSpPr/>
          <p:nvPr/>
        </p:nvSpPr>
        <p:spPr>
          <a:xfrm>
            <a:off x="6164370" y="5800640"/>
            <a:ext cx="522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http://www.faadooengineers.com/online-study/post/eee/high-voltage-engineering/130/statistical-methods-for-insulation-coordination</a:t>
            </a:r>
          </a:p>
        </p:txBody>
      </p:sp>
    </p:spTree>
    <p:extLst>
      <p:ext uri="{BB962C8B-B14F-4D97-AF65-F5344CB8AC3E}">
        <p14:creationId xmlns:p14="http://schemas.microsoft.com/office/powerpoint/2010/main" val="1005084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A158F1-B932-4FD1-90F6-82DBD061DE66}"/>
              </a:ext>
            </a:extLst>
          </p:cNvPr>
          <p:cNvSpPr/>
          <p:nvPr/>
        </p:nvSpPr>
        <p:spPr>
          <a:xfrm>
            <a:off x="8452371" y="1"/>
            <a:ext cx="3738141" cy="6943688"/>
          </a:xfrm>
          <a:prstGeom prst="rect">
            <a:avLst/>
          </a:prstGeom>
          <a:solidFill>
            <a:srgbClr val="8AB147"/>
          </a:solidFill>
          <a:ln w="9525" cap="flat" cmpd="sng" algn="ctr">
            <a:noFill/>
            <a:prstDash val="solid"/>
          </a:ln>
          <a:effectLst/>
        </p:spPr>
        <p:txBody>
          <a:bodyPr lIns="45707" tIns="22853" rIns="45707" bIns="22853" spcCol="0" rtlCol="0" anchor="ctr"/>
          <a:lstStyle/>
          <a:p>
            <a:pPr defTabSz="5436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l-GR" sz="2250" dirty="0">
              <a:solidFill>
                <a:prstClr val="white"/>
              </a:solidFill>
              <a:latin typeface="Times New Roman"/>
              <a:cs typeface="+mn-cs"/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7434"/>
            <a:ext cx="8452370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ΗΜΙΣΤΑΤΙΣΤΙΚΗ ΜΕΘΟΔΟΣ ΔΙΑΒΑΘΜΙΣΗΣ ΜΟΝΩΣΗΣ 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8A469A-8EF7-4037-8CD9-B23492BB9D07}"/>
              </a:ext>
            </a:extLst>
          </p:cNvPr>
          <p:cNvSpPr txBox="1">
            <a:spLocks/>
          </p:cNvSpPr>
          <p:nvPr/>
        </p:nvSpPr>
        <p:spPr>
          <a:xfrm>
            <a:off x="-55117" y="681774"/>
            <a:ext cx="8744401" cy="576064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54361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1087226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63084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2174455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98987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3490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710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0718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Συνάρτηση πυκνότητας πιθανότητας του εύρους των υπερτάσεων</a:t>
            </a:r>
          </a:p>
          <a:p>
            <a:pPr fontAlgn="auto">
              <a:spcAft>
                <a:spcPts val="0"/>
              </a:spcAft>
              <a:defRPr/>
            </a:pPr>
            <a:endParaRPr lang="el-GR" sz="2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8DBC4E6-6659-448A-9A70-FB5994ED1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6" y="1881811"/>
            <a:ext cx="7953630" cy="259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C27E10-FB58-4FBD-8EAB-B8932827BF66}"/>
              </a:ext>
            </a:extLst>
          </p:cNvPr>
          <p:cNvSpPr/>
          <p:nvPr/>
        </p:nvSpPr>
        <p:spPr>
          <a:xfrm>
            <a:off x="8452370" y="1246537"/>
            <a:ext cx="373814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Πρόκειτ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αι για την υπέρταση </a:t>
            </a:r>
            <a:r>
              <a:rPr lang="el-GR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χειρισμών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ή κεραυνού που εφαρμόζεται στον εξοπλισμό ως αποτέλεσμα ενός συγκεκριμένου γεγονότος στο σύστημα (ενεργοποίηση γραμμής, επανακλείσιμο, εμφάνιση σφάλματος, εκκένωση κεραυνού κ.λπ.), η μέγιστη τιμή του οποίου έχει πιθανότητα 2% να ξεπεραστεί.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848584-03F5-4A45-827B-4A980EC872D0}"/>
              </a:ext>
            </a:extLst>
          </p:cNvPr>
          <p:cNvSpPr/>
          <p:nvPr/>
        </p:nvSpPr>
        <p:spPr>
          <a:xfrm>
            <a:off x="4433172" y="5949280"/>
            <a:ext cx="3605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33CC"/>
                </a:solidFill>
              </a:rPr>
              <a:t>https://slideplayer.com/slide/3970470/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9CC3F1-01AC-4124-8B37-E5874AEE3497}"/>
              </a:ext>
            </a:extLst>
          </p:cNvPr>
          <p:cNvSpPr txBox="1">
            <a:spLocks/>
          </p:cNvSpPr>
          <p:nvPr/>
        </p:nvSpPr>
        <p:spPr>
          <a:xfrm>
            <a:off x="228486" y="4811603"/>
            <a:ext cx="8066423" cy="919989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54361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1087226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63084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2174455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98987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3490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710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0718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		</a:t>
            </a:r>
            <a:endParaRPr lang="el-G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91A727-039F-4AE0-8136-F46EE779DE17}"/>
                  </a:ext>
                </a:extLst>
              </p:cNvPr>
              <p:cNvSpPr/>
              <p:nvPr/>
            </p:nvSpPr>
            <p:spPr>
              <a:xfrm>
                <a:off x="767408" y="4906197"/>
                <a:ext cx="613384" cy="454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20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200" i="1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2200" i="1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2%</m:t>
                          </m:r>
                        </m:sub>
                      </m:sSub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91A727-039F-4AE0-8136-F46EE779D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4906197"/>
                <a:ext cx="613384" cy="454292"/>
              </a:xfrm>
              <a:prstGeom prst="rect">
                <a:avLst/>
              </a:prstGeom>
              <a:blipFill>
                <a:blip r:embed="rId4"/>
                <a:stretch>
                  <a:fillRect l="-1980" r="-45545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8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D9FF9D3-B250-4FB2-8CD3-1B97B85C9401}"/>
              </a:ext>
            </a:extLst>
          </p:cNvPr>
          <p:cNvSpPr/>
          <p:nvPr/>
        </p:nvSpPr>
        <p:spPr>
          <a:xfrm>
            <a:off x="8452371" y="1"/>
            <a:ext cx="3738141" cy="6943688"/>
          </a:xfrm>
          <a:prstGeom prst="rect">
            <a:avLst/>
          </a:prstGeom>
          <a:solidFill>
            <a:srgbClr val="8AB147"/>
          </a:solidFill>
          <a:ln w="9525" cap="flat" cmpd="sng" algn="ctr">
            <a:noFill/>
            <a:prstDash val="solid"/>
          </a:ln>
          <a:effectLst/>
        </p:spPr>
        <p:txBody>
          <a:bodyPr lIns="45707" tIns="22853" rIns="45707" bIns="22853" spcCol="0" rtlCol="0" anchor="ctr"/>
          <a:lstStyle/>
          <a:p>
            <a:pPr defTabSz="5436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l-GR" sz="2250" dirty="0">
              <a:solidFill>
                <a:prstClr val="white"/>
              </a:solidFill>
              <a:latin typeface="Times New Roman"/>
              <a:cs typeface="+mn-cs"/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1156"/>
            <a:ext cx="8478393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ΗΜΙΣΤΑΤΙΣΤΙΚΗ ΜΕΘΟΔΟΣ ΔΙΑΒΑΘΜΙΣΗΣ ΜΟΝΩΣΗΣ 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8A469A-8EF7-4037-8CD9-B23492BB9D07}"/>
              </a:ext>
            </a:extLst>
          </p:cNvPr>
          <p:cNvSpPr txBox="1">
            <a:spLocks/>
          </p:cNvSpPr>
          <p:nvPr/>
        </p:nvSpPr>
        <p:spPr>
          <a:xfrm>
            <a:off x="335360" y="725985"/>
            <a:ext cx="9865096" cy="576064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54361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1087226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63084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2174455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98987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3490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710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0718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Στατιστική κατανομή της αντοχής της μόνωσης</a:t>
            </a:r>
          </a:p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el-GR" altLang="en-US" sz="2200" b="1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l-GR" sz="2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6DE942-F0B7-4442-A93E-497762973345}"/>
              </a:ext>
            </a:extLst>
          </p:cNvPr>
          <p:cNvSpPr/>
          <p:nvPr/>
        </p:nvSpPr>
        <p:spPr>
          <a:xfrm>
            <a:off x="8506396" y="1393799"/>
            <a:ext cx="36300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Στατιστική κρουστική τάση αντοχής: Αυτή είναι η μέγιστη τιμή μιας κρουστικής τάσης δοκιμής (</a:t>
            </a:r>
            <a:r>
              <a:rPr lang="el-GR" dirty="0" err="1">
                <a:solidFill>
                  <a:schemeClr val="bg1"/>
                </a:solidFill>
              </a:rPr>
              <a:t>κεραυνικής</a:t>
            </a:r>
            <a:r>
              <a:rPr lang="el-GR" dirty="0">
                <a:solidFill>
                  <a:schemeClr val="bg1"/>
                </a:solidFill>
              </a:rPr>
              <a:t> ή χειρισμών), στην οποία η μόνωση παρουσιάζει, υπό καθορισμένες συνθήκες, πιθανότητα αντοχής 90%. Στην πράξη, δεν υπάρχει 100% πιθανότητα αντοχής. Επομένως, η τιμή που επιλέγεται είναι αυτή που έχει 10% πιθανότητα διάσπασης. </a:t>
            </a:r>
            <a:endParaRPr lang="el-GR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432087-D148-4121-8945-31D83AE61A57}"/>
              </a:ext>
            </a:extLst>
          </p:cNvPr>
          <p:cNvGrpSpPr/>
          <p:nvPr/>
        </p:nvGrpSpPr>
        <p:grpSpPr>
          <a:xfrm>
            <a:off x="574114" y="1560910"/>
            <a:ext cx="6563072" cy="3996572"/>
            <a:chOff x="574114" y="1560910"/>
            <a:chExt cx="6563072" cy="3996572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C637549-1C77-4317-9D4C-58E79432D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14" y="1825306"/>
              <a:ext cx="6563072" cy="346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481812-363E-49FA-B3DD-E48526FAA2AC}"/>
                </a:ext>
              </a:extLst>
            </p:cNvPr>
            <p:cNvSpPr/>
            <p:nvPr/>
          </p:nvSpPr>
          <p:spPr>
            <a:xfrm>
              <a:off x="3431431" y="5126595"/>
              <a:ext cx="42421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</a:rPr>
                <a:t>V</a:t>
              </a:r>
              <a:r>
                <a:rPr lang="en-US" sz="2200" baseline="-25000" dirty="0">
                  <a:latin typeface="Times New Roman" panose="02020603050405020304" pitchFamily="18" charset="0"/>
                </a:rPr>
                <a:t>i</a:t>
              </a:r>
              <a:endParaRPr lang="en-US" sz="2200" baseline="-250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959D94-D2D9-4D3C-85B6-CDA81F92FA1F}"/>
                </a:ext>
              </a:extLst>
            </p:cNvPr>
            <p:cNvSpPr/>
            <p:nvPr/>
          </p:nvSpPr>
          <p:spPr>
            <a:xfrm>
              <a:off x="695400" y="2886516"/>
              <a:ext cx="9067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</a:rPr>
                <a:t>P</a:t>
              </a:r>
              <a:r>
                <a:rPr lang="en-US" sz="2200" baseline="-25000" dirty="0">
                  <a:latin typeface="Times New Roman" panose="02020603050405020304" pitchFamily="18" charset="0"/>
                </a:rPr>
                <a:t>w</a:t>
              </a:r>
              <a:r>
                <a:rPr lang="en-US" sz="2200" dirty="0">
                  <a:latin typeface="Times New Roman" panose="02020603050405020304" pitchFamily="18" charset="0"/>
                </a:rPr>
                <a:t>(V</a:t>
              </a:r>
              <a:r>
                <a:rPr lang="en-US" sz="2200" baseline="-25000" dirty="0">
                  <a:latin typeface="Times New Roman" panose="02020603050405020304" pitchFamily="18" charset="0"/>
                </a:rPr>
                <a:t>i</a:t>
              </a:r>
              <a:r>
                <a:rPr lang="en-US" sz="2200" dirty="0">
                  <a:latin typeface="Times New Roman" panose="02020603050405020304" pitchFamily="18" charset="0"/>
                </a:rPr>
                <a:t>)</a:t>
              </a:r>
              <a:endParaRPr lang="en-US" sz="2200" baseline="-25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14C1A1-89DA-423B-B550-B32340ED415A}"/>
                </a:ext>
              </a:extLst>
            </p:cNvPr>
            <p:cNvSpPr/>
            <p:nvPr/>
          </p:nvSpPr>
          <p:spPr>
            <a:xfrm>
              <a:off x="6240016" y="4627686"/>
              <a:ext cx="38824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</a:rPr>
                <a:t>U</a:t>
              </a:r>
              <a:endParaRPr lang="en-US" sz="2200" baseline="-250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717874-C3D6-4179-B7AE-015D9D84509D}"/>
                </a:ext>
              </a:extLst>
            </p:cNvPr>
            <p:cNvSpPr/>
            <p:nvPr/>
          </p:nvSpPr>
          <p:spPr>
            <a:xfrm>
              <a:off x="621916" y="1560910"/>
              <a:ext cx="87075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</a:rPr>
                <a:t>P</a:t>
              </a:r>
              <a:r>
                <a:rPr lang="en-US" sz="2200" baseline="-25000" dirty="0">
                  <a:latin typeface="Times New Roman" panose="02020603050405020304" pitchFamily="18" charset="0"/>
                </a:rPr>
                <a:t>w</a:t>
              </a:r>
              <a:r>
                <a:rPr lang="en-US" sz="2200" dirty="0">
                  <a:latin typeface="Times New Roman" panose="02020603050405020304" pitchFamily="18" charset="0"/>
                </a:rPr>
                <a:t>(U)</a:t>
              </a:r>
              <a:endParaRPr lang="en-US" sz="2200" baseline="-250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B1A3C-3623-4CA1-87B7-4B15D0FB7339}"/>
              </a:ext>
            </a:extLst>
          </p:cNvPr>
          <p:cNvSpPr/>
          <p:nvPr/>
        </p:nvSpPr>
        <p:spPr>
          <a:xfrm>
            <a:off x="4433172" y="5949280"/>
            <a:ext cx="3605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33CC"/>
                </a:solidFill>
              </a:rPr>
              <a:t>https://slideplayer.com/slide/3970470/</a:t>
            </a:r>
          </a:p>
        </p:txBody>
      </p:sp>
    </p:spTree>
    <p:extLst>
      <p:ext uri="{BB962C8B-B14F-4D97-AF65-F5344CB8AC3E}">
        <p14:creationId xmlns:p14="http://schemas.microsoft.com/office/powerpoint/2010/main" val="24297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1069903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ΗΜΙΣΤΑΤΙΣΤΙΚΗ ΜΕΘΟΔΟΣ ΔΙΑΒΑΘΜΙΣΗΣ ΜΟΝΩΣΗΣ 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8A469A-8EF7-4037-8CD9-B23492BB9D07}"/>
              </a:ext>
            </a:extLst>
          </p:cNvPr>
          <p:cNvSpPr txBox="1">
            <a:spLocks/>
          </p:cNvSpPr>
          <p:nvPr/>
        </p:nvSpPr>
        <p:spPr>
          <a:xfrm>
            <a:off x="911424" y="875614"/>
            <a:ext cx="9865096" cy="576064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54361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1087226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63084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2174455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98987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3490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710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0718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Κίνδυνος αστοχίας ή κίνδυνος αποτυχίας </a:t>
            </a:r>
          </a:p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el-GR" altLang="en-US" sz="2200" b="1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l-G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DF0BFF8-FE54-407D-B0CE-0B97488F3491}"/>
                  </a:ext>
                </a:extLst>
              </p:cNvPr>
              <p:cNvSpPr/>
              <p:nvPr/>
            </p:nvSpPr>
            <p:spPr>
              <a:xfrm>
                <a:off x="6672064" y="875614"/>
                <a:ext cx="307054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200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sz="22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200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US" sz="2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200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200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2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DF0BFF8-FE54-407D-B0CE-0B97488F3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875614"/>
                <a:ext cx="3070548" cy="784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>
            <a:extLst>
              <a:ext uri="{FF2B5EF4-FFF2-40B4-BE49-F238E27FC236}">
                <a16:creationId xmlns:a16="http://schemas.microsoft.com/office/drawing/2014/main" id="{3D882C2C-64AF-4D70-A0B4-E28AF7C77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7033" y="1681417"/>
            <a:ext cx="7668852" cy="4387684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EF9576-64BD-45FC-96FA-DE883EEFCF67}"/>
              </a:ext>
            </a:extLst>
          </p:cNvPr>
          <p:cNvSpPr/>
          <p:nvPr/>
        </p:nvSpPr>
        <p:spPr>
          <a:xfrm>
            <a:off x="8371987" y="5960286"/>
            <a:ext cx="3605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33CC"/>
                </a:solidFill>
              </a:rPr>
              <a:t>https://slideplayer.com/slide/3970470/</a:t>
            </a:r>
          </a:p>
        </p:txBody>
      </p:sp>
    </p:spTree>
    <p:extLst>
      <p:ext uri="{BB962C8B-B14F-4D97-AF65-F5344CB8AC3E}">
        <p14:creationId xmlns:p14="http://schemas.microsoft.com/office/powerpoint/2010/main" val="21053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831672D-729A-4BE0-823E-6639A6E1AD5C}"/>
              </a:ext>
            </a:extLst>
          </p:cNvPr>
          <p:cNvGrpSpPr>
            <a:grpSpLocks noChangeAspect="1"/>
          </p:cNvGrpSpPr>
          <p:nvPr/>
        </p:nvGrpSpPr>
        <p:grpSpPr>
          <a:xfrm>
            <a:off x="6040614" y="1726551"/>
            <a:ext cx="5489909" cy="3413527"/>
            <a:chOff x="574114" y="1560910"/>
            <a:chExt cx="6563072" cy="4080801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80EB5C2A-4965-4BB3-B4EB-D825DB205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14" y="1825306"/>
              <a:ext cx="6563072" cy="346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D201CAD-AADD-450D-A45C-C6DDE1EFBDD9}"/>
                </a:ext>
              </a:extLst>
            </p:cNvPr>
            <p:cNvSpPr/>
            <p:nvPr/>
          </p:nvSpPr>
          <p:spPr>
            <a:xfrm>
              <a:off x="3431431" y="5126594"/>
              <a:ext cx="627032" cy="5151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err="1">
                  <a:latin typeface="Times New Roman" panose="02020603050405020304" pitchFamily="18" charset="0"/>
                </a:rPr>
                <a:t>V</a:t>
              </a:r>
              <a:r>
                <a:rPr lang="en-US" sz="2200" baseline="-25000" dirty="0" err="1">
                  <a:latin typeface="Times New Roman" panose="02020603050405020304" pitchFamily="18" charset="0"/>
                </a:rPr>
                <a:t>w</a:t>
              </a:r>
              <a:endParaRPr lang="en-US" sz="2200" baseline="-250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7EA872F-91B6-498A-B449-9ED6BC592547}"/>
                </a:ext>
              </a:extLst>
            </p:cNvPr>
            <p:cNvSpPr/>
            <p:nvPr/>
          </p:nvSpPr>
          <p:spPr>
            <a:xfrm>
              <a:off x="6240016" y="4627686"/>
              <a:ext cx="464142" cy="5151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</a:rPr>
                <a:t>V</a:t>
              </a:r>
              <a:endParaRPr lang="en-US" sz="2200" baseline="-250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FD1784-3589-42F2-9CDE-3CE1C4E5E367}"/>
                </a:ext>
              </a:extLst>
            </p:cNvPr>
            <p:cNvSpPr/>
            <p:nvPr/>
          </p:nvSpPr>
          <p:spPr>
            <a:xfrm>
              <a:off x="621916" y="1560910"/>
              <a:ext cx="1040965" cy="5151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</a:rPr>
                <a:t>P</a:t>
              </a:r>
              <a:r>
                <a:rPr lang="en-US" sz="2200" baseline="-25000" dirty="0">
                  <a:latin typeface="Times New Roman" panose="02020603050405020304" pitchFamily="18" charset="0"/>
                </a:rPr>
                <a:t>w</a:t>
              </a:r>
              <a:r>
                <a:rPr lang="en-US" sz="2200" dirty="0">
                  <a:latin typeface="Times New Roman" panose="02020603050405020304" pitchFamily="18" charset="0"/>
                </a:rPr>
                <a:t>(V)</a:t>
              </a:r>
              <a:endParaRPr lang="en-US" sz="2200" baseline="-25000" dirty="0"/>
            </a:p>
          </p:txBody>
        </p:sp>
      </p:grp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1069903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ΗΜΙΣΤΑΤΙΣΤΙΚΗ ΜΕΘΟΔΟΣ ΔΙΑΒΑΘΜΙΣΗΣ ΜΟΝΩΣΗΣ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8A469A-8EF7-4037-8CD9-B23492BB9D07}"/>
              </a:ext>
            </a:extLst>
          </p:cNvPr>
          <p:cNvSpPr txBox="1">
            <a:spLocks/>
          </p:cNvSpPr>
          <p:nvPr/>
        </p:nvSpPr>
        <p:spPr>
          <a:xfrm>
            <a:off x="641943" y="697006"/>
            <a:ext cx="11223808" cy="1107257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54361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1087226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63084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2174455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98987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3490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710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0718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	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               </a:t>
            </a:r>
            <a:r>
              <a:rPr lang="el-GR" alt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: υπέρταση, η οποία αν εφαρμοστεί πολλές φορές δεν προκαλεί διάσπαση της μόνωσης στο 90% των περιπτώσεων (στατιστική τάση αντοχής). </a:t>
            </a:r>
            <a:r>
              <a:rPr lang="en-US" alt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  </a:t>
            </a:r>
            <a:endParaRPr lang="el-GR" altLang="en-US" sz="2200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18490D1-272F-4F30-9E0F-CC821D225AB1}"/>
                  </a:ext>
                </a:extLst>
              </p:cNvPr>
              <p:cNvSpPr/>
              <p:nvPr/>
            </p:nvSpPr>
            <p:spPr>
              <a:xfrm>
                <a:off x="1282714" y="798974"/>
                <a:ext cx="1206292" cy="454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20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US" sz="2200" b="0" i="1" smtClean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  <m:r>
                            <m:rPr>
                              <m:nor/>
                            </m:rPr>
                            <a:rPr lang="en-US" sz="2200" i="1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%</m:t>
                          </m:r>
                        </m:sub>
                      </m:sSub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18490D1-272F-4F30-9E0F-CC821D225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14" y="798974"/>
                <a:ext cx="1206292" cy="454292"/>
              </a:xfrm>
              <a:prstGeom prst="rect">
                <a:avLst/>
              </a:prstGeom>
              <a:blipFill>
                <a:blip r:embed="rId4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23592D1-018E-4398-B330-1C53B969E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4432899"/>
            <a:ext cx="6909234" cy="574864"/>
          </a:xfrm>
        </p:spPr>
        <p:txBody>
          <a:bodyPr/>
          <a:lstStyle/>
          <a:p>
            <a:pPr marL="347663" lvl="1" indent="-347663" algn="l" fontAlgn="base">
              <a:spcBef>
                <a:spcPct val="5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Λόγος ασφαλείας (γ) – Περιθώριο ασφαλείας (ε)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349F43C6-BF56-4132-8AE8-1E4A5B52E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640" y="5006559"/>
            <a:ext cx="9467032" cy="12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defTabSz="543613" eaLnBrk="1" hangingPunct="1">
              <a:lnSpc>
                <a:spcPct val="14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l-GR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Μεγάλο γ μειώνει τον κίνδυνο διάσπασης της μόνωσης και αυξάνει τη δαπάνη της μόνωσης</a:t>
            </a:r>
            <a:endParaRPr lang="en-US" alt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defTabSz="543613" eaLnBrk="1" hangingPunct="1">
              <a:lnSpc>
                <a:spcPct val="14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l-GR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Όσο αυξάνει το γ μειώνεται η κίνδυνος διασπάσεως της μόνωσης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331BDE83-B4F2-4FC6-8AA2-B1AF06F40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2" y="1772816"/>
            <a:ext cx="1897956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03239F-66CE-4AB0-8347-124DF22820F3}"/>
                  </a:ext>
                </a:extLst>
              </p:cNvPr>
              <p:cNvSpPr/>
              <p:nvPr/>
            </p:nvSpPr>
            <p:spPr>
              <a:xfrm>
                <a:off x="1415480" y="4941853"/>
                <a:ext cx="1724536" cy="912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2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sz="2200">
                                <a:solidFill>
                                  <a:srgbClr val="0033CC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  <m:r>
                              <a:rPr lang="en-US" sz="2200" b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2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200" i="1">
                                        <a:solidFill>
                                          <a:srgbClr val="0033CC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200" i="1">
                                        <a:solidFill>
                                          <a:srgbClr val="0033CC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w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200" i="1">
                                        <a:solidFill>
                                          <a:srgbClr val="0033CC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90%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200" i="1">
                                        <a:solidFill>
                                          <a:srgbClr val="0033CC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200" i="1">
                                        <a:solidFill>
                                          <a:srgbClr val="0033CC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u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200" i="1">
                                        <a:solidFill>
                                          <a:srgbClr val="0033CC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2%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sz="2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03239F-66CE-4AB0-8347-124DF2282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4941853"/>
                <a:ext cx="1724536" cy="912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7DC52A0-5FF7-45C3-9611-1592D9FD4EF8}"/>
                  </a:ext>
                </a:extLst>
              </p:cNvPr>
              <p:cNvSpPr/>
              <p:nvPr/>
            </p:nvSpPr>
            <p:spPr>
              <a:xfrm>
                <a:off x="1417868" y="5705460"/>
                <a:ext cx="120512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ε</m:t>
                      </m:r>
                      <m:r>
                        <a:rPr lang="en-US" sz="2200" b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en-US" sz="2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7DC52A0-5FF7-45C3-9611-1592D9FD4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868" y="5705460"/>
                <a:ext cx="1205126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7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D25D-8E54-415C-85BF-1581C2B9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09372"/>
            <a:ext cx="9649072" cy="403588"/>
          </a:xfrm>
        </p:spPr>
        <p:txBody>
          <a:bodyPr>
            <a:normAutofit fontScale="90000"/>
          </a:bodyPr>
          <a:lstStyle/>
          <a:p>
            <a:pPr defTabSz="457109" fontAlgn="base">
              <a:spcAft>
                <a:spcPct val="0"/>
              </a:spcAft>
              <a:defRPr/>
            </a:pPr>
            <a:r>
              <a:rPr lang="el-GR" sz="2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ΔΙΑΒΑΘΜΙΣΗΣ ΜΟΝΩΣΗΣ ΣΕ ΑΛΥΣΟΕΙΔΗ ΜΟΝΩΤΗΡΑ</a:t>
            </a:r>
            <a:endParaRPr lang="en-GB" sz="25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21308-291C-46E2-B702-C7DB879C1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732052"/>
            <a:ext cx="6408712" cy="51188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A68AD9-957E-48FE-B65E-C52F9BC53CC5}"/>
              </a:ext>
            </a:extLst>
          </p:cNvPr>
          <p:cNvSpPr/>
          <p:nvPr/>
        </p:nvSpPr>
        <p:spPr>
          <a:xfrm>
            <a:off x="3168352" y="595667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https://www.electrical4u.com/insulation-coordination-in-power-system/</a:t>
            </a:r>
          </a:p>
        </p:txBody>
      </p:sp>
    </p:spTree>
    <p:extLst>
      <p:ext uri="{BB962C8B-B14F-4D97-AF65-F5344CB8AC3E}">
        <p14:creationId xmlns:p14="http://schemas.microsoft.com/office/powerpoint/2010/main" val="34943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1069903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ΔΙΗΛΕΚΤΡΙΚΕΣ ΚΑΤΑΠΟΝΗΣΕΙΣ – ΜΟΝΩΣΕΙΣ (2/2)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68B442-5C83-40C8-9AB5-B4143BABE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84" y="908720"/>
            <a:ext cx="10699032" cy="5256584"/>
          </a:xfrm>
        </p:spPr>
        <p:txBody>
          <a:bodyPr/>
          <a:lstStyle/>
          <a:p>
            <a:pPr marL="457109" lvl="1" indent="-342831" algn="l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Χαρακτηριστικά των υπερτάσεων:</a:t>
            </a:r>
          </a:p>
          <a:p>
            <a:pPr marL="914400" lvl="1" indent="-457200" algn="l" eaLnBrk="1" fontAlgn="base" hangingPunct="1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l-GR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σπανιότητα</a:t>
            </a:r>
          </a:p>
          <a:p>
            <a:pPr marL="914400" lvl="1" indent="-457200" algn="l" eaLnBrk="1" fontAlgn="base" hangingPunct="1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l-GR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μικρή διάρκεια</a:t>
            </a:r>
          </a:p>
          <a:p>
            <a:pPr marL="457178" lvl="1" indent="-342900" algn="l" fontAlgn="base">
              <a:spcBef>
                <a:spcPct val="5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Διαβάθμιση μόνωσης</a:t>
            </a:r>
          </a:p>
          <a:p>
            <a:pPr marL="457109" lvl="1" indent="-342831" algn="l" fontAlgn="base">
              <a:spcBef>
                <a:spcPct val="5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Μόνωση του αέρα</a:t>
            </a:r>
          </a:p>
          <a:p>
            <a:pPr marL="457178" lvl="1" indent="-342900" algn="l" fontAlgn="base">
              <a:spcBef>
                <a:spcPct val="5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Για δίκτυα ονομαστικής τάσεως μέχρι και 220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kV </a:t>
            </a:r>
            <a:r>
              <a:rPr lang="el-GR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κατά τη σχεδίαση λαμβάνονται υπ’ </a:t>
            </a:r>
            <a:r>
              <a:rPr lang="el-GR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όψιν</a:t>
            </a:r>
            <a:r>
              <a:rPr lang="el-GR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οι ατμοσφαιρικές υπερτάσεις, ενώ για δίκτυα ονομαστικής τάσεως άνω των 220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kV </a:t>
            </a:r>
            <a:r>
              <a:rPr lang="el-GR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λαμβάνονται υπ’ </a:t>
            </a:r>
            <a:r>
              <a:rPr lang="el-GR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όψιν</a:t>
            </a:r>
            <a:r>
              <a:rPr lang="el-GR" sz="24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οι εσωτερικές υπερτάσεις.</a:t>
            </a:r>
          </a:p>
          <a:p>
            <a:pPr marL="457109" lvl="1" indent="-342831" algn="l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l-GR" alt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9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0776A10-A4E6-428C-AAF3-E4CF3AF180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3325" y="-7129"/>
            <a:ext cx="9946896" cy="6391887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BAE3B345-ED9A-4140-A1BB-600F453E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529" y="1073770"/>
            <a:ext cx="3999614" cy="86649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arial"/>
              </a:rPr>
              <a:t> Simple Substation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994D2D6-8FF6-4728-8EFD-C698030B7D1F}"/>
              </a:ext>
            </a:extLst>
          </p:cNvPr>
          <p:cNvSpPr txBox="1">
            <a:spLocks/>
          </p:cNvSpPr>
          <p:nvPr/>
        </p:nvSpPr>
        <p:spPr>
          <a:xfrm>
            <a:off x="3489328" y="1741491"/>
            <a:ext cx="7178675" cy="4384675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54361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1087226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63084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2174455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98987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3490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710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0718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600"/>
              </a:spcAft>
            </a:pPr>
            <a:br>
              <a:rPr lang="en-US" sz="2400"/>
            </a:br>
            <a:endParaRPr lang="en-US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C3C758-BE44-44AF-800F-1328DB33EFB0}"/>
              </a:ext>
            </a:extLst>
          </p:cNvPr>
          <p:cNvSpPr/>
          <p:nvPr/>
        </p:nvSpPr>
        <p:spPr>
          <a:xfrm>
            <a:off x="9202466" y="2814570"/>
            <a:ext cx="616688" cy="2253668"/>
          </a:xfrm>
          <a:prstGeom prst="ellips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90F563-FF45-4999-99CC-920B50337C88}"/>
              </a:ext>
            </a:extLst>
          </p:cNvPr>
          <p:cNvSpPr txBox="1"/>
          <p:nvPr/>
        </p:nvSpPr>
        <p:spPr>
          <a:xfrm>
            <a:off x="6082154" y="3463487"/>
            <a:ext cx="116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Breaker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624EB5-0465-4B4B-B85F-8D5B5A0EDE2D}"/>
              </a:ext>
            </a:extLst>
          </p:cNvPr>
          <p:cNvSpPr txBox="1"/>
          <p:nvPr/>
        </p:nvSpPr>
        <p:spPr>
          <a:xfrm>
            <a:off x="4227106" y="2722946"/>
            <a:ext cx="174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Disconnect</a:t>
            </a:r>
          </a:p>
          <a:p>
            <a:r>
              <a:rPr lang="en-US" b="1" dirty="0">
                <a:solidFill>
                  <a:schemeClr val="bg1"/>
                </a:solidFill>
                <a:latin typeface="+mn-lt"/>
              </a:rPr>
              <a:t> Switch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5CCE1B-2E09-4C0E-8133-46402E22F1D3}"/>
              </a:ext>
            </a:extLst>
          </p:cNvPr>
          <p:cNvSpPr txBox="1"/>
          <p:nvPr/>
        </p:nvSpPr>
        <p:spPr>
          <a:xfrm>
            <a:off x="7436848" y="3369277"/>
            <a:ext cx="157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CT or CCVT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E72734-E256-4ACF-B676-A8F307F794A6}"/>
              </a:ext>
            </a:extLst>
          </p:cNvPr>
          <p:cNvSpPr txBox="1"/>
          <p:nvPr/>
        </p:nvSpPr>
        <p:spPr>
          <a:xfrm>
            <a:off x="8902385" y="2242300"/>
            <a:ext cx="1578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Station Arresters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7613EF-9C45-485E-9B68-4B7083A513C5}"/>
              </a:ext>
            </a:extLst>
          </p:cNvPr>
          <p:cNvSpPr txBox="1"/>
          <p:nvPr/>
        </p:nvSpPr>
        <p:spPr>
          <a:xfrm>
            <a:off x="9751960" y="3727222"/>
            <a:ext cx="1578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Power Transformer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0A33F6-5DDE-47DC-9377-F51633283402}"/>
              </a:ext>
            </a:extLst>
          </p:cNvPr>
          <p:cNvSpPr txBox="1"/>
          <p:nvPr/>
        </p:nvSpPr>
        <p:spPr>
          <a:xfrm>
            <a:off x="4142207" y="7031"/>
            <a:ext cx="339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Overhead Shield Wire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2E12BA-FD92-46ED-9FC2-9E364EB5AD8C}"/>
              </a:ext>
            </a:extLst>
          </p:cNvPr>
          <p:cNvSpPr/>
          <p:nvPr/>
        </p:nvSpPr>
        <p:spPr>
          <a:xfrm>
            <a:off x="7170382" y="6006223"/>
            <a:ext cx="3722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https://slideplayer.com/slide/17549675/</a:t>
            </a:r>
          </a:p>
        </p:txBody>
      </p:sp>
    </p:spTree>
    <p:extLst>
      <p:ext uri="{BB962C8B-B14F-4D97-AF65-F5344CB8AC3E}">
        <p14:creationId xmlns:p14="http://schemas.microsoft.com/office/powerpoint/2010/main" val="14595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6B622A-5E9C-4159-8BF0-7B1E73628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16" y="692696"/>
            <a:ext cx="7344884" cy="5308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427A6D-2953-442D-BC33-C5D8F4C2D31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00" y="692697"/>
            <a:ext cx="4200284" cy="525435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FB59E8-12E9-450B-AD71-CB965B5ED783}"/>
              </a:ext>
            </a:extLst>
          </p:cNvPr>
          <p:cNvSpPr/>
          <p:nvPr/>
        </p:nvSpPr>
        <p:spPr>
          <a:xfrm>
            <a:off x="7170382" y="6006223"/>
            <a:ext cx="3722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33CC"/>
                </a:solidFill>
              </a:rPr>
              <a:t>https://slideplayer.com/slide/17549675/</a:t>
            </a:r>
          </a:p>
        </p:txBody>
      </p:sp>
    </p:spTree>
    <p:extLst>
      <p:ext uri="{BB962C8B-B14F-4D97-AF65-F5344CB8AC3E}">
        <p14:creationId xmlns:p14="http://schemas.microsoft.com/office/powerpoint/2010/main" val="36702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1069903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ΜΟΝΩΣΗ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E8E665-2544-4421-866C-38834F428428}"/>
              </a:ext>
            </a:extLst>
          </p:cNvPr>
          <p:cNvSpPr txBox="1">
            <a:spLocks/>
          </p:cNvSpPr>
          <p:nvPr/>
        </p:nvSpPr>
        <p:spPr>
          <a:xfrm>
            <a:off x="479377" y="1052736"/>
            <a:ext cx="5256584" cy="482453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54361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1087226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63084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2174455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98987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3490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710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0718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Αυτοεπανερχόμενη</a:t>
            </a:r>
            <a:r>
              <a:rPr lang="el-GR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μόνωση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ανακτά τη μονωτική της ικανότητα μετά από διάσπαση (π.χ. διακόπτες αέρα, μονωτήρες) 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</a:t>
            </a:r>
            <a:r>
              <a:rPr lang="el-GR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αυτοεπανερχόμενη</a:t>
            </a:r>
            <a:r>
              <a:rPr lang="el-GR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μόνωση: </a:t>
            </a:r>
            <a:r>
              <a:rPr lang="el-GR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ανακτά τη μονωτική της ικανότητα μετά από διάσπαση (π.χ. μόνωση λαδιού, χαρτιού, αερίου) </a:t>
            </a:r>
          </a:p>
          <a:p>
            <a:pPr fontAlgn="auto">
              <a:spcAft>
                <a:spcPts val="0"/>
              </a:spcAft>
              <a:defRPr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40D86F29-F9E5-4494-9686-DE50686F16A1}"/>
              </a:ext>
            </a:extLst>
          </p:cNvPr>
          <p:cNvGrpSpPr/>
          <p:nvPr/>
        </p:nvGrpSpPr>
        <p:grpSpPr>
          <a:xfrm>
            <a:off x="6030825" y="9826"/>
            <a:ext cx="5637028" cy="6296812"/>
            <a:chOff x="3967727" y="700644"/>
            <a:chExt cx="5637028" cy="6296812"/>
          </a:xfrm>
        </p:grpSpPr>
        <p:grpSp>
          <p:nvGrpSpPr>
            <p:cNvPr id="10" name="Group 656">
              <a:extLst>
                <a:ext uri="{FF2B5EF4-FFF2-40B4-BE49-F238E27FC236}">
                  <a16:creationId xmlns:a16="http://schemas.microsoft.com/office/drawing/2014/main" id="{7D7968BD-5AD3-4781-B851-500DEEC55DF6}"/>
                </a:ext>
              </a:extLst>
            </p:cNvPr>
            <p:cNvGrpSpPr/>
            <p:nvPr/>
          </p:nvGrpSpPr>
          <p:grpSpPr>
            <a:xfrm>
              <a:off x="3967727" y="700644"/>
              <a:ext cx="5637028" cy="6040046"/>
              <a:chOff x="3967727" y="700644"/>
              <a:chExt cx="5637028" cy="6040046"/>
            </a:xfrm>
          </p:grpSpPr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2929DDC2-39A4-4387-8E3F-6870A453D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921288" y="700644"/>
                <a:ext cx="596642" cy="5852556"/>
              </a:xfrm>
              <a:prstGeom prst="rect">
                <a:avLst/>
              </a:prstGeom>
              <a:gradFill rotWithShape="1">
                <a:gsLst>
                  <a:gs pos="0">
                    <a:srgbClr val="808080">
                      <a:gamma/>
                      <a:shade val="46275"/>
                      <a:invGamma/>
                    </a:srgbClr>
                  </a:gs>
                  <a:gs pos="5000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2B14E54D-8FE2-49E0-9EF6-3BF55003620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746900" y="5269640"/>
                <a:ext cx="1343773" cy="509850"/>
              </a:xfrm>
              <a:custGeom>
                <a:avLst/>
                <a:gdLst/>
                <a:ahLst/>
                <a:cxnLst>
                  <a:cxn ang="0">
                    <a:pos x="76" y="375"/>
                  </a:cxn>
                  <a:cxn ang="0">
                    <a:pos x="535" y="131"/>
                  </a:cxn>
                  <a:cxn ang="0">
                    <a:pos x="818" y="39"/>
                  </a:cxn>
                  <a:cxn ang="0">
                    <a:pos x="1209" y="17"/>
                  </a:cxn>
                  <a:cxn ang="0">
                    <a:pos x="1315" y="11"/>
                  </a:cxn>
                  <a:cxn ang="0">
                    <a:pos x="1315" y="83"/>
                  </a:cxn>
                  <a:cxn ang="0">
                    <a:pos x="1046" y="83"/>
                  </a:cxn>
                  <a:cxn ang="0">
                    <a:pos x="801" y="120"/>
                  </a:cxn>
                  <a:cxn ang="0">
                    <a:pos x="513" y="229"/>
                  </a:cxn>
                  <a:cxn ang="0">
                    <a:pos x="76" y="484"/>
                  </a:cxn>
                  <a:cxn ang="0">
                    <a:pos x="76" y="375"/>
                  </a:cxn>
                </a:cxnLst>
                <a:rect l="0" t="0" r="r" b="b"/>
                <a:pathLst>
                  <a:path w="1360" h="509">
                    <a:moveTo>
                      <a:pt x="76" y="375"/>
                    </a:moveTo>
                    <a:cubicBezTo>
                      <a:pt x="152" y="316"/>
                      <a:pt x="411" y="187"/>
                      <a:pt x="535" y="131"/>
                    </a:cubicBezTo>
                    <a:cubicBezTo>
                      <a:pt x="659" y="75"/>
                      <a:pt x="706" y="58"/>
                      <a:pt x="818" y="39"/>
                    </a:cubicBezTo>
                    <a:cubicBezTo>
                      <a:pt x="930" y="20"/>
                      <a:pt x="1126" y="22"/>
                      <a:pt x="1209" y="17"/>
                    </a:cubicBezTo>
                    <a:cubicBezTo>
                      <a:pt x="1292" y="12"/>
                      <a:pt x="1297" y="0"/>
                      <a:pt x="1315" y="11"/>
                    </a:cubicBezTo>
                    <a:cubicBezTo>
                      <a:pt x="1333" y="22"/>
                      <a:pt x="1360" y="71"/>
                      <a:pt x="1315" y="83"/>
                    </a:cubicBezTo>
                    <a:cubicBezTo>
                      <a:pt x="1270" y="95"/>
                      <a:pt x="1132" y="77"/>
                      <a:pt x="1046" y="83"/>
                    </a:cubicBezTo>
                    <a:cubicBezTo>
                      <a:pt x="960" y="89"/>
                      <a:pt x="890" y="96"/>
                      <a:pt x="801" y="120"/>
                    </a:cubicBezTo>
                    <a:cubicBezTo>
                      <a:pt x="712" y="144"/>
                      <a:pt x="634" y="168"/>
                      <a:pt x="513" y="229"/>
                    </a:cubicBezTo>
                    <a:cubicBezTo>
                      <a:pt x="392" y="290"/>
                      <a:pt x="149" y="459"/>
                      <a:pt x="76" y="484"/>
                    </a:cubicBezTo>
                    <a:cubicBezTo>
                      <a:pt x="3" y="509"/>
                      <a:pt x="0" y="434"/>
                      <a:pt x="76" y="375"/>
                    </a:cubicBez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F90B4DD1-4CED-482F-8D72-E4504A8EBC8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785294" y="2780374"/>
                <a:ext cx="1343773" cy="509850"/>
              </a:xfrm>
              <a:custGeom>
                <a:avLst/>
                <a:gdLst/>
                <a:ahLst/>
                <a:cxnLst>
                  <a:cxn ang="0">
                    <a:pos x="76" y="375"/>
                  </a:cxn>
                  <a:cxn ang="0">
                    <a:pos x="535" y="131"/>
                  </a:cxn>
                  <a:cxn ang="0">
                    <a:pos x="818" y="39"/>
                  </a:cxn>
                  <a:cxn ang="0">
                    <a:pos x="1209" y="17"/>
                  </a:cxn>
                  <a:cxn ang="0">
                    <a:pos x="1315" y="11"/>
                  </a:cxn>
                  <a:cxn ang="0">
                    <a:pos x="1315" y="83"/>
                  </a:cxn>
                  <a:cxn ang="0">
                    <a:pos x="1046" y="83"/>
                  </a:cxn>
                  <a:cxn ang="0">
                    <a:pos x="801" y="120"/>
                  </a:cxn>
                  <a:cxn ang="0">
                    <a:pos x="513" y="229"/>
                  </a:cxn>
                  <a:cxn ang="0">
                    <a:pos x="76" y="484"/>
                  </a:cxn>
                  <a:cxn ang="0">
                    <a:pos x="76" y="375"/>
                  </a:cxn>
                </a:cxnLst>
                <a:rect l="0" t="0" r="r" b="b"/>
                <a:pathLst>
                  <a:path w="1360" h="509">
                    <a:moveTo>
                      <a:pt x="76" y="375"/>
                    </a:moveTo>
                    <a:cubicBezTo>
                      <a:pt x="152" y="316"/>
                      <a:pt x="411" y="187"/>
                      <a:pt x="535" y="131"/>
                    </a:cubicBezTo>
                    <a:cubicBezTo>
                      <a:pt x="659" y="75"/>
                      <a:pt x="706" y="58"/>
                      <a:pt x="818" y="39"/>
                    </a:cubicBezTo>
                    <a:cubicBezTo>
                      <a:pt x="930" y="20"/>
                      <a:pt x="1126" y="22"/>
                      <a:pt x="1209" y="17"/>
                    </a:cubicBezTo>
                    <a:cubicBezTo>
                      <a:pt x="1292" y="12"/>
                      <a:pt x="1297" y="0"/>
                      <a:pt x="1315" y="11"/>
                    </a:cubicBezTo>
                    <a:cubicBezTo>
                      <a:pt x="1333" y="22"/>
                      <a:pt x="1360" y="71"/>
                      <a:pt x="1315" y="83"/>
                    </a:cubicBezTo>
                    <a:cubicBezTo>
                      <a:pt x="1270" y="95"/>
                      <a:pt x="1132" y="77"/>
                      <a:pt x="1046" y="83"/>
                    </a:cubicBezTo>
                    <a:cubicBezTo>
                      <a:pt x="960" y="89"/>
                      <a:pt x="890" y="96"/>
                      <a:pt x="801" y="120"/>
                    </a:cubicBezTo>
                    <a:cubicBezTo>
                      <a:pt x="712" y="144"/>
                      <a:pt x="634" y="168"/>
                      <a:pt x="513" y="229"/>
                    </a:cubicBezTo>
                    <a:cubicBezTo>
                      <a:pt x="392" y="290"/>
                      <a:pt x="149" y="459"/>
                      <a:pt x="76" y="484"/>
                    </a:cubicBezTo>
                    <a:cubicBezTo>
                      <a:pt x="3" y="509"/>
                      <a:pt x="0" y="434"/>
                      <a:pt x="76" y="375"/>
                    </a:cubicBez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" name="Group 58">
                <a:extLst>
                  <a:ext uri="{FF2B5EF4-FFF2-40B4-BE49-F238E27FC236}">
                    <a16:creationId xmlns:a16="http://schemas.microsoft.com/office/drawing/2014/main" id="{95C0C1C6-9BB3-4AC3-97C4-7297645270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9338954" y="1881673"/>
                <a:ext cx="253988" cy="941102"/>
                <a:chOff x="4788" y="4725"/>
                <a:chExt cx="257" cy="943"/>
              </a:xfrm>
            </p:grpSpPr>
            <p:sp>
              <p:nvSpPr>
                <p:cNvPr id="96" name="Oval 59">
                  <a:extLst>
                    <a:ext uri="{FF2B5EF4-FFF2-40B4-BE49-F238E27FC236}">
                      <a16:creationId xmlns:a16="http://schemas.microsoft.com/office/drawing/2014/main" id="{2A4B6D81-651B-4192-92D2-621EF52693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453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Oval 60">
                  <a:extLst>
                    <a:ext uri="{FF2B5EF4-FFF2-40B4-BE49-F238E27FC236}">
                      <a16:creationId xmlns:a16="http://schemas.microsoft.com/office/drawing/2014/main" id="{34015E88-7057-43B6-B3B3-4E20799DD0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396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Oval 61">
                  <a:extLst>
                    <a:ext uri="{FF2B5EF4-FFF2-40B4-BE49-F238E27FC236}">
                      <a16:creationId xmlns:a16="http://schemas.microsoft.com/office/drawing/2014/main" id="{95F421ED-DA77-4F0A-9169-FD7FEA544C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340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Oval 62">
                  <a:extLst>
                    <a:ext uri="{FF2B5EF4-FFF2-40B4-BE49-F238E27FC236}">
                      <a16:creationId xmlns:a16="http://schemas.microsoft.com/office/drawing/2014/main" id="{A1CF8D98-8BAC-4C67-96B9-64E91C0ADB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286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Oval 63">
                  <a:extLst>
                    <a:ext uri="{FF2B5EF4-FFF2-40B4-BE49-F238E27FC236}">
                      <a16:creationId xmlns:a16="http://schemas.microsoft.com/office/drawing/2014/main" id="{8E4664F3-6679-4D7A-8DBE-149B78378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227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Oval 64">
                  <a:extLst>
                    <a:ext uri="{FF2B5EF4-FFF2-40B4-BE49-F238E27FC236}">
                      <a16:creationId xmlns:a16="http://schemas.microsoft.com/office/drawing/2014/main" id="{A5C1F643-BAAC-413E-A42B-539E742280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170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Oval 65">
                  <a:extLst>
                    <a:ext uri="{FF2B5EF4-FFF2-40B4-BE49-F238E27FC236}">
                      <a16:creationId xmlns:a16="http://schemas.microsoft.com/office/drawing/2014/main" id="{8B4E4E6F-A808-44BF-AD4D-1833128D0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114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Oval 66">
                  <a:extLst>
                    <a:ext uri="{FF2B5EF4-FFF2-40B4-BE49-F238E27FC236}">
                      <a16:creationId xmlns:a16="http://schemas.microsoft.com/office/drawing/2014/main" id="{37A035D2-E3A5-4546-9533-8CE907D582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060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Oval 67">
                  <a:extLst>
                    <a:ext uri="{FF2B5EF4-FFF2-40B4-BE49-F238E27FC236}">
                      <a16:creationId xmlns:a16="http://schemas.microsoft.com/office/drawing/2014/main" id="{266B84B3-0E9B-4454-A64E-17B36C24E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004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Oval 68">
                  <a:extLst>
                    <a:ext uri="{FF2B5EF4-FFF2-40B4-BE49-F238E27FC236}">
                      <a16:creationId xmlns:a16="http://schemas.microsoft.com/office/drawing/2014/main" id="{CAFE9767-948B-4B70-8866-1B005737C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4949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Oval 69">
                  <a:extLst>
                    <a:ext uri="{FF2B5EF4-FFF2-40B4-BE49-F238E27FC236}">
                      <a16:creationId xmlns:a16="http://schemas.microsoft.com/office/drawing/2014/main" id="{DF61A4B1-E55E-4298-8FDA-654EB20093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4893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Oval 70">
                  <a:extLst>
                    <a:ext uri="{FF2B5EF4-FFF2-40B4-BE49-F238E27FC236}">
                      <a16:creationId xmlns:a16="http://schemas.microsoft.com/office/drawing/2014/main" id="{4A1B3A33-C47A-411B-8DF5-3BDF37353A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4837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AutoShape 71">
                  <a:extLst>
                    <a:ext uri="{FF2B5EF4-FFF2-40B4-BE49-F238E27FC236}">
                      <a16:creationId xmlns:a16="http://schemas.microsoft.com/office/drawing/2014/main" id="{D2B3C4D1-02C9-4105-82BA-6B6EDA5C4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5" y="4725"/>
                  <a:ext cx="29" cy="144"/>
                </a:xfrm>
                <a:prstGeom prst="can">
                  <a:avLst>
                    <a:gd name="adj" fmla="val 10345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AutoShape 72">
                  <a:extLst>
                    <a:ext uri="{FF2B5EF4-FFF2-40B4-BE49-F238E27FC236}">
                      <a16:creationId xmlns:a16="http://schemas.microsoft.com/office/drawing/2014/main" id="{848B54E7-7DE8-4D5A-AAA5-8D72105BB1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20000">
                  <a:off x="4895" y="5524"/>
                  <a:ext cx="29" cy="144"/>
                </a:xfrm>
                <a:prstGeom prst="can">
                  <a:avLst>
                    <a:gd name="adj" fmla="val 10345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AutoShape 73">
                  <a:extLst>
                    <a:ext uri="{FF2B5EF4-FFF2-40B4-BE49-F238E27FC236}">
                      <a16:creationId xmlns:a16="http://schemas.microsoft.com/office/drawing/2014/main" id="{FB6E625E-298D-4DD9-B848-28985F426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120000">
                  <a:off x="4926" y="5524"/>
                  <a:ext cx="29" cy="144"/>
                </a:xfrm>
                <a:prstGeom prst="can">
                  <a:avLst>
                    <a:gd name="adj" fmla="val 10345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963969DB-6869-4252-87B1-F1515D0DD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6889" y="2711084"/>
                <a:ext cx="1299472" cy="590516"/>
              </a:xfrm>
              <a:custGeom>
                <a:avLst/>
                <a:gdLst/>
                <a:ahLst/>
                <a:cxnLst>
                  <a:cxn ang="0">
                    <a:pos x="76" y="375"/>
                  </a:cxn>
                  <a:cxn ang="0">
                    <a:pos x="535" y="131"/>
                  </a:cxn>
                  <a:cxn ang="0">
                    <a:pos x="818" y="39"/>
                  </a:cxn>
                  <a:cxn ang="0">
                    <a:pos x="1209" y="17"/>
                  </a:cxn>
                  <a:cxn ang="0">
                    <a:pos x="1315" y="11"/>
                  </a:cxn>
                  <a:cxn ang="0">
                    <a:pos x="1315" y="83"/>
                  </a:cxn>
                  <a:cxn ang="0">
                    <a:pos x="1046" y="83"/>
                  </a:cxn>
                  <a:cxn ang="0">
                    <a:pos x="801" y="120"/>
                  </a:cxn>
                  <a:cxn ang="0">
                    <a:pos x="513" y="229"/>
                  </a:cxn>
                  <a:cxn ang="0">
                    <a:pos x="76" y="484"/>
                  </a:cxn>
                  <a:cxn ang="0">
                    <a:pos x="76" y="375"/>
                  </a:cxn>
                </a:cxnLst>
                <a:rect l="0" t="0" r="r" b="b"/>
                <a:pathLst>
                  <a:path w="1360" h="509">
                    <a:moveTo>
                      <a:pt x="76" y="375"/>
                    </a:moveTo>
                    <a:cubicBezTo>
                      <a:pt x="152" y="316"/>
                      <a:pt x="411" y="187"/>
                      <a:pt x="535" y="131"/>
                    </a:cubicBezTo>
                    <a:cubicBezTo>
                      <a:pt x="659" y="75"/>
                      <a:pt x="706" y="58"/>
                      <a:pt x="818" y="39"/>
                    </a:cubicBezTo>
                    <a:cubicBezTo>
                      <a:pt x="930" y="20"/>
                      <a:pt x="1126" y="22"/>
                      <a:pt x="1209" y="17"/>
                    </a:cubicBezTo>
                    <a:cubicBezTo>
                      <a:pt x="1292" y="12"/>
                      <a:pt x="1297" y="0"/>
                      <a:pt x="1315" y="11"/>
                    </a:cubicBezTo>
                    <a:cubicBezTo>
                      <a:pt x="1333" y="22"/>
                      <a:pt x="1360" y="71"/>
                      <a:pt x="1315" y="83"/>
                    </a:cubicBezTo>
                    <a:cubicBezTo>
                      <a:pt x="1270" y="95"/>
                      <a:pt x="1132" y="77"/>
                      <a:pt x="1046" y="83"/>
                    </a:cubicBezTo>
                    <a:cubicBezTo>
                      <a:pt x="960" y="89"/>
                      <a:pt x="890" y="96"/>
                      <a:pt x="801" y="120"/>
                    </a:cubicBezTo>
                    <a:cubicBezTo>
                      <a:pt x="712" y="144"/>
                      <a:pt x="634" y="168"/>
                      <a:pt x="513" y="229"/>
                    </a:cubicBezTo>
                    <a:cubicBezTo>
                      <a:pt x="392" y="290"/>
                      <a:pt x="149" y="459"/>
                      <a:pt x="76" y="484"/>
                    </a:cubicBezTo>
                    <a:cubicBezTo>
                      <a:pt x="3" y="509"/>
                      <a:pt x="0" y="434"/>
                      <a:pt x="76" y="375"/>
                    </a:cubicBez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75">
                <a:extLst>
                  <a:ext uri="{FF2B5EF4-FFF2-40B4-BE49-F238E27FC236}">
                    <a16:creationId xmlns:a16="http://schemas.microsoft.com/office/drawing/2014/main" id="{8B6C30F6-EB75-469D-9664-DCC95BB0B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85294" y="2737972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76">
                <a:extLst>
                  <a:ext uri="{FF2B5EF4-FFF2-40B4-BE49-F238E27FC236}">
                    <a16:creationId xmlns:a16="http://schemas.microsoft.com/office/drawing/2014/main" id="{5602489D-D1F7-4943-A5DD-1CC1BF313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85294" y="2681093"/>
                <a:ext cx="253988" cy="7032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7">
                <a:extLst>
                  <a:ext uri="{FF2B5EF4-FFF2-40B4-BE49-F238E27FC236}">
                    <a16:creationId xmlns:a16="http://schemas.microsoft.com/office/drawing/2014/main" id="{B7097CCB-5C26-4299-B28C-1EBAC86D1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85294" y="2624213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78">
                <a:extLst>
                  <a:ext uri="{FF2B5EF4-FFF2-40B4-BE49-F238E27FC236}">
                    <a16:creationId xmlns:a16="http://schemas.microsoft.com/office/drawing/2014/main" id="{8A74AB2D-21E8-4A55-8E19-7CA58938C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85294" y="2570436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79">
                <a:extLst>
                  <a:ext uri="{FF2B5EF4-FFF2-40B4-BE49-F238E27FC236}">
                    <a16:creationId xmlns:a16="http://schemas.microsoft.com/office/drawing/2014/main" id="{E9ED56F1-DE48-426C-97C5-8078A8C06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85294" y="2511487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80">
                <a:extLst>
                  <a:ext uri="{FF2B5EF4-FFF2-40B4-BE49-F238E27FC236}">
                    <a16:creationId xmlns:a16="http://schemas.microsoft.com/office/drawing/2014/main" id="{654C4F4F-453F-4A56-B1C9-51F0FF352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85294" y="2454608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81">
                <a:extLst>
                  <a:ext uri="{FF2B5EF4-FFF2-40B4-BE49-F238E27FC236}">
                    <a16:creationId xmlns:a16="http://schemas.microsoft.com/office/drawing/2014/main" id="{9B85C9D4-3537-4389-BE93-286125F67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85294" y="2398762"/>
                <a:ext cx="253988" cy="7032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82">
                <a:extLst>
                  <a:ext uri="{FF2B5EF4-FFF2-40B4-BE49-F238E27FC236}">
                    <a16:creationId xmlns:a16="http://schemas.microsoft.com/office/drawing/2014/main" id="{C288C107-87A9-4DBF-92D5-4D873D9D9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85294" y="2343951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83">
                <a:extLst>
                  <a:ext uri="{FF2B5EF4-FFF2-40B4-BE49-F238E27FC236}">
                    <a16:creationId xmlns:a16="http://schemas.microsoft.com/office/drawing/2014/main" id="{63C0DC30-407D-4FFA-B751-E36D7EAC0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85294" y="2288105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84">
                <a:extLst>
                  <a:ext uri="{FF2B5EF4-FFF2-40B4-BE49-F238E27FC236}">
                    <a16:creationId xmlns:a16="http://schemas.microsoft.com/office/drawing/2014/main" id="{02BE037E-6922-45DE-AD3E-52F16A576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85294" y="2233294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85">
                <a:extLst>
                  <a:ext uri="{FF2B5EF4-FFF2-40B4-BE49-F238E27FC236}">
                    <a16:creationId xmlns:a16="http://schemas.microsoft.com/office/drawing/2014/main" id="{92B43720-5A1B-4F61-92AC-AB009098D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85294" y="2177448"/>
                <a:ext cx="253988" cy="7032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86">
                <a:extLst>
                  <a:ext uri="{FF2B5EF4-FFF2-40B4-BE49-F238E27FC236}">
                    <a16:creationId xmlns:a16="http://schemas.microsoft.com/office/drawing/2014/main" id="{396961CB-F947-4103-A8E8-FA00264EB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85294" y="2120568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AutoShape 87">
                <a:extLst>
                  <a:ext uri="{FF2B5EF4-FFF2-40B4-BE49-F238E27FC236}">
                    <a16:creationId xmlns:a16="http://schemas.microsoft.com/office/drawing/2014/main" id="{42612196-0D5B-406E-A08F-ECD73536C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904412" y="2008877"/>
                <a:ext cx="29533" cy="143751"/>
              </a:xfrm>
              <a:prstGeom prst="can">
                <a:avLst>
                  <a:gd name="adj" fmla="val 9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0" name="Group 89">
                <a:extLst>
                  <a:ext uri="{FF2B5EF4-FFF2-40B4-BE49-F238E27FC236}">
                    <a16:creationId xmlns:a16="http://schemas.microsoft.com/office/drawing/2014/main" id="{CC75312B-865A-4615-9DB7-77EFEBC189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99176" y="2080235"/>
                <a:ext cx="829890" cy="565695"/>
                <a:chOff x="5953" y="1815"/>
                <a:chExt cx="843" cy="547"/>
              </a:xfrm>
            </p:grpSpPr>
            <p:sp>
              <p:nvSpPr>
                <p:cNvPr id="83" name="Oval 90">
                  <a:extLst>
                    <a:ext uri="{FF2B5EF4-FFF2-40B4-BE49-F238E27FC236}">
                      <a16:creationId xmlns:a16="http://schemas.microsoft.com/office/drawing/2014/main" id="{013FEDB0-EBD0-4450-BCC7-C9A067CACD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31" y="1815"/>
                  <a:ext cx="265" cy="2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Oval 91">
                  <a:extLst>
                    <a:ext uri="{FF2B5EF4-FFF2-40B4-BE49-F238E27FC236}">
                      <a16:creationId xmlns:a16="http://schemas.microsoft.com/office/drawing/2014/main" id="{3D923001-DDC9-408B-8601-811935576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1" y="1840"/>
                  <a:ext cx="265" cy="2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Oval 92">
                  <a:extLst>
                    <a:ext uri="{FF2B5EF4-FFF2-40B4-BE49-F238E27FC236}">
                      <a16:creationId xmlns:a16="http://schemas.microsoft.com/office/drawing/2014/main" id="{6AB69CB5-C703-4CB8-8A06-FF176E2C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6" y="1879"/>
                  <a:ext cx="265" cy="2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Oval 93">
                  <a:extLst>
                    <a:ext uri="{FF2B5EF4-FFF2-40B4-BE49-F238E27FC236}">
                      <a16:creationId xmlns:a16="http://schemas.microsoft.com/office/drawing/2014/main" id="{B7F09FA5-A378-4812-89B5-0A6316B76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3" y="1907"/>
                  <a:ext cx="265" cy="2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Oval 94">
                  <a:extLst>
                    <a:ext uri="{FF2B5EF4-FFF2-40B4-BE49-F238E27FC236}">
                      <a16:creationId xmlns:a16="http://schemas.microsoft.com/office/drawing/2014/main" id="{D1C453D7-ABD8-4B8C-8230-C63A323B08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3" y="1932"/>
                  <a:ext cx="265" cy="2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Oval 95">
                  <a:extLst>
                    <a:ext uri="{FF2B5EF4-FFF2-40B4-BE49-F238E27FC236}">
                      <a16:creationId xmlns:a16="http://schemas.microsoft.com/office/drawing/2014/main" id="{805F0AC2-D131-423A-A7EB-F28DADDF4F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8" y="1971"/>
                  <a:ext cx="265" cy="2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89" name="Group 96">
                  <a:extLst>
                    <a:ext uri="{FF2B5EF4-FFF2-40B4-BE49-F238E27FC236}">
                      <a16:creationId xmlns:a16="http://schemas.microsoft.com/office/drawing/2014/main" id="{EC988801-5EE4-4EB8-868C-45F0DE0DB5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53" y="1991"/>
                  <a:ext cx="528" cy="371"/>
                  <a:chOff x="6508" y="2055"/>
                  <a:chExt cx="528" cy="371"/>
                </a:xfrm>
              </p:grpSpPr>
              <p:sp>
                <p:nvSpPr>
                  <p:cNvPr id="90" name="Oval 97">
                    <a:extLst>
                      <a:ext uri="{FF2B5EF4-FFF2-40B4-BE49-F238E27FC236}">
                        <a16:creationId xmlns:a16="http://schemas.microsoft.com/office/drawing/2014/main" id="{8807C101-71AB-4542-BE61-6BF9074F50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1" y="2055"/>
                    <a:ext cx="265" cy="21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Oval 98">
                    <a:extLst>
                      <a:ext uri="{FF2B5EF4-FFF2-40B4-BE49-F238E27FC236}">
                        <a16:creationId xmlns:a16="http://schemas.microsoft.com/office/drawing/2014/main" id="{38CA1331-1225-4177-882E-360865038B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1" y="2080"/>
                    <a:ext cx="265" cy="21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Oval 99">
                    <a:extLst>
                      <a:ext uri="{FF2B5EF4-FFF2-40B4-BE49-F238E27FC236}">
                        <a16:creationId xmlns:a16="http://schemas.microsoft.com/office/drawing/2014/main" id="{F7D22286-32EF-447F-AC28-D347C3A104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66" y="2119"/>
                    <a:ext cx="265" cy="21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Oval 100">
                    <a:extLst>
                      <a:ext uri="{FF2B5EF4-FFF2-40B4-BE49-F238E27FC236}">
                        <a16:creationId xmlns:a16="http://schemas.microsoft.com/office/drawing/2014/main" id="{9BB8C5BF-0DD8-4E85-8F36-7E7CF0517B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13" y="2147"/>
                    <a:ext cx="265" cy="21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Oval 101">
                    <a:extLst>
                      <a:ext uri="{FF2B5EF4-FFF2-40B4-BE49-F238E27FC236}">
                        <a16:creationId xmlns:a16="http://schemas.microsoft.com/office/drawing/2014/main" id="{3B54DD29-AA3B-45EB-B541-465F861545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63" y="2172"/>
                    <a:ext cx="265" cy="21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Oval 102">
                    <a:extLst>
                      <a:ext uri="{FF2B5EF4-FFF2-40B4-BE49-F238E27FC236}">
                        <a16:creationId xmlns:a16="http://schemas.microsoft.com/office/drawing/2014/main" id="{2D304EB9-EBED-45F1-9F45-5F2347E76A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08" y="2211"/>
                    <a:ext cx="265" cy="21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" name="Freeform 103">
                <a:extLst>
                  <a:ext uri="{FF2B5EF4-FFF2-40B4-BE49-F238E27FC236}">
                    <a16:creationId xmlns:a16="http://schemas.microsoft.com/office/drawing/2014/main" id="{0309BBF8-4BD8-4DC2-8D5D-E55204C28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4412" y="2092645"/>
                <a:ext cx="550307" cy="525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" y="429"/>
                  </a:cxn>
                  <a:cxn ang="0">
                    <a:pos x="559" y="473"/>
                  </a:cxn>
                </a:cxnLst>
                <a:rect l="0" t="0" r="r" b="b"/>
                <a:pathLst>
                  <a:path w="559" h="508">
                    <a:moveTo>
                      <a:pt x="0" y="0"/>
                    </a:moveTo>
                    <a:cubicBezTo>
                      <a:pt x="22" y="175"/>
                      <a:pt x="44" y="350"/>
                      <a:pt x="137" y="429"/>
                    </a:cubicBezTo>
                    <a:cubicBezTo>
                      <a:pt x="230" y="508"/>
                      <a:pt x="394" y="490"/>
                      <a:pt x="559" y="47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04">
                <a:extLst>
                  <a:ext uri="{FF2B5EF4-FFF2-40B4-BE49-F238E27FC236}">
                    <a16:creationId xmlns:a16="http://schemas.microsoft.com/office/drawing/2014/main" id="{B382137D-FC12-4D06-8B78-B1E61D9F6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4719" y="2008877"/>
                <a:ext cx="2032887" cy="608097"/>
              </a:xfrm>
              <a:custGeom>
                <a:avLst/>
                <a:gdLst/>
                <a:ahLst/>
                <a:cxnLst>
                  <a:cxn ang="0">
                    <a:pos x="0" y="504"/>
                  </a:cxn>
                  <a:cxn ang="0">
                    <a:pos x="1256" y="504"/>
                  </a:cxn>
                  <a:cxn ang="0">
                    <a:pos x="2065" y="0"/>
                  </a:cxn>
                </a:cxnLst>
                <a:rect l="0" t="0" r="r" b="b"/>
                <a:pathLst>
                  <a:path w="2065" h="588">
                    <a:moveTo>
                      <a:pt x="0" y="504"/>
                    </a:moveTo>
                    <a:cubicBezTo>
                      <a:pt x="456" y="546"/>
                      <a:pt x="912" y="588"/>
                      <a:pt x="1256" y="504"/>
                    </a:cubicBezTo>
                    <a:cubicBezTo>
                      <a:pt x="1600" y="420"/>
                      <a:pt x="1935" y="84"/>
                      <a:pt x="206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05">
                <a:extLst>
                  <a:ext uri="{FF2B5EF4-FFF2-40B4-BE49-F238E27FC236}">
                    <a16:creationId xmlns:a16="http://schemas.microsoft.com/office/drawing/2014/main" id="{123A80B9-C8C8-453A-AA76-233023B57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947" y="2751417"/>
                <a:ext cx="1404808" cy="3688200"/>
              </a:xfrm>
              <a:custGeom>
                <a:avLst/>
                <a:gdLst>
                  <a:gd name="connsiteX0" fmla="*/ 1278 w 1427"/>
                  <a:gd name="connsiteY0" fmla="*/ 0 h 4612"/>
                  <a:gd name="connsiteX1" fmla="*/ 1247 w 1427"/>
                  <a:gd name="connsiteY1" fmla="*/ 701 h 4612"/>
                  <a:gd name="connsiteX2" fmla="*/ 196 w 1427"/>
                  <a:gd name="connsiteY2" fmla="*/ 1055 h 4612"/>
                  <a:gd name="connsiteX3" fmla="*/ 68 w 1427"/>
                  <a:gd name="connsiteY3" fmla="*/ 2004 h 4612"/>
                  <a:gd name="connsiteX4" fmla="*/ 68 w 1427"/>
                  <a:gd name="connsiteY4" fmla="*/ 4612 h 4612"/>
                  <a:gd name="connsiteX0" fmla="*/ 1278 w 1427"/>
                  <a:gd name="connsiteY0" fmla="*/ 0 h 3621"/>
                  <a:gd name="connsiteX1" fmla="*/ 1247 w 1427"/>
                  <a:gd name="connsiteY1" fmla="*/ 701 h 3621"/>
                  <a:gd name="connsiteX2" fmla="*/ 196 w 1427"/>
                  <a:gd name="connsiteY2" fmla="*/ 1055 h 3621"/>
                  <a:gd name="connsiteX3" fmla="*/ 68 w 1427"/>
                  <a:gd name="connsiteY3" fmla="*/ 2004 h 3621"/>
                  <a:gd name="connsiteX4" fmla="*/ 68 w 1427"/>
                  <a:gd name="connsiteY4" fmla="*/ 3621 h 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7" h="3621">
                    <a:moveTo>
                      <a:pt x="1278" y="0"/>
                    </a:moveTo>
                    <a:cubicBezTo>
                      <a:pt x="1352" y="262"/>
                      <a:pt x="1427" y="525"/>
                      <a:pt x="1247" y="701"/>
                    </a:cubicBezTo>
                    <a:cubicBezTo>
                      <a:pt x="1067" y="877"/>
                      <a:pt x="392" y="838"/>
                      <a:pt x="196" y="1055"/>
                    </a:cubicBezTo>
                    <a:cubicBezTo>
                      <a:pt x="0" y="1272"/>
                      <a:pt x="89" y="1576"/>
                      <a:pt x="68" y="2004"/>
                    </a:cubicBezTo>
                    <a:cubicBezTo>
                      <a:pt x="47" y="2432"/>
                      <a:pt x="57" y="1943"/>
                      <a:pt x="68" y="3621"/>
                    </a:cubicBezTo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4" name="Group 107">
                <a:extLst>
                  <a:ext uri="{FF2B5EF4-FFF2-40B4-BE49-F238E27FC236}">
                    <a16:creationId xmlns:a16="http://schemas.microsoft.com/office/drawing/2014/main" id="{5930A3E3-5AFD-413C-B145-715BCAC1CF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9300560" y="4370939"/>
                <a:ext cx="253988" cy="941102"/>
                <a:chOff x="4788" y="4725"/>
                <a:chExt cx="257" cy="943"/>
              </a:xfrm>
            </p:grpSpPr>
            <p:sp>
              <p:nvSpPr>
                <p:cNvPr id="68" name="Oval 108">
                  <a:extLst>
                    <a:ext uri="{FF2B5EF4-FFF2-40B4-BE49-F238E27FC236}">
                      <a16:creationId xmlns:a16="http://schemas.microsoft.com/office/drawing/2014/main" id="{A9264B61-FBB3-46A2-9BEA-845C7E99A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453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Oval 109">
                  <a:extLst>
                    <a:ext uri="{FF2B5EF4-FFF2-40B4-BE49-F238E27FC236}">
                      <a16:creationId xmlns:a16="http://schemas.microsoft.com/office/drawing/2014/main" id="{E811AE21-A183-4C34-A863-7CD0D8E14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396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Oval 110">
                  <a:extLst>
                    <a:ext uri="{FF2B5EF4-FFF2-40B4-BE49-F238E27FC236}">
                      <a16:creationId xmlns:a16="http://schemas.microsoft.com/office/drawing/2014/main" id="{7A65A5BB-524C-4253-8CC5-95475BE12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340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Oval 111">
                  <a:extLst>
                    <a:ext uri="{FF2B5EF4-FFF2-40B4-BE49-F238E27FC236}">
                      <a16:creationId xmlns:a16="http://schemas.microsoft.com/office/drawing/2014/main" id="{34B8D41A-D74A-4EC1-8076-C076391A85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286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Oval 112">
                  <a:extLst>
                    <a:ext uri="{FF2B5EF4-FFF2-40B4-BE49-F238E27FC236}">
                      <a16:creationId xmlns:a16="http://schemas.microsoft.com/office/drawing/2014/main" id="{3E957FAA-12B4-47D3-82BD-1E19750957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227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Oval 113">
                  <a:extLst>
                    <a:ext uri="{FF2B5EF4-FFF2-40B4-BE49-F238E27FC236}">
                      <a16:creationId xmlns:a16="http://schemas.microsoft.com/office/drawing/2014/main" id="{3E57E891-9544-46CD-BEDD-5290780BFA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170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Oval 114">
                  <a:extLst>
                    <a:ext uri="{FF2B5EF4-FFF2-40B4-BE49-F238E27FC236}">
                      <a16:creationId xmlns:a16="http://schemas.microsoft.com/office/drawing/2014/main" id="{BC784D2A-36A0-49D3-A32A-F8DF3AE732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114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Oval 115">
                  <a:extLst>
                    <a:ext uri="{FF2B5EF4-FFF2-40B4-BE49-F238E27FC236}">
                      <a16:creationId xmlns:a16="http://schemas.microsoft.com/office/drawing/2014/main" id="{40AA8CD9-B558-41D1-9857-8ED044FE3F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060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Oval 116">
                  <a:extLst>
                    <a:ext uri="{FF2B5EF4-FFF2-40B4-BE49-F238E27FC236}">
                      <a16:creationId xmlns:a16="http://schemas.microsoft.com/office/drawing/2014/main" id="{39A5E702-4F4B-4C3F-8290-6C04958B4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5004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Oval 117">
                  <a:extLst>
                    <a:ext uri="{FF2B5EF4-FFF2-40B4-BE49-F238E27FC236}">
                      <a16:creationId xmlns:a16="http://schemas.microsoft.com/office/drawing/2014/main" id="{F2407AA5-509B-4E96-BDBE-88D4D07936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4949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Oval 118">
                  <a:extLst>
                    <a:ext uri="{FF2B5EF4-FFF2-40B4-BE49-F238E27FC236}">
                      <a16:creationId xmlns:a16="http://schemas.microsoft.com/office/drawing/2014/main" id="{7E4454DB-3E4B-403E-8AF9-D40A43A715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4893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Oval 119">
                  <a:extLst>
                    <a:ext uri="{FF2B5EF4-FFF2-40B4-BE49-F238E27FC236}">
                      <a16:creationId xmlns:a16="http://schemas.microsoft.com/office/drawing/2014/main" id="{DE61D6C8-0809-49E7-809A-41BA77F4E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788" y="4837"/>
                  <a:ext cx="257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AutoShape 120">
                  <a:extLst>
                    <a:ext uri="{FF2B5EF4-FFF2-40B4-BE49-F238E27FC236}">
                      <a16:creationId xmlns:a16="http://schemas.microsoft.com/office/drawing/2014/main" id="{A2297036-3463-4DF3-A894-AF3E375A7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5" y="4725"/>
                  <a:ext cx="29" cy="144"/>
                </a:xfrm>
                <a:prstGeom prst="can">
                  <a:avLst>
                    <a:gd name="adj" fmla="val 10345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AutoShape 121">
                  <a:extLst>
                    <a:ext uri="{FF2B5EF4-FFF2-40B4-BE49-F238E27FC236}">
                      <a16:creationId xmlns:a16="http://schemas.microsoft.com/office/drawing/2014/main" id="{00BC3DEE-75DF-4381-9F37-9C3F6598D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20000">
                  <a:off x="4895" y="5524"/>
                  <a:ext cx="29" cy="144"/>
                </a:xfrm>
                <a:prstGeom prst="can">
                  <a:avLst>
                    <a:gd name="adj" fmla="val 10345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AutoShape 122">
                  <a:extLst>
                    <a:ext uri="{FF2B5EF4-FFF2-40B4-BE49-F238E27FC236}">
                      <a16:creationId xmlns:a16="http://schemas.microsoft.com/office/drawing/2014/main" id="{22780F07-8927-47BE-AC73-DB20CA1D82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120000">
                  <a:off x="4926" y="5524"/>
                  <a:ext cx="29" cy="144"/>
                </a:xfrm>
                <a:prstGeom prst="can">
                  <a:avLst>
                    <a:gd name="adj" fmla="val 10345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5" name="Freeform 123">
                <a:extLst>
                  <a:ext uri="{FF2B5EF4-FFF2-40B4-BE49-F238E27FC236}">
                    <a16:creationId xmlns:a16="http://schemas.microsoft.com/office/drawing/2014/main" id="{B60EC1F8-2719-4C01-AEC2-7B07AE949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8496" y="5200350"/>
                <a:ext cx="1299472" cy="590516"/>
              </a:xfrm>
              <a:custGeom>
                <a:avLst/>
                <a:gdLst/>
                <a:ahLst/>
                <a:cxnLst>
                  <a:cxn ang="0">
                    <a:pos x="76" y="375"/>
                  </a:cxn>
                  <a:cxn ang="0">
                    <a:pos x="535" y="131"/>
                  </a:cxn>
                  <a:cxn ang="0">
                    <a:pos x="818" y="39"/>
                  </a:cxn>
                  <a:cxn ang="0">
                    <a:pos x="1209" y="17"/>
                  </a:cxn>
                  <a:cxn ang="0">
                    <a:pos x="1315" y="11"/>
                  </a:cxn>
                  <a:cxn ang="0">
                    <a:pos x="1315" y="83"/>
                  </a:cxn>
                  <a:cxn ang="0">
                    <a:pos x="1046" y="83"/>
                  </a:cxn>
                  <a:cxn ang="0">
                    <a:pos x="801" y="120"/>
                  </a:cxn>
                  <a:cxn ang="0">
                    <a:pos x="513" y="229"/>
                  </a:cxn>
                  <a:cxn ang="0">
                    <a:pos x="76" y="484"/>
                  </a:cxn>
                  <a:cxn ang="0">
                    <a:pos x="76" y="375"/>
                  </a:cxn>
                </a:cxnLst>
                <a:rect l="0" t="0" r="r" b="b"/>
                <a:pathLst>
                  <a:path w="1360" h="509">
                    <a:moveTo>
                      <a:pt x="76" y="375"/>
                    </a:moveTo>
                    <a:cubicBezTo>
                      <a:pt x="152" y="316"/>
                      <a:pt x="411" y="187"/>
                      <a:pt x="535" y="131"/>
                    </a:cubicBezTo>
                    <a:cubicBezTo>
                      <a:pt x="659" y="75"/>
                      <a:pt x="706" y="58"/>
                      <a:pt x="818" y="39"/>
                    </a:cubicBezTo>
                    <a:cubicBezTo>
                      <a:pt x="930" y="20"/>
                      <a:pt x="1126" y="22"/>
                      <a:pt x="1209" y="17"/>
                    </a:cubicBezTo>
                    <a:cubicBezTo>
                      <a:pt x="1292" y="12"/>
                      <a:pt x="1297" y="0"/>
                      <a:pt x="1315" y="11"/>
                    </a:cubicBezTo>
                    <a:cubicBezTo>
                      <a:pt x="1333" y="22"/>
                      <a:pt x="1360" y="71"/>
                      <a:pt x="1315" y="83"/>
                    </a:cubicBezTo>
                    <a:cubicBezTo>
                      <a:pt x="1270" y="95"/>
                      <a:pt x="1132" y="77"/>
                      <a:pt x="1046" y="83"/>
                    </a:cubicBezTo>
                    <a:cubicBezTo>
                      <a:pt x="960" y="89"/>
                      <a:pt x="890" y="96"/>
                      <a:pt x="801" y="120"/>
                    </a:cubicBezTo>
                    <a:cubicBezTo>
                      <a:pt x="712" y="144"/>
                      <a:pt x="634" y="168"/>
                      <a:pt x="513" y="229"/>
                    </a:cubicBezTo>
                    <a:cubicBezTo>
                      <a:pt x="392" y="290"/>
                      <a:pt x="149" y="459"/>
                      <a:pt x="76" y="484"/>
                    </a:cubicBezTo>
                    <a:cubicBezTo>
                      <a:pt x="3" y="509"/>
                      <a:pt x="0" y="434"/>
                      <a:pt x="76" y="375"/>
                    </a:cubicBez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24">
                <a:extLst>
                  <a:ext uri="{FF2B5EF4-FFF2-40B4-BE49-F238E27FC236}">
                    <a16:creationId xmlns:a16="http://schemas.microsoft.com/office/drawing/2014/main" id="{04308759-C982-4699-B986-0D83BD816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46900" y="5227239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25">
                <a:extLst>
                  <a:ext uri="{FF2B5EF4-FFF2-40B4-BE49-F238E27FC236}">
                    <a16:creationId xmlns:a16="http://schemas.microsoft.com/office/drawing/2014/main" id="{B5467179-E249-488C-B382-CEDC09B6A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46900" y="5170359"/>
                <a:ext cx="253988" cy="7032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26">
                <a:extLst>
                  <a:ext uri="{FF2B5EF4-FFF2-40B4-BE49-F238E27FC236}">
                    <a16:creationId xmlns:a16="http://schemas.microsoft.com/office/drawing/2014/main" id="{9CEC12BB-5C30-424A-964D-EB552898D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46900" y="5113479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27">
                <a:extLst>
                  <a:ext uri="{FF2B5EF4-FFF2-40B4-BE49-F238E27FC236}">
                    <a16:creationId xmlns:a16="http://schemas.microsoft.com/office/drawing/2014/main" id="{13698C7C-D339-4687-A933-F81F8D0CB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46900" y="5059702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28">
                <a:extLst>
                  <a:ext uri="{FF2B5EF4-FFF2-40B4-BE49-F238E27FC236}">
                    <a16:creationId xmlns:a16="http://schemas.microsoft.com/office/drawing/2014/main" id="{D2F467BC-FAB5-4FEE-AF72-DF038BD83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46900" y="5000754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29">
                <a:extLst>
                  <a:ext uri="{FF2B5EF4-FFF2-40B4-BE49-F238E27FC236}">
                    <a16:creationId xmlns:a16="http://schemas.microsoft.com/office/drawing/2014/main" id="{DFAABCAB-1930-4578-B9B0-C5F9273F5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46900" y="4943874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30">
                <a:extLst>
                  <a:ext uri="{FF2B5EF4-FFF2-40B4-BE49-F238E27FC236}">
                    <a16:creationId xmlns:a16="http://schemas.microsoft.com/office/drawing/2014/main" id="{94C5F997-A1F9-45F3-9F67-790D0785C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46900" y="4888028"/>
                <a:ext cx="253988" cy="7032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31">
                <a:extLst>
                  <a:ext uri="{FF2B5EF4-FFF2-40B4-BE49-F238E27FC236}">
                    <a16:creationId xmlns:a16="http://schemas.microsoft.com/office/drawing/2014/main" id="{B114131C-5CE5-4E9F-B4E5-30057C14D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46900" y="4833217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32">
                <a:extLst>
                  <a:ext uri="{FF2B5EF4-FFF2-40B4-BE49-F238E27FC236}">
                    <a16:creationId xmlns:a16="http://schemas.microsoft.com/office/drawing/2014/main" id="{EBF4F9D3-566A-45D4-B260-6A60B2F09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46900" y="4777371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33">
                <a:extLst>
                  <a:ext uri="{FF2B5EF4-FFF2-40B4-BE49-F238E27FC236}">
                    <a16:creationId xmlns:a16="http://schemas.microsoft.com/office/drawing/2014/main" id="{B2E70198-0AFC-41D8-B6E3-CA229B321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46900" y="4722560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134">
                <a:extLst>
                  <a:ext uri="{FF2B5EF4-FFF2-40B4-BE49-F238E27FC236}">
                    <a16:creationId xmlns:a16="http://schemas.microsoft.com/office/drawing/2014/main" id="{32C36EE7-7AF6-42BF-808A-74BB54665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46900" y="4666714"/>
                <a:ext cx="253988" cy="7032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135">
                <a:extLst>
                  <a:ext uri="{FF2B5EF4-FFF2-40B4-BE49-F238E27FC236}">
                    <a16:creationId xmlns:a16="http://schemas.microsoft.com/office/drawing/2014/main" id="{0F90A268-74B9-4003-B26A-3ED4ED542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6746900" y="4609834"/>
                <a:ext cx="253988" cy="713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AutoShape 136">
                <a:extLst>
                  <a:ext uri="{FF2B5EF4-FFF2-40B4-BE49-F238E27FC236}">
                    <a16:creationId xmlns:a16="http://schemas.microsoft.com/office/drawing/2014/main" id="{781794BA-146B-4F1E-B686-C555DC25D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866019" y="4498143"/>
                <a:ext cx="29533" cy="143751"/>
              </a:xfrm>
              <a:prstGeom prst="can">
                <a:avLst>
                  <a:gd name="adj" fmla="val 9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9" name="Group 138">
                <a:extLst>
                  <a:ext uri="{FF2B5EF4-FFF2-40B4-BE49-F238E27FC236}">
                    <a16:creationId xmlns:a16="http://schemas.microsoft.com/office/drawing/2014/main" id="{DE657370-7F81-4821-A1A3-306BD52B22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60782" y="4569502"/>
                <a:ext cx="829890" cy="565695"/>
                <a:chOff x="5953" y="1815"/>
                <a:chExt cx="843" cy="547"/>
              </a:xfrm>
            </p:grpSpPr>
            <p:sp>
              <p:nvSpPr>
                <p:cNvPr id="55" name="Oval 139">
                  <a:extLst>
                    <a:ext uri="{FF2B5EF4-FFF2-40B4-BE49-F238E27FC236}">
                      <a16:creationId xmlns:a16="http://schemas.microsoft.com/office/drawing/2014/main" id="{F1B769EE-9572-4C11-AFB9-49C39BA45F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31" y="1815"/>
                  <a:ext cx="265" cy="2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Oval 140">
                  <a:extLst>
                    <a:ext uri="{FF2B5EF4-FFF2-40B4-BE49-F238E27FC236}">
                      <a16:creationId xmlns:a16="http://schemas.microsoft.com/office/drawing/2014/main" id="{2A47F16F-1322-4138-8690-62B4047544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1" y="1840"/>
                  <a:ext cx="265" cy="2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Oval 141">
                  <a:extLst>
                    <a:ext uri="{FF2B5EF4-FFF2-40B4-BE49-F238E27FC236}">
                      <a16:creationId xmlns:a16="http://schemas.microsoft.com/office/drawing/2014/main" id="{5A9C562A-EF26-4147-9F89-5F2AA6211D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6" y="1879"/>
                  <a:ext cx="265" cy="2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Oval 142">
                  <a:extLst>
                    <a:ext uri="{FF2B5EF4-FFF2-40B4-BE49-F238E27FC236}">
                      <a16:creationId xmlns:a16="http://schemas.microsoft.com/office/drawing/2014/main" id="{88ACEE80-2D9C-4E89-8261-D7AAA9E26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3" y="1907"/>
                  <a:ext cx="265" cy="2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Oval 143">
                  <a:extLst>
                    <a:ext uri="{FF2B5EF4-FFF2-40B4-BE49-F238E27FC236}">
                      <a16:creationId xmlns:a16="http://schemas.microsoft.com/office/drawing/2014/main" id="{A025B9BD-76FD-4CBC-8D1D-DDBB208AF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3" y="1932"/>
                  <a:ext cx="265" cy="2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Oval 144">
                  <a:extLst>
                    <a:ext uri="{FF2B5EF4-FFF2-40B4-BE49-F238E27FC236}">
                      <a16:creationId xmlns:a16="http://schemas.microsoft.com/office/drawing/2014/main" id="{63F832CA-AEE2-4C96-85E8-1B83049D33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8" y="1971"/>
                  <a:ext cx="265" cy="2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1" name="Group 145">
                  <a:extLst>
                    <a:ext uri="{FF2B5EF4-FFF2-40B4-BE49-F238E27FC236}">
                      <a16:creationId xmlns:a16="http://schemas.microsoft.com/office/drawing/2014/main" id="{22505DE8-5B04-429C-8874-EDD46F371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53" y="1991"/>
                  <a:ext cx="528" cy="371"/>
                  <a:chOff x="6508" y="2055"/>
                  <a:chExt cx="528" cy="371"/>
                </a:xfrm>
              </p:grpSpPr>
              <p:sp>
                <p:nvSpPr>
                  <p:cNvPr id="62" name="Oval 146">
                    <a:extLst>
                      <a:ext uri="{FF2B5EF4-FFF2-40B4-BE49-F238E27FC236}">
                        <a16:creationId xmlns:a16="http://schemas.microsoft.com/office/drawing/2014/main" id="{96101C1F-8658-4127-9160-5E0F267E55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71" y="2055"/>
                    <a:ext cx="265" cy="21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Oval 147">
                    <a:extLst>
                      <a:ext uri="{FF2B5EF4-FFF2-40B4-BE49-F238E27FC236}">
                        <a16:creationId xmlns:a16="http://schemas.microsoft.com/office/drawing/2014/main" id="{C86F9577-0E43-49E2-A3AF-9EF58EDF2E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1" y="2080"/>
                    <a:ext cx="265" cy="21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Oval 148">
                    <a:extLst>
                      <a:ext uri="{FF2B5EF4-FFF2-40B4-BE49-F238E27FC236}">
                        <a16:creationId xmlns:a16="http://schemas.microsoft.com/office/drawing/2014/main" id="{1629E5A8-DC46-4C32-802A-B2139BD63D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66" y="2119"/>
                    <a:ext cx="265" cy="21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Oval 149">
                    <a:extLst>
                      <a:ext uri="{FF2B5EF4-FFF2-40B4-BE49-F238E27FC236}">
                        <a16:creationId xmlns:a16="http://schemas.microsoft.com/office/drawing/2014/main" id="{17C82C7F-6F08-410A-891E-725BBA1657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13" y="2147"/>
                    <a:ext cx="265" cy="21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Oval 150">
                    <a:extLst>
                      <a:ext uri="{FF2B5EF4-FFF2-40B4-BE49-F238E27FC236}">
                        <a16:creationId xmlns:a16="http://schemas.microsoft.com/office/drawing/2014/main" id="{7F138400-AC3C-47E4-9B85-55E4665AB5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63" y="2172"/>
                    <a:ext cx="265" cy="21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Oval 151">
                    <a:extLst>
                      <a:ext uri="{FF2B5EF4-FFF2-40B4-BE49-F238E27FC236}">
                        <a16:creationId xmlns:a16="http://schemas.microsoft.com/office/drawing/2014/main" id="{5A39B1EF-39D6-447F-8221-6982C89472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08" y="2211"/>
                    <a:ext cx="265" cy="21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0" name="Freeform 152">
                <a:extLst>
                  <a:ext uri="{FF2B5EF4-FFF2-40B4-BE49-F238E27FC236}">
                    <a16:creationId xmlns:a16="http://schemas.microsoft.com/office/drawing/2014/main" id="{C410BBFF-4E52-4DF8-B507-914F805F9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6019" y="4581912"/>
                <a:ext cx="550307" cy="525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" y="429"/>
                  </a:cxn>
                  <a:cxn ang="0">
                    <a:pos x="559" y="473"/>
                  </a:cxn>
                </a:cxnLst>
                <a:rect l="0" t="0" r="r" b="b"/>
                <a:pathLst>
                  <a:path w="559" h="508">
                    <a:moveTo>
                      <a:pt x="0" y="0"/>
                    </a:moveTo>
                    <a:cubicBezTo>
                      <a:pt x="22" y="175"/>
                      <a:pt x="44" y="350"/>
                      <a:pt x="137" y="429"/>
                    </a:cubicBezTo>
                    <a:cubicBezTo>
                      <a:pt x="230" y="508"/>
                      <a:pt x="394" y="490"/>
                      <a:pt x="559" y="47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53">
                <a:extLst>
                  <a:ext uri="{FF2B5EF4-FFF2-40B4-BE49-F238E27FC236}">
                    <a16:creationId xmlns:a16="http://schemas.microsoft.com/office/drawing/2014/main" id="{0CD99D0B-9259-4F3D-BE2C-FE1883404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6325" y="4498143"/>
                <a:ext cx="2032887" cy="608097"/>
              </a:xfrm>
              <a:custGeom>
                <a:avLst/>
                <a:gdLst/>
                <a:ahLst/>
                <a:cxnLst>
                  <a:cxn ang="0">
                    <a:pos x="0" y="504"/>
                  </a:cxn>
                  <a:cxn ang="0">
                    <a:pos x="1256" y="504"/>
                  </a:cxn>
                  <a:cxn ang="0">
                    <a:pos x="2065" y="0"/>
                  </a:cxn>
                </a:cxnLst>
                <a:rect l="0" t="0" r="r" b="b"/>
                <a:pathLst>
                  <a:path w="2065" h="588">
                    <a:moveTo>
                      <a:pt x="0" y="504"/>
                    </a:moveTo>
                    <a:cubicBezTo>
                      <a:pt x="456" y="546"/>
                      <a:pt x="912" y="588"/>
                      <a:pt x="1256" y="504"/>
                    </a:cubicBezTo>
                    <a:cubicBezTo>
                      <a:pt x="1600" y="420"/>
                      <a:pt x="1935" y="84"/>
                      <a:pt x="206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Callout 2 (No Border) 50">
                <a:extLst>
                  <a:ext uri="{FF2B5EF4-FFF2-40B4-BE49-F238E27FC236}">
                    <a16:creationId xmlns:a16="http://schemas.microsoft.com/office/drawing/2014/main" id="{EDA3C5C0-EF36-4544-A5A8-7457A17583AC}"/>
                  </a:ext>
                </a:extLst>
              </p:cNvPr>
              <p:cNvSpPr/>
              <p:nvPr/>
            </p:nvSpPr>
            <p:spPr>
              <a:xfrm flipH="1">
                <a:off x="6167298" y="1048630"/>
                <a:ext cx="2245892" cy="732545"/>
              </a:xfrm>
              <a:prstGeom prst="callout2">
                <a:avLst>
                  <a:gd name="adj1" fmla="val 83800"/>
                  <a:gd name="adj2" fmla="val 56517"/>
                  <a:gd name="adj3" fmla="val 159878"/>
                  <a:gd name="adj4" fmla="val 53159"/>
                  <a:gd name="adj5" fmla="val 197509"/>
                  <a:gd name="adj6" fmla="val 44560"/>
                </a:avLst>
              </a:prstGeom>
              <a:ln w="15875">
                <a:solidFill>
                  <a:srgbClr val="000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1600" dirty="0">
                    <a:solidFill>
                      <a:srgbClr val="000080"/>
                    </a:solidFill>
                  </a:rPr>
                  <a:t>Self restoring </a:t>
                </a:r>
              </a:p>
              <a:p>
                <a:pPr algn="ctr"/>
                <a:r>
                  <a:rPr lang="en-US" sz="1600" dirty="0">
                    <a:solidFill>
                      <a:srgbClr val="000080"/>
                    </a:solidFill>
                  </a:rPr>
                  <a:t>Insulator</a:t>
                </a:r>
              </a:p>
            </p:txBody>
          </p:sp>
          <p:sp>
            <p:nvSpPr>
              <p:cNvPr id="53" name="Line Callout 2 (No Border) 51">
                <a:extLst>
                  <a:ext uri="{FF2B5EF4-FFF2-40B4-BE49-F238E27FC236}">
                    <a16:creationId xmlns:a16="http://schemas.microsoft.com/office/drawing/2014/main" id="{A7BCA42F-FA13-4D32-A624-D5907244DA0F}"/>
                  </a:ext>
                </a:extLst>
              </p:cNvPr>
              <p:cNvSpPr/>
              <p:nvPr/>
            </p:nvSpPr>
            <p:spPr>
              <a:xfrm flipH="1">
                <a:off x="3967727" y="5156848"/>
                <a:ext cx="2245892" cy="1583842"/>
              </a:xfrm>
              <a:prstGeom prst="callout2">
                <a:avLst>
                  <a:gd name="adj1" fmla="val 54306"/>
                  <a:gd name="adj2" fmla="val -1198"/>
                  <a:gd name="adj3" fmla="val 28819"/>
                  <a:gd name="adj4" fmla="val -9910"/>
                  <a:gd name="adj5" fmla="val -10034"/>
                  <a:gd name="adj6" fmla="val -26407"/>
                </a:avLst>
              </a:prstGeom>
              <a:ln w="15875">
                <a:solidFill>
                  <a:srgbClr val="000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1600" dirty="0">
                    <a:solidFill>
                      <a:srgbClr val="000080"/>
                    </a:solidFill>
                  </a:rPr>
                  <a:t>Terminator with </a:t>
                </a:r>
              </a:p>
              <a:p>
                <a:pPr algn="ctr"/>
                <a:r>
                  <a:rPr lang="en-US" sz="1600" dirty="0">
                    <a:solidFill>
                      <a:srgbClr val="000080"/>
                    </a:solidFill>
                  </a:rPr>
                  <a:t>Self-restoring </a:t>
                </a:r>
              </a:p>
              <a:p>
                <a:pPr algn="ctr"/>
                <a:r>
                  <a:rPr lang="en-US" sz="1600" dirty="0">
                    <a:solidFill>
                      <a:srgbClr val="000080"/>
                    </a:solidFill>
                  </a:rPr>
                  <a:t>Insulation on outside and non-self-restoring on inside </a:t>
                </a:r>
              </a:p>
            </p:txBody>
          </p:sp>
          <p:sp>
            <p:nvSpPr>
              <p:cNvPr id="54" name="Line Callout 2 (No Border) 52">
                <a:extLst>
                  <a:ext uri="{FF2B5EF4-FFF2-40B4-BE49-F238E27FC236}">
                    <a16:creationId xmlns:a16="http://schemas.microsoft.com/office/drawing/2014/main" id="{1F8252A6-2F5E-4A79-8D04-5D794B497B04}"/>
                  </a:ext>
                </a:extLst>
              </p:cNvPr>
              <p:cNvSpPr/>
              <p:nvPr/>
            </p:nvSpPr>
            <p:spPr>
              <a:xfrm flipH="1">
                <a:off x="5149830" y="3034146"/>
                <a:ext cx="2245892" cy="912395"/>
              </a:xfrm>
              <a:prstGeom prst="callout2">
                <a:avLst>
                  <a:gd name="adj1" fmla="val 96223"/>
                  <a:gd name="adj2" fmla="val 47188"/>
                  <a:gd name="adj3" fmla="val 135007"/>
                  <a:gd name="adj4" fmla="val 30643"/>
                  <a:gd name="adj5" fmla="val 138972"/>
                  <a:gd name="adj6" fmla="val -37559"/>
                </a:avLst>
              </a:prstGeom>
              <a:ln w="15875">
                <a:solidFill>
                  <a:srgbClr val="000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1600" dirty="0">
                    <a:solidFill>
                      <a:srgbClr val="000080"/>
                    </a:solidFill>
                  </a:rPr>
                  <a:t>Underground Cable with Non-Self Restoring Insulation</a:t>
                </a:r>
              </a:p>
            </p:txBody>
          </p:sp>
        </p:grp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E6881F4C-4BFA-4F06-938F-898E6E86CA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852855" y="5331471"/>
              <a:ext cx="1495809" cy="1665985"/>
            </a:xfrm>
            <a:custGeom>
              <a:avLst/>
              <a:gdLst>
                <a:gd name="connsiteX0" fmla="*/ 1278 w 1427"/>
                <a:gd name="connsiteY0" fmla="*/ 0 h 4612"/>
                <a:gd name="connsiteX1" fmla="*/ 1247 w 1427"/>
                <a:gd name="connsiteY1" fmla="*/ 701 h 4612"/>
                <a:gd name="connsiteX2" fmla="*/ 196 w 1427"/>
                <a:gd name="connsiteY2" fmla="*/ 1055 h 4612"/>
                <a:gd name="connsiteX3" fmla="*/ 68 w 1427"/>
                <a:gd name="connsiteY3" fmla="*/ 2004 h 4612"/>
                <a:gd name="connsiteX4" fmla="*/ 68 w 1427"/>
                <a:gd name="connsiteY4" fmla="*/ 4612 h 4612"/>
                <a:gd name="connsiteX0" fmla="*/ 1278 w 1427"/>
                <a:gd name="connsiteY0" fmla="*/ 0 h 3621"/>
                <a:gd name="connsiteX1" fmla="*/ 1247 w 1427"/>
                <a:gd name="connsiteY1" fmla="*/ 701 h 3621"/>
                <a:gd name="connsiteX2" fmla="*/ 196 w 1427"/>
                <a:gd name="connsiteY2" fmla="*/ 1055 h 3621"/>
                <a:gd name="connsiteX3" fmla="*/ 68 w 1427"/>
                <a:gd name="connsiteY3" fmla="*/ 2004 h 3621"/>
                <a:gd name="connsiteX4" fmla="*/ 68 w 1427"/>
                <a:gd name="connsiteY4" fmla="*/ 3621 h 3621"/>
                <a:gd name="connsiteX0" fmla="*/ 1278 w 1440"/>
                <a:gd name="connsiteY0" fmla="*/ 98 h 3719"/>
                <a:gd name="connsiteX1" fmla="*/ 1354 w 1440"/>
                <a:gd name="connsiteY1" fmla="*/ 117 h 3719"/>
                <a:gd name="connsiteX2" fmla="*/ 1247 w 1440"/>
                <a:gd name="connsiteY2" fmla="*/ 799 h 3719"/>
                <a:gd name="connsiteX3" fmla="*/ 196 w 1440"/>
                <a:gd name="connsiteY3" fmla="*/ 1153 h 3719"/>
                <a:gd name="connsiteX4" fmla="*/ 68 w 1440"/>
                <a:gd name="connsiteY4" fmla="*/ 2102 h 3719"/>
                <a:gd name="connsiteX5" fmla="*/ 68 w 1440"/>
                <a:gd name="connsiteY5" fmla="*/ 3719 h 3719"/>
                <a:gd name="connsiteX0" fmla="*/ 8421 w 9067"/>
                <a:gd name="connsiteY0" fmla="*/ 102 h 5490"/>
                <a:gd name="connsiteX1" fmla="*/ 8949 w 9067"/>
                <a:gd name="connsiteY1" fmla="*/ 153 h 5490"/>
                <a:gd name="connsiteX2" fmla="*/ 8206 w 9067"/>
                <a:gd name="connsiteY2" fmla="*/ 1986 h 5490"/>
                <a:gd name="connsiteX3" fmla="*/ 907 w 9067"/>
                <a:gd name="connsiteY3" fmla="*/ 2938 h 5490"/>
                <a:gd name="connsiteX4" fmla="*/ 18 w 9067"/>
                <a:gd name="connsiteY4" fmla="*/ 5490 h 5490"/>
                <a:gd name="connsiteX0" fmla="*/ 9288 w 10000"/>
                <a:gd name="connsiteY0" fmla="*/ 186 h 8011"/>
                <a:gd name="connsiteX1" fmla="*/ 9870 w 10000"/>
                <a:gd name="connsiteY1" fmla="*/ 279 h 8011"/>
                <a:gd name="connsiteX2" fmla="*/ 9050 w 10000"/>
                <a:gd name="connsiteY2" fmla="*/ 3617 h 8011"/>
                <a:gd name="connsiteX3" fmla="*/ 1000 w 10000"/>
                <a:gd name="connsiteY3" fmla="*/ 5352 h 8011"/>
                <a:gd name="connsiteX4" fmla="*/ 20 w 10000"/>
                <a:gd name="connsiteY4" fmla="*/ 8011 h 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8011">
                  <a:moveTo>
                    <a:pt x="9288" y="186"/>
                  </a:moveTo>
                  <a:cubicBezTo>
                    <a:pt x="9311" y="200"/>
                    <a:pt x="9908" y="-295"/>
                    <a:pt x="9870" y="279"/>
                  </a:cubicBezTo>
                  <a:cubicBezTo>
                    <a:pt x="9831" y="851"/>
                    <a:pt x="10528" y="2770"/>
                    <a:pt x="9050" y="3617"/>
                  </a:cubicBezTo>
                  <a:cubicBezTo>
                    <a:pt x="7571" y="4466"/>
                    <a:pt x="2505" y="4620"/>
                    <a:pt x="1000" y="5352"/>
                  </a:cubicBezTo>
                  <a:cubicBezTo>
                    <a:pt x="-505" y="6084"/>
                    <a:pt x="181" y="5914"/>
                    <a:pt x="20" y="8011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1FFF6AD-9E35-486F-9041-9300A87F032C}"/>
              </a:ext>
            </a:extLst>
          </p:cNvPr>
          <p:cNvSpPr/>
          <p:nvPr/>
        </p:nvSpPr>
        <p:spPr>
          <a:xfrm>
            <a:off x="6681918" y="6002226"/>
            <a:ext cx="3722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33CC"/>
                </a:solidFill>
              </a:rPr>
              <a:t>https://slideplayer.com/slide/17549675/</a:t>
            </a:r>
          </a:p>
        </p:txBody>
      </p:sp>
    </p:spTree>
    <p:extLst>
      <p:ext uri="{BB962C8B-B14F-4D97-AF65-F5344CB8AC3E}">
        <p14:creationId xmlns:p14="http://schemas.microsoft.com/office/powerpoint/2010/main" val="554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1069903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ΜΟΝΩΣΗ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E8E665-2544-4421-866C-38834F428428}"/>
              </a:ext>
            </a:extLst>
          </p:cNvPr>
          <p:cNvSpPr txBox="1">
            <a:spLocks/>
          </p:cNvSpPr>
          <p:nvPr/>
        </p:nvSpPr>
        <p:spPr>
          <a:xfrm>
            <a:off x="479377" y="1052736"/>
            <a:ext cx="5256584" cy="482453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54361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1087226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1630843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2174455" indent="0" algn="ctr" defTabSz="543613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155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298987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3490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7105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0718" indent="-271808" algn="l" defTabSz="543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Αυτοεπανερχόμενη</a:t>
            </a:r>
            <a:r>
              <a:rPr lang="el-GR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μόνωση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ανακτά τη μονωτική της ικανότητα μετά από διάσπαση (π.χ. διακόπτες αέρα, μονωτήρες) 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lvl="1" indent="-347663" algn="l"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</a:t>
            </a:r>
            <a:r>
              <a:rPr lang="el-GR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αυτοεπανερχόμενη</a:t>
            </a:r>
            <a:r>
              <a:rPr lang="el-GR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μόνωση: </a:t>
            </a:r>
            <a:r>
              <a:rPr lang="el-GR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ανακτά τη μονωτική της ικανότητα μετά από διάσπαση (π.χ. μόνωση λαδιού, χαρτιού, αερίου) </a:t>
            </a:r>
          </a:p>
          <a:p>
            <a:pPr fontAlgn="auto">
              <a:spcAft>
                <a:spcPts val="0"/>
              </a:spcAft>
              <a:defRPr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1FFF6AD-9E35-486F-9041-9300A87F032C}"/>
              </a:ext>
            </a:extLst>
          </p:cNvPr>
          <p:cNvSpPr/>
          <p:nvPr/>
        </p:nvSpPr>
        <p:spPr>
          <a:xfrm>
            <a:off x="6681918" y="6002226"/>
            <a:ext cx="3722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33CC"/>
                </a:solidFill>
              </a:rPr>
              <a:t>https://slideplayer.com/slide/17549675/</a:t>
            </a:r>
          </a:p>
        </p:txBody>
      </p:sp>
      <p:grpSp>
        <p:nvGrpSpPr>
          <p:cNvPr id="112" name="Group 5">
            <a:extLst>
              <a:ext uri="{FF2B5EF4-FFF2-40B4-BE49-F238E27FC236}">
                <a16:creationId xmlns:a16="http://schemas.microsoft.com/office/drawing/2014/main" id="{951973EE-96B5-42AB-8819-24A08BB79D39}"/>
              </a:ext>
            </a:extLst>
          </p:cNvPr>
          <p:cNvGrpSpPr/>
          <p:nvPr/>
        </p:nvGrpSpPr>
        <p:grpSpPr>
          <a:xfrm>
            <a:off x="5959669" y="554476"/>
            <a:ext cx="5600950" cy="5210919"/>
            <a:chOff x="-736915" y="360219"/>
            <a:chExt cx="5600950" cy="5210919"/>
          </a:xfrm>
        </p:grpSpPr>
        <p:grpSp>
          <p:nvGrpSpPr>
            <p:cNvPr id="113" name="Group 589">
              <a:extLst>
                <a:ext uri="{FF2B5EF4-FFF2-40B4-BE49-F238E27FC236}">
                  <a16:creationId xmlns:a16="http://schemas.microsoft.com/office/drawing/2014/main" id="{B4D1795A-11CE-4241-A99C-17CFC75A2CAB}"/>
                </a:ext>
              </a:extLst>
            </p:cNvPr>
            <p:cNvGrpSpPr/>
            <p:nvPr/>
          </p:nvGrpSpPr>
          <p:grpSpPr>
            <a:xfrm>
              <a:off x="-736915" y="1305031"/>
              <a:ext cx="5600950" cy="4266107"/>
              <a:chOff x="4220570" y="3356021"/>
              <a:chExt cx="1431649" cy="1123697"/>
            </a:xfrm>
          </p:grpSpPr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FD3D8573-3177-4806-8F33-09236A272CAA}"/>
                  </a:ext>
                </a:extLst>
              </p:cNvPr>
              <p:cNvSpPr/>
              <p:nvPr/>
            </p:nvSpPr>
            <p:spPr>
              <a:xfrm>
                <a:off x="4500917" y="3867069"/>
                <a:ext cx="162334" cy="45381"/>
              </a:xfrm>
              <a:prstGeom prst="cube">
                <a:avLst>
                  <a:gd name="adj" fmla="val 6637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6D4FF9B9-6173-4303-9577-96E6BAE00DF2}"/>
                  </a:ext>
                </a:extLst>
              </p:cNvPr>
              <p:cNvSpPr/>
              <p:nvPr/>
            </p:nvSpPr>
            <p:spPr>
              <a:xfrm>
                <a:off x="4573496" y="3775619"/>
                <a:ext cx="162334" cy="45381"/>
              </a:xfrm>
              <a:prstGeom prst="cube">
                <a:avLst>
                  <a:gd name="adj" fmla="val 6637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29" name="Cube 228">
                <a:extLst>
                  <a:ext uri="{FF2B5EF4-FFF2-40B4-BE49-F238E27FC236}">
                    <a16:creationId xmlns:a16="http://schemas.microsoft.com/office/drawing/2014/main" id="{71066B82-6C31-489F-90A5-865BA1D12E67}"/>
                  </a:ext>
                </a:extLst>
              </p:cNvPr>
              <p:cNvSpPr/>
              <p:nvPr/>
            </p:nvSpPr>
            <p:spPr>
              <a:xfrm>
                <a:off x="4636103" y="3696545"/>
                <a:ext cx="162334" cy="45381"/>
              </a:xfrm>
              <a:prstGeom prst="cube">
                <a:avLst>
                  <a:gd name="adj" fmla="val 6637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30" name="Cube 229">
                <a:extLst>
                  <a:ext uri="{FF2B5EF4-FFF2-40B4-BE49-F238E27FC236}">
                    <a16:creationId xmlns:a16="http://schemas.microsoft.com/office/drawing/2014/main" id="{FC99D7D2-49DA-4531-BEF9-3CC9161C2DB4}"/>
                  </a:ext>
                </a:extLst>
              </p:cNvPr>
              <p:cNvSpPr/>
              <p:nvPr/>
            </p:nvSpPr>
            <p:spPr>
              <a:xfrm>
                <a:off x="4628346" y="3691732"/>
                <a:ext cx="890903" cy="787986"/>
              </a:xfrm>
              <a:prstGeom prst="cube">
                <a:avLst>
                  <a:gd name="adj" fmla="val 28018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231" name="Group 208">
                <a:extLst>
                  <a:ext uri="{FF2B5EF4-FFF2-40B4-BE49-F238E27FC236}">
                    <a16:creationId xmlns:a16="http://schemas.microsoft.com/office/drawing/2014/main" id="{516C3E8E-95C0-4052-9D77-46C223DB1463}"/>
                  </a:ext>
                </a:extLst>
              </p:cNvPr>
              <p:cNvGrpSpPr/>
              <p:nvPr/>
            </p:nvGrpSpPr>
            <p:grpSpPr>
              <a:xfrm>
                <a:off x="5355067" y="3524483"/>
                <a:ext cx="101020" cy="225009"/>
                <a:chOff x="6350000" y="2021599"/>
                <a:chExt cx="265113" cy="804874"/>
              </a:xfrm>
            </p:grpSpPr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0E3B3C75-45A6-42A4-965D-458FBFB1A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0000" y="2704397"/>
                  <a:ext cx="265113" cy="122076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A76D92D4-8095-4E1D-B95E-EE365C1C8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2700" y="2598874"/>
                  <a:ext cx="247650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97AEDF86-CE0D-4344-9A3A-AA0815C9B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99558"/>
                  <a:ext cx="233363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7A71C5AE-92AA-4459-938E-09724BBD05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29209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400" name="Oval 399">
                  <a:extLst>
                    <a:ext uri="{FF2B5EF4-FFF2-40B4-BE49-F238E27FC236}">
                      <a16:creationId xmlns:a16="http://schemas.microsoft.com/office/drawing/2014/main" id="{70197C3C-5A36-483A-9C68-1E5EEAD176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354722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4C584A1D-6E20-4483-8333-9ED26DB539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261613"/>
                  <a:ext cx="233363" cy="11793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3602F905-A2CE-45AA-81E6-95D65EEFB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187126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7C0BD877-6DD4-48CF-8D2E-7BC77DF1D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112639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16E2BAC9-84CA-4643-9F58-7EBFCB9AC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9538" y="2021599"/>
                  <a:ext cx="55563" cy="13035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232" name="Group 209">
                <a:extLst>
                  <a:ext uri="{FF2B5EF4-FFF2-40B4-BE49-F238E27FC236}">
                    <a16:creationId xmlns:a16="http://schemas.microsoft.com/office/drawing/2014/main" id="{D1308A5D-F733-402F-8670-0E9C81E201A8}"/>
                  </a:ext>
                </a:extLst>
              </p:cNvPr>
              <p:cNvGrpSpPr/>
              <p:nvPr/>
            </p:nvGrpSpPr>
            <p:grpSpPr>
              <a:xfrm>
                <a:off x="5285812" y="3599431"/>
                <a:ext cx="101020" cy="225009"/>
                <a:chOff x="6350000" y="2021599"/>
                <a:chExt cx="265113" cy="804874"/>
              </a:xfrm>
            </p:grpSpPr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AEDAD3E2-912E-4CE9-8F12-BFF0310C7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0000" y="2704397"/>
                  <a:ext cx="265113" cy="122076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E19E46FC-3860-4869-AA00-1118822CD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2700" y="2598874"/>
                  <a:ext cx="247650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B1C22921-DBE9-4CDF-807A-B1877CAA9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99558"/>
                  <a:ext cx="233363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0042A139-338A-418E-9958-38B6CC3107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29209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EA4A8D83-AD38-4D98-9526-B3EB05C31A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354722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069B4CB5-52F9-4BCC-88FA-951D511A44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261613"/>
                  <a:ext cx="233363" cy="11793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6BBAD292-CCE7-4F13-9DBD-6B589AF23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187126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40C85B0A-2C83-44C7-A8FC-8947545DA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112639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134E7769-55BD-42B8-BE60-A111A7F65E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9538" y="2021599"/>
                  <a:ext cx="55563" cy="13035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233" name="Group 210">
                <a:extLst>
                  <a:ext uri="{FF2B5EF4-FFF2-40B4-BE49-F238E27FC236}">
                    <a16:creationId xmlns:a16="http://schemas.microsoft.com/office/drawing/2014/main" id="{09CEEE84-8733-42A6-8B66-0C78352817A3}"/>
                  </a:ext>
                </a:extLst>
              </p:cNvPr>
              <p:cNvGrpSpPr/>
              <p:nvPr/>
            </p:nvGrpSpPr>
            <p:grpSpPr>
              <a:xfrm>
                <a:off x="5209908" y="3678505"/>
                <a:ext cx="101020" cy="225009"/>
                <a:chOff x="6350000" y="2021599"/>
                <a:chExt cx="265113" cy="804874"/>
              </a:xfrm>
            </p:grpSpPr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4041822A-ED2D-4DD2-B751-F356E04AF0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0000" y="2704397"/>
                  <a:ext cx="265113" cy="122076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7FFFBD68-01C3-46A6-AA85-FEC16E1A4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2700" y="2598874"/>
                  <a:ext cx="247650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40FF4A3E-AE00-4F2A-AF61-0331F2E950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99558"/>
                  <a:ext cx="233363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CFD71047-8652-4248-92BB-80D3A740D1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29209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F2FE1019-EF6D-4A9D-A421-5724D909A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354722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6E3D011F-14FD-44DA-ABD5-4E87E4CCE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261613"/>
                  <a:ext cx="233363" cy="11793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2CDA3BF7-855E-4D9A-8276-1424660E8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187126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3DD8BD40-47D0-4A8C-8DD6-BB569BDDD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112639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87181EEC-86FA-4F95-A525-6FB8BBF32B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9538" y="2021599"/>
                  <a:ext cx="55563" cy="13035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234" name="Group 211">
                <a:extLst>
                  <a:ext uri="{FF2B5EF4-FFF2-40B4-BE49-F238E27FC236}">
                    <a16:creationId xmlns:a16="http://schemas.microsoft.com/office/drawing/2014/main" id="{465CD84E-EB08-4929-8362-7590CAAC9658}"/>
                  </a:ext>
                </a:extLst>
              </p:cNvPr>
              <p:cNvGrpSpPr/>
              <p:nvPr/>
            </p:nvGrpSpPr>
            <p:grpSpPr>
              <a:xfrm>
                <a:off x="4825032" y="3580340"/>
                <a:ext cx="96403" cy="166129"/>
                <a:chOff x="6350000" y="2021599"/>
                <a:chExt cx="265113" cy="804874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0A56DB46-099C-4CB4-A124-2926067182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0000" y="2704397"/>
                  <a:ext cx="265113" cy="122076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0845A25D-7AF8-4C9B-9951-B8B890E3FF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2700" y="2598874"/>
                  <a:ext cx="247650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7B11D22B-61EE-40F9-AC52-2E067CE541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99558"/>
                  <a:ext cx="233363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C160654B-032F-45C8-8EEA-B8D6B3545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29209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B2ACC24D-1A9C-46E1-ADAE-9591934267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354722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0E40556B-E7BD-4085-9807-895101BA45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261613"/>
                  <a:ext cx="233363" cy="11793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7A4B95E8-0B04-4B13-87ED-32DEDDFF24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187126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19AF16D9-3F55-4C2F-A46E-3950AC8F4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112639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B6CBB49A-132D-4C82-AA0C-4BFD0F85E1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9538" y="2021599"/>
                  <a:ext cx="55563" cy="13035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235" name="Group 212">
                <a:extLst>
                  <a:ext uri="{FF2B5EF4-FFF2-40B4-BE49-F238E27FC236}">
                    <a16:creationId xmlns:a16="http://schemas.microsoft.com/office/drawing/2014/main" id="{44573B4F-BF5C-4B17-893B-318F4B67BAB3}"/>
                  </a:ext>
                </a:extLst>
              </p:cNvPr>
              <p:cNvGrpSpPr/>
              <p:nvPr/>
            </p:nvGrpSpPr>
            <p:grpSpPr>
              <a:xfrm>
                <a:off x="4765749" y="3646356"/>
                <a:ext cx="96403" cy="175071"/>
                <a:chOff x="6350000" y="2021599"/>
                <a:chExt cx="265113" cy="804874"/>
              </a:xfrm>
            </p:grpSpPr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FA78D2FB-F7DF-4570-9E9E-DABC8D71D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0000" y="2704397"/>
                  <a:ext cx="265113" cy="122076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327B241F-DDE9-435E-9B39-364B938B65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2700" y="2598874"/>
                  <a:ext cx="247650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D3935666-52F9-4F97-8184-2F5E9FD12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99558"/>
                  <a:ext cx="233363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F5C75B4D-55D5-4664-919D-A483B0892C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29209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C9B9C6FC-92FD-43E2-9A9B-BD355D87D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354722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252D287D-BB31-4FA1-892A-D472084CD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261613"/>
                  <a:ext cx="233363" cy="11793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AB97E35B-81E5-4075-907C-95821FC612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187126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4167E2A1-CA14-4E52-9EC9-F0CEFFFDE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112639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16A10B09-7A3C-41EA-BFB0-CE84EE63C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9538" y="2021599"/>
                  <a:ext cx="55563" cy="13035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236" name="Group 213">
                <a:extLst>
                  <a:ext uri="{FF2B5EF4-FFF2-40B4-BE49-F238E27FC236}">
                    <a16:creationId xmlns:a16="http://schemas.microsoft.com/office/drawing/2014/main" id="{E1AA0988-41BE-401E-8F17-2BB407732D08}"/>
                  </a:ext>
                </a:extLst>
              </p:cNvPr>
              <p:cNvGrpSpPr/>
              <p:nvPr/>
            </p:nvGrpSpPr>
            <p:grpSpPr>
              <a:xfrm>
                <a:off x="4698156" y="3708229"/>
                <a:ext cx="96403" cy="181944"/>
                <a:chOff x="6350000" y="2021599"/>
                <a:chExt cx="265113" cy="804874"/>
              </a:xfrm>
            </p:grpSpPr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76C290CA-3F31-4F05-8AB7-AED0E573D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0000" y="2704397"/>
                  <a:ext cx="265113" cy="122076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52" name="Oval 351">
                  <a:extLst>
                    <a:ext uri="{FF2B5EF4-FFF2-40B4-BE49-F238E27FC236}">
                      <a16:creationId xmlns:a16="http://schemas.microsoft.com/office/drawing/2014/main" id="{1A5E5601-1D99-4D2F-AFC3-2ADB9D165A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2700" y="2598874"/>
                  <a:ext cx="247650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EB0FFD7B-C83B-462E-83C8-444635BBA6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99558"/>
                  <a:ext cx="233363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90D334DF-4F5F-4A6F-BF20-DD7555CFBC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29209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FE69E95C-67B6-4E91-8B5F-97F810920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354722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770D017D-BD3B-47FF-A069-5931A8893B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261613"/>
                  <a:ext cx="233363" cy="11793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4F9A9E01-DB57-4D46-BE41-2C1BC6F58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187126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DA6A3D57-7F99-4E9A-864B-4FA954351E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112639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6BFD44F7-E2C3-4B1C-8A76-62818A805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9538" y="2021599"/>
                  <a:ext cx="55563" cy="13035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6BE7BC41-3094-4FEB-BA6A-C676973D9A09}"/>
                  </a:ext>
                </a:extLst>
              </p:cNvPr>
              <p:cNvSpPr/>
              <p:nvPr/>
            </p:nvSpPr>
            <p:spPr>
              <a:xfrm>
                <a:off x="5489885" y="3704109"/>
                <a:ext cx="162334" cy="45381"/>
              </a:xfrm>
              <a:prstGeom prst="cube">
                <a:avLst>
                  <a:gd name="adj" fmla="val 6637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06222738-5ECB-4DB7-B433-018A012C2EC5}"/>
                  </a:ext>
                </a:extLst>
              </p:cNvPr>
              <p:cNvSpPr/>
              <p:nvPr/>
            </p:nvSpPr>
            <p:spPr>
              <a:xfrm>
                <a:off x="5417305" y="3787309"/>
                <a:ext cx="162334" cy="45381"/>
              </a:xfrm>
              <a:prstGeom prst="cube">
                <a:avLst>
                  <a:gd name="adj" fmla="val 6637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27B3A564-1867-40A7-AFD6-56442C761FE2}"/>
                  </a:ext>
                </a:extLst>
              </p:cNvPr>
              <p:cNvSpPr/>
              <p:nvPr/>
            </p:nvSpPr>
            <p:spPr>
              <a:xfrm>
                <a:off x="5344725" y="3878759"/>
                <a:ext cx="162334" cy="45381"/>
              </a:xfrm>
              <a:prstGeom prst="cube">
                <a:avLst>
                  <a:gd name="adj" fmla="val 66379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240" name="Group 217">
                <a:extLst>
                  <a:ext uri="{FF2B5EF4-FFF2-40B4-BE49-F238E27FC236}">
                    <a16:creationId xmlns:a16="http://schemas.microsoft.com/office/drawing/2014/main" id="{082F459F-6F33-4CE9-980B-3F8D3DAE19CB}"/>
                  </a:ext>
                </a:extLst>
              </p:cNvPr>
              <p:cNvGrpSpPr/>
              <p:nvPr/>
            </p:nvGrpSpPr>
            <p:grpSpPr>
              <a:xfrm>
                <a:off x="5352297" y="3356021"/>
                <a:ext cx="101020" cy="225009"/>
                <a:chOff x="6350000" y="2021599"/>
                <a:chExt cx="265113" cy="804874"/>
              </a:xfrm>
            </p:grpSpPr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id="{BDC71C59-F078-4E91-A1E6-387AEF4D2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0000" y="2704397"/>
                  <a:ext cx="265113" cy="122076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C67BE66E-F7E9-483C-8232-9B48190809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2700" y="2598874"/>
                  <a:ext cx="247650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44" name="Oval 343">
                  <a:extLst>
                    <a:ext uri="{FF2B5EF4-FFF2-40B4-BE49-F238E27FC236}">
                      <a16:creationId xmlns:a16="http://schemas.microsoft.com/office/drawing/2014/main" id="{D9F72742-4487-4705-9080-7CAA89128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99558"/>
                  <a:ext cx="233363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5B41025D-501A-43E4-8BE5-28443259F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29209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id="{DCB93CC9-2DDE-492F-8BA8-C7FA02117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354722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053A6427-CE76-4A80-A693-42BCB6FA22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261613"/>
                  <a:ext cx="233363" cy="11793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80706AC0-CCED-4C38-B1BB-81C829F892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187126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C99C218A-D762-4C4C-A0F5-1A9297FD19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112639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771CDC8E-6FFF-45F5-97A9-C269747EA5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9538" y="2021599"/>
                  <a:ext cx="55563" cy="13035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241" name="Group 218">
                <a:extLst>
                  <a:ext uri="{FF2B5EF4-FFF2-40B4-BE49-F238E27FC236}">
                    <a16:creationId xmlns:a16="http://schemas.microsoft.com/office/drawing/2014/main" id="{37F1C457-4C70-4D0E-9B67-51AA03913CBC}"/>
                  </a:ext>
                </a:extLst>
              </p:cNvPr>
              <p:cNvGrpSpPr/>
              <p:nvPr/>
            </p:nvGrpSpPr>
            <p:grpSpPr>
              <a:xfrm>
                <a:off x="5283042" y="3430970"/>
                <a:ext cx="101020" cy="225009"/>
                <a:chOff x="6350000" y="2021599"/>
                <a:chExt cx="265113" cy="804874"/>
              </a:xfrm>
            </p:grpSpPr>
            <p:sp>
              <p:nvSpPr>
                <p:cNvPr id="333" name="Oval 332">
                  <a:extLst>
                    <a:ext uri="{FF2B5EF4-FFF2-40B4-BE49-F238E27FC236}">
                      <a16:creationId xmlns:a16="http://schemas.microsoft.com/office/drawing/2014/main" id="{EA16263E-8FEA-45FC-AFA7-B230C9BE7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0000" y="2704397"/>
                  <a:ext cx="265113" cy="122076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A43BC667-FB5D-47CC-AE3D-07667C1F9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2700" y="2598874"/>
                  <a:ext cx="247650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35" name="Oval 334">
                  <a:extLst>
                    <a:ext uri="{FF2B5EF4-FFF2-40B4-BE49-F238E27FC236}">
                      <a16:creationId xmlns:a16="http://schemas.microsoft.com/office/drawing/2014/main" id="{C1D82CB4-D5F2-4B21-AD14-81F930F8E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99558"/>
                  <a:ext cx="233363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C9A334BE-DB02-41AC-AB36-79F4F59A8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29209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F67ED875-0891-41CB-8E13-310C1B321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354722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38" name="Oval 337">
                  <a:extLst>
                    <a:ext uri="{FF2B5EF4-FFF2-40B4-BE49-F238E27FC236}">
                      <a16:creationId xmlns:a16="http://schemas.microsoft.com/office/drawing/2014/main" id="{4EF15BF5-95F1-40C6-95C0-3748AA39A3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261613"/>
                  <a:ext cx="233363" cy="11793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39" name="Oval 338">
                  <a:extLst>
                    <a:ext uri="{FF2B5EF4-FFF2-40B4-BE49-F238E27FC236}">
                      <a16:creationId xmlns:a16="http://schemas.microsoft.com/office/drawing/2014/main" id="{E7502E09-B999-47AC-9D2E-DDF54CE2D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187126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1217977D-A570-44B9-B516-924EA2D77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112639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3D94768B-D3A1-4928-B7CF-4E59255CF7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9538" y="2021599"/>
                  <a:ext cx="55563" cy="13035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242" name="Group 219">
                <a:extLst>
                  <a:ext uri="{FF2B5EF4-FFF2-40B4-BE49-F238E27FC236}">
                    <a16:creationId xmlns:a16="http://schemas.microsoft.com/office/drawing/2014/main" id="{29A5EE0D-A421-4F35-91E3-1914E1C1AE44}"/>
                  </a:ext>
                </a:extLst>
              </p:cNvPr>
              <p:cNvGrpSpPr/>
              <p:nvPr/>
            </p:nvGrpSpPr>
            <p:grpSpPr>
              <a:xfrm>
                <a:off x="5210461" y="3510040"/>
                <a:ext cx="101020" cy="225009"/>
                <a:chOff x="6350000" y="2021599"/>
                <a:chExt cx="265113" cy="804874"/>
              </a:xfrm>
            </p:grpSpPr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973A4398-C530-4304-8CAE-765A69D96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0000" y="2704397"/>
                  <a:ext cx="265113" cy="122076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07748E46-A19A-4A95-956D-7058A4FF6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2700" y="2598874"/>
                  <a:ext cx="247650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26" name="Oval 325">
                  <a:extLst>
                    <a:ext uri="{FF2B5EF4-FFF2-40B4-BE49-F238E27FC236}">
                      <a16:creationId xmlns:a16="http://schemas.microsoft.com/office/drawing/2014/main" id="{F1F39D9A-DB23-4CA1-84B7-0FA87BB401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99558"/>
                  <a:ext cx="233363" cy="14069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F137661B-1A0A-4DA0-A0E9-CC3F3592E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429209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F6AF040A-8F25-40A2-8C9F-9AAE56F126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354722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F4B463D8-B047-4137-B361-68910ACD6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261613"/>
                  <a:ext cx="233363" cy="11793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FEFBF229-6E57-4AA1-AB40-604293B322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5875" y="2187126"/>
                  <a:ext cx="227013" cy="10759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31" name="Oval 330">
                  <a:extLst>
                    <a:ext uri="{FF2B5EF4-FFF2-40B4-BE49-F238E27FC236}">
                      <a16:creationId xmlns:a16="http://schemas.microsoft.com/office/drawing/2014/main" id="{01C79F55-CFFB-437E-84A1-5B23C6CD8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575" y="2112639"/>
                  <a:ext cx="207963" cy="9517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031A849C-B5FD-4104-BD15-6B939F765E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9538" y="2021599"/>
                  <a:ext cx="55563" cy="13035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243" name="Group 220">
                <a:extLst>
                  <a:ext uri="{FF2B5EF4-FFF2-40B4-BE49-F238E27FC236}">
                    <a16:creationId xmlns:a16="http://schemas.microsoft.com/office/drawing/2014/main" id="{B9464FFC-48DE-44B1-9DE6-7A28EA5C9661}"/>
                  </a:ext>
                </a:extLst>
              </p:cNvPr>
              <p:cNvGrpSpPr/>
              <p:nvPr/>
            </p:nvGrpSpPr>
            <p:grpSpPr>
              <a:xfrm>
                <a:off x="5442790" y="3645961"/>
                <a:ext cx="59556" cy="250663"/>
                <a:chOff x="5295331" y="1786586"/>
                <a:chExt cx="244508" cy="829221"/>
              </a:xfrm>
            </p:grpSpPr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1774C629-E646-4EA0-B9D1-80487A9E92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95331" y="2527490"/>
                  <a:ext cx="227460" cy="88317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11" name="Oval 310">
                  <a:extLst>
                    <a:ext uri="{FF2B5EF4-FFF2-40B4-BE49-F238E27FC236}">
                      <a16:creationId xmlns:a16="http://schemas.microsoft.com/office/drawing/2014/main" id="{3D3A0BF0-BC90-403E-BAA7-051577D3D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6227" y="2440379"/>
                  <a:ext cx="233612" cy="112559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39270BC3-02FE-4C46-9EA0-BDD47D9AC5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8951" y="2375066"/>
                  <a:ext cx="224950" cy="10602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66FD00CF-ACD1-4835-B6D9-307B904A4E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8951" y="2328403"/>
                  <a:ext cx="224950" cy="8228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grpSp>
              <p:nvGrpSpPr>
                <p:cNvPr id="314" name="Group 426">
                  <a:extLst>
                    <a:ext uri="{FF2B5EF4-FFF2-40B4-BE49-F238E27FC236}">
                      <a16:creationId xmlns:a16="http://schemas.microsoft.com/office/drawing/2014/main" id="{6ED293DD-F8A1-4BE5-A160-A7C3590F3CB3}"/>
                    </a:ext>
                  </a:extLst>
                </p:cNvPr>
                <p:cNvGrpSpPr/>
                <p:nvPr/>
              </p:nvGrpSpPr>
              <p:grpSpPr>
                <a:xfrm>
                  <a:off x="5307063" y="1786586"/>
                  <a:ext cx="231654" cy="582294"/>
                  <a:chOff x="6345112" y="2021599"/>
                  <a:chExt cx="270001" cy="804874"/>
                </a:xfrm>
              </p:grpSpPr>
              <p:sp>
                <p:nvSpPr>
                  <p:cNvPr id="315" name="Oval 314">
                    <a:extLst>
                      <a:ext uri="{FF2B5EF4-FFF2-40B4-BE49-F238E27FC236}">
                        <a16:creationId xmlns:a16="http://schemas.microsoft.com/office/drawing/2014/main" id="{22EBADC8-6AC1-45D2-ADC9-763E4AD9C9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0000" y="2704397"/>
                    <a:ext cx="265113" cy="122076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F28CB276-5D56-4F9D-9723-5E84A9B256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2700" y="2598874"/>
                    <a:ext cx="247650" cy="140698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17" name="Oval 316">
                    <a:extLst>
                      <a:ext uri="{FF2B5EF4-FFF2-40B4-BE49-F238E27FC236}">
                        <a16:creationId xmlns:a16="http://schemas.microsoft.com/office/drawing/2014/main" id="{28DA1C13-391B-41D7-9892-40083CE131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5875" y="2499558"/>
                    <a:ext cx="233363" cy="140698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18" name="Oval 317">
                    <a:extLst>
                      <a:ext uri="{FF2B5EF4-FFF2-40B4-BE49-F238E27FC236}">
                        <a16:creationId xmlns:a16="http://schemas.microsoft.com/office/drawing/2014/main" id="{68F39A67-D61D-42A3-B5AB-F69AE06D2B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5112" y="2432866"/>
                    <a:ext cx="257472" cy="103933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19" name="Oval 318">
                    <a:extLst>
                      <a:ext uri="{FF2B5EF4-FFF2-40B4-BE49-F238E27FC236}">
                        <a16:creationId xmlns:a16="http://schemas.microsoft.com/office/drawing/2014/main" id="{27ED6916-E918-4169-8C39-BF23FA9C1D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0895" y="2359002"/>
                    <a:ext cx="251691" cy="90898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20" name="Oval 319">
                    <a:extLst>
                      <a:ext uri="{FF2B5EF4-FFF2-40B4-BE49-F238E27FC236}">
                        <a16:creationId xmlns:a16="http://schemas.microsoft.com/office/drawing/2014/main" id="{78AFE26C-990C-4A78-9785-E451C5A13B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5875" y="2261613"/>
                    <a:ext cx="233363" cy="117938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21" name="Oval 320">
                    <a:extLst>
                      <a:ext uri="{FF2B5EF4-FFF2-40B4-BE49-F238E27FC236}">
                        <a16:creationId xmlns:a16="http://schemas.microsoft.com/office/drawing/2014/main" id="{65271839-E7C2-4B1D-9F1E-4CF1503E8B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5875" y="2187126"/>
                    <a:ext cx="227013" cy="107592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22" name="Oval 321">
                    <a:extLst>
                      <a:ext uri="{FF2B5EF4-FFF2-40B4-BE49-F238E27FC236}">
                        <a16:creationId xmlns:a16="http://schemas.microsoft.com/office/drawing/2014/main" id="{A823C894-A106-4E85-B4BE-51F220EA9B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78575" y="2112639"/>
                    <a:ext cx="207963" cy="95178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74CB43F7-1209-4920-BFC1-18FB2B5315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59538" y="2021599"/>
                    <a:ext cx="55563" cy="13035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</p:grpSp>
          <p:grpSp>
            <p:nvGrpSpPr>
              <p:cNvPr id="244" name="Group 221">
                <a:extLst>
                  <a:ext uri="{FF2B5EF4-FFF2-40B4-BE49-F238E27FC236}">
                    <a16:creationId xmlns:a16="http://schemas.microsoft.com/office/drawing/2014/main" id="{63B12E86-2F6E-4E22-9D64-1E2FF2FC6E6E}"/>
                  </a:ext>
                </a:extLst>
              </p:cNvPr>
              <p:cNvGrpSpPr/>
              <p:nvPr/>
            </p:nvGrpSpPr>
            <p:grpSpPr>
              <a:xfrm>
                <a:off x="5516478" y="3555886"/>
                <a:ext cx="59556" cy="250663"/>
                <a:chOff x="5295331" y="1786586"/>
                <a:chExt cx="244508" cy="829221"/>
              </a:xfrm>
            </p:grpSpPr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2EAFCF54-7EAF-4DDA-B2D9-99188E199F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95331" y="2527490"/>
                  <a:ext cx="227460" cy="88317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4A32E042-6F30-4EA7-ACAF-364256527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6227" y="2440379"/>
                  <a:ext cx="233612" cy="112559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2FEE2360-04CC-4F15-A17C-E721947F45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8951" y="2375066"/>
                  <a:ext cx="224950" cy="10602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D69E8176-C218-475A-8896-75EF79C76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8951" y="2328403"/>
                  <a:ext cx="224950" cy="8228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grpSp>
              <p:nvGrpSpPr>
                <p:cNvPr id="300" name="Group 412">
                  <a:extLst>
                    <a:ext uri="{FF2B5EF4-FFF2-40B4-BE49-F238E27FC236}">
                      <a16:creationId xmlns:a16="http://schemas.microsoft.com/office/drawing/2014/main" id="{9D5FC933-ACFE-4309-87EB-142C46125161}"/>
                    </a:ext>
                  </a:extLst>
                </p:cNvPr>
                <p:cNvGrpSpPr/>
                <p:nvPr/>
              </p:nvGrpSpPr>
              <p:grpSpPr>
                <a:xfrm>
                  <a:off x="5307063" y="1786586"/>
                  <a:ext cx="231654" cy="582294"/>
                  <a:chOff x="6345112" y="2021599"/>
                  <a:chExt cx="270001" cy="804874"/>
                </a:xfrm>
              </p:grpSpPr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7D14C372-3E77-44BE-8013-CFAABBA4EE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0000" y="2704397"/>
                    <a:ext cx="265113" cy="122076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02" name="Oval 301">
                    <a:extLst>
                      <a:ext uri="{FF2B5EF4-FFF2-40B4-BE49-F238E27FC236}">
                        <a16:creationId xmlns:a16="http://schemas.microsoft.com/office/drawing/2014/main" id="{24E9CD43-179A-44CE-BBCC-D893A753B8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2700" y="2598874"/>
                    <a:ext cx="247650" cy="140698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51BDDEF8-85F7-4EAF-8078-F855CC85A8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5875" y="2499558"/>
                    <a:ext cx="233363" cy="140698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04" name="Oval 303">
                    <a:extLst>
                      <a:ext uri="{FF2B5EF4-FFF2-40B4-BE49-F238E27FC236}">
                        <a16:creationId xmlns:a16="http://schemas.microsoft.com/office/drawing/2014/main" id="{2B6E81AF-E09D-4EBC-A5A4-4228B7BFA4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5112" y="2432866"/>
                    <a:ext cx="257472" cy="103933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05" name="Oval 304">
                    <a:extLst>
                      <a:ext uri="{FF2B5EF4-FFF2-40B4-BE49-F238E27FC236}">
                        <a16:creationId xmlns:a16="http://schemas.microsoft.com/office/drawing/2014/main" id="{106BCDDE-EC33-4995-B1AF-C3E2200E9F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0895" y="2359002"/>
                    <a:ext cx="251691" cy="90898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06" name="Oval 305">
                    <a:extLst>
                      <a:ext uri="{FF2B5EF4-FFF2-40B4-BE49-F238E27FC236}">
                        <a16:creationId xmlns:a16="http://schemas.microsoft.com/office/drawing/2014/main" id="{2F1296A0-EF4F-4E43-B847-2348777499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5875" y="2261613"/>
                    <a:ext cx="233363" cy="117938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07" name="Oval 306">
                    <a:extLst>
                      <a:ext uri="{FF2B5EF4-FFF2-40B4-BE49-F238E27FC236}">
                        <a16:creationId xmlns:a16="http://schemas.microsoft.com/office/drawing/2014/main" id="{830FEE1B-C3AB-46FF-BA6C-A862A1686D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5875" y="2187126"/>
                    <a:ext cx="227013" cy="107592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08" name="Oval 307">
                    <a:extLst>
                      <a:ext uri="{FF2B5EF4-FFF2-40B4-BE49-F238E27FC236}">
                        <a16:creationId xmlns:a16="http://schemas.microsoft.com/office/drawing/2014/main" id="{4792B694-FE37-4CF8-AB5A-CDCA4973E8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78575" y="2112639"/>
                    <a:ext cx="207963" cy="95178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A99869E7-EB26-458B-9215-DFAC366A7F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59538" y="2021599"/>
                    <a:ext cx="55563" cy="13035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</p:grpSp>
          <p:grpSp>
            <p:nvGrpSpPr>
              <p:cNvPr id="245" name="Group 222">
                <a:extLst>
                  <a:ext uri="{FF2B5EF4-FFF2-40B4-BE49-F238E27FC236}">
                    <a16:creationId xmlns:a16="http://schemas.microsoft.com/office/drawing/2014/main" id="{1693E02E-2569-474A-AB02-6C39B18B51A3}"/>
                  </a:ext>
                </a:extLst>
              </p:cNvPr>
              <p:cNvGrpSpPr/>
              <p:nvPr/>
            </p:nvGrpSpPr>
            <p:grpSpPr>
              <a:xfrm>
                <a:off x="5580193" y="3478188"/>
                <a:ext cx="59556" cy="250663"/>
                <a:chOff x="5295331" y="1786586"/>
                <a:chExt cx="244508" cy="829221"/>
              </a:xfrm>
            </p:grpSpPr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81E163FD-552F-4A22-85C0-9282C5FDE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95331" y="2527490"/>
                  <a:ext cx="227460" cy="88317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2242D357-CABA-4AC6-97A6-8A65E6BE8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6227" y="2440379"/>
                  <a:ext cx="233612" cy="112559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33C6BBBB-13E8-4A78-BF88-C1696632D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8951" y="2375066"/>
                  <a:ext cx="224950" cy="106022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913EF233-C645-4E26-A9E2-A6B785212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8951" y="2328403"/>
                  <a:ext cx="224950" cy="8228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grpSp>
              <p:nvGrpSpPr>
                <p:cNvPr id="286" name="Group 398">
                  <a:extLst>
                    <a:ext uri="{FF2B5EF4-FFF2-40B4-BE49-F238E27FC236}">
                      <a16:creationId xmlns:a16="http://schemas.microsoft.com/office/drawing/2014/main" id="{66C2CCC4-082A-445A-B53A-3B54C0EEC929}"/>
                    </a:ext>
                  </a:extLst>
                </p:cNvPr>
                <p:cNvGrpSpPr/>
                <p:nvPr/>
              </p:nvGrpSpPr>
              <p:grpSpPr>
                <a:xfrm>
                  <a:off x="5307063" y="1786586"/>
                  <a:ext cx="231654" cy="582294"/>
                  <a:chOff x="6345112" y="2021599"/>
                  <a:chExt cx="270001" cy="804874"/>
                </a:xfrm>
              </p:grpSpPr>
              <p:sp>
                <p:nvSpPr>
                  <p:cNvPr id="287" name="Oval 286">
                    <a:extLst>
                      <a:ext uri="{FF2B5EF4-FFF2-40B4-BE49-F238E27FC236}">
                        <a16:creationId xmlns:a16="http://schemas.microsoft.com/office/drawing/2014/main" id="{ED63D2C1-64FD-4B11-BF70-C8DD8E188C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0000" y="2704397"/>
                    <a:ext cx="265113" cy="122076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88" name="Oval 287">
                    <a:extLst>
                      <a:ext uri="{FF2B5EF4-FFF2-40B4-BE49-F238E27FC236}">
                        <a16:creationId xmlns:a16="http://schemas.microsoft.com/office/drawing/2014/main" id="{1C5C01F4-957D-4531-96B8-570DC8D84D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2700" y="2598874"/>
                    <a:ext cx="247650" cy="140698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89" name="Oval 288">
                    <a:extLst>
                      <a:ext uri="{FF2B5EF4-FFF2-40B4-BE49-F238E27FC236}">
                        <a16:creationId xmlns:a16="http://schemas.microsoft.com/office/drawing/2014/main" id="{A0FE9772-AB7A-4397-A0C1-001FED5296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5875" y="2499558"/>
                    <a:ext cx="233363" cy="140698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90" name="Oval 289">
                    <a:extLst>
                      <a:ext uri="{FF2B5EF4-FFF2-40B4-BE49-F238E27FC236}">
                        <a16:creationId xmlns:a16="http://schemas.microsoft.com/office/drawing/2014/main" id="{D19FE984-9EE5-4A61-A2BF-739D3D473D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5112" y="2432866"/>
                    <a:ext cx="257472" cy="103933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91" name="Oval 290">
                    <a:extLst>
                      <a:ext uri="{FF2B5EF4-FFF2-40B4-BE49-F238E27FC236}">
                        <a16:creationId xmlns:a16="http://schemas.microsoft.com/office/drawing/2014/main" id="{EA9B4435-5EAD-45F1-B358-D702D274D9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0895" y="2359002"/>
                    <a:ext cx="251691" cy="90898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0E23F96B-D64F-4DFF-84E2-476C268F3C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5875" y="2261613"/>
                    <a:ext cx="233363" cy="117938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210699FE-5F7E-466F-970F-0272F9EF88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5875" y="2187126"/>
                    <a:ext cx="227013" cy="107592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94" name="Oval 293">
                    <a:extLst>
                      <a:ext uri="{FF2B5EF4-FFF2-40B4-BE49-F238E27FC236}">
                        <a16:creationId xmlns:a16="http://schemas.microsoft.com/office/drawing/2014/main" id="{24EA939A-7574-4C1F-A2B3-7494DF06A6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78575" y="2112639"/>
                    <a:ext cx="207963" cy="95178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388470F1-B8B5-4B55-81D4-B8E83EC8B3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59538" y="2021599"/>
                    <a:ext cx="55563" cy="13035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</p:grpSp>
          <p:grpSp>
            <p:nvGrpSpPr>
              <p:cNvPr id="246" name="Group 223">
                <a:extLst>
                  <a:ext uri="{FF2B5EF4-FFF2-40B4-BE49-F238E27FC236}">
                    <a16:creationId xmlns:a16="http://schemas.microsoft.com/office/drawing/2014/main" id="{935A2E15-C9A2-469B-9B8A-C07DBD4D97D0}"/>
                  </a:ext>
                </a:extLst>
              </p:cNvPr>
              <p:cNvGrpSpPr/>
              <p:nvPr/>
            </p:nvGrpSpPr>
            <p:grpSpPr>
              <a:xfrm>
                <a:off x="4581845" y="3692420"/>
                <a:ext cx="63677" cy="116489"/>
                <a:chOff x="1799387" y="655100"/>
                <a:chExt cx="1271359" cy="1490812"/>
              </a:xfrm>
            </p:grpSpPr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ED13FFD4-0AFE-4B2B-9FDB-61F61FE02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9387" y="1878838"/>
                  <a:ext cx="1271359" cy="267074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192B292B-392B-40C5-8E7E-1FA8DD72E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4211" y="1737516"/>
                  <a:ext cx="1224219" cy="251563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7F359ADB-E4E2-4C17-BEB9-373A289E3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7859" y="1599499"/>
                  <a:ext cx="1224219" cy="195249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0AB5B681-5671-4028-9696-C2ABB3C9D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8800" y="1446663"/>
                  <a:ext cx="1194896" cy="221583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6B3B8B69-3EF8-48A1-9F6B-8AB32AEFC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7584" y="1361075"/>
                  <a:ext cx="1202202" cy="178410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EA4A8243-ED29-4186-BCD0-8DF6858FD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4586" y="1234282"/>
                  <a:ext cx="1175209" cy="156034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AE212362-E69C-47B4-8097-7404A497F7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4532" y="1067105"/>
                  <a:ext cx="1089631" cy="202451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E1FDA334-B9FB-41C0-9079-4C60E599BD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4532" y="939241"/>
                  <a:ext cx="1059981" cy="184691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074E8C8F-643C-4131-BE11-7101CEC41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3831" y="811378"/>
                  <a:ext cx="971032" cy="163381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30EDBF80-7B48-4513-A659-F29FBCA9F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1868" y="655100"/>
                  <a:ext cx="259438" cy="223761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247" name="Group 224">
                <a:extLst>
                  <a:ext uri="{FF2B5EF4-FFF2-40B4-BE49-F238E27FC236}">
                    <a16:creationId xmlns:a16="http://schemas.microsoft.com/office/drawing/2014/main" id="{B6286A9B-CFA3-49F7-98B3-E5A5742B76CA}"/>
                  </a:ext>
                </a:extLst>
              </p:cNvPr>
              <p:cNvGrpSpPr/>
              <p:nvPr/>
            </p:nvGrpSpPr>
            <p:grpSpPr>
              <a:xfrm>
                <a:off x="4502617" y="3787996"/>
                <a:ext cx="63677" cy="116489"/>
                <a:chOff x="1799387" y="655100"/>
                <a:chExt cx="1271359" cy="1490812"/>
              </a:xfrm>
            </p:grpSpPr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FB3EEDFA-1738-4CBB-A51A-187BFE7F8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9387" y="1878838"/>
                  <a:ext cx="1271359" cy="267074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11EC7D40-684B-4120-B3C4-A6B5FEB67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4211" y="1737516"/>
                  <a:ext cx="1224219" cy="251563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A7A73D17-D09C-494D-B4DB-712085AB9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7859" y="1599499"/>
                  <a:ext cx="1224219" cy="195249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D0739725-C929-4972-8839-DAD3F8C17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8800" y="1446663"/>
                  <a:ext cx="1194896" cy="221583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2B9F73B7-A08D-4F64-89DB-D5A3A5C20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7584" y="1361075"/>
                  <a:ext cx="1202202" cy="178410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4F3D852E-8A7E-4C18-97B4-C4B272C1D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4586" y="1234282"/>
                  <a:ext cx="1175209" cy="156034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2409229E-38C0-4B12-B9D3-C21DC7C8F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4532" y="1067105"/>
                  <a:ext cx="1089631" cy="202451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959852C7-A88F-4CB3-AEA4-2954FDC8E7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4532" y="939241"/>
                  <a:ext cx="1059981" cy="184691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E6E8711B-E436-4F92-896D-0AC4E77BC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3831" y="811378"/>
                  <a:ext cx="971032" cy="163381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3F1B9C41-FE37-4BE8-8B2D-08FEAB64C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1868" y="655100"/>
                  <a:ext cx="259438" cy="223761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248" name="Group 225">
                <a:extLst>
                  <a:ext uri="{FF2B5EF4-FFF2-40B4-BE49-F238E27FC236}">
                    <a16:creationId xmlns:a16="http://schemas.microsoft.com/office/drawing/2014/main" id="{482304E0-E2EF-46A5-B567-BB38A84FE7CC}"/>
                  </a:ext>
                </a:extLst>
              </p:cNvPr>
              <p:cNvGrpSpPr/>
              <p:nvPr/>
            </p:nvGrpSpPr>
            <p:grpSpPr>
              <a:xfrm>
                <a:off x="4661073" y="3613346"/>
                <a:ext cx="63677" cy="116489"/>
                <a:chOff x="1799387" y="655100"/>
                <a:chExt cx="1271359" cy="1490812"/>
              </a:xfrm>
            </p:grpSpPr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A33A9839-0E42-49F1-B66B-2DB76D745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9387" y="1878838"/>
                  <a:ext cx="1271359" cy="267074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3B83CBCC-4601-4A8C-9299-CAED3E35DA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4211" y="1737516"/>
                  <a:ext cx="1224219" cy="251563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E4F6C749-6144-44E6-BAE4-39A8B73E36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7859" y="1599499"/>
                  <a:ext cx="1224219" cy="195249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F60CF8D9-5395-47E4-A123-5FA827FA7B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8800" y="1446663"/>
                  <a:ext cx="1194896" cy="221583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AFD9C3F6-200D-48F8-8BB0-976A601B1B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7584" y="1361075"/>
                  <a:ext cx="1202202" cy="178410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91C40C76-D7B2-4C0C-B4A1-9C68D37FC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4586" y="1234282"/>
                  <a:ext cx="1175209" cy="156034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F1BFD901-22A4-48F5-8237-B3E559DA7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4532" y="1067105"/>
                  <a:ext cx="1089631" cy="202451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4E9B0436-801E-4E07-97D7-4D7292BEB0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4532" y="939241"/>
                  <a:ext cx="1059981" cy="184691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BF65E62E-2471-4A4B-8CC2-1A5CCBB45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3831" y="811378"/>
                  <a:ext cx="971032" cy="163381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92F00048-4A18-4D6E-ABB7-3C757FA179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1868" y="655100"/>
                  <a:ext cx="259438" cy="223761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sp>
            <p:nvSpPr>
              <p:cNvPr id="249" name="Freeform 142">
                <a:extLst>
                  <a:ext uri="{FF2B5EF4-FFF2-40B4-BE49-F238E27FC236}">
                    <a16:creationId xmlns:a16="http://schemas.microsoft.com/office/drawing/2014/main" id="{8AA8EB7B-B78F-4312-97B6-434BCB7B24B2}"/>
                  </a:ext>
                </a:extLst>
              </p:cNvPr>
              <p:cNvSpPr/>
              <p:nvPr/>
            </p:nvSpPr>
            <p:spPr>
              <a:xfrm>
                <a:off x="4339135" y="3581349"/>
                <a:ext cx="538531" cy="71190"/>
              </a:xfrm>
              <a:custGeom>
                <a:avLst/>
                <a:gdLst>
                  <a:gd name="connsiteX0" fmla="*/ 0 w 2636292"/>
                  <a:gd name="connsiteY0" fmla="*/ 391237 h 900754"/>
                  <a:gd name="connsiteX1" fmla="*/ 887104 w 2636292"/>
                  <a:gd name="connsiteY1" fmla="*/ 855261 h 900754"/>
                  <a:gd name="connsiteX2" fmla="*/ 2388358 w 2636292"/>
                  <a:gd name="connsiteY2" fmla="*/ 118281 h 900754"/>
                  <a:gd name="connsiteX3" fmla="*/ 2374710 w 2636292"/>
                  <a:gd name="connsiteY3" fmla="*/ 145577 h 900754"/>
                  <a:gd name="connsiteX4" fmla="*/ 2374710 w 2636292"/>
                  <a:gd name="connsiteY4" fmla="*/ 145577 h 900754"/>
                  <a:gd name="connsiteX5" fmla="*/ 2374710 w 2636292"/>
                  <a:gd name="connsiteY5" fmla="*/ 145577 h 900754"/>
                  <a:gd name="connsiteX0" fmla="*/ 0 w 2636292"/>
                  <a:gd name="connsiteY0" fmla="*/ 391237 h 900754"/>
                  <a:gd name="connsiteX1" fmla="*/ 887104 w 2636292"/>
                  <a:gd name="connsiteY1" fmla="*/ 855261 h 900754"/>
                  <a:gd name="connsiteX2" fmla="*/ 2388358 w 2636292"/>
                  <a:gd name="connsiteY2" fmla="*/ 118281 h 900754"/>
                  <a:gd name="connsiteX3" fmla="*/ 2374710 w 2636292"/>
                  <a:gd name="connsiteY3" fmla="*/ 145577 h 900754"/>
                  <a:gd name="connsiteX4" fmla="*/ 2374710 w 2636292"/>
                  <a:gd name="connsiteY4" fmla="*/ 145577 h 900754"/>
                  <a:gd name="connsiteX0" fmla="*/ 0 w 2636292"/>
                  <a:gd name="connsiteY0" fmla="*/ 391237 h 900754"/>
                  <a:gd name="connsiteX1" fmla="*/ 887104 w 2636292"/>
                  <a:gd name="connsiteY1" fmla="*/ 855261 h 900754"/>
                  <a:gd name="connsiteX2" fmla="*/ 2388358 w 2636292"/>
                  <a:gd name="connsiteY2" fmla="*/ 118281 h 900754"/>
                  <a:gd name="connsiteX3" fmla="*/ 2374710 w 2636292"/>
                  <a:gd name="connsiteY3" fmla="*/ 145577 h 900754"/>
                  <a:gd name="connsiteX0" fmla="*/ 0 w 2388358"/>
                  <a:gd name="connsiteY0" fmla="*/ 272956 h 782473"/>
                  <a:gd name="connsiteX1" fmla="*/ 887104 w 2388358"/>
                  <a:gd name="connsiteY1" fmla="*/ 736980 h 782473"/>
                  <a:gd name="connsiteX2" fmla="*/ 2388358 w 2388358"/>
                  <a:gd name="connsiteY2" fmla="*/ 0 h 782473"/>
                  <a:gd name="connsiteX0" fmla="*/ 0 w 2388358"/>
                  <a:gd name="connsiteY0" fmla="*/ 272956 h 782473"/>
                  <a:gd name="connsiteX1" fmla="*/ 887104 w 2388358"/>
                  <a:gd name="connsiteY1" fmla="*/ 736980 h 782473"/>
                  <a:gd name="connsiteX2" fmla="*/ 1548010 w 2388358"/>
                  <a:gd name="connsiteY2" fmla="*/ 472436 h 782473"/>
                  <a:gd name="connsiteX3" fmla="*/ 2388358 w 2388358"/>
                  <a:gd name="connsiteY3" fmla="*/ 0 h 782473"/>
                  <a:gd name="connsiteX0" fmla="*/ 0 w 2388358"/>
                  <a:gd name="connsiteY0" fmla="*/ 272956 h 782473"/>
                  <a:gd name="connsiteX1" fmla="*/ 887104 w 2388358"/>
                  <a:gd name="connsiteY1" fmla="*/ 736980 h 782473"/>
                  <a:gd name="connsiteX2" fmla="*/ 1548010 w 2388358"/>
                  <a:gd name="connsiteY2" fmla="*/ 472436 h 782473"/>
                  <a:gd name="connsiteX3" fmla="*/ 1548010 w 2388358"/>
                  <a:gd name="connsiteY3" fmla="*/ 472436 h 782473"/>
                  <a:gd name="connsiteX4" fmla="*/ 2388358 w 2388358"/>
                  <a:gd name="connsiteY4" fmla="*/ 0 h 782473"/>
                  <a:gd name="connsiteX0" fmla="*/ 0 w 2388358"/>
                  <a:gd name="connsiteY0" fmla="*/ -1 h 509516"/>
                  <a:gd name="connsiteX1" fmla="*/ 887104 w 2388358"/>
                  <a:gd name="connsiteY1" fmla="*/ 464023 h 509516"/>
                  <a:gd name="connsiteX2" fmla="*/ 1548010 w 2388358"/>
                  <a:gd name="connsiteY2" fmla="*/ 199479 h 509516"/>
                  <a:gd name="connsiteX3" fmla="*/ 1548010 w 2388358"/>
                  <a:gd name="connsiteY3" fmla="*/ 199479 h 509516"/>
                  <a:gd name="connsiteX4" fmla="*/ 2388358 w 2388358"/>
                  <a:gd name="connsiteY4" fmla="*/ 81370 h 509516"/>
                  <a:gd name="connsiteX0" fmla="*/ 0 w 2388358"/>
                  <a:gd name="connsiteY0" fmla="*/ -1 h 509516"/>
                  <a:gd name="connsiteX1" fmla="*/ 887104 w 2388358"/>
                  <a:gd name="connsiteY1" fmla="*/ 464023 h 509516"/>
                  <a:gd name="connsiteX2" fmla="*/ 1548010 w 2388358"/>
                  <a:gd name="connsiteY2" fmla="*/ 199479 h 509516"/>
                  <a:gd name="connsiteX3" fmla="*/ 1548010 w 2388358"/>
                  <a:gd name="connsiteY3" fmla="*/ 199479 h 509516"/>
                  <a:gd name="connsiteX4" fmla="*/ 2388358 w 2388358"/>
                  <a:gd name="connsiteY4" fmla="*/ 81370 h 50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8358" h="509516">
                    <a:moveTo>
                      <a:pt x="0" y="-1"/>
                    </a:moveTo>
                    <a:cubicBezTo>
                      <a:pt x="244522" y="254757"/>
                      <a:pt x="489044" y="509516"/>
                      <a:pt x="887104" y="464023"/>
                    </a:cubicBezTo>
                    <a:cubicBezTo>
                      <a:pt x="1145106" y="497270"/>
                      <a:pt x="1297801" y="322309"/>
                      <a:pt x="1548010" y="199479"/>
                    </a:cubicBezTo>
                    <a:lnTo>
                      <a:pt x="1548010" y="199479"/>
                    </a:lnTo>
                    <a:lnTo>
                      <a:pt x="2388358" y="81370"/>
                    </a:lnTo>
                  </a:path>
                </a:pathLst>
              </a:cu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50" name="Freeform 143">
                <a:extLst>
                  <a:ext uri="{FF2B5EF4-FFF2-40B4-BE49-F238E27FC236}">
                    <a16:creationId xmlns:a16="http://schemas.microsoft.com/office/drawing/2014/main" id="{13814138-5778-4DB1-87D5-8CB4B054E12F}"/>
                  </a:ext>
                </a:extLst>
              </p:cNvPr>
              <p:cNvSpPr/>
              <p:nvPr/>
            </p:nvSpPr>
            <p:spPr>
              <a:xfrm>
                <a:off x="4286501" y="3648046"/>
                <a:ext cx="538531" cy="71190"/>
              </a:xfrm>
              <a:custGeom>
                <a:avLst/>
                <a:gdLst>
                  <a:gd name="connsiteX0" fmla="*/ 0 w 2636292"/>
                  <a:gd name="connsiteY0" fmla="*/ 391237 h 900754"/>
                  <a:gd name="connsiteX1" fmla="*/ 887104 w 2636292"/>
                  <a:gd name="connsiteY1" fmla="*/ 855261 h 900754"/>
                  <a:gd name="connsiteX2" fmla="*/ 2388358 w 2636292"/>
                  <a:gd name="connsiteY2" fmla="*/ 118281 h 900754"/>
                  <a:gd name="connsiteX3" fmla="*/ 2374710 w 2636292"/>
                  <a:gd name="connsiteY3" fmla="*/ 145577 h 900754"/>
                  <a:gd name="connsiteX4" fmla="*/ 2374710 w 2636292"/>
                  <a:gd name="connsiteY4" fmla="*/ 145577 h 900754"/>
                  <a:gd name="connsiteX5" fmla="*/ 2374710 w 2636292"/>
                  <a:gd name="connsiteY5" fmla="*/ 145577 h 900754"/>
                  <a:gd name="connsiteX0" fmla="*/ 0 w 2636292"/>
                  <a:gd name="connsiteY0" fmla="*/ 391237 h 900754"/>
                  <a:gd name="connsiteX1" fmla="*/ 887104 w 2636292"/>
                  <a:gd name="connsiteY1" fmla="*/ 855261 h 900754"/>
                  <a:gd name="connsiteX2" fmla="*/ 2388358 w 2636292"/>
                  <a:gd name="connsiteY2" fmla="*/ 118281 h 900754"/>
                  <a:gd name="connsiteX3" fmla="*/ 2374710 w 2636292"/>
                  <a:gd name="connsiteY3" fmla="*/ 145577 h 900754"/>
                  <a:gd name="connsiteX4" fmla="*/ 2374710 w 2636292"/>
                  <a:gd name="connsiteY4" fmla="*/ 145577 h 900754"/>
                  <a:gd name="connsiteX0" fmla="*/ 0 w 2636292"/>
                  <a:gd name="connsiteY0" fmla="*/ 391237 h 900754"/>
                  <a:gd name="connsiteX1" fmla="*/ 887104 w 2636292"/>
                  <a:gd name="connsiteY1" fmla="*/ 855261 h 900754"/>
                  <a:gd name="connsiteX2" fmla="*/ 2388358 w 2636292"/>
                  <a:gd name="connsiteY2" fmla="*/ 118281 h 900754"/>
                  <a:gd name="connsiteX3" fmla="*/ 2374710 w 2636292"/>
                  <a:gd name="connsiteY3" fmla="*/ 145577 h 900754"/>
                  <a:gd name="connsiteX0" fmla="*/ 0 w 2388358"/>
                  <a:gd name="connsiteY0" fmla="*/ 272956 h 782473"/>
                  <a:gd name="connsiteX1" fmla="*/ 887104 w 2388358"/>
                  <a:gd name="connsiteY1" fmla="*/ 736980 h 782473"/>
                  <a:gd name="connsiteX2" fmla="*/ 2388358 w 2388358"/>
                  <a:gd name="connsiteY2" fmla="*/ 0 h 782473"/>
                  <a:gd name="connsiteX0" fmla="*/ 0 w 2388358"/>
                  <a:gd name="connsiteY0" fmla="*/ 272956 h 782473"/>
                  <a:gd name="connsiteX1" fmla="*/ 887104 w 2388358"/>
                  <a:gd name="connsiteY1" fmla="*/ 736980 h 782473"/>
                  <a:gd name="connsiteX2" fmla="*/ 1548010 w 2388358"/>
                  <a:gd name="connsiteY2" fmla="*/ 472436 h 782473"/>
                  <a:gd name="connsiteX3" fmla="*/ 2388358 w 2388358"/>
                  <a:gd name="connsiteY3" fmla="*/ 0 h 782473"/>
                  <a:gd name="connsiteX0" fmla="*/ 0 w 2388358"/>
                  <a:gd name="connsiteY0" fmla="*/ 272956 h 782473"/>
                  <a:gd name="connsiteX1" fmla="*/ 887104 w 2388358"/>
                  <a:gd name="connsiteY1" fmla="*/ 736980 h 782473"/>
                  <a:gd name="connsiteX2" fmla="*/ 1548010 w 2388358"/>
                  <a:gd name="connsiteY2" fmla="*/ 472436 h 782473"/>
                  <a:gd name="connsiteX3" fmla="*/ 1548010 w 2388358"/>
                  <a:gd name="connsiteY3" fmla="*/ 472436 h 782473"/>
                  <a:gd name="connsiteX4" fmla="*/ 2388358 w 2388358"/>
                  <a:gd name="connsiteY4" fmla="*/ 0 h 782473"/>
                  <a:gd name="connsiteX0" fmla="*/ 0 w 2388358"/>
                  <a:gd name="connsiteY0" fmla="*/ -1 h 509516"/>
                  <a:gd name="connsiteX1" fmla="*/ 887104 w 2388358"/>
                  <a:gd name="connsiteY1" fmla="*/ 464023 h 509516"/>
                  <a:gd name="connsiteX2" fmla="*/ 1548010 w 2388358"/>
                  <a:gd name="connsiteY2" fmla="*/ 199479 h 509516"/>
                  <a:gd name="connsiteX3" fmla="*/ 1548010 w 2388358"/>
                  <a:gd name="connsiteY3" fmla="*/ 199479 h 509516"/>
                  <a:gd name="connsiteX4" fmla="*/ 2388358 w 2388358"/>
                  <a:gd name="connsiteY4" fmla="*/ 81370 h 509516"/>
                  <a:gd name="connsiteX0" fmla="*/ 0 w 2388358"/>
                  <a:gd name="connsiteY0" fmla="*/ -1 h 509516"/>
                  <a:gd name="connsiteX1" fmla="*/ 887104 w 2388358"/>
                  <a:gd name="connsiteY1" fmla="*/ 464023 h 509516"/>
                  <a:gd name="connsiteX2" fmla="*/ 1548010 w 2388358"/>
                  <a:gd name="connsiteY2" fmla="*/ 199479 h 509516"/>
                  <a:gd name="connsiteX3" fmla="*/ 1548010 w 2388358"/>
                  <a:gd name="connsiteY3" fmla="*/ 199479 h 509516"/>
                  <a:gd name="connsiteX4" fmla="*/ 2388358 w 2388358"/>
                  <a:gd name="connsiteY4" fmla="*/ 81370 h 50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8358" h="509516">
                    <a:moveTo>
                      <a:pt x="0" y="-1"/>
                    </a:moveTo>
                    <a:cubicBezTo>
                      <a:pt x="244522" y="254757"/>
                      <a:pt x="489044" y="509516"/>
                      <a:pt x="887104" y="464023"/>
                    </a:cubicBezTo>
                    <a:cubicBezTo>
                      <a:pt x="1145106" y="497270"/>
                      <a:pt x="1297801" y="322309"/>
                      <a:pt x="1548010" y="199479"/>
                    </a:cubicBezTo>
                    <a:lnTo>
                      <a:pt x="1548010" y="199479"/>
                    </a:lnTo>
                    <a:lnTo>
                      <a:pt x="2388358" y="81370"/>
                    </a:lnTo>
                  </a:path>
                </a:pathLst>
              </a:cu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51" name="Freeform 144">
                <a:extLst>
                  <a:ext uri="{FF2B5EF4-FFF2-40B4-BE49-F238E27FC236}">
                    <a16:creationId xmlns:a16="http://schemas.microsoft.com/office/drawing/2014/main" id="{66BF1F14-CF50-4138-AFC8-4913AF4A337C}"/>
                  </a:ext>
                </a:extLst>
              </p:cNvPr>
              <p:cNvSpPr/>
              <p:nvPr/>
            </p:nvSpPr>
            <p:spPr>
              <a:xfrm>
                <a:off x="4220570" y="3731244"/>
                <a:ext cx="538531" cy="71190"/>
              </a:xfrm>
              <a:custGeom>
                <a:avLst/>
                <a:gdLst>
                  <a:gd name="connsiteX0" fmla="*/ 0 w 2636292"/>
                  <a:gd name="connsiteY0" fmla="*/ 391237 h 900754"/>
                  <a:gd name="connsiteX1" fmla="*/ 887104 w 2636292"/>
                  <a:gd name="connsiteY1" fmla="*/ 855261 h 900754"/>
                  <a:gd name="connsiteX2" fmla="*/ 2388358 w 2636292"/>
                  <a:gd name="connsiteY2" fmla="*/ 118281 h 900754"/>
                  <a:gd name="connsiteX3" fmla="*/ 2374710 w 2636292"/>
                  <a:gd name="connsiteY3" fmla="*/ 145577 h 900754"/>
                  <a:gd name="connsiteX4" fmla="*/ 2374710 w 2636292"/>
                  <a:gd name="connsiteY4" fmla="*/ 145577 h 900754"/>
                  <a:gd name="connsiteX5" fmla="*/ 2374710 w 2636292"/>
                  <a:gd name="connsiteY5" fmla="*/ 145577 h 900754"/>
                  <a:gd name="connsiteX0" fmla="*/ 0 w 2636292"/>
                  <a:gd name="connsiteY0" fmla="*/ 391237 h 900754"/>
                  <a:gd name="connsiteX1" fmla="*/ 887104 w 2636292"/>
                  <a:gd name="connsiteY1" fmla="*/ 855261 h 900754"/>
                  <a:gd name="connsiteX2" fmla="*/ 2388358 w 2636292"/>
                  <a:gd name="connsiteY2" fmla="*/ 118281 h 900754"/>
                  <a:gd name="connsiteX3" fmla="*/ 2374710 w 2636292"/>
                  <a:gd name="connsiteY3" fmla="*/ 145577 h 900754"/>
                  <a:gd name="connsiteX4" fmla="*/ 2374710 w 2636292"/>
                  <a:gd name="connsiteY4" fmla="*/ 145577 h 900754"/>
                  <a:gd name="connsiteX0" fmla="*/ 0 w 2636292"/>
                  <a:gd name="connsiteY0" fmla="*/ 391237 h 900754"/>
                  <a:gd name="connsiteX1" fmla="*/ 887104 w 2636292"/>
                  <a:gd name="connsiteY1" fmla="*/ 855261 h 900754"/>
                  <a:gd name="connsiteX2" fmla="*/ 2388358 w 2636292"/>
                  <a:gd name="connsiteY2" fmla="*/ 118281 h 900754"/>
                  <a:gd name="connsiteX3" fmla="*/ 2374710 w 2636292"/>
                  <a:gd name="connsiteY3" fmla="*/ 145577 h 900754"/>
                  <a:gd name="connsiteX0" fmla="*/ 0 w 2388358"/>
                  <a:gd name="connsiteY0" fmla="*/ 272956 h 782473"/>
                  <a:gd name="connsiteX1" fmla="*/ 887104 w 2388358"/>
                  <a:gd name="connsiteY1" fmla="*/ 736980 h 782473"/>
                  <a:gd name="connsiteX2" fmla="*/ 2388358 w 2388358"/>
                  <a:gd name="connsiteY2" fmla="*/ 0 h 782473"/>
                  <a:gd name="connsiteX0" fmla="*/ 0 w 2388358"/>
                  <a:gd name="connsiteY0" fmla="*/ 272956 h 782473"/>
                  <a:gd name="connsiteX1" fmla="*/ 887104 w 2388358"/>
                  <a:gd name="connsiteY1" fmla="*/ 736980 h 782473"/>
                  <a:gd name="connsiteX2" fmla="*/ 1548010 w 2388358"/>
                  <a:gd name="connsiteY2" fmla="*/ 472436 h 782473"/>
                  <a:gd name="connsiteX3" fmla="*/ 2388358 w 2388358"/>
                  <a:gd name="connsiteY3" fmla="*/ 0 h 782473"/>
                  <a:gd name="connsiteX0" fmla="*/ 0 w 2388358"/>
                  <a:gd name="connsiteY0" fmla="*/ 272956 h 782473"/>
                  <a:gd name="connsiteX1" fmla="*/ 887104 w 2388358"/>
                  <a:gd name="connsiteY1" fmla="*/ 736980 h 782473"/>
                  <a:gd name="connsiteX2" fmla="*/ 1548010 w 2388358"/>
                  <a:gd name="connsiteY2" fmla="*/ 472436 h 782473"/>
                  <a:gd name="connsiteX3" fmla="*/ 1548010 w 2388358"/>
                  <a:gd name="connsiteY3" fmla="*/ 472436 h 782473"/>
                  <a:gd name="connsiteX4" fmla="*/ 2388358 w 2388358"/>
                  <a:gd name="connsiteY4" fmla="*/ 0 h 782473"/>
                  <a:gd name="connsiteX0" fmla="*/ 0 w 2388358"/>
                  <a:gd name="connsiteY0" fmla="*/ -1 h 509516"/>
                  <a:gd name="connsiteX1" fmla="*/ 887104 w 2388358"/>
                  <a:gd name="connsiteY1" fmla="*/ 464023 h 509516"/>
                  <a:gd name="connsiteX2" fmla="*/ 1548010 w 2388358"/>
                  <a:gd name="connsiteY2" fmla="*/ 199479 h 509516"/>
                  <a:gd name="connsiteX3" fmla="*/ 1548010 w 2388358"/>
                  <a:gd name="connsiteY3" fmla="*/ 199479 h 509516"/>
                  <a:gd name="connsiteX4" fmla="*/ 2388358 w 2388358"/>
                  <a:gd name="connsiteY4" fmla="*/ 81370 h 509516"/>
                  <a:gd name="connsiteX0" fmla="*/ 0 w 2388358"/>
                  <a:gd name="connsiteY0" fmla="*/ -1 h 509516"/>
                  <a:gd name="connsiteX1" fmla="*/ 887104 w 2388358"/>
                  <a:gd name="connsiteY1" fmla="*/ 464023 h 509516"/>
                  <a:gd name="connsiteX2" fmla="*/ 1548010 w 2388358"/>
                  <a:gd name="connsiteY2" fmla="*/ 199479 h 509516"/>
                  <a:gd name="connsiteX3" fmla="*/ 1548010 w 2388358"/>
                  <a:gd name="connsiteY3" fmla="*/ 199479 h 509516"/>
                  <a:gd name="connsiteX4" fmla="*/ 2388358 w 2388358"/>
                  <a:gd name="connsiteY4" fmla="*/ 81370 h 509516"/>
                  <a:gd name="connsiteX0" fmla="*/ 0 w 2388358"/>
                  <a:gd name="connsiteY0" fmla="*/ -1 h 509516"/>
                  <a:gd name="connsiteX1" fmla="*/ 887104 w 2388358"/>
                  <a:gd name="connsiteY1" fmla="*/ 464023 h 509516"/>
                  <a:gd name="connsiteX2" fmla="*/ 1548010 w 2388358"/>
                  <a:gd name="connsiteY2" fmla="*/ 199479 h 509516"/>
                  <a:gd name="connsiteX3" fmla="*/ 1548010 w 2388358"/>
                  <a:gd name="connsiteY3" fmla="*/ 199479 h 509516"/>
                  <a:gd name="connsiteX4" fmla="*/ 2388358 w 2388358"/>
                  <a:gd name="connsiteY4" fmla="*/ 81370 h 509516"/>
                  <a:gd name="connsiteX0" fmla="*/ 0 w 2388358"/>
                  <a:gd name="connsiteY0" fmla="*/ -1 h 509516"/>
                  <a:gd name="connsiteX1" fmla="*/ 887104 w 2388358"/>
                  <a:gd name="connsiteY1" fmla="*/ 464023 h 509516"/>
                  <a:gd name="connsiteX2" fmla="*/ 1548010 w 2388358"/>
                  <a:gd name="connsiteY2" fmla="*/ 199479 h 509516"/>
                  <a:gd name="connsiteX3" fmla="*/ 1548010 w 2388358"/>
                  <a:gd name="connsiteY3" fmla="*/ 199479 h 509516"/>
                  <a:gd name="connsiteX4" fmla="*/ 2388358 w 2388358"/>
                  <a:gd name="connsiteY4" fmla="*/ 81370 h 509516"/>
                  <a:gd name="connsiteX0" fmla="*/ 0 w 2388358"/>
                  <a:gd name="connsiteY0" fmla="*/ -1 h 509516"/>
                  <a:gd name="connsiteX1" fmla="*/ 887104 w 2388358"/>
                  <a:gd name="connsiteY1" fmla="*/ 464023 h 509516"/>
                  <a:gd name="connsiteX2" fmla="*/ 1548010 w 2388358"/>
                  <a:gd name="connsiteY2" fmla="*/ 199479 h 509516"/>
                  <a:gd name="connsiteX3" fmla="*/ 1548010 w 2388358"/>
                  <a:gd name="connsiteY3" fmla="*/ 199479 h 509516"/>
                  <a:gd name="connsiteX4" fmla="*/ 2388358 w 2388358"/>
                  <a:gd name="connsiteY4" fmla="*/ 81370 h 50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8358" h="509516">
                    <a:moveTo>
                      <a:pt x="0" y="-1"/>
                    </a:moveTo>
                    <a:cubicBezTo>
                      <a:pt x="244522" y="254757"/>
                      <a:pt x="489044" y="509516"/>
                      <a:pt x="887104" y="464023"/>
                    </a:cubicBezTo>
                    <a:cubicBezTo>
                      <a:pt x="1145106" y="497270"/>
                      <a:pt x="1445230" y="440417"/>
                      <a:pt x="1548010" y="199479"/>
                    </a:cubicBezTo>
                    <a:lnTo>
                      <a:pt x="1548010" y="199479"/>
                    </a:lnTo>
                    <a:lnTo>
                      <a:pt x="2388358" y="81370"/>
                    </a:lnTo>
                  </a:path>
                </a:pathLst>
              </a:cu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114" name="Line Callout 2 (No Border) 7">
              <a:extLst>
                <a:ext uri="{FF2B5EF4-FFF2-40B4-BE49-F238E27FC236}">
                  <a16:creationId xmlns:a16="http://schemas.microsoft.com/office/drawing/2014/main" id="{4B3E070F-DBA4-4E24-A43B-64600480FEC1}"/>
                </a:ext>
              </a:extLst>
            </p:cNvPr>
            <p:cNvSpPr/>
            <p:nvPr/>
          </p:nvSpPr>
          <p:spPr>
            <a:xfrm flipH="1">
              <a:off x="2451657" y="723900"/>
              <a:ext cx="2245892" cy="721895"/>
            </a:xfrm>
            <a:prstGeom prst="callout2">
              <a:avLst>
                <a:gd name="adj1" fmla="val 77414"/>
                <a:gd name="adj2" fmla="val 70088"/>
                <a:gd name="adj3" fmla="val 162517"/>
                <a:gd name="adj4" fmla="val 78605"/>
                <a:gd name="adj5" fmla="val 202470"/>
                <a:gd name="adj6" fmla="val 71475"/>
              </a:avLst>
            </a:prstGeom>
            <a:ln w="15875"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600" dirty="0">
                  <a:solidFill>
                    <a:srgbClr val="000080"/>
                  </a:solidFill>
                </a:rPr>
                <a:t>Self Restoring</a:t>
              </a:r>
            </a:p>
            <a:p>
              <a:pPr algn="ctr"/>
              <a:r>
                <a:rPr lang="en-US" sz="1600" dirty="0">
                  <a:solidFill>
                    <a:srgbClr val="000080"/>
                  </a:solidFill>
                </a:rPr>
                <a:t> Insulation</a:t>
              </a:r>
            </a:p>
          </p:txBody>
        </p:sp>
        <p:grpSp>
          <p:nvGrpSpPr>
            <p:cNvPr id="115" name="Group 356">
              <a:extLst>
                <a:ext uri="{FF2B5EF4-FFF2-40B4-BE49-F238E27FC236}">
                  <a16:creationId xmlns:a16="http://schemas.microsoft.com/office/drawing/2014/main" id="{2A5DED94-7E68-43C5-AE25-4D61E59E2A6C}"/>
                </a:ext>
              </a:extLst>
            </p:cNvPr>
            <p:cNvGrpSpPr/>
            <p:nvPr/>
          </p:nvGrpSpPr>
          <p:grpSpPr>
            <a:xfrm>
              <a:off x="1149928" y="3505199"/>
              <a:ext cx="2102954" cy="1882637"/>
              <a:chOff x="3369389" y="2914411"/>
              <a:chExt cx="2753115" cy="2492476"/>
            </a:xfrm>
          </p:grpSpPr>
          <p:sp>
            <p:nvSpPr>
              <p:cNvPr id="117" name="Freeform 10">
                <a:extLst>
                  <a:ext uri="{FF2B5EF4-FFF2-40B4-BE49-F238E27FC236}">
                    <a16:creationId xmlns:a16="http://schemas.microsoft.com/office/drawing/2014/main" id="{6CB6EA6F-6A04-4E06-B160-119B3C2EE872}"/>
                  </a:ext>
                </a:extLst>
              </p:cNvPr>
              <p:cNvSpPr/>
              <p:nvPr/>
            </p:nvSpPr>
            <p:spPr>
              <a:xfrm>
                <a:off x="3369389" y="2914411"/>
                <a:ext cx="2753115" cy="2476573"/>
              </a:xfrm>
              <a:custGeom>
                <a:avLst/>
                <a:gdLst>
                  <a:gd name="connsiteX0" fmla="*/ 11875 w 3016332"/>
                  <a:gd name="connsiteY0" fmla="*/ 1235034 h 2913087"/>
                  <a:gd name="connsiteX1" fmla="*/ 23751 w 3016332"/>
                  <a:gd name="connsiteY1" fmla="*/ 1068780 h 2913087"/>
                  <a:gd name="connsiteX2" fmla="*/ 35626 w 3016332"/>
                  <a:gd name="connsiteY2" fmla="*/ 237507 h 2913087"/>
                  <a:gd name="connsiteX3" fmla="*/ 1781299 w 3016332"/>
                  <a:gd name="connsiteY3" fmla="*/ 0 h 2913087"/>
                  <a:gd name="connsiteX4" fmla="*/ 3016332 w 3016332"/>
                  <a:gd name="connsiteY4" fmla="*/ 522515 h 2913087"/>
                  <a:gd name="connsiteX5" fmla="*/ 3016332 w 3016332"/>
                  <a:gd name="connsiteY5" fmla="*/ 1983180 h 2913087"/>
                  <a:gd name="connsiteX6" fmla="*/ 2434442 w 3016332"/>
                  <a:gd name="connsiteY6" fmla="*/ 2576946 h 2913087"/>
                  <a:gd name="connsiteX7" fmla="*/ 368135 w 3016332"/>
                  <a:gd name="connsiteY7" fmla="*/ 2339439 h 2913087"/>
                  <a:gd name="connsiteX8" fmla="*/ 11875 w 3016332"/>
                  <a:gd name="connsiteY8" fmla="*/ 1235034 h 2913087"/>
                  <a:gd name="connsiteX0" fmla="*/ 11875 w 3016332"/>
                  <a:gd name="connsiteY0" fmla="*/ 1235034 h 2576946"/>
                  <a:gd name="connsiteX1" fmla="*/ 23751 w 3016332"/>
                  <a:gd name="connsiteY1" fmla="*/ 1068780 h 2576946"/>
                  <a:gd name="connsiteX2" fmla="*/ 35626 w 3016332"/>
                  <a:gd name="connsiteY2" fmla="*/ 237507 h 2576946"/>
                  <a:gd name="connsiteX3" fmla="*/ 1781299 w 3016332"/>
                  <a:gd name="connsiteY3" fmla="*/ 0 h 2576946"/>
                  <a:gd name="connsiteX4" fmla="*/ 3016332 w 3016332"/>
                  <a:gd name="connsiteY4" fmla="*/ 522515 h 2576946"/>
                  <a:gd name="connsiteX5" fmla="*/ 3016332 w 3016332"/>
                  <a:gd name="connsiteY5" fmla="*/ 1983180 h 2576946"/>
                  <a:gd name="connsiteX6" fmla="*/ 2434442 w 3016332"/>
                  <a:gd name="connsiteY6" fmla="*/ 2576946 h 2576946"/>
                  <a:gd name="connsiteX7" fmla="*/ 368135 w 3016332"/>
                  <a:gd name="connsiteY7" fmla="*/ 2339439 h 2576946"/>
                  <a:gd name="connsiteX8" fmla="*/ 11875 w 3016332"/>
                  <a:gd name="connsiteY8" fmla="*/ 1235034 h 2576946"/>
                  <a:gd name="connsiteX0" fmla="*/ 11875 w 3016332"/>
                  <a:gd name="connsiteY0" fmla="*/ 1235034 h 2576946"/>
                  <a:gd name="connsiteX1" fmla="*/ 23751 w 3016332"/>
                  <a:gd name="connsiteY1" fmla="*/ 1068780 h 2576946"/>
                  <a:gd name="connsiteX2" fmla="*/ 35626 w 3016332"/>
                  <a:gd name="connsiteY2" fmla="*/ 237507 h 2576946"/>
                  <a:gd name="connsiteX3" fmla="*/ 1781299 w 3016332"/>
                  <a:gd name="connsiteY3" fmla="*/ 0 h 2576946"/>
                  <a:gd name="connsiteX4" fmla="*/ 3016332 w 3016332"/>
                  <a:gd name="connsiteY4" fmla="*/ 522515 h 2576946"/>
                  <a:gd name="connsiteX5" fmla="*/ 3016332 w 3016332"/>
                  <a:gd name="connsiteY5" fmla="*/ 1983180 h 2576946"/>
                  <a:gd name="connsiteX6" fmla="*/ 2434442 w 3016332"/>
                  <a:gd name="connsiteY6" fmla="*/ 2576946 h 2576946"/>
                  <a:gd name="connsiteX7" fmla="*/ 368135 w 3016332"/>
                  <a:gd name="connsiteY7" fmla="*/ 2339439 h 2576946"/>
                  <a:gd name="connsiteX8" fmla="*/ 11875 w 3016332"/>
                  <a:gd name="connsiteY8" fmla="*/ 1235034 h 2576946"/>
                  <a:gd name="connsiteX0" fmla="*/ 11875 w 3016332"/>
                  <a:gd name="connsiteY0" fmla="*/ 1235034 h 2576946"/>
                  <a:gd name="connsiteX1" fmla="*/ 23751 w 3016332"/>
                  <a:gd name="connsiteY1" fmla="*/ 1068780 h 2576946"/>
                  <a:gd name="connsiteX2" fmla="*/ 35626 w 3016332"/>
                  <a:gd name="connsiteY2" fmla="*/ 237507 h 2576946"/>
                  <a:gd name="connsiteX3" fmla="*/ 1781299 w 3016332"/>
                  <a:gd name="connsiteY3" fmla="*/ 0 h 2576946"/>
                  <a:gd name="connsiteX4" fmla="*/ 3016332 w 3016332"/>
                  <a:gd name="connsiteY4" fmla="*/ 522515 h 2576946"/>
                  <a:gd name="connsiteX5" fmla="*/ 3016332 w 3016332"/>
                  <a:gd name="connsiteY5" fmla="*/ 1983180 h 2576946"/>
                  <a:gd name="connsiteX6" fmla="*/ 2434442 w 3016332"/>
                  <a:gd name="connsiteY6" fmla="*/ 2576946 h 2576946"/>
                  <a:gd name="connsiteX7" fmla="*/ 368135 w 3016332"/>
                  <a:gd name="connsiteY7" fmla="*/ 2339439 h 2576946"/>
                  <a:gd name="connsiteX8" fmla="*/ 11875 w 3016332"/>
                  <a:gd name="connsiteY8" fmla="*/ 1235034 h 2576946"/>
                  <a:gd name="connsiteX0" fmla="*/ 68966 w 3073423"/>
                  <a:gd name="connsiteY0" fmla="*/ 1235034 h 2576946"/>
                  <a:gd name="connsiteX1" fmla="*/ 80842 w 3073423"/>
                  <a:gd name="connsiteY1" fmla="*/ 1068780 h 2576946"/>
                  <a:gd name="connsiteX2" fmla="*/ 92717 w 3073423"/>
                  <a:gd name="connsiteY2" fmla="*/ 237507 h 2576946"/>
                  <a:gd name="connsiteX3" fmla="*/ 1838390 w 3073423"/>
                  <a:gd name="connsiteY3" fmla="*/ 0 h 2576946"/>
                  <a:gd name="connsiteX4" fmla="*/ 3073423 w 3073423"/>
                  <a:gd name="connsiteY4" fmla="*/ 522515 h 2576946"/>
                  <a:gd name="connsiteX5" fmla="*/ 3073423 w 3073423"/>
                  <a:gd name="connsiteY5" fmla="*/ 1983180 h 2576946"/>
                  <a:gd name="connsiteX6" fmla="*/ 2491533 w 3073423"/>
                  <a:gd name="connsiteY6" fmla="*/ 2576946 h 2576946"/>
                  <a:gd name="connsiteX7" fmla="*/ 425226 w 3073423"/>
                  <a:gd name="connsiteY7" fmla="*/ 2339439 h 2576946"/>
                  <a:gd name="connsiteX8" fmla="*/ 68966 w 3073423"/>
                  <a:gd name="connsiteY8" fmla="*/ 1235034 h 2576946"/>
                  <a:gd name="connsiteX0" fmla="*/ 0 w 3004457"/>
                  <a:gd name="connsiteY0" fmla="*/ 1235034 h 2576946"/>
                  <a:gd name="connsiteX1" fmla="*/ 11876 w 3004457"/>
                  <a:gd name="connsiteY1" fmla="*/ 1068780 h 2576946"/>
                  <a:gd name="connsiteX2" fmla="*/ 23751 w 3004457"/>
                  <a:gd name="connsiteY2" fmla="*/ 237507 h 2576946"/>
                  <a:gd name="connsiteX3" fmla="*/ 1769424 w 3004457"/>
                  <a:gd name="connsiteY3" fmla="*/ 0 h 2576946"/>
                  <a:gd name="connsiteX4" fmla="*/ 3004457 w 3004457"/>
                  <a:gd name="connsiteY4" fmla="*/ 522515 h 2576946"/>
                  <a:gd name="connsiteX5" fmla="*/ 3004457 w 3004457"/>
                  <a:gd name="connsiteY5" fmla="*/ 1983180 h 2576946"/>
                  <a:gd name="connsiteX6" fmla="*/ 2422567 w 3004457"/>
                  <a:gd name="connsiteY6" fmla="*/ 2576946 h 2576946"/>
                  <a:gd name="connsiteX7" fmla="*/ 356260 w 3004457"/>
                  <a:gd name="connsiteY7" fmla="*/ 2339439 h 2576946"/>
                  <a:gd name="connsiteX8" fmla="*/ 0 w 3004457"/>
                  <a:gd name="connsiteY8" fmla="*/ 1235034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4457" h="2576946">
                    <a:moveTo>
                      <a:pt x="0" y="1235034"/>
                    </a:moveTo>
                    <a:cubicBezTo>
                      <a:pt x="17082" y="1132546"/>
                      <a:pt x="11876" y="1187860"/>
                      <a:pt x="11876" y="1068780"/>
                    </a:cubicBezTo>
                    <a:lnTo>
                      <a:pt x="23751" y="237507"/>
                    </a:lnTo>
                    <a:lnTo>
                      <a:pt x="1769424" y="0"/>
                    </a:lnTo>
                    <a:lnTo>
                      <a:pt x="3004457" y="522515"/>
                    </a:lnTo>
                    <a:lnTo>
                      <a:pt x="3004457" y="1983180"/>
                    </a:lnTo>
                    <a:lnTo>
                      <a:pt x="2422567" y="2576946"/>
                    </a:lnTo>
                    <a:lnTo>
                      <a:pt x="356260" y="2339439"/>
                    </a:lnTo>
                    <a:lnTo>
                      <a:pt x="0" y="123503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8" name="Group 645">
                <a:extLst>
                  <a:ext uri="{FF2B5EF4-FFF2-40B4-BE49-F238E27FC236}">
                    <a16:creationId xmlns:a16="http://schemas.microsoft.com/office/drawing/2014/main" id="{3BEAAE72-259E-4EF6-9BFF-1E0F3C73E076}"/>
                  </a:ext>
                </a:extLst>
              </p:cNvPr>
              <p:cNvGrpSpPr/>
              <p:nvPr/>
            </p:nvGrpSpPr>
            <p:grpSpPr>
              <a:xfrm>
                <a:off x="3705307" y="3037398"/>
                <a:ext cx="1828801" cy="2091194"/>
                <a:chOff x="3705307" y="3037398"/>
                <a:chExt cx="1828801" cy="2091194"/>
              </a:xfrm>
            </p:grpSpPr>
            <p:grpSp>
              <p:nvGrpSpPr>
                <p:cNvPr id="120" name="Group 636">
                  <a:extLst>
                    <a:ext uri="{FF2B5EF4-FFF2-40B4-BE49-F238E27FC236}">
                      <a16:creationId xmlns:a16="http://schemas.microsoft.com/office/drawing/2014/main" id="{41999728-1D72-40D3-A868-CBECDCC0F083}"/>
                    </a:ext>
                  </a:extLst>
                </p:cNvPr>
                <p:cNvGrpSpPr/>
                <p:nvPr/>
              </p:nvGrpSpPr>
              <p:grpSpPr>
                <a:xfrm>
                  <a:off x="3991555" y="3291841"/>
                  <a:ext cx="1455088" cy="1836751"/>
                  <a:chOff x="993912" y="3319670"/>
                  <a:chExt cx="886573" cy="1105231"/>
                </a:xfrm>
              </p:grpSpPr>
              <p:sp>
                <p:nvSpPr>
                  <p:cNvPr id="126" name="Frame 125">
                    <a:extLst>
                      <a:ext uri="{FF2B5EF4-FFF2-40B4-BE49-F238E27FC236}">
                        <a16:creationId xmlns:a16="http://schemas.microsoft.com/office/drawing/2014/main" id="{3284A6D3-F6F6-4BD4-8176-A0E4832C36A2}"/>
                      </a:ext>
                    </a:extLst>
                  </p:cNvPr>
                  <p:cNvSpPr/>
                  <p:nvPr/>
                </p:nvSpPr>
                <p:spPr>
                  <a:xfrm>
                    <a:off x="1041621" y="3319670"/>
                    <a:ext cx="763426" cy="1105231"/>
                  </a:xfrm>
                  <a:prstGeom prst="frame">
                    <a:avLst>
                      <a:gd name="adj1" fmla="val 22074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27" name="Group 568">
                    <a:extLst>
                      <a:ext uri="{FF2B5EF4-FFF2-40B4-BE49-F238E27FC236}">
                        <a16:creationId xmlns:a16="http://schemas.microsoft.com/office/drawing/2014/main" id="{A6081ADF-2301-486E-A2D4-D1FDCFF5D095}"/>
                      </a:ext>
                    </a:extLst>
                  </p:cNvPr>
                  <p:cNvGrpSpPr/>
                  <p:nvPr/>
                </p:nvGrpSpPr>
                <p:grpSpPr>
                  <a:xfrm>
                    <a:off x="1488219" y="3522450"/>
                    <a:ext cx="392266" cy="715614"/>
                    <a:chOff x="1508097" y="4190324"/>
                    <a:chExt cx="392266" cy="665236"/>
                  </a:xfrm>
                </p:grpSpPr>
                <p:grpSp>
                  <p:nvGrpSpPr>
                    <p:cNvPr id="195" name="Group 550">
                      <a:extLst>
                        <a:ext uri="{FF2B5EF4-FFF2-40B4-BE49-F238E27FC236}">
                          <a16:creationId xmlns:a16="http://schemas.microsoft.com/office/drawing/2014/main" id="{F8003F2C-67E6-4754-B37B-41F23B3C56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10748" y="4190324"/>
                      <a:ext cx="389615" cy="328124"/>
                      <a:chOff x="2377062" y="3550256"/>
                      <a:chExt cx="748146" cy="2230325"/>
                    </a:xfrm>
                  </p:grpSpPr>
                  <p:sp>
                    <p:nvSpPr>
                      <p:cNvPr id="212" name="Arc 211">
                        <a:extLst>
                          <a:ext uri="{FF2B5EF4-FFF2-40B4-BE49-F238E27FC236}">
                            <a16:creationId xmlns:a16="http://schemas.microsoft.com/office/drawing/2014/main" id="{32272A16-2932-4A4C-8A25-A0B50727D032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35502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" name="Arc 212">
                        <a:extLst>
                          <a:ext uri="{FF2B5EF4-FFF2-40B4-BE49-F238E27FC236}">
                            <a16:creationId xmlns:a16="http://schemas.microsoft.com/office/drawing/2014/main" id="{7A5AB602-75B4-4145-875E-58340170C2D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37026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" name="Arc 213">
                        <a:extLst>
                          <a:ext uri="{FF2B5EF4-FFF2-40B4-BE49-F238E27FC236}">
                            <a16:creationId xmlns:a16="http://schemas.microsoft.com/office/drawing/2014/main" id="{A2B9BCC2-E781-47EB-B26C-F360B79E0993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38550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" name="Arc 214">
                        <a:extLst>
                          <a:ext uri="{FF2B5EF4-FFF2-40B4-BE49-F238E27FC236}">
                            <a16:creationId xmlns:a16="http://schemas.microsoft.com/office/drawing/2014/main" id="{3EFAF028-EE18-4D18-AAB3-87181EA3068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40074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" name="Arc 215">
                        <a:extLst>
                          <a:ext uri="{FF2B5EF4-FFF2-40B4-BE49-F238E27FC236}">
                            <a16:creationId xmlns:a16="http://schemas.microsoft.com/office/drawing/2014/main" id="{B7924861-CC40-4C70-9F3A-85205947B502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41598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" name="Arc 216">
                        <a:extLst>
                          <a:ext uri="{FF2B5EF4-FFF2-40B4-BE49-F238E27FC236}">
                            <a16:creationId xmlns:a16="http://schemas.microsoft.com/office/drawing/2014/main" id="{852183B1-F182-4DB3-A4E8-415EBE65680E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43122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" name="Arc 217">
                        <a:extLst>
                          <a:ext uri="{FF2B5EF4-FFF2-40B4-BE49-F238E27FC236}">
                            <a16:creationId xmlns:a16="http://schemas.microsoft.com/office/drawing/2014/main" id="{4276D232-3627-43AE-8239-AC26178F1E5B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44646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" name="Arc 218">
                        <a:extLst>
                          <a:ext uri="{FF2B5EF4-FFF2-40B4-BE49-F238E27FC236}">
                            <a16:creationId xmlns:a16="http://schemas.microsoft.com/office/drawing/2014/main" id="{4FA4BC65-221C-4D68-B4CA-A137F59AD1A2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46170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" name="Arc 219">
                        <a:extLst>
                          <a:ext uri="{FF2B5EF4-FFF2-40B4-BE49-F238E27FC236}">
                            <a16:creationId xmlns:a16="http://schemas.microsoft.com/office/drawing/2014/main" id="{CB132A35-9489-413C-A778-AB27BCE69FAA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47694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Arc 220">
                        <a:extLst>
                          <a:ext uri="{FF2B5EF4-FFF2-40B4-BE49-F238E27FC236}">
                            <a16:creationId xmlns:a16="http://schemas.microsoft.com/office/drawing/2014/main" id="{F519D9B2-55CA-43F5-B28F-EA5853A08651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49218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" name="Arc 221">
                        <a:extLst>
                          <a:ext uri="{FF2B5EF4-FFF2-40B4-BE49-F238E27FC236}">
                            <a16:creationId xmlns:a16="http://schemas.microsoft.com/office/drawing/2014/main" id="{045BE3A0-E5AD-453C-A0BC-5C2B695B6663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50742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Arc 222">
                        <a:extLst>
                          <a:ext uri="{FF2B5EF4-FFF2-40B4-BE49-F238E27FC236}">
                            <a16:creationId xmlns:a16="http://schemas.microsoft.com/office/drawing/2014/main" id="{02F02CAB-3B0D-430C-A4B0-ABA34DC5A19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52266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" name="Arc 223">
                        <a:extLst>
                          <a:ext uri="{FF2B5EF4-FFF2-40B4-BE49-F238E27FC236}">
                            <a16:creationId xmlns:a16="http://schemas.microsoft.com/office/drawing/2014/main" id="{EE35D4EC-F4A4-4619-A16D-449F68D74C89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53790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Arc 224">
                        <a:extLst>
                          <a:ext uri="{FF2B5EF4-FFF2-40B4-BE49-F238E27FC236}">
                            <a16:creationId xmlns:a16="http://schemas.microsoft.com/office/drawing/2014/main" id="{3D0B2935-CE7F-4EB5-9C68-5067FD5F6C8F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55314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" name="Arc 225">
                        <a:extLst>
                          <a:ext uri="{FF2B5EF4-FFF2-40B4-BE49-F238E27FC236}">
                            <a16:creationId xmlns:a16="http://schemas.microsoft.com/office/drawing/2014/main" id="{55EF3322-2BCA-4DF3-9814-85924F63D3EC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56838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6" name="Group 551">
                      <a:extLst>
                        <a:ext uri="{FF2B5EF4-FFF2-40B4-BE49-F238E27FC236}">
                          <a16:creationId xmlns:a16="http://schemas.microsoft.com/office/drawing/2014/main" id="{9B30D558-A514-4700-A634-707CD1D6C9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08097" y="4527436"/>
                      <a:ext cx="389615" cy="328124"/>
                      <a:chOff x="2377062" y="3550256"/>
                      <a:chExt cx="748146" cy="2230325"/>
                    </a:xfrm>
                  </p:grpSpPr>
                  <p:sp>
                    <p:nvSpPr>
                      <p:cNvPr id="197" name="Arc 196">
                        <a:extLst>
                          <a:ext uri="{FF2B5EF4-FFF2-40B4-BE49-F238E27FC236}">
                            <a16:creationId xmlns:a16="http://schemas.microsoft.com/office/drawing/2014/main" id="{823EBA5E-057A-48BB-8DC2-F66CB330A589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35502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" name="Arc 197">
                        <a:extLst>
                          <a:ext uri="{FF2B5EF4-FFF2-40B4-BE49-F238E27FC236}">
                            <a16:creationId xmlns:a16="http://schemas.microsoft.com/office/drawing/2014/main" id="{25D14F1C-BA85-4369-9D45-AC8E9F83F048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37026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" name="Arc 198">
                        <a:extLst>
                          <a:ext uri="{FF2B5EF4-FFF2-40B4-BE49-F238E27FC236}">
                            <a16:creationId xmlns:a16="http://schemas.microsoft.com/office/drawing/2014/main" id="{0BED7D0E-CD25-467F-BEEE-D0EA6100BE75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38550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" name="Arc 199">
                        <a:extLst>
                          <a:ext uri="{FF2B5EF4-FFF2-40B4-BE49-F238E27FC236}">
                            <a16:creationId xmlns:a16="http://schemas.microsoft.com/office/drawing/2014/main" id="{912F3689-D4A0-4209-8E37-440842BEAFF1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40074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" name="Arc 200">
                        <a:extLst>
                          <a:ext uri="{FF2B5EF4-FFF2-40B4-BE49-F238E27FC236}">
                            <a16:creationId xmlns:a16="http://schemas.microsoft.com/office/drawing/2014/main" id="{747B0B07-66CA-4ACE-8A5F-A105B688AEBB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41598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" name="Arc 201">
                        <a:extLst>
                          <a:ext uri="{FF2B5EF4-FFF2-40B4-BE49-F238E27FC236}">
                            <a16:creationId xmlns:a16="http://schemas.microsoft.com/office/drawing/2014/main" id="{D45EBE22-76EA-40BC-A9AC-45A53704127F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43122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" name="Arc 202">
                        <a:extLst>
                          <a:ext uri="{FF2B5EF4-FFF2-40B4-BE49-F238E27FC236}">
                            <a16:creationId xmlns:a16="http://schemas.microsoft.com/office/drawing/2014/main" id="{D187469A-4E2C-4DC4-82E5-D1D0BC98AF8A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44646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" name="Arc 203">
                        <a:extLst>
                          <a:ext uri="{FF2B5EF4-FFF2-40B4-BE49-F238E27FC236}">
                            <a16:creationId xmlns:a16="http://schemas.microsoft.com/office/drawing/2014/main" id="{B8C85084-1AF7-4E62-B604-DA7E19B9B42D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46170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" name="Arc 204">
                        <a:extLst>
                          <a:ext uri="{FF2B5EF4-FFF2-40B4-BE49-F238E27FC236}">
                            <a16:creationId xmlns:a16="http://schemas.microsoft.com/office/drawing/2014/main" id="{8C25C8CE-1469-40AA-B044-D280C325222A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47694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" name="Arc 205">
                        <a:extLst>
                          <a:ext uri="{FF2B5EF4-FFF2-40B4-BE49-F238E27FC236}">
                            <a16:creationId xmlns:a16="http://schemas.microsoft.com/office/drawing/2014/main" id="{1F047957-861F-49CE-848B-2FDD00B5E0D2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49218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" name="Arc 206">
                        <a:extLst>
                          <a:ext uri="{FF2B5EF4-FFF2-40B4-BE49-F238E27FC236}">
                            <a16:creationId xmlns:a16="http://schemas.microsoft.com/office/drawing/2014/main" id="{8CE916A3-EA88-4B9B-8BC3-AB3CA1856DB0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50742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" name="Arc 207">
                        <a:extLst>
                          <a:ext uri="{FF2B5EF4-FFF2-40B4-BE49-F238E27FC236}">
                            <a16:creationId xmlns:a16="http://schemas.microsoft.com/office/drawing/2014/main" id="{2C84EE86-109B-4877-803E-D0FFFC49EE75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52266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" name="Arc 208">
                        <a:extLst>
                          <a:ext uri="{FF2B5EF4-FFF2-40B4-BE49-F238E27FC236}">
                            <a16:creationId xmlns:a16="http://schemas.microsoft.com/office/drawing/2014/main" id="{C3688D93-050B-4A9D-B803-1F9B7B0FEF9B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53790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" name="Arc 209">
                        <a:extLst>
                          <a:ext uri="{FF2B5EF4-FFF2-40B4-BE49-F238E27FC236}">
                            <a16:creationId xmlns:a16="http://schemas.microsoft.com/office/drawing/2014/main" id="{7F5AACEB-F0AD-4347-9F01-DE2C8EF19BA9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55314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" name="Arc 210">
                        <a:extLst>
                          <a:ext uri="{FF2B5EF4-FFF2-40B4-BE49-F238E27FC236}">
                            <a16:creationId xmlns:a16="http://schemas.microsoft.com/office/drawing/2014/main" id="{820D2D56-C409-44EB-B9D3-CFF79EFBAB82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2377062" y="5683856"/>
                        <a:ext cx="748146" cy="96725"/>
                      </a:xfrm>
                      <a:prstGeom prst="arc">
                        <a:avLst>
                          <a:gd name="adj1" fmla="val 9542662"/>
                          <a:gd name="adj2" fmla="val 1292949"/>
                        </a:avLst>
                      </a:prstGeom>
                      <a:ln w="12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8" name="Group 635">
                    <a:extLst>
                      <a:ext uri="{FF2B5EF4-FFF2-40B4-BE49-F238E27FC236}">
                        <a16:creationId xmlns:a16="http://schemas.microsoft.com/office/drawing/2014/main" id="{D174303E-8EB6-422D-8811-BC64DA06EE53}"/>
                      </a:ext>
                    </a:extLst>
                  </p:cNvPr>
                  <p:cNvGrpSpPr/>
                  <p:nvPr/>
                </p:nvGrpSpPr>
                <p:grpSpPr>
                  <a:xfrm>
                    <a:off x="993912" y="3530344"/>
                    <a:ext cx="251793" cy="698360"/>
                    <a:chOff x="2201186" y="3714571"/>
                    <a:chExt cx="392266" cy="1329170"/>
                  </a:xfrm>
                </p:grpSpPr>
                <p:grpSp>
                  <p:nvGrpSpPr>
                    <p:cNvPr id="129" name="Group 569">
                      <a:extLst>
                        <a:ext uri="{FF2B5EF4-FFF2-40B4-BE49-F238E27FC236}">
                          <a16:creationId xmlns:a16="http://schemas.microsoft.com/office/drawing/2014/main" id="{31C04C2E-080B-41AF-B80D-CD8C6907EE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01186" y="3714571"/>
                      <a:ext cx="392266" cy="665236"/>
                      <a:chOff x="1508097" y="4190324"/>
                      <a:chExt cx="392266" cy="665236"/>
                    </a:xfrm>
                  </p:grpSpPr>
                  <p:grpSp>
                    <p:nvGrpSpPr>
                      <p:cNvPr id="163" name="Group 550">
                        <a:extLst>
                          <a:ext uri="{FF2B5EF4-FFF2-40B4-BE49-F238E27FC236}">
                            <a16:creationId xmlns:a16="http://schemas.microsoft.com/office/drawing/2014/main" id="{6C49F3BE-3830-4058-AED5-508B3F97C9E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10748" y="4190324"/>
                        <a:ext cx="389615" cy="328124"/>
                        <a:chOff x="2377062" y="3550256"/>
                        <a:chExt cx="748146" cy="2230325"/>
                      </a:xfrm>
                    </p:grpSpPr>
                    <p:sp>
                      <p:nvSpPr>
                        <p:cNvPr id="180" name="Arc 179">
                          <a:extLst>
                            <a:ext uri="{FF2B5EF4-FFF2-40B4-BE49-F238E27FC236}">
                              <a16:creationId xmlns:a16="http://schemas.microsoft.com/office/drawing/2014/main" id="{E6609676-4F15-4679-B914-F9AB2878AB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35502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1" name="Arc 180">
                          <a:extLst>
                            <a:ext uri="{FF2B5EF4-FFF2-40B4-BE49-F238E27FC236}">
                              <a16:creationId xmlns:a16="http://schemas.microsoft.com/office/drawing/2014/main" id="{615EAF02-EE20-4D51-9B89-4CCB13254A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37026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2" name="Arc 181">
                          <a:extLst>
                            <a:ext uri="{FF2B5EF4-FFF2-40B4-BE49-F238E27FC236}">
                              <a16:creationId xmlns:a16="http://schemas.microsoft.com/office/drawing/2014/main" id="{33FA0F88-E12E-4D17-B62B-62F3637B30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38550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3" name="Arc 182">
                          <a:extLst>
                            <a:ext uri="{FF2B5EF4-FFF2-40B4-BE49-F238E27FC236}">
                              <a16:creationId xmlns:a16="http://schemas.microsoft.com/office/drawing/2014/main" id="{4D35D176-EB6D-4AD2-B527-4B1F60F024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0074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4" name="Arc 183">
                          <a:extLst>
                            <a:ext uri="{FF2B5EF4-FFF2-40B4-BE49-F238E27FC236}">
                              <a16:creationId xmlns:a16="http://schemas.microsoft.com/office/drawing/2014/main" id="{3A5254B8-F80C-41DA-A63C-5EBC0BBBE4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1598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5" name="Arc 184">
                          <a:extLst>
                            <a:ext uri="{FF2B5EF4-FFF2-40B4-BE49-F238E27FC236}">
                              <a16:creationId xmlns:a16="http://schemas.microsoft.com/office/drawing/2014/main" id="{7704DAF6-9D98-4B76-A86A-97C80A0400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3122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6" name="Arc 185">
                          <a:extLst>
                            <a:ext uri="{FF2B5EF4-FFF2-40B4-BE49-F238E27FC236}">
                              <a16:creationId xmlns:a16="http://schemas.microsoft.com/office/drawing/2014/main" id="{172846F0-6A19-4E55-844B-2726F8B5CD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4646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7" name="Arc 186">
                          <a:extLst>
                            <a:ext uri="{FF2B5EF4-FFF2-40B4-BE49-F238E27FC236}">
                              <a16:creationId xmlns:a16="http://schemas.microsoft.com/office/drawing/2014/main" id="{F5BDEA3E-0BA1-496F-BAC4-B7949DB971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6170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8" name="Arc 187">
                          <a:extLst>
                            <a:ext uri="{FF2B5EF4-FFF2-40B4-BE49-F238E27FC236}">
                              <a16:creationId xmlns:a16="http://schemas.microsoft.com/office/drawing/2014/main" id="{50757D99-6AD7-460C-B435-70CBE35287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7694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9" name="Arc 188">
                          <a:extLst>
                            <a:ext uri="{FF2B5EF4-FFF2-40B4-BE49-F238E27FC236}">
                              <a16:creationId xmlns:a16="http://schemas.microsoft.com/office/drawing/2014/main" id="{9A2D4A22-E84F-48AE-B875-FAAFCFC5D5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9218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0" name="Arc 189">
                          <a:extLst>
                            <a:ext uri="{FF2B5EF4-FFF2-40B4-BE49-F238E27FC236}">
                              <a16:creationId xmlns:a16="http://schemas.microsoft.com/office/drawing/2014/main" id="{2C98F417-5969-4450-BE6C-836CCE3402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0742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1" name="Arc 190">
                          <a:extLst>
                            <a:ext uri="{FF2B5EF4-FFF2-40B4-BE49-F238E27FC236}">
                              <a16:creationId xmlns:a16="http://schemas.microsoft.com/office/drawing/2014/main" id="{5379774F-0A50-482A-B3CD-EB8B620C07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2266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2" name="Arc 191">
                          <a:extLst>
                            <a:ext uri="{FF2B5EF4-FFF2-40B4-BE49-F238E27FC236}">
                              <a16:creationId xmlns:a16="http://schemas.microsoft.com/office/drawing/2014/main" id="{96441778-4104-4482-A315-6A9D2C3533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3790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3" name="Arc 192">
                          <a:extLst>
                            <a:ext uri="{FF2B5EF4-FFF2-40B4-BE49-F238E27FC236}">
                              <a16:creationId xmlns:a16="http://schemas.microsoft.com/office/drawing/2014/main" id="{51138D6A-EBA1-4AD5-B3D0-260BF0ED98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5314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Arc 193">
                          <a:extLst>
                            <a:ext uri="{FF2B5EF4-FFF2-40B4-BE49-F238E27FC236}">
                              <a16:creationId xmlns:a16="http://schemas.microsoft.com/office/drawing/2014/main" id="{4B2CB948-A140-4C97-985A-DF867B2B43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6838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4" name="Group 551">
                        <a:extLst>
                          <a:ext uri="{FF2B5EF4-FFF2-40B4-BE49-F238E27FC236}">
                            <a16:creationId xmlns:a16="http://schemas.microsoft.com/office/drawing/2014/main" id="{13B081E1-1045-4AE5-9F9D-C4A7916196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08097" y="4527436"/>
                        <a:ext cx="389615" cy="328124"/>
                        <a:chOff x="2377062" y="3550256"/>
                        <a:chExt cx="748146" cy="2230325"/>
                      </a:xfrm>
                    </p:grpSpPr>
                    <p:sp>
                      <p:nvSpPr>
                        <p:cNvPr id="165" name="Arc 164">
                          <a:extLst>
                            <a:ext uri="{FF2B5EF4-FFF2-40B4-BE49-F238E27FC236}">
                              <a16:creationId xmlns:a16="http://schemas.microsoft.com/office/drawing/2014/main" id="{78AEF8D0-E266-4F37-A266-51C6E6BBDE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35502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Arc 165">
                          <a:extLst>
                            <a:ext uri="{FF2B5EF4-FFF2-40B4-BE49-F238E27FC236}">
                              <a16:creationId xmlns:a16="http://schemas.microsoft.com/office/drawing/2014/main" id="{851BB343-F4BE-41B6-A435-85029DCE42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37026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7" name="Arc 166">
                          <a:extLst>
                            <a:ext uri="{FF2B5EF4-FFF2-40B4-BE49-F238E27FC236}">
                              <a16:creationId xmlns:a16="http://schemas.microsoft.com/office/drawing/2014/main" id="{D6E3E546-8C8F-4A08-AF29-305E84D03A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38550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8" name="Arc 167">
                          <a:extLst>
                            <a:ext uri="{FF2B5EF4-FFF2-40B4-BE49-F238E27FC236}">
                              <a16:creationId xmlns:a16="http://schemas.microsoft.com/office/drawing/2014/main" id="{C048F505-EA86-4F70-8557-321A244D01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0074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9" name="Arc 168">
                          <a:extLst>
                            <a:ext uri="{FF2B5EF4-FFF2-40B4-BE49-F238E27FC236}">
                              <a16:creationId xmlns:a16="http://schemas.microsoft.com/office/drawing/2014/main" id="{5E5AED34-4D6B-4624-B163-8DA1FB0409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1598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0" name="Arc 169">
                          <a:extLst>
                            <a:ext uri="{FF2B5EF4-FFF2-40B4-BE49-F238E27FC236}">
                              <a16:creationId xmlns:a16="http://schemas.microsoft.com/office/drawing/2014/main" id="{DF8E8568-4CBB-4C35-A244-1B1C3694BD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3122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1" name="Arc 170">
                          <a:extLst>
                            <a:ext uri="{FF2B5EF4-FFF2-40B4-BE49-F238E27FC236}">
                              <a16:creationId xmlns:a16="http://schemas.microsoft.com/office/drawing/2014/main" id="{378D6D16-93A7-4895-9E49-8B7C670F91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4646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Arc 171">
                          <a:extLst>
                            <a:ext uri="{FF2B5EF4-FFF2-40B4-BE49-F238E27FC236}">
                              <a16:creationId xmlns:a16="http://schemas.microsoft.com/office/drawing/2014/main" id="{727A7BF8-4E9C-4D9C-B75A-45B17696A5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6170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3" name="Arc 172">
                          <a:extLst>
                            <a:ext uri="{FF2B5EF4-FFF2-40B4-BE49-F238E27FC236}">
                              <a16:creationId xmlns:a16="http://schemas.microsoft.com/office/drawing/2014/main" id="{413DA065-054B-4EC4-9D40-6DE6F30AE5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7694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Arc 173">
                          <a:extLst>
                            <a:ext uri="{FF2B5EF4-FFF2-40B4-BE49-F238E27FC236}">
                              <a16:creationId xmlns:a16="http://schemas.microsoft.com/office/drawing/2014/main" id="{8F406E14-78E4-4DB6-B2EC-2281D599FD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9218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5" name="Arc 174">
                          <a:extLst>
                            <a:ext uri="{FF2B5EF4-FFF2-40B4-BE49-F238E27FC236}">
                              <a16:creationId xmlns:a16="http://schemas.microsoft.com/office/drawing/2014/main" id="{9BE68E18-D76F-4902-8558-343A766C32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0742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6" name="Arc 175">
                          <a:extLst>
                            <a:ext uri="{FF2B5EF4-FFF2-40B4-BE49-F238E27FC236}">
                              <a16:creationId xmlns:a16="http://schemas.microsoft.com/office/drawing/2014/main" id="{4244871B-07EC-427F-8E7F-552383D776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2266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7" name="Arc 176">
                          <a:extLst>
                            <a:ext uri="{FF2B5EF4-FFF2-40B4-BE49-F238E27FC236}">
                              <a16:creationId xmlns:a16="http://schemas.microsoft.com/office/drawing/2014/main" id="{04188AAA-F4FA-4A33-A071-96FAB79869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3790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Arc 177">
                          <a:extLst>
                            <a:ext uri="{FF2B5EF4-FFF2-40B4-BE49-F238E27FC236}">
                              <a16:creationId xmlns:a16="http://schemas.microsoft.com/office/drawing/2014/main" id="{23B521BA-CB03-4DE1-BAF9-12958ED4D0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5314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9" name="Arc 178">
                          <a:extLst>
                            <a:ext uri="{FF2B5EF4-FFF2-40B4-BE49-F238E27FC236}">
                              <a16:creationId xmlns:a16="http://schemas.microsoft.com/office/drawing/2014/main" id="{5D679020-D925-4B41-863A-BD531A195D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6838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0" name="Group 602">
                      <a:extLst>
                        <a:ext uri="{FF2B5EF4-FFF2-40B4-BE49-F238E27FC236}">
                          <a16:creationId xmlns:a16="http://schemas.microsoft.com/office/drawing/2014/main" id="{0B8E4BEB-4BF4-4363-B273-88EBCF1DB7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01186" y="4378505"/>
                      <a:ext cx="392266" cy="665236"/>
                      <a:chOff x="1508097" y="4190324"/>
                      <a:chExt cx="392266" cy="665236"/>
                    </a:xfrm>
                  </p:grpSpPr>
                  <p:grpSp>
                    <p:nvGrpSpPr>
                      <p:cNvPr id="131" name="Group 550">
                        <a:extLst>
                          <a:ext uri="{FF2B5EF4-FFF2-40B4-BE49-F238E27FC236}">
                            <a16:creationId xmlns:a16="http://schemas.microsoft.com/office/drawing/2014/main" id="{7CF90D40-AB3E-476C-AB84-D07C705A90F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10748" y="4190324"/>
                        <a:ext cx="389615" cy="328124"/>
                        <a:chOff x="2377062" y="3550256"/>
                        <a:chExt cx="748146" cy="2230325"/>
                      </a:xfrm>
                    </p:grpSpPr>
                    <p:sp>
                      <p:nvSpPr>
                        <p:cNvPr id="148" name="Arc 147">
                          <a:extLst>
                            <a:ext uri="{FF2B5EF4-FFF2-40B4-BE49-F238E27FC236}">
                              <a16:creationId xmlns:a16="http://schemas.microsoft.com/office/drawing/2014/main" id="{34B238BA-36FD-44F6-B59D-B55D23FB98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35502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9" name="Arc 148">
                          <a:extLst>
                            <a:ext uri="{FF2B5EF4-FFF2-40B4-BE49-F238E27FC236}">
                              <a16:creationId xmlns:a16="http://schemas.microsoft.com/office/drawing/2014/main" id="{B183EF4D-3213-417C-996B-94E269877E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37026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Arc 149">
                          <a:extLst>
                            <a:ext uri="{FF2B5EF4-FFF2-40B4-BE49-F238E27FC236}">
                              <a16:creationId xmlns:a16="http://schemas.microsoft.com/office/drawing/2014/main" id="{03EBF963-B18F-45E7-BB35-4773E0343A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38550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1" name="Arc 150">
                          <a:extLst>
                            <a:ext uri="{FF2B5EF4-FFF2-40B4-BE49-F238E27FC236}">
                              <a16:creationId xmlns:a16="http://schemas.microsoft.com/office/drawing/2014/main" id="{21DD81C9-E9DD-446F-B64D-6EC266C3F7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0074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2" name="Arc 151">
                          <a:extLst>
                            <a:ext uri="{FF2B5EF4-FFF2-40B4-BE49-F238E27FC236}">
                              <a16:creationId xmlns:a16="http://schemas.microsoft.com/office/drawing/2014/main" id="{47374E09-2170-4D27-9BAB-154CB75A79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1598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3" name="Arc 152">
                          <a:extLst>
                            <a:ext uri="{FF2B5EF4-FFF2-40B4-BE49-F238E27FC236}">
                              <a16:creationId xmlns:a16="http://schemas.microsoft.com/office/drawing/2014/main" id="{6D40605A-E11E-4E79-B4E7-48DD4226C8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3122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4" name="Arc 153">
                          <a:extLst>
                            <a:ext uri="{FF2B5EF4-FFF2-40B4-BE49-F238E27FC236}">
                              <a16:creationId xmlns:a16="http://schemas.microsoft.com/office/drawing/2014/main" id="{83D9A77E-5391-418B-84FF-3264F959EA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4646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5" name="Arc 154">
                          <a:extLst>
                            <a:ext uri="{FF2B5EF4-FFF2-40B4-BE49-F238E27FC236}">
                              <a16:creationId xmlns:a16="http://schemas.microsoft.com/office/drawing/2014/main" id="{466A17DA-A289-4A9E-A3A6-901EB91034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6170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6" name="Arc 155">
                          <a:extLst>
                            <a:ext uri="{FF2B5EF4-FFF2-40B4-BE49-F238E27FC236}">
                              <a16:creationId xmlns:a16="http://schemas.microsoft.com/office/drawing/2014/main" id="{0F3DDE4B-8E02-41DE-9768-01E6C82D3D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7694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7" name="Arc 156">
                          <a:extLst>
                            <a:ext uri="{FF2B5EF4-FFF2-40B4-BE49-F238E27FC236}">
                              <a16:creationId xmlns:a16="http://schemas.microsoft.com/office/drawing/2014/main" id="{D736AE5A-1FDD-4848-9A47-4C78DEDDDF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9218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Arc 157">
                          <a:extLst>
                            <a:ext uri="{FF2B5EF4-FFF2-40B4-BE49-F238E27FC236}">
                              <a16:creationId xmlns:a16="http://schemas.microsoft.com/office/drawing/2014/main" id="{A38C79A2-0C7B-4BBD-BC56-9378E27AD3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0742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9" name="Arc 158">
                          <a:extLst>
                            <a:ext uri="{FF2B5EF4-FFF2-40B4-BE49-F238E27FC236}">
                              <a16:creationId xmlns:a16="http://schemas.microsoft.com/office/drawing/2014/main" id="{3FD5F6BE-065F-490A-82CC-89F0DA030C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2266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Arc 159">
                          <a:extLst>
                            <a:ext uri="{FF2B5EF4-FFF2-40B4-BE49-F238E27FC236}">
                              <a16:creationId xmlns:a16="http://schemas.microsoft.com/office/drawing/2014/main" id="{6239CE00-E908-424A-B6AA-C47E02C100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3790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1" name="Arc 160">
                          <a:extLst>
                            <a:ext uri="{FF2B5EF4-FFF2-40B4-BE49-F238E27FC236}">
                              <a16:creationId xmlns:a16="http://schemas.microsoft.com/office/drawing/2014/main" id="{49F632B6-2648-44D2-9928-FB3E6B19DF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5314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2" name="Arc 161">
                          <a:extLst>
                            <a:ext uri="{FF2B5EF4-FFF2-40B4-BE49-F238E27FC236}">
                              <a16:creationId xmlns:a16="http://schemas.microsoft.com/office/drawing/2014/main" id="{17ECF631-1DAD-439F-BBEE-2024A86C45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6838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2" name="Group 551">
                        <a:extLst>
                          <a:ext uri="{FF2B5EF4-FFF2-40B4-BE49-F238E27FC236}">
                            <a16:creationId xmlns:a16="http://schemas.microsoft.com/office/drawing/2014/main" id="{06AFB9AB-98CC-47B9-A1DD-22A23EF525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08097" y="4527436"/>
                        <a:ext cx="389615" cy="328124"/>
                        <a:chOff x="2377062" y="3550256"/>
                        <a:chExt cx="748146" cy="2230325"/>
                      </a:xfrm>
                    </p:grpSpPr>
                    <p:sp>
                      <p:nvSpPr>
                        <p:cNvPr id="133" name="Arc 132">
                          <a:extLst>
                            <a:ext uri="{FF2B5EF4-FFF2-40B4-BE49-F238E27FC236}">
                              <a16:creationId xmlns:a16="http://schemas.microsoft.com/office/drawing/2014/main" id="{EED1C87B-21F7-4F84-8D70-CEF2C80863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35502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Arc 133">
                          <a:extLst>
                            <a:ext uri="{FF2B5EF4-FFF2-40B4-BE49-F238E27FC236}">
                              <a16:creationId xmlns:a16="http://schemas.microsoft.com/office/drawing/2014/main" id="{F651AA08-2F2C-4DDE-8D56-1CB6172A79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37026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5" name="Arc 134">
                          <a:extLst>
                            <a:ext uri="{FF2B5EF4-FFF2-40B4-BE49-F238E27FC236}">
                              <a16:creationId xmlns:a16="http://schemas.microsoft.com/office/drawing/2014/main" id="{B1E86F9D-35CE-42E7-B740-8F0D8BDC9A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38550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Arc 135">
                          <a:extLst>
                            <a:ext uri="{FF2B5EF4-FFF2-40B4-BE49-F238E27FC236}">
                              <a16:creationId xmlns:a16="http://schemas.microsoft.com/office/drawing/2014/main" id="{6CBDB0E6-486E-4E47-909C-369C9E2333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0074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7" name="Arc 136">
                          <a:extLst>
                            <a:ext uri="{FF2B5EF4-FFF2-40B4-BE49-F238E27FC236}">
                              <a16:creationId xmlns:a16="http://schemas.microsoft.com/office/drawing/2014/main" id="{AAF8BF17-B299-4D98-A87D-CDEADE9708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1598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8" name="Arc 137">
                          <a:extLst>
                            <a:ext uri="{FF2B5EF4-FFF2-40B4-BE49-F238E27FC236}">
                              <a16:creationId xmlns:a16="http://schemas.microsoft.com/office/drawing/2014/main" id="{0AEA30F8-6F25-4522-A4D4-F444700E8A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3122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9" name="Arc 138">
                          <a:extLst>
                            <a:ext uri="{FF2B5EF4-FFF2-40B4-BE49-F238E27FC236}">
                              <a16:creationId xmlns:a16="http://schemas.microsoft.com/office/drawing/2014/main" id="{B689FAE4-8DCD-4F89-8190-00A8BB123E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4646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0" name="Arc 139">
                          <a:extLst>
                            <a:ext uri="{FF2B5EF4-FFF2-40B4-BE49-F238E27FC236}">
                              <a16:creationId xmlns:a16="http://schemas.microsoft.com/office/drawing/2014/main" id="{2611542A-5E1D-4C6F-8410-B62CB2B764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6170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1" name="Arc 140">
                          <a:extLst>
                            <a:ext uri="{FF2B5EF4-FFF2-40B4-BE49-F238E27FC236}">
                              <a16:creationId xmlns:a16="http://schemas.microsoft.com/office/drawing/2014/main" id="{1BACBD4F-8A6E-4895-9D1A-F7D6771788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7694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Arc 141">
                          <a:extLst>
                            <a:ext uri="{FF2B5EF4-FFF2-40B4-BE49-F238E27FC236}">
                              <a16:creationId xmlns:a16="http://schemas.microsoft.com/office/drawing/2014/main" id="{2312D0B4-29DB-4624-A13E-6326B0182B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49218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3" name="Arc 142">
                          <a:extLst>
                            <a:ext uri="{FF2B5EF4-FFF2-40B4-BE49-F238E27FC236}">
                              <a16:creationId xmlns:a16="http://schemas.microsoft.com/office/drawing/2014/main" id="{E2DF9AE6-8887-4DF1-8ED7-1A83C78D31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0742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Arc 143">
                          <a:extLst>
                            <a:ext uri="{FF2B5EF4-FFF2-40B4-BE49-F238E27FC236}">
                              <a16:creationId xmlns:a16="http://schemas.microsoft.com/office/drawing/2014/main" id="{86889AA8-602F-4367-BBF4-6BD5A0D0E1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2266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5" name="Arc 144">
                          <a:extLst>
                            <a:ext uri="{FF2B5EF4-FFF2-40B4-BE49-F238E27FC236}">
                              <a16:creationId xmlns:a16="http://schemas.microsoft.com/office/drawing/2014/main" id="{BBFB8723-E261-47FD-8FA8-548F5A3A80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3790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6" name="Arc 145">
                          <a:extLst>
                            <a:ext uri="{FF2B5EF4-FFF2-40B4-BE49-F238E27FC236}">
                              <a16:creationId xmlns:a16="http://schemas.microsoft.com/office/drawing/2014/main" id="{2A4363BE-F791-4699-9F6C-06A3F1F239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5314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7" name="Arc 146">
                          <a:extLst>
                            <a:ext uri="{FF2B5EF4-FFF2-40B4-BE49-F238E27FC236}">
                              <a16:creationId xmlns:a16="http://schemas.microsoft.com/office/drawing/2014/main" id="{D52D912B-E47A-4649-B178-52C48D081A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2377062" y="5683856"/>
                          <a:ext cx="748146" cy="96725"/>
                        </a:xfrm>
                        <a:prstGeom prst="arc">
                          <a:avLst>
                            <a:gd name="adj1" fmla="val 9542662"/>
                            <a:gd name="adj2" fmla="val 1292949"/>
                          </a:avLst>
                        </a:prstGeom>
                        <a:ln w="12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121" name="Freeform 14">
                  <a:extLst>
                    <a:ext uri="{FF2B5EF4-FFF2-40B4-BE49-F238E27FC236}">
                      <a16:creationId xmlns:a16="http://schemas.microsoft.com/office/drawing/2014/main" id="{B1E3F19E-8D72-4F22-8203-FBF17E0FD900}"/>
                    </a:ext>
                  </a:extLst>
                </p:cNvPr>
                <p:cNvSpPr/>
                <p:nvPr/>
              </p:nvSpPr>
              <p:spPr>
                <a:xfrm>
                  <a:off x="4039262" y="3037398"/>
                  <a:ext cx="295523" cy="581771"/>
                </a:xfrm>
                <a:custGeom>
                  <a:avLst/>
                  <a:gdLst>
                    <a:gd name="connsiteX0" fmla="*/ 683813 w 691764"/>
                    <a:gd name="connsiteY0" fmla="*/ 642731 h 642731"/>
                    <a:gd name="connsiteX1" fmla="*/ 596348 w 691764"/>
                    <a:gd name="connsiteY1" fmla="*/ 141799 h 642731"/>
                    <a:gd name="connsiteX2" fmla="*/ 111319 w 691764"/>
                    <a:gd name="connsiteY2" fmla="*/ 22529 h 642731"/>
                    <a:gd name="connsiteX3" fmla="*/ 0 w 691764"/>
                    <a:gd name="connsiteY3" fmla="*/ 6627 h 64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1764" h="642731">
                      <a:moveTo>
                        <a:pt x="683813" y="642731"/>
                      </a:moveTo>
                      <a:cubicBezTo>
                        <a:pt x="687788" y="443948"/>
                        <a:pt x="691764" y="245166"/>
                        <a:pt x="596348" y="141799"/>
                      </a:cubicBezTo>
                      <a:cubicBezTo>
                        <a:pt x="500932" y="38432"/>
                        <a:pt x="210710" y="45058"/>
                        <a:pt x="111319" y="22529"/>
                      </a:cubicBezTo>
                      <a:cubicBezTo>
                        <a:pt x="11928" y="0"/>
                        <a:pt x="5964" y="3313"/>
                        <a:pt x="0" y="6627"/>
                      </a:cubicBezTo>
                    </a:path>
                  </a:pathLst>
                </a:cu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5">
                  <a:extLst>
                    <a:ext uri="{FF2B5EF4-FFF2-40B4-BE49-F238E27FC236}">
                      <a16:creationId xmlns:a16="http://schemas.microsoft.com/office/drawing/2014/main" id="{E198C43B-7ADE-4D44-BB38-9C34815A698C}"/>
                    </a:ext>
                  </a:extLst>
                </p:cNvPr>
                <p:cNvSpPr/>
                <p:nvPr/>
              </p:nvSpPr>
              <p:spPr>
                <a:xfrm>
                  <a:off x="3705307" y="3093057"/>
                  <a:ext cx="479729" cy="614902"/>
                </a:xfrm>
                <a:custGeom>
                  <a:avLst/>
                  <a:gdLst>
                    <a:gd name="connsiteX0" fmla="*/ 683813 w 691764"/>
                    <a:gd name="connsiteY0" fmla="*/ 642731 h 642731"/>
                    <a:gd name="connsiteX1" fmla="*/ 596348 w 691764"/>
                    <a:gd name="connsiteY1" fmla="*/ 141799 h 642731"/>
                    <a:gd name="connsiteX2" fmla="*/ 111319 w 691764"/>
                    <a:gd name="connsiteY2" fmla="*/ 22529 h 642731"/>
                    <a:gd name="connsiteX3" fmla="*/ 0 w 691764"/>
                    <a:gd name="connsiteY3" fmla="*/ 6627 h 64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1764" h="642731">
                      <a:moveTo>
                        <a:pt x="683813" y="642731"/>
                      </a:moveTo>
                      <a:cubicBezTo>
                        <a:pt x="687788" y="443948"/>
                        <a:pt x="691764" y="245166"/>
                        <a:pt x="596348" y="141799"/>
                      </a:cubicBezTo>
                      <a:cubicBezTo>
                        <a:pt x="500932" y="38432"/>
                        <a:pt x="210710" y="45058"/>
                        <a:pt x="111319" y="22529"/>
                      </a:cubicBezTo>
                      <a:cubicBezTo>
                        <a:pt x="11928" y="0"/>
                        <a:pt x="5964" y="3313"/>
                        <a:pt x="0" y="6627"/>
                      </a:cubicBezTo>
                    </a:path>
                  </a:pathLst>
                </a:cu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reeform 16">
                  <a:extLst>
                    <a:ext uri="{FF2B5EF4-FFF2-40B4-BE49-F238E27FC236}">
                      <a16:creationId xmlns:a16="http://schemas.microsoft.com/office/drawing/2014/main" id="{382FBA54-F66E-4E6D-82AA-098E0A228AFD}"/>
                    </a:ext>
                  </a:extLst>
                </p:cNvPr>
                <p:cNvSpPr/>
                <p:nvPr/>
              </p:nvSpPr>
              <p:spPr>
                <a:xfrm flipH="1">
                  <a:off x="4940411" y="3045350"/>
                  <a:ext cx="339255" cy="606949"/>
                </a:xfrm>
                <a:custGeom>
                  <a:avLst/>
                  <a:gdLst>
                    <a:gd name="connsiteX0" fmla="*/ 683813 w 691764"/>
                    <a:gd name="connsiteY0" fmla="*/ 642731 h 642731"/>
                    <a:gd name="connsiteX1" fmla="*/ 596348 w 691764"/>
                    <a:gd name="connsiteY1" fmla="*/ 141799 h 642731"/>
                    <a:gd name="connsiteX2" fmla="*/ 111319 w 691764"/>
                    <a:gd name="connsiteY2" fmla="*/ 22529 h 642731"/>
                    <a:gd name="connsiteX3" fmla="*/ 0 w 691764"/>
                    <a:gd name="connsiteY3" fmla="*/ 6627 h 64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1764" h="642731">
                      <a:moveTo>
                        <a:pt x="683813" y="642731"/>
                      </a:moveTo>
                      <a:cubicBezTo>
                        <a:pt x="687788" y="443948"/>
                        <a:pt x="691764" y="245166"/>
                        <a:pt x="596348" y="141799"/>
                      </a:cubicBezTo>
                      <a:cubicBezTo>
                        <a:pt x="500932" y="38432"/>
                        <a:pt x="210710" y="45058"/>
                        <a:pt x="111319" y="22529"/>
                      </a:cubicBezTo>
                      <a:cubicBezTo>
                        <a:pt x="11928" y="0"/>
                        <a:pt x="5964" y="3313"/>
                        <a:pt x="0" y="6627"/>
                      </a:cubicBezTo>
                    </a:path>
                  </a:pathLst>
                </a:cu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17">
                  <a:extLst>
                    <a:ext uri="{FF2B5EF4-FFF2-40B4-BE49-F238E27FC236}">
                      <a16:creationId xmlns:a16="http://schemas.microsoft.com/office/drawing/2014/main" id="{BEE0156D-1A82-43C8-98CC-67E4DC6D19FA}"/>
                    </a:ext>
                  </a:extLst>
                </p:cNvPr>
                <p:cNvSpPr/>
                <p:nvPr/>
              </p:nvSpPr>
              <p:spPr>
                <a:xfrm flipH="1">
                  <a:off x="5053054" y="3093057"/>
                  <a:ext cx="385638" cy="616227"/>
                </a:xfrm>
                <a:custGeom>
                  <a:avLst/>
                  <a:gdLst>
                    <a:gd name="connsiteX0" fmla="*/ 683813 w 691764"/>
                    <a:gd name="connsiteY0" fmla="*/ 642731 h 642731"/>
                    <a:gd name="connsiteX1" fmla="*/ 596348 w 691764"/>
                    <a:gd name="connsiteY1" fmla="*/ 141799 h 642731"/>
                    <a:gd name="connsiteX2" fmla="*/ 111319 w 691764"/>
                    <a:gd name="connsiteY2" fmla="*/ 22529 h 642731"/>
                    <a:gd name="connsiteX3" fmla="*/ 0 w 691764"/>
                    <a:gd name="connsiteY3" fmla="*/ 6627 h 64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1764" h="642731">
                      <a:moveTo>
                        <a:pt x="683813" y="642731"/>
                      </a:moveTo>
                      <a:cubicBezTo>
                        <a:pt x="687788" y="443948"/>
                        <a:pt x="691764" y="245166"/>
                        <a:pt x="596348" y="141799"/>
                      </a:cubicBezTo>
                      <a:cubicBezTo>
                        <a:pt x="500932" y="38432"/>
                        <a:pt x="210710" y="45058"/>
                        <a:pt x="111319" y="22529"/>
                      </a:cubicBezTo>
                      <a:cubicBezTo>
                        <a:pt x="11928" y="0"/>
                        <a:pt x="5964" y="3313"/>
                        <a:pt x="0" y="6627"/>
                      </a:cubicBezTo>
                    </a:path>
                  </a:pathLst>
                </a:cu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8">
                  <a:extLst>
                    <a:ext uri="{FF2B5EF4-FFF2-40B4-BE49-F238E27FC236}">
                      <a16:creationId xmlns:a16="http://schemas.microsoft.com/office/drawing/2014/main" id="{1510BDB7-B34B-4A1A-B9ED-1250ACF2D57A}"/>
                    </a:ext>
                  </a:extLst>
                </p:cNvPr>
                <p:cNvSpPr/>
                <p:nvPr/>
              </p:nvSpPr>
              <p:spPr>
                <a:xfrm flipH="1">
                  <a:off x="5212081" y="3172570"/>
                  <a:ext cx="322027" cy="584421"/>
                </a:xfrm>
                <a:custGeom>
                  <a:avLst/>
                  <a:gdLst>
                    <a:gd name="connsiteX0" fmla="*/ 683813 w 691764"/>
                    <a:gd name="connsiteY0" fmla="*/ 642731 h 642731"/>
                    <a:gd name="connsiteX1" fmla="*/ 596348 w 691764"/>
                    <a:gd name="connsiteY1" fmla="*/ 141799 h 642731"/>
                    <a:gd name="connsiteX2" fmla="*/ 111319 w 691764"/>
                    <a:gd name="connsiteY2" fmla="*/ 22529 h 642731"/>
                    <a:gd name="connsiteX3" fmla="*/ 0 w 691764"/>
                    <a:gd name="connsiteY3" fmla="*/ 6627 h 64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1764" h="642731">
                      <a:moveTo>
                        <a:pt x="683813" y="642731"/>
                      </a:moveTo>
                      <a:cubicBezTo>
                        <a:pt x="687788" y="443948"/>
                        <a:pt x="691764" y="245166"/>
                        <a:pt x="596348" y="141799"/>
                      </a:cubicBezTo>
                      <a:cubicBezTo>
                        <a:pt x="500932" y="38432"/>
                        <a:pt x="210710" y="45058"/>
                        <a:pt x="111319" y="22529"/>
                      </a:cubicBezTo>
                      <a:cubicBezTo>
                        <a:pt x="11928" y="0"/>
                        <a:pt x="5964" y="3313"/>
                        <a:pt x="0" y="6627"/>
                      </a:cubicBezTo>
                    </a:path>
                  </a:pathLst>
                </a:cu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9" name="Freeform 12">
                <a:extLst>
                  <a:ext uri="{FF2B5EF4-FFF2-40B4-BE49-F238E27FC236}">
                    <a16:creationId xmlns:a16="http://schemas.microsoft.com/office/drawing/2014/main" id="{969B3DF9-5468-4C61-8B82-7D42B3439FF3}"/>
                  </a:ext>
                </a:extLst>
              </p:cNvPr>
              <p:cNvSpPr/>
              <p:nvPr/>
            </p:nvSpPr>
            <p:spPr>
              <a:xfrm>
                <a:off x="3379303" y="3212327"/>
                <a:ext cx="2743200" cy="2194560"/>
              </a:xfrm>
              <a:custGeom>
                <a:avLst/>
                <a:gdLst>
                  <a:gd name="connsiteX0" fmla="*/ 7952 w 2743200"/>
                  <a:gd name="connsiteY0" fmla="*/ 63611 h 2194560"/>
                  <a:gd name="connsiteX1" fmla="*/ 0 w 2743200"/>
                  <a:gd name="connsiteY1" fmla="*/ 906449 h 2194560"/>
                  <a:gd name="connsiteX2" fmla="*/ 318053 w 2743200"/>
                  <a:gd name="connsiteY2" fmla="*/ 1963973 h 2194560"/>
                  <a:gd name="connsiteX3" fmla="*/ 2194560 w 2743200"/>
                  <a:gd name="connsiteY3" fmla="*/ 2194560 h 2194560"/>
                  <a:gd name="connsiteX4" fmla="*/ 2743200 w 2743200"/>
                  <a:gd name="connsiteY4" fmla="*/ 1622066 h 2194560"/>
                  <a:gd name="connsiteX5" fmla="*/ 2743200 w 2743200"/>
                  <a:gd name="connsiteY5" fmla="*/ 222637 h 2194560"/>
                  <a:gd name="connsiteX6" fmla="*/ 2321781 w 2743200"/>
                  <a:gd name="connsiteY6" fmla="*/ 31806 h 2194560"/>
                  <a:gd name="connsiteX7" fmla="*/ 15903 w 2743200"/>
                  <a:gd name="connsiteY7" fmla="*/ 0 h 2194560"/>
                  <a:gd name="connsiteX8" fmla="*/ 7952 w 2743200"/>
                  <a:gd name="connsiteY8" fmla="*/ 63611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3200" h="2194560">
                    <a:moveTo>
                      <a:pt x="7952" y="63611"/>
                    </a:moveTo>
                    <a:cubicBezTo>
                      <a:pt x="5301" y="344557"/>
                      <a:pt x="2651" y="625503"/>
                      <a:pt x="0" y="906449"/>
                    </a:cubicBezTo>
                    <a:lnTo>
                      <a:pt x="318053" y="1963973"/>
                    </a:lnTo>
                    <a:lnTo>
                      <a:pt x="2194560" y="2194560"/>
                    </a:lnTo>
                    <a:lnTo>
                      <a:pt x="2743200" y="1622066"/>
                    </a:lnTo>
                    <a:lnTo>
                      <a:pt x="2743200" y="222637"/>
                    </a:lnTo>
                    <a:lnTo>
                      <a:pt x="2321781" y="31806"/>
                    </a:lnTo>
                    <a:lnTo>
                      <a:pt x="15903" y="0"/>
                    </a:lnTo>
                    <a:lnTo>
                      <a:pt x="7952" y="6361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6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Line Callout 2 (No Border) 9">
              <a:extLst>
                <a:ext uri="{FF2B5EF4-FFF2-40B4-BE49-F238E27FC236}">
                  <a16:creationId xmlns:a16="http://schemas.microsoft.com/office/drawing/2014/main" id="{017B4DA6-4CEF-4A86-944F-54C6951F33C7}"/>
                </a:ext>
              </a:extLst>
            </p:cNvPr>
            <p:cNvSpPr/>
            <p:nvPr/>
          </p:nvSpPr>
          <p:spPr>
            <a:xfrm flipH="1">
              <a:off x="1035030" y="360219"/>
              <a:ext cx="2245892" cy="912395"/>
            </a:xfrm>
            <a:prstGeom prst="callout2">
              <a:avLst>
                <a:gd name="adj1" fmla="val 76483"/>
                <a:gd name="adj2" fmla="val 49655"/>
                <a:gd name="adj3" fmla="val 165377"/>
                <a:gd name="adj4" fmla="val 40513"/>
                <a:gd name="adj5" fmla="val 436594"/>
                <a:gd name="adj6" fmla="val 63610"/>
              </a:avLst>
            </a:prstGeom>
            <a:ln w="15875"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600" dirty="0">
                  <a:solidFill>
                    <a:srgbClr val="000080"/>
                  </a:solidFill>
                </a:rPr>
                <a:t>Non-Self Restoring Insulation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6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136E9764-E180-468C-BC2C-8EE8EC68832B}"/>
              </a:ext>
            </a:extLst>
          </p:cNvPr>
          <p:cNvSpPr/>
          <p:nvPr/>
        </p:nvSpPr>
        <p:spPr>
          <a:xfrm>
            <a:off x="8758898" y="1"/>
            <a:ext cx="3431613" cy="6943688"/>
          </a:xfrm>
          <a:prstGeom prst="rect">
            <a:avLst/>
          </a:prstGeom>
          <a:solidFill>
            <a:srgbClr val="8AB147"/>
          </a:solidFill>
          <a:ln w="9525" cap="flat" cmpd="sng" algn="ctr">
            <a:noFill/>
            <a:prstDash val="solid"/>
          </a:ln>
          <a:effectLst/>
        </p:spPr>
        <p:txBody>
          <a:bodyPr lIns="45707" tIns="22853" rIns="45707" bIns="22853" spcCol="0" rtlCol="0" anchor="ctr"/>
          <a:lstStyle/>
          <a:p>
            <a:pPr defTabSz="5436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l-GR" sz="2250" dirty="0">
              <a:solidFill>
                <a:prstClr val="white"/>
              </a:solidFill>
              <a:latin typeface="Times New Roman"/>
              <a:cs typeface="+mn-cs"/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7148946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ΧΑΡΑΚΤΗΡΙΣΤΙΚΑ ΜΕΓΕΘΗ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A49E8B-B8ED-4DA9-8FF5-455152B33925}"/>
              </a:ext>
            </a:extLst>
          </p:cNvPr>
          <p:cNvSpPr/>
          <p:nvPr/>
        </p:nvSpPr>
        <p:spPr>
          <a:xfrm>
            <a:off x="8775157" y="2361605"/>
            <a:ext cx="3477909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BIL</a:t>
            </a:r>
            <a:r>
              <a:rPr lang="el-GR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(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Basic Impulse Level</a:t>
            </a:r>
            <a:r>
              <a:rPr lang="el-GR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)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: </a:t>
            </a:r>
            <a:r>
              <a:rPr lang="el-GR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είναι η διηλεκτρική αντοχή της μόνωσης στην τιμή κορυφής της τυπικής </a:t>
            </a:r>
            <a:r>
              <a:rPr lang="el-GR" alt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κεραυνικής</a:t>
            </a:r>
            <a:r>
              <a:rPr lang="el-GR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κρουστικής τάσης (σε ξηρές συνθήκες)</a:t>
            </a:r>
            <a:endParaRPr lang="en-US" altLang="en-US" sz="2200" dirty="0">
              <a:solidFill>
                <a:schemeClr val="bg1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3" name="Line 2">
            <a:extLst>
              <a:ext uri="{FF2B5EF4-FFF2-40B4-BE49-F238E27FC236}">
                <a16:creationId xmlns:a16="http://schemas.microsoft.com/office/drawing/2014/main" id="{4CAD5864-9346-4CDE-8C4D-791E9EDE4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488" y="1310680"/>
            <a:ext cx="0" cy="4419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" name="Line 3">
            <a:extLst>
              <a:ext uri="{FF2B5EF4-FFF2-40B4-BE49-F238E27FC236}">
                <a16:creationId xmlns:a16="http://schemas.microsoft.com/office/drawing/2014/main" id="{8161C12A-1707-477B-B2FE-1FE3CDB7583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954488" y="1920280"/>
            <a:ext cx="0" cy="7315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" name="Freeform 8">
            <a:extLst>
              <a:ext uri="{FF2B5EF4-FFF2-40B4-BE49-F238E27FC236}">
                <a16:creationId xmlns:a16="http://schemas.microsoft.com/office/drawing/2014/main" id="{B503B1F3-D999-4C72-B537-690EC00B5E1F}"/>
              </a:ext>
            </a:extLst>
          </p:cNvPr>
          <p:cNvSpPr>
            <a:spLocks/>
          </p:cNvSpPr>
          <p:nvPr/>
        </p:nvSpPr>
        <p:spPr bwMode="auto">
          <a:xfrm>
            <a:off x="1525488" y="1815505"/>
            <a:ext cx="6872288" cy="3860800"/>
          </a:xfrm>
          <a:custGeom>
            <a:avLst/>
            <a:gdLst>
              <a:gd name="T0" fmla="*/ 0 w 4329"/>
              <a:gd name="T1" fmla="*/ 2367 h 2432"/>
              <a:gd name="T2" fmla="*/ 189 w 4329"/>
              <a:gd name="T3" fmla="*/ 2125 h 2432"/>
              <a:gd name="T4" fmla="*/ 315 w 4329"/>
              <a:gd name="T5" fmla="*/ 522 h 2432"/>
              <a:gd name="T6" fmla="*/ 648 w 4329"/>
              <a:gd name="T7" fmla="*/ 27 h 2432"/>
              <a:gd name="T8" fmla="*/ 2412 w 4329"/>
              <a:gd name="T9" fmla="*/ 684 h 2432"/>
              <a:gd name="T10" fmla="*/ 4329 w 4329"/>
              <a:gd name="T11" fmla="*/ 1290 h 2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29" h="2432">
                <a:moveTo>
                  <a:pt x="0" y="2367"/>
                </a:moveTo>
                <a:cubicBezTo>
                  <a:pt x="31" y="2325"/>
                  <a:pt x="137" y="2432"/>
                  <a:pt x="189" y="2125"/>
                </a:cubicBezTo>
                <a:cubicBezTo>
                  <a:pt x="241" y="1818"/>
                  <a:pt x="239" y="872"/>
                  <a:pt x="315" y="522"/>
                </a:cubicBezTo>
                <a:cubicBezTo>
                  <a:pt x="391" y="172"/>
                  <a:pt x="299" y="0"/>
                  <a:pt x="648" y="27"/>
                </a:cubicBezTo>
                <a:cubicBezTo>
                  <a:pt x="997" y="54"/>
                  <a:pt x="1799" y="474"/>
                  <a:pt x="2412" y="684"/>
                </a:cubicBezTo>
                <a:cubicBezTo>
                  <a:pt x="3025" y="894"/>
                  <a:pt x="3930" y="1164"/>
                  <a:pt x="4329" y="1290"/>
                </a:cubicBezTo>
              </a:path>
            </a:pathLst>
          </a:custGeom>
          <a:noFill/>
          <a:ln w="25400" cap="sq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" name="Text Box 19">
            <a:extLst>
              <a:ext uri="{FF2B5EF4-FFF2-40B4-BE49-F238E27FC236}">
                <a16:creationId xmlns:a16="http://schemas.microsoft.com/office/drawing/2014/main" id="{54544BDC-1BE8-4E01-8974-ED2169B48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8" y="165993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>
                <a:solidFill>
                  <a:schemeClr val="tx1"/>
                </a:solidFill>
              </a:rPr>
              <a:t>BIL = 1.0</a:t>
            </a:r>
          </a:p>
        </p:txBody>
      </p:sp>
      <p:sp>
        <p:nvSpPr>
          <p:cNvPr id="78" name="Line 22">
            <a:extLst>
              <a:ext uri="{FF2B5EF4-FFF2-40B4-BE49-F238E27FC236}">
                <a16:creationId xmlns:a16="http://schemas.microsoft.com/office/drawing/2014/main" id="{F44BC1E6-269F-4B26-8DC5-CD21D39FD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20688" y="1844080"/>
            <a:ext cx="11430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9" name="Group 45">
            <a:extLst>
              <a:ext uri="{FF2B5EF4-FFF2-40B4-BE49-F238E27FC236}">
                <a16:creationId xmlns:a16="http://schemas.microsoft.com/office/drawing/2014/main" id="{616D37F2-7F6E-43AC-9DDE-7CD1F2C39DCF}"/>
              </a:ext>
            </a:extLst>
          </p:cNvPr>
          <p:cNvGrpSpPr>
            <a:grpSpLocks/>
          </p:cNvGrpSpPr>
          <p:nvPr/>
        </p:nvGrpSpPr>
        <p:grpSpPr bwMode="auto">
          <a:xfrm>
            <a:off x="839688" y="1386880"/>
            <a:ext cx="7848600" cy="4953000"/>
            <a:chOff x="672" y="1008"/>
            <a:chExt cx="4944" cy="3120"/>
          </a:xfrm>
        </p:grpSpPr>
        <p:sp>
          <p:nvSpPr>
            <p:cNvPr id="80" name="Line 4">
              <a:extLst>
                <a:ext uri="{FF2B5EF4-FFF2-40B4-BE49-F238E27FC236}">
                  <a16:creationId xmlns:a16="http://schemas.microsoft.com/office/drawing/2014/main" id="{35AC8CDC-2CC2-4DAF-B5B4-31EF44FDB4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96" y="264"/>
              <a:ext cx="0" cy="4368"/>
            </a:xfrm>
            <a:prstGeom prst="line">
              <a:avLst/>
            </a:prstGeom>
            <a:noFill/>
            <a:ln w="6350" cap="sq">
              <a:solidFill>
                <a:srgbClr val="00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" name="Text Box 25">
              <a:extLst>
                <a:ext uri="{FF2B5EF4-FFF2-40B4-BE49-F238E27FC236}">
                  <a16:creationId xmlns:a16="http://schemas.microsoft.com/office/drawing/2014/main" id="{209774FF-CF2B-4CEC-8C96-D52C443BA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352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1600" b="0">
                  <a:solidFill>
                    <a:schemeClr val="tx1"/>
                  </a:solidFill>
                </a:rPr>
                <a:t>.5</a:t>
              </a:r>
            </a:p>
          </p:txBody>
        </p:sp>
        <p:sp>
          <p:nvSpPr>
            <p:cNvPr id="82" name="Line 29">
              <a:extLst>
                <a:ext uri="{FF2B5EF4-FFF2-40B4-BE49-F238E27FC236}">
                  <a16:creationId xmlns:a16="http://schemas.microsoft.com/office/drawing/2014/main" id="{A554024D-8FB6-44DE-8A84-FC95971AA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2064"/>
              <a:ext cx="0" cy="1968"/>
            </a:xfrm>
            <a:prstGeom prst="line">
              <a:avLst/>
            </a:prstGeom>
            <a:noFill/>
            <a:ln w="12700" cap="sq">
              <a:solidFill>
                <a:srgbClr val="00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3" name="Text Box 32">
              <a:extLst>
                <a:ext uri="{FF2B5EF4-FFF2-40B4-BE49-F238E27FC236}">
                  <a16:creationId xmlns:a16="http://schemas.microsoft.com/office/drawing/2014/main" id="{EB754122-7743-4971-84AE-EAF171809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400" b="0">
                  <a:solidFill>
                    <a:srgbClr val="00FF00"/>
                  </a:solidFill>
                </a:rPr>
                <a:t>t</a:t>
              </a:r>
              <a:r>
                <a:rPr lang="en-US" altLang="en-US" sz="2400" b="0" baseline="-25000">
                  <a:solidFill>
                    <a:srgbClr val="00FF00"/>
                  </a:solidFill>
                </a:rPr>
                <a:t>2</a:t>
              </a:r>
              <a:endParaRPr lang="en-US" altLang="en-US" sz="2400" b="0">
                <a:solidFill>
                  <a:srgbClr val="00FF00"/>
                </a:solidFill>
              </a:endParaRPr>
            </a:p>
          </p:txBody>
        </p:sp>
        <p:sp>
          <p:nvSpPr>
            <p:cNvPr id="84" name="Line 33">
              <a:extLst>
                <a:ext uri="{FF2B5EF4-FFF2-40B4-BE49-F238E27FC236}">
                  <a16:creationId xmlns:a16="http://schemas.microsoft.com/office/drawing/2014/main" id="{BFF4C32F-1C52-4F98-994C-EA13D3492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8" y="3984"/>
              <a:ext cx="168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Line 34">
              <a:extLst>
                <a:ext uri="{FF2B5EF4-FFF2-40B4-BE49-F238E27FC236}">
                  <a16:creationId xmlns:a16="http://schemas.microsoft.com/office/drawing/2014/main" id="{75DB7B4D-55CA-4512-9136-00B024BEE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984"/>
              <a:ext cx="187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" name="Text Box 39">
              <a:extLst>
                <a:ext uri="{FF2B5EF4-FFF2-40B4-BE49-F238E27FC236}">
                  <a16:creationId xmlns:a16="http://schemas.microsoft.com/office/drawing/2014/main" id="{6EF63AD3-06DA-49CF-A707-F773CD5F0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516"/>
              <a:ext cx="19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600">
                  <a:solidFill>
                    <a:srgbClr val="00FF00"/>
                  </a:solidFill>
                </a:rPr>
                <a:t>Virtual tail = 50 micro-seconds</a:t>
              </a:r>
            </a:p>
          </p:txBody>
        </p:sp>
        <p:sp>
          <p:nvSpPr>
            <p:cNvPr id="87" name="Line 40">
              <a:extLst>
                <a:ext uri="{FF2B5EF4-FFF2-40B4-BE49-F238E27FC236}">
                  <a16:creationId xmlns:a16="http://schemas.microsoft.com/office/drawing/2014/main" id="{E182C2C0-8D5B-4379-9650-EDCDCDBEF9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1776"/>
              <a:ext cx="96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" name="Line 42">
              <a:extLst>
                <a:ext uri="{FF2B5EF4-FFF2-40B4-BE49-F238E27FC236}">
                  <a16:creationId xmlns:a16="http://schemas.microsoft.com/office/drawing/2014/main" id="{179B5DA8-55C4-4762-BE43-55C1BC1CF4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8" y="1008"/>
              <a:ext cx="4848" cy="1632"/>
            </a:xfrm>
            <a:prstGeom prst="line">
              <a:avLst/>
            </a:prstGeom>
            <a:noFill/>
            <a:ln w="38100" cap="sq">
              <a:solidFill>
                <a:srgbClr val="00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" name="Group 49">
            <a:extLst>
              <a:ext uri="{FF2B5EF4-FFF2-40B4-BE49-F238E27FC236}">
                <a16:creationId xmlns:a16="http://schemas.microsoft.com/office/drawing/2014/main" id="{73126CE5-8065-4E63-937B-BCE9C5521EE2}"/>
              </a:ext>
            </a:extLst>
          </p:cNvPr>
          <p:cNvGrpSpPr>
            <a:grpSpLocks/>
          </p:cNvGrpSpPr>
          <p:nvPr/>
        </p:nvGrpSpPr>
        <p:grpSpPr bwMode="auto">
          <a:xfrm>
            <a:off x="1488" y="548680"/>
            <a:ext cx="5791200" cy="5791200"/>
            <a:chOff x="144" y="480"/>
            <a:chExt cx="3648" cy="3648"/>
          </a:xfrm>
        </p:grpSpPr>
        <p:sp>
          <p:nvSpPr>
            <p:cNvPr id="91" name="Line 12">
              <a:extLst>
                <a:ext uri="{FF2B5EF4-FFF2-40B4-BE49-F238E27FC236}">
                  <a16:creationId xmlns:a16="http://schemas.microsoft.com/office/drawing/2014/main" id="{C5B0CF1B-6944-4E18-97DC-D29C65FBA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720"/>
              <a:ext cx="336" cy="3408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" name="Text Box 13">
              <a:extLst>
                <a:ext uri="{FF2B5EF4-FFF2-40B4-BE49-F238E27FC236}">
                  <a16:creationId xmlns:a16="http://schemas.microsoft.com/office/drawing/2014/main" id="{D8A094C3-47C8-42A6-A2ED-D6075491C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912"/>
              <a:ext cx="20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Virtual front = 1.2 micro-seconds</a:t>
              </a:r>
            </a:p>
          </p:txBody>
        </p:sp>
        <p:sp>
          <p:nvSpPr>
            <p:cNvPr id="93" name="Line 16">
              <a:extLst>
                <a:ext uri="{FF2B5EF4-FFF2-40B4-BE49-F238E27FC236}">
                  <a16:creationId xmlns:a16="http://schemas.microsoft.com/office/drawing/2014/main" id="{E4CFE95D-005F-4078-A8FE-E7E07EFE6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1056"/>
              <a:ext cx="14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" name="Line 17">
              <a:extLst>
                <a:ext uri="{FF2B5EF4-FFF2-40B4-BE49-F238E27FC236}">
                  <a16:creationId xmlns:a16="http://schemas.microsoft.com/office/drawing/2014/main" id="{ABE41A13-2CB5-4B56-B0C6-D2B35BAA9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" y="1536"/>
              <a:ext cx="720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" name="Line 18">
              <a:extLst>
                <a:ext uri="{FF2B5EF4-FFF2-40B4-BE49-F238E27FC236}">
                  <a16:creationId xmlns:a16="http://schemas.microsoft.com/office/drawing/2014/main" id="{6F965EF0-4266-44E7-8B1B-55E597731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" y="2880"/>
              <a:ext cx="720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Text Box 23">
              <a:extLst>
                <a:ext uri="{FF2B5EF4-FFF2-40B4-BE49-F238E27FC236}">
                  <a16:creationId xmlns:a16="http://schemas.microsoft.com/office/drawing/2014/main" id="{65323097-1EAD-4EBA-978A-A5C8F4440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1600" b="0">
                  <a:solidFill>
                    <a:schemeClr val="tx1"/>
                  </a:solidFill>
                </a:rPr>
                <a:t>.9</a:t>
              </a:r>
            </a:p>
          </p:txBody>
        </p:sp>
        <p:sp>
          <p:nvSpPr>
            <p:cNvPr id="97" name="Text Box 24">
              <a:extLst>
                <a:ext uri="{FF2B5EF4-FFF2-40B4-BE49-F238E27FC236}">
                  <a16:creationId xmlns:a16="http://schemas.microsoft.com/office/drawing/2014/main" id="{18283E64-3EDA-4AF9-9DDA-DFB2D5076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784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1600" b="0">
                  <a:solidFill>
                    <a:schemeClr val="tx1"/>
                  </a:solidFill>
                </a:rPr>
                <a:t>.3</a:t>
              </a:r>
            </a:p>
          </p:txBody>
        </p:sp>
        <p:sp>
          <p:nvSpPr>
            <p:cNvPr id="98" name="Line 27">
              <a:extLst>
                <a:ext uri="{FF2B5EF4-FFF2-40B4-BE49-F238E27FC236}">
                  <a16:creationId xmlns:a16="http://schemas.microsoft.com/office/drawing/2014/main" id="{6F2C8791-3D9D-4F12-B33A-2732C7846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720"/>
              <a:ext cx="0" cy="321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9" name="Line 28">
              <a:extLst>
                <a:ext uri="{FF2B5EF4-FFF2-40B4-BE49-F238E27FC236}">
                  <a16:creationId xmlns:a16="http://schemas.microsoft.com/office/drawing/2014/main" id="{E3366D5B-BA3E-4E1D-8C54-00BFD8CBA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480"/>
              <a:ext cx="0" cy="360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" name="Text Box 30">
              <a:extLst>
                <a:ext uri="{FF2B5EF4-FFF2-40B4-BE49-F238E27FC236}">
                  <a16:creationId xmlns:a16="http://schemas.microsoft.com/office/drawing/2014/main" id="{E0156573-C597-4976-BA0E-92B474D06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784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600" b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1" name="Text Box 31">
              <a:extLst>
                <a:ext uri="{FF2B5EF4-FFF2-40B4-BE49-F238E27FC236}">
                  <a16:creationId xmlns:a16="http://schemas.microsoft.com/office/drawing/2014/main" id="{F3B46742-A317-42C5-9F98-DB48DE18D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440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600" b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2" name="Text Box 35">
              <a:extLst>
                <a:ext uri="{FF2B5EF4-FFF2-40B4-BE49-F238E27FC236}">
                  <a16:creationId xmlns:a16="http://schemas.microsoft.com/office/drawing/2014/main" id="{908955D0-B043-4BF9-A179-2CFF1D5AF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6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400" b="0">
                  <a:solidFill>
                    <a:srgbClr val="FF0000"/>
                  </a:solidFill>
                </a:rPr>
                <a:t>t</a:t>
              </a:r>
              <a:r>
                <a:rPr lang="en-US" altLang="en-US" sz="2400" b="0" baseline="-25000">
                  <a:solidFill>
                    <a:srgbClr val="FF0000"/>
                  </a:solidFill>
                </a:rPr>
                <a:t>1</a:t>
              </a:r>
              <a:endParaRPr lang="en-US" altLang="en-US" sz="2400" b="0">
                <a:solidFill>
                  <a:srgbClr val="FF0000"/>
                </a:solidFill>
              </a:endParaRPr>
            </a:p>
          </p:txBody>
        </p:sp>
        <p:sp>
          <p:nvSpPr>
            <p:cNvPr id="103" name="Line 36">
              <a:extLst>
                <a:ext uri="{FF2B5EF4-FFF2-40B4-BE49-F238E27FC236}">
                  <a16:creationId xmlns:a16="http://schemas.microsoft.com/office/drawing/2014/main" id="{120E20B1-DF78-46AD-919D-8B67AB5636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3840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" name="Line 38">
              <a:extLst>
                <a:ext uri="{FF2B5EF4-FFF2-40B4-BE49-F238E27FC236}">
                  <a16:creationId xmlns:a16="http://schemas.microsoft.com/office/drawing/2014/main" id="{BF37561C-73ED-49D6-8ABC-8661BDD7C0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056" y="3840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" name="Text Box 47">
              <a:extLst>
                <a:ext uri="{FF2B5EF4-FFF2-40B4-BE49-F238E27FC236}">
                  <a16:creationId xmlns:a16="http://schemas.microsoft.com/office/drawing/2014/main" id="{E78683DB-C099-4A41-B090-825F3AFEA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57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600" dirty="0"/>
                <a:t>Virtual Zero</a:t>
              </a:r>
            </a:p>
          </p:txBody>
        </p:sp>
        <p:sp>
          <p:nvSpPr>
            <p:cNvPr id="106" name="Line 48">
              <a:extLst>
                <a:ext uri="{FF2B5EF4-FFF2-40B4-BE49-F238E27FC236}">
                  <a16:creationId xmlns:a16="http://schemas.microsoft.com/office/drawing/2014/main" id="{837CD5DB-98D7-4BAD-8C41-5C0C802A0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672"/>
              <a:ext cx="28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7" name="Text Box 50">
            <a:extLst>
              <a:ext uri="{FF2B5EF4-FFF2-40B4-BE49-F238E27FC236}">
                <a16:creationId xmlns:a16="http://schemas.microsoft.com/office/drawing/2014/main" id="{DDC455A9-2E7C-4613-9CE1-A780C81B4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88" y="2606080"/>
            <a:ext cx="4540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4800" i="1"/>
              <a:t>v</a:t>
            </a:r>
          </a:p>
        </p:txBody>
      </p:sp>
      <p:sp>
        <p:nvSpPr>
          <p:cNvPr id="108" name="Text Box 51">
            <a:extLst>
              <a:ext uri="{FF2B5EF4-FFF2-40B4-BE49-F238E27FC236}">
                <a16:creationId xmlns:a16="http://schemas.microsoft.com/office/drawing/2014/main" id="{1F65C66B-5E76-4BD3-896D-CE32678F2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488" y="4815880"/>
            <a:ext cx="3540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4800" i="1"/>
              <a:t>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4DE61-B3FB-489A-858E-E1570D662ADD}"/>
              </a:ext>
            </a:extLst>
          </p:cNvPr>
          <p:cNvSpPr/>
          <p:nvPr/>
        </p:nvSpPr>
        <p:spPr>
          <a:xfrm>
            <a:off x="6396699" y="985244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1.2 x 50</a:t>
            </a:r>
            <a:r>
              <a:rPr lang="el-GR" altLang="en-US" dirty="0"/>
              <a:t> μ</a:t>
            </a:r>
            <a:r>
              <a:rPr lang="en-US" altLang="en-US" dirty="0"/>
              <a:t>s</a:t>
            </a:r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55BB334-3C5B-49F3-B9BB-A5D71D8902CA}"/>
              </a:ext>
            </a:extLst>
          </p:cNvPr>
          <p:cNvSpPr/>
          <p:nvPr/>
        </p:nvSpPr>
        <p:spPr>
          <a:xfrm>
            <a:off x="8673101" y="6410074"/>
            <a:ext cx="3609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https://slideplayer.com/slide/5779213/</a:t>
            </a:r>
          </a:p>
        </p:txBody>
      </p:sp>
    </p:spTree>
    <p:extLst>
      <p:ext uri="{BB962C8B-B14F-4D97-AF65-F5344CB8AC3E}">
        <p14:creationId xmlns:p14="http://schemas.microsoft.com/office/powerpoint/2010/main" val="6052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40C2BC0E-C9E1-4A00-B6B1-B662F6B006F5}"/>
              </a:ext>
            </a:extLst>
          </p:cNvPr>
          <p:cNvSpPr/>
          <p:nvPr/>
        </p:nvSpPr>
        <p:spPr>
          <a:xfrm>
            <a:off x="8752465" y="7620"/>
            <a:ext cx="3431613" cy="6850380"/>
          </a:xfrm>
          <a:prstGeom prst="rect">
            <a:avLst/>
          </a:prstGeom>
          <a:solidFill>
            <a:srgbClr val="8AB147"/>
          </a:solidFill>
          <a:ln w="9525" cap="flat" cmpd="sng" algn="ctr">
            <a:noFill/>
            <a:prstDash val="solid"/>
          </a:ln>
          <a:effectLst/>
        </p:spPr>
        <p:txBody>
          <a:bodyPr lIns="45707" tIns="22853" rIns="45707" bIns="22853" spcCol="0" rtlCol="0" anchor="ctr"/>
          <a:lstStyle/>
          <a:p>
            <a:pPr defTabSz="5436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l-GR" sz="2250" dirty="0">
              <a:solidFill>
                <a:prstClr val="white"/>
              </a:solidFill>
              <a:latin typeface="Times New Roman"/>
              <a:cs typeface="+mn-cs"/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8104083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ΧΑΡΑΚΤΗΡΙΣΤΙΚΑ ΜΕΓΕΘΗ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A49E8B-B8ED-4DA9-8FF5-455152B33925}"/>
              </a:ext>
            </a:extLst>
          </p:cNvPr>
          <p:cNvSpPr/>
          <p:nvPr/>
        </p:nvSpPr>
        <p:spPr>
          <a:xfrm>
            <a:off x="8758898" y="2216861"/>
            <a:ext cx="3431613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BIL</a:t>
            </a:r>
            <a:r>
              <a:rPr lang="el-GR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(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Basic Impulse Level</a:t>
            </a:r>
            <a:r>
              <a:rPr lang="el-GR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)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: </a:t>
            </a:r>
            <a:r>
              <a:rPr lang="el-GR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είναι η διηλεκτρική αντοχή της μόνωσης στην τιμή κορυφής της τυπικής </a:t>
            </a:r>
            <a:r>
              <a:rPr lang="el-GR" alt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κεραυνικής</a:t>
            </a:r>
            <a:r>
              <a:rPr lang="el-GR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κρουστικής τάσης (σε ξηρές συνθήκες)</a:t>
            </a:r>
            <a:endParaRPr lang="en-US" altLang="en-US" sz="2200" dirty="0">
              <a:solidFill>
                <a:schemeClr val="bg1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1" name="Line 2">
            <a:extLst>
              <a:ext uri="{FF2B5EF4-FFF2-40B4-BE49-F238E27FC236}">
                <a16:creationId xmlns:a16="http://schemas.microsoft.com/office/drawing/2014/main" id="{0C262F99-7845-4136-8493-62350F76C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6128" y="876300"/>
            <a:ext cx="0" cy="4495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" name="Line 3">
            <a:extLst>
              <a:ext uri="{FF2B5EF4-FFF2-40B4-BE49-F238E27FC236}">
                <a16:creationId xmlns:a16="http://schemas.microsoft.com/office/drawing/2014/main" id="{9426F6D2-BDE0-45D0-86CD-B3DD68BD10A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305128" y="1485900"/>
            <a:ext cx="0" cy="7315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B9F710D9-E2D5-46B3-B84D-EBBBD8BFC767}"/>
              </a:ext>
            </a:extLst>
          </p:cNvPr>
          <p:cNvSpPr>
            <a:spLocks/>
          </p:cNvSpPr>
          <p:nvPr/>
        </p:nvSpPr>
        <p:spPr bwMode="auto">
          <a:xfrm>
            <a:off x="1876128" y="1279525"/>
            <a:ext cx="2362200" cy="3975100"/>
          </a:xfrm>
          <a:custGeom>
            <a:avLst/>
            <a:gdLst>
              <a:gd name="T0" fmla="*/ 0 w 1709"/>
              <a:gd name="T1" fmla="*/ 2431 h 2504"/>
              <a:gd name="T2" fmla="*/ 189 w 1709"/>
              <a:gd name="T3" fmla="*/ 2189 h 2504"/>
              <a:gd name="T4" fmla="*/ 315 w 1709"/>
              <a:gd name="T5" fmla="*/ 586 h 2504"/>
              <a:gd name="T6" fmla="*/ 504 w 1709"/>
              <a:gd name="T7" fmla="*/ 43 h 2504"/>
              <a:gd name="T8" fmla="*/ 1417 w 1709"/>
              <a:gd name="T9" fmla="*/ 327 h 2504"/>
              <a:gd name="T10" fmla="*/ 1589 w 1709"/>
              <a:gd name="T11" fmla="*/ 686 h 2504"/>
              <a:gd name="T12" fmla="*/ 1709 w 1709"/>
              <a:gd name="T13" fmla="*/ 2504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9" h="2504">
                <a:moveTo>
                  <a:pt x="0" y="2431"/>
                </a:moveTo>
                <a:cubicBezTo>
                  <a:pt x="31" y="2389"/>
                  <a:pt x="137" y="2496"/>
                  <a:pt x="189" y="2189"/>
                </a:cubicBezTo>
                <a:cubicBezTo>
                  <a:pt x="241" y="1882"/>
                  <a:pt x="263" y="944"/>
                  <a:pt x="315" y="586"/>
                </a:cubicBezTo>
                <a:cubicBezTo>
                  <a:pt x="367" y="228"/>
                  <a:pt x="320" y="86"/>
                  <a:pt x="504" y="43"/>
                </a:cubicBezTo>
                <a:cubicBezTo>
                  <a:pt x="688" y="0"/>
                  <a:pt x="1236" y="220"/>
                  <a:pt x="1417" y="327"/>
                </a:cubicBezTo>
                <a:cubicBezTo>
                  <a:pt x="1598" y="434"/>
                  <a:pt x="1540" y="323"/>
                  <a:pt x="1589" y="686"/>
                </a:cubicBezTo>
                <a:cubicBezTo>
                  <a:pt x="1638" y="1049"/>
                  <a:pt x="1684" y="2125"/>
                  <a:pt x="1709" y="2504"/>
                </a:cubicBezTo>
              </a:path>
            </a:pathLst>
          </a:custGeom>
          <a:noFill/>
          <a:ln w="31750" cap="sq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" name="Text Box 6">
            <a:extLst>
              <a:ext uri="{FF2B5EF4-FFF2-40B4-BE49-F238E27FC236}">
                <a16:creationId xmlns:a16="http://schemas.microsoft.com/office/drawing/2014/main" id="{4F687A53-8D77-4C1C-857C-CF900E585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28" y="145415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>
                <a:solidFill>
                  <a:schemeClr val="tx1"/>
                </a:solidFill>
              </a:rPr>
              <a:t>BIL = 1.0</a:t>
            </a:r>
          </a:p>
        </p:txBody>
      </p:sp>
      <p:sp>
        <p:nvSpPr>
          <p:cNvPr id="45" name="Line 7">
            <a:extLst>
              <a:ext uri="{FF2B5EF4-FFF2-40B4-BE49-F238E27FC236}">
                <a16:creationId xmlns:a16="http://schemas.microsoft.com/office/drawing/2014/main" id="{A7CD727E-C599-4031-B6D6-542A59492D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3728" y="1638300"/>
            <a:ext cx="16002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" name="Text Box 36">
            <a:extLst>
              <a:ext uri="{FF2B5EF4-FFF2-40B4-BE49-F238E27FC236}">
                <a16:creationId xmlns:a16="http://schemas.microsoft.com/office/drawing/2014/main" id="{8297A6AA-C2A7-48F0-B786-9631BDAA3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128" y="2171700"/>
            <a:ext cx="4540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4800" i="1"/>
              <a:t>v</a:t>
            </a:r>
          </a:p>
        </p:txBody>
      </p:sp>
      <p:sp>
        <p:nvSpPr>
          <p:cNvPr id="47" name="Text Box 37">
            <a:extLst>
              <a:ext uri="{FF2B5EF4-FFF2-40B4-BE49-F238E27FC236}">
                <a16:creationId xmlns:a16="http://schemas.microsoft.com/office/drawing/2014/main" id="{4E35D0F5-4BB1-4E2D-ADAC-43120C5F9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128" y="5157788"/>
            <a:ext cx="3540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4800" i="1"/>
              <a:t>t</a:t>
            </a:r>
          </a:p>
        </p:txBody>
      </p:sp>
      <p:sp>
        <p:nvSpPr>
          <p:cNvPr id="48" name="Freeform 39">
            <a:extLst>
              <a:ext uri="{FF2B5EF4-FFF2-40B4-BE49-F238E27FC236}">
                <a16:creationId xmlns:a16="http://schemas.microsoft.com/office/drawing/2014/main" id="{93B81FBC-A8D3-4F23-B620-754BFE4D8398}"/>
              </a:ext>
            </a:extLst>
          </p:cNvPr>
          <p:cNvSpPr>
            <a:spLocks/>
          </p:cNvSpPr>
          <p:nvPr/>
        </p:nvSpPr>
        <p:spPr bwMode="auto">
          <a:xfrm>
            <a:off x="4238328" y="5014913"/>
            <a:ext cx="957263" cy="509587"/>
          </a:xfrm>
          <a:custGeom>
            <a:avLst/>
            <a:gdLst>
              <a:gd name="T0" fmla="*/ 0 w 603"/>
              <a:gd name="T1" fmla="*/ 146 h 321"/>
              <a:gd name="T2" fmla="*/ 54 w 603"/>
              <a:gd name="T3" fmla="*/ 276 h 321"/>
              <a:gd name="T4" fmla="*/ 147 w 603"/>
              <a:gd name="T5" fmla="*/ 315 h 321"/>
              <a:gd name="T6" fmla="*/ 281 w 603"/>
              <a:gd name="T7" fmla="*/ 241 h 321"/>
              <a:gd name="T8" fmla="*/ 364 w 603"/>
              <a:gd name="T9" fmla="*/ 49 h 321"/>
              <a:gd name="T10" fmla="*/ 439 w 603"/>
              <a:gd name="T11" fmla="*/ 4 h 321"/>
              <a:gd name="T12" fmla="*/ 521 w 603"/>
              <a:gd name="T13" fmla="*/ 24 h 321"/>
              <a:gd name="T14" fmla="*/ 603 w 603"/>
              <a:gd name="T15" fmla="*/ 1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3" h="321">
                <a:moveTo>
                  <a:pt x="0" y="146"/>
                </a:moveTo>
                <a:cubicBezTo>
                  <a:pt x="9" y="166"/>
                  <a:pt x="30" y="248"/>
                  <a:pt x="54" y="276"/>
                </a:cubicBezTo>
                <a:cubicBezTo>
                  <a:pt x="78" y="304"/>
                  <a:pt x="109" y="321"/>
                  <a:pt x="147" y="315"/>
                </a:cubicBezTo>
                <a:cubicBezTo>
                  <a:pt x="185" y="309"/>
                  <a:pt x="245" y="285"/>
                  <a:pt x="281" y="241"/>
                </a:cubicBezTo>
                <a:cubicBezTo>
                  <a:pt x="317" y="197"/>
                  <a:pt x="338" y="88"/>
                  <a:pt x="364" y="49"/>
                </a:cubicBezTo>
                <a:cubicBezTo>
                  <a:pt x="390" y="10"/>
                  <a:pt x="413" y="8"/>
                  <a:pt x="439" y="4"/>
                </a:cubicBezTo>
                <a:cubicBezTo>
                  <a:pt x="465" y="0"/>
                  <a:pt x="494" y="5"/>
                  <a:pt x="521" y="24"/>
                </a:cubicBezTo>
                <a:cubicBezTo>
                  <a:pt x="548" y="43"/>
                  <a:pt x="589" y="105"/>
                  <a:pt x="603" y="121"/>
                </a:cubicBezTo>
              </a:path>
            </a:pathLst>
          </a:custGeom>
          <a:noFill/>
          <a:ln w="31750" cap="sq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" name="Line 40">
            <a:extLst>
              <a:ext uri="{FF2B5EF4-FFF2-40B4-BE49-F238E27FC236}">
                <a16:creationId xmlns:a16="http://schemas.microsoft.com/office/drawing/2014/main" id="{D21620D9-61FF-4A81-861A-440B62DD04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3728" y="1333500"/>
            <a:ext cx="16002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" name="Line 41">
            <a:extLst>
              <a:ext uri="{FF2B5EF4-FFF2-40B4-BE49-F238E27FC236}">
                <a16:creationId xmlns:a16="http://schemas.microsoft.com/office/drawing/2014/main" id="{CC1BC053-BF09-4451-A19C-798565022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8128" y="800100"/>
            <a:ext cx="0" cy="457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" name="Text Box 42">
            <a:extLst>
              <a:ext uri="{FF2B5EF4-FFF2-40B4-BE49-F238E27FC236}">
                <a16:creationId xmlns:a16="http://schemas.microsoft.com/office/drawing/2014/main" id="{511449C7-93B2-4BAE-8CFE-E2BB7DE55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1149350"/>
            <a:ext cx="1676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600" dirty="0">
                <a:solidFill>
                  <a:schemeClr val="tx1"/>
                </a:solidFill>
              </a:rPr>
              <a:t>1.1 - 1.29 x BIL</a:t>
            </a:r>
          </a:p>
        </p:txBody>
      </p:sp>
      <p:sp>
        <p:nvSpPr>
          <p:cNvPr id="52" name="Line 43">
            <a:extLst>
              <a:ext uri="{FF2B5EF4-FFF2-40B4-BE49-F238E27FC236}">
                <a16:creationId xmlns:a16="http://schemas.microsoft.com/office/drawing/2014/main" id="{DBB4F6A4-98B4-448C-95BB-01D95C7A0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8328" y="51435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" name="Text Box 44">
            <a:extLst>
              <a:ext uri="{FF2B5EF4-FFF2-40B4-BE49-F238E27FC236}">
                <a16:creationId xmlns:a16="http://schemas.microsoft.com/office/drawing/2014/main" id="{4F3DDC47-1EA9-43B5-804A-D5127080D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728" y="5448300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b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54" name="Line 45">
            <a:extLst>
              <a:ext uri="{FF2B5EF4-FFF2-40B4-BE49-F238E27FC236}">
                <a16:creationId xmlns:a16="http://schemas.microsoft.com/office/drawing/2014/main" id="{90823BF3-F9DA-4DBB-9A09-051F300D6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7728" y="5676900"/>
            <a:ext cx="990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" name="Line 46">
            <a:extLst>
              <a:ext uri="{FF2B5EF4-FFF2-40B4-BE49-F238E27FC236}">
                <a16:creationId xmlns:a16="http://schemas.microsoft.com/office/drawing/2014/main" id="{3E1D0ADE-0F93-4F78-B345-16CB6C8F90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4728" y="56769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" name="Line 48">
            <a:extLst>
              <a:ext uri="{FF2B5EF4-FFF2-40B4-BE49-F238E27FC236}">
                <a16:creationId xmlns:a16="http://schemas.microsoft.com/office/drawing/2014/main" id="{6E1C72FE-88AA-4E3F-80DA-2E7C96572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4728" y="51435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Line 50">
            <a:extLst>
              <a:ext uri="{FF2B5EF4-FFF2-40B4-BE49-F238E27FC236}">
                <a16:creationId xmlns:a16="http://schemas.microsoft.com/office/drawing/2014/main" id="{BE9C66E9-234E-4094-84D1-4BE103B51F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28528" y="952500"/>
            <a:ext cx="381000" cy="4953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B0DD903-FD23-47B5-A567-BB5F39A7EDE1}"/>
              </a:ext>
            </a:extLst>
          </p:cNvPr>
          <p:cNvSpPr/>
          <p:nvPr/>
        </p:nvSpPr>
        <p:spPr>
          <a:xfrm>
            <a:off x="8673101" y="6410074"/>
            <a:ext cx="3609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https://slideplayer.com/slide/5779213/</a:t>
            </a:r>
          </a:p>
        </p:txBody>
      </p:sp>
    </p:spTree>
    <p:extLst>
      <p:ext uri="{BB962C8B-B14F-4D97-AF65-F5344CB8AC3E}">
        <p14:creationId xmlns:p14="http://schemas.microsoft.com/office/powerpoint/2010/main" val="28042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C184FF7-B50A-4C84-BAB8-9B1CB4C4F472}"/>
              </a:ext>
            </a:extLst>
          </p:cNvPr>
          <p:cNvSpPr/>
          <p:nvPr/>
        </p:nvSpPr>
        <p:spPr>
          <a:xfrm>
            <a:off x="8452371" y="1"/>
            <a:ext cx="3738141" cy="6943688"/>
          </a:xfrm>
          <a:prstGeom prst="rect">
            <a:avLst/>
          </a:prstGeom>
          <a:solidFill>
            <a:srgbClr val="8AB147"/>
          </a:solidFill>
          <a:ln w="9525" cap="flat" cmpd="sng" algn="ctr">
            <a:noFill/>
            <a:prstDash val="solid"/>
          </a:ln>
          <a:effectLst/>
        </p:spPr>
        <p:txBody>
          <a:bodyPr lIns="45707" tIns="22853" rIns="45707" bIns="22853" spcCol="0" rtlCol="0" anchor="ctr"/>
          <a:lstStyle/>
          <a:p>
            <a:pPr defTabSz="5436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l-GR" sz="2250" dirty="0">
              <a:solidFill>
                <a:prstClr val="white"/>
              </a:solidFill>
              <a:latin typeface="Times New Roman"/>
              <a:cs typeface="+mn-cs"/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776121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ΧΑΡΑΚΤΗΡΙΣΤΙΚΑ ΜΕΓΕΘΗ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EA3614-7199-492D-9C99-8772C0F72344}"/>
              </a:ext>
            </a:extLst>
          </p:cNvPr>
          <p:cNvSpPr/>
          <p:nvPr/>
        </p:nvSpPr>
        <p:spPr>
          <a:xfrm>
            <a:off x="8403159" y="2204864"/>
            <a:ext cx="383656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BSL (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Basic Switching Level)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είν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αι η </a:t>
            </a:r>
            <a:r>
              <a:rPr lang="el-G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δι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ηλεκτρική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α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ντοχή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της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μόνωσης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στην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τιμή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κορυφής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τ</a:t>
            </a:r>
            <a:r>
              <a:rPr lang="el-GR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ης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τυ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πικ</a:t>
            </a:r>
            <a:r>
              <a:rPr lang="el-GR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ής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τάσης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χειρισμών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(</a:t>
            </a:r>
            <a:r>
              <a:rPr lang="el-GR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σε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υγρές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συνθήκες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)</a:t>
            </a: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E21AD58F-4499-4B32-9E15-36086EFCE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6558" y="843756"/>
            <a:ext cx="0" cy="4953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81C5A39D-3A1F-4CF7-A0D2-3A5FB6C2E78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745558" y="1453356"/>
            <a:ext cx="0" cy="7315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963103A2-2214-4369-A7C1-C7E0E5262400}"/>
              </a:ext>
            </a:extLst>
          </p:cNvPr>
          <p:cNvSpPr>
            <a:spLocks/>
          </p:cNvSpPr>
          <p:nvPr/>
        </p:nvSpPr>
        <p:spPr bwMode="auto">
          <a:xfrm>
            <a:off x="1316558" y="1124744"/>
            <a:ext cx="6880225" cy="4171950"/>
          </a:xfrm>
          <a:custGeom>
            <a:avLst/>
            <a:gdLst>
              <a:gd name="T0" fmla="*/ 0 w 4334"/>
              <a:gd name="T1" fmla="*/ 2535 h 2628"/>
              <a:gd name="T2" fmla="*/ 189 w 4334"/>
              <a:gd name="T3" fmla="*/ 2293 h 2628"/>
              <a:gd name="T4" fmla="*/ 430 w 4334"/>
              <a:gd name="T5" fmla="*/ 524 h 2628"/>
              <a:gd name="T6" fmla="*/ 878 w 4334"/>
              <a:gd name="T7" fmla="*/ 27 h 2628"/>
              <a:gd name="T8" fmla="*/ 2584 w 4334"/>
              <a:gd name="T9" fmla="*/ 685 h 2628"/>
              <a:gd name="T10" fmla="*/ 4334 w 4334"/>
              <a:gd name="T11" fmla="*/ 1496 h 2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34" h="2628">
                <a:moveTo>
                  <a:pt x="0" y="2535"/>
                </a:moveTo>
                <a:cubicBezTo>
                  <a:pt x="31" y="2493"/>
                  <a:pt x="117" y="2628"/>
                  <a:pt x="189" y="2293"/>
                </a:cubicBezTo>
                <a:cubicBezTo>
                  <a:pt x="261" y="1958"/>
                  <a:pt x="315" y="902"/>
                  <a:pt x="430" y="524"/>
                </a:cubicBezTo>
                <a:cubicBezTo>
                  <a:pt x="545" y="146"/>
                  <a:pt x="519" y="0"/>
                  <a:pt x="878" y="27"/>
                </a:cubicBezTo>
                <a:cubicBezTo>
                  <a:pt x="1237" y="54"/>
                  <a:pt x="2008" y="440"/>
                  <a:pt x="2584" y="685"/>
                </a:cubicBezTo>
                <a:cubicBezTo>
                  <a:pt x="3160" y="930"/>
                  <a:pt x="3970" y="1327"/>
                  <a:pt x="4334" y="1496"/>
                </a:cubicBezTo>
              </a:path>
            </a:pathLst>
          </a:custGeom>
          <a:noFill/>
          <a:ln w="25400" cap="sq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CF49BA4-F90F-4288-BD42-0B609D44A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58" y="919956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0">
                <a:solidFill>
                  <a:schemeClr val="tx1"/>
                </a:solidFill>
              </a:rPr>
              <a:t>1.0</a:t>
            </a: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725B9DD8-65DF-458B-AC07-681D692FF2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1758" y="1148556"/>
            <a:ext cx="16764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E7592CB0-7BA5-4625-9D4C-A4FF34CBE8A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478858" y="-261144"/>
            <a:ext cx="0" cy="6934200"/>
          </a:xfrm>
          <a:prstGeom prst="line">
            <a:avLst/>
          </a:prstGeom>
          <a:noFill/>
          <a:ln w="6350" cap="sq">
            <a:solidFill>
              <a:schemeClr val="bg1">
                <a:lumMod val="5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599154E-2F55-4435-BDF2-3F80C574B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58" y="3053556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0">
                <a:solidFill>
                  <a:schemeClr val="tx1"/>
                </a:solidFill>
              </a:rPr>
              <a:t>.5</a:t>
            </a: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877AAE34-CE82-4CFD-A0CB-C064E1700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4958" y="2596356"/>
            <a:ext cx="0" cy="31242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E074C644-D9B0-4A58-9BD3-C5208B147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358" y="5491956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600" b="0"/>
              <a:t>t</a:t>
            </a:r>
            <a:r>
              <a:rPr lang="en-US" altLang="en-US" sz="1600" b="0" baseline="-25000"/>
              <a:t>2</a:t>
            </a:r>
            <a:r>
              <a:rPr lang="en-US" altLang="en-US" sz="1600" b="0"/>
              <a:t> = 2500 u-sec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DFE2577-9A47-47FE-B77B-057123BE94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6558" y="5644356"/>
            <a:ext cx="2057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C81E1F1C-AAC5-452C-AFE8-29010ED37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6558" y="5644356"/>
            <a:ext cx="2438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" name="Text Box 36">
            <a:extLst>
              <a:ext uri="{FF2B5EF4-FFF2-40B4-BE49-F238E27FC236}">
                <a16:creationId xmlns:a16="http://schemas.microsoft.com/office/drawing/2014/main" id="{6E1CBA5E-4398-4ADC-8A29-3A19F013F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58" y="2139156"/>
            <a:ext cx="4540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4800" i="1"/>
              <a:t>v</a:t>
            </a:r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E3FD3597-DA25-47F8-AD51-D57D81CB6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558" y="4348956"/>
            <a:ext cx="3540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4800" i="1"/>
              <a:t>t</a:t>
            </a:r>
          </a:p>
        </p:txBody>
      </p:sp>
      <p:sp>
        <p:nvSpPr>
          <p:cNvPr id="21" name="Line 38">
            <a:extLst>
              <a:ext uri="{FF2B5EF4-FFF2-40B4-BE49-F238E27FC236}">
                <a16:creationId xmlns:a16="http://schemas.microsoft.com/office/drawing/2014/main" id="{CDFE984C-36CB-46D7-9DDB-2A7480645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1958" y="996156"/>
            <a:ext cx="0" cy="441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Text Box 39">
            <a:extLst>
              <a:ext uri="{FF2B5EF4-FFF2-40B4-BE49-F238E27FC236}">
                <a16:creationId xmlns:a16="http://schemas.microsoft.com/office/drawing/2014/main" id="{1F80F1CF-5C71-4C08-BFE5-9BE92FE11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358" y="5231606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600" b="0"/>
              <a:t>t</a:t>
            </a:r>
            <a:r>
              <a:rPr lang="en-US" altLang="en-US" sz="1600" b="0" baseline="-25000"/>
              <a:t>1</a:t>
            </a:r>
            <a:r>
              <a:rPr lang="en-US" altLang="en-US" sz="1600" b="0"/>
              <a:t> = 250 u-sec</a:t>
            </a:r>
          </a:p>
        </p:txBody>
      </p:sp>
      <p:sp>
        <p:nvSpPr>
          <p:cNvPr id="23" name="Line 40">
            <a:extLst>
              <a:ext uri="{FF2B5EF4-FFF2-40B4-BE49-F238E27FC236}">
                <a16:creationId xmlns:a16="http://schemas.microsoft.com/office/drawing/2014/main" id="{ACAA4DDE-A961-42BC-9119-B3105715D5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6558" y="5415756"/>
            <a:ext cx="1295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04221-6F5D-40A9-8076-CD89EA4883B4}"/>
              </a:ext>
            </a:extLst>
          </p:cNvPr>
          <p:cNvSpPr/>
          <p:nvPr/>
        </p:nvSpPr>
        <p:spPr>
          <a:xfrm>
            <a:off x="5682756" y="1256506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250 x 2500 </a:t>
            </a:r>
            <a:r>
              <a:rPr lang="el-GR" altLang="en-US" dirty="0"/>
              <a:t>μ</a:t>
            </a:r>
            <a:r>
              <a:rPr lang="en-US" altLang="en-US" dirty="0"/>
              <a:t>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CAB632-098C-4923-A98B-E9E1967A58CD}"/>
              </a:ext>
            </a:extLst>
          </p:cNvPr>
          <p:cNvSpPr/>
          <p:nvPr/>
        </p:nvSpPr>
        <p:spPr>
          <a:xfrm>
            <a:off x="8484090" y="6410074"/>
            <a:ext cx="3609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https://slideplayer.com/slide/5779213/</a:t>
            </a:r>
          </a:p>
        </p:txBody>
      </p:sp>
    </p:spTree>
    <p:extLst>
      <p:ext uri="{BB962C8B-B14F-4D97-AF65-F5344CB8AC3E}">
        <p14:creationId xmlns:p14="http://schemas.microsoft.com/office/powerpoint/2010/main" val="20844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543613" fontAlgn="auto">
              <a:spcBef>
                <a:spcPts val="0"/>
              </a:spcBef>
              <a:spcAft>
                <a:spcPts val="0"/>
              </a:spcAft>
            </a:pPr>
            <a:fld id="{CEFE9530-35C7-452D-8378-740F7E3E0FEC}" type="slidenum">
              <a:rPr lang="en-US">
                <a:solidFill>
                  <a:prstClr val="white"/>
                </a:solidFill>
              </a:rPr>
              <a:pPr defTabSz="543613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43737-B0FE-4825-875A-1E8F0D43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3" y="77434"/>
            <a:ext cx="10699032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57109" eaLnBrk="1" hangingPunct="1">
              <a:defRPr/>
            </a:pPr>
            <a:r>
              <a:rPr lang="el-GR" sz="25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ΧΑΡΑΚΤΗΡΙΣΤΙΚΑ ΜΕΓΕΘΗ</a:t>
            </a:r>
            <a:endParaRPr lang="en-GB" sz="25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130978-B2B0-4B11-9DCF-D207B4BFBA42}"/>
              </a:ext>
            </a:extLst>
          </p:cNvPr>
          <p:cNvSpPr/>
          <p:nvPr/>
        </p:nvSpPr>
        <p:spPr>
          <a:xfrm>
            <a:off x="797402" y="836712"/>
            <a:ext cx="10843213" cy="3298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1" indent="-347663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Critical </a:t>
            </a:r>
            <a:r>
              <a:rPr 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FlashOver</a:t>
            </a: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(CFO) – </a:t>
            </a: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μόνο για </a:t>
            </a:r>
            <a:r>
              <a:rPr lang="el-GR" sz="2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αυτοεπανερχόμενη</a:t>
            </a: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μόνωση: </a:t>
            </a:r>
            <a:r>
              <a:rPr lang="el-GR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Ε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ίν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αι η τάση με πιθανότητα 50% </a:t>
            </a:r>
            <a:r>
              <a:rPr lang="el-GR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διάσπασης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του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μονωτ</a:t>
            </a:r>
            <a:r>
              <a:rPr lang="el-GR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ικού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. 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Ισχύει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τόσο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γι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 κεραυν</a:t>
            </a:r>
            <a:r>
              <a:rPr lang="el-GR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ικές</a:t>
            </a:r>
            <a:r>
              <a:rPr lang="el-GR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υπερτάσεις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όσο και 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γι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 </a:t>
            </a:r>
            <a:r>
              <a:rPr lang="el-GR" sz="220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υπερτάσεις χειρισμών</a:t>
            </a:r>
            <a:r>
              <a:rPr lang="en-US" sz="220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. 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Χρησιμο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ποιείται για τον ποσοτικό προσδιορισμό της μόνωσης που χρησιμοποιείται στις γραμμές μεταφοράς και διανομής. 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Τυ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πικά το CFO είναι 4-6% </a:t>
            </a:r>
            <a:r>
              <a:rPr lang="el-GR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μεγαλύτερο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από 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το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BIL.</a:t>
            </a:r>
            <a:endParaRPr lang="el-GR" sz="2200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  <a:p>
            <a:pPr marL="347663" lvl="1" indent="-347663" defTabSz="543613">
              <a:lnSpc>
                <a:spcPct val="13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Chopped Wave Withstand (CWW</a:t>
            </a:r>
            <a:r>
              <a:rPr lang="el-GR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):</a:t>
            </a:r>
            <a:r>
              <a:rPr 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l-GR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Ε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ίν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αι </a:t>
            </a:r>
            <a:r>
              <a:rPr lang="el-GR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το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επίπεδο αντοχής </a:t>
            </a:r>
            <a:r>
              <a:rPr lang="el-GR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του 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εξο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πλισμού. </a:t>
            </a:r>
            <a:r>
              <a:rPr lang="el-GR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Εφαρμόζεται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μια τυπική </a:t>
            </a:r>
            <a:r>
              <a:rPr lang="el-GR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κρουστική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l-GR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τάση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, α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λλά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l-GR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η </a:t>
            </a:r>
            <a:r>
              <a:rPr lang="el-GR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κυματομορφή</a:t>
            </a:r>
            <a:r>
              <a:rPr lang="el-GR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κό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βεται </a:t>
            </a:r>
            <a:r>
              <a:rPr lang="el-GR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π.χ. 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στ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α 3 </a:t>
            </a:r>
            <a:r>
              <a:rPr lang="el-GR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μ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s</a:t>
            </a:r>
            <a:r>
              <a:rPr lang="el-GR" sz="2200" dirty="0">
                <a:solidFill>
                  <a:srgbClr val="0033CC"/>
                </a:solidFill>
                <a:latin typeface="Times New Roman" panose="02020603050405020304" pitchFamily="18" charset="0"/>
                <a:cs typeface="+mn-cs"/>
              </a:rPr>
              <a:t>. </a:t>
            </a:r>
            <a:endParaRPr lang="en-US" sz="2200" dirty="0">
              <a:solidFill>
                <a:srgbClr val="0033CC"/>
              </a:solidFill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14E16D5-9EEC-409D-87C0-E3729075A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6" y="4135307"/>
            <a:ext cx="2797580" cy="197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7D0747-8EDA-47A9-BE27-D30D8C8E90D3}"/>
              </a:ext>
            </a:extLst>
          </p:cNvPr>
          <p:cNvSpPr/>
          <p:nvPr/>
        </p:nvSpPr>
        <p:spPr>
          <a:xfrm>
            <a:off x="7398528" y="5993808"/>
            <a:ext cx="3722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33CC"/>
                </a:solidFill>
              </a:rPr>
              <a:t>https://slideplayer.com/slide/17549675/</a:t>
            </a:r>
          </a:p>
        </p:txBody>
      </p:sp>
    </p:spTree>
    <p:extLst>
      <p:ext uri="{BB962C8B-B14F-4D97-AF65-F5344CB8AC3E}">
        <p14:creationId xmlns:p14="http://schemas.microsoft.com/office/powerpoint/2010/main" val="9110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aster">
  <a:themeElements>
    <a:clrScheme name="Benchmark v1">
      <a:dk1>
        <a:sysClr val="windowText" lastClr="000000"/>
      </a:dk1>
      <a:lt1>
        <a:sysClr val="window" lastClr="FFFFFF"/>
      </a:lt1>
      <a:dk2>
        <a:srgbClr val="797979"/>
      </a:dk2>
      <a:lt2>
        <a:srgbClr val="4D6F96"/>
      </a:lt2>
      <a:accent1>
        <a:srgbClr val="8AB147"/>
      </a:accent1>
      <a:accent2>
        <a:srgbClr val="216BA9"/>
      </a:accent2>
      <a:accent3>
        <a:srgbClr val="212F3F"/>
      </a:accent3>
      <a:accent4>
        <a:srgbClr val="4D6F96"/>
      </a:accent4>
      <a:accent5>
        <a:srgbClr val="22C199"/>
      </a:accent5>
      <a:accent6>
        <a:srgbClr val="B1B1B1"/>
      </a:accent6>
      <a:hlink>
        <a:srgbClr val="216BA9"/>
      </a:hlink>
      <a:folHlink>
        <a:srgbClr val="22C1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563</TotalTime>
  <Words>1442</Words>
  <Application>Microsoft Office PowerPoint</Application>
  <PresentationFormat>Ευρεία οθόνη</PresentationFormat>
  <Paragraphs>230</Paragraphs>
  <Slides>31</Slides>
  <Notes>26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41" baseType="lpstr">
      <vt:lpstr>Aarial</vt:lpstr>
      <vt:lpstr>Arial</vt:lpstr>
      <vt:lpstr>Calibri</vt:lpstr>
      <vt:lpstr>Cambria Math</vt:lpstr>
      <vt:lpstr>Courier New</vt:lpstr>
      <vt:lpstr>Open Sans</vt:lpstr>
      <vt:lpstr>Open Sans Light</vt:lpstr>
      <vt:lpstr>Times New Roman</vt:lpstr>
      <vt:lpstr>Wingdings</vt:lpstr>
      <vt:lpstr>1_Master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ΣΤΑΤΙΣΤΙΚΗ ΜΕΘΟΔΟΣ ΔΙΑΒΑΘΜΙΣΗΣ ΜΟΝΩΣΗΣ</vt:lpstr>
      <vt:lpstr>ΣΤΑΤΙΣΤΙΚΗ ΜΕΘΟΔΟΣ ΔΙΑΒΑΘΜΙΣΗΣ ΜΟΝΩΣΗΣ</vt:lpstr>
      <vt:lpstr>ΣΤΑΤΙΣΤΙΚΗ ΜΕΘΟΔΟΣ ΔΙΑΒΑΘΜΙΣΗΣ ΜΟΝΩΣΗΣ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ΔΙΑΒΑΘΜΙΣΗΣ ΜΟΝΩΣΗΣ ΣΕ ΑΛΥΣΟΕΙΔΗ ΜΟΝΩΤΗΡΑ</vt:lpstr>
      <vt:lpstr> Simple Substation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Fani</dc:creator>
  <cp:lastModifiedBy>Christos Christodoulou</cp:lastModifiedBy>
  <cp:revision>107</cp:revision>
  <dcterms:created xsi:type="dcterms:W3CDTF">2009-07-23T08:19:01Z</dcterms:created>
  <dcterms:modified xsi:type="dcterms:W3CDTF">2022-11-10T13:33:30Z</dcterms:modified>
</cp:coreProperties>
</file>