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76" r:id="rId7"/>
    <p:sldId id="275" r:id="rId8"/>
    <p:sldId id="277" r:id="rId9"/>
    <p:sldId id="299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CC"/>
    <a:srgbClr val="FFFFCC"/>
    <a:srgbClr val="FFCC99"/>
    <a:srgbClr val="00FFFF"/>
    <a:srgbClr val="000066"/>
    <a:srgbClr val="FF9900"/>
    <a:srgbClr val="FF7C80"/>
    <a:srgbClr val="FF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02" autoAdjust="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3045A-BA6C-4850-A927-6C1F3009661A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ED5A-FF63-4AFD-AFC3-B09707C6B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44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907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90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80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8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55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053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414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67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22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74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A5800-2223-4EC1-B75E-C7208C9A0F1C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49B2-38CA-446F-BAD3-338B95AC7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27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9 - Πίνακας"/>
          <p:cNvGraphicFramePr>
            <a:graphicFrameLocks noGrp="1"/>
          </p:cNvGraphicFramePr>
          <p:nvPr/>
        </p:nvGraphicFramePr>
        <p:xfrm>
          <a:off x="571500" y="2987675"/>
          <a:ext cx="8013700" cy="2441575"/>
        </p:xfrm>
        <a:graphic>
          <a:graphicData uri="http://schemas.openxmlformats.org/drawingml/2006/table">
            <a:tbl>
              <a:tblPr/>
              <a:tblGrid>
                <a:gridCol w="38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1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ΜΑΘΗΜΑ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ΤΜΗΜΑ ΕΚΠΑΙΔΕΥΤΙΚΩΝ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1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Ηλεκτρολόγων – Ηλεκτρονικών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Μηχανολόγων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 ΙΙ</a:t>
                      </a:r>
                      <a:endParaRPr lang="el-GR" sz="2000" b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Πολιτικών Μηχανικών</a:t>
                      </a:r>
                      <a:endParaRPr lang="el-GR" sz="2000" b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436563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175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- Ορθογώνιο"/>
          <p:cNvSpPr>
            <a:spLocks noChangeArrowheads="1"/>
          </p:cNvSpPr>
          <p:nvPr/>
        </p:nvSpPr>
        <p:spPr bwMode="auto">
          <a:xfrm>
            <a:off x="482600" y="5756275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  <p:extLst>
      <p:ext uri="{BB962C8B-B14F-4D97-AF65-F5344CB8AC3E}">
        <p14:creationId xmlns:p14="http://schemas.microsoft.com/office/powerpoint/2010/main" val="7692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2985" y="-27384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ΠΟΛΩΣΗ  ΦΩΤΟΣ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4599" y="1700808"/>
            <a:ext cx="9144000" cy="550912"/>
          </a:xfrm>
        </p:spPr>
        <p:txBody>
          <a:bodyPr>
            <a:normAutofit/>
          </a:bodyPr>
          <a:lstStyle/>
          <a:p>
            <a:r>
              <a:rPr lang="el-GR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Ηλεκτρομαγνητικό Κύμα</a:t>
            </a:r>
            <a:endParaRPr lang="el-GR" sz="3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Υπότιτλος 2"/>
          <p:cNvSpPr txBox="1">
            <a:spLocks/>
          </p:cNvSpPr>
          <p:nvPr/>
        </p:nvSpPr>
        <p:spPr>
          <a:xfrm>
            <a:off x="107504" y="2374032"/>
            <a:ext cx="914400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Πολωτές και Πόλωση Φωτός</a:t>
            </a:r>
            <a:endParaRPr lang="el-GR" sz="3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0141" y="3094112"/>
            <a:ext cx="914400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Malus</a:t>
            </a:r>
            <a:endParaRPr lang="el-GR" sz="3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4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Ομάδα 17"/>
          <p:cNvGrpSpPr/>
          <p:nvPr/>
        </p:nvGrpSpPr>
        <p:grpSpPr>
          <a:xfrm>
            <a:off x="0" y="3842234"/>
            <a:ext cx="6677141" cy="2772000"/>
            <a:chOff x="0" y="3842234"/>
            <a:chExt cx="6577776" cy="27720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0" y="3861047"/>
              <a:ext cx="6552870" cy="2718413"/>
              <a:chOff x="0" y="3861047"/>
              <a:chExt cx="6552870" cy="2718413"/>
            </a:xfrm>
          </p:grpSpPr>
          <p:grpSp>
            <p:nvGrpSpPr>
              <p:cNvPr id="33" name="Ομάδα 32"/>
              <p:cNvGrpSpPr/>
              <p:nvPr/>
            </p:nvGrpSpPr>
            <p:grpSpPr>
              <a:xfrm>
                <a:off x="0" y="3861047"/>
                <a:ext cx="6552870" cy="2718413"/>
                <a:chOff x="0" y="3861047"/>
                <a:chExt cx="6552870" cy="2718413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0" y="3861047"/>
                  <a:ext cx="6552870" cy="2718413"/>
                  <a:chOff x="0" y="3861047"/>
                  <a:chExt cx="6552870" cy="2718413"/>
                </a:xfrm>
              </p:grpSpPr>
              <p:pic>
                <p:nvPicPr>
                  <p:cNvPr id="10" name="Picture 20" descr="1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3861048"/>
                    <a:ext cx="6552870" cy="2718412"/>
                  </a:xfrm>
                  <a:prstGeom prst="rect">
                    <a:avLst/>
                  </a:prstGeom>
                  <a:noFill/>
                  <a:ln/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" name="Ορθογώνιο 10"/>
                  <p:cNvSpPr/>
                  <p:nvPr/>
                </p:nvSpPr>
                <p:spPr>
                  <a:xfrm>
                    <a:off x="683568" y="5445224"/>
                    <a:ext cx="108012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2" name="Ορθογώνιο 11"/>
                  <p:cNvSpPr/>
                  <p:nvPr/>
                </p:nvSpPr>
                <p:spPr>
                  <a:xfrm>
                    <a:off x="1763688" y="5085184"/>
                    <a:ext cx="1116000" cy="31911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2879688" y="5445224"/>
                    <a:ext cx="1008000" cy="25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4" name="Ορθογώνιο 13"/>
                  <p:cNvSpPr/>
                  <p:nvPr/>
                </p:nvSpPr>
                <p:spPr>
                  <a:xfrm>
                    <a:off x="3923928" y="5085184"/>
                    <a:ext cx="1080120" cy="3206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5496" y="3861047"/>
                    <a:ext cx="3600000" cy="684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 Ένταση του Ηλεκτρικού Πεδίου του Ηλεκτρομαγνητικού Κύματος</a:t>
                    </a:r>
                    <a:endPara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3" name="Ευθεία γραμμή σύνδεσης 22"/>
                  <p:cNvCxnSpPr/>
                  <p:nvPr/>
                </p:nvCxnSpPr>
                <p:spPr>
                  <a:xfrm>
                    <a:off x="670180" y="4776660"/>
                    <a:ext cx="0" cy="1224136"/>
                  </a:xfrm>
                  <a:prstGeom prst="line">
                    <a:avLst/>
                  </a:prstGeom>
                  <a:ln w="1905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362646" y="4746630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i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</a:t>
                  </a:r>
                  <a:endParaRPr lang="el-GR" sz="1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" name="Ελεύθερη σχεδίαση 3"/>
              <p:cNvSpPr/>
              <p:nvPr/>
            </p:nvSpPr>
            <p:spPr>
              <a:xfrm>
                <a:off x="5148064" y="4926901"/>
                <a:ext cx="684000" cy="424543"/>
              </a:xfrm>
              <a:custGeom>
                <a:avLst/>
                <a:gdLst>
                  <a:gd name="connsiteX0" fmla="*/ 10886 w 718458"/>
                  <a:gd name="connsiteY0" fmla="*/ 0 h 424543"/>
                  <a:gd name="connsiteX1" fmla="*/ 718458 w 718458"/>
                  <a:gd name="connsiteY1" fmla="*/ 0 h 424543"/>
                  <a:gd name="connsiteX2" fmla="*/ 511629 w 718458"/>
                  <a:gd name="connsiteY2" fmla="*/ 413657 h 424543"/>
                  <a:gd name="connsiteX3" fmla="*/ 0 w 718458"/>
                  <a:gd name="connsiteY3" fmla="*/ 424543 h 424543"/>
                  <a:gd name="connsiteX4" fmla="*/ 10886 w 718458"/>
                  <a:gd name="connsiteY4" fmla="*/ 0 h 42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8458" h="424543">
                    <a:moveTo>
                      <a:pt x="10886" y="0"/>
                    </a:moveTo>
                    <a:lnTo>
                      <a:pt x="718458" y="0"/>
                    </a:lnTo>
                    <a:lnTo>
                      <a:pt x="511629" y="413657"/>
                    </a:lnTo>
                    <a:lnTo>
                      <a:pt x="0" y="424543"/>
                    </a:lnTo>
                    <a:lnTo>
                      <a:pt x="1088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6" name="Ορθογώνιο 35"/>
            <p:cNvSpPr/>
            <p:nvPr/>
          </p:nvSpPr>
          <p:spPr>
            <a:xfrm>
              <a:off x="6145776" y="3842234"/>
              <a:ext cx="432000" cy="2772000"/>
            </a:xfrm>
            <a:prstGeom prst="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827584" y="-27384"/>
            <a:ext cx="7772400" cy="5760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Πόλωση Φωτός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0" y="764703"/>
            <a:ext cx="6732240" cy="2772000"/>
            <a:chOff x="0" y="764703"/>
            <a:chExt cx="6552870" cy="2772000"/>
          </a:xfrm>
        </p:grpSpPr>
        <p:grpSp>
          <p:nvGrpSpPr>
            <p:cNvPr id="5" name="Ομάδα 4"/>
            <p:cNvGrpSpPr/>
            <p:nvPr/>
          </p:nvGrpSpPr>
          <p:grpSpPr>
            <a:xfrm>
              <a:off x="0" y="779637"/>
              <a:ext cx="6552870" cy="2718412"/>
              <a:chOff x="0" y="779637"/>
              <a:chExt cx="6552870" cy="2718412"/>
            </a:xfrm>
          </p:grpSpPr>
          <p:grpSp>
            <p:nvGrpSpPr>
              <p:cNvPr id="31" name="Ομάδα 30"/>
              <p:cNvGrpSpPr/>
              <p:nvPr/>
            </p:nvGrpSpPr>
            <p:grpSpPr>
              <a:xfrm>
                <a:off x="0" y="779637"/>
                <a:ext cx="6552870" cy="2718412"/>
                <a:chOff x="0" y="779637"/>
                <a:chExt cx="6552870" cy="2718412"/>
              </a:xfrm>
            </p:grpSpPr>
            <p:grpSp>
              <p:nvGrpSpPr>
                <p:cNvPr id="25" name="Ομάδα 24"/>
                <p:cNvGrpSpPr/>
                <p:nvPr/>
              </p:nvGrpSpPr>
              <p:grpSpPr>
                <a:xfrm>
                  <a:off x="0" y="779637"/>
                  <a:ext cx="6552870" cy="2718412"/>
                  <a:chOff x="0" y="779637"/>
                  <a:chExt cx="6552870" cy="2718412"/>
                </a:xfrm>
              </p:grpSpPr>
              <p:pic>
                <p:nvPicPr>
                  <p:cNvPr id="7" name="Picture 20" descr="1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779637"/>
                    <a:ext cx="6552870" cy="2718412"/>
                  </a:xfrm>
                  <a:prstGeom prst="rect">
                    <a:avLst/>
                  </a:prstGeom>
                  <a:noFill/>
                  <a:ln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35496" y="786476"/>
                    <a:ext cx="2408544" cy="648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Ηλεκτρομαγνητικό Κύμα</a:t>
                    </a:r>
                    <a:endPara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7" name="Ευθεία γραμμή σύνδεσης 16"/>
                  <p:cNvCxnSpPr/>
                  <p:nvPr/>
                </p:nvCxnSpPr>
                <p:spPr>
                  <a:xfrm>
                    <a:off x="517780" y="1700808"/>
                    <a:ext cx="0" cy="1224136"/>
                  </a:xfrm>
                  <a:prstGeom prst="line">
                    <a:avLst/>
                  </a:prstGeom>
                  <a:ln w="1905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Ευθεία γραμμή σύνδεσης 18"/>
                  <p:cNvCxnSpPr/>
                  <p:nvPr/>
                </p:nvCxnSpPr>
                <p:spPr>
                  <a:xfrm flipH="1">
                    <a:off x="107504" y="2010612"/>
                    <a:ext cx="792088" cy="6605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TextBox 25"/>
                <p:cNvSpPr txBox="1"/>
                <p:nvPr/>
              </p:nvSpPr>
              <p:spPr>
                <a:xfrm>
                  <a:off x="223056" y="1556792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i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</a:t>
                  </a:r>
                  <a:endParaRPr lang="el-GR" sz="1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35496" y="2586390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i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endParaRPr lang="el-GR" sz="16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5" name="Ελεύθερη σχεδίαση 34"/>
              <p:cNvSpPr/>
              <p:nvPr/>
            </p:nvSpPr>
            <p:spPr>
              <a:xfrm>
                <a:off x="5134802" y="1841443"/>
                <a:ext cx="684000" cy="424543"/>
              </a:xfrm>
              <a:custGeom>
                <a:avLst/>
                <a:gdLst>
                  <a:gd name="connsiteX0" fmla="*/ 10886 w 718458"/>
                  <a:gd name="connsiteY0" fmla="*/ 0 h 424543"/>
                  <a:gd name="connsiteX1" fmla="*/ 718458 w 718458"/>
                  <a:gd name="connsiteY1" fmla="*/ 0 h 424543"/>
                  <a:gd name="connsiteX2" fmla="*/ 511629 w 718458"/>
                  <a:gd name="connsiteY2" fmla="*/ 413657 h 424543"/>
                  <a:gd name="connsiteX3" fmla="*/ 0 w 718458"/>
                  <a:gd name="connsiteY3" fmla="*/ 424543 h 424543"/>
                  <a:gd name="connsiteX4" fmla="*/ 10886 w 718458"/>
                  <a:gd name="connsiteY4" fmla="*/ 0 h 42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8458" h="424543">
                    <a:moveTo>
                      <a:pt x="10886" y="0"/>
                    </a:moveTo>
                    <a:lnTo>
                      <a:pt x="718458" y="0"/>
                    </a:lnTo>
                    <a:lnTo>
                      <a:pt x="511629" y="413657"/>
                    </a:lnTo>
                    <a:lnTo>
                      <a:pt x="0" y="424543"/>
                    </a:lnTo>
                    <a:lnTo>
                      <a:pt x="1088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6" name="Ορθογώνιο 15"/>
            <p:cNvSpPr/>
            <p:nvPr/>
          </p:nvSpPr>
          <p:spPr>
            <a:xfrm>
              <a:off x="6109330" y="764703"/>
              <a:ext cx="432000" cy="2772000"/>
            </a:xfrm>
            <a:prstGeom prst="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15616" y="5985360"/>
            <a:ext cx="37444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Επίπεδο Διάδοσης Ηλεκτρομαγνητικού Κύματος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Ομάδα 51"/>
          <p:cNvGrpSpPr/>
          <p:nvPr/>
        </p:nvGrpSpPr>
        <p:grpSpPr>
          <a:xfrm>
            <a:off x="5868144" y="4725144"/>
            <a:ext cx="2448272" cy="1213138"/>
            <a:chOff x="5868144" y="4725144"/>
            <a:chExt cx="2448272" cy="1213138"/>
          </a:xfrm>
        </p:grpSpPr>
        <p:cxnSp>
          <p:nvCxnSpPr>
            <p:cNvPr id="29" name="AutoShape 4"/>
            <p:cNvCxnSpPr>
              <a:cxnSpLocks noChangeShapeType="1"/>
            </p:cNvCxnSpPr>
            <p:nvPr/>
          </p:nvCxnSpPr>
          <p:spPr bwMode="auto">
            <a:xfrm>
              <a:off x="5868144" y="4930282"/>
              <a:ext cx="0" cy="10080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6516216" y="4725144"/>
              <a:ext cx="1800200" cy="5232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Διεύθυνση </a:t>
              </a:r>
              <a:r>
                <a:rPr lang="el-GR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</a:t>
              </a:r>
              <a:r>
                <a:rPr lang="el-GR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ντασης  Ηλεκτρικού Πεδίου</a:t>
              </a:r>
              <a:endParaRPr lang="el-G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Ευθύγραμμο βέλος σύνδεσης 42"/>
            <p:cNvCxnSpPr/>
            <p:nvPr/>
          </p:nvCxnSpPr>
          <p:spPr>
            <a:xfrm flipH="1">
              <a:off x="5940152" y="4972506"/>
              <a:ext cx="61200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Ομάδα 45"/>
          <p:cNvGrpSpPr/>
          <p:nvPr/>
        </p:nvGrpSpPr>
        <p:grpSpPr>
          <a:xfrm>
            <a:off x="517331" y="2330022"/>
            <a:ext cx="7295029" cy="810946"/>
            <a:chOff x="517331" y="2330022"/>
            <a:chExt cx="7295029" cy="810946"/>
          </a:xfrm>
        </p:grpSpPr>
        <p:sp>
          <p:nvSpPr>
            <p:cNvPr id="37" name="TextBox 36"/>
            <p:cNvSpPr txBox="1"/>
            <p:nvPr/>
          </p:nvSpPr>
          <p:spPr>
            <a:xfrm>
              <a:off x="6732240" y="2402304"/>
              <a:ext cx="1080120" cy="73866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Διεύθυνση Διάδοσης Κύματος</a:t>
              </a:r>
              <a:endParaRPr lang="el-GR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Ευθύγραμμο βέλος σύνδεσης 39"/>
            <p:cNvCxnSpPr/>
            <p:nvPr/>
          </p:nvCxnSpPr>
          <p:spPr>
            <a:xfrm flipH="1" flipV="1">
              <a:off x="6276559" y="2340908"/>
              <a:ext cx="433240" cy="43072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517331" y="2330022"/>
              <a:ext cx="576000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Ομάδα 50"/>
          <p:cNvGrpSpPr/>
          <p:nvPr/>
        </p:nvGrpSpPr>
        <p:grpSpPr>
          <a:xfrm>
            <a:off x="665857" y="5416760"/>
            <a:ext cx="7002487" cy="892560"/>
            <a:chOff x="665857" y="5416760"/>
            <a:chExt cx="7002487" cy="892560"/>
          </a:xfrm>
        </p:grpSpPr>
        <p:cxnSp>
          <p:nvCxnSpPr>
            <p:cNvPr id="48" name="Ευθεία γραμμή σύνδεσης 47"/>
            <p:cNvCxnSpPr/>
            <p:nvPr/>
          </p:nvCxnSpPr>
          <p:spPr>
            <a:xfrm>
              <a:off x="665857" y="5416760"/>
              <a:ext cx="5554661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588224" y="5570656"/>
              <a:ext cx="1080120" cy="73866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Διεύθυνση Διάδοσης Κύματος</a:t>
              </a:r>
              <a:endParaRPr lang="el-GR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Ευθύγραμμο βέλος σύνδεσης 49"/>
            <p:cNvCxnSpPr/>
            <p:nvPr/>
          </p:nvCxnSpPr>
          <p:spPr>
            <a:xfrm flipH="1" flipV="1">
              <a:off x="6228184" y="5446544"/>
              <a:ext cx="423675" cy="35872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457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Ομάδα 59"/>
          <p:cNvGrpSpPr/>
          <p:nvPr/>
        </p:nvGrpSpPr>
        <p:grpSpPr>
          <a:xfrm flipH="1">
            <a:off x="755576" y="836426"/>
            <a:ext cx="8064896" cy="2322430"/>
            <a:chOff x="-241650" y="836426"/>
            <a:chExt cx="8064896" cy="2322430"/>
          </a:xfrm>
        </p:grpSpPr>
        <p:grpSp>
          <p:nvGrpSpPr>
            <p:cNvPr id="74" name="Ομάδα 73"/>
            <p:cNvGrpSpPr/>
            <p:nvPr/>
          </p:nvGrpSpPr>
          <p:grpSpPr>
            <a:xfrm flipH="1">
              <a:off x="1475656" y="1099457"/>
              <a:ext cx="6048672" cy="2057400"/>
              <a:chOff x="1475656" y="1099457"/>
              <a:chExt cx="6048672" cy="205740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1124744"/>
                <a:ext cx="6048672" cy="2016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" name="Ελεύθερη σχεδίαση 72"/>
              <p:cNvSpPr/>
              <p:nvPr/>
            </p:nvSpPr>
            <p:spPr>
              <a:xfrm>
                <a:off x="1480457" y="1099457"/>
                <a:ext cx="6041572" cy="2057400"/>
              </a:xfrm>
              <a:custGeom>
                <a:avLst/>
                <a:gdLst>
                  <a:gd name="connsiteX0" fmla="*/ 0 w 6041572"/>
                  <a:gd name="connsiteY0" fmla="*/ 0 h 2057400"/>
                  <a:gd name="connsiteX1" fmla="*/ 10886 w 6041572"/>
                  <a:gd name="connsiteY1" fmla="*/ 707572 h 2057400"/>
                  <a:gd name="connsiteX2" fmla="*/ 5334000 w 6041572"/>
                  <a:gd name="connsiteY2" fmla="*/ 97972 h 2057400"/>
                  <a:gd name="connsiteX3" fmla="*/ 5344886 w 6041572"/>
                  <a:gd name="connsiteY3" fmla="*/ 435429 h 2057400"/>
                  <a:gd name="connsiteX4" fmla="*/ 5780314 w 6041572"/>
                  <a:gd name="connsiteY4" fmla="*/ 381000 h 2057400"/>
                  <a:gd name="connsiteX5" fmla="*/ 5323114 w 6041572"/>
                  <a:gd name="connsiteY5" fmla="*/ 827314 h 2057400"/>
                  <a:gd name="connsiteX6" fmla="*/ 6008914 w 6041572"/>
                  <a:gd name="connsiteY6" fmla="*/ 925286 h 2057400"/>
                  <a:gd name="connsiteX7" fmla="*/ 6030686 w 6041572"/>
                  <a:gd name="connsiteY7" fmla="*/ 957943 h 2057400"/>
                  <a:gd name="connsiteX8" fmla="*/ 5431972 w 6041572"/>
                  <a:gd name="connsiteY8" fmla="*/ 1045029 h 2057400"/>
                  <a:gd name="connsiteX9" fmla="*/ 5769429 w 6041572"/>
                  <a:gd name="connsiteY9" fmla="*/ 1447800 h 2057400"/>
                  <a:gd name="connsiteX10" fmla="*/ 5355772 w 6041572"/>
                  <a:gd name="connsiteY10" fmla="*/ 1513114 h 2057400"/>
                  <a:gd name="connsiteX11" fmla="*/ 5355772 w 6041572"/>
                  <a:gd name="connsiteY11" fmla="*/ 1567543 h 2057400"/>
                  <a:gd name="connsiteX12" fmla="*/ 4071257 w 6041572"/>
                  <a:gd name="connsiteY12" fmla="*/ 1698172 h 2057400"/>
                  <a:gd name="connsiteX13" fmla="*/ 4082143 w 6041572"/>
                  <a:gd name="connsiteY13" fmla="*/ 2035629 h 2057400"/>
                  <a:gd name="connsiteX14" fmla="*/ 6041572 w 6041572"/>
                  <a:gd name="connsiteY14" fmla="*/ 2057400 h 2057400"/>
                  <a:gd name="connsiteX15" fmla="*/ 6041572 w 6041572"/>
                  <a:gd name="connsiteY15" fmla="*/ 32657 h 2057400"/>
                  <a:gd name="connsiteX16" fmla="*/ 0 w 6041572"/>
                  <a:gd name="connsiteY16" fmla="*/ 0 h 2057400"/>
                  <a:gd name="connsiteX0" fmla="*/ 0 w 6041572"/>
                  <a:gd name="connsiteY0" fmla="*/ 0 h 2057400"/>
                  <a:gd name="connsiteX1" fmla="*/ 21772 w 6041572"/>
                  <a:gd name="connsiteY1" fmla="*/ 674914 h 2057400"/>
                  <a:gd name="connsiteX2" fmla="*/ 5334000 w 6041572"/>
                  <a:gd name="connsiteY2" fmla="*/ 97972 h 2057400"/>
                  <a:gd name="connsiteX3" fmla="*/ 5344886 w 6041572"/>
                  <a:gd name="connsiteY3" fmla="*/ 435429 h 2057400"/>
                  <a:gd name="connsiteX4" fmla="*/ 5780314 w 6041572"/>
                  <a:gd name="connsiteY4" fmla="*/ 381000 h 2057400"/>
                  <a:gd name="connsiteX5" fmla="*/ 5323114 w 6041572"/>
                  <a:gd name="connsiteY5" fmla="*/ 827314 h 2057400"/>
                  <a:gd name="connsiteX6" fmla="*/ 6008914 w 6041572"/>
                  <a:gd name="connsiteY6" fmla="*/ 925286 h 2057400"/>
                  <a:gd name="connsiteX7" fmla="*/ 6030686 w 6041572"/>
                  <a:gd name="connsiteY7" fmla="*/ 957943 h 2057400"/>
                  <a:gd name="connsiteX8" fmla="*/ 5431972 w 6041572"/>
                  <a:gd name="connsiteY8" fmla="*/ 1045029 h 2057400"/>
                  <a:gd name="connsiteX9" fmla="*/ 5769429 w 6041572"/>
                  <a:gd name="connsiteY9" fmla="*/ 1447800 h 2057400"/>
                  <a:gd name="connsiteX10" fmla="*/ 5355772 w 6041572"/>
                  <a:gd name="connsiteY10" fmla="*/ 1513114 h 2057400"/>
                  <a:gd name="connsiteX11" fmla="*/ 5355772 w 6041572"/>
                  <a:gd name="connsiteY11" fmla="*/ 1567543 h 2057400"/>
                  <a:gd name="connsiteX12" fmla="*/ 4071257 w 6041572"/>
                  <a:gd name="connsiteY12" fmla="*/ 1698172 h 2057400"/>
                  <a:gd name="connsiteX13" fmla="*/ 4082143 w 6041572"/>
                  <a:gd name="connsiteY13" fmla="*/ 2035629 h 2057400"/>
                  <a:gd name="connsiteX14" fmla="*/ 6041572 w 6041572"/>
                  <a:gd name="connsiteY14" fmla="*/ 2057400 h 2057400"/>
                  <a:gd name="connsiteX15" fmla="*/ 6041572 w 6041572"/>
                  <a:gd name="connsiteY15" fmla="*/ 32657 h 2057400"/>
                  <a:gd name="connsiteX16" fmla="*/ 0 w 6041572"/>
                  <a:gd name="connsiteY16" fmla="*/ 0 h 2057400"/>
                  <a:gd name="connsiteX0" fmla="*/ 0 w 6041572"/>
                  <a:gd name="connsiteY0" fmla="*/ 0 h 2057400"/>
                  <a:gd name="connsiteX1" fmla="*/ 21772 w 6041572"/>
                  <a:gd name="connsiteY1" fmla="*/ 674914 h 2057400"/>
                  <a:gd name="connsiteX2" fmla="*/ 5334000 w 6041572"/>
                  <a:gd name="connsiteY2" fmla="*/ 97972 h 2057400"/>
                  <a:gd name="connsiteX3" fmla="*/ 5344886 w 6041572"/>
                  <a:gd name="connsiteY3" fmla="*/ 435429 h 2057400"/>
                  <a:gd name="connsiteX4" fmla="*/ 5780314 w 6041572"/>
                  <a:gd name="connsiteY4" fmla="*/ 381000 h 2057400"/>
                  <a:gd name="connsiteX5" fmla="*/ 5323114 w 6041572"/>
                  <a:gd name="connsiteY5" fmla="*/ 827314 h 2057400"/>
                  <a:gd name="connsiteX6" fmla="*/ 6008914 w 6041572"/>
                  <a:gd name="connsiteY6" fmla="*/ 925286 h 2057400"/>
                  <a:gd name="connsiteX7" fmla="*/ 6030686 w 6041572"/>
                  <a:gd name="connsiteY7" fmla="*/ 957943 h 2057400"/>
                  <a:gd name="connsiteX8" fmla="*/ 5431972 w 6041572"/>
                  <a:gd name="connsiteY8" fmla="*/ 1045029 h 2057400"/>
                  <a:gd name="connsiteX9" fmla="*/ 5769429 w 6041572"/>
                  <a:gd name="connsiteY9" fmla="*/ 1447800 h 2057400"/>
                  <a:gd name="connsiteX10" fmla="*/ 5355772 w 6041572"/>
                  <a:gd name="connsiteY10" fmla="*/ 1513114 h 2057400"/>
                  <a:gd name="connsiteX11" fmla="*/ 5355772 w 6041572"/>
                  <a:gd name="connsiteY11" fmla="*/ 1567543 h 2057400"/>
                  <a:gd name="connsiteX12" fmla="*/ 4005942 w 6041572"/>
                  <a:gd name="connsiteY12" fmla="*/ 1698172 h 2057400"/>
                  <a:gd name="connsiteX13" fmla="*/ 4082143 w 6041572"/>
                  <a:gd name="connsiteY13" fmla="*/ 2035629 h 2057400"/>
                  <a:gd name="connsiteX14" fmla="*/ 6041572 w 6041572"/>
                  <a:gd name="connsiteY14" fmla="*/ 2057400 h 2057400"/>
                  <a:gd name="connsiteX15" fmla="*/ 6041572 w 6041572"/>
                  <a:gd name="connsiteY15" fmla="*/ 32657 h 2057400"/>
                  <a:gd name="connsiteX16" fmla="*/ 0 w 6041572"/>
                  <a:gd name="connsiteY16" fmla="*/ 0 h 2057400"/>
                  <a:gd name="connsiteX0" fmla="*/ 0 w 6041572"/>
                  <a:gd name="connsiteY0" fmla="*/ 0 h 2057400"/>
                  <a:gd name="connsiteX1" fmla="*/ 21772 w 6041572"/>
                  <a:gd name="connsiteY1" fmla="*/ 674914 h 2057400"/>
                  <a:gd name="connsiteX2" fmla="*/ 5334000 w 6041572"/>
                  <a:gd name="connsiteY2" fmla="*/ 97972 h 2057400"/>
                  <a:gd name="connsiteX3" fmla="*/ 5344886 w 6041572"/>
                  <a:gd name="connsiteY3" fmla="*/ 435429 h 2057400"/>
                  <a:gd name="connsiteX4" fmla="*/ 5780314 w 6041572"/>
                  <a:gd name="connsiteY4" fmla="*/ 381000 h 2057400"/>
                  <a:gd name="connsiteX5" fmla="*/ 5323114 w 6041572"/>
                  <a:gd name="connsiteY5" fmla="*/ 827314 h 2057400"/>
                  <a:gd name="connsiteX6" fmla="*/ 6008914 w 6041572"/>
                  <a:gd name="connsiteY6" fmla="*/ 925286 h 2057400"/>
                  <a:gd name="connsiteX7" fmla="*/ 6030686 w 6041572"/>
                  <a:gd name="connsiteY7" fmla="*/ 957943 h 2057400"/>
                  <a:gd name="connsiteX8" fmla="*/ 5431972 w 6041572"/>
                  <a:gd name="connsiteY8" fmla="*/ 1045029 h 2057400"/>
                  <a:gd name="connsiteX9" fmla="*/ 5769429 w 6041572"/>
                  <a:gd name="connsiteY9" fmla="*/ 1447800 h 2057400"/>
                  <a:gd name="connsiteX10" fmla="*/ 5355772 w 6041572"/>
                  <a:gd name="connsiteY10" fmla="*/ 1513114 h 2057400"/>
                  <a:gd name="connsiteX11" fmla="*/ 5355772 w 6041572"/>
                  <a:gd name="connsiteY11" fmla="*/ 1567543 h 2057400"/>
                  <a:gd name="connsiteX12" fmla="*/ 4005942 w 6041572"/>
                  <a:gd name="connsiteY12" fmla="*/ 1698172 h 2057400"/>
                  <a:gd name="connsiteX13" fmla="*/ 3995057 w 6041572"/>
                  <a:gd name="connsiteY13" fmla="*/ 2046514 h 2057400"/>
                  <a:gd name="connsiteX14" fmla="*/ 6041572 w 6041572"/>
                  <a:gd name="connsiteY14" fmla="*/ 2057400 h 2057400"/>
                  <a:gd name="connsiteX15" fmla="*/ 6041572 w 6041572"/>
                  <a:gd name="connsiteY15" fmla="*/ 32657 h 2057400"/>
                  <a:gd name="connsiteX16" fmla="*/ 0 w 6041572"/>
                  <a:gd name="connsiteY16" fmla="*/ 0 h 205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041572" h="2057400">
                    <a:moveTo>
                      <a:pt x="0" y="0"/>
                    </a:moveTo>
                    <a:lnTo>
                      <a:pt x="21772" y="674914"/>
                    </a:lnTo>
                    <a:lnTo>
                      <a:pt x="5334000" y="97972"/>
                    </a:lnTo>
                    <a:lnTo>
                      <a:pt x="5344886" y="435429"/>
                    </a:lnTo>
                    <a:lnTo>
                      <a:pt x="5780314" y="381000"/>
                    </a:lnTo>
                    <a:lnTo>
                      <a:pt x="5323114" y="827314"/>
                    </a:lnTo>
                    <a:lnTo>
                      <a:pt x="6008914" y="925286"/>
                    </a:lnTo>
                    <a:lnTo>
                      <a:pt x="6030686" y="957943"/>
                    </a:lnTo>
                    <a:lnTo>
                      <a:pt x="5431972" y="1045029"/>
                    </a:lnTo>
                    <a:lnTo>
                      <a:pt x="5769429" y="1447800"/>
                    </a:lnTo>
                    <a:lnTo>
                      <a:pt x="5355772" y="1513114"/>
                    </a:lnTo>
                    <a:lnTo>
                      <a:pt x="5355772" y="1567543"/>
                    </a:lnTo>
                    <a:lnTo>
                      <a:pt x="4005942" y="1698172"/>
                    </a:lnTo>
                    <a:lnTo>
                      <a:pt x="3995057" y="2046514"/>
                    </a:lnTo>
                    <a:lnTo>
                      <a:pt x="6041572" y="2057400"/>
                    </a:lnTo>
                    <a:lnTo>
                      <a:pt x="6041572" y="326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28194" y="1106856"/>
              <a:ext cx="1080120" cy="20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Διεύθυνση Διάδοσης Κύματος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5128" y="836426"/>
              <a:ext cx="7099200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Μη Πολωμένο Ηλεκτρομαγνητικό Κύμα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Ευθεία γραμμή σύνδεσης 2"/>
            <p:cNvCxnSpPr/>
            <p:nvPr/>
          </p:nvCxnSpPr>
          <p:spPr>
            <a:xfrm>
              <a:off x="-241650" y="1639686"/>
              <a:ext cx="8064896" cy="872411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Ομάδα 51"/>
          <p:cNvGrpSpPr/>
          <p:nvPr/>
        </p:nvGrpSpPr>
        <p:grpSpPr>
          <a:xfrm flipH="1">
            <a:off x="72348" y="1733466"/>
            <a:ext cx="1296143" cy="1553302"/>
            <a:chOff x="179513" y="1034997"/>
            <a:chExt cx="1296143" cy="1553302"/>
          </a:xfrm>
        </p:grpSpPr>
        <p:cxnSp>
          <p:nvCxnSpPr>
            <p:cNvPr id="7" name="Ευθεία γραμμή σύνδεσης 6"/>
            <p:cNvCxnSpPr/>
            <p:nvPr/>
          </p:nvCxnSpPr>
          <p:spPr>
            <a:xfrm flipH="1">
              <a:off x="179513" y="1739997"/>
              <a:ext cx="1296143" cy="16240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 flipH="1">
              <a:off x="408518" y="1201202"/>
              <a:ext cx="916511" cy="115993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εία γραμμή σύνδεσης 24"/>
            <p:cNvCxnSpPr/>
            <p:nvPr/>
          </p:nvCxnSpPr>
          <p:spPr>
            <a:xfrm flipH="1" flipV="1">
              <a:off x="323529" y="1309607"/>
              <a:ext cx="962311" cy="999273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εία γραμμή σύνδεσης 30"/>
            <p:cNvCxnSpPr/>
            <p:nvPr/>
          </p:nvCxnSpPr>
          <p:spPr>
            <a:xfrm flipH="1">
              <a:off x="801460" y="1034997"/>
              <a:ext cx="72006" cy="155330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Ομάδα 103"/>
          <p:cNvGrpSpPr/>
          <p:nvPr/>
        </p:nvGrpSpPr>
        <p:grpSpPr>
          <a:xfrm>
            <a:off x="35496" y="3306470"/>
            <a:ext cx="8784976" cy="2727881"/>
            <a:chOff x="35496" y="3306470"/>
            <a:chExt cx="8784976" cy="2727881"/>
          </a:xfrm>
        </p:grpSpPr>
        <p:grpSp>
          <p:nvGrpSpPr>
            <p:cNvPr id="78" name="Ομάδα 77"/>
            <p:cNvGrpSpPr/>
            <p:nvPr/>
          </p:nvGrpSpPr>
          <p:grpSpPr>
            <a:xfrm flipH="1">
              <a:off x="1058571" y="3306470"/>
              <a:ext cx="7099778" cy="2714818"/>
              <a:chOff x="424543" y="3306470"/>
              <a:chExt cx="7099778" cy="2714818"/>
            </a:xfrm>
          </p:grpSpPr>
          <p:grpSp>
            <p:nvGrpSpPr>
              <p:cNvPr id="71" name="Ομάδα 70"/>
              <p:cNvGrpSpPr/>
              <p:nvPr/>
            </p:nvGrpSpPr>
            <p:grpSpPr>
              <a:xfrm>
                <a:off x="424543" y="3573016"/>
                <a:ext cx="7099778" cy="2448272"/>
                <a:chOff x="424543" y="3573016"/>
                <a:chExt cx="7099778" cy="2448272"/>
              </a:xfrm>
            </p:grpSpPr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8188" y="3573016"/>
                  <a:ext cx="7096133" cy="2448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62" name="Ελεύθερη σχεδίαση 61"/>
                <p:cNvSpPr/>
                <p:nvPr/>
              </p:nvSpPr>
              <p:spPr>
                <a:xfrm>
                  <a:off x="4247728" y="3583026"/>
                  <a:ext cx="3265714" cy="1066800"/>
                </a:xfrm>
                <a:custGeom>
                  <a:avLst/>
                  <a:gdLst>
                    <a:gd name="connsiteX0" fmla="*/ 0 w 3265714"/>
                    <a:gd name="connsiteY0" fmla="*/ 0 h 1066800"/>
                    <a:gd name="connsiteX1" fmla="*/ 0 w 3265714"/>
                    <a:gd name="connsiteY1" fmla="*/ 762000 h 1066800"/>
                    <a:gd name="connsiteX2" fmla="*/ 3265714 w 3265714"/>
                    <a:gd name="connsiteY2" fmla="*/ 1066800 h 1066800"/>
                    <a:gd name="connsiteX3" fmla="*/ 3243943 w 3265714"/>
                    <a:gd name="connsiteY3" fmla="*/ 0 h 1066800"/>
                    <a:gd name="connsiteX4" fmla="*/ 0 w 3265714"/>
                    <a:gd name="connsiteY4" fmla="*/ 0 h 1066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65714" h="1066800">
                      <a:moveTo>
                        <a:pt x="0" y="0"/>
                      </a:moveTo>
                      <a:lnTo>
                        <a:pt x="0" y="762000"/>
                      </a:lnTo>
                      <a:lnTo>
                        <a:pt x="3265714" y="1066800"/>
                      </a:lnTo>
                      <a:lnTo>
                        <a:pt x="324394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64" name="Ευθεία γραμμή σύνδεσης 63"/>
                <p:cNvCxnSpPr/>
                <p:nvPr/>
              </p:nvCxnSpPr>
              <p:spPr>
                <a:xfrm>
                  <a:off x="892052" y="4617168"/>
                  <a:ext cx="14400" cy="432000"/>
                </a:xfrm>
                <a:prstGeom prst="line">
                  <a:avLst/>
                </a:prstGeom>
                <a:ln w="1143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Ορθογώνιο 65"/>
                <p:cNvSpPr/>
                <p:nvPr/>
              </p:nvSpPr>
              <p:spPr>
                <a:xfrm>
                  <a:off x="436014" y="3583902"/>
                  <a:ext cx="543126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8" name="Ελεύθερη σχεδίαση 67"/>
                <p:cNvSpPr/>
                <p:nvPr/>
              </p:nvSpPr>
              <p:spPr>
                <a:xfrm>
                  <a:off x="424543" y="5094514"/>
                  <a:ext cx="1545772" cy="918000"/>
                </a:xfrm>
                <a:custGeom>
                  <a:avLst/>
                  <a:gdLst>
                    <a:gd name="connsiteX0" fmla="*/ 10886 w 1545772"/>
                    <a:gd name="connsiteY0" fmla="*/ 0 h 925286"/>
                    <a:gd name="connsiteX1" fmla="*/ 1393372 w 1545772"/>
                    <a:gd name="connsiteY1" fmla="*/ 130629 h 925286"/>
                    <a:gd name="connsiteX2" fmla="*/ 1545772 w 1545772"/>
                    <a:gd name="connsiteY2" fmla="*/ 925286 h 925286"/>
                    <a:gd name="connsiteX3" fmla="*/ 0 w 1545772"/>
                    <a:gd name="connsiteY3" fmla="*/ 914400 h 925286"/>
                    <a:gd name="connsiteX4" fmla="*/ 10886 w 1545772"/>
                    <a:gd name="connsiteY4" fmla="*/ 0 h 925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5772" h="925286">
                      <a:moveTo>
                        <a:pt x="10886" y="0"/>
                      </a:moveTo>
                      <a:lnTo>
                        <a:pt x="1393372" y="130629"/>
                      </a:lnTo>
                      <a:lnTo>
                        <a:pt x="1545772" y="925286"/>
                      </a:lnTo>
                      <a:lnTo>
                        <a:pt x="0" y="914400"/>
                      </a:lnTo>
                      <a:lnTo>
                        <a:pt x="10886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9" name="Ορθογώνιο 68"/>
                <p:cNvSpPr/>
                <p:nvPr/>
              </p:nvSpPr>
              <p:spPr>
                <a:xfrm>
                  <a:off x="4788024" y="5866386"/>
                  <a:ext cx="1872208" cy="1425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95" name="TextBox 94"/>
              <p:cNvSpPr txBox="1"/>
              <p:nvPr/>
            </p:nvSpPr>
            <p:spPr>
              <a:xfrm>
                <a:off x="430869" y="3306470"/>
                <a:ext cx="7092000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Μη Πολωμένο Κύμα</a:t>
                </a:r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Πολωμένο Κύμα          </a:t>
                </a:r>
              </a:p>
            </p:txBody>
          </p:sp>
        </p:grpSp>
        <p:grpSp>
          <p:nvGrpSpPr>
            <p:cNvPr id="77" name="Ομάδα 76"/>
            <p:cNvGrpSpPr/>
            <p:nvPr/>
          </p:nvGrpSpPr>
          <p:grpSpPr>
            <a:xfrm flipH="1">
              <a:off x="35496" y="4437505"/>
              <a:ext cx="8784976" cy="1596846"/>
              <a:chOff x="17172" y="3616674"/>
              <a:chExt cx="8784976" cy="1596846"/>
            </a:xfrm>
          </p:grpSpPr>
          <p:cxnSp>
            <p:nvCxnSpPr>
              <p:cNvPr id="96" name="Ευθεία γραμμή σύνδεσης 95"/>
              <p:cNvCxnSpPr/>
              <p:nvPr/>
            </p:nvCxnSpPr>
            <p:spPr>
              <a:xfrm>
                <a:off x="17172" y="3616674"/>
                <a:ext cx="8136905" cy="82800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Ευθεία γραμμή σύνδεσης 99"/>
              <p:cNvCxnSpPr/>
              <p:nvPr/>
            </p:nvCxnSpPr>
            <p:spPr>
              <a:xfrm flipH="1">
                <a:off x="7506005" y="4365218"/>
                <a:ext cx="1296143" cy="162408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Ευθεία γραμμή σύνδεσης 100"/>
              <p:cNvCxnSpPr/>
              <p:nvPr/>
            </p:nvCxnSpPr>
            <p:spPr>
              <a:xfrm flipH="1">
                <a:off x="7735010" y="3826423"/>
                <a:ext cx="916511" cy="115993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Ευθεία γραμμή σύνδεσης 101"/>
              <p:cNvCxnSpPr/>
              <p:nvPr/>
            </p:nvCxnSpPr>
            <p:spPr>
              <a:xfrm flipH="1" flipV="1">
                <a:off x="7650021" y="3934828"/>
                <a:ext cx="962311" cy="999273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Ευθεία γραμμή σύνδεσης 102"/>
              <p:cNvCxnSpPr/>
              <p:nvPr/>
            </p:nvCxnSpPr>
            <p:spPr>
              <a:xfrm flipH="1">
                <a:off x="8127952" y="3660218"/>
                <a:ext cx="72006" cy="155330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Ευθεία γραμμή σύνδεσης 71"/>
            <p:cNvCxnSpPr/>
            <p:nvPr/>
          </p:nvCxnSpPr>
          <p:spPr>
            <a:xfrm>
              <a:off x="7678722" y="4613197"/>
              <a:ext cx="7200" cy="43200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Ευθύγραμμο βέλος σύνδεσης 106"/>
          <p:cNvCxnSpPr/>
          <p:nvPr/>
        </p:nvCxnSpPr>
        <p:spPr>
          <a:xfrm>
            <a:off x="8154704" y="3933056"/>
            <a:ext cx="0" cy="118800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Τίτλος 1"/>
          <p:cNvSpPr txBox="1">
            <a:spLocks/>
          </p:cNvSpPr>
          <p:nvPr/>
        </p:nvSpPr>
        <p:spPr>
          <a:xfrm>
            <a:off x="827584" y="-27384"/>
            <a:ext cx="7772400" cy="5760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Πόλωση Φωτός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Ομάδα 11"/>
          <p:cNvGrpSpPr/>
          <p:nvPr/>
        </p:nvGrpSpPr>
        <p:grpSpPr>
          <a:xfrm>
            <a:off x="107504" y="633510"/>
            <a:ext cx="2347247" cy="2752071"/>
            <a:chOff x="784593" y="633510"/>
            <a:chExt cx="2347247" cy="2752071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878903" y="1832279"/>
              <a:ext cx="2252937" cy="1553302"/>
              <a:chOff x="878903" y="1832279"/>
              <a:chExt cx="2252937" cy="1553302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878903" y="1832279"/>
                <a:ext cx="1296143" cy="1553302"/>
                <a:chOff x="878903" y="1832279"/>
                <a:chExt cx="1296143" cy="1553302"/>
              </a:xfrm>
              <a:scene3d>
                <a:camera prst="orthographicFront">
                  <a:rot lat="600000" lon="7200000" rev="0"/>
                </a:camera>
                <a:lightRig rig="threePt" dir="t"/>
              </a:scene3d>
            </p:grpSpPr>
            <p:cxnSp>
              <p:nvCxnSpPr>
                <p:cNvPr id="34" name="Ευθεία γραμμή σύνδεσης 33"/>
                <p:cNvCxnSpPr/>
                <p:nvPr/>
              </p:nvCxnSpPr>
              <p:spPr>
                <a:xfrm>
                  <a:off x="878903" y="2537279"/>
                  <a:ext cx="1296143" cy="162408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Ευθεία γραμμή σύνδεσης 34"/>
                <p:cNvCxnSpPr/>
                <p:nvPr/>
              </p:nvCxnSpPr>
              <p:spPr>
                <a:xfrm>
                  <a:off x="1029530" y="1998484"/>
                  <a:ext cx="916511" cy="1159930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Ευθεία γραμμή σύνδεσης 35"/>
                <p:cNvCxnSpPr/>
                <p:nvPr/>
              </p:nvCxnSpPr>
              <p:spPr>
                <a:xfrm flipV="1">
                  <a:off x="1068719" y="2106889"/>
                  <a:ext cx="962311" cy="999273"/>
                </a:xfrm>
                <a:prstGeom prst="line">
                  <a:avLst/>
                </a:prstGeom>
                <a:ln w="57150">
                  <a:solidFill>
                    <a:srgbClr val="FFFF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Ευθεία γραμμή σύνδεσης 36"/>
                <p:cNvCxnSpPr/>
                <p:nvPr/>
              </p:nvCxnSpPr>
              <p:spPr>
                <a:xfrm>
                  <a:off x="1481093" y="1832279"/>
                  <a:ext cx="72006" cy="1553302"/>
                </a:xfrm>
                <a:prstGeom prst="line">
                  <a:avLst/>
                </a:prstGeom>
                <a:ln w="57150">
                  <a:solidFill>
                    <a:srgbClr val="FFFF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Ευθεία γραμμή σύνδεσης 29"/>
              <p:cNvCxnSpPr/>
              <p:nvPr/>
            </p:nvCxnSpPr>
            <p:spPr>
              <a:xfrm>
                <a:off x="1527982" y="2624141"/>
                <a:ext cx="1603858" cy="372811"/>
              </a:xfrm>
              <a:prstGeom prst="line">
                <a:avLst/>
              </a:prstGeom>
              <a:ln w="57150">
                <a:solidFill>
                  <a:srgbClr val="FFFF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784593" y="633510"/>
              <a:ext cx="197656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Σύμβολο Φυσικού</a:t>
              </a:r>
            </a:p>
            <a:p>
              <a:pPr algn="ctr"/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Φωτός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7110969" y="789622"/>
            <a:ext cx="1925527" cy="2595959"/>
            <a:chOff x="4996611" y="789622"/>
            <a:chExt cx="1925527" cy="2595959"/>
          </a:xfrm>
        </p:grpSpPr>
        <p:sp>
          <p:nvSpPr>
            <p:cNvPr id="18" name="TextBox 17"/>
            <p:cNvSpPr txBox="1"/>
            <p:nvPr/>
          </p:nvSpPr>
          <p:spPr>
            <a:xfrm>
              <a:off x="4996611" y="789622"/>
              <a:ext cx="19255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Σύμβολο Πολωτή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5158122" y="1310892"/>
              <a:ext cx="1620000" cy="2074689"/>
              <a:chOff x="3779912" y="2060848"/>
              <a:chExt cx="1620000" cy="2074689"/>
            </a:xfrm>
          </p:grpSpPr>
          <p:sp>
            <p:nvSpPr>
              <p:cNvPr id="3" name="Έλλειψη 2"/>
              <p:cNvSpPr/>
              <p:nvPr/>
            </p:nvSpPr>
            <p:spPr>
              <a:xfrm>
                <a:off x="3779912" y="2515537"/>
                <a:ext cx="1620000" cy="1620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016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" name="Ευθύγραμμο βέλος σύνδεσης 5"/>
              <p:cNvCxnSpPr/>
              <p:nvPr/>
            </p:nvCxnSpPr>
            <p:spPr>
              <a:xfrm flipV="1">
                <a:off x="4589912" y="2060848"/>
                <a:ext cx="0" cy="432000"/>
              </a:xfrm>
              <a:prstGeom prst="straightConnector1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Ομάδα 47"/>
          <p:cNvGrpSpPr/>
          <p:nvPr/>
        </p:nvGrpSpPr>
        <p:grpSpPr>
          <a:xfrm>
            <a:off x="323528" y="4352559"/>
            <a:ext cx="2252937" cy="1553302"/>
            <a:chOff x="878903" y="1832279"/>
            <a:chExt cx="2252937" cy="1553302"/>
          </a:xfrm>
        </p:grpSpPr>
        <p:grpSp>
          <p:nvGrpSpPr>
            <p:cNvPr id="50" name="Ομάδα 49"/>
            <p:cNvGrpSpPr/>
            <p:nvPr/>
          </p:nvGrpSpPr>
          <p:grpSpPr>
            <a:xfrm>
              <a:off x="878903" y="1832279"/>
              <a:ext cx="1296143" cy="1553302"/>
              <a:chOff x="878903" y="1832279"/>
              <a:chExt cx="1296143" cy="1553302"/>
            </a:xfrm>
            <a:scene3d>
              <a:camera prst="orthographicFront">
                <a:rot lat="600000" lon="7200000" rev="0"/>
              </a:camera>
              <a:lightRig rig="threePt" dir="t"/>
            </a:scene3d>
          </p:grpSpPr>
          <p:cxnSp>
            <p:nvCxnSpPr>
              <p:cNvPr id="52" name="Ευθεία γραμμή σύνδεσης 51"/>
              <p:cNvCxnSpPr/>
              <p:nvPr/>
            </p:nvCxnSpPr>
            <p:spPr>
              <a:xfrm>
                <a:off x="878903" y="2537279"/>
                <a:ext cx="1296143" cy="162408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εία γραμμή σύνδεσης 52"/>
              <p:cNvCxnSpPr/>
              <p:nvPr/>
            </p:nvCxnSpPr>
            <p:spPr>
              <a:xfrm>
                <a:off x="1029530" y="1998484"/>
                <a:ext cx="916511" cy="115993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Ευθεία γραμμή σύνδεσης 53"/>
              <p:cNvCxnSpPr/>
              <p:nvPr/>
            </p:nvCxnSpPr>
            <p:spPr>
              <a:xfrm flipV="1">
                <a:off x="1068719" y="2106889"/>
                <a:ext cx="962311" cy="999273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εία γραμμή σύνδεσης 54"/>
              <p:cNvCxnSpPr/>
              <p:nvPr/>
            </p:nvCxnSpPr>
            <p:spPr>
              <a:xfrm>
                <a:off x="1481093" y="1832279"/>
                <a:ext cx="72006" cy="1553302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Ευθεία γραμμή σύνδεσης 50"/>
            <p:cNvCxnSpPr/>
            <p:nvPr/>
          </p:nvCxnSpPr>
          <p:spPr>
            <a:xfrm>
              <a:off x="1527982" y="2624141"/>
              <a:ext cx="1603858" cy="372811"/>
            </a:xfrm>
            <a:prstGeom prst="line">
              <a:avLst/>
            </a:prstGeom>
            <a:ln w="571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Ομάδα 1"/>
          <p:cNvGrpSpPr/>
          <p:nvPr/>
        </p:nvGrpSpPr>
        <p:grpSpPr>
          <a:xfrm>
            <a:off x="1784377" y="4206326"/>
            <a:ext cx="1620000" cy="2089451"/>
            <a:chOff x="1784377" y="4206326"/>
            <a:chExt cx="1620000" cy="2089451"/>
          </a:xfrm>
        </p:grpSpPr>
        <p:cxnSp>
          <p:nvCxnSpPr>
            <p:cNvPr id="61" name="Ευθύγραμμο βέλος σύνδεσης 60"/>
            <p:cNvCxnSpPr/>
            <p:nvPr/>
          </p:nvCxnSpPr>
          <p:spPr>
            <a:xfrm flipV="1">
              <a:off x="2699792" y="4206326"/>
              <a:ext cx="63873" cy="457696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Έλλειψη 56"/>
            <p:cNvSpPr/>
            <p:nvPr/>
          </p:nvSpPr>
          <p:spPr>
            <a:xfrm>
              <a:off x="1784377" y="4675777"/>
              <a:ext cx="1620000" cy="1620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01600">
              <a:solidFill>
                <a:schemeClr val="accent6">
                  <a:lumMod val="75000"/>
                </a:schemeClr>
              </a:solidFill>
            </a:ln>
            <a:scene3d>
              <a:camera prst="isometricOffAxis2Right">
                <a:rot lat="1080000" lon="17759998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8" name="Ομάδα 67"/>
          <p:cNvGrpSpPr/>
          <p:nvPr/>
        </p:nvGrpSpPr>
        <p:grpSpPr>
          <a:xfrm>
            <a:off x="4839343" y="4356628"/>
            <a:ext cx="2252937" cy="1553302"/>
            <a:chOff x="878903" y="1832279"/>
            <a:chExt cx="2252937" cy="1553302"/>
          </a:xfrm>
        </p:grpSpPr>
        <p:grpSp>
          <p:nvGrpSpPr>
            <p:cNvPr id="69" name="Ομάδα 68"/>
            <p:cNvGrpSpPr/>
            <p:nvPr/>
          </p:nvGrpSpPr>
          <p:grpSpPr>
            <a:xfrm>
              <a:off x="878903" y="1832279"/>
              <a:ext cx="1296143" cy="1553302"/>
              <a:chOff x="878903" y="1832279"/>
              <a:chExt cx="1296143" cy="1553302"/>
            </a:xfrm>
            <a:scene3d>
              <a:camera prst="orthographicFront">
                <a:rot lat="600000" lon="7200000" rev="0"/>
              </a:camera>
              <a:lightRig rig="threePt" dir="t"/>
            </a:scene3d>
          </p:grpSpPr>
          <p:cxnSp>
            <p:nvCxnSpPr>
              <p:cNvPr id="71" name="Ευθεία γραμμή σύνδεσης 70"/>
              <p:cNvCxnSpPr/>
              <p:nvPr/>
            </p:nvCxnSpPr>
            <p:spPr>
              <a:xfrm>
                <a:off x="878903" y="2537279"/>
                <a:ext cx="1296143" cy="162408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Ευθεία γραμμή σύνδεσης 71"/>
              <p:cNvCxnSpPr/>
              <p:nvPr/>
            </p:nvCxnSpPr>
            <p:spPr>
              <a:xfrm>
                <a:off x="1029530" y="1998484"/>
                <a:ext cx="916511" cy="115993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Ευθεία γραμμή σύνδεσης 72"/>
              <p:cNvCxnSpPr/>
              <p:nvPr/>
            </p:nvCxnSpPr>
            <p:spPr>
              <a:xfrm flipV="1">
                <a:off x="1068719" y="2106889"/>
                <a:ext cx="962311" cy="999273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Ευθεία γραμμή σύνδεσης 73"/>
              <p:cNvCxnSpPr/>
              <p:nvPr/>
            </p:nvCxnSpPr>
            <p:spPr>
              <a:xfrm>
                <a:off x="1481093" y="1832279"/>
                <a:ext cx="72006" cy="1553302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Ευθεία γραμμή σύνδεσης 69"/>
            <p:cNvCxnSpPr/>
            <p:nvPr/>
          </p:nvCxnSpPr>
          <p:spPr>
            <a:xfrm>
              <a:off x="1527982" y="2624141"/>
              <a:ext cx="1603858" cy="372811"/>
            </a:xfrm>
            <a:prstGeom prst="line">
              <a:avLst/>
            </a:prstGeom>
            <a:ln w="571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/>
        </p:nvGrpSpPr>
        <p:grpSpPr>
          <a:xfrm>
            <a:off x="6282280" y="4664022"/>
            <a:ext cx="1620000" cy="1620000"/>
            <a:chOff x="6282280" y="4664022"/>
            <a:chExt cx="1620000" cy="1620000"/>
          </a:xfrm>
        </p:grpSpPr>
        <p:sp>
          <p:nvSpPr>
            <p:cNvPr id="78" name="Έλλειψη 77"/>
            <p:cNvSpPr/>
            <p:nvPr/>
          </p:nvSpPr>
          <p:spPr>
            <a:xfrm>
              <a:off x="6282280" y="4664022"/>
              <a:ext cx="1620000" cy="1620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01600">
              <a:solidFill>
                <a:schemeClr val="accent6">
                  <a:lumMod val="75000"/>
                </a:schemeClr>
              </a:solidFill>
            </a:ln>
            <a:scene3d>
              <a:camera prst="isometricOffAxis2Right">
                <a:rot lat="1080000" lon="17759998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Ευθύγραμμο βέλος σύνδεσης 79"/>
            <p:cNvCxnSpPr/>
            <p:nvPr/>
          </p:nvCxnSpPr>
          <p:spPr>
            <a:xfrm rot="3180000" flipV="1">
              <a:off x="7622370" y="4974939"/>
              <a:ext cx="63873" cy="457696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Ομάδα 12"/>
          <p:cNvGrpSpPr/>
          <p:nvPr/>
        </p:nvGrpSpPr>
        <p:grpSpPr>
          <a:xfrm>
            <a:off x="2472883" y="4797152"/>
            <a:ext cx="1667069" cy="1728192"/>
            <a:chOff x="2472883" y="4797152"/>
            <a:chExt cx="1667069" cy="1728192"/>
          </a:xfrm>
        </p:grpSpPr>
        <p:cxnSp>
          <p:nvCxnSpPr>
            <p:cNvPr id="65" name="Ευθύγραμμο βέλος σύνδεσης 64"/>
            <p:cNvCxnSpPr/>
            <p:nvPr/>
          </p:nvCxnSpPr>
          <p:spPr>
            <a:xfrm flipH="1">
              <a:off x="3923929" y="5157192"/>
              <a:ext cx="216023" cy="1368152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Ομάδα 4"/>
            <p:cNvGrpSpPr/>
            <p:nvPr/>
          </p:nvGrpSpPr>
          <p:grpSpPr>
            <a:xfrm>
              <a:off x="2472883" y="4797152"/>
              <a:ext cx="1522893" cy="1368152"/>
              <a:chOff x="2472883" y="4797152"/>
              <a:chExt cx="1522893" cy="1368152"/>
            </a:xfrm>
          </p:grpSpPr>
          <p:cxnSp>
            <p:nvCxnSpPr>
              <p:cNvPr id="59" name="Ευθύγραμμο βέλος σύνδεσης 58"/>
              <p:cNvCxnSpPr/>
              <p:nvPr/>
            </p:nvCxnSpPr>
            <p:spPr>
              <a:xfrm>
                <a:off x="2555776" y="5517232"/>
                <a:ext cx="1440000" cy="338400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Ευθύγραμμο βέλος σύνδεσης 40"/>
              <p:cNvCxnSpPr/>
              <p:nvPr/>
            </p:nvCxnSpPr>
            <p:spPr>
              <a:xfrm flipH="1">
                <a:off x="2472883" y="4797152"/>
                <a:ext cx="216023" cy="136815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Ομάδα 9"/>
          <p:cNvGrpSpPr/>
          <p:nvPr/>
        </p:nvGrpSpPr>
        <p:grpSpPr>
          <a:xfrm>
            <a:off x="6721354" y="5333866"/>
            <a:ext cx="2243134" cy="759430"/>
            <a:chOff x="6721354" y="5333866"/>
            <a:chExt cx="2243134" cy="759430"/>
          </a:xfrm>
        </p:grpSpPr>
        <p:cxnSp>
          <p:nvCxnSpPr>
            <p:cNvPr id="86" name="Ευθύγραμμο βέλος σύνδεσης 85"/>
            <p:cNvCxnSpPr/>
            <p:nvPr/>
          </p:nvCxnSpPr>
          <p:spPr>
            <a:xfrm>
              <a:off x="7092347" y="5527652"/>
              <a:ext cx="1440000" cy="33840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ύγραμμο βέλος σύνδεσης 86"/>
            <p:cNvCxnSpPr/>
            <p:nvPr/>
          </p:nvCxnSpPr>
          <p:spPr>
            <a:xfrm flipH="1">
              <a:off x="8244488" y="5697296"/>
              <a:ext cx="720000" cy="396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ύγραμμο βέλος σύνδεσης 41"/>
            <p:cNvCxnSpPr/>
            <p:nvPr/>
          </p:nvCxnSpPr>
          <p:spPr>
            <a:xfrm flipH="1">
              <a:off x="6721354" y="5333866"/>
              <a:ext cx="720000" cy="396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Τίτλος 1"/>
          <p:cNvSpPr txBox="1">
            <a:spLocks/>
          </p:cNvSpPr>
          <p:nvPr/>
        </p:nvSpPr>
        <p:spPr>
          <a:xfrm>
            <a:off x="827584" y="-27384"/>
            <a:ext cx="7772400" cy="5760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Πόλωση Φωτός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Ομάδα 55"/>
          <p:cNvGrpSpPr/>
          <p:nvPr/>
        </p:nvGrpSpPr>
        <p:grpSpPr>
          <a:xfrm>
            <a:off x="4770534" y="1730425"/>
            <a:ext cx="720000" cy="1584000"/>
            <a:chOff x="6217298" y="4199074"/>
            <a:chExt cx="720000" cy="1584000"/>
          </a:xfrm>
        </p:grpSpPr>
        <p:cxnSp>
          <p:nvCxnSpPr>
            <p:cNvPr id="58" name="Ευθύγραμμο βέλος σύνδεσης 57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Ευθύγραμμο βέλος σύνδεσης 59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Ομάδα 61"/>
          <p:cNvGrpSpPr/>
          <p:nvPr/>
        </p:nvGrpSpPr>
        <p:grpSpPr>
          <a:xfrm>
            <a:off x="4698670" y="1749709"/>
            <a:ext cx="720000" cy="1584000"/>
            <a:chOff x="6217298" y="4199074"/>
            <a:chExt cx="720000" cy="1584000"/>
          </a:xfrm>
        </p:grpSpPr>
        <p:cxnSp>
          <p:nvCxnSpPr>
            <p:cNvPr id="63" name="Ευθύγραμμο βέλος σύνδεσης 62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Ευθύγραμμο βέλος σύνδεσης 63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Ομάδα 65"/>
          <p:cNvGrpSpPr/>
          <p:nvPr/>
        </p:nvGrpSpPr>
        <p:grpSpPr>
          <a:xfrm>
            <a:off x="4626662" y="1761122"/>
            <a:ext cx="720000" cy="1584000"/>
            <a:chOff x="6217298" y="4199074"/>
            <a:chExt cx="720000" cy="1584000"/>
          </a:xfrm>
        </p:grpSpPr>
        <p:cxnSp>
          <p:nvCxnSpPr>
            <p:cNvPr id="67" name="Ευθύγραμμο βέλος σύνδεσης 66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Ευθύγραμμο βέλος σύνδεσης 74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" name="Ομάδα 75"/>
          <p:cNvGrpSpPr/>
          <p:nvPr/>
        </p:nvGrpSpPr>
        <p:grpSpPr>
          <a:xfrm>
            <a:off x="4410638" y="1825617"/>
            <a:ext cx="720000" cy="1584000"/>
            <a:chOff x="6217298" y="4199074"/>
            <a:chExt cx="720000" cy="1584000"/>
          </a:xfrm>
        </p:grpSpPr>
        <p:cxnSp>
          <p:nvCxnSpPr>
            <p:cNvPr id="77" name="Ευθύγραμμο βέλος σύνδεσης 76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Ευθύγραμμο βέλος σύνδεσης 78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Ομάδα 80"/>
          <p:cNvGrpSpPr/>
          <p:nvPr/>
        </p:nvGrpSpPr>
        <p:grpSpPr>
          <a:xfrm>
            <a:off x="4482646" y="1803515"/>
            <a:ext cx="720000" cy="1584000"/>
            <a:chOff x="6217298" y="4199074"/>
            <a:chExt cx="720000" cy="1584000"/>
          </a:xfrm>
        </p:grpSpPr>
        <p:cxnSp>
          <p:nvCxnSpPr>
            <p:cNvPr id="82" name="Ευθύγραμμο βέλος σύνδεσης 81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Ευθύγραμμο βέλος σύνδεσης 82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Ομάδα 83"/>
          <p:cNvGrpSpPr/>
          <p:nvPr/>
        </p:nvGrpSpPr>
        <p:grpSpPr>
          <a:xfrm>
            <a:off x="4554654" y="1781413"/>
            <a:ext cx="720000" cy="1584000"/>
            <a:chOff x="6217298" y="4199074"/>
            <a:chExt cx="720000" cy="1584000"/>
          </a:xfrm>
        </p:grpSpPr>
        <p:cxnSp>
          <p:nvCxnSpPr>
            <p:cNvPr id="85" name="Ευθύγραμμο βέλος σύνδεσης 84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Ευθύγραμμο βέλος σύνδεσης 87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Ομάδα 88"/>
          <p:cNvGrpSpPr/>
          <p:nvPr/>
        </p:nvGrpSpPr>
        <p:grpSpPr>
          <a:xfrm>
            <a:off x="4338486" y="1836503"/>
            <a:ext cx="720000" cy="1584000"/>
            <a:chOff x="6217298" y="4199074"/>
            <a:chExt cx="720000" cy="1584000"/>
          </a:xfrm>
        </p:grpSpPr>
        <p:cxnSp>
          <p:nvCxnSpPr>
            <p:cNvPr id="90" name="Ευθύγραμμο βέλος σύνδεσης 89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Ευθύγραμμο βέλος σύνδεσης 90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Ομάδα 91"/>
          <p:cNvGrpSpPr/>
          <p:nvPr/>
        </p:nvGrpSpPr>
        <p:grpSpPr>
          <a:xfrm>
            <a:off x="4266622" y="1855787"/>
            <a:ext cx="720000" cy="1584000"/>
            <a:chOff x="6217298" y="4199074"/>
            <a:chExt cx="720000" cy="1584000"/>
          </a:xfrm>
        </p:grpSpPr>
        <p:cxnSp>
          <p:nvCxnSpPr>
            <p:cNvPr id="93" name="Ευθύγραμμο βέλος σύνδεσης 92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Ευθύγραμμο βέλος σύνδεσης 93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" name="Ομάδα 94"/>
          <p:cNvGrpSpPr/>
          <p:nvPr/>
        </p:nvGrpSpPr>
        <p:grpSpPr>
          <a:xfrm>
            <a:off x="4194614" y="1878086"/>
            <a:ext cx="720000" cy="1584000"/>
            <a:chOff x="6217298" y="4199074"/>
            <a:chExt cx="720000" cy="1584000"/>
          </a:xfrm>
        </p:grpSpPr>
        <p:cxnSp>
          <p:nvCxnSpPr>
            <p:cNvPr id="96" name="Ευθύγραμμο βέλος σύνδεσης 95"/>
            <p:cNvCxnSpPr/>
            <p:nvPr/>
          </p:nvCxnSpPr>
          <p:spPr>
            <a:xfrm>
              <a:off x="6217298" y="4654739"/>
              <a:ext cx="720000" cy="70759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Ευθύγραμμο βέλος σύνδεσης 96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Ομάδα 97"/>
          <p:cNvGrpSpPr/>
          <p:nvPr/>
        </p:nvGrpSpPr>
        <p:grpSpPr>
          <a:xfrm>
            <a:off x="4043906" y="1931695"/>
            <a:ext cx="576000" cy="1584000"/>
            <a:chOff x="6282614" y="4199074"/>
            <a:chExt cx="576000" cy="1584000"/>
          </a:xfrm>
        </p:grpSpPr>
        <p:cxnSp>
          <p:nvCxnSpPr>
            <p:cNvPr id="99" name="Ευθύγραμμο βέλος σύνδεσης 98"/>
            <p:cNvCxnSpPr/>
            <p:nvPr/>
          </p:nvCxnSpPr>
          <p:spPr>
            <a:xfrm>
              <a:off x="6282614" y="4720055"/>
              <a:ext cx="576000" cy="5760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Ευθύγραμμο βέλος σύνδεσης 99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Ομάδα 100"/>
          <p:cNvGrpSpPr/>
          <p:nvPr/>
        </p:nvGrpSpPr>
        <p:grpSpPr>
          <a:xfrm>
            <a:off x="4105028" y="1909593"/>
            <a:ext cx="648000" cy="1584000"/>
            <a:chOff x="6271728" y="4199074"/>
            <a:chExt cx="648000" cy="1584000"/>
          </a:xfrm>
        </p:grpSpPr>
        <p:cxnSp>
          <p:nvCxnSpPr>
            <p:cNvPr id="102" name="Ευθύγραμμο βέλος σύνδεσης 101"/>
            <p:cNvCxnSpPr/>
            <p:nvPr/>
          </p:nvCxnSpPr>
          <p:spPr>
            <a:xfrm>
              <a:off x="6271728" y="4698283"/>
              <a:ext cx="648000" cy="6480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Ευθύγραμμο βέλος σύνδεσης 102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4" name="Ομάδα 103"/>
          <p:cNvGrpSpPr/>
          <p:nvPr/>
        </p:nvGrpSpPr>
        <p:grpSpPr>
          <a:xfrm>
            <a:off x="4144154" y="1890933"/>
            <a:ext cx="684000" cy="1584000"/>
            <a:chOff x="6239070" y="4199074"/>
            <a:chExt cx="684000" cy="1584000"/>
          </a:xfrm>
        </p:grpSpPr>
        <p:cxnSp>
          <p:nvCxnSpPr>
            <p:cNvPr id="105" name="Ευθύγραμμο βέλος σύνδεσης 104"/>
            <p:cNvCxnSpPr/>
            <p:nvPr/>
          </p:nvCxnSpPr>
          <p:spPr>
            <a:xfrm>
              <a:off x="6239070" y="4676511"/>
              <a:ext cx="684000" cy="6840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Ευθύγραμμο βέλος σύνδεσης 105"/>
            <p:cNvCxnSpPr/>
            <p:nvPr/>
          </p:nvCxnSpPr>
          <p:spPr>
            <a:xfrm>
              <a:off x="6559760" y="4199074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Ομάδα 106"/>
          <p:cNvGrpSpPr/>
          <p:nvPr/>
        </p:nvGrpSpPr>
        <p:grpSpPr>
          <a:xfrm>
            <a:off x="4022134" y="1983311"/>
            <a:ext cx="482400" cy="1512000"/>
            <a:chOff x="4892690" y="4120616"/>
            <a:chExt cx="482400" cy="1512000"/>
          </a:xfrm>
        </p:grpSpPr>
        <p:cxnSp>
          <p:nvCxnSpPr>
            <p:cNvPr id="108" name="Ευθύγραμμο βέλος σύνδεσης 107"/>
            <p:cNvCxnSpPr/>
            <p:nvPr/>
          </p:nvCxnSpPr>
          <p:spPr>
            <a:xfrm>
              <a:off x="4892690" y="4663226"/>
              <a:ext cx="482400" cy="4680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Ευθύγραμμο βέλος σύνδεσης 108"/>
            <p:cNvCxnSpPr/>
            <p:nvPr/>
          </p:nvCxnSpPr>
          <p:spPr>
            <a:xfrm>
              <a:off x="5130486" y="4120616"/>
              <a:ext cx="0" cy="1512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0" name="Ομάδα 109"/>
          <p:cNvGrpSpPr/>
          <p:nvPr/>
        </p:nvGrpSpPr>
        <p:grpSpPr>
          <a:xfrm>
            <a:off x="4000362" y="2037741"/>
            <a:ext cx="360000" cy="1440000"/>
            <a:chOff x="3225620" y="3494172"/>
            <a:chExt cx="360000" cy="1440000"/>
          </a:xfrm>
        </p:grpSpPr>
        <p:cxnSp>
          <p:nvCxnSpPr>
            <p:cNvPr id="111" name="Ευθύγραμμο βέλος σύνδεσης 110"/>
            <p:cNvCxnSpPr/>
            <p:nvPr/>
          </p:nvCxnSpPr>
          <p:spPr>
            <a:xfrm>
              <a:off x="3225620" y="4055077"/>
              <a:ext cx="360000" cy="3600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Ευθύγραμμο βέλος σύνδεσης 111"/>
            <p:cNvCxnSpPr/>
            <p:nvPr/>
          </p:nvCxnSpPr>
          <p:spPr>
            <a:xfrm>
              <a:off x="3402294" y="3494172"/>
              <a:ext cx="0" cy="1440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Ομάδα 112"/>
          <p:cNvGrpSpPr/>
          <p:nvPr/>
        </p:nvGrpSpPr>
        <p:grpSpPr>
          <a:xfrm>
            <a:off x="3928354" y="2109749"/>
            <a:ext cx="324000" cy="1368000"/>
            <a:chOff x="4548116" y="4080436"/>
            <a:chExt cx="324000" cy="1368000"/>
          </a:xfrm>
        </p:grpSpPr>
        <p:cxnSp>
          <p:nvCxnSpPr>
            <p:cNvPr id="114" name="Ευθύγραμμο βέλος σύνδεσης 113"/>
            <p:cNvCxnSpPr/>
            <p:nvPr/>
          </p:nvCxnSpPr>
          <p:spPr>
            <a:xfrm>
              <a:off x="4548116" y="4624771"/>
              <a:ext cx="324000" cy="2880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Ευθύγραμμο βέλος σύνδεσης 114"/>
            <p:cNvCxnSpPr/>
            <p:nvPr/>
          </p:nvCxnSpPr>
          <p:spPr>
            <a:xfrm>
              <a:off x="4714310" y="4080436"/>
              <a:ext cx="0" cy="1368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Ομάδα 115"/>
          <p:cNvGrpSpPr/>
          <p:nvPr/>
        </p:nvGrpSpPr>
        <p:grpSpPr>
          <a:xfrm>
            <a:off x="3888590" y="2125749"/>
            <a:ext cx="180000" cy="1332000"/>
            <a:chOff x="1025840" y="3558064"/>
            <a:chExt cx="180000" cy="1332000"/>
          </a:xfrm>
        </p:grpSpPr>
        <p:cxnSp>
          <p:nvCxnSpPr>
            <p:cNvPr id="117" name="Ευθύγραμμο βέλος σύνδεσης 116"/>
            <p:cNvCxnSpPr/>
            <p:nvPr/>
          </p:nvCxnSpPr>
          <p:spPr>
            <a:xfrm>
              <a:off x="1025840" y="4141785"/>
              <a:ext cx="180000" cy="1944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Ευθύγραμμο βέλος σύνδεσης 117"/>
            <p:cNvCxnSpPr/>
            <p:nvPr/>
          </p:nvCxnSpPr>
          <p:spPr>
            <a:xfrm>
              <a:off x="1145148" y="3558064"/>
              <a:ext cx="0" cy="1332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9" name="Ευθύγραμμο βέλος σύνδεσης 118"/>
          <p:cNvCxnSpPr/>
          <p:nvPr/>
        </p:nvCxnSpPr>
        <p:spPr>
          <a:xfrm>
            <a:off x="3925004" y="2159985"/>
            <a:ext cx="0" cy="1296000"/>
          </a:xfrm>
          <a:prstGeom prst="straightConnector1">
            <a:avLst/>
          </a:prstGeom>
          <a:ln w="12700">
            <a:solidFill>
              <a:srgbClr val="FF00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0" name="Ομάδα 119"/>
          <p:cNvGrpSpPr/>
          <p:nvPr/>
        </p:nvGrpSpPr>
        <p:grpSpPr>
          <a:xfrm>
            <a:off x="3834574" y="2217901"/>
            <a:ext cx="36000" cy="1260000"/>
            <a:chOff x="6541338" y="4294869"/>
            <a:chExt cx="36000" cy="1584000"/>
          </a:xfrm>
        </p:grpSpPr>
        <p:sp>
          <p:nvSpPr>
            <p:cNvPr id="121" name="Έλλειψη 120"/>
            <p:cNvSpPr/>
            <p:nvPr/>
          </p:nvSpPr>
          <p:spPr>
            <a:xfrm>
              <a:off x="6541338" y="5072348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22" name="Ευθύγραμμο βέλος σύνδεσης 121"/>
            <p:cNvCxnSpPr/>
            <p:nvPr/>
          </p:nvCxnSpPr>
          <p:spPr>
            <a:xfrm>
              <a:off x="6559760" y="4294869"/>
              <a:ext cx="0" cy="15840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3" name="Ομάδα 122"/>
          <p:cNvGrpSpPr/>
          <p:nvPr/>
        </p:nvGrpSpPr>
        <p:grpSpPr>
          <a:xfrm>
            <a:off x="2627784" y="692696"/>
            <a:ext cx="3341702" cy="3077421"/>
            <a:chOff x="3024231" y="663079"/>
            <a:chExt cx="3341702" cy="3077421"/>
          </a:xfrm>
        </p:grpSpPr>
        <p:sp>
          <p:nvSpPr>
            <p:cNvPr id="124" name="TextBox 123"/>
            <p:cNvSpPr txBox="1"/>
            <p:nvPr/>
          </p:nvSpPr>
          <p:spPr>
            <a:xfrm>
              <a:off x="3420336" y="663079"/>
              <a:ext cx="2945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Πολωτικός Κρύσταλλος σε μεγέθυνση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Παραλληλόγραμμο 124"/>
            <p:cNvSpPr/>
            <p:nvPr/>
          </p:nvSpPr>
          <p:spPr>
            <a:xfrm rot="21352368">
              <a:off x="3024231" y="1626108"/>
              <a:ext cx="2789011" cy="2114392"/>
            </a:xfrm>
            <a:prstGeom prst="parallelogram">
              <a:avLst>
                <a:gd name="adj" fmla="val 24590"/>
              </a:avLst>
            </a:prstGeom>
            <a:solidFill>
              <a:schemeClr val="bg1"/>
            </a:solidFill>
            <a:scene3d>
              <a:camera prst="orthographicFront">
                <a:rot lat="1200000" lon="4200000" rev="0"/>
              </a:camera>
              <a:lightRig rig="balanced" dir="t"/>
            </a:scene3d>
            <a:sp3d extrusionH="1098550" prstMaterial="clear">
              <a:extrusionClr>
                <a:srgbClr val="FFFF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126" name="Ευθύγραμμο βέλος σύνδεσης 125"/>
          <p:cNvCxnSpPr/>
          <p:nvPr/>
        </p:nvCxnSpPr>
        <p:spPr>
          <a:xfrm>
            <a:off x="3780764" y="2227081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Ευθύγραμμο βέλος σύνδεσης 126"/>
          <p:cNvCxnSpPr/>
          <p:nvPr/>
        </p:nvCxnSpPr>
        <p:spPr>
          <a:xfrm>
            <a:off x="3708756" y="2237967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Ευθύγραμμο βέλος σύνδεσης 127"/>
          <p:cNvCxnSpPr/>
          <p:nvPr/>
        </p:nvCxnSpPr>
        <p:spPr>
          <a:xfrm>
            <a:off x="3564740" y="2284717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Ευθύγραμμο βέλος σύνδεσης 128"/>
          <p:cNvCxnSpPr/>
          <p:nvPr/>
        </p:nvCxnSpPr>
        <p:spPr>
          <a:xfrm>
            <a:off x="3636748" y="2262945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Ευθύγραμμο βέλος σύνδεσης 129"/>
          <p:cNvCxnSpPr/>
          <p:nvPr/>
        </p:nvCxnSpPr>
        <p:spPr>
          <a:xfrm>
            <a:off x="3492732" y="2303783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Ευθύγραμμο βέλος σύνδεσης 130"/>
          <p:cNvCxnSpPr/>
          <p:nvPr/>
        </p:nvCxnSpPr>
        <p:spPr>
          <a:xfrm>
            <a:off x="3348716" y="2346026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Ευθύγραμμο βέλος σύνδεσης 131"/>
          <p:cNvCxnSpPr/>
          <p:nvPr/>
        </p:nvCxnSpPr>
        <p:spPr>
          <a:xfrm>
            <a:off x="3420724" y="2328261"/>
            <a:ext cx="0" cy="1260000"/>
          </a:xfrm>
          <a:prstGeom prst="straightConnector1">
            <a:avLst/>
          </a:prstGeom>
          <a:ln w="12700">
            <a:solidFill>
              <a:srgbClr val="FFFF00"/>
            </a:solidFill>
            <a:headEnd type="triangle" w="med" len="lg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Ομάδα 30"/>
          <p:cNvGrpSpPr/>
          <p:nvPr/>
        </p:nvGrpSpPr>
        <p:grpSpPr>
          <a:xfrm>
            <a:off x="2915816" y="1124744"/>
            <a:ext cx="4032448" cy="2076778"/>
            <a:chOff x="2699792" y="1237823"/>
            <a:chExt cx="4032448" cy="2076778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2699792" y="1237823"/>
              <a:ext cx="4032448" cy="2076778"/>
              <a:chOff x="2699792" y="1226937"/>
              <a:chExt cx="4032448" cy="2076778"/>
            </a:xfrm>
          </p:grpSpPr>
          <p:cxnSp>
            <p:nvCxnSpPr>
              <p:cNvPr id="49" name="Ευθύγραμμο βέλος σύνδεσης 48"/>
              <p:cNvCxnSpPr/>
              <p:nvPr/>
            </p:nvCxnSpPr>
            <p:spPr>
              <a:xfrm flipH="1">
                <a:off x="4288510" y="2313940"/>
                <a:ext cx="1714918" cy="453820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Ευθύγραμμο βέλος σύνδεσης 132"/>
              <p:cNvCxnSpPr/>
              <p:nvPr/>
            </p:nvCxnSpPr>
            <p:spPr>
              <a:xfrm flipH="1">
                <a:off x="2699792" y="2944267"/>
                <a:ext cx="890890" cy="216000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none"/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4" name="Ομάδα 133"/>
              <p:cNvGrpSpPr/>
              <p:nvPr/>
            </p:nvGrpSpPr>
            <p:grpSpPr>
              <a:xfrm>
                <a:off x="5364240" y="1226937"/>
                <a:ext cx="1368000" cy="2076778"/>
                <a:chOff x="6816367" y="2493274"/>
                <a:chExt cx="1368000" cy="2076778"/>
              </a:xfrm>
            </p:grpSpPr>
            <p:cxnSp>
              <p:nvCxnSpPr>
                <p:cNvPr id="135" name="Ευθεία γραμμή σύνδεσης 134"/>
                <p:cNvCxnSpPr/>
                <p:nvPr/>
              </p:nvCxnSpPr>
              <p:spPr>
                <a:xfrm>
                  <a:off x="6816367" y="3097515"/>
                  <a:ext cx="1368000" cy="1044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Ευθεία γραμμή σύνδεσης 135"/>
                <p:cNvCxnSpPr/>
                <p:nvPr/>
              </p:nvCxnSpPr>
              <p:spPr>
                <a:xfrm>
                  <a:off x="7420781" y="2493274"/>
                  <a:ext cx="72000" cy="2076778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" name="Ομάδα 136"/>
                <p:cNvGrpSpPr/>
                <p:nvPr/>
              </p:nvGrpSpPr>
              <p:grpSpPr>
                <a:xfrm flipH="1">
                  <a:off x="6818591" y="2807824"/>
                  <a:ext cx="1296143" cy="1553302"/>
                  <a:chOff x="179513" y="1034997"/>
                  <a:chExt cx="1296143" cy="1553302"/>
                </a:xfrm>
                <a:scene3d>
                  <a:camera prst="orthographicFront">
                    <a:rot lat="1800000" lon="3000000" rev="0"/>
                  </a:camera>
                  <a:lightRig rig="threePt" dir="t"/>
                </a:scene3d>
              </p:grpSpPr>
              <p:cxnSp>
                <p:nvCxnSpPr>
                  <p:cNvPr id="138" name="Ευθεία γραμμή σύνδεσης 137"/>
                  <p:cNvCxnSpPr/>
                  <p:nvPr/>
                </p:nvCxnSpPr>
                <p:spPr>
                  <a:xfrm flipH="1">
                    <a:off x="179513" y="1739997"/>
                    <a:ext cx="1296143" cy="162408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Ευθεία γραμμή σύνδεσης 138"/>
                  <p:cNvCxnSpPr/>
                  <p:nvPr/>
                </p:nvCxnSpPr>
                <p:spPr>
                  <a:xfrm flipH="1">
                    <a:off x="408518" y="1201202"/>
                    <a:ext cx="916511" cy="1159930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Ευθεία γραμμή σύνδεσης 139"/>
                  <p:cNvCxnSpPr/>
                  <p:nvPr/>
                </p:nvCxnSpPr>
                <p:spPr>
                  <a:xfrm flipH="1" flipV="1">
                    <a:off x="323529" y="1309607"/>
                    <a:ext cx="962311" cy="999273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Ευθεία γραμμή σύνδεσης 140"/>
                  <p:cNvCxnSpPr/>
                  <p:nvPr/>
                </p:nvCxnSpPr>
                <p:spPr>
                  <a:xfrm flipH="1">
                    <a:off x="801460" y="1034997"/>
                    <a:ext cx="72006" cy="1553302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42" name="Ευθύγραμμο βέλος σύνδεσης 141"/>
            <p:cNvCxnSpPr/>
            <p:nvPr/>
          </p:nvCxnSpPr>
          <p:spPr>
            <a:xfrm flipH="1">
              <a:off x="3555519" y="2521881"/>
              <a:ext cx="1705993" cy="44197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91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Τίτλος 1"/>
          <p:cNvSpPr txBox="1">
            <a:spLocks/>
          </p:cNvSpPr>
          <p:nvPr/>
        </p:nvSpPr>
        <p:spPr>
          <a:xfrm>
            <a:off x="827584" y="-27384"/>
            <a:ext cx="7772400" cy="5760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Πόλωση Φωτός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Ομάδα 23"/>
          <p:cNvGrpSpPr/>
          <p:nvPr/>
        </p:nvGrpSpPr>
        <p:grpSpPr>
          <a:xfrm>
            <a:off x="107504" y="4040538"/>
            <a:ext cx="3672248" cy="2453367"/>
            <a:chOff x="107504" y="4040538"/>
            <a:chExt cx="3672248" cy="2453367"/>
          </a:xfrm>
        </p:grpSpPr>
        <p:grpSp>
          <p:nvGrpSpPr>
            <p:cNvPr id="39" name="Ομάδα 38"/>
            <p:cNvGrpSpPr/>
            <p:nvPr/>
          </p:nvGrpSpPr>
          <p:grpSpPr>
            <a:xfrm>
              <a:off x="107504" y="4040538"/>
              <a:ext cx="3672248" cy="2142088"/>
              <a:chOff x="323528" y="4206326"/>
              <a:chExt cx="3672248" cy="2142088"/>
            </a:xfrm>
          </p:grpSpPr>
          <p:cxnSp>
            <p:nvCxnSpPr>
              <p:cNvPr id="40" name="Ευθύγραμμο βέλος σύνδεσης 39"/>
              <p:cNvCxnSpPr/>
              <p:nvPr/>
            </p:nvCxnSpPr>
            <p:spPr>
              <a:xfrm flipV="1">
                <a:off x="2699792" y="4206326"/>
                <a:ext cx="63873" cy="457696"/>
              </a:xfrm>
              <a:prstGeom prst="straightConnector1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Ομάδα 40"/>
              <p:cNvGrpSpPr/>
              <p:nvPr/>
            </p:nvGrpSpPr>
            <p:grpSpPr>
              <a:xfrm>
                <a:off x="323528" y="4352559"/>
                <a:ext cx="3672248" cy="1995855"/>
                <a:chOff x="323528" y="4352559"/>
                <a:chExt cx="3672248" cy="1995855"/>
              </a:xfrm>
            </p:grpSpPr>
            <p:grpSp>
              <p:nvGrpSpPr>
                <p:cNvPr id="42" name="Ομάδα 41"/>
                <p:cNvGrpSpPr/>
                <p:nvPr/>
              </p:nvGrpSpPr>
              <p:grpSpPr>
                <a:xfrm>
                  <a:off x="323528" y="4352559"/>
                  <a:ext cx="2252937" cy="1553302"/>
                  <a:chOff x="878903" y="1832279"/>
                  <a:chExt cx="2252937" cy="1553302"/>
                </a:xfrm>
              </p:grpSpPr>
              <p:grpSp>
                <p:nvGrpSpPr>
                  <p:cNvPr id="46" name="Ομάδα 45"/>
                  <p:cNvGrpSpPr/>
                  <p:nvPr/>
                </p:nvGrpSpPr>
                <p:grpSpPr>
                  <a:xfrm>
                    <a:off x="878903" y="1832279"/>
                    <a:ext cx="1296143" cy="1553302"/>
                    <a:chOff x="878903" y="1832279"/>
                    <a:chExt cx="1296143" cy="1553302"/>
                  </a:xfrm>
                  <a:scene3d>
                    <a:camera prst="orthographicFront">
                      <a:rot lat="600000" lon="7200000" rev="0"/>
                    </a:camera>
                    <a:lightRig rig="threePt" dir="t"/>
                  </a:scene3d>
                </p:grpSpPr>
                <p:cxnSp>
                  <p:nvCxnSpPr>
                    <p:cNvPr id="48" name="Ευθεία γραμμή σύνδεσης 47"/>
                    <p:cNvCxnSpPr/>
                    <p:nvPr/>
                  </p:nvCxnSpPr>
                  <p:spPr>
                    <a:xfrm>
                      <a:off x="878903" y="2537279"/>
                      <a:ext cx="1296143" cy="162408"/>
                    </a:xfrm>
                    <a:prstGeom prst="line">
                      <a:avLst/>
                    </a:prstGeom>
                    <a:ln w="38100">
                      <a:solidFill>
                        <a:srgbClr val="FFFF00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Ευθεία γραμμή σύνδεσης 48"/>
                    <p:cNvCxnSpPr/>
                    <p:nvPr/>
                  </p:nvCxnSpPr>
                  <p:spPr>
                    <a:xfrm>
                      <a:off x="1029530" y="1998484"/>
                      <a:ext cx="916511" cy="1159930"/>
                    </a:xfrm>
                    <a:prstGeom prst="line">
                      <a:avLst/>
                    </a:prstGeom>
                    <a:ln w="38100">
                      <a:solidFill>
                        <a:srgbClr val="FFFF00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Ευθεία γραμμή σύνδεσης 49"/>
                    <p:cNvCxnSpPr/>
                    <p:nvPr/>
                  </p:nvCxnSpPr>
                  <p:spPr>
                    <a:xfrm flipV="1">
                      <a:off x="1068719" y="2106889"/>
                      <a:ext cx="962311" cy="999273"/>
                    </a:xfrm>
                    <a:prstGeom prst="line">
                      <a:avLst/>
                    </a:prstGeom>
                    <a:ln w="38100">
                      <a:solidFill>
                        <a:srgbClr val="FFFF00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Ευθεία γραμμή σύνδεσης 53"/>
                    <p:cNvCxnSpPr/>
                    <p:nvPr/>
                  </p:nvCxnSpPr>
                  <p:spPr>
                    <a:xfrm>
                      <a:off x="1481093" y="1832279"/>
                      <a:ext cx="72006" cy="1553302"/>
                    </a:xfrm>
                    <a:prstGeom prst="line">
                      <a:avLst/>
                    </a:prstGeom>
                    <a:ln w="38100">
                      <a:solidFill>
                        <a:srgbClr val="FFFF00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7" name="Ευθεία γραμμή σύνδεσης 46"/>
                  <p:cNvCxnSpPr/>
                  <p:nvPr/>
                </p:nvCxnSpPr>
                <p:spPr>
                  <a:xfrm>
                    <a:off x="1527982" y="2624141"/>
                    <a:ext cx="1603858" cy="372811"/>
                  </a:xfrm>
                  <a:prstGeom prst="line">
                    <a:avLst/>
                  </a:prstGeom>
                  <a:ln w="57150">
                    <a:solidFill>
                      <a:srgbClr val="FFFF00"/>
                    </a:solidFill>
                    <a:headEnd type="none" w="med" len="med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" name="Έλλειψη 42"/>
                <p:cNvSpPr/>
                <p:nvPr/>
              </p:nvSpPr>
              <p:spPr>
                <a:xfrm>
                  <a:off x="1784377" y="4675777"/>
                  <a:ext cx="1620000" cy="1620000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0160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isometricOffAxis2Right">
                    <a:rot lat="1080000" lon="17759998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44" name="Ευθύγραμμο βέλος σύνδεσης 43"/>
                <p:cNvCxnSpPr/>
                <p:nvPr/>
              </p:nvCxnSpPr>
              <p:spPr>
                <a:xfrm>
                  <a:off x="2555776" y="5517232"/>
                  <a:ext cx="1440000" cy="338400"/>
                </a:xfrm>
                <a:prstGeom prst="straightConnector1">
                  <a:avLst/>
                </a:prstGeom>
                <a:ln w="571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Ευθύγραμμο βέλος σύνδεσης 44"/>
                <p:cNvCxnSpPr/>
                <p:nvPr/>
              </p:nvCxnSpPr>
              <p:spPr>
                <a:xfrm flipH="1">
                  <a:off x="3149301" y="4980262"/>
                  <a:ext cx="216023" cy="1368152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1" name="Ευθύγραμμο βέλος σύνδεσης 80"/>
            <p:cNvCxnSpPr/>
            <p:nvPr/>
          </p:nvCxnSpPr>
          <p:spPr>
            <a:xfrm flipH="1">
              <a:off x="2256858" y="4653136"/>
              <a:ext cx="216023" cy="1368152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691680" y="6124573"/>
              <a:ext cx="109677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Πολωτής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4355976" y="660179"/>
            <a:ext cx="401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επίπεδα πόλωσης πολωτή και αναλυτή είναι παράλληλα μεταξύ τους</a:t>
            </a:r>
            <a:endParaRPr lang="el-GR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56785" y="2566645"/>
            <a:ext cx="371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επίπεδα πόλωσης πολωτή και αναλυτή είναι κάθετα μεταξύ τους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0" y="3429000"/>
            <a:ext cx="353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επίπεδα πόλωσης πολωτή και αναλυτή σχηματίζουν γωνία φ</a:t>
            </a:r>
            <a:endParaRPr lang="el-GR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Ομάδα 35"/>
          <p:cNvGrpSpPr/>
          <p:nvPr/>
        </p:nvGrpSpPr>
        <p:grpSpPr>
          <a:xfrm>
            <a:off x="107504" y="476672"/>
            <a:ext cx="3683134" cy="2458783"/>
            <a:chOff x="107504" y="476672"/>
            <a:chExt cx="3683134" cy="2458783"/>
          </a:xfrm>
        </p:grpSpPr>
        <p:sp>
          <p:nvSpPr>
            <p:cNvPr id="86" name="TextBox 85"/>
            <p:cNvSpPr txBox="1"/>
            <p:nvPr/>
          </p:nvSpPr>
          <p:spPr>
            <a:xfrm>
              <a:off x="1650933" y="2566123"/>
              <a:ext cx="109677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Πολωτής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107504" y="476672"/>
              <a:ext cx="3683134" cy="2142088"/>
              <a:chOff x="107504" y="476672"/>
              <a:chExt cx="3683134" cy="2142088"/>
            </a:xfrm>
          </p:grpSpPr>
          <p:grpSp>
            <p:nvGrpSpPr>
              <p:cNvPr id="67" name="Ομάδα 66"/>
              <p:cNvGrpSpPr/>
              <p:nvPr/>
            </p:nvGrpSpPr>
            <p:grpSpPr>
              <a:xfrm>
                <a:off x="107504" y="622905"/>
                <a:ext cx="2252937" cy="1553302"/>
                <a:chOff x="878903" y="1832279"/>
                <a:chExt cx="2252937" cy="1553302"/>
              </a:xfrm>
            </p:grpSpPr>
            <p:grpSp>
              <p:nvGrpSpPr>
                <p:cNvPr id="71" name="Ομάδα 70"/>
                <p:cNvGrpSpPr/>
                <p:nvPr/>
              </p:nvGrpSpPr>
              <p:grpSpPr>
                <a:xfrm>
                  <a:off x="878903" y="1832279"/>
                  <a:ext cx="1296143" cy="1553302"/>
                  <a:chOff x="878903" y="1832279"/>
                  <a:chExt cx="1296143" cy="1553302"/>
                </a:xfrm>
                <a:scene3d>
                  <a:camera prst="orthographicFront">
                    <a:rot lat="600000" lon="7200000" rev="0"/>
                  </a:camera>
                  <a:lightRig rig="threePt" dir="t"/>
                </a:scene3d>
              </p:grpSpPr>
              <p:cxnSp>
                <p:nvCxnSpPr>
                  <p:cNvPr id="73" name="Ευθεία γραμμή σύνδεσης 72"/>
                  <p:cNvCxnSpPr/>
                  <p:nvPr/>
                </p:nvCxnSpPr>
                <p:spPr>
                  <a:xfrm>
                    <a:off x="878903" y="2537279"/>
                    <a:ext cx="1296143" cy="162408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Ευθεία γραμμή σύνδεσης 73"/>
                  <p:cNvCxnSpPr/>
                  <p:nvPr/>
                </p:nvCxnSpPr>
                <p:spPr>
                  <a:xfrm>
                    <a:off x="1029530" y="1998484"/>
                    <a:ext cx="916511" cy="1159930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Ευθεία γραμμή σύνδεσης 74"/>
                  <p:cNvCxnSpPr/>
                  <p:nvPr/>
                </p:nvCxnSpPr>
                <p:spPr>
                  <a:xfrm flipV="1">
                    <a:off x="1068719" y="2106889"/>
                    <a:ext cx="962311" cy="999273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Ευθεία γραμμή σύνδεσης 75"/>
                  <p:cNvCxnSpPr/>
                  <p:nvPr/>
                </p:nvCxnSpPr>
                <p:spPr>
                  <a:xfrm>
                    <a:off x="1481093" y="1832279"/>
                    <a:ext cx="72006" cy="1553302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2" name="Ευθεία γραμμή σύνδεσης 71"/>
                <p:cNvCxnSpPr/>
                <p:nvPr/>
              </p:nvCxnSpPr>
              <p:spPr>
                <a:xfrm>
                  <a:off x="1527982" y="2624141"/>
                  <a:ext cx="1603858" cy="372811"/>
                </a:xfrm>
                <a:prstGeom prst="line">
                  <a:avLst/>
                </a:prstGeom>
                <a:ln w="57150">
                  <a:solidFill>
                    <a:srgbClr val="FFFF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" name="Ομάδα 2"/>
              <p:cNvGrpSpPr/>
              <p:nvPr/>
            </p:nvGrpSpPr>
            <p:grpSpPr>
              <a:xfrm>
                <a:off x="1568353" y="476672"/>
                <a:ext cx="2222285" cy="2142088"/>
                <a:chOff x="1568353" y="476672"/>
                <a:chExt cx="2222285" cy="2142088"/>
              </a:xfrm>
            </p:grpSpPr>
            <p:cxnSp>
              <p:nvCxnSpPr>
                <p:cNvPr id="70" name="Ευθύγραμμο βέλος σύνδεσης 69"/>
                <p:cNvCxnSpPr/>
                <p:nvPr/>
              </p:nvCxnSpPr>
              <p:spPr>
                <a:xfrm flipH="1">
                  <a:off x="2933277" y="1250608"/>
                  <a:ext cx="216023" cy="1368152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Ομάδα 9"/>
                <p:cNvGrpSpPr/>
                <p:nvPr/>
              </p:nvGrpSpPr>
              <p:grpSpPr>
                <a:xfrm>
                  <a:off x="1568353" y="476672"/>
                  <a:ext cx="1620000" cy="2089451"/>
                  <a:chOff x="1568353" y="476672"/>
                  <a:chExt cx="1620000" cy="2089451"/>
                </a:xfrm>
              </p:grpSpPr>
              <p:cxnSp>
                <p:nvCxnSpPr>
                  <p:cNvPr id="65" name="Ευθύγραμμο βέλος σύνδεσης 64"/>
                  <p:cNvCxnSpPr/>
                  <p:nvPr/>
                </p:nvCxnSpPr>
                <p:spPr>
                  <a:xfrm flipV="1">
                    <a:off x="2483768" y="476672"/>
                    <a:ext cx="63873" cy="457696"/>
                  </a:xfrm>
                  <a:prstGeom prst="straightConnector1">
                    <a:avLst/>
                  </a:prstGeom>
                  <a:ln w="76200">
                    <a:solidFill>
                      <a:schemeClr val="accent6">
                        <a:lumMod val="75000"/>
                      </a:schemeClr>
                    </a:solidFill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Έλλειψη 67"/>
                  <p:cNvSpPr/>
                  <p:nvPr/>
                </p:nvSpPr>
                <p:spPr>
                  <a:xfrm>
                    <a:off x="1568353" y="946123"/>
                    <a:ext cx="1620000" cy="1620000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 w="101600">
                    <a:solidFill>
                      <a:schemeClr val="accent6">
                        <a:lumMod val="75000"/>
                      </a:schemeClr>
                    </a:solidFill>
                  </a:ln>
                  <a:scene3d>
                    <a:camera prst="isometricOffAxis2Right">
                      <a:rot lat="1080000" lon="17759998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78" name="Ευθύγραμμο βέλος σύνδεσης 77"/>
                <p:cNvCxnSpPr/>
                <p:nvPr/>
              </p:nvCxnSpPr>
              <p:spPr>
                <a:xfrm flipH="1">
                  <a:off x="2267745" y="1081200"/>
                  <a:ext cx="216023" cy="1368152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Ευθύγραμμο βέλος σύνδεσης 82"/>
                <p:cNvCxnSpPr/>
                <p:nvPr/>
              </p:nvCxnSpPr>
              <p:spPr>
                <a:xfrm>
                  <a:off x="2350638" y="1801280"/>
                  <a:ext cx="1440000" cy="338400"/>
                </a:xfrm>
                <a:prstGeom prst="straightConnector1">
                  <a:avLst/>
                </a:prstGeom>
                <a:ln w="571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" name="Ομάδα 8"/>
          <p:cNvGrpSpPr/>
          <p:nvPr/>
        </p:nvGrpSpPr>
        <p:grpSpPr>
          <a:xfrm>
            <a:off x="2857192" y="786476"/>
            <a:ext cx="1620000" cy="2468450"/>
            <a:chOff x="2857192" y="786476"/>
            <a:chExt cx="1620000" cy="2468450"/>
          </a:xfrm>
        </p:grpSpPr>
        <p:sp>
          <p:nvSpPr>
            <p:cNvPr id="87" name="TextBox 86"/>
            <p:cNvSpPr txBox="1"/>
            <p:nvPr/>
          </p:nvSpPr>
          <p:spPr>
            <a:xfrm>
              <a:off x="2970246" y="2885594"/>
              <a:ext cx="1130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Αναλυτής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Ομάδα 24"/>
            <p:cNvGrpSpPr/>
            <p:nvPr/>
          </p:nvGrpSpPr>
          <p:grpSpPr>
            <a:xfrm>
              <a:off x="2857192" y="786476"/>
              <a:ext cx="1620000" cy="2089451"/>
              <a:chOff x="2857192" y="786476"/>
              <a:chExt cx="1620000" cy="2089451"/>
            </a:xfrm>
          </p:grpSpPr>
          <p:cxnSp>
            <p:nvCxnSpPr>
              <p:cNvPr id="52" name="Ευθύγραμμο βέλος σύνδεσης 51"/>
              <p:cNvCxnSpPr/>
              <p:nvPr/>
            </p:nvCxnSpPr>
            <p:spPr>
              <a:xfrm flipV="1">
                <a:off x="3772607" y="786476"/>
                <a:ext cx="63873" cy="457696"/>
              </a:xfrm>
              <a:prstGeom prst="straightConnector1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Έλλειψη 54"/>
              <p:cNvSpPr/>
              <p:nvPr/>
            </p:nvSpPr>
            <p:spPr>
              <a:xfrm>
                <a:off x="2857192" y="1255927"/>
                <a:ext cx="1620000" cy="1620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01600">
                <a:solidFill>
                  <a:schemeClr val="accent6">
                    <a:lumMod val="75000"/>
                  </a:schemeClr>
                </a:solidFill>
              </a:ln>
              <a:scene3d>
                <a:camera prst="isometricOffAxis2Right">
                  <a:rot lat="1080000" lon="17759998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31" name="Ομάδα 30"/>
          <p:cNvGrpSpPr/>
          <p:nvPr/>
        </p:nvGrpSpPr>
        <p:grpSpPr>
          <a:xfrm>
            <a:off x="3553003" y="1358346"/>
            <a:ext cx="1667069" cy="1747148"/>
            <a:chOff x="3553003" y="1358346"/>
            <a:chExt cx="1667069" cy="1747148"/>
          </a:xfrm>
        </p:grpSpPr>
        <p:cxnSp>
          <p:nvCxnSpPr>
            <p:cNvPr id="57" name="Ευθύγραμμο βέλος σύνδεσης 56"/>
            <p:cNvCxnSpPr/>
            <p:nvPr/>
          </p:nvCxnSpPr>
          <p:spPr>
            <a:xfrm flipH="1">
              <a:off x="5004049" y="1737342"/>
              <a:ext cx="216023" cy="1368152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Ευθύγραμμο βέλος σύνδεσης 78"/>
            <p:cNvCxnSpPr/>
            <p:nvPr/>
          </p:nvCxnSpPr>
          <p:spPr>
            <a:xfrm flipH="1">
              <a:off x="3553003" y="1358346"/>
              <a:ext cx="216023" cy="1368152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ύγραμμο βέλος σύνδεσης 55"/>
            <p:cNvCxnSpPr/>
            <p:nvPr/>
          </p:nvCxnSpPr>
          <p:spPr>
            <a:xfrm>
              <a:off x="3628591" y="2097382"/>
              <a:ext cx="1440000" cy="33840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Ομάδα 50"/>
          <p:cNvGrpSpPr/>
          <p:nvPr/>
        </p:nvGrpSpPr>
        <p:grpSpPr>
          <a:xfrm>
            <a:off x="3995936" y="3140968"/>
            <a:ext cx="3672248" cy="2416833"/>
            <a:chOff x="3995936" y="3140968"/>
            <a:chExt cx="3672248" cy="2416833"/>
          </a:xfrm>
        </p:grpSpPr>
        <p:cxnSp>
          <p:nvCxnSpPr>
            <p:cNvPr id="17" name="Ευθύγραμμο βέλος σύνδεσης 16"/>
            <p:cNvCxnSpPr/>
            <p:nvPr/>
          </p:nvCxnSpPr>
          <p:spPr>
            <a:xfrm flipH="1">
              <a:off x="6821709" y="3914904"/>
              <a:ext cx="216023" cy="1368152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Ομάδα 36"/>
            <p:cNvGrpSpPr/>
            <p:nvPr/>
          </p:nvGrpSpPr>
          <p:grpSpPr>
            <a:xfrm>
              <a:off x="3995936" y="3140968"/>
              <a:ext cx="3672248" cy="2416833"/>
              <a:chOff x="3995936" y="3140968"/>
              <a:chExt cx="3672248" cy="2416833"/>
            </a:xfrm>
          </p:grpSpPr>
          <p:cxnSp>
            <p:nvCxnSpPr>
              <p:cNvPr id="12" name="Ευθύγραμμο βέλος σύνδεσης 11"/>
              <p:cNvCxnSpPr/>
              <p:nvPr/>
            </p:nvCxnSpPr>
            <p:spPr>
              <a:xfrm flipV="1">
                <a:off x="6372200" y="3140968"/>
                <a:ext cx="63873" cy="457696"/>
              </a:xfrm>
              <a:prstGeom prst="straightConnector1">
                <a:avLst/>
              </a:prstGeom>
              <a:ln w="76200">
                <a:solidFill>
                  <a:srgbClr val="FFFF00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Ομάδα 5"/>
              <p:cNvGrpSpPr/>
              <p:nvPr/>
            </p:nvGrpSpPr>
            <p:grpSpPr>
              <a:xfrm>
                <a:off x="3995936" y="3287201"/>
                <a:ext cx="3672248" cy="2270600"/>
                <a:chOff x="3995936" y="3287201"/>
                <a:chExt cx="3672248" cy="2270600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5650192" y="5188469"/>
                  <a:ext cx="109677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Πολωτής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" name="Ομάδα 4"/>
                <p:cNvGrpSpPr/>
                <p:nvPr/>
              </p:nvGrpSpPr>
              <p:grpSpPr>
                <a:xfrm>
                  <a:off x="3995936" y="3287201"/>
                  <a:ext cx="3672248" cy="1943218"/>
                  <a:chOff x="3995936" y="3287201"/>
                  <a:chExt cx="3672248" cy="1943218"/>
                </a:xfrm>
              </p:grpSpPr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3995936" y="3287201"/>
                    <a:ext cx="2252937" cy="1553302"/>
                    <a:chOff x="878903" y="1832279"/>
                    <a:chExt cx="2252937" cy="1553302"/>
                  </a:xfrm>
                </p:grpSpPr>
                <p:grpSp>
                  <p:nvGrpSpPr>
                    <p:cNvPr id="18" name="Ομάδα 17"/>
                    <p:cNvGrpSpPr/>
                    <p:nvPr/>
                  </p:nvGrpSpPr>
                  <p:grpSpPr>
                    <a:xfrm>
                      <a:off x="878903" y="1832279"/>
                      <a:ext cx="1296143" cy="1553302"/>
                      <a:chOff x="878903" y="1832279"/>
                      <a:chExt cx="1296143" cy="1553302"/>
                    </a:xfrm>
                    <a:scene3d>
                      <a:camera prst="orthographicFront">
                        <a:rot lat="600000" lon="7200000" rev="0"/>
                      </a:camera>
                      <a:lightRig rig="threePt" dir="t"/>
                    </a:scene3d>
                  </p:grpSpPr>
                  <p:cxnSp>
                    <p:nvCxnSpPr>
                      <p:cNvPr id="20" name="Ευθεία γραμμή σύνδεσης 19"/>
                      <p:cNvCxnSpPr/>
                      <p:nvPr/>
                    </p:nvCxnSpPr>
                    <p:spPr>
                      <a:xfrm>
                        <a:off x="878903" y="2537279"/>
                        <a:ext cx="1296143" cy="162408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Ευθεία γραμμή σύνδεσης 20"/>
                      <p:cNvCxnSpPr/>
                      <p:nvPr/>
                    </p:nvCxnSpPr>
                    <p:spPr>
                      <a:xfrm>
                        <a:off x="1029530" y="1998484"/>
                        <a:ext cx="916511" cy="1159930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Ευθεία γραμμή σύνδεσης 21"/>
                      <p:cNvCxnSpPr/>
                      <p:nvPr/>
                    </p:nvCxnSpPr>
                    <p:spPr>
                      <a:xfrm flipV="1">
                        <a:off x="1068719" y="2106889"/>
                        <a:ext cx="962311" cy="999273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Ευθεία γραμμή σύνδεσης 22"/>
                      <p:cNvCxnSpPr/>
                      <p:nvPr/>
                    </p:nvCxnSpPr>
                    <p:spPr>
                      <a:xfrm>
                        <a:off x="1481093" y="1832279"/>
                        <a:ext cx="72006" cy="1553302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9" name="Ευθεία γραμμή σύνδεσης 18"/>
                    <p:cNvCxnSpPr/>
                    <p:nvPr/>
                  </p:nvCxnSpPr>
                  <p:spPr>
                    <a:xfrm>
                      <a:off x="1527982" y="2624141"/>
                      <a:ext cx="1603858" cy="372811"/>
                    </a:xfrm>
                    <a:prstGeom prst="line">
                      <a:avLst/>
                    </a:prstGeom>
                    <a:ln w="57150">
                      <a:solidFill>
                        <a:srgbClr val="FFFF00"/>
                      </a:solidFill>
                      <a:headEnd type="none" w="med" len="med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Έλλειψη 14"/>
                  <p:cNvSpPr/>
                  <p:nvPr/>
                </p:nvSpPr>
                <p:spPr>
                  <a:xfrm>
                    <a:off x="5456785" y="3610419"/>
                    <a:ext cx="1620000" cy="1620000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 w="101600">
                    <a:solidFill>
                      <a:schemeClr val="accent6">
                        <a:lumMod val="75000"/>
                      </a:schemeClr>
                    </a:solidFill>
                  </a:ln>
                  <a:scene3d>
                    <a:camera prst="isometricOffAxis2Right">
                      <a:rot lat="1080000" lon="17759998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0" name="Ευθύγραμμο βέλος σύνδεσης 79"/>
                  <p:cNvCxnSpPr/>
                  <p:nvPr/>
                </p:nvCxnSpPr>
                <p:spPr>
                  <a:xfrm flipH="1">
                    <a:off x="6147887" y="3717032"/>
                    <a:ext cx="216023" cy="1368152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headEnd type="triangle" w="med" len="lg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Ευθύγραμμο βέλος σύνδεσης 15"/>
                  <p:cNvCxnSpPr/>
                  <p:nvPr/>
                </p:nvCxnSpPr>
                <p:spPr>
                  <a:xfrm>
                    <a:off x="6228184" y="4451874"/>
                    <a:ext cx="1440000" cy="338400"/>
                  </a:xfrm>
                  <a:prstGeom prst="straightConnector1">
                    <a:avLst/>
                  </a:prstGeom>
                  <a:ln w="571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8" name="Ομάδα 37"/>
          <p:cNvGrpSpPr/>
          <p:nvPr/>
        </p:nvGrpSpPr>
        <p:grpSpPr>
          <a:xfrm>
            <a:off x="6749701" y="3904018"/>
            <a:ext cx="1620000" cy="1973254"/>
            <a:chOff x="6749701" y="3904018"/>
            <a:chExt cx="1620000" cy="1973254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6749701" y="3904018"/>
              <a:ext cx="1620000" cy="1973254"/>
              <a:chOff x="6749701" y="3904018"/>
              <a:chExt cx="1620000" cy="1973254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6969505" y="5507940"/>
                <a:ext cx="1130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Αναλυτής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Έλλειψη 25"/>
              <p:cNvSpPr/>
              <p:nvPr/>
            </p:nvSpPr>
            <p:spPr>
              <a:xfrm>
                <a:off x="6749701" y="3904018"/>
                <a:ext cx="1620000" cy="1620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01600">
                <a:solidFill>
                  <a:schemeClr val="accent6">
                    <a:lumMod val="75000"/>
                  </a:schemeClr>
                </a:solidFill>
              </a:ln>
              <a:scene3d>
                <a:camera prst="isometricOffAxis2Right">
                  <a:rot lat="1080000" lon="17759998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27" name="Ευθύγραμμο βέλος σύνδεσης 26"/>
            <p:cNvCxnSpPr/>
            <p:nvPr/>
          </p:nvCxnSpPr>
          <p:spPr>
            <a:xfrm rot="3180000" flipV="1">
              <a:off x="8089791" y="4214935"/>
              <a:ext cx="63873" cy="457696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Ευθύγραμμο βέλος σύνδεσης 27"/>
          <p:cNvCxnSpPr/>
          <p:nvPr/>
        </p:nvCxnSpPr>
        <p:spPr>
          <a:xfrm>
            <a:off x="7559768" y="4767648"/>
            <a:ext cx="1440000" cy="33840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Ομάδα 33"/>
          <p:cNvGrpSpPr/>
          <p:nvPr/>
        </p:nvGrpSpPr>
        <p:grpSpPr>
          <a:xfrm>
            <a:off x="2857192" y="4674782"/>
            <a:ext cx="1620000" cy="2138594"/>
            <a:chOff x="2857192" y="4674782"/>
            <a:chExt cx="1620000" cy="2138594"/>
          </a:xfrm>
        </p:grpSpPr>
        <p:cxnSp>
          <p:nvCxnSpPr>
            <p:cNvPr id="82" name="Ευθύγραμμο βέλος σύνδεσης 81"/>
            <p:cNvCxnSpPr/>
            <p:nvPr/>
          </p:nvCxnSpPr>
          <p:spPr>
            <a:xfrm rot="1500000" flipV="1">
              <a:off x="4089660" y="4674782"/>
              <a:ext cx="63873" cy="457696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3010993" y="6444044"/>
              <a:ext cx="1130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Αναλυτής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Έλλειψη 60"/>
            <p:cNvSpPr/>
            <p:nvPr/>
          </p:nvSpPr>
          <p:spPr>
            <a:xfrm>
              <a:off x="2857192" y="4819793"/>
              <a:ext cx="1620000" cy="1620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01600">
              <a:solidFill>
                <a:schemeClr val="accent6">
                  <a:lumMod val="75000"/>
                </a:schemeClr>
              </a:solidFill>
            </a:ln>
            <a:scene3d>
              <a:camera prst="isometricOffAxis2Right">
                <a:rot lat="1080000" lon="17759998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5" name="Ομάδα 34"/>
          <p:cNvGrpSpPr/>
          <p:nvPr/>
        </p:nvGrpSpPr>
        <p:grpSpPr>
          <a:xfrm>
            <a:off x="3397389" y="5277710"/>
            <a:ext cx="1947247" cy="1153477"/>
            <a:chOff x="3397389" y="5277710"/>
            <a:chExt cx="1947247" cy="1153477"/>
          </a:xfrm>
        </p:grpSpPr>
        <p:cxnSp>
          <p:nvCxnSpPr>
            <p:cNvPr id="62" name="Ευθύγραμμο βέλος σύνδεσης 61"/>
            <p:cNvCxnSpPr/>
            <p:nvPr/>
          </p:nvCxnSpPr>
          <p:spPr>
            <a:xfrm>
              <a:off x="3628591" y="5661248"/>
              <a:ext cx="1440000" cy="33840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ύγραμμο βέλος σύνδεσης 84"/>
            <p:cNvCxnSpPr/>
            <p:nvPr/>
          </p:nvCxnSpPr>
          <p:spPr>
            <a:xfrm rot="-180000" flipH="1">
              <a:off x="4826663" y="5674284"/>
              <a:ext cx="517973" cy="756903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Ευθύγραμμο βέλος σύνδεσης 83"/>
            <p:cNvCxnSpPr/>
            <p:nvPr/>
          </p:nvCxnSpPr>
          <p:spPr>
            <a:xfrm rot="-180000" flipH="1">
              <a:off x="3397389" y="5277710"/>
              <a:ext cx="517973" cy="756903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14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/>
          <p:cNvGrpSpPr/>
          <p:nvPr/>
        </p:nvGrpSpPr>
        <p:grpSpPr>
          <a:xfrm>
            <a:off x="107504" y="692696"/>
            <a:ext cx="3672248" cy="2453367"/>
            <a:chOff x="107504" y="692696"/>
            <a:chExt cx="3672248" cy="2453367"/>
          </a:xfrm>
        </p:grpSpPr>
        <p:grpSp>
          <p:nvGrpSpPr>
            <p:cNvPr id="2" name="Ομάδα 1"/>
            <p:cNvGrpSpPr/>
            <p:nvPr/>
          </p:nvGrpSpPr>
          <p:grpSpPr>
            <a:xfrm>
              <a:off x="107504" y="692696"/>
              <a:ext cx="3672248" cy="2453367"/>
              <a:chOff x="107504" y="692696"/>
              <a:chExt cx="3672248" cy="2453367"/>
            </a:xfrm>
          </p:grpSpPr>
          <p:grpSp>
            <p:nvGrpSpPr>
              <p:cNvPr id="40" name="Ομάδα 39"/>
              <p:cNvGrpSpPr/>
              <p:nvPr/>
            </p:nvGrpSpPr>
            <p:grpSpPr>
              <a:xfrm>
                <a:off x="107504" y="692696"/>
                <a:ext cx="3672248" cy="2142088"/>
                <a:chOff x="323528" y="4206326"/>
                <a:chExt cx="3672248" cy="2142088"/>
              </a:xfrm>
            </p:grpSpPr>
            <p:cxnSp>
              <p:nvCxnSpPr>
                <p:cNvPr id="41" name="Ευθύγραμμο βέλος σύνδεσης 40"/>
                <p:cNvCxnSpPr/>
                <p:nvPr/>
              </p:nvCxnSpPr>
              <p:spPr>
                <a:xfrm flipV="1">
                  <a:off x="2699792" y="4206326"/>
                  <a:ext cx="63873" cy="457696"/>
                </a:xfrm>
                <a:prstGeom prst="straightConnector1">
                  <a:avLst/>
                </a:prstGeom>
                <a:ln w="76200">
                  <a:solidFill>
                    <a:schemeClr val="accent6">
                      <a:lumMod val="75000"/>
                    </a:schemeClr>
                  </a:solidFill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" name="Ομάδα 41"/>
                <p:cNvGrpSpPr/>
                <p:nvPr/>
              </p:nvGrpSpPr>
              <p:grpSpPr>
                <a:xfrm>
                  <a:off x="323528" y="4352559"/>
                  <a:ext cx="3672248" cy="1995855"/>
                  <a:chOff x="323528" y="4352559"/>
                  <a:chExt cx="3672248" cy="1995855"/>
                </a:xfrm>
              </p:grpSpPr>
              <p:grpSp>
                <p:nvGrpSpPr>
                  <p:cNvPr id="43" name="Ομάδα 42"/>
                  <p:cNvGrpSpPr/>
                  <p:nvPr/>
                </p:nvGrpSpPr>
                <p:grpSpPr>
                  <a:xfrm>
                    <a:off x="323528" y="4352559"/>
                    <a:ext cx="2252937" cy="1553302"/>
                    <a:chOff x="878903" y="1832279"/>
                    <a:chExt cx="2252937" cy="1553302"/>
                  </a:xfrm>
                </p:grpSpPr>
                <p:grpSp>
                  <p:nvGrpSpPr>
                    <p:cNvPr id="47" name="Ομάδα 46"/>
                    <p:cNvGrpSpPr/>
                    <p:nvPr/>
                  </p:nvGrpSpPr>
                  <p:grpSpPr>
                    <a:xfrm>
                      <a:off x="878903" y="1832279"/>
                      <a:ext cx="1296143" cy="1553302"/>
                      <a:chOff x="878903" y="1832279"/>
                      <a:chExt cx="1296143" cy="1553302"/>
                    </a:xfrm>
                    <a:scene3d>
                      <a:camera prst="orthographicFront">
                        <a:rot lat="600000" lon="7200000" rev="0"/>
                      </a:camera>
                      <a:lightRig rig="threePt" dir="t"/>
                    </a:scene3d>
                  </p:grpSpPr>
                  <p:cxnSp>
                    <p:nvCxnSpPr>
                      <p:cNvPr id="49" name="Ευθεία γραμμή σύνδεσης 48"/>
                      <p:cNvCxnSpPr/>
                      <p:nvPr/>
                    </p:nvCxnSpPr>
                    <p:spPr>
                      <a:xfrm>
                        <a:off x="878903" y="2537279"/>
                        <a:ext cx="1296143" cy="162408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" name="Ευθεία γραμμή σύνδεσης 49"/>
                      <p:cNvCxnSpPr/>
                      <p:nvPr/>
                    </p:nvCxnSpPr>
                    <p:spPr>
                      <a:xfrm>
                        <a:off x="1029530" y="1998484"/>
                        <a:ext cx="916511" cy="1159930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Ευθεία γραμμή σύνδεσης 50"/>
                      <p:cNvCxnSpPr/>
                      <p:nvPr/>
                    </p:nvCxnSpPr>
                    <p:spPr>
                      <a:xfrm flipV="1">
                        <a:off x="1068719" y="2106889"/>
                        <a:ext cx="962311" cy="999273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Ευθεία γραμμή σύνδεσης 51"/>
                      <p:cNvCxnSpPr/>
                      <p:nvPr/>
                    </p:nvCxnSpPr>
                    <p:spPr>
                      <a:xfrm>
                        <a:off x="1481093" y="1832279"/>
                        <a:ext cx="72006" cy="1553302"/>
                      </a:xfrm>
                      <a:prstGeom prst="line">
                        <a:avLst/>
                      </a:prstGeom>
                      <a:ln w="38100">
                        <a:solidFill>
                          <a:srgbClr val="FFFF00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" name="Ευθεία γραμμή σύνδεσης 47"/>
                    <p:cNvCxnSpPr/>
                    <p:nvPr/>
                  </p:nvCxnSpPr>
                  <p:spPr>
                    <a:xfrm>
                      <a:off x="1527982" y="2624141"/>
                      <a:ext cx="1603858" cy="372811"/>
                    </a:xfrm>
                    <a:prstGeom prst="line">
                      <a:avLst/>
                    </a:prstGeom>
                    <a:ln w="57150">
                      <a:solidFill>
                        <a:srgbClr val="FFFF00"/>
                      </a:solidFill>
                      <a:headEnd type="none" w="med" len="med"/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4" name="Έλλειψη 43"/>
                  <p:cNvSpPr/>
                  <p:nvPr/>
                </p:nvSpPr>
                <p:spPr>
                  <a:xfrm>
                    <a:off x="1784377" y="4675777"/>
                    <a:ext cx="1620000" cy="1620000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 w="101600">
                    <a:solidFill>
                      <a:schemeClr val="accent6">
                        <a:lumMod val="75000"/>
                      </a:schemeClr>
                    </a:solidFill>
                  </a:ln>
                  <a:scene3d>
                    <a:camera prst="isometricOffAxis2Right">
                      <a:rot lat="1080000" lon="17759998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6" name="Ευθύγραμμο βέλος σύνδεσης 45"/>
                  <p:cNvCxnSpPr/>
                  <p:nvPr/>
                </p:nvCxnSpPr>
                <p:spPr>
                  <a:xfrm flipH="1">
                    <a:off x="3149301" y="4980262"/>
                    <a:ext cx="216023" cy="1368152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headEnd type="triangle" w="med" len="lg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>
                    <a:off x="2555776" y="5517232"/>
                    <a:ext cx="1440000" cy="338400"/>
                  </a:xfrm>
                  <a:prstGeom prst="straightConnector1">
                    <a:avLst/>
                  </a:prstGeom>
                  <a:ln w="571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8" name="TextBox 57"/>
              <p:cNvSpPr txBox="1"/>
              <p:nvPr/>
            </p:nvSpPr>
            <p:spPr>
              <a:xfrm>
                <a:off x="1691680" y="2776731"/>
                <a:ext cx="10967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Πολωτής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2" name="Ευθύγραμμο βέλος σύνδεσης 61"/>
            <p:cNvCxnSpPr/>
            <p:nvPr/>
          </p:nvCxnSpPr>
          <p:spPr>
            <a:xfrm flipH="1">
              <a:off x="2256858" y="1290532"/>
              <a:ext cx="216023" cy="1368152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Τίτλος 1"/>
          <p:cNvSpPr txBox="1">
            <a:spLocks/>
          </p:cNvSpPr>
          <p:nvPr/>
        </p:nvSpPr>
        <p:spPr>
          <a:xfrm>
            <a:off x="0" y="-27384"/>
            <a:ext cx="9144000" cy="5760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Malus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Ομάδα 12"/>
          <p:cNvGrpSpPr/>
          <p:nvPr/>
        </p:nvGrpSpPr>
        <p:grpSpPr>
          <a:xfrm>
            <a:off x="77368" y="5152083"/>
            <a:ext cx="5912913" cy="421462"/>
            <a:chOff x="-2320347" y="4161996"/>
            <a:chExt cx="4109117" cy="4214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853192" y="4161996"/>
                  <a:ext cx="935578" cy="42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𝒂</m:t>
                        </m:r>
                        <m:sSubSup>
                          <m:sSub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192" y="4161996"/>
                  <a:ext cx="935578" cy="42146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-2320347" y="4206455"/>
              <a:ext cx="25104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Φωτός μετά τον Πολωτή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119317" y="6229603"/>
            <a:ext cx="6184044" cy="407099"/>
            <a:chOff x="1744257" y="5239516"/>
            <a:chExt cx="4729001" cy="407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259399" y="5239516"/>
                  <a:ext cx="1213859" cy="4070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𝒂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9399" y="5239516"/>
                  <a:ext cx="1213859" cy="4070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1744257" y="5270144"/>
              <a:ext cx="2771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Φωτός μετά τον Αναλυτή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4555077" y="5005163"/>
            <a:ext cx="2137750" cy="1742935"/>
            <a:chOff x="35496" y="3977405"/>
            <a:chExt cx="2137750" cy="1742935"/>
          </a:xfrm>
        </p:grpSpPr>
        <p:sp>
          <p:nvSpPr>
            <p:cNvPr id="8" name="Έλλειψη 7"/>
            <p:cNvSpPr/>
            <p:nvPr/>
          </p:nvSpPr>
          <p:spPr>
            <a:xfrm>
              <a:off x="35496" y="3977405"/>
              <a:ext cx="1673107" cy="174293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FFFF00"/>
                </a:solidFill>
              </a:endParaRPr>
            </a:p>
          </p:txBody>
        </p:sp>
        <p:sp>
          <p:nvSpPr>
            <p:cNvPr id="11" name="Βέλος προς τα κάτω 10"/>
            <p:cNvSpPr/>
            <p:nvPr/>
          </p:nvSpPr>
          <p:spPr>
            <a:xfrm rot="16200000">
              <a:off x="1811727" y="4622053"/>
              <a:ext cx="278073" cy="444964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5076056" y="692696"/>
            <a:ext cx="4032448" cy="3632902"/>
            <a:chOff x="5076056" y="692696"/>
            <a:chExt cx="4032448" cy="3632902"/>
          </a:xfrm>
        </p:grpSpPr>
        <p:cxnSp>
          <p:nvCxnSpPr>
            <p:cNvPr id="76" name="Ευθύγραμμο βέλος σύνδεσης 75"/>
            <p:cNvCxnSpPr/>
            <p:nvPr/>
          </p:nvCxnSpPr>
          <p:spPr>
            <a:xfrm flipV="1">
              <a:off x="7187980" y="2223154"/>
              <a:ext cx="386584" cy="233736"/>
            </a:xfrm>
            <a:prstGeom prst="straightConnector1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Ομάδα 29"/>
            <p:cNvGrpSpPr/>
            <p:nvPr/>
          </p:nvGrpSpPr>
          <p:grpSpPr>
            <a:xfrm>
              <a:off x="5076056" y="692696"/>
              <a:ext cx="4032448" cy="3632902"/>
              <a:chOff x="5076056" y="692696"/>
              <a:chExt cx="4032448" cy="363290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652551" y="692696"/>
                <a:ext cx="12202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Διεύθυνση</a:t>
                </a:r>
              </a:p>
              <a:p>
                <a:pPr algn="ctr"/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Πολωτή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88298" y="1558533"/>
                <a:ext cx="12202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Διεύθυνση</a:t>
                </a:r>
              </a:p>
              <a:p>
                <a:pPr algn="ctr"/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Αναλυτή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4" name="Ομάδα 93"/>
              <p:cNvGrpSpPr/>
              <p:nvPr/>
            </p:nvGrpSpPr>
            <p:grpSpPr>
              <a:xfrm>
                <a:off x="5508535" y="1625012"/>
                <a:ext cx="1800000" cy="2254689"/>
                <a:chOff x="3779912" y="2060848"/>
                <a:chExt cx="1800000" cy="2254689"/>
              </a:xfrm>
            </p:grpSpPr>
            <p:sp>
              <p:nvSpPr>
                <p:cNvPr id="95" name="Έλλειψη 94"/>
                <p:cNvSpPr/>
                <p:nvPr/>
              </p:nvSpPr>
              <p:spPr>
                <a:xfrm>
                  <a:off x="3779912" y="2515537"/>
                  <a:ext cx="1800000" cy="1800000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1016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6" name="Ευθύγραμμο βέλος σύνδεσης 95"/>
                <p:cNvCxnSpPr/>
                <p:nvPr/>
              </p:nvCxnSpPr>
              <p:spPr>
                <a:xfrm flipV="1">
                  <a:off x="4665349" y="2060848"/>
                  <a:ext cx="0" cy="432000"/>
                </a:xfrm>
                <a:prstGeom prst="straightConnector1">
                  <a:avLst/>
                </a:prstGeom>
                <a:ln w="76200">
                  <a:solidFill>
                    <a:schemeClr val="accent6">
                      <a:lumMod val="75000"/>
                    </a:schemeClr>
                  </a:solidFill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Ευθεία γραμμή σύνδεσης 100"/>
              <p:cNvCxnSpPr/>
              <p:nvPr/>
            </p:nvCxnSpPr>
            <p:spPr>
              <a:xfrm flipV="1">
                <a:off x="6383086" y="1301598"/>
                <a:ext cx="0" cy="302400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Ευθεία γραμμή σύνδεσης 104"/>
              <p:cNvCxnSpPr/>
              <p:nvPr/>
            </p:nvCxnSpPr>
            <p:spPr>
              <a:xfrm flipV="1">
                <a:off x="5076056" y="1963586"/>
                <a:ext cx="2926680" cy="1821972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6355340" y="255213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7" name="Ομάδα 36"/>
          <p:cNvGrpSpPr/>
          <p:nvPr/>
        </p:nvGrpSpPr>
        <p:grpSpPr>
          <a:xfrm>
            <a:off x="69559" y="2157390"/>
            <a:ext cx="6306318" cy="2847773"/>
            <a:chOff x="69559" y="2157390"/>
            <a:chExt cx="6306318" cy="2847773"/>
          </a:xfrm>
        </p:grpSpPr>
        <p:sp>
          <p:nvSpPr>
            <p:cNvPr id="3" name="TextBox 2"/>
            <p:cNvSpPr txBox="1"/>
            <p:nvPr/>
          </p:nvSpPr>
          <p:spPr>
            <a:xfrm>
              <a:off x="69559" y="4635831"/>
              <a:ext cx="521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Ηλεκτρικού Πεδίο μετά τον Πολωτή:    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5" name="Ευθύγραμμο βέλος σύνδεσης 114"/>
            <p:cNvCxnSpPr/>
            <p:nvPr/>
          </p:nvCxnSpPr>
          <p:spPr>
            <a:xfrm flipH="1">
              <a:off x="6375546" y="2157390"/>
              <a:ext cx="331" cy="828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5954666" y="224170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24089" y="2281951"/>
            <a:ext cx="6825459" cy="3845354"/>
            <a:chOff x="24089" y="2281951"/>
            <a:chExt cx="6825459" cy="3845354"/>
          </a:xfrm>
        </p:grpSpPr>
        <p:cxnSp>
          <p:nvCxnSpPr>
            <p:cNvPr id="120" name="Ευθεία γραμμή σύνδεσης 119"/>
            <p:cNvCxnSpPr/>
            <p:nvPr/>
          </p:nvCxnSpPr>
          <p:spPr>
            <a:xfrm flipH="1" flipV="1">
              <a:off x="6444208" y="2281951"/>
              <a:ext cx="288033" cy="498978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Ομάδα 37"/>
            <p:cNvGrpSpPr/>
            <p:nvPr/>
          </p:nvGrpSpPr>
          <p:grpSpPr>
            <a:xfrm>
              <a:off x="24089" y="2744788"/>
              <a:ext cx="6825459" cy="3382517"/>
              <a:chOff x="24089" y="2744788"/>
              <a:chExt cx="6825459" cy="3382517"/>
            </a:xfrm>
          </p:grpSpPr>
          <p:grpSp>
            <p:nvGrpSpPr>
              <p:cNvPr id="14" name="Ομάδα 13"/>
              <p:cNvGrpSpPr/>
              <p:nvPr/>
            </p:nvGrpSpPr>
            <p:grpSpPr>
              <a:xfrm>
                <a:off x="24089" y="5700598"/>
                <a:ext cx="6276103" cy="426707"/>
                <a:chOff x="1752281" y="4787860"/>
                <a:chExt cx="6276103" cy="42670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6372200" y="4814457"/>
                      <a:ext cx="165618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</m:func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6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72200" y="4814457"/>
                      <a:ext cx="1656184" cy="400110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7" name="TextBox 26"/>
                <p:cNvSpPr txBox="1"/>
                <p:nvPr/>
              </p:nvSpPr>
              <p:spPr>
                <a:xfrm>
                  <a:off x="1752281" y="4787860"/>
                  <a:ext cx="46989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Ένταση Ηλεκτρικού Πεδίο μετά τον Αναλυτή</a:t>
                  </a:r>
                  <a:r>
                    <a:rPr lang="en-US" b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  <a:endParaRPr lang="el-GR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18" name="Ευθύγραμμο βέλος σύνδεσης 117"/>
              <p:cNvCxnSpPr/>
              <p:nvPr/>
            </p:nvCxnSpPr>
            <p:spPr>
              <a:xfrm flipH="1">
                <a:off x="6388958" y="2744788"/>
                <a:ext cx="360000" cy="216000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triangle" w="med" len="lg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6510994" y="2792526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5" name="Ομάδα 34"/>
          <p:cNvGrpSpPr/>
          <p:nvPr/>
        </p:nvGrpSpPr>
        <p:grpSpPr>
          <a:xfrm>
            <a:off x="7020272" y="5234475"/>
            <a:ext cx="2007840" cy="896773"/>
            <a:chOff x="7020272" y="5234475"/>
            <a:chExt cx="2007840" cy="8967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7020272" y="5661248"/>
                  <a:ext cx="2007840" cy="470000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sz="24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272" y="5661248"/>
                  <a:ext cx="2007840" cy="4700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99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Τίτλος 1"/>
            <p:cNvSpPr txBox="1">
              <a:spLocks/>
            </p:cNvSpPr>
            <p:nvPr/>
          </p:nvSpPr>
          <p:spPr>
            <a:xfrm>
              <a:off x="7207946" y="5234475"/>
              <a:ext cx="1632492" cy="354765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l-GR" sz="1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sz="1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Malus</a:t>
              </a:r>
              <a:endParaRPr lang="el-G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2857192" y="1326940"/>
            <a:ext cx="1620000" cy="2138594"/>
            <a:chOff x="2857192" y="1326940"/>
            <a:chExt cx="1620000" cy="2138594"/>
          </a:xfrm>
        </p:grpSpPr>
        <p:sp>
          <p:nvSpPr>
            <p:cNvPr id="59" name="TextBox 58"/>
            <p:cNvSpPr txBox="1"/>
            <p:nvPr/>
          </p:nvSpPr>
          <p:spPr>
            <a:xfrm>
              <a:off x="3010993" y="3096202"/>
              <a:ext cx="1130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Αναλυτής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2857192" y="1326940"/>
              <a:ext cx="1620000" cy="1765011"/>
              <a:chOff x="2857192" y="1326940"/>
              <a:chExt cx="1620000" cy="1765011"/>
            </a:xfrm>
          </p:grpSpPr>
          <p:sp>
            <p:nvSpPr>
              <p:cNvPr id="54" name="Έλλειψη 53"/>
              <p:cNvSpPr/>
              <p:nvPr/>
            </p:nvSpPr>
            <p:spPr>
              <a:xfrm>
                <a:off x="2857192" y="1471951"/>
                <a:ext cx="1620000" cy="1620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01600">
                <a:solidFill>
                  <a:schemeClr val="accent6">
                    <a:lumMod val="75000"/>
                  </a:schemeClr>
                </a:solidFill>
              </a:ln>
              <a:scene3d>
                <a:camera prst="isometricOffAxis2Right">
                  <a:rot lat="1080000" lon="17759998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56" name="Ευθύγραμμο βέλος σύνδεσης 55"/>
              <p:cNvCxnSpPr/>
              <p:nvPr/>
            </p:nvCxnSpPr>
            <p:spPr>
              <a:xfrm rot="1500000" flipV="1">
                <a:off x="4089660" y="1326940"/>
                <a:ext cx="63873" cy="457696"/>
              </a:xfrm>
              <a:prstGeom prst="straightConnector1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Ομάδα 11"/>
          <p:cNvGrpSpPr/>
          <p:nvPr/>
        </p:nvGrpSpPr>
        <p:grpSpPr>
          <a:xfrm>
            <a:off x="3338766" y="902846"/>
            <a:ext cx="520354" cy="2526154"/>
            <a:chOff x="3338766" y="902846"/>
            <a:chExt cx="520354" cy="2526154"/>
          </a:xfrm>
        </p:grpSpPr>
        <p:sp>
          <p:nvSpPr>
            <p:cNvPr id="86" name="TextBox 85"/>
            <p:cNvSpPr txBox="1"/>
            <p:nvPr/>
          </p:nvSpPr>
          <p:spPr>
            <a:xfrm>
              <a:off x="3338766" y="1732746"/>
              <a:ext cx="4154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Ομάδα 19"/>
            <p:cNvGrpSpPr/>
            <p:nvPr/>
          </p:nvGrpSpPr>
          <p:grpSpPr>
            <a:xfrm>
              <a:off x="3459222" y="902846"/>
              <a:ext cx="399898" cy="2526154"/>
              <a:chOff x="3459222" y="902846"/>
              <a:chExt cx="399898" cy="2526154"/>
            </a:xfrm>
          </p:grpSpPr>
          <p:cxnSp>
            <p:nvCxnSpPr>
              <p:cNvPr id="88" name="Ευθεία γραμμή σύνδεσης 87"/>
              <p:cNvCxnSpPr/>
              <p:nvPr/>
            </p:nvCxnSpPr>
            <p:spPr>
              <a:xfrm flipV="1">
                <a:off x="3459222" y="902846"/>
                <a:ext cx="399898" cy="2526154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Ευθύγραμμο βέλος σύνδεσης 79"/>
              <p:cNvCxnSpPr/>
              <p:nvPr/>
            </p:nvCxnSpPr>
            <p:spPr>
              <a:xfrm flipH="1">
                <a:off x="3635896" y="1628800"/>
                <a:ext cx="108013" cy="688018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headEnd type="triangle" w="med" len="lg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Ομάδα 21"/>
          <p:cNvGrpSpPr/>
          <p:nvPr/>
        </p:nvGrpSpPr>
        <p:grpSpPr>
          <a:xfrm>
            <a:off x="3628591" y="2187286"/>
            <a:ext cx="1440000" cy="464520"/>
            <a:chOff x="3628591" y="2187286"/>
            <a:chExt cx="1440000" cy="464520"/>
          </a:xfrm>
        </p:grpSpPr>
        <p:cxnSp>
          <p:nvCxnSpPr>
            <p:cNvPr id="63" name="Ευθύγραμμο βέλος σύνδεσης 62"/>
            <p:cNvCxnSpPr/>
            <p:nvPr/>
          </p:nvCxnSpPr>
          <p:spPr>
            <a:xfrm flipH="1">
              <a:off x="4363536" y="2187286"/>
              <a:ext cx="180000" cy="2880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ύγραμμο βέλος σύνδεσης 54"/>
            <p:cNvCxnSpPr/>
            <p:nvPr/>
          </p:nvCxnSpPr>
          <p:spPr>
            <a:xfrm>
              <a:off x="3628591" y="2313406"/>
              <a:ext cx="1440000" cy="33840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Ομάδα 15"/>
          <p:cNvGrpSpPr/>
          <p:nvPr/>
        </p:nvGrpSpPr>
        <p:grpSpPr>
          <a:xfrm>
            <a:off x="3149300" y="961591"/>
            <a:ext cx="1327892" cy="2196458"/>
            <a:chOff x="3149300" y="961591"/>
            <a:chExt cx="1327892" cy="2196458"/>
          </a:xfrm>
        </p:grpSpPr>
        <p:sp>
          <p:nvSpPr>
            <p:cNvPr id="87" name="TextBox 86"/>
            <p:cNvSpPr txBox="1"/>
            <p:nvPr/>
          </p:nvSpPr>
          <p:spPr>
            <a:xfrm>
              <a:off x="3669272" y="1659710"/>
              <a:ext cx="3048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Ομάδα 23"/>
            <p:cNvGrpSpPr/>
            <p:nvPr/>
          </p:nvGrpSpPr>
          <p:grpSpPr>
            <a:xfrm>
              <a:off x="3149300" y="961591"/>
              <a:ext cx="1327892" cy="2196458"/>
              <a:chOff x="3149300" y="961591"/>
              <a:chExt cx="1327892" cy="2196458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3149300" y="961591"/>
                <a:ext cx="1327892" cy="2196458"/>
                <a:chOff x="3149300" y="961591"/>
                <a:chExt cx="1327892" cy="2196458"/>
              </a:xfrm>
            </p:grpSpPr>
            <p:cxnSp>
              <p:nvCxnSpPr>
                <p:cNvPr id="36" name="Ευθεία γραμμή σύνδεσης 35"/>
                <p:cNvCxnSpPr/>
                <p:nvPr/>
              </p:nvCxnSpPr>
              <p:spPr>
                <a:xfrm flipV="1">
                  <a:off x="3149300" y="961591"/>
                  <a:ext cx="1327892" cy="2196458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Ευθύγραμμο βέλος σύνδεσης 59"/>
                <p:cNvCxnSpPr/>
                <p:nvPr/>
              </p:nvCxnSpPr>
              <p:spPr>
                <a:xfrm flipH="1">
                  <a:off x="3657668" y="2028480"/>
                  <a:ext cx="180000" cy="28800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headEnd type="triangle" w="med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" name="TextBox 71"/>
              <p:cNvSpPr txBox="1"/>
              <p:nvPr/>
            </p:nvSpPr>
            <p:spPr>
              <a:xfrm>
                <a:off x="3747022" y="1979548"/>
                <a:ext cx="3209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sz="16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614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Ομάδα 10"/>
          <p:cNvGrpSpPr/>
          <p:nvPr/>
        </p:nvGrpSpPr>
        <p:grpSpPr>
          <a:xfrm>
            <a:off x="142536" y="3420289"/>
            <a:ext cx="2455446" cy="3321079"/>
            <a:chOff x="142536" y="3420289"/>
            <a:chExt cx="2455446" cy="3321079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143768" y="3955083"/>
              <a:ext cx="2340000" cy="2782754"/>
              <a:chOff x="143768" y="2791814"/>
              <a:chExt cx="2340000" cy="2782754"/>
            </a:xfrm>
          </p:grpSpPr>
          <p:sp>
            <p:nvSpPr>
              <p:cNvPr id="89" name="Έλλειψη 88"/>
              <p:cNvSpPr/>
              <p:nvPr/>
            </p:nvSpPr>
            <p:spPr>
              <a:xfrm>
                <a:off x="143768" y="3234568"/>
                <a:ext cx="2340000" cy="2340000"/>
              </a:xfrm>
              <a:prstGeom prst="ellipse">
                <a:avLst/>
              </a:prstGeom>
              <a:solidFill>
                <a:schemeClr val="tx1"/>
              </a:solidFill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87" name="Ευθύγραμμο βέλος σύνδεσης 86"/>
              <p:cNvCxnSpPr/>
              <p:nvPr/>
            </p:nvCxnSpPr>
            <p:spPr>
              <a:xfrm flipV="1">
                <a:off x="1320754" y="2791814"/>
                <a:ext cx="0" cy="432000"/>
              </a:xfrm>
              <a:prstGeom prst="straightConnector1">
                <a:avLst/>
              </a:prstGeom>
              <a:ln w="88900">
                <a:solidFill>
                  <a:schemeClr val="accent6">
                    <a:lumMod val="75000"/>
                  </a:schemeClr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Ομάδα 4"/>
            <p:cNvGrpSpPr/>
            <p:nvPr/>
          </p:nvGrpSpPr>
          <p:grpSpPr>
            <a:xfrm>
              <a:off x="142536" y="4400050"/>
              <a:ext cx="2351343" cy="2341318"/>
              <a:chOff x="142536" y="3851933"/>
              <a:chExt cx="2351343" cy="2341318"/>
            </a:xfrm>
          </p:grpSpPr>
          <p:grpSp>
            <p:nvGrpSpPr>
              <p:cNvPr id="175" name="Ομάδα 174"/>
              <p:cNvGrpSpPr/>
              <p:nvPr/>
            </p:nvGrpSpPr>
            <p:grpSpPr>
              <a:xfrm>
                <a:off x="142536" y="3851933"/>
                <a:ext cx="2351343" cy="2341318"/>
                <a:chOff x="3096095" y="320192"/>
                <a:chExt cx="2351343" cy="2341318"/>
              </a:xfrm>
            </p:grpSpPr>
            <p:grpSp>
              <p:nvGrpSpPr>
                <p:cNvPr id="266" name="Ομάδα 265"/>
                <p:cNvGrpSpPr/>
                <p:nvPr/>
              </p:nvGrpSpPr>
              <p:grpSpPr>
                <a:xfrm>
                  <a:off x="3096095" y="320192"/>
                  <a:ext cx="2340001" cy="2340000"/>
                  <a:chOff x="842076" y="3650117"/>
                  <a:chExt cx="2340001" cy="2340000"/>
                </a:xfrm>
              </p:grpSpPr>
              <p:grpSp>
                <p:nvGrpSpPr>
                  <p:cNvPr id="268" name="Ομάδα 267"/>
                  <p:cNvGrpSpPr/>
                  <p:nvPr/>
                </p:nvGrpSpPr>
                <p:grpSpPr>
                  <a:xfrm>
                    <a:off x="842076" y="3650117"/>
                    <a:ext cx="2340001" cy="2340000"/>
                    <a:chOff x="842076" y="3650117"/>
                    <a:chExt cx="2340001" cy="2340000"/>
                  </a:xfrm>
                </p:grpSpPr>
                <p:grpSp>
                  <p:nvGrpSpPr>
                    <p:cNvPr id="275" name="Ομάδα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64224" y="3661244"/>
                      <a:ext cx="2317337" cy="2328356"/>
                      <a:chOff x="0" y="0"/>
                      <a:chExt cx="17995" cy="17995"/>
                    </a:xfrm>
                  </p:grpSpPr>
                  <p:cxnSp>
                    <p:nvCxnSpPr>
                      <p:cNvPr id="294" name="Ευθύγραμμο βέλος σύνδεσης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95" name="Ευθύγραμμο βέλος σύνδεσης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76" name="Ομάδα 41"/>
                    <p:cNvGrpSpPr>
                      <a:grpSpLocks/>
                    </p:cNvGrpSpPr>
                    <p:nvPr/>
                  </p:nvGrpSpPr>
                  <p:grpSpPr bwMode="auto">
                    <a:xfrm rot="1800000">
                      <a:off x="853150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92" name="Ευθύγραμμο βέλος σύνδεσης 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93" name="Ευθύγραμμο βέλος σύνδεσης 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77" name="Ομάδα 44"/>
                    <p:cNvGrpSpPr>
                      <a:grpSpLocks/>
                    </p:cNvGrpSpPr>
                    <p:nvPr/>
                  </p:nvGrpSpPr>
                  <p:grpSpPr bwMode="auto">
                    <a:xfrm rot="1200000">
                      <a:off x="864224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90" name="Ευθύγραμμο βέλος σύνδεσης 4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91" name="Ευθύγραμμο βέλος σύνδεσης 4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78" name="Ομάδα 47"/>
                    <p:cNvGrpSpPr>
                      <a:grpSpLocks/>
                    </p:cNvGrpSpPr>
                    <p:nvPr/>
                  </p:nvGrpSpPr>
                  <p:grpSpPr bwMode="auto">
                    <a:xfrm rot="600000">
                      <a:off x="853150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88" name="Ευθύγραμμο βέλος σύνδεσης 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9" name="Ευθύγραμμο βέλος σύνδεσης 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79" name="Ομάδα 53"/>
                    <p:cNvGrpSpPr>
                      <a:grpSpLocks/>
                    </p:cNvGrpSpPr>
                    <p:nvPr/>
                  </p:nvGrpSpPr>
                  <p:grpSpPr bwMode="auto">
                    <a:xfrm rot="2400000">
                      <a:off x="842076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86" name="Ευθύγραμμο βέλος σύνδεσης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084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7" name="Ευθύγραμμο βέλος σύνδεσης 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80" name="Ομάδα 59"/>
                    <p:cNvGrpSpPr>
                      <a:grpSpLocks/>
                    </p:cNvGrpSpPr>
                    <p:nvPr/>
                  </p:nvGrpSpPr>
                  <p:grpSpPr bwMode="auto">
                    <a:xfrm rot="4200000">
                      <a:off x="858714" y="3655628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284" name="Ευθύγραμμο βέλος σύνδεσης 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5" name="Ευθύγραμμο βέλος σύνδεσης 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81" name="Ομάδα 62"/>
                    <p:cNvGrpSpPr>
                      <a:grpSpLocks/>
                    </p:cNvGrpSpPr>
                    <p:nvPr/>
                  </p:nvGrpSpPr>
                  <p:grpSpPr bwMode="auto">
                    <a:xfrm rot="4800000">
                      <a:off x="847639" y="3666755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283" name="Ευθύγραμμο βέλος σύνδεσης 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2" name="Ευθύγραμμο βέλος σύνδεσης 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269" name="Ομάδα 50"/>
                  <p:cNvGrpSpPr>
                    <a:grpSpLocks/>
                  </p:cNvGrpSpPr>
                  <p:nvPr/>
                </p:nvGrpSpPr>
                <p:grpSpPr bwMode="auto">
                  <a:xfrm rot="3000000">
                    <a:off x="836565" y="3655628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273" name="Ευθύγραμμο βέλος σύνδεσης 5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4" name="Ευθύγραμμο βέλος σύνδεσης 5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84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270" name="Ομάδα 56"/>
                  <p:cNvGrpSpPr>
                    <a:grpSpLocks/>
                  </p:cNvGrpSpPr>
                  <p:nvPr/>
                </p:nvGrpSpPr>
                <p:grpSpPr bwMode="auto">
                  <a:xfrm rot="3600000">
                    <a:off x="858714" y="3666755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271" name="Ευθύγραμμο βέλος σύνδεσης 5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2" name="Ευθύγραμμο βέλος σύνδεσης 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grpSp>
              <p:nvGrpSpPr>
                <p:cNvPr id="236" name="Ομάδα 235"/>
                <p:cNvGrpSpPr/>
                <p:nvPr/>
              </p:nvGrpSpPr>
              <p:grpSpPr>
                <a:xfrm rot="300000">
                  <a:off x="3107437" y="321510"/>
                  <a:ext cx="2340001" cy="2340000"/>
                  <a:chOff x="842076" y="3650117"/>
                  <a:chExt cx="2340001" cy="2340000"/>
                </a:xfrm>
              </p:grpSpPr>
              <p:grpSp>
                <p:nvGrpSpPr>
                  <p:cNvPr id="238" name="Ομάδα 237"/>
                  <p:cNvGrpSpPr/>
                  <p:nvPr/>
                </p:nvGrpSpPr>
                <p:grpSpPr>
                  <a:xfrm>
                    <a:off x="842076" y="3650117"/>
                    <a:ext cx="2340001" cy="2340000"/>
                    <a:chOff x="842076" y="3650117"/>
                    <a:chExt cx="2340001" cy="2340000"/>
                  </a:xfrm>
                </p:grpSpPr>
                <p:grpSp>
                  <p:nvGrpSpPr>
                    <p:cNvPr id="245" name="Ομάδα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64224" y="3661244"/>
                      <a:ext cx="2317337" cy="2328356"/>
                      <a:chOff x="0" y="0"/>
                      <a:chExt cx="17995" cy="17995"/>
                    </a:xfrm>
                  </p:grpSpPr>
                  <p:cxnSp>
                    <p:nvCxnSpPr>
                      <p:cNvPr id="264" name="Ευθύγραμμο βέλος σύνδεσης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65" name="Ευθύγραμμο βέλος σύνδεσης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46" name="Ομάδα 41"/>
                    <p:cNvGrpSpPr>
                      <a:grpSpLocks/>
                    </p:cNvGrpSpPr>
                    <p:nvPr/>
                  </p:nvGrpSpPr>
                  <p:grpSpPr bwMode="auto">
                    <a:xfrm rot="1800000">
                      <a:off x="853150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62" name="Ευθύγραμμο βέλος σύνδεσης 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63" name="Ευθύγραμμο βέλος σύνδεσης 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47" name="Ομάδα 44"/>
                    <p:cNvGrpSpPr>
                      <a:grpSpLocks/>
                    </p:cNvGrpSpPr>
                    <p:nvPr/>
                  </p:nvGrpSpPr>
                  <p:grpSpPr bwMode="auto">
                    <a:xfrm rot="1200000">
                      <a:off x="864224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60" name="Ευθύγραμμο βέλος σύνδεσης 4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61" name="Ευθύγραμμο βέλος σύνδεσης 4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48" name="Ομάδα 47"/>
                    <p:cNvGrpSpPr>
                      <a:grpSpLocks/>
                    </p:cNvGrpSpPr>
                    <p:nvPr/>
                  </p:nvGrpSpPr>
                  <p:grpSpPr bwMode="auto">
                    <a:xfrm rot="600000">
                      <a:off x="853150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58" name="Ευθύγραμμο βέλος σύνδεσης 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9" name="Ευθύγραμμο βέλος σύνδεσης 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49" name="Ομάδα 53"/>
                    <p:cNvGrpSpPr>
                      <a:grpSpLocks/>
                    </p:cNvGrpSpPr>
                    <p:nvPr/>
                  </p:nvGrpSpPr>
                  <p:grpSpPr bwMode="auto">
                    <a:xfrm rot="2400000">
                      <a:off x="842076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56" name="Ευθύγραμμο βέλος σύνδεσης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084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7" name="Ευθύγραμμο βέλος σύνδεσης 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50" name="Ομάδα 59"/>
                    <p:cNvGrpSpPr>
                      <a:grpSpLocks/>
                    </p:cNvGrpSpPr>
                    <p:nvPr/>
                  </p:nvGrpSpPr>
                  <p:grpSpPr bwMode="auto">
                    <a:xfrm rot="4200000">
                      <a:off x="858714" y="3655628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254" name="Ευθύγραμμο βέλος σύνδεσης 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5" name="Ευθύγραμμο βέλος σύνδεσης 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51" name="Ομάδα 62"/>
                    <p:cNvGrpSpPr>
                      <a:grpSpLocks/>
                    </p:cNvGrpSpPr>
                    <p:nvPr/>
                  </p:nvGrpSpPr>
                  <p:grpSpPr bwMode="auto">
                    <a:xfrm rot="4800000">
                      <a:off x="847639" y="3666755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252" name="Ευθύγραμμο βέλος σύνδεσης 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3" name="Ευθύγραμμο βέλος σύνδεσης 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239" name="Ομάδα 50"/>
                  <p:cNvGrpSpPr>
                    <a:grpSpLocks/>
                  </p:cNvGrpSpPr>
                  <p:nvPr/>
                </p:nvGrpSpPr>
                <p:grpSpPr bwMode="auto">
                  <a:xfrm rot="3000000">
                    <a:off x="836565" y="3655628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243" name="Ευθύγραμμο βέλος σύνδεσης 5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4" name="Ευθύγραμμο βέλος σύνδεσης 5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84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240" name="Ομάδα 56"/>
                  <p:cNvGrpSpPr>
                    <a:grpSpLocks/>
                  </p:cNvGrpSpPr>
                  <p:nvPr/>
                </p:nvGrpSpPr>
                <p:grpSpPr bwMode="auto">
                  <a:xfrm rot="3600000">
                    <a:off x="858714" y="3666755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241" name="Ευθύγραμμο βέλος σύνδεσης 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2" name="Ευθύγραμμο βέλος σύνδεσης 5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</p:grpSp>
          <p:sp>
            <p:nvSpPr>
              <p:cNvPr id="157" name="Έλλειψη 156"/>
              <p:cNvSpPr/>
              <p:nvPr/>
            </p:nvSpPr>
            <p:spPr>
              <a:xfrm>
                <a:off x="1298982" y="4962948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9" name="TextBox 158"/>
            <p:cNvSpPr txBox="1"/>
            <p:nvPr/>
          </p:nvSpPr>
          <p:spPr>
            <a:xfrm>
              <a:off x="143982" y="3420289"/>
              <a:ext cx="245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φυσικό φως διέρχεται από ένα πολωτή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Ομάδα 24"/>
          <p:cNvGrpSpPr/>
          <p:nvPr/>
        </p:nvGrpSpPr>
        <p:grpSpPr>
          <a:xfrm>
            <a:off x="35496" y="-27384"/>
            <a:ext cx="2991237" cy="3282526"/>
            <a:chOff x="35496" y="-27384"/>
            <a:chExt cx="2991237" cy="3282526"/>
          </a:xfrm>
        </p:grpSpPr>
        <p:grpSp>
          <p:nvGrpSpPr>
            <p:cNvPr id="6" name="Ομάδα 5"/>
            <p:cNvGrpSpPr/>
            <p:nvPr/>
          </p:nvGrpSpPr>
          <p:grpSpPr>
            <a:xfrm>
              <a:off x="35496" y="-27384"/>
              <a:ext cx="2991237" cy="3282526"/>
              <a:chOff x="35496" y="-643518"/>
              <a:chExt cx="2991237" cy="3282526"/>
            </a:xfrm>
          </p:grpSpPr>
          <p:grpSp>
            <p:nvGrpSpPr>
              <p:cNvPr id="126" name="Ομάδα 125"/>
              <p:cNvGrpSpPr/>
              <p:nvPr/>
            </p:nvGrpSpPr>
            <p:grpSpPr>
              <a:xfrm>
                <a:off x="35496" y="-643518"/>
                <a:ext cx="2991237" cy="3282526"/>
                <a:chOff x="35496" y="-643518"/>
                <a:chExt cx="2991237" cy="3282526"/>
              </a:xfrm>
            </p:grpSpPr>
            <p:grpSp>
              <p:nvGrpSpPr>
                <p:cNvPr id="127" name="Ομάδα 37"/>
                <p:cNvGrpSpPr>
                  <a:grpSpLocks/>
                </p:cNvGrpSpPr>
                <p:nvPr/>
              </p:nvGrpSpPr>
              <p:grpSpPr bwMode="auto">
                <a:xfrm>
                  <a:off x="107504" y="299008"/>
                  <a:ext cx="2340000" cy="2340000"/>
                  <a:chOff x="0" y="0"/>
                  <a:chExt cx="18172" cy="18086"/>
                </a:xfrm>
              </p:grpSpPr>
              <p:grpSp>
                <p:nvGrpSpPr>
                  <p:cNvPr id="129" name="Ομάδα 38"/>
                  <p:cNvGrpSpPr>
                    <a:grpSpLocks/>
                  </p:cNvGrpSpPr>
                  <p:nvPr/>
                </p:nvGrpSpPr>
                <p:grpSpPr bwMode="auto">
                  <a:xfrm>
                    <a:off x="172" y="86"/>
                    <a:ext cx="17996" cy="17996"/>
                    <a:chOff x="0" y="0"/>
                    <a:chExt cx="17995" cy="17995"/>
                  </a:xfrm>
                </p:grpSpPr>
                <p:cxnSp>
                  <p:nvCxnSpPr>
                    <p:cNvPr id="154" name="Ευθύγραμμο βέλος σύνδεσης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11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55" name="Ευθύγραμμο βέλος σύνδεσης 40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87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0" name="Ομάδα 41"/>
                  <p:cNvGrpSpPr>
                    <a:grpSpLocks/>
                  </p:cNvGrpSpPr>
                  <p:nvPr/>
                </p:nvGrpSpPr>
                <p:grpSpPr bwMode="auto">
                  <a:xfrm rot="1800000">
                    <a:off x="86" y="86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52" name="Ευθύγραμμο βέλος σύνδεσης 4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53" name="Ευθύγραμμο βέλος σύνδεσης 43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1" name="Ομάδα 44"/>
                  <p:cNvGrpSpPr>
                    <a:grpSpLocks/>
                  </p:cNvGrpSpPr>
                  <p:nvPr/>
                </p:nvGrpSpPr>
                <p:grpSpPr bwMode="auto">
                  <a:xfrm rot="1200000">
                    <a:off x="172" y="0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50" name="Ευθύγραμμο βέλος σύνδεσης 4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11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51" name="Ευθύγραμμο βέλος σύνδεσης 4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2" name="Ομάδα 47"/>
                  <p:cNvGrpSpPr>
                    <a:grpSpLocks/>
                  </p:cNvGrpSpPr>
                  <p:nvPr/>
                </p:nvGrpSpPr>
                <p:grpSpPr bwMode="auto">
                  <a:xfrm rot="600000">
                    <a:off x="86" y="0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48" name="Ευθύγραμμο βέλος σύνδεσης 4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49" name="Ευθύγραμμο βέλος σύνδεσης 49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3" name="Ομάδα 50"/>
                  <p:cNvGrpSpPr>
                    <a:grpSpLocks/>
                  </p:cNvGrpSpPr>
                  <p:nvPr/>
                </p:nvGrpSpPr>
                <p:grpSpPr bwMode="auto">
                  <a:xfrm rot="3000000">
                    <a:off x="0" y="0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46" name="Ευθύγραμμο βέλος σύνδεσης 5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84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47" name="Ευθύγραμμο βέλος σύνδεσης 5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4" name="Ομάδα 53"/>
                  <p:cNvGrpSpPr>
                    <a:grpSpLocks/>
                  </p:cNvGrpSpPr>
                  <p:nvPr/>
                </p:nvGrpSpPr>
                <p:grpSpPr bwMode="auto">
                  <a:xfrm rot="2400000">
                    <a:off x="0" y="86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44" name="Ευθύγραμμο βέλος σύνδεσης 5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84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45" name="Ευθύγραμμο βέλος σύνδεσης 5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5" name="Ομάδα 56"/>
                  <p:cNvGrpSpPr>
                    <a:grpSpLocks/>
                  </p:cNvGrpSpPr>
                  <p:nvPr/>
                </p:nvGrpSpPr>
                <p:grpSpPr bwMode="auto">
                  <a:xfrm rot="3600000">
                    <a:off x="172" y="86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42" name="Ευθύγραμμο βέλος σύνδεσης 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43" name="Ευθύγραμμο βέλος σύνδεσης 5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6" name="Ομάδα 59"/>
                  <p:cNvGrpSpPr>
                    <a:grpSpLocks/>
                  </p:cNvGrpSpPr>
                  <p:nvPr/>
                </p:nvGrpSpPr>
                <p:grpSpPr bwMode="auto">
                  <a:xfrm rot="4200000">
                    <a:off x="172" y="0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40" name="Ευθύγραμμο βέλος σύνδεσης 6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41" name="Ευθύγραμμο βέλος σύνδεσης 61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37" name="Ομάδα 62"/>
                  <p:cNvGrpSpPr>
                    <a:grpSpLocks/>
                  </p:cNvGrpSpPr>
                  <p:nvPr/>
                </p:nvGrpSpPr>
                <p:grpSpPr bwMode="auto">
                  <a:xfrm rot="4800000">
                    <a:off x="86" y="86"/>
                    <a:ext cx="18000" cy="18000"/>
                    <a:chOff x="0" y="0"/>
                    <a:chExt cx="17995" cy="17995"/>
                  </a:xfrm>
                </p:grpSpPr>
                <p:cxnSp>
                  <p:nvCxnSpPr>
                    <p:cNvPr id="138" name="Ευθύγραμμο βέλος σύνδεσης 6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9" name="Ευθύγραμμο βέλος σύνδεσης 64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87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FFFF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sp>
              <p:nvSpPr>
                <p:cNvPr id="128" name="TextBox 127"/>
                <p:cNvSpPr txBox="1"/>
                <p:nvPr/>
              </p:nvSpPr>
              <p:spPr>
                <a:xfrm>
                  <a:off x="35496" y="-643518"/>
                  <a:ext cx="2991237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Φυσικό φως έντασης  </a:t>
                  </a:r>
                  <a:r>
                    <a:rPr lang="en-US" sz="16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1600" b="1" baseline="-25000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en-US" sz="1600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που διαδίδεται κάθετα στην επιφάνεια της οθόνης</a:t>
                  </a:r>
                  <a:endParaRPr lang="el-GR" sz="1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4" name="Ομάδα 37"/>
              <p:cNvGrpSpPr>
                <a:grpSpLocks/>
              </p:cNvGrpSpPr>
              <p:nvPr/>
            </p:nvGrpSpPr>
            <p:grpSpPr bwMode="auto">
              <a:xfrm rot="300000">
                <a:off x="109947" y="298661"/>
                <a:ext cx="2340000" cy="2340000"/>
                <a:chOff x="0" y="0"/>
                <a:chExt cx="18172" cy="18086"/>
              </a:xfrm>
            </p:grpSpPr>
            <p:grpSp>
              <p:nvGrpSpPr>
                <p:cNvPr id="176" name="Ομάδα 38"/>
                <p:cNvGrpSpPr>
                  <a:grpSpLocks/>
                </p:cNvGrpSpPr>
                <p:nvPr/>
              </p:nvGrpSpPr>
              <p:grpSpPr bwMode="auto">
                <a:xfrm>
                  <a:off x="172" y="86"/>
                  <a:ext cx="17996" cy="17996"/>
                  <a:chOff x="0" y="0"/>
                  <a:chExt cx="17995" cy="17995"/>
                </a:xfrm>
              </p:grpSpPr>
              <p:cxnSp>
                <p:nvCxnSpPr>
                  <p:cNvPr id="201" name="Ευθύγραμμο βέλος σύνδεσης 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11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2" name="Ευθύγραμμο βέλος σύνδεσης 40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87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77" name="Ομάδα 41"/>
                <p:cNvGrpSpPr>
                  <a:grpSpLocks/>
                </p:cNvGrpSpPr>
                <p:nvPr/>
              </p:nvGrpSpPr>
              <p:grpSpPr bwMode="auto">
                <a:xfrm rot="1800000">
                  <a:off x="86" y="86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99" name="Ευθύγραμμο βέλος σύνδεσης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97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0" name="Ευθύγραμμο βέλος σύνδεσης 4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78" name="Ομάδα 44"/>
                <p:cNvGrpSpPr>
                  <a:grpSpLocks/>
                </p:cNvGrpSpPr>
                <p:nvPr/>
              </p:nvGrpSpPr>
              <p:grpSpPr bwMode="auto">
                <a:xfrm rot="1200000">
                  <a:off x="172" y="0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97" name="Ευθύγραμμο βέλος σύνδεσης 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11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8" name="Ευθύγραμμο βέλος σύνδεσης 46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79" name="Ομάδα 47"/>
                <p:cNvGrpSpPr>
                  <a:grpSpLocks/>
                </p:cNvGrpSpPr>
                <p:nvPr/>
              </p:nvGrpSpPr>
              <p:grpSpPr bwMode="auto">
                <a:xfrm rot="600000">
                  <a:off x="86" y="0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95" name="Ευθύγραμμο βέλος σύνδεσης 4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97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6" name="Ευθύγραμμο βέλος σύνδεσης 49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80" name="Ομάδα 50"/>
                <p:cNvGrpSpPr>
                  <a:grpSpLocks/>
                </p:cNvGrpSpPr>
                <p:nvPr/>
              </p:nvGrpSpPr>
              <p:grpSpPr bwMode="auto">
                <a:xfrm rot="3000000">
                  <a:off x="0" y="0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93" name="Ευθύγραμμο βέλος σύνδεσης 5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084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4" name="Ευθύγραμμο βέλος σύνδεσης 5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81" name="Ομάδα 53"/>
                <p:cNvGrpSpPr>
                  <a:grpSpLocks/>
                </p:cNvGrpSpPr>
                <p:nvPr/>
              </p:nvGrpSpPr>
              <p:grpSpPr bwMode="auto">
                <a:xfrm rot="2400000">
                  <a:off x="0" y="86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91" name="Ευθύγραμμο βέλος σύνδεσης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084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2" name="Ευθύγραμμο βέλος σύνδεσης 5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82" name="Ομάδα 56"/>
                <p:cNvGrpSpPr>
                  <a:grpSpLocks/>
                </p:cNvGrpSpPr>
                <p:nvPr/>
              </p:nvGrpSpPr>
              <p:grpSpPr bwMode="auto">
                <a:xfrm rot="3600000">
                  <a:off x="172" y="86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89" name="Ευθύγραμμο βέλος σύνδεσης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97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0" name="Ευθύγραμμο βέλος σύνδεσης 58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83" name="Ομάδα 59"/>
                <p:cNvGrpSpPr>
                  <a:grpSpLocks/>
                </p:cNvGrpSpPr>
                <p:nvPr/>
              </p:nvGrpSpPr>
              <p:grpSpPr bwMode="auto">
                <a:xfrm rot="4200000">
                  <a:off x="172" y="0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87" name="Ευθύγραμμο βέλος σύνδεσης 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97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8" name="Ευθύγραμμο βέλος σύνδεσης 6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1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84" name="Ομάδα 62"/>
                <p:cNvGrpSpPr>
                  <a:grpSpLocks/>
                </p:cNvGrpSpPr>
                <p:nvPr/>
              </p:nvGrpSpPr>
              <p:grpSpPr bwMode="auto">
                <a:xfrm rot="4800000">
                  <a:off x="86" y="86"/>
                  <a:ext cx="18000" cy="18000"/>
                  <a:chOff x="0" y="0"/>
                  <a:chExt cx="17995" cy="17995"/>
                </a:xfrm>
              </p:grpSpPr>
              <p:cxnSp>
                <p:nvCxnSpPr>
                  <p:cNvPr id="185" name="Ευθύγραμμο βέλος σύνδεσης 6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97" y="0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6" name="Ευθύγραμμο βέλος σύνδεσης 6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8998" y="-87"/>
                    <a:ext cx="0" cy="17995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FFFF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  <p:sp>
          <p:nvSpPr>
            <p:cNvPr id="4" name="Έλλειψη 3"/>
            <p:cNvSpPr/>
            <p:nvPr/>
          </p:nvSpPr>
          <p:spPr>
            <a:xfrm>
              <a:off x="1259632" y="203239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0" name="TextBox 159"/>
          <p:cNvSpPr txBox="1"/>
          <p:nvPr/>
        </p:nvSpPr>
        <p:spPr>
          <a:xfrm>
            <a:off x="2195736" y="972017"/>
            <a:ext cx="5066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βέλος μαζί με τη διεύθυνση διάδοσης ορίζουν το επίπεδο διάδοσης κάθε στοιχειώδους φωτεινού κύματος</a:t>
            </a:r>
            <a:endParaRPr lang="el-G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Ομάδα 26"/>
          <p:cNvGrpSpPr/>
          <p:nvPr/>
        </p:nvGrpSpPr>
        <p:grpSpPr>
          <a:xfrm>
            <a:off x="56278" y="4077704"/>
            <a:ext cx="8432481" cy="2757706"/>
            <a:chOff x="56278" y="4077704"/>
            <a:chExt cx="8432481" cy="2757706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56278" y="4315410"/>
              <a:ext cx="2653625" cy="2520000"/>
              <a:chOff x="56278" y="3156737"/>
              <a:chExt cx="2653625" cy="2520000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2289595" y="3398926"/>
                <a:ext cx="42030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Τόξο 160"/>
              <p:cNvSpPr/>
              <p:nvPr/>
            </p:nvSpPr>
            <p:spPr>
              <a:xfrm>
                <a:off x="56278" y="3156737"/>
                <a:ext cx="2520000" cy="2520000"/>
              </a:xfrm>
              <a:prstGeom prst="arc">
                <a:avLst>
                  <a:gd name="adj1" fmla="val 19067675"/>
                  <a:gd name="adj2" fmla="val 19862499"/>
                </a:avLst>
              </a:prstGeom>
              <a:ln w="28575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2" name="Ομάδα 11"/>
              <p:cNvGrpSpPr/>
              <p:nvPr/>
            </p:nvGrpSpPr>
            <p:grpSpPr>
              <a:xfrm>
                <a:off x="1311587" y="3656144"/>
                <a:ext cx="1018580" cy="747438"/>
                <a:chOff x="3985467" y="3816269"/>
                <a:chExt cx="1018580" cy="747438"/>
              </a:xfrm>
            </p:grpSpPr>
            <p:cxnSp>
              <p:nvCxnSpPr>
                <p:cNvPr id="299" name="Ευθύγραμμο βέλος σύνδεσης 5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85467" y="3816269"/>
                  <a:ext cx="887789" cy="738050"/>
                </a:xfrm>
                <a:prstGeom prst="straightConnector1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0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85467" y="3984244"/>
                  <a:ext cx="1018580" cy="579463"/>
                </a:xfrm>
                <a:prstGeom prst="straightConnector1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1" name="Ευθύγραμμο βέλος σύνδεσης 5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85467" y="3897447"/>
                  <a:ext cx="960431" cy="656896"/>
                </a:xfrm>
                <a:prstGeom prst="straightConnector1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3" name="Ομάδα 12"/>
            <p:cNvGrpSpPr/>
            <p:nvPr/>
          </p:nvGrpSpPr>
          <p:grpSpPr>
            <a:xfrm>
              <a:off x="138397" y="4077704"/>
              <a:ext cx="8350362" cy="2663664"/>
              <a:chOff x="138397" y="4077704"/>
              <a:chExt cx="8350362" cy="2663664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138397" y="4077704"/>
                <a:ext cx="2412000" cy="2663664"/>
                <a:chOff x="138397" y="3541438"/>
                <a:chExt cx="2412000" cy="2663664"/>
              </a:xfrm>
            </p:grpSpPr>
            <p:grpSp>
              <p:nvGrpSpPr>
                <p:cNvPr id="20" name="Ομάδα 19"/>
                <p:cNvGrpSpPr/>
                <p:nvPr/>
              </p:nvGrpSpPr>
              <p:grpSpPr>
                <a:xfrm>
                  <a:off x="138397" y="3592304"/>
                  <a:ext cx="2412000" cy="2612798"/>
                  <a:chOff x="138397" y="2976170"/>
                  <a:chExt cx="2412000" cy="2612798"/>
                </a:xfrm>
              </p:grpSpPr>
              <p:sp>
                <p:nvSpPr>
                  <p:cNvPr id="92" name="Τόξο 91"/>
                  <p:cNvSpPr/>
                  <p:nvPr/>
                </p:nvSpPr>
                <p:spPr>
                  <a:xfrm>
                    <a:off x="138397" y="3140968"/>
                    <a:ext cx="2412000" cy="2448000"/>
                  </a:xfrm>
                  <a:prstGeom prst="arc">
                    <a:avLst>
                      <a:gd name="adj1" fmla="val 16200000"/>
                      <a:gd name="adj2" fmla="val 19133415"/>
                    </a:avLst>
                  </a:prstGeom>
                  <a:ln w="28575">
                    <a:solidFill>
                      <a:srgbClr val="FFCCCC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1818836" y="2976170"/>
                    <a:ext cx="30489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θ</a:t>
                    </a:r>
                    <a:endParaRPr lang="el-GR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56" name="Ευθεία γραμμή σύνδεσης 155"/>
                <p:cNvCxnSpPr/>
                <p:nvPr/>
              </p:nvCxnSpPr>
              <p:spPr>
                <a:xfrm flipV="1">
                  <a:off x="1320754" y="3541438"/>
                  <a:ext cx="0" cy="144000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Box 162"/>
              <p:cNvSpPr txBox="1"/>
              <p:nvPr/>
            </p:nvSpPr>
            <p:spPr>
              <a:xfrm>
                <a:off x="2627784" y="5088086"/>
                <a:ext cx="5860975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Μια στοιχειώδη δέσμη φωτεινών κυμάτων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των οποίων οι διευθύνσεις πόλωσης σχηματίζουν γωνία </a:t>
                </a:r>
                <a:r>
                  <a:rPr lang="el-GR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με τη χαρακτηριστική διεύθυνση του πολωτή και περιορίζονται σε γωνία </a:t>
                </a:r>
                <a:r>
                  <a:rPr lang="en-US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έχει ένταση </a:t>
                </a:r>
                <a:r>
                  <a:rPr lang="en-US" sz="1600" b="1" i="1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</a:t>
                </a:r>
                <a:endParaRPr lang="el-GR" sz="16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64" name="TextBox 163"/>
          <p:cNvSpPr txBox="1"/>
          <p:nvPr/>
        </p:nvSpPr>
        <p:spPr>
          <a:xfrm>
            <a:off x="2457728" y="1620089"/>
            <a:ext cx="5066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Όλα τα επίπεδα διάδοσης συμπληρώνουν γωνία 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2π</a:t>
            </a:r>
            <a:r>
              <a:rPr lang="el-G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 </a:t>
            </a:r>
            <a:r>
              <a:rPr lang="el-G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δίνουν συνολική ένταση </a:t>
            </a:r>
            <a:r>
              <a:rPr lang="el-GR" sz="16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16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3275856" y="3211828"/>
                <a:ext cx="3218108" cy="4331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Στη γωνία </a:t>
                </a:r>
                <a:r>
                  <a:rPr lang="en-US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sz="16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l-GR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l-GR" sz="1600" b="1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𝛅</m:t>
                        </m:r>
                        <m:r>
                          <a:rPr lang="el-GR" sz="1600" b="1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𝛊𝛆𝛒𝛘𝛆𝛕𝛂𝛊</m:t>
                        </m:r>
                        <m:r>
                          <a:rPr lang="el-GR" sz="1600" b="1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l-GR" sz="1600" b="1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𝚬𝛎𝛕𝛂𝛔𝛈</m:t>
                        </m:r>
                      </m:e>
                    </m:groupChr>
                    <m:r>
                      <a:rPr lang="el-GR" sz="16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sSup>
                      <m:sSupPr>
                        <m:ctrlPr>
                          <a:rPr lang="el-GR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𝒅𝑰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l-GR" sz="16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11828"/>
                <a:ext cx="3218108" cy="433196"/>
              </a:xfrm>
              <a:prstGeom prst="rect">
                <a:avLst/>
              </a:prstGeom>
              <a:blipFill>
                <a:blip r:embed="rId2"/>
                <a:stretch>
                  <a:fillRect b="-183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Ομάδα 22"/>
          <p:cNvGrpSpPr/>
          <p:nvPr/>
        </p:nvGrpSpPr>
        <p:grpSpPr>
          <a:xfrm>
            <a:off x="6421956" y="2761091"/>
            <a:ext cx="2310380" cy="811925"/>
            <a:chOff x="6421956" y="2761091"/>
            <a:chExt cx="2310380" cy="8119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TextBox 161"/>
                <p:cNvSpPr txBox="1"/>
                <p:nvPr/>
              </p:nvSpPr>
              <p:spPr>
                <a:xfrm>
                  <a:off x="7007248" y="2866242"/>
                  <a:ext cx="1725088" cy="6127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⇨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2" name="TextBox 1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7248" y="2866242"/>
                  <a:ext cx="1725088" cy="61279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Δεξί άγκιστρο 6"/>
            <p:cNvSpPr/>
            <p:nvPr/>
          </p:nvSpPr>
          <p:spPr>
            <a:xfrm>
              <a:off x="6421956" y="2761091"/>
              <a:ext cx="288032" cy="811925"/>
            </a:xfrm>
            <a:prstGeom prst="rightBrace">
              <a:avLst>
                <a:gd name="adj1" fmla="val 23633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" name="Ευθύγραμμο βέλος σύνδεσης 8"/>
            <p:cNvCxnSpPr/>
            <p:nvPr/>
          </p:nvCxnSpPr>
          <p:spPr>
            <a:xfrm flipV="1">
              <a:off x="6637980" y="3157663"/>
              <a:ext cx="3600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TextBox 203"/>
              <p:cNvSpPr txBox="1"/>
              <p:nvPr/>
            </p:nvSpPr>
            <p:spPr>
              <a:xfrm>
                <a:off x="7292583" y="3861048"/>
                <a:ext cx="1486240" cy="6108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𝜽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4" name="TextBox 2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583" y="3861048"/>
                <a:ext cx="1486240" cy="6108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Ομάδα 17"/>
          <p:cNvGrpSpPr/>
          <p:nvPr/>
        </p:nvGrpSpPr>
        <p:grpSpPr>
          <a:xfrm>
            <a:off x="2550397" y="1601460"/>
            <a:ext cx="4901923" cy="1483149"/>
            <a:chOff x="2550397" y="1601460"/>
            <a:chExt cx="4901923" cy="14831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/>
                <p:cNvSpPr txBox="1"/>
                <p:nvPr/>
              </p:nvSpPr>
              <p:spPr>
                <a:xfrm>
                  <a:off x="3523980" y="2639807"/>
                  <a:ext cx="2897976" cy="4448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Στα 2π </a:t>
                  </a:r>
                  <a:r>
                    <a:rPr lang="en-US" sz="16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rad</a:t>
                  </a:r>
                  <a:r>
                    <a:rPr lang="el-GR" sz="16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14:m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l-G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l-GR" sz="1600" b="1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𝛅</m:t>
                          </m:r>
                          <m:r>
                            <a:rPr lang="el-GR" sz="1600" b="1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𝛊𝛆𝛒𝛘𝛆𝛕𝛂𝛊</m:t>
                          </m:r>
                          <m:r>
                            <a:rPr lang="el-GR" sz="1600" b="1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l-GR" sz="1600" b="1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𝚬𝛎𝛕𝛂𝛔𝛈</m:t>
                          </m:r>
                        </m:e>
                      </m:groupChr>
                      <m:r>
                        <a:rPr lang="el-G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𝜤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</m:oMath>
                  </a14:m>
                  <a:r>
                    <a:rPr lang="el-GR" sz="16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</a:t>
                  </a:r>
                  <a:endParaRPr lang="el-GR" sz="1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3" name="TextBox 1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980" y="2639807"/>
                  <a:ext cx="2897976" cy="444802"/>
                </a:xfrm>
                <a:prstGeom prst="rect">
                  <a:avLst/>
                </a:prstGeom>
                <a:blipFill>
                  <a:blip r:embed="rId5"/>
                  <a:stretch>
                    <a:fillRect l="-421" b="-1506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Ορθογώνιο 13"/>
            <p:cNvSpPr/>
            <p:nvPr/>
          </p:nvSpPr>
          <p:spPr>
            <a:xfrm>
              <a:off x="2550397" y="1601460"/>
              <a:ext cx="4901923" cy="603404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7" name="Ευθύγραμμο βέλος σύνδεσης 16"/>
            <p:cNvCxnSpPr/>
            <p:nvPr/>
          </p:nvCxnSpPr>
          <p:spPr>
            <a:xfrm flipH="1">
              <a:off x="5004048" y="2204864"/>
              <a:ext cx="0" cy="434943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605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4" grpId="0"/>
      <p:bldP spid="203" grpId="0"/>
      <p:bldP spid="2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>
            <a:off x="2483768" y="2977788"/>
            <a:ext cx="5590786" cy="523220"/>
            <a:chOff x="4565545" y="3051729"/>
            <a:chExt cx="5590786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4565545" y="3051729"/>
              <a:ext cx="38234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Malus</a:t>
              </a:r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για την ένταση </a:t>
              </a:r>
              <a:r>
                <a:rPr lang="en-US" sz="2000" b="1" i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</a:t>
              </a:r>
              <a:r>
                <a:rPr lang="el-GR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r>
                <a:rPr lang="en-US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8396682" y="3139526"/>
                  <a:ext cx="1759649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𝒅𝑰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𝒅𝑰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′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6682" y="3139526"/>
                  <a:ext cx="1759649" cy="37555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89384" y="4593392"/>
                <a:ext cx="2821123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nary>
                        <m:nary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</m:sup>
                        <m:e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nary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384" y="4593392"/>
                <a:ext cx="2821123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05966" y="5941981"/>
                <a:ext cx="3738331" cy="7273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𝝅</m:t>
                              </m:r>
                            </m:sup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nary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𝝅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𝜽</m:t>
                                  </m:r>
                                </m:e>
                              </m:func>
                            </m:e>
                          </m:nary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d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966" y="5941981"/>
                <a:ext cx="3738331" cy="7273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3840" y="4576618"/>
                <a:ext cx="2994426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nary>
                        <m:nary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</m:sup>
                        <m:e>
                          <m:f>
                            <m:f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𝜽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nary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840" y="4576618"/>
                <a:ext cx="2994426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644272" y="5983690"/>
                <a:ext cx="1943994" cy="610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d>
                        <m:d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272" y="5983690"/>
                <a:ext cx="1943994" cy="6108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Ορθογώνιο 72"/>
              <p:cNvSpPr/>
              <p:nvPr/>
            </p:nvSpPr>
            <p:spPr>
              <a:xfrm>
                <a:off x="7821994" y="5877272"/>
                <a:ext cx="1070486" cy="781368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sz="2400" b="1" i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n>
                                    <a:solidFill>
                                      <a:srgbClr val="FFFF00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n>
                                    <a:solidFill>
                                      <a:srgbClr val="FFFF00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400" b="1" i="1" smtClean="0">
                                  <a:ln>
                                    <a:solidFill>
                                      <a:srgbClr val="FFFF00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400" b="1" i="1" smtClean="0">
                              <a:ln>
                                <a:solidFill>
                                  <a:srgbClr val="FFFF00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400" dirty="0">
                  <a:ln>
                    <a:solidFill>
                      <a:srgbClr val="FFFF00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Ορθογώνιο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994" y="5877272"/>
                <a:ext cx="1070486" cy="7813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6811307" y="2137560"/>
                <a:ext cx="1486240" cy="6108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𝜽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307" y="2137560"/>
                <a:ext cx="1486240" cy="6108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6314905" y="3648948"/>
                <a:ext cx="2546723" cy="6108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𝝅</m:t>
                          </m:r>
                        </m:den>
                      </m:f>
                      <m:func>
                        <m:func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905" y="3648948"/>
                <a:ext cx="2546723" cy="6108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Ομάδα 156"/>
          <p:cNvGrpSpPr/>
          <p:nvPr/>
        </p:nvGrpSpPr>
        <p:grpSpPr>
          <a:xfrm>
            <a:off x="142536" y="116632"/>
            <a:ext cx="2455446" cy="3321079"/>
            <a:chOff x="142536" y="3420289"/>
            <a:chExt cx="2455446" cy="3321079"/>
          </a:xfrm>
        </p:grpSpPr>
        <p:grpSp>
          <p:nvGrpSpPr>
            <p:cNvPr id="158" name="Ομάδα 157"/>
            <p:cNvGrpSpPr/>
            <p:nvPr/>
          </p:nvGrpSpPr>
          <p:grpSpPr>
            <a:xfrm>
              <a:off x="143768" y="3955083"/>
              <a:ext cx="2340000" cy="2782754"/>
              <a:chOff x="143768" y="2791814"/>
              <a:chExt cx="2340000" cy="2782754"/>
            </a:xfrm>
          </p:grpSpPr>
          <p:sp>
            <p:nvSpPr>
              <p:cNvPr id="221" name="Έλλειψη 88"/>
              <p:cNvSpPr/>
              <p:nvPr/>
            </p:nvSpPr>
            <p:spPr>
              <a:xfrm>
                <a:off x="143768" y="3234568"/>
                <a:ext cx="2340000" cy="2340000"/>
              </a:xfrm>
              <a:prstGeom prst="ellipse">
                <a:avLst/>
              </a:prstGeom>
              <a:solidFill>
                <a:schemeClr val="tx1"/>
              </a:solidFill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22" name="Ευθύγραμμο βέλος σύνδεσης 221"/>
              <p:cNvCxnSpPr/>
              <p:nvPr/>
            </p:nvCxnSpPr>
            <p:spPr>
              <a:xfrm flipV="1">
                <a:off x="1320754" y="2791814"/>
                <a:ext cx="0" cy="432000"/>
              </a:xfrm>
              <a:prstGeom prst="straightConnector1">
                <a:avLst/>
              </a:prstGeom>
              <a:ln w="88900">
                <a:solidFill>
                  <a:schemeClr val="accent6">
                    <a:lumMod val="75000"/>
                  </a:schemeClr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/>
          </p:nvGrpSpPr>
          <p:grpSpPr>
            <a:xfrm>
              <a:off x="142536" y="4400050"/>
              <a:ext cx="2351343" cy="2341318"/>
              <a:chOff x="142536" y="3851933"/>
              <a:chExt cx="2351343" cy="2341318"/>
            </a:xfrm>
          </p:grpSpPr>
          <p:grpSp>
            <p:nvGrpSpPr>
              <p:cNvPr id="161" name="Ομάδα 160"/>
              <p:cNvGrpSpPr/>
              <p:nvPr/>
            </p:nvGrpSpPr>
            <p:grpSpPr>
              <a:xfrm>
                <a:off x="142536" y="3851933"/>
                <a:ext cx="2351343" cy="2341318"/>
                <a:chOff x="3096095" y="320192"/>
                <a:chExt cx="2351343" cy="2341318"/>
              </a:xfrm>
            </p:grpSpPr>
            <p:grpSp>
              <p:nvGrpSpPr>
                <p:cNvPr id="163" name="Ομάδα 162"/>
                <p:cNvGrpSpPr/>
                <p:nvPr/>
              </p:nvGrpSpPr>
              <p:grpSpPr>
                <a:xfrm>
                  <a:off x="3096095" y="320192"/>
                  <a:ext cx="2340001" cy="2340000"/>
                  <a:chOff x="842076" y="3650117"/>
                  <a:chExt cx="2340001" cy="2340000"/>
                </a:xfrm>
              </p:grpSpPr>
              <p:grpSp>
                <p:nvGrpSpPr>
                  <p:cNvPr id="193" name="Ομάδα 192"/>
                  <p:cNvGrpSpPr/>
                  <p:nvPr/>
                </p:nvGrpSpPr>
                <p:grpSpPr>
                  <a:xfrm>
                    <a:off x="842076" y="3650117"/>
                    <a:ext cx="2340001" cy="2340000"/>
                    <a:chOff x="842076" y="3650117"/>
                    <a:chExt cx="2340001" cy="2340000"/>
                  </a:xfrm>
                </p:grpSpPr>
                <p:grpSp>
                  <p:nvGrpSpPr>
                    <p:cNvPr id="200" name="Ομάδα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64224" y="3661244"/>
                      <a:ext cx="2317337" cy="2328356"/>
                      <a:chOff x="0" y="0"/>
                      <a:chExt cx="17995" cy="17995"/>
                    </a:xfrm>
                  </p:grpSpPr>
                  <p:cxnSp>
                    <p:nvCxnSpPr>
                      <p:cNvPr id="219" name="Ευθύγραμμο βέλος σύνδεσης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0" name="Ευθύγραμμο βέλος σύνδεσης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01" name="Ομάδα 41"/>
                    <p:cNvGrpSpPr>
                      <a:grpSpLocks/>
                    </p:cNvGrpSpPr>
                    <p:nvPr/>
                  </p:nvGrpSpPr>
                  <p:grpSpPr bwMode="auto">
                    <a:xfrm rot="1800000">
                      <a:off x="853150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17" name="Ευθύγραμμο βέλος σύνδεσης 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8" name="Ευθύγραμμο βέλος σύνδεσης 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02" name="Ομάδα 44"/>
                    <p:cNvGrpSpPr>
                      <a:grpSpLocks/>
                    </p:cNvGrpSpPr>
                    <p:nvPr/>
                  </p:nvGrpSpPr>
                  <p:grpSpPr bwMode="auto">
                    <a:xfrm rot="1200000">
                      <a:off x="864224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15" name="Ευθύγραμμο βέλος σύνδεσης 4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6" name="Ευθύγραμμο βέλος σύνδεσης 4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03" name="Ομάδα 47"/>
                    <p:cNvGrpSpPr>
                      <a:grpSpLocks/>
                    </p:cNvGrpSpPr>
                    <p:nvPr/>
                  </p:nvGrpSpPr>
                  <p:grpSpPr bwMode="auto">
                    <a:xfrm rot="600000">
                      <a:off x="853150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13" name="Ευθύγραμμο βέλος σύνδεσης 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4" name="Ευθύγραμμο βέλος σύνδεσης 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04" name="Ομάδα 53"/>
                    <p:cNvGrpSpPr>
                      <a:grpSpLocks/>
                    </p:cNvGrpSpPr>
                    <p:nvPr/>
                  </p:nvGrpSpPr>
                  <p:grpSpPr bwMode="auto">
                    <a:xfrm rot="2400000">
                      <a:off x="842076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211" name="Ευθύγραμμο βέλος σύνδεσης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084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2" name="Ευθύγραμμο βέλος σύνδεσης 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05" name="Ομάδα 59"/>
                    <p:cNvGrpSpPr>
                      <a:grpSpLocks/>
                    </p:cNvGrpSpPr>
                    <p:nvPr/>
                  </p:nvGrpSpPr>
                  <p:grpSpPr bwMode="auto">
                    <a:xfrm rot="4200000">
                      <a:off x="858714" y="3655628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209" name="Ευθύγραμμο βέλος σύνδεσης 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0" name="Ευθύγραμμο βέλος σύνδεσης 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06" name="Ομάδα 62"/>
                    <p:cNvGrpSpPr>
                      <a:grpSpLocks/>
                    </p:cNvGrpSpPr>
                    <p:nvPr/>
                  </p:nvGrpSpPr>
                  <p:grpSpPr bwMode="auto">
                    <a:xfrm rot="4800000">
                      <a:off x="847639" y="3666755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207" name="Ευθύγραμμο βέλος σύνδεσης 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8" name="Ευθύγραμμο βέλος σύνδεσης 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194" name="Ομάδα 50"/>
                  <p:cNvGrpSpPr>
                    <a:grpSpLocks/>
                  </p:cNvGrpSpPr>
                  <p:nvPr/>
                </p:nvGrpSpPr>
                <p:grpSpPr bwMode="auto">
                  <a:xfrm rot="3000000">
                    <a:off x="836565" y="3655628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198" name="Ευθύγραμμο βέλος σύνδεσης 5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99" name="Ευθύγραμμο βέλος σύνδεσης 5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84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95" name="Ομάδα 56"/>
                  <p:cNvGrpSpPr>
                    <a:grpSpLocks/>
                  </p:cNvGrpSpPr>
                  <p:nvPr/>
                </p:nvGrpSpPr>
                <p:grpSpPr bwMode="auto">
                  <a:xfrm rot="3600000">
                    <a:off x="858714" y="3666755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196" name="Ευθύγραμμο βέλος σύνδεσης 5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97" name="Ευθύγραμμο βέλος σύνδεσης 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grpSp>
              <p:nvGrpSpPr>
                <p:cNvPr id="164" name="Ομάδα 163"/>
                <p:cNvGrpSpPr/>
                <p:nvPr/>
              </p:nvGrpSpPr>
              <p:grpSpPr>
                <a:xfrm rot="300000">
                  <a:off x="3107437" y="321510"/>
                  <a:ext cx="2340001" cy="2340000"/>
                  <a:chOff x="842076" y="3650117"/>
                  <a:chExt cx="2340001" cy="2340000"/>
                </a:xfrm>
              </p:grpSpPr>
              <p:grpSp>
                <p:nvGrpSpPr>
                  <p:cNvPr id="165" name="Ομάδα 164"/>
                  <p:cNvGrpSpPr/>
                  <p:nvPr/>
                </p:nvGrpSpPr>
                <p:grpSpPr>
                  <a:xfrm>
                    <a:off x="842076" y="3650117"/>
                    <a:ext cx="2340001" cy="2340000"/>
                    <a:chOff x="842076" y="3650117"/>
                    <a:chExt cx="2340001" cy="2340000"/>
                  </a:xfrm>
                </p:grpSpPr>
                <p:grpSp>
                  <p:nvGrpSpPr>
                    <p:cNvPr id="172" name="Ομάδα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64224" y="3661244"/>
                      <a:ext cx="2317337" cy="2328356"/>
                      <a:chOff x="0" y="0"/>
                      <a:chExt cx="17995" cy="17995"/>
                    </a:xfrm>
                  </p:grpSpPr>
                  <p:cxnSp>
                    <p:nvCxnSpPr>
                      <p:cNvPr id="191" name="Ευθύγραμμο βέλος σύνδεσης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2" name="Ευθύγραμμο βέλος σύνδεσης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73" name="Ομάδα 41"/>
                    <p:cNvGrpSpPr>
                      <a:grpSpLocks/>
                    </p:cNvGrpSpPr>
                    <p:nvPr/>
                  </p:nvGrpSpPr>
                  <p:grpSpPr bwMode="auto">
                    <a:xfrm rot="1800000">
                      <a:off x="853150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189" name="Ευθύγραμμο βέλος σύνδεσης 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0" name="Ευθύγραμμο βέλος σύνδεσης 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74" name="Ομάδα 44"/>
                    <p:cNvGrpSpPr>
                      <a:grpSpLocks/>
                    </p:cNvGrpSpPr>
                    <p:nvPr/>
                  </p:nvGrpSpPr>
                  <p:grpSpPr bwMode="auto">
                    <a:xfrm rot="1200000">
                      <a:off x="864224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187" name="Ευθύγραμμο βέλος σύνδεσης 4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11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88" name="Ευθύγραμμο βέλος σύνδεσης 4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75" name="Ομάδα 47"/>
                    <p:cNvGrpSpPr>
                      <a:grpSpLocks/>
                    </p:cNvGrpSpPr>
                    <p:nvPr/>
                  </p:nvGrpSpPr>
                  <p:grpSpPr bwMode="auto">
                    <a:xfrm rot="600000">
                      <a:off x="853150" y="3650117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185" name="Ευθύγραμμο βέλος σύνδεσης 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86" name="Ευθύγραμμο βέλος σύνδεσης 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76" name="Ομάδα 53"/>
                    <p:cNvGrpSpPr>
                      <a:grpSpLocks/>
                    </p:cNvGrpSpPr>
                    <p:nvPr/>
                  </p:nvGrpSpPr>
                  <p:grpSpPr bwMode="auto">
                    <a:xfrm rot="2400000">
                      <a:off x="842076" y="3661244"/>
                      <a:ext cx="2317852" cy="2328873"/>
                      <a:chOff x="0" y="0"/>
                      <a:chExt cx="17995" cy="17995"/>
                    </a:xfrm>
                  </p:grpSpPr>
                  <p:cxnSp>
                    <p:nvCxnSpPr>
                      <p:cNvPr id="183" name="Ευθύγραμμο βέλος σύνδεσης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084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84" name="Ευθύγραμμο βέλος σύνδεσης 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77" name="Ομάδα 59"/>
                    <p:cNvGrpSpPr>
                      <a:grpSpLocks/>
                    </p:cNvGrpSpPr>
                    <p:nvPr/>
                  </p:nvGrpSpPr>
                  <p:grpSpPr bwMode="auto">
                    <a:xfrm rot="4200000">
                      <a:off x="858714" y="3655628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181" name="Ευθύγραμμο βέλος σύνδεσης 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82" name="Ευθύγραμμο βέλος σύνδεσης 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1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78" name="Ομάδα 62"/>
                    <p:cNvGrpSpPr>
                      <a:grpSpLocks/>
                    </p:cNvGrpSpPr>
                    <p:nvPr/>
                  </p:nvGrpSpPr>
                  <p:grpSpPr bwMode="auto">
                    <a:xfrm rot="4800000">
                      <a:off x="847639" y="3666755"/>
                      <a:ext cx="2328873" cy="2317852"/>
                      <a:chOff x="0" y="0"/>
                      <a:chExt cx="17995" cy="17995"/>
                    </a:xfrm>
                  </p:grpSpPr>
                  <p:cxnSp>
                    <p:nvCxnSpPr>
                      <p:cNvPr id="179" name="Ευθύγραμμο βέλος σύνδεσης 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997" y="0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80" name="Ευθύγραμμο βέλος σύνδεσης 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8998" y="-87"/>
                        <a:ext cx="0" cy="17995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chemeClr val="bg1">
                            <a:lumMod val="50000"/>
                          </a:schemeClr>
                        </a:solidFill>
                        <a:round/>
                        <a:headEnd type="triangle" w="med" len="med"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166" name="Ομάδα 50"/>
                  <p:cNvGrpSpPr>
                    <a:grpSpLocks/>
                  </p:cNvGrpSpPr>
                  <p:nvPr/>
                </p:nvGrpSpPr>
                <p:grpSpPr bwMode="auto">
                  <a:xfrm rot="3000000">
                    <a:off x="836565" y="3655628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170" name="Ευθύγραμμο βέλος σύνδεσης 5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1" name="Ευθύγραμμο βέλος σύνδεσης 5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084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67" name="Ομάδα 56"/>
                  <p:cNvGrpSpPr>
                    <a:grpSpLocks/>
                  </p:cNvGrpSpPr>
                  <p:nvPr/>
                </p:nvGrpSpPr>
                <p:grpSpPr bwMode="auto">
                  <a:xfrm rot="3600000">
                    <a:off x="858714" y="3666755"/>
                    <a:ext cx="2328873" cy="2317852"/>
                    <a:chOff x="0" y="0"/>
                    <a:chExt cx="17995" cy="17995"/>
                  </a:xfrm>
                </p:grpSpPr>
                <p:cxnSp>
                  <p:nvCxnSpPr>
                    <p:cNvPr id="168" name="Ευθύγραμμο βέλος σύνδεσης 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997" y="0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69" name="Ευθύγραμμο βέλος σύνδεσης 5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8998" y="-1"/>
                      <a:ext cx="0" cy="17995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chemeClr val="bg1">
                          <a:lumMod val="50000"/>
                        </a:schemeClr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</p:grpSp>
          <p:sp>
            <p:nvSpPr>
              <p:cNvPr id="162" name="Έλλειψη 156"/>
              <p:cNvSpPr/>
              <p:nvPr/>
            </p:nvSpPr>
            <p:spPr>
              <a:xfrm>
                <a:off x="1298982" y="4962948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60" name="TextBox 159"/>
            <p:cNvSpPr txBox="1"/>
            <p:nvPr/>
          </p:nvSpPr>
          <p:spPr>
            <a:xfrm>
              <a:off x="143982" y="3420289"/>
              <a:ext cx="24540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φυσικό φως διέρχεται από ένα πολωτή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3" name="Ομάδα 222"/>
          <p:cNvGrpSpPr/>
          <p:nvPr/>
        </p:nvGrpSpPr>
        <p:grpSpPr>
          <a:xfrm>
            <a:off x="56278" y="774047"/>
            <a:ext cx="8620178" cy="2757706"/>
            <a:chOff x="56278" y="4077704"/>
            <a:chExt cx="8620178" cy="2757706"/>
          </a:xfrm>
        </p:grpSpPr>
        <p:grpSp>
          <p:nvGrpSpPr>
            <p:cNvPr id="224" name="Ομάδα 223"/>
            <p:cNvGrpSpPr/>
            <p:nvPr/>
          </p:nvGrpSpPr>
          <p:grpSpPr>
            <a:xfrm>
              <a:off x="56278" y="4315410"/>
              <a:ext cx="2653625" cy="2520000"/>
              <a:chOff x="56278" y="3156737"/>
              <a:chExt cx="2653625" cy="2520000"/>
            </a:xfrm>
          </p:grpSpPr>
          <p:sp>
            <p:nvSpPr>
              <p:cNvPr id="232" name="TextBox 231"/>
              <p:cNvSpPr txBox="1"/>
              <p:nvPr/>
            </p:nvSpPr>
            <p:spPr>
              <a:xfrm>
                <a:off x="2289595" y="3398926"/>
                <a:ext cx="42030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3" name="Τόξο 232"/>
              <p:cNvSpPr/>
              <p:nvPr/>
            </p:nvSpPr>
            <p:spPr>
              <a:xfrm>
                <a:off x="56278" y="3156737"/>
                <a:ext cx="2520000" cy="2520000"/>
              </a:xfrm>
              <a:prstGeom prst="arc">
                <a:avLst>
                  <a:gd name="adj1" fmla="val 19067675"/>
                  <a:gd name="adj2" fmla="val 19862499"/>
                </a:avLst>
              </a:prstGeom>
              <a:ln w="28575"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234" name="Ομάδα 233"/>
              <p:cNvGrpSpPr/>
              <p:nvPr/>
            </p:nvGrpSpPr>
            <p:grpSpPr>
              <a:xfrm>
                <a:off x="1311587" y="3656144"/>
                <a:ext cx="1018580" cy="747438"/>
                <a:chOff x="3985467" y="3816269"/>
                <a:chExt cx="1018580" cy="747438"/>
              </a:xfrm>
            </p:grpSpPr>
            <p:cxnSp>
              <p:nvCxnSpPr>
                <p:cNvPr id="235" name="Ευθύγραμμο βέλος σύνδεσης 5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85467" y="3816269"/>
                  <a:ext cx="887789" cy="738050"/>
                </a:xfrm>
                <a:prstGeom prst="straightConnector1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85467" y="3984244"/>
                  <a:ext cx="1018580" cy="579463"/>
                </a:xfrm>
                <a:prstGeom prst="straightConnector1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7" name="Ευθύγραμμο βέλος σύνδεσης 5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85467" y="3897447"/>
                  <a:ext cx="960431" cy="656896"/>
                </a:xfrm>
                <a:prstGeom prst="straightConnector1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25" name="Ομάδα 224"/>
            <p:cNvGrpSpPr/>
            <p:nvPr/>
          </p:nvGrpSpPr>
          <p:grpSpPr>
            <a:xfrm>
              <a:off x="138397" y="4077704"/>
              <a:ext cx="8538059" cy="2663664"/>
              <a:chOff x="138397" y="4077704"/>
              <a:chExt cx="8538059" cy="2663664"/>
            </a:xfrm>
          </p:grpSpPr>
          <p:grpSp>
            <p:nvGrpSpPr>
              <p:cNvPr id="226" name="Ομάδα 225"/>
              <p:cNvGrpSpPr/>
              <p:nvPr/>
            </p:nvGrpSpPr>
            <p:grpSpPr>
              <a:xfrm>
                <a:off x="138397" y="4077704"/>
                <a:ext cx="2412000" cy="2663664"/>
                <a:chOff x="138397" y="3541438"/>
                <a:chExt cx="2412000" cy="2663664"/>
              </a:xfrm>
            </p:grpSpPr>
            <p:grpSp>
              <p:nvGrpSpPr>
                <p:cNvPr id="228" name="Ομάδα 227"/>
                <p:cNvGrpSpPr/>
                <p:nvPr/>
              </p:nvGrpSpPr>
              <p:grpSpPr>
                <a:xfrm>
                  <a:off x="138397" y="3592304"/>
                  <a:ext cx="2412000" cy="2612798"/>
                  <a:chOff x="138397" y="2976170"/>
                  <a:chExt cx="2412000" cy="2612798"/>
                </a:xfrm>
              </p:grpSpPr>
              <p:sp>
                <p:nvSpPr>
                  <p:cNvPr id="230" name="Τόξο 229"/>
                  <p:cNvSpPr/>
                  <p:nvPr/>
                </p:nvSpPr>
                <p:spPr>
                  <a:xfrm>
                    <a:off x="138397" y="3140968"/>
                    <a:ext cx="2412000" cy="2448000"/>
                  </a:xfrm>
                  <a:prstGeom prst="arc">
                    <a:avLst>
                      <a:gd name="adj1" fmla="val 16200000"/>
                      <a:gd name="adj2" fmla="val 19133415"/>
                    </a:avLst>
                  </a:prstGeom>
                  <a:ln w="28575">
                    <a:solidFill>
                      <a:srgbClr val="FFCCCC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1818836" y="2976170"/>
                    <a:ext cx="30489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θ</a:t>
                    </a:r>
                    <a:endParaRPr lang="el-GR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229" name="Ευθεία γραμμή σύνδεσης 228"/>
                <p:cNvCxnSpPr/>
                <p:nvPr/>
              </p:nvCxnSpPr>
              <p:spPr>
                <a:xfrm flipV="1">
                  <a:off x="1320754" y="3541438"/>
                  <a:ext cx="0" cy="144000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7" name="TextBox 226"/>
              <p:cNvSpPr txBox="1"/>
              <p:nvPr/>
            </p:nvSpPr>
            <p:spPr>
              <a:xfrm>
                <a:off x="2815481" y="4284385"/>
                <a:ext cx="5860975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Μια στοιχειώδη δέσμη φωτεινών κυμάτων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των οποίων οι διευθύνσεις πόλωσης σχηματίζουν γωνία </a:t>
                </a:r>
                <a:r>
                  <a:rPr lang="el-GR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με τη χαρακτηριστική διεύθυνση του πολωτή και περιορίζονται σε γωνία </a:t>
                </a:r>
                <a:r>
                  <a:rPr lang="en-US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sz="16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l-GR" sz="1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έχει ένταση </a:t>
                </a:r>
                <a:r>
                  <a:rPr lang="en-US" sz="1600" b="1" i="1" dirty="0" err="1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</a:t>
                </a:r>
                <a:r>
                  <a:rPr lang="en-US" sz="16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</a:t>
                </a:r>
                <a:endParaRPr lang="el-GR" sz="16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38" name="Ευθύγραμμο βέλος σύνδεσης 237"/>
          <p:cNvCxnSpPr/>
          <p:nvPr/>
        </p:nvCxnSpPr>
        <p:spPr>
          <a:xfrm>
            <a:off x="7099339" y="2639588"/>
            <a:ext cx="0" cy="3612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Ομάδα 242"/>
          <p:cNvGrpSpPr/>
          <p:nvPr/>
        </p:nvGrpSpPr>
        <p:grpSpPr>
          <a:xfrm>
            <a:off x="8359219" y="2240701"/>
            <a:ext cx="576024" cy="1146210"/>
            <a:chOff x="8359219" y="2240701"/>
            <a:chExt cx="576024" cy="1146210"/>
          </a:xfrm>
        </p:grpSpPr>
        <p:sp>
          <p:nvSpPr>
            <p:cNvPr id="240" name="Δεξί άγκιστρο 239"/>
            <p:cNvSpPr/>
            <p:nvPr/>
          </p:nvSpPr>
          <p:spPr>
            <a:xfrm>
              <a:off x="8359219" y="2240701"/>
              <a:ext cx="288032" cy="1146210"/>
            </a:xfrm>
            <a:prstGeom prst="rightBrace">
              <a:avLst>
                <a:gd name="adj1" fmla="val 23633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41" name="Ευθύγραμμο βέλος σύνδεσης 240"/>
            <p:cNvCxnSpPr/>
            <p:nvPr/>
          </p:nvCxnSpPr>
          <p:spPr>
            <a:xfrm>
              <a:off x="8575243" y="2813979"/>
              <a:ext cx="3600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6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72" grpId="0"/>
      <p:bldP spid="73" grpId="0" animBg="1"/>
      <p:bldP spid="14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626</Words>
  <Application>Microsoft Office PowerPoint</Application>
  <PresentationFormat>Προβολή στην οθόνη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Θέμα του Office</vt:lpstr>
      <vt:lpstr>Παρουσίαση του PowerPoint</vt:lpstr>
      <vt:lpstr>ΠΟΛΩΣΗ  ΦΩΤΟΣ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355</cp:revision>
  <dcterms:created xsi:type="dcterms:W3CDTF">2015-03-30T07:20:50Z</dcterms:created>
  <dcterms:modified xsi:type="dcterms:W3CDTF">2021-04-18T18:29:58Z</dcterms:modified>
</cp:coreProperties>
</file>