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57" r:id="rId4"/>
    <p:sldId id="259" r:id="rId5"/>
    <p:sldId id="260" r:id="rId6"/>
    <p:sldId id="261" r:id="rId7"/>
    <p:sldId id="263" r:id="rId8"/>
    <p:sldId id="274" r:id="rId9"/>
    <p:sldId id="270" r:id="rId10"/>
    <p:sldId id="271" r:id="rId11"/>
    <p:sldId id="275" r:id="rId12"/>
    <p:sldId id="272" r:id="rId13"/>
    <p:sldId id="273" r:id="rId14"/>
    <p:sldId id="278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00"/>
    <a:srgbClr val="0000FF"/>
    <a:srgbClr val="D67F00"/>
    <a:srgbClr val="FF3300"/>
    <a:srgbClr val="FF99FF"/>
    <a:srgbClr val="FE9700"/>
    <a:srgbClr val="C4008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2" autoAdjust="0"/>
  </p:normalViewPr>
  <p:slideViewPr>
    <p:cSldViewPr>
      <p:cViewPr varScale="1">
        <p:scale>
          <a:sx n="87" d="100"/>
          <a:sy n="87" d="100"/>
        </p:scale>
        <p:origin x="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25ED8-0953-4693-96A9-AEF5979DAF5A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8A32-D7FA-4021-A324-5176E8D34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1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8A32-D7FA-4021-A324-5176E8D34F6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64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425E-51A6-49A6-A318-D80C980FF4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61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A99D-8D96-4D7C-9836-B5D2DBFE02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2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A17D-3AE1-438F-8412-248807C5D0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04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D5C1-0FC4-4386-933A-610C07AA2C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29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6F63-D976-4DE2-A38B-491F4989E2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80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2101-CDEC-4AC2-87A2-7542AD98A7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61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B5F1-705B-4FA1-9CE6-FA83BD1530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7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7CF2-83C3-49A8-B585-F556B60E9E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91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EFB98-6F2E-4902-9557-0CE7CA07C6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99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23D2-7463-410B-94EC-161E2B173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7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458E-3557-4A83-A325-C1028B4C5C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52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D716-D335-44F2-BECF-9E6DC6193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68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06C483-F684-446B-B9E5-771415DDA3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26" Type="http://schemas.openxmlformats.org/officeDocument/2006/relationships/image" Target="../media/image53.png"/><Relationship Id="rId3" Type="http://schemas.openxmlformats.org/officeDocument/2006/relationships/oleObject" Target="../embeddings/oleObject2.bin"/><Relationship Id="rId34" Type="http://schemas.openxmlformats.org/officeDocument/2006/relationships/image" Target="../media/image71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9.png"/><Relationship Id="rId25" Type="http://schemas.openxmlformats.org/officeDocument/2006/relationships/image" Target="../media/image52.png"/><Relationship Id="rId33" Type="http://schemas.openxmlformats.org/officeDocument/2006/relationships/image" Target="../media/image700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image" Target="../media/image68.png"/><Relationship Id="rId24" Type="http://schemas.openxmlformats.org/officeDocument/2006/relationships/image" Target="../media/image51.png"/><Relationship Id="rId32" Type="http://schemas.openxmlformats.org/officeDocument/2006/relationships/image" Target="../media/image690.png"/><Relationship Id="rId37" Type="http://schemas.openxmlformats.org/officeDocument/2006/relationships/image" Target="../media/image74.png"/><Relationship Id="rId5" Type="http://schemas.openxmlformats.org/officeDocument/2006/relationships/oleObject" Target="../embeddings/oleObject3.bin"/><Relationship Id="rId23" Type="http://schemas.openxmlformats.org/officeDocument/2006/relationships/image" Target="../media/image50.png"/><Relationship Id="rId28" Type="http://schemas.openxmlformats.org/officeDocument/2006/relationships/image" Target="../media/image67.png"/><Relationship Id="rId36" Type="http://schemas.openxmlformats.org/officeDocument/2006/relationships/image" Target="../media/image73.png"/><Relationship Id="rId10" Type="http://schemas.openxmlformats.org/officeDocument/2006/relationships/image" Target="../media/image17.emf"/><Relationship Id="rId31" Type="http://schemas.openxmlformats.org/officeDocument/2006/relationships/image" Target="../media/image680.png"/><Relationship Id="rId4" Type="http://schemas.openxmlformats.org/officeDocument/2006/relationships/image" Target="../media/image14.emf"/><Relationship Id="rId9" Type="http://schemas.openxmlformats.org/officeDocument/2006/relationships/oleObject" Target="../embeddings/oleObject5.bin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64.png"/><Relationship Id="rId3" Type="http://schemas.openxmlformats.org/officeDocument/2006/relationships/oleObject" Target="../embeddings/oleObject6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1.png"/><Relationship Id="rId4" Type="http://schemas.openxmlformats.org/officeDocument/2006/relationships/image" Target="../media/image18.emf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0.png"/><Relationship Id="rId18" Type="http://schemas.openxmlformats.org/officeDocument/2006/relationships/image" Target="../media/image75.png"/><Relationship Id="rId7" Type="http://schemas.openxmlformats.org/officeDocument/2006/relationships/image" Target="../media/image97.png"/><Relationship Id="rId12" Type="http://schemas.openxmlformats.org/officeDocument/2006/relationships/image" Target="../media/image79.png"/><Relationship Id="rId17" Type="http://schemas.openxmlformats.org/officeDocument/2006/relationships/image" Target="../media/image670.png"/><Relationship Id="rId2" Type="http://schemas.openxmlformats.org/officeDocument/2006/relationships/image" Target="../media/image65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78.png"/><Relationship Id="rId5" Type="http://schemas.openxmlformats.org/officeDocument/2006/relationships/image" Target="../media/image95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9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9.png"/><Relationship Id="rId3" Type="http://schemas.openxmlformats.org/officeDocument/2006/relationships/image" Target="../media/image85.png"/><Relationship Id="rId42" Type="http://schemas.openxmlformats.org/officeDocument/2006/relationships/image" Target="../media/image79.png"/><Relationship Id="rId47" Type="http://schemas.openxmlformats.org/officeDocument/2006/relationships/image" Target="../media/image75.png"/><Relationship Id="rId50" Type="http://schemas.openxmlformats.org/officeDocument/2006/relationships/image" Target="../media/image91.png"/><Relationship Id="rId38" Type="http://schemas.openxmlformats.org/officeDocument/2006/relationships/image" Target="../media/image88.png"/><Relationship Id="rId46" Type="http://schemas.openxmlformats.org/officeDocument/2006/relationships/image" Target="../media/image83.png"/><Relationship Id="rId2" Type="http://schemas.openxmlformats.org/officeDocument/2006/relationships/image" Target="../media/image84.png"/><Relationship Id="rId41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850.png"/><Relationship Id="rId40" Type="http://schemas.openxmlformats.org/officeDocument/2006/relationships/image" Target="../media/image76.png"/><Relationship Id="rId45" Type="http://schemas.openxmlformats.org/officeDocument/2006/relationships/image" Target="../media/image82.png"/><Relationship Id="rId5" Type="http://schemas.openxmlformats.org/officeDocument/2006/relationships/image" Target="../media/image87.png"/><Relationship Id="rId36" Type="http://schemas.openxmlformats.org/officeDocument/2006/relationships/image" Target="../media/image770.png"/><Relationship Id="rId49" Type="http://schemas.openxmlformats.org/officeDocument/2006/relationships/image" Target="../media/image870.png"/><Relationship Id="rId44" Type="http://schemas.openxmlformats.org/officeDocument/2006/relationships/image" Target="../media/image810.png"/><Relationship Id="rId4" Type="http://schemas.openxmlformats.org/officeDocument/2006/relationships/image" Target="../media/image86.png"/><Relationship Id="rId43" Type="http://schemas.openxmlformats.org/officeDocument/2006/relationships/image" Target="../media/image80.png"/><Relationship Id="rId48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00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80.png"/><Relationship Id="rId5" Type="http://schemas.openxmlformats.org/officeDocument/2006/relationships/image" Target="../media/image79.png"/><Relationship Id="rId10" Type="http://schemas.openxmlformats.org/officeDocument/2006/relationships/image" Target="../media/image870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0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0.png"/><Relationship Id="rId4" Type="http://schemas.openxmlformats.org/officeDocument/2006/relationships/image" Target="../media/image120.png"/><Relationship Id="rId9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0.png"/><Relationship Id="rId7" Type="http://schemas.openxmlformats.org/officeDocument/2006/relationships/image" Target="../media/image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140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20.png"/><Relationship Id="rId7" Type="http://schemas.openxmlformats.org/officeDocument/2006/relationships/image" Target="../media/image92.png"/><Relationship Id="rId12" Type="http://schemas.openxmlformats.org/officeDocument/2006/relationships/image" Target="../media/image3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png"/><Relationship Id="rId11" Type="http://schemas.openxmlformats.org/officeDocument/2006/relationships/image" Target="../media/image4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9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/>
        </p:nvSpPr>
        <p:spPr bwMode="auto">
          <a:xfrm>
            <a:off x="3330575" y="246063"/>
            <a:ext cx="581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ΝΩΤΑΤΗ</a:t>
            </a: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ΧΟΛΗ</a:t>
            </a:r>
            <a:r>
              <a:rPr lang="el-GR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ΠΑΙ</a:t>
            </a:r>
            <a:r>
              <a:rPr lang="el-G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ΔΑΓΩΓΙΚΗΣ</a:t>
            </a:r>
            <a:r>
              <a:rPr lang="el-GR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ΕΧΝΟΛΟΓΙΚΗΣ</a:t>
            </a:r>
            <a:r>
              <a:rPr lang="el-GR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ΚΠΑΙΔΕΥΣΗΣ</a:t>
            </a:r>
            <a:endParaRPr lang="el-GR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Objec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7025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4 - Ορθογώνιο"/>
          <p:cNvSpPr>
            <a:spLocks noChangeArrowheads="1"/>
          </p:cNvSpPr>
          <p:nvPr/>
        </p:nvSpPr>
        <p:spPr bwMode="auto">
          <a:xfrm>
            <a:off x="0" y="6149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Καθηγητής Σιδερής  Ευστάθιος</a:t>
            </a:r>
          </a:p>
        </p:txBody>
      </p:sp>
      <p:pic>
        <p:nvPicPr>
          <p:cNvPr id="2053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89250"/>
            <a:ext cx="894238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996633"/>
                </a:solidFill>
                <a:latin typeface="Times New Roman" pitchFamily="18" charset="0"/>
              </a:rPr>
              <a:t>ΔΙΑΤΗΡΗΣΗ ΤΗΣ ΟΡΜΗΣ</a:t>
            </a:r>
          </a:p>
        </p:txBody>
      </p:sp>
      <p:sp>
        <p:nvSpPr>
          <p:cNvPr id="11268" name="Text Box 42"/>
          <p:cNvSpPr txBox="1">
            <a:spLocks noChangeArrowheads="1"/>
          </p:cNvSpPr>
          <p:nvPr/>
        </p:nvSpPr>
        <p:spPr bwMode="auto">
          <a:xfrm>
            <a:off x="0" y="2971800"/>
            <a:ext cx="8964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i="1">
                <a:latin typeface="Times New Roman" pitchFamily="18" charset="0"/>
              </a:rPr>
              <a:t>Κατά τη διάρκεια της κρούσης δυο μαζών η συνολική ορμή διατηρείται σταθερή</a:t>
            </a:r>
          </a:p>
        </p:txBody>
      </p:sp>
      <p:graphicFrame>
        <p:nvGraphicFramePr>
          <p:cNvPr id="22612" name="Object 84"/>
          <p:cNvGraphicFramePr>
            <a:graphicFrameLocks noChangeAspect="1"/>
          </p:cNvGraphicFramePr>
          <p:nvPr/>
        </p:nvGraphicFramePr>
        <p:xfrm>
          <a:off x="4724400" y="5715000"/>
          <a:ext cx="37925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Εξίσωση" r:id="rId3" imgW="1981200" imgH="228467" progId="Equation.3">
                  <p:embed/>
                </p:oleObj>
              </mc:Choice>
              <mc:Fallback>
                <p:oleObj name="Εξίσωση" r:id="rId3" imgW="1981200" imgH="228467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15000"/>
                        <a:ext cx="3792538" cy="5413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3" name="Object 85"/>
          <p:cNvGraphicFramePr>
            <a:graphicFrameLocks noChangeAspect="1"/>
          </p:cNvGraphicFramePr>
          <p:nvPr/>
        </p:nvGraphicFramePr>
        <p:xfrm>
          <a:off x="4724400" y="6316663"/>
          <a:ext cx="37877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Εξίσωση" r:id="rId5" imgW="1971625" imgH="228467" progId="Equation.3">
                  <p:embed/>
                </p:oleObj>
              </mc:Choice>
              <mc:Fallback>
                <p:oleObj name="Εξίσωση" r:id="rId5" imgW="1971625" imgH="228467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316663"/>
                        <a:ext cx="3787775" cy="54133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6" name="Object 98"/>
          <p:cNvGraphicFramePr>
            <a:graphicFrameLocks noChangeAspect="1"/>
          </p:cNvGraphicFramePr>
          <p:nvPr/>
        </p:nvGraphicFramePr>
        <p:xfrm>
          <a:off x="533400" y="5715000"/>
          <a:ext cx="2965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" name="Εξίσωση" r:id="rId7" imgW="1390750" imgH="228467" progId="Equation.3">
                  <p:embed/>
                </p:oleObj>
              </mc:Choice>
              <mc:Fallback>
                <p:oleObj name="Εξίσωση" r:id="rId7" imgW="1390750" imgH="228467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2965450" cy="5207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8" name="Object 100"/>
          <p:cNvGraphicFramePr>
            <a:graphicFrameLocks noChangeAspect="1"/>
          </p:cNvGraphicFramePr>
          <p:nvPr/>
        </p:nvGraphicFramePr>
        <p:xfrm>
          <a:off x="533400" y="6332538"/>
          <a:ext cx="29511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" name="Εξίσωση" r:id="rId9" imgW="1362025" imgH="228467" progId="Equation.3">
                  <p:embed/>
                </p:oleObj>
              </mc:Choice>
              <mc:Fallback>
                <p:oleObj name="Εξίσωση" r:id="rId9" imgW="1362025" imgH="228467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332538"/>
                        <a:ext cx="2951163" cy="52546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57151" y="765175"/>
            <a:ext cx="9000500" cy="2230053"/>
            <a:chOff x="57151" y="765175"/>
            <a:chExt cx="9000500" cy="2230053"/>
          </a:xfrm>
        </p:grpSpPr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900113" y="765175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ΠΡΙΝ</a:t>
              </a: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3779838" y="765175"/>
              <a:ext cx="1203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ΚΡΟΥΣΗ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7308850" y="765175"/>
              <a:ext cx="904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>
                  <a:latin typeface="Times New Roman" pitchFamily="18" charset="0"/>
                </a:rPr>
                <a:t>ΜΕΤΑ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10213" y="2060848"/>
                  <a:ext cx="19840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13" y="2060848"/>
                  <a:ext cx="1984068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3587" y="2533563"/>
                  <a:ext cx="19119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587" y="2533563"/>
                  <a:ext cx="1911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Ομάδα 56"/>
            <p:cNvGrpSpPr/>
            <p:nvPr/>
          </p:nvGrpSpPr>
          <p:grpSpPr>
            <a:xfrm>
              <a:off x="57151" y="1196975"/>
              <a:ext cx="1195129" cy="725488"/>
              <a:chOff x="57151" y="1196975"/>
              <a:chExt cx="1195129" cy="725488"/>
            </a:xfrm>
          </p:grpSpPr>
          <p:grpSp>
            <p:nvGrpSpPr>
              <p:cNvPr id="58" name="Group 50"/>
              <p:cNvGrpSpPr>
                <a:grpSpLocks/>
              </p:cNvGrpSpPr>
              <p:nvPr/>
            </p:nvGrpSpPr>
            <p:grpSpPr bwMode="auto">
              <a:xfrm>
                <a:off x="57151" y="1196975"/>
                <a:ext cx="985838" cy="725488"/>
                <a:chOff x="36" y="754"/>
                <a:chExt cx="621" cy="457"/>
              </a:xfrm>
            </p:grpSpPr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90" y="754"/>
                  <a:ext cx="272" cy="272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D67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" y="981"/>
                  <a:ext cx="21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 dirty="0">
                      <a:solidFill>
                        <a:srgbClr val="D67F00"/>
                      </a:solidFill>
                      <a:latin typeface="Times New Roman" pitchFamily="18" charset="0"/>
                    </a:rPr>
                    <a:t>m</a:t>
                  </a:r>
                  <a:r>
                    <a:rPr lang="el-GR" altLang="el-GR" sz="2400" b="1" i="1" baseline="-25000" dirty="0">
                      <a:solidFill>
                        <a:srgbClr val="D67F00"/>
                      </a:solidFill>
                      <a:latin typeface="Times New Roman" pitchFamily="18" charset="0"/>
                    </a:rPr>
                    <a:t>1</a:t>
                  </a:r>
                  <a:endParaRPr lang="el-GR" altLang="el-GR" sz="2400" b="1" i="1" dirty="0">
                    <a:solidFill>
                      <a:srgbClr val="D67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2" name="Line 23"/>
                <p:cNvSpPr>
                  <a:spLocks noChangeShapeType="1"/>
                </p:cNvSpPr>
                <p:nvPr/>
              </p:nvSpPr>
              <p:spPr bwMode="auto">
                <a:xfrm>
                  <a:off x="340" y="890"/>
                  <a:ext cx="317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1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75556" y="1412776"/>
                    <a:ext cx="676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556" y="1412776"/>
                    <a:ext cx="676724" cy="4616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Ομάδα 63"/>
            <p:cNvGrpSpPr/>
            <p:nvPr/>
          </p:nvGrpSpPr>
          <p:grpSpPr>
            <a:xfrm>
              <a:off x="1223628" y="1125538"/>
              <a:ext cx="1116347" cy="939800"/>
              <a:chOff x="1223628" y="1125538"/>
              <a:chExt cx="1116347" cy="939800"/>
            </a:xfrm>
          </p:grpSpPr>
          <p:grpSp>
            <p:nvGrpSpPr>
              <p:cNvPr id="65" name="Group 51"/>
              <p:cNvGrpSpPr>
                <a:grpSpLocks/>
              </p:cNvGrpSpPr>
              <p:nvPr/>
            </p:nvGrpSpPr>
            <p:grpSpPr bwMode="auto">
              <a:xfrm>
                <a:off x="1295400" y="1125538"/>
                <a:ext cx="1044575" cy="939800"/>
                <a:chOff x="816" y="709"/>
                <a:chExt cx="658" cy="592"/>
              </a:xfrm>
            </p:grpSpPr>
            <p:sp>
              <p:nvSpPr>
                <p:cNvPr id="67" name="Oval 10"/>
                <p:cNvSpPr>
                  <a:spLocks noChangeArrowheads="1"/>
                </p:cNvSpPr>
                <p:nvPr/>
              </p:nvSpPr>
              <p:spPr bwMode="auto">
                <a:xfrm>
                  <a:off x="1111" y="709"/>
                  <a:ext cx="363" cy="363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6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47" y="1071"/>
                  <a:ext cx="21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>
                      <a:solidFill>
                        <a:srgbClr val="996633"/>
                      </a:solidFill>
                      <a:latin typeface="Times New Roman" pitchFamily="18" charset="0"/>
                    </a:rPr>
                    <a:t>m</a:t>
                  </a:r>
                  <a:r>
                    <a:rPr lang="el-GR" altLang="el-GR" sz="2400" b="1" i="1" baseline="-25000">
                      <a:solidFill>
                        <a:srgbClr val="996633"/>
                      </a:solidFill>
                      <a:latin typeface="Times New Roman" pitchFamily="18" charset="0"/>
                    </a:rPr>
                    <a:t>2</a:t>
                  </a:r>
                  <a:endParaRPr lang="el-GR" altLang="el-GR" sz="2400" b="1" i="1">
                    <a:solidFill>
                      <a:srgbClr val="9966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890"/>
                  <a:ext cx="294" cy="0"/>
                </a:xfrm>
                <a:prstGeom prst="line">
                  <a:avLst/>
                </a:prstGeom>
                <a:noFill/>
                <a:ln w="47625">
                  <a:solidFill>
                    <a:srgbClr val="996633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7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223628" y="1412776"/>
                    <a:ext cx="676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3628" y="1412776"/>
                    <a:ext cx="676724" cy="46166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Ομάδα 70"/>
            <p:cNvGrpSpPr/>
            <p:nvPr/>
          </p:nvGrpSpPr>
          <p:grpSpPr>
            <a:xfrm>
              <a:off x="2697058" y="1125539"/>
              <a:ext cx="3531126" cy="726172"/>
              <a:chOff x="2697058" y="1125539"/>
              <a:chExt cx="3531126" cy="726172"/>
            </a:xfrm>
          </p:grpSpPr>
          <p:grpSp>
            <p:nvGrpSpPr>
              <p:cNvPr id="72" name="Group 56"/>
              <p:cNvGrpSpPr>
                <a:grpSpLocks/>
              </p:cNvGrpSpPr>
              <p:nvPr/>
            </p:nvGrpSpPr>
            <p:grpSpPr bwMode="auto">
              <a:xfrm>
                <a:off x="3059113" y="1125539"/>
                <a:ext cx="2593975" cy="576263"/>
                <a:chOff x="1927" y="709"/>
                <a:chExt cx="1634" cy="363"/>
              </a:xfrm>
            </p:grpSpPr>
            <p:grpSp>
              <p:nvGrpSpPr>
                <p:cNvPr id="75" name="Group 52"/>
                <p:cNvGrpSpPr>
                  <a:grpSpLocks/>
                </p:cNvGrpSpPr>
                <p:nvPr/>
              </p:nvGrpSpPr>
              <p:grpSpPr bwMode="auto">
                <a:xfrm>
                  <a:off x="1927" y="709"/>
                  <a:ext cx="1634" cy="363"/>
                  <a:chOff x="1927" y="709"/>
                  <a:chExt cx="1634" cy="363"/>
                </a:xfrm>
              </p:grpSpPr>
              <p:sp>
                <p:nvSpPr>
                  <p:cNvPr id="7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754"/>
                    <a:ext cx="272" cy="272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rgbClr val="D67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/>
                  </a:p>
                </p:txBody>
              </p:sp>
              <p:sp>
                <p:nvSpPr>
                  <p:cNvPr id="7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709"/>
                    <a:ext cx="363" cy="363"/>
                  </a:xfrm>
                  <a:prstGeom prst="ellipse">
                    <a:avLst/>
                  </a:prstGeom>
                  <a:solidFill>
                    <a:srgbClr val="996633"/>
                  </a:solidFill>
                  <a:ln w="9525">
                    <a:solidFill>
                      <a:srgbClr val="9966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/>
                  </a:p>
                </p:txBody>
              </p:sp>
              <p:sp>
                <p:nvSpPr>
                  <p:cNvPr id="7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7" y="890"/>
                    <a:ext cx="817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8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890"/>
                    <a:ext cx="817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8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777"/>
                    <a:ext cx="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1800" b="1">
                        <a:solidFill>
                          <a:srgbClr val="FFFF00"/>
                        </a:solidFill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777"/>
                    <a:ext cx="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1800" b="1">
                        <a:solidFill>
                          <a:srgbClr val="FFFF00"/>
                        </a:solidFill>
                        <a:latin typeface="Times New Roman" pitchFamily="18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76" name="Oval 26"/>
                <p:cNvSpPr>
                  <a:spLocks noChangeArrowheads="1"/>
                </p:cNvSpPr>
                <p:nvPr/>
              </p:nvSpPr>
              <p:spPr bwMode="auto">
                <a:xfrm>
                  <a:off x="2721" y="867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697058" y="1448780"/>
                    <a:ext cx="144289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7058" y="1448780"/>
                    <a:ext cx="1442894" cy="402931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785290" y="1448780"/>
                    <a:ext cx="144289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5290" y="1448780"/>
                    <a:ext cx="1442894" cy="402931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Ομάδα 82"/>
            <p:cNvGrpSpPr/>
            <p:nvPr/>
          </p:nvGrpSpPr>
          <p:grpSpPr>
            <a:xfrm>
              <a:off x="6543195" y="1196974"/>
              <a:ext cx="908530" cy="734071"/>
              <a:chOff x="6543195" y="1196974"/>
              <a:chExt cx="908530" cy="734071"/>
            </a:xfrm>
          </p:grpSpPr>
          <p:grpSp>
            <p:nvGrpSpPr>
              <p:cNvPr id="84" name="Group 54"/>
              <p:cNvGrpSpPr>
                <a:grpSpLocks/>
              </p:cNvGrpSpPr>
              <p:nvPr/>
            </p:nvGrpSpPr>
            <p:grpSpPr bwMode="auto">
              <a:xfrm>
                <a:off x="6588125" y="1196974"/>
                <a:ext cx="863600" cy="431800"/>
                <a:chOff x="4150" y="754"/>
                <a:chExt cx="544" cy="272"/>
              </a:xfrm>
            </p:grpSpPr>
            <p:sp>
              <p:nvSpPr>
                <p:cNvPr id="86" name="Oval 7"/>
                <p:cNvSpPr>
                  <a:spLocks noChangeArrowheads="1"/>
                </p:cNvSpPr>
                <p:nvPr/>
              </p:nvSpPr>
              <p:spPr bwMode="auto">
                <a:xfrm>
                  <a:off x="4422" y="754"/>
                  <a:ext cx="272" cy="272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D67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8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150" y="890"/>
                  <a:ext cx="272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513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6543195" y="1469380"/>
                    <a:ext cx="68634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3195" y="1469380"/>
                    <a:ext cx="686342" cy="461665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054347" y="2012099"/>
                  <a:ext cx="20033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𝐟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4347" y="2012099"/>
                  <a:ext cx="2003304" cy="461665"/>
                </a:xfrm>
                <a:prstGeom prst="rect">
                  <a:avLst/>
                </a:prstGeom>
                <a:blipFill>
                  <a:blip r:embed="rId2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056276" y="2463279"/>
                  <a:ext cx="20000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𝟐𝐟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276" y="2463279"/>
                  <a:ext cx="2000099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Ομάδα 90"/>
            <p:cNvGrpSpPr/>
            <p:nvPr/>
          </p:nvGrpSpPr>
          <p:grpSpPr>
            <a:xfrm>
              <a:off x="7885113" y="1125539"/>
              <a:ext cx="1161001" cy="755289"/>
              <a:chOff x="7885113" y="1125539"/>
              <a:chExt cx="1161001" cy="755289"/>
            </a:xfrm>
          </p:grpSpPr>
          <p:grpSp>
            <p:nvGrpSpPr>
              <p:cNvPr id="92" name="Group 55"/>
              <p:cNvGrpSpPr>
                <a:grpSpLocks/>
              </p:cNvGrpSpPr>
              <p:nvPr/>
            </p:nvGrpSpPr>
            <p:grpSpPr bwMode="auto">
              <a:xfrm>
                <a:off x="7885113" y="1125539"/>
                <a:ext cx="971550" cy="576263"/>
                <a:chOff x="4967" y="709"/>
                <a:chExt cx="612" cy="363"/>
              </a:xfrm>
            </p:grpSpPr>
            <p:sp>
              <p:nvSpPr>
                <p:cNvPr id="94" name="Oval 8"/>
                <p:cNvSpPr>
                  <a:spLocks noChangeArrowheads="1"/>
                </p:cNvSpPr>
                <p:nvPr/>
              </p:nvSpPr>
              <p:spPr bwMode="auto">
                <a:xfrm>
                  <a:off x="4967" y="709"/>
                  <a:ext cx="363" cy="363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95" name="Line 18"/>
                <p:cNvSpPr>
                  <a:spLocks noChangeShapeType="1"/>
                </p:cNvSpPr>
                <p:nvPr/>
              </p:nvSpPr>
              <p:spPr bwMode="auto">
                <a:xfrm>
                  <a:off x="5284" y="890"/>
                  <a:ext cx="295" cy="0"/>
                </a:xfrm>
                <a:prstGeom prst="line">
                  <a:avLst/>
                </a:prstGeom>
                <a:noFill/>
                <a:ln w="47625">
                  <a:solidFill>
                    <a:srgbClr val="996633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25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8359772" y="1419163"/>
                    <a:ext cx="68634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9772" y="1419163"/>
                    <a:ext cx="686342" cy="461665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Ορθογώνιο 96"/>
                <p:cNvSpPr/>
                <p:nvPr/>
              </p:nvSpPr>
              <p:spPr>
                <a:xfrm>
                  <a:off x="3095836" y="2283259"/>
                  <a:ext cx="29529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l-GR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𝛔𝛕𝛂𝛉𝛆𝛒𝛐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97" name="Ορθογώνιο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836" y="2283259"/>
                  <a:ext cx="2952924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7532" y="3815372"/>
                <a:ext cx="3104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𝟏𝐢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𝐟</m:t>
                        </m:r>
                      </m:sub>
                    </m:sSub>
                    <m:r>
                      <a:rPr lang="en-US" sz="2400" b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l-GR" sz="2400" b="1" dirty="0">
                        <a:solidFill>
                          <a:srgbClr val="C00000"/>
                        </a:solidFill>
                      </a:rPr>
                      <m:t> </m:t>
                    </m:r>
                    <m:sSub>
                      <m:sSub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𝐟</m:t>
                        </m:r>
                      </m:sub>
                    </m:sSub>
                  </m:oMath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2" y="3815372"/>
                <a:ext cx="3104568" cy="461665"/>
              </a:xfrm>
              <a:prstGeom prst="rect">
                <a:avLst/>
              </a:prstGeom>
              <a:blipFill rotWithShape="1">
                <a:blip r:embed="rId32"/>
                <a:stretch>
                  <a:fillRect l="-588"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55818" y="4437112"/>
                <a:ext cx="4279120" cy="495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𝟏𝐢𝐱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𝟏𝐢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𝐲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𝐢𝐱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𝐢𝐲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8" y="4437112"/>
                <a:ext cx="4279120" cy="495585"/>
              </a:xfrm>
              <a:prstGeom prst="rect">
                <a:avLst/>
              </a:prstGeom>
              <a:blipFill rotWithShape="1">
                <a:blip r:embed="rId33"/>
                <a:stretch>
                  <a:fillRect t="-2469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402301" y="4437112"/>
                <a:ext cx="4161587" cy="495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𝟏𝐟𝐱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𝐟𝐲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𝟐𝐟</m:t>
                          </m:r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𝐱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𝟐𝐟</m:t>
                          </m:r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𝐲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01" y="4437112"/>
                <a:ext cx="4161587" cy="495585"/>
              </a:xfrm>
              <a:prstGeom prst="rect">
                <a:avLst/>
              </a:prstGeom>
              <a:blipFill rotWithShape="1">
                <a:blip r:embed="rId34"/>
                <a:stretch>
                  <a:fillRect t="-2469" r="-5710" b="-12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1500" y="5021647"/>
                <a:ext cx="4577022" cy="522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𝟏𝐢𝐱</m:t>
                              </m:r>
                            </m:sub>
                          </m:sSub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𝟐𝐢𝐱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𝟏𝐢𝐲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𝟐𝐢𝐲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5021647"/>
                <a:ext cx="4577022" cy="52200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391980" y="5013176"/>
                <a:ext cx="4339265" cy="522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5013176"/>
                <a:ext cx="4339265" cy="52200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40122" y="3815372"/>
                <a:ext cx="1864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𝐟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22" y="3815372"/>
                <a:ext cx="1864421" cy="461665"/>
              </a:xfrm>
              <a:prstGeom prst="rect">
                <a:avLst/>
              </a:prstGeom>
              <a:blipFill rotWithShape="1">
                <a:blip r:embed="rId3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8" grpId="0"/>
      <p:bldP spid="99" grpId="0"/>
      <p:bldP spid="100" grpId="0"/>
      <p:bldP spid="101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996633"/>
                </a:solidFill>
                <a:latin typeface="Times New Roman" pitchFamily="18" charset="0"/>
              </a:rPr>
              <a:t>ΔΙΑΤΗΡΗΣΗ ΤΗΣ ΟΡΜΗΣ</a:t>
            </a:r>
          </a:p>
        </p:txBody>
      </p:sp>
      <p:graphicFrame>
        <p:nvGraphicFramePr>
          <p:cNvPr id="37888" name="Object 0"/>
          <p:cNvGraphicFramePr>
            <a:graphicFrameLocks noChangeAspect="1"/>
          </p:cNvGraphicFramePr>
          <p:nvPr/>
        </p:nvGraphicFramePr>
        <p:xfrm>
          <a:off x="2708275" y="2209800"/>
          <a:ext cx="4259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Εξίσωση" r:id="rId3" imgW="1981200" imgH="228467" progId="Equation.3">
                  <p:embed/>
                </p:oleObj>
              </mc:Choice>
              <mc:Fallback>
                <p:oleObj name="Εξίσωση" r:id="rId3" imgW="1981200" imgH="22846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2209800"/>
                        <a:ext cx="4259263" cy="6096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711450" y="2819400"/>
          <a:ext cx="425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Εξίσωση" r:id="rId5" imgW="1971625" imgH="228467" progId="Equation.3">
                  <p:embed/>
                </p:oleObj>
              </mc:Choice>
              <mc:Fallback>
                <p:oleObj name="Εξίσωση" r:id="rId5" imgW="1971625" imgH="22846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19400"/>
                        <a:ext cx="4254500" cy="6096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304800" y="2590800"/>
            <a:ext cx="1905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latin typeface="Times New Roman" pitchFamily="18" charset="0"/>
              </a:rPr>
              <a:t>Αποδείξαμε:</a:t>
            </a:r>
          </a:p>
        </p:txBody>
      </p:sp>
      <p:sp>
        <p:nvSpPr>
          <p:cNvPr id="27703" name="AutoShape 55"/>
          <p:cNvSpPr>
            <a:spLocks/>
          </p:cNvSpPr>
          <p:nvPr/>
        </p:nvSpPr>
        <p:spPr bwMode="auto">
          <a:xfrm>
            <a:off x="2286000" y="2209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3" name="Text Box 1071"/>
          <p:cNvSpPr txBox="1">
            <a:spLocks noChangeArrowheads="1"/>
          </p:cNvSpPr>
          <p:nvPr/>
        </p:nvSpPr>
        <p:spPr bwMode="auto">
          <a:xfrm>
            <a:off x="1561990" y="4161274"/>
            <a:ext cx="5677010" cy="70788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solidFill>
                  <a:srgbClr val="FFFF00"/>
                </a:solidFill>
                <a:latin typeface="Times New Roman" pitchFamily="18" charset="0"/>
              </a:rPr>
              <a:t>ΠΑΡΑΔΕΙΓΜΑΤΑ ΔΙΑΤΗΡΗΣΗΣ ΤΗΣ ΟΡΜΗΣ ΣΕ ΜΙΑ ΚΑΙ ΔΥΟ ΔΙΑΣΤΑΣΕΙΣ</a:t>
            </a:r>
          </a:p>
        </p:txBody>
      </p:sp>
      <p:grpSp>
        <p:nvGrpSpPr>
          <p:cNvPr id="44" name="Ομάδα 43"/>
          <p:cNvGrpSpPr/>
          <p:nvPr/>
        </p:nvGrpSpPr>
        <p:grpSpPr>
          <a:xfrm>
            <a:off x="57151" y="765175"/>
            <a:ext cx="8988963" cy="1300163"/>
            <a:chOff x="57151" y="765175"/>
            <a:chExt cx="8988963" cy="1300163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900113" y="765175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ΠΡΙΝ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3779838" y="765175"/>
              <a:ext cx="1203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ΚΡΟΥΣΗ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7308850" y="765175"/>
              <a:ext cx="904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>
                  <a:latin typeface="Times New Roman" pitchFamily="18" charset="0"/>
                </a:rPr>
                <a:t>ΜΕΤΑ</a:t>
              </a:r>
            </a:p>
          </p:txBody>
        </p:sp>
        <p:grpSp>
          <p:nvGrpSpPr>
            <p:cNvPr id="50" name="Ομάδα 49"/>
            <p:cNvGrpSpPr/>
            <p:nvPr/>
          </p:nvGrpSpPr>
          <p:grpSpPr>
            <a:xfrm>
              <a:off x="57151" y="1196975"/>
              <a:ext cx="1195129" cy="725488"/>
              <a:chOff x="57151" y="1196975"/>
              <a:chExt cx="1195129" cy="725488"/>
            </a:xfrm>
          </p:grpSpPr>
          <p:grpSp>
            <p:nvGrpSpPr>
              <p:cNvPr id="85" name="Group 50"/>
              <p:cNvGrpSpPr>
                <a:grpSpLocks/>
              </p:cNvGrpSpPr>
              <p:nvPr/>
            </p:nvGrpSpPr>
            <p:grpSpPr bwMode="auto">
              <a:xfrm>
                <a:off x="57151" y="1196975"/>
                <a:ext cx="985838" cy="725488"/>
                <a:chOff x="36" y="754"/>
                <a:chExt cx="621" cy="457"/>
              </a:xfrm>
            </p:grpSpPr>
            <p:sp>
              <p:nvSpPr>
                <p:cNvPr id="87" name="Oval 9"/>
                <p:cNvSpPr>
                  <a:spLocks noChangeArrowheads="1"/>
                </p:cNvSpPr>
                <p:nvPr/>
              </p:nvSpPr>
              <p:spPr bwMode="auto">
                <a:xfrm>
                  <a:off x="90" y="754"/>
                  <a:ext cx="272" cy="272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D67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8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" y="981"/>
                  <a:ext cx="21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 dirty="0">
                      <a:solidFill>
                        <a:srgbClr val="D67F00"/>
                      </a:solidFill>
                      <a:latin typeface="Times New Roman" pitchFamily="18" charset="0"/>
                    </a:rPr>
                    <a:t>m</a:t>
                  </a:r>
                  <a:r>
                    <a:rPr lang="el-GR" altLang="el-GR" sz="2400" b="1" i="1" baseline="-25000" dirty="0">
                      <a:solidFill>
                        <a:srgbClr val="D67F00"/>
                      </a:solidFill>
                      <a:latin typeface="Times New Roman" pitchFamily="18" charset="0"/>
                    </a:rPr>
                    <a:t>1</a:t>
                  </a:r>
                  <a:endParaRPr lang="el-GR" altLang="el-GR" sz="2400" b="1" i="1" dirty="0">
                    <a:solidFill>
                      <a:srgbClr val="D67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340" y="890"/>
                  <a:ext cx="317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1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75556" y="1412776"/>
                    <a:ext cx="676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556" y="1412776"/>
                    <a:ext cx="676724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Ομάδα 50"/>
            <p:cNvGrpSpPr/>
            <p:nvPr/>
          </p:nvGrpSpPr>
          <p:grpSpPr>
            <a:xfrm>
              <a:off x="1223628" y="1125538"/>
              <a:ext cx="1116347" cy="939800"/>
              <a:chOff x="1223628" y="1125538"/>
              <a:chExt cx="1116347" cy="939800"/>
            </a:xfrm>
          </p:grpSpPr>
          <p:grpSp>
            <p:nvGrpSpPr>
              <p:cNvPr id="79" name="Group 51"/>
              <p:cNvGrpSpPr>
                <a:grpSpLocks/>
              </p:cNvGrpSpPr>
              <p:nvPr/>
            </p:nvGrpSpPr>
            <p:grpSpPr bwMode="auto">
              <a:xfrm>
                <a:off x="1295400" y="1125538"/>
                <a:ext cx="1044575" cy="939800"/>
                <a:chOff x="816" y="709"/>
                <a:chExt cx="658" cy="592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auto">
                <a:xfrm>
                  <a:off x="1111" y="709"/>
                  <a:ext cx="363" cy="363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8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47" y="1071"/>
                  <a:ext cx="21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>
                      <a:solidFill>
                        <a:srgbClr val="996633"/>
                      </a:solidFill>
                      <a:latin typeface="Times New Roman" pitchFamily="18" charset="0"/>
                    </a:rPr>
                    <a:t>m</a:t>
                  </a:r>
                  <a:r>
                    <a:rPr lang="el-GR" altLang="el-GR" sz="2400" b="1" i="1" baseline="-25000">
                      <a:solidFill>
                        <a:srgbClr val="996633"/>
                      </a:solidFill>
                      <a:latin typeface="Times New Roman" pitchFamily="18" charset="0"/>
                    </a:rPr>
                    <a:t>2</a:t>
                  </a:r>
                  <a:endParaRPr lang="el-GR" altLang="el-GR" sz="2400" b="1" i="1">
                    <a:solidFill>
                      <a:srgbClr val="9966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890"/>
                  <a:ext cx="294" cy="0"/>
                </a:xfrm>
                <a:prstGeom prst="line">
                  <a:avLst/>
                </a:prstGeom>
                <a:noFill/>
                <a:ln w="47625">
                  <a:solidFill>
                    <a:srgbClr val="996633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7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223628" y="1412776"/>
                    <a:ext cx="676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3628" y="1412776"/>
                    <a:ext cx="676724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Ομάδα 51"/>
            <p:cNvGrpSpPr/>
            <p:nvPr/>
          </p:nvGrpSpPr>
          <p:grpSpPr>
            <a:xfrm>
              <a:off x="2697058" y="1125539"/>
              <a:ext cx="3531126" cy="726172"/>
              <a:chOff x="2697058" y="1125539"/>
              <a:chExt cx="3531126" cy="726172"/>
            </a:xfrm>
          </p:grpSpPr>
          <p:grpSp>
            <p:nvGrpSpPr>
              <p:cNvPr id="68" name="Group 56"/>
              <p:cNvGrpSpPr>
                <a:grpSpLocks/>
              </p:cNvGrpSpPr>
              <p:nvPr/>
            </p:nvGrpSpPr>
            <p:grpSpPr bwMode="auto">
              <a:xfrm>
                <a:off x="3059113" y="1125539"/>
                <a:ext cx="2593975" cy="576263"/>
                <a:chOff x="1927" y="709"/>
                <a:chExt cx="1634" cy="363"/>
              </a:xfrm>
            </p:grpSpPr>
            <p:grpSp>
              <p:nvGrpSpPr>
                <p:cNvPr id="71" name="Group 52"/>
                <p:cNvGrpSpPr>
                  <a:grpSpLocks/>
                </p:cNvGrpSpPr>
                <p:nvPr/>
              </p:nvGrpSpPr>
              <p:grpSpPr bwMode="auto">
                <a:xfrm>
                  <a:off x="1927" y="709"/>
                  <a:ext cx="1634" cy="363"/>
                  <a:chOff x="1927" y="709"/>
                  <a:chExt cx="1634" cy="363"/>
                </a:xfrm>
              </p:grpSpPr>
              <p:sp>
                <p:nvSpPr>
                  <p:cNvPr id="7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754"/>
                    <a:ext cx="272" cy="272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rgbClr val="D67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/>
                  </a:p>
                </p:txBody>
              </p:sp>
              <p:sp>
                <p:nvSpPr>
                  <p:cNvPr id="7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709"/>
                    <a:ext cx="363" cy="363"/>
                  </a:xfrm>
                  <a:prstGeom prst="ellipse">
                    <a:avLst/>
                  </a:prstGeom>
                  <a:solidFill>
                    <a:srgbClr val="996633"/>
                  </a:solidFill>
                  <a:ln w="9525">
                    <a:solidFill>
                      <a:srgbClr val="9966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/>
                  </a:p>
                </p:txBody>
              </p:sp>
              <p:sp>
                <p:nvSpPr>
                  <p:cNvPr id="75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7" y="890"/>
                    <a:ext cx="817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7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890"/>
                    <a:ext cx="817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7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777"/>
                    <a:ext cx="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1800" b="1">
                        <a:solidFill>
                          <a:srgbClr val="FFFF00"/>
                        </a:solidFill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777"/>
                    <a:ext cx="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1800" b="1">
                        <a:solidFill>
                          <a:srgbClr val="FFFF00"/>
                        </a:solidFill>
                        <a:latin typeface="Times New Roman" pitchFamily="18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auto">
                <a:xfrm>
                  <a:off x="2721" y="867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2697058" y="1448780"/>
                    <a:ext cx="144289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7058" y="1448780"/>
                    <a:ext cx="1442894" cy="40293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785290" y="1448780"/>
                    <a:ext cx="144289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5290" y="1448780"/>
                    <a:ext cx="1442894" cy="40293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Ομάδα 52"/>
            <p:cNvGrpSpPr/>
            <p:nvPr/>
          </p:nvGrpSpPr>
          <p:grpSpPr>
            <a:xfrm>
              <a:off x="6543195" y="1196974"/>
              <a:ext cx="908530" cy="734071"/>
              <a:chOff x="6543195" y="1196974"/>
              <a:chExt cx="908530" cy="734071"/>
            </a:xfrm>
          </p:grpSpPr>
          <p:grpSp>
            <p:nvGrpSpPr>
              <p:cNvPr id="63" name="Group 54"/>
              <p:cNvGrpSpPr>
                <a:grpSpLocks/>
              </p:cNvGrpSpPr>
              <p:nvPr/>
            </p:nvGrpSpPr>
            <p:grpSpPr bwMode="auto">
              <a:xfrm>
                <a:off x="6588125" y="1196974"/>
                <a:ext cx="863600" cy="431800"/>
                <a:chOff x="4150" y="754"/>
                <a:chExt cx="544" cy="272"/>
              </a:xfrm>
            </p:grpSpPr>
            <p:sp>
              <p:nvSpPr>
                <p:cNvPr id="65" name="Oval 7"/>
                <p:cNvSpPr>
                  <a:spLocks noChangeArrowheads="1"/>
                </p:cNvSpPr>
                <p:nvPr/>
              </p:nvSpPr>
              <p:spPr bwMode="auto">
                <a:xfrm>
                  <a:off x="4422" y="754"/>
                  <a:ext cx="272" cy="272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D67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150" y="890"/>
                  <a:ext cx="272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513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543195" y="1469380"/>
                    <a:ext cx="68634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3195" y="1469380"/>
                    <a:ext cx="686342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Ομάδα 55"/>
            <p:cNvGrpSpPr/>
            <p:nvPr/>
          </p:nvGrpSpPr>
          <p:grpSpPr>
            <a:xfrm>
              <a:off x="7885113" y="1125539"/>
              <a:ext cx="1161001" cy="755289"/>
              <a:chOff x="7885113" y="1125539"/>
              <a:chExt cx="1161001" cy="755289"/>
            </a:xfrm>
          </p:grpSpPr>
          <p:grpSp>
            <p:nvGrpSpPr>
              <p:cNvPr id="58" name="Group 55"/>
              <p:cNvGrpSpPr>
                <a:grpSpLocks/>
              </p:cNvGrpSpPr>
              <p:nvPr/>
            </p:nvGrpSpPr>
            <p:grpSpPr bwMode="auto">
              <a:xfrm>
                <a:off x="7885113" y="1125539"/>
                <a:ext cx="971550" cy="576263"/>
                <a:chOff x="4967" y="709"/>
                <a:chExt cx="612" cy="363"/>
              </a:xfrm>
            </p:grpSpPr>
            <p:sp>
              <p:nvSpPr>
                <p:cNvPr id="60" name="Oval 8"/>
                <p:cNvSpPr>
                  <a:spLocks noChangeArrowheads="1"/>
                </p:cNvSpPr>
                <p:nvPr/>
              </p:nvSpPr>
              <p:spPr bwMode="auto">
                <a:xfrm>
                  <a:off x="4967" y="709"/>
                  <a:ext cx="363" cy="363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5284" y="890"/>
                  <a:ext cx="295" cy="0"/>
                </a:xfrm>
                <a:prstGeom prst="line">
                  <a:avLst/>
                </a:prstGeom>
                <a:noFill/>
                <a:ln w="47625">
                  <a:solidFill>
                    <a:srgbClr val="996633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25" y="79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8359772" y="1419163"/>
                    <a:ext cx="68634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9772" y="1419163"/>
                    <a:ext cx="686342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2" grpId="0" autoUpdateAnimBg="0"/>
      <p:bldP spid="27703" grpId="0" animBg="1"/>
      <p:bldP spid="4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C40087"/>
                </a:solidFill>
                <a:latin typeface="Times New Roman" pitchFamily="18" charset="0"/>
              </a:rPr>
              <a:t>ΝΟΜΟΣ ΔΙΑΤΗΡΗΣΗ ΤΗΣ ΟΡΜΗΣ</a:t>
            </a: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4424518" y="5961474"/>
            <a:ext cx="4395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Times New Roman" pitchFamily="18" charset="0"/>
              </a:rPr>
              <a:t>Είναι </a:t>
            </a:r>
            <a:r>
              <a:rPr lang="el-GR" altLang="el-GR" sz="2000" b="1" dirty="0" smtClean="0">
                <a:latin typeface="Times New Roman" pitchFamily="18" charset="0"/>
              </a:rPr>
              <a:t>η</a:t>
            </a:r>
            <a:r>
              <a:rPr lang="en-US" altLang="el-GR" sz="2000" b="1" dirty="0" smtClean="0">
                <a:latin typeface="Times New Roman" pitchFamily="18" charset="0"/>
              </a:rPr>
              <a:t> </a:t>
            </a:r>
            <a:r>
              <a:rPr lang="el-GR" altLang="el-GR" sz="2000" b="1" dirty="0" smtClean="0">
                <a:latin typeface="Times New Roman" pitchFamily="18" charset="0"/>
              </a:rPr>
              <a:t>συνολική δύναμη </a:t>
            </a:r>
            <a:r>
              <a:rPr lang="el-GR" altLang="el-GR" sz="2000" b="1" dirty="0">
                <a:latin typeface="Times New Roman" pitchFamily="18" charset="0"/>
              </a:rPr>
              <a:t>που </a:t>
            </a:r>
            <a:r>
              <a:rPr lang="el-GR" altLang="el-GR" sz="2000" b="1" dirty="0" smtClean="0">
                <a:latin typeface="Times New Roman" pitchFamily="18" charset="0"/>
              </a:rPr>
              <a:t>ασκείται πάνω στο  σύστημα</a:t>
            </a:r>
            <a:endParaRPr lang="el-GR" altLang="el-GR" sz="2000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6916" y="3826205"/>
                <a:ext cx="45408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𝐧𝐞𝐭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. . .+</m:t>
                      </m:r>
                      <m:sSub>
                        <m:sSubPr>
                          <m:ctrlPr>
                            <a:rPr lang="el-GR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𝐍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6" y="3826205"/>
                <a:ext cx="4540815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268" b="-12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91980" y="3681028"/>
                <a:ext cx="4054251" cy="76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𝐧𝐞𝐭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…+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sz="2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681028"/>
                <a:ext cx="4054251" cy="764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-3953" y="4725144"/>
                <a:ext cx="5653727" cy="764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𝐧𝐞𝐭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  <m:f>
                        <m:f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2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𝚴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53" y="4725144"/>
                <a:ext cx="5653727" cy="7646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2327" y="4610319"/>
                <a:ext cx="1699953" cy="1050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l-GR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f>
                            <m:fPr>
                              <m:ctrlPr>
                                <a:rPr lang="el-GR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𝝊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327" y="4610319"/>
                <a:ext cx="1699953" cy="10509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21771" y="5737924"/>
            <a:ext cx="2851605" cy="1050929"/>
            <a:chOff x="21771" y="5737924"/>
            <a:chExt cx="2851605" cy="1050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21771" y="5850520"/>
                  <a:ext cx="1332865" cy="8257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𝐧𝐞𝐭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1" y="5850520"/>
                  <a:ext cx="1332865" cy="82573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173423" y="5737924"/>
                  <a:ext cx="1699953" cy="1050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l-GR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l-GR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𝒅𝒕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l-GR" sz="22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423" y="5737924"/>
                  <a:ext cx="1699953" cy="10509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Ομάδα 140"/>
          <p:cNvGrpSpPr/>
          <p:nvPr/>
        </p:nvGrpSpPr>
        <p:grpSpPr>
          <a:xfrm>
            <a:off x="2466339" y="765788"/>
            <a:ext cx="6641917" cy="2871788"/>
            <a:chOff x="2466339" y="765788"/>
            <a:chExt cx="6641917" cy="2871788"/>
          </a:xfrm>
        </p:grpSpPr>
        <p:sp>
          <p:nvSpPr>
            <p:cNvPr id="131" name="Line 17"/>
            <p:cNvSpPr>
              <a:spLocks noChangeShapeType="1"/>
            </p:cNvSpPr>
            <p:nvPr/>
          </p:nvSpPr>
          <p:spPr bwMode="auto">
            <a:xfrm flipV="1">
              <a:off x="7043539" y="1319191"/>
              <a:ext cx="2286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6804248" y="1052736"/>
                  <a:ext cx="5255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1052736"/>
                  <a:ext cx="52552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7" name="Ομάδα 136"/>
            <p:cNvGrpSpPr/>
            <p:nvPr/>
          </p:nvGrpSpPr>
          <p:grpSpPr>
            <a:xfrm>
              <a:off x="2466339" y="765788"/>
              <a:ext cx="6641917" cy="2871788"/>
              <a:chOff x="2466339" y="765788"/>
              <a:chExt cx="6641917" cy="2871788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2466339" y="765788"/>
                <a:ext cx="4027488" cy="2871788"/>
                <a:chOff x="1144904" y="3573463"/>
                <a:chExt cx="4027488" cy="2871788"/>
              </a:xfrm>
            </p:grpSpPr>
            <p:grpSp>
              <p:nvGrpSpPr>
                <p:cNvPr id="13" name="Ομάδα 12"/>
                <p:cNvGrpSpPr/>
                <p:nvPr/>
              </p:nvGrpSpPr>
              <p:grpSpPr>
                <a:xfrm>
                  <a:off x="1144904" y="3573463"/>
                  <a:ext cx="4027488" cy="2871788"/>
                  <a:chOff x="2573338" y="701675"/>
                  <a:chExt cx="4027488" cy="2871788"/>
                </a:xfrm>
              </p:grpSpPr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2573338" y="701675"/>
                    <a:ext cx="4027488" cy="2871788"/>
                    <a:chOff x="2573338" y="701675"/>
                    <a:chExt cx="4027488" cy="2871788"/>
                  </a:xfrm>
                </p:grpSpPr>
                <p:grpSp>
                  <p:nvGrpSpPr>
                    <p:cNvPr id="5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3338" y="701675"/>
                      <a:ext cx="4027488" cy="2871788"/>
                      <a:chOff x="1621" y="442"/>
                      <a:chExt cx="2537" cy="1809"/>
                    </a:xfrm>
                  </p:grpSpPr>
                  <p:sp>
                    <p:nvSpPr>
                      <p:cNvPr id="57" name="Freeform 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1" y="442"/>
                        <a:ext cx="2537" cy="1809"/>
                      </a:xfrm>
                      <a:custGeom>
                        <a:avLst/>
                        <a:gdLst>
                          <a:gd name="T0" fmla="*/ 580 w 2537"/>
                          <a:gd name="T1" fmla="*/ 110 h 1809"/>
                          <a:gd name="T2" fmla="*/ 336 w 2537"/>
                          <a:gd name="T3" fmla="*/ 244 h 1809"/>
                          <a:gd name="T4" fmla="*/ 241 w 2537"/>
                          <a:gd name="T5" fmla="*/ 323 h 1809"/>
                          <a:gd name="T6" fmla="*/ 202 w 2537"/>
                          <a:gd name="T7" fmla="*/ 371 h 1809"/>
                          <a:gd name="T8" fmla="*/ 91 w 2537"/>
                          <a:gd name="T9" fmla="*/ 521 h 1809"/>
                          <a:gd name="T10" fmla="*/ 83 w 2537"/>
                          <a:gd name="T11" fmla="*/ 544 h 1809"/>
                          <a:gd name="T12" fmla="*/ 68 w 2537"/>
                          <a:gd name="T13" fmla="*/ 568 h 1809"/>
                          <a:gd name="T14" fmla="*/ 44 w 2537"/>
                          <a:gd name="T15" fmla="*/ 663 h 1809"/>
                          <a:gd name="T16" fmla="*/ 28 w 2537"/>
                          <a:gd name="T17" fmla="*/ 726 h 1809"/>
                          <a:gd name="T18" fmla="*/ 162 w 2537"/>
                          <a:gd name="T19" fmla="*/ 1223 h 1809"/>
                          <a:gd name="T20" fmla="*/ 225 w 2537"/>
                          <a:gd name="T21" fmla="*/ 1270 h 1809"/>
                          <a:gd name="T22" fmla="*/ 367 w 2537"/>
                          <a:gd name="T23" fmla="*/ 1365 h 1809"/>
                          <a:gd name="T24" fmla="*/ 533 w 2537"/>
                          <a:gd name="T25" fmla="*/ 1404 h 1809"/>
                          <a:gd name="T26" fmla="*/ 667 w 2537"/>
                          <a:gd name="T27" fmla="*/ 1452 h 1809"/>
                          <a:gd name="T28" fmla="*/ 707 w 2537"/>
                          <a:gd name="T29" fmla="*/ 1467 h 1809"/>
                          <a:gd name="T30" fmla="*/ 730 w 2537"/>
                          <a:gd name="T31" fmla="*/ 1475 h 1809"/>
                          <a:gd name="T32" fmla="*/ 857 w 2537"/>
                          <a:gd name="T33" fmla="*/ 1602 h 1809"/>
                          <a:gd name="T34" fmla="*/ 1038 w 2537"/>
                          <a:gd name="T35" fmla="*/ 1799 h 1809"/>
                          <a:gd name="T36" fmla="*/ 1298 w 2537"/>
                          <a:gd name="T37" fmla="*/ 1767 h 1809"/>
                          <a:gd name="T38" fmla="*/ 1953 w 2537"/>
                          <a:gd name="T39" fmla="*/ 1752 h 1809"/>
                          <a:gd name="T40" fmla="*/ 2095 w 2537"/>
                          <a:gd name="T41" fmla="*/ 1688 h 1809"/>
                          <a:gd name="T42" fmla="*/ 2245 w 2537"/>
                          <a:gd name="T43" fmla="*/ 1483 h 1809"/>
                          <a:gd name="T44" fmla="*/ 2308 w 2537"/>
                          <a:gd name="T45" fmla="*/ 1404 h 1809"/>
                          <a:gd name="T46" fmla="*/ 2498 w 2537"/>
                          <a:gd name="T47" fmla="*/ 1089 h 1809"/>
                          <a:gd name="T48" fmla="*/ 2537 w 2537"/>
                          <a:gd name="T49" fmla="*/ 947 h 1809"/>
                          <a:gd name="T50" fmla="*/ 2490 w 2537"/>
                          <a:gd name="T51" fmla="*/ 797 h 1809"/>
                          <a:gd name="T52" fmla="*/ 2403 w 2537"/>
                          <a:gd name="T53" fmla="*/ 655 h 1809"/>
                          <a:gd name="T54" fmla="*/ 2316 w 2537"/>
                          <a:gd name="T55" fmla="*/ 536 h 1809"/>
                          <a:gd name="T56" fmla="*/ 2301 w 2537"/>
                          <a:gd name="T57" fmla="*/ 505 h 1809"/>
                          <a:gd name="T58" fmla="*/ 2269 w 2537"/>
                          <a:gd name="T59" fmla="*/ 458 h 1809"/>
                          <a:gd name="T60" fmla="*/ 2127 w 2537"/>
                          <a:gd name="T61" fmla="*/ 276 h 1809"/>
                          <a:gd name="T62" fmla="*/ 2095 w 2537"/>
                          <a:gd name="T63" fmla="*/ 260 h 1809"/>
                          <a:gd name="T64" fmla="*/ 2048 w 2537"/>
                          <a:gd name="T65" fmla="*/ 244 h 1809"/>
                          <a:gd name="T66" fmla="*/ 1788 w 2537"/>
                          <a:gd name="T67" fmla="*/ 252 h 1809"/>
                          <a:gd name="T68" fmla="*/ 1606 w 2537"/>
                          <a:gd name="T69" fmla="*/ 166 h 1809"/>
                          <a:gd name="T70" fmla="*/ 1385 w 2537"/>
                          <a:gd name="T71" fmla="*/ 166 h 1809"/>
                          <a:gd name="T72" fmla="*/ 1362 w 2537"/>
                          <a:gd name="T73" fmla="*/ 150 h 1809"/>
                          <a:gd name="T74" fmla="*/ 1243 w 2537"/>
                          <a:gd name="T75" fmla="*/ 79 h 1809"/>
                          <a:gd name="T76" fmla="*/ 1070 w 2537"/>
                          <a:gd name="T77" fmla="*/ 0 h 1809"/>
                          <a:gd name="T78" fmla="*/ 896 w 2537"/>
                          <a:gd name="T79" fmla="*/ 31 h 1809"/>
                          <a:gd name="T80" fmla="*/ 817 w 2537"/>
                          <a:gd name="T81" fmla="*/ 63 h 1809"/>
                          <a:gd name="T82" fmla="*/ 659 w 2537"/>
                          <a:gd name="T83" fmla="*/ 126 h 1809"/>
                          <a:gd name="T84" fmla="*/ 604 w 2537"/>
                          <a:gd name="T85" fmla="*/ 118 h 1809"/>
                          <a:gd name="T86" fmla="*/ 580 w 2537"/>
                          <a:gd name="T87" fmla="*/ 110 h 1809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2537"/>
                          <a:gd name="T133" fmla="*/ 0 h 1809"/>
                          <a:gd name="T134" fmla="*/ 2537 w 2537"/>
                          <a:gd name="T135" fmla="*/ 1809 h 1809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2537" h="1809">
                            <a:moveTo>
                              <a:pt x="580" y="110"/>
                            </a:moveTo>
                            <a:cubicBezTo>
                              <a:pt x="489" y="141"/>
                              <a:pt x="412" y="185"/>
                              <a:pt x="336" y="244"/>
                            </a:cubicBezTo>
                            <a:cubicBezTo>
                              <a:pt x="303" y="269"/>
                              <a:pt x="241" y="323"/>
                              <a:pt x="241" y="323"/>
                            </a:cubicBezTo>
                            <a:cubicBezTo>
                              <a:pt x="199" y="407"/>
                              <a:pt x="252" y="314"/>
                              <a:pt x="202" y="371"/>
                            </a:cubicBezTo>
                            <a:cubicBezTo>
                              <a:pt x="161" y="418"/>
                              <a:pt x="135" y="477"/>
                              <a:pt x="91" y="521"/>
                            </a:cubicBezTo>
                            <a:cubicBezTo>
                              <a:pt x="88" y="529"/>
                              <a:pt x="87" y="537"/>
                              <a:pt x="83" y="544"/>
                            </a:cubicBezTo>
                            <a:cubicBezTo>
                              <a:pt x="79" y="552"/>
                              <a:pt x="72" y="559"/>
                              <a:pt x="68" y="568"/>
                            </a:cubicBezTo>
                            <a:cubicBezTo>
                              <a:pt x="56" y="597"/>
                              <a:pt x="51" y="633"/>
                              <a:pt x="44" y="663"/>
                            </a:cubicBezTo>
                            <a:cubicBezTo>
                              <a:pt x="39" y="684"/>
                              <a:pt x="28" y="726"/>
                              <a:pt x="28" y="726"/>
                            </a:cubicBezTo>
                            <a:cubicBezTo>
                              <a:pt x="33" y="896"/>
                              <a:pt x="0" y="1111"/>
                              <a:pt x="162" y="1223"/>
                            </a:cubicBezTo>
                            <a:cubicBezTo>
                              <a:pt x="180" y="1251"/>
                              <a:pt x="194" y="1259"/>
                              <a:pt x="225" y="1270"/>
                            </a:cubicBezTo>
                            <a:cubicBezTo>
                              <a:pt x="269" y="1303"/>
                              <a:pt x="316" y="1342"/>
                              <a:pt x="367" y="1365"/>
                            </a:cubicBezTo>
                            <a:cubicBezTo>
                              <a:pt x="420" y="1389"/>
                              <a:pt x="479" y="1384"/>
                              <a:pt x="533" y="1404"/>
                            </a:cubicBezTo>
                            <a:cubicBezTo>
                              <a:pt x="578" y="1420"/>
                              <a:pt x="622" y="1436"/>
                              <a:pt x="667" y="1452"/>
                            </a:cubicBezTo>
                            <a:cubicBezTo>
                              <a:pt x="680" y="1457"/>
                              <a:pt x="694" y="1462"/>
                              <a:pt x="707" y="1467"/>
                            </a:cubicBezTo>
                            <a:cubicBezTo>
                              <a:pt x="715" y="1470"/>
                              <a:pt x="730" y="1475"/>
                              <a:pt x="730" y="1475"/>
                            </a:cubicBezTo>
                            <a:cubicBezTo>
                              <a:pt x="781" y="1513"/>
                              <a:pt x="820" y="1552"/>
                              <a:pt x="857" y="1602"/>
                            </a:cubicBezTo>
                            <a:cubicBezTo>
                              <a:pt x="909" y="1672"/>
                              <a:pt x="947" y="1776"/>
                              <a:pt x="1038" y="1799"/>
                            </a:cubicBezTo>
                            <a:cubicBezTo>
                              <a:pt x="1317" y="1789"/>
                              <a:pt x="1178" y="1809"/>
                              <a:pt x="1298" y="1767"/>
                            </a:cubicBezTo>
                            <a:cubicBezTo>
                              <a:pt x="1454" y="1771"/>
                              <a:pt x="1794" y="1800"/>
                              <a:pt x="1953" y="1752"/>
                            </a:cubicBezTo>
                            <a:cubicBezTo>
                              <a:pt x="1998" y="1722"/>
                              <a:pt x="2053" y="1725"/>
                              <a:pt x="2095" y="1688"/>
                            </a:cubicBezTo>
                            <a:cubicBezTo>
                              <a:pt x="2159" y="1631"/>
                              <a:pt x="2198" y="1554"/>
                              <a:pt x="2245" y="1483"/>
                            </a:cubicBezTo>
                            <a:cubicBezTo>
                              <a:pt x="2264" y="1455"/>
                              <a:pt x="2289" y="1432"/>
                              <a:pt x="2308" y="1404"/>
                            </a:cubicBezTo>
                            <a:cubicBezTo>
                              <a:pt x="2379" y="1300"/>
                              <a:pt x="2429" y="1191"/>
                              <a:pt x="2498" y="1089"/>
                            </a:cubicBezTo>
                            <a:cubicBezTo>
                              <a:pt x="2514" y="1042"/>
                              <a:pt x="2521" y="993"/>
                              <a:pt x="2537" y="947"/>
                            </a:cubicBezTo>
                            <a:cubicBezTo>
                              <a:pt x="2530" y="870"/>
                              <a:pt x="2533" y="852"/>
                              <a:pt x="2490" y="797"/>
                            </a:cubicBezTo>
                            <a:cubicBezTo>
                              <a:pt x="2475" y="738"/>
                              <a:pt x="2439" y="701"/>
                              <a:pt x="2403" y="655"/>
                            </a:cubicBezTo>
                            <a:cubicBezTo>
                              <a:pt x="2372" y="615"/>
                              <a:pt x="2352" y="572"/>
                              <a:pt x="2316" y="536"/>
                            </a:cubicBezTo>
                            <a:cubicBezTo>
                              <a:pt x="2311" y="526"/>
                              <a:pt x="2307" y="515"/>
                              <a:pt x="2301" y="505"/>
                            </a:cubicBezTo>
                            <a:cubicBezTo>
                              <a:pt x="2291" y="489"/>
                              <a:pt x="2269" y="458"/>
                              <a:pt x="2269" y="458"/>
                            </a:cubicBezTo>
                            <a:cubicBezTo>
                              <a:pt x="2245" y="385"/>
                              <a:pt x="2189" y="318"/>
                              <a:pt x="2127" y="276"/>
                            </a:cubicBezTo>
                            <a:cubicBezTo>
                              <a:pt x="2117" y="269"/>
                              <a:pt x="2106" y="264"/>
                              <a:pt x="2095" y="260"/>
                            </a:cubicBezTo>
                            <a:cubicBezTo>
                              <a:pt x="2080" y="254"/>
                              <a:pt x="2048" y="244"/>
                              <a:pt x="2048" y="244"/>
                            </a:cubicBezTo>
                            <a:cubicBezTo>
                              <a:pt x="1942" y="252"/>
                              <a:pt x="1896" y="259"/>
                              <a:pt x="1788" y="252"/>
                            </a:cubicBezTo>
                            <a:cubicBezTo>
                              <a:pt x="1726" y="223"/>
                              <a:pt x="1664" y="202"/>
                              <a:pt x="1606" y="166"/>
                            </a:cubicBezTo>
                            <a:cubicBezTo>
                              <a:pt x="1518" y="173"/>
                              <a:pt x="1480" y="180"/>
                              <a:pt x="1385" y="166"/>
                            </a:cubicBezTo>
                            <a:cubicBezTo>
                              <a:pt x="1376" y="165"/>
                              <a:pt x="1370" y="154"/>
                              <a:pt x="1362" y="150"/>
                            </a:cubicBezTo>
                            <a:cubicBezTo>
                              <a:pt x="1319" y="128"/>
                              <a:pt x="1283" y="104"/>
                              <a:pt x="1243" y="79"/>
                            </a:cubicBezTo>
                            <a:cubicBezTo>
                              <a:pt x="1192" y="47"/>
                              <a:pt x="1127" y="20"/>
                              <a:pt x="1070" y="0"/>
                            </a:cubicBezTo>
                            <a:cubicBezTo>
                              <a:pt x="1002" y="6"/>
                              <a:pt x="958" y="13"/>
                              <a:pt x="896" y="31"/>
                            </a:cubicBezTo>
                            <a:cubicBezTo>
                              <a:pt x="870" y="49"/>
                              <a:pt x="844" y="49"/>
                              <a:pt x="817" y="63"/>
                            </a:cubicBezTo>
                            <a:cubicBezTo>
                              <a:pt x="767" y="88"/>
                              <a:pt x="713" y="108"/>
                              <a:pt x="659" y="126"/>
                            </a:cubicBezTo>
                            <a:cubicBezTo>
                              <a:pt x="641" y="123"/>
                              <a:pt x="619" y="128"/>
                              <a:pt x="604" y="118"/>
                            </a:cubicBezTo>
                            <a:cubicBezTo>
                              <a:pt x="582" y="103"/>
                              <a:pt x="626" y="90"/>
                              <a:pt x="580" y="11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58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6" y="1344"/>
                        <a:ext cx="419" cy="233"/>
                        <a:chOff x="2016" y="1344"/>
                        <a:chExt cx="419" cy="233"/>
                      </a:xfrm>
                    </p:grpSpPr>
                    <p:sp>
                      <p:nvSpPr>
                        <p:cNvPr id="88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134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9" name="Text Box 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134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1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0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16" y="1488"/>
                          <a:ext cx="240" cy="89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59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4" y="720"/>
                        <a:ext cx="227" cy="432"/>
                        <a:chOff x="2544" y="720"/>
                        <a:chExt cx="227" cy="432"/>
                      </a:xfrm>
                    </p:grpSpPr>
                    <p:sp>
                      <p:nvSpPr>
                        <p:cNvPr id="85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720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6" name="Text 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2" y="720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3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7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1" y="918"/>
                          <a:ext cx="48" cy="234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0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6" y="864"/>
                        <a:ext cx="552" cy="227"/>
                        <a:chOff x="2976" y="864"/>
                        <a:chExt cx="552" cy="227"/>
                      </a:xfrm>
                    </p:grpSpPr>
                    <p:sp>
                      <p:nvSpPr>
                        <p:cNvPr id="82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6" y="86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3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24" y="86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4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4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16" y="947"/>
                          <a:ext cx="312" cy="13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1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0" y="1824"/>
                        <a:ext cx="331" cy="386"/>
                        <a:chOff x="2680" y="1824"/>
                        <a:chExt cx="331" cy="386"/>
                      </a:xfrm>
                    </p:grpSpPr>
                    <p:sp>
                      <p:nvSpPr>
                        <p:cNvPr id="79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182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0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2" y="182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5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1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0" y="2029"/>
                          <a:ext cx="167" cy="18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2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1200"/>
                        <a:ext cx="384" cy="362"/>
                        <a:chOff x="3312" y="1200"/>
                        <a:chExt cx="384" cy="362"/>
                      </a:xfrm>
                    </p:grpSpPr>
                    <p:sp>
                      <p:nvSpPr>
                        <p:cNvPr id="75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12" y="1200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76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60" y="1200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6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7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4" y="1413"/>
                          <a:ext cx="192" cy="149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720"/>
                        <a:ext cx="336" cy="371"/>
                        <a:chOff x="2112" y="720"/>
                        <a:chExt cx="336" cy="371"/>
                      </a:xfrm>
                    </p:grpSpPr>
                    <p:sp>
                      <p:nvSpPr>
                        <p:cNvPr id="72" name="Oval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12" y="86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73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60" y="864"/>
                          <a:ext cx="175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 err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n-US" altLang="el-GR" sz="1800" b="1" baseline="-25000" dirty="0" err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k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4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04" y="720"/>
                          <a:ext cx="144" cy="192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4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1" y="1300"/>
                        <a:ext cx="469" cy="275"/>
                        <a:chOff x="2741" y="1300"/>
                        <a:chExt cx="469" cy="275"/>
                      </a:xfrm>
                    </p:grpSpPr>
                    <p:sp>
                      <p:nvSpPr>
                        <p:cNvPr id="69" name="Oval 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1" y="1348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7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1300"/>
                          <a:ext cx="262" cy="12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1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0" y="1348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2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1" name="TextBox 90"/>
                        <p:cNvSpPr txBox="1"/>
                        <p:nvPr/>
                      </p:nvSpPr>
                      <p:spPr>
                        <a:xfrm>
                          <a:off x="3110958" y="2428783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1" name="TextBox 9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10958" y="2428783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 b="-303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3" name="TextBox 92"/>
                        <p:cNvSpPr txBox="1"/>
                        <p:nvPr/>
                      </p:nvSpPr>
                      <p:spPr>
                        <a:xfrm>
                          <a:off x="3800244" y="1607316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3" name="TextBox 9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00244" y="1607316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 b="-303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4" name="TextBox 93"/>
                        <p:cNvSpPr txBox="1"/>
                        <p:nvPr/>
                      </p:nvSpPr>
                      <p:spPr>
                        <a:xfrm>
                          <a:off x="5127182" y="1092569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4" name="TextBox 9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27182" y="1092569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 b="-461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5" name="TextBox 94"/>
                        <p:cNvSpPr txBox="1"/>
                        <p:nvPr/>
                      </p:nvSpPr>
                      <p:spPr>
                        <a:xfrm>
                          <a:off x="3943838" y="3036785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5" name="TextBox 9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43838" y="3036785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13"/>
                          <a:stretch>
                            <a:fillRect b="-615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6" name="TextBox 95"/>
                        <p:cNvSpPr txBox="1"/>
                        <p:nvPr/>
                      </p:nvSpPr>
                      <p:spPr>
                        <a:xfrm>
                          <a:off x="3418310" y="876545"/>
                          <a:ext cx="5255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6" name="TextBox 9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18310" y="876545"/>
                          <a:ext cx="525528" cy="400110"/>
                        </a:xfrm>
                        <a:prstGeom prst="rect">
                          <a:avLst/>
                        </a:prstGeom>
                        <a:blipFill rotWithShape="1">
                          <a:blip r:embed="rId14"/>
                          <a:stretch>
                            <a:fillRect b="-45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/>
                      <p:cNvSpPr txBox="1"/>
                      <p:nvPr/>
                    </p:nvSpPr>
                    <p:spPr>
                      <a:xfrm>
                        <a:off x="5688124" y="2103239"/>
                        <a:ext cx="52392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𝝊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sz="1600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0" name="TextBox 10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88124" y="2103239"/>
                        <a:ext cx="523925" cy="400110"/>
                      </a:xfrm>
                      <a:prstGeom prst="rect">
                        <a:avLst/>
                      </a:prstGeom>
                      <a:blipFill rotWithShape="1">
                        <a:blip r:embed="rId15"/>
                        <a:stretch>
                          <a:fillRect b="-46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3358577" y="4914853"/>
                      <a:ext cx="52392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Box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8577" y="4914853"/>
                      <a:ext cx="523925" cy="400110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b="-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8" name="Ορθογώνιο 137"/>
              <p:cNvSpPr/>
              <p:nvPr/>
            </p:nvSpPr>
            <p:spPr>
              <a:xfrm>
                <a:off x="7251578" y="1120388"/>
                <a:ext cx="18566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l-GR" sz="1600" b="1" dirty="0" smtClean="0">
                    <a:latin typeface="Times New Roman" pitchFamily="18" charset="0"/>
                  </a:rPr>
                  <a:t>Ταχύτητα μάζας </a:t>
                </a:r>
                <a:r>
                  <a:rPr lang="en-US" altLang="el-GR" sz="1600" b="1" dirty="0" smtClean="0">
                    <a:latin typeface="Times New Roman" pitchFamily="18" charset="0"/>
                  </a:rPr>
                  <a:t>k</a:t>
                </a:r>
                <a:endParaRPr lang="el-GR" sz="16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788647" y="5733256"/>
                <a:ext cx="1315617" cy="1050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l-GR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47" y="5733256"/>
                <a:ext cx="1315617" cy="105092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3462511" y="1412776"/>
            <a:ext cx="5613091" cy="1654938"/>
            <a:chOff x="3462511" y="1412776"/>
            <a:chExt cx="5613091" cy="1654938"/>
          </a:xfrm>
        </p:grpSpPr>
        <p:grpSp>
          <p:nvGrpSpPr>
            <p:cNvPr id="140" name="Ομάδα 139"/>
            <p:cNvGrpSpPr/>
            <p:nvPr/>
          </p:nvGrpSpPr>
          <p:grpSpPr>
            <a:xfrm>
              <a:off x="3462511" y="1412776"/>
              <a:ext cx="1793565" cy="1654938"/>
              <a:chOff x="3462511" y="1412776"/>
              <a:chExt cx="1793565" cy="1654938"/>
            </a:xfrm>
          </p:grpSpPr>
          <p:grpSp>
            <p:nvGrpSpPr>
              <p:cNvPr id="127" name="Ομάδα 126"/>
              <p:cNvGrpSpPr/>
              <p:nvPr/>
            </p:nvGrpSpPr>
            <p:grpSpPr>
              <a:xfrm>
                <a:off x="3462511" y="1412776"/>
                <a:ext cx="1793565" cy="1654938"/>
                <a:chOff x="3462511" y="1412776"/>
                <a:chExt cx="1793565" cy="1654938"/>
              </a:xfrm>
            </p:grpSpPr>
            <p:cxnSp>
              <p:nvCxnSpPr>
                <p:cNvPr id="10" name="Ευθύγραμμο βέλος σύνδεσης 9"/>
                <p:cNvCxnSpPr/>
                <p:nvPr/>
              </p:nvCxnSpPr>
              <p:spPr>
                <a:xfrm flipH="1" flipV="1">
                  <a:off x="3550602" y="1892913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Ευθύγραμμο βέλος σύνδεσης 65"/>
                <p:cNvCxnSpPr/>
                <p:nvPr/>
              </p:nvCxnSpPr>
              <p:spPr>
                <a:xfrm flipV="1">
                  <a:off x="3671900" y="2024844"/>
                  <a:ext cx="93339" cy="19875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Ευθύγραμμο βέλος σύνδεσης 67"/>
                <p:cNvCxnSpPr/>
                <p:nvPr/>
              </p:nvCxnSpPr>
              <p:spPr>
                <a:xfrm>
                  <a:off x="3743908" y="2377896"/>
                  <a:ext cx="322632" cy="63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Ευθύγραμμο βέλος σύνδεσης 77"/>
                <p:cNvCxnSpPr/>
                <p:nvPr/>
              </p:nvCxnSpPr>
              <p:spPr>
                <a:xfrm flipH="1" flipV="1">
                  <a:off x="4147502" y="2893006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Ευθύγραμμο βέλος σύνδεσης 91"/>
                <p:cNvCxnSpPr/>
                <p:nvPr/>
              </p:nvCxnSpPr>
              <p:spPr>
                <a:xfrm flipH="1" flipV="1">
                  <a:off x="4409835" y="2675560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Ευθύγραμμο βέλος σύνδεσης 100"/>
                <p:cNvCxnSpPr/>
                <p:nvPr/>
              </p:nvCxnSpPr>
              <p:spPr>
                <a:xfrm flipH="1">
                  <a:off x="4007802" y="2427236"/>
                  <a:ext cx="256806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Ευθύγραμμο βέλος σύνδεσης 102"/>
                <p:cNvCxnSpPr/>
                <p:nvPr/>
              </p:nvCxnSpPr>
              <p:spPr>
                <a:xfrm rot="10800000" flipH="1" flipV="1">
                  <a:off x="3707905" y="2528900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Ευθύγραμμο βέλος σύνδεσης 103"/>
                <p:cNvCxnSpPr/>
                <p:nvPr/>
              </p:nvCxnSpPr>
              <p:spPr>
                <a:xfrm rot="10800000" flipH="1" flipV="1">
                  <a:off x="4442379" y="2533969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Ευθύγραμμο βέλος σύνδεσης 107"/>
                <p:cNvCxnSpPr/>
                <p:nvPr/>
              </p:nvCxnSpPr>
              <p:spPr>
                <a:xfrm flipV="1">
                  <a:off x="3595470" y="1521438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Ευθύγραμμο βέλος σύνδεσης 108"/>
                <p:cNvCxnSpPr/>
                <p:nvPr/>
              </p:nvCxnSpPr>
              <p:spPr>
                <a:xfrm rot="10800000" flipV="1">
                  <a:off x="3671900" y="1448780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Ευθύγραμμο βέλος σύνδεσης 110"/>
                <p:cNvCxnSpPr/>
                <p:nvPr/>
              </p:nvCxnSpPr>
              <p:spPr>
                <a:xfrm rot="10800000">
                  <a:off x="4302287" y="1952864"/>
                  <a:ext cx="72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Ευθύγραμμο βέλος σύνδεσης 111"/>
                <p:cNvCxnSpPr/>
                <p:nvPr/>
              </p:nvCxnSpPr>
              <p:spPr>
                <a:xfrm>
                  <a:off x="4283968" y="1412776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Ευθύγραμμο βέλος σύνδεσης 113"/>
                <p:cNvCxnSpPr/>
                <p:nvPr/>
              </p:nvCxnSpPr>
              <p:spPr>
                <a:xfrm rot="10800000">
                  <a:off x="4299750" y="1476915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Ευθύγραμμο βέλος σύνδεσης 114"/>
                <p:cNvCxnSpPr/>
                <p:nvPr/>
              </p:nvCxnSpPr>
              <p:spPr>
                <a:xfrm flipV="1">
                  <a:off x="4608004" y="2838770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Ευθύγραμμο βέλος σύνδεσης 116"/>
                <p:cNvCxnSpPr/>
                <p:nvPr/>
              </p:nvCxnSpPr>
              <p:spPr>
                <a:xfrm rot="10800000" flipV="1">
                  <a:off x="5119170" y="2298709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Ευθύγραμμο βέλος σύνδεσης 117"/>
                <p:cNvCxnSpPr/>
                <p:nvPr/>
              </p:nvCxnSpPr>
              <p:spPr>
                <a:xfrm flipV="1">
                  <a:off x="4499992" y="1988868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Ευθύγραμμο βέλος σύνδεσης 127"/>
                <p:cNvCxnSpPr/>
                <p:nvPr/>
              </p:nvCxnSpPr>
              <p:spPr>
                <a:xfrm rot="10800000" flipV="1">
                  <a:off x="4641850" y="1771227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Line 22"/>
                <p:cNvSpPr>
                  <a:spLocks noChangeShapeType="1"/>
                </p:cNvSpPr>
                <p:nvPr/>
              </p:nvSpPr>
              <p:spPr bwMode="auto">
                <a:xfrm>
                  <a:off x="4932040" y="1736848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30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4968044" y="1844825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cxnSp>
              <p:nvCxnSpPr>
                <p:cNvPr id="99" name="Ευθύγραμμο βέλος σύνδεσης 98"/>
                <p:cNvCxnSpPr/>
                <p:nvPr/>
              </p:nvCxnSpPr>
              <p:spPr>
                <a:xfrm rot="10800000" flipH="1" flipV="1">
                  <a:off x="3462511" y="1772816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Ευθύγραμμο βέλος σύνδεσης 99"/>
              <p:cNvCxnSpPr/>
              <p:nvPr/>
            </p:nvCxnSpPr>
            <p:spPr>
              <a:xfrm rot="10800000" flipV="1">
                <a:off x="3923928" y="1538055"/>
                <a:ext cx="93339" cy="1987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Ευθύγραμμο βέλος σύνδεσης 106"/>
              <p:cNvCxnSpPr/>
              <p:nvPr/>
            </p:nvCxnSpPr>
            <p:spPr>
              <a:xfrm>
                <a:off x="4149887" y="1556792"/>
                <a:ext cx="72000" cy="252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Ομάδα 1"/>
            <p:cNvGrpSpPr/>
            <p:nvPr/>
          </p:nvGrpSpPr>
          <p:grpSpPr>
            <a:xfrm>
              <a:off x="6588224" y="1772860"/>
              <a:ext cx="2487378" cy="648028"/>
              <a:chOff x="32394" y="1052736"/>
              <a:chExt cx="2487378" cy="6480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2394" y="1052736"/>
                    <a:ext cx="543162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94" y="1052736"/>
                    <a:ext cx="543162" cy="43749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Ορθογώνιο 101"/>
              <p:cNvSpPr/>
              <p:nvPr/>
            </p:nvSpPr>
            <p:spPr>
              <a:xfrm>
                <a:off x="598823" y="1115989"/>
                <a:ext cx="19209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l-GR" sz="1600" b="1" dirty="0" smtClean="0">
                    <a:latin typeface="Times New Roman" pitchFamily="18" charset="0"/>
                  </a:rPr>
                  <a:t>Δυνάμεις πάνω στις μάζες</a:t>
                </a:r>
                <a:endParaRPr lang="el-GR" sz="1600" dirty="0"/>
              </a:p>
            </p:txBody>
          </p:sp>
          <p:cxnSp>
            <p:nvCxnSpPr>
              <p:cNvPr id="116" name="Ευθύγραμμο βέλος σύνδεσης 115"/>
              <p:cNvCxnSpPr/>
              <p:nvPr/>
            </p:nvCxnSpPr>
            <p:spPr>
              <a:xfrm flipH="1" flipV="1">
                <a:off x="506877" y="1296380"/>
                <a:ext cx="29369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C40087"/>
                </a:solidFill>
                <a:latin typeface="Times New Roman" pitchFamily="18" charset="0"/>
              </a:rPr>
              <a:t>ΝΟΜΟΣ ΔΙΑΤΗΡΗΣΗ ΤΗΣ ΟΡΜΗΣ</a:t>
            </a:r>
          </a:p>
        </p:txBody>
      </p: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898515" y="4009888"/>
            <a:ext cx="925513" cy="1351384"/>
            <a:chOff x="2382" y="2352"/>
            <a:chExt cx="583" cy="768"/>
          </a:xfrm>
        </p:grpSpPr>
        <p:sp>
          <p:nvSpPr>
            <p:cNvPr id="14351" name="AutoShape 47"/>
            <p:cNvSpPr>
              <a:spLocks/>
            </p:cNvSpPr>
            <p:nvPr/>
          </p:nvSpPr>
          <p:spPr bwMode="auto">
            <a:xfrm>
              <a:off x="2382" y="2352"/>
              <a:ext cx="288" cy="768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4352" name="Line 48"/>
            <p:cNvSpPr>
              <a:spLocks noChangeShapeType="1"/>
            </p:cNvSpPr>
            <p:nvPr/>
          </p:nvSpPr>
          <p:spPr bwMode="auto">
            <a:xfrm>
              <a:off x="2670" y="2736"/>
              <a:ext cx="29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5658" name="Line 58"/>
          <p:cNvSpPr>
            <a:spLocks noChangeShapeType="1"/>
          </p:cNvSpPr>
          <p:nvPr/>
        </p:nvSpPr>
        <p:spPr bwMode="auto">
          <a:xfrm flipV="1">
            <a:off x="4211960" y="6027948"/>
            <a:ext cx="13716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0" y="3742142"/>
            <a:ext cx="2448208" cy="703462"/>
            <a:chOff x="0" y="3413282"/>
            <a:chExt cx="2448208" cy="703462"/>
          </a:xfrm>
        </p:grpSpPr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0" y="3581400"/>
              <a:ext cx="15446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Times New Roman" pitchFamily="18" charset="0"/>
                </a:rPr>
                <a:t>Αποδείξαμε: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1570019" y="3413282"/>
                  <a:ext cx="878189" cy="7034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𝐧𝐞𝐭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019" y="3413282"/>
                  <a:ext cx="878189" cy="70346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Ορθογώνιο 114"/>
              <p:cNvSpPr/>
              <p:nvPr/>
            </p:nvSpPr>
            <p:spPr>
              <a:xfrm>
                <a:off x="4752020" y="4342233"/>
                <a:ext cx="1141787" cy="703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𝐧𝐞𝐭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5" name="Ορθογώνιο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4342233"/>
                <a:ext cx="1141787" cy="7034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6116" y="4230736"/>
                <a:ext cx="3521157" cy="100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l-GR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𝑭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𝐣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𝐨𝐧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𝐤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𝑭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𝐞𝐱𝐭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𝐨𝐧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4230736"/>
                <a:ext cx="3521157" cy="1003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184756" y="5778155"/>
            <a:ext cx="4251769" cy="984052"/>
            <a:chOff x="184756" y="5685308"/>
            <a:chExt cx="4251769" cy="984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15616" y="5685308"/>
                  <a:ext cx="3320909" cy="98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l-G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  <m:e>
                            <m:d>
                              <m:dPr>
                                <m:ctrlP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l-GR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𝑭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𝐣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𝐨𝐧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𝐤</m:t>
                                            </m:r>
                                          </m:sub>
                                        </m:sSub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𝑭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𝐞𝐱𝐭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𝐨𝐧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b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𝐤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nary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685308"/>
                  <a:ext cx="3320909" cy="9840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Ορθογώνιο 115"/>
                <p:cNvSpPr/>
                <p:nvPr/>
              </p:nvSpPr>
              <p:spPr>
                <a:xfrm>
                  <a:off x="184756" y="5792946"/>
                  <a:ext cx="1141787" cy="7034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𝐧𝐞𝐭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16" name="Ορθογώνιο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56" y="5792946"/>
                  <a:ext cx="1141787" cy="70346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75316" y="5774084"/>
                <a:ext cx="3738523" cy="100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𝐣</m:t>
                                  </m:r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𝐨𝐧</m:t>
                                  </m:r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𝐤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𝑭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𝐞𝐱𝐭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𝐨𝐧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16" y="5774084"/>
                <a:ext cx="3738523" cy="1003288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Ομάδα 1"/>
          <p:cNvGrpSpPr/>
          <p:nvPr/>
        </p:nvGrpSpPr>
        <p:grpSpPr>
          <a:xfrm>
            <a:off x="6997" y="4693964"/>
            <a:ext cx="4034626" cy="1003288"/>
            <a:chOff x="6997" y="4365104"/>
            <a:chExt cx="4034626" cy="1003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5085" y="4365104"/>
                  <a:ext cx="3276538" cy="1003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𝐣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𝐨𝐧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𝐞𝐱𝐭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𝐨𝐧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085" y="4365104"/>
                  <a:ext cx="3276538" cy="1003288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43"/>
            <p:cNvSpPr txBox="1">
              <a:spLocks noChangeArrowheads="1"/>
            </p:cNvSpPr>
            <p:nvPr/>
          </p:nvSpPr>
          <p:spPr bwMode="auto">
            <a:xfrm>
              <a:off x="6997" y="4618755"/>
              <a:ext cx="9492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 smtClean="0">
                  <a:latin typeface="Times New Roman" pitchFamily="18" charset="0"/>
                </a:rPr>
                <a:t>Ισχύει: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2466339" y="765788"/>
            <a:ext cx="6641917" cy="2871788"/>
            <a:chOff x="2466339" y="765788"/>
            <a:chExt cx="6641917" cy="2871788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466339" y="765788"/>
              <a:ext cx="6641917" cy="2871788"/>
              <a:chOff x="2466339" y="765788"/>
              <a:chExt cx="6641917" cy="2871788"/>
            </a:xfrm>
          </p:grpSpPr>
          <p:grpSp>
            <p:nvGrpSpPr>
              <p:cNvPr id="161" name="Ομάδα 160"/>
              <p:cNvGrpSpPr/>
              <p:nvPr/>
            </p:nvGrpSpPr>
            <p:grpSpPr>
              <a:xfrm>
                <a:off x="2466339" y="765788"/>
                <a:ext cx="6641917" cy="2871788"/>
                <a:chOff x="2466339" y="765788"/>
                <a:chExt cx="6641917" cy="2871788"/>
              </a:xfrm>
            </p:grpSpPr>
            <p:sp>
              <p:nvSpPr>
                <p:cNvPr id="16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043539" y="1319191"/>
                  <a:ext cx="228600" cy="3048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6804248" y="1052736"/>
                      <a:ext cx="52552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3" name="TextBox 1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04248" y="1052736"/>
                      <a:ext cx="525528" cy="400110"/>
                    </a:xfrm>
                    <a:prstGeom prst="rect">
                      <a:avLst/>
                    </a:prstGeom>
                    <a:blipFill rotWithShape="1">
                      <a:blip r:embed="rId40"/>
                      <a:stretch>
                        <a:fillRect b="-61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64" name="Ομάδα 163"/>
                <p:cNvGrpSpPr/>
                <p:nvPr/>
              </p:nvGrpSpPr>
              <p:grpSpPr>
                <a:xfrm>
                  <a:off x="2466339" y="765788"/>
                  <a:ext cx="6641917" cy="2871788"/>
                  <a:chOff x="2466339" y="765788"/>
                  <a:chExt cx="6641917" cy="2871788"/>
                </a:xfrm>
              </p:grpSpPr>
              <p:grpSp>
                <p:nvGrpSpPr>
                  <p:cNvPr id="165" name="Ομάδα 164"/>
                  <p:cNvGrpSpPr/>
                  <p:nvPr/>
                </p:nvGrpSpPr>
                <p:grpSpPr>
                  <a:xfrm>
                    <a:off x="2466339" y="765788"/>
                    <a:ext cx="4027488" cy="2871788"/>
                    <a:chOff x="1144904" y="3573463"/>
                    <a:chExt cx="4027488" cy="2871788"/>
                  </a:xfrm>
                </p:grpSpPr>
                <p:grpSp>
                  <p:nvGrpSpPr>
                    <p:cNvPr id="167" name="Ομάδα 166"/>
                    <p:cNvGrpSpPr/>
                    <p:nvPr/>
                  </p:nvGrpSpPr>
                  <p:grpSpPr>
                    <a:xfrm>
                      <a:off x="1144904" y="3573463"/>
                      <a:ext cx="4027488" cy="2871788"/>
                      <a:chOff x="2573338" y="701675"/>
                      <a:chExt cx="4027488" cy="2871788"/>
                    </a:xfrm>
                  </p:grpSpPr>
                  <p:grpSp>
                    <p:nvGrpSpPr>
                      <p:cNvPr id="169" name="Ομάδα 168"/>
                      <p:cNvGrpSpPr/>
                      <p:nvPr/>
                    </p:nvGrpSpPr>
                    <p:grpSpPr>
                      <a:xfrm>
                        <a:off x="2573338" y="701675"/>
                        <a:ext cx="4027488" cy="2871788"/>
                        <a:chOff x="2573338" y="701675"/>
                        <a:chExt cx="4027488" cy="2871788"/>
                      </a:xfrm>
                    </p:grpSpPr>
                    <p:grpSp>
                      <p:nvGrpSpPr>
                        <p:cNvPr id="171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3338" y="701675"/>
                          <a:ext cx="4027488" cy="2871788"/>
                          <a:chOff x="1621" y="442"/>
                          <a:chExt cx="2537" cy="1809"/>
                        </a:xfrm>
                      </p:grpSpPr>
                      <p:sp>
                        <p:nvSpPr>
                          <p:cNvPr id="177" name="Freeform 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21" y="442"/>
                            <a:ext cx="2537" cy="1809"/>
                          </a:xfrm>
                          <a:custGeom>
                            <a:avLst/>
                            <a:gdLst>
                              <a:gd name="T0" fmla="*/ 580 w 2537"/>
                              <a:gd name="T1" fmla="*/ 110 h 1809"/>
                              <a:gd name="T2" fmla="*/ 336 w 2537"/>
                              <a:gd name="T3" fmla="*/ 244 h 1809"/>
                              <a:gd name="T4" fmla="*/ 241 w 2537"/>
                              <a:gd name="T5" fmla="*/ 323 h 1809"/>
                              <a:gd name="T6" fmla="*/ 202 w 2537"/>
                              <a:gd name="T7" fmla="*/ 371 h 1809"/>
                              <a:gd name="T8" fmla="*/ 91 w 2537"/>
                              <a:gd name="T9" fmla="*/ 521 h 1809"/>
                              <a:gd name="T10" fmla="*/ 83 w 2537"/>
                              <a:gd name="T11" fmla="*/ 544 h 1809"/>
                              <a:gd name="T12" fmla="*/ 68 w 2537"/>
                              <a:gd name="T13" fmla="*/ 568 h 1809"/>
                              <a:gd name="T14" fmla="*/ 44 w 2537"/>
                              <a:gd name="T15" fmla="*/ 663 h 1809"/>
                              <a:gd name="T16" fmla="*/ 28 w 2537"/>
                              <a:gd name="T17" fmla="*/ 726 h 1809"/>
                              <a:gd name="T18" fmla="*/ 162 w 2537"/>
                              <a:gd name="T19" fmla="*/ 1223 h 1809"/>
                              <a:gd name="T20" fmla="*/ 225 w 2537"/>
                              <a:gd name="T21" fmla="*/ 1270 h 1809"/>
                              <a:gd name="T22" fmla="*/ 367 w 2537"/>
                              <a:gd name="T23" fmla="*/ 1365 h 1809"/>
                              <a:gd name="T24" fmla="*/ 533 w 2537"/>
                              <a:gd name="T25" fmla="*/ 1404 h 1809"/>
                              <a:gd name="T26" fmla="*/ 667 w 2537"/>
                              <a:gd name="T27" fmla="*/ 1452 h 1809"/>
                              <a:gd name="T28" fmla="*/ 707 w 2537"/>
                              <a:gd name="T29" fmla="*/ 1467 h 1809"/>
                              <a:gd name="T30" fmla="*/ 730 w 2537"/>
                              <a:gd name="T31" fmla="*/ 1475 h 1809"/>
                              <a:gd name="T32" fmla="*/ 857 w 2537"/>
                              <a:gd name="T33" fmla="*/ 1602 h 1809"/>
                              <a:gd name="T34" fmla="*/ 1038 w 2537"/>
                              <a:gd name="T35" fmla="*/ 1799 h 1809"/>
                              <a:gd name="T36" fmla="*/ 1298 w 2537"/>
                              <a:gd name="T37" fmla="*/ 1767 h 1809"/>
                              <a:gd name="T38" fmla="*/ 1953 w 2537"/>
                              <a:gd name="T39" fmla="*/ 1752 h 1809"/>
                              <a:gd name="T40" fmla="*/ 2095 w 2537"/>
                              <a:gd name="T41" fmla="*/ 1688 h 1809"/>
                              <a:gd name="T42" fmla="*/ 2245 w 2537"/>
                              <a:gd name="T43" fmla="*/ 1483 h 1809"/>
                              <a:gd name="T44" fmla="*/ 2308 w 2537"/>
                              <a:gd name="T45" fmla="*/ 1404 h 1809"/>
                              <a:gd name="T46" fmla="*/ 2498 w 2537"/>
                              <a:gd name="T47" fmla="*/ 1089 h 1809"/>
                              <a:gd name="T48" fmla="*/ 2537 w 2537"/>
                              <a:gd name="T49" fmla="*/ 947 h 1809"/>
                              <a:gd name="T50" fmla="*/ 2490 w 2537"/>
                              <a:gd name="T51" fmla="*/ 797 h 1809"/>
                              <a:gd name="T52" fmla="*/ 2403 w 2537"/>
                              <a:gd name="T53" fmla="*/ 655 h 1809"/>
                              <a:gd name="T54" fmla="*/ 2316 w 2537"/>
                              <a:gd name="T55" fmla="*/ 536 h 1809"/>
                              <a:gd name="T56" fmla="*/ 2301 w 2537"/>
                              <a:gd name="T57" fmla="*/ 505 h 1809"/>
                              <a:gd name="T58" fmla="*/ 2269 w 2537"/>
                              <a:gd name="T59" fmla="*/ 458 h 1809"/>
                              <a:gd name="T60" fmla="*/ 2127 w 2537"/>
                              <a:gd name="T61" fmla="*/ 276 h 1809"/>
                              <a:gd name="T62" fmla="*/ 2095 w 2537"/>
                              <a:gd name="T63" fmla="*/ 260 h 1809"/>
                              <a:gd name="T64" fmla="*/ 2048 w 2537"/>
                              <a:gd name="T65" fmla="*/ 244 h 1809"/>
                              <a:gd name="T66" fmla="*/ 1788 w 2537"/>
                              <a:gd name="T67" fmla="*/ 252 h 1809"/>
                              <a:gd name="T68" fmla="*/ 1606 w 2537"/>
                              <a:gd name="T69" fmla="*/ 166 h 1809"/>
                              <a:gd name="T70" fmla="*/ 1385 w 2537"/>
                              <a:gd name="T71" fmla="*/ 166 h 1809"/>
                              <a:gd name="T72" fmla="*/ 1362 w 2537"/>
                              <a:gd name="T73" fmla="*/ 150 h 1809"/>
                              <a:gd name="T74" fmla="*/ 1243 w 2537"/>
                              <a:gd name="T75" fmla="*/ 79 h 1809"/>
                              <a:gd name="T76" fmla="*/ 1070 w 2537"/>
                              <a:gd name="T77" fmla="*/ 0 h 1809"/>
                              <a:gd name="T78" fmla="*/ 896 w 2537"/>
                              <a:gd name="T79" fmla="*/ 31 h 1809"/>
                              <a:gd name="T80" fmla="*/ 817 w 2537"/>
                              <a:gd name="T81" fmla="*/ 63 h 1809"/>
                              <a:gd name="T82" fmla="*/ 659 w 2537"/>
                              <a:gd name="T83" fmla="*/ 126 h 1809"/>
                              <a:gd name="T84" fmla="*/ 604 w 2537"/>
                              <a:gd name="T85" fmla="*/ 118 h 1809"/>
                              <a:gd name="T86" fmla="*/ 580 w 2537"/>
                              <a:gd name="T87" fmla="*/ 110 h 1809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2537"/>
                              <a:gd name="T133" fmla="*/ 0 h 1809"/>
                              <a:gd name="T134" fmla="*/ 2537 w 2537"/>
                              <a:gd name="T135" fmla="*/ 1809 h 1809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2537" h="1809">
                                <a:moveTo>
                                  <a:pt x="580" y="110"/>
                                </a:moveTo>
                                <a:cubicBezTo>
                                  <a:pt x="489" y="141"/>
                                  <a:pt x="412" y="185"/>
                                  <a:pt x="336" y="244"/>
                                </a:cubicBezTo>
                                <a:cubicBezTo>
                                  <a:pt x="303" y="269"/>
                                  <a:pt x="241" y="323"/>
                                  <a:pt x="241" y="323"/>
                                </a:cubicBezTo>
                                <a:cubicBezTo>
                                  <a:pt x="199" y="407"/>
                                  <a:pt x="252" y="314"/>
                                  <a:pt x="202" y="371"/>
                                </a:cubicBezTo>
                                <a:cubicBezTo>
                                  <a:pt x="161" y="418"/>
                                  <a:pt x="135" y="477"/>
                                  <a:pt x="91" y="521"/>
                                </a:cubicBezTo>
                                <a:cubicBezTo>
                                  <a:pt x="88" y="529"/>
                                  <a:pt x="87" y="537"/>
                                  <a:pt x="83" y="544"/>
                                </a:cubicBezTo>
                                <a:cubicBezTo>
                                  <a:pt x="79" y="552"/>
                                  <a:pt x="72" y="559"/>
                                  <a:pt x="68" y="568"/>
                                </a:cubicBezTo>
                                <a:cubicBezTo>
                                  <a:pt x="56" y="597"/>
                                  <a:pt x="51" y="633"/>
                                  <a:pt x="44" y="663"/>
                                </a:cubicBezTo>
                                <a:cubicBezTo>
                                  <a:pt x="39" y="684"/>
                                  <a:pt x="28" y="726"/>
                                  <a:pt x="28" y="726"/>
                                </a:cubicBezTo>
                                <a:cubicBezTo>
                                  <a:pt x="33" y="896"/>
                                  <a:pt x="0" y="1111"/>
                                  <a:pt x="162" y="1223"/>
                                </a:cubicBezTo>
                                <a:cubicBezTo>
                                  <a:pt x="180" y="1251"/>
                                  <a:pt x="194" y="1259"/>
                                  <a:pt x="225" y="1270"/>
                                </a:cubicBezTo>
                                <a:cubicBezTo>
                                  <a:pt x="269" y="1303"/>
                                  <a:pt x="316" y="1342"/>
                                  <a:pt x="367" y="1365"/>
                                </a:cubicBezTo>
                                <a:cubicBezTo>
                                  <a:pt x="420" y="1389"/>
                                  <a:pt x="479" y="1384"/>
                                  <a:pt x="533" y="1404"/>
                                </a:cubicBezTo>
                                <a:cubicBezTo>
                                  <a:pt x="578" y="1420"/>
                                  <a:pt x="622" y="1436"/>
                                  <a:pt x="667" y="1452"/>
                                </a:cubicBezTo>
                                <a:cubicBezTo>
                                  <a:pt x="680" y="1457"/>
                                  <a:pt x="694" y="1462"/>
                                  <a:pt x="707" y="1467"/>
                                </a:cubicBezTo>
                                <a:cubicBezTo>
                                  <a:pt x="715" y="1470"/>
                                  <a:pt x="730" y="1475"/>
                                  <a:pt x="730" y="1475"/>
                                </a:cubicBezTo>
                                <a:cubicBezTo>
                                  <a:pt x="781" y="1513"/>
                                  <a:pt x="820" y="1552"/>
                                  <a:pt x="857" y="1602"/>
                                </a:cubicBezTo>
                                <a:cubicBezTo>
                                  <a:pt x="909" y="1672"/>
                                  <a:pt x="947" y="1776"/>
                                  <a:pt x="1038" y="1799"/>
                                </a:cubicBezTo>
                                <a:cubicBezTo>
                                  <a:pt x="1317" y="1789"/>
                                  <a:pt x="1178" y="1809"/>
                                  <a:pt x="1298" y="1767"/>
                                </a:cubicBezTo>
                                <a:cubicBezTo>
                                  <a:pt x="1454" y="1771"/>
                                  <a:pt x="1794" y="1800"/>
                                  <a:pt x="1953" y="1752"/>
                                </a:cubicBezTo>
                                <a:cubicBezTo>
                                  <a:pt x="1998" y="1722"/>
                                  <a:pt x="2053" y="1725"/>
                                  <a:pt x="2095" y="1688"/>
                                </a:cubicBezTo>
                                <a:cubicBezTo>
                                  <a:pt x="2159" y="1631"/>
                                  <a:pt x="2198" y="1554"/>
                                  <a:pt x="2245" y="1483"/>
                                </a:cubicBezTo>
                                <a:cubicBezTo>
                                  <a:pt x="2264" y="1455"/>
                                  <a:pt x="2289" y="1432"/>
                                  <a:pt x="2308" y="1404"/>
                                </a:cubicBezTo>
                                <a:cubicBezTo>
                                  <a:pt x="2379" y="1300"/>
                                  <a:pt x="2429" y="1191"/>
                                  <a:pt x="2498" y="1089"/>
                                </a:cubicBezTo>
                                <a:cubicBezTo>
                                  <a:pt x="2514" y="1042"/>
                                  <a:pt x="2521" y="993"/>
                                  <a:pt x="2537" y="947"/>
                                </a:cubicBezTo>
                                <a:cubicBezTo>
                                  <a:pt x="2530" y="870"/>
                                  <a:pt x="2533" y="852"/>
                                  <a:pt x="2490" y="797"/>
                                </a:cubicBezTo>
                                <a:cubicBezTo>
                                  <a:pt x="2475" y="738"/>
                                  <a:pt x="2439" y="701"/>
                                  <a:pt x="2403" y="655"/>
                                </a:cubicBezTo>
                                <a:cubicBezTo>
                                  <a:pt x="2372" y="615"/>
                                  <a:pt x="2352" y="572"/>
                                  <a:pt x="2316" y="536"/>
                                </a:cubicBezTo>
                                <a:cubicBezTo>
                                  <a:pt x="2311" y="526"/>
                                  <a:pt x="2307" y="515"/>
                                  <a:pt x="2301" y="505"/>
                                </a:cubicBezTo>
                                <a:cubicBezTo>
                                  <a:pt x="2291" y="489"/>
                                  <a:pt x="2269" y="458"/>
                                  <a:pt x="2269" y="458"/>
                                </a:cubicBezTo>
                                <a:cubicBezTo>
                                  <a:pt x="2245" y="385"/>
                                  <a:pt x="2189" y="318"/>
                                  <a:pt x="2127" y="276"/>
                                </a:cubicBezTo>
                                <a:cubicBezTo>
                                  <a:pt x="2117" y="269"/>
                                  <a:pt x="2106" y="264"/>
                                  <a:pt x="2095" y="260"/>
                                </a:cubicBezTo>
                                <a:cubicBezTo>
                                  <a:pt x="2080" y="254"/>
                                  <a:pt x="2048" y="244"/>
                                  <a:pt x="2048" y="244"/>
                                </a:cubicBezTo>
                                <a:cubicBezTo>
                                  <a:pt x="1942" y="252"/>
                                  <a:pt x="1896" y="259"/>
                                  <a:pt x="1788" y="252"/>
                                </a:cubicBezTo>
                                <a:cubicBezTo>
                                  <a:pt x="1726" y="223"/>
                                  <a:pt x="1664" y="202"/>
                                  <a:pt x="1606" y="166"/>
                                </a:cubicBezTo>
                                <a:cubicBezTo>
                                  <a:pt x="1518" y="173"/>
                                  <a:pt x="1480" y="180"/>
                                  <a:pt x="1385" y="166"/>
                                </a:cubicBezTo>
                                <a:cubicBezTo>
                                  <a:pt x="1376" y="165"/>
                                  <a:pt x="1370" y="154"/>
                                  <a:pt x="1362" y="150"/>
                                </a:cubicBezTo>
                                <a:cubicBezTo>
                                  <a:pt x="1319" y="128"/>
                                  <a:pt x="1283" y="104"/>
                                  <a:pt x="1243" y="79"/>
                                </a:cubicBezTo>
                                <a:cubicBezTo>
                                  <a:pt x="1192" y="47"/>
                                  <a:pt x="1127" y="20"/>
                                  <a:pt x="1070" y="0"/>
                                </a:cubicBezTo>
                                <a:cubicBezTo>
                                  <a:pt x="1002" y="6"/>
                                  <a:pt x="958" y="13"/>
                                  <a:pt x="896" y="31"/>
                                </a:cubicBezTo>
                                <a:cubicBezTo>
                                  <a:pt x="870" y="49"/>
                                  <a:pt x="844" y="49"/>
                                  <a:pt x="817" y="63"/>
                                </a:cubicBezTo>
                                <a:cubicBezTo>
                                  <a:pt x="767" y="88"/>
                                  <a:pt x="713" y="108"/>
                                  <a:pt x="659" y="126"/>
                                </a:cubicBezTo>
                                <a:cubicBezTo>
                                  <a:pt x="641" y="123"/>
                                  <a:pt x="619" y="128"/>
                                  <a:pt x="604" y="118"/>
                                </a:cubicBezTo>
                                <a:cubicBezTo>
                                  <a:pt x="582" y="103"/>
                                  <a:pt x="626" y="90"/>
                                  <a:pt x="580" y="1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grpSp>
                        <p:nvGrpSpPr>
                          <p:cNvPr id="178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16" y="1344"/>
                            <a:ext cx="419" cy="233"/>
                            <a:chOff x="2016" y="1344"/>
                            <a:chExt cx="419" cy="233"/>
                          </a:xfrm>
                        </p:grpSpPr>
                        <p:sp>
                          <p:nvSpPr>
                            <p:cNvPr id="203" name="Oval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08" y="1344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204" name="Text Box 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6" y="1344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1</a:t>
                              </a:r>
                              <a:endParaRPr lang="el-GR" altLang="el-GR" sz="1800" b="1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5" name="Line 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016" y="1488"/>
                              <a:ext cx="240" cy="89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79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4" y="720"/>
                            <a:ext cx="227" cy="432"/>
                            <a:chOff x="2544" y="720"/>
                            <a:chExt cx="227" cy="432"/>
                          </a:xfrm>
                        </p:grpSpPr>
                        <p:sp>
                          <p:nvSpPr>
                            <p:cNvPr id="200" name="Oval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44" y="720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201" name="Text Box 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2" y="720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3</a:t>
                              </a:r>
                              <a:endParaRPr lang="el-GR" altLang="el-GR" sz="1800" b="1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2" name="Line 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581" y="918"/>
                              <a:ext cx="48" cy="234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80" name="Group 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76" y="864"/>
                            <a:ext cx="552" cy="227"/>
                            <a:chOff x="2976" y="864"/>
                            <a:chExt cx="552" cy="227"/>
                          </a:xfrm>
                        </p:grpSpPr>
                        <p:sp>
                          <p:nvSpPr>
                            <p:cNvPr id="197" name="Oval 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76" y="864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198" name="Text Box 1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24" y="864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4</a:t>
                              </a:r>
                              <a:endParaRPr lang="el-GR" altLang="el-GR" sz="1800" b="1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9" name="Line 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216" y="947"/>
                              <a:ext cx="312" cy="13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81" name="Group 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0" y="1824"/>
                            <a:ext cx="331" cy="386"/>
                            <a:chOff x="2680" y="1824"/>
                            <a:chExt cx="331" cy="386"/>
                          </a:xfrm>
                        </p:grpSpPr>
                        <p:sp>
                          <p:nvSpPr>
                            <p:cNvPr id="194" name="Oval 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84" y="1824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195" name="Text Box 1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32" y="1824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 dirty="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 dirty="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5</a:t>
                              </a:r>
                              <a:endParaRPr lang="el-GR" altLang="el-GR" sz="1800" b="1" dirty="0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6" name="Line 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80" y="2029"/>
                              <a:ext cx="167" cy="181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82" name="Group 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12" y="1200"/>
                            <a:ext cx="384" cy="362"/>
                            <a:chOff x="3312" y="1200"/>
                            <a:chExt cx="384" cy="362"/>
                          </a:xfrm>
                        </p:grpSpPr>
                        <p:sp>
                          <p:nvSpPr>
                            <p:cNvPr id="191" name="Oval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2" y="1200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192" name="Text Box 1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60" y="1200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6</a:t>
                              </a:r>
                              <a:endParaRPr lang="el-GR" altLang="el-GR" sz="1800" b="1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3" name="Line 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04" y="1413"/>
                              <a:ext cx="192" cy="149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83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720"/>
                            <a:ext cx="336" cy="371"/>
                            <a:chOff x="2112" y="720"/>
                            <a:chExt cx="336" cy="371"/>
                          </a:xfrm>
                        </p:grpSpPr>
                        <p:sp>
                          <p:nvSpPr>
                            <p:cNvPr id="188" name="Oval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12" y="864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189" name="Text Box 1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60" y="864"/>
                              <a:ext cx="175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 dirty="0" err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n-US" altLang="el-GR" sz="1800" b="1" baseline="-25000" dirty="0" err="1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k</a:t>
                              </a:r>
                              <a:endParaRPr lang="el-GR" altLang="el-GR" sz="1800" b="1" dirty="0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0" name="Line 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304" y="720"/>
                              <a:ext cx="144" cy="192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  <p:grpSp>
                        <p:nvGrpSpPr>
                          <p:cNvPr id="184" name="Group 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41" y="1300"/>
                            <a:ext cx="469" cy="275"/>
                            <a:chOff x="2741" y="1300"/>
                            <a:chExt cx="469" cy="275"/>
                          </a:xfrm>
                        </p:grpSpPr>
                        <p:sp>
                          <p:nvSpPr>
                            <p:cNvPr id="185" name="Oval 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1" y="1348"/>
                              <a:ext cx="227" cy="227"/>
                            </a:xfrm>
                            <a:prstGeom prst="ellipse">
                              <a:avLst/>
                            </a:prstGeom>
                            <a:solidFill>
                              <a:srgbClr val="CC6600"/>
                            </a:solidFill>
                            <a:ln w="9525">
                              <a:solidFill>
                                <a:srgbClr val="D67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el-GR" altLang="el-GR" sz="1800"/>
                            </a:p>
                          </p:txBody>
                        </p:sp>
                        <p:sp>
                          <p:nvSpPr>
                            <p:cNvPr id="186" name="Line 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948" y="1300"/>
                              <a:ext cx="262" cy="126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l-GR"/>
                            </a:p>
                          </p:txBody>
                        </p:sp>
                        <p:sp>
                          <p:nvSpPr>
                            <p:cNvPr id="187" name="Text Box 3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90" y="1348"/>
                              <a:ext cx="170" cy="1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lIns="0" tIns="0" rIns="0" bIns="0">
                              <a:spAutoFit/>
                            </a:bodyPr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r>
                                <a:rPr lang="en-US" altLang="el-GR" sz="1800" b="1" dirty="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m</a:t>
                              </a:r>
                              <a:r>
                                <a:rPr lang="el-GR" altLang="el-GR" sz="1800" b="1" baseline="-25000" dirty="0">
                                  <a:solidFill>
                                    <a:srgbClr val="FFFF00"/>
                                  </a:solidFill>
                                  <a:latin typeface="Times New Roman" pitchFamily="18" charset="0"/>
                                </a:rPr>
                                <a:t>2</a:t>
                              </a:r>
                              <a:endParaRPr lang="el-GR" altLang="el-GR" sz="1800" b="1" dirty="0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2" name="TextBox 171"/>
                            <p:cNvSpPr txBox="1"/>
                            <p:nvPr/>
                          </p:nvSpPr>
                          <p:spPr>
                            <a:xfrm>
                              <a:off x="3110958" y="2428783"/>
                              <a:ext cx="523925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2" name="TextBox 17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110958" y="2428783"/>
                              <a:ext cx="523925" cy="4001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36"/>
                              <a:stretch>
                                <a:fillRect b="-303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3" name="TextBox 172"/>
                            <p:cNvSpPr txBox="1"/>
                            <p:nvPr/>
                          </p:nvSpPr>
                          <p:spPr>
                            <a:xfrm>
                              <a:off x="3800244" y="1607316"/>
                              <a:ext cx="523925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3" name="TextBox 17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800244" y="1607316"/>
                              <a:ext cx="523925" cy="4001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1"/>
                              <a:stretch>
                                <a:fillRect b="-303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4" name="TextBox 173"/>
                            <p:cNvSpPr txBox="1"/>
                            <p:nvPr/>
                          </p:nvSpPr>
                          <p:spPr>
                            <a:xfrm>
                              <a:off x="5127182" y="1092569"/>
                              <a:ext cx="523925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4" name="TextBox 17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5127182" y="1092569"/>
                              <a:ext cx="523925" cy="4001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2"/>
                              <a:stretch>
                                <a:fillRect b="-461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5" name="TextBox 174"/>
                            <p:cNvSpPr txBox="1"/>
                            <p:nvPr/>
                          </p:nvSpPr>
                          <p:spPr>
                            <a:xfrm>
                              <a:off x="3943838" y="3036785"/>
                              <a:ext cx="523925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5" name="TextBox 17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943838" y="3036785"/>
                              <a:ext cx="523925" cy="4001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3"/>
                              <a:stretch>
                                <a:fillRect b="-6154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6" name="TextBox 175"/>
                            <p:cNvSpPr txBox="1"/>
                            <p:nvPr/>
                          </p:nvSpPr>
                          <p:spPr>
                            <a:xfrm>
                              <a:off x="3418310" y="876545"/>
                              <a:ext cx="525528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sz="20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6" name="TextBox 17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418310" y="876545"/>
                              <a:ext cx="525528" cy="4001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4"/>
                              <a:stretch>
                                <a:fillRect b="-454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70" name="TextBox 169"/>
                          <p:cNvSpPr txBox="1"/>
                          <p:nvPr/>
                        </p:nvSpPr>
                        <p:spPr>
                          <a:xfrm>
                            <a:off x="5688124" y="2103239"/>
                            <a:ext cx="523925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l-GR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0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𝝊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l-GR" sz="1600" b="1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0" name="TextBox 16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688124" y="2103239"/>
                            <a:ext cx="523925" cy="400110"/>
                          </a:xfrm>
                          <a:prstGeom prst="rect">
                            <a:avLst/>
                          </a:prstGeom>
                          <a:blipFill rotWithShape="1">
                            <a:blip r:embed="rId45"/>
                            <a:stretch>
                              <a:fillRect b="-461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8" name="TextBox 167"/>
                        <p:cNvSpPr txBox="1"/>
                        <p:nvPr/>
                      </p:nvSpPr>
                      <p:spPr>
                        <a:xfrm>
                          <a:off x="3358577" y="4914853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8" name="TextBox 16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358577" y="4914853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46"/>
                          <a:stretch>
                            <a:fillRect b="-461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66" name="Ορθογώνιο 165"/>
                  <p:cNvSpPr/>
                  <p:nvPr/>
                </p:nvSpPr>
                <p:spPr>
                  <a:xfrm>
                    <a:off x="7251578" y="1120388"/>
                    <a:ext cx="1856678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altLang="el-GR" sz="1600" b="1" dirty="0" smtClean="0">
                        <a:latin typeface="Times New Roman" pitchFamily="18" charset="0"/>
                      </a:rPr>
                      <a:t>Ταχύτητα μάζας </a:t>
                    </a:r>
                    <a:r>
                      <a:rPr lang="en-US" altLang="el-GR" sz="1600" b="1" dirty="0" smtClean="0">
                        <a:latin typeface="Times New Roman" pitchFamily="18" charset="0"/>
                      </a:rPr>
                      <a:t>k</a:t>
                    </a:r>
                    <a:endParaRPr lang="el-GR" sz="1600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588224" y="1772860"/>
                    <a:ext cx="543162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8224" y="1772860"/>
                    <a:ext cx="543162" cy="437492"/>
                  </a:xfrm>
                  <a:prstGeom prst="rect">
                    <a:avLst/>
                  </a:prstGeom>
                  <a:blipFill rotWithShape="1">
                    <a:blip r:embed="rId4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Ορθογώνιο 104"/>
              <p:cNvSpPr/>
              <p:nvPr/>
            </p:nvSpPr>
            <p:spPr>
              <a:xfrm>
                <a:off x="7154653" y="1836113"/>
                <a:ext cx="19209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l-GR" sz="1600" b="1" dirty="0" smtClean="0">
                    <a:latin typeface="Times New Roman" pitchFamily="18" charset="0"/>
                  </a:rPr>
                  <a:t>Δυνάμεις πάνω στις μάζες</a:t>
                </a:r>
                <a:endParaRPr lang="el-GR" sz="1600" dirty="0"/>
              </a:p>
            </p:txBody>
          </p:sp>
          <p:cxnSp>
            <p:nvCxnSpPr>
              <p:cNvPr id="106" name="Ευθύγραμμο βέλος σύνδεσης 105"/>
              <p:cNvCxnSpPr/>
              <p:nvPr/>
            </p:nvCxnSpPr>
            <p:spPr>
              <a:xfrm flipH="1" flipV="1">
                <a:off x="7062707" y="2016504"/>
                <a:ext cx="29369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Ομάδα 205"/>
            <p:cNvGrpSpPr/>
            <p:nvPr/>
          </p:nvGrpSpPr>
          <p:grpSpPr>
            <a:xfrm>
              <a:off x="3462511" y="1412776"/>
              <a:ext cx="1793565" cy="1654938"/>
              <a:chOff x="3462511" y="1412776"/>
              <a:chExt cx="1793565" cy="1654938"/>
            </a:xfrm>
          </p:grpSpPr>
          <p:grpSp>
            <p:nvGrpSpPr>
              <p:cNvPr id="213" name="Ομάδα 212"/>
              <p:cNvGrpSpPr/>
              <p:nvPr/>
            </p:nvGrpSpPr>
            <p:grpSpPr>
              <a:xfrm>
                <a:off x="3462511" y="1412776"/>
                <a:ext cx="1793565" cy="1654938"/>
                <a:chOff x="3462511" y="1412776"/>
                <a:chExt cx="1793565" cy="1654938"/>
              </a:xfrm>
            </p:grpSpPr>
            <p:cxnSp>
              <p:nvCxnSpPr>
                <p:cNvPr id="215" name="Ευθύγραμμο βέλος σύνδεσης 214"/>
                <p:cNvCxnSpPr/>
                <p:nvPr/>
              </p:nvCxnSpPr>
              <p:spPr>
                <a:xfrm flipV="1">
                  <a:off x="3671900" y="2024844"/>
                  <a:ext cx="93339" cy="19875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Ευθύγραμμο βέλος σύνδεσης 215"/>
                <p:cNvCxnSpPr/>
                <p:nvPr/>
              </p:nvCxnSpPr>
              <p:spPr>
                <a:xfrm>
                  <a:off x="3743908" y="2377896"/>
                  <a:ext cx="322632" cy="63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Ευθύγραμμο βέλος σύνδεσης 216"/>
                <p:cNvCxnSpPr/>
                <p:nvPr/>
              </p:nvCxnSpPr>
              <p:spPr>
                <a:xfrm flipH="1" flipV="1">
                  <a:off x="4147502" y="2893006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Ευθύγραμμο βέλος σύνδεσης 217"/>
                <p:cNvCxnSpPr/>
                <p:nvPr/>
              </p:nvCxnSpPr>
              <p:spPr>
                <a:xfrm flipH="1" flipV="1">
                  <a:off x="4409835" y="2675560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Ευθύγραμμο βέλος σύνδεσης 218"/>
                <p:cNvCxnSpPr/>
                <p:nvPr/>
              </p:nvCxnSpPr>
              <p:spPr>
                <a:xfrm flipH="1">
                  <a:off x="4007802" y="2427236"/>
                  <a:ext cx="256806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Ευθύγραμμο βέλος σύνδεσης 219"/>
                <p:cNvCxnSpPr/>
                <p:nvPr/>
              </p:nvCxnSpPr>
              <p:spPr>
                <a:xfrm rot="10800000" flipH="1" flipV="1">
                  <a:off x="3707905" y="2528900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Ευθύγραμμο βέλος σύνδεσης 220"/>
                <p:cNvCxnSpPr/>
                <p:nvPr/>
              </p:nvCxnSpPr>
              <p:spPr>
                <a:xfrm rot="10800000" flipH="1" flipV="1">
                  <a:off x="4442379" y="2533969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Ευθύγραμμο βέλος σύνδεσης 221"/>
                <p:cNvCxnSpPr/>
                <p:nvPr/>
              </p:nvCxnSpPr>
              <p:spPr>
                <a:xfrm flipV="1">
                  <a:off x="3595470" y="1521438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Ευθύγραμμο βέλος σύνδεσης 222"/>
                <p:cNvCxnSpPr/>
                <p:nvPr/>
              </p:nvCxnSpPr>
              <p:spPr>
                <a:xfrm rot="10800000" flipV="1">
                  <a:off x="3671900" y="1448780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Ευθύγραμμο βέλος σύνδεσης 223"/>
                <p:cNvCxnSpPr/>
                <p:nvPr/>
              </p:nvCxnSpPr>
              <p:spPr>
                <a:xfrm rot="10800000">
                  <a:off x="4302287" y="1952864"/>
                  <a:ext cx="72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Ευθύγραμμο βέλος σύνδεσης 224"/>
                <p:cNvCxnSpPr/>
                <p:nvPr/>
              </p:nvCxnSpPr>
              <p:spPr>
                <a:xfrm>
                  <a:off x="4283968" y="1412776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Ευθύγραμμο βέλος σύνδεσης 225"/>
                <p:cNvCxnSpPr/>
                <p:nvPr/>
              </p:nvCxnSpPr>
              <p:spPr>
                <a:xfrm rot="10800000">
                  <a:off x="4299750" y="1476915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Ευθύγραμμο βέλος σύνδεσης 226"/>
                <p:cNvCxnSpPr/>
                <p:nvPr/>
              </p:nvCxnSpPr>
              <p:spPr>
                <a:xfrm flipV="1">
                  <a:off x="4608004" y="2838770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Ευθύγραμμο βέλος σύνδεσης 227"/>
                <p:cNvCxnSpPr/>
                <p:nvPr/>
              </p:nvCxnSpPr>
              <p:spPr>
                <a:xfrm rot="10800000" flipV="1">
                  <a:off x="5119170" y="2298709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Ευθύγραμμο βέλος σύνδεσης 228"/>
                <p:cNvCxnSpPr/>
                <p:nvPr/>
              </p:nvCxnSpPr>
              <p:spPr>
                <a:xfrm flipV="1">
                  <a:off x="4499992" y="1988868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Ευθύγραμμο βέλος σύνδεσης 229"/>
                <p:cNvCxnSpPr/>
                <p:nvPr/>
              </p:nvCxnSpPr>
              <p:spPr>
                <a:xfrm rot="10800000" flipV="1">
                  <a:off x="4641850" y="1771227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Line 22"/>
                <p:cNvSpPr>
                  <a:spLocks noChangeShapeType="1"/>
                </p:cNvSpPr>
                <p:nvPr/>
              </p:nvSpPr>
              <p:spPr bwMode="auto">
                <a:xfrm>
                  <a:off x="4932040" y="1736848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2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4968044" y="1844825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cxnSp>
              <p:nvCxnSpPr>
                <p:cNvPr id="233" name="Ευθύγραμμο βέλος σύνδεσης 232"/>
                <p:cNvCxnSpPr/>
                <p:nvPr/>
              </p:nvCxnSpPr>
              <p:spPr>
                <a:xfrm rot="10800000" flipH="1" flipV="1">
                  <a:off x="3462511" y="1772816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Ευθύγραμμο βέλος σύνδεσης 213"/>
                <p:cNvCxnSpPr/>
                <p:nvPr/>
              </p:nvCxnSpPr>
              <p:spPr>
                <a:xfrm flipH="1" flipV="1">
                  <a:off x="3550602" y="1892913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Ευθύγραμμο βέλος σύνδεσης 209"/>
              <p:cNvCxnSpPr/>
              <p:nvPr/>
            </p:nvCxnSpPr>
            <p:spPr>
              <a:xfrm rot="10800000" flipV="1">
                <a:off x="3923928" y="1538055"/>
                <a:ext cx="93339" cy="1987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Ευθύγραμμο βέλος σύνδεσης 210"/>
              <p:cNvCxnSpPr/>
              <p:nvPr/>
            </p:nvCxnSpPr>
            <p:spPr>
              <a:xfrm>
                <a:off x="4149887" y="1556792"/>
                <a:ext cx="72000" cy="252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267744" y="3577840"/>
                <a:ext cx="1315617" cy="1050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l-GR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577840"/>
                <a:ext cx="1315617" cy="1050929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1275726" y="1587352"/>
            <a:ext cx="3028163" cy="1873655"/>
            <a:chOff x="1275726" y="1587352"/>
            <a:chExt cx="3028163" cy="187365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275726" y="1587352"/>
              <a:ext cx="1985156" cy="480647"/>
              <a:chOff x="1275726" y="1587352"/>
              <a:chExt cx="1985156" cy="480647"/>
            </a:xfrm>
          </p:grpSpPr>
          <p:sp>
            <p:nvSpPr>
              <p:cNvPr id="234" name="Line 32"/>
              <p:cNvSpPr>
                <a:spLocks noChangeShapeType="1"/>
              </p:cNvSpPr>
              <p:nvPr/>
            </p:nvSpPr>
            <p:spPr bwMode="auto">
              <a:xfrm flipV="1">
                <a:off x="2140912" y="1740513"/>
                <a:ext cx="1119970" cy="327486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1275726" y="1587352"/>
                    <a:ext cx="1121846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𝐞𝐱𝐭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726" y="1587352"/>
                    <a:ext cx="1121846" cy="437492"/>
                  </a:xfrm>
                  <a:prstGeom prst="rect">
                    <a:avLst/>
                  </a:prstGeom>
                  <a:blipFill rotWithShape="1">
                    <a:blip r:embed="rId49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Ομάδα 99"/>
            <p:cNvGrpSpPr/>
            <p:nvPr/>
          </p:nvGrpSpPr>
          <p:grpSpPr>
            <a:xfrm>
              <a:off x="2318733" y="2980360"/>
              <a:ext cx="1985156" cy="480647"/>
              <a:chOff x="1275726" y="1587352"/>
              <a:chExt cx="1985156" cy="480647"/>
            </a:xfrm>
          </p:grpSpPr>
          <p:sp>
            <p:nvSpPr>
              <p:cNvPr id="101" name="Line 32"/>
              <p:cNvSpPr>
                <a:spLocks noChangeShapeType="1"/>
              </p:cNvSpPr>
              <p:nvPr/>
            </p:nvSpPr>
            <p:spPr bwMode="auto">
              <a:xfrm flipV="1">
                <a:off x="2140912" y="1740513"/>
                <a:ext cx="1119970" cy="327486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275726" y="1587352"/>
                    <a:ext cx="1121846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𝐞𝐱𝐭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𝐨𝐧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726" y="1587352"/>
                    <a:ext cx="1121846" cy="437492"/>
                  </a:xfrm>
                  <a:prstGeom prst="rect">
                    <a:avLst/>
                  </a:prstGeom>
                  <a:blipFill rotWithShape="1">
                    <a:blip r:embed="rId50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8" grpId="0" animBg="1"/>
      <p:bldP spid="115" grpId="0"/>
      <p:bldP spid="6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C40087"/>
                </a:solidFill>
                <a:latin typeface="Times New Roman" pitchFamily="18" charset="0"/>
              </a:rPr>
              <a:t>ΝΟΜΟΣ ΔΙΑΤΗΡΗΣΗ ΤΗΣ ΟΡΜΗΣ</a:t>
            </a:r>
          </a:p>
        </p:txBody>
      </p:sp>
      <p:grpSp>
        <p:nvGrpSpPr>
          <p:cNvPr id="157" name="Ομάδα 156"/>
          <p:cNvGrpSpPr/>
          <p:nvPr/>
        </p:nvGrpSpPr>
        <p:grpSpPr>
          <a:xfrm>
            <a:off x="2466339" y="765788"/>
            <a:ext cx="6641917" cy="2871788"/>
            <a:chOff x="2466339" y="765788"/>
            <a:chExt cx="6641917" cy="2871788"/>
          </a:xfrm>
        </p:grpSpPr>
        <p:sp>
          <p:nvSpPr>
            <p:cNvPr id="158" name="Line 17"/>
            <p:cNvSpPr>
              <a:spLocks noChangeShapeType="1"/>
            </p:cNvSpPr>
            <p:nvPr/>
          </p:nvSpPr>
          <p:spPr bwMode="auto">
            <a:xfrm flipV="1">
              <a:off x="7043539" y="1319191"/>
              <a:ext cx="2286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6804248" y="1052736"/>
                  <a:ext cx="5255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1052736"/>
                  <a:ext cx="525528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0" name="Ομάδα 159"/>
            <p:cNvGrpSpPr/>
            <p:nvPr/>
          </p:nvGrpSpPr>
          <p:grpSpPr>
            <a:xfrm>
              <a:off x="2466339" y="765788"/>
              <a:ext cx="6641917" cy="2871788"/>
              <a:chOff x="2466339" y="765788"/>
              <a:chExt cx="6641917" cy="2871788"/>
            </a:xfrm>
          </p:grpSpPr>
          <p:grpSp>
            <p:nvGrpSpPr>
              <p:cNvPr id="161" name="Ομάδα 160"/>
              <p:cNvGrpSpPr/>
              <p:nvPr/>
            </p:nvGrpSpPr>
            <p:grpSpPr>
              <a:xfrm>
                <a:off x="2466339" y="765788"/>
                <a:ext cx="4027488" cy="2871788"/>
                <a:chOff x="1144904" y="3573463"/>
                <a:chExt cx="4027488" cy="2871788"/>
              </a:xfrm>
            </p:grpSpPr>
            <p:grpSp>
              <p:nvGrpSpPr>
                <p:cNvPr id="163" name="Ομάδα 162"/>
                <p:cNvGrpSpPr/>
                <p:nvPr/>
              </p:nvGrpSpPr>
              <p:grpSpPr>
                <a:xfrm>
                  <a:off x="1144904" y="3573463"/>
                  <a:ext cx="4027488" cy="2871788"/>
                  <a:chOff x="2573338" y="701675"/>
                  <a:chExt cx="4027488" cy="2871788"/>
                </a:xfrm>
              </p:grpSpPr>
              <p:grpSp>
                <p:nvGrpSpPr>
                  <p:cNvPr id="165" name="Ομάδα 164"/>
                  <p:cNvGrpSpPr/>
                  <p:nvPr/>
                </p:nvGrpSpPr>
                <p:grpSpPr>
                  <a:xfrm>
                    <a:off x="2573338" y="701675"/>
                    <a:ext cx="4027488" cy="2871788"/>
                    <a:chOff x="2573338" y="701675"/>
                    <a:chExt cx="4027488" cy="2871788"/>
                  </a:xfrm>
                </p:grpSpPr>
                <p:grpSp>
                  <p:nvGrpSpPr>
                    <p:cNvPr id="167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3338" y="701675"/>
                      <a:ext cx="4027488" cy="2871788"/>
                      <a:chOff x="1621" y="442"/>
                      <a:chExt cx="2537" cy="1809"/>
                    </a:xfrm>
                  </p:grpSpPr>
                  <p:sp>
                    <p:nvSpPr>
                      <p:cNvPr id="173" name="Freeform 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1" y="442"/>
                        <a:ext cx="2537" cy="1809"/>
                      </a:xfrm>
                      <a:custGeom>
                        <a:avLst/>
                        <a:gdLst>
                          <a:gd name="T0" fmla="*/ 580 w 2537"/>
                          <a:gd name="T1" fmla="*/ 110 h 1809"/>
                          <a:gd name="T2" fmla="*/ 336 w 2537"/>
                          <a:gd name="T3" fmla="*/ 244 h 1809"/>
                          <a:gd name="T4" fmla="*/ 241 w 2537"/>
                          <a:gd name="T5" fmla="*/ 323 h 1809"/>
                          <a:gd name="T6" fmla="*/ 202 w 2537"/>
                          <a:gd name="T7" fmla="*/ 371 h 1809"/>
                          <a:gd name="T8" fmla="*/ 91 w 2537"/>
                          <a:gd name="T9" fmla="*/ 521 h 1809"/>
                          <a:gd name="T10" fmla="*/ 83 w 2537"/>
                          <a:gd name="T11" fmla="*/ 544 h 1809"/>
                          <a:gd name="T12" fmla="*/ 68 w 2537"/>
                          <a:gd name="T13" fmla="*/ 568 h 1809"/>
                          <a:gd name="T14" fmla="*/ 44 w 2537"/>
                          <a:gd name="T15" fmla="*/ 663 h 1809"/>
                          <a:gd name="T16" fmla="*/ 28 w 2537"/>
                          <a:gd name="T17" fmla="*/ 726 h 1809"/>
                          <a:gd name="T18" fmla="*/ 162 w 2537"/>
                          <a:gd name="T19" fmla="*/ 1223 h 1809"/>
                          <a:gd name="T20" fmla="*/ 225 w 2537"/>
                          <a:gd name="T21" fmla="*/ 1270 h 1809"/>
                          <a:gd name="T22" fmla="*/ 367 w 2537"/>
                          <a:gd name="T23" fmla="*/ 1365 h 1809"/>
                          <a:gd name="T24" fmla="*/ 533 w 2537"/>
                          <a:gd name="T25" fmla="*/ 1404 h 1809"/>
                          <a:gd name="T26" fmla="*/ 667 w 2537"/>
                          <a:gd name="T27" fmla="*/ 1452 h 1809"/>
                          <a:gd name="T28" fmla="*/ 707 w 2537"/>
                          <a:gd name="T29" fmla="*/ 1467 h 1809"/>
                          <a:gd name="T30" fmla="*/ 730 w 2537"/>
                          <a:gd name="T31" fmla="*/ 1475 h 1809"/>
                          <a:gd name="T32" fmla="*/ 857 w 2537"/>
                          <a:gd name="T33" fmla="*/ 1602 h 1809"/>
                          <a:gd name="T34" fmla="*/ 1038 w 2537"/>
                          <a:gd name="T35" fmla="*/ 1799 h 1809"/>
                          <a:gd name="T36" fmla="*/ 1298 w 2537"/>
                          <a:gd name="T37" fmla="*/ 1767 h 1809"/>
                          <a:gd name="T38" fmla="*/ 1953 w 2537"/>
                          <a:gd name="T39" fmla="*/ 1752 h 1809"/>
                          <a:gd name="T40" fmla="*/ 2095 w 2537"/>
                          <a:gd name="T41" fmla="*/ 1688 h 1809"/>
                          <a:gd name="T42" fmla="*/ 2245 w 2537"/>
                          <a:gd name="T43" fmla="*/ 1483 h 1809"/>
                          <a:gd name="T44" fmla="*/ 2308 w 2537"/>
                          <a:gd name="T45" fmla="*/ 1404 h 1809"/>
                          <a:gd name="T46" fmla="*/ 2498 w 2537"/>
                          <a:gd name="T47" fmla="*/ 1089 h 1809"/>
                          <a:gd name="T48" fmla="*/ 2537 w 2537"/>
                          <a:gd name="T49" fmla="*/ 947 h 1809"/>
                          <a:gd name="T50" fmla="*/ 2490 w 2537"/>
                          <a:gd name="T51" fmla="*/ 797 h 1809"/>
                          <a:gd name="T52" fmla="*/ 2403 w 2537"/>
                          <a:gd name="T53" fmla="*/ 655 h 1809"/>
                          <a:gd name="T54" fmla="*/ 2316 w 2537"/>
                          <a:gd name="T55" fmla="*/ 536 h 1809"/>
                          <a:gd name="T56" fmla="*/ 2301 w 2537"/>
                          <a:gd name="T57" fmla="*/ 505 h 1809"/>
                          <a:gd name="T58" fmla="*/ 2269 w 2537"/>
                          <a:gd name="T59" fmla="*/ 458 h 1809"/>
                          <a:gd name="T60" fmla="*/ 2127 w 2537"/>
                          <a:gd name="T61" fmla="*/ 276 h 1809"/>
                          <a:gd name="T62" fmla="*/ 2095 w 2537"/>
                          <a:gd name="T63" fmla="*/ 260 h 1809"/>
                          <a:gd name="T64" fmla="*/ 2048 w 2537"/>
                          <a:gd name="T65" fmla="*/ 244 h 1809"/>
                          <a:gd name="T66" fmla="*/ 1788 w 2537"/>
                          <a:gd name="T67" fmla="*/ 252 h 1809"/>
                          <a:gd name="T68" fmla="*/ 1606 w 2537"/>
                          <a:gd name="T69" fmla="*/ 166 h 1809"/>
                          <a:gd name="T70" fmla="*/ 1385 w 2537"/>
                          <a:gd name="T71" fmla="*/ 166 h 1809"/>
                          <a:gd name="T72" fmla="*/ 1362 w 2537"/>
                          <a:gd name="T73" fmla="*/ 150 h 1809"/>
                          <a:gd name="T74" fmla="*/ 1243 w 2537"/>
                          <a:gd name="T75" fmla="*/ 79 h 1809"/>
                          <a:gd name="T76" fmla="*/ 1070 w 2537"/>
                          <a:gd name="T77" fmla="*/ 0 h 1809"/>
                          <a:gd name="T78" fmla="*/ 896 w 2537"/>
                          <a:gd name="T79" fmla="*/ 31 h 1809"/>
                          <a:gd name="T80" fmla="*/ 817 w 2537"/>
                          <a:gd name="T81" fmla="*/ 63 h 1809"/>
                          <a:gd name="T82" fmla="*/ 659 w 2537"/>
                          <a:gd name="T83" fmla="*/ 126 h 1809"/>
                          <a:gd name="T84" fmla="*/ 604 w 2537"/>
                          <a:gd name="T85" fmla="*/ 118 h 1809"/>
                          <a:gd name="T86" fmla="*/ 580 w 2537"/>
                          <a:gd name="T87" fmla="*/ 110 h 1809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2537"/>
                          <a:gd name="T133" fmla="*/ 0 h 1809"/>
                          <a:gd name="T134" fmla="*/ 2537 w 2537"/>
                          <a:gd name="T135" fmla="*/ 1809 h 1809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2537" h="1809">
                            <a:moveTo>
                              <a:pt x="580" y="110"/>
                            </a:moveTo>
                            <a:cubicBezTo>
                              <a:pt x="489" y="141"/>
                              <a:pt x="412" y="185"/>
                              <a:pt x="336" y="244"/>
                            </a:cubicBezTo>
                            <a:cubicBezTo>
                              <a:pt x="303" y="269"/>
                              <a:pt x="241" y="323"/>
                              <a:pt x="241" y="323"/>
                            </a:cubicBezTo>
                            <a:cubicBezTo>
                              <a:pt x="199" y="407"/>
                              <a:pt x="252" y="314"/>
                              <a:pt x="202" y="371"/>
                            </a:cubicBezTo>
                            <a:cubicBezTo>
                              <a:pt x="161" y="418"/>
                              <a:pt x="135" y="477"/>
                              <a:pt x="91" y="521"/>
                            </a:cubicBezTo>
                            <a:cubicBezTo>
                              <a:pt x="88" y="529"/>
                              <a:pt x="87" y="537"/>
                              <a:pt x="83" y="544"/>
                            </a:cubicBezTo>
                            <a:cubicBezTo>
                              <a:pt x="79" y="552"/>
                              <a:pt x="72" y="559"/>
                              <a:pt x="68" y="568"/>
                            </a:cubicBezTo>
                            <a:cubicBezTo>
                              <a:pt x="56" y="597"/>
                              <a:pt x="51" y="633"/>
                              <a:pt x="44" y="663"/>
                            </a:cubicBezTo>
                            <a:cubicBezTo>
                              <a:pt x="39" y="684"/>
                              <a:pt x="28" y="726"/>
                              <a:pt x="28" y="726"/>
                            </a:cubicBezTo>
                            <a:cubicBezTo>
                              <a:pt x="33" y="896"/>
                              <a:pt x="0" y="1111"/>
                              <a:pt x="162" y="1223"/>
                            </a:cubicBezTo>
                            <a:cubicBezTo>
                              <a:pt x="180" y="1251"/>
                              <a:pt x="194" y="1259"/>
                              <a:pt x="225" y="1270"/>
                            </a:cubicBezTo>
                            <a:cubicBezTo>
                              <a:pt x="269" y="1303"/>
                              <a:pt x="316" y="1342"/>
                              <a:pt x="367" y="1365"/>
                            </a:cubicBezTo>
                            <a:cubicBezTo>
                              <a:pt x="420" y="1389"/>
                              <a:pt x="479" y="1384"/>
                              <a:pt x="533" y="1404"/>
                            </a:cubicBezTo>
                            <a:cubicBezTo>
                              <a:pt x="578" y="1420"/>
                              <a:pt x="622" y="1436"/>
                              <a:pt x="667" y="1452"/>
                            </a:cubicBezTo>
                            <a:cubicBezTo>
                              <a:pt x="680" y="1457"/>
                              <a:pt x="694" y="1462"/>
                              <a:pt x="707" y="1467"/>
                            </a:cubicBezTo>
                            <a:cubicBezTo>
                              <a:pt x="715" y="1470"/>
                              <a:pt x="730" y="1475"/>
                              <a:pt x="730" y="1475"/>
                            </a:cubicBezTo>
                            <a:cubicBezTo>
                              <a:pt x="781" y="1513"/>
                              <a:pt x="820" y="1552"/>
                              <a:pt x="857" y="1602"/>
                            </a:cubicBezTo>
                            <a:cubicBezTo>
                              <a:pt x="909" y="1672"/>
                              <a:pt x="947" y="1776"/>
                              <a:pt x="1038" y="1799"/>
                            </a:cubicBezTo>
                            <a:cubicBezTo>
                              <a:pt x="1317" y="1789"/>
                              <a:pt x="1178" y="1809"/>
                              <a:pt x="1298" y="1767"/>
                            </a:cubicBezTo>
                            <a:cubicBezTo>
                              <a:pt x="1454" y="1771"/>
                              <a:pt x="1794" y="1800"/>
                              <a:pt x="1953" y="1752"/>
                            </a:cubicBezTo>
                            <a:cubicBezTo>
                              <a:pt x="1998" y="1722"/>
                              <a:pt x="2053" y="1725"/>
                              <a:pt x="2095" y="1688"/>
                            </a:cubicBezTo>
                            <a:cubicBezTo>
                              <a:pt x="2159" y="1631"/>
                              <a:pt x="2198" y="1554"/>
                              <a:pt x="2245" y="1483"/>
                            </a:cubicBezTo>
                            <a:cubicBezTo>
                              <a:pt x="2264" y="1455"/>
                              <a:pt x="2289" y="1432"/>
                              <a:pt x="2308" y="1404"/>
                            </a:cubicBezTo>
                            <a:cubicBezTo>
                              <a:pt x="2379" y="1300"/>
                              <a:pt x="2429" y="1191"/>
                              <a:pt x="2498" y="1089"/>
                            </a:cubicBezTo>
                            <a:cubicBezTo>
                              <a:pt x="2514" y="1042"/>
                              <a:pt x="2521" y="993"/>
                              <a:pt x="2537" y="947"/>
                            </a:cubicBezTo>
                            <a:cubicBezTo>
                              <a:pt x="2530" y="870"/>
                              <a:pt x="2533" y="852"/>
                              <a:pt x="2490" y="797"/>
                            </a:cubicBezTo>
                            <a:cubicBezTo>
                              <a:pt x="2475" y="738"/>
                              <a:pt x="2439" y="701"/>
                              <a:pt x="2403" y="655"/>
                            </a:cubicBezTo>
                            <a:cubicBezTo>
                              <a:pt x="2372" y="615"/>
                              <a:pt x="2352" y="572"/>
                              <a:pt x="2316" y="536"/>
                            </a:cubicBezTo>
                            <a:cubicBezTo>
                              <a:pt x="2311" y="526"/>
                              <a:pt x="2307" y="515"/>
                              <a:pt x="2301" y="505"/>
                            </a:cubicBezTo>
                            <a:cubicBezTo>
                              <a:pt x="2291" y="489"/>
                              <a:pt x="2269" y="458"/>
                              <a:pt x="2269" y="458"/>
                            </a:cubicBezTo>
                            <a:cubicBezTo>
                              <a:pt x="2245" y="385"/>
                              <a:pt x="2189" y="318"/>
                              <a:pt x="2127" y="276"/>
                            </a:cubicBezTo>
                            <a:cubicBezTo>
                              <a:pt x="2117" y="269"/>
                              <a:pt x="2106" y="264"/>
                              <a:pt x="2095" y="260"/>
                            </a:cubicBezTo>
                            <a:cubicBezTo>
                              <a:pt x="2080" y="254"/>
                              <a:pt x="2048" y="244"/>
                              <a:pt x="2048" y="244"/>
                            </a:cubicBezTo>
                            <a:cubicBezTo>
                              <a:pt x="1942" y="252"/>
                              <a:pt x="1896" y="259"/>
                              <a:pt x="1788" y="252"/>
                            </a:cubicBezTo>
                            <a:cubicBezTo>
                              <a:pt x="1726" y="223"/>
                              <a:pt x="1664" y="202"/>
                              <a:pt x="1606" y="166"/>
                            </a:cubicBezTo>
                            <a:cubicBezTo>
                              <a:pt x="1518" y="173"/>
                              <a:pt x="1480" y="180"/>
                              <a:pt x="1385" y="166"/>
                            </a:cubicBezTo>
                            <a:cubicBezTo>
                              <a:pt x="1376" y="165"/>
                              <a:pt x="1370" y="154"/>
                              <a:pt x="1362" y="150"/>
                            </a:cubicBezTo>
                            <a:cubicBezTo>
                              <a:pt x="1319" y="128"/>
                              <a:pt x="1283" y="104"/>
                              <a:pt x="1243" y="79"/>
                            </a:cubicBezTo>
                            <a:cubicBezTo>
                              <a:pt x="1192" y="47"/>
                              <a:pt x="1127" y="20"/>
                              <a:pt x="1070" y="0"/>
                            </a:cubicBezTo>
                            <a:cubicBezTo>
                              <a:pt x="1002" y="6"/>
                              <a:pt x="958" y="13"/>
                              <a:pt x="896" y="31"/>
                            </a:cubicBezTo>
                            <a:cubicBezTo>
                              <a:pt x="870" y="49"/>
                              <a:pt x="844" y="49"/>
                              <a:pt x="817" y="63"/>
                            </a:cubicBezTo>
                            <a:cubicBezTo>
                              <a:pt x="767" y="88"/>
                              <a:pt x="713" y="108"/>
                              <a:pt x="659" y="126"/>
                            </a:cubicBezTo>
                            <a:cubicBezTo>
                              <a:pt x="641" y="123"/>
                              <a:pt x="619" y="128"/>
                              <a:pt x="604" y="118"/>
                            </a:cubicBezTo>
                            <a:cubicBezTo>
                              <a:pt x="582" y="103"/>
                              <a:pt x="626" y="90"/>
                              <a:pt x="580" y="11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174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6" y="1344"/>
                        <a:ext cx="419" cy="233"/>
                        <a:chOff x="2016" y="1344"/>
                        <a:chExt cx="419" cy="233"/>
                      </a:xfrm>
                    </p:grpSpPr>
                    <p:sp>
                      <p:nvSpPr>
                        <p:cNvPr id="199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134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200" name="Text Box 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134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1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1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16" y="1488"/>
                          <a:ext cx="240" cy="89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75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4" y="720"/>
                        <a:ext cx="227" cy="432"/>
                        <a:chOff x="2544" y="720"/>
                        <a:chExt cx="227" cy="432"/>
                      </a:xfrm>
                    </p:grpSpPr>
                    <p:sp>
                      <p:nvSpPr>
                        <p:cNvPr id="196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720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97" name="Text 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2" y="720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3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9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1" y="918"/>
                          <a:ext cx="48" cy="234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76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6" y="864"/>
                        <a:ext cx="552" cy="227"/>
                        <a:chOff x="2976" y="864"/>
                        <a:chExt cx="552" cy="227"/>
                      </a:xfrm>
                    </p:grpSpPr>
                    <p:sp>
                      <p:nvSpPr>
                        <p:cNvPr id="193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6" y="86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94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24" y="86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4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95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16" y="947"/>
                          <a:ext cx="312" cy="13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77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0" y="1824"/>
                        <a:ext cx="331" cy="386"/>
                        <a:chOff x="2680" y="1824"/>
                        <a:chExt cx="331" cy="386"/>
                      </a:xfrm>
                    </p:grpSpPr>
                    <p:sp>
                      <p:nvSpPr>
                        <p:cNvPr id="190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182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91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2" y="1824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5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92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0" y="2029"/>
                          <a:ext cx="167" cy="18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78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1200"/>
                        <a:ext cx="384" cy="362"/>
                        <a:chOff x="3312" y="1200"/>
                        <a:chExt cx="384" cy="362"/>
                      </a:xfrm>
                    </p:grpSpPr>
                    <p:sp>
                      <p:nvSpPr>
                        <p:cNvPr id="187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12" y="1200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88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60" y="1200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6</a:t>
                          </a:r>
                          <a:endParaRPr lang="el-GR" altLang="el-GR" sz="1800" b="1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9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4" y="1413"/>
                          <a:ext cx="192" cy="149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79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720"/>
                        <a:ext cx="336" cy="371"/>
                        <a:chOff x="2112" y="720"/>
                        <a:chExt cx="336" cy="371"/>
                      </a:xfrm>
                    </p:grpSpPr>
                    <p:sp>
                      <p:nvSpPr>
                        <p:cNvPr id="184" name="Oval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12" y="864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85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60" y="864"/>
                          <a:ext cx="175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 err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n-US" altLang="el-GR" sz="1800" b="1" baseline="-25000" dirty="0" err="1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k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8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04" y="720"/>
                          <a:ext cx="144" cy="192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80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1" y="1300"/>
                        <a:ext cx="469" cy="275"/>
                        <a:chOff x="2741" y="1300"/>
                        <a:chExt cx="469" cy="275"/>
                      </a:xfrm>
                    </p:grpSpPr>
                    <p:sp>
                      <p:nvSpPr>
                        <p:cNvPr id="181" name="Oval 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1" y="1348"/>
                          <a:ext cx="227" cy="227"/>
                        </a:xfrm>
                        <a:prstGeom prst="ellipse">
                          <a:avLst/>
                        </a:prstGeom>
                        <a:solidFill>
                          <a:srgbClr val="CC66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8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48" y="1300"/>
                          <a:ext cx="262" cy="12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83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0" y="1348"/>
                          <a:ext cx="17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1800" b="1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r>
                            <a:rPr lang="el-GR" altLang="el-GR" sz="1800" b="1" baseline="-250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</a:rPr>
                            <a:t>2</a:t>
                          </a:r>
                          <a:endParaRPr lang="el-GR" altLang="el-GR" sz="18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8" name="TextBox 167"/>
                        <p:cNvSpPr txBox="1"/>
                        <p:nvPr/>
                      </p:nvSpPr>
                      <p:spPr>
                        <a:xfrm>
                          <a:off x="3110958" y="2428783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8" name="TextBox 16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10958" y="2428783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 b="-303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9" name="TextBox 168"/>
                        <p:cNvSpPr txBox="1"/>
                        <p:nvPr/>
                      </p:nvSpPr>
                      <p:spPr>
                        <a:xfrm>
                          <a:off x="3800244" y="1607316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9" name="TextBox 16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00244" y="1607316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 b="-303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TextBox 169"/>
                        <p:cNvSpPr txBox="1"/>
                        <p:nvPr/>
                      </p:nvSpPr>
                      <p:spPr>
                        <a:xfrm>
                          <a:off x="5127182" y="1092569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0" name="TextBox 16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27182" y="1092569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 b="-461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1" name="TextBox 170"/>
                        <p:cNvSpPr txBox="1"/>
                        <p:nvPr/>
                      </p:nvSpPr>
                      <p:spPr>
                        <a:xfrm>
                          <a:off x="3943838" y="3036785"/>
                          <a:ext cx="52392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1" name="TextBox 17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43838" y="3036785"/>
                          <a:ext cx="523925" cy="400110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 b="-615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2" name="TextBox 171"/>
                        <p:cNvSpPr txBox="1"/>
                        <p:nvPr/>
                      </p:nvSpPr>
                      <p:spPr>
                        <a:xfrm>
                          <a:off x="3418310" y="876545"/>
                          <a:ext cx="5255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2" name="TextBox 17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18310" y="876545"/>
                          <a:ext cx="525528" cy="400110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 b="-45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6" name="TextBox 165"/>
                      <p:cNvSpPr txBox="1"/>
                      <p:nvPr/>
                    </p:nvSpPr>
                    <p:spPr>
                      <a:xfrm>
                        <a:off x="5688124" y="2103239"/>
                        <a:ext cx="52392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𝝊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sz="1600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6" name="TextBox 1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88124" y="2103239"/>
                        <a:ext cx="523925" cy="400110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 b="-46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3358577" y="4914853"/>
                      <a:ext cx="52392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4" name="Text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8577" y="4914853"/>
                      <a:ext cx="523925" cy="40011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2" name="Ορθογώνιο 161"/>
              <p:cNvSpPr/>
              <p:nvPr/>
            </p:nvSpPr>
            <p:spPr>
              <a:xfrm>
                <a:off x="7251578" y="1120388"/>
                <a:ext cx="18566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l-GR" sz="1600" b="1" dirty="0" smtClean="0">
                    <a:latin typeface="Times New Roman" pitchFamily="18" charset="0"/>
                  </a:rPr>
                  <a:t>Ταχύτητα μάζας </a:t>
                </a:r>
                <a:r>
                  <a:rPr lang="en-US" altLang="el-GR" sz="1600" b="1" dirty="0" smtClean="0">
                    <a:latin typeface="Times New Roman" pitchFamily="18" charset="0"/>
                  </a:rPr>
                  <a:t>k</a:t>
                </a:r>
                <a:endParaRPr lang="el-GR" sz="1600" dirty="0"/>
              </a:p>
            </p:txBody>
          </p:sp>
        </p:grpSp>
      </p:grpSp>
      <p:grpSp>
        <p:nvGrpSpPr>
          <p:cNvPr id="202" name="Ομάδα 201"/>
          <p:cNvGrpSpPr/>
          <p:nvPr/>
        </p:nvGrpSpPr>
        <p:grpSpPr>
          <a:xfrm>
            <a:off x="3462511" y="1412776"/>
            <a:ext cx="5501977" cy="1654938"/>
            <a:chOff x="3462511" y="1412776"/>
            <a:chExt cx="5501977" cy="1654938"/>
          </a:xfrm>
        </p:grpSpPr>
        <p:cxnSp>
          <p:nvCxnSpPr>
            <p:cNvPr id="203" name="Ευθύγραμμο βέλος σύνδεσης 202"/>
            <p:cNvCxnSpPr/>
            <p:nvPr/>
          </p:nvCxnSpPr>
          <p:spPr>
            <a:xfrm flipH="1" flipV="1">
              <a:off x="6990903" y="2188096"/>
              <a:ext cx="29369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Ευθύγραμμο βέλος σύνδεσης 203"/>
            <p:cNvCxnSpPr/>
            <p:nvPr/>
          </p:nvCxnSpPr>
          <p:spPr>
            <a:xfrm rot="10800000" flipH="1" flipV="1">
              <a:off x="6846495" y="2067999"/>
              <a:ext cx="29369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Ομάδα 204"/>
            <p:cNvGrpSpPr/>
            <p:nvPr/>
          </p:nvGrpSpPr>
          <p:grpSpPr>
            <a:xfrm>
              <a:off x="3462511" y="1412776"/>
              <a:ext cx="5501977" cy="1654938"/>
              <a:chOff x="3462511" y="1412776"/>
              <a:chExt cx="5501977" cy="1654938"/>
            </a:xfrm>
          </p:grpSpPr>
          <p:sp>
            <p:nvSpPr>
              <p:cNvPr id="208" name="Ορθογώνιο 207"/>
              <p:cNvSpPr/>
              <p:nvPr/>
            </p:nvSpPr>
            <p:spPr>
              <a:xfrm>
                <a:off x="7107810" y="2024844"/>
                <a:ext cx="18566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l-GR" sz="1600" b="1" dirty="0" smtClean="0">
                    <a:latin typeface="Times New Roman" pitchFamily="18" charset="0"/>
                  </a:rPr>
                  <a:t>Δυνάμεις δράσης – Αντίδρασης</a:t>
                </a:r>
                <a:r>
                  <a:rPr lang="en-US" altLang="el-GR" sz="1600" b="1" dirty="0" smtClean="0">
                    <a:latin typeface="Times New Roman" pitchFamily="18" charset="0"/>
                  </a:rPr>
                  <a:t> </a:t>
                </a:r>
                <a:r>
                  <a:rPr lang="el-GR" altLang="el-GR" sz="1600" b="1" dirty="0" smtClean="0">
                    <a:latin typeface="Times New Roman" pitchFamily="18" charset="0"/>
                  </a:rPr>
                  <a:t>μεταξύ των μαζών</a:t>
                </a:r>
                <a:endParaRPr lang="el-GR" sz="1600" dirty="0"/>
              </a:p>
            </p:txBody>
          </p:sp>
          <p:grpSp>
            <p:nvGrpSpPr>
              <p:cNvPr id="209" name="Ομάδα 208"/>
              <p:cNvGrpSpPr/>
              <p:nvPr/>
            </p:nvGrpSpPr>
            <p:grpSpPr>
              <a:xfrm>
                <a:off x="3462511" y="1412776"/>
                <a:ext cx="1793565" cy="1654938"/>
                <a:chOff x="3462511" y="1412776"/>
                <a:chExt cx="1793565" cy="1654938"/>
              </a:xfrm>
            </p:grpSpPr>
            <p:cxnSp>
              <p:nvCxnSpPr>
                <p:cNvPr id="210" name="Ευθύγραμμο βέλος σύνδεσης 209"/>
                <p:cNvCxnSpPr/>
                <p:nvPr/>
              </p:nvCxnSpPr>
              <p:spPr>
                <a:xfrm flipH="1" flipV="1">
                  <a:off x="3550602" y="1892913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Ευθύγραμμο βέλος σύνδεσης 210"/>
                <p:cNvCxnSpPr/>
                <p:nvPr/>
              </p:nvCxnSpPr>
              <p:spPr>
                <a:xfrm flipV="1">
                  <a:off x="3671900" y="2024844"/>
                  <a:ext cx="93339" cy="19875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Ευθύγραμμο βέλος σύνδεσης 211"/>
                <p:cNvCxnSpPr/>
                <p:nvPr/>
              </p:nvCxnSpPr>
              <p:spPr>
                <a:xfrm>
                  <a:off x="3743908" y="2377896"/>
                  <a:ext cx="322632" cy="63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Ευθύγραμμο βέλος σύνδεσης 212"/>
                <p:cNvCxnSpPr/>
                <p:nvPr/>
              </p:nvCxnSpPr>
              <p:spPr>
                <a:xfrm flipH="1" flipV="1">
                  <a:off x="4147502" y="2893006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Ευθύγραμμο βέλος σύνδεσης 213"/>
                <p:cNvCxnSpPr/>
                <p:nvPr/>
              </p:nvCxnSpPr>
              <p:spPr>
                <a:xfrm flipH="1" flipV="1">
                  <a:off x="4409835" y="2675560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Ευθύγραμμο βέλος σύνδεσης 214"/>
                <p:cNvCxnSpPr/>
                <p:nvPr/>
              </p:nvCxnSpPr>
              <p:spPr>
                <a:xfrm flipH="1">
                  <a:off x="4007802" y="2427236"/>
                  <a:ext cx="256806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Ευθύγραμμο βέλος σύνδεσης 215"/>
                <p:cNvCxnSpPr/>
                <p:nvPr/>
              </p:nvCxnSpPr>
              <p:spPr>
                <a:xfrm rot="10800000" flipH="1" flipV="1">
                  <a:off x="3707905" y="2528900"/>
                  <a:ext cx="208455" cy="1747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Ευθύγραμμο βέλος σύνδεσης 216"/>
                <p:cNvCxnSpPr/>
                <p:nvPr/>
              </p:nvCxnSpPr>
              <p:spPr>
                <a:xfrm rot="10800000" flipH="1" flipV="1">
                  <a:off x="4442379" y="2533969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Ευθύγραμμο βέλος σύνδεσης 217"/>
                <p:cNvCxnSpPr/>
                <p:nvPr/>
              </p:nvCxnSpPr>
              <p:spPr>
                <a:xfrm flipV="1">
                  <a:off x="3595470" y="1521438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Ευθύγραμμο βέλος σύνδεσης 218"/>
                <p:cNvCxnSpPr/>
                <p:nvPr/>
              </p:nvCxnSpPr>
              <p:spPr>
                <a:xfrm rot="10800000" flipV="1">
                  <a:off x="3671900" y="1448780"/>
                  <a:ext cx="292454" cy="586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Ευθύγραμμο βέλος σύνδεσης 219"/>
                <p:cNvCxnSpPr/>
                <p:nvPr/>
              </p:nvCxnSpPr>
              <p:spPr>
                <a:xfrm rot="10800000">
                  <a:off x="4302287" y="1952864"/>
                  <a:ext cx="72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Ευθύγραμμο βέλος σύνδεσης 220"/>
                <p:cNvCxnSpPr/>
                <p:nvPr/>
              </p:nvCxnSpPr>
              <p:spPr>
                <a:xfrm>
                  <a:off x="4283968" y="1412776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Ευθύγραμμο βέλος σύνδεσης 221"/>
                <p:cNvCxnSpPr/>
                <p:nvPr/>
              </p:nvCxnSpPr>
              <p:spPr>
                <a:xfrm rot="10800000">
                  <a:off x="4299750" y="1476915"/>
                  <a:ext cx="288000" cy="10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Ευθύγραμμο βέλος σύνδεσης 222"/>
                <p:cNvCxnSpPr/>
                <p:nvPr/>
              </p:nvCxnSpPr>
              <p:spPr>
                <a:xfrm flipV="1">
                  <a:off x="4608004" y="2838770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Ευθύγραμμο βέλος σύνδεσης 223"/>
                <p:cNvCxnSpPr/>
                <p:nvPr/>
              </p:nvCxnSpPr>
              <p:spPr>
                <a:xfrm rot="10800000" flipV="1">
                  <a:off x="5119170" y="2298709"/>
                  <a:ext cx="136906" cy="1581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Ευθύγραμμο βέλος σύνδεσης 224"/>
                <p:cNvCxnSpPr/>
                <p:nvPr/>
              </p:nvCxnSpPr>
              <p:spPr>
                <a:xfrm flipV="1">
                  <a:off x="4499992" y="1988868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Ευθύγραμμο βέλος σύνδεσης 225"/>
                <p:cNvCxnSpPr/>
                <p:nvPr/>
              </p:nvCxnSpPr>
              <p:spPr>
                <a:xfrm rot="10800000" flipV="1">
                  <a:off x="4641850" y="1771227"/>
                  <a:ext cx="10800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Line 22"/>
                <p:cNvSpPr>
                  <a:spLocks noChangeShapeType="1"/>
                </p:cNvSpPr>
                <p:nvPr/>
              </p:nvSpPr>
              <p:spPr bwMode="auto">
                <a:xfrm>
                  <a:off x="4932040" y="1736848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8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4968044" y="1844825"/>
                  <a:ext cx="216000" cy="2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cxnSp>
              <p:nvCxnSpPr>
                <p:cNvPr id="229" name="Ευθύγραμμο βέλος σύνδεσης 228"/>
                <p:cNvCxnSpPr/>
                <p:nvPr/>
              </p:nvCxnSpPr>
              <p:spPr>
                <a:xfrm rot="10800000" flipH="1" flipV="1">
                  <a:off x="3462511" y="1772816"/>
                  <a:ext cx="29369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6" name="Ευθύγραμμο βέλος σύνδεσης 205"/>
            <p:cNvCxnSpPr/>
            <p:nvPr/>
          </p:nvCxnSpPr>
          <p:spPr>
            <a:xfrm rot="10800000" flipV="1">
              <a:off x="3923928" y="1538055"/>
              <a:ext cx="93339" cy="1987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Ευθύγραμμο βέλος σύνδεσης 206"/>
            <p:cNvCxnSpPr/>
            <p:nvPr/>
          </p:nvCxnSpPr>
          <p:spPr>
            <a:xfrm>
              <a:off x="4149887" y="1556792"/>
              <a:ext cx="7200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Ομάδα 229"/>
          <p:cNvGrpSpPr/>
          <p:nvPr/>
        </p:nvGrpSpPr>
        <p:grpSpPr>
          <a:xfrm>
            <a:off x="1275726" y="1587352"/>
            <a:ext cx="5784668" cy="2007307"/>
            <a:chOff x="1275726" y="1587352"/>
            <a:chExt cx="5784668" cy="2007307"/>
          </a:xfrm>
        </p:grpSpPr>
        <p:sp>
          <p:nvSpPr>
            <p:cNvPr id="231" name="Line 32"/>
            <p:cNvSpPr>
              <a:spLocks noChangeShapeType="1"/>
            </p:cNvSpPr>
            <p:nvPr/>
          </p:nvSpPr>
          <p:spPr bwMode="auto">
            <a:xfrm flipV="1">
              <a:off x="2140912" y="1740513"/>
              <a:ext cx="1119970" cy="32748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1275726" y="1587352"/>
                  <a:ext cx="1121846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𝐞𝐱𝐭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𝐤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726" y="1587352"/>
                  <a:ext cx="1121846" cy="4374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5940152" y="3157167"/>
                  <a:ext cx="1120242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𝐞𝐱𝐭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3157167"/>
                  <a:ext cx="1120242" cy="4374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4" name="Line 34"/>
            <p:cNvSpPr>
              <a:spLocks noChangeShapeType="1"/>
            </p:cNvSpPr>
            <p:nvPr/>
          </p:nvSpPr>
          <p:spPr bwMode="auto">
            <a:xfrm flipH="1" flipV="1">
              <a:off x="4608486" y="3162120"/>
              <a:ext cx="1496564" cy="3388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-16669" y="4301350"/>
            <a:ext cx="4531081" cy="963854"/>
            <a:chOff x="-16669" y="4049322"/>
            <a:chExt cx="4531081" cy="963854"/>
          </a:xfrm>
        </p:grpSpPr>
        <p:sp>
          <p:nvSpPr>
            <p:cNvPr id="235" name="Text Box 43"/>
            <p:cNvSpPr txBox="1">
              <a:spLocks noChangeArrowheads="1"/>
            </p:cNvSpPr>
            <p:nvPr/>
          </p:nvSpPr>
          <p:spPr bwMode="auto">
            <a:xfrm>
              <a:off x="-16669" y="4322358"/>
              <a:ext cx="15446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latin typeface="Times New Roman" pitchFamily="18" charset="0"/>
                </a:rPr>
                <a:t>Αποδείξαμε: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Ορθογώνιο 237"/>
                <p:cNvSpPr/>
                <p:nvPr/>
              </p:nvSpPr>
              <p:spPr>
                <a:xfrm>
                  <a:off x="1576959" y="4169065"/>
                  <a:ext cx="1141787" cy="7034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𝐧𝐞𝐭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38" name="Ορθογώνιο 2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959" y="4169065"/>
                  <a:ext cx="1141787" cy="70346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/>
                <p:cNvSpPr txBox="1"/>
                <p:nvPr/>
              </p:nvSpPr>
              <p:spPr>
                <a:xfrm>
                  <a:off x="2469044" y="4049322"/>
                  <a:ext cx="2045368" cy="963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𝐞𝐱𝐭</m:t>
                                </m:r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𝐨𝐧</m:t>
                                </m:r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𝐤</m:t>
                                </m:r>
                              </m:sub>
                            </m:sSub>
                          </m:e>
                        </m:nary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   ⇒</m:t>
                        </m:r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9" name="TextBox 2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044" y="4049322"/>
                  <a:ext cx="2045368" cy="9638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Ορθογώνιο 239"/>
              <p:cNvSpPr/>
              <p:nvPr/>
            </p:nvSpPr>
            <p:spPr>
              <a:xfrm>
                <a:off x="4546337" y="4365104"/>
                <a:ext cx="2346412" cy="825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𝐧𝐞𝐭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𝐞𝐱𝐭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𝐧𝐞𝐭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40" name="Ορθογώνιο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37" y="4365104"/>
                <a:ext cx="2346412" cy="82573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25538"/>
            <a:ext cx="9144000" cy="6127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r>
              <a:rPr lang="el-GR" sz="3200" b="1" ker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ΝΟΜΟΙ ΔΙΑΤΗΡΗΣΗΣ – ΟΡΜΗ</a:t>
            </a:r>
            <a:endParaRPr lang="el-GR" sz="32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033713"/>
            <a:ext cx="9144000" cy="5095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l-GR" sz="3200" b="1" kern="0" dirty="0">
                <a:solidFill>
                  <a:srgbClr val="009900"/>
                </a:solidFill>
                <a:latin typeface="Times New Roman" pitchFamily="18" charset="0"/>
              </a:rPr>
              <a:t>Ορμή και ώθηση δύναμης.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824288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b="1" dirty="0">
                <a:solidFill>
                  <a:srgbClr val="996633"/>
                </a:solidFill>
                <a:latin typeface="Times New Roman" pitchFamily="18" charset="0"/>
              </a:rPr>
              <a:t>Διατήρηση της ορμής.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95813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b="1" dirty="0">
                <a:solidFill>
                  <a:srgbClr val="C40087"/>
                </a:solidFill>
                <a:latin typeface="Times New Roman" pitchFamily="18" charset="0"/>
              </a:rPr>
              <a:t>Νόμος Διατήρησης της Ορμής.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Ομάδα 20"/>
          <p:cNvGrpSpPr/>
          <p:nvPr/>
        </p:nvGrpSpPr>
        <p:grpSpPr>
          <a:xfrm>
            <a:off x="2159732" y="3979946"/>
            <a:ext cx="4716524" cy="2912157"/>
            <a:chOff x="2159732" y="3979946"/>
            <a:chExt cx="4716524" cy="2912157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2307771" y="4016829"/>
              <a:ext cx="2046515" cy="2520000"/>
            </a:xfrm>
            <a:custGeom>
              <a:avLst/>
              <a:gdLst>
                <a:gd name="connsiteX0" fmla="*/ 0 w 2046515"/>
                <a:gd name="connsiteY0" fmla="*/ 0 h 2405742"/>
                <a:gd name="connsiteX1" fmla="*/ 2024743 w 2046515"/>
                <a:gd name="connsiteY1" fmla="*/ 21771 h 2405742"/>
                <a:gd name="connsiteX2" fmla="*/ 2046515 w 2046515"/>
                <a:gd name="connsiteY2" fmla="*/ 2405742 h 24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6515" h="2405742">
                  <a:moveTo>
                    <a:pt x="0" y="0"/>
                  </a:moveTo>
                  <a:lnTo>
                    <a:pt x="2024743" y="21771"/>
                  </a:lnTo>
                  <a:lnTo>
                    <a:pt x="2046515" y="2405742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Ελεύθερη σχεδίαση 64"/>
            <p:cNvSpPr/>
            <p:nvPr/>
          </p:nvSpPr>
          <p:spPr>
            <a:xfrm flipH="1">
              <a:off x="4649721" y="4005064"/>
              <a:ext cx="2046515" cy="2520000"/>
            </a:xfrm>
            <a:custGeom>
              <a:avLst/>
              <a:gdLst>
                <a:gd name="connsiteX0" fmla="*/ 0 w 2046515"/>
                <a:gd name="connsiteY0" fmla="*/ 0 h 2405742"/>
                <a:gd name="connsiteX1" fmla="*/ 2024743 w 2046515"/>
                <a:gd name="connsiteY1" fmla="*/ 21771 h 2405742"/>
                <a:gd name="connsiteX2" fmla="*/ 2046515 w 2046515"/>
                <a:gd name="connsiteY2" fmla="*/ 2405742 h 24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6515" h="2405742">
                  <a:moveTo>
                    <a:pt x="0" y="0"/>
                  </a:moveTo>
                  <a:lnTo>
                    <a:pt x="2024743" y="21771"/>
                  </a:lnTo>
                  <a:lnTo>
                    <a:pt x="2046515" y="2405742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Ορθογώνιο 19"/>
                <p:cNvSpPr/>
                <p:nvPr/>
              </p:nvSpPr>
              <p:spPr>
                <a:xfrm>
                  <a:off x="2159732" y="4005064"/>
                  <a:ext cx="90595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𝐁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Ορθογώνιο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32" y="4005064"/>
                  <a:ext cx="905953" cy="4029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Ορθογώνιο 66"/>
                <p:cNvSpPr/>
                <p:nvPr/>
              </p:nvSpPr>
              <p:spPr>
                <a:xfrm>
                  <a:off x="5959082" y="3979946"/>
                  <a:ext cx="917174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𝐀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Ορθογώνιο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82" y="3979946"/>
                  <a:ext cx="917174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Ορθογώνιο 67"/>
                <p:cNvSpPr/>
                <p:nvPr/>
              </p:nvSpPr>
              <p:spPr>
                <a:xfrm>
                  <a:off x="4279251" y="6368883"/>
                  <a:ext cx="4347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l-G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Ορθογώνιο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9251" y="6368883"/>
                  <a:ext cx="434734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9388" y="141287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762000" y="6858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latin typeface="Times New Roman" pitchFamily="18" charset="0"/>
              </a:rPr>
              <a:t>ΠΡΙΝ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162800" y="762000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latin typeface="Times New Roman" pitchFamily="18" charset="0"/>
              </a:rPr>
              <a:t>ΜΕΤΑ</a:t>
            </a:r>
          </a:p>
        </p:txBody>
      </p:sp>
      <p:sp>
        <p:nvSpPr>
          <p:cNvPr id="4104" name="Rectangle 75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1584326" y="981075"/>
            <a:ext cx="755651" cy="1228725"/>
            <a:chOff x="998" y="618"/>
            <a:chExt cx="476" cy="774"/>
          </a:xfrm>
        </p:grpSpPr>
        <p:sp>
          <p:nvSpPr>
            <p:cNvPr id="4134" name="Text Box 63"/>
            <p:cNvSpPr txBox="1">
              <a:spLocks noChangeArrowheads="1"/>
            </p:cNvSpPr>
            <p:nvPr/>
          </p:nvSpPr>
          <p:spPr bwMode="auto">
            <a:xfrm>
              <a:off x="1367" y="61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rgbClr val="996633"/>
                  </a:solidFill>
                  <a:latin typeface="Times New Roman" pitchFamily="18" charset="0"/>
                </a:rPr>
                <a:t>Β</a:t>
              </a:r>
            </a:p>
          </p:txBody>
        </p:sp>
        <p:grpSp>
          <p:nvGrpSpPr>
            <p:cNvPr id="4135" name="Group 112"/>
            <p:cNvGrpSpPr>
              <a:grpSpLocks/>
            </p:cNvGrpSpPr>
            <p:nvPr/>
          </p:nvGrpSpPr>
          <p:grpSpPr bwMode="auto">
            <a:xfrm>
              <a:off x="998" y="624"/>
              <a:ext cx="346" cy="768"/>
              <a:chOff x="998" y="624"/>
              <a:chExt cx="346" cy="768"/>
            </a:xfrm>
          </p:grpSpPr>
          <p:sp>
            <p:nvSpPr>
              <p:cNvPr id="4136" name="Rectangle 97"/>
              <p:cNvSpPr>
                <a:spLocks noChangeArrowheads="1"/>
              </p:cNvSpPr>
              <p:nvPr/>
            </p:nvSpPr>
            <p:spPr bwMode="auto">
              <a:xfrm>
                <a:off x="1008" y="624"/>
                <a:ext cx="336" cy="768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137" name="Oval 71"/>
              <p:cNvSpPr>
                <a:spLocks noChangeArrowheads="1"/>
              </p:cNvSpPr>
              <p:nvPr/>
            </p:nvSpPr>
            <p:spPr bwMode="auto">
              <a:xfrm>
                <a:off x="998" y="867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1600200" y="1447800"/>
            <a:ext cx="758825" cy="2349500"/>
            <a:chOff x="1008" y="912"/>
            <a:chExt cx="478" cy="1480"/>
          </a:xfrm>
        </p:grpSpPr>
        <p:pic>
          <p:nvPicPr>
            <p:cNvPr id="413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40"/>
              <a:ext cx="38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3" name="Freeform 88"/>
            <p:cNvSpPr>
              <a:spLocks/>
            </p:cNvSpPr>
            <p:nvPr/>
          </p:nvSpPr>
          <p:spPr bwMode="auto">
            <a:xfrm>
              <a:off x="1008" y="912"/>
              <a:ext cx="412" cy="1416"/>
            </a:xfrm>
            <a:custGeom>
              <a:avLst/>
              <a:gdLst>
                <a:gd name="T0" fmla="*/ 105 w 412"/>
                <a:gd name="T1" fmla="*/ 1416 h 1416"/>
                <a:gd name="T2" fmla="*/ 0 w 412"/>
                <a:gd name="T3" fmla="*/ 0 h 1416"/>
                <a:gd name="T4" fmla="*/ 412 w 412"/>
                <a:gd name="T5" fmla="*/ 650 h 1416"/>
                <a:gd name="T6" fmla="*/ 349 w 412"/>
                <a:gd name="T7" fmla="*/ 573 h 1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1416"/>
                <a:gd name="T14" fmla="*/ 412 w 412"/>
                <a:gd name="T15" fmla="*/ 1416 h 1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1416">
                  <a:moveTo>
                    <a:pt x="105" y="1416"/>
                  </a:moveTo>
                  <a:lnTo>
                    <a:pt x="0" y="0"/>
                  </a:lnTo>
                  <a:lnTo>
                    <a:pt x="412" y="650"/>
                  </a:lnTo>
                  <a:lnTo>
                    <a:pt x="349" y="57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8001005" y="981075"/>
            <a:ext cx="747713" cy="1228725"/>
            <a:chOff x="5040" y="618"/>
            <a:chExt cx="471" cy="774"/>
          </a:xfrm>
        </p:grpSpPr>
        <p:grpSp>
          <p:nvGrpSpPr>
            <p:cNvPr id="4128" name="Group 116"/>
            <p:cNvGrpSpPr>
              <a:grpSpLocks/>
            </p:cNvGrpSpPr>
            <p:nvPr/>
          </p:nvGrpSpPr>
          <p:grpSpPr bwMode="auto">
            <a:xfrm>
              <a:off x="5040" y="618"/>
              <a:ext cx="471" cy="774"/>
              <a:chOff x="5040" y="618"/>
              <a:chExt cx="471" cy="774"/>
            </a:xfrm>
          </p:grpSpPr>
          <p:sp>
            <p:nvSpPr>
              <p:cNvPr id="4130" name="Text Box 65"/>
              <p:cNvSpPr txBox="1">
                <a:spLocks noChangeArrowheads="1"/>
              </p:cNvSpPr>
              <p:nvPr/>
            </p:nvSpPr>
            <p:spPr bwMode="auto">
              <a:xfrm>
                <a:off x="5404" y="618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dirty="0">
                    <a:solidFill>
                      <a:srgbClr val="996633"/>
                    </a:solidFill>
                    <a:latin typeface="Times New Roman" pitchFamily="18" charset="0"/>
                  </a:rPr>
                  <a:t>Β</a:t>
                </a:r>
              </a:p>
            </p:txBody>
          </p:sp>
          <p:sp>
            <p:nvSpPr>
              <p:cNvPr id="4131" name="Rectangle 98"/>
              <p:cNvSpPr>
                <a:spLocks noChangeArrowheads="1"/>
              </p:cNvSpPr>
              <p:nvPr/>
            </p:nvSpPr>
            <p:spPr bwMode="auto">
              <a:xfrm>
                <a:off x="5040" y="624"/>
                <a:ext cx="336" cy="768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4129" name="Oval 74"/>
            <p:cNvSpPr>
              <a:spLocks noChangeArrowheads="1"/>
            </p:cNvSpPr>
            <p:nvPr/>
          </p:nvSpPr>
          <p:spPr bwMode="auto">
            <a:xfrm>
              <a:off x="5040" y="86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8001000" y="1371600"/>
            <a:ext cx="730250" cy="2452688"/>
            <a:chOff x="5040" y="864"/>
            <a:chExt cx="460" cy="1545"/>
          </a:xfrm>
        </p:grpSpPr>
        <p:pic>
          <p:nvPicPr>
            <p:cNvPr id="4126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457"/>
              <a:ext cx="397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7" name="Freeform 90"/>
            <p:cNvSpPr>
              <a:spLocks/>
            </p:cNvSpPr>
            <p:nvPr/>
          </p:nvSpPr>
          <p:spPr bwMode="auto">
            <a:xfrm>
              <a:off x="5040" y="864"/>
              <a:ext cx="378" cy="1436"/>
            </a:xfrm>
            <a:custGeom>
              <a:avLst/>
              <a:gdLst>
                <a:gd name="T0" fmla="*/ 87 w 378"/>
                <a:gd name="T1" fmla="*/ 1436 h 1436"/>
                <a:gd name="T2" fmla="*/ 0 w 378"/>
                <a:gd name="T3" fmla="*/ 0 h 1436"/>
                <a:gd name="T4" fmla="*/ 378 w 378"/>
                <a:gd name="T5" fmla="*/ 710 h 1436"/>
                <a:gd name="T6" fmla="*/ 378 w 378"/>
                <a:gd name="T7" fmla="*/ 726 h 1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436"/>
                <a:gd name="T14" fmla="*/ 378 w 378"/>
                <a:gd name="T15" fmla="*/ 1436 h 1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436">
                  <a:moveTo>
                    <a:pt x="87" y="1436"/>
                  </a:moveTo>
                  <a:lnTo>
                    <a:pt x="0" y="0"/>
                  </a:lnTo>
                  <a:lnTo>
                    <a:pt x="378" y="710"/>
                  </a:lnTo>
                  <a:lnTo>
                    <a:pt x="378" y="72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3708400" y="981075"/>
            <a:ext cx="1368425" cy="1228725"/>
            <a:chOff x="2336" y="618"/>
            <a:chExt cx="862" cy="774"/>
          </a:xfrm>
        </p:grpSpPr>
        <p:sp>
          <p:nvSpPr>
            <p:cNvPr id="4121" name="Oval 17"/>
            <p:cNvSpPr>
              <a:spLocks noChangeArrowheads="1"/>
            </p:cNvSpPr>
            <p:nvPr/>
          </p:nvSpPr>
          <p:spPr bwMode="auto">
            <a:xfrm>
              <a:off x="2472" y="754"/>
              <a:ext cx="272" cy="272"/>
            </a:xfrm>
            <a:prstGeom prst="ellipse">
              <a:avLst/>
            </a:prstGeom>
            <a:solidFill>
              <a:srgbClr val="D67F00"/>
            </a:solidFill>
            <a:ln w="9525">
              <a:solidFill>
                <a:srgbClr val="D67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122" name="Text Box 66"/>
            <p:cNvSpPr txBox="1">
              <a:spLocks noChangeArrowheads="1"/>
            </p:cNvSpPr>
            <p:nvPr/>
          </p:nvSpPr>
          <p:spPr bwMode="auto">
            <a:xfrm>
              <a:off x="2336" y="61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>
                  <a:solidFill>
                    <a:srgbClr val="D67F00"/>
                  </a:solidFill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4123" name="Text Box 67"/>
            <p:cNvSpPr txBox="1">
              <a:spLocks noChangeArrowheads="1"/>
            </p:cNvSpPr>
            <p:nvPr/>
          </p:nvSpPr>
          <p:spPr bwMode="auto">
            <a:xfrm>
              <a:off x="3091" y="61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rgbClr val="996633"/>
                  </a:solidFill>
                  <a:latin typeface="Times New Roman" pitchFamily="18" charset="0"/>
                </a:rPr>
                <a:t>Β</a:t>
              </a:r>
            </a:p>
          </p:txBody>
        </p:sp>
        <p:sp>
          <p:nvSpPr>
            <p:cNvPr id="4124" name="Rectangle 99"/>
            <p:cNvSpPr>
              <a:spLocks noChangeArrowheads="1"/>
            </p:cNvSpPr>
            <p:nvPr/>
          </p:nvSpPr>
          <p:spPr bwMode="auto">
            <a:xfrm>
              <a:off x="2736" y="624"/>
              <a:ext cx="336" cy="76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125" name="Oval 72"/>
            <p:cNvSpPr>
              <a:spLocks noChangeArrowheads="1"/>
            </p:cNvSpPr>
            <p:nvPr/>
          </p:nvSpPr>
          <p:spPr bwMode="auto">
            <a:xfrm>
              <a:off x="2721" y="86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0" y="1371600"/>
            <a:ext cx="1423988" cy="2001838"/>
            <a:chOff x="0" y="864"/>
            <a:chExt cx="897" cy="1261"/>
          </a:xfrm>
        </p:grpSpPr>
        <p:pic>
          <p:nvPicPr>
            <p:cNvPr id="4119" name="Picture 1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8"/>
              <a:ext cx="897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Freeform 87"/>
            <p:cNvSpPr>
              <a:spLocks/>
            </p:cNvSpPr>
            <p:nvPr/>
          </p:nvSpPr>
          <p:spPr bwMode="auto">
            <a:xfrm>
              <a:off x="63" y="864"/>
              <a:ext cx="513" cy="761"/>
            </a:xfrm>
            <a:custGeom>
              <a:avLst/>
              <a:gdLst>
                <a:gd name="T0" fmla="*/ 0 w 513"/>
                <a:gd name="T1" fmla="*/ 761 h 761"/>
                <a:gd name="T2" fmla="*/ 513 w 513"/>
                <a:gd name="T3" fmla="*/ 0 h 761"/>
                <a:gd name="T4" fmla="*/ 481 w 513"/>
                <a:gd name="T5" fmla="*/ 746 h 761"/>
                <a:gd name="T6" fmla="*/ 481 w 513"/>
                <a:gd name="T7" fmla="*/ 754 h 7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3"/>
                <a:gd name="T13" fmla="*/ 0 h 761"/>
                <a:gd name="T14" fmla="*/ 513 w 513"/>
                <a:gd name="T15" fmla="*/ 761 h 7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3" h="761">
                  <a:moveTo>
                    <a:pt x="0" y="761"/>
                  </a:moveTo>
                  <a:lnTo>
                    <a:pt x="513" y="0"/>
                  </a:lnTo>
                  <a:lnTo>
                    <a:pt x="481" y="746"/>
                  </a:lnTo>
                  <a:lnTo>
                    <a:pt x="481" y="75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6264275" y="1439863"/>
            <a:ext cx="1431925" cy="1898650"/>
            <a:chOff x="3946" y="907"/>
            <a:chExt cx="902" cy="1196"/>
          </a:xfrm>
        </p:grpSpPr>
        <p:pic>
          <p:nvPicPr>
            <p:cNvPr id="4117" name="Picture 1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" y="1476"/>
              <a:ext cx="891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Freeform 89"/>
            <p:cNvSpPr>
              <a:spLocks/>
            </p:cNvSpPr>
            <p:nvPr/>
          </p:nvSpPr>
          <p:spPr bwMode="auto">
            <a:xfrm>
              <a:off x="4368" y="907"/>
              <a:ext cx="480" cy="773"/>
            </a:xfrm>
            <a:custGeom>
              <a:avLst/>
              <a:gdLst>
                <a:gd name="T0" fmla="*/ 0 w 480"/>
                <a:gd name="T1" fmla="*/ 692 h 773"/>
                <a:gd name="T2" fmla="*/ 327 w 480"/>
                <a:gd name="T3" fmla="*/ 0 h 773"/>
                <a:gd name="T4" fmla="*/ 480 w 480"/>
                <a:gd name="T5" fmla="*/ 773 h 773"/>
                <a:gd name="T6" fmla="*/ 472 w 480"/>
                <a:gd name="T7" fmla="*/ 760 h 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773"/>
                <a:gd name="T14" fmla="*/ 480 w 480"/>
                <a:gd name="T15" fmla="*/ 773 h 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773">
                  <a:moveTo>
                    <a:pt x="0" y="692"/>
                  </a:moveTo>
                  <a:lnTo>
                    <a:pt x="327" y="0"/>
                  </a:lnTo>
                  <a:lnTo>
                    <a:pt x="480" y="773"/>
                  </a:lnTo>
                  <a:lnTo>
                    <a:pt x="472" y="76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Group 119"/>
          <p:cNvGrpSpPr>
            <a:grpSpLocks/>
          </p:cNvGrpSpPr>
          <p:nvPr/>
        </p:nvGrpSpPr>
        <p:grpSpPr bwMode="auto">
          <a:xfrm>
            <a:off x="2895600" y="1390650"/>
            <a:ext cx="2736850" cy="2419350"/>
            <a:chOff x="1824" y="876"/>
            <a:chExt cx="1724" cy="1524"/>
          </a:xfrm>
        </p:grpSpPr>
        <p:pic>
          <p:nvPicPr>
            <p:cNvPr id="4115" name="Picture 1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172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Freeform 91"/>
            <p:cNvSpPr>
              <a:spLocks/>
            </p:cNvSpPr>
            <p:nvPr/>
          </p:nvSpPr>
          <p:spPr bwMode="auto">
            <a:xfrm>
              <a:off x="2320" y="876"/>
              <a:ext cx="741" cy="884"/>
            </a:xfrm>
            <a:custGeom>
              <a:avLst/>
              <a:gdLst>
                <a:gd name="T0" fmla="*/ 0 w 741"/>
                <a:gd name="T1" fmla="*/ 884 h 884"/>
                <a:gd name="T2" fmla="*/ 426 w 741"/>
                <a:gd name="T3" fmla="*/ 0 h 884"/>
                <a:gd name="T4" fmla="*/ 741 w 741"/>
                <a:gd name="T5" fmla="*/ 726 h 884"/>
                <a:gd name="T6" fmla="*/ 726 w 741"/>
                <a:gd name="T7" fmla="*/ 718 h 8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1"/>
                <a:gd name="T13" fmla="*/ 0 h 884"/>
                <a:gd name="T14" fmla="*/ 741 w 741"/>
                <a:gd name="T15" fmla="*/ 884 h 8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1" h="884">
                  <a:moveTo>
                    <a:pt x="0" y="884"/>
                  </a:moveTo>
                  <a:lnTo>
                    <a:pt x="426" y="0"/>
                  </a:lnTo>
                  <a:lnTo>
                    <a:pt x="741" y="726"/>
                  </a:lnTo>
                  <a:lnTo>
                    <a:pt x="726" y="718"/>
                  </a:ln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80" name="Text Box 108"/>
          <p:cNvSpPr txBox="1">
            <a:spLocks noChangeArrowheads="1"/>
          </p:cNvSpPr>
          <p:nvPr/>
        </p:nvSpPr>
        <p:spPr bwMode="auto">
          <a:xfrm>
            <a:off x="3810000" y="609600"/>
            <a:ext cx="120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ΚΡΟΥΣΗ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395288" y="908050"/>
            <a:ext cx="1116372" cy="972778"/>
            <a:chOff x="395288" y="908050"/>
            <a:chExt cx="1116372" cy="972778"/>
          </a:xfrm>
        </p:grpSpPr>
        <p:grpSp>
          <p:nvGrpSpPr>
            <p:cNvPr id="2" name="Group 111"/>
            <p:cNvGrpSpPr>
              <a:grpSpLocks/>
            </p:cNvGrpSpPr>
            <p:nvPr/>
          </p:nvGrpSpPr>
          <p:grpSpPr bwMode="auto">
            <a:xfrm>
              <a:off x="395288" y="908050"/>
              <a:ext cx="1008062" cy="720725"/>
              <a:chOff x="249" y="572"/>
              <a:chExt cx="635" cy="454"/>
            </a:xfrm>
          </p:grpSpPr>
          <p:grpSp>
            <p:nvGrpSpPr>
              <p:cNvPr id="4144" name="Group 109"/>
              <p:cNvGrpSpPr>
                <a:grpSpLocks/>
              </p:cNvGrpSpPr>
              <p:nvPr/>
            </p:nvGrpSpPr>
            <p:grpSpPr bwMode="auto">
              <a:xfrm>
                <a:off x="249" y="572"/>
                <a:ext cx="635" cy="454"/>
                <a:chOff x="249" y="572"/>
                <a:chExt cx="635" cy="454"/>
              </a:xfrm>
            </p:grpSpPr>
            <p:sp>
              <p:nvSpPr>
                <p:cNvPr id="4146" name="Line 21"/>
                <p:cNvSpPr>
                  <a:spLocks noChangeShapeType="1"/>
                </p:cNvSpPr>
                <p:nvPr/>
              </p:nvSpPr>
              <p:spPr bwMode="auto">
                <a:xfrm>
                  <a:off x="567" y="890"/>
                  <a:ext cx="317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47" name="Oval 14"/>
                <p:cNvSpPr>
                  <a:spLocks noChangeArrowheads="1"/>
                </p:cNvSpPr>
                <p:nvPr/>
              </p:nvSpPr>
              <p:spPr bwMode="auto">
                <a:xfrm>
                  <a:off x="295" y="754"/>
                  <a:ext cx="272" cy="272"/>
                </a:xfrm>
                <a:prstGeom prst="ellipse">
                  <a:avLst/>
                </a:prstGeom>
                <a:solidFill>
                  <a:srgbClr val="D67F00"/>
                </a:solidFill>
                <a:ln w="9525">
                  <a:solidFill>
                    <a:srgbClr val="DBB9E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41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9" y="572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000" b="1">
                      <a:solidFill>
                        <a:srgbClr val="D67F00"/>
                      </a:solidFill>
                      <a:latin typeface="Times New Roman" pitchFamily="18" charset="0"/>
                    </a:rPr>
                    <a:t>Α</a:t>
                  </a:r>
                </a:p>
              </p:txBody>
            </p:sp>
          </p:grpSp>
          <p:sp>
            <p:nvSpPr>
              <p:cNvPr id="4145" name="Oval 70"/>
              <p:cNvSpPr>
                <a:spLocks noChangeArrowheads="1"/>
              </p:cNvSpPr>
              <p:nvPr/>
            </p:nvSpPr>
            <p:spPr bwMode="auto">
              <a:xfrm>
                <a:off x="544" y="867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69589" y="1419163"/>
                  <a:ext cx="5420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89" y="1419163"/>
                  <a:ext cx="54207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6477854" y="908050"/>
            <a:ext cx="1011971" cy="1001400"/>
            <a:chOff x="6477854" y="908050"/>
            <a:chExt cx="1011971" cy="1001400"/>
          </a:xfrm>
        </p:grpSpPr>
        <p:grpSp>
          <p:nvGrpSpPr>
            <p:cNvPr id="4" name="Group 115"/>
            <p:cNvGrpSpPr>
              <a:grpSpLocks/>
            </p:cNvGrpSpPr>
            <p:nvPr/>
          </p:nvGrpSpPr>
          <p:grpSpPr bwMode="auto">
            <a:xfrm>
              <a:off x="6588125" y="908050"/>
              <a:ext cx="901700" cy="720725"/>
              <a:chOff x="4150" y="572"/>
              <a:chExt cx="568" cy="454"/>
            </a:xfrm>
          </p:grpSpPr>
          <p:grpSp>
            <p:nvGrpSpPr>
              <p:cNvPr id="4138" name="Group 110"/>
              <p:cNvGrpSpPr>
                <a:grpSpLocks/>
              </p:cNvGrpSpPr>
              <p:nvPr/>
            </p:nvGrpSpPr>
            <p:grpSpPr bwMode="auto">
              <a:xfrm>
                <a:off x="4150" y="572"/>
                <a:ext cx="544" cy="454"/>
                <a:chOff x="4150" y="572"/>
                <a:chExt cx="544" cy="454"/>
              </a:xfrm>
            </p:grpSpPr>
            <p:sp>
              <p:nvSpPr>
                <p:cNvPr id="4140" name="Oval 19"/>
                <p:cNvSpPr>
                  <a:spLocks noChangeArrowheads="1"/>
                </p:cNvSpPr>
                <p:nvPr/>
              </p:nvSpPr>
              <p:spPr bwMode="auto">
                <a:xfrm>
                  <a:off x="4422" y="754"/>
                  <a:ext cx="272" cy="272"/>
                </a:xfrm>
                <a:prstGeom prst="ellipse">
                  <a:avLst/>
                </a:prstGeom>
                <a:solidFill>
                  <a:srgbClr val="D67F00"/>
                </a:solidFill>
                <a:ln w="9525">
                  <a:solidFill>
                    <a:srgbClr val="DBB9E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414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150" y="890"/>
                  <a:ext cx="272" cy="0"/>
                </a:xfrm>
                <a:prstGeom prst="line">
                  <a:avLst/>
                </a:prstGeom>
                <a:noFill/>
                <a:ln w="47625">
                  <a:solidFill>
                    <a:srgbClr val="D67F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4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32" y="572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000" b="1">
                      <a:solidFill>
                        <a:srgbClr val="D67F00"/>
                      </a:solidFill>
                      <a:latin typeface="Times New Roman" pitchFamily="18" charset="0"/>
                    </a:rPr>
                    <a:t>Α</a:t>
                  </a:r>
                </a:p>
              </p:txBody>
            </p:sp>
          </p:grpSp>
          <p:sp>
            <p:nvSpPr>
              <p:cNvPr id="4139" name="Oval 73"/>
              <p:cNvSpPr>
                <a:spLocks noChangeArrowheads="1"/>
              </p:cNvSpPr>
              <p:nvPr/>
            </p:nvSpPr>
            <p:spPr bwMode="auto">
              <a:xfrm>
                <a:off x="4672" y="867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477854" y="1412776"/>
                  <a:ext cx="585352" cy="496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854" y="1412776"/>
                  <a:ext cx="585352" cy="49667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23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84608" y="5083170"/>
                <a:ext cx="2523896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𝐁</m:t>
                          </m:r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𝐨𝐧</m:t>
                          </m:r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𝐨𝐧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08" y="5083170"/>
                <a:ext cx="2523896" cy="437492"/>
              </a:xfrm>
              <a:prstGeom prst="rect">
                <a:avLst/>
              </a:prstGeom>
              <a:blipFill rotWithShape="1"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6" y="4314800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8" y="5187466"/>
            <a:ext cx="3143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119" grpId="0" autoUpdateAnimBg="0"/>
      <p:bldP spid="3121" grpId="0" autoUpdateAnimBg="0"/>
      <p:bldP spid="11" grpId="0" autoUpdateAnimBg="0"/>
      <p:bldP spid="3180" grpId="0" autoUpdateAnimBg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7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371600" y="4316183"/>
            <a:ext cx="925513" cy="1219200"/>
            <a:chOff x="864" y="2640"/>
            <a:chExt cx="583" cy="768"/>
          </a:xfrm>
        </p:grpSpPr>
        <p:sp>
          <p:nvSpPr>
            <p:cNvPr id="5174" name="AutoShape 63"/>
            <p:cNvSpPr>
              <a:spLocks/>
            </p:cNvSpPr>
            <p:nvPr/>
          </p:nvSpPr>
          <p:spPr bwMode="auto">
            <a:xfrm>
              <a:off x="864" y="2640"/>
              <a:ext cx="318" cy="768"/>
            </a:xfrm>
            <a:prstGeom prst="rightBrace">
              <a:avLst>
                <a:gd name="adj1" fmla="val 20126"/>
                <a:gd name="adj2" fmla="val 50000"/>
              </a:avLst>
            </a:prstGeom>
            <a:noFill/>
            <a:ln w="28575">
              <a:solidFill>
                <a:srgbClr val="D6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5175" name="Line 64"/>
            <p:cNvSpPr>
              <a:spLocks noChangeShapeType="1"/>
            </p:cNvSpPr>
            <p:nvPr/>
          </p:nvSpPr>
          <p:spPr bwMode="auto">
            <a:xfrm>
              <a:off x="1152" y="3024"/>
              <a:ext cx="295" cy="1"/>
            </a:xfrm>
            <a:prstGeom prst="line">
              <a:avLst/>
            </a:prstGeom>
            <a:noFill/>
            <a:ln w="76200">
              <a:solidFill>
                <a:srgbClr val="D67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34" name="Text Box 74"/>
          <p:cNvSpPr txBox="1">
            <a:spLocks noChangeArrowheads="1"/>
          </p:cNvSpPr>
          <p:nvPr/>
        </p:nvSpPr>
        <p:spPr bwMode="auto">
          <a:xfrm>
            <a:off x="6751525" y="3902063"/>
            <a:ext cx="1312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D67F00"/>
                </a:solidFill>
                <a:latin typeface="Times New Roman" pitchFamily="18" charset="0"/>
              </a:rPr>
              <a:t>Δ</a:t>
            </a:r>
            <a:r>
              <a:rPr lang="en-US" altLang="el-GR" sz="2800" b="1" i="1">
                <a:solidFill>
                  <a:srgbClr val="D67F00"/>
                </a:solidFill>
                <a:latin typeface="Times New Roman" pitchFamily="18" charset="0"/>
              </a:rPr>
              <a:t>t=t</a:t>
            </a:r>
            <a:r>
              <a:rPr lang="en-US" altLang="el-GR" sz="2800" b="1" i="1" baseline="-25000">
                <a:solidFill>
                  <a:srgbClr val="D67F00"/>
                </a:solidFill>
                <a:latin typeface="Times New Roman" pitchFamily="18" charset="0"/>
              </a:rPr>
              <a:t>f</a:t>
            </a:r>
            <a:r>
              <a:rPr lang="en-US" altLang="el-GR" sz="2800" b="1" i="1">
                <a:solidFill>
                  <a:srgbClr val="D67F00"/>
                </a:solidFill>
                <a:latin typeface="Times New Roman" pitchFamily="18" charset="0"/>
              </a:rPr>
              <a:t> – t</a:t>
            </a:r>
            <a:r>
              <a:rPr lang="en-US" altLang="el-GR" sz="2800" b="1" i="1" baseline="-25000">
                <a:solidFill>
                  <a:srgbClr val="D67F00"/>
                </a:solidFill>
                <a:latin typeface="Times New Roman" pitchFamily="18" charset="0"/>
              </a:rPr>
              <a:t>i</a:t>
            </a:r>
            <a:r>
              <a:rPr lang="en-US" altLang="el-GR" sz="2800" b="1" i="1">
                <a:solidFill>
                  <a:srgbClr val="D67F00"/>
                </a:solidFill>
                <a:latin typeface="Times New Roman" pitchFamily="18" charset="0"/>
              </a:rPr>
              <a:t> </a:t>
            </a:r>
            <a:endParaRPr lang="el-GR" altLang="el-GR" sz="2800" b="1" i="1">
              <a:solidFill>
                <a:srgbClr val="D67F00"/>
              </a:solidFill>
              <a:latin typeface="Times New Roman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79388" y="609600"/>
            <a:ext cx="8785225" cy="3505200"/>
            <a:chOff x="179388" y="609600"/>
            <a:chExt cx="8785225" cy="3505200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79388" y="609600"/>
              <a:ext cx="8785225" cy="3505200"/>
              <a:chOff x="179388" y="609600"/>
              <a:chExt cx="8785225" cy="3505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Ομάδα 3"/>
              <p:cNvGrpSpPr/>
              <p:nvPr/>
            </p:nvGrpSpPr>
            <p:grpSpPr>
              <a:xfrm>
                <a:off x="179388" y="609600"/>
                <a:ext cx="8785225" cy="3505200"/>
                <a:chOff x="179388" y="609600"/>
                <a:chExt cx="8785225" cy="3505200"/>
              </a:xfrm>
            </p:grpSpPr>
            <p:grpSp>
              <p:nvGrpSpPr>
                <p:cNvPr id="5135" name="Group 84"/>
                <p:cNvGrpSpPr>
                  <a:grpSpLocks/>
                </p:cNvGrpSpPr>
                <p:nvPr/>
              </p:nvGrpSpPr>
              <p:grpSpPr bwMode="auto">
                <a:xfrm>
                  <a:off x="179388" y="609600"/>
                  <a:ext cx="8785225" cy="3505200"/>
                  <a:chOff x="113" y="384"/>
                  <a:chExt cx="5534" cy="2208"/>
                </a:xfrm>
              </p:grpSpPr>
              <p:sp>
                <p:nvSpPr>
                  <p:cNvPr id="513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84"/>
                    <a:ext cx="5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ΠΡΙΝ</a:t>
                    </a:r>
                  </a:p>
                </p:txBody>
              </p:sp>
              <p:sp>
                <p:nvSpPr>
                  <p:cNvPr id="513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84"/>
                    <a:ext cx="7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ΚΡΟΥΣΗ</a:t>
                    </a:r>
                  </a:p>
                </p:txBody>
              </p:sp>
              <p:sp>
                <p:nvSpPr>
                  <p:cNvPr id="513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432"/>
                    <a:ext cx="57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ΜΕΤΑ</a:t>
                    </a:r>
                  </a:p>
                </p:txBody>
              </p:sp>
              <p:grpSp>
                <p:nvGrpSpPr>
                  <p:cNvPr id="513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13" y="572"/>
                    <a:ext cx="5534" cy="2020"/>
                    <a:chOff x="113" y="572"/>
                    <a:chExt cx="5534" cy="2020"/>
                  </a:xfrm>
                </p:grpSpPr>
                <p:grpSp>
                  <p:nvGrpSpPr>
                    <p:cNvPr id="514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572"/>
                      <a:ext cx="5534" cy="820"/>
                      <a:chOff x="113" y="572"/>
                      <a:chExt cx="5534" cy="820"/>
                    </a:xfrm>
                  </p:grpSpPr>
                  <p:sp>
                    <p:nvSpPr>
                      <p:cNvPr id="5148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" y="890"/>
                        <a:ext cx="553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5149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0" y="572"/>
                        <a:ext cx="544" cy="454"/>
                        <a:chOff x="4150" y="572"/>
                        <a:chExt cx="544" cy="454"/>
                      </a:xfrm>
                    </p:grpSpPr>
                    <p:sp>
                      <p:nvSpPr>
                        <p:cNvPr id="5170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5172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50" y="890"/>
                          <a:ext cx="272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73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2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</p:grpSp>
                  <p:grpSp>
                    <p:nvGrpSpPr>
                      <p:cNvPr id="5150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572"/>
                        <a:ext cx="635" cy="639"/>
                        <a:chOff x="249" y="572"/>
                        <a:chExt cx="635" cy="639"/>
                      </a:xfrm>
                    </p:grpSpPr>
                    <p:sp>
                      <p:nvSpPr>
                        <p:cNvPr id="5165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67" y="890"/>
                          <a:ext cx="317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66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5168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5169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" y="981"/>
                          <a:ext cx="14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2400" b="1" i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endParaRPr lang="el-GR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5151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618"/>
                        <a:ext cx="466" cy="774"/>
                        <a:chOff x="1008" y="618"/>
                        <a:chExt cx="466" cy="774"/>
                      </a:xfrm>
                    </p:grpSpPr>
                    <p:sp>
                      <p:nvSpPr>
                        <p:cNvPr id="5163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7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5164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5152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18"/>
                        <a:ext cx="471" cy="774"/>
                        <a:chOff x="5040" y="618"/>
                        <a:chExt cx="471" cy="774"/>
                      </a:xfrm>
                    </p:grpSpPr>
                    <p:sp>
                      <p:nvSpPr>
                        <p:cNvPr id="5161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4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5162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5153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7" y="576"/>
                        <a:ext cx="1634" cy="816"/>
                        <a:chOff x="1927" y="576"/>
                        <a:chExt cx="1634" cy="816"/>
                      </a:xfrm>
                    </p:grpSpPr>
                    <p:sp>
                      <p:nvSpPr>
                        <p:cNvPr id="5154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5155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618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5156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3" y="576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5157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27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59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5160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4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514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344"/>
                      <a:ext cx="1685" cy="1248"/>
                      <a:chOff x="1920" y="1344"/>
                      <a:chExt cx="1685" cy="1248"/>
                    </a:xfrm>
                  </p:grpSpPr>
                  <p:pic>
                    <p:nvPicPr>
                      <p:cNvPr id="5142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" y="1344"/>
                        <a:ext cx="1611" cy="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143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88" y="2400"/>
                        <a:ext cx="144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l-GR" altLang="el-GR" sz="2000" b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Δ</a:t>
                        </a:r>
                        <a:r>
                          <a:rPr lang="en-US" altLang="el-GR" sz="20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0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44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2160"/>
                        <a:ext cx="89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 dirty="0" err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 dirty="0" err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i</a:t>
                        </a:r>
                        <a:endParaRPr lang="el-GR" altLang="el-GR" sz="2400" b="1" dirty="0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45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2160"/>
                        <a:ext cx="192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f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46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3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𝐦𝐚𝐱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12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24200" y="2590800"/>
                  <a:ext cx="1296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133" name="Oval 29"/>
            <p:cNvSpPr>
              <a:spLocks noChangeArrowheads="1"/>
            </p:cNvSpPr>
            <p:nvPr/>
          </p:nvSpPr>
          <p:spPr bwMode="auto">
            <a:xfrm>
              <a:off x="4319588" y="137636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66671" y="4239983"/>
                <a:ext cx="134306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" y="4239983"/>
                <a:ext cx="1343060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7990" y="4922335"/>
                <a:ext cx="1235658" cy="82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0" y="4922335"/>
                <a:ext cx="1235658" cy="8233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43198" y="4454283"/>
                <a:ext cx="2266903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98" y="4454283"/>
                <a:ext cx="2266903" cy="8257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752859" y="4613941"/>
                <a:ext cx="185602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𝒅𝒕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𝒎𝒅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59" y="4613941"/>
                <a:ext cx="1856021" cy="5064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23728" y="5587578"/>
                <a:ext cx="1447704" cy="12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87578"/>
                <a:ext cx="1447704" cy="12429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311860" y="5594393"/>
                <a:ext cx="1989455" cy="12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sup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</m:nary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594393"/>
                <a:ext cx="1989455" cy="12173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320540" y="5606411"/>
                <a:ext cx="1447704" cy="124296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40" y="5606411"/>
                <a:ext cx="1447704" cy="12429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65167" y="5972837"/>
                <a:ext cx="1751249" cy="46166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𝐟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7" y="5972837"/>
                <a:ext cx="1751249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utoShape 51"/>
          <p:cNvSpPr>
            <a:spLocks/>
          </p:cNvSpPr>
          <p:nvPr/>
        </p:nvSpPr>
        <p:spPr bwMode="auto">
          <a:xfrm>
            <a:off x="6156325" y="2438400"/>
            <a:ext cx="2987675" cy="1476375"/>
          </a:xfrm>
          <a:prstGeom prst="borderCallout1">
            <a:avLst>
              <a:gd name="adj1" fmla="val 7741"/>
              <a:gd name="adj2" fmla="val -2551"/>
              <a:gd name="adj3" fmla="val 36495"/>
              <a:gd name="adj4" fmla="val -56503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FFFF00"/>
                </a:solidFill>
                <a:latin typeface="Times New Roman" pitchFamily="18" charset="0"/>
              </a:rPr>
              <a:t>Το εμβαδόν της περιοχής που βρίσκεται κάτω από την καμπύλη της συνάρτησης </a:t>
            </a:r>
            <a:r>
              <a:rPr lang="en-US" altLang="el-GR" sz="1800" b="1" i="1" dirty="0" smtClean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altLang="el-GR" sz="1800" b="1" dirty="0" smtClean="0">
                <a:solidFill>
                  <a:srgbClr val="FFFF00"/>
                </a:solidFill>
                <a:latin typeface="Times New Roman" pitchFamily="18" charset="0"/>
              </a:rPr>
              <a:t>=</a:t>
            </a:r>
            <a:r>
              <a:rPr lang="en-US" altLang="el-GR" sz="1800" b="1" i="1" dirty="0" smtClean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altLang="el-GR" sz="1800" b="1" dirty="0" smtClean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en-US" altLang="el-GR" sz="1800" b="1" i="1" dirty="0" smtClean="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altLang="el-GR" sz="18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l-GR" altLang="el-GR" sz="1800" b="1" dirty="0" smtClean="0">
                <a:solidFill>
                  <a:srgbClr val="FFFF00"/>
                </a:solidFill>
                <a:latin typeface="Times New Roman" pitchFamily="18" charset="0"/>
              </a:rPr>
              <a:t> σχετίζεται έμμεσα με τη μεταβολή της ταχύτητας.</a:t>
            </a:r>
            <a:endParaRPr lang="el-GR" altLang="el-GR" sz="1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2749140" y="2924944"/>
            <a:ext cx="1570832" cy="1222411"/>
            <a:chOff x="2749140" y="2924944"/>
            <a:chExt cx="1570832" cy="1222411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2749140" y="2924944"/>
              <a:ext cx="1373308" cy="900024"/>
              <a:chOff x="2749140" y="2924944"/>
              <a:chExt cx="1373308" cy="900024"/>
            </a:xfrm>
          </p:grpSpPr>
          <p:sp>
            <p:nvSpPr>
              <p:cNvPr id="3" name="Ορθογώνιο 2"/>
              <p:cNvSpPr/>
              <p:nvPr/>
            </p:nvSpPr>
            <p:spPr>
              <a:xfrm>
                <a:off x="4056993" y="3140968"/>
                <a:ext cx="65455" cy="68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3048001" y="3140968"/>
                <a:ext cx="9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Ορθογώνιο 8"/>
                  <p:cNvSpPr/>
                  <p:nvPr/>
                </p:nvSpPr>
                <p:spPr>
                  <a:xfrm>
                    <a:off x="2749140" y="2924944"/>
                    <a:ext cx="418704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Ορθογώνιο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9140" y="2924944"/>
                    <a:ext cx="418704" cy="43749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3825927" y="3778023"/>
                  <a:ext cx="4940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𝒅𝒕</m:t>
                        </m:r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927" y="3778023"/>
                  <a:ext cx="49404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Ομάδα 12"/>
          <p:cNvGrpSpPr/>
          <p:nvPr/>
        </p:nvGrpSpPr>
        <p:grpSpPr>
          <a:xfrm>
            <a:off x="3680284" y="3767346"/>
            <a:ext cx="1467780" cy="93702"/>
            <a:chOff x="3680284" y="3767346"/>
            <a:chExt cx="1467780" cy="93702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>
              <a:off x="3680284" y="3771470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/>
            <p:nvPr/>
          </p:nvCxnSpPr>
          <p:spPr>
            <a:xfrm>
              <a:off x="3752561" y="3767346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>
              <a:off x="3832684" y="3774816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Ευθεία γραμμή σύνδεσης 78"/>
            <p:cNvCxnSpPr/>
            <p:nvPr/>
          </p:nvCxnSpPr>
          <p:spPr>
            <a:xfrm>
              <a:off x="3904961" y="377069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εία γραμμή σύνδεσης 79"/>
            <p:cNvCxnSpPr/>
            <p:nvPr/>
          </p:nvCxnSpPr>
          <p:spPr>
            <a:xfrm>
              <a:off x="3974164" y="3774816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Ευθεία γραμμή σύνδεσης 80"/>
            <p:cNvCxnSpPr/>
            <p:nvPr/>
          </p:nvCxnSpPr>
          <p:spPr>
            <a:xfrm>
              <a:off x="4046441" y="377069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Ευθεία γραμμή σύνδεσης 81"/>
            <p:cNvCxnSpPr/>
            <p:nvPr/>
          </p:nvCxnSpPr>
          <p:spPr>
            <a:xfrm>
              <a:off x="4126564" y="377816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Ευθεία γραμμή σύνδεσης 82"/>
            <p:cNvCxnSpPr/>
            <p:nvPr/>
          </p:nvCxnSpPr>
          <p:spPr>
            <a:xfrm>
              <a:off x="4198841" y="377403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Ευθεία γραμμή σύνδεσης 83"/>
            <p:cNvCxnSpPr/>
            <p:nvPr/>
          </p:nvCxnSpPr>
          <p:spPr>
            <a:xfrm>
              <a:off x="4267234" y="3774816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Ευθεία γραμμή σύνδεσης 84"/>
            <p:cNvCxnSpPr/>
            <p:nvPr/>
          </p:nvCxnSpPr>
          <p:spPr>
            <a:xfrm>
              <a:off x="4339511" y="377069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Ευθεία γραμμή σύνδεσης 85"/>
            <p:cNvCxnSpPr/>
            <p:nvPr/>
          </p:nvCxnSpPr>
          <p:spPr>
            <a:xfrm>
              <a:off x="4419634" y="377816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Ευθεία γραμμή σύνδεσης 86"/>
            <p:cNvCxnSpPr/>
            <p:nvPr/>
          </p:nvCxnSpPr>
          <p:spPr>
            <a:xfrm>
              <a:off x="4491911" y="377403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Ευθεία γραμμή σύνδεσης 87"/>
            <p:cNvCxnSpPr/>
            <p:nvPr/>
          </p:nvCxnSpPr>
          <p:spPr>
            <a:xfrm>
              <a:off x="4561114" y="377816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Ευθεία γραμμή σύνδεσης 88"/>
            <p:cNvCxnSpPr/>
            <p:nvPr/>
          </p:nvCxnSpPr>
          <p:spPr>
            <a:xfrm>
              <a:off x="4633391" y="377403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Ευθεία γραμμή σύνδεσης 89"/>
            <p:cNvCxnSpPr/>
            <p:nvPr/>
          </p:nvCxnSpPr>
          <p:spPr>
            <a:xfrm>
              <a:off x="4713514" y="378150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Ευθεία γραμμή σύνδεσης 90"/>
            <p:cNvCxnSpPr/>
            <p:nvPr/>
          </p:nvCxnSpPr>
          <p:spPr>
            <a:xfrm>
              <a:off x="4785791" y="3777384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Ευθεία γραμμή σύνδεσης 91"/>
            <p:cNvCxnSpPr/>
            <p:nvPr/>
          </p:nvCxnSpPr>
          <p:spPr>
            <a:xfrm>
              <a:off x="4854184" y="378570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Ευθεία γραμμή σύνδεσης 92"/>
            <p:cNvCxnSpPr/>
            <p:nvPr/>
          </p:nvCxnSpPr>
          <p:spPr>
            <a:xfrm>
              <a:off x="4926461" y="378157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>
              <a:off x="5006584" y="378904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εία γραμμή σύνδεσης 94"/>
            <p:cNvCxnSpPr/>
            <p:nvPr/>
          </p:nvCxnSpPr>
          <p:spPr>
            <a:xfrm>
              <a:off x="5078861" y="3784924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Ευθεία γραμμή σύνδεσης 95"/>
            <p:cNvCxnSpPr/>
            <p:nvPr/>
          </p:nvCxnSpPr>
          <p:spPr>
            <a:xfrm>
              <a:off x="5148064" y="3789048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Ομάδα 6"/>
          <p:cNvGrpSpPr/>
          <p:nvPr/>
        </p:nvGrpSpPr>
        <p:grpSpPr>
          <a:xfrm>
            <a:off x="3455876" y="3877307"/>
            <a:ext cx="1981200" cy="307777"/>
            <a:chOff x="3455876" y="3783955"/>
            <a:chExt cx="1981200" cy="307777"/>
          </a:xfrm>
        </p:grpSpPr>
        <p:sp>
          <p:nvSpPr>
            <p:cNvPr id="97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98" name="Text Box 50"/>
            <p:cNvSpPr txBox="1">
              <a:spLocks noChangeArrowheads="1"/>
            </p:cNvSpPr>
            <p:nvPr/>
          </p:nvSpPr>
          <p:spPr bwMode="auto">
            <a:xfrm>
              <a:off x="5132276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8" grpId="0"/>
      <p:bldP spid="70" grpId="0"/>
      <p:bldP spid="71" grpId="0"/>
      <p:bldP spid="72" grpId="0" animBg="1"/>
      <p:bldP spid="73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059832" y="6021388"/>
            <a:ext cx="204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Ώθηση δύναμης </a:t>
            </a:r>
            <a:r>
              <a:rPr lang="en-US" altLang="el-GR" sz="2000" b="1" i="1" dirty="0">
                <a:latin typeface="Times New Roman" pitchFamily="18" charset="0"/>
              </a:rPr>
              <a:t>:</a:t>
            </a:r>
            <a:endParaRPr lang="el-GR" altLang="el-GR" sz="2000" b="1" i="1" dirty="0">
              <a:latin typeface="Times New Roman" pitchFamily="18" charset="0"/>
            </a:endParaRPr>
          </a:p>
        </p:txBody>
      </p:sp>
      <p:sp>
        <p:nvSpPr>
          <p:cNvPr id="6155" name="Rectangle 54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grpSp>
        <p:nvGrpSpPr>
          <p:cNvPr id="51" name="Ομάδα 50"/>
          <p:cNvGrpSpPr/>
          <p:nvPr/>
        </p:nvGrpSpPr>
        <p:grpSpPr>
          <a:xfrm>
            <a:off x="179388" y="609600"/>
            <a:ext cx="8785225" cy="3505200"/>
            <a:chOff x="179388" y="609600"/>
            <a:chExt cx="8785225" cy="3505200"/>
          </a:xfrm>
        </p:grpSpPr>
        <p:grpSp>
          <p:nvGrpSpPr>
            <p:cNvPr id="52" name="Ομάδα 51"/>
            <p:cNvGrpSpPr/>
            <p:nvPr/>
          </p:nvGrpSpPr>
          <p:grpSpPr>
            <a:xfrm>
              <a:off x="179388" y="609600"/>
              <a:ext cx="8785225" cy="3505200"/>
              <a:chOff x="179388" y="609600"/>
              <a:chExt cx="8785225" cy="3505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5" name="Ομάδα 54"/>
              <p:cNvGrpSpPr/>
              <p:nvPr/>
            </p:nvGrpSpPr>
            <p:grpSpPr>
              <a:xfrm>
                <a:off x="179388" y="609600"/>
                <a:ext cx="8785225" cy="3505200"/>
                <a:chOff x="179388" y="609600"/>
                <a:chExt cx="8785225" cy="3505200"/>
              </a:xfrm>
            </p:grpSpPr>
            <p:grpSp>
              <p:nvGrpSpPr>
                <p:cNvPr id="56" name="Group 84"/>
                <p:cNvGrpSpPr>
                  <a:grpSpLocks/>
                </p:cNvGrpSpPr>
                <p:nvPr/>
              </p:nvGrpSpPr>
              <p:grpSpPr bwMode="auto">
                <a:xfrm>
                  <a:off x="179388" y="609600"/>
                  <a:ext cx="8785225" cy="3505200"/>
                  <a:chOff x="113" y="384"/>
                  <a:chExt cx="5534" cy="2208"/>
                </a:xfrm>
              </p:grpSpPr>
              <p:sp>
                <p:nvSpPr>
                  <p:cNvPr id="6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84"/>
                    <a:ext cx="5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ΠΡΙΝ</a:t>
                    </a:r>
                  </a:p>
                </p:txBody>
              </p:sp>
              <p:sp>
                <p:nvSpPr>
                  <p:cNvPr id="6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84"/>
                    <a:ext cx="7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ΚΡΟΥΣΗ</a:t>
                    </a:r>
                  </a:p>
                </p:txBody>
              </p:sp>
              <p:sp>
                <p:nvSpPr>
                  <p:cNvPr id="6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432"/>
                    <a:ext cx="57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ΜΕΤΑ</a:t>
                    </a:r>
                  </a:p>
                </p:txBody>
              </p:sp>
              <p:grpSp>
                <p:nvGrpSpPr>
                  <p:cNvPr id="6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13" y="572"/>
                    <a:ext cx="5534" cy="2020"/>
                    <a:chOff x="113" y="572"/>
                    <a:chExt cx="5534" cy="2020"/>
                  </a:xfrm>
                </p:grpSpPr>
                <p:grpSp>
                  <p:nvGrpSpPr>
                    <p:cNvPr id="6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572"/>
                      <a:ext cx="5534" cy="820"/>
                      <a:chOff x="113" y="572"/>
                      <a:chExt cx="5534" cy="820"/>
                    </a:xfrm>
                  </p:grpSpPr>
                  <p:sp>
                    <p:nvSpPr>
                      <p:cNvPr id="72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" y="890"/>
                        <a:ext cx="553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73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0" y="572"/>
                        <a:ext cx="544" cy="454"/>
                        <a:chOff x="4150" y="572"/>
                        <a:chExt cx="544" cy="454"/>
                      </a:xfrm>
                    </p:grpSpPr>
                    <p:sp>
                      <p:nvSpPr>
                        <p:cNvPr id="92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3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50" y="890"/>
                          <a:ext cx="272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4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2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</p:grpSp>
                  <p:grpSp>
                    <p:nvGrpSpPr>
                      <p:cNvPr id="74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572"/>
                        <a:ext cx="635" cy="639"/>
                        <a:chOff x="249" y="572"/>
                        <a:chExt cx="635" cy="639"/>
                      </a:xfrm>
                    </p:grpSpPr>
                    <p:sp>
                      <p:nvSpPr>
                        <p:cNvPr id="88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67" y="890"/>
                          <a:ext cx="317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0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91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" y="981"/>
                          <a:ext cx="14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2400" b="1" i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endParaRPr lang="el-GR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5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618"/>
                        <a:ext cx="466" cy="774"/>
                        <a:chOff x="1008" y="618"/>
                        <a:chExt cx="466" cy="774"/>
                      </a:xfrm>
                    </p:grpSpPr>
                    <p:sp>
                      <p:nvSpPr>
                        <p:cNvPr id="86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7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7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6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18"/>
                        <a:ext cx="471" cy="774"/>
                        <a:chOff x="5040" y="618"/>
                        <a:chExt cx="471" cy="774"/>
                      </a:xfrm>
                    </p:grpSpPr>
                    <p:sp>
                      <p:nvSpPr>
                        <p:cNvPr id="84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4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5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7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7" y="576"/>
                        <a:ext cx="1634" cy="816"/>
                        <a:chOff x="1927" y="576"/>
                        <a:chExt cx="1634" cy="816"/>
                      </a:xfrm>
                    </p:grpSpPr>
                    <p:sp>
                      <p:nvSpPr>
                        <p:cNvPr id="78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79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618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80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3" y="576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27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2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3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4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6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344"/>
                      <a:ext cx="1685" cy="1248"/>
                      <a:chOff x="1920" y="1344"/>
                      <a:chExt cx="1685" cy="1248"/>
                    </a:xfrm>
                  </p:grpSpPr>
                  <p:pic>
                    <p:nvPicPr>
                      <p:cNvPr id="67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" y="1344"/>
                        <a:ext cx="1611" cy="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68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88" y="2400"/>
                        <a:ext cx="144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l-GR" altLang="el-GR" sz="2000" b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Δ</a:t>
                        </a:r>
                        <a:r>
                          <a:rPr lang="en-US" altLang="el-GR" sz="20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0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6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2160"/>
                        <a:ext cx="89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i</a:t>
                        </a:r>
                        <a:endParaRPr lang="el-GR" altLang="el-GR" sz="24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0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2160"/>
                        <a:ext cx="192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f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1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3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𝐦𝐚𝐱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24200" y="2590800"/>
                  <a:ext cx="1296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4319588" y="137636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10291" name="AutoShape 51"/>
          <p:cNvSpPr>
            <a:spLocks/>
          </p:cNvSpPr>
          <p:nvPr/>
        </p:nvSpPr>
        <p:spPr bwMode="auto">
          <a:xfrm>
            <a:off x="6156325" y="2438400"/>
            <a:ext cx="2987675" cy="1476375"/>
          </a:xfrm>
          <a:prstGeom prst="borderCallout1">
            <a:avLst>
              <a:gd name="adj1" fmla="val 7741"/>
              <a:gd name="adj2" fmla="val -2551"/>
              <a:gd name="adj3" fmla="val 36495"/>
              <a:gd name="adj4" fmla="val -56503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FFFF00"/>
                </a:solidFill>
                <a:latin typeface="Times New Roman" pitchFamily="18" charset="0"/>
              </a:rPr>
              <a:t>Το εμβαδόν της περιοχής που βρίσκεται κάτω από την καμπύλη της συνάρτησης </a:t>
            </a:r>
            <a:r>
              <a:rPr lang="en-US" altLang="el-GR" sz="1800" b="1" i="1" dirty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altLang="el-GR" sz="1800" b="1" dirty="0">
                <a:solidFill>
                  <a:srgbClr val="FFFF00"/>
                </a:solidFill>
                <a:latin typeface="Times New Roman" pitchFamily="18" charset="0"/>
              </a:rPr>
              <a:t>=</a:t>
            </a:r>
            <a:r>
              <a:rPr lang="en-US" altLang="el-GR" sz="1800" b="1" i="1" dirty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altLang="el-GR" sz="1800" b="1" dirty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en-US" altLang="el-GR" sz="1800" b="1" i="1" dirty="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altLang="el-GR" sz="1800" b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l-GR" altLang="el-GR" sz="1800" b="1" dirty="0">
                <a:solidFill>
                  <a:srgbClr val="FFFF00"/>
                </a:solidFill>
                <a:latin typeface="Times New Roman" pitchFamily="18" charset="0"/>
              </a:rPr>
              <a:t> είναι ίσο με την Ώθηση Δύναμης </a:t>
            </a:r>
            <a:r>
              <a:rPr lang="en-US" altLang="el-GR" sz="1800" b="1" i="1" dirty="0">
                <a:solidFill>
                  <a:srgbClr val="FFFF00"/>
                </a:solidFill>
                <a:latin typeface="Times New Roman" pitchFamily="18" charset="0"/>
              </a:rPr>
              <a:t>J</a:t>
            </a:r>
            <a:endParaRPr lang="el-GR" altLang="el-GR" sz="1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179956" y="3933056"/>
            <a:ext cx="4400156" cy="1242969"/>
            <a:chOff x="1179956" y="3933056"/>
            <a:chExt cx="4400156" cy="1242969"/>
          </a:xfrm>
        </p:grpSpPr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1179956" y="4257675"/>
              <a:ext cx="15097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Αποδείξαμε:</a:t>
              </a:r>
            </a:p>
          </p:txBody>
        </p:sp>
        <p:grpSp>
          <p:nvGrpSpPr>
            <p:cNvPr id="2" name="Ομάδα 1"/>
            <p:cNvGrpSpPr/>
            <p:nvPr/>
          </p:nvGrpSpPr>
          <p:grpSpPr>
            <a:xfrm>
              <a:off x="2584236" y="3933056"/>
              <a:ext cx="2995876" cy="1242969"/>
              <a:chOff x="2584236" y="3933056"/>
              <a:chExt cx="2995876" cy="12429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584236" y="3933056"/>
                    <a:ext cx="1447704" cy="12429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𝐟</m:t>
                                  </m:r>
                                </m:sub>
                              </m:sSub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4236" y="3933056"/>
                    <a:ext cx="1447704" cy="124296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3828863" y="4299482"/>
                    <a:ext cx="17512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8863" y="4299482"/>
                    <a:ext cx="1751249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Ομάδα 2"/>
          <p:cNvGrpSpPr/>
          <p:nvPr/>
        </p:nvGrpSpPr>
        <p:grpSpPr>
          <a:xfrm>
            <a:off x="142875" y="4869160"/>
            <a:ext cx="2609799" cy="1242969"/>
            <a:chOff x="142875" y="4869160"/>
            <a:chExt cx="2609799" cy="1242969"/>
          </a:xfrm>
        </p:grpSpPr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142875" y="5247202"/>
              <a:ext cx="15636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Η ποσότητα: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619672" y="4869160"/>
                  <a:ext cx="1133002" cy="1242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𝐟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e>
                        </m:nary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4869160"/>
                  <a:ext cx="1133002" cy="124296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2663788" y="5220277"/>
            <a:ext cx="5725796" cy="506421"/>
            <a:chOff x="2663788" y="5220277"/>
            <a:chExt cx="5725796" cy="506421"/>
          </a:xfrm>
        </p:grpSpPr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2663788" y="5264373"/>
              <a:ext cx="538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ονομάζεται ώθηση δύναμης και συμβολίζεται με</a:t>
              </a:r>
              <a:r>
                <a:rPr lang="en-US" altLang="el-GR" sz="2000" b="1" i="1" dirty="0">
                  <a:latin typeface="Times New Roman" pitchFamily="18" charset="0"/>
                </a:rPr>
                <a:t>: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990116" y="5220277"/>
                  <a:ext cx="399468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0116" y="5220277"/>
                  <a:ext cx="399468" cy="5064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086588" y="5615031"/>
                <a:ext cx="1663019" cy="124296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88" y="5615031"/>
                <a:ext cx="1663019" cy="12429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Ομάδα 99"/>
          <p:cNvGrpSpPr/>
          <p:nvPr/>
        </p:nvGrpSpPr>
        <p:grpSpPr>
          <a:xfrm>
            <a:off x="3455876" y="3877307"/>
            <a:ext cx="1981200" cy="307777"/>
            <a:chOff x="3455876" y="3783955"/>
            <a:chExt cx="1981200" cy="307777"/>
          </a:xfrm>
        </p:grpSpPr>
        <p:sp>
          <p:nvSpPr>
            <p:cNvPr id="101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102" name="Text Box 50"/>
            <p:cNvSpPr txBox="1">
              <a:spLocks noChangeArrowheads="1"/>
            </p:cNvSpPr>
            <p:nvPr/>
          </p:nvSpPr>
          <p:spPr bwMode="auto">
            <a:xfrm>
              <a:off x="5132276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/>
      <p:bldP spid="10291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122238" y="459105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Αποδείξαμε</a:t>
            </a:r>
            <a:r>
              <a:rPr lang="en-US" altLang="el-GR" sz="2000" b="1" i="1" dirty="0">
                <a:latin typeface="Times New Roman" pitchFamily="18" charset="0"/>
              </a:rPr>
              <a:t> </a:t>
            </a:r>
            <a:r>
              <a:rPr lang="el-GR" altLang="el-GR" sz="2000" b="1" i="1" dirty="0">
                <a:latin typeface="Times New Roman" pitchFamily="18" charset="0"/>
              </a:rPr>
              <a:t>ότι: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0" y="5876925"/>
            <a:ext cx="130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latin typeface="Times New Roman" pitchFamily="18" charset="0"/>
              </a:rPr>
              <a:t>ποσότητα: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2664593" y="5877272"/>
            <a:ext cx="601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η οποία ονομάζεται </a:t>
            </a:r>
            <a:r>
              <a:rPr lang="el-GR" altLang="el-GR" sz="2000" b="1" i="1" dirty="0">
                <a:solidFill>
                  <a:srgbClr val="C00000"/>
                </a:solidFill>
                <a:latin typeface="Times New Roman" pitchFamily="18" charset="0"/>
              </a:rPr>
              <a:t>ΟΡΜΗ</a:t>
            </a:r>
            <a:r>
              <a:rPr lang="el-GR" altLang="el-GR" sz="2000" b="1" i="1" dirty="0">
                <a:latin typeface="Times New Roman" pitchFamily="18" charset="0"/>
              </a:rPr>
              <a:t> και της οποίας η μεταβολή: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0" y="5265738"/>
            <a:ext cx="900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Κάθε μάζα </a:t>
            </a:r>
            <a:r>
              <a:rPr lang="en-US" altLang="el-GR" sz="2000" b="1" i="1" dirty="0">
                <a:solidFill>
                  <a:srgbClr val="C00000"/>
                </a:solidFill>
                <a:latin typeface="Times New Roman" pitchFamily="18" charset="0"/>
              </a:rPr>
              <a:t>m</a:t>
            </a:r>
            <a:r>
              <a:rPr lang="el-GR" altLang="el-GR" sz="2000" b="1" i="1" dirty="0">
                <a:solidFill>
                  <a:srgbClr val="E494D3"/>
                </a:solidFill>
              </a:rPr>
              <a:t> </a:t>
            </a:r>
            <a:r>
              <a:rPr lang="el-GR" altLang="el-GR" sz="2000" b="1" i="1" dirty="0">
                <a:latin typeface="Times New Roman" pitchFamily="18" charset="0"/>
              </a:rPr>
              <a:t>που κινείται με ταχύτητα </a:t>
            </a:r>
            <a:r>
              <a:rPr lang="el-GR" altLang="el-GR" sz="2400" b="1" i="1" dirty="0">
                <a:solidFill>
                  <a:srgbClr val="C00000"/>
                </a:solidFill>
                <a:latin typeface="Times New Roman" pitchFamily="18" charset="0"/>
              </a:rPr>
              <a:t>υ</a:t>
            </a:r>
            <a:r>
              <a:rPr lang="en-US" altLang="el-GR" sz="2000" b="1" i="1" dirty="0">
                <a:latin typeface="Times New Roman" pitchFamily="18" charset="0"/>
              </a:rPr>
              <a:t> </a:t>
            </a:r>
            <a:r>
              <a:rPr lang="el-GR" altLang="el-GR" sz="2000" b="1" i="1" dirty="0">
                <a:latin typeface="Times New Roman" pitchFamily="18" charset="0"/>
              </a:rPr>
              <a:t>χαρακτηρίζεται από τη διανυσματική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2628937" y="6381328"/>
            <a:ext cx="3851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είναι ίση με την Ώθηση Δύναμης </a:t>
            </a:r>
            <a:r>
              <a:rPr lang="en-US" altLang="el-GR" sz="2400" b="1" i="1" dirty="0">
                <a:solidFill>
                  <a:srgbClr val="D67F00"/>
                </a:solidFill>
                <a:latin typeface="Times New Roman" pitchFamily="18" charset="0"/>
              </a:rPr>
              <a:t>J</a:t>
            </a:r>
            <a:endParaRPr lang="el-GR" altLang="el-GR" sz="2400" b="1" i="1" dirty="0">
              <a:solidFill>
                <a:srgbClr val="D67F00"/>
              </a:solidFill>
              <a:latin typeface="Times New Roman" pitchFamily="18" charset="0"/>
            </a:endParaRPr>
          </a:p>
        </p:txBody>
      </p:sp>
      <p:sp>
        <p:nvSpPr>
          <p:cNvPr id="7179" name="Rectangle 54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grpSp>
        <p:nvGrpSpPr>
          <p:cNvPr id="51" name="Ομάδα 50"/>
          <p:cNvGrpSpPr/>
          <p:nvPr/>
        </p:nvGrpSpPr>
        <p:grpSpPr>
          <a:xfrm>
            <a:off x="179388" y="609600"/>
            <a:ext cx="8785225" cy="3505200"/>
            <a:chOff x="179388" y="609600"/>
            <a:chExt cx="8785225" cy="3505200"/>
          </a:xfrm>
        </p:grpSpPr>
        <p:grpSp>
          <p:nvGrpSpPr>
            <p:cNvPr id="52" name="Ομάδα 51"/>
            <p:cNvGrpSpPr/>
            <p:nvPr/>
          </p:nvGrpSpPr>
          <p:grpSpPr>
            <a:xfrm>
              <a:off x="179388" y="609600"/>
              <a:ext cx="8785225" cy="3505200"/>
              <a:chOff x="179388" y="609600"/>
              <a:chExt cx="8785225" cy="3505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5" name="Ομάδα 54"/>
              <p:cNvGrpSpPr/>
              <p:nvPr/>
            </p:nvGrpSpPr>
            <p:grpSpPr>
              <a:xfrm>
                <a:off x="179388" y="609600"/>
                <a:ext cx="8785225" cy="3505200"/>
                <a:chOff x="179388" y="609600"/>
                <a:chExt cx="8785225" cy="3505200"/>
              </a:xfrm>
            </p:grpSpPr>
            <p:grpSp>
              <p:nvGrpSpPr>
                <p:cNvPr id="56" name="Group 84"/>
                <p:cNvGrpSpPr>
                  <a:grpSpLocks/>
                </p:cNvGrpSpPr>
                <p:nvPr/>
              </p:nvGrpSpPr>
              <p:grpSpPr bwMode="auto">
                <a:xfrm>
                  <a:off x="179388" y="609600"/>
                  <a:ext cx="8785225" cy="3505200"/>
                  <a:chOff x="113" y="384"/>
                  <a:chExt cx="5534" cy="2208"/>
                </a:xfrm>
              </p:grpSpPr>
              <p:sp>
                <p:nvSpPr>
                  <p:cNvPr id="6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84"/>
                    <a:ext cx="5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ΠΡΙΝ</a:t>
                    </a:r>
                  </a:p>
                </p:txBody>
              </p:sp>
              <p:sp>
                <p:nvSpPr>
                  <p:cNvPr id="6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84"/>
                    <a:ext cx="7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ΚΡΟΥΣΗ</a:t>
                    </a:r>
                  </a:p>
                </p:txBody>
              </p:sp>
              <p:sp>
                <p:nvSpPr>
                  <p:cNvPr id="6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432"/>
                    <a:ext cx="57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ΜΕΤΑ</a:t>
                    </a:r>
                  </a:p>
                </p:txBody>
              </p:sp>
              <p:grpSp>
                <p:nvGrpSpPr>
                  <p:cNvPr id="6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13" y="572"/>
                    <a:ext cx="5534" cy="2020"/>
                    <a:chOff x="113" y="572"/>
                    <a:chExt cx="5534" cy="2020"/>
                  </a:xfrm>
                </p:grpSpPr>
                <p:grpSp>
                  <p:nvGrpSpPr>
                    <p:cNvPr id="6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572"/>
                      <a:ext cx="5534" cy="820"/>
                      <a:chOff x="113" y="572"/>
                      <a:chExt cx="5534" cy="820"/>
                    </a:xfrm>
                  </p:grpSpPr>
                  <p:sp>
                    <p:nvSpPr>
                      <p:cNvPr id="72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" y="890"/>
                        <a:ext cx="553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73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0" y="572"/>
                        <a:ext cx="544" cy="454"/>
                        <a:chOff x="4150" y="572"/>
                        <a:chExt cx="544" cy="454"/>
                      </a:xfrm>
                    </p:grpSpPr>
                    <p:sp>
                      <p:nvSpPr>
                        <p:cNvPr id="92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3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50" y="890"/>
                          <a:ext cx="272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4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2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</p:grpSp>
                  <p:grpSp>
                    <p:nvGrpSpPr>
                      <p:cNvPr id="74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572"/>
                        <a:ext cx="635" cy="639"/>
                        <a:chOff x="249" y="572"/>
                        <a:chExt cx="635" cy="639"/>
                      </a:xfrm>
                    </p:grpSpPr>
                    <p:sp>
                      <p:nvSpPr>
                        <p:cNvPr id="88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67" y="890"/>
                          <a:ext cx="317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0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91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" y="981"/>
                          <a:ext cx="14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2400" b="1" i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endParaRPr lang="el-GR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5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618"/>
                        <a:ext cx="466" cy="774"/>
                        <a:chOff x="1008" y="618"/>
                        <a:chExt cx="466" cy="774"/>
                      </a:xfrm>
                    </p:grpSpPr>
                    <p:sp>
                      <p:nvSpPr>
                        <p:cNvPr id="86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7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7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6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18"/>
                        <a:ext cx="471" cy="774"/>
                        <a:chOff x="5040" y="618"/>
                        <a:chExt cx="471" cy="774"/>
                      </a:xfrm>
                    </p:grpSpPr>
                    <p:sp>
                      <p:nvSpPr>
                        <p:cNvPr id="84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4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5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7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7" y="576"/>
                        <a:ext cx="1634" cy="816"/>
                        <a:chOff x="1927" y="576"/>
                        <a:chExt cx="1634" cy="816"/>
                      </a:xfrm>
                    </p:grpSpPr>
                    <p:sp>
                      <p:nvSpPr>
                        <p:cNvPr id="78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79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618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80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3" y="576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27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2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3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4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6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344"/>
                      <a:ext cx="1685" cy="1248"/>
                      <a:chOff x="1920" y="1344"/>
                      <a:chExt cx="1685" cy="1248"/>
                    </a:xfrm>
                  </p:grpSpPr>
                  <p:pic>
                    <p:nvPicPr>
                      <p:cNvPr id="67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" y="1344"/>
                        <a:ext cx="1611" cy="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68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88" y="2400"/>
                        <a:ext cx="144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l-GR" altLang="el-GR" sz="2000" b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Δ</a:t>
                        </a:r>
                        <a:r>
                          <a:rPr lang="en-US" altLang="el-GR" sz="20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0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6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2160"/>
                        <a:ext cx="89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i</a:t>
                        </a:r>
                        <a:endParaRPr lang="el-GR" altLang="el-GR" sz="24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0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2160"/>
                        <a:ext cx="192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f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1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3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𝐦𝐚𝐱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24200" y="2590800"/>
                  <a:ext cx="1296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4319588" y="137636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057400" y="4202255"/>
            <a:ext cx="5956532" cy="1242969"/>
            <a:chOff x="2057400" y="4202255"/>
            <a:chExt cx="5956532" cy="1242969"/>
          </a:xfrm>
        </p:grpSpPr>
        <p:sp>
          <p:nvSpPr>
            <p:cNvPr id="12333" name="Text Box 45"/>
            <p:cNvSpPr txBox="1">
              <a:spLocks noChangeArrowheads="1"/>
            </p:cNvSpPr>
            <p:nvPr/>
          </p:nvSpPr>
          <p:spPr bwMode="auto">
            <a:xfrm>
              <a:off x="2057400" y="4572000"/>
              <a:ext cx="2487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 dirty="0">
                  <a:solidFill>
                    <a:srgbClr val="C00000"/>
                  </a:solidFill>
                  <a:latin typeface="Times New Roman" pitchFamily="18" charset="0"/>
                </a:rPr>
                <a:t>Ώθηση δύναμης =</a:t>
              </a:r>
            </a:p>
          </p:txBody>
        </p:sp>
        <p:grpSp>
          <p:nvGrpSpPr>
            <p:cNvPr id="2" name="Ομάδα 1"/>
            <p:cNvGrpSpPr/>
            <p:nvPr/>
          </p:nvGrpSpPr>
          <p:grpSpPr>
            <a:xfrm>
              <a:off x="4499992" y="4202255"/>
              <a:ext cx="3513940" cy="1242969"/>
              <a:chOff x="4788024" y="4022769"/>
              <a:chExt cx="3513940" cy="12429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788024" y="4022769"/>
                    <a:ext cx="1977721" cy="12429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𝑱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𝐟</m:t>
                                  </m:r>
                                </m:sub>
                              </m:sSub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024" y="4022769"/>
                    <a:ext cx="1977721" cy="124296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550715" y="4389195"/>
                    <a:ext cx="17512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0715" y="4389195"/>
                    <a:ext cx="1751249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9559" y="5841268"/>
                <a:ext cx="1322221" cy="46166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59" y="5841268"/>
                <a:ext cx="132222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4824" y="6345238"/>
                <a:ext cx="2540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𝐟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" y="6345238"/>
                <a:ext cx="254095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Ομάδα 94"/>
          <p:cNvGrpSpPr/>
          <p:nvPr/>
        </p:nvGrpSpPr>
        <p:grpSpPr>
          <a:xfrm>
            <a:off x="3455876" y="3877307"/>
            <a:ext cx="1981200" cy="307777"/>
            <a:chOff x="3455876" y="3783955"/>
            <a:chExt cx="1981200" cy="307777"/>
          </a:xfrm>
        </p:grpSpPr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97" name="Text Box 50"/>
            <p:cNvSpPr txBox="1">
              <a:spLocks noChangeArrowheads="1"/>
            </p:cNvSpPr>
            <p:nvPr/>
          </p:nvSpPr>
          <p:spPr bwMode="auto">
            <a:xfrm>
              <a:off x="5132276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1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5" grpId="0" build="p" autoUpdateAnimBg="0"/>
      <p:bldP spid="12337" grpId="0" build="p" autoUpdateAnimBg="0"/>
      <p:bldP spid="12340" grpId="0" build="p" autoUpdateAnimBg="0"/>
      <p:bldP spid="4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0" y="4230688"/>
            <a:ext cx="380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solidFill>
                  <a:srgbClr val="FF3300"/>
                </a:solidFill>
                <a:latin typeface="Times New Roman" pitchFamily="18" charset="0"/>
              </a:rPr>
              <a:t>ΘΕΩΡΗΜΑ ΩΘΗΣΗ – ΟΡΜΗΣ :</a:t>
            </a: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0" y="5481638"/>
            <a:ext cx="370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solidFill>
                  <a:srgbClr val="FF3300"/>
                </a:solidFill>
                <a:latin typeface="Times New Roman" pitchFamily="18" charset="0"/>
              </a:rPr>
              <a:t>ΣΗΜΑΝΤΙΚΗ ΠΑΡΑΤΗΡΗΣΗ :</a:t>
            </a:r>
          </a:p>
        </p:txBody>
      </p:sp>
      <p:sp>
        <p:nvSpPr>
          <p:cNvPr id="8199" name="Rectangle 55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grpSp>
        <p:nvGrpSpPr>
          <p:cNvPr id="52" name="Ομάδα 51"/>
          <p:cNvGrpSpPr/>
          <p:nvPr/>
        </p:nvGrpSpPr>
        <p:grpSpPr>
          <a:xfrm>
            <a:off x="179388" y="609600"/>
            <a:ext cx="8785225" cy="3505200"/>
            <a:chOff x="179388" y="609600"/>
            <a:chExt cx="8785225" cy="3505200"/>
          </a:xfrm>
        </p:grpSpPr>
        <p:grpSp>
          <p:nvGrpSpPr>
            <p:cNvPr id="53" name="Ομάδα 52"/>
            <p:cNvGrpSpPr/>
            <p:nvPr/>
          </p:nvGrpSpPr>
          <p:grpSpPr>
            <a:xfrm>
              <a:off x="179388" y="609600"/>
              <a:ext cx="8785225" cy="3505200"/>
              <a:chOff x="179388" y="609600"/>
              <a:chExt cx="8785225" cy="3505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6" name="Ομάδα 55"/>
              <p:cNvGrpSpPr/>
              <p:nvPr/>
            </p:nvGrpSpPr>
            <p:grpSpPr>
              <a:xfrm>
                <a:off x="179388" y="609600"/>
                <a:ext cx="8785225" cy="3505200"/>
                <a:chOff x="179388" y="609600"/>
                <a:chExt cx="8785225" cy="3505200"/>
              </a:xfrm>
            </p:grpSpPr>
            <p:grpSp>
              <p:nvGrpSpPr>
                <p:cNvPr id="57" name="Group 84"/>
                <p:cNvGrpSpPr>
                  <a:grpSpLocks/>
                </p:cNvGrpSpPr>
                <p:nvPr/>
              </p:nvGrpSpPr>
              <p:grpSpPr bwMode="auto">
                <a:xfrm>
                  <a:off x="179388" y="609600"/>
                  <a:ext cx="8785225" cy="3505200"/>
                  <a:chOff x="113" y="384"/>
                  <a:chExt cx="5534" cy="2208"/>
                </a:xfrm>
              </p:grpSpPr>
              <p:sp>
                <p:nvSpPr>
                  <p:cNvPr id="6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84"/>
                    <a:ext cx="5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ΠΡΙΝ</a:t>
                    </a:r>
                  </a:p>
                </p:txBody>
              </p:sp>
              <p:sp>
                <p:nvSpPr>
                  <p:cNvPr id="6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84"/>
                    <a:ext cx="7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ΚΡΟΥΣΗ</a:t>
                    </a:r>
                  </a:p>
                </p:txBody>
              </p:sp>
              <p:sp>
                <p:nvSpPr>
                  <p:cNvPr id="6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432"/>
                    <a:ext cx="57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ΜΕΤΑ</a:t>
                    </a:r>
                  </a:p>
                </p:txBody>
              </p:sp>
              <p:grpSp>
                <p:nvGrpSpPr>
                  <p:cNvPr id="6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13" y="572"/>
                    <a:ext cx="5534" cy="2020"/>
                    <a:chOff x="113" y="572"/>
                    <a:chExt cx="5534" cy="2020"/>
                  </a:xfrm>
                </p:grpSpPr>
                <p:grpSp>
                  <p:nvGrpSpPr>
                    <p:cNvPr id="6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572"/>
                      <a:ext cx="5534" cy="820"/>
                      <a:chOff x="113" y="572"/>
                      <a:chExt cx="5534" cy="820"/>
                    </a:xfrm>
                  </p:grpSpPr>
                  <p:sp>
                    <p:nvSpPr>
                      <p:cNvPr id="73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" y="890"/>
                        <a:ext cx="553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74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0" y="572"/>
                        <a:ext cx="544" cy="454"/>
                        <a:chOff x="4150" y="572"/>
                        <a:chExt cx="544" cy="454"/>
                      </a:xfrm>
                    </p:grpSpPr>
                    <p:sp>
                      <p:nvSpPr>
                        <p:cNvPr id="93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4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50" y="890"/>
                          <a:ext cx="272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5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2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</p:grpSp>
                  <p:grpSp>
                    <p:nvGrpSpPr>
                      <p:cNvPr id="75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572"/>
                        <a:ext cx="635" cy="639"/>
                        <a:chOff x="249" y="572"/>
                        <a:chExt cx="635" cy="639"/>
                      </a:xfrm>
                    </p:grpSpPr>
                    <p:sp>
                      <p:nvSpPr>
                        <p:cNvPr id="89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67" y="890"/>
                          <a:ext cx="317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1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92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" y="981"/>
                          <a:ext cx="14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2400" b="1" i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endParaRPr lang="el-GR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618"/>
                        <a:ext cx="466" cy="774"/>
                        <a:chOff x="1008" y="618"/>
                        <a:chExt cx="466" cy="774"/>
                      </a:xfrm>
                    </p:grpSpPr>
                    <p:sp>
                      <p:nvSpPr>
                        <p:cNvPr id="87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7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8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7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18"/>
                        <a:ext cx="471" cy="774"/>
                        <a:chOff x="5040" y="618"/>
                        <a:chExt cx="471" cy="774"/>
                      </a:xfrm>
                    </p:grpSpPr>
                    <p:sp>
                      <p:nvSpPr>
                        <p:cNvPr id="85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4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6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78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7" y="576"/>
                        <a:ext cx="1634" cy="816"/>
                        <a:chOff x="1927" y="576"/>
                        <a:chExt cx="1634" cy="816"/>
                      </a:xfrm>
                    </p:grpSpPr>
                    <p:sp>
                      <p:nvSpPr>
                        <p:cNvPr id="79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0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618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81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3" y="576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82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27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3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84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4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6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344"/>
                      <a:ext cx="1685" cy="1248"/>
                      <a:chOff x="1920" y="1344"/>
                      <a:chExt cx="1685" cy="1248"/>
                    </a:xfrm>
                  </p:grpSpPr>
                  <p:pic>
                    <p:nvPicPr>
                      <p:cNvPr id="68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" y="1344"/>
                        <a:ext cx="1611" cy="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6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88" y="2400"/>
                        <a:ext cx="144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l-GR" altLang="el-GR" sz="2000" b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Δ</a:t>
                        </a:r>
                        <a:r>
                          <a:rPr lang="en-US" altLang="el-GR" sz="20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0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0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2160"/>
                        <a:ext cx="89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i</a:t>
                        </a:r>
                        <a:endParaRPr lang="el-GR" altLang="el-GR" sz="2400" b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1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2160"/>
                        <a:ext cx="192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f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2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3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𝐦𝐚𝐱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57" y="2322778"/>
                      <a:ext cx="1119987" cy="53604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24200" y="2590800"/>
                  <a:ext cx="1296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4319588" y="137636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3904291" y="4157654"/>
                <a:ext cx="118917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400" b="1">
                          <a:solidFill>
                            <a:srgbClr val="C00000"/>
                          </a:solidFill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291" y="4157654"/>
                <a:ext cx="1189172" cy="5064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005388" y="4149080"/>
            <a:ext cx="3415872" cy="506421"/>
            <a:chOff x="5005388" y="4149080"/>
            <a:chExt cx="3415872" cy="506421"/>
          </a:xfrm>
        </p:grpSpPr>
        <p:sp>
          <p:nvSpPr>
            <p:cNvPr id="14383" name="Text Box 47"/>
            <p:cNvSpPr txBox="1">
              <a:spLocks noChangeArrowheads="1"/>
            </p:cNvSpPr>
            <p:nvPr/>
          </p:nvSpPr>
          <p:spPr bwMode="auto">
            <a:xfrm>
              <a:off x="5005388" y="4221088"/>
              <a:ext cx="159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latin typeface="Times New Roman" pitchFamily="18" charset="0"/>
                </a:rPr>
                <a:t>ή ισοδύναμα: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696236" y="4149080"/>
                  <a:ext cx="1725024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𝐟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4149080"/>
                  <a:ext cx="1725024" cy="5064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Ομάδα 2"/>
          <p:cNvGrpSpPr/>
          <p:nvPr/>
        </p:nvGrpSpPr>
        <p:grpSpPr>
          <a:xfrm>
            <a:off x="5974143" y="4562295"/>
            <a:ext cx="3026349" cy="1242969"/>
            <a:chOff x="5616116" y="2652768"/>
            <a:chExt cx="3026349" cy="1242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616116" y="2652768"/>
                  <a:ext cx="1447704" cy="1242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𝐟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𝒅𝒕</m:t>
                            </m:r>
                          </m:e>
                        </m:nary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116" y="2652768"/>
                  <a:ext cx="1447704" cy="124296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891216" y="3019194"/>
                  <a:ext cx="17512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𝐟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𝒎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216" y="3019194"/>
                  <a:ext cx="175124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20" y="6093296"/>
                <a:ext cx="165776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" y="6093296"/>
                <a:ext cx="1657762" cy="5064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485571" y="5913276"/>
                <a:ext cx="1296059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71" y="5913276"/>
                <a:ext cx="1296059" cy="82573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627784" y="5912488"/>
                <a:ext cx="150124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912488"/>
                <a:ext cx="1501245" cy="82573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995936" y="5913276"/>
                <a:ext cx="1280029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913276"/>
                <a:ext cx="1280029" cy="82573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308195" y="5949280"/>
                <a:ext cx="1256498" cy="82573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195" y="5949280"/>
                <a:ext cx="1256498" cy="82573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Ομάδα 95"/>
          <p:cNvGrpSpPr/>
          <p:nvPr/>
        </p:nvGrpSpPr>
        <p:grpSpPr>
          <a:xfrm>
            <a:off x="3455876" y="3877307"/>
            <a:ext cx="1981200" cy="307777"/>
            <a:chOff x="3455876" y="3783955"/>
            <a:chExt cx="1981200" cy="307777"/>
          </a:xfrm>
        </p:grpSpPr>
        <p:sp>
          <p:nvSpPr>
            <p:cNvPr id="100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106" name="Text Box 50"/>
            <p:cNvSpPr txBox="1">
              <a:spLocks noChangeArrowheads="1"/>
            </p:cNvSpPr>
            <p:nvPr/>
          </p:nvSpPr>
          <p:spPr bwMode="auto">
            <a:xfrm>
              <a:off x="5132276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/>
      <p:bldP spid="2" grpId="0"/>
      <p:bldP spid="101" grpId="0"/>
      <p:bldP spid="102" grpId="0"/>
      <p:bldP spid="103" grpId="0"/>
      <p:bldP spid="104" grpId="0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6372225" y="2286000"/>
          <a:ext cx="27717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Εξίσωση" r:id="rId3" imgW="1276250" imgH="495211" progId="Equation.3">
                  <p:embed/>
                </p:oleObj>
              </mc:Choice>
              <mc:Fallback>
                <p:oleObj name="Εξίσωση" r:id="rId3" imgW="1276250" imgH="495211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286000"/>
                        <a:ext cx="2771775" cy="10985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1089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9900"/>
                </a:solidFill>
                <a:latin typeface="Times New Roman" pitchFamily="18" charset="0"/>
              </a:rPr>
              <a:t>ΟΡΜΗ ΚΑΙ ΩΘΗΣΗ ΔΥΝΑΜΗΣ</a:t>
            </a:r>
          </a:p>
        </p:txBody>
      </p:sp>
      <p:sp>
        <p:nvSpPr>
          <p:cNvPr id="26700" name="Text Box 1100"/>
          <p:cNvSpPr txBox="1">
            <a:spLocks noChangeArrowheads="1"/>
          </p:cNvSpPr>
          <p:nvPr/>
        </p:nvSpPr>
        <p:spPr bwMode="auto">
          <a:xfrm>
            <a:off x="152400" y="2924944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Μέση Δύναμη:</a:t>
            </a:r>
          </a:p>
        </p:txBody>
      </p:sp>
      <p:grpSp>
        <p:nvGrpSpPr>
          <p:cNvPr id="5" name="Group 1130"/>
          <p:cNvGrpSpPr>
            <a:grpSpLocks/>
          </p:cNvGrpSpPr>
          <p:nvPr/>
        </p:nvGrpSpPr>
        <p:grpSpPr bwMode="auto">
          <a:xfrm>
            <a:off x="2628611" y="4581127"/>
            <a:ext cx="4028958" cy="1302693"/>
            <a:chOff x="1838" y="2400"/>
            <a:chExt cx="1604" cy="1591"/>
          </a:xfrm>
        </p:grpSpPr>
        <p:sp>
          <p:nvSpPr>
            <p:cNvPr id="9264" name="Text Box 1095"/>
            <p:cNvSpPr txBox="1">
              <a:spLocks noChangeArrowheads="1"/>
            </p:cNvSpPr>
            <p:nvPr/>
          </p:nvSpPr>
          <p:spPr bwMode="auto">
            <a:xfrm>
              <a:off x="1838" y="2496"/>
              <a:ext cx="29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err="1">
                  <a:solidFill>
                    <a:srgbClr val="C00000"/>
                  </a:solidFill>
                  <a:latin typeface="Times New Roman" pitchFamily="18" charset="0"/>
                </a:rPr>
                <a:t>F</a:t>
              </a:r>
              <a:r>
                <a:rPr lang="en-US" altLang="el-GR" sz="2000" b="1" baseline="-25000" dirty="0" err="1">
                  <a:solidFill>
                    <a:srgbClr val="C00000"/>
                  </a:solidFill>
                  <a:latin typeface="Times New Roman" pitchFamily="18" charset="0"/>
                </a:rPr>
                <a:t>max</a:t>
              </a:r>
              <a:endParaRPr lang="el-GR" altLang="el-GR" sz="20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grpSp>
          <p:nvGrpSpPr>
            <p:cNvPr id="9265" name="Group 1124"/>
            <p:cNvGrpSpPr>
              <a:grpSpLocks/>
            </p:cNvGrpSpPr>
            <p:nvPr/>
          </p:nvGrpSpPr>
          <p:grpSpPr bwMode="auto">
            <a:xfrm>
              <a:off x="2016" y="2400"/>
              <a:ext cx="1392" cy="1296"/>
              <a:chOff x="2016" y="2400"/>
              <a:chExt cx="1392" cy="1296"/>
            </a:xfrm>
          </p:grpSpPr>
          <p:pic>
            <p:nvPicPr>
              <p:cNvPr id="9270" name="Picture 109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400"/>
                <a:ext cx="1392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71" name="Line 1096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66" name="Text Box 1097"/>
            <p:cNvSpPr txBox="1">
              <a:spLocks noChangeArrowheads="1"/>
            </p:cNvSpPr>
            <p:nvPr/>
          </p:nvSpPr>
          <p:spPr bwMode="auto">
            <a:xfrm>
              <a:off x="2256" y="3540"/>
              <a:ext cx="57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 dirty="0" err="1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r>
                <a:rPr lang="en-US" altLang="el-GR" sz="2400" b="1" i="1" baseline="-25000" dirty="0" err="1">
                  <a:solidFill>
                    <a:srgbClr val="C00000"/>
                  </a:solidFill>
                  <a:latin typeface="Times New Roman" pitchFamily="18" charset="0"/>
                </a:rPr>
                <a:t>i</a:t>
              </a:r>
              <a:endParaRPr lang="el-GR" altLang="el-GR" sz="24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9267" name="Text Box 1098"/>
            <p:cNvSpPr txBox="1">
              <a:spLocks noChangeArrowheads="1"/>
            </p:cNvSpPr>
            <p:nvPr/>
          </p:nvSpPr>
          <p:spPr bwMode="auto">
            <a:xfrm>
              <a:off x="3168" y="3540"/>
              <a:ext cx="192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r>
                <a:rPr lang="en-US" altLang="el-GR" sz="2400" b="1" i="1" baseline="-25000">
                  <a:solidFill>
                    <a:srgbClr val="C00000"/>
                  </a:solidFill>
                  <a:latin typeface="Times New Roman" pitchFamily="18" charset="0"/>
                </a:rPr>
                <a:t>f</a:t>
              </a:r>
              <a:endParaRPr lang="el-GR" altLang="el-GR" sz="2400" b="1" i="1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9268" name="Text Box 1099"/>
            <p:cNvSpPr txBox="1">
              <a:spLocks noChangeArrowheads="1"/>
            </p:cNvSpPr>
            <p:nvPr/>
          </p:nvSpPr>
          <p:spPr bwMode="auto">
            <a:xfrm>
              <a:off x="2640" y="3552"/>
              <a:ext cx="19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>
                  <a:solidFill>
                    <a:srgbClr val="C00000"/>
                  </a:solidFill>
                  <a:latin typeface="Times New Roman" pitchFamily="18" charset="0"/>
                </a:rPr>
                <a:t>Δ</a:t>
              </a:r>
              <a:r>
                <a:rPr lang="en-US" altLang="el-GR" sz="2000" b="1" i="1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endParaRPr lang="el-GR" altLang="el-GR" sz="2000" b="1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9269" name="Text Box 1120"/>
            <p:cNvSpPr txBox="1">
              <a:spLocks noChangeArrowheads="1"/>
            </p:cNvSpPr>
            <p:nvPr/>
          </p:nvSpPr>
          <p:spPr bwMode="auto">
            <a:xfrm>
              <a:off x="3408" y="3504"/>
              <a:ext cx="34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C00000"/>
                  </a:solidFill>
                  <a:latin typeface="Times New Roman" pitchFamily="18" charset="0"/>
                </a:rPr>
                <a:t>t</a:t>
              </a:r>
              <a:endParaRPr lang="el-GR" altLang="el-GR" sz="2400" b="1" i="1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179388" y="609600"/>
            <a:ext cx="8785225" cy="3663951"/>
            <a:chOff x="179388" y="609600"/>
            <a:chExt cx="8785225" cy="3663951"/>
          </a:xfrm>
        </p:grpSpPr>
        <p:grpSp>
          <p:nvGrpSpPr>
            <p:cNvPr id="63" name="Ομάδα 62"/>
            <p:cNvGrpSpPr/>
            <p:nvPr/>
          </p:nvGrpSpPr>
          <p:grpSpPr>
            <a:xfrm>
              <a:off x="179388" y="609600"/>
              <a:ext cx="8785225" cy="3663951"/>
              <a:chOff x="179388" y="609600"/>
              <a:chExt cx="8785225" cy="3663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801" y="1506573"/>
                    <a:ext cx="1498359" cy="43749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Ομάδα 65"/>
              <p:cNvGrpSpPr/>
              <p:nvPr/>
            </p:nvGrpSpPr>
            <p:grpSpPr>
              <a:xfrm>
                <a:off x="179388" y="609600"/>
                <a:ext cx="8785225" cy="3663951"/>
                <a:chOff x="179388" y="609600"/>
                <a:chExt cx="8785225" cy="3663951"/>
              </a:xfrm>
            </p:grpSpPr>
            <p:grpSp>
              <p:nvGrpSpPr>
                <p:cNvPr id="67" name="Group 84"/>
                <p:cNvGrpSpPr>
                  <a:grpSpLocks/>
                </p:cNvGrpSpPr>
                <p:nvPr/>
              </p:nvGrpSpPr>
              <p:grpSpPr bwMode="auto">
                <a:xfrm>
                  <a:off x="179388" y="609600"/>
                  <a:ext cx="8785225" cy="3663951"/>
                  <a:chOff x="113" y="384"/>
                  <a:chExt cx="5534" cy="2308"/>
                </a:xfrm>
              </p:grpSpPr>
              <p:sp>
                <p:nvSpPr>
                  <p:cNvPr id="7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84"/>
                    <a:ext cx="5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ΠΡΙΝ</a:t>
                    </a:r>
                  </a:p>
                </p:txBody>
              </p:sp>
              <p:sp>
                <p:nvSpPr>
                  <p:cNvPr id="7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84"/>
                    <a:ext cx="7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ΚΡΟΥΣΗ</a:t>
                    </a:r>
                  </a:p>
                </p:txBody>
              </p:sp>
              <p:sp>
                <p:nvSpPr>
                  <p:cNvPr id="7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432"/>
                    <a:ext cx="57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altLang="el-GR" sz="2000" b="1" i="1">
                        <a:latin typeface="Times New Roman" pitchFamily="18" charset="0"/>
                      </a:rPr>
                      <a:t>ΜΕΤΑ</a:t>
                    </a:r>
                  </a:p>
                </p:txBody>
              </p:sp>
              <p:grpSp>
                <p:nvGrpSpPr>
                  <p:cNvPr id="7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13" y="572"/>
                    <a:ext cx="5534" cy="2120"/>
                    <a:chOff x="113" y="572"/>
                    <a:chExt cx="5534" cy="2120"/>
                  </a:xfrm>
                </p:grpSpPr>
                <p:grpSp>
                  <p:nvGrpSpPr>
                    <p:cNvPr id="7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572"/>
                      <a:ext cx="5534" cy="820"/>
                      <a:chOff x="113" y="572"/>
                      <a:chExt cx="5534" cy="820"/>
                    </a:xfrm>
                  </p:grpSpPr>
                  <p:sp>
                    <p:nvSpPr>
                      <p:cNvPr id="83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" y="890"/>
                        <a:ext cx="553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84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50" y="572"/>
                        <a:ext cx="544" cy="454"/>
                        <a:chOff x="4150" y="572"/>
                        <a:chExt cx="544" cy="454"/>
                      </a:xfrm>
                    </p:grpSpPr>
                    <p:sp>
                      <p:nvSpPr>
                        <p:cNvPr id="103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04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50" y="890"/>
                          <a:ext cx="272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5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2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</p:grpSp>
                  <p:grpSp>
                    <p:nvGrpSpPr>
                      <p:cNvPr id="85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572"/>
                        <a:ext cx="635" cy="639"/>
                        <a:chOff x="249" y="572"/>
                        <a:chExt cx="635" cy="639"/>
                      </a:xfrm>
                    </p:grpSpPr>
                    <p:sp>
                      <p:nvSpPr>
                        <p:cNvPr id="99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67" y="890"/>
                          <a:ext cx="317" cy="0"/>
                        </a:xfrm>
                        <a:prstGeom prst="line">
                          <a:avLst/>
                        </a:prstGeom>
                        <a:noFill/>
                        <a:ln w="47625">
                          <a:solidFill>
                            <a:srgbClr val="D67F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101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" y="572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102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" y="981"/>
                          <a:ext cx="14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l-GR" sz="2400" b="1" i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m</a:t>
                          </a:r>
                          <a:endParaRPr lang="el-GR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86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618"/>
                        <a:ext cx="466" cy="774"/>
                        <a:chOff x="1008" y="618"/>
                        <a:chExt cx="466" cy="774"/>
                      </a:xfrm>
                    </p:grpSpPr>
                    <p:sp>
                      <p:nvSpPr>
                        <p:cNvPr id="97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7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98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87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18"/>
                        <a:ext cx="471" cy="774"/>
                        <a:chOff x="5040" y="618"/>
                        <a:chExt cx="471" cy="774"/>
                      </a:xfrm>
                    </p:grpSpPr>
                    <p:sp>
                      <p:nvSpPr>
                        <p:cNvPr id="95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4" y="618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96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0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</p:grpSp>
                  <p:grpSp>
                    <p:nvGrpSpPr>
                      <p:cNvPr id="88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7" y="576"/>
                        <a:ext cx="1634" cy="816"/>
                        <a:chOff x="1927" y="576"/>
                        <a:chExt cx="1634" cy="816"/>
                      </a:xfrm>
                    </p:grpSpPr>
                    <p:sp>
                      <p:nvSpPr>
                        <p:cNvPr id="89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2" y="754"/>
                          <a:ext cx="272" cy="272"/>
                        </a:xfrm>
                        <a:prstGeom prst="ellipse">
                          <a:avLst/>
                        </a:prstGeom>
                        <a:solidFill>
                          <a:srgbClr val="D67F00"/>
                        </a:solidFill>
                        <a:ln w="9525">
                          <a:solidFill>
                            <a:srgbClr val="D67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0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6" y="618"/>
                          <a:ext cx="11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>
                              <a:solidFill>
                                <a:srgbClr val="D67F00"/>
                              </a:solidFill>
                              <a:latin typeface="Times New Roman" pitchFamily="18" charset="0"/>
                            </a:rPr>
                            <a:t>Α</a:t>
                          </a:r>
                        </a:p>
                      </p:txBody>
                    </p:sp>
                    <p:sp>
                      <p:nvSpPr>
                        <p:cNvPr id="91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3" y="576"/>
                          <a:ext cx="10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l-GR" altLang="el-GR" sz="2000" b="1" dirty="0">
                              <a:solidFill>
                                <a:srgbClr val="996633"/>
                              </a:solidFill>
                              <a:latin typeface="Times New Roman" pitchFamily="18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92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27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3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624"/>
                          <a:ext cx="336" cy="768"/>
                        </a:xfrm>
                        <a:prstGeom prst="rect">
                          <a:avLst/>
                        </a:prstGeom>
                        <a:solidFill>
                          <a:srgbClr val="996633"/>
                        </a:solidFill>
                        <a:ln w="9525">
                          <a:solidFill>
                            <a:srgbClr val="99663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l-GR" altLang="el-GR" sz="1800"/>
                        </a:p>
                      </p:txBody>
                    </p:sp>
                    <p:sp>
                      <p:nvSpPr>
                        <p:cNvPr id="94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4" y="890"/>
                          <a:ext cx="817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7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95" y="1435"/>
                      <a:ext cx="1616" cy="1257"/>
                      <a:chOff x="1995" y="1435"/>
                      <a:chExt cx="1616" cy="1257"/>
                    </a:xfrm>
                  </p:grpSpPr>
                  <p:pic>
                    <p:nvPicPr>
                      <p:cNvPr id="78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" y="1435"/>
                        <a:ext cx="1616" cy="1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7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88" y="2500"/>
                        <a:ext cx="144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l-GR" altLang="el-GR" sz="2000" b="1" dirty="0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Δ</a:t>
                        </a:r>
                        <a:r>
                          <a:rPr lang="en-US" altLang="el-GR" sz="2000" b="1" i="1" dirty="0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80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2455"/>
                        <a:ext cx="90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 dirty="0" err="1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 dirty="0" err="1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i</a:t>
                        </a:r>
                        <a:endParaRPr lang="el-GR" altLang="el-GR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81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2455"/>
                        <a:ext cx="192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 dirty="0" err="1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t</a:t>
                        </a:r>
                        <a:r>
                          <a:rPr lang="en-US" altLang="el-GR" sz="2400" b="1" i="1" baseline="-25000" dirty="0" err="1">
                            <a:solidFill>
                              <a:srgbClr val="C00000"/>
                            </a:solidFill>
                            <a:latin typeface="Times New Roman" pitchFamily="18" charset="0"/>
                          </a:rPr>
                          <a:t>f</a:t>
                        </a:r>
                        <a:endParaRPr lang="el-GR" altLang="el-GR" sz="2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82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3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l-GR" sz="2400" b="1" i="1">
                            <a:solidFill>
                              <a:srgbClr val="D67F00"/>
                            </a:solidFill>
                            <a:latin typeface="Times New Roman" pitchFamily="18" charset="0"/>
                          </a:rPr>
                          <a:t>t</a:t>
                        </a:r>
                        <a:endParaRPr lang="el-GR" altLang="el-GR" sz="2400" b="1" i="1">
                          <a:solidFill>
                            <a:srgbClr val="D67F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7581" y="1412776"/>
                      <a:ext cx="542071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2385870" y="2426826"/>
                      <a:ext cx="961994" cy="4621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𝐦𝐚𝐱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l-GR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85870" y="2426826"/>
                      <a:ext cx="961994" cy="462114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203004" y="2708920"/>
                  <a:ext cx="1296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854" y="1412776"/>
                      <a:ext cx="585352" cy="49667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4319588" y="137636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3511" y="3321819"/>
            <a:ext cx="2426497" cy="1407281"/>
            <a:chOff x="33511" y="3321819"/>
            <a:chExt cx="2426497" cy="1407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511" y="3321819"/>
                  <a:ext cx="2426497" cy="10773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𝐚𝐯𝐠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𝚫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𝐝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nary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11" y="3321819"/>
                  <a:ext cx="2426497" cy="10773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Line 1117"/>
            <p:cNvSpPr>
              <a:spLocks noChangeShapeType="1"/>
            </p:cNvSpPr>
            <p:nvPr/>
          </p:nvSpPr>
          <p:spPr bwMode="auto">
            <a:xfrm rot="5400000">
              <a:off x="870743" y="4494944"/>
              <a:ext cx="4683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35496" y="4573866"/>
            <a:ext cx="2383729" cy="1381187"/>
            <a:chOff x="35496" y="4573866"/>
            <a:chExt cx="2383729" cy="138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35496" y="4573866"/>
                  <a:ext cx="2383729" cy="10773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𝐚𝐯𝐠</m:t>
                            </m:r>
                          </m:sub>
                        </m:sSub>
                        <m:r>
                          <a:rPr lang="el-GR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𝐝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nary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4573866"/>
                  <a:ext cx="2383729" cy="107734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Line 1117"/>
            <p:cNvSpPr>
              <a:spLocks noChangeShapeType="1"/>
            </p:cNvSpPr>
            <p:nvPr/>
          </p:nvSpPr>
          <p:spPr bwMode="auto">
            <a:xfrm rot="5400000">
              <a:off x="862351" y="5720897"/>
              <a:ext cx="4683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217312" y="6276079"/>
            <a:ext cx="2184280" cy="429285"/>
            <a:chOff x="217312" y="6237312"/>
            <a:chExt cx="2184280" cy="429285"/>
          </a:xfrm>
        </p:grpSpPr>
        <p:sp>
          <p:nvSpPr>
            <p:cNvPr id="113" name="Line 1117"/>
            <p:cNvSpPr>
              <a:spLocks noChangeShapeType="1"/>
            </p:cNvSpPr>
            <p:nvPr/>
          </p:nvSpPr>
          <p:spPr bwMode="auto">
            <a:xfrm>
              <a:off x="1933279" y="6487958"/>
              <a:ext cx="4683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217312" y="6237312"/>
                  <a:ext cx="1450269" cy="429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𝑱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𝐚𝐯𝐠</m:t>
                            </m:r>
                          </m:sub>
                        </m:sSub>
                        <m:r>
                          <a:rPr lang="el-GR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12" y="6237312"/>
                  <a:ext cx="1450269" cy="42928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211960" y="6129300"/>
                <a:ext cx="1760867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  <m:r>
                            <a:rPr lang="el-GR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6129300"/>
                <a:ext cx="1760867" cy="7301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2447764" y="6072852"/>
                <a:ext cx="1890133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𝐚𝐯𝐠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𝑱</m:t>
                          </m:r>
                        </m:num>
                        <m:den>
                          <m:r>
                            <a:rPr lang="el-GR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072852"/>
                <a:ext cx="1890133" cy="7837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Ομάδα 105"/>
          <p:cNvGrpSpPr/>
          <p:nvPr/>
        </p:nvGrpSpPr>
        <p:grpSpPr>
          <a:xfrm>
            <a:off x="3526904" y="3645024"/>
            <a:ext cx="1981200" cy="307777"/>
            <a:chOff x="3455876" y="3783955"/>
            <a:chExt cx="1981200" cy="307777"/>
          </a:xfrm>
        </p:grpSpPr>
        <p:sp>
          <p:nvSpPr>
            <p:cNvPr id="108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109" name="Text Box 50"/>
            <p:cNvSpPr txBox="1">
              <a:spLocks noChangeArrowheads="1"/>
            </p:cNvSpPr>
            <p:nvPr/>
          </p:nvSpPr>
          <p:spPr bwMode="auto">
            <a:xfrm>
              <a:off x="5132276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110" name="Ομάδα 109"/>
          <p:cNvGrpSpPr/>
          <p:nvPr/>
        </p:nvGrpSpPr>
        <p:grpSpPr>
          <a:xfrm>
            <a:off x="3624249" y="5165873"/>
            <a:ext cx="2531927" cy="307777"/>
            <a:chOff x="3455876" y="3783955"/>
            <a:chExt cx="2531927" cy="307777"/>
          </a:xfrm>
        </p:grpSpPr>
        <p:sp>
          <p:nvSpPr>
            <p:cNvPr id="115" name="Text Box 48"/>
            <p:cNvSpPr txBox="1">
              <a:spLocks noChangeArrowheads="1"/>
            </p:cNvSpPr>
            <p:nvPr/>
          </p:nvSpPr>
          <p:spPr bwMode="auto">
            <a:xfrm>
              <a:off x="3455876" y="3783955"/>
              <a:ext cx="173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err="1" smtClean="0">
                  <a:latin typeface="Times New Roman" pitchFamily="18" charset="0"/>
                </a:rPr>
                <a:t>i</a:t>
              </a:r>
              <a:endParaRPr lang="el-GR" altLang="el-GR" sz="2000" b="1" dirty="0">
                <a:latin typeface="Times New Roman" pitchFamily="18" charset="0"/>
              </a:endParaRPr>
            </a:p>
          </p:txBody>
        </p:sp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5683003" y="3783955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latin typeface="Times New Roman" pitchFamily="18" charset="0"/>
                </a:rPr>
                <a:t>υ</a:t>
              </a:r>
              <a:r>
                <a:rPr lang="en-US" altLang="el-GR" sz="2000" b="1" i="1" baseline="-25000" dirty="0" smtClean="0">
                  <a:latin typeface="Times New Roman" pitchFamily="18" charset="0"/>
                </a:rPr>
                <a:t>f</a:t>
              </a:r>
              <a:endParaRPr lang="el-GR" altLang="el-GR" sz="20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0" grpId="0" autoUpdateAnimBg="0"/>
      <p:bldP spid="1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996633"/>
                </a:solidFill>
                <a:latin typeface="Times New Roman" pitchFamily="18" charset="0"/>
              </a:rPr>
              <a:t>ΔΙΑΤΗΡΗΣΗ ΤΗΣ ΟΡΜΗΣ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900113" y="765175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ΠΡΙΝ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779838" y="765175"/>
            <a:ext cx="120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latin typeface="Times New Roman" pitchFamily="18" charset="0"/>
              </a:rPr>
              <a:t>ΚΡΟΥΣΗ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308850" y="765175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latin typeface="Times New Roman" pitchFamily="18" charset="0"/>
              </a:rPr>
              <a:t>ΜΕΤΑ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0" y="3048000"/>
            <a:ext cx="2657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Times New Roman" pitchFamily="18" charset="0"/>
              </a:rPr>
              <a:t>Τρίτος Νόμος </a:t>
            </a:r>
            <a:r>
              <a:rPr lang="en-US" altLang="el-GR" sz="2000" b="1" dirty="0">
                <a:latin typeface="Times New Roman" pitchFamily="18" charset="0"/>
              </a:rPr>
              <a:t>Newton:</a:t>
            </a:r>
            <a:endParaRPr lang="el-GR" altLang="el-GR" sz="2000" b="1" dirty="0">
              <a:latin typeface="Times New Roman" pitchFamily="18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499992" y="3079750"/>
            <a:ext cx="933450" cy="2025650"/>
            <a:chOff x="2971" y="1940"/>
            <a:chExt cx="588" cy="1276"/>
          </a:xfrm>
        </p:grpSpPr>
        <p:sp>
          <p:nvSpPr>
            <p:cNvPr id="10280" name="AutoShape 38"/>
            <p:cNvSpPr>
              <a:spLocks/>
            </p:cNvSpPr>
            <p:nvPr/>
          </p:nvSpPr>
          <p:spPr bwMode="auto">
            <a:xfrm>
              <a:off x="2971" y="1940"/>
              <a:ext cx="318" cy="1276"/>
            </a:xfrm>
            <a:prstGeom prst="rightBrace">
              <a:avLst>
                <a:gd name="adj1" fmla="val 33438"/>
                <a:gd name="adj2" fmla="val 50000"/>
              </a:avLst>
            </a:prstGeom>
            <a:noFill/>
            <a:ln w="28575">
              <a:solidFill>
                <a:srgbClr val="D6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281" name="Line 39"/>
            <p:cNvSpPr>
              <a:spLocks noChangeShapeType="1"/>
            </p:cNvSpPr>
            <p:nvPr/>
          </p:nvSpPr>
          <p:spPr bwMode="auto">
            <a:xfrm>
              <a:off x="3264" y="2592"/>
              <a:ext cx="295" cy="0"/>
            </a:xfrm>
            <a:prstGeom prst="line">
              <a:avLst/>
            </a:prstGeom>
            <a:noFill/>
            <a:ln w="76200">
              <a:solidFill>
                <a:srgbClr val="D67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213" y="2060848"/>
                <a:ext cx="198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3" y="2060848"/>
                <a:ext cx="198086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3587" y="2533563"/>
                <a:ext cx="198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7" y="2533563"/>
                <a:ext cx="198086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57151" y="1196975"/>
            <a:ext cx="1195129" cy="725488"/>
            <a:chOff x="57151" y="1196975"/>
            <a:chExt cx="1195129" cy="725488"/>
          </a:xfrm>
        </p:grpSpPr>
        <p:grpSp>
          <p:nvGrpSpPr>
            <p:cNvPr id="2" name="Group 50"/>
            <p:cNvGrpSpPr>
              <a:grpSpLocks/>
            </p:cNvGrpSpPr>
            <p:nvPr/>
          </p:nvGrpSpPr>
          <p:grpSpPr bwMode="auto">
            <a:xfrm>
              <a:off x="57151" y="1196975"/>
              <a:ext cx="985838" cy="725488"/>
              <a:chOff x="36" y="754"/>
              <a:chExt cx="621" cy="457"/>
            </a:xfrm>
          </p:grpSpPr>
          <p:sp>
            <p:nvSpPr>
              <p:cNvPr id="10290" name="Oval 9"/>
              <p:cNvSpPr>
                <a:spLocks noChangeArrowheads="1"/>
              </p:cNvSpPr>
              <p:nvPr/>
            </p:nvSpPr>
            <p:spPr bwMode="auto">
              <a:xfrm>
                <a:off x="90" y="754"/>
                <a:ext cx="272" cy="27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D67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292" name="Text Box 21"/>
              <p:cNvSpPr txBox="1">
                <a:spLocks noChangeArrowheads="1"/>
              </p:cNvSpPr>
              <p:nvPr/>
            </p:nvSpPr>
            <p:spPr bwMode="auto">
              <a:xfrm>
                <a:off x="36" y="981"/>
                <a:ext cx="21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b="1" i="1" dirty="0">
                    <a:solidFill>
                      <a:srgbClr val="D67F00"/>
                    </a:solidFill>
                    <a:latin typeface="Times New Roman" pitchFamily="18" charset="0"/>
                  </a:rPr>
                  <a:t>m</a:t>
                </a:r>
                <a:r>
                  <a:rPr lang="el-GR" altLang="el-GR" sz="2400" b="1" i="1" baseline="-25000" dirty="0">
                    <a:solidFill>
                      <a:srgbClr val="D67F00"/>
                    </a:solidFill>
                    <a:latin typeface="Times New Roman" pitchFamily="18" charset="0"/>
                  </a:rPr>
                  <a:t>1</a:t>
                </a:r>
                <a:endParaRPr lang="el-GR" altLang="el-GR" sz="2400" b="1" i="1" dirty="0">
                  <a:solidFill>
                    <a:srgbClr val="D67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3" name="Line 23"/>
              <p:cNvSpPr>
                <a:spLocks noChangeShapeType="1"/>
              </p:cNvSpPr>
              <p:nvPr/>
            </p:nvSpPr>
            <p:spPr bwMode="auto">
              <a:xfrm>
                <a:off x="340" y="890"/>
                <a:ext cx="317" cy="0"/>
              </a:xfrm>
              <a:prstGeom prst="line">
                <a:avLst/>
              </a:prstGeom>
              <a:noFill/>
              <a:ln w="47625">
                <a:solidFill>
                  <a:srgbClr val="D67F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94" name="Text Box 29"/>
              <p:cNvSpPr txBox="1">
                <a:spLocks noChangeArrowheads="1"/>
              </p:cNvSpPr>
              <p:nvPr/>
            </p:nvSpPr>
            <p:spPr bwMode="auto">
              <a:xfrm>
                <a:off x="181" y="79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FFFF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75556" y="1412776"/>
                  <a:ext cx="6767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56" y="1412776"/>
                  <a:ext cx="67672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223628" y="1125538"/>
            <a:ext cx="1116347" cy="939800"/>
            <a:chOff x="1223628" y="1125538"/>
            <a:chExt cx="1116347" cy="939800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295400" y="1125538"/>
              <a:ext cx="1044575" cy="939800"/>
              <a:chOff x="816" y="709"/>
              <a:chExt cx="658" cy="592"/>
            </a:xfrm>
          </p:grpSpPr>
          <p:sp>
            <p:nvSpPr>
              <p:cNvPr id="10275" name="Oval 10"/>
              <p:cNvSpPr>
                <a:spLocks noChangeArrowheads="1"/>
              </p:cNvSpPr>
              <p:nvPr/>
            </p:nvSpPr>
            <p:spPr bwMode="auto">
              <a:xfrm>
                <a:off x="1111" y="709"/>
                <a:ext cx="363" cy="363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276" name="Text Box 22"/>
              <p:cNvSpPr txBox="1">
                <a:spLocks noChangeArrowheads="1"/>
              </p:cNvSpPr>
              <p:nvPr/>
            </p:nvSpPr>
            <p:spPr bwMode="auto">
              <a:xfrm>
                <a:off x="1247" y="1071"/>
                <a:ext cx="21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b="1" i="1">
                    <a:solidFill>
                      <a:srgbClr val="996633"/>
                    </a:solidFill>
                    <a:latin typeface="Times New Roman" pitchFamily="18" charset="0"/>
                  </a:rPr>
                  <a:t>m</a:t>
                </a:r>
                <a:r>
                  <a:rPr lang="el-GR" altLang="el-GR" sz="2400" b="1" i="1" baseline="-25000">
                    <a:solidFill>
                      <a:srgbClr val="996633"/>
                    </a:solidFill>
                    <a:latin typeface="Times New Roman" pitchFamily="18" charset="0"/>
                  </a:rPr>
                  <a:t>2</a:t>
                </a:r>
                <a:endParaRPr lang="el-GR" altLang="el-GR" sz="2400" b="1" i="1">
                  <a:solidFill>
                    <a:srgbClr val="9966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7" name="Line 25"/>
              <p:cNvSpPr>
                <a:spLocks noChangeShapeType="1"/>
              </p:cNvSpPr>
              <p:nvPr/>
            </p:nvSpPr>
            <p:spPr bwMode="auto">
              <a:xfrm flipH="1" flipV="1">
                <a:off x="816" y="890"/>
                <a:ext cx="294" cy="0"/>
              </a:xfrm>
              <a:prstGeom prst="line">
                <a:avLst/>
              </a:prstGeom>
              <a:noFill/>
              <a:ln w="47625">
                <a:solidFill>
                  <a:srgbClr val="9966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78" name="Text Box 30"/>
              <p:cNvSpPr txBox="1">
                <a:spLocks noChangeArrowheads="1"/>
              </p:cNvSpPr>
              <p:nvPr/>
            </p:nvSpPr>
            <p:spPr bwMode="auto">
              <a:xfrm>
                <a:off x="1247" y="79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223628" y="1412776"/>
                  <a:ext cx="6767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628" y="1412776"/>
                  <a:ext cx="67672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Ομάδα 12"/>
          <p:cNvGrpSpPr/>
          <p:nvPr/>
        </p:nvGrpSpPr>
        <p:grpSpPr>
          <a:xfrm>
            <a:off x="2697058" y="1125539"/>
            <a:ext cx="3531126" cy="726172"/>
            <a:chOff x="2697058" y="1125539"/>
            <a:chExt cx="3531126" cy="726172"/>
          </a:xfrm>
        </p:grpSpPr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3059113" y="1125539"/>
              <a:ext cx="2593975" cy="576263"/>
              <a:chOff x="1927" y="709"/>
              <a:chExt cx="1634" cy="363"/>
            </a:xfrm>
          </p:grpSpPr>
          <p:grpSp>
            <p:nvGrpSpPr>
              <p:cNvPr id="10266" name="Group 52"/>
              <p:cNvGrpSpPr>
                <a:grpSpLocks/>
              </p:cNvGrpSpPr>
              <p:nvPr/>
            </p:nvGrpSpPr>
            <p:grpSpPr bwMode="auto">
              <a:xfrm>
                <a:off x="1927" y="709"/>
                <a:ext cx="1634" cy="363"/>
                <a:chOff x="1927" y="709"/>
                <a:chExt cx="1634" cy="363"/>
              </a:xfrm>
            </p:grpSpPr>
            <p:sp>
              <p:nvSpPr>
                <p:cNvPr id="10268" name="Oval 5"/>
                <p:cNvSpPr>
                  <a:spLocks noChangeArrowheads="1"/>
                </p:cNvSpPr>
                <p:nvPr/>
              </p:nvSpPr>
              <p:spPr bwMode="auto">
                <a:xfrm>
                  <a:off x="2472" y="754"/>
                  <a:ext cx="272" cy="272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D67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10269" name="Oval 6"/>
                <p:cNvSpPr>
                  <a:spLocks noChangeArrowheads="1"/>
                </p:cNvSpPr>
                <p:nvPr/>
              </p:nvSpPr>
              <p:spPr bwMode="auto">
                <a:xfrm>
                  <a:off x="2744" y="709"/>
                  <a:ext cx="363" cy="363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1027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927" y="890"/>
                  <a:ext cx="81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71" name="Line 20"/>
                <p:cNvSpPr>
                  <a:spLocks noChangeShapeType="1"/>
                </p:cNvSpPr>
                <p:nvPr/>
              </p:nvSpPr>
              <p:spPr bwMode="auto">
                <a:xfrm>
                  <a:off x="2744" y="890"/>
                  <a:ext cx="81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7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62" y="777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027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80" y="777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b="1">
                      <a:solidFill>
                        <a:srgbClr val="FFFF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0265" name="Oval 26"/>
              <p:cNvSpPr>
                <a:spLocks noChangeArrowheads="1"/>
              </p:cNvSpPr>
              <p:nvPr/>
            </p:nvSpPr>
            <p:spPr bwMode="auto">
              <a:xfrm>
                <a:off x="2721" y="867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97058" y="1448780"/>
                  <a:ext cx="144289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058" y="1448780"/>
                  <a:ext cx="1442894" cy="4029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785290" y="1448780"/>
                  <a:ext cx="144289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𝐨𝐧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290" y="1448780"/>
                  <a:ext cx="1442894" cy="4029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44910" y="2960948"/>
                <a:ext cx="1909369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10" y="2960948"/>
                <a:ext cx="1909369" cy="508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644910" y="3577806"/>
                <a:ext cx="1551322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10" y="3577806"/>
                <a:ext cx="1551322" cy="8257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627784" y="4509120"/>
                <a:ext cx="1551322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509120"/>
                <a:ext cx="1551322" cy="8257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400092" y="3068960"/>
                <a:ext cx="3847272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3068960"/>
                <a:ext cx="3847272" cy="8257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5436096" y="4113076"/>
                <a:ext cx="2982291" cy="825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113076"/>
                <a:ext cx="2982291" cy="8257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Ορθογώνιο 70"/>
              <p:cNvSpPr/>
              <p:nvPr/>
            </p:nvSpPr>
            <p:spPr>
              <a:xfrm>
                <a:off x="5433443" y="5229200"/>
                <a:ext cx="3220112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Ορθογώνιο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443" y="5229200"/>
                <a:ext cx="3220112" cy="7938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5508104" y="6273316"/>
                <a:ext cx="29529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𝛔𝛕𝛂𝛉𝛆𝛒𝛐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273316"/>
                <a:ext cx="295292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6543195" y="1196974"/>
            <a:ext cx="908530" cy="734071"/>
            <a:chOff x="6543195" y="1196974"/>
            <a:chExt cx="908530" cy="734071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6588125" y="1196974"/>
              <a:ext cx="863600" cy="431800"/>
              <a:chOff x="4150" y="754"/>
              <a:chExt cx="544" cy="272"/>
            </a:xfrm>
          </p:grpSpPr>
          <p:sp>
            <p:nvSpPr>
              <p:cNvPr id="10286" name="Oval 7"/>
              <p:cNvSpPr>
                <a:spLocks noChangeArrowheads="1"/>
              </p:cNvSpPr>
              <p:nvPr/>
            </p:nvSpPr>
            <p:spPr bwMode="auto">
              <a:xfrm>
                <a:off x="4422" y="754"/>
                <a:ext cx="272" cy="27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D67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288" name="Line 17"/>
              <p:cNvSpPr>
                <a:spLocks noChangeShapeType="1"/>
              </p:cNvSpPr>
              <p:nvPr/>
            </p:nvSpPr>
            <p:spPr bwMode="auto">
              <a:xfrm flipH="1">
                <a:off x="4150" y="890"/>
                <a:ext cx="272" cy="0"/>
              </a:xfrm>
              <a:prstGeom prst="line">
                <a:avLst/>
              </a:prstGeom>
              <a:noFill/>
              <a:ln w="47625">
                <a:solidFill>
                  <a:srgbClr val="D67F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89" name="Text Box 31"/>
              <p:cNvSpPr txBox="1">
                <a:spLocks noChangeArrowheads="1"/>
              </p:cNvSpPr>
              <p:nvPr/>
            </p:nvSpPr>
            <p:spPr bwMode="auto">
              <a:xfrm>
                <a:off x="4513" y="79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FFFF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543195" y="1469380"/>
                  <a:ext cx="6863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𝐟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195" y="1469380"/>
                  <a:ext cx="68634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054347" y="2012099"/>
                <a:ext cx="2000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𝐟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347" y="2012099"/>
                <a:ext cx="2000099" cy="461665"/>
              </a:xfrm>
              <a:prstGeom prst="rect">
                <a:avLst/>
              </a:prstGeom>
              <a:blipFill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056276" y="2463279"/>
                <a:ext cx="2000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𝟐𝐟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463279"/>
                <a:ext cx="2000099" cy="461665"/>
              </a:xfrm>
              <a:prstGeom prst="rect">
                <a:avLst/>
              </a:prstGeom>
              <a:blipFill>
                <a:blip r:embed="rId1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Ομάδα 18"/>
          <p:cNvGrpSpPr/>
          <p:nvPr/>
        </p:nvGrpSpPr>
        <p:grpSpPr>
          <a:xfrm>
            <a:off x="7885113" y="1125539"/>
            <a:ext cx="1161001" cy="755289"/>
            <a:chOff x="7885113" y="1125539"/>
            <a:chExt cx="1161001" cy="755289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885113" y="1125539"/>
              <a:ext cx="971550" cy="576263"/>
              <a:chOff x="4967" y="709"/>
              <a:chExt cx="612" cy="363"/>
            </a:xfrm>
          </p:grpSpPr>
          <p:sp>
            <p:nvSpPr>
              <p:cNvPr id="10282" name="Oval 8"/>
              <p:cNvSpPr>
                <a:spLocks noChangeArrowheads="1"/>
              </p:cNvSpPr>
              <p:nvPr/>
            </p:nvSpPr>
            <p:spPr bwMode="auto">
              <a:xfrm>
                <a:off x="4967" y="709"/>
                <a:ext cx="363" cy="363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284" name="Line 18"/>
              <p:cNvSpPr>
                <a:spLocks noChangeShapeType="1"/>
              </p:cNvSpPr>
              <p:nvPr/>
            </p:nvSpPr>
            <p:spPr bwMode="auto">
              <a:xfrm>
                <a:off x="5284" y="890"/>
                <a:ext cx="295" cy="0"/>
              </a:xfrm>
              <a:prstGeom prst="line">
                <a:avLst/>
              </a:prstGeom>
              <a:noFill/>
              <a:ln w="47625">
                <a:solidFill>
                  <a:srgbClr val="9966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85" name="Text Box 32"/>
              <p:cNvSpPr txBox="1">
                <a:spLocks noChangeArrowheads="1"/>
              </p:cNvSpPr>
              <p:nvPr/>
            </p:nvSpPr>
            <p:spPr bwMode="auto">
              <a:xfrm>
                <a:off x="5125" y="79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359772" y="1419163"/>
                  <a:ext cx="6863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𝐟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9772" y="1419163"/>
                  <a:ext cx="686342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utoUpdateAnimBg="0"/>
      <p:bldP spid="21516" grpId="0" autoUpdateAnimBg="0"/>
      <p:bldP spid="21517" grpId="0" autoUpdateAnimBg="0"/>
      <p:bldP spid="21539" grpId="0"/>
      <p:bldP spid="8" grpId="0"/>
      <p:bldP spid="56" grpId="0"/>
      <p:bldP spid="65" grpId="0"/>
      <p:bldP spid="67" grpId="0"/>
      <p:bldP spid="68" grpId="0"/>
      <p:bldP spid="69" grpId="0"/>
      <p:bldP spid="15" grpId="0"/>
      <p:bldP spid="71" grpId="0"/>
      <p:bldP spid="17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2632</Words>
  <Application>Microsoft Office PowerPoint</Application>
  <PresentationFormat>Προβολή στην οθόνη (4:3)</PresentationFormat>
  <Paragraphs>347</Paragraphs>
  <Slides>14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Default Design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Sideris</dc:creator>
  <cp:lastModifiedBy>Sideris</cp:lastModifiedBy>
  <cp:revision>177</cp:revision>
  <dcterms:created xsi:type="dcterms:W3CDTF">2007-11-25T21:14:26Z</dcterms:created>
  <dcterms:modified xsi:type="dcterms:W3CDTF">2020-11-15T22:20:24Z</dcterms:modified>
</cp:coreProperties>
</file>