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3"/>
  </p:notesMasterIdLst>
  <p:sldIdLst>
    <p:sldId id="256" r:id="rId2"/>
    <p:sldId id="27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5" r:id="rId21"/>
    <p:sldId id="276"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4660"/>
  </p:normalViewPr>
  <p:slideViewPr>
    <p:cSldViewPr>
      <p:cViewPr varScale="1">
        <p:scale>
          <a:sx n="110" d="100"/>
          <a:sy n="110" d="100"/>
        </p:scale>
        <p:origin x="-166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12-17 ετων</c:v>
                </c:pt>
              </c:strCache>
            </c:strRef>
          </c:tx>
          <c:marker>
            <c:symbol val="none"/>
          </c:marker>
          <c:cat>
            <c:numRef>
              <c:f>Sheet1!$A$2:$A$11</c:f>
              <c:numCache>
                <c:formatCode>General</c:formatCode>
                <c:ptCount val="10"/>
                <c:pt idx="0">
                  <c:v>1985</c:v>
                </c:pt>
                <c:pt idx="1">
                  <c:v>1991</c:v>
                </c:pt>
                <c:pt idx="2">
                  <c:v>1992</c:v>
                </c:pt>
                <c:pt idx="3">
                  <c:v>1993</c:v>
                </c:pt>
                <c:pt idx="4">
                  <c:v>1994</c:v>
                </c:pt>
                <c:pt idx="5">
                  <c:v>1995</c:v>
                </c:pt>
                <c:pt idx="6">
                  <c:v>1996</c:v>
                </c:pt>
                <c:pt idx="7">
                  <c:v>1997</c:v>
                </c:pt>
                <c:pt idx="8">
                  <c:v>1998</c:v>
                </c:pt>
                <c:pt idx="9">
                  <c:v>1999</c:v>
                </c:pt>
              </c:numCache>
            </c:numRef>
          </c:cat>
          <c:val>
            <c:numRef>
              <c:f>Sheet1!$B$2:$B$11</c:f>
              <c:numCache>
                <c:formatCode>General</c:formatCode>
                <c:ptCount val="10"/>
                <c:pt idx="0">
                  <c:v>25</c:v>
                </c:pt>
                <c:pt idx="1">
                  <c:v>10</c:v>
                </c:pt>
                <c:pt idx="2">
                  <c:v>12</c:v>
                </c:pt>
                <c:pt idx="3">
                  <c:v>7</c:v>
                </c:pt>
                <c:pt idx="4">
                  <c:v>6</c:v>
                </c:pt>
                <c:pt idx="5">
                  <c:v>6</c:v>
                </c:pt>
                <c:pt idx="6">
                  <c:v>6</c:v>
                </c:pt>
                <c:pt idx="7">
                  <c:v>6</c:v>
                </c:pt>
                <c:pt idx="8">
                  <c:v>6</c:v>
                </c:pt>
                <c:pt idx="9">
                  <c:v>7</c:v>
                </c:pt>
              </c:numCache>
            </c:numRef>
          </c:val>
          <c:smooth val="0"/>
        </c:ser>
        <c:ser>
          <c:idx val="1"/>
          <c:order val="1"/>
          <c:tx>
            <c:strRef>
              <c:f>Sheet1!$C$1</c:f>
              <c:strCache>
                <c:ptCount val="1"/>
                <c:pt idx="0">
                  <c:v>18-25 ετων</c:v>
                </c:pt>
              </c:strCache>
            </c:strRef>
          </c:tx>
          <c:marker>
            <c:symbol val="none"/>
          </c:marker>
          <c:cat>
            <c:numRef>
              <c:f>Sheet1!$A$2:$A$11</c:f>
              <c:numCache>
                <c:formatCode>General</c:formatCode>
                <c:ptCount val="10"/>
                <c:pt idx="0">
                  <c:v>1985</c:v>
                </c:pt>
                <c:pt idx="1">
                  <c:v>1991</c:v>
                </c:pt>
                <c:pt idx="2">
                  <c:v>1992</c:v>
                </c:pt>
                <c:pt idx="3">
                  <c:v>1993</c:v>
                </c:pt>
                <c:pt idx="4">
                  <c:v>1994</c:v>
                </c:pt>
                <c:pt idx="5">
                  <c:v>1995</c:v>
                </c:pt>
                <c:pt idx="6">
                  <c:v>1996</c:v>
                </c:pt>
                <c:pt idx="7">
                  <c:v>1997</c:v>
                </c:pt>
                <c:pt idx="8">
                  <c:v>1998</c:v>
                </c:pt>
                <c:pt idx="9">
                  <c:v>1999</c:v>
                </c:pt>
              </c:numCache>
            </c:numRef>
          </c:cat>
          <c:val>
            <c:numRef>
              <c:f>Sheet1!$C$2:$C$11</c:f>
              <c:numCache>
                <c:formatCode>General</c:formatCode>
                <c:ptCount val="10"/>
                <c:pt idx="0">
                  <c:v>26</c:v>
                </c:pt>
                <c:pt idx="1">
                  <c:v>17</c:v>
                </c:pt>
                <c:pt idx="2">
                  <c:v>13</c:v>
                </c:pt>
                <c:pt idx="3">
                  <c:v>14</c:v>
                </c:pt>
                <c:pt idx="4">
                  <c:v>13</c:v>
                </c:pt>
                <c:pt idx="5">
                  <c:v>15</c:v>
                </c:pt>
                <c:pt idx="6">
                  <c:v>16</c:v>
                </c:pt>
                <c:pt idx="7">
                  <c:v>16.7</c:v>
                </c:pt>
                <c:pt idx="8">
                  <c:v>18</c:v>
                </c:pt>
                <c:pt idx="9">
                  <c:v>20</c:v>
                </c:pt>
              </c:numCache>
            </c:numRef>
          </c:val>
          <c:smooth val="0"/>
        </c:ser>
        <c:ser>
          <c:idx val="2"/>
          <c:order val="2"/>
          <c:tx>
            <c:strRef>
              <c:f>Sheet1!$D$1</c:f>
              <c:strCache>
                <c:ptCount val="1"/>
                <c:pt idx="0">
                  <c:v>26-34 ετων</c:v>
                </c:pt>
              </c:strCache>
            </c:strRef>
          </c:tx>
          <c:marker>
            <c:symbol val="none"/>
          </c:marker>
          <c:cat>
            <c:numRef>
              <c:f>Sheet1!$A$2:$A$11</c:f>
              <c:numCache>
                <c:formatCode>General</c:formatCode>
                <c:ptCount val="10"/>
                <c:pt idx="0">
                  <c:v>1985</c:v>
                </c:pt>
                <c:pt idx="1">
                  <c:v>1991</c:v>
                </c:pt>
                <c:pt idx="2">
                  <c:v>1992</c:v>
                </c:pt>
                <c:pt idx="3">
                  <c:v>1993</c:v>
                </c:pt>
                <c:pt idx="4">
                  <c:v>1994</c:v>
                </c:pt>
                <c:pt idx="5">
                  <c:v>1995</c:v>
                </c:pt>
                <c:pt idx="6">
                  <c:v>1996</c:v>
                </c:pt>
                <c:pt idx="7">
                  <c:v>1997</c:v>
                </c:pt>
                <c:pt idx="8">
                  <c:v>1998</c:v>
                </c:pt>
                <c:pt idx="9">
                  <c:v>1999</c:v>
                </c:pt>
              </c:numCache>
            </c:numRef>
          </c:cat>
          <c:val>
            <c:numRef>
              <c:f>Sheet1!$D$2:$D$11</c:f>
              <c:numCache>
                <c:formatCode>General</c:formatCode>
                <c:ptCount val="10"/>
                <c:pt idx="0">
                  <c:v>14</c:v>
                </c:pt>
                <c:pt idx="1">
                  <c:v>6</c:v>
                </c:pt>
                <c:pt idx="2">
                  <c:v>5</c:v>
                </c:pt>
                <c:pt idx="3">
                  <c:v>6.5</c:v>
                </c:pt>
                <c:pt idx="4">
                  <c:v>8</c:v>
                </c:pt>
                <c:pt idx="5">
                  <c:v>10</c:v>
                </c:pt>
                <c:pt idx="6">
                  <c:v>12</c:v>
                </c:pt>
                <c:pt idx="7">
                  <c:v>11.4</c:v>
                </c:pt>
                <c:pt idx="8">
                  <c:v>11</c:v>
                </c:pt>
                <c:pt idx="9">
                  <c:v>10.3</c:v>
                </c:pt>
              </c:numCache>
            </c:numRef>
          </c:val>
          <c:smooth val="0"/>
        </c:ser>
        <c:ser>
          <c:idx val="3"/>
          <c:order val="3"/>
          <c:tx>
            <c:strRef>
              <c:f>Sheet1!$E$1</c:f>
              <c:strCache>
                <c:ptCount val="1"/>
                <c:pt idx="0">
                  <c:v>35 +</c:v>
                </c:pt>
              </c:strCache>
            </c:strRef>
          </c:tx>
          <c:marker>
            <c:symbol val="none"/>
          </c:marker>
          <c:cat>
            <c:numRef>
              <c:f>Sheet1!$A$2:$A$11</c:f>
              <c:numCache>
                <c:formatCode>General</c:formatCode>
                <c:ptCount val="10"/>
                <c:pt idx="0">
                  <c:v>1985</c:v>
                </c:pt>
                <c:pt idx="1">
                  <c:v>1991</c:v>
                </c:pt>
                <c:pt idx="2">
                  <c:v>1992</c:v>
                </c:pt>
                <c:pt idx="3">
                  <c:v>1993</c:v>
                </c:pt>
                <c:pt idx="4">
                  <c:v>1994</c:v>
                </c:pt>
                <c:pt idx="5">
                  <c:v>1995</c:v>
                </c:pt>
                <c:pt idx="6">
                  <c:v>1996</c:v>
                </c:pt>
                <c:pt idx="7">
                  <c:v>1997</c:v>
                </c:pt>
                <c:pt idx="8">
                  <c:v>1998</c:v>
                </c:pt>
                <c:pt idx="9">
                  <c:v>1999</c:v>
                </c:pt>
              </c:numCache>
            </c:numRef>
          </c:cat>
          <c:val>
            <c:numRef>
              <c:f>Sheet1!$E$2:$E$11</c:f>
              <c:numCache>
                <c:formatCode>General</c:formatCode>
                <c:ptCount val="10"/>
                <c:pt idx="0">
                  <c:v>4</c:v>
                </c:pt>
                <c:pt idx="1">
                  <c:v>3</c:v>
                </c:pt>
                <c:pt idx="2">
                  <c:v>2</c:v>
                </c:pt>
                <c:pt idx="3">
                  <c:v>2.5</c:v>
                </c:pt>
                <c:pt idx="4">
                  <c:v>2.5</c:v>
                </c:pt>
                <c:pt idx="5">
                  <c:v>2.2999999999999998</c:v>
                </c:pt>
                <c:pt idx="6">
                  <c:v>2.2999999999999998</c:v>
                </c:pt>
                <c:pt idx="7">
                  <c:v>3</c:v>
                </c:pt>
                <c:pt idx="8">
                  <c:v>2</c:v>
                </c:pt>
                <c:pt idx="9">
                  <c:v>3</c:v>
                </c:pt>
              </c:numCache>
            </c:numRef>
          </c:val>
          <c:smooth val="0"/>
        </c:ser>
        <c:dLbls>
          <c:showLegendKey val="0"/>
          <c:showVal val="0"/>
          <c:showCatName val="0"/>
          <c:showSerName val="0"/>
          <c:showPercent val="0"/>
          <c:showBubbleSize val="0"/>
        </c:dLbls>
        <c:marker val="1"/>
        <c:smooth val="0"/>
        <c:axId val="133314816"/>
        <c:axId val="133324800"/>
      </c:lineChart>
      <c:catAx>
        <c:axId val="133314816"/>
        <c:scaling>
          <c:orientation val="minMax"/>
        </c:scaling>
        <c:delete val="0"/>
        <c:axPos val="b"/>
        <c:numFmt formatCode="General" sourceLinked="1"/>
        <c:majorTickMark val="out"/>
        <c:minorTickMark val="none"/>
        <c:tickLblPos val="nextTo"/>
        <c:crossAx val="133324800"/>
        <c:crosses val="autoZero"/>
        <c:auto val="1"/>
        <c:lblAlgn val="ctr"/>
        <c:lblOffset val="100"/>
        <c:noMultiLvlLbl val="0"/>
      </c:catAx>
      <c:valAx>
        <c:axId val="133324800"/>
        <c:scaling>
          <c:orientation val="minMax"/>
        </c:scaling>
        <c:delete val="0"/>
        <c:axPos val="l"/>
        <c:majorGridlines/>
        <c:numFmt formatCode="General" sourceLinked="1"/>
        <c:majorTickMark val="out"/>
        <c:minorTickMark val="none"/>
        <c:tickLblPos val="nextTo"/>
        <c:crossAx val="133314816"/>
        <c:crosses val="autoZero"/>
        <c:crossBetween val="between"/>
      </c:valAx>
    </c:plotArea>
    <c:legend>
      <c:legendPos val="r"/>
      <c:layout/>
      <c:overlay val="0"/>
    </c:legend>
    <c:plotVisOnly val="1"/>
    <c:dispBlanksAs val="gap"/>
    <c:showDLblsOverMax val="0"/>
  </c:chart>
  <c:txPr>
    <a:bodyPr/>
    <a:lstStyle/>
    <a:p>
      <a:pPr>
        <a:defRPr sz="1800"/>
      </a:pPr>
      <a:endParaRPr lang="el-G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0461A6-0E14-48DF-8FDC-5AC8B8F6335F}" type="datetimeFigureOut">
              <a:rPr lang="el-GR" smtClean="0"/>
              <a:t>21/11/2022</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C7DCBC-9093-4865-B711-4B0DBB274321}" type="slidenum">
              <a:rPr lang="el-GR" smtClean="0"/>
              <a:t>‹#›</a:t>
            </a:fld>
            <a:endParaRPr lang="el-GR"/>
          </a:p>
        </p:txBody>
      </p:sp>
    </p:spTree>
    <p:extLst>
      <p:ext uri="{BB962C8B-B14F-4D97-AF65-F5344CB8AC3E}">
        <p14:creationId xmlns:p14="http://schemas.microsoft.com/office/powerpoint/2010/main" val="3100474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6C7DCBC-9093-4865-B711-4B0DBB274321}" type="slidenum">
              <a:rPr lang="el-GR" smtClean="0"/>
              <a:t>1</a:t>
            </a:fld>
            <a:endParaRPr lang="el-GR"/>
          </a:p>
        </p:txBody>
      </p:sp>
    </p:spTree>
    <p:extLst>
      <p:ext uri="{BB962C8B-B14F-4D97-AF65-F5344CB8AC3E}">
        <p14:creationId xmlns:p14="http://schemas.microsoft.com/office/powerpoint/2010/main" val="3558078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4E82825-B083-4EF8-A944-12C56BAB88C5}" type="datetimeFigureOut">
              <a:rPr lang="el-GR" smtClean="0"/>
              <a:t>21/11/2022</a:t>
            </a:fld>
            <a:endParaRPr lang="el-GR"/>
          </a:p>
        </p:txBody>
      </p:sp>
      <p:sp>
        <p:nvSpPr>
          <p:cNvPr id="17" name="Footer Placeholder 16"/>
          <p:cNvSpPr>
            <a:spLocks noGrp="1"/>
          </p:cNvSpPr>
          <p:nvPr>
            <p:ph type="ftr" sz="quarter" idx="11"/>
          </p:nvPr>
        </p:nvSpPr>
        <p:spPr/>
        <p:txBody>
          <a:bodyPr/>
          <a:lstStyle/>
          <a:p>
            <a:endParaRPr lang="el-GR"/>
          </a:p>
        </p:txBody>
      </p:sp>
      <p:sp>
        <p:nvSpPr>
          <p:cNvPr id="29" name="Slide Number Placeholder 28"/>
          <p:cNvSpPr>
            <a:spLocks noGrp="1"/>
          </p:cNvSpPr>
          <p:nvPr>
            <p:ph type="sldNum" sz="quarter" idx="12"/>
          </p:nvPr>
        </p:nvSpPr>
        <p:spPr/>
        <p:txBody>
          <a:bodyPr/>
          <a:lstStyle/>
          <a:p>
            <a:fld id="{D3EA1EEB-DF78-4170-B408-664611542D90}" type="slidenum">
              <a:rPr lang="el-GR" smtClean="0"/>
              <a:t>‹#›</a:t>
            </a:fld>
            <a:endParaRPr lang="el-G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E82825-B083-4EF8-A944-12C56BAB88C5}" type="datetimeFigureOut">
              <a:rPr lang="el-GR" smtClean="0"/>
              <a:t>21/11/2022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EA1EEB-DF78-4170-B408-664611542D90}" type="slidenum">
              <a:rPr lang="el-GR" smtClean="0"/>
              <a:t>‹#›</a:t>
            </a:fld>
            <a:endParaRPr lang="el-GR"/>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E82825-B083-4EF8-A944-12C56BAB88C5}" type="datetimeFigureOut">
              <a:rPr lang="el-GR" smtClean="0"/>
              <a:t>21/11/2022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EA1EEB-DF78-4170-B408-664611542D90}" type="slidenum">
              <a:rPr lang="el-GR" smtClean="0"/>
              <a:t>‹#›</a:t>
            </a:fld>
            <a:endParaRPr lang="el-GR"/>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E82825-B083-4EF8-A944-12C56BAB88C5}" type="datetimeFigureOut">
              <a:rPr lang="el-GR" smtClean="0"/>
              <a:t>21/11/2022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EA1EEB-DF78-4170-B408-664611542D90}" type="slidenum">
              <a:rPr lang="el-GR" smtClean="0"/>
              <a:t>‹#›</a:t>
            </a:fld>
            <a:endParaRPr lang="el-GR"/>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E82825-B083-4EF8-A944-12C56BAB88C5}" type="datetimeFigureOut">
              <a:rPr lang="el-GR" smtClean="0"/>
              <a:t>21/11/2022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7924800" y="6416675"/>
            <a:ext cx="762000" cy="365125"/>
          </a:xfrm>
        </p:spPr>
        <p:txBody>
          <a:bodyPr/>
          <a:lstStyle/>
          <a:p>
            <a:fld id="{D3EA1EEB-DF78-4170-B408-664611542D90}"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E82825-B083-4EF8-A944-12C56BAB88C5}" type="datetimeFigureOut">
              <a:rPr lang="el-GR" smtClean="0"/>
              <a:t>21/11/2022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EA1EEB-DF78-4170-B408-664611542D90}" type="slidenum">
              <a:rPr lang="el-GR" smtClean="0"/>
              <a:t>‹#›</a:t>
            </a:fld>
            <a:endParaRPr lang="el-GR"/>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4E82825-B083-4EF8-A944-12C56BAB88C5}" type="datetimeFigureOut">
              <a:rPr lang="el-GR" smtClean="0"/>
              <a:t>21/11/2022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3EA1EEB-DF78-4170-B408-664611542D90}" type="slidenum">
              <a:rPr lang="el-GR" smtClean="0"/>
              <a:t>‹#›</a:t>
            </a:fld>
            <a:endParaRPr lang="el-GR"/>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E82825-B083-4EF8-A944-12C56BAB88C5}" type="datetimeFigureOut">
              <a:rPr lang="el-GR" smtClean="0"/>
              <a:t>21/11/2022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3EA1EEB-DF78-4170-B408-664611542D90}" type="slidenum">
              <a:rPr lang="el-GR" smtClean="0"/>
              <a:t>‹#›</a:t>
            </a:fld>
            <a:endParaRPr lang="el-GR"/>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82825-B083-4EF8-A944-12C56BAB88C5}" type="datetimeFigureOut">
              <a:rPr lang="el-GR" smtClean="0"/>
              <a:t>21/11/2022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3EA1EEB-DF78-4170-B408-664611542D90}" type="slidenum">
              <a:rPr lang="el-GR" smtClean="0"/>
              <a:t>‹#›</a:t>
            </a:fld>
            <a:endParaRPr lang="el-GR"/>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E82825-B083-4EF8-A944-12C56BAB88C5}" type="datetimeFigureOut">
              <a:rPr lang="el-GR" smtClean="0"/>
              <a:t>21/11/2022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EA1EEB-DF78-4170-B408-664611542D90}" type="slidenum">
              <a:rPr lang="el-GR" smtClean="0"/>
              <a:t>‹#›</a:t>
            </a:fld>
            <a:endParaRPr lang="el-GR"/>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E82825-B083-4EF8-A944-12C56BAB88C5}" type="datetimeFigureOut">
              <a:rPr lang="el-GR" smtClean="0"/>
              <a:t>21/11/2022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EA1EEB-DF78-4170-B408-664611542D90}" type="slidenum">
              <a:rPr lang="el-GR" smtClean="0"/>
              <a:t>‹#›</a:t>
            </a:fld>
            <a:endParaRPr lang="el-GR"/>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4E82825-B083-4EF8-A944-12C56BAB88C5}" type="datetimeFigureOut">
              <a:rPr lang="el-GR" smtClean="0"/>
              <a:t>21/11/2022</a:t>
            </a:fld>
            <a:endParaRPr lang="el-G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3EA1EEB-DF78-4170-B408-664611542D90}"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spd="slow">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772400" cy="1800200"/>
          </a:xfrm>
          <a:solidFill>
            <a:srgbClr val="92D050"/>
          </a:solidFill>
        </p:spPr>
        <p:txBody>
          <a:bodyPr>
            <a:normAutofit/>
          </a:bodyPr>
          <a:lstStyle/>
          <a:p>
            <a:r>
              <a:rPr lang="el-GR" sz="3600" b="1" i="1" u="sng" dirty="0" smtClean="0"/>
              <a:t>ΣΧΕΣΕΙΣ ΚΑΤΑ ΤΗΝ ΔΙΑΡΚΕΙΑ ΤΗΣ ΕΦΗΒειΑΣ</a:t>
            </a:r>
            <a:endParaRPr lang="el-GR" sz="3600" b="1" i="1" u="sng" dirty="0"/>
          </a:p>
        </p:txBody>
      </p:sp>
      <p:sp>
        <p:nvSpPr>
          <p:cNvPr id="3" name="Subtitle 2"/>
          <p:cNvSpPr>
            <a:spLocks noGrp="1"/>
          </p:cNvSpPr>
          <p:nvPr>
            <p:ph type="subTitle" idx="1"/>
          </p:nvPr>
        </p:nvSpPr>
        <p:spPr>
          <a:xfrm>
            <a:off x="467544" y="2132856"/>
            <a:ext cx="8064896" cy="3816424"/>
          </a:xfrm>
        </p:spPr>
        <p:txBody>
          <a:bodyPr>
            <a:normAutofit/>
          </a:bodyPr>
          <a:lstStyle/>
          <a:p>
            <a:r>
              <a:rPr lang="el-GR" dirty="0" smtClean="0"/>
              <a:t>.</a:t>
            </a:r>
          </a:p>
          <a:p>
            <a:endParaRPr lang="el-GR" dirty="0"/>
          </a:p>
        </p:txBody>
      </p:sp>
      <p:pic>
        <p:nvPicPr>
          <p:cNvPr id="1026" name="Picture 2" descr="C:\Users\pisli\Desktop\depositphotos_3691209-stock-photo-teenagers-in-circ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2564904"/>
            <a:ext cx="6021082"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7095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circle(in)">
                                      <p:cBhvr>
                                        <p:cTn id="22"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r>
              <a:rPr lang="el-GR" dirty="0" smtClean="0"/>
              <a:t>Παρόλο που το 80% των εφήβων ανήκουν σε συγκεκριμένες ομάδες, το 20% δεν ανήκει σε καμιά ομάδα και ονομάζονται «μοναχικοί». Οι περισσότεροι πιστεύουν πως το να είναι κάποιος μόνος του είναι δυσάρεστο και δεν θα το επέλεγε κανείς, όπου αυτό δεν ισχύει.</a:t>
            </a:r>
          </a:p>
          <a:p>
            <a:r>
              <a:rPr lang="el-GR" dirty="0" smtClean="0"/>
              <a:t> Οι δημιουργικοί </a:t>
            </a:r>
            <a:r>
              <a:rPr lang="el-GR" dirty="0"/>
              <a:t>ά</a:t>
            </a:r>
            <a:r>
              <a:rPr lang="el-GR" dirty="0" smtClean="0"/>
              <a:t>νθρωποι για παράδειγμα θέλουν να περνούν μόνοι τους το μεγαλύτερο μέρος του χρόνου. Η μοναχικότητα σχετίζεται με πολλές </a:t>
            </a:r>
            <a:r>
              <a:rPr lang="el-GR" dirty="0"/>
              <a:t>ά</a:t>
            </a:r>
            <a:r>
              <a:rPr lang="el-GR" dirty="0" smtClean="0"/>
              <a:t>λλες θετικές ιδιότητες, ορισμένοι </a:t>
            </a:r>
            <a:r>
              <a:rPr lang="el-GR" dirty="0"/>
              <a:t>ά</a:t>
            </a:r>
            <a:r>
              <a:rPr lang="el-GR" dirty="0" smtClean="0"/>
              <a:t>νθρωποι ανανεώνονται ή ηρεμούν, μπορούν να σκεφτούν καλύτερα </a:t>
            </a:r>
            <a:r>
              <a:rPr lang="el-GR" dirty="0"/>
              <a:t>ό</a:t>
            </a:r>
            <a:r>
              <a:rPr lang="el-GR" dirty="0" smtClean="0"/>
              <a:t>ταν είναι μόνοι τους. Ωστόσο  καταλήγουν μοναχικοί επειδή νιώθουν διαφορετικοί και ιδιόρρυθμοι .</a:t>
            </a:r>
            <a:endParaRPr lang="el-GR" dirty="0"/>
          </a:p>
        </p:txBody>
      </p:sp>
    </p:spTree>
    <p:extLst>
      <p:ext uri="{BB962C8B-B14F-4D97-AF65-F5344CB8AC3E}">
        <p14:creationId xmlns:p14="http://schemas.microsoft.com/office/powerpoint/2010/main" val="38225160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l-GR" dirty="0" smtClean="0"/>
              <a:t>Ερωτικές συναντήσεις</a:t>
            </a:r>
            <a:endParaRPr lang="el-GR" dirty="0"/>
          </a:p>
        </p:txBody>
      </p:sp>
      <p:sp>
        <p:nvSpPr>
          <p:cNvPr id="3" name="Content Placeholder 2"/>
          <p:cNvSpPr>
            <a:spLocks noGrp="1"/>
          </p:cNvSpPr>
          <p:nvPr>
            <p:ph idx="1"/>
          </p:nvPr>
        </p:nvSpPr>
        <p:spPr/>
        <p:txBody>
          <a:bodyPr/>
          <a:lstStyle/>
          <a:p>
            <a:r>
              <a:rPr lang="el-GR" dirty="0" smtClean="0"/>
              <a:t>Στην αρχή της εφηβείας μια παρέα αποτελείται από αγόρια μόνο ή μόνο από κορίτσια , αργότερα συμμετέχουν σε στενές παρέες του αντίθετου φύλου και αυτή η αλλαγή συμπίπτει με την </a:t>
            </a:r>
            <a:r>
              <a:rPr lang="el-GR" dirty="0"/>
              <a:t>έ</a:t>
            </a:r>
            <a:r>
              <a:rPr lang="el-GR" dirty="0" smtClean="0"/>
              <a:t>ναρξη των ερωτικών συναντήσεων. Η φιλική σχέση ανάμεσα στα δυο αντίθετα φύλα ισχύει σε μικρότερη ηλικία κυρίως στα κορίτσια σε σχέση με τα αγόρια. </a:t>
            </a:r>
            <a:endParaRPr lang="el-GR" dirty="0"/>
          </a:p>
        </p:txBody>
      </p:sp>
    </p:spTree>
    <p:extLst>
      <p:ext uri="{BB962C8B-B14F-4D97-AF65-F5344CB8AC3E}">
        <p14:creationId xmlns:p14="http://schemas.microsoft.com/office/powerpoint/2010/main" val="7861271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a:xfrm>
            <a:off x="467544" y="1628800"/>
            <a:ext cx="8229600" cy="4709160"/>
          </a:xfrm>
        </p:spPr>
        <p:txBody>
          <a:bodyPr/>
          <a:lstStyle/>
          <a:p>
            <a:pPr marL="0" indent="0">
              <a:buNone/>
            </a:pPr>
            <a:r>
              <a:rPr lang="el-GR" dirty="0" smtClean="0"/>
              <a:t>Η αρχή της εφηβείας είναι </a:t>
            </a:r>
            <a:r>
              <a:rPr lang="el-GR" dirty="0"/>
              <a:t>έ</a:t>
            </a:r>
            <a:r>
              <a:rPr lang="el-GR" dirty="0" smtClean="0"/>
              <a:t>να στάδιο πειραματισμού, φαντασίας και ανακάλυψης για το πως να λειτουργούν σε μεικτές ομάδες και σε ζευγάρια, τους δίνει </a:t>
            </a:r>
            <a:r>
              <a:rPr lang="el-GR" dirty="0"/>
              <a:t>έ</a:t>
            </a:r>
            <a:r>
              <a:rPr lang="el-GR" dirty="0" smtClean="0"/>
              <a:t>τσι μια δοκιμαστική περίοδο για να συλλέξουν απόψεις και εμπειρίες που σχηματίζουν απόψεις για τους ρόλους του φύλου και τη σεξουαλική συμπεριφορά .</a:t>
            </a:r>
            <a:endParaRPr lang="el-GR" dirty="0"/>
          </a:p>
        </p:txBody>
      </p:sp>
    </p:spTree>
    <p:extLst>
      <p:ext uri="{BB962C8B-B14F-4D97-AF65-F5344CB8AC3E}">
        <p14:creationId xmlns:p14="http://schemas.microsoft.com/office/powerpoint/2010/main" val="21115876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229600" cy="1143000"/>
          </a:xfrm>
          <a:solidFill>
            <a:srgbClr val="92D050"/>
          </a:solidFill>
        </p:spPr>
        <p:txBody>
          <a:bodyPr>
            <a:normAutofit/>
          </a:bodyPr>
          <a:lstStyle/>
          <a:p>
            <a:r>
              <a:rPr lang="el-GR" dirty="0" smtClean="0"/>
              <a:t>Ριψοκίνδυνη συμπεριφορά </a:t>
            </a:r>
            <a:endParaRPr lang="el-GR" dirty="0"/>
          </a:p>
        </p:txBody>
      </p:sp>
      <p:sp>
        <p:nvSpPr>
          <p:cNvPr id="3" name="Content Placeholder 2"/>
          <p:cNvSpPr>
            <a:spLocks noGrp="1"/>
          </p:cNvSpPr>
          <p:nvPr>
            <p:ph idx="1"/>
          </p:nvPr>
        </p:nvSpPr>
        <p:spPr/>
        <p:txBody>
          <a:bodyPr>
            <a:normAutofit/>
          </a:bodyPr>
          <a:lstStyle/>
          <a:p>
            <a:r>
              <a:rPr lang="el-GR" dirty="0" smtClean="0"/>
              <a:t>Πολλοί έφηβοι κάνουν σεξ χωρίς να παίρνουν προφυλάξεις, μερικές φορές με πολλούς συντρόφους και έτσι μπορεί να υπάρχουν επιπτώσεις</a:t>
            </a:r>
            <a:r>
              <a:rPr lang="en-GB" dirty="0"/>
              <a:t>:</a:t>
            </a:r>
            <a:r>
              <a:rPr lang="el-GR" dirty="0" smtClean="0"/>
              <a:t> όπως η ανεπιθύμητη εγκυμοσύνη εως και ασθένειες που απειλούν την ζωή. Επίσης οι έφηβοι φημίζονται για την απρόσεκτη οδήγηση και για πολλές </a:t>
            </a:r>
            <a:r>
              <a:rPr lang="el-GR" dirty="0"/>
              <a:t>ά</a:t>
            </a:r>
            <a:r>
              <a:rPr lang="el-GR" dirty="0" smtClean="0"/>
              <a:t>λλες επικίνδυνες δραστηριότητες, όπως η βία που συχνά συνδέεται με συμμορίες και έχει αυξηθεί αρκετά. </a:t>
            </a:r>
            <a:endParaRPr lang="el-GR" dirty="0"/>
          </a:p>
        </p:txBody>
      </p:sp>
    </p:spTree>
    <p:extLst>
      <p:ext uri="{BB962C8B-B14F-4D97-AF65-F5344CB8AC3E}">
        <p14:creationId xmlns:p14="http://schemas.microsoft.com/office/powerpoint/2010/main" val="3900079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r>
              <a:rPr lang="el-GR" dirty="0" smtClean="0"/>
              <a:t>Επιπλέον υιοθετούν ριψοκίνδυνες συμπεριφορές</a:t>
            </a:r>
            <a:r>
              <a:rPr lang="el-GR" dirty="0"/>
              <a:t>.</a:t>
            </a:r>
            <a:r>
              <a:rPr lang="el-GR" dirty="0" smtClean="0"/>
              <a:t>  Μπορεί να βρεθούν σε δύσκολη θέση επειδή δεν αντιλαμβάνονται τον κίνδυνο ή οι προειδοποιήσεις ενηλίκων μπορεί να είναι αναποτελεσματικές ή και να τις αγνοήσουν</a:t>
            </a:r>
            <a:r>
              <a:rPr lang="el-GR" dirty="0"/>
              <a:t>.</a:t>
            </a:r>
            <a:r>
              <a:rPr lang="el-GR" dirty="0" smtClean="0"/>
              <a:t> Κιόλας θεωρούν ότι είναι </a:t>
            </a:r>
            <a:r>
              <a:rPr lang="el-GR" dirty="0"/>
              <a:t>ά</a:t>
            </a:r>
            <a:r>
              <a:rPr lang="el-GR" dirty="0" smtClean="0"/>
              <a:t>τρωτοι.</a:t>
            </a:r>
            <a:endParaRPr lang="el-GR" dirty="0"/>
          </a:p>
        </p:txBody>
      </p:sp>
    </p:spTree>
    <p:extLst>
      <p:ext uri="{BB962C8B-B14F-4D97-AF65-F5344CB8AC3E}">
        <p14:creationId xmlns:p14="http://schemas.microsoft.com/office/powerpoint/2010/main" val="13609611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r>
              <a:rPr lang="el-GR" dirty="0" smtClean="0"/>
              <a:t>Οι ριψοκίνδυνες συμπεριφορές χωρίζονται σε 5 κατηγορίες όπου αλληλεπιδρούν και οδηγούν τους εφήβους σε συμπεριφορές ή τρόπο ζωής σε υψηλό κίνδυνο, οι κατηγορίες αυτές είναι:</a:t>
            </a:r>
          </a:p>
          <a:p>
            <a:r>
              <a:rPr lang="el-GR" dirty="0" smtClean="0"/>
              <a:t>Βιολογία/Γενετική </a:t>
            </a:r>
          </a:p>
          <a:p>
            <a:r>
              <a:rPr lang="el-GR" dirty="0" smtClean="0"/>
              <a:t>Κοινωνικό περιβάλλον </a:t>
            </a:r>
          </a:p>
          <a:p>
            <a:r>
              <a:rPr lang="el-GR" dirty="0" smtClean="0"/>
              <a:t>Το περιβάλλον </a:t>
            </a:r>
            <a:r>
              <a:rPr lang="el-GR" dirty="0"/>
              <a:t>ό</a:t>
            </a:r>
            <a:r>
              <a:rPr lang="el-GR" dirty="0" smtClean="0"/>
              <a:t>πως το αντιλαμβάνεται ο έφηβος </a:t>
            </a:r>
          </a:p>
          <a:p>
            <a:r>
              <a:rPr lang="el-GR" dirty="0" smtClean="0"/>
              <a:t>Την προσωπικότητα                          και</a:t>
            </a:r>
          </a:p>
          <a:p>
            <a:r>
              <a:rPr lang="el-GR" dirty="0" smtClean="0"/>
              <a:t>Την ίδια την συμπεριφορά.</a:t>
            </a:r>
          </a:p>
        </p:txBody>
      </p:sp>
    </p:spTree>
    <p:extLst>
      <p:ext uri="{BB962C8B-B14F-4D97-AF65-F5344CB8AC3E}">
        <p14:creationId xmlns:p14="http://schemas.microsoft.com/office/powerpoint/2010/main" val="41062396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el-GR" dirty="0" smtClean="0"/>
              <a:t>Χρήση εξαρτησιογόνων ουσιών</a:t>
            </a:r>
            <a:endParaRPr lang="el-GR" dirty="0"/>
          </a:p>
        </p:txBody>
      </p:sp>
      <p:sp>
        <p:nvSpPr>
          <p:cNvPr id="3" name="Content Placeholder 2"/>
          <p:cNvSpPr>
            <a:spLocks noGrp="1"/>
          </p:cNvSpPr>
          <p:nvPr>
            <p:ph idx="1"/>
          </p:nvPr>
        </p:nvSpPr>
        <p:spPr/>
        <p:txBody>
          <a:bodyPr>
            <a:normAutofit/>
          </a:bodyPr>
          <a:lstStyle/>
          <a:p>
            <a:r>
              <a:rPr lang="el-GR" dirty="0" smtClean="0"/>
              <a:t>Διαδεδομένη συμπεριφορά υψηλού κινδύνου είναι και η χρήση και , επομένως , η κατανάλωση αλκοόλ και άλλων εξαρτησιογόνων ουσιών. Η νικοτίνη(τσιγάρο)και το αλκοόλ έχουν την μεγαλύτερη πιθανότητα κατάχρησης, γιατί πουλιούνται παντού, είναι φτηνά και πολλοί ενήλικοι λειτουργούν ως πρότυπα για την χρήση τους. Θεωρούν πως καπνίζοντας και πίνοντας αλκοόλ, τους κάνει πιο </a:t>
            </a:r>
            <a:r>
              <a:rPr lang="el-GR" dirty="0"/>
              <a:t>ώ</a:t>
            </a:r>
            <a:r>
              <a:rPr lang="el-GR" dirty="0" smtClean="0"/>
              <a:t>ριμους στα μάτια των άλλων </a:t>
            </a:r>
            <a:endParaRPr lang="el-GR" dirty="0"/>
          </a:p>
        </p:txBody>
      </p:sp>
    </p:spTree>
    <p:extLst>
      <p:ext uri="{BB962C8B-B14F-4D97-AF65-F5344CB8AC3E}">
        <p14:creationId xmlns:p14="http://schemas.microsoft.com/office/powerpoint/2010/main" val="1346457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lstStyle/>
          <a:p>
            <a:r>
              <a:rPr lang="el-GR" dirty="0" smtClean="0"/>
              <a:t>Εκτιμάται πως η χρήση αρχίζει απο την  ηλικία των 12 ετών. Η αύξηση της χρήσης παράνομων εξαρτησιογόνων ουσιών παρατηρήθηκε στην αρχή της δεκαετίας του 1990 σε ηλικιες των 12 εως 17 ετών και 18 εως 25 ετών όπου στην συνέχεια </a:t>
            </a:r>
            <a:r>
              <a:rPr lang="el-GR" dirty="0"/>
              <a:t>ά</a:t>
            </a:r>
            <a:r>
              <a:rPr lang="el-GR" dirty="0" smtClean="0"/>
              <a:t>ρχισε να σταθεροποιείται στις ηλικίες των 12 – 17 αλλά συνέχισε να αυξάνεται στην ηλικία 18 - 25</a:t>
            </a:r>
            <a:endParaRPr lang="el-GR" dirty="0"/>
          </a:p>
        </p:txBody>
      </p:sp>
    </p:spTree>
    <p:extLst>
      <p:ext uri="{BB962C8B-B14F-4D97-AF65-F5344CB8AC3E}">
        <p14:creationId xmlns:p14="http://schemas.microsoft.com/office/powerpoint/2010/main" val="10891373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r>
              <a:rPr lang="el-GR" dirty="0" smtClean="0"/>
              <a:t>ΠΟΣΟΣΤΟ ΧΡΗΣΗΣ ΤΟΝ ΠΡΟΗΓΟΥΜΕΝΟ ΜΗΝΑ</a:t>
            </a:r>
            <a:endParaRPr lang="el-G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34073287"/>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03957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lstStyle/>
          <a:p>
            <a:r>
              <a:rPr lang="el-GR" dirty="0" smtClean="0"/>
              <a:t>Καπνός:</a:t>
            </a:r>
            <a:r>
              <a:rPr lang="el-GR" dirty="0"/>
              <a:t> </a:t>
            </a:r>
            <a:r>
              <a:rPr lang="el-GR" dirty="0" smtClean="0"/>
              <a:t>Το κάπνισμα παραμένει δελεαστικό σύμβολο ωριμότητας για ορισμένους εφήβους, παρόλο που προκαλεί σοβαρό κίνδυνο  στην υγεία του ανθρώπου.Το χρόνιο κάπνισμα μπορεί να προκαλέσει πρόωρες καρδιακές προσβολές, καρκίνο του πνεύμονα και του λάρυγγα, εμφύσημα και άλλες ασθένειες του αναπνευστικού.</a:t>
            </a:r>
          </a:p>
        </p:txBody>
      </p:sp>
    </p:spTree>
    <p:extLst>
      <p:ext uri="{BB962C8B-B14F-4D97-AF65-F5344CB8AC3E}">
        <p14:creationId xmlns:p14="http://schemas.microsoft.com/office/powerpoint/2010/main" val="10122458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lstStyle/>
          <a:p>
            <a:r>
              <a:rPr lang="el-GR" b="1" dirty="0" smtClean="0"/>
              <a:t>Κατ</a:t>
            </a:r>
            <a:r>
              <a:rPr lang="el-GR" b="1" dirty="0"/>
              <a:t>ά</a:t>
            </a:r>
            <a:r>
              <a:rPr lang="el-GR" b="1" dirty="0" smtClean="0"/>
              <a:t> </a:t>
            </a:r>
            <a:r>
              <a:rPr lang="el-GR" b="1" dirty="0"/>
              <a:t>την </a:t>
            </a:r>
            <a:r>
              <a:rPr lang="el-GR" b="1" dirty="0" smtClean="0"/>
              <a:t>διάρκεια </a:t>
            </a:r>
            <a:r>
              <a:rPr lang="el-GR" b="1" dirty="0"/>
              <a:t>που </a:t>
            </a:r>
            <a:r>
              <a:rPr lang="el-GR" b="1" dirty="0" smtClean="0"/>
              <a:t>αποκτούν </a:t>
            </a:r>
            <a:r>
              <a:rPr lang="el-GR" b="1" dirty="0"/>
              <a:t>οι </a:t>
            </a:r>
            <a:r>
              <a:rPr lang="el-GR" b="1" dirty="0" smtClean="0"/>
              <a:t>έφηβοι μεγαλύτερη ανεξαρτησία </a:t>
            </a:r>
            <a:r>
              <a:rPr lang="el-GR" b="1" dirty="0"/>
              <a:t>απο τις </a:t>
            </a:r>
            <a:r>
              <a:rPr lang="el-GR" b="1" dirty="0" smtClean="0"/>
              <a:t>οικογένειες τους,εξαρτώνται ολοένα </a:t>
            </a:r>
            <a:r>
              <a:rPr lang="el-GR" b="1" dirty="0"/>
              <a:t>και </a:t>
            </a:r>
            <a:r>
              <a:rPr lang="el-GR" b="1" dirty="0" smtClean="0"/>
              <a:t>περισσότερο </a:t>
            </a:r>
            <a:r>
              <a:rPr lang="el-GR" b="1" dirty="0"/>
              <a:t>απο τις </a:t>
            </a:r>
            <a:r>
              <a:rPr lang="el-GR" b="1" dirty="0" smtClean="0"/>
              <a:t>φιλίες </a:t>
            </a:r>
            <a:r>
              <a:rPr lang="el-GR" b="1" dirty="0"/>
              <a:t>που τους </a:t>
            </a:r>
            <a:r>
              <a:rPr lang="el-GR" b="1" dirty="0" smtClean="0"/>
              <a:t>παρέχουν συναισθηματική στήριξη.Ιδιαίτερα </a:t>
            </a:r>
            <a:r>
              <a:rPr lang="el-GR" b="1" dirty="0"/>
              <a:t>οι </a:t>
            </a:r>
            <a:r>
              <a:rPr lang="el-GR" b="1" dirty="0" smtClean="0"/>
              <a:t>στενοί φίλοι </a:t>
            </a:r>
            <a:r>
              <a:rPr lang="el-GR" b="1" dirty="0"/>
              <a:t>που </a:t>
            </a:r>
            <a:r>
              <a:rPr lang="el-GR" b="1" dirty="0" smtClean="0"/>
              <a:t>συμβάλλουν </a:t>
            </a:r>
            <a:r>
              <a:rPr lang="el-GR" b="1" dirty="0"/>
              <a:t>στην </a:t>
            </a:r>
            <a:r>
              <a:rPr lang="el-GR" b="1" dirty="0" smtClean="0"/>
              <a:t>συγκρότηση ταυτότητας</a:t>
            </a:r>
            <a:r>
              <a:rPr lang="el-GR" dirty="0"/>
              <a:t>.</a:t>
            </a:r>
          </a:p>
          <a:p>
            <a:endParaRPr lang="el-GR" dirty="0"/>
          </a:p>
        </p:txBody>
      </p:sp>
    </p:spTree>
    <p:extLst>
      <p:ext uri="{BB962C8B-B14F-4D97-AF65-F5344CB8AC3E}">
        <p14:creationId xmlns:p14="http://schemas.microsoft.com/office/powerpoint/2010/main" val="216631777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r>
              <a:rPr lang="el-GR" dirty="0" smtClean="0"/>
              <a:t>Στο παρελθόν, τα αγόρια </a:t>
            </a:r>
            <a:r>
              <a:rPr lang="el-GR" dirty="0"/>
              <a:t>ά</a:t>
            </a:r>
            <a:r>
              <a:rPr lang="el-GR" dirty="0" smtClean="0"/>
              <a:t>ρχιζαν το κάπνισμα νωρίτερα απο τα κορίτσια και κάπνιζαν πιο πολύ.Απο τη δεκαετία του 1970 περισσότερα </a:t>
            </a:r>
            <a:r>
              <a:rPr lang="el-GR" dirty="0"/>
              <a:t>έ</a:t>
            </a:r>
            <a:r>
              <a:rPr lang="el-GR" dirty="0" smtClean="0"/>
              <a:t>φηβα κορίτσια κάπνιζαν από τα αγόρια.</a:t>
            </a:r>
          </a:p>
          <a:p>
            <a:pPr marL="0" indent="0">
              <a:buNone/>
            </a:pPr>
            <a:r>
              <a:rPr lang="el-GR" dirty="0"/>
              <a:t> </a:t>
            </a:r>
            <a:endParaRPr lang="el-GR" dirty="0" smtClean="0"/>
          </a:p>
        </p:txBody>
      </p:sp>
    </p:spTree>
    <p:extLst>
      <p:ext uri="{BB962C8B-B14F-4D97-AF65-F5344CB8AC3E}">
        <p14:creationId xmlns:p14="http://schemas.microsoft.com/office/powerpoint/2010/main" val="38282197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r>
              <a:rPr lang="el-GR" dirty="0" smtClean="0"/>
              <a:t>ΤΕΛΟΣ </a:t>
            </a:r>
          </a:p>
          <a:p>
            <a:endParaRPr lang="el-GR" dirty="0"/>
          </a:p>
          <a:p>
            <a:endParaRPr lang="el-GR" dirty="0" smtClean="0"/>
          </a:p>
          <a:p>
            <a:endParaRPr lang="el-GR" dirty="0"/>
          </a:p>
          <a:p>
            <a:endParaRPr lang="el-GR" dirty="0" smtClean="0"/>
          </a:p>
          <a:p>
            <a:endParaRPr lang="el-GR" dirty="0"/>
          </a:p>
          <a:p>
            <a:pPr marL="0" indent="0">
              <a:buNone/>
            </a:pPr>
            <a:r>
              <a:rPr lang="el-GR" smtClean="0"/>
              <a:t> Πάνος Μπαλιάκος</a:t>
            </a:r>
            <a:endParaRPr lang="el-GR" dirty="0"/>
          </a:p>
        </p:txBody>
      </p:sp>
    </p:spTree>
    <p:extLst>
      <p:ext uri="{BB962C8B-B14F-4D97-AF65-F5344CB8AC3E}">
        <p14:creationId xmlns:p14="http://schemas.microsoft.com/office/powerpoint/2010/main" val="807357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a:xfrm>
            <a:off x="395536" y="1628800"/>
            <a:ext cx="8229600" cy="4709160"/>
          </a:xfrm>
        </p:spPr>
        <p:txBody>
          <a:bodyPr/>
          <a:lstStyle/>
          <a:p>
            <a:pPr marL="0" indent="0">
              <a:buNone/>
            </a:pPr>
            <a:r>
              <a:rPr lang="el-GR" dirty="0" smtClean="0"/>
              <a:t>Στην διάρκεια της εφηβείας,οι ομάδες συνομηλίκων αποκτούν ιδιαίτερη σημασία, διότι ψάχνουν στήριξη από </a:t>
            </a:r>
            <a:r>
              <a:rPr lang="el-GR" dirty="0"/>
              <a:t>ά</a:t>
            </a:r>
            <a:r>
              <a:rPr lang="el-GR" dirty="0" smtClean="0"/>
              <a:t>λλους για να αντιμετωπίσουν τις σωματικές</a:t>
            </a:r>
            <a:r>
              <a:rPr lang="en-GB" dirty="0" smtClean="0"/>
              <a:t>, </a:t>
            </a:r>
            <a:r>
              <a:rPr lang="el-GR" dirty="0" smtClean="0"/>
              <a:t>συναισθηματικές και κοινωνικές μεταβολές τις εφηβείας .</a:t>
            </a:r>
            <a:endParaRPr lang="el-GR" dirty="0"/>
          </a:p>
        </p:txBody>
      </p:sp>
    </p:spTree>
    <p:extLst>
      <p:ext uri="{BB962C8B-B14F-4D97-AF65-F5344CB8AC3E}">
        <p14:creationId xmlns:p14="http://schemas.microsoft.com/office/powerpoint/2010/main" val="258317390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mph" presetSubtype="0" fill="hold" grpId="1" nodeType="clickEffect">
                                  <p:stCondLst>
                                    <p:cond delay="0"/>
                                  </p:stCondLst>
                                  <p:iterate type="lt">
                                    <p:tmPct val="4000"/>
                                  </p:iterate>
                                  <p:childTnLst>
                                    <p:set>
                                      <p:cBhvr override="childStyle">
                                        <p:cTn id="11" dur="5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l-GR" dirty="0" smtClean="0"/>
              <a:t>Κοινωνική επάρκεια</a:t>
            </a:r>
            <a:endParaRPr lang="el-GR" dirty="0"/>
          </a:p>
        </p:txBody>
      </p:sp>
      <p:sp>
        <p:nvSpPr>
          <p:cNvPr id="3" name="Content Placeholder 2"/>
          <p:cNvSpPr>
            <a:spLocks noGrp="1"/>
          </p:cNvSpPr>
          <p:nvPr>
            <p:ph idx="1"/>
          </p:nvPr>
        </p:nvSpPr>
        <p:spPr/>
        <p:txBody>
          <a:bodyPr/>
          <a:lstStyle/>
          <a:p>
            <a:r>
              <a:rPr lang="el-GR" dirty="0" smtClean="0"/>
              <a:t>Η κοινωνική επάρκεια βασίζεται στην ικανότητα του εφήβου να κάνει κοινωνικές συγκρίσεις, δηλαδή παρέχει στον έφηβο την δυνατότητα να συγκροτήσει ταυτότητα και να αξιολογήσει τα χαρακτηριστικά των άλλων. ¨Ετσι οι έφηβοι επιλέγουν στενούς και έμπιστους φίλους.</a:t>
            </a:r>
            <a:endParaRPr lang="el-GR" dirty="0"/>
          </a:p>
        </p:txBody>
      </p:sp>
    </p:spTree>
    <p:extLst>
      <p:ext uri="{BB962C8B-B14F-4D97-AF65-F5344CB8AC3E}">
        <p14:creationId xmlns:p14="http://schemas.microsoft.com/office/powerpoint/2010/main" val="42210257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1"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circle(in)">
                                      <p:cBhvr>
                                        <p:cTn id="2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build="p"/>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lstStyle/>
          <a:p>
            <a:r>
              <a:rPr lang="el-GR" dirty="0" smtClean="0"/>
              <a:t>Στην αρχή της εφηβείας, οι έφηβοι αφιερώνουν πολύ χρόνο προσπαθώντας να ορίσουν τον εαυτό τους μέσα σε μια διαφορετική «αρένα συνομηλίκων» που αποτελείται απο διάφορους τύπους νέων ανθρώπων. Επικεντρώνοντας κυρίως στην εμφάνιση τους και στα χαρακτηριστικά που τους κάνουν δημοφιλείς (αίσθηση του χιούμορ και η φιλικότητα).</a:t>
            </a:r>
            <a:endParaRPr lang="el-GR" dirty="0"/>
          </a:p>
        </p:txBody>
      </p:sp>
    </p:spTree>
    <p:extLst>
      <p:ext uri="{BB962C8B-B14F-4D97-AF65-F5344CB8AC3E}">
        <p14:creationId xmlns:p14="http://schemas.microsoft.com/office/powerpoint/2010/main" val="18871643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el-GR" dirty="0" smtClean="0"/>
              <a:t>Μεταξύ των ηλικιών 12 και 17 ετών , οι έφηβοι θα συμφωνούν σε δηλώσεις </a:t>
            </a:r>
            <a:r>
              <a:rPr lang="el-GR" dirty="0"/>
              <a:t>ό</a:t>
            </a:r>
            <a:r>
              <a:rPr lang="el-GR" dirty="0" smtClean="0"/>
              <a:t>πως</a:t>
            </a:r>
            <a:r>
              <a:rPr lang="el-GR" sz="3200" b="1" dirty="0" smtClean="0"/>
              <a:t>:«Αισθάνομαι </a:t>
            </a:r>
            <a:r>
              <a:rPr lang="el-GR" sz="3200" b="1" dirty="0"/>
              <a:t>ά</a:t>
            </a:r>
            <a:r>
              <a:rPr lang="el-GR" sz="3200" b="1" dirty="0" smtClean="0"/>
              <a:t>νετα να μιλάω με τον φίλο μου σχεδόν για τα πάντα» </a:t>
            </a:r>
            <a:r>
              <a:rPr lang="el-GR" dirty="0" smtClean="0"/>
              <a:t>και </a:t>
            </a:r>
            <a:r>
              <a:rPr lang="el-GR" sz="3200" b="1" dirty="0" smtClean="0"/>
              <a:t>«Ξέρω πως αισθάνεται ο φίλος μου για ορισμένα πράγματα χωρίς να μου το πει».</a:t>
            </a:r>
            <a:endParaRPr lang="el-GR" sz="3200" b="1" dirty="0"/>
          </a:p>
        </p:txBody>
      </p:sp>
    </p:spTree>
    <p:extLst>
      <p:ext uri="{BB962C8B-B14F-4D97-AF65-F5344CB8AC3E}">
        <p14:creationId xmlns:p14="http://schemas.microsoft.com/office/powerpoint/2010/main" val="3236625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a:xfrm>
            <a:off x="457200" y="1600200"/>
            <a:ext cx="8229600" cy="4997152"/>
          </a:xfrm>
        </p:spPr>
        <p:txBody>
          <a:bodyPr>
            <a:normAutofit/>
          </a:bodyPr>
          <a:lstStyle/>
          <a:p>
            <a:r>
              <a:rPr lang="el-GR" dirty="0" smtClean="0"/>
              <a:t>Οι έφηβοι τείνουν να επιλέγουν φίλους με βάση τα κοινά τους ενδιαφέροντα και τις δραστηριότητες, έτσι οι φιλίες γίνονται πιο στενές και αρχίζουν να στρέφονται στους έμπιστους φίλους παρά στους γονείς τους για συμβουλές , όπως:</a:t>
            </a:r>
          </a:p>
          <a:p>
            <a:r>
              <a:rPr lang="el-GR" dirty="0" smtClean="0"/>
              <a:t>- πως να ντυθούν </a:t>
            </a:r>
          </a:p>
          <a:p>
            <a:r>
              <a:rPr lang="el-GR" dirty="0" smtClean="0"/>
              <a:t>-πόσο να προχωρήσουν σε μια ερωτική συνάντηση </a:t>
            </a:r>
          </a:p>
          <a:p>
            <a:r>
              <a:rPr lang="el-GR" dirty="0" smtClean="0"/>
              <a:t>-εάν θα συμμετέχουν σε πάρτι με ποτά</a:t>
            </a:r>
            <a:endParaRPr lang="el-GR" dirty="0"/>
          </a:p>
        </p:txBody>
      </p:sp>
    </p:spTree>
    <p:extLst>
      <p:ext uri="{BB962C8B-B14F-4D97-AF65-F5344CB8AC3E}">
        <p14:creationId xmlns:p14="http://schemas.microsoft.com/office/powerpoint/2010/main" val="1611481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el-GR" dirty="0" smtClean="0"/>
              <a:t>Σχέσεις με συνομήλικους</a:t>
            </a:r>
            <a:endParaRPr lang="el-GR" dirty="0"/>
          </a:p>
        </p:txBody>
      </p:sp>
      <p:sp>
        <p:nvSpPr>
          <p:cNvPr id="3" name="Content Placeholder 2"/>
          <p:cNvSpPr>
            <a:spLocks noGrp="1"/>
          </p:cNvSpPr>
          <p:nvPr>
            <p:ph idx="1"/>
          </p:nvPr>
        </p:nvSpPr>
        <p:spPr/>
        <p:txBody>
          <a:bodyPr>
            <a:normAutofit/>
          </a:bodyPr>
          <a:lstStyle/>
          <a:p>
            <a:r>
              <a:rPr lang="el-GR" dirty="0" smtClean="0"/>
              <a:t>Υπάρχουν 2 βασικές ομάδες συνομηλίκων , όπου κατηγοροποιούνται με βάση το μέγεθος τους .</a:t>
            </a:r>
          </a:p>
          <a:p>
            <a:r>
              <a:rPr lang="el-GR" dirty="0" smtClean="0"/>
              <a:t>Η μεγαλύτερη κατηγορία, που ονομάζεται παρέα εφήβων και αποτελείται απο 15 εως και 30 άτομα .</a:t>
            </a:r>
          </a:p>
          <a:p>
            <a:r>
              <a:rPr lang="el-GR" dirty="0" smtClean="0"/>
              <a:t>Η μικρότερη κατηγορία που ονομάζεται στενή παρέα εφήβων(κλίκα) και αποτελείται απο τρία μέλη ή  φτάνει τα εννέα </a:t>
            </a:r>
            <a:r>
              <a:rPr lang="el-GR" dirty="0"/>
              <a:t>ά</a:t>
            </a:r>
            <a:r>
              <a:rPr lang="el-GR" dirty="0" smtClean="0"/>
              <a:t>τομα.</a:t>
            </a:r>
            <a:endParaRPr lang="el-GR" dirty="0"/>
          </a:p>
        </p:txBody>
      </p:sp>
    </p:spTree>
    <p:extLst>
      <p:ext uri="{BB962C8B-B14F-4D97-AF65-F5344CB8AC3E}">
        <p14:creationId xmlns:p14="http://schemas.microsoft.com/office/powerpoint/2010/main" val="16475655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r>
              <a:rPr lang="el-GR" dirty="0" smtClean="0"/>
              <a:t>Τα μέλη της στενής παρέας </a:t>
            </a:r>
            <a:r>
              <a:rPr lang="el-GR" dirty="0"/>
              <a:t>έ</a:t>
            </a:r>
            <a:r>
              <a:rPr lang="el-GR" dirty="0" smtClean="0"/>
              <a:t>χουν παρόμοια χαρακτηριστικά ενδιαφέροντα ή φήμη δηλαδή περιλαμβάνουν τους «</a:t>
            </a:r>
            <a:r>
              <a:rPr lang="el-GR" dirty="0" smtClean="0">
                <a:solidFill>
                  <a:srgbClr val="FF0000"/>
                </a:solidFill>
              </a:rPr>
              <a:t>αστείους»</a:t>
            </a:r>
            <a:r>
              <a:rPr lang="el-GR" dirty="0" smtClean="0"/>
              <a:t> , τους « </a:t>
            </a:r>
            <a:r>
              <a:rPr lang="el-GR" dirty="0" smtClean="0">
                <a:solidFill>
                  <a:srgbClr val="FFC000"/>
                </a:solidFill>
              </a:rPr>
              <a:t>δημοφιλείς</a:t>
            </a:r>
            <a:r>
              <a:rPr lang="el-GR" dirty="0" smtClean="0"/>
              <a:t>», τα </a:t>
            </a:r>
            <a:r>
              <a:rPr lang="el-GR" dirty="0" smtClean="0">
                <a:solidFill>
                  <a:srgbClr val="92D050"/>
                </a:solidFill>
              </a:rPr>
              <a:t>«μυαλά</a:t>
            </a:r>
            <a:r>
              <a:rPr lang="el-GR" dirty="0" smtClean="0"/>
              <a:t>» και τα «</a:t>
            </a:r>
            <a:r>
              <a:rPr lang="el-GR" dirty="0" smtClean="0">
                <a:solidFill>
                  <a:srgbClr val="00B0F0"/>
                </a:solidFill>
              </a:rPr>
              <a:t>πρεζάκια</a:t>
            </a:r>
            <a:r>
              <a:rPr lang="el-GR" dirty="0" smtClean="0"/>
              <a:t>»</a:t>
            </a:r>
            <a:endParaRPr lang="el-GR" dirty="0"/>
          </a:p>
        </p:txBody>
      </p:sp>
    </p:spTree>
    <p:extLst>
      <p:ext uri="{BB962C8B-B14F-4D97-AF65-F5344CB8AC3E}">
        <p14:creationId xmlns:p14="http://schemas.microsoft.com/office/powerpoint/2010/main" val="10382823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TotalTime>
  <Words>908</Words>
  <Application>Microsoft Office PowerPoint</Application>
  <PresentationFormat>On-screen Show (4:3)</PresentationFormat>
  <Paragraphs>46</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ΣΧΕΣΕΙΣ ΚΑΤΑ ΤΗΝ ΔΙΑΡΚΕΙΑ ΤΗΣ ΕΦΗΒειΑΣ</vt:lpstr>
      <vt:lpstr>PowerPoint Presentation</vt:lpstr>
      <vt:lpstr>PowerPoint Presentation</vt:lpstr>
      <vt:lpstr>Κοινωνική επάρκεια</vt:lpstr>
      <vt:lpstr>PowerPoint Presentation</vt:lpstr>
      <vt:lpstr>PowerPoint Presentation</vt:lpstr>
      <vt:lpstr>PowerPoint Presentation</vt:lpstr>
      <vt:lpstr>Σχέσεις με συνομήλικους</vt:lpstr>
      <vt:lpstr>PowerPoint Presentation</vt:lpstr>
      <vt:lpstr>PowerPoint Presentation</vt:lpstr>
      <vt:lpstr>Ερωτικές συναντήσεις</vt:lpstr>
      <vt:lpstr>PowerPoint Presentation</vt:lpstr>
      <vt:lpstr>Ριψοκίνδυνη συμπεριφορά </vt:lpstr>
      <vt:lpstr>PowerPoint Presentation</vt:lpstr>
      <vt:lpstr>PowerPoint Presentation</vt:lpstr>
      <vt:lpstr>Χρήση εξαρτησιογόνων ουσιών</vt:lpstr>
      <vt:lpstr>PowerPoint Presentation</vt:lpstr>
      <vt:lpstr>ΠΟΣΟΣΤΟ ΧΡΗΣΗΣ ΤΟΝ ΠΡΟΗΓΟΥΜΕΝΟ ΜΗΝΑ</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Σχεσεις κατα την διαρκεια της εφηβιας</dc:title>
  <dc:creator>Ελενη Πισλη</dc:creator>
  <cp:lastModifiedBy>Ελενη Πισλη</cp:lastModifiedBy>
  <cp:revision>37</cp:revision>
  <dcterms:created xsi:type="dcterms:W3CDTF">2022-11-14T14:20:46Z</dcterms:created>
  <dcterms:modified xsi:type="dcterms:W3CDTF">2022-11-21T16:53:17Z</dcterms:modified>
</cp:coreProperties>
</file>