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0" r:id="rId4"/>
    <p:sldId id="272" r:id="rId5"/>
    <p:sldId id="257" r:id="rId6"/>
    <p:sldId id="261" r:id="rId7"/>
    <p:sldId id="258" r:id="rId8"/>
    <p:sldId id="262" r:id="rId9"/>
    <p:sldId id="265" r:id="rId10"/>
    <p:sldId id="266" r:id="rId11"/>
    <p:sldId id="267" r:id="rId12"/>
    <p:sldId id="273" r:id="rId13"/>
    <p:sldId id="268" r:id="rId14"/>
    <p:sldId id="269" r:id="rId15"/>
    <p:sldId id="270" r:id="rId16"/>
    <p:sldId id="271" r:id="rId17"/>
    <p:sldId id="259" r:id="rId1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2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&#914;&#953;&#946;&#955;&#943;&#959;1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Φύλλο1!$A$1:$A$96</c:f>
              <c:numCache>
                <c:formatCode>General</c:formatCode>
                <c:ptCount val="96"/>
                <c:pt idx="0">
                  <c:v>1</c:v>
                </c:pt>
                <c:pt idx="1">
                  <c:v>1.2</c:v>
                </c:pt>
                <c:pt idx="2">
                  <c:v>1.4</c:v>
                </c:pt>
                <c:pt idx="3">
                  <c:v>1.6</c:v>
                </c:pt>
                <c:pt idx="4">
                  <c:v>1.8</c:v>
                </c:pt>
                <c:pt idx="5">
                  <c:v>2</c:v>
                </c:pt>
                <c:pt idx="6">
                  <c:v>2.2000000000000002</c:v>
                </c:pt>
                <c:pt idx="7">
                  <c:v>2.4</c:v>
                </c:pt>
                <c:pt idx="8">
                  <c:v>2.6</c:v>
                </c:pt>
                <c:pt idx="9">
                  <c:v>2.8</c:v>
                </c:pt>
                <c:pt idx="10">
                  <c:v>3</c:v>
                </c:pt>
                <c:pt idx="11">
                  <c:v>3.2</c:v>
                </c:pt>
                <c:pt idx="12">
                  <c:v>3.4</c:v>
                </c:pt>
                <c:pt idx="13">
                  <c:v>3.6</c:v>
                </c:pt>
                <c:pt idx="14">
                  <c:v>3.8</c:v>
                </c:pt>
                <c:pt idx="15">
                  <c:v>4</c:v>
                </c:pt>
                <c:pt idx="16">
                  <c:v>4.2</c:v>
                </c:pt>
                <c:pt idx="17">
                  <c:v>4.4000000000000004</c:v>
                </c:pt>
                <c:pt idx="18">
                  <c:v>4.5999999999999996</c:v>
                </c:pt>
                <c:pt idx="19">
                  <c:v>4.8</c:v>
                </c:pt>
                <c:pt idx="20">
                  <c:v>5</c:v>
                </c:pt>
                <c:pt idx="21">
                  <c:v>5.2</c:v>
                </c:pt>
                <c:pt idx="22">
                  <c:v>5.4</c:v>
                </c:pt>
                <c:pt idx="23">
                  <c:v>5.6</c:v>
                </c:pt>
                <c:pt idx="24">
                  <c:v>5.8</c:v>
                </c:pt>
                <c:pt idx="25">
                  <c:v>6</c:v>
                </c:pt>
                <c:pt idx="26">
                  <c:v>6.2</c:v>
                </c:pt>
                <c:pt idx="27">
                  <c:v>6.4</c:v>
                </c:pt>
                <c:pt idx="28">
                  <c:v>6.6</c:v>
                </c:pt>
                <c:pt idx="29">
                  <c:v>6.8</c:v>
                </c:pt>
                <c:pt idx="30">
                  <c:v>7</c:v>
                </c:pt>
                <c:pt idx="31">
                  <c:v>7.2</c:v>
                </c:pt>
                <c:pt idx="32">
                  <c:v>7.4</c:v>
                </c:pt>
                <c:pt idx="33">
                  <c:v>7.6</c:v>
                </c:pt>
                <c:pt idx="34">
                  <c:v>7.8</c:v>
                </c:pt>
                <c:pt idx="35">
                  <c:v>8</c:v>
                </c:pt>
                <c:pt idx="36">
                  <c:v>8.1999999999999993</c:v>
                </c:pt>
                <c:pt idx="37">
                  <c:v>8.4</c:v>
                </c:pt>
                <c:pt idx="38">
                  <c:v>8.6</c:v>
                </c:pt>
                <c:pt idx="39">
                  <c:v>8.8000000000000007</c:v>
                </c:pt>
                <c:pt idx="40">
                  <c:v>9</c:v>
                </c:pt>
                <c:pt idx="41">
                  <c:v>9.1999999999999993</c:v>
                </c:pt>
                <c:pt idx="42">
                  <c:v>9.4</c:v>
                </c:pt>
                <c:pt idx="43">
                  <c:v>9.6</c:v>
                </c:pt>
                <c:pt idx="44">
                  <c:v>9.8000000000000007</c:v>
                </c:pt>
                <c:pt idx="45">
                  <c:v>10</c:v>
                </c:pt>
                <c:pt idx="46">
                  <c:v>10.199999999999999</c:v>
                </c:pt>
                <c:pt idx="47">
                  <c:v>10.4</c:v>
                </c:pt>
                <c:pt idx="48">
                  <c:v>10.6</c:v>
                </c:pt>
                <c:pt idx="49">
                  <c:v>10.8</c:v>
                </c:pt>
                <c:pt idx="50">
                  <c:v>11</c:v>
                </c:pt>
                <c:pt idx="51">
                  <c:v>11.2</c:v>
                </c:pt>
                <c:pt idx="52">
                  <c:v>11.4</c:v>
                </c:pt>
                <c:pt idx="53">
                  <c:v>11.6</c:v>
                </c:pt>
                <c:pt idx="54">
                  <c:v>11.8</c:v>
                </c:pt>
                <c:pt idx="55">
                  <c:v>12</c:v>
                </c:pt>
                <c:pt idx="56">
                  <c:v>12.2</c:v>
                </c:pt>
                <c:pt idx="57">
                  <c:v>12.4</c:v>
                </c:pt>
                <c:pt idx="58">
                  <c:v>12.6</c:v>
                </c:pt>
                <c:pt idx="59">
                  <c:v>12.8</c:v>
                </c:pt>
                <c:pt idx="60">
                  <c:v>13</c:v>
                </c:pt>
                <c:pt idx="61">
                  <c:v>13.2</c:v>
                </c:pt>
                <c:pt idx="62">
                  <c:v>13.4</c:v>
                </c:pt>
                <c:pt idx="63">
                  <c:v>13.6</c:v>
                </c:pt>
                <c:pt idx="64">
                  <c:v>13.8</c:v>
                </c:pt>
                <c:pt idx="65">
                  <c:v>14</c:v>
                </c:pt>
                <c:pt idx="66">
                  <c:v>14.2</c:v>
                </c:pt>
                <c:pt idx="67">
                  <c:v>14.4</c:v>
                </c:pt>
                <c:pt idx="68">
                  <c:v>14.6</c:v>
                </c:pt>
                <c:pt idx="69">
                  <c:v>14.8</c:v>
                </c:pt>
                <c:pt idx="70">
                  <c:v>15</c:v>
                </c:pt>
                <c:pt idx="71">
                  <c:v>15.2</c:v>
                </c:pt>
                <c:pt idx="72">
                  <c:v>15.4</c:v>
                </c:pt>
                <c:pt idx="73">
                  <c:v>15.6</c:v>
                </c:pt>
                <c:pt idx="74">
                  <c:v>15.8</c:v>
                </c:pt>
                <c:pt idx="75">
                  <c:v>16</c:v>
                </c:pt>
                <c:pt idx="76">
                  <c:v>16.2</c:v>
                </c:pt>
                <c:pt idx="77">
                  <c:v>16.399999999999999</c:v>
                </c:pt>
                <c:pt idx="78">
                  <c:v>16.600000000000001</c:v>
                </c:pt>
                <c:pt idx="79">
                  <c:v>16.8</c:v>
                </c:pt>
                <c:pt idx="80">
                  <c:v>17</c:v>
                </c:pt>
                <c:pt idx="81">
                  <c:v>17.2</c:v>
                </c:pt>
                <c:pt idx="82">
                  <c:v>17.399999999999999</c:v>
                </c:pt>
                <c:pt idx="83">
                  <c:v>17.600000000000001</c:v>
                </c:pt>
                <c:pt idx="84">
                  <c:v>17.8</c:v>
                </c:pt>
                <c:pt idx="85">
                  <c:v>18</c:v>
                </c:pt>
                <c:pt idx="86">
                  <c:v>18.2</c:v>
                </c:pt>
                <c:pt idx="87">
                  <c:v>18.399999999999999</c:v>
                </c:pt>
                <c:pt idx="88">
                  <c:v>18.600000000000001</c:v>
                </c:pt>
                <c:pt idx="89">
                  <c:v>18.8</c:v>
                </c:pt>
                <c:pt idx="90">
                  <c:v>19</c:v>
                </c:pt>
                <c:pt idx="91">
                  <c:v>19.2</c:v>
                </c:pt>
                <c:pt idx="92">
                  <c:v>19.399999999999999</c:v>
                </c:pt>
                <c:pt idx="93">
                  <c:v>19.600000000000001</c:v>
                </c:pt>
                <c:pt idx="94">
                  <c:v>19.8</c:v>
                </c:pt>
                <c:pt idx="95">
                  <c:v>20</c:v>
                </c:pt>
              </c:numCache>
            </c:numRef>
          </c:xVal>
          <c:yVal>
            <c:numRef>
              <c:f>Φύλλο1!$B$1:$B$96</c:f>
              <c:numCache>
                <c:formatCode>General</c:formatCode>
                <c:ptCount val="96"/>
                <c:pt idx="0">
                  <c:v>1</c:v>
                </c:pt>
                <c:pt idx="1">
                  <c:v>0.83333333333333337</c:v>
                </c:pt>
                <c:pt idx="2">
                  <c:v>0.7142857142857143</c:v>
                </c:pt>
                <c:pt idx="3">
                  <c:v>0.625</c:v>
                </c:pt>
                <c:pt idx="4">
                  <c:v>0.55555555555555558</c:v>
                </c:pt>
                <c:pt idx="5">
                  <c:v>0.5</c:v>
                </c:pt>
                <c:pt idx="6">
                  <c:v>0.45454545454545453</c:v>
                </c:pt>
                <c:pt idx="7">
                  <c:v>0.41666666666666669</c:v>
                </c:pt>
                <c:pt idx="8">
                  <c:v>0.38461538461538458</c:v>
                </c:pt>
                <c:pt idx="9">
                  <c:v>0.35714285714285715</c:v>
                </c:pt>
                <c:pt idx="10">
                  <c:v>0.33333333333333331</c:v>
                </c:pt>
                <c:pt idx="11">
                  <c:v>0.3125</c:v>
                </c:pt>
                <c:pt idx="12">
                  <c:v>0.29411764705882354</c:v>
                </c:pt>
                <c:pt idx="13">
                  <c:v>0.27777777777777779</c:v>
                </c:pt>
                <c:pt idx="14">
                  <c:v>0.26315789473684209</c:v>
                </c:pt>
                <c:pt idx="15">
                  <c:v>0.25</c:v>
                </c:pt>
                <c:pt idx="16">
                  <c:v>0.23809523809523808</c:v>
                </c:pt>
                <c:pt idx="17">
                  <c:v>0.22727272727272727</c:v>
                </c:pt>
                <c:pt idx="18">
                  <c:v>0.21739130434782611</c:v>
                </c:pt>
                <c:pt idx="19">
                  <c:v>0.20833333333333334</c:v>
                </c:pt>
                <c:pt idx="20">
                  <c:v>0.2</c:v>
                </c:pt>
                <c:pt idx="21">
                  <c:v>0.19230769230769229</c:v>
                </c:pt>
                <c:pt idx="22">
                  <c:v>0.18518518518518517</c:v>
                </c:pt>
                <c:pt idx="23">
                  <c:v>0.17857142857142858</c:v>
                </c:pt>
                <c:pt idx="24">
                  <c:v>0.17241379310344829</c:v>
                </c:pt>
                <c:pt idx="25">
                  <c:v>0.16666666666666666</c:v>
                </c:pt>
                <c:pt idx="26">
                  <c:v>0.16129032258064516</c:v>
                </c:pt>
                <c:pt idx="27">
                  <c:v>0.15625</c:v>
                </c:pt>
                <c:pt idx="28">
                  <c:v>0.15151515151515152</c:v>
                </c:pt>
                <c:pt idx="29">
                  <c:v>0.14705882352941177</c:v>
                </c:pt>
                <c:pt idx="30">
                  <c:v>0.14285714285714285</c:v>
                </c:pt>
                <c:pt idx="31">
                  <c:v>0.1388888888888889</c:v>
                </c:pt>
                <c:pt idx="32">
                  <c:v>0.13513513513513511</c:v>
                </c:pt>
                <c:pt idx="33">
                  <c:v>0.13157894736842105</c:v>
                </c:pt>
                <c:pt idx="34">
                  <c:v>0.12820512820512822</c:v>
                </c:pt>
                <c:pt idx="35">
                  <c:v>0.125</c:v>
                </c:pt>
                <c:pt idx="36">
                  <c:v>0.12195121951219513</c:v>
                </c:pt>
                <c:pt idx="37">
                  <c:v>0.11904761904761904</c:v>
                </c:pt>
                <c:pt idx="38">
                  <c:v>0.11627906976744186</c:v>
                </c:pt>
                <c:pt idx="39">
                  <c:v>0.11363636363636363</c:v>
                </c:pt>
                <c:pt idx="40">
                  <c:v>0.1111111111111111</c:v>
                </c:pt>
                <c:pt idx="41">
                  <c:v>0.10869565217391305</c:v>
                </c:pt>
                <c:pt idx="42">
                  <c:v>0.10638297872340426</c:v>
                </c:pt>
                <c:pt idx="43">
                  <c:v>0.10416666666666667</c:v>
                </c:pt>
                <c:pt idx="44">
                  <c:v>0.1020408163265306</c:v>
                </c:pt>
                <c:pt idx="45">
                  <c:v>0.1</c:v>
                </c:pt>
                <c:pt idx="46">
                  <c:v>9.8039215686274522E-2</c:v>
                </c:pt>
                <c:pt idx="47">
                  <c:v>9.6153846153846145E-2</c:v>
                </c:pt>
                <c:pt idx="48">
                  <c:v>9.4339622641509441E-2</c:v>
                </c:pt>
                <c:pt idx="49">
                  <c:v>9.2592592592592587E-2</c:v>
                </c:pt>
                <c:pt idx="50">
                  <c:v>9.0909090909090912E-2</c:v>
                </c:pt>
                <c:pt idx="51">
                  <c:v>8.9285714285714288E-2</c:v>
                </c:pt>
                <c:pt idx="52">
                  <c:v>8.771929824561403E-2</c:v>
                </c:pt>
                <c:pt idx="53">
                  <c:v>8.6206896551724144E-2</c:v>
                </c:pt>
                <c:pt idx="54">
                  <c:v>8.4745762711864403E-2</c:v>
                </c:pt>
                <c:pt idx="55">
                  <c:v>8.3333333333333329E-2</c:v>
                </c:pt>
                <c:pt idx="56">
                  <c:v>8.1967213114754106E-2</c:v>
                </c:pt>
                <c:pt idx="57">
                  <c:v>8.0645161290322578E-2</c:v>
                </c:pt>
                <c:pt idx="58">
                  <c:v>7.9365079365079361E-2</c:v>
                </c:pt>
                <c:pt idx="59">
                  <c:v>7.8125E-2</c:v>
                </c:pt>
                <c:pt idx="60">
                  <c:v>7.6923076923076927E-2</c:v>
                </c:pt>
                <c:pt idx="61">
                  <c:v>7.575757575757576E-2</c:v>
                </c:pt>
                <c:pt idx="62">
                  <c:v>7.4626865671641784E-2</c:v>
                </c:pt>
                <c:pt idx="63">
                  <c:v>7.3529411764705885E-2</c:v>
                </c:pt>
                <c:pt idx="64">
                  <c:v>7.2463768115942032E-2</c:v>
                </c:pt>
                <c:pt idx="65">
                  <c:v>7.1428571428571425E-2</c:v>
                </c:pt>
                <c:pt idx="66">
                  <c:v>7.0422535211267609E-2</c:v>
                </c:pt>
                <c:pt idx="67">
                  <c:v>6.9444444444444448E-2</c:v>
                </c:pt>
                <c:pt idx="68">
                  <c:v>6.8493150684931503E-2</c:v>
                </c:pt>
                <c:pt idx="69">
                  <c:v>6.7567567567567557E-2</c:v>
                </c:pt>
                <c:pt idx="70">
                  <c:v>6.6666666666666666E-2</c:v>
                </c:pt>
                <c:pt idx="71">
                  <c:v>6.5789473684210523E-2</c:v>
                </c:pt>
                <c:pt idx="72">
                  <c:v>6.4935064935064929E-2</c:v>
                </c:pt>
                <c:pt idx="73">
                  <c:v>6.4102564102564111E-2</c:v>
                </c:pt>
                <c:pt idx="74">
                  <c:v>6.3291139240506319E-2</c:v>
                </c:pt>
                <c:pt idx="75">
                  <c:v>6.25E-2</c:v>
                </c:pt>
                <c:pt idx="76">
                  <c:v>6.1728395061728399E-2</c:v>
                </c:pt>
                <c:pt idx="77">
                  <c:v>6.0975609756097567E-2</c:v>
                </c:pt>
                <c:pt idx="78">
                  <c:v>6.0240963855421679E-2</c:v>
                </c:pt>
                <c:pt idx="79">
                  <c:v>5.9523809523809521E-2</c:v>
                </c:pt>
                <c:pt idx="80">
                  <c:v>5.8823529411764705E-2</c:v>
                </c:pt>
                <c:pt idx="81">
                  <c:v>5.8139534883720929E-2</c:v>
                </c:pt>
                <c:pt idx="82">
                  <c:v>5.7471264367816098E-2</c:v>
                </c:pt>
                <c:pt idx="83">
                  <c:v>5.6818181818181816E-2</c:v>
                </c:pt>
                <c:pt idx="84">
                  <c:v>5.6179775280898875E-2</c:v>
                </c:pt>
                <c:pt idx="85">
                  <c:v>5.5555555555555552E-2</c:v>
                </c:pt>
                <c:pt idx="86">
                  <c:v>5.4945054945054944E-2</c:v>
                </c:pt>
                <c:pt idx="87">
                  <c:v>5.4347826086956527E-2</c:v>
                </c:pt>
                <c:pt idx="88">
                  <c:v>5.3763440860215048E-2</c:v>
                </c:pt>
                <c:pt idx="89">
                  <c:v>5.3191489361702128E-2</c:v>
                </c:pt>
                <c:pt idx="90">
                  <c:v>5.2631578947368418E-2</c:v>
                </c:pt>
                <c:pt idx="91">
                  <c:v>5.2083333333333336E-2</c:v>
                </c:pt>
                <c:pt idx="92">
                  <c:v>5.1546391752577324E-2</c:v>
                </c:pt>
                <c:pt idx="93">
                  <c:v>5.10204081632653E-2</c:v>
                </c:pt>
                <c:pt idx="94">
                  <c:v>5.0505050505050504E-2</c:v>
                </c:pt>
                <c:pt idx="95">
                  <c:v>0.05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BFA0-4967-B979-55B0283154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07038831"/>
        <c:axId val="1307039247"/>
      </c:scatterChart>
      <c:valAx>
        <c:axId val="1307038831"/>
        <c:scaling>
          <c:orientation val="minMax"/>
          <c:max val="2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039247"/>
        <c:crosses val="autoZero"/>
        <c:crossBetween val="midCat"/>
      </c:valAx>
      <c:valAx>
        <c:axId val="1307039247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03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Φύλλο1!$A$1:$A$451</c:f>
              <c:numCache>
                <c:formatCode>General</c:formatCode>
                <c:ptCount val="451"/>
                <c:pt idx="0">
                  <c:v>1</c:v>
                </c:pt>
                <c:pt idx="1">
                  <c:v>1.02</c:v>
                </c:pt>
                <c:pt idx="2">
                  <c:v>1.04</c:v>
                </c:pt>
                <c:pt idx="3">
                  <c:v>1.06</c:v>
                </c:pt>
                <c:pt idx="4">
                  <c:v>1.08</c:v>
                </c:pt>
                <c:pt idx="5">
                  <c:v>1.1000000000000001</c:v>
                </c:pt>
                <c:pt idx="6">
                  <c:v>1.1200000000000001</c:v>
                </c:pt>
                <c:pt idx="7">
                  <c:v>1.1399999999999999</c:v>
                </c:pt>
                <c:pt idx="8">
                  <c:v>1.1599999999999999</c:v>
                </c:pt>
                <c:pt idx="9">
                  <c:v>1.18</c:v>
                </c:pt>
                <c:pt idx="10">
                  <c:v>1.2</c:v>
                </c:pt>
                <c:pt idx="11">
                  <c:v>1.22</c:v>
                </c:pt>
                <c:pt idx="12">
                  <c:v>1.24</c:v>
                </c:pt>
                <c:pt idx="13">
                  <c:v>1.26</c:v>
                </c:pt>
                <c:pt idx="14">
                  <c:v>1.28</c:v>
                </c:pt>
                <c:pt idx="15">
                  <c:v>1.3</c:v>
                </c:pt>
                <c:pt idx="16">
                  <c:v>1.32</c:v>
                </c:pt>
                <c:pt idx="17">
                  <c:v>1.34</c:v>
                </c:pt>
                <c:pt idx="18">
                  <c:v>1.36</c:v>
                </c:pt>
                <c:pt idx="19">
                  <c:v>1.38</c:v>
                </c:pt>
                <c:pt idx="20">
                  <c:v>1.4</c:v>
                </c:pt>
                <c:pt idx="21">
                  <c:v>1.42</c:v>
                </c:pt>
                <c:pt idx="22">
                  <c:v>1.44</c:v>
                </c:pt>
                <c:pt idx="23">
                  <c:v>1.46</c:v>
                </c:pt>
                <c:pt idx="24">
                  <c:v>1.48</c:v>
                </c:pt>
                <c:pt idx="25">
                  <c:v>1.5</c:v>
                </c:pt>
                <c:pt idx="26">
                  <c:v>1.52</c:v>
                </c:pt>
                <c:pt idx="27">
                  <c:v>1.54</c:v>
                </c:pt>
                <c:pt idx="28">
                  <c:v>1.56</c:v>
                </c:pt>
                <c:pt idx="29">
                  <c:v>1.58</c:v>
                </c:pt>
                <c:pt idx="30">
                  <c:v>1.6</c:v>
                </c:pt>
                <c:pt idx="31">
                  <c:v>1.62</c:v>
                </c:pt>
                <c:pt idx="32">
                  <c:v>1.64</c:v>
                </c:pt>
                <c:pt idx="33">
                  <c:v>1.66</c:v>
                </c:pt>
                <c:pt idx="34">
                  <c:v>1.68</c:v>
                </c:pt>
                <c:pt idx="35">
                  <c:v>1.7</c:v>
                </c:pt>
                <c:pt idx="36">
                  <c:v>1.72</c:v>
                </c:pt>
                <c:pt idx="37">
                  <c:v>1.74</c:v>
                </c:pt>
                <c:pt idx="38">
                  <c:v>1.76</c:v>
                </c:pt>
                <c:pt idx="39">
                  <c:v>1.78</c:v>
                </c:pt>
                <c:pt idx="40">
                  <c:v>1.8</c:v>
                </c:pt>
                <c:pt idx="41">
                  <c:v>1.82</c:v>
                </c:pt>
                <c:pt idx="42">
                  <c:v>1.84</c:v>
                </c:pt>
                <c:pt idx="43">
                  <c:v>1.86</c:v>
                </c:pt>
                <c:pt idx="44">
                  <c:v>1.88</c:v>
                </c:pt>
                <c:pt idx="45">
                  <c:v>1.9</c:v>
                </c:pt>
                <c:pt idx="46">
                  <c:v>1.92</c:v>
                </c:pt>
                <c:pt idx="47">
                  <c:v>1.94</c:v>
                </c:pt>
                <c:pt idx="48">
                  <c:v>1.96</c:v>
                </c:pt>
                <c:pt idx="49">
                  <c:v>1.98</c:v>
                </c:pt>
                <c:pt idx="50">
                  <c:v>2</c:v>
                </c:pt>
                <c:pt idx="51">
                  <c:v>2.02</c:v>
                </c:pt>
                <c:pt idx="52">
                  <c:v>2.04</c:v>
                </c:pt>
                <c:pt idx="53">
                  <c:v>2.06</c:v>
                </c:pt>
                <c:pt idx="54">
                  <c:v>2.08</c:v>
                </c:pt>
                <c:pt idx="55">
                  <c:v>2.1</c:v>
                </c:pt>
                <c:pt idx="56">
                  <c:v>2.12</c:v>
                </c:pt>
                <c:pt idx="57">
                  <c:v>2.14</c:v>
                </c:pt>
                <c:pt idx="58">
                  <c:v>2.16</c:v>
                </c:pt>
                <c:pt idx="59">
                  <c:v>2.1800000000000002</c:v>
                </c:pt>
                <c:pt idx="60">
                  <c:v>2.2000000000000002</c:v>
                </c:pt>
                <c:pt idx="61">
                  <c:v>2.2200000000000002</c:v>
                </c:pt>
                <c:pt idx="62">
                  <c:v>2.2400000000000002</c:v>
                </c:pt>
                <c:pt idx="63">
                  <c:v>2.2599999999999998</c:v>
                </c:pt>
                <c:pt idx="64">
                  <c:v>2.2799999999999998</c:v>
                </c:pt>
                <c:pt idx="65">
                  <c:v>2.2999999999999998</c:v>
                </c:pt>
                <c:pt idx="66">
                  <c:v>2.3199999999999998</c:v>
                </c:pt>
                <c:pt idx="67">
                  <c:v>2.34</c:v>
                </c:pt>
                <c:pt idx="68">
                  <c:v>2.36</c:v>
                </c:pt>
                <c:pt idx="69">
                  <c:v>2.38</c:v>
                </c:pt>
                <c:pt idx="70">
                  <c:v>2.4</c:v>
                </c:pt>
                <c:pt idx="71">
                  <c:v>2.42</c:v>
                </c:pt>
                <c:pt idx="72">
                  <c:v>2.44</c:v>
                </c:pt>
                <c:pt idx="73">
                  <c:v>2.46</c:v>
                </c:pt>
                <c:pt idx="74">
                  <c:v>2.48</c:v>
                </c:pt>
                <c:pt idx="75">
                  <c:v>2.5</c:v>
                </c:pt>
                <c:pt idx="76">
                  <c:v>2.52</c:v>
                </c:pt>
                <c:pt idx="77">
                  <c:v>2.54</c:v>
                </c:pt>
                <c:pt idx="78">
                  <c:v>2.56</c:v>
                </c:pt>
                <c:pt idx="79">
                  <c:v>2.58</c:v>
                </c:pt>
                <c:pt idx="80">
                  <c:v>2.6</c:v>
                </c:pt>
                <c:pt idx="81">
                  <c:v>2.62</c:v>
                </c:pt>
                <c:pt idx="82">
                  <c:v>2.64</c:v>
                </c:pt>
                <c:pt idx="83">
                  <c:v>2.66</c:v>
                </c:pt>
                <c:pt idx="84">
                  <c:v>2.68</c:v>
                </c:pt>
                <c:pt idx="85">
                  <c:v>2.7</c:v>
                </c:pt>
                <c:pt idx="86">
                  <c:v>2.72</c:v>
                </c:pt>
                <c:pt idx="87">
                  <c:v>2.74</c:v>
                </c:pt>
                <c:pt idx="88">
                  <c:v>2.76</c:v>
                </c:pt>
                <c:pt idx="89">
                  <c:v>2.78</c:v>
                </c:pt>
                <c:pt idx="90">
                  <c:v>2.8</c:v>
                </c:pt>
                <c:pt idx="91">
                  <c:v>2.82</c:v>
                </c:pt>
                <c:pt idx="92">
                  <c:v>2.84</c:v>
                </c:pt>
                <c:pt idx="93">
                  <c:v>2.86</c:v>
                </c:pt>
                <c:pt idx="94">
                  <c:v>2.88</c:v>
                </c:pt>
                <c:pt idx="95">
                  <c:v>2.9</c:v>
                </c:pt>
                <c:pt idx="96">
                  <c:v>2.92</c:v>
                </c:pt>
                <c:pt idx="97">
                  <c:v>2.94</c:v>
                </c:pt>
                <c:pt idx="98">
                  <c:v>2.96</c:v>
                </c:pt>
                <c:pt idx="99">
                  <c:v>2.98</c:v>
                </c:pt>
                <c:pt idx="100">
                  <c:v>3</c:v>
                </c:pt>
                <c:pt idx="101">
                  <c:v>3.02</c:v>
                </c:pt>
                <c:pt idx="102">
                  <c:v>3.04</c:v>
                </c:pt>
                <c:pt idx="103">
                  <c:v>3.06</c:v>
                </c:pt>
                <c:pt idx="104">
                  <c:v>3.08</c:v>
                </c:pt>
                <c:pt idx="105">
                  <c:v>3.1</c:v>
                </c:pt>
                <c:pt idx="106">
                  <c:v>3.12</c:v>
                </c:pt>
                <c:pt idx="107">
                  <c:v>3.14</c:v>
                </c:pt>
                <c:pt idx="108">
                  <c:v>3.16</c:v>
                </c:pt>
                <c:pt idx="109">
                  <c:v>3.18</c:v>
                </c:pt>
                <c:pt idx="110">
                  <c:v>3.2</c:v>
                </c:pt>
                <c:pt idx="111">
                  <c:v>3.22</c:v>
                </c:pt>
                <c:pt idx="112">
                  <c:v>3.24</c:v>
                </c:pt>
                <c:pt idx="113">
                  <c:v>3.26</c:v>
                </c:pt>
                <c:pt idx="114">
                  <c:v>3.28</c:v>
                </c:pt>
                <c:pt idx="115">
                  <c:v>3.3</c:v>
                </c:pt>
                <c:pt idx="116">
                  <c:v>3.32</c:v>
                </c:pt>
                <c:pt idx="117">
                  <c:v>3.34</c:v>
                </c:pt>
                <c:pt idx="118">
                  <c:v>3.36</c:v>
                </c:pt>
                <c:pt idx="119">
                  <c:v>3.38</c:v>
                </c:pt>
                <c:pt idx="120">
                  <c:v>3.4</c:v>
                </c:pt>
                <c:pt idx="121">
                  <c:v>3.42</c:v>
                </c:pt>
                <c:pt idx="122">
                  <c:v>3.44</c:v>
                </c:pt>
                <c:pt idx="123">
                  <c:v>3.46</c:v>
                </c:pt>
                <c:pt idx="124">
                  <c:v>3.48</c:v>
                </c:pt>
                <c:pt idx="125">
                  <c:v>3.5</c:v>
                </c:pt>
                <c:pt idx="126">
                  <c:v>3.52</c:v>
                </c:pt>
                <c:pt idx="127">
                  <c:v>3.54</c:v>
                </c:pt>
                <c:pt idx="128">
                  <c:v>3.56</c:v>
                </c:pt>
                <c:pt idx="129">
                  <c:v>3.58</c:v>
                </c:pt>
                <c:pt idx="130">
                  <c:v>3.6</c:v>
                </c:pt>
                <c:pt idx="131">
                  <c:v>3.62</c:v>
                </c:pt>
                <c:pt idx="132">
                  <c:v>3.64</c:v>
                </c:pt>
                <c:pt idx="133">
                  <c:v>3.66</c:v>
                </c:pt>
                <c:pt idx="134">
                  <c:v>3.68</c:v>
                </c:pt>
                <c:pt idx="135">
                  <c:v>3.7</c:v>
                </c:pt>
                <c:pt idx="136">
                  <c:v>3.72</c:v>
                </c:pt>
                <c:pt idx="137">
                  <c:v>3.74</c:v>
                </c:pt>
                <c:pt idx="138">
                  <c:v>3.76</c:v>
                </c:pt>
                <c:pt idx="139">
                  <c:v>3.78</c:v>
                </c:pt>
                <c:pt idx="140">
                  <c:v>3.8</c:v>
                </c:pt>
                <c:pt idx="141">
                  <c:v>3.82</c:v>
                </c:pt>
                <c:pt idx="142">
                  <c:v>3.84</c:v>
                </c:pt>
                <c:pt idx="143">
                  <c:v>3.86</c:v>
                </c:pt>
                <c:pt idx="144">
                  <c:v>3.88</c:v>
                </c:pt>
                <c:pt idx="145">
                  <c:v>3.9</c:v>
                </c:pt>
                <c:pt idx="146">
                  <c:v>3.92</c:v>
                </c:pt>
                <c:pt idx="147">
                  <c:v>3.94</c:v>
                </c:pt>
                <c:pt idx="148">
                  <c:v>3.96</c:v>
                </c:pt>
                <c:pt idx="149">
                  <c:v>3.98</c:v>
                </c:pt>
                <c:pt idx="150">
                  <c:v>4</c:v>
                </c:pt>
                <c:pt idx="151">
                  <c:v>4.0199999999999996</c:v>
                </c:pt>
                <c:pt idx="152">
                  <c:v>4.04</c:v>
                </c:pt>
                <c:pt idx="153">
                  <c:v>4.0599999999999996</c:v>
                </c:pt>
                <c:pt idx="154">
                  <c:v>4.08</c:v>
                </c:pt>
                <c:pt idx="155">
                  <c:v>4.0999999999999996</c:v>
                </c:pt>
                <c:pt idx="156">
                  <c:v>4.12</c:v>
                </c:pt>
                <c:pt idx="157">
                  <c:v>4.1399999999999997</c:v>
                </c:pt>
                <c:pt idx="158">
                  <c:v>4.16</c:v>
                </c:pt>
                <c:pt idx="159">
                  <c:v>4.18</c:v>
                </c:pt>
                <c:pt idx="160">
                  <c:v>4.2</c:v>
                </c:pt>
                <c:pt idx="161">
                  <c:v>4.22</c:v>
                </c:pt>
                <c:pt idx="162">
                  <c:v>4.24</c:v>
                </c:pt>
                <c:pt idx="163">
                  <c:v>4.26</c:v>
                </c:pt>
                <c:pt idx="164">
                  <c:v>4.28</c:v>
                </c:pt>
                <c:pt idx="165">
                  <c:v>4.3</c:v>
                </c:pt>
                <c:pt idx="166">
                  <c:v>4.32</c:v>
                </c:pt>
                <c:pt idx="167">
                  <c:v>4.34</c:v>
                </c:pt>
                <c:pt idx="168">
                  <c:v>4.3600000000000003</c:v>
                </c:pt>
                <c:pt idx="169">
                  <c:v>4.38</c:v>
                </c:pt>
                <c:pt idx="170">
                  <c:v>4.4000000000000004</c:v>
                </c:pt>
                <c:pt idx="171">
                  <c:v>4.42</c:v>
                </c:pt>
                <c:pt idx="172">
                  <c:v>4.4400000000000004</c:v>
                </c:pt>
                <c:pt idx="173">
                  <c:v>4.46</c:v>
                </c:pt>
                <c:pt idx="174">
                  <c:v>4.4800000000000004</c:v>
                </c:pt>
                <c:pt idx="175">
                  <c:v>4.5</c:v>
                </c:pt>
                <c:pt idx="176">
                  <c:v>4.5199999999999996</c:v>
                </c:pt>
                <c:pt idx="177">
                  <c:v>4.54</c:v>
                </c:pt>
                <c:pt idx="178">
                  <c:v>4.5599999999999996</c:v>
                </c:pt>
                <c:pt idx="179">
                  <c:v>4.58</c:v>
                </c:pt>
                <c:pt idx="180">
                  <c:v>4.5999999999999996</c:v>
                </c:pt>
                <c:pt idx="181">
                  <c:v>4.62</c:v>
                </c:pt>
                <c:pt idx="182">
                  <c:v>4.6399999999999997</c:v>
                </c:pt>
                <c:pt idx="183">
                  <c:v>4.66</c:v>
                </c:pt>
                <c:pt idx="184">
                  <c:v>4.68</c:v>
                </c:pt>
                <c:pt idx="185">
                  <c:v>4.7</c:v>
                </c:pt>
                <c:pt idx="186">
                  <c:v>4.72</c:v>
                </c:pt>
                <c:pt idx="187">
                  <c:v>4.74</c:v>
                </c:pt>
                <c:pt idx="188">
                  <c:v>4.76</c:v>
                </c:pt>
                <c:pt idx="189">
                  <c:v>4.78</c:v>
                </c:pt>
                <c:pt idx="190">
                  <c:v>4.8</c:v>
                </c:pt>
                <c:pt idx="191">
                  <c:v>4.82</c:v>
                </c:pt>
                <c:pt idx="192">
                  <c:v>4.84</c:v>
                </c:pt>
                <c:pt idx="193">
                  <c:v>4.8600000000000003</c:v>
                </c:pt>
                <c:pt idx="194">
                  <c:v>4.88</c:v>
                </c:pt>
                <c:pt idx="195">
                  <c:v>4.9000000000000004</c:v>
                </c:pt>
                <c:pt idx="196">
                  <c:v>4.92</c:v>
                </c:pt>
                <c:pt idx="197">
                  <c:v>4.9400000000000004</c:v>
                </c:pt>
                <c:pt idx="198">
                  <c:v>4.96</c:v>
                </c:pt>
                <c:pt idx="199">
                  <c:v>4.9800000000000004</c:v>
                </c:pt>
                <c:pt idx="200">
                  <c:v>5</c:v>
                </c:pt>
                <c:pt idx="201">
                  <c:v>5.0199999999999996</c:v>
                </c:pt>
                <c:pt idx="202">
                  <c:v>5.04</c:v>
                </c:pt>
                <c:pt idx="203">
                  <c:v>5.0599999999999996</c:v>
                </c:pt>
                <c:pt idx="204">
                  <c:v>5.08</c:v>
                </c:pt>
                <c:pt idx="205">
                  <c:v>5.0999999999999996</c:v>
                </c:pt>
                <c:pt idx="206">
                  <c:v>5.12</c:v>
                </c:pt>
                <c:pt idx="207">
                  <c:v>5.14</c:v>
                </c:pt>
                <c:pt idx="208">
                  <c:v>5.16</c:v>
                </c:pt>
                <c:pt idx="209">
                  <c:v>5.18</c:v>
                </c:pt>
                <c:pt idx="210">
                  <c:v>5.2</c:v>
                </c:pt>
                <c:pt idx="211">
                  <c:v>5.22</c:v>
                </c:pt>
                <c:pt idx="212">
                  <c:v>5.24</c:v>
                </c:pt>
                <c:pt idx="213">
                  <c:v>5.26</c:v>
                </c:pt>
                <c:pt idx="214">
                  <c:v>5.28</c:v>
                </c:pt>
                <c:pt idx="215">
                  <c:v>5.3</c:v>
                </c:pt>
                <c:pt idx="216">
                  <c:v>5.32</c:v>
                </c:pt>
                <c:pt idx="217">
                  <c:v>5.34</c:v>
                </c:pt>
                <c:pt idx="218">
                  <c:v>5.36</c:v>
                </c:pt>
                <c:pt idx="219">
                  <c:v>5.38</c:v>
                </c:pt>
                <c:pt idx="220">
                  <c:v>5.4</c:v>
                </c:pt>
                <c:pt idx="221">
                  <c:v>5.42</c:v>
                </c:pt>
                <c:pt idx="222">
                  <c:v>5.44</c:v>
                </c:pt>
                <c:pt idx="223">
                  <c:v>5.46</c:v>
                </c:pt>
                <c:pt idx="224">
                  <c:v>5.48</c:v>
                </c:pt>
                <c:pt idx="225">
                  <c:v>5.5</c:v>
                </c:pt>
                <c:pt idx="226">
                  <c:v>5.52</c:v>
                </c:pt>
                <c:pt idx="227">
                  <c:v>5.54</c:v>
                </c:pt>
                <c:pt idx="228">
                  <c:v>5.56</c:v>
                </c:pt>
                <c:pt idx="229">
                  <c:v>5.58</c:v>
                </c:pt>
                <c:pt idx="230">
                  <c:v>5.6</c:v>
                </c:pt>
                <c:pt idx="231">
                  <c:v>5.62</c:v>
                </c:pt>
                <c:pt idx="232">
                  <c:v>5.64</c:v>
                </c:pt>
                <c:pt idx="233">
                  <c:v>5.66</c:v>
                </c:pt>
                <c:pt idx="234">
                  <c:v>5.68</c:v>
                </c:pt>
                <c:pt idx="235">
                  <c:v>5.7</c:v>
                </c:pt>
                <c:pt idx="236">
                  <c:v>5.72</c:v>
                </c:pt>
                <c:pt idx="237">
                  <c:v>5.74</c:v>
                </c:pt>
                <c:pt idx="238">
                  <c:v>5.76</c:v>
                </c:pt>
                <c:pt idx="239">
                  <c:v>5.78</c:v>
                </c:pt>
                <c:pt idx="240">
                  <c:v>5.8</c:v>
                </c:pt>
                <c:pt idx="241">
                  <c:v>5.82</c:v>
                </c:pt>
                <c:pt idx="242">
                  <c:v>5.84</c:v>
                </c:pt>
                <c:pt idx="243">
                  <c:v>5.86</c:v>
                </c:pt>
                <c:pt idx="244">
                  <c:v>5.88</c:v>
                </c:pt>
                <c:pt idx="245">
                  <c:v>5.9</c:v>
                </c:pt>
                <c:pt idx="246">
                  <c:v>5.92</c:v>
                </c:pt>
                <c:pt idx="247">
                  <c:v>5.94</c:v>
                </c:pt>
                <c:pt idx="248">
                  <c:v>5.96</c:v>
                </c:pt>
                <c:pt idx="249">
                  <c:v>5.98</c:v>
                </c:pt>
                <c:pt idx="250">
                  <c:v>6</c:v>
                </c:pt>
                <c:pt idx="251">
                  <c:v>6.02</c:v>
                </c:pt>
                <c:pt idx="252">
                  <c:v>6.04</c:v>
                </c:pt>
                <c:pt idx="253">
                  <c:v>6.06</c:v>
                </c:pt>
                <c:pt idx="254">
                  <c:v>6.08</c:v>
                </c:pt>
                <c:pt idx="255">
                  <c:v>6.1</c:v>
                </c:pt>
                <c:pt idx="256">
                  <c:v>6.12</c:v>
                </c:pt>
                <c:pt idx="257">
                  <c:v>6.14</c:v>
                </c:pt>
                <c:pt idx="258">
                  <c:v>6.16</c:v>
                </c:pt>
                <c:pt idx="259">
                  <c:v>6.1800000000000104</c:v>
                </c:pt>
                <c:pt idx="260">
                  <c:v>6.2</c:v>
                </c:pt>
                <c:pt idx="261">
                  <c:v>6.22</c:v>
                </c:pt>
                <c:pt idx="262">
                  <c:v>6.24</c:v>
                </c:pt>
                <c:pt idx="263">
                  <c:v>6.2600000000000096</c:v>
                </c:pt>
                <c:pt idx="264">
                  <c:v>6.28</c:v>
                </c:pt>
                <c:pt idx="265">
                  <c:v>6.3</c:v>
                </c:pt>
                <c:pt idx="266">
                  <c:v>6.32</c:v>
                </c:pt>
                <c:pt idx="267">
                  <c:v>6.3400000000000096</c:v>
                </c:pt>
                <c:pt idx="268">
                  <c:v>6.36</c:v>
                </c:pt>
                <c:pt idx="269">
                  <c:v>6.38</c:v>
                </c:pt>
                <c:pt idx="270">
                  <c:v>6.4</c:v>
                </c:pt>
                <c:pt idx="271">
                  <c:v>6.4200000000000097</c:v>
                </c:pt>
                <c:pt idx="272">
                  <c:v>6.44</c:v>
                </c:pt>
                <c:pt idx="273">
                  <c:v>6.46</c:v>
                </c:pt>
                <c:pt idx="274">
                  <c:v>6.48</c:v>
                </c:pt>
                <c:pt idx="275">
                  <c:v>6.5000000000000098</c:v>
                </c:pt>
                <c:pt idx="276">
                  <c:v>6.52</c:v>
                </c:pt>
                <c:pt idx="277">
                  <c:v>6.54</c:v>
                </c:pt>
                <c:pt idx="278">
                  <c:v>6.56</c:v>
                </c:pt>
                <c:pt idx="279">
                  <c:v>6.5800000000000098</c:v>
                </c:pt>
                <c:pt idx="280">
                  <c:v>6.6</c:v>
                </c:pt>
                <c:pt idx="281">
                  <c:v>6.62</c:v>
                </c:pt>
                <c:pt idx="282">
                  <c:v>6.6400000000000103</c:v>
                </c:pt>
                <c:pt idx="283">
                  <c:v>6.6600000000000099</c:v>
                </c:pt>
                <c:pt idx="284">
                  <c:v>6.6800000000000104</c:v>
                </c:pt>
                <c:pt idx="285">
                  <c:v>6.7</c:v>
                </c:pt>
                <c:pt idx="286">
                  <c:v>6.7200000000000104</c:v>
                </c:pt>
                <c:pt idx="287">
                  <c:v>6.74000000000001</c:v>
                </c:pt>
                <c:pt idx="288">
                  <c:v>6.7600000000000096</c:v>
                </c:pt>
                <c:pt idx="289">
                  <c:v>6.78</c:v>
                </c:pt>
                <c:pt idx="290">
                  <c:v>6.8000000000000096</c:v>
                </c:pt>
                <c:pt idx="291">
                  <c:v>6.8200000000000101</c:v>
                </c:pt>
                <c:pt idx="292">
                  <c:v>6.8400000000000096</c:v>
                </c:pt>
                <c:pt idx="293">
                  <c:v>6.86</c:v>
                </c:pt>
                <c:pt idx="294">
                  <c:v>6.8800000000000097</c:v>
                </c:pt>
                <c:pt idx="295">
                  <c:v>6.9000000000000101</c:v>
                </c:pt>
                <c:pt idx="296">
                  <c:v>6.9200000000000097</c:v>
                </c:pt>
                <c:pt idx="297">
                  <c:v>6.94</c:v>
                </c:pt>
                <c:pt idx="298">
                  <c:v>6.9600000000000097</c:v>
                </c:pt>
                <c:pt idx="299">
                  <c:v>6.9800000000000102</c:v>
                </c:pt>
                <c:pt idx="300">
                  <c:v>7.0000000000000098</c:v>
                </c:pt>
                <c:pt idx="301">
                  <c:v>7.02</c:v>
                </c:pt>
                <c:pt idx="302">
                  <c:v>7.0400000000000098</c:v>
                </c:pt>
                <c:pt idx="303">
                  <c:v>7.0600000000000103</c:v>
                </c:pt>
                <c:pt idx="304">
                  <c:v>7.0800000000000098</c:v>
                </c:pt>
                <c:pt idx="305">
                  <c:v>7.1</c:v>
                </c:pt>
                <c:pt idx="306">
                  <c:v>7.1200000000000099</c:v>
                </c:pt>
                <c:pt idx="307">
                  <c:v>7.1400000000000103</c:v>
                </c:pt>
                <c:pt idx="308">
                  <c:v>7.1600000000000099</c:v>
                </c:pt>
                <c:pt idx="309">
                  <c:v>7.1800000000000104</c:v>
                </c:pt>
                <c:pt idx="310">
                  <c:v>7.2000000000000099</c:v>
                </c:pt>
                <c:pt idx="311">
                  <c:v>7.2200000000000104</c:v>
                </c:pt>
                <c:pt idx="312">
                  <c:v>7.24000000000001</c:v>
                </c:pt>
                <c:pt idx="313">
                  <c:v>7.2600000000000096</c:v>
                </c:pt>
                <c:pt idx="314">
                  <c:v>7.28000000000001</c:v>
                </c:pt>
                <c:pt idx="315">
                  <c:v>7.3000000000000096</c:v>
                </c:pt>
                <c:pt idx="316">
                  <c:v>7.3200000000000101</c:v>
                </c:pt>
                <c:pt idx="317">
                  <c:v>7.3400000000000096</c:v>
                </c:pt>
                <c:pt idx="318">
                  <c:v>7.3600000000000101</c:v>
                </c:pt>
                <c:pt idx="319">
                  <c:v>7.3800000000000097</c:v>
                </c:pt>
                <c:pt idx="320">
                  <c:v>7.4000000000000101</c:v>
                </c:pt>
                <c:pt idx="321">
                  <c:v>7.4200000000000097</c:v>
                </c:pt>
                <c:pt idx="322">
                  <c:v>7.4400000000000102</c:v>
                </c:pt>
                <c:pt idx="323">
                  <c:v>7.4600000000000097</c:v>
                </c:pt>
                <c:pt idx="324">
                  <c:v>7.4800000000000102</c:v>
                </c:pt>
                <c:pt idx="325">
                  <c:v>7.5000000000000098</c:v>
                </c:pt>
                <c:pt idx="326">
                  <c:v>7.5200000000000102</c:v>
                </c:pt>
                <c:pt idx="327">
                  <c:v>7.5400000000000098</c:v>
                </c:pt>
                <c:pt idx="328">
                  <c:v>7.5600000000000103</c:v>
                </c:pt>
                <c:pt idx="329">
                  <c:v>7.5800000000000098</c:v>
                </c:pt>
                <c:pt idx="330">
                  <c:v>7.6000000000000103</c:v>
                </c:pt>
                <c:pt idx="331">
                  <c:v>7.6200000000000099</c:v>
                </c:pt>
                <c:pt idx="332">
                  <c:v>7.6400000000000103</c:v>
                </c:pt>
                <c:pt idx="333">
                  <c:v>7.6600000000000099</c:v>
                </c:pt>
                <c:pt idx="334">
                  <c:v>7.6800000000000104</c:v>
                </c:pt>
                <c:pt idx="335">
                  <c:v>7.7000000000000099</c:v>
                </c:pt>
                <c:pt idx="336">
                  <c:v>7.7200000000000104</c:v>
                </c:pt>
                <c:pt idx="337">
                  <c:v>7.74000000000001</c:v>
                </c:pt>
                <c:pt idx="338">
                  <c:v>7.7600000000000096</c:v>
                </c:pt>
                <c:pt idx="339">
                  <c:v>7.78000000000001</c:v>
                </c:pt>
                <c:pt idx="340">
                  <c:v>7.8000000000000096</c:v>
                </c:pt>
                <c:pt idx="341">
                  <c:v>7.8200000000000101</c:v>
                </c:pt>
                <c:pt idx="342">
                  <c:v>7.8400000000000096</c:v>
                </c:pt>
                <c:pt idx="343">
                  <c:v>7.8600000000000101</c:v>
                </c:pt>
                <c:pt idx="344">
                  <c:v>7.8800000000000097</c:v>
                </c:pt>
                <c:pt idx="345">
                  <c:v>7.9000000000000101</c:v>
                </c:pt>
                <c:pt idx="346">
                  <c:v>7.9200000000000097</c:v>
                </c:pt>
                <c:pt idx="347">
                  <c:v>7.9400000000000102</c:v>
                </c:pt>
                <c:pt idx="348">
                  <c:v>7.9600000000000097</c:v>
                </c:pt>
                <c:pt idx="349">
                  <c:v>7.9800000000000102</c:v>
                </c:pt>
                <c:pt idx="350">
                  <c:v>8.0000000000000107</c:v>
                </c:pt>
                <c:pt idx="351">
                  <c:v>8.0200000000000102</c:v>
                </c:pt>
                <c:pt idx="352">
                  <c:v>8.0400000000000098</c:v>
                </c:pt>
                <c:pt idx="353">
                  <c:v>8.0600000000000094</c:v>
                </c:pt>
                <c:pt idx="354">
                  <c:v>8.0800000000000107</c:v>
                </c:pt>
                <c:pt idx="355">
                  <c:v>8.1000000000000103</c:v>
                </c:pt>
                <c:pt idx="356">
                  <c:v>8.1200000000000099</c:v>
                </c:pt>
                <c:pt idx="357">
                  <c:v>8.1400000000000095</c:v>
                </c:pt>
                <c:pt idx="358">
                  <c:v>8.1600000000000108</c:v>
                </c:pt>
                <c:pt idx="359">
                  <c:v>8.1800000000000104</c:v>
                </c:pt>
                <c:pt idx="360">
                  <c:v>8.2000000000000099</c:v>
                </c:pt>
                <c:pt idx="361">
                  <c:v>8.2200000000000095</c:v>
                </c:pt>
                <c:pt idx="362">
                  <c:v>8.2400000000000109</c:v>
                </c:pt>
                <c:pt idx="363">
                  <c:v>8.2600000000000104</c:v>
                </c:pt>
                <c:pt idx="364">
                  <c:v>8.28000000000001</c:v>
                </c:pt>
                <c:pt idx="365">
                  <c:v>8.3000000000000096</c:v>
                </c:pt>
                <c:pt idx="366">
                  <c:v>8.3200000000000092</c:v>
                </c:pt>
                <c:pt idx="367">
                  <c:v>8.3400000000000105</c:v>
                </c:pt>
                <c:pt idx="368">
                  <c:v>8.3600000000000101</c:v>
                </c:pt>
                <c:pt idx="369">
                  <c:v>8.3800000000000097</c:v>
                </c:pt>
                <c:pt idx="370">
                  <c:v>8.4000000000000092</c:v>
                </c:pt>
                <c:pt idx="371">
                  <c:v>8.4200000000000106</c:v>
                </c:pt>
                <c:pt idx="372">
                  <c:v>8.4400000000000102</c:v>
                </c:pt>
                <c:pt idx="373">
                  <c:v>8.4600000000000097</c:v>
                </c:pt>
                <c:pt idx="374">
                  <c:v>8.4800000000000093</c:v>
                </c:pt>
                <c:pt idx="375">
                  <c:v>8.5000000000000107</c:v>
                </c:pt>
                <c:pt idx="376">
                  <c:v>8.5200000000000102</c:v>
                </c:pt>
                <c:pt idx="377">
                  <c:v>8.5400000000000098</c:v>
                </c:pt>
                <c:pt idx="378">
                  <c:v>8.5600000000000094</c:v>
                </c:pt>
                <c:pt idx="379">
                  <c:v>8.5800000000000107</c:v>
                </c:pt>
                <c:pt idx="380">
                  <c:v>8.6000000000000103</c:v>
                </c:pt>
                <c:pt idx="381">
                  <c:v>8.6200000000000099</c:v>
                </c:pt>
                <c:pt idx="382">
                  <c:v>8.6400000000000095</c:v>
                </c:pt>
                <c:pt idx="383">
                  <c:v>8.6600000000000108</c:v>
                </c:pt>
                <c:pt idx="384">
                  <c:v>8.6800000000000104</c:v>
                </c:pt>
                <c:pt idx="385">
                  <c:v>8.7000000000000099</c:v>
                </c:pt>
                <c:pt idx="386">
                  <c:v>8.7200000000000095</c:v>
                </c:pt>
                <c:pt idx="387">
                  <c:v>8.7400000000000109</c:v>
                </c:pt>
                <c:pt idx="388">
                  <c:v>8.7600000000000104</c:v>
                </c:pt>
                <c:pt idx="389">
                  <c:v>8.78000000000001</c:v>
                </c:pt>
                <c:pt idx="390">
                  <c:v>8.8000000000000096</c:v>
                </c:pt>
                <c:pt idx="391">
                  <c:v>8.8200000000000092</c:v>
                </c:pt>
                <c:pt idx="392">
                  <c:v>8.8400000000000105</c:v>
                </c:pt>
                <c:pt idx="393">
                  <c:v>8.8600000000000101</c:v>
                </c:pt>
                <c:pt idx="394">
                  <c:v>8.8800000000000097</c:v>
                </c:pt>
                <c:pt idx="395">
                  <c:v>8.9000000000000092</c:v>
                </c:pt>
                <c:pt idx="396">
                  <c:v>8.9200000000000106</c:v>
                </c:pt>
                <c:pt idx="397">
                  <c:v>8.9400000000000102</c:v>
                </c:pt>
                <c:pt idx="398">
                  <c:v>8.9600000000000097</c:v>
                </c:pt>
                <c:pt idx="399">
                  <c:v>8.9800000000000093</c:v>
                </c:pt>
                <c:pt idx="400">
                  <c:v>9.0000000000000107</c:v>
                </c:pt>
                <c:pt idx="401">
                  <c:v>9.0200000000000102</c:v>
                </c:pt>
                <c:pt idx="402">
                  <c:v>9.0400000000000098</c:v>
                </c:pt>
                <c:pt idx="403">
                  <c:v>9.0600000000000094</c:v>
                </c:pt>
                <c:pt idx="404">
                  <c:v>9.0800000000000107</c:v>
                </c:pt>
                <c:pt idx="405">
                  <c:v>9.1000000000000103</c:v>
                </c:pt>
                <c:pt idx="406">
                  <c:v>9.1200000000000099</c:v>
                </c:pt>
                <c:pt idx="407">
                  <c:v>9.1400000000000095</c:v>
                </c:pt>
                <c:pt idx="408">
                  <c:v>9.1600000000000108</c:v>
                </c:pt>
                <c:pt idx="409">
                  <c:v>9.1800000000000104</c:v>
                </c:pt>
                <c:pt idx="410">
                  <c:v>9.2000000000000099</c:v>
                </c:pt>
                <c:pt idx="411">
                  <c:v>9.2200000000000095</c:v>
                </c:pt>
                <c:pt idx="412">
                  <c:v>9.2400000000000109</c:v>
                </c:pt>
                <c:pt idx="413">
                  <c:v>9.2600000000000104</c:v>
                </c:pt>
                <c:pt idx="414">
                  <c:v>9.28000000000001</c:v>
                </c:pt>
                <c:pt idx="415">
                  <c:v>9.3000000000000096</c:v>
                </c:pt>
                <c:pt idx="416">
                  <c:v>9.3200000000000092</c:v>
                </c:pt>
                <c:pt idx="417">
                  <c:v>9.3400000000000105</c:v>
                </c:pt>
                <c:pt idx="418">
                  <c:v>9.3600000000000101</c:v>
                </c:pt>
                <c:pt idx="419">
                  <c:v>9.3800000000000097</c:v>
                </c:pt>
                <c:pt idx="420">
                  <c:v>9.4000000000000092</c:v>
                </c:pt>
                <c:pt idx="421">
                  <c:v>9.4200000000000106</c:v>
                </c:pt>
                <c:pt idx="422">
                  <c:v>9.4400000000000102</c:v>
                </c:pt>
                <c:pt idx="423">
                  <c:v>9.4600000000000097</c:v>
                </c:pt>
                <c:pt idx="424">
                  <c:v>9.4800000000000093</c:v>
                </c:pt>
                <c:pt idx="425">
                  <c:v>9.5000000000000107</c:v>
                </c:pt>
                <c:pt idx="426">
                  <c:v>9.5200000000000102</c:v>
                </c:pt>
                <c:pt idx="427">
                  <c:v>9.5400000000000098</c:v>
                </c:pt>
                <c:pt idx="428">
                  <c:v>9.5600000000000094</c:v>
                </c:pt>
                <c:pt idx="429">
                  <c:v>9.5800000000000107</c:v>
                </c:pt>
                <c:pt idx="430">
                  <c:v>9.6000000000000103</c:v>
                </c:pt>
                <c:pt idx="431">
                  <c:v>9.6200000000000099</c:v>
                </c:pt>
                <c:pt idx="432">
                  <c:v>9.6400000000000095</c:v>
                </c:pt>
                <c:pt idx="433">
                  <c:v>9.6600000000000108</c:v>
                </c:pt>
                <c:pt idx="434">
                  <c:v>9.6800000000000104</c:v>
                </c:pt>
                <c:pt idx="435">
                  <c:v>9.7000000000000099</c:v>
                </c:pt>
                <c:pt idx="436">
                  <c:v>9.7200000000000095</c:v>
                </c:pt>
                <c:pt idx="437">
                  <c:v>9.7400000000000109</c:v>
                </c:pt>
                <c:pt idx="438">
                  <c:v>9.7600000000000104</c:v>
                </c:pt>
                <c:pt idx="439">
                  <c:v>9.78000000000001</c:v>
                </c:pt>
                <c:pt idx="440">
                  <c:v>9.8000000000000096</c:v>
                </c:pt>
                <c:pt idx="441">
                  <c:v>9.8200000000000092</c:v>
                </c:pt>
                <c:pt idx="442">
                  <c:v>9.8400000000000105</c:v>
                </c:pt>
                <c:pt idx="443">
                  <c:v>9.8600000000000101</c:v>
                </c:pt>
                <c:pt idx="444">
                  <c:v>9.8800000000000097</c:v>
                </c:pt>
                <c:pt idx="445">
                  <c:v>9.9000000000000092</c:v>
                </c:pt>
                <c:pt idx="446">
                  <c:v>9.9200000000000106</c:v>
                </c:pt>
                <c:pt idx="447">
                  <c:v>9.9400000000000102</c:v>
                </c:pt>
                <c:pt idx="448">
                  <c:v>9.9600000000000097</c:v>
                </c:pt>
                <c:pt idx="449">
                  <c:v>9.9800000000000093</c:v>
                </c:pt>
                <c:pt idx="450">
                  <c:v>10</c:v>
                </c:pt>
              </c:numCache>
            </c:numRef>
          </c:xVal>
          <c:yVal>
            <c:numRef>
              <c:f>Φύλλο1!$B$1:$B$451</c:f>
              <c:numCache>
                <c:formatCode>General</c:formatCode>
                <c:ptCount val="451"/>
                <c:pt idx="0">
                  <c:v>1</c:v>
                </c:pt>
                <c:pt idx="1">
                  <c:v>0.98039215686274506</c:v>
                </c:pt>
                <c:pt idx="2">
                  <c:v>0.96153846153846145</c:v>
                </c:pt>
                <c:pt idx="3">
                  <c:v>0.94339622641509424</c:v>
                </c:pt>
                <c:pt idx="4">
                  <c:v>0.92592592592592582</c:v>
                </c:pt>
                <c:pt idx="5">
                  <c:v>0.90909090909090906</c:v>
                </c:pt>
                <c:pt idx="6">
                  <c:v>0.89285714285714279</c:v>
                </c:pt>
                <c:pt idx="7">
                  <c:v>0.87719298245614041</c:v>
                </c:pt>
                <c:pt idx="8">
                  <c:v>0.86206896551724144</c:v>
                </c:pt>
                <c:pt idx="9">
                  <c:v>0.84745762711864414</c:v>
                </c:pt>
                <c:pt idx="10">
                  <c:v>0.83333333333333337</c:v>
                </c:pt>
                <c:pt idx="11">
                  <c:v>0.81967213114754101</c:v>
                </c:pt>
                <c:pt idx="12">
                  <c:v>0.80645161290322587</c:v>
                </c:pt>
                <c:pt idx="13">
                  <c:v>0.79365079365079361</c:v>
                </c:pt>
                <c:pt idx="14">
                  <c:v>0.78125</c:v>
                </c:pt>
                <c:pt idx="15">
                  <c:v>0.76923076923076916</c:v>
                </c:pt>
                <c:pt idx="16">
                  <c:v>0.75757575757575757</c:v>
                </c:pt>
                <c:pt idx="17">
                  <c:v>0.74626865671641784</c:v>
                </c:pt>
                <c:pt idx="18">
                  <c:v>0.73529411764705876</c:v>
                </c:pt>
                <c:pt idx="19">
                  <c:v>0.7246376811594204</c:v>
                </c:pt>
                <c:pt idx="20">
                  <c:v>0.7142857142857143</c:v>
                </c:pt>
                <c:pt idx="21">
                  <c:v>0.70422535211267612</c:v>
                </c:pt>
                <c:pt idx="22">
                  <c:v>0.69444444444444442</c:v>
                </c:pt>
                <c:pt idx="23">
                  <c:v>0.68493150684931503</c:v>
                </c:pt>
                <c:pt idx="24">
                  <c:v>0.67567567567567566</c:v>
                </c:pt>
                <c:pt idx="25">
                  <c:v>0.66666666666666663</c:v>
                </c:pt>
                <c:pt idx="26">
                  <c:v>0.65789473684210531</c:v>
                </c:pt>
                <c:pt idx="27">
                  <c:v>0.64935064935064934</c:v>
                </c:pt>
                <c:pt idx="28">
                  <c:v>0.64102564102564097</c:v>
                </c:pt>
                <c:pt idx="29">
                  <c:v>0.63291139240506322</c:v>
                </c:pt>
                <c:pt idx="30">
                  <c:v>0.625</c:v>
                </c:pt>
                <c:pt idx="31">
                  <c:v>0.61728395061728392</c:v>
                </c:pt>
                <c:pt idx="32">
                  <c:v>0.6097560975609756</c:v>
                </c:pt>
                <c:pt idx="33">
                  <c:v>0.60240963855421692</c:v>
                </c:pt>
                <c:pt idx="34">
                  <c:v>0.59523809523809523</c:v>
                </c:pt>
                <c:pt idx="35">
                  <c:v>0.58823529411764708</c:v>
                </c:pt>
                <c:pt idx="36">
                  <c:v>0.58139534883720934</c:v>
                </c:pt>
                <c:pt idx="37">
                  <c:v>0.57471264367816088</c:v>
                </c:pt>
                <c:pt idx="38">
                  <c:v>0.56818181818181823</c:v>
                </c:pt>
                <c:pt idx="39">
                  <c:v>0.5617977528089888</c:v>
                </c:pt>
                <c:pt idx="40">
                  <c:v>0.55555555555555558</c:v>
                </c:pt>
                <c:pt idx="41">
                  <c:v>0.54945054945054939</c:v>
                </c:pt>
                <c:pt idx="42">
                  <c:v>0.54347826086956519</c:v>
                </c:pt>
                <c:pt idx="43">
                  <c:v>0.5376344086021505</c:v>
                </c:pt>
                <c:pt idx="44">
                  <c:v>0.53191489361702127</c:v>
                </c:pt>
                <c:pt idx="45">
                  <c:v>0.52631578947368418</c:v>
                </c:pt>
                <c:pt idx="46">
                  <c:v>0.52083333333333337</c:v>
                </c:pt>
                <c:pt idx="47">
                  <c:v>0.51546391752577325</c:v>
                </c:pt>
                <c:pt idx="48">
                  <c:v>0.51020408163265307</c:v>
                </c:pt>
                <c:pt idx="49">
                  <c:v>0.50505050505050508</c:v>
                </c:pt>
                <c:pt idx="50">
                  <c:v>0.5</c:v>
                </c:pt>
                <c:pt idx="51">
                  <c:v>0.49504950495049505</c:v>
                </c:pt>
                <c:pt idx="52">
                  <c:v>0.49019607843137253</c:v>
                </c:pt>
                <c:pt idx="53">
                  <c:v>0.4854368932038835</c:v>
                </c:pt>
                <c:pt idx="54">
                  <c:v>0.48076923076923073</c:v>
                </c:pt>
                <c:pt idx="55">
                  <c:v>0.47619047619047616</c:v>
                </c:pt>
                <c:pt idx="56">
                  <c:v>0.47169811320754712</c:v>
                </c:pt>
                <c:pt idx="57">
                  <c:v>0.46728971962616822</c:v>
                </c:pt>
                <c:pt idx="58">
                  <c:v>0.46296296296296291</c:v>
                </c:pt>
                <c:pt idx="59">
                  <c:v>0.4587155963302752</c:v>
                </c:pt>
                <c:pt idx="60">
                  <c:v>0.45454545454545453</c:v>
                </c:pt>
                <c:pt idx="61">
                  <c:v>0.4504504504504504</c:v>
                </c:pt>
                <c:pt idx="62">
                  <c:v>0.4464285714285714</c:v>
                </c:pt>
                <c:pt idx="63">
                  <c:v>0.44247787610619471</c:v>
                </c:pt>
                <c:pt idx="64">
                  <c:v>0.43859649122807021</c:v>
                </c:pt>
                <c:pt idx="65">
                  <c:v>0.43478260869565222</c:v>
                </c:pt>
                <c:pt idx="66">
                  <c:v>0.43103448275862072</c:v>
                </c:pt>
                <c:pt idx="67">
                  <c:v>0.42735042735042739</c:v>
                </c:pt>
                <c:pt idx="68">
                  <c:v>0.42372881355932207</c:v>
                </c:pt>
                <c:pt idx="69">
                  <c:v>0.42016806722689076</c:v>
                </c:pt>
                <c:pt idx="70">
                  <c:v>0.41666666666666669</c:v>
                </c:pt>
                <c:pt idx="71">
                  <c:v>0.41322314049586778</c:v>
                </c:pt>
                <c:pt idx="72">
                  <c:v>0.4098360655737705</c:v>
                </c:pt>
                <c:pt idx="73">
                  <c:v>0.4065040650406504</c:v>
                </c:pt>
                <c:pt idx="74">
                  <c:v>0.40322580645161293</c:v>
                </c:pt>
                <c:pt idx="75">
                  <c:v>0.4</c:v>
                </c:pt>
                <c:pt idx="76">
                  <c:v>0.3968253968253968</c:v>
                </c:pt>
                <c:pt idx="77">
                  <c:v>0.39370078740157477</c:v>
                </c:pt>
                <c:pt idx="78">
                  <c:v>0.390625</c:v>
                </c:pt>
                <c:pt idx="79">
                  <c:v>0.38759689922480617</c:v>
                </c:pt>
                <c:pt idx="80">
                  <c:v>0.38461538461538458</c:v>
                </c:pt>
                <c:pt idx="81">
                  <c:v>0.38167938931297707</c:v>
                </c:pt>
                <c:pt idx="82">
                  <c:v>0.37878787878787878</c:v>
                </c:pt>
                <c:pt idx="83">
                  <c:v>0.37593984962406013</c:v>
                </c:pt>
                <c:pt idx="84">
                  <c:v>0.37313432835820892</c:v>
                </c:pt>
                <c:pt idx="85">
                  <c:v>0.37037037037037035</c:v>
                </c:pt>
                <c:pt idx="86">
                  <c:v>0.36764705882352938</c:v>
                </c:pt>
                <c:pt idx="87">
                  <c:v>0.36496350364963503</c:v>
                </c:pt>
                <c:pt idx="88">
                  <c:v>0.3623188405797102</c:v>
                </c:pt>
                <c:pt idx="89">
                  <c:v>0.35971223021582738</c:v>
                </c:pt>
                <c:pt idx="90">
                  <c:v>0.35714285714285715</c:v>
                </c:pt>
                <c:pt idx="91">
                  <c:v>0.3546099290780142</c:v>
                </c:pt>
                <c:pt idx="92">
                  <c:v>0.35211267605633806</c:v>
                </c:pt>
                <c:pt idx="93">
                  <c:v>0.34965034965034969</c:v>
                </c:pt>
                <c:pt idx="94">
                  <c:v>0.34722222222222221</c:v>
                </c:pt>
                <c:pt idx="95">
                  <c:v>0.34482758620689657</c:v>
                </c:pt>
                <c:pt idx="96">
                  <c:v>0.34246575342465752</c:v>
                </c:pt>
                <c:pt idx="97">
                  <c:v>0.3401360544217687</c:v>
                </c:pt>
                <c:pt idx="98">
                  <c:v>0.33783783783783783</c:v>
                </c:pt>
                <c:pt idx="99">
                  <c:v>0.33557046979865773</c:v>
                </c:pt>
                <c:pt idx="100">
                  <c:v>0.33333333333333331</c:v>
                </c:pt>
                <c:pt idx="101">
                  <c:v>0.33112582781456956</c:v>
                </c:pt>
                <c:pt idx="102">
                  <c:v>0.32894736842105265</c:v>
                </c:pt>
                <c:pt idx="103">
                  <c:v>0.32679738562091504</c:v>
                </c:pt>
                <c:pt idx="104">
                  <c:v>0.32467532467532467</c:v>
                </c:pt>
                <c:pt idx="105">
                  <c:v>0.32258064516129031</c:v>
                </c:pt>
                <c:pt idx="106">
                  <c:v>0.32051282051282048</c:v>
                </c:pt>
                <c:pt idx="107">
                  <c:v>0.31847133757961782</c:v>
                </c:pt>
                <c:pt idx="108">
                  <c:v>0.31645569620253161</c:v>
                </c:pt>
                <c:pt idx="109">
                  <c:v>0.31446540880503143</c:v>
                </c:pt>
                <c:pt idx="110">
                  <c:v>0.3125</c:v>
                </c:pt>
                <c:pt idx="111">
                  <c:v>0.3105590062111801</c:v>
                </c:pt>
                <c:pt idx="112">
                  <c:v>0.30864197530864196</c:v>
                </c:pt>
                <c:pt idx="113">
                  <c:v>0.30674846625766872</c:v>
                </c:pt>
                <c:pt idx="114">
                  <c:v>0.3048780487804878</c:v>
                </c:pt>
                <c:pt idx="115">
                  <c:v>0.30303030303030304</c:v>
                </c:pt>
                <c:pt idx="116">
                  <c:v>0.30120481927710846</c:v>
                </c:pt>
                <c:pt idx="117">
                  <c:v>0.29940119760479045</c:v>
                </c:pt>
                <c:pt idx="118">
                  <c:v>0.29761904761904762</c:v>
                </c:pt>
                <c:pt idx="119">
                  <c:v>0.29585798816568049</c:v>
                </c:pt>
                <c:pt idx="120">
                  <c:v>0.29411764705882354</c:v>
                </c:pt>
                <c:pt idx="121">
                  <c:v>0.29239766081871343</c:v>
                </c:pt>
                <c:pt idx="122">
                  <c:v>0.29069767441860467</c:v>
                </c:pt>
                <c:pt idx="123">
                  <c:v>0.28901734104046245</c:v>
                </c:pt>
                <c:pt idx="124">
                  <c:v>0.28735632183908044</c:v>
                </c:pt>
                <c:pt idx="125">
                  <c:v>0.2857142857142857</c:v>
                </c:pt>
                <c:pt idx="126">
                  <c:v>0.28409090909090912</c:v>
                </c:pt>
                <c:pt idx="127">
                  <c:v>0.2824858757062147</c:v>
                </c:pt>
                <c:pt idx="128">
                  <c:v>0.2808988764044944</c:v>
                </c:pt>
                <c:pt idx="129">
                  <c:v>0.27932960893854747</c:v>
                </c:pt>
                <c:pt idx="130">
                  <c:v>0.27777777777777779</c:v>
                </c:pt>
                <c:pt idx="131">
                  <c:v>0.27624309392265195</c:v>
                </c:pt>
                <c:pt idx="132">
                  <c:v>0.27472527472527469</c:v>
                </c:pt>
                <c:pt idx="133">
                  <c:v>0.27322404371584696</c:v>
                </c:pt>
                <c:pt idx="134">
                  <c:v>0.27173913043478259</c:v>
                </c:pt>
                <c:pt idx="135">
                  <c:v>0.27027027027027023</c:v>
                </c:pt>
                <c:pt idx="136">
                  <c:v>0.26881720430107525</c:v>
                </c:pt>
                <c:pt idx="137">
                  <c:v>0.26737967914438499</c:v>
                </c:pt>
                <c:pt idx="138">
                  <c:v>0.26595744680851063</c:v>
                </c:pt>
                <c:pt idx="139">
                  <c:v>0.26455026455026459</c:v>
                </c:pt>
                <c:pt idx="140">
                  <c:v>0.26315789473684209</c:v>
                </c:pt>
                <c:pt idx="141">
                  <c:v>0.26178010471204188</c:v>
                </c:pt>
                <c:pt idx="142">
                  <c:v>0.26041666666666669</c:v>
                </c:pt>
                <c:pt idx="143">
                  <c:v>0.2590673575129534</c:v>
                </c:pt>
                <c:pt idx="144">
                  <c:v>0.25773195876288663</c:v>
                </c:pt>
                <c:pt idx="145">
                  <c:v>0.25641025641025644</c:v>
                </c:pt>
                <c:pt idx="146">
                  <c:v>0.25510204081632654</c:v>
                </c:pt>
                <c:pt idx="147">
                  <c:v>0.25380710659898476</c:v>
                </c:pt>
                <c:pt idx="148">
                  <c:v>0.25252525252525254</c:v>
                </c:pt>
                <c:pt idx="149">
                  <c:v>0.25125628140703515</c:v>
                </c:pt>
                <c:pt idx="150">
                  <c:v>0.25</c:v>
                </c:pt>
                <c:pt idx="151">
                  <c:v>0.24875621890547267</c:v>
                </c:pt>
                <c:pt idx="152">
                  <c:v>0.24752475247524752</c:v>
                </c:pt>
                <c:pt idx="153">
                  <c:v>0.24630541871921185</c:v>
                </c:pt>
                <c:pt idx="154">
                  <c:v>0.24509803921568626</c:v>
                </c:pt>
                <c:pt idx="155">
                  <c:v>0.24390243902439027</c:v>
                </c:pt>
                <c:pt idx="156">
                  <c:v>0.24271844660194175</c:v>
                </c:pt>
                <c:pt idx="157">
                  <c:v>0.24154589371980678</c:v>
                </c:pt>
                <c:pt idx="158">
                  <c:v>0.24038461538461536</c:v>
                </c:pt>
                <c:pt idx="159">
                  <c:v>0.23923444976076558</c:v>
                </c:pt>
                <c:pt idx="160">
                  <c:v>0.23809523809523808</c:v>
                </c:pt>
                <c:pt idx="161">
                  <c:v>0.23696682464454977</c:v>
                </c:pt>
                <c:pt idx="162">
                  <c:v>0.23584905660377356</c:v>
                </c:pt>
                <c:pt idx="163">
                  <c:v>0.23474178403755869</c:v>
                </c:pt>
                <c:pt idx="164">
                  <c:v>0.23364485981308411</c:v>
                </c:pt>
                <c:pt idx="165">
                  <c:v>0.23255813953488372</c:v>
                </c:pt>
                <c:pt idx="166">
                  <c:v>0.23148148148148145</c:v>
                </c:pt>
                <c:pt idx="167">
                  <c:v>0.2304147465437788</c:v>
                </c:pt>
                <c:pt idx="168">
                  <c:v>0.2293577981651376</c:v>
                </c:pt>
                <c:pt idx="169">
                  <c:v>0.22831050228310504</c:v>
                </c:pt>
                <c:pt idx="170">
                  <c:v>0.22727272727272727</c:v>
                </c:pt>
                <c:pt idx="171">
                  <c:v>0.22624434389140272</c:v>
                </c:pt>
                <c:pt idx="172">
                  <c:v>0.2252252252252252</c:v>
                </c:pt>
                <c:pt idx="173">
                  <c:v>0.22421524663677131</c:v>
                </c:pt>
                <c:pt idx="174">
                  <c:v>0.2232142857142857</c:v>
                </c:pt>
                <c:pt idx="175">
                  <c:v>0.22222222222222221</c:v>
                </c:pt>
                <c:pt idx="176">
                  <c:v>0.22123893805309736</c:v>
                </c:pt>
                <c:pt idx="177">
                  <c:v>0.22026431718061673</c:v>
                </c:pt>
                <c:pt idx="178">
                  <c:v>0.2192982456140351</c:v>
                </c:pt>
                <c:pt idx="179">
                  <c:v>0.2183406113537118</c:v>
                </c:pt>
                <c:pt idx="180">
                  <c:v>0.21739130434782611</c:v>
                </c:pt>
                <c:pt idx="181">
                  <c:v>0.21645021645021645</c:v>
                </c:pt>
                <c:pt idx="182">
                  <c:v>0.21551724137931036</c:v>
                </c:pt>
                <c:pt idx="183">
                  <c:v>0.21459227467811159</c:v>
                </c:pt>
                <c:pt idx="184">
                  <c:v>0.21367521367521369</c:v>
                </c:pt>
                <c:pt idx="185">
                  <c:v>0.21276595744680851</c:v>
                </c:pt>
                <c:pt idx="186">
                  <c:v>0.21186440677966104</c:v>
                </c:pt>
                <c:pt idx="187">
                  <c:v>0.21097046413502107</c:v>
                </c:pt>
                <c:pt idx="188">
                  <c:v>0.21008403361344538</c:v>
                </c:pt>
                <c:pt idx="189">
                  <c:v>0.20920502092050208</c:v>
                </c:pt>
                <c:pt idx="190">
                  <c:v>0.20833333333333334</c:v>
                </c:pt>
                <c:pt idx="191">
                  <c:v>0.20746887966804978</c:v>
                </c:pt>
                <c:pt idx="192">
                  <c:v>0.20661157024793389</c:v>
                </c:pt>
                <c:pt idx="193">
                  <c:v>0.20576131687242796</c:v>
                </c:pt>
                <c:pt idx="194">
                  <c:v>0.20491803278688525</c:v>
                </c:pt>
                <c:pt idx="195">
                  <c:v>0.2040816326530612</c:v>
                </c:pt>
                <c:pt idx="196">
                  <c:v>0.2032520325203252</c:v>
                </c:pt>
                <c:pt idx="197">
                  <c:v>0.20242914979757085</c:v>
                </c:pt>
                <c:pt idx="198">
                  <c:v>0.20161290322580647</c:v>
                </c:pt>
                <c:pt idx="199">
                  <c:v>0.20080321285140559</c:v>
                </c:pt>
                <c:pt idx="200">
                  <c:v>0.2</c:v>
                </c:pt>
                <c:pt idx="201">
                  <c:v>0.19920318725099603</c:v>
                </c:pt>
                <c:pt idx="202">
                  <c:v>0.1984126984126984</c:v>
                </c:pt>
                <c:pt idx="203">
                  <c:v>0.19762845849802374</c:v>
                </c:pt>
                <c:pt idx="204">
                  <c:v>0.19685039370078738</c:v>
                </c:pt>
                <c:pt idx="205">
                  <c:v>0.19607843137254904</c:v>
                </c:pt>
                <c:pt idx="206">
                  <c:v>0.1953125</c:v>
                </c:pt>
                <c:pt idx="207">
                  <c:v>0.19455252918287938</c:v>
                </c:pt>
                <c:pt idx="208">
                  <c:v>0.19379844961240308</c:v>
                </c:pt>
                <c:pt idx="209">
                  <c:v>0.19305019305019305</c:v>
                </c:pt>
                <c:pt idx="210">
                  <c:v>0.19230769230769229</c:v>
                </c:pt>
                <c:pt idx="211">
                  <c:v>0.19157088122605365</c:v>
                </c:pt>
                <c:pt idx="212">
                  <c:v>0.19083969465648853</c:v>
                </c:pt>
                <c:pt idx="213">
                  <c:v>0.19011406844106465</c:v>
                </c:pt>
                <c:pt idx="214">
                  <c:v>0.18939393939393939</c:v>
                </c:pt>
                <c:pt idx="215">
                  <c:v>0.18867924528301888</c:v>
                </c:pt>
                <c:pt idx="216">
                  <c:v>0.18796992481203006</c:v>
                </c:pt>
                <c:pt idx="217">
                  <c:v>0.18726591760299627</c:v>
                </c:pt>
                <c:pt idx="218">
                  <c:v>0.18656716417910446</c:v>
                </c:pt>
                <c:pt idx="219">
                  <c:v>0.18587360594795541</c:v>
                </c:pt>
                <c:pt idx="220">
                  <c:v>0.18518518518518517</c:v>
                </c:pt>
                <c:pt idx="221">
                  <c:v>0.18450184501845018</c:v>
                </c:pt>
                <c:pt idx="222">
                  <c:v>0.18382352941176469</c:v>
                </c:pt>
                <c:pt idx="223">
                  <c:v>0.18315018315018314</c:v>
                </c:pt>
                <c:pt idx="224">
                  <c:v>0.18248175182481752</c:v>
                </c:pt>
                <c:pt idx="225">
                  <c:v>0.18181818181818182</c:v>
                </c:pt>
                <c:pt idx="226">
                  <c:v>0.1811594202898551</c:v>
                </c:pt>
                <c:pt idx="227">
                  <c:v>0.18050541516245489</c:v>
                </c:pt>
                <c:pt idx="228">
                  <c:v>0.17985611510791369</c:v>
                </c:pt>
                <c:pt idx="229">
                  <c:v>0.17921146953405018</c:v>
                </c:pt>
                <c:pt idx="230">
                  <c:v>0.17857142857142858</c:v>
                </c:pt>
                <c:pt idx="231">
                  <c:v>0.17793594306049823</c:v>
                </c:pt>
                <c:pt idx="232">
                  <c:v>0.1773049645390071</c:v>
                </c:pt>
                <c:pt idx="233">
                  <c:v>0.17667844522968199</c:v>
                </c:pt>
                <c:pt idx="234">
                  <c:v>0.17605633802816903</c:v>
                </c:pt>
                <c:pt idx="235">
                  <c:v>0.17543859649122806</c:v>
                </c:pt>
                <c:pt idx="236">
                  <c:v>0.17482517482517484</c:v>
                </c:pt>
                <c:pt idx="237">
                  <c:v>0.17421602787456444</c:v>
                </c:pt>
                <c:pt idx="238">
                  <c:v>0.1736111111111111</c:v>
                </c:pt>
                <c:pt idx="239">
                  <c:v>0.17301038062283736</c:v>
                </c:pt>
                <c:pt idx="240">
                  <c:v>0.17241379310344829</c:v>
                </c:pt>
                <c:pt idx="241">
                  <c:v>0.1718213058419244</c:v>
                </c:pt>
                <c:pt idx="242">
                  <c:v>0.17123287671232876</c:v>
                </c:pt>
                <c:pt idx="243">
                  <c:v>0.17064846416382251</c:v>
                </c:pt>
                <c:pt idx="244">
                  <c:v>0.17006802721088435</c:v>
                </c:pt>
                <c:pt idx="245">
                  <c:v>0.16949152542372881</c:v>
                </c:pt>
                <c:pt idx="246">
                  <c:v>0.16891891891891891</c:v>
                </c:pt>
                <c:pt idx="247">
                  <c:v>0.16835016835016833</c:v>
                </c:pt>
                <c:pt idx="248">
                  <c:v>0.16778523489932887</c:v>
                </c:pt>
                <c:pt idx="249">
                  <c:v>0.16722408026755853</c:v>
                </c:pt>
                <c:pt idx="250">
                  <c:v>0.16666666666666666</c:v>
                </c:pt>
                <c:pt idx="251">
                  <c:v>0.16611295681063123</c:v>
                </c:pt>
                <c:pt idx="252">
                  <c:v>0.16556291390728478</c:v>
                </c:pt>
                <c:pt idx="253">
                  <c:v>0.16501650165016502</c:v>
                </c:pt>
                <c:pt idx="254">
                  <c:v>0.16447368421052633</c:v>
                </c:pt>
                <c:pt idx="255">
                  <c:v>0.16393442622950821</c:v>
                </c:pt>
                <c:pt idx="256">
                  <c:v>0.16339869281045752</c:v>
                </c:pt>
                <c:pt idx="257">
                  <c:v>0.16286644951140067</c:v>
                </c:pt>
                <c:pt idx="258">
                  <c:v>0.16233766233766234</c:v>
                </c:pt>
                <c:pt idx="259">
                  <c:v>0.16181229773462755</c:v>
                </c:pt>
                <c:pt idx="260">
                  <c:v>0.16129032258064516</c:v>
                </c:pt>
                <c:pt idx="261">
                  <c:v>0.16077170418006431</c:v>
                </c:pt>
                <c:pt idx="262">
                  <c:v>0.16025641025641024</c:v>
                </c:pt>
                <c:pt idx="263">
                  <c:v>0.15974440894568664</c:v>
                </c:pt>
                <c:pt idx="264">
                  <c:v>0.15923566878980891</c:v>
                </c:pt>
                <c:pt idx="265">
                  <c:v>0.15873015873015872</c:v>
                </c:pt>
                <c:pt idx="266">
                  <c:v>0.15822784810126581</c:v>
                </c:pt>
                <c:pt idx="267">
                  <c:v>0.15772870662460545</c:v>
                </c:pt>
                <c:pt idx="268">
                  <c:v>0.15723270440251572</c:v>
                </c:pt>
                <c:pt idx="269">
                  <c:v>0.15673981191222572</c:v>
                </c:pt>
                <c:pt idx="270">
                  <c:v>0.15625</c:v>
                </c:pt>
                <c:pt idx="271">
                  <c:v>0.15576323987538918</c:v>
                </c:pt>
                <c:pt idx="272">
                  <c:v>0.15527950310559005</c:v>
                </c:pt>
                <c:pt idx="273">
                  <c:v>0.15479876160990713</c:v>
                </c:pt>
                <c:pt idx="274">
                  <c:v>0.15432098765432098</c:v>
                </c:pt>
                <c:pt idx="275">
                  <c:v>0.1538461538461536</c:v>
                </c:pt>
                <c:pt idx="276">
                  <c:v>0.15337423312883436</c:v>
                </c:pt>
                <c:pt idx="277">
                  <c:v>0.1529051987767584</c:v>
                </c:pt>
                <c:pt idx="278">
                  <c:v>0.1524390243902439</c:v>
                </c:pt>
                <c:pt idx="279">
                  <c:v>0.15197568389057728</c:v>
                </c:pt>
                <c:pt idx="280">
                  <c:v>0.15151515151515152</c:v>
                </c:pt>
                <c:pt idx="281">
                  <c:v>0.15105740181268881</c:v>
                </c:pt>
                <c:pt idx="282">
                  <c:v>0.15060240963855398</c:v>
                </c:pt>
                <c:pt idx="283">
                  <c:v>0.15015015015014993</c:v>
                </c:pt>
                <c:pt idx="284">
                  <c:v>0.14970059880239497</c:v>
                </c:pt>
                <c:pt idx="285">
                  <c:v>0.14925373134328357</c:v>
                </c:pt>
                <c:pt idx="286">
                  <c:v>0.14880952380952359</c:v>
                </c:pt>
                <c:pt idx="287">
                  <c:v>0.14836795252225499</c:v>
                </c:pt>
                <c:pt idx="288">
                  <c:v>0.14792899408284002</c:v>
                </c:pt>
                <c:pt idx="289">
                  <c:v>0.14749262536873156</c:v>
                </c:pt>
                <c:pt idx="290">
                  <c:v>0.14705882352941155</c:v>
                </c:pt>
                <c:pt idx="291">
                  <c:v>0.14662756598240448</c:v>
                </c:pt>
                <c:pt idx="292">
                  <c:v>0.14619883040935652</c:v>
                </c:pt>
                <c:pt idx="293">
                  <c:v>0.14577259475218657</c:v>
                </c:pt>
                <c:pt idx="294">
                  <c:v>0.14534883720930211</c:v>
                </c:pt>
                <c:pt idx="295">
                  <c:v>0.14492753623188384</c:v>
                </c:pt>
                <c:pt idx="296">
                  <c:v>0.144508670520231</c:v>
                </c:pt>
                <c:pt idx="297">
                  <c:v>0.14409221902017291</c:v>
                </c:pt>
                <c:pt idx="298">
                  <c:v>0.14367816091954003</c:v>
                </c:pt>
                <c:pt idx="299">
                  <c:v>0.14326647564469894</c:v>
                </c:pt>
                <c:pt idx="300">
                  <c:v>0.14285714285714265</c:v>
                </c:pt>
                <c:pt idx="301">
                  <c:v>0.14245014245014245</c:v>
                </c:pt>
                <c:pt idx="302">
                  <c:v>0.14204545454545434</c:v>
                </c:pt>
                <c:pt idx="303">
                  <c:v>0.14164305949008477</c:v>
                </c:pt>
                <c:pt idx="304">
                  <c:v>0.14124293785310715</c:v>
                </c:pt>
                <c:pt idx="305">
                  <c:v>0.14084507042253522</c:v>
                </c:pt>
                <c:pt idx="306">
                  <c:v>0.14044943820224701</c:v>
                </c:pt>
                <c:pt idx="307">
                  <c:v>0.14005602240896339</c:v>
                </c:pt>
                <c:pt idx="308">
                  <c:v>0.13966480446927354</c:v>
                </c:pt>
                <c:pt idx="309">
                  <c:v>0.1392757660167129</c:v>
                </c:pt>
                <c:pt idx="310">
                  <c:v>0.1388888888888887</c:v>
                </c:pt>
                <c:pt idx="311">
                  <c:v>0.13850415512465353</c:v>
                </c:pt>
                <c:pt idx="312">
                  <c:v>0.13812154696132578</c:v>
                </c:pt>
                <c:pt idx="313">
                  <c:v>0.13774104683195573</c:v>
                </c:pt>
                <c:pt idx="314">
                  <c:v>0.13736263736263718</c:v>
                </c:pt>
                <c:pt idx="315">
                  <c:v>0.13698630136986284</c:v>
                </c:pt>
                <c:pt idx="316">
                  <c:v>0.13661202185792332</c:v>
                </c:pt>
                <c:pt idx="317">
                  <c:v>0.13623978201634859</c:v>
                </c:pt>
                <c:pt idx="318">
                  <c:v>0.13586956521739113</c:v>
                </c:pt>
                <c:pt idx="319">
                  <c:v>0.13550135501354996</c:v>
                </c:pt>
                <c:pt idx="320">
                  <c:v>0.13513513513513495</c:v>
                </c:pt>
                <c:pt idx="321">
                  <c:v>0.13477088948787044</c:v>
                </c:pt>
                <c:pt idx="322">
                  <c:v>0.13440860215053746</c:v>
                </c:pt>
                <c:pt idx="323">
                  <c:v>0.13404825737265397</c:v>
                </c:pt>
                <c:pt idx="324">
                  <c:v>0.13368983957219233</c:v>
                </c:pt>
                <c:pt idx="325">
                  <c:v>0.13333333333333316</c:v>
                </c:pt>
                <c:pt idx="326">
                  <c:v>0.13297872340425515</c:v>
                </c:pt>
                <c:pt idx="327">
                  <c:v>0.13262599469496003</c:v>
                </c:pt>
                <c:pt idx="328">
                  <c:v>0.1322751322751321</c:v>
                </c:pt>
                <c:pt idx="329">
                  <c:v>0.1319261213720315</c:v>
                </c:pt>
                <c:pt idx="330">
                  <c:v>0.13157894736842088</c:v>
                </c:pt>
                <c:pt idx="331">
                  <c:v>0.13123359580052477</c:v>
                </c:pt>
                <c:pt idx="332">
                  <c:v>0.13089005235602078</c:v>
                </c:pt>
                <c:pt idx="333">
                  <c:v>0.13054830287206248</c:v>
                </c:pt>
                <c:pt idx="334">
                  <c:v>0.13020833333333315</c:v>
                </c:pt>
                <c:pt idx="335">
                  <c:v>0.12987012987012969</c:v>
                </c:pt>
                <c:pt idx="336">
                  <c:v>0.12953367875647651</c:v>
                </c:pt>
                <c:pt idx="337">
                  <c:v>0.12919896640826856</c:v>
                </c:pt>
                <c:pt idx="338">
                  <c:v>0.12886597938144315</c:v>
                </c:pt>
                <c:pt idx="339">
                  <c:v>0.12853470437017978</c:v>
                </c:pt>
                <c:pt idx="340">
                  <c:v>0.12820512820512805</c:v>
                </c:pt>
                <c:pt idx="341">
                  <c:v>0.12787723785166225</c:v>
                </c:pt>
                <c:pt idx="342">
                  <c:v>0.1275510204081631</c:v>
                </c:pt>
                <c:pt idx="343">
                  <c:v>0.12722646310432553</c:v>
                </c:pt>
                <c:pt idx="344">
                  <c:v>0.12690355329949224</c:v>
                </c:pt>
                <c:pt idx="345">
                  <c:v>0.1265822784810125</c:v>
                </c:pt>
                <c:pt idx="346">
                  <c:v>0.1262626262626261</c:v>
                </c:pt>
                <c:pt idx="347">
                  <c:v>0.12594458438287137</c:v>
                </c:pt>
                <c:pt idx="348">
                  <c:v>0.12562814070351744</c:v>
                </c:pt>
                <c:pt idx="349">
                  <c:v>0.12531328320801988</c:v>
                </c:pt>
                <c:pt idx="350">
                  <c:v>0.12499999999999983</c:v>
                </c:pt>
                <c:pt idx="351">
                  <c:v>0.12468827930174547</c:v>
                </c:pt>
                <c:pt idx="352">
                  <c:v>0.12437810945273617</c:v>
                </c:pt>
                <c:pt idx="353">
                  <c:v>0.12406947890818844</c:v>
                </c:pt>
                <c:pt idx="354">
                  <c:v>0.12376237623762359</c:v>
                </c:pt>
                <c:pt idx="355">
                  <c:v>0.12345679012345663</c:v>
                </c:pt>
                <c:pt idx="356">
                  <c:v>0.12315270935960576</c:v>
                </c:pt>
                <c:pt idx="357">
                  <c:v>0.12285012285012271</c:v>
                </c:pt>
                <c:pt idx="358">
                  <c:v>0.12254901960784298</c:v>
                </c:pt>
                <c:pt idx="359">
                  <c:v>0.12224938875305608</c:v>
                </c:pt>
                <c:pt idx="360">
                  <c:v>0.12195121951219498</c:v>
                </c:pt>
                <c:pt idx="361">
                  <c:v>0.12165450121654488</c:v>
                </c:pt>
                <c:pt idx="362">
                  <c:v>0.12135922330097071</c:v>
                </c:pt>
                <c:pt idx="363">
                  <c:v>0.12106537530266329</c:v>
                </c:pt>
                <c:pt idx="364">
                  <c:v>0.12077294685990324</c:v>
                </c:pt>
                <c:pt idx="365">
                  <c:v>0.12048192771084323</c:v>
                </c:pt>
                <c:pt idx="366">
                  <c:v>0.12019230769230756</c:v>
                </c:pt>
                <c:pt idx="367">
                  <c:v>0.11990407673860896</c:v>
                </c:pt>
                <c:pt idx="368">
                  <c:v>0.11961722488038264</c:v>
                </c:pt>
                <c:pt idx="369">
                  <c:v>0.11933174224343662</c:v>
                </c:pt>
                <c:pt idx="370">
                  <c:v>0.11904761904761892</c:v>
                </c:pt>
                <c:pt idx="371">
                  <c:v>0.11876484560570057</c:v>
                </c:pt>
                <c:pt idx="372">
                  <c:v>0.11848341232227474</c:v>
                </c:pt>
                <c:pt idx="373">
                  <c:v>0.11820330969267126</c:v>
                </c:pt>
                <c:pt idx="374">
                  <c:v>0.11792452830188667</c:v>
                </c:pt>
                <c:pt idx="375">
                  <c:v>0.11764705882352926</c:v>
                </c:pt>
                <c:pt idx="376">
                  <c:v>0.1173708920187792</c:v>
                </c:pt>
                <c:pt idx="377">
                  <c:v>0.11709601873536286</c:v>
                </c:pt>
                <c:pt idx="378">
                  <c:v>0.11682242990654193</c:v>
                </c:pt>
                <c:pt idx="379">
                  <c:v>0.11655011655011641</c:v>
                </c:pt>
                <c:pt idx="380">
                  <c:v>0.11627906976744172</c:v>
                </c:pt>
                <c:pt idx="381">
                  <c:v>0.11600928074245927</c:v>
                </c:pt>
                <c:pt idx="382">
                  <c:v>0.11574074074074062</c:v>
                </c:pt>
                <c:pt idx="383">
                  <c:v>0.11547344110854489</c:v>
                </c:pt>
                <c:pt idx="384">
                  <c:v>0.11520737327188926</c:v>
                </c:pt>
                <c:pt idx="385">
                  <c:v>0.11494252873563206</c:v>
                </c:pt>
                <c:pt idx="386">
                  <c:v>0.11467889908256869</c:v>
                </c:pt>
                <c:pt idx="387">
                  <c:v>0.1144164759725399</c:v>
                </c:pt>
                <c:pt idx="388">
                  <c:v>0.11415525114155238</c:v>
                </c:pt>
                <c:pt idx="389">
                  <c:v>0.11389521640091103</c:v>
                </c:pt>
                <c:pt idx="390">
                  <c:v>0.11363636363636351</c:v>
                </c:pt>
                <c:pt idx="391">
                  <c:v>0.11337868480725612</c:v>
                </c:pt>
                <c:pt idx="392">
                  <c:v>0.11312217194570122</c:v>
                </c:pt>
                <c:pt idx="393">
                  <c:v>0.11286681715575608</c:v>
                </c:pt>
                <c:pt idx="394">
                  <c:v>0.11261261261261249</c:v>
                </c:pt>
                <c:pt idx="395">
                  <c:v>0.11235955056179764</c:v>
                </c:pt>
                <c:pt idx="396">
                  <c:v>0.11210762331838552</c:v>
                </c:pt>
                <c:pt idx="397">
                  <c:v>0.11185682326621911</c:v>
                </c:pt>
                <c:pt idx="398">
                  <c:v>0.11160714285714274</c:v>
                </c:pt>
                <c:pt idx="399">
                  <c:v>0.11135857461024487</c:v>
                </c:pt>
                <c:pt idx="400">
                  <c:v>0.11111111111111098</c:v>
                </c:pt>
                <c:pt idx="401">
                  <c:v>0.11086474501108635</c:v>
                </c:pt>
                <c:pt idx="402">
                  <c:v>0.11061946902654855</c:v>
                </c:pt>
                <c:pt idx="403">
                  <c:v>0.11037527593818973</c:v>
                </c:pt>
                <c:pt idx="404">
                  <c:v>0.11013215859030824</c:v>
                </c:pt>
                <c:pt idx="405">
                  <c:v>0.10989010989010976</c:v>
                </c:pt>
                <c:pt idx="406">
                  <c:v>0.10964912280701743</c:v>
                </c:pt>
                <c:pt idx="407">
                  <c:v>0.10940919037199114</c:v>
                </c:pt>
                <c:pt idx="408">
                  <c:v>0.10917030567685576</c:v>
                </c:pt>
                <c:pt idx="409">
                  <c:v>0.10893246187363823</c:v>
                </c:pt>
                <c:pt idx="410">
                  <c:v>0.10869565217391293</c:v>
                </c:pt>
                <c:pt idx="411">
                  <c:v>0.10845986984815607</c:v>
                </c:pt>
                <c:pt idx="412">
                  <c:v>0.1082251082251081</c:v>
                </c:pt>
                <c:pt idx="413">
                  <c:v>0.10799136069114458</c:v>
                </c:pt>
                <c:pt idx="414">
                  <c:v>0.10775862068965505</c:v>
                </c:pt>
                <c:pt idx="415">
                  <c:v>0.10752688172043</c:v>
                </c:pt>
                <c:pt idx="416">
                  <c:v>0.10729613733905569</c:v>
                </c:pt>
                <c:pt idx="417">
                  <c:v>0.10706638115631679</c:v>
                </c:pt>
                <c:pt idx="418">
                  <c:v>0.10683760683760672</c:v>
                </c:pt>
                <c:pt idx="419">
                  <c:v>0.1066098081023453</c:v>
                </c:pt>
                <c:pt idx="420">
                  <c:v>0.10638297872340415</c:v>
                </c:pt>
                <c:pt idx="421">
                  <c:v>0.10615711252653916</c:v>
                </c:pt>
                <c:pt idx="422">
                  <c:v>0.10593220338983039</c:v>
                </c:pt>
                <c:pt idx="423">
                  <c:v>0.10570824524312886</c:v>
                </c:pt>
                <c:pt idx="424">
                  <c:v>0.10548523206751044</c:v>
                </c:pt>
                <c:pt idx="425">
                  <c:v>0.10526315789473673</c:v>
                </c:pt>
                <c:pt idx="426">
                  <c:v>0.10504201680672258</c:v>
                </c:pt>
                <c:pt idx="427">
                  <c:v>0.10482180293501038</c:v>
                </c:pt>
                <c:pt idx="428">
                  <c:v>0.10460251046025094</c:v>
                </c:pt>
                <c:pt idx="429">
                  <c:v>0.10438413361169091</c:v>
                </c:pt>
                <c:pt idx="430">
                  <c:v>0.10416666666666656</c:v>
                </c:pt>
                <c:pt idx="431">
                  <c:v>0.10395010395010384</c:v>
                </c:pt>
                <c:pt idx="432">
                  <c:v>0.10373443983402479</c:v>
                </c:pt>
                <c:pt idx="433">
                  <c:v>0.10351966873705992</c:v>
                </c:pt>
                <c:pt idx="434">
                  <c:v>0.10330578512396683</c:v>
                </c:pt>
                <c:pt idx="435">
                  <c:v>0.10309278350515454</c:v>
                </c:pt>
                <c:pt idx="436">
                  <c:v>0.10288065843621388</c:v>
                </c:pt>
                <c:pt idx="437">
                  <c:v>0.10266940451745368</c:v>
                </c:pt>
                <c:pt idx="438">
                  <c:v>0.10245901639344251</c:v>
                </c:pt>
                <c:pt idx="439">
                  <c:v>0.10224948875255613</c:v>
                </c:pt>
                <c:pt idx="440">
                  <c:v>0.10204081632653052</c:v>
                </c:pt>
                <c:pt idx="441">
                  <c:v>0.10183299389002028</c:v>
                </c:pt>
                <c:pt idx="442">
                  <c:v>0.10162601626016249</c:v>
                </c:pt>
                <c:pt idx="443">
                  <c:v>0.10141987829614595</c:v>
                </c:pt>
                <c:pt idx="444">
                  <c:v>0.10121457489878533</c:v>
                </c:pt>
                <c:pt idx="445">
                  <c:v>0.10101010101010091</c:v>
                </c:pt>
                <c:pt idx="446">
                  <c:v>0.10080645161290312</c:v>
                </c:pt>
                <c:pt idx="447">
                  <c:v>0.10060362173038219</c:v>
                </c:pt>
                <c:pt idx="448">
                  <c:v>0.10040160642570271</c:v>
                </c:pt>
                <c:pt idx="449">
                  <c:v>0.10020040080160311</c:v>
                </c:pt>
                <c:pt idx="450">
                  <c:v>0.1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E85-4307-89BF-30F8CC1063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325632"/>
        <c:axId val="1898328544"/>
      </c:scatterChart>
      <c:valAx>
        <c:axId val="1898325632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328544"/>
        <c:crosses val="autoZero"/>
        <c:crossBetween val="midCat"/>
      </c:valAx>
      <c:valAx>
        <c:axId val="189832854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3256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17037110867469E-2"/>
          <c:y val="7.407407407407407E-2"/>
          <c:w val="0.87513498787335131"/>
          <c:h val="0.8416746864975212"/>
        </c:manualLayout>
      </c:layout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727401568"/>
        <c:axId val="1727397824"/>
      </c:scatterChart>
      <c:valAx>
        <c:axId val="1727401568"/>
        <c:scaling>
          <c:orientation val="minMax"/>
          <c:max val="5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397824"/>
        <c:crosses val="autoZero"/>
        <c:crossBetween val="midCat"/>
      </c:valAx>
      <c:valAx>
        <c:axId val="17273978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4015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Φύλλο1!$A$1:$A$96</c:f>
              <c:numCache>
                <c:formatCode>General</c:formatCode>
                <c:ptCount val="96"/>
                <c:pt idx="0">
                  <c:v>1</c:v>
                </c:pt>
                <c:pt idx="1">
                  <c:v>1.2</c:v>
                </c:pt>
                <c:pt idx="2">
                  <c:v>1.4</c:v>
                </c:pt>
                <c:pt idx="3">
                  <c:v>1.6</c:v>
                </c:pt>
                <c:pt idx="4">
                  <c:v>1.8</c:v>
                </c:pt>
                <c:pt idx="5">
                  <c:v>2</c:v>
                </c:pt>
                <c:pt idx="6">
                  <c:v>2.2000000000000002</c:v>
                </c:pt>
                <c:pt idx="7">
                  <c:v>2.4</c:v>
                </c:pt>
                <c:pt idx="8">
                  <c:v>2.6</c:v>
                </c:pt>
                <c:pt idx="9">
                  <c:v>2.8</c:v>
                </c:pt>
                <c:pt idx="10">
                  <c:v>3</c:v>
                </c:pt>
                <c:pt idx="11">
                  <c:v>3.2</c:v>
                </c:pt>
                <c:pt idx="12">
                  <c:v>3.4</c:v>
                </c:pt>
                <c:pt idx="13">
                  <c:v>3.6</c:v>
                </c:pt>
                <c:pt idx="14">
                  <c:v>3.8</c:v>
                </c:pt>
                <c:pt idx="15">
                  <c:v>4</c:v>
                </c:pt>
                <c:pt idx="16">
                  <c:v>4.2</c:v>
                </c:pt>
                <c:pt idx="17">
                  <c:v>4.4000000000000004</c:v>
                </c:pt>
                <c:pt idx="18">
                  <c:v>4.5999999999999996</c:v>
                </c:pt>
                <c:pt idx="19">
                  <c:v>4.8</c:v>
                </c:pt>
                <c:pt idx="20">
                  <c:v>5</c:v>
                </c:pt>
                <c:pt idx="21">
                  <c:v>5.2</c:v>
                </c:pt>
                <c:pt idx="22">
                  <c:v>5.4</c:v>
                </c:pt>
                <c:pt idx="23">
                  <c:v>5.6</c:v>
                </c:pt>
                <c:pt idx="24">
                  <c:v>5.8</c:v>
                </c:pt>
                <c:pt idx="25">
                  <c:v>6</c:v>
                </c:pt>
                <c:pt idx="26">
                  <c:v>6.2</c:v>
                </c:pt>
                <c:pt idx="27">
                  <c:v>6.4</c:v>
                </c:pt>
                <c:pt idx="28">
                  <c:v>6.6</c:v>
                </c:pt>
                <c:pt idx="29">
                  <c:v>6.8</c:v>
                </c:pt>
                <c:pt idx="30">
                  <c:v>7</c:v>
                </c:pt>
                <c:pt idx="31">
                  <c:v>7.2</c:v>
                </c:pt>
                <c:pt idx="32">
                  <c:v>7.4</c:v>
                </c:pt>
                <c:pt idx="33">
                  <c:v>7.6</c:v>
                </c:pt>
                <c:pt idx="34">
                  <c:v>7.8</c:v>
                </c:pt>
                <c:pt idx="35">
                  <c:v>8</c:v>
                </c:pt>
                <c:pt idx="36">
                  <c:v>8.1999999999999993</c:v>
                </c:pt>
                <c:pt idx="37">
                  <c:v>8.4</c:v>
                </c:pt>
                <c:pt idx="38">
                  <c:v>8.6</c:v>
                </c:pt>
                <c:pt idx="39">
                  <c:v>8.8000000000000007</c:v>
                </c:pt>
                <c:pt idx="40">
                  <c:v>9</c:v>
                </c:pt>
                <c:pt idx="41">
                  <c:v>9.1999999999999993</c:v>
                </c:pt>
                <c:pt idx="42">
                  <c:v>9.4</c:v>
                </c:pt>
                <c:pt idx="43">
                  <c:v>9.6</c:v>
                </c:pt>
                <c:pt idx="44">
                  <c:v>9.8000000000000007</c:v>
                </c:pt>
                <c:pt idx="45">
                  <c:v>10</c:v>
                </c:pt>
                <c:pt idx="46">
                  <c:v>10.199999999999999</c:v>
                </c:pt>
                <c:pt idx="47">
                  <c:v>10.4</c:v>
                </c:pt>
                <c:pt idx="48">
                  <c:v>10.6</c:v>
                </c:pt>
                <c:pt idx="49">
                  <c:v>10.8</c:v>
                </c:pt>
                <c:pt idx="50">
                  <c:v>11</c:v>
                </c:pt>
                <c:pt idx="51">
                  <c:v>11.2</c:v>
                </c:pt>
                <c:pt idx="52">
                  <c:v>11.4</c:v>
                </c:pt>
                <c:pt idx="53">
                  <c:v>11.6</c:v>
                </c:pt>
                <c:pt idx="54">
                  <c:v>11.8</c:v>
                </c:pt>
                <c:pt idx="55">
                  <c:v>12</c:v>
                </c:pt>
                <c:pt idx="56">
                  <c:v>12.2</c:v>
                </c:pt>
                <c:pt idx="57">
                  <c:v>12.4</c:v>
                </c:pt>
                <c:pt idx="58">
                  <c:v>12.6</c:v>
                </c:pt>
                <c:pt idx="59">
                  <c:v>12.8</c:v>
                </c:pt>
                <c:pt idx="60">
                  <c:v>13</c:v>
                </c:pt>
                <c:pt idx="61">
                  <c:v>13.2</c:v>
                </c:pt>
                <c:pt idx="62">
                  <c:v>13.4</c:v>
                </c:pt>
                <c:pt idx="63">
                  <c:v>13.6</c:v>
                </c:pt>
                <c:pt idx="64">
                  <c:v>13.8</c:v>
                </c:pt>
                <c:pt idx="65">
                  <c:v>14</c:v>
                </c:pt>
                <c:pt idx="66">
                  <c:v>14.2</c:v>
                </c:pt>
                <c:pt idx="67">
                  <c:v>14.4</c:v>
                </c:pt>
                <c:pt idx="68">
                  <c:v>14.6</c:v>
                </c:pt>
                <c:pt idx="69">
                  <c:v>14.8</c:v>
                </c:pt>
                <c:pt idx="70">
                  <c:v>15</c:v>
                </c:pt>
                <c:pt idx="71">
                  <c:v>15.2</c:v>
                </c:pt>
                <c:pt idx="72">
                  <c:v>15.4</c:v>
                </c:pt>
                <c:pt idx="73">
                  <c:v>15.6</c:v>
                </c:pt>
                <c:pt idx="74">
                  <c:v>15.8</c:v>
                </c:pt>
                <c:pt idx="75">
                  <c:v>16</c:v>
                </c:pt>
                <c:pt idx="76">
                  <c:v>16.2</c:v>
                </c:pt>
                <c:pt idx="77">
                  <c:v>16.399999999999999</c:v>
                </c:pt>
                <c:pt idx="78">
                  <c:v>16.600000000000001</c:v>
                </c:pt>
                <c:pt idx="79">
                  <c:v>16.8</c:v>
                </c:pt>
                <c:pt idx="80">
                  <c:v>17</c:v>
                </c:pt>
                <c:pt idx="81">
                  <c:v>17.2</c:v>
                </c:pt>
                <c:pt idx="82">
                  <c:v>17.399999999999999</c:v>
                </c:pt>
                <c:pt idx="83">
                  <c:v>17.600000000000001</c:v>
                </c:pt>
                <c:pt idx="84">
                  <c:v>17.8</c:v>
                </c:pt>
                <c:pt idx="85">
                  <c:v>18</c:v>
                </c:pt>
                <c:pt idx="86">
                  <c:v>18.2</c:v>
                </c:pt>
                <c:pt idx="87">
                  <c:v>18.399999999999999</c:v>
                </c:pt>
                <c:pt idx="88">
                  <c:v>18.600000000000001</c:v>
                </c:pt>
                <c:pt idx="89">
                  <c:v>18.8</c:v>
                </c:pt>
                <c:pt idx="90">
                  <c:v>19</c:v>
                </c:pt>
                <c:pt idx="91">
                  <c:v>19.2</c:v>
                </c:pt>
                <c:pt idx="92">
                  <c:v>19.399999999999999</c:v>
                </c:pt>
                <c:pt idx="93">
                  <c:v>19.600000000000001</c:v>
                </c:pt>
                <c:pt idx="94">
                  <c:v>19.8</c:v>
                </c:pt>
                <c:pt idx="95">
                  <c:v>20</c:v>
                </c:pt>
              </c:numCache>
            </c:numRef>
          </c:xVal>
          <c:yVal>
            <c:numRef>
              <c:f>Φύλλο1!$B$1:$B$96</c:f>
              <c:numCache>
                <c:formatCode>General</c:formatCode>
                <c:ptCount val="96"/>
                <c:pt idx="0">
                  <c:v>1</c:v>
                </c:pt>
                <c:pt idx="1">
                  <c:v>0.83333333333333337</c:v>
                </c:pt>
                <c:pt idx="2">
                  <c:v>0.7142857142857143</c:v>
                </c:pt>
                <c:pt idx="3">
                  <c:v>0.625</c:v>
                </c:pt>
                <c:pt idx="4">
                  <c:v>0.55555555555555558</c:v>
                </c:pt>
                <c:pt idx="5">
                  <c:v>0.5</c:v>
                </c:pt>
                <c:pt idx="6">
                  <c:v>0.45454545454545453</c:v>
                </c:pt>
                <c:pt idx="7">
                  <c:v>0.41666666666666669</c:v>
                </c:pt>
                <c:pt idx="8">
                  <c:v>0.38461538461538458</c:v>
                </c:pt>
                <c:pt idx="9">
                  <c:v>0.35714285714285715</c:v>
                </c:pt>
                <c:pt idx="10">
                  <c:v>0.33333333333333331</c:v>
                </c:pt>
                <c:pt idx="11">
                  <c:v>0.3125</c:v>
                </c:pt>
                <c:pt idx="12">
                  <c:v>0.29411764705882354</c:v>
                </c:pt>
                <c:pt idx="13">
                  <c:v>0.27777777777777779</c:v>
                </c:pt>
                <c:pt idx="14">
                  <c:v>0.26315789473684209</c:v>
                </c:pt>
                <c:pt idx="15">
                  <c:v>0.25</c:v>
                </c:pt>
                <c:pt idx="16">
                  <c:v>0.23809523809523808</c:v>
                </c:pt>
                <c:pt idx="17">
                  <c:v>0.22727272727272727</c:v>
                </c:pt>
                <c:pt idx="18">
                  <c:v>0.21739130434782611</c:v>
                </c:pt>
                <c:pt idx="19">
                  <c:v>0.20833333333333334</c:v>
                </c:pt>
                <c:pt idx="20">
                  <c:v>0.2</c:v>
                </c:pt>
                <c:pt idx="21">
                  <c:v>0.19230769230769229</c:v>
                </c:pt>
                <c:pt idx="22">
                  <c:v>0.18518518518518517</c:v>
                </c:pt>
                <c:pt idx="23">
                  <c:v>0.17857142857142858</c:v>
                </c:pt>
                <c:pt idx="24">
                  <c:v>0.17241379310344829</c:v>
                </c:pt>
                <c:pt idx="25">
                  <c:v>0.16666666666666666</c:v>
                </c:pt>
                <c:pt idx="26">
                  <c:v>0.16129032258064516</c:v>
                </c:pt>
                <c:pt idx="27">
                  <c:v>0.15625</c:v>
                </c:pt>
                <c:pt idx="28">
                  <c:v>0.15151515151515152</c:v>
                </c:pt>
                <c:pt idx="29">
                  <c:v>0.14705882352941177</c:v>
                </c:pt>
                <c:pt idx="30">
                  <c:v>0.14285714285714285</c:v>
                </c:pt>
                <c:pt idx="31">
                  <c:v>0.1388888888888889</c:v>
                </c:pt>
                <c:pt idx="32">
                  <c:v>0.13513513513513511</c:v>
                </c:pt>
                <c:pt idx="33">
                  <c:v>0.13157894736842105</c:v>
                </c:pt>
                <c:pt idx="34">
                  <c:v>0.12820512820512822</c:v>
                </c:pt>
                <c:pt idx="35">
                  <c:v>0.125</c:v>
                </c:pt>
                <c:pt idx="36">
                  <c:v>0.12195121951219513</c:v>
                </c:pt>
                <c:pt idx="37">
                  <c:v>0.11904761904761904</c:v>
                </c:pt>
                <c:pt idx="38">
                  <c:v>0.11627906976744186</c:v>
                </c:pt>
                <c:pt idx="39">
                  <c:v>0.11363636363636363</c:v>
                </c:pt>
                <c:pt idx="40">
                  <c:v>0.1111111111111111</c:v>
                </c:pt>
                <c:pt idx="41">
                  <c:v>0.10869565217391305</c:v>
                </c:pt>
                <c:pt idx="42">
                  <c:v>0.10638297872340426</c:v>
                </c:pt>
                <c:pt idx="43">
                  <c:v>0.10416666666666667</c:v>
                </c:pt>
                <c:pt idx="44">
                  <c:v>0.1020408163265306</c:v>
                </c:pt>
                <c:pt idx="45">
                  <c:v>0.1</c:v>
                </c:pt>
                <c:pt idx="46">
                  <c:v>9.8039215686274522E-2</c:v>
                </c:pt>
                <c:pt idx="47">
                  <c:v>9.6153846153846145E-2</c:v>
                </c:pt>
                <c:pt idx="48">
                  <c:v>9.4339622641509441E-2</c:v>
                </c:pt>
                <c:pt idx="49">
                  <c:v>9.2592592592592587E-2</c:v>
                </c:pt>
                <c:pt idx="50">
                  <c:v>9.0909090909090912E-2</c:v>
                </c:pt>
                <c:pt idx="51">
                  <c:v>8.9285714285714288E-2</c:v>
                </c:pt>
                <c:pt idx="52">
                  <c:v>8.771929824561403E-2</c:v>
                </c:pt>
                <c:pt idx="53">
                  <c:v>8.6206896551724144E-2</c:v>
                </c:pt>
                <c:pt idx="54">
                  <c:v>8.4745762711864403E-2</c:v>
                </c:pt>
                <c:pt idx="55">
                  <c:v>8.3333333333333329E-2</c:v>
                </c:pt>
                <c:pt idx="56">
                  <c:v>8.1967213114754106E-2</c:v>
                </c:pt>
                <c:pt idx="57">
                  <c:v>8.0645161290322578E-2</c:v>
                </c:pt>
                <c:pt idx="58">
                  <c:v>7.9365079365079361E-2</c:v>
                </c:pt>
                <c:pt idx="59">
                  <c:v>7.8125E-2</c:v>
                </c:pt>
                <c:pt idx="60">
                  <c:v>7.6923076923076927E-2</c:v>
                </c:pt>
                <c:pt idx="61">
                  <c:v>7.575757575757576E-2</c:v>
                </c:pt>
                <c:pt idx="62">
                  <c:v>7.4626865671641784E-2</c:v>
                </c:pt>
                <c:pt idx="63">
                  <c:v>7.3529411764705885E-2</c:v>
                </c:pt>
                <c:pt idx="64">
                  <c:v>7.2463768115942032E-2</c:v>
                </c:pt>
                <c:pt idx="65">
                  <c:v>7.1428571428571425E-2</c:v>
                </c:pt>
                <c:pt idx="66">
                  <c:v>7.0422535211267609E-2</c:v>
                </c:pt>
                <c:pt idx="67">
                  <c:v>6.9444444444444448E-2</c:v>
                </c:pt>
                <c:pt idx="68">
                  <c:v>6.8493150684931503E-2</c:v>
                </c:pt>
                <c:pt idx="69">
                  <c:v>6.7567567567567557E-2</c:v>
                </c:pt>
                <c:pt idx="70">
                  <c:v>6.6666666666666666E-2</c:v>
                </c:pt>
                <c:pt idx="71">
                  <c:v>6.5789473684210523E-2</c:v>
                </c:pt>
                <c:pt idx="72">
                  <c:v>6.4935064935064929E-2</c:v>
                </c:pt>
                <c:pt idx="73">
                  <c:v>6.4102564102564111E-2</c:v>
                </c:pt>
                <c:pt idx="74">
                  <c:v>6.3291139240506319E-2</c:v>
                </c:pt>
                <c:pt idx="75">
                  <c:v>6.25E-2</c:v>
                </c:pt>
                <c:pt idx="76">
                  <c:v>6.1728395061728399E-2</c:v>
                </c:pt>
                <c:pt idx="77">
                  <c:v>6.0975609756097567E-2</c:v>
                </c:pt>
                <c:pt idx="78">
                  <c:v>6.0240963855421679E-2</c:v>
                </c:pt>
                <c:pt idx="79">
                  <c:v>5.9523809523809521E-2</c:v>
                </c:pt>
                <c:pt idx="80">
                  <c:v>5.8823529411764705E-2</c:v>
                </c:pt>
                <c:pt idx="81">
                  <c:v>5.8139534883720929E-2</c:v>
                </c:pt>
                <c:pt idx="82">
                  <c:v>5.7471264367816098E-2</c:v>
                </c:pt>
                <c:pt idx="83">
                  <c:v>5.6818181818181816E-2</c:v>
                </c:pt>
                <c:pt idx="84">
                  <c:v>5.6179775280898875E-2</c:v>
                </c:pt>
                <c:pt idx="85">
                  <c:v>5.5555555555555552E-2</c:v>
                </c:pt>
                <c:pt idx="86">
                  <c:v>5.4945054945054944E-2</c:v>
                </c:pt>
                <c:pt idx="87">
                  <c:v>5.4347826086956527E-2</c:v>
                </c:pt>
                <c:pt idx="88">
                  <c:v>5.3763440860215048E-2</c:v>
                </c:pt>
                <c:pt idx="89">
                  <c:v>5.3191489361702128E-2</c:v>
                </c:pt>
                <c:pt idx="90">
                  <c:v>5.2631578947368418E-2</c:v>
                </c:pt>
                <c:pt idx="91">
                  <c:v>5.2083333333333336E-2</c:v>
                </c:pt>
                <c:pt idx="92">
                  <c:v>5.1546391752577324E-2</c:v>
                </c:pt>
                <c:pt idx="93">
                  <c:v>5.10204081632653E-2</c:v>
                </c:pt>
                <c:pt idx="94">
                  <c:v>5.0505050505050504E-2</c:v>
                </c:pt>
                <c:pt idx="95">
                  <c:v>0.05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E5BF-438C-B577-BAFD417E90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07038831"/>
        <c:axId val="1307039247"/>
      </c:scatterChart>
      <c:valAx>
        <c:axId val="1307038831"/>
        <c:scaling>
          <c:orientation val="minMax"/>
          <c:max val="2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039247"/>
        <c:crosses val="autoZero"/>
        <c:crossBetween val="midCat"/>
      </c:valAx>
      <c:valAx>
        <c:axId val="1307039247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307038831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17037110867469E-2"/>
          <c:y val="7.407407407407407E-2"/>
          <c:w val="0.87513498787335131"/>
          <c:h val="0.8416746864975212"/>
        </c:manualLayout>
      </c:layout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727401568"/>
        <c:axId val="1727397824"/>
      </c:scatterChart>
      <c:valAx>
        <c:axId val="1727401568"/>
        <c:scaling>
          <c:orientation val="minMax"/>
          <c:max val="5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397824"/>
        <c:crosses val="autoZero"/>
        <c:crossBetween val="midCat"/>
      </c:valAx>
      <c:valAx>
        <c:axId val="17273978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4015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831410000"/>
        <c:axId val="1831405424"/>
      </c:scatterChart>
      <c:valAx>
        <c:axId val="1831410000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05424"/>
        <c:crosses val="autoZero"/>
        <c:crossBetween val="midCat"/>
      </c:valAx>
      <c:valAx>
        <c:axId val="18314054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10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xVal>
            <c:numRef>
              <c:f>Φύλλο1!$A$1:$A$451</c:f>
              <c:numCache>
                <c:formatCode>General</c:formatCode>
                <c:ptCount val="451"/>
                <c:pt idx="0">
                  <c:v>1</c:v>
                </c:pt>
                <c:pt idx="1">
                  <c:v>1.02</c:v>
                </c:pt>
                <c:pt idx="2">
                  <c:v>1.04</c:v>
                </c:pt>
                <c:pt idx="3">
                  <c:v>1.06</c:v>
                </c:pt>
                <c:pt idx="4">
                  <c:v>1.08</c:v>
                </c:pt>
                <c:pt idx="5">
                  <c:v>1.1000000000000001</c:v>
                </c:pt>
                <c:pt idx="6">
                  <c:v>1.1200000000000001</c:v>
                </c:pt>
                <c:pt idx="7">
                  <c:v>1.1399999999999999</c:v>
                </c:pt>
                <c:pt idx="8">
                  <c:v>1.1599999999999999</c:v>
                </c:pt>
                <c:pt idx="9">
                  <c:v>1.18</c:v>
                </c:pt>
                <c:pt idx="10">
                  <c:v>1.2</c:v>
                </c:pt>
                <c:pt idx="11">
                  <c:v>1.22</c:v>
                </c:pt>
                <c:pt idx="12">
                  <c:v>1.24</c:v>
                </c:pt>
                <c:pt idx="13">
                  <c:v>1.26</c:v>
                </c:pt>
                <c:pt idx="14">
                  <c:v>1.28</c:v>
                </c:pt>
                <c:pt idx="15">
                  <c:v>1.3</c:v>
                </c:pt>
                <c:pt idx="16">
                  <c:v>1.32</c:v>
                </c:pt>
                <c:pt idx="17">
                  <c:v>1.34</c:v>
                </c:pt>
                <c:pt idx="18">
                  <c:v>1.36</c:v>
                </c:pt>
                <c:pt idx="19">
                  <c:v>1.38</c:v>
                </c:pt>
                <c:pt idx="20">
                  <c:v>1.4</c:v>
                </c:pt>
                <c:pt idx="21">
                  <c:v>1.42</c:v>
                </c:pt>
                <c:pt idx="22">
                  <c:v>1.44</c:v>
                </c:pt>
                <c:pt idx="23">
                  <c:v>1.46</c:v>
                </c:pt>
                <c:pt idx="24">
                  <c:v>1.48</c:v>
                </c:pt>
                <c:pt idx="25">
                  <c:v>1.5</c:v>
                </c:pt>
                <c:pt idx="26">
                  <c:v>1.52</c:v>
                </c:pt>
                <c:pt idx="27">
                  <c:v>1.54</c:v>
                </c:pt>
                <c:pt idx="28">
                  <c:v>1.56</c:v>
                </c:pt>
                <c:pt idx="29">
                  <c:v>1.58</c:v>
                </c:pt>
                <c:pt idx="30">
                  <c:v>1.6</c:v>
                </c:pt>
                <c:pt idx="31">
                  <c:v>1.62</c:v>
                </c:pt>
                <c:pt idx="32">
                  <c:v>1.64</c:v>
                </c:pt>
                <c:pt idx="33">
                  <c:v>1.66</c:v>
                </c:pt>
                <c:pt idx="34">
                  <c:v>1.68</c:v>
                </c:pt>
                <c:pt idx="35">
                  <c:v>1.7</c:v>
                </c:pt>
                <c:pt idx="36">
                  <c:v>1.72</c:v>
                </c:pt>
                <c:pt idx="37">
                  <c:v>1.74</c:v>
                </c:pt>
                <c:pt idx="38">
                  <c:v>1.76</c:v>
                </c:pt>
                <c:pt idx="39">
                  <c:v>1.78</c:v>
                </c:pt>
                <c:pt idx="40">
                  <c:v>1.8</c:v>
                </c:pt>
                <c:pt idx="41">
                  <c:v>1.82</c:v>
                </c:pt>
                <c:pt idx="42">
                  <c:v>1.84</c:v>
                </c:pt>
                <c:pt idx="43">
                  <c:v>1.86</c:v>
                </c:pt>
                <c:pt idx="44">
                  <c:v>1.88</c:v>
                </c:pt>
                <c:pt idx="45">
                  <c:v>1.9</c:v>
                </c:pt>
                <c:pt idx="46">
                  <c:v>1.92</c:v>
                </c:pt>
                <c:pt idx="47">
                  <c:v>1.94</c:v>
                </c:pt>
                <c:pt idx="48">
                  <c:v>1.96</c:v>
                </c:pt>
                <c:pt idx="49">
                  <c:v>1.98</c:v>
                </c:pt>
                <c:pt idx="50">
                  <c:v>2</c:v>
                </c:pt>
                <c:pt idx="51">
                  <c:v>2.02</c:v>
                </c:pt>
                <c:pt idx="52">
                  <c:v>2.04</c:v>
                </c:pt>
                <c:pt idx="53">
                  <c:v>2.06</c:v>
                </c:pt>
                <c:pt idx="54">
                  <c:v>2.08</c:v>
                </c:pt>
                <c:pt idx="55">
                  <c:v>2.1</c:v>
                </c:pt>
                <c:pt idx="56">
                  <c:v>2.12</c:v>
                </c:pt>
                <c:pt idx="57">
                  <c:v>2.14</c:v>
                </c:pt>
                <c:pt idx="58">
                  <c:v>2.16</c:v>
                </c:pt>
                <c:pt idx="59">
                  <c:v>2.1800000000000002</c:v>
                </c:pt>
                <c:pt idx="60">
                  <c:v>2.2000000000000002</c:v>
                </c:pt>
                <c:pt idx="61">
                  <c:v>2.2200000000000002</c:v>
                </c:pt>
                <c:pt idx="62">
                  <c:v>2.2400000000000002</c:v>
                </c:pt>
                <c:pt idx="63">
                  <c:v>2.2599999999999998</c:v>
                </c:pt>
                <c:pt idx="64">
                  <c:v>2.2799999999999998</c:v>
                </c:pt>
                <c:pt idx="65">
                  <c:v>2.2999999999999998</c:v>
                </c:pt>
                <c:pt idx="66">
                  <c:v>2.3199999999999998</c:v>
                </c:pt>
                <c:pt idx="67">
                  <c:v>2.34</c:v>
                </c:pt>
                <c:pt idx="68">
                  <c:v>2.36</c:v>
                </c:pt>
                <c:pt idx="69">
                  <c:v>2.38</c:v>
                </c:pt>
                <c:pt idx="70">
                  <c:v>2.4</c:v>
                </c:pt>
                <c:pt idx="71">
                  <c:v>2.42</c:v>
                </c:pt>
                <c:pt idx="72">
                  <c:v>2.44</c:v>
                </c:pt>
                <c:pt idx="73">
                  <c:v>2.46</c:v>
                </c:pt>
                <c:pt idx="74">
                  <c:v>2.48</c:v>
                </c:pt>
                <c:pt idx="75">
                  <c:v>2.5</c:v>
                </c:pt>
                <c:pt idx="76">
                  <c:v>2.52</c:v>
                </c:pt>
                <c:pt idx="77">
                  <c:v>2.54</c:v>
                </c:pt>
                <c:pt idx="78">
                  <c:v>2.56</c:v>
                </c:pt>
                <c:pt idx="79">
                  <c:v>2.58</c:v>
                </c:pt>
                <c:pt idx="80">
                  <c:v>2.6</c:v>
                </c:pt>
                <c:pt idx="81">
                  <c:v>2.62</c:v>
                </c:pt>
                <c:pt idx="82">
                  <c:v>2.64</c:v>
                </c:pt>
                <c:pt idx="83">
                  <c:v>2.66</c:v>
                </c:pt>
                <c:pt idx="84">
                  <c:v>2.68</c:v>
                </c:pt>
                <c:pt idx="85">
                  <c:v>2.7</c:v>
                </c:pt>
                <c:pt idx="86">
                  <c:v>2.72</c:v>
                </c:pt>
                <c:pt idx="87">
                  <c:v>2.74</c:v>
                </c:pt>
                <c:pt idx="88">
                  <c:v>2.76</c:v>
                </c:pt>
                <c:pt idx="89">
                  <c:v>2.78</c:v>
                </c:pt>
                <c:pt idx="90">
                  <c:v>2.8</c:v>
                </c:pt>
                <c:pt idx="91">
                  <c:v>2.82</c:v>
                </c:pt>
                <c:pt idx="92">
                  <c:v>2.84</c:v>
                </c:pt>
                <c:pt idx="93">
                  <c:v>2.86</c:v>
                </c:pt>
                <c:pt idx="94">
                  <c:v>2.88</c:v>
                </c:pt>
                <c:pt idx="95">
                  <c:v>2.9</c:v>
                </c:pt>
                <c:pt idx="96">
                  <c:v>2.92</c:v>
                </c:pt>
                <c:pt idx="97">
                  <c:v>2.94</c:v>
                </c:pt>
                <c:pt idx="98">
                  <c:v>2.96</c:v>
                </c:pt>
                <c:pt idx="99">
                  <c:v>2.98</c:v>
                </c:pt>
                <c:pt idx="100">
                  <c:v>3</c:v>
                </c:pt>
                <c:pt idx="101">
                  <c:v>3.02</c:v>
                </c:pt>
                <c:pt idx="102">
                  <c:v>3.04</c:v>
                </c:pt>
                <c:pt idx="103">
                  <c:v>3.06</c:v>
                </c:pt>
                <c:pt idx="104">
                  <c:v>3.08</c:v>
                </c:pt>
                <c:pt idx="105">
                  <c:v>3.1</c:v>
                </c:pt>
                <c:pt idx="106">
                  <c:v>3.12</c:v>
                </c:pt>
                <c:pt idx="107">
                  <c:v>3.14</c:v>
                </c:pt>
                <c:pt idx="108">
                  <c:v>3.16</c:v>
                </c:pt>
                <c:pt idx="109">
                  <c:v>3.18</c:v>
                </c:pt>
                <c:pt idx="110">
                  <c:v>3.2</c:v>
                </c:pt>
                <c:pt idx="111">
                  <c:v>3.22</c:v>
                </c:pt>
                <c:pt idx="112">
                  <c:v>3.24</c:v>
                </c:pt>
                <c:pt idx="113">
                  <c:v>3.26</c:v>
                </c:pt>
                <c:pt idx="114">
                  <c:v>3.28</c:v>
                </c:pt>
                <c:pt idx="115">
                  <c:v>3.3</c:v>
                </c:pt>
                <c:pt idx="116">
                  <c:v>3.32</c:v>
                </c:pt>
                <c:pt idx="117">
                  <c:v>3.34</c:v>
                </c:pt>
                <c:pt idx="118">
                  <c:v>3.36</c:v>
                </c:pt>
                <c:pt idx="119">
                  <c:v>3.38</c:v>
                </c:pt>
                <c:pt idx="120">
                  <c:v>3.4</c:v>
                </c:pt>
                <c:pt idx="121">
                  <c:v>3.42</c:v>
                </c:pt>
                <c:pt idx="122">
                  <c:v>3.44</c:v>
                </c:pt>
                <c:pt idx="123">
                  <c:v>3.46</c:v>
                </c:pt>
                <c:pt idx="124">
                  <c:v>3.48</c:v>
                </c:pt>
                <c:pt idx="125">
                  <c:v>3.5</c:v>
                </c:pt>
                <c:pt idx="126">
                  <c:v>3.52</c:v>
                </c:pt>
                <c:pt idx="127">
                  <c:v>3.54</c:v>
                </c:pt>
                <c:pt idx="128">
                  <c:v>3.56</c:v>
                </c:pt>
                <c:pt idx="129">
                  <c:v>3.58</c:v>
                </c:pt>
                <c:pt idx="130">
                  <c:v>3.6</c:v>
                </c:pt>
                <c:pt idx="131">
                  <c:v>3.62</c:v>
                </c:pt>
                <c:pt idx="132">
                  <c:v>3.64</c:v>
                </c:pt>
                <c:pt idx="133">
                  <c:v>3.66</c:v>
                </c:pt>
                <c:pt idx="134">
                  <c:v>3.68</c:v>
                </c:pt>
                <c:pt idx="135">
                  <c:v>3.7</c:v>
                </c:pt>
                <c:pt idx="136">
                  <c:v>3.72</c:v>
                </c:pt>
                <c:pt idx="137">
                  <c:v>3.74</c:v>
                </c:pt>
                <c:pt idx="138">
                  <c:v>3.76</c:v>
                </c:pt>
                <c:pt idx="139">
                  <c:v>3.78</c:v>
                </c:pt>
                <c:pt idx="140">
                  <c:v>3.8</c:v>
                </c:pt>
                <c:pt idx="141">
                  <c:v>3.82</c:v>
                </c:pt>
                <c:pt idx="142">
                  <c:v>3.84</c:v>
                </c:pt>
                <c:pt idx="143">
                  <c:v>3.86</c:v>
                </c:pt>
                <c:pt idx="144">
                  <c:v>3.88</c:v>
                </c:pt>
                <c:pt idx="145">
                  <c:v>3.9</c:v>
                </c:pt>
                <c:pt idx="146">
                  <c:v>3.92</c:v>
                </c:pt>
                <c:pt idx="147">
                  <c:v>3.94</c:v>
                </c:pt>
                <c:pt idx="148">
                  <c:v>3.96</c:v>
                </c:pt>
                <c:pt idx="149">
                  <c:v>3.98</c:v>
                </c:pt>
                <c:pt idx="150">
                  <c:v>4</c:v>
                </c:pt>
                <c:pt idx="151">
                  <c:v>4.0199999999999996</c:v>
                </c:pt>
                <c:pt idx="152">
                  <c:v>4.04</c:v>
                </c:pt>
                <c:pt idx="153">
                  <c:v>4.0599999999999996</c:v>
                </c:pt>
                <c:pt idx="154">
                  <c:v>4.08</c:v>
                </c:pt>
                <c:pt idx="155">
                  <c:v>4.0999999999999996</c:v>
                </c:pt>
                <c:pt idx="156">
                  <c:v>4.12</c:v>
                </c:pt>
                <c:pt idx="157">
                  <c:v>4.1399999999999997</c:v>
                </c:pt>
                <c:pt idx="158">
                  <c:v>4.16</c:v>
                </c:pt>
                <c:pt idx="159">
                  <c:v>4.18</c:v>
                </c:pt>
                <c:pt idx="160">
                  <c:v>4.2</c:v>
                </c:pt>
                <c:pt idx="161">
                  <c:v>4.22</c:v>
                </c:pt>
                <c:pt idx="162">
                  <c:v>4.24</c:v>
                </c:pt>
                <c:pt idx="163">
                  <c:v>4.26</c:v>
                </c:pt>
                <c:pt idx="164">
                  <c:v>4.28</c:v>
                </c:pt>
                <c:pt idx="165">
                  <c:v>4.3</c:v>
                </c:pt>
                <c:pt idx="166">
                  <c:v>4.32</c:v>
                </c:pt>
                <c:pt idx="167">
                  <c:v>4.34</c:v>
                </c:pt>
                <c:pt idx="168">
                  <c:v>4.3600000000000003</c:v>
                </c:pt>
                <c:pt idx="169">
                  <c:v>4.38</c:v>
                </c:pt>
                <c:pt idx="170">
                  <c:v>4.4000000000000004</c:v>
                </c:pt>
                <c:pt idx="171">
                  <c:v>4.42</c:v>
                </c:pt>
                <c:pt idx="172">
                  <c:v>4.4400000000000004</c:v>
                </c:pt>
                <c:pt idx="173">
                  <c:v>4.46</c:v>
                </c:pt>
                <c:pt idx="174">
                  <c:v>4.4800000000000004</c:v>
                </c:pt>
                <c:pt idx="175">
                  <c:v>4.5</c:v>
                </c:pt>
                <c:pt idx="176">
                  <c:v>4.5199999999999996</c:v>
                </c:pt>
                <c:pt idx="177">
                  <c:v>4.54</c:v>
                </c:pt>
                <c:pt idx="178">
                  <c:v>4.5599999999999996</c:v>
                </c:pt>
                <c:pt idx="179">
                  <c:v>4.58</c:v>
                </c:pt>
                <c:pt idx="180">
                  <c:v>4.5999999999999996</c:v>
                </c:pt>
                <c:pt idx="181">
                  <c:v>4.62</c:v>
                </c:pt>
                <c:pt idx="182">
                  <c:v>4.6399999999999997</c:v>
                </c:pt>
                <c:pt idx="183">
                  <c:v>4.66</c:v>
                </c:pt>
                <c:pt idx="184">
                  <c:v>4.68</c:v>
                </c:pt>
                <c:pt idx="185">
                  <c:v>4.7</c:v>
                </c:pt>
                <c:pt idx="186">
                  <c:v>4.72</c:v>
                </c:pt>
                <c:pt idx="187">
                  <c:v>4.74</c:v>
                </c:pt>
                <c:pt idx="188">
                  <c:v>4.76</c:v>
                </c:pt>
                <c:pt idx="189">
                  <c:v>4.78</c:v>
                </c:pt>
                <c:pt idx="190">
                  <c:v>4.8</c:v>
                </c:pt>
                <c:pt idx="191">
                  <c:v>4.82</c:v>
                </c:pt>
                <c:pt idx="192">
                  <c:v>4.84</c:v>
                </c:pt>
                <c:pt idx="193">
                  <c:v>4.8600000000000003</c:v>
                </c:pt>
                <c:pt idx="194">
                  <c:v>4.88</c:v>
                </c:pt>
                <c:pt idx="195">
                  <c:v>4.9000000000000004</c:v>
                </c:pt>
                <c:pt idx="196">
                  <c:v>4.92</c:v>
                </c:pt>
                <c:pt idx="197">
                  <c:v>4.9400000000000004</c:v>
                </c:pt>
                <c:pt idx="198">
                  <c:v>4.96</c:v>
                </c:pt>
                <c:pt idx="199">
                  <c:v>4.9800000000000004</c:v>
                </c:pt>
                <c:pt idx="200">
                  <c:v>5</c:v>
                </c:pt>
                <c:pt idx="201">
                  <c:v>5.0199999999999996</c:v>
                </c:pt>
                <c:pt idx="202">
                  <c:v>5.04</c:v>
                </c:pt>
                <c:pt idx="203">
                  <c:v>5.0599999999999996</c:v>
                </c:pt>
                <c:pt idx="204">
                  <c:v>5.08</c:v>
                </c:pt>
                <c:pt idx="205">
                  <c:v>5.0999999999999996</c:v>
                </c:pt>
                <c:pt idx="206">
                  <c:v>5.12</c:v>
                </c:pt>
                <c:pt idx="207">
                  <c:v>5.14</c:v>
                </c:pt>
                <c:pt idx="208">
                  <c:v>5.16</c:v>
                </c:pt>
                <c:pt idx="209">
                  <c:v>5.18</c:v>
                </c:pt>
                <c:pt idx="210">
                  <c:v>5.2</c:v>
                </c:pt>
                <c:pt idx="211">
                  <c:v>5.22</c:v>
                </c:pt>
                <c:pt idx="212">
                  <c:v>5.24</c:v>
                </c:pt>
                <c:pt idx="213">
                  <c:v>5.26</c:v>
                </c:pt>
                <c:pt idx="214">
                  <c:v>5.28</c:v>
                </c:pt>
                <c:pt idx="215">
                  <c:v>5.3</c:v>
                </c:pt>
                <c:pt idx="216">
                  <c:v>5.32</c:v>
                </c:pt>
                <c:pt idx="217">
                  <c:v>5.34</c:v>
                </c:pt>
                <c:pt idx="218">
                  <c:v>5.36</c:v>
                </c:pt>
                <c:pt idx="219">
                  <c:v>5.38</c:v>
                </c:pt>
                <c:pt idx="220">
                  <c:v>5.4</c:v>
                </c:pt>
                <c:pt idx="221">
                  <c:v>5.42</c:v>
                </c:pt>
                <c:pt idx="222">
                  <c:v>5.44</c:v>
                </c:pt>
                <c:pt idx="223">
                  <c:v>5.46</c:v>
                </c:pt>
                <c:pt idx="224">
                  <c:v>5.48</c:v>
                </c:pt>
                <c:pt idx="225">
                  <c:v>5.5</c:v>
                </c:pt>
                <c:pt idx="226">
                  <c:v>5.52</c:v>
                </c:pt>
                <c:pt idx="227">
                  <c:v>5.54</c:v>
                </c:pt>
                <c:pt idx="228">
                  <c:v>5.56</c:v>
                </c:pt>
                <c:pt idx="229">
                  <c:v>5.58</c:v>
                </c:pt>
                <c:pt idx="230">
                  <c:v>5.6</c:v>
                </c:pt>
                <c:pt idx="231">
                  <c:v>5.62</c:v>
                </c:pt>
                <c:pt idx="232">
                  <c:v>5.64</c:v>
                </c:pt>
                <c:pt idx="233">
                  <c:v>5.66</c:v>
                </c:pt>
                <c:pt idx="234">
                  <c:v>5.68</c:v>
                </c:pt>
                <c:pt idx="235">
                  <c:v>5.7</c:v>
                </c:pt>
                <c:pt idx="236">
                  <c:v>5.72</c:v>
                </c:pt>
                <c:pt idx="237">
                  <c:v>5.74</c:v>
                </c:pt>
                <c:pt idx="238">
                  <c:v>5.76</c:v>
                </c:pt>
                <c:pt idx="239">
                  <c:v>5.78</c:v>
                </c:pt>
                <c:pt idx="240">
                  <c:v>5.8</c:v>
                </c:pt>
                <c:pt idx="241">
                  <c:v>5.82</c:v>
                </c:pt>
                <c:pt idx="242">
                  <c:v>5.84</c:v>
                </c:pt>
                <c:pt idx="243">
                  <c:v>5.86</c:v>
                </c:pt>
                <c:pt idx="244">
                  <c:v>5.88</c:v>
                </c:pt>
                <c:pt idx="245">
                  <c:v>5.9</c:v>
                </c:pt>
                <c:pt idx="246">
                  <c:v>5.92</c:v>
                </c:pt>
                <c:pt idx="247">
                  <c:v>5.94</c:v>
                </c:pt>
                <c:pt idx="248">
                  <c:v>5.96</c:v>
                </c:pt>
                <c:pt idx="249">
                  <c:v>5.98</c:v>
                </c:pt>
                <c:pt idx="250">
                  <c:v>6</c:v>
                </c:pt>
                <c:pt idx="251">
                  <c:v>6.02</c:v>
                </c:pt>
                <c:pt idx="252">
                  <c:v>6.04</c:v>
                </c:pt>
                <c:pt idx="253">
                  <c:v>6.06</c:v>
                </c:pt>
                <c:pt idx="254">
                  <c:v>6.08</c:v>
                </c:pt>
                <c:pt idx="255">
                  <c:v>6.1</c:v>
                </c:pt>
                <c:pt idx="256">
                  <c:v>6.12</c:v>
                </c:pt>
                <c:pt idx="257">
                  <c:v>6.14</c:v>
                </c:pt>
                <c:pt idx="258">
                  <c:v>6.16</c:v>
                </c:pt>
                <c:pt idx="259">
                  <c:v>6.1800000000000104</c:v>
                </c:pt>
                <c:pt idx="260">
                  <c:v>6.2</c:v>
                </c:pt>
                <c:pt idx="261">
                  <c:v>6.22</c:v>
                </c:pt>
                <c:pt idx="262">
                  <c:v>6.24</c:v>
                </c:pt>
                <c:pt idx="263">
                  <c:v>6.2600000000000096</c:v>
                </c:pt>
                <c:pt idx="264">
                  <c:v>6.28</c:v>
                </c:pt>
                <c:pt idx="265">
                  <c:v>6.3</c:v>
                </c:pt>
                <c:pt idx="266">
                  <c:v>6.32</c:v>
                </c:pt>
                <c:pt idx="267">
                  <c:v>6.3400000000000096</c:v>
                </c:pt>
                <c:pt idx="268">
                  <c:v>6.36</c:v>
                </c:pt>
                <c:pt idx="269">
                  <c:v>6.38</c:v>
                </c:pt>
                <c:pt idx="270">
                  <c:v>6.4</c:v>
                </c:pt>
                <c:pt idx="271">
                  <c:v>6.4200000000000097</c:v>
                </c:pt>
                <c:pt idx="272">
                  <c:v>6.44</c:v>
                </c:pt>
                <c:pt idx="273">
                  <c:v>6.46</c:v>
                </c:pt>
                <c:pt idx="274">
                  <c:v>6.48</c:v>
                </c:pt>
                <c:pt idx="275">
                  <c:v>6.5000000000000098</c:v>
                </c:pt>
                <c:pt idx="276">
                  <c:v>6.52</c:v>
                </c:pt>
                <c:pt idx="277">
                  <c:v>6.54</c:v>
                </c:pt>
                <c:pt idx="278">
                  <c:v>6.56</c:v>
                </c:pt>
                <c:pt idx="279">
                  <c:v>6.5800000000000098</c:v>
                </c:pt>
                <c:pt idx="280">
                  <c:v>6.6</c:v>
                </c:pt>
                <c:pt idx="281">
                  <c:v>6.62</c:v>
                </c:pt>
                <c:pt idx="282">
                  <c:v>6.6400000000000103</c:v>
                </c:pt>
                <c:pt idx="283">
                  <c:v>6.6600000000000099</c:v>
                </c:pt>
                <c:pt idx="284">
                  <c:v>6.6800000000000104</c:v>
                </c:pt>
                <c:pt idx="285">
                  <c:v>6.7</c:v>
                </c:pt>
                <c:pt idx="286">
                  <c:v>6.7200000000000104</c:v>
                </c:pt>
                <c:pt idx="287">
                  <c:v>6.74000000000001</c:v>
                </c:pt>
                <c:pt idx="288">
                  <c:v>6.7600000000000096</c:v>
                </c:pt>
                <c:pt idx="289">
                  <c:v>6.78</c:v>
                </c:pt>
                <c:pt idx="290">
                  <c:v>6.8000000000000096</c:v>
                </c:pt>
                <c:pt idx="291">
                  <c:v>6.8200000000000101</c:v>
                </c:pt>
                <c:pt idx="292">
                  <c:v>6.8400000000000096</c:v>
                </c:pt>
                <c:pt idx="293">
                  <c:v>6.86</c:v>
                </c:pt>
                <c:pt idx="294">
                  <c:v>6.8800000000000097</c:v>
                </c:pt>
                <c:pt idx="295">
                  <c:v>6.9000000000000101</c:v>
                </c:pt>
                <c:pt idx="296">
                  <c:v>6.9200000000000097</c:v>
                </c:pt>
                <c:pt idx="297">
                  <c:v>6.94</c:v>
                </c:pt>
                <c:pt idx="298">
                  <c:v>6.9600000000000097</c:v>
                </c:pt>
                <c:pt idx="299">
                  <c:v>6.9800000000000102</c:v>
                </c:pt>
                <c:pt idx="300">
                  <c:v>7.0000000000000098</c:v>
                </c:pt>
                <c:pt idx="301">
                  <c:v>7.02</c:v>
                </c:pt>
                <c:pt idx="302">
                  <c:v>7.0400000000000098</c:v>
                </c:pt>
                <c:pt idx="303">
                  <c:v>7.0600000000000103</c:v>
                </c:pt>
                <c:pt idx="304">
                  <c:v>7.0800000000000098</c:v>
                </c:pt>
                <c:pt idx="305">
                  <c:v>7.1</c:v>
                </c:pt>
                <c:pt idx="306">
                  <c:v>7.1200000000000099</c:v>
                </c:pt>
                <c:pt idx="307">
                  <c:v>7.1400000000000103</c:v>
                </c:pt>
                <c:pt idx="308">
                  <c:v>7.1600000000000099</c:v>
                </c:pt>
                <c:pt idx="309">
                  <c:v>7.1800000000000104</c:v>
                </c:pt>
                <c:pt idx="310">
                  <c:v>7.2000000000000099</c:v>
                </c:pt>
                <c:pt idx="311">
                  <c:v>7.2200000000000104</c:v>
                </c:pt>
                <c:pt idx="312">
                  <c:v>7.24000000000001</c:v>
                </c:pt>
                <c:pt idx="313">
                  <c:v>7.2600000000000096</c:v>
                </c:pt>
                <c:pt idx="314">
                  <c:v>7.28000000000001</c:v>
                </c:pt>
                <c:pt idx="315">
                  <c:v>7.3000000000000096</c:v>
                </c:pt>
                <c:pt idx="316">
                  <c:v>7.3200000000000101</c:v>
                </c:pt>
                <c:pt idx="317">
                  <c:v>7.3400000000000096</c:v>
                </c:pt>
                <c:pt idx="318">
                  <c:v>7.3600000000000101</c:v>
                </c:pt>
                <c:pt idx="319">
                  <c:v>7.3800000000000097</c:v>
                </c:pt>
                <c:pt idx="320">
                  <c:v>7.4000000000000101</c:v>
                </c:pt>
                <c:pt idx="321">
                  <c:v>7.4200000000000097</c:v>
                </c:pt>
                <c:pt idx="322">
                  <c:v>7.4400000000000102</c:v>
                </c:pt>
                <c:pt idx="323">
                  <c:v>7.4600000000000097</c:v>
                </c:pt>
                <c:pt idx="324">
                  <c:v>7.4800000000000102</c:v>
                </c:pt>
                <c:pt idx="325">
                  <c:v>7.5000000000000098</c:v>
                </c:pt>
                <c:pt idx="326">
                  <c:v>7.5200000000000102</c:v>
                </c:pt>
                <c:pt idx="327">
                  <c:v>7.5400000000000098</c:v>
                </c:pt>
                <c:pt idx="328">
                  <c:v>7.5600000000000103</c:v>
                </c:pt>
                <c:pt idx="329">
                  <c:v>7.5800000000000098</c:v>
                </c:pt>
                <c:pt idx="330">
                  <c:v>7.6000000000000103</c:v>
                </c:pt>
                <c:pt idx="331">
                  <c:v>7.6200000000000099</c:v>
                </c:pt>
                <c:pt idx="332">
                  <c:v>7.6400000000000103</c:v>
                </c:pt>
                <c:pt idx="333">
                  <c:v>7.6600000000000099</c:v>
                </c:pt>
                <c:pt idx="334">
                  <c:v>7.6800000000000104</c:v>
                </c:pt>
                <c:pt idx="335">
                  <c:v>7.7000000000000099</c:v>
                </c:pt>
                <c:pt idx="336">
                  <c:v>7.7200000000000104</c:v>
                </c:pt>
                <c:pt idx="337">
                  <c:v>7.74000000000001</c:v>
                </c:pt>
                <c:pt idx="338">
                  <c:v>7.7600000000000096</c:v>
                </c:pt>
                <c:pt idx="339">
                  <c:v>7.78000000000001</c:v>
                </c:pt>
                <c:pt idx="340">
                  <c:v>7.8000000000000096</c:v>
                </c:pt>
                <c:pt idx="341">
                  <c:v>7.8200000000000101</c:v>
                </c:pt>
                <c:pt idx="342">
                  <c:v>7.8400000000000096</c:v>
                </c:pt>
                <c:pt idx="343">
                  <c:v>7.8600000000000101</c:v>
                </c:pt>
                <c:pt idx="344">
                  <c:v>7.8800000000000097</c:v>
                </c:pt>
                <c:pt idx="345">
                  <c:v>7.9000000000000101</c:v>
                </c:pt>
                <c:pt idx="346">
                  <c:v>7.9200000000000097</c:v>
                </c:pt>
                <c:pt idx="347">
                  <c:v>7.9400000000000102</c:v>
                </c:pt>
                <c:pt idx="348">
                  <c:v>7.9600000000000097</c:v>
                </c:pt>
                <c:pt idx="349">
                  <c:v>7.9800000000000102</c:v>
                </c:pt>
                <c:pt idx="350">
                  <c:v>8.0000000000000107</c:v>
                </c:pt>
                <c:pt idx="351">
                  <c:v>8.0200000000000102</c:v>
                </c:pt>
                <c:pt idx="352">
                  <c:v>8.0400000000000098</c:v>
                </c:pt>
                <c:pt idx="353">
                  <c:v>8.0600000000000094</c:v>
                </c:pt>
                <c:pt idx="354">
                  <c:v>8.0800000000000107</c:v>
                </c:pt>
                <c:pt idx="355">
                  <c:v>8.1000000000000103</c:v>
                </c:pt>
                <c:pt idx="356">
                  <c:v>8.1200000000000099</c:v>
                </c:pt>
                <c:pt idx="357">
                  <c:v>8.1400000000000095</c:v>
                </c:pt>
                <c:pt idx="358">
                  <c:v>8.1600000000000108</c:v>
                </c:pt>
                <c:pt idx="359">
                  <c:v>8.1800000000000104</c:v>
                </c:pt>
                <c:pt idx="360">
                  <c:v>8.2000000000000099</c:v>
                </c:pt>
                <c:pt idx="361">
                  <c:v>8.2200000000000095</c:v>
                </c:pt>
                <c:pt idx="362">
                  <c:v>8.2400000000000109</c:v>
                </c:pt>
                <c:pt idx="363">
                  <c:v>8.2600000000000104</c:v>
                </c:pt>
                <c:pt idx="364">
                  <c:v>8.28000000000001</c:v>
                </c:pt>
                <c:pt idx="365">
                  <c:v>8.3000000000000096</c:v>
                </c:pt>
                <c:pt idx="366">
                  <c:v>8.3200000000000092</c:v>
                </c:pt>
                <c:pt idx="367">
                  <c:v>8.3400000000000105</c:v>
                </c:pt>
                <c:pt idx="368">
                  <c:v>8.3600000000000101</c:v>
                </c:pt>
                <c:pt idx="369">
                  <c:v>8.3800000000000097</c:v>
                </c:pt>
                <c:pt idx="370">
                  <c:v>8.4000000000000092</c:v>
                </c:pt>
                <c:pt idx="371">
                  <c:v>8.4200000000000106</c:v>
                </c:pt>
                <c:pt idx="372">
                  <c:v>8.4400000000000102</c:v>
                </c:pt>
                <c:pt idx="373">
                  <c:v>8.4600000000000097</c:v>
                </c:pt>
                <c:pt idx="374">
                  <c:v>8.4800000000000093</c:v>
                </c:pt>
                <c:pt idx="375">
                  <c:v>8.5000000000000107</c:v>
                </c:pt>
                <c:pt idx="376">
                  <c:v>8.5200000000000102</c:v>
                </c:pt>
                <c:pt idx="377">
                  <c:v>8.5400000000000098</c:v>
                </c:pt>
                <c:pt idx="378">
                  <c:v>8.5600000000000094</c:v>
                </c:pt>
                <c:pt idx="379">
                  <c:v>8.5800000000000107</c:v>
                </c:pt>
                <c:pt idx="380">
                  <c:v>8.6000000000000103</c:v>
                </c:pt>
                <c:pt idx="381">
                  <c:v>8.6200000000000099</c:v>
                </c:pt>
                <c:pt idx="382">
                  <c:v>8.6400000000000095</c:v>
                </c:pt>
                <c:pt idx="383">
                  <c:v>8.6600000000000108</c:v>
                </c:pt>
                <c:pt idx="384">
                  <c:v>8.6800000000000104</c:v>
                </c:pt>
                <c:pt idx="385">
                  <c:v>8.7000000000000099</c:v>
                </c:pt>
                <c:pt idx="386">
                  <c:v>8.7200000000000095</c:v>
                </c:pt>
                <c:pt idx="387">
                  <c:v>8.7400000000000109</c:v>
                </c:pt>
                <c:pt idx="388">
                  <c:v>8.7600000000000104</c:v>
                </c:pt>
                <c:pt idx="389">
                  <c:v>8.78000000000001</c:v>
                </c:pt>
                <c:pt idx="390">
                  <c:v>8.8000000000000096</c:v>
                </c:pt>
                <c:pt idx="391">
                  <c:v>8.8200000000000092</c:v>
                </c:pt>
                <c:pt idx="392">
                  <c:v>8.8400000000000105</c:v>
                </c:pt>
                <c:pt idx="393">
                  <c:v>8.8600000000000101</c:v>
                </c:pt>
                <c:pt idx="394">
                  <c:v>8.8800000000000097</c:v>
                </c:pt>
                <c:pt idx="395">
                  <c:v>8.9000000000000092</c:v>
                </c:pt>
                <c:pt idx="396">
                  <c:v>8.9200000000000106</c:v>
                </c:pt>
                <c:pt idx="397">
                  <c:v>8.9400000000000102</c:v>
                </c:pt>
                <c:pt idx="398">
                  <c:v>8.9600000000000097</c:v>
                </c:pt>
                <c:pt idx="399">
                  <c:v>8.9800000000000093</c:v>
                </c:pt>
                <c:pt idx="400">
                  <c:v>9.0000000000000107</c:v>
                </c:pt>
                <c:pt idx="401">
                  <c:v>9.0200000000000102</c:v>
                </c:pt>
                <c:pt idx="402">
                  <c:v>9.0400000000000098</c:v>
                </c:pt>
                <c:pt idx="403">
                  <c:v>9.0600000000000094</c:v>
                </c:pt>
                <c:pt idx="404">
                  <c:v>9.0800000000000107</c:v>
                </c:pt>
                <c:pt idx="405">
                  <c:v>9.1000000000000103</c:v>
                </c:pt>
                <c:pt idx="406">
                  <c:v>9.1200000000000099</c:v>
                </c:pt>
                <c:pt idx="407">
                  <c:v>9.1400000000000095</c:v>
                </c:pt>
                <c:pt idx="408">
                  <c:v>9.1600000000000108</c:v>
                </c:pt>
                <c:pt idx="409">
                  <c:v>9.1800000000000104</c:v>
                </c:pt>
                <c:pt idx="410">
                  <c:v>9.2000000000000099</c:v>
                </c:pt>
                <c:pt idx="411">
                  <c:v>9.2200000000000095</c:v>
                </c:pt>
                <c:pt idx="412">
                  <c:v>9.2400000000000109</c:v>
                </c:pt>
                <c:pt idx="413">
                  <c:v>9.2600000000000104</c:v>
                </c:pt>
                <c:pt idx="414">
                  <c:v>9.28000000000001</c:v>
                </c:pt>
                <c:pt idx="415">
                  <c:v>9.3000000000000096</c:v>
                </c:pt>
                <c:pt idx="416">
                  <c:v>9.3200000000000092</c:v>
                </c:pt>
                <c:pt idx="417">
                  <c:v>9.3400000000000105</c:v>
                </c:pt>
                <c:pt idx="418">
                  <c:v>9.3600000000000101</c:v>
                </c:pt>
                <c:pt idx="419">
                  <c:v>9.3800000000000097</c:v>
                </c:pt>
                <c:pt idx="420">
                  <c:v>9.4000000000000092</c:v>
                </c:pt>
                <c:pt idx="421">
                  <c:v>9.4200000000000106</c:v>
                </c:pt>
                <c:pt idx="422">
                  <c:v>9.4400000000000102</c:v>
                </c:pt>
                <c:pt idx="423">
                  <c:v>9.4600000000000097</c:v>
                </c:pt>
                <c:pt idx="424">
                  <c:v>9.4800000000000093</c:v>
                </c:pt>
                <c:pt idx="425">
                  <c:v>9.5000000000000107</c:v>
                </c:pt>
                <c:pt idx="426">
                  <c:v>9.5200000000000102</c:v>
                </c:pt>
                <c:pt idx="427">
                  <c:v>9.5400000000000098</c:v>
                </c:pt>
                <c:pt idx="428">
                  <c:v>9.5600000000000094</c:v>
                </c:pt>
                <c:pt idx="429">
                  <c:v>9.5800000000000107</c:v>
                </c:pt>
                <c:pt idx="430">
                  <c:v>9.6000000000000103</c:v>
                </c:pt>
                <c:pt idx="431">
                  <c:v>9.6200000000000099</c:v>
                </c:pt>
                <c:pt idx="432">
                  <c:v>9.6400000000000095</c:v>
                </c:pt>
                <c:pt idx="433">
                  <c:v>9.6600000000000108</c:v>
                </c:pt>
                <c:pt idx="434">
                  <c:v>9.6800000000000104</c:v>
                </c:pt>
                <c:pt idx="435">
                  <c:v>9.7000000000000099</c:v>
                </c:pt>
                <c:pt idx="436">
                  <c:v>9.7200000000000095</c:v>
                </c:pt>
                <c:pt idx="437">
                  <c:v>9.7400000000000109</c:v>
                </c:pt>
                <c:pt idx="438">
                  <c:v>9.7600000000000104</c:v>
                </c:pt>
                <c:pt idx="439">
                  <c:v>9.78000000000001</c:v>
                </c:pt>
                <c:pt idx="440">
                  <c:v>9.8000000000000096</c:v>
                </c:pt>
                <c:pt idx="441">
                  <c:v>9.8200000000000092</c:v>
                </c:pt>
                <c:pt idx="442">
                  <c:v>9.8400000000000105</c:v>
                </c:pt>
                <c:pt idx="443">
                  <c:v>9.8600000000000101</c:v>
                </c:pt>
                <c:pt idx="444">
                  <c:v>9.8800000000000097</c:v>
                </c:pt>
                <c:pt idx="445">
                  <c:v>9.9000000000000092</c:v>
                </c:pt>
                <c:pt idx="446">
                  <c:v>9.9200000000000106</c:v>
                </c:pt>
                <c:pt idx="447">
                  <c:v>9.9400000000000102</c:v>
                </c:pt>
                <c:pt idx="448">
                  <c:v>9.9600000000000097</c:v>
                </c:pt>
                <c:pt idx="449">
                  <c:v>9.9800000000000093</c:v>
                </c:pt>
                <c:pt idx="450">
                  <c:v>10</c:v>
                </c:pt>
              </c:numCache>
            </c:numRef>
          </c:xVal>
          <c:yVal>
            <c:numRef>
              <c:f>Φύλλο1!$B$1:$B$451</c:f>
              <c:numCache>
                <c:formatCode>General</c:formatCode>
                <c:ptCount val="451"/>
                <c:pt idx="0">
                  <c:v>1</c:v>
                </c:pt>
                <c:pt idx="1">
                  <c:v>0.98039215686274506</c:v>
                </c:pt>
                <c:pt idx="2">
                  <c:v>0.96153846153846145</c:v>
                </c:pt>
                <c:pt idx="3">
                  <c:v>0.94339622641509424</c:v>
                </c:pt>
                <c:pt idx="4">
                  <c:v>0.92592592592592582</c:v>
                </c:pt>
                <c:pt idx="5">
                  <c:v>0.90909090909090906</c:v>
                </c:pt>
                <c:pt idx="6">
                  <c:v>0.89285714285714279</c:v>
                </c:pt>
                <c:pt idx="7">
                  <c:v>0.87719298245614041</c:v>
                </c:pt>
                <c:pt idx="8">
                  <c:v>0.86206896551724144</c:v>
                </c:pt>
                <c:pt idx="9">
                  <c:v>0.84745762711864414</c:v>
                </c:pt>
                <c:pt idx="10">
                  <c:v>0.83333333333333337</c:v>
                </c:pt>
                <c:pt idx="11">
                  <c:v>0.81967213114754101</c:v>
                </c:pt>
                <c:pt idx="12">
                  <c:v>0.80645161290322587</c:v>
                </c:pt>
                <c:pt idx="13">
                  <c:v>0.79365079365079361</c:v>
                </c:pt>
                <c:pt idx="14">
                  <c:v>0.78125</c:v>
                </c:pt>
                <c:pt idx="15">
                  <c:v>0.76923076923076916</c:v>
                </c:pt>
                <c:pt idx="16">
                  <c:v>0.75757575757575757</c:v>
                </c:pt>
                <c:pt idx="17">
                  <c:v>0.74626865671641784</c:v>
                </c:pt>
                <c:pt idx="18">
                  <c:v>0.73529411764705876</c:v>
                </c:pt>
                <c:pt idx="19">
                  <c:v>0.7246376811594204</c:v>
                </c:pt>
                <c:pt idx="20">
                  <c:v>0.7142857142857143</c:v>
                </c:pt>
                <c:pt idx="21">
                  <c:v>0.70422535211267612</c:v>
                </c:pt>
                <c:pt idx="22">
                  <c:v>0.69444444444444442</c:v>
                </c:pt>
                <c:pt idx="23">
                  <c:v>0.68493150684931503</c:v>
                </c:pt>
                <c:pt idx="24">
                  <c:v>0.67567567567567566</c:v>
                </c:pt>
                <c:pt idx="25">
                  <c:v>0.66666666666666663</c:v>
                </c:pt>
                <c:pt idx="26">
                  <c:v>0.65789473684210531</c:v>
                </c:pt>
                <c:pt idx="27">
                  <c:v>0.64935064935064934</c:v>
                </c:pt>
                <c:pt idx="28">
                  <c:v>0.64102564102564097</c:v>
                </c:pt>
                <c:pt idx="29">
                  <c:v>0.63291139240506322</c:v>
                </c:pt>
                <c:pt idx="30">
                  <c:v>0.625</c:v>
                </c:pt>
                <c:pt idx="31">
                  <c:v>0.61728395061728392</c:v>
                </c:pt>
                <c:pt idx="32">
                  <c:v>0.6097560975609756</c:v>
                </c:pt>
                <c:pt idx="33">
                  <c:v>0.60240963855421692</c:v>
                </c:pt>
                <c:pt idx="34">
                  <c:v>0.59523809523809523</c:v>
                </c:pt>
                <c:pt idx="35">
                  <c:v>0.58823529411764708</c:v>
                </c:pt>
                <c:pt idx="36">
                  <c:v>0.58139534883720934</c:v>
                </c:pt>
                <c:pt idx="37">
                  <c:v>0.57471264367816088</c:v>
                </c:pt>
                <c:pt idx="38">
                  <c:v>0.56818181818181823</c:v>
                </c:pt>
                <c:pt idx="39">
                  <c:v>0.5617977528089888</c:v>
                </c:pt>
                <c:pt idx="40">
                  <c:v>0.55555555555555558</c:v>
                </c:pt>
                <c:pt idx="41">
                  <c:v>0.54945054945054939</c:v>
                </c:pt>
                <c:pt idx="42">
                  <c:v>0.54347826086956519</c:v>
                </c:pt>
                <c:pt idx="43">
                  <c:v>0.5376344086021505</c:v>
                </c:pt>
                <c:pt idx="44">
                  <c:v>0.53191489361702127</c:v>
                </c:pt>
                <c:pt idx="45">
                  <c:v>0.52631578947368418</c:v>
                </c:pt>
                <c:pt idx="46">
                  <c:v>0.52083333333333337</c:v>
                </c:pt>
                <c:pt idx="47">
                  <c:v>0.51546391752577325</c:v>
                </c:pt>
                <c:pt idx="48">
                  <c:v>0.51020408163265307</c:v>
                </c:pt>
                <c:pt idx="49">
                  <c:v>0.50505050505050508</c:v>
                </c:pt>
                <c:pt idx="50">
                  <c:v>0.5</c:v>
                </c:pt>
                <c:pt idx="51">
                  <c:v>0.49504950495049505</c:v>
                </c:pt>
                <c:pt idx="52">
                  <c:v>0.49019607843137253</c:v>
                </c:pt>
                <c:pt idx="53">
                  <c:v>0.4854368932038835</c:v>
                </c:pt>
                <c:pt idx="54">
                  <c:v>0.48076923076923073</c:v>
                </c:pt>
                <c:pt idx="55">
                  <c:v>0.47619047619047616</c:v>
                </c:pt>
                <c:pt idx="56">
                  <c:v>0.47169811320754712</c:v>
                </c:pt>
                <c:pt idx="57">
                  <c:v>0.46728971962616822</c:v>
                </c:pt>
                <c:pt idx="58">
                  <c:v>0.46296296296296291</c:v>
                </c:pt>
                <c:pt idx="59">
                  <c:v>0.4587155963302752</c:v>
                </c:pt>
                <c:pt idx="60">
                  <c:v>0.45454545454545453</c:v>
                </c:pt>
                <c:pt idx="61">
                  <c:v>0.4504504504504504</c:v>
                </c:pt>
                <c:pt idx="62">
                  <c:v>0.4464285714285714</c:v>
                </c:pt>
                <c:pt idx="63">
                  <c:v>0.44247787610619471</c:v>
                </c:pt>
                <c:pt idx="64">
                  <c:v>0.43859649122807021</c:v>
                </c:pt>
                <c:pt idx="65">
                  <c:v>0.43478260869565222</c:v>
                </c:pt>
                <c:pt idx="66">
                  <c:v>0.43103448275862072</c:v>
                </c:pt>
                <c:pt idx="67">
                  <c:v>0.42735042735042739</c:v>
                </c:pt>
                <c:pt idx="68">
                  <c:v>0.42372881355932207</c:v>
                </c:pt>
                <c:pt idx="69">
                  <c:v>0.42016806722689076</c:v>
                </c:pt>
                <c:pt idx="70">
                  <c:v>0.41666666666666669</c:v>
                </c:pt>
                <c:pt idx="71">
                  <c:v>0.41322314049586778</c:v>
                </c:pt>
                <c:pt idx="72">
                  <c:v>0.4098360655737705</c:v>
                </c:pt>
                <c:pt idx="73">
                  <c:v>0.4065040650406504</c:v>
                </c:pt>
                <c:pt idx="74">
                  <c:v>0.40322580645161293</c:v>
                </c:pt>
                <c:pt idx="75">
                  <c:v>0.4</c:v>
                </c:pt>
                <c:pt idx="76">
                  <c:v>0.3968253968253968</c:v>
                </c:pt>
                <c:pt idx="77">
                  <c:v>0.39370078740157477</c:v>
                </c:pt>
                <c:pt idx="78">
                  <c:v>0.390625</c:v>
                </c:pt>
                <c:pt idx="79">
                  <c:v>0.38759689922480617</c:v>
                </c:pt>
                <c:pt idx="80">
                  <c:v>0.38461538461538458</c:v>
                </c:pt>
                <c:pt idx="81">
                  <c:v>0.38167938931297707</c:v>
                </c:pt>
                <c:pt idx="82">
                  <c:v>0.37878787878787878</c:v>
                </c:pt>
                <c:pt idx="83">
                  <c:v>0.37593984962406013</c:v>
                </c:pt>
                <c:pt idx="84">
                  <c:v>0.37313432835820892</c:v>
                </c:pt>
                <c:pt idx="85">
                  <c:v>0.37037037037037035</c:v>
                </c:pt>
                <c:pt idx="86">
                  <c:v>0.36764705882352938</c:v>
                </c:pt>
                <c:pt idx="87">
                  <c:v>0.36496350364963503</c:v>
                </c:pt>
                <c:pt idx="88">
                  <c:v>0.3623188405797102</c:v>
                </c:pt>
                <c:pt idx="89">
                  <c:v>0.35971223021582738</c:v>
                </c:pt>
                <c:pt idx="90">
                  <c:v>0.35714285714285715</c:v>
                </c:pt>
                <c:pt idx="91">
                  <c:v>0.3546099290780142</c:v>
                </c:pt>
                <c:pt idx="92">
                  <c:v>0.35211267605633806</c:v>
                </c:pt>
                <c:pt idx="93">
                  <c:v>0.34965034965034969</c:v>
                </c:pt>
                <c:pt idx="94">
                  <c:v>0.34722222222222221</c:v>
                </c:pt>
                <c:pt idx="95">
                  <c:v>0.34482758620689657</c:v>
                </c:pt>
                <c:pt idx="96">
                  <c:v>0.34246575342465752</c:v>
                </c:pt>
                <c:pt idx="97">
                  <c:v>0.3401360544217687</c:v>
                </c:pt>
                <c:pt idx="98">
                  <c:v>0.33783783783783783</c:v>
                </c:pt>
                <c:pt idx="99">
                  <c:v>0.33557046979865773</c:v>
                </c:pt>
                <c:pt idx="100">
                  <c:v>0.33333333333333331</c:v>
                </c:pt>
                <c:pt idx="101">
                  <c:v>0.33112582781456956</c:v>
                </c:pt>
                <c:pt idx="102">
                  <c:v>0.32894736842105265</c:v>
                </c:pt>
                <c:pt idx="103">
                  <c:v>0.32679738562091504</c:v>
                </c:pt>
                <c:pt idx="104">
                  <c:v>0.32467532467532467</c:v>
                </c:pt>
                <c:pt idx="105">
                  <c:v>0.32258064516129031</c:v>
                </c:pt>
                <c:pt idx="106">
                  <c:v>0.32051282051282048</c:v>
                </c:pt>
                <c:pt idx="107">
                  <c:v>0.31847133757961782</c:v>
                </c:pt>
                <c:pt idx="108">
                  <c:v>0.31645569620253161</c:v>
                </c:pt>
                <c:pt idx="109">
                  <c:v>0.31446540880503143</c:v>
                </c:pt>
                <c:pt idx="110">
                  <c:v>0.3125</c:v>
                </c:pt>
                <c:pt idx="111">
                  <c:v>0.3105590062111801</c:v>
                </c:pt>
                <c:pt idx="112">
                  <c:v>0.30864197530864196</c:v>
                </c:pt>
                <c:pt idx="113">
                  <c:v>0.30674846625766872</c:v>
                </c:pt>
                <c:pt idx="114">
                  <c:v>0.3048780487804878</c:v>
                </c:pt>
                <c:pt idx="115">
                  <c:v>0.30303030303030304</c:v>
                </c:pt>
                <c:pt idx="116">
                  <c:v>0.30120481927710846</c:v>
                </c:pt>
                <c:pt idx="117">
                  <c:v>0.29940119760479045</c:v>
                </c:pt>
                <c:pt idx="118">
                  <c:v>0.29761904761904762</c:v>
                </c:pt>
                <c:pt idx="119">
                  <c:v>0.29585798816568049</c:v>
                </c:pt>
                <c:pt idx="120">
                  <c:v>0.29411764705882354</c:v>
                </c:pt>
                <c:pt idx="121">
                  <c:v>0.29239766081871343</c:v>
                </c:pt>
                <c:pt idx="122">
                  <c:v>0.29069767441860467</c:v>
                </c:pt>
                <c:pt idx="123">
                  <c:v>0.28901734104046245</c:v>
                </c:pt>
                <c:pt idx="124">
                  <c:v>0.28735632183908044</c:v>
                </c:pt>
                <c:pt idx="125">
                  <c:v>0.2857142857142857</c:v>
                </c:pt>
                <c:pt idx="126">
                  <c:v>0.28409090909090912</c:v>
                </c:pt>
                <c:pt idx="127">
                  <c:v>0.2824858757062147</c:v>
                </c:pt>
                <c:pt idx="128">
                  <c:v>0.2808988764044944</c:v>
                </c:pt>
                <c:pt idx="129">
                  <c:v>0.27932960893854747</c:v>
                </c:pt>
                <c:pt idx="130">
                  <c:v>0.27777777777777779</c:v>
                </c:pt>
                <c:pt idx="131">
                  <c:v>0.27624309392265195</c:v>
                </c:pt>
                <c:pt idx="132">
                  <c:v>0.27472527472527469</c:v>
                </c:pt>
                <c:pt idx="133">
                  <c:v>0.27322404371584696</c:v>
                </c:pt>
                <c:pt idx="134">
                  <c:v>0.27173913043478259</c:v>
                </c:pt>
                <c:pt idx="135">
                  <c:v>0.27027027027027023</c:v>
                </c:pt>
                <c:pt idx="136">
                  <c:v>0.26881720430107525</c:v>
                </c:pt>
                <c:pt idx="137">
                  <c:v>0.26737967914438499</c:v>
                </c:pt>
                <c:pt idx="138">
                  <c:v>0.26595744680851063</c:v>
                </c:pt>
                <c:pt idx="139">
                  <c:v>0.26455026455026459</c:v>
                </c:pt>
                <c:pt idx="140">
                  <c:v>0.26315789473684209</c:v>
                </c:pt>
                <c:pt idx="141">
                  <c:v>0.26178010471204188</c:v>
                </c:pt>
                <c:pt idx="142">
                  <c:v>0.26041666666666669</c:v>
                </c:pt>
                <c:pt idx="143">
                  <c:v>0.2590673575129534</c:v>
                </c:pt>
                <c:pt idx="144">
                  <c:v>0.25773195876288663</c:v>
                </c:pt>
                <c:pt idx="145">
                  <c:v>0.25641025641025644</c:v>
                </c:pt>
                <c:pt idx="146">
                  <c:v>0.25510204081632654</c:v>
                </c:pt>
                <c:pt idx="147">
                  <c:v>0.25380710659898476</c:v>
                </c:pt>
                <c:pt idx="148">
                  <c:v>0.25252525252525254</c:v>
                </c:pt>
                <c:pt idx="149">
                  <c:v>0.25125628140703515</c:v>
                </c:pt>
                <c:pt idx="150">
                  <c:v>0.25</c:v>
                </c:pt>
                <c:pt idx="151">
                  <c:v>0.24875621890547267</c:v>
                </c:pt>
                <c:pt idx="152">
                  <c:v>0.24752475247524752</c:v>
                </c:pt>
                <c:pt idx="153">
                  <c:v>0.24630541871921185</c:v>
                </c:pt>
                <c:pt idx="154">
                  <c:v>0.24509803921568626</c:v>
                </c:pt>
                <c:pt idx="155">
                  <c:v>0.24390243902439027</c:v>
                </c:pt>
                <c:pt idx="156">
                  <c:v>0.24271844660194175</c:v>
                </c:pt>
                <c:pt idx="157">
                  <c:v>0.24154589371980678</c:v>
                </c:pt>
                <c:pt idx="158">
                  <c:v>0.24038461538461536</c:v>
                </c:pt>
                <c:pt idx="159">
                  <c:v>0.23923444976076558</c:v>
                </c:pt>
                <c:pt idx="160">
                  <c:v>0.23809523809523808</c:v>
                </c:pt>
                <c:pt idx="161">
                  <c:v>0.23696682464454977</c:v>
                </c:pt>
                <c:pt idx="162">
                  <c:v>0.23584905660377356</c:v>
                </c:pt>
                <c:pt idx="163">
                  <c:v>0.23474178403755869</c:v>
                </c:pt>
                <c:pt idx="164">
                  <c:v>0.23364485981308411</c:v>
                </c:pt>
                <c:pt idx="165">
                  <c:v>0.23255813953488372</c:v>
                </c:pt>
                <c:pt idx="166">
                  <c:v>0.23148148148148145</c:v>
                </c:pt>
                <c:pt idx="167">
                  <c:v>0.2304147465437788</c:v>
                </c:pt>
                <c:pt idx="168">
                  <c:v>0.2293577981651376</c:v>
                </c:pt>
                <c:pt idx="169">
                  <c:v>0.22831050228310504</c:v>
                </c:pt>
                <c:pt idx="170">
                  <c:v>0.22727272727272727</c:v>
                </c:pt>
                <c:pt idx="171">
                  <c:v>0.22624434389140272</c:v>
                </c:pt>
                <c:pt idx="172">
                  <c:v>0.2252252252252252</c:v>
                </c:pt>
                <c:pt idx="173">
                  <c:v>0.22421524663677131</c:v>
                </c:pt>
                <c:pt idx="174">
                  <c:v>0.2232142857142857</c:v>
                </c:pt>
                <c:pt idx="175">
                  <c:v>0.22222222222222221</c:v>
                </c:pt>
                <c:pt idx="176">
                  <c:v>0.22123893805309736</c:v>
                </c:pt>
                <c:pt idx="177">
                  <c:v>0.22026431718061673</c:v>
                </c:pt>
                <c:pt idx="178">
                  <c:v>0.2192982456140351</c:v>
                </c:pt>
                <c:pt idx="179">
                  <c:v>0.2183406113537118</c:v>
                </c:pt>
                <c:pt idx="180">
                  <c:v>0.21739130434782611</c:v>
                </c:pt>
                <c:pt idx="181">
                  <c:v>0.21645021645021645</c:v>
                </c:pt>
                <c:pt idx="182">
                  <c:v>0.21551724137931036</c:v>
                </c:pt>
                <c:pt idx="183">
                  <c:v>0.21459227467811159</c:v>
                </c:pt>
                <c:pt idx="184">
                  <c:v>0.21367521367521369</c:v>
                </c:pt>
                <c:pt idx="185">
                  <c:v>0.21276595744680851</c:v>
                </c:pt>
                <c:pt idx="186">
                  <c:v>0.21186440677966104</c:v>
                </c:pt>
                <c:pt idx="187">
                  <c:v>0.21097046413502107</c:v>
                </c:pt>
                <c:pt idx="188">
                  <c:v>0.21008403361344538</c:v>
                </c:pt>
                <c:pt idx="189">
                  <c:v>0.20920502092050208</c:v>
                </c:pt>
                <c:pt idx="190">
                  <c:v>0.20833333333333334</c:v>
                </c:pt>
                <c:pt idx="191">
                  <c:v>0.20746887966804978</c:v>
                </c:pt>
                <c:pt idx="192">
                  <c:v>0.20661157024793389</c:v>
                </c:pt>
                <c:pt idx="193">
                  <c:v>0.20576131687242796</c:v>
                </c:pt>
                <c:pt idx="194">
                  <c:v>0.20491803278688525</c:v>
                </c:pt>
                <c:pt idx="195">
                  <c:v>0.2040816326530612</c:v>
                </c:pt>
                <c:pt idx="196">
                  <c:v>0.2032520325203252</c:v>
                </c:pt>
                <c:pt idx="197">
                  <c:v>0.20242914979757085</c:v>
                </c:pt>
                <c:pt idx="198">
                  <c:v>0.20161290322580647</c:v>
                </c:pt>
                <c:pt idx="199">
                  <c:v>0.20080321285140559</c:v>
                </c:pt>
                <c:pt idx="200">
                  <c:v>0.2</c:v>
                </c:pt>
                <c:pt idx="201">
                  <c:v>0.19920318725099603</c:v>
                </c:pt>
                <c:pt idx="202">
                  <c:v>0.1984126984126984</c:v>
                </c:pt>
                <c:pt idx="203">
                  <c:v>0.19762845849802374</c:v>
                </c:pt>
                <c:pt idx="204">
                  <c:v>0.19685039370078738</c:v>
                </c:pt>
                <c:pt idx="205">
                  <c:v>0.19607843137254904</c:v>
                </c:pt>
                <c:pt idx="206">
                  <c:v>0.1953125</c:v>
                </c:pt>
                <c:pt idx="207">
                  <c:v>0.19455252918287938</c:v>
                </c:pt>
                <c:pt idx="208">
                  <c:v>0.19379844961240308</c:v>
                </c:pt>
                <c:pt idx="209">
                  <c:v>0.19305019305019305</c:v>
                </c:pt>
                <c:pt idx="210">
                  <c:v>0.19230769230769229</c:v>
                </c:pt>
                <c:pt idx="211">
                  <c:v>0.19157088122605365</c:v>
                </c:pt>
                <c:pt idx="212">
                  <c:v>0.19083969465648853</c:v>
                </c:pt>
                <c:pt idx="213">
                  <c:v>0.19011406844106465</c:v>
                </c:pt>
                <c:pt idx="214">
                  <c:v>0.18939393939393939</c:v>
                </c:pt>
                <c:pt idx="215">
                  <c:v>0.18867924528301888</c:v>
                </c:pt>
                <c:pt idx="216">
                  <c:v>0.18796992481203006</c:v>
                </c:pt>
                <c:pt idx="217">
                  <c:v>0.18726591760299627</c:v>
                </c:pt>
                <c:pt idx="218">
                  <c:v>0.18656716417910446</c:v>
                </c:pt>
                <c:pt idx="219">
                  <c:v>0.18587360594795541</c:v>
                </c:pt>
                <c:pt idx="220">
                  <c:v>0.18518518518518517</c:v>
                </c:pt>
                <c:pt idx="221">
                  <c:v>0.18450184501845018</c:v>
                </c:pt>
                <c:pt idx="222">
                  <c:v>0.18382352941176469</c:v>
                </c:pt>
                <c:pt idx="223">
                  <c:v>0.18315018315018314</c:v>
                </c:pt>
                <c:pt idx="224">
                  <c:v>0.18248175182481752</c:v>
                </c:pt>
                <c:pt idx="225">
                  <c:v>0.18181818181818182</c:v>
                </c:pt>
                <c:pt idx="226">
                  <c:v>0.1811594202898551</c:v>
                </c:pt>
                <c:pt idx="227">
                  <c:v>0.18050541516245489</c:v>
                </c:pt>
                <c:pt idx="228">
                  <c:v>0.17985611510791369</c:v>
                </c:pt>
                <c:pt idx="229">
                  <c:v>0.17921146953405018</c:v>
                </c:pt>
                <c:pt idx="230">
                  <c:v>0.17857142857142858</c:v>
                </c:pt>
                <c:pt idx="231">
                  <c:v>0.17793594306049823</c:v>
                </c:pt>
                <c:pt idx="232">
                  <c:v>0.1773049645390071</c:v>
                </c:pt>
                <c:pt idx="233">
                  <c:v>0.17667844522968199</c:v>
                </c:pt>
                <c:pt idx="234">
                  <c:v>0.17605633802816903</c:v>
                </c:pt>
                <c:pt idx="235">
                  <c:v>0.17543859649122806</c:v>
                </c:pt>
                <c:pt idx="236">
                  <c:v>0.17482517482517484</c:v>
                </c:pt>
                <c:pt idx="237">
                  <c:v>0.17421602787456444</c:v>
                </c:pt>
                <c:pt idx="238">
                  <c:v>0.1736111111111111</c:v>
                </c:pt>
                <c:pt idx="239">
                  <c:v>0.17301038062283736</c:v>
                </c:pt>
                <c:pt idx="240">
                  <c:v>0.17241379310344829</c:v>
                </c:pt>
                <c:pt idx="241">
                  <c:v>0.1718213058419244</c:v>
                </c:pt>
                <c:pt idx="242">
                  <c:v>0.17123287671232876</c:v>
                </c:pt>
                <c:pt idx="243">
                  <c:v>0.17064846416382251</c:v>
                </c:pt>
                <c:pt idx="244">
                  <c:v>0.17006802721088435</c:v>
                </c:pt>
                <c:pt idx="245">
                  <c:v>0.16949152542372881</c:v>
                </c:pt>
                <c:pt idx="246">
                  <c:v>0.16891891891891891</c:v>
                </c:pt>
                <c:pt idx="247">
                  <c:v>0.16835016835016833</c:v>
                </c:pt>
                <c:pt idx="248">
                  <c:v>0.16778523489932887</c:v>
                </c:pt>
                <c:pt idx="249">
                  <c:v>0.16722408026755853</c:v>
                </c:pt>
                <c:pt idx="250">
                  <c:v>0.16666666666666666</c:v>
                </c:pt>
                <c:pt idx="251">
                  <c:v>0.16611295681063123</c:v>
                </c:pt>
                <c:pt idx="252">
                  <c:v>0.16556291390728478</c:v>
                </c:pt>
                <c:pt idx="253">
                  <c:v>0.16501650165016502</c:v>
                </c:pt>
                <c:pt idx="254">
                  <c:v>0.16447368421052633</c:v>
                </c:pt>
                <c:pt idx="255">
                  <c:v>0.16393442622950821</c:v>
                </c:pt>
                <c:pt idx="256">
                  <c:v>0.16339869281045752</c:v>
                </c:pt>
                <c:pt idx="257">
                  <c:v>0.16286644951140067</c:v>
                </c:pt>
                <c:pt idx="258">
                  <c:v>0.16233766233766234</c:v>
                </c:pt>
                <c:pt idx="259">
                  <c:v>0.16181229773462755</c:v>
                </c:pt>
                <c:pt idx="260">
                  <c:v>0.16129032258064516</c:v>
                </c:pt>
                <c:pt idx="261">
                  <c:v>0.16077170418006431</c:v>
                </c:pt>
                <c:pt idx="262">
                  <c:v>0.16025641025641024</c:v>
                </c:pt>
                <c:pt idx="263">
                  <c:v>0.15974440894568664</c:v>
                </c:pt>
                <c:pt idx="264">
                  <c:v>0.15923566878980891</c:v>
                </c:pt>
                <c:pt idx="265">
                  <c:v>0.15873015873015872</c:v>
                </c:pt>
                <c:pt idx="266">
                  <c:v>0.15822784810126581</c:v>
                </c:pt>
                <c:pt idx="267">
                  <c:v>0.15772870662460545</c:v>
                </c:pt>
                <c:pt idx="268">
                  <c:v>0.15723270440251572</c:v>
                </c:pt>
                <c:pt idx="269">
                  <c:v>0.15673981191222572</c:v>
                </c:pt>
                <c:pt idx="270">
                  <c:v>0.15625</c:v>
                </c:pt>
                <c:pt idx="271">
                  <c:v>0.15576323987538918</c:v>
                </c:pt>
                <c:pt idx="272">
                  <c:v>0.15527950310559005</c:v>
                </c:pt>
                <c:pt idx="273">
                  <c:v>0.15479876160990713</c:v>
                </c:pt>
                <c:pt idx="274">
                  <c:v>0.15432098765432098</c:v>
                </c:pt>
                <c:pt idx="275">
                  <c:v>0.1538461538461536</c:v>
                </c:pt>
                <c:pt idx="276">
                  <c:v>0.15337423312883436</c:v>
                </c:pt>
                <c:pt idx="277">
                  <c:v>0.1529051987767584</c:v>
                </c:pt>
                <c:pt idx="278">
                  <c:v>0.1524390243902439</c:v>
                </c:pt>
                <c:pt idx="279">
                  <c:v>0.15197568389057728</c:v>
                </c:pt>
                <c:pt idx="280">
                  <c:v>0.15151515151515152</c:v>
                </c:pt>
                <c:pt idx="281">
                  <c:v>0.15105740181268881</c:v>
                </c:pt>
                <c:pt idx="282">
                  <c:v>0.15060240963855398</c:v>
                </c:pt>
                <c:pt idx="283">
                  <c:v>0.15015015015014993</c:v>
                </c:pt>
                <c:pt idx="284">
                  <c:v>0.14970059880239497</c:v>
                </c:pt>
                <c:pt idx="285">
                  <c:v>0.14925373134328357</c:v>
                </c:pt>
                <c:pt idx="286">
                  <c:v>0.14880952380952359</c:v>
                </c:pt>
                <c:pt idx="287">
                  <c:v>0.14836795252225499</c:v>
                </c:pt>
                <c:pt idx="288">
                  <c:v>0.14792899408284002</c:v>
                </c:pt>
                <c:pt idx="289">
                  <c:v>0.14749262536873156</c:v>
                </c:pt>
                <c:pt idx="290">
                  <c:v>0.14705882352941155</c:v>
                </c:pt>
                <c:pt idx="291">
                  <c:v>0.14662756598240448</c:v>
                </c:pt>
                <c:pt idx="292">
                  <c:v>0.14619883040935652</c:v>
                </c:pt>
                <c:pt idx="293">
                  <c:v>0.14577259475218657</c:v>
                </c:pt>
                <c:pt idx="294">
                  <c:v>0.14534883720930211</c:v>
                </c:pt>
                <c:pt idx="295">
                  <c:v>0.14492753623188384</c:v>
                </c:pt>
                <c:pt idx="296">
                  <c:v>0.144508670520231</c:v>
                </c:pt>
                <c:pt idx="297">
                  <c:v>0.14409221902017291</c:v>
                </c:pt>
                <c:pt idx="298">
                  <c:v>0.14367816091954003</c:v>
                </c:pt>
                <c:pt idx="299">
                  <c:v>0.14326647564469894</c:v>
                </c:pt>
                <c:pt idx="300">
                  <c:v>0.14285714285714265</c:v>
                </c:pt>
                <c:pt idx="301">
                  <c:v>0.14245014245014245</c:v>
                </c:pt>
                <c:pt idx="302">
                  <c:v>0.14204545454545434</c:v>
                </c:pt>
                <c:pt idx="303">
                  <c:v>0.14164305949008477</c:v>
                </c:pt>
                <c:pt idx="304">
                  <c:v>0.14124293785310715</c:v>
                </c:pt>
                <c:pt idx="305">
                  <c:v>0.14084507042253522</c:v>
                </c:pt>
                <c:pt idx="306">
                  <c:v>0.14044943820224701</c:v>
                </c:pt>
                <c:pt idx="307">
                  <c:v>0.14005602240896339</c:v>
                </c:pt>
                <c:pt idx="308">
                  <c:v>0.13966480446927354</c:v>
                </c:pt>
                <c:pt idx="309">
                  <c:v>0.1392757660167129</c:v>
                </c:pt>
                <c:pt idx="310">
                  <c:v>0.1388888888888887</c:v>
                </c:pt>
                <c:pt idx="311">
                  <c:v>0.13850415512465353</c:v>
                </c:pt>
                <c:pt idx="312">
                  <c:v>0.13812154696132578</c:v>
                </c:pt>
                <c:pt idx="313">
                  <c:v>0.13774104683195573</c:v>
                </c:pt>
                <c:pt idx="314">
                  <c:v>0.13736263736263718</c:v>
                </c:pt>
                <c:pt idx="315">
                  <c:v>0.13698630136986284</c:v>
                </c:pt>
                <c:pt idx="316">
                  <c:v>0.13661202185792332</c:v>
                </c:pt>
                <c:pt idx="317">
                  <c:v>0.13623978201634859</c:v>
                </c:pt>
                <c:pt idx="318">
                  <c:v>0.13586956521739113</c:v>
                </c:pt>
                <c:pt idx="319">
                  <c:v>0.13550135501354996</c:v>
                </c:pt>
                <c:pt idx="320">
                  <c:v>0.13513513513513495</c:v>
                </c:pt>
                <c:pt idx="321">
                  <c:v>0.13477088948787044</c:v>
                </c:pt>
                <c:pt idx="322">
                  <c:v>0.13440860215053746</c:v>
                </c:pt>
                <c:pt idx="323">
                  <c:v>0.13404825737265397</c:v>
                </c:pt>
                <c:pt idx="324">
                  <c:v>0.13368983957219233</c:v>
                </c:pt>
                <c:pt idx="325">
                  <c:v>0.13333333333333316</c:v>
                </c:pt>
                <c:pt idx="326">
                  <c:v>0.13297872340425515</c:v>
                </c:pt>
                <c:pt idx="327">
                  <c:v>0.13262599469496003</c:v>
                </c:pt>
                <c:pt idx="328">
                  <c:v>0.1322751322751321</c:v>
                </c:pt>
                <c:pt idx="329">
                  <c:v>0.1319261213720315</c:v>
                </c:pt>
                <c:pt idx="330">
                  <c:v>0.13157894736842088</c:v>
                </c:pt>
                <c:pt idx="331">
                  <c:v>0.13123359580052477</c:v>
                </c:pt>
                <c:pt idx="332">
                  <c:v>0.13089005235602078</c:v>
                </c:pt>
                <c:pt idx="333">
                  <c:v>0.13054830287206248</c:v>
                </c:pt>
                <c:pt idx="334">
                  <c:v>0.13020833333333315</c:v>
                </c:pt>
                <c:pt idx="335">
                  <c:v>0.12987012987012969</c:v>
                </c:pt>
                <c:pt idx="336">
                  <c:v>0.12953367875647651</c:v>
                </c:pt>
                <c:pt idx="337">
                  <c:v>0.12919896640826856</c:v>
                </c:pt>
                <c:pt idx="338">
                  <c:v>0.12886597938144315</c:v>
                </c:pt>
                <c:pt idx="339">
                  <c:v>0.12853470437017978</c:v>
                </c:pt>
                <c:pt idx="340">
                  <c:v>0.12820512820512805</c:v>
                </c:pt>
                <c:pt idx="341">
                  <c:v>0.12787723785166225</c:v>
                </c:pt>
                <c:pt idx="342">
                  <c:v>0.1275510204081631</c:v>
                </c:pt>
                <c:pt idx="343">
                  <c:v>0.12722646310432553</c:v>
                </c:pt>
                <c:pt idx="344">
                  <c:v>0.12690355329949224</c:v>
                </c:pt>
                <c:pt idx="345">
                  <c:v>0.1265822784810125</c:v>
                </c:pt>
                <c:pt idx="346">
                  <c:v>0.1262626262626261</c:v>
                </c:pt>
                <c:pt idx="347">
                  <c:v>0.12594458438287137</c:v>
                </c:pt>
                <c:pt idx="348">
                  <c:v>0.12562814070351744</c:v>
                </c:pt>
                <c:pt idx="349">
                  <c:v>0.12531328320801988</c:v>
                </c:pt>
                <c:pt idx="350">
                  <c:v>0.12499999999999983</c:v>
                </c:pt>
                <c:pt idx="351">
                  <c:v>0.12468827930174547</c:v>
                </c:pt>
                <c:pt idx="352">
                  <c:v>0.12437810945273617</c:v>
                </c:pt>
                <c:pt idx="353">
                  <c:v>0.12406947890818844</c:v>
                </c:pt>
                <c:pt idx="354">
                  <c:v>0.12376237623762359</c:v>
                </c:pt>
                <c:pt idx="355">
                  <c:v>0.12345679012345663</c:v>
                </c:pt>
                <c:pt idx="356">
                  <c:v>0.12315270935960576</c:v>
                </c:pt>
                <c:pt idx="357">
                  <c:v>0.12285012285012271</c:v>
                </c:pt>
                <c:pt idx="358">
                  <c:v>0.12254901960784298</c:v>
                </c:pt>
                <c:pt idx="359">
                  <c:v>0.12224938875305608</c:v>
                </c:pt>
                <c:pt idx="360">
                  <c:v>0.12195121951219498</c:v>
                </c:pt>
                <c:pt idx="361">
                  <c:v>0.12165450121654488</c:v>
                </c:pt>
                <c:pt idx="362">
                  <c:v>0.12135922330097071</c:v>
                </c:pt>
                <c:pt idx="363">
                  <c:v>0.12106537530266329</c:v>
                </c:pt>
                <c:pt idx="364">
                  <c:v>0.12077294685990324</c:v>
                </c:pt>
                <c:pt idx="365">
                  <c:v>0.12048192771084323</c:v>
                </c:pt>
                <c:pt idx="366">
                  <c:v>0.12019230769230756</c:v>
                </c:pt>
                <c:pt idx="367">
                  <c:v>0.11990407673860896</c:v>
                </c:pt>
                <c:pt idx="368">
                  <c:v>0.11961722488038264</c:v>
                </c:pt>
                <c:pt idx="369">
                  <c:v>0.11933174224343662</c:v>
                </c:pt>
                <c:pt idx="370">
                  <c:v>0.11904761904761892</c:v>
                </c:pt>
                <c:pt idx="371">
                  <c:v>0.11876484560570057</c:v>
                </c:pt>
                <c:pt idx="372">
                  <c:v>0.11848341232227474</c:v>
                </c:pt>
                <c:pt idx="373">
                  <c:v>0.11820330969267126</c:v>
                </c:pt>
                <c:pt idx="374">
                  <c:v>0.11792452830188667</c:v>
                </c:pt>
                <c:pt idx="375">
                  <c:v>0.11764705882352926</c:v>
                </c:pt>
                <c:pt idx="376">
                  <c:v>0.1173708920187792</c:v>
                </c:pt>
                <c:pt idx="377">
                  <c:v>0.11709601873536286</c:v>
                </c:pt>
                <c:pt idx="378">
                  <c:v>0.11682242990654193</c:v>
                </c:pt>
                <c:pt idx="379">
                  <c:v>0.11655011655011641</c:v>
                </c:pt>
                <c:pt idx="380">
                  <c:v>0.11627906976744172</c:v>
                </c:pt>
                <c:pt idx="381">
                  <c:v>0.11600928074245927</c:v>
                </c:pt>
                <c:pt idx="382">
                  <c:v>0.11574074074074062</c:v>
                </c:pt>
                <c:pt idx="383">
                  <c:v>0.11547344110854489</c:v>
                </c:pt>
                <c:pt idx="384">
                  <c:v>0.11520737327188926</c:v>
                </c:pt>
                <c:pt idx="385">
                  <c:v>0.11494252873563206</c:v>
                </c:pt>
                <c:pt idx="386">
                  <c:v>0.11467889908256869</c:v>
                </c:pt>
                <c:pt idx="387">
                  <c:v>0.1144164759725399</c:v>
                </c:pt>
                <c:pt idx="388">
                  <c:v>0.11415525114155238</c:v>
                </c:pt>
                <c:pt idx="389">
                  <c:v>0.11389521640091103</c:v>
                </c:pt>
                <c:pt idx="390">
                  <c:v>0.11363636363636351</c:v>
                </c:pt>
                <c:pt idx="391">
                  <c:v>0.11337868480725612</c:v>
                </c:pt>
                <c:pt idx="392">
                  <c:v>0.11312217194570122</c:v>
                </c:pt>
                <c:pt idx="393">
                  <c:v>0.11286681715575608</c:v>
                </c:pt>
                <c:pt idx="394">
                  <c:v>0.11261261261261249</c:v>
                </c:pt>
                <c:pt idx="395">
                  <c:v>0.11235955056179764</c:v>
                </c:pt>
                <c:pt idx="396">
                  <c:v>0.11210762331838552</c:v>
                </c:pt>
                <c:pt idx="397">
                  <c:v>0.11185682326621911</c:v>
                </c:pt>
                <c:pt idx="398">
                  <c:v>0.11160714285714274</c:v>
                </c:pt>
                <c:pt idx="399">
                  <c:v>0.11135857461024487</c:v>
                </c:pt>
                <c:pt idx="400">
                  <c:v>0.11111111111111098</c:v>
                </c:pt>
                <c:pt idx="401">
                  <c:v>0.11086474501108635</c:v>
                </c:pt>
                <c:pt idx="402">
                  <c:v>0.11061946902654855</c:v>
                </c:pt>
                <c:pt idx="403">
                  <c:v>0.11037527593818973</c:v>
                </c:pt>
                <c:pt idx="404">
                  <c:v>0.11013215859030824</c:v>
                </c:pt>
                <c:pt idx="405">
                  <c:v>0.10989010989010976</c:v>
                </c:pt>
                <c:pt idx="406">
                  <c:v>0.10964912280701743</c:v>
                </c:pt>
                <c:pt idx="407">
                  <c:v>0.10940919037199114</c:v>
                </c:pt>
                <c:pt idx="408">
                  <c:v>0.10917030567685576</c:v>
                </c:pt>
                <c:pt idx="409">
                  <c:v>0.10893246187363823</c:v>
                </c:pt>
                <c:pt idx="410">
                  <c:v>0.10869565217391293</c:v>
                </c:pt>
                <c:pt idx="411">
                  <c:v>0.10845986984815607</c:v>
                </c:pt>
                <c:pt idx="412">
                  <c:v>0.1082251082251081</c:v>
                </c:pt>
                <c:pt idx="413">
                  <c:v>0.10799136069114458</c:v>
                </c:pt>
                <c:pt idx="414">
                  <c:v>0.10775862068965505</c:v>
                </c:pt>
                <c:pt idx="415">
                  <c:v>0.10752688172043</c:v>
                </c:pt>
                <c:pt idx="416">
                  <c:v>0.10729613733905569</c:v>
                </c:pt>
                <c:pt idx="417">
                  <c:v>0.10706638115631679</c:v>
                </c:pt>
                <c:pt idx="418">
                  <c:v>0.10683760683760672</c:v>
                </c:pt>
                <c:pt idx="419">
                  <c:v>0.1066098081023453</c:v>
                </c:pt>
                <c:pt idx="420">
                  <c:v>0.10638297872340415</c:v>
                </c:pt>
                <c:pt idx="421">
                  <c:v>0.10615711252653916</c:v>
                </c:pt>
                <c:pt idx="422">
                  <c:v>0.10593220338983039</c:v>
                </c:pt>
                <c:pt idx="423">
                  <c:v>0.10570824524312886</c:v>
                </c:pt>
                <c:pt idx="424">
                  <c:v>0.10548523206751044</c:v>
                </c:pt>
                <c:pt idx="425">
                  <c:v>0.10526315789473673</c:v>
                </c:pt>
                <c:pt idx="426">
                  <c:v>0.10504201680672258</c:v>
                </c:pt>
                <c:pt idx="427">
                  <c:v>0.10482180293501038</c:v>
                </c:pt>
                <c:pt idx="428">
                  <c:v>0.10460251046025094</c:v>
                </c:pt>
                <c:pt idx="429">
                  <c:v>0.10438413361169091</c:v>
                </c:pt>
                <c:pt idx="430">
                  <c:v>0.10416666666666656</c:v>
                </c:pt>
                <c:pt idx="431">
                  <c:v>0.10395010395010384</c:v>
                </c:pt>
                <c:pt idx="432">
                  <c:v>0.10373443983402479</c:v>
                </c:pt>
                <c:pt idx="433">
                  <c:v>0.10351966873705992</c:v>
                </c:pt>
                <c:pt idx="434">
                  <c:v>0.10330578512396683</c:v>
                </c:pt>
                <c:pt idx="435">
                  <c:v>0.10309278350515454</c:v>
                </c:pt>
                <c:pt idx="436">
                  <c:v>0.10288065843621388</c:v>
                </c:pt>
                <c:pt idx="437">
                  <c:v>0.10266940451745368</c:v>
                </c:pt>
                <c:pt idx="438">
                  <c:v>0.10245901639344251</c:v>
                </c:pt>
                <c:pt idx="439">
                  <c:v>0.10224948875255613</c:v>
                </c:pt>
                <c:pt idx="440">
                  <c:v>0.10204081632653052</c:v>
                </c:pt>
                <c:pt idx="441">
                  <c:v>0.10183299389002028</c:v>
                </c:pt>
                <c:pt idx="442">
                  <c:v>0.10162601626016249</c:v>
                </c:pt>
                <c:pt idx="443">
                  <c:v>0.10141987829614595</c:v>
                </c:pt>
                <c:pt idx="444">
                  <c:v>0.10121457489878533</c:v>
                </c:pt>
                <c:pt idx="445">
                  <c:v>0.10101010101010091</c:v>
                </c:pt>
                <c:pt idx="446">
                  <c:v>0.10080645161290312</c:v>
                </c:pt>
                <c:pt idx="447">
                  <c:v>0.10060362173038219</c:v>
                </c:pt>
                <c:pt idx="448">
                  <c:v>0.10040160642570271</c:v>
                </c:pt>
                <c:pt idx="449">
                  <c:v>0.10020040080160311</c:v>
                </c:pt>
                <c:pt idx="450">
                  <c:v>0.1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78A5-412F-9174-9D8B2B0F7D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898325632"/>
        <c:axId val="1898328544"/>
      </c:scatterChart>
      <c:valAx>
        <c:axId val="1898325632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328544"/>
        <c:crosses val="autoZero"/>
        <c:crossBetween val="midCat"/>
      </c:valAx>
      <c:valAx>
        <c:axId val="189832854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9832563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831410000"/>
        <c:axId val="1831405424"/>
      </c:scatterChart>
      <c:valAx>
        <c:axId val="1831410000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05424"/>
        <c:crosses val="autoZero"/>
        <c:crossBetween val="midCat"/>
      </c:valAx>
      <c:valAx>
        <c:axId val="18314054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10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2817037110867469E-2"/>
          <c:y val="7.407407407407407E-2"/>
          <c:w val="0.87513498787335131"/>
          <c:h val="0.8416746864975212"/>
        </c:manualLayout>
      </c:layout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727401568"/>
        <c:axId val="1727397824"/>
      </c:scatterChart>
      <c:valAx>
        <c:axId val="1727401568"/>
        <c:scaling>
          <c:orientation val="minMax"/>
          <c:max val="5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397824"/>
        <c:crosses val="autoZero"/>
        <c:crossBetween val="midCat"/>
      </c:valAx>
      <c:valAx>
        <c:axId val="17273978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727401568"/>
        <c:crosses val="autoZero"/>
        <c:crossBetween val="midCat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smoothMarker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axId val="1831410000"/>
        <c:axId val="1831405424"/>
      </c:scatterChart>
      <c:valAx>
        <c:axId val="1831410000"/>
        <c:scaling>
          <c:orientation val="minMax"/>
          <c:max val="10"/>
        </c:scaling>
        <c:delete val="1"/>
        <c:axPos val="b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05424"/>
        <c:crosses val="autoZero"/>
        <c:crossBetween val="midCat"/>
      </c:valAx>
      <c:valAx>
        <c:axId val="1831405424"/>
        <c:scaling>
          <c:orientation val="minMax"/>
          <c:max val="1"/>
        </c:scaling>
        <c:delete val="1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1831410000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l-G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0.06597</cdr:x>
      <cdr:y>0.04244</cdr:y>
    </cdr:from>
    <cdr:to>
      <cdr:x>0.06597</cdr:x>
      <cdr:y>0.96374</cdr:y>
    </cdr:to>
    <cdr:cxnSp macro="">
      <cdr:nvCxnSpPr>
        <cdr:cNvPr id="3" name="Ευθεία γραμμή σύνδεσης 2"/>
        <cdr:cNvCxnSpPr/>
      </cdr:nvCxnSpPr>
      <cdr:spPr>
        <a:xfrm xmlns:a="http://schemas.openxmlformats.org/drawingml/2006/main">
          <a:off x="248204" y="116419"/>
          <a:ext cx="0" cy="25273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0.06597</cdr:x>
      <cdr:y>0.04244</cdr:y>
    </cdr:from>
    <cdr:to>
      <cdr:x>0.06597</cdr:x>
      <cdr:y>0.96374</cdr:y>
    </cdr:to>
    <cdr:cxnSp macro="">
      <cdr:nvCxnSpPr>
        <cdr:cNvPr id="3" name="Ευθεία γραμμή σύνδεσης 2"/>
        <cdr:cNvCxnSpPr/>
      </cdr:nvCxnSpPr>
      <cdr:spPr>
        <a:xfrm xmlns:a="http://schemas.openxmlformats.org/drawingml/2006/main">
          <a:off x="248204" y="116419"/>
          <a:ext cx="0" cy="2527311"/>
        </a:xfrm>
        <a:prstGeom xmlns:a="http://schemas.openxmlformats.org/drawingml/2006/main" prst="line">
          <a:avLst/>
        </a:prstGeom>
        <a:ln xmlns:a="http://schemas.openxmlformats.org/drawingml/2006/main" w="28575">
          <a:solidFill>
            <a:schemeClr val="tx1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3981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70606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362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7088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3332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30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78236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8742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72272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6217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8020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1F1D63-67B7-464C-ADE0-409CD7E977BF}" type="datetimeFigureOut">
              <a:rPr lang="el-GR" smtClean="0"/>
              <a:t>11/5/2020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769A47-B307-410A-AE60-9F2A5A1B0FF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72977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26" Type="http://schemas.openxmlformats.org/officeDocument/2006/relationships/image" Target="../media/image1110.png"/><Relationship Id="rId18" Type="http://schemas.openxmlformats.org/officeDocument/2006/relationships/image" Target="../media/image107.png"/><Relationship Id="rId21" Type="http://schemas.openxmlformats.org/officeDocument/2006/relationships/image" Target="../media/image109.png"/><Relationship Id="rId3" Type="http://schemas.openxmlformats.org/officeDocument/2006/relationships/image" Target="../media/image93.png"/><Relationship Id="rId34" Type="http://schemas.openxmlformats.org/officeDocument/2006/relationships/image" Target="../media/image119.png"/><Relationship Id="rId25" Type="http://schemas.openxmlformats.org/officeDocument/2006/relationships/image" Target="../media/image1100.png"/><Relationship Id="rId33" Type="http://schemas.openxmlformats.org/officeDocument/2006/relationships/image" Target="../media/image118.png"/><Relationship Id="rId20" Type="http://schemas.openxmlformats.org/officeDocument/2006/relationships/image" Target="NULL"/><Relationship Id="rId2" Type="http://schemas.openxmlformats.org/officeDocument/2006/relationships/image" Target="../media/image92.png"/><Relationship Id="rId16" Type="http://schemas.openxmlformats.org/officeDocument/2006/relationships/image" Target="../media/image105.png"/><Relationship Id="rId29" Type="http://schemas.openxmlformats.org/officeDocument/2006/relationships/image" Target="../media/image1140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2.png"/><Relationship Id="rId32" Type="http://schemas.openxmlformats.org/officeDocument/2006/relationships/image" Target="../media/image117.png"/><Relationship Id="rId37" Type="http://schemas.openxmlformats.org/officeDocument/2006/relationships/image" Target="../media/image120.png"/><Relationship Id="rId23" Type="http://schemas.openxmlformats.org/officeDocument/2006/relationships/image" Target="../media/image111.png"/><Relationship Id="rId28" Type="http://schemas.openxmlformats.org/officeDocument/2006/relationships/image" Target="../media/image114.png"/><Relationship Id="rId36" Type="http://schemas.openxmlformats.org/officeDocument/2006/relationships/image" Target="../media/image1170.png"/><Relationship Id="rId19" Type="http://schemas.openxmlformats.org/officeDocument/2006/relationships/image" Target="NULL"/><Relationship Id="rId31" Type="http://schemas.openxmlformats.org/officeDocument/2006/relationships/image" Target="../media/image116.png"/><Relationship Id="rId22" Type="http://schemas.openxmlformats.org/officeDocument/2006/relationships/image" Target="../media/image110.png"/><Relationship Id="rId9" Type="http://schemas.openxmlformats.org/officeDocument/2006/relationships/image" Target="../media/image99.png"/><Relationship Id="rId27" Type="http://schemas.openxmlformats.org/officeDocument/2006/relationships/image" Target="../media/image113.png"/><Relationship Id="rId30" Type="http://schemas.openxmlformats.org/officeDocument/2006/relationships/image" Target="../media/image115.png"/><Relationship Id="rId35" Type="http://schemas.openxmlformats.org/officeDocument/2006/relationships/image" Target="../media/image116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8" Type="http://schemas.openxmlformats.org/officeDocument/2006/relationships/image" Target="../media/image107.png"/><Relationship Id="rId26" Type="http://schemas.openxmlformats.org/officeDocument/2006/relationships/image" Target="../media/image121.png"/><Relationship Id="rId39" Type="http://schemas.openxmlformats.org/officeDocument/2006/relationships/image" Target="../media/image127.png"/><Relationship Id="rId21" Type="http://schemas.openxmlformats.org/officeDocument/2006/relationships/image" Target="../media/image109.png"/><Relationship Id="rId3" Type="http://schemas.openxmlformats.org/officeDocument/2006/relationships/image" Target="../media/image93.png"/><Relationship Id="rId34" Type="http://schemas.openxmlformats.org/officeDocument/2006/relationships/image" Target="../media/image112.png"/><Relationship Id="rId25" Type="http://schemas.openxmlformats.org/officeDocument/2006/relationships/image" Target="../media/image1110.png"/><Relationship Id="rId33" Type="http://schemas.openxmlformats.org/officeDocument/2006/relationships/image" Target="../media/image1170.png"/><Relationship Id="rId38" Type="http://schemas.openxmlformats.org/officeDocument/2006/relationships/image" Target="../media/image126.png"/><Relationship Id="rId20" Type="http://schemas.openxmlformats.org/officeDocument/2006/relationships/image" Target="NULL"/><Relationship Id="rId2" Type="http://schemas.openxmlformats.org/officeDocument/2006/relationships/image" Target="../media/image92.png"/><Relationship Id="rId16" Type="http://schemas.openxmlformats.org/officeDocument/2006/relationships/image" Target="../media/image105.png"/><Relationship Id="rId29" Type="http://schemas.openxmlformats.org/officeDocument/2006/relationships/image" Target="../media/image116.png"/><Relationship Id="rId1" Type="http://schemas.openxmlformats.org/officeDocument/2006/relationships/slideLayout" Target="../slideLayouts/slideLayout2.xml"/><Relationship Id="rId24" Type="http://schemas.openxmlformats.org/officeDocument/2006/relationships/image" Target="../media/image1100.png"/><Relationship Id="rId32" Type="http://schemas.openxmlformats.org/officeDocument/2006/relationships/image" Target="../media/image1160.png"/><Relationship Id="rId37" Type="http://schemas.openxmlformats.org/officeDocument/2006/relationships/image" Target="../media/image125.png"/><Relationship Id="rId40" Type="http://schemas.openxmlformats.org/officeDocument/2006/relationships/image" Target="../media/image128.png"/><Relationship Id="rId28" Type="http://schemas.openxmlformats.org/officeDocument/2006/relationships/image" Target="../media/image115.png"/><Relationship Id="rId36" Type="http://schemas.openxmlformats.org/officeDocument/2006/relationships/image" Target="../media/image124.png"/><Relationship Id="rId19" Type="http://schemas.openxmlformats.org/officeDocument/2006/relationships/image" Target="NULL"/><Relationship Id="rId31" Type="http://schemas.openxmlformats.org/officeDocument/2006/relationships/image" Target="../media/image118.png"/><Relationship Id="rId22" Type="http://schemas.openxmlformats.org/officeDocument/2006/relationships/image" Target="../media/image110.png"/><Relationship Id="rId9" Type="http://schemas.openxmlformats.org/officeDocument/2006/relationships/image" Target="../media/image99.png"/><Relationship Id="rId27" Type="http://schemas.openxmlformats.org/officeDocument/2006/relationships/image" Target="../media/image122.png"/><Relationship Id="rId30" Type="http://schemas.openxmlformats.org/officeDocument/2006/relationships/image" Target="../media/image117.png"/><Relationship Id="rId35" Type="http://schemas.openxmlformats.org/officeDocument/2006/relationships/image" Target="../media/image12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image" Target="../media/image129.png"/><Relationship Id="rId7" Type="http://schemas.openxmlformats.org/officeDocument/2006/relationships/chart" Target="../charts/chart6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0.png"/><Relationship Id="rId5" Type="http://schemas.openxmlformats.org/officeDocument/2006/relationships/chart" Target="../charts/chart5.xml"/><Relationship Id="rId4" Type="http://schemas.openxmlformats.org/officeDocument/2006/relationships/chart" Target="../charts/chart5.xml"/><Relationship Id="rId9" Type="http://schemas.openxmlformats.org/officeDocument/2006/relationships/image" Target="../media/image13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90.png"/><Relationship Id="rId5" Type="http://schemas.openxmlformats.org/officeDocument/2006/relationships/image" Target="../media/image132.png"/><Relationship Id="rId4" Type="http://schemas.openxmlformats.org/officeDocument/2006/relationships/image" Target="../media/image780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139.png"/><Relationship Id="rId3" Type="http://schemas.openxmlformats.org/officeDocument/2006/relationships/image" Target="../media/image134.png"/><Relationship Id="rId7" Type="http://schemas.openxmlformats.org/officeDocument/2006/relationships/image" Target="../media/image85.png"/><Relationship Id="rId12" Type="http://schemas.openxmlformats.org/officeDocument/2006/relationships/image" Target="../media/image138.png"/><Relationship Id="rId2" Type="http://schemas.openxmlformats.org/officeDocument/2006/relationships/image" Target="../media/image13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7.png"/><Relationship Id="rId11" Type="http://schemas.openxmlformats.org/officeDocument/2006/relationships/image" Target="../media/image89.png"/><Relationship Id="rId5" Type="http://schemas.openxmlformats.org/officeDocument/2006/relationships/image" Target="../media/image136.png"/><Relationship Id="rId15" Type="http://schemas.openxmlformats.org/officeDocument/2006/relationships/image" Target="../media/image790.png"/><Relationship Id="rId10" Type="http://schemas.openxmlformats.org/officeDocument/2006/relationships/image" Target="../media/image88.png"/><Relationship Id="rId4" Type="http://schemas.openxmlformats.org/officeDocument/2006/relationships/image" Target="../media/image135.png"/><Relationship Id="rId9" Type="http://schemas.openxmlformats.org/officeDocument/2006/relationships/image" Target="../media/image87.png"/><Relationship Id="rId14" Type="http://schemas.openxmlformats.org/officeDocument/2006/relationships/image" Target="../media/image78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2.png"/><Relationship Id="rId3" Type="http://schemas.openxmlformats.org/officeDocument/2006/relationships/image" Target="../media/image141.png"/><Relationship Id="rId7" Type="http://schemas.openxmlformats.org/officeDocument/2006/relationships/image" Target="../media/image145.png"/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4.png"/><Relationship Id="rId5" Type="http://schemas.openxmlformats.org/officeDocument/2006/relationships/image" Target="../media/image143.png"/><Relationship Id="rId9" Type="http://schemas.openxmlformats.org/officeDocument/2006/relationships/image" Target="../media/image146.png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55.png"/><Relationship Id="rId3" Type="http://schemas.openxmlformats.org/officeDocument/2006/relationships/image" Target="../media/image146.png"/><Relationship Id="rId7" Type="http://schemas.openxmlformats.org/officeDocument/2006/relationships/image" Target="../media/image150.png"/><Relationship Id="rId12" Type="http://schemas.openxmlformats.org/officeDocument/2006/relationships/image" Target="../media/image154.png"/><Relationship Id="rId2" Type="http://schemas.openxmlformats.org/officeDocument/2006/relationships/image" Target="../media/image14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9.png"/><Relationship Id="rId11" Type="http://schemas.openxmlformats.org/officeDocument/2006/relationships/image" Target="../media/image153.png"/><Relationship Id="rId5" Type="http://schemas.openxmlformats.org/officeDocument/2006/relationships/image" Target="../media/image148.png"/><Relationship Id="rId10" Type="http://schemas.openxmlformats.org/officeDocument/2006/relationships/image" Target="../media/image151.png"/><Relationship Id="rId4" Type="http://schemas.openxmlformats.org/officeDocument/2006/relationships/image" Target="../media/image147.png"/><Relationship Id="rId9" Type="http://schemas.openxmlformats.org/officeDocument/2006/relationships/image" Target="../media/image152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chart" Target="../charts/chart8.xml"/><Relationship Id="rId7" Type="http://schemas.openxmlformats.org/officeDocument/2006/relationships/chart" Target="../charts/chart10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7.png"/><Relationship Id="rId5" Type="http://schemas.openxmlformats.org/officeDocument/2006/relationships/image" Target="../media/image156.png"/><Relationship Id="rId4" Type="http://schemas.openxmlformats.org/officeDocument/2006/relationships/chart" Target="../charts/chart9.xml"/><Relationship Id="rId9" Type="http://schemas.openxmlformats.org/officeDocument/2006/relationships/image" Target="../media/image15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1111.png"/><Relationship Id="rId18" Type="http://schemas.openxmlformats.org/officeDocument/2006/relationships/image" Target="../media/image27.png"/><Relationship Id="rId26" Type="http://schemas.openxmlformats.org/officeDocument/2006/relationships/image" Target="../media/image34.png"/><Relationship Id="rId21" Type="http://schemas.openxmlformats.org/officeDocument/2006/relationships/image" Target="../media/image32.png"/><Relationship Id="rId34" Type="http://schemas.openxmlformats.org/officeDocument/2006/relationships/image" Target="../media/image42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6.png"/><Relationship Id="rId25" Type="http://schemas.openxmlformats.org/officeDocument/2006/relationships/image" Target="../media/image30.png"/><Relationship Id="rId33" Type="http://schemas.openxmlformats.org/officeDocument/2006/relationships/image" Target="../media/image41.png"/><Relationship Id="rId2" Type="http://schemas.openxmlformats.org/officeDocument/2006/relationships/image" Target="../media/image15.png"/><Relationship Id="rId16" Type="http://schemas.openxmlformats.org/officeDocument/2006/relationships/image" Target="../media/image17.png"/><Relationship Id="rId29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24" Type="http://schemas.openxmlformats.org/officeDocument/2006/relationships/image" Target="../media/image290.png"/><Relationship Id="rId32" Type="http://schemas.openxmlformats.org/officeDocument/2006/relationships/image" Target="../media/image40.png"/><Relationship Id="rId15" Type="http://schemas.openxmlformats.org/officeDocument/2006/relationships/image" Target="../media/image16.png"/><Relationship Id="rId23" Type="http://schemas.openxmlformats.org/officeDocument/2006/relationships/image" Target="../media/image280.png"/><Relationship Id="rId28" Type="http://schemas.openxmlformats.org/officeDocument/2006/relationships/image" Target="../media/image36.png"/><Relationship Id="rId10" Type="http://schemas.openxmlformats.org/officeDocument/2006/relationships/image" Target="../media/image22.png"/><Relationship Id="rId19" Type="http://schemas.openxmlformats.org/officeDocument/2006/relationships/image" Target="../media/image28.png"/><Relationship Id="rId31" Type="http://schemas.openxmlformats.org/officeDocument/2006/relationships/image" Target="../media/image39.png"/><Relationship Id="rId9" Type="http://schemas.openxmlformats.org/officeDocument/2006/relationships/image" Target="../media/image21.png"/><Relationship Id="rId14" Type="http://schemas.openxmlformats.org/officeDocument/2006/relationships/image" Target="../media/image25.png"/><Relationship Id="rId22" Type="http://schemas.openxmlformats.org/officeDocument/2006/relationships/image" Target="../media/image29.png"/><Relationship Id="rId27" Type="http://schemas.openxmlformats.org/officeDocument/2006/relationships/image" Target="../media/image35.png"/><Relationship Id="rId30" Type="http://schemas.openxmlformats.org/officeDocument/2006/relationships/image" Target="../media/image38.png"/><Relationship Id="rId35" Type="http://schemas.openxmlformats.org/officeDocument/2006/relationships/image" Target="../media/image4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chart" Target="../charts/chart3.xml"/><Relationship Id="rId4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png"/><Relationship Id="rId18" Type="http://schemas.openxmlformats.org/officeDocument/2006/relationships/image" Target="../media/image53.png"/><Relationship Id="rId3" Type="http://schemas.openxmlformats.org/officeDocument/2006/relationships/image" Target="../media/image44.png"/><Relationship Id="rId7" Type="http://schemas.openxmlformats.org/officeDocument/2006/relationships/image" Target="../media/image6.png"/><Relationship Id="rId17" Type="http://schemas.openxmlformats.org/officeDocument/2006/relationships/image" Target="../media/image52.png"/><Relationship Id="rId2" Type="http://schemas.openxmlformats.org/officeDocument/2006/relationships/image" Target="../media/image33.png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50.png"/><Relationship Id="rId15" Type="http://schemas.openxmlformats.org/officeDocument/2006/relationships/image" Target="../media/image45.png"/><Relationship Id="rId10" Type="http://schemas.openxmlformats.org/officeDocument/2006/relationships/image" Target="../media/image49.png"/><Relationship Id="rId19" Type="http://schemas.openxmlformats.org/officeDocument/2006/relationships/image" Target="../media/image54.png"/><Relationship Id="rId4" Type="http://schemas.openxmlformats.org/officeDocument/2006/relationships/image" Target="../media/image46.png"/><Relationship Id="rId9" Type="http://schemas.openxmlformats.org/officeDocument/2006/relationships/image" Target="../media/image48.png"/><Relationship Id="rId1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4.png"/><Relationship Id="rId26" Type="http://schemas.openxmlformats.org/officeDocument/2006/relationships/image" Target="../media/image34.png"/><Relationship Id="rId39" Type="http://schemas.openxmlformats.org/officeDocument/2006/relationships/image" Target="../media/image74.png"/><Relationship Id="rId34" Type="http://schemas.openxmlformats.org/officeDocument/2006/relationships/image" Target="../media/image69.png"/><Relationship Id="rId42" Type="http://schemas.openxmlformats.org/officeDocument/2006/relationships/image" Target="../media/image42.png"/><Relationship Id="rId47" Type="http://schemas.openxmlformats.org/officeDocument/2006/relationships/image" Target="../media/image80.png"/><Relationship Id="rId7" Type="http://schemas.openxmlformats.org/officeDocument/2006/relationships/image" Target="../media/image58.png"/><Relationship Id="rId12" Type="http://schemas.openxmlformats.org/officeDocument/2006/relationships/image" Target="../media/image63.png"/><Relationship Id="rId25" Type="http://schemas.openxmlformats.org/officeDocument/2006/relationships/image" Target="../media/image30.png"/><Relationship Id="rId33" Type="http://schemas.openxmlformats.org/officeDocument/2006/relationships/image" Target="../media/image68.png"/><Relationship Id="rId38" Type="http://schemas.openxmlformats.org/officeDocument/2006/relationships/image" Target="../media/image73.png"/><Relationship Id="rId46" Type="http://schemas.openxmlformats.org/officeDocument/2006/relationships/image" Target="../media/image79.png"/><Relationship Id="rId29" Type="http://schemas.openxmlformats.org/officeDocument/2006/relationships/image" Target="../media/image65.png"/><Relationship Id="rId41" Type="http://schemas.openxmlformats.org/officeDocument/2006/relationships/image" Target="../media/image76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62.png"/><Relationship Id="rId24" Type="http://schemas.openxmlformats.org/officeDocument/2006/relationships/image" Target="../media/image290.png"/><Relationship Id="rId32" Type="http://schemas.openxmlformats.org/officeDocument/2006/relationships/image" Target="../media/image67.png"/><Relationship Id="rId37" Type="http://schemas.openxmlformats.org/officeDocument/2006/relationships/image" Target="../media/image72.png"/><Relationship Id="rId40" Type="http://schemas.openxmlformats.org/officeDocument/2006/relationships/image" Target="../media/image75.png"/><Relationship Id="rId6" Type="http://schemas.openxmlformats.org/officeDocument/2006/relationships/image" Target="../media/image57.png"/><Relationship Id="rId45" Type="http://schemas.openxmlformats.org/officeDocument/2006/relationships/image" Target="../media/image78.png"/><Relationship Id="rId23" Type="http://schemas.openxmlformats.org/officeDocument/2006/relationships/image" Target="../media/image280.png"/><Relationship Id="rId28" Type="http://schemas.openxmlformats.org/officeDocument/2006/relationships/image" Target="../media/image36.png"/><Relationship Id="rId36" Type="http://schemas.openxmlformats.org/officeDocument/2006/relationships/image" Target="../media/image71.png"/><Relationship Id="rId5" Type="http://schemas.openxmlformats.org/officeDocument/2006/relationships/image" Target="../media/image49.png"/><Relationship Id="rId10" Type="http://schemas.openxmlformats.org/officeDocument/2006/relationships/image" Target="../media/image61.png"/><Relationship Id="rId31" Type="http://schemas.openxmlformats.org/officeDocument/2006/relationships/image" Target="../media/image37.png"/><Relationship Id="rId44" Type="http://schemas.openxmlformats.org/officeDocument/2006/relationships/image" Target="../media/image55.png"/><Relationship Id="rId9" Type="http://schemas.openxmlformats.org/officeDocument/2006/relationships/image" Target="../media/image60.png"/><Relationship Id="rId27" Type="http://schemas.openxmlformats.org/officeDocument/2006/relationships/image" Target="../media/image35.png"/><Relationship Id="rId30" Type="http://schemas.openxmlformats.org/officeDocument/2006/relationships/image" Target="../media/image66.png"/><Relationship Id="rId35" Type="http://schemas.openxmlformats.org/officeDocument/2006/relationships/image" Target="../media/image70.png"/><Relationship Id="rId43" Type="http://schemas.openxmlformats.org/officeDocument/2006/relationships/image" Target="../media/image77.png"/><Relationship Id="rId4" Type="http://schemas.openxmlformats.org/officeDocument/2006/relationships/image" Target="../media/image48.png"/><Relationship Id="rId8" Type="http://schemas.openxmlformats.org/officeDocument/2006/relationships/image" Target="../media/image59.png"/><Relationship Id="rId3" Type="http://schemas.openxmlformats.org/officeDocument/2006/relationships/image" Target="../media/image4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0.png"/><Relationship Id="rId2" Type="http://schemas.openxmlformats.org/officeDocument/2006/relationships/image" Target="../media/image3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90.png"/><Relationship Id="rId4" Type="http://schemas.openxmlformats.org/officeDocument/2006/relationships/image" Target="../media/image780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6.png"/><Relationship Id="rId13" Type="http://schemas.openxmlformats.org/officeDocument/2006/relationships/image" Target="../media/image91.png"/><Relationship Id="rId3" Type="http://schemas.openxmlformats.org/officeDocument/2006/relationships/image" Target="../media/image81.png"/><Relationship Id="rId7" Type="http://schemas.openxmlformats.org/officeDocument/2006/relationships/image" Target="../media/image85.png"/><Relationship Id="rId12" Type="http://schemas.openxmlformats.org/officeDocument/2006/relationships/image" Target="../media/image90.png"/><Relationship Id="rId2" Type="http://schemas.openxmlformats.org/officeDocument/2006/relationships/image" Target="../media/image8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89.png"/><Relationship Id="rId5" Type="http://schemas.openxmlformats.org/officeDocument/2006/relationships/image" Target="../media/image83.png"/><Relationship Id="rId15" Type="http://schemas.openxmlformats.org/officeDocument/2006/relationships/image" Target="../media/image790.png"/><Relationship Id="rId10" Type="http://schemas.openxmlformats.org/officeDocument/2006/relationships/image" Target="../media/image88.png"/><Relationship Id="rId4" Type="http://schemas.openxmlformats.org/officeDocument/2006/relationships/image" Target="../media/image82.png"/><Relationship Id="rId9" Type="http://schemas.openxmlformats.org/officeDocument/2006/relationships/image" Target="../media/image87.png"/><Relationship Id="rId14" Type="http://schemas.openxmlformats.org/officeDocument/2006/relationships/image" Target="../media/image78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13" Type="http://schemas.openxmlformats.org/officeDocument/2006/relationships/image" Target="../media/image102.png"/><Relationship Id="rId18" Type="http://schemas.openxmlformats.org/officeDocument/2006/relationships/image" Target="../media/image107.png"/><Relationship Id="rId3" Type="http://schemas.openxmlformats.org/officeDocument/2006/relationships/image" Target="../media/image93.png"/><Relationship Id="rId12" Type="http://schemas.openxmlformats.org/officeDocument/2006/relationships/image" Target="../media/image101.png"/><Relationship Id="rId17" Type="http://schemas.openxmlformats.org/officeDocument/2006/relationships/image" Target="../media/image104.png"/><Relationship Id="rId2" Type="http://schemas.openxmlformats.org/officeDocument/2006/relationships/image" Target="../media/image92.png"/><Relationship Id="rId16" Type="http://schemas.openxmlformats.org/officeDocument/2006/relationships/image" Target="../media/image105.png"/><Relationship Id="rId20" Type="http://schemas.openxmlformats.org/officeDocument/2006/relationships/image" Target="../media/image10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6.png"/><Relationship Id="rId11" Type="http://schemas.openxmlformats.org/officeDocument/2006/relationships/image" Target="../media/image100.png"/><Relationship Id="rId5" Type="http://schemas.openxmlformats.org/officeDocument/2006/relationships/image" Target="../media/image95.png"/><Relationship Id="rId10" Type="http://schemas.openxmlformats.org/officeDocument/2006/relationships/image" Target="../media/image97.png"/><Relationship Id="rId19" Type="http://schemas.openxmlformats.org/officeDocument/2006/relationships/image" Target="../media/image106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Relationship Id="rId14" Type="http://schemas.openxmlformats.org/officeDocument/2006/relationships/image" Target="../media/image10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 flipH="1">
            <a:off x="43066" y="1433941"/>
            <a:ext cx="12107368" cy="95410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από γραμμική κατανομή ηλεκτρικού φορτίου</a:t>
            </a:r>
            <a:r>
              <a:rPr lang="el-G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πολύ μεγάλου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μήκους, με γραμμική πυκνότητα φορτίου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+λ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067" y="103907"/>
            <a:ext cx="121073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</a:t>
            </a:r>
            <a:r>
              <a:rPr lang="el-GR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Νόμου του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3200" b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32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4" name="TextBox 53"/>
          <p:cNvSpPr txBox="1"/>
          <p:nvPr/>
        </p:nvSpPr>
        <p:spPr>
          <a:xfrm flipH="1">
            <a:off x="43066" y="3984710"/>
            <a:ext cx="1210736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φορτισμένου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σφαιρικού κελύφους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 flipH="1">
            <a:off x="43065" y="2770880"/>
            <a:ext cx="1210736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 επίπεδη επιφάνεια, πολύ μεγάλων διαστάσεων, με επιφανειακή πυκνότητα φορτίου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+σ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 flipH="1">
            <a:off x="-1" y="5198539"/>
            <a:ext cx="12150433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σφαίρας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19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54" grpId="0"/>
      <p:bldP spid="62" grpId="0"/>
      <p:bldP spid="6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Ομάδα 48"/>
          <p:cNvGrpSpPr/>
          <p:nvPr/>
        </p:nvGrpSpPr>
        <p:grpSpPr>
          <a:xfrm>
            <a:off x="3101926" y="3192525"/>
            <a:ext cx="9086610" cy="3569240"/>
            <a:chOff x="3101926" y="3192525"/>
            <a:chExt cx="9086610" cy="3569240"/>
          </a:xfrm>
        </p:grpSpPr>
        <p:grpSp>
          <p:nvGrpSpPr>
            <p:cNvPr id="135" name="Ομάδα 134"/>
            <p:cNvGrpSpPr/>
            <p:nvPr/>
          </p:nvGrpSpPr>
          <p:grpSpPr>
            <a:xfrm>
              <a:off x="3163108" y="3260501"/>
              <a:ext cx="9025428" cy="3501264"/>
              <a:chOff x="3163108" y="3260501"/>
              <a:chExt cx="9025428" cy="3501264"/>
            </a:xfrm>
          </p:grpSpPr>
          <p:grpSp>
            <p:nvGrpSpPr>
              <p:cNvPr id="96" name="Ομάδα 95"/>
              <p:cNvGrpSpPr/>
              <p:nvPr/>
            </p:nvGrpSpPr>
            <p:grpSpPr>
              <a:xfrm>
                <a:off x="3163108" y="3260501"/>
                <a:ext cx="1611086" cy="3501264"/>
                <a:chOff x="3485229" y="3291674"/>
                <a:chExt cx="1611086" cy="3501264"/>
              </a:xfrm>
            </p:grpSpPr>
            <p:grpSp>
              <p:nvGrpSpPr>
                <p:cNvPr id="97" name="Ομάδα 96"/>
                <p:cNvGrpSpPr/>
                <p:nvPr/>
              </p:nvGrpSpPr>
              <p:grpSpPr>
                <a:xfrm>
                  <a:off x="3485229" y="3291674"/>
                  <a:ext cx="1611086" cy="3501264"/>
                  <a:chOff x="5901458" y="1917193"/>
                  <a:chExt cx="1611086" cy="3501264"/>
                </a:xfrm>
              </p:grpSpPr>
              <p:grpSp>
                <p:nvGrpSpPr>
                  <p:cNvPr id="99" name="Ομάδα 98"/>
                  <p:cNvGrpSpPr/>
                  <p:nvPr/>
                </p:nvGrpSpPr>
                <p:grpSpPr>
                  <a:xfrm>
                    <a:off x="5901458" y="1917193"/>
                    <a:ext cx="1611086" cy="3501264"/>
                    <a:chOff x="5901458" y="1917193"/>
                    <a:chExt cx="1611086" cy="3501264"/>
                  </a:xfrm>
                </p:grpSpPr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3" name="TextBox 102"/>
                        <p:cNvSpPr txBox="1"/>
                        <p:nvPr/>
                      </p:nvSpPr>
                      <p:spPr>
                        <a:xfrm>
                          <a:off x="6245017" y="2065481"/>
                          <a:ext cx="450144" cy="3114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squar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𝑨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5" name="TextBox 44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6245017" y="2065481"/>
                          <a:ext cx="450144" cy="311432"/>
                        </a:xfrm>
                        <a:prstGeom prst="rect">
                          <a:avLst/>
                        </a:prstGeom>
                        <a:blipFill>
                          <a:blip r:embed="rId19"/>
                          <a:stretch>
                            <a:fillRect l="-16216" r="-8108" b="-15686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mc:AlternateContent xmlns:mc="http://schemas.openxmlformats.org/markup-compatibility/2006" xmlns:a14="http://schemas.microsoft.com/office/drawing/2010/main">
                  <mc:Choice Requires="a14">
                    <p:sp>
                      <p:nvSpPr>
                        <p:cNvPr id="104" name="TextBox 103"/>
                        <p:cNvSpPr txBox="1"/>
                        <p:nvPr/>
                      </p:nvSpPr>
                      <p:spPr>
                        <a:xfrm>
                          <a:off x="7047737" y="4659995"/>
                          <a:ext cx="464807" cy="311432"/>
                        </a:xfrm>
                        <a:prstGeom prst="rect">
                          <a:avLst/>
                        </a:prstGeom>
                        <a:noFill/>
                      </p:spPr>
                      <p:txBody>
                        <a:bodyPr wrap="none" lIns="0" tIns="0" rIns="0" bIns="0" rtlCol="0">
                          <a:spAutoFit/>
                        </a:bodyPr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𝒅</m:t>
                                </m:r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acc>
                                      <m:accPr>
                                        <m:chr m:val="⃗"/>
                                        <m:ctrlP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accPr>
                                      <m:e>
                                        <m:r>
                                          <a:rPr lang="en-US" b="1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𝑨</m:t>
                                        </m:r>
                                      </m:e>
                                    </m:acc>
                                  </m:e>
                                  <m:sub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l-GR" sz="1600" b="1" dirty="0">
                            <a:solidFill>
                              <a:schemeClr val="tx1"/>
                            </a:solidFill>
                          </a:endParaRPr>
                        </a:p>
                      </p:txBody>
                    </p:sp>
                  </mc:Choice>
                  <mc:Fallback xmlns="">
                    <p:sp>
                      <p:nvSpPr>
                        <p:cNvPr id="46" name="TextBox 45"/>
                        <p:cNvSpPr txBox="1">
                          <a:spLocks noRot="1" noChangeAspect="1" noMove="1" noResize="1" noEditPoints="1" noAdjustHandles="1" noChangeArrowheads="1" noChangeShapeType="1" noTextEdit="1"/>
                        </p:cNvSpPr>
                        <p:nvPr/>
                      </p:nvSpPr>
                      <p:spPr>
                        <a:xfrm>
                          <a:off x="7047737" y="4659995"/>
                          <a:ext cx="464807" cy="311432"/>
                        </a:xfrm>
                        <a:prstGeom prst="rect">
                          <a:avLst/>
                        </a:prstGeom>
                        <a:blipFill>
                          <a:blip r:embed="rId20"/>
                          <a:stretch>
                            <a:fillRect l="-11688" r="-5195" b="-15686"/>
                          </a:stretch>
                        </a:blipFill>
                      </p:spPr>
                      <p:txBody>
                        <a:bodyPr/>
                        <a:lstStyle/>
                        <a:p>
                          <a:r>
                            <a:rPr lang="el-GR">
                              <a:noFill/>
                            </a:rPr>
                            <a:t> </a:t>
                          </a:r>
                        </a:p>
                      </p:txBody>
                    </p:sp>
                  </mc:Fallback>
                </mc:AlternateContent>
                <p:grpSp>
                  <p:nvGrpSpPr>
                    <p:cNvPr id="105" name="Ομάδα 104"/>
                    <p:cNvGrpSpPr/>
                    <p:nvPr/>
                  </p:nvGrpSpPr>
                  <p:grpSpPr>
                    <a:xfrm>
                      <a:off x="5901458" y="2469681"/>
                      <a:ext cx="1089502" cy="2257139"/>
                      <a:chOff x="5901458" y="2469681"/>
                      <a:chExt cx="1089502" cy="2257139"/>
                    </a:xfrm>
                  </p:grpSpPr>
                  <p:grpSp>
                    <p:nvGrpSpPr>
                      <p:cNvPr id="110" name="Ομάδα 109"/>
                      <p:cNvGrpSpPr/>
                      <p:nvPr/>
                    </p:nvGrpSpPr>
                    <p:grpSpPr>
                      <a:xfrm>
                        <a:off x="5901458" y="2469681"/>
                        <a:ext cx="944233" cy="2257139"/>
                        <a:chOff x="1842375" y="2265587"/>
                        <a:chExt cx="944233" cy="2257139"/>
                      </a:xfrm>
                    </p:grpSpPr>
                    <p:pic>
                      <p:nvPicPr>
                        <p:cNvPr id="112" name="Εικόνα 111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1"/>
                        <a:stretch>
                          <a:fillRect/>
                        </a:stretch>
                      </p:blipFill>
                      <p:spPr>
                        <a:xfrm>
                          <a:off x="1842375" y="2265587"/>
                          <a:ext cx="533333" cy="1097680"/>
                        </a:xfrm>
                        <a:prstGeom prst="rect">
                          <a:avLst/>
                        </a:prstGeom>
                      </p:spPr>
                    </p:pic>
                    <p:pic>
                      <p:nvPicPr>
                        <p:cNvPr id="113" name="Εικόνα 112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 rot="15118604" flipH="1" flipV="1">
                          <a:off x="1906344" y="3642461"/>
                          <a:ext cx="1224000" cy="536529"/>
                        </a:xfrm>
                        <a:prstGeom prst="rect">
                          <a:avLst/>
                        </a:prstGeom>
                      </p:spPr>
                    </p:pic>
                  </p:grpSp>
                  <p:sp>
                    <p:nvSpPr>
                      <p:cNvPr id="111" name="Οβάλ 110"/>
                      <p:cNvSpPr/>
                      <p:nvPr/>
                    </p:nvSpPr>
                    <p:spPr>
                      <a:xfrm rot="19497726">
                        <a:off x="6450960" y="4436757"/>
                        <a:ext cx="540000" cy="234000"/>
                      </a:xfrm>
                      <a:prstGeom prst="ellipse">
                        <a:avLst/>
                      </a:prstGeom>
                      <a:solidFill>
                        <a:schemeClr val="tx1">
                          <a:lumMod val="65000"/>
                          <a:lumOff val="35000"/>
                          <a:alpha val="76000"/>
                        </a:schemeClr>
                      </a:solidFill>
                      <a:ln>
                        <a:solidFill>
                          <a:schemeClr val="tx1">
                            <a:alpha val="23000"/>
                          </a:schemeClr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l-GR"/>
                      </a:p>
                    </p:txBody>
                  </p:sp>
                </p:grpSp>
                <p:cxnSp>
                  <p:nvCxnSpPr>
                    <p:cNvPr id="106" name="Ευθύγραμμο βέλος σύνδεσης 105"/>
                    <p:cNvCxnSpPr/>
                    <p:nvPr/>
                  </p:nvCxnSpPr>
                  <p:spPr>
                    <a:xfrm flipV="1">
                      <a:off x="6116126" y="2002285"/>
                      <a:ext cx="148810" cy="586448"/>
                    </a:xfrm>
                    <a:prstGeom prst="straightConnector1">
                      <a:avLst/>
                    </a:prstGeom>
                    <a:ln w="41275">
                      <a:solidFill>
                        <a:schemeClr val="tx1"/>
                      </a:solidFill>
                      <a:tailEnd type="triangle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7" name="Ευθεία γραμμή σύνδεσης 106"/>
                    <p:cNvCxnSpPr/>
                    <p:nvPr/>
                  </p:nvCxnSpPr>
                  <p:spPr>
                    <a:xfrm>
                      <a:off x="5903033" y="1917193"/>
                      <a:ext cx="193717" cy="671540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8" name="Ευθεία γραμμή σύνδεσης 107"/>
                    <p:cNvCxnSpPr/>
                    <p:nvPr/>
                  </p:nvCxnSpPr>
                  <p:spPr>
                    <a:xfrm>
                      <a:off x="6714575" y="4578329"/>
                      <a:ext cx="262279" cy="840128"/>
                    </a:xfrm>
                    <a:prstGeom prst="line">
                      <a:avLst/>
                    </a:prstGeom>
                    <a:ln w="1905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109" name="Οβάλ 108"/>
                    <p:cNvSpPr/>
                    <p:nvPr/>
                  </p:nvSpPr>
                  <p:spPr>
                    <a:xfrm>
                      <a:off x="6373244" y="3513292"/>
                      <a:ext cx="72000" cy="72000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solidFill>
                        <a:schemeClr val="tx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100" name="Ευθύγραμμο βέλος σύνδεσης 99"/>
                  <p:cNvCxnSpPr/>
                  <p:nvPr/>
                </p:nvCxnSpPr>
                <p:spPr>
                  <a:xfrm>
                    <a:off x="6714575" y="4569066"/>
                    <a:ext cx="432000" cy="456719"/>
                  </a:xfrm>
                  <a:prstGeom prst="straightConnector1">
                    <a:avLst/>
                  </a:prstGeom>
                  <a:ln w="41275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8" name="Ορθογώνιο 97"/>
                <p:cNvSpPr/>
                <p:nvPr/>
              </p:nvSpPr>
              <p:spPr>
                <a:xfrm>
                  <a:off x="3977973" y="4716984"/>
                  <a:ext cx="3642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</a:t>
                  </a:r>
                  <a:endParaRPr lang="el-GR" dirty="0"/>
                </a:p>
              </p:txBody>
            </p:sp>
          </p:grpSp>
          <p:sp>
            <p:nvSpPr>
              <p:cNvPr id="134" name="Ορθογώνιο 133"/>
              <p:cNvSpPr/>
              <p:nvPr/>
            </p:nvSpPr>
            <p:spPr>
              <a:xfrm>
                <a:off x="4786834" y="3735250"/>
                <a:ext cx="7401702" cy="707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σημείο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μαζί με τις δυο στοιχειώδεις επιφάνειες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n-US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και </a:t>
                </a:r>
                <a:r>
                  <a:rPr lang="en-US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</a:t>
                </a:r>
                <a:r>
                  <a:rPr lang="el-GR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ορίζουν δυο </a:t>
                </a:r>
                <a:r>
                  <a:rPr lang="el-GR" b="1" dirty="0" err="1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κατακορυφήν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ίσες στερεές γωνίες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Ω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Ορθογώνιο 119"/>
                <p:cNvSpPr/>
                <p:nvPr/>
              </p:nvSpPr>
              <p:spPr>
                <a:xfrm>
                  <a:off x="3101926" y="3192525"/>
                  <a:ext cx="49237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20" name="Ορθογώνιο 1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101926" y="3192525"/>
                  <a:ext cx="492378" cy="369332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Ορθογώνιο 120"/>
                <p:cNvSpPr/>
                <p:nvPr/>
              </p:nvSpPr>
              <p:spPr>
                <a:xfrm>
                  <a:off x="4054481" y="6220998"/>
                  <a:ext cx="491251" cy="36933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1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21" name="Ορθογώνιο 12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54481" y="6220998"/>
                  <a:ext cx="491251" cy="369332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7" name="Ομάδα 66"/>
          <p:cNvGrpSpPr/>
          <p:nvPr/>
        </p:nvGrpSpPr>
        <p:grpSpPr>
          <a:xfrm>
            <a:off x="0" y="-31025"/>
            <a:ext cx="12192000" cy="4402873"/>
            <a:chOff x="0" y="384615"/>
            <a:chExt cx="12192000" cy="4402873"/>
          </a:xfrm>
        </p:grpSpPr>
        <p:sp>
          <p:nvSpPr>
            <p:cNvPr id="4" name="TextBox 3"/>
            <p:cNvSpPr txBox="1"/>
            <p:nvPr/>
          </p:nvSpPr>
          <p:spPr>
            <a:xfrm>
              <a:off x="0" y="384615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Εφαρμογές του Νόμου του </a:t>
              </a: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Gauss </a:t>
              </a:r>
              <a:r>
                <a:rPr lang="el-GR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για το Ηλεκτρικό Πεδίο</a:t>
              </a:r>
              <a:endParaRPr lang="el-G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5" name="Ομάδα 4"/>
            <p:cNvGrpSpPr/>
            <p:nvPr/>
          </p:nvGrpSpPr>
          <p:grpSpPr>
            <a:xfrm>
              <a:off x="1452845" y="2352595"/>
              <a:ext cx="895926" cy="2107252"/>
              <a:chOff x="1921927" y="2376130"/>
              <a:chExt cx="895926" cy="2107252"/>
            </a:xfrm>
          </p:grpSpPr>
          <p:cxnSp>
            <p:nvCxnSpPr>
              <p:cNvPr id="6" name="Ευθεία γραμμή σύνδεσης 5"/>
              <p:cNvCxnSpPr/>
              <p:nvPr/>
            </p:nvCxnSpPr>
            <p:spPr>
              <a:xfrm>
                <a:off x="2339287" y="2440532"/>
                <a:ext cx="144000" cy="204285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" name="Ευθύγραμμο βέλος σύνδεσης 6"/>
              <p:cNvCxnSpPr/>
              <p:nvPr/>
            </p:nvCxnSpPr>
            <p:spPr>
              <a:xfrm>
                <a:off x="1921927" y="2376130"/>
                <a:ext cx="895926" cy="1742206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Ομάδα 7"/>
            <p:cNvGrpSpPr/>
            <p:nvPr/>
          </p:nvGrpSpPr>
          <p:grpSpPr>
            <a:xfrm>
              <a:off x="1382277" y="3002504"/>
              <a:ext cx="874793" cy="504000"/>
              <a:chOff x="1382277" y="3002504"/>
              <a:chExt cx="874793" cy="504000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1892868" y="3068292"/>
                <a:ext cx="3642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</a:t>
                </a:r>
                <a:endParaRPr lang="el-GR" dirty="0"/>
              </a:p>
            </p:txBody>
          </p:sp>
          <p:grpSp>
            <p:nvGrpSpPr>
              <p:cNvPr id="12" name="Ομάδα 11"/>
              <p:cNvGrpSpPr/>
              <p:nvPr/>
            </p:nvGrpSpPr>
            <p:grpSpPr>
              <a:xfrm>
                <a:off x="1382277" y="3002504"/>
                <a:ext cx="582338" cy="504000"/>
                <a:chOff x="1851197" y="3002504"/>
                <a:chExt cx="582338" cy="504000"/>
              </a:xfrm>
            </p:grpSpPr>
            <p:grpSp>
              <p:nvGrpSpPr>
                <p:cNvPr id="13" name="Ομάδα 12"/>
                <p:cNvGrpSpPr/>
                <p:nvPr/>
              </p:nvGrpSpPr>
              <p:grpSpPr>
                <a:xfrm>
                  <a:off x="1851197" y="3002504"/>
                  <a:ext cx="571794" cy="504000"/>
                  <a:chOff x="4093440" y="2904164"/>
                  <a:chExt cx="571794" cy="461665"/>
                </a:xfrm>
              </p:grpSpPr>
              <p:sp>
                <p:nvSpPr>
                  <p:cNvPr id="15" name="Ορθογώνιο 14"/>
                  <p:cNvSpPr/>
                  <p:nvPr/>
                </p:nvSpPr>
                <p:spPr>
                  <a:xfrm>
                    <a:off x="4136911" y="2904164"/>
                    <a:ext cx="30489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endParaRPr lang="el-GR" sz="2400" dirty="0"/>
                  </a:p>
                </p:txBody>
              </p:sp>
              <p:cxnSp>
                <p:nvCxnSpPr>
                  <p:cNvPr id="16" name="Ευθύγραμμο βέλος σύνδεσης 15"/>
                  <p:cNvCxnSpPr/>
                  <p:nvPr/>
                </p:nvCxnSpPr>
                <p:spPr>
                  <a:xfrm flipV="1">
                    <a:off x="4093440" y="3148439"/>
                    <a:ext cx="571794" cy="21600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4" name="Οβάλ 13"/>
                <p:cNvSpPr/>
                <p:nvPr/>
              </p:nvSpPr>
              <p:spPr>
                <a:xfrm>
                  <a:off x="2361535" y="3243940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  <p:grpSp>
          <p:nvGrpSpPr>
            <p:cNvPr id="17" name="Ομάδα 16"/>
            <p:cNvGrpSpPr/>
            <p:nvPr/>
          </p:nvGrpSpPr>
          <p:grpSpPr>
            <a:xfrm>
              <a:off x="124572" y="2267488"/>
              <a:ext cx="2520000" cy="2520000"/>
              <a:chOff x="593492" y="2267488"/>
              <a:chExt cx="2520000" cy="2520000"/>
            </a:xfrm>
          </p:grpSpPr>
          <p:grpSp>
            <p:nvGrpSpPr>
              <p:cNvPr id="18" name="Ομάδα 17"/>
              <p:cNvGrpSpPr/>
              <p:nvPr/>
            </p:nvGrpSpPr>
            <p:grpSpPr>
              <a:xfrm>
                <a:off x="593492" y="2267488"/>
                <a:ext cx="2520000" cy="2520000"/>
                <a:chOff x="593492" y="2267488"/>
                <a:chExt cx="2520000" cy="2520000"/>
              </a:xfrm>
            </p:grpSpPr>
            <p:sp>
              <p:nvSpPr>
                <p:cNvPr id="20" name="Οβάλ 19"/>
                <p:cNvSpPr/>
                <p:nvPr/>
              </p:nvSpPr>
              <p:spPr>
                <a:xfrm>
                  <a:off x="593492" y="2267488"/>
                  <a:ext cx="2520000" cy="2520000"/>
                </a:xfrm>
                <a:prstGeom prst="ellipse">
                  <a:avLst/>
                </a:prstGeom>
                <a:gradFill>
                  <a:gsLst>
                    <a:gs pos="0">
                      <a:srgbClr val="FF0000">
                        <a:alpha val="28000"/>
                        <a:lumMod val="100000"/>
                      </a:srgbClr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solidFill>
                    <a:srgbClr val="FF0000">
                      <a:alpha val="13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21" name="Ορθογώνιο 20"/>
                <p:cNvSpPr/>
                <p:nvPr/>
              </p:nvSpPr>
              <p:spPr>
                <a:xfrm>
                  <a:off x="811527" y="3804853"/>
                  <a:ext cx="51328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endParaRPr lang="el-GR" sz="2400" dirty="0"/>
                </a:p>
              </p:txBody>
            </p:sp>
            <p:sp>
              <p:nvSpPr>
                <p:cNvPr id="22" name="Ορθογώνιο 21"/>
                <p:cNvSpPr/>
                <p:nvPr/>
              </p:nvSpPr>
              <p:spPr>
                <a:xfrm>
                  <a:off x="681872" y="3032279"/>
                  <a:ext cx="38985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2400" dirty="0"/>
                </a:p>
              </p:txBody>
            </p:sp>
          </p:grpSp>
          <p:cxnSp>
            <p:nvCxnSpPr>
              <p:cNvPr id="19" name="Ευθύγραμμο βέλος σύνδεσης 18"/>
              <p:cNvCxnSpPr>
                <a:stCxn id="20" idx="2"/>
              </p:cNvCxnSpPr>
              <p:nvPr/>
            </p:nvCxnSpPr>
            <p:spPr>
              <a:xfrm flipV="1">
                <a:off x="593492" y="3516924"/>
                <a:ext cx="1256759" cy="1056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Ομάδα 24"/>
            <p:cNvGrpSpPr/>
            <p:nvPr/>
          </p:nvGrpSpPr>
          <p:grpSpPr>
            <a:xfrm>
              <a:off x="1407361" y="2410121"/>
              <a:ext cx="855337" cy="1908000"/>
              <a:chOff x="1398419" y="5032741"/>
              <a:chExt cx="855337" cy="1908000"/>
            </a:xfrm>
          </p:grpSpPr>
          <p:cxnSp>
            <p:nvCxnSpPr>
              <p:cNvPr id="28" name="Ευθεία γραμμή σύνδεσης 27"/>
              <p:cNvCxnSpPr/>
              <p:nvPr/>
            </p:nvCxnSpPr>
            <p:spPr>
              <a:xfrm>
                <a:off x="1656156" y="5032741"/>
                <a:ext cx="597600" cy="1908000"/>
              </a:xfrm>
              <a:prstGeom prst="line">
                <a:avLst/>
              </a:prstGeom>
              <a:ln w="41275">
                <a:solidFill>
                  <a:schemeClr val="tx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9" name="TextBox 15"/>
                  <p:cNvSpPr txBox="1"/>
                  <p:nvPr/>
                </p:nvSpPr>
                <p:spPr>
                  <a:xfrm>
                    <a:off x="1398419" y="5261823"/>
                    <a:ext cx="450144" cy="2769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9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8419" y="5261823"/>
                    <a:ext cx="450144" cy="27699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777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TextBox 16"/>
                  <p:cNvSpPr txBox="1"/>
                  <p:nvPr/>
                </p:nvSpPr>
                <p:spPr>
                  <a:xfrm>
                    <a:off x="1786701" y="6491558"/>
                    <a:ext cx="450144" cy="2769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30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6701" y="6491558"/>
                    <a:ext cx="450144" cy="27699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777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31" name="TextBox 30"/>
            <p:cNvSpPr txBox="1"/>
            <p:nvPr/>
          </p:nvSpPr>
          <p:spPr>
            <a:xfrm flipH="1">
              <a:off x="2560738" y="861580"/>
              <a:ext cx="9134462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Υπολογισμός της έντασης του ηλεκτρικού πεδίου σε απόσταση </a:t>
              </a:r>
              <a:r>
                <a:rPr lang="en-US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από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κέντρο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ομοιόμορφα φορτισμένου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σφαιρικού κελύφους</a:t>
              </a:r>
              <a:r>
                <a:rPr lang="en-US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ακτίνας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ηλεκτρικό φορτίο 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</a:t>
              </a:r>
              <a:r>
                <a:rPr lang="en-US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endParaRPr lang="el-GR" sz="20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35" name="Ομάδα 34"/>
            <p:cNvGrpSpPr/>
            <p:nvPr/>
          </p:nvGrpSpPr>
          <p:grpSpPr>
            <a:xfrm>
              <a:off x="1469413" y="1798019"/>
              <a:ext cx="1556132" cy="2931900"/>
              <a:chOff x="1469413" y="1798019"/>
              <a:chExt cx="1556132" cy="2931900"/>
            </a:xfrm>
          </p:grpSpPr>
          <p:grpSp>
            <p:nvGrpSpPr>
              <p:cNvPr id="36" name="Ομάδα 35"/>
              <p:cNvGrpSpPr/>
              <p:nvPr/>
            </p:nvGrpSpPr>
            <p:grpSpPr>
              <a:xfrm>
                <a:off x="2087964" y="4048859"/>
                <a:ext cx="937581" cy="681060"/>
                <a:chOff x="2495870" y="4102146"/>
                <a:chExt cx="937581" cy="681060"/>
              </a:xfrm>
            </p:grpSpPr>
            <p:sp>
              <p:nvSpPr>
                <p:cNvPr id="42" name="Οβάλ 41"/>
                <p:cNvSpPr/>
                <p:nvPr/>
              </p:nvSpPr>
              <p:spPr>
                <a:xfrm rot="18815374">
                  <a:off x="2351870" y="4246146"/>
                  <a:ext cx="504000" cy="216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ln>
                  <a:solidFill>
                    <a:schemeClr val="tx1">
                      <a:alpha val="23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43" name="Ευθύγραμμο βέλος σύνδεσης 42"/>
                <p:cNvCxnSpPr/>
                <p:nvPr/>
              </p:nvCxnSpPr>
              <p:spPr>
                <a:xfrm>
                  <a:off x="2645997" y="4326487"/>
                  <a:ext cx="432000" cy="456719"/>
                </a:xfrm>
                <a:prstGeom prst="straightConnector1">
                  <a:avLst/>
                </a:prstGeom>
                <a:ln w="41275">
                  <a:solidFill>
                    <a:schemeClr val="tx1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TextBox 43"/>
                    <p:cNvSpPr txBox="1"/>
                    <p:nvPr/>
                  </p:nvSpPr>
                  <p:spPr>
                    <a:xfrm>
                      <a:off x="2968644" y="4419990"/>
                      <a:ext cx="464807" cy="3114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133" name="TextBox 13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968644" y="4419990"/>
                      <a:ext cx="464807" cy="3114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 l="-11842" r="-6579" b="-1568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7" name="Ομάδα 36"/>
              <p:cNvGrpSpPr/>
              <p:nvPr/>
            </p:nvGrpSpPr>
            <p:grpSpPr>
              <a:xfrm>
                <a:off x="1469413" y="1798019"/>
                <a:ext cx="797065" cy="727507"/>
                <a:chOff x="1927942" y="1787628"/>
                <a:chExt cx="797065" cy="72750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2260200" y="1787628"/>
                      <a:ext cx="464807" cy="311432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73" name="TextBox 7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260200" y="1787628"/>
                      <a:ext cx="464807" cy="311432"/>
                    </a:xfrm>
                    <a:prstGeom prst="rect">
                      <a:avLst/>
                    </a:prstGeom>
                    <a:blipFill>
                      <a:blip r:embed="rId9"/>
                      <a:stretch>
                        <a:fillRect l="-13158" r="-6579" b="-15686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40" name="Οβάλ 39"/>
                <p:cNvSpPr/>
                <p:nvPr/>
              </p:nvSpPr>
              <p:spPr>
                <a:xfrm rot="724074">
                  <a:off x="1927942" y="2299135"/>
                  <a:ext cx="396000" cy="216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  <a:alpha val="50000"/>
                  </a:schemeClr>
                </a:solidFill>
                <a:ln>
                  <a:solidFill>
                    <a:schemeClr val="tx1">
                      <a:alpha val="23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41" name="Ευθύγραμμο βέλος σύνδεσης 40"/>
                <p:cNvCxnSpPr/>
                <p:nvPr/>
              </p:nvCxnSpPr>
              <p:spPr>
                <a:xfrm flipV="1">
                  <a:off x="2127397" y="1816748"/>
                  <a:ext cx="148810" cy="586448"/>
                </a:xfrm>
                <a:prstGeom prst="straightConnector1">
                  <a:avLst/>
                </a:prstGeom>
                <a:ln w="41275">
                  <a:solidFill>
                    <a:schemeClr val="tx1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1605858" y="2142324"/>
                  <a:ext cx="58432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858" y="2142324"/>
                  <a:ext cx="584327" cy="338554"/>
                </a:xfrm>
                <a:prstGeom prst="rect">
                  <a:avLst/>
                </a:prstGeom>
                <a:blipFill>
                  <a:blip r:embed="rId25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1898934" y="4240757"/>
                  <a:ext cx="58432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52" name="Ορθογώνιο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8934" y="4240757"/>
                  <a:ext cx="584327" cy="338554"/>
                </a:xfrm>
                <a:prstGeom prst="rect">
                  <a:avLst/>
                </a:prstGeom>
                <a:blipFill>
                  <a:blip r:embed="rId26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7" name="Ομάδα 56"/>
            <p:cNvGrpSpPr/>
            <p:nvPr/>
          </p:nvGrpSpPr>
          <p:grpSpPr>
            <a:xfrm>
              <a:off x="1942347" y="3293326"/>
              <a:ext cx="725860" cy="615331"/>
              <a:chOff x="1942347" y="3293326"/>
              <a:chExt cx="725860" cy="615331"/>
            </a:xfrm>
          </p:grpSpPr>
          <p:cxnSp>
            <p:nvCxnSpPr>
              <p:cNvPr id="58" name="Ευθύγραμμο βέλος σύνδεσης 57"/>
              <p:cNvCxnSpPr/>
              <p:nvPr/>
            </p:nvCxnSpPr>
            <p:spPr>
              <a:xfrm rot="10800000" flipH="1" flipV="1">
                <a:off x="1942347" y="3293326"/>
                <a:ext cx="180000" cy="576000"/>
              </a:xfrm>
              <a:prstGeom prst="straightConnector1">
                <a:avLst/>
              </a:prstGeom>
              <a:ln w="41275">
                <a:solidFill>
                  <a:srgbClr val="000099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Ορθογώνιο 60"/>
                  <p:cNvSpPr/>
                  <p:nvPr/>
                </p:nvSpPr>
                <p:spPr>
                  <a:xfrm>
                    <a:off x="2020337" y="3505726"/>
                    <a:ext cx="647870" cy="4029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Ορθογώνιο 6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20337" y="3505726"/>
                    <a:ext cx="647870" cy="402931"/>
                  </a:xfrm>
                  <a:prstGeom prst="rect">
                    <a:avLst/>
                  </a:prstGeom>
                  <a:blipFill>
                    <a:blip r:embed="rId16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2" name="Ομάδα 61"/>
            <p:cNvGrpSpPr/>
            <p:nvPr/>
          </p:nvGrpSpPr>
          <p:grpSpPr>
            <a:xfrm>
              <a:off x="1749013" y="2614358"/>
              <a:ext cx="647870" cy="680540"/>
              <a:chOff x="1749013" y="2614358"/>
              <a:chExt cx="647870" cy="680540"/>
            </a:xfrm>
          </p:grpSpPr>
          <p:cxnSp>
            <p:nvCxnSpPr>
              <p:cNvPr id="65" name="Ευθύγραμμο βέλος σύνδεσης 64"/>
              <p:cNvCxnSpPr/>
              <p:nvPr/>
            </p:nvCxnSpPr>
            <p:spPr>
              <a:xfrm flipH="1" flipV="1">
                <a:off x="1766501" y="2718898"/>
                <a:ext cx="180000" cy="576000"/>
              </a:xfrm>
              <a:prstGeom prst="straightConnector1">
                <a:avLst/>
              </a:prstGeom>
              <a:ln w="41275">
                <a:solidFill>
                  <a:srgbClr val="000099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Ορθογώνιο 65"/>
                  <p:cNvSpPr/>
                  <p:nvPr/>
                </p:nvSpPr>
                <p:spPr>
                  <a:xfrm>
                    <a:off x="1749013" y="2614358"/>
                    <a:ext cx="647870" cy="402931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000099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000099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>
                                  <a:solidFill>
                                    <a:srgbClr val="000099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>
                      <a:solidFill>
                        <a:srgbClr val="000099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Ορθογώνιο 6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49013" y="2614358"/>
                    <a:ext cx="647870" cy="402931"/>
                  </a:xfrm>
                  <a:prstGeom prst="rect">
                    <a:avLst/>
                  </a:prstGeom>
                  <a:blipFill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" name="Ομάδα 1"/>
          <p:cNvGrpSpPr/>
          <p:nvPr/>
        </p:nvGrpSpPr>
        <p:grpSpPr>
          <a:xfrm>
            <a:off x="4499350" y="1866079"/>
            <a:ext cx="7691698" cy="1481644"/>
            <a:chOff x="4499350" y="2281719"/>
            <a:chExt cx="7691698" cy="1481644"/>
          </a:xfrm>
        </p:grpSpPr>
        <p:sp>
          <p:nvSpPr>
            <p:cNvPr id="84" name="Ορθογώνιο 83"/>
            <p:cNvSpPr/>
            <p:nvPr/>
          </p:nvSpPr>
          <p:spPr>
            <a:xfrm>
              <a:off x="4505992" y="2376197"/>
              <a:ext cx="61425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Ηλεκτρικό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dq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δημιουργεί ηλεκτρικό πεδίο έντασης: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5" name="Ορθογώνιο 84"/>
                <p:cNvSpPr/>
                <p:nvPr/>
              </p:nvSpPr>
              <p:spPr>
                <a:xfrm>
                  <a:off x="10482119" y="2281719"/>
                  <a:ext cx="1708929" cy="6956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85" name="Ορθογώνιο 8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2119" y="2281719"/>
                  <a:ext cx="1708929" cy="695640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6" name="Ορθογώνιο 85"/>
            <p:cNvSpPr/>
            <p:nvPr/>
          </p:nvSpPr>
          <p:spPr>
            <a:xfrm>
              <a:off x="4499350" y="3156819"/>
              <a:ext cx="61425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Ηλεκτρικό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dq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δημιουργεί ηλεκτρικό πεδίο έντασης: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87" name="Ορθογώνιο 86"/>
                <p:cNvSpPr/>
                <p:nvPr/>
              </p:nvSpPr>
              <p:spPr>
                <a:xfrm>
                  <a:off x="10482119" y="3067723"/>
                  <a:ext cx="1708929" cy="6956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sSubSup>
                              <m:sSubSup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>
            <p:sp>
              <p:nvSpPr>
                <p:cNvPr id="87" name="Ορθογώνιο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482119" y="3067723"/>
                  <a:ext cx="1708929" cy="695640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4" name="Ορθογώνιο 113"/>
          <p:cNvSpPr/>
          <p:nvPr/>
        </p:nvSpPr>
        <p:spPr>
          <a:xfrm>
            <a:off x="1160545" y="3052995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l-GR" dirty="0"/>
          </a:p>
        </p:txBody>
      </p:sp>
      <p:grpSp>
        <p:nvGrpSpPr>
          <p:cNvPr id="32" name="Ομάδα 31"/>
          <p:cNvGrpSpPr/>
          <p:nvPr/>
        </p:nvGrpSpPr>
        <p:grpSpPr>
          <a:xfrm>
            <a:off x="3519227" y="4272968"/>
            <a:ext cx="3980250" cy="1017823"/>
            <a:chOff x="3519227" y="4272968"/>
            <a:chExt cx="3980250" cy="101782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6" name="Ορθογώνιο 135"/>
                <p:cNvSpPr/>
                <p:nvPr/>
              </p:nvSpPr>
              <p:spPr>
                <a:xfrm>
                  <a:off x="4759817" y="4595151"/>
                  <a:ext cx="2739660" cy="6956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sSub>
                                  <m:sSubPr>
                                    <m:ctrlPr>
                                      <a:rPr lang="en-US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𝜽</m:t>
                                    </m:r>
                                  </m:e>
                                  <m:sub>
                                    <m:r>
                                      <a:rPr lang="el-GR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e>
                            </m:func>
                          </m:num>
                          <m:den>
                            <m:sSubSup>
                              <m:sSubSup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𝛀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36" name="Ορθογώνιο 1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59817" y="4595151"/>
                  <a:ext cx="2739660" cy="695640"/>
                </a:xfrm>
                <a:prstGeom prst="rect">
                  <a:avLst/>
                </a:prstGeom>
                <a:blipFill>
                  <a:blip r:embed="rId2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Ορθογώνιο 140"/>
                <p:cNvSpPr/>
                <p:nvPr/>
              </p:nvSpPr>
              <p:spPr>
                <a:xfrm>
                  <a:off x="3519227" y="4272968"/>
                  <a:ext cx="61157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e>
                          <m:sub>
                            <m:r>
                              <a:rPr lang="el-GR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41" name="Ορθογώνιο 14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227" y="4272968"/>
                  <a:ext cx="611578" cy="338554"/>
                </a:xfrm>
                <a:prstGeom prst="rect">
                  <a:avLst/>
                </a:prstGeom>
                <a:blipFill>
                  <a:blip r:embed="rId3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8" name="Ομάδα 87"/>
          <p:cNvGrpSpPr/>
          <p:nvPr/>
        </p:nvGrpSpPr>
        <p:grpSpPr>
          <a:xfrm>
            <a:off x="4500748" y="3257752"/>
            <a:ext cx="5682119" cy="394669"/>
            <a:chOff x="3382672" y="6385617"/>
            <a:chExt cx="5682119" cy="394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TextBox 15"/>
                <p:cNvSpPr txBox="1"/>
                <p:nvPr/>
              </p:nvSpPr>
              <p:spPr>
                <a:xfrm>
                  <a:off x="4675998" y="6385617"/>
                  <a:ext cx="49481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89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5998" y="6385617"/>
                  <a:ext cx="494819" cy="345159"/>
                </a:xfrm>
                <a:prstGeom prst="rect">
                  <a:avLst/>
                </a:prstGeom>
                <a:blipFill>
                  <a:blip r:embed="rId31"/>
                  <a:stretch>
                    <a:fillRect l="-15854" r="-13415" b="-2280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0" name="Ορθογώνιο 89"/>
            <p:cNvSpPr/>
            <p:nvPr/>
          </p:nvSpPr>
          <p:spPr>
            <a:xfrm>
              <a:off x="3382672" y="6404028"/>
              <a:ext cx="13821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εντάσεις 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p:sp>
          <p:nvSpPr>
            <p:cNvPr id="91" name="Ορθογώνιο 90"/>
            <p:cNvSpPr/>
            <p:nvPr/>
          </p:nvSpPr>
          <p:spPr>
            <a:xfrm>
              <a:off x="5104106" y="6410954"/>
              <a:ext cx="5643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15"/>
                <p:cNvSpPr txBox="1"/>
                <p:nvPr/>
              </p:nvSpPr>
              <p:spPr>
                <a:xfrm>
                  <a:off x="5576550" y="6392543"/>
                  <a:ext cx="49481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92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6550" y="6392543"/>
                  <a:ext cx="494819" cy="345159"/>
                </a:xfrm>
                <a:prstGeom prst="rect">
                  <a:avLst/>
                </a:prstGeom>
                <a:blipFill>
                  <a:blip r:embed="rId32"/>
                  <a:stretch>
                    <a:fillRect l="-16049" r="-14815" b="-2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3" name="Ορθογώνιο 92"/>
            <p:cNvSpPr/>
            <p:nvPr/>
          </p:nvSpPr>
          <p:spPr>
            <a:xfrm>
              <a:off x="5982409" y="6410954"/>
              <a:ext cx="3082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έχουν αντίθετες κατευθύνσεις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3818052" y="4723030"/>
            <a:ext cx="4088283" cy="1284740"/>
            <a:chOff x="3818052" y="4723030"/>
            <a:chExt cx="4088283" cy="12847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5" name="Ορθογώνιο 94"/>
                <p:cNvSpPr/>
                <p:nvPr/>
              </p:nvSpPr>
              <p:spPr>
                <a:xfrm>
                  <a:off x="3818052" y="5101614"/>
                  <a:ext cx="61157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e>
                          <m:sub>
                            <m:r>
                              <a:rPr lang="el-GR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95" name="Ορθογώνιο 9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18052" y="5101614"/>
                  <a:ext cx="611578" cy="338554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4" name="Ομάδα 23"/>
            <p:cNvGrpSpPr/>
            <p:nvPr/>
          </p:nvGrpSpPr>
          <p:grpSpPr>
            <a:xfrm>
              <a:off x="4832339" y="4723030"/>
              <a:ext cx="3073996" cy="1284740"/>
              <a:chOff x="4832339" y="4723030"/>
              <a:chExt cx="3073996" cy="128474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5" name="Ορθογώνιο 114"/>
                  <p:cNvSpPr/>
                  <p:nvPr/>
                </p:nvSpPr>
                <p:spPr>
                  <a:xfrm>
                    <a:off x="4832339" y="5312130"/>
                    <a:ext cx="2688364" cy="69564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0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𝛀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func>
                                <m:func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b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𝐜𝐨𝐬</m:t>
                                  </m:r>
                                </m:fName>
                                <m:e>
                                  <m:sSub>
                                    <m:sSubPr>
                                      <m:ctrlPr>
                                        <a:rPr lang="en-US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l-GR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𝜽</m:t>
                                      </m:r>
                                    </m:e>
                                    <m:sub>
                                      <m:r>
                                        <a:rPr lang="el-GR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𝟐</m:t>
                                      </m:r>
                                    </m:sub>
                                  </m:sSub>
                                </m:e>
                              </m:func>
                            </m:num>
                            <m:den>
                              <m:sSubSup>
                                <m:sSubSupPr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𝛀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15" name="Ορθογώνιο 11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832339" y="5312130"/>
                    <a:ext cx="2688364" cy="695640"/>
                  </a:xfrm>
                  <a:prstGeom prst="rect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23" name="Ορθογώνιο 22"/>
              <p:cNvSpPr/>
              <p:nvPr/>
            </p:nvSpPr>
            <p:spPr>
              <a:xfrm>
                <a:off x="7399721" y="4723030"/>
                <a:ext cx="50661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</a:t>
                </a:r>
                <a:endParaRPr lang="el-GR" dirty="0"/>
              </a:p>
            </p:txBody>
          </p:sp>
        </p:grpSp>
      </p:grpSp>
      <p:grpSp>
        <p:nvGrpSpPr>
          <p:cNvPr id="38" name="Ομάδα 37"/>
          <p:cNvGrpSpPr/>
          <p:nvPr/>
        </p:nvGrpSpPr>
        <p:grpSpPr>
          <a:xfrm>
            <a:off x="2786593" y="3918003"/>
            <a:ext cx="4585748" cy="2532788"/>
            <a:chOff x="2786593" y="3918003"/>
            <a:chExt cx="4585748" cy="2532788"/>
          </a:xfrm>
        </p:grpSpPr>
        <p:cxnSp>
          <p:nvCxnSpPr>
            <p:cNvPr id="118" name="Ευθεία γραμμή σύνδεσης 117"/>
            <p:cNvCxnSpPr>
              <a:endCxn id="111" idx="4"/>
            </p:cNvCxnSpPr>
            <p:nvPr/>
          </p:nvCxnSpPr>
          <p:spPr>
            <a:xfrm>
              <a:off x="3063962" y="5002222"/>
              <a:ext cx="900000" cy="900000"/>
            </a:xfrm>
            <a:prstGeom prst="line">
              <a:avLst/>
            </a:prstGeom>
            <a:ln w="19050">
              <a:solidFill>
                <a:srgbClr val="000099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4" name="Ομάδα 33"/>
            <p:cNvGrpSpPr/>
            <p:nvPr/>
          </p:nvGrpSpPr>
          <p:grpSpPr>
            <a:xfrm>
              <a:off x="2786593" y="3918003"/>
              <a:ext cx="4585748" cy="2532788"/>
              <a:chOff x="2786593" y="3918003"/>
              <a:chExt cx="4585748" cy="2532788"/>
            </a:xfrm>
          </p:grpSpPr>
          <p:grpSp>
            <p:nvGrpSpPr>
              <p:cNvPr id="140" name="Ομάδα 139"/>
              <p:cNvGrpSpPr/>
              <p:nvPr/>
            </p:nvGrpSpPr>
            <p:grpSpPr>
              <a:xfrm>
                <a:off x="2786593" y="3918003"/>
                <a:ext cx="1194174" cy="1994038"/>
                <a:chOff x="2786593" y="3918003"/>
                <a:chExt cx="1194174" cy="1994038"/>
              </a:xfrm>
            </p:grpSpPr>
            <p:grpSp>
              <p:nvGrpSpPr>
                <p:cNvPr id="137" name="Ομάδα 136"/>
                <p:cNvGrpSpPr/>
                <p:nvPr/>
              </p:nvGrpSpPr>
              <p:grpSpPr>
                <a:xfrm>
                  <a:off x="2786593" y="3918003"/>
                  <a:ext cx="1194174" cy="1994038"/>
                  <a:chOff x="2786593" y="3918003"/>
                  <a:chExt cx="1194174" cy="1994038"/>
                </a:xfrm>
              </p:grpSpPr>
              <p:cxnSp>
                <p:nvCxnSpPr>
                  <p:cNvPr id="116" name="Ευθεία γραμμή σύνδεσης 115"/>
                  <p:cNvCxnSpPr/>
                  <p:nvPr/>
                </p:nvCxnSpPr>
                <p:spPr>
                  <a:xfrm flipV="1">
                    <a:off x="3088302" y="3918003"/>
                    <a:ext cx="288000" cy="1084219"/>
                  </a:xfrm>
                  <a:prstGeom prst="line">
                    <a:avLst/>
                  </a:prstGeom>
                  <a:ln w="19050">
                    <a:solidFill>
                      <a:srgbClr val="000099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27" name="Ορθογώνιο 126"/>
                  <p:cNvSpPr/>
                  <p:nvPr/>
                </p:nvSpPr>
                <p:spPr>
                  <a:xfrm>
                    <a:off x="2942371" y="4263729"/>
                    <a:ext cx="32092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6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endParaRPr lang="el-GR" sz="1600" dirty="0"/>
                  </a:p>
                </p:txBody>
              </p:sp>
              <p:sp>
                <p:nvSpPr>
                  <p:cNvPr id="128" name="Ορθογώνιο 127"/>
                  <p:cNvSpPr/>
                  <p:nvPr/>
                </p:nvSpPr>
                <p:spPr>
                  <a:xfrm>
                    <a:off x="2786593" y="4827122"/>
                    <a:ext cx="344966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600" b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O</a:t>
                    </a:r>
                    <a:endParaRPr lang="el-GR" sz="1600" dirty="0"/>
                  </a:p>
                </p:txBody>
              </p:sp>
              <p:sp>
                <p:nvSpPr>
                  <p:cNvPr id="129" name="Ορθογώνιο 128"/>
                  <p:cNvSpPr/>
                  <p:nvPr/>
                </p:nvSpPr>
                <p:spPr>
                  <a:xfrm>
                    <a:off x="3109811" y="5198178"/>
                    <a:ext cx="320922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16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endParaRPr lang="el-GR" sz="1600" dirty="0"/>
                  </a:p>
                </p:txBody>
              </p:sp>
              <p:cxnSp>
                <p:nvCxnSpPr>
                  <p:cNvPr id="94" name="Ευθεία γραμμή σύνδεσης 93"/>
                  <p:cNvCxnSpPr>
                    <a:endCxn id="111" idx="4"/>
                  </p:cNvCxnSpPr>
                  <p:nvPr/>
                </p:nvCxnSpPr>
                <p:spPr>
                  <a:xfrm>
                    <a:off x="3368767" y="3932041"/>
                    <a:ext cx="612000" cy="1980000"/>
                  </a:xfrm>
                  <a:prstGeom prst="line">
                    <a:avLst/>
                  </a:prstGeom>
                  <a:ln w="19050">
                    <a:solidFill>
                      <a:srgbClr val="000099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Ορθογώνιο 137"/>
                    <p:cNvSpPr/>
                    <p:nvPr/>
                  </p:nvSpPr>
                  <p:spPr>
                    <a:xfrm>
                      <a:off x="3191980" y="4155420"/>
                      <a:ext cx="38183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8" name="Ορθογώνιο 13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91980" y="4155420"/>
                      <a:ext cx="381835" cy="369332"/>
                    </a:xfrm>
                    <a:prstGeom prst="rect">
                      <a:avLst/>
                    </a:prstGeom>
                    <a:blipFill>
                      <a:blip r:embed="rId3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Ορθογώνιο 138"/>
                    <p:cNvSpPr/>
                    <p:nvPr/>
                  </p:nvSpPr>
                  <p:spPr>
                    <a:xfrm>
                      <a:off x="3552200" y="5305351"/>
                      <a:ext cx="381835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l-GR" b="1" i="1" smtClean="0">
                                <a:latin typeface="Cambria Math" panose="02040503050406030204" pitchFamily="18" charset="0"/>
                              </a:rPr>
                              <m:t>𝜽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9" name="Ορθογώνιο 13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552200" y="5305351"/>
                      <a:ext cx="381835" cy="369332"/>
                    </a:xfrm>
                    <a:prstGeom prst="rect">
                      <a:avLst/>
                    </a:prstGeom>
                    <a:blipFill>
                      <a:blip r:embed="rId3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3" name="Ορθογώνιο 2"/>
              <p:cNvSpPr/>
              <p:nvPr/>
            </p:nvSpPr>
            <p:spPr>
              <a:xfrm>
                <a:off x="6140914" y="6081459"/>
                <a:ext cx="123142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r>
                  <a:rPr lang="el-GR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l-GR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θ</a:t>
                </a:r>
                <a:endParaRPr lang="el-GR" i="1" dirty="0"/>
              </a:p>
            </p:txBody>
          </p:sp>
        </p:grpSp>
      </p:grpSp>
      <p:grpSp>
        <p:nvGrpSpPr>
          <p:cNvPr id="48" name="Ομάδα 47"/>
          <p:cNvGrpSpPr/>
          <p:nvPr/>
        </p:nvGrpSpPr>
        <p:grpSpPr>
          <a:xfrm>
            <a:off x="7823207" y="4793155"/>
            <a:ext cx="2713537" cy="1797175"/>
            <a:chOff x="7823207" y="4793155"/>
            <a:chExt cx="2713537" cy="1797175"/>
          </a:xfrm>
        </p:grpSpPr>
        <p:sp>
          <p:nvSpPr>
            <p:cNvPr id="45" name="Δεξί άγκιστρο 44"/>
            <p:cNvSpPr/>
            <p:nvPr/>
          </p:nvSpPr>
          <p:spPr>
            <a:xfrm>
              <a:off x="7823207" y="4793155"/>
              <a:ext cx="468738" cy="1797175"/>
            </a:xfrm>
            <a:prstGeom prst="rightBrace">
              <a:avLst>
                <a:gd name="adj1" fmla="val 30501"/>
                <a:gd name="adj2" fmla="val 50000"/>
              </a:avLst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8300363" y="5346440"/>
                  <a:ext cx="2236381" cy="6956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Sup>
                              <m:sSub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Sup>
                              <m:sSub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300363" y="5346440"/>
                  <a:ext cx="2236381" cy="695640"/>
                </a:xfrm>
                <a:prstGeom prst="rect">
                  <a:avLst/>
                </a:prstGeom>
                <a:blipFill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2" name="Ορθογώνιο 121"/>
          <p:cNvSpPr/>
          <p:nvPr/>
        </p:nvSpPr>
        <p:spPr>
          <a:xfrm>
            <a:off x="3448389" y="1389960"/>
            <a:ext cx="2712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&lt; R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337452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" name="Ομάδα 101"/>
          <p:cNvGrpSpPr/>
          <p:nvPr/>
        </p:nvGrpSpPr>
        <p:grpSpPr>
          <a:xfrm>
            <a:off x="0" y="-31025"/>
            <a:ext cx="12192000" cy="6792790"/>
            <a:chOff x="0" y="-31025"/>
            <a:chExt cx="12192000" cy="6792790"/>
          </a:xfrm>
        </p:grpSpPr>
        <p:grpSp>
          <p:nvGrpSpPr>
            <p:cNvPr id="5" name="Ομάδα 4"/>
            <p:cNvGrpSpPr/>
            <p:nvPr/>
          </p:nvGrpSpPr>
          <p:grpSpPr>
            <a:xfrm>
              <a:off x="3163108" y="3260501"/>
              <a:ext cx="1611086" cy="3501264"/>
              <a:chOff x="3485229" y="3291674"/>
              <a:chExt cx="1611086" cy="3501264"/>
            </a:xfrm>
          </p:grpSpPr>
          <p:grpSp>
            <p:nvGrpSpPr>
              <p:cNvPr id="7" name="Ομάδα 6"/>
              <p:cNvGrpSpPr/>
              <p:nvPr/>
            </p:nvGrpSpPr>
            <p:grpSpPr>
              <a:xfrm>
                <a:off x="3485229" y="3291674"/>
                <a:ext cx="1611086" cy="3501264"/>
                <a:chOff x="5901458" y="1917193"/>
                <a:chExt cx="1611086" cy="3501264"/>
              </a:xfrm>
            </p:grpSpPr>
            <p:grpSp>
              <p:nvGrpSpPr>
                <p:cNvPr id="9" name="Ομάδα 8"/>
                <p:cNvGrpSpPr/>
                <p:nvPr/>
              </p:nvGrpSpPr>
              <p:grpSpPr>
                <a:xfrm>
                  <a:off x="5901458" y="1917193"/>
                  <a:ext cx="1611086" cy="3501264"/>
                  <a:chOff x="5901458" y="1917193"/>
                  <a:chExt cx="1611086" cy="3501264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1" name="TextBox 10"/>
                      <p:cNvSpPr txBox="1"/>
                      <p:nvPr/>
                    </p:nvSpPr>
                    <p:spPr>
                      <a:xfrm>
                        <a:off x="6245017" y="2065481"/>
                        <a:ext cx="450144" cy="3114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5" name="TextBox 4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6245017" y="2065481"/>
                        <a:ext cx="450144" cy="311432"/>
                      </a:xfrm>
                      <a:prstGeom prst="rect">
                        <a:avLst/>
                      </a:prstGeom>
                      <a:blipFill>
                        <a:blip r:embed="rId19"/>
                        <a:stretch>
                          <a:fillRect l="-16216" r="-8108" b="-1568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2" name="TextBox 11"/>
                      <p:cNvSpPr txBox="1"/>
                      <p:nvPr/>
                    </p:nvSpPr>
                    <p:spPr>
                      <a:xfrm>
                        <a:off x="7047737" y="4659995"/>
                        <a:ext cx="464807" cy="3114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6" name="TextBox 4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7047737" y="4659995"/>
                        <a:ext cx="464807" cy="311432"/>
                      </a:xfrm>
                      <a:prstGeom prst="rect">
                        <a:avLst/>
                      </a:prstGeom>
                      <a:blipFill>
                        <a:blip r:embed="rId20"/>
                        <a:stretch>
                          <a:fillRect l="-11688" r="-5195" b="-1568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grpSp>
                <p:nvGrpSpPr>
                  <p:cNvPr id="13" name="Ομάδα 12"/>
                  <p:cNvGrpSpPr/>
                  <p:nvPr/>
                </p:nvGrpSpPr>
                <p:grpSpPr>
                  <a:xfrm>
                    <a:off x="5901458" y="2469681"/>
                    <a:ext cx="1089502" cy="2257139"/>
                    <a:chOff x="5901458" y="2469681"/>
                    <a:chExt cx="1089502" cy="2257139"/>
                  </a:xfrm>
                </p:grpSpPr>
                <p:grpSp>
                  <p:nvGrpSpPr>
                    <p:cNvPr id="18" name="Ομάδα 17"/>
                    <p:cNvGrpSpPr/>
                    <p:nvPr/>
                  </p:nvGrpSpPr>
                  <p:grpSpPr>
                    <a:xfrm>
                      <a:off x="5901458" y="2469681"/>
                      <a:ext cx="944233" cy="2257139"/>
                      <a:chOff x="1842375" y="2265587"/>
                      <a:chExt cx="944233" cy="2257139"/>
                    </a:xfrm>
                  </p:grpSpPr>
                  <p:pic>
                    <p:nvPicPr>
                      <p:cNvPr id="20" name="Εικόνα 19"/>
                      <p:cNvPicPr>
                        <a:picLocks noChangeAspect="1"/>
                      </p:cNvPicPr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842375" y="2265587"/>
                        <a:ext cx="533333" cy="1097680"/>
                      </a:xfrm>
                      <a:prstGeom prst="rect">
                        <a:avLst/>
                      </a:prstGeom>
                    </p:spPr>
                  </p:pic>
                  <p:pic>
                    <p:nvPicPr>
                      <p:cNvPr id="21" name="Εικόνα 20"/>
                      <p:cNvPicPr>
                        <a:picLocks noChangeAspect="1"/>
                      </p:cNvPicPr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 rot="15118604" flipH="1" flipV="1">
                        <a:off x="1906344" y="3642461"/>
                        <a:ext cx="1224000" cy="536529"/>
                      </a:xfrm>
                      <a:prstGeom prst="rect">
                        <a:avLst/>
                      </a:prstGeom>
                    </p:spPr>
                  </p:pic>
                </p:grpSp>
                <p:sp>
                  <p:nvSpPr>
                    <p:cNvPr id="19" name="Οβάλ 18"/>
                    <p:cNvSpPr/>
                    <p:nvPr/>
                  </p:nvSpPr>
                  <p:spPr>
                    <a:xfrm rot="19497726">
                      <a:off x="6450960" y="4436757"/>
                      <a:ext cx="540000" cy="234000"/>
                    </a:xfrm>
                    <a:prstGeom prst="ellipse">
                      <a:avLst/>
                    </a:prstGeom>
                    <a:solidFill>
                      <a:schemeClr val="tx1">
                        <a:lumMod val="65000"/>
                        <a:lumOff val="35000"/>
                        <a:alpha val="76000"/>
                      </a:schemeClr>
                    </a:solidFill>
                    <a:ln>
                      <a:solidFill>
                        <a:schemeClr val="tx1">
                          <a:alpha val="23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14" name="Ευθύγραμμο βέλος σύνδεσης 13"/>
                  <p:cNvCxnSpPr/>
                  <p:nvPr/>
                </p:nvCxnSpPr>
                <p:spPr>
                  <a:xfrm flipV="1">
                    <a:off x="6116126" y="2002285"/>
                    <a:ext cx="148810" cy="586448"/>
                  </a:xfrm>
                  <a:prstGeom prst="straightConnector1">
                    <a:avLst/>
                  </a:prstGeom>
                  <a:ln w="41275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Ευθεία γραμμή σύνδεσης 14"/>
                  <p:cNvCxnSpPr/>
                  <p:nvPr/>
                </p:nvCxnSpPr>
                <p:spPr>
                  <a:xfrm>
                    <a:off x="5903033" y="1917193"/>
                    <a:ext cx="193717" cy="671540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Ευθεία γραμμή σύνδεσης 15"/>
                  <p:cNvCxnSpPr/>
                  <p:nvPr/>
                </p:nvCxnSpPr>
                <p:spPr>
                  <a:xfrm>
                    <a:off x="6714575" y="4578329"/>
                    <a:ext cx="262279" cy="840128"/>
                  </a:xfrm>
                  <a:prstGeom prst="line">
                    <a:avLst/>
                  </a:prstGeom>
                  <a:ln w="1905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" name="Οβάλ 16"/>
                  <p:cNvSpPr/>
                  <p:nvPr/>
                </p:nvSpPr>
                <p:spPr>
                  <a:xfrm>
                    <a:off x="6373244" y="3513292"/>
                    <a:ext cx="72000" cy="72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  <p:cxnSp>
              <p:nvCxnSpPr>
                <p:cNvPr id="10" name="Ευθύγραμμο βέλος σύνδεσης 9"/>
                <p:cNvCxnSpPr/>
                <p:nvPr/>
              </p:nvCxnSpPr>
              <p:spPr>
                <a:xfrm>
                  <a:off x="6714575" y="4569066"/>
                  <a:ext cx="432000" cy="456719"/>
                </a:xfrm>
                <a:prstGeom prst="straightConnector1">
                  <a:avLst/>
                </a:prstGeom>
                <a:ln w="41275">
                  <a:solidFill>
                    <a:schemeClr val="tx1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8" name="Ορθογώνιο 7"/>
              <p:cNvSpPr/>
              <p:nvPr/>
            </p:nvSpPr>
            <p:spPr>
              <a:xfrm>
                <a:off x="3977973" y="4716984"/>
                <a:ext cx="3642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</a:t>
                </a:r>
                <a:endParaRPr lang="el-GR" dirty="0"/>
              </a:p>
            </p:txBody>
          </p:sp>
        </p:grpSp>
        <p:grpSp>
          <p:nvGrpSpPr>
            <p:cNvPr id="22" name="Ομάδα 21"/>
            <p:cNvGrpSpPr/>
            <p:nvPr/>
          </p:nvGrpSpPr>
          <p:grpSpPr>
            <a:xfrm>
              <a:off x="0" y="-31025"/>
              <a:ext cx="12192000" cy="4402873"/>
              <a:chOff x="0" y="384615"/>
              <a:chExt cx="12192000" cy="4402873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0" y="384615"/>
                <a:ext cx="1219200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8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Εφαρμογές του Νόμου του </a:t>
                </a:r>
                <a:r>
                  <a:rPr lang="en-US" sz="28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Gauss </a:t>
                </a:r>
                <a:r>
                  <a:rPr lang="el-GR" sz="28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για το Ηλεκτρικό Πεδίο</a:t>
                </a:r>
                <a:endParaRPr lang="el-GR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grpSp>
            <p:nvGrpSpPr>
              <p:cNvPr id="24" name="Ομάδα 23"/>
              <p:cNvGrpSpPr/>
              <p:nvPr/>
            </p:nvGrpSpPr>
            <p:grpSpPr>
              <a:xfrm>
                <a:off x="1452845" y="2352595"/>
                <a:ext cx="895926" cy="2107252"/>
                <a:chOff x="1921927" y="2376130"/>
                <a:chExt cx="895926" cy="2107252"/>
              </a:xfrm>
            </p:grpSpPr>
            <p:cxnSp>
              <p:nvCxnSpPr>
                <p:cNvPr id="63" name="Ευθεία γραμμή σύνδεσης 62"/>
                <p:cNvCxnSpPr/>
                <p:nvPr/>
              </p:nvCxnSpPr>
              <p:spPr>
                <a:xfrm>
                  <a:off x="2339287" y="2440532"/>
                  <a:ext cx="144000" cy="204285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Ευθύγραμμο βέλος σύνδεσης 63"/>
                <p:cNvCxnSpPr/>
                <p:nvPr/>
              </p:nvCxnSpPr>
              <p:spPr>
                <a:xfrm>
                  <a:off x="1921927" y="2376130"/>
                  <a:ext cx="895926" cy="1742206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5" name="Ομάδα 24"/>
              <p:cNvGrpSpPr/>
              <p:nvPr/>
            </p:nvGrpSpPr>
            <p:grpSpPr>
              <a:xfrm>
                <a:off x="1382277" y="3002504"/>
                <a:ext cx="874793" cy="504000"/>
                <a:chOff x="1382277" y="3002504"/>
                <a:chExt cx="874793" cy="504000"/>
              </a:xfrm>
            </p:grpSpPr>
            <p:sp>
              <p:nvSpPr>
                <p:cNvPr id="55" name="Ορθογώνιο 54"/>
                <p:cNvSpPr/>
                <p:nvPr/>
              </p:nvSpPr>
              <p:spPr>
                <a:xfrm>
                  <a:off x="1892868" y="3068292"/>
                  <a:ext cx="364202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b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Κ</a:t>
                  </a:r>
                  <a:endParaRPr lang="el-GR" dirty="0"/>
                </a:p>
              </p:txBody>
            </p:sp>
            <p:grpSp>
              <p:nvGrpSpPr>
                <p:cNvPr id="58" name="Ομάδα 57"/>
                <p:cNvGrpSpPr/>
                <p:nvPr/>
              </p:nvGrpSpPr>
              <p:grpSpPr>
                <a:xfrm>
                  <a:off x="1382277" y="3002504"/>
                  <a:ext cx="582338" cy="504000"/>
                  <a:chOff x="1851197" y="3002504"/>
                  <a:chExt cx="582338" cy="504000"/>
                </a:xfrm>
              </p:grpSpPr>
              <p:grpSp>
                <p:nvGrpSpPr>
                  <p:cNvPr id="59" name="Ομάδα 58"/>
                  <p:cNvGrpSpPr/>
                  <p:nvPr/>
                </p:nvGrpSpPr>
                <p:grpSpPr>
                  <a:xfrm>
                    <a:off x="1851197" y="3002504"/>
                    <a:ext cx="571794" cy="504000"/>
                    <a:chOff x="4093440" y="2904164"/>
                    <a:chExt cx="571794" cy="461665"/>
                  </a:xfrm>
                </p:grpSpPr>
                <p:sp>
                  <p:nvSpPr>
                    <p:cNvPr id="61" name="Ορθογώνιο 60"/>
                    <p:cNvSpPr/>
                    <p:nvPr/>
                  </p:nvSpPr>
                  <p:spPr>
                    <a:xfrm>
                      <a:off x="4136911" y="2904164"/>
                      <a:ext cx="304892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400" b="1" i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sz="2400" dirty="0"/>
                    </a:p>
                  </p:txBody>
                </p:sp>
                <p:cxnSp>
                  <p:nvCxnSpPr>
                    <p:cNvPr id="62" name="Ευθύγραμμο βέλος σύνδεσης 61"/>
                    <p:cNvCxnSpPr/>
                    <p:nvPr/>
                  </p:nvCxnSpPr>
                  <p:spPr>
                    <a:xfrm flipV="1">
                      <a:off x="4093440" y="3148439"/>
                      <a:ext cx="571794" cy="216000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tailEnd type="triangle" w="sm" len="lg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sp>
                <p:nvSpPr>
                  <p:cNvPr id="60" name="Οβάλ 59"/>
                  <p:cNvSpPr/>
                  <p:nvPr/>
                </p:nvSpPr>
                <p:spPr>
                  <a:xfrm>
                    <a:off x="2361535" y="3243940"/>
                    <a:ext cx="72000" cy="72000"/>
                  </a:xfrm>
                  <a:prstGeom prst="ellipse">
                    <a:avLst/>
                  </a:prstGeom>
                  <a:solidFill>
                    <a:schemeClr val="tx1"/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</p:grpSp>
          </p:grpSp>
          <p:grpSp>
            <p:nvGrpSpPr>
              <p:cNvPr id="26" name="Ομάδα 25"/>
              <p:cNvGrpSpPr/>
              <p:nvPr/>
            </p:nvGrpSpPr>
            <p:grpSpPr>
              <a:xfrm>
                <a:off x="124572" y="2267488"/>
                <a:ext cx="2520000" cy="2520000"/>
                <a:chOff x="593492" y="2267488"/>
                <a:chExt cx="2520000" cy="2520000"/>
              </a:xfrm>
            </p:grpSpPr>
            <p:grpSp>
              <p:nvGrpSpPr>
                <p:cNvPr id="50" name="Ομάδα 49"/>
                <p:cNvGrpSpPr/>
                <p:nvPr/>
              </p:nvGrpSpPr>
              <p:grpSpPr>
                <a:xfrm>
                  <a:off x="593492" y="2267488"/>
                  <a:ext cx="2520000" cy="2520000"/>
                  <a:chOff x="593492" y="2267488"/>
                  <a:chExt cx="2520000" cy="2520000"/>
                </a:xfrm>
              </p:grpSpPr>
              <p:sp>
                <p:nvSpPr>
                  <p:cNvPr id="52" name="Οβάλ 51"/>
                  <p:cNvSpPr/>
                  <p:nvPr/>
                </p:nvSpPr>
                <p:spPr>
                  <a:xfrm>
                    <a:off x="593492" y="2267488"/>
                    <a:ext cx="2520000" cy="2520000"/>
                  </a:xfrm>
                  <a:prstGeom prst="ellipse">
                    <a:avLst/>
                  </a:prstGeom>
                  <a:gradFill>
                    <a:gsLst>
                      <a:gs pos="0">
                        <a:srgbClr val="FF0000">
                          <a:alpha val="28000"/>
                          <a:lumMod val="100000"/>
                        </a:srgbClr>
                      </a:gs>
                      <a:gs pos="100000">
                        <a:schemeClr val="tx1"/>
                      </a:gs>
                    </a:gsLst>
                    <a:path path="circle">
                      <a:fillToRect l="50000" t="50000" r="50000" b="50000"/>
                    </a:path>
                  </a:gradFill>
                  <a:ln>
                    <a:solidFill>
                      <a:srgbClr val="FF0000">
                        <a:alpha val="13000"/>
                      </a:srgb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53" name="Ορθογώνιο 52"/>
                  <p:cNvSpPr/>
                  <p:nvPr/>
                </p:nvSpPr>
                <p:spPr>
                  <a:xfrm>
                    <a:off x="811527" y="3804853"/>
                    <a:ext cx="51328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+q</a:t>
                    </a:r>
                    <a:endParaRPr lang="el-GR" sz="2400" dirty="0"/>
                  </a:p>
                </p:txBody>
              </p:sp>
              <p:sp>
                <p:nvSpPr>
                  <p:cNvPr id="54" name="Ορθογώνιο 53"/>
                  <p:cNvSpPr/>
                  <p:nvPr/>
                </p:nvSpPr>
                <p:spPr>
                  <a:xfrm>
                    <a:off x="681872" y="3032279"/>
                    <a:ext cx="38985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i="1" dirty="0" smtClean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endParaRPr lang="el-GR" sz="2400" dirty="0"/>
                  </a:p>
                </p:txBody>
              </p:sp>
            </p:grpSp>
            <p:cxnSp>
              <p:nvCxnSpPr>
                <p:cNvPr id="51" name="Ευθύγραμμο βέλος σύνδεσης 50"/>
                <p:cNvCxnSpPr>
                  <a:stCxn id="52" idx="2"/>
                </p:cNvCxnSpPr>
                <p:nvPr/>
              </p:nvCxnSpPr>
              <p:spPr>
                <a:xfrm flipV="1">
                  <a:off x="593492" y="3516924"/>
                  <a:ext cx="1256759" cy="10564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headEnd type="none" w="med" len="med"/>
                  <a:tailEnd type="none" w="med" len="med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Ομάδα 26"/>
              <p:cNvGrpSpPr/>
              <p:nvPr/>
            </p:nvGrpSpPr>
            <p:grpSpPr>
              <a:xfrm>
                <a:off x="1407361" y="2410121"/>
                <a:ext cx="855337" cy="1908000"/>
                <a:chOff x="1398419" y="5032741"/>
                <a:chExt cx="855337" cy="1908000"/>
              </a:xfrm>
            </p:grpSpPr>
            <p:cxnSp>
              <p:nvCxnSpPr>
                <p:cNvPr id="47" name="Ευθεία γραμμή σύνδεσης 46"/>
                <p:cNvCxnSpPr/>
                <p:nvPr/>
              </p:nvCxnSpPr>
              <p:spPr>
                <a:xfrm>
                  <a:off x="1656156" y="5032741"/>
                  <a:ext cx="597600" cy="1908000"/>
                </a:xfrm>
                <a:prstGeom prst="line">
                  <a:avLst/>
                </a:prstGeom>
                <a:ln w="41275">
                  <a:solidFill>
                    <a:schemeClr val="tx1"/>
                  </a:solidFill>
                  <a:headEnd type="triangle" w="med" len="lg"/>
                  <a:tailEnd type="triangle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TextBox 15"/>
                    <p:cNvSpPr txBox="1"/>
                    <p:nvPr/>
                  </p:nvSpPr>
                  <p:spPr>
                    <a:xfrm>
                      <a:off x="1398419" y="5261823"/>
                      <a:ext cx="45014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29" name="TextBox 1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98419" y="5261823"/>
                      <a:ext cx="450144" cy="276999"/>
                    </a:xfrm>
                    <a:prstGeom prst="rect">
                      <a:avLst/>
                    </a:prstGeom>
                    <a:blipFill>
                      <a:blip r:embed="rId2"/>
                      <a:stretch>
                        <a:fillRect b="-1777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9" name="TextBox 16"/>
                    <p:cNvSpPr txBox="1"/>
                    <p:nvPr/>
                  </p:nvSpPr>
                  <p:spPr>
                    <a:xfrm>
                      <a:off x="1786701" y="6491558"/>
                      <a:ext cx="450144" cy="276999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>
                      <a:defPPr>
                        <a:defRPr lang="el-GR"/>
                      </a:defPPr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sz="16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30" name="TextBox 1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86701" y="6491558"/>
                      <a:ext cx="450144" cy="276999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b="-17778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28" name="TextBox 27"/>
              <p:cNvSpPr txBox="1"/>
              <p:nvPr/>
            </p:nvSpPr>
            <p:spPr>
              <a:xfrm flipH="1">
                <a:off x="2560738" y="861580"/>
                <a:ext cx="9134462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Υπολογισμός της έντασης του ηλεκτρικού πεδίου σε απόσταση 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από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κέντρο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ομοιόμορφα φορτισμένου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σφαιρικού κελύφους</a:t>
                </a:r>
                <a:r>
                  <a:rPr lang="en-US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ακτίνας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με ηλεκτρικό φορτίο </a:t>
                </a:r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2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29" name="Ομάδα 28"/>
              <p:cNvGrpSpPr/>
              <p:nvPr/>
            </p:nvGrpSpPr>
            <p:grpSpPr>
              <a:xfrm>
                <a:off x="1469413" y="1798019"/>
                <a:ext cx="1556132" cy="2931900"/>
                <a:chOff x="1469413" y="1798019"/>
                <a:chExt cx="1556132" cy="2931900"/>
              </a:xfrm>
            </p:grpSpPr>
            <p:grpSp>
              <p:nvGrpSpPr>
                <p:cNvPr id="39" name="Ομάδα 38"/>
                <p:cNvGrpSpPr/>
                <p:nvPr/>
              </p:nvGrpSpPr>
              <p:grpSpPr>
                <a:xfrm>
                  <a:off x="2087964" y="4048859"/>
                  <a:ext cx="937581" cy="681060"/>
                  <a:chOff x="2495870" y="4102146"/>
                  <a:chExt cx="937581" cy="681060"/>
                </a:xfrm>
              </p:grpSpPr>
              <p:sp>
                <p:nvSpPr>
                  <p:cNvPr id="44" name="Οβάλ 43"/>
                  <p:cNvSpPr/>
                  <p:nvPr/>
                </p:nvSpPr>
                <p:spPr>
                  <a:xfrm rot="18815374">
                    <a:off x="2351870" y="4246146"/>
                    <a:ext cx="504000" cy="216000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  <a:alpha val="50000"/>
                    </a:schemeClr>
                  </a:solidFill>
                  <a:ln>
                    <a:solidFill>
                      <a:schemeClr val="tx1">
                        <a:alpha val="23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5" name="Ευθύγραμμο βέλος σύνδεσης 44"/>
                  <p:cNvCxnSpPr/>
                  <p:nvPr/>
                </p:nvCxnSpPr>
                <p:spPr>
                  <a:xfrm>
                    <a:off x="2645997" y="4326487"/>
                    <a:ext cx="432000" cy="456719"/>
                  </a:xfrm>
                  <a:prstGeom prst="straightConnector1">
                    <a:avLst/>
                  </a:prstGeom>
                  <a:ln w="41275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6" name="TextBox 45"/>
                      <p:cNvSpPr txBox="1"/>
                      <p:nvPr/>
                    </p:nvSpPr>
                    <p:spPr>
                      <a:xfrm>
                        <a:off x="2968644" y="4419990"/>
                        <a:ext cx="464807" cy="3114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133" name="TextBox 13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968644" y="4419990"/>
                        <a:ext cx="464807" cy="311432"/>
                      </a:xfrm>
                      <a:prstGeom prst="rect">
                        <a:avLst/>
                      </a:prstGeom>
                      <a:blipFill>
                        <a:blip r:embed="rId8"/>
                        <a:stretch>
                          <a:fillRect l="-11842" r="-6579" b="-1568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40" name="Ομάδα 39"/>
                <p:cNvGrpSpPr/>
                <p:nvPr/>
              </p:nvGrpSpPr>
              <p:grpSpPr>
                <a:xfrm>
                  <a:off x="1469413" y="1798019"/>
                  <a:ext cx="797065" cy="727507"/>
                  <a:chOff x="1927942" y="1787628"/>
                  <a:chExt cx="797065" cy="727507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2260200" y="1787628"/>
                        <a:ext cx="464807" cy="3114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⃗"/>
                                      <m:ctrlP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𝑨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l-GR" sz="16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73" name="TextBox 7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260200" y="1787628"/>
                        <a:ext cx="464807" cy="3114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l="-13158" r="-6579" b="-15686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p:sp>
                <p:nvSpPr>
                  <p:cNvPr id="42" name="Οβάλ 41"/>
                  <p:cNvSpPr/>
                  <p:nvPr/>
                </p:nvSpPr>
                <p:spPr>
                  <a:xfrm rot="724074">
                    <a:off x="1927942" y="2299135"/>
                    <a:ext cx="396000" cy="216000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  <a:alpha val="50000"/>
                    </a:schemeClr>
                  </a:solidFill>
                  <a:ln>
                    <a:solidFill>
                      <a:schemeClr val="tx1">
                        <a:alpha val="23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43" name="Ευθύγραμμο βέλος σύνδεσης 42"/>
                  <p:cNvCxnSpPr/>
                  <p:nvPr/>
                </p:nvCxnSpPr>
                <p:spPr>
                  <a:xfrm flipV="1">
                    <a:off x="2127397" y="1816748"/>
                    <a:ext cx="148810" cy="586448"/>
                  </a:xfrm>
                  <a:prstGeom prst="straightConnector1">
                    <a:avLst/>
                  </a:prstGeom>
                  <a:ln w="41275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0" name="Ορθογώνιο 29"/>
                  <p:cNvSpPr/>
                  <p:nvPr/>
                </p:nvSpPr>
                <p:spPr>
                  <a:xfrm>
                    <a:off x="1605858" y="2142324"/>
                    <a:ext cx="584327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7" name="Ορθογώνιο 4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05858" y="2142324"/>
                    <a:ext cx="584327" cy="338554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b="-3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" name="Ορθογώνιο 30"/>
                  <p:cNvSpPr/>
                  <p:nvPr/>
                </p:nvSpPr>
                <p:spPr>
                  <a:xfrm>
                    <a:off x="1898934" y="4240757"/>
                    <a:ext cx="584327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2" name="Ορθογώνιο 5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898934" y="4240757"/>
                    <a:ext cx="584327" cy="338554"/>
                  </a:xfrm>
                  <a:prstGeom prst="rect">
                    <a:avLst/>
                  </a:prstGeom>
                  <a:blipFill>
                    <a:blip r:embed="rId25"/>
                    <a:stretch>
                      <a:fillRect b="-3571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33" name="Ομάδα 32"/>
              <p:cNvGrpSpPr/>
              <p:nvPr/>
            </p:nvGrpSpPr>
            <p:grpSpPr>
              <a:xfrm>
                <a:off x="1942347" y="3293326"/>
                <a:ext cx="725860" cy="615331"/>
                <a:chOff x="1942347" y="3293326"/>
                <a:chExt cx="725860" cy="615331"/>
              </a:xfrm>
            </p:grpSpPr>
            <p:cxnSp>
              <p:nvCxnSpPr>
                <p:cNvPr id="37" name="Ευθύγραμμο βέλος σύνδεσης 36"/>
                <p:cNvCxnSpPr/>
                <p:nvPr/>
              </p:nvCxnSpPr>
              <p:spPr>
                <a:xfrm rot="10800000" flipH="1" flipV="1">
                  <a:off x="1942347" y="3293326"/>
                  <a:ext cx="180000" cy="576000"/>
                </a:xfrm>
                <a:prstGeom prst="straightConnector1">
                  <a:avLst/>
                </a:prstGeom>
                <a:ln w="41275">
                  <a:solidFill>
                    <a:srgbClr val="000099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Ορθογώνιο 37"/>
                    <p:cNvSpPr/>
                    <p:nvPr/>
                  </p:nvSpPr>
                  <p:spPr>
                    <a:xfrm>
                      <a:off x="2020337" y="3505726"/>
                      <a:ext cx="647870" cy="40293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1" name="Ορθογώνιο 6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020337" y="3505726"/>
                      <a:ext cx="647870" cy="402931"/>
                    </a:xfrm>
                    <a:prstGeom prst="rect">
                      <a:avLst/>
                    </a:prstGeom>
                    <a:blipFill>
                      <a:blip r:embed="rId16"/>
                      <a:stretch>
                        <a:fillRect b="-1515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34" name="Ομάδα 33"/>
              <p:cNvGrpSpPr/>
              <p:nvPr/>
            </p:nvGrpSpPr>
            <p:grpSpPr>
              <a:xfrm>
                <a:off x="1749013" y="2614358"/>
                <a:ext cx="647870" cy="680540"/>
                <a:chOff x="1749013" y="2614358"/>
                <a:chExt cx="647870" cy="680540"/>
              </a:xfrm>
            </p:grpSpPr>
            <p:cxnSp>
              <p:nvCxnSpPr>
                <p:cNvPr id="35" name="Ευθύγραμμο βέλος σύνδεσης 34"/>
                <p:cNvCxnSpPr/>
                <p:nvPr/>
              </p:nvCxnSpPr>
              <p:spPr>
                <a:xfrm flipH="1" flipV="1">
                  <a:off x="1766501" y="2718898"/>
                  <a:ext cx="180000" cy="576000"/>
                </a:xfrm>
                <a:prstGeom prst="straightConnector1">
                  <a:avLst/>
                </a:prstGeom>
                <a:ln w="41275">
                  <a:solidFill>
                    <a:srgbClr val="000099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6" name="Ορθογώνιο 35"/>
                    <p:cNvSpPr/>
                    <p:nvPr/>
                  </p:nvSpPr>
                  <p:spPr>
                    <a:xfrm>
                      <a:off x="1749013" y="2614358"/>
                      <a:ext cx="647870" cy="402931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acc>
                                  <m:accPr>
                                    <m:chr m:val="⃗"/>
                                    <m:ctrlP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1" i="1">
                                        <a:solidFill>
                                          <a:srgbClr val="000099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𝑬</m:t>
                                    </m:r>
                                  </m:e>
                                </m:acc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>
                        <a:solidFill>
                          <a:srgbClr val="000099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66" name="Ορθογώνιο 6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49013" y="2614358"/>
                      <a:ext cx="647870" cy="402931"/>
                    </a:xfrm>
                    <a:prstGeom prst="rect">
                      <a:avLst/>
                    </a:prstGeom>
                    <a:blipFill>
                      <a:blip r:embed="rId1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65" name="Ομάδα 64"/>
            <p:cNvGrpSpPr/>
            <p:nvPr/>
          </p:nvGrpSpPr>
          <p:grpSpPr>
            <a:xfrm>
              <a:off x="4499350" y="1764479"/>
              <a:ext cx="7691698" cy="1507044"/>
              <a:chOff x="4499350" y="2180119"/>
              <a:chExt cx="7691698" cy="1507044"/>
            </a:xfrm>
          </p:grpSpPr>
          <p:sp>
            <p:nvSpPr>
              <p:cNvPr id="66" name="Ορθογώνιο 65"/>
              <p:cNvSpPr/>
              <p:nvPr/>
            </p:nvSpPr>
            <p:spPr>
              <a:xfrm>
                <a:off x="4505992" y="2274597"/>
                <a:ext cx="61425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dq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δημιουργεί ηλεκτρικό πεδίο έντασης: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7" name="Ορθογώνιο 66"/>
                  <p:cNvSpPr/>
                  <p:nvPr/>
                </p:nvSpPr>
                <p:spPr>
                  <a:xfrm>
                    <a:off x="10482119" y="2180119"/>
                    <a:ext cx="1708929" cy="69564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𝝈</m:t>
                              </m:r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67" name="Ορθογώνιο 6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82119" y="2180119"/>
                    <a:ext cx="1708929" cy="695640"/>
                  </a:xfrm>
                  <a:prstGeom prst="rect">
                    <a:avLst/>
                  </a:prstGeom>
                  <a:blipFill>
                    <a:blip r:embed="rId2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8" name="Ορθογώνιο 67"/>
              <p:cNvSpPr/>
              <p:nvPr/>
            </p:nvSpPr>
            <p:spPr>
              <a:xfrm>
                <a:off x="4499350" y="3080619"/>
                <a:ext cx="6142515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dq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δημιουργεί ηλεκτρικό πεδίο έντασης: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69" name="Ορθογώνιο 68"/>
                  <p:cNvSpPr/>
                  <p:nvPr/>
                </p:nvSpPr>
                <p:spPr>
                  <a:xfrm>
                    <a:off x="10482119" y="2991523"/>
                    <a:ext cx="1708929" cy="69564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f>
                            <m:f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𝝈</m:t>
                              </m:r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sSub>
                                <m:sSubPr>
                                  <m:ctrlP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sSub>
                                <m:sSubPr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𝜺</m:t>
                                  </m:r>
                                </m:e>
                                <m:sub>
                                  <m: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sSubSup>
                                <m:sSubSup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  <m:sub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b>
                                <m:sup>
                                  <m:r>
                                    <a:rPr lang="en-US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bSup>
                            </m:den>
                          </m:f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69" name="Ορθογώνιο 6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482119" y="2991523"/>
                    <a:ext cx="1708929" cy="695640"/>
                  </a:xfrm>
                  <a:prstGeom prst="rect">
                    <a:avLst/>
                  </a:prstGeom>
                  <a:blipFill>
                    <a:blip r:embed="rId2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70" name="Ορθογώνιο 69"/>
            <p:cNvSpPr/>
            <p:nvPr/>
          </p:nvSpPr>
          <p:spPr>
            <a:xfrm>
              <a:off x="1160544" y="3052995"/>
              <a:ext cx="3669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O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3" name="Ορθογώνιο 72"/>
                <p:cNvSpPr/>
                <p:nvPr/>
              </p:nvSpPr>
              <p:spPr>
                <a:xfrm>
                  <a:off x="3519227" y="4272968"/>
                  <a:ext cx="611578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600" b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e>
                          <m:sub>
                            <m:r>
                              <a:rPr lang="el-GR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73" name="Ορθογώνιο 7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19227" y="4272968"/>
                  <a:ext cx="611578" cy="338554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74" name="Ομάδα 73"/>
            <p:cNvGrpSpPr/>
            <p:nvPr/>
          </p:nvGrpSpPr>
          <p:grpSpPr>
            <a:xfrm>
              <a:off x="4500748" y="3232289"/>
              <a:ext cx="5682119" cy="420132"/>
              <a:chOff x="3382672" y="6360154"/>
              <a:chExt cx="5682119" cy="420132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5" name="TextBox 15"/>
                  <p:cNvSpPr txBox="1"/>
                  <p:nvPr/>
                </p:nvSpPr>
                <p:spPr>
                  <a:xfrm>
                    <a:off x="4675998" y="6385617"/>
                    <a:ext cx="494819" cy="34515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75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675998" y="6385617"/>
                    <a:ext cx="494819" cy="345159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 l="-15854" r="-13415" b="-2280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6" name="Ορθογώνιο 75"/>
              <p:cNvSpPr/>
              <p:nvPr/>
            </p:nvSpPr>
            <p:spPr>
              <a:xfrm>
                <a:off x="3382672" y="6404028"/>
                <a:ext cx="13821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Οι εντάσεις 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7" name="Ορθογώνιο 76"/>
              <p:cNvSpPr/>
              <p:nvPr/>
            </p:nvSpPr>
            <p:spPr>
              <a:xfrm>
                <a:off x="5104106" y="6410954"/>
                <a:ext cx="56432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και 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8" name="TextBox 15"/>
                  <p:cNvSpPr txBox="1"/>
                  <p:nvPr/>
                </p:nvSpPr>
                <p:spPr>
                  <a:xfrm>
                    <a:off x="5576550" y="6392543"/>
                    <a:ext cx="494819" cy="34515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 smtClean="0">
                                      <a:solidFill>
                                        <a:srgbClr val="FF0000"/>
                                      </a:solidFill>
                                      <a:effectLst>
                                        <a:outerShdw blurRad="38100" dist="38100" dir="2700000" algn="tl">
                                          <a:srgbClr val="000000">
                                            <a:alpha val="43137"/>
                                          </a:srgbClr>
                                        </a:outerShdw>
                                      </a:effectLst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</a:endParaRPr>
                  </a:p>
                </p:txBody>
              </p:sp>
            </mc:Choice>
            <mc:Fallback xmlns="">
              <p:sp>
                <p:nvSpPr>
                  <p:cNvPr id="78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576550" y="6392543"/>
                    <a:ext cx="494819" cy="345159"/>
                  </a:xfrm>
                  <a:prstGeom prst="rect">
                    <a:avLst/>
                  </a:prstGeom>
                  <a:blipFill>
                    <a:blip r:embed="rId30"/>
                    <a:stretch>
                      <a:fillRect l="-16049" r="-14815" b="-25000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79" name="Ορθογώνιο 78"/>
              <p:cNvSpPr/>
              <p:nvPr/>
            </p:nvSpPr>
            <p:spPr>
              <a:xfrm>
                <a:off x="5982409" y="6360154"/>
                <a:ext cx="308238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έχουν αντίθετες κατευθύνσεις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p:grpSp>
        <p:grpSp>
          <p:nvGrpSpPr>
            <p:cNvPr id="80" name="Ομάδα 79"/>
            <p:cNvGrpSpPr/>
            <p:nvPr/>
          </p:nvGrpSpPr>
          <p:grpSpPr>
            <a:xfrm>
              <a:off x="3818052" y="3820045"/>
              <a:ext cx="6013828" cy="1620123"/>
              <a:chOff x="3818052" y="3820045"/>
              <a:chExt cx="6013828" cy="162012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81" name="Ορθογώνιο 80"/>
                  <p:cNvSpPr/>
                  <p:nvPr/>
                </p:nvSpPr>
                <p:spPr>
                  <a:xfrm>
                    <a:off x="3818052" y="5101614"/>
                    <a:ext cx="611578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sz="16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1600" b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𝛀</m:t>
                              </m:r>
                            </m:e>
                            <m:sub>
                              <m:r>
                                <a:rPr lang="el-GR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81" name="Ορθογώνιο 8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818052" y="5101614"/>
                    <a:ext cx="611578" cy="338554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4" name="Ορθογώνιο 83"/>
              <p:cNvSpPr/>
              <p:nvPr/>
            </p:nvSpPr>
            <p:spPr>
              <a:xfrm>
                <a:off x="8418031" y="3820045"/>
                <a:ext cx="141384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Αποδείξαμε:</a:t>
                </a:r>
                <a:endParaRPr lang="el-GR" dirty="0"/>
              </a:p>
            </p:txBody>
          </p:sp>
        </p:grpSp>
        <p:grpSp>
          <p:nvGrpSpPr>
            <p:cNvPr id="85" name="Ομάδα 84"/>
            <p:cNvGrpSpPr/>
            <p:nvPr/>
          </p:nvGrpSpPr>
          <p:grpSpPr>
            <a:xfrm>
              <a:off x="2786593" y="3192525"/>
              <a:ext cx="1759139" cy="3397805"/>
              <a:chOff x="2786593" y="3192525"/>
              <a:chExt cx="1759139" cy="3397805"/>
            </a:xfrm>
          </p:grpSpPr>
          <p:cxnSp>
            <p:nvCxnSpPr>
              <p:cNvPr id="86" name="Ευθεία γραμμή σύνδεσης 85"/>
              <p:cNvCxnSpPr>
                <a:endCxn id="19" idx="4"/>
              </p:cNvCxnSpPr>
              <p:nvPr/>
            </p:nvCxnSpPr>
            <p:spPr>
              <a:xfrm>
                <a:off x="3063962" y="5002222"/>
                <a:ext cx="900000" cy="900000"/>
              </a:xfrm>
              <a:prstGeom prst="line">
                <a:avLst/>
              </a:prstGeom>
              <a:ln w="19050">
                <a:solidFill>
                  <a:srgbClr val="000099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7" name="Ομάδα 86"/>
              <p:cNvGrpSpPr/>
              <p:nvPr/>
            </p:nvGrpSpPr>
            <p:grpSpPr>
              <a:xfrm>
                <a:off x="2786593" y="3192525"/>
                <a:ext cx="1759139" cy="3397805"/>
                <a:chOff x="2786593" y="3192525"/>
                <a:chExt cx="1759139" cy="3397805"/>
              </a:xfrm>
            </p:grpSpPr>
            <p:grpSp>
              <p:nvGrpSpPr>
                <p:cNvPr id="88" name="Ομάδα 87"/>
                <p:cNvGrpSpPr/>
                <p:nvPr/>
              </p:nvGrpSpPr>
              <p:grpSpPr>
                <a:xfrm>
                  <a:off x="2786593" y="3918003"/>
                  <a:ext cx="1194174" cy="1994038"/>
                  <a:chOff x="2786593" y="3918003"/>
                  <a:chExt cx="1194174" cy="1994038"/>
                </a:xfrm>
              </p:grpSpPr>
              <p:grpSp>
                <p:nvGrpSpPr>
                  <p:cNvPr id="92" name="Ομάδα 91"/>
                  <p:cNvGrpSpPr/>
                  <p:nvPr/>
                </p:nvGrpSpPr>
                <p:grpSpPr>
                  <a:xfrm>
                    <a:off x="2786593" y="3918003"/>
                    <a:ext cx="1194174" cy="1994038"/>
                    <a:chOff x="2786593" y="3918003"/>
                    <a:chExt cx="1194174" cy="1994038"/>
                  </a:xfrm>
                </p:grpSpPr>
                <p:cxnSp>
                  <p:nvCxnSpPr>
                    <p:cNvPr id="95" name="Ευθεία γραμμή σύνδεσης 94"/>
                    <p:cNvCxnSpPr/>
                    <p:nvPr/>
                  </p:nvCxnSpPr>
                  <p:spPr>
                    <a:xfrm flipV="1">
                      <a:off x="3088302" y="3918003"/>
                      <a:ext cx="288000" cy="1084219"/>
                    </a:xfrm>
                    <a:prstGeom prst="line">
                      <a:avLst/>
                    </a:prstGeom>
                    <a:ln w="19050">
                      <a:solidFill>
                        <a:srgbClr val="000099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96" name="Ορθογώνιο 95"/>
                    <p:cNvSpPr/>
                    <p:nvPr/>
                  </p:nvSpPr>
                  <p:spPr>
                    <a:xfrm>
                      <a:off x="2942371" y="4263729"/>
                      <a:ext cx="32092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16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sz="1600" dirty="0"/>
                    </a:p>
                  </p:txBody>
                </p:sp>
                <p:sp>
                  <p:nvSpPr>
                    <p:cNvPr id="97" name="Ορθογώνιο 96"/>
                    <p:cNvSpPr/>
                    <p:nvPr/>
                  </p:nvSpPr>
                  <p:spPr>
                    <a:xfrm>
                      <a:off x="2786593" y="4827122"/>
                      <a:ext cx="344966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1600" b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l-GR" sz="1600" dirty="0"/>
                    </a:p>
                  </p:txBody>
                </p:sp>
                <p:sp>
                  <p:nvSpPr>
                    <p:cNvPr id="98" name="Ορθογώνιο 97"/>
                    <p:cNvSpPr/>
                    <p:nvPr/>
                  </p:nvSpPr>
                  <p:spPr>
                    <a:xfrm>
                      <a:off x="3109811" y="5198178"/>
                      <a:ext cx="320922" cy="33855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1600" b="1" i="1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sz="1600" dirty="0"/>
                    </a:p>
                  </p:txBody>
                </p:sp>
                <p:cxnSp>
                  <p:nvCxnSpPr>
                    <p:cNvPr id="99" name="Ευθεία γραμμή σύνδεσης 98"/>
                    <p:cNvCxnSpPr>
                      <a:endCxn id="19" idx="4"/>
                    </p:cNvCxnSpPr>
                    <p:nvPr/>
                  </p:nvCxnSpPr>
                  <p:spPr>
                    <a:xfrm>
                      <a:off x="3368767" y="3932041"/>
                      <a:ext cx="612000" cy="1980000"/>
                    </a:xfrm>
                    <a:prstGeom prst="line">
                      <a:avLst/>
                    </a:prstGeom>
                    <a:ln w="19050">
                      <a:solidFill>
                        <a:srgbClr val="000099"/>
                      </a:solidFill>
                      <a:prstDash val="dash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3" name="Ορθογώνιο 92"/>
                      <p:cNvSpPr/>
                      <p:nvPr/>
                    </p:nvSpPr>
                    <p:spPr>
                      <a:xfrm>
                        <a:off x="3191980" y="4155420"/>
                        <a:ext cx="381835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38" name="Ορθογώνιο 137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191980" y="4155420"/>
                        <a:ext cx="381835" cy="369332"/>
                      </a:xfrm>
                      <a:prstGeom prst="rect">
                        <a:avLst/>
                      </a:prstGeom>
                      <a:blipFill>
                        <a:blip r:embed="rId3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4" name="Ορθογώνιο 93"/>
                      <p:cNvSpPr/>
                      <p:nvPr/>
                    </p:nvSpPr>
                    <p:spPr>
                      <a:xfrm>
                        <a:off x="3552200" y="5305351"/>
                        <a:ext cx="381835" cy="369332"/>
                      </a:xfrm>
                      <a:prstGeom prst="rect">
                        <a:avLst/>
                      </a:prstGeom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l-GR" b="1" i="1" smtClean="0">
                                  <a:latin typeface="Cambria Math" panose="02040503050406030204" pitchFamily="18" charset="0"/>
                                </a:rPr>
                                <m:t>𝜽</m:t>
                              </m:r>
                            </m:oMath>
                          </m:oMathPara>
                        </a14:m>
                        <a:endParaRPr lang="el-GR" dirty="0"/>
                      </a:p>
                    </p:txBody>
                  </p:sp>
                </mc:Choice>
                <mc:Fallback xmlns="">
                  <p:sp>
                    <p:nvSpPr>
                      <p:cNvPr id="139" name="Ορθογώνιο 138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552200" y="5305351"/>
                        <a:ext cx="381835" cy="369332"/>
                      </a:xfrm>
                      <a:prstGeom prst="rect">
                        <a:avLst/>
                      </a:prstGeom>
                      <a:blipFill>
                        <a:blip r:embed="rId3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0" name="Ορθογώνιο 89"/>
                    <p:cNvSpPr/>
                    <p:nvPr/>
                  </p:nvSpPr>
                  <p:spPr>
                    <a:xfrm>
                      <a:off x="3101926" y="3192525"/>
                      <a:ext cx="492378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90" name="Ορθογώνιο 89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3101926" y="3192525"/>
                      <a:ext cx="492378" cy="369332"/>
                    </a:xfrm>
                    <a:prstGeom prst="rect">
                      <a:avLst/>
                    </a:prstGeom>
                    <a:blipFill>
                      <a:blip r:embed="rId2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1" name="Ορθογώνιο 90"/>
                    <p:cNvSpPr/>
                    <p:nvPr/>
                  </p:nvSpPr>
                  <p:spPr>
                    <a:xfrm>
                      <a:off x="4054481" y="6220998"/>
                      <a:ext cx="491251" cy="369332"/>
                    </a:xfrm>
                    <a:prstGeom prst="rect">
                      <a:avLst/>
                    </a:prstGeom>
                  </p:spPr>
                  <p:txBody>
                    <a:bodyPr wrap="squar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1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91" name="Ορθογώνιο 90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4054481" y="6220998"/>
                      <a:ext cx="491251" cy="369332"/>
                    </a:xfrm>
                    <a:prstGeom prst="rect">
                      <a:avLst/>
                    </a:prstGeom>
                    <a:blipFill>
                      <a:blip r:embed="rId3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Ορθογώνιο 100"/>
                <p:cNvSpPr/>
                <p:nvPr/>
              </p:nvSpPr>
              <p:spPr>
                <a:xfrm>
                  <a:off x="9661572" y="3714812"/>
                  <a:ext cx="2236381" cy="6956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sSubSup>
                              <m:sSub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sSubSup>
                              <m:sSub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b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bSup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𝛀</m:t>
                            </m:r>
                          </m:num>
                          <m:den>
                            <m:func>
                              <m:func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a:rPr lang="en-US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𝐜𝐨𝐬</m:t>
                                </m:r>
                              </m:fName>
                              <m:e>
                                <m: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𝜽</m:t>
                                </m:r>
                              </m:e>
                            </m:func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01" name="Ορθογώνιο 10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61572" y="3714812"/>
                  <a:ext cx="2236381" cy="695640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2" name="Ομάδα 111"/>
          <p:cNvGrpSpPr/>
          <p:nvPr/>
        </p:nvGrpSpPr>
        <p:grpSpPr>
          <a:xfrm>
            <a:off x="9750135" y="1762948"/>
            <a:ext cx="2365665" cy="2644395"/>
            <a:chOff x="9750135" y="1762948"/>
            <a:chExt cx="2365665" cy="2644395"/>
          </a:xfrm>
        </p:grpSpPr>
        <p:sp>
          <p:nvSpPr>
            <p:cNvPr id="103" name="Ορθογώνιο 102"/>
            <p:cNvSpPr/>
            <p:nvPr/>
          </p:nvSpPr>
          <p:spPr>
            <a:xfrm>
              <a:off x="10557164" y="1762948"/>
              <a:ext cx="1558636" cy="679349"/>
            </a:xfrm>
            <a:prstGeom prst="rect">
              <a:avLst/>
            </a:prstGeom>
            <a:noFill/>
            <a:ln w="190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4" name="Ορθογώνιο 103"/>
            <p:cNvSpPr/>
            <p:nvPr/>
          </p:nvSpPr>
          <p:spPr>
            <a:xfrm>
              <a:off x="10553699" y="2582679"/>
              <a:ext cx="1558636" cy="679349"/>
            </a:xfrm>
            <a:prstGeom prst="rect">
              <a:avLst/>
            </a:prstGeom>
            <a:noFill/>
            <a:ln w="190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5" name="Ορθογώνιο 104"/>
            <p:cNvSpPr/>
            <p:nvPr/>
          </p:nvSpPr>
          <p:spPr>
            <a:xfrm>
              <a:off x="9750135" y="3727994"/>
              <a:ext cx="2074719" cy="679349"/>
            </a:xfrm>
            <a:prstGeom prst="rect">
              <a:avLst/>
            </a:prstGeom>
            <a:noFill/>
            <a:ln w="190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06" name="Ορθογώνιο 105"/>
              <p:cNvSpPr/>
              <p:nvPr/>
            </p:nvSpPr>
            <p:spPr>
              <a:xfrm>
                <a:off x="4619843" y="4264244"/>
                <a:ext cx="2103333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𝛀</m:t>
                          </m:r>
                        </m:num>
                        <m:den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6" name="Ορθογώνιο 10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9843" y="4264244"/>
                <a:ext cx="2103333" cy="665118"/>
              </a:xfrm>
              <a:prstGeom prst="rect">
                <a:avLst/>
              </a:prstGeom>
              <a:blipFill>
                <a:blip r:embed="rId3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Ορθογώνιο 106"/>
              <p:cNvSpPr/>
              <p:nvPr/>
            </p:nvSpPr>
            <p:spPr>
              <a:xfrm>
                <a:off x="4626769" y="4905020"/>
                <a:ext cx="2103333" cy="665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</m:e>
                        <m:sub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𝛀</m:t>
                          </m:r>
                        </m:num>
                        <m:den>
                          <m:func>
                            <m:func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a:rPr lang="en-US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𝐜𝐨𝐬</m:t>
                              </m:r>
                            </m:fName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𝜽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7" name="Ορθογώνιο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26769" y="4905020"/>
                <a:ext cx="2103333" cy="665118"/>
              </a:xfrm>
              <a:prstGeom prst="rect">
                <a:avLst/>
              </a:prstGeom>
              <a:blipFill>
                <a:blip r:embed="rId3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3" name="Ομάδα 112"/>
          <p:cNvGrpSpPr/>
          <p:nvPr/>
        </p:nvGrpSpPr>
        <p:grpSpPr>
          <a:xfrm>
            <a:off x="6660829" y="4331407"/>
            <a:ext cx="1789180" cy="1213250"/>
            <a:chOff x="6660829" y="4433007"/>
            <a:chExt cx="1789180" cy="1213250"/>
          </a:xfrm>
        </p:grpSpPr>
        <p:sp>
          <p:nvSpPr>
            <p:cNvPr id="109" name="Δεξί άγκιστρο 108"/>
            <p:cNvSpPr/>
            <p:nvPr/>
          </p:nvSpPr>
          <p:spPr>
            <a:xfrm>
              <a:off x="6660829" y="4433007"/>
              <a:ext cx="380399" cy="1213250"/>
            </a:xfrm>
            <a:prstGeom prst="rightBrace">
              <a:avLst>
                <a:gd name="adj1" fmla="val 30501"/>
                <a:gd name="adj2" fmla="val 50000"/>
              </a:avLst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7090470" y="4854886"/>
                  <a:ext cx="135953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90470" y="4854886"/>
                  <a:ext cx="1359539" cy="369332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8" name="Ορθογώνιο 117"/>
          <p:cNvSpPr/>
          <p:nvPr/>
        </p:nvSpPr>
        <p:spPr>
          <a:xfrm>
            <a:off x="4541790" y="3225363"/>
            <a:ext cx="5641077" cy="417678"/>
          </a:xfrm>
          <a:prstGeom prst="rect">
            <a:avLst/>
          </a:prstGeom>
          <a:noFill/>
          <a:ln w="190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9" name="Ορθογώνιο 118"/>
          <p:cNvSpPr/>
          <p:nvPr/>
        </p:nvSpPr>
        <p:spPr>
          <a:xfrm>
            <a:off x="7189446" y="4710019"/>
            <a:ext cx="1260564" cy="437359"/>
          </a:xfrm>
          <a:prstGeom prst="rect">
            <a:avLst/>
          </a:prstGeom>
          <a:noFill/>
          <a:ln w="19050">
            <a:solidFill>
              <a:srgbClr val="0000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0" name="TextBox 119"/>
              <p:cNvSpPr txBox="1"/>
              <p:nvPr/>
            </p:nvSpPr>
            <p:spPr>
              <a:xfrm>
                <a:off x="8625127" y="4733263"/>
                <a:ext cx="2307876" cy="3451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e>
                        <m:sub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𝟏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e>
                        <m:sub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sub>
                      </m:sSub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l-GR" sz="20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120" name="TextBox 1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25127" y="4733263"/>
                <a:ext cx="2307876" cy="345159"/>
              </a:xfrm>
              <a:prstGeom prst="rect">
                <a:avLst/>
              </a:prstGeom>
              <a:blipFill>
                <a:blip r:embed="rId39"/>
                <a:stretch>
                  <a:fillRect l="-1852" r="-3439" b="-2280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1" name="Ομάδα 130"/>
          <p:cNvGrpSpPr/>
          <p:nvPr/>
        </p:nvGrpSpPr>
        <p:grpSpPr>
          <a:xfrm>
            <a:off x="8408561" y="4684618"/>
            <a:ext cx="3348173" cy="1465630"/>
            <a:chOff x="8408561" y="4684618"/>
            <a:chExt cx="3348173" cy="1465630"/>
          </a:xfrm>
        </p:grpSpPr>
        <p:sp>
          <p:nvSpPr>
            <p:cNvPr id="121" name="Ορθογώνιο 120"/>
            <p:cNvSpPr/>
            <p:nvPr/>
          </p:nvSpPr>
          <p:spPr>
            <a:xfrm>
              <a:off x="9136083" y="4684618"/>
              <a:ext cx="1836000" cy="504000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23" name="Ευθύγραμμο βέλος σύνδεσης 122"/>
            <p:cNvCxnSpPr/>
            <p:nvPr/>
          </p:nvCxnSpPr>
          <p:spPr>
            <a:xfrm rot="10800000">
              <a:off x="10054083" y="5188618"/>
              <a:ext cx="0" cy="343338"/>
            </a:xfrm>
            <a:prstGeom prst="straightConnector1">
              <a:avLst/>
            </a:prstGeom>
            <a:ln w="38100">
              <a:solidFill>
                <a:srgbClr val="0000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Ορθογώνιο 124"/>
            <p:cNvSpPr/>
            <p:nvPr/>
          </p:nvSpPr>
          <p:spPr>
            <a:xfrm>
              <a:off x="8408561" y="5503917"/>
              <a:ext cx="3348173" cy="646331"/>
            </a:xfrm>
            <a:prstGeom prst="rect">
              <a:avLst/>
            </a:prstGeom>
            <a:ln w="38100">
              <a:solidFill>
                <a:srgbClr val="000099"/>
              </a:solidFill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Ισχύει για κάθε σημείο εντός του σφαιρικού κελύφους</a:t>
              </a:r>
              <a:endParaRPr lang="el-GR" dirty="0"/>
            </a:p>
          </p:txBody>
        </p:sp>
      </p:grpSp>
      <p:grpSp>
        <p:nvGrpSpPr>
          <p:cNvPr id="130" name="Ομάδα 129"/>
          <p:cNvGrpSpPr/>
          <p:nvPr/>
        </p:nvGrpSpPr>
        <p:grpSpPr>
          <a:xfrm>
            <a:off x="5558756" y="6250330"/>
            <a:ext cx="3353096" cy="461665"/>
            <a:chOff x="4326856" y="6186830"/>
            <a:chExt cx="3353096" cy="461665"/>
          </a:xfrm>
        </p:grpSpPr>
        <p:sp>
          <p:nvSpPr>
            <p:cNvPr id="128" name="Ορθογώνιο 127"/>
            <p:cNvSpPr/>
            <p:nvPr/>
          </p:nvSpPr>
          <p:spPr>
            <a:xfrm>
              <a:off x="4326856" y="6186830"/>
              <a:ext cx="182120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κάθε  </a:t>
              </a:r>
              <a:r>
                <a:rPr lang="en-US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 &lt; R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9" name="TextBox 128"/>
                <p:cNvSpPr txBox="1"/>
                <p:nvPr/>
              </p:nvSpPr>
              <p:spPr>
                <a:xfrm>
                  <a:off x="6174796" y="6206445"/>
                  <a:ext cx="1505156" cy="41652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𝟎</m:t>
                            </m:r>
                          </m:e>
                        </m:acc>
                      </m:oMath>
                    </m:oMathPara>
                  </a14:m>
                  <a:endParaRPr lang="el-GR" sz="24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29" name="TextBox 1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4796" y="6206445"/>
                  <a:ext cx="1505156" cy="416524"/>
                </a:xfrm>
                <a:prstGeom prst="rect">
                  <a:avLst/>
                </a:prstGeom>
                <a:blipFill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32" name="Ορθογώνιο 131"/>
          <p:cNvSpPr/>
          <p:nvPr/>
        </p:nvSpPr>
        <p:spPr>
          <a:xfrm>
            <a:off x="3448389" y="1389960"/>
            <a:ext cx="2712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&lt; R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908402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  <p:bldP spid="107" grpId="0"/>
      <p:bldP spid="118" grpId="0" animBg="1"/>
      <p:bldP spid="119" grpId="0" animBg="1"/>
      <p:bldP spid="1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1854333" y="477977"/>
            <a:ext cx="9925491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Γραφική παράσταση της έντασης του ηλεκτρικού πεδίου συναρτήσει της απόστασης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κέντρο φορτισμένου σφαιρικού κελύφους ακτίνας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9" name="Ομάδα 38"/>
          <p:cNvGrpSpPr/>
          <p:nvPr/>
        </p:nvGrpSpPr>
        <p:grpSpPr>
          <a:xfrm>
            <a:off x="3729283" y="1437454"/>
            <a:ext cx="5982660" cy="5386093"/>
            <a:chOff x="3729283" y="1437454"/>
            <a:chExt cx="5982660" cy="5386093"/>
          </a:xfrm>
        </p:grpSpPr>
        <p:grpSp>
          <p:nvGrpSpPr>
            <p:cNvPr id="38" name="Ομάδα 37"/>
            <p:cNvGrpSpPr/>
            <p:nvPr/>
          </p:nvGrpSpPr>
          <p:grpSpPr>
            <a:xfrm>
              <a:off x="3729283" y="1437454"/>
              <a:ext cx="5982660" cy="5375338"/>
              <a:chOff x="3729283" y="1437454"/>
              <a:chExt cx="5982660" cy="5375338"/>
            </a:xfrm>
          </p:grpSpPr>
          <p:grpSp>
            <p:nvGrpSpPr>
              <p:cNvPr id="28" name="Ομάδα 27"/>
              <p:cNvGrpSpPr/>
              <p:nvPr/>
            </p:nvGrpSpPr>
            <p:grpSpPr>
              <a:xfrm>
                <a:off x="3729283" y="1437454"/>
                <a:ext cx="5982660" cy="5292636"/>
                <a:chOff x="3729283" y="1437454"/>
                <a:chExt cx="5982660" cy="5292636"/>
              </a:xfrm>
            </p:grpSpPr>
            <p:graphicFrame>
              <p:nvGraphicFramePr>
                <p:cNvPr id="7" name="Γράφημα 6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803171730"/>
                    </p:ext>
                  </p:extLst>
                </p:nvPr>
              </p:nvGraphicFramePr>
              <p:xfrm>
                <a:off x="4754427" y="3986890"/>
                <a:ext cx="3762375" cy="27432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2"/>
                </a:graphicData>
              </a:graphic>
            </p:graphicFrame>
            <p:sp>
              <p:nvSpPr>
                <p:cNvPr id="10" name="Ορθογώνιο 9"/>
                <p:cNvSpPr/>
                <p:nvPr/>
              </p:nvSpPr>
              <p:spPr>
                <a:xfrm>
                  <a:off x="4599818" y="3976543"/>
                  <a:ext cx="38985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24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</a:t>
                  </a:r>
                  <a:endParaRPr lang="el-GR" sz="2400" dirty="0"/>
                </a:p>
              </p:txBody>
            </p:sp>
            <p:sp>
              <p:nvSpPr>
                <p:cNvPr id="12" name="Οβάλ 11"/>
                <p:cNvSpPr/>
                <p:nvPr/>
              </p:nvSpPr>
              <p:spPr>
                <a:xfrm>
                  <a:off x="3729283" y="1437454"/>
                  <a:ext cx="2520000" cy="2520000"/>
                </a:xfrm>
                <a:prstGeom prst="ellipse">
                  <a:avLst/>
                </a:prstGeom>
                <a:gradFill>
                  <a:gsLst>
                    <a:gs pos="0">
                      <a:srgbClr val="FF0000">
                        <a:alpha val="28000"/>
                        <a:lumMod val="100000"/>
                      </a:srgbClr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solidFill>
                    <a:srgbClr val="FF0000">
                      <a:alpha val="13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15" name="Ευθεία γραμμή σύνδεσης 14"/>
                <p:cNvCxnSpPr/>
                <p:nvPr/>
              </p:nvCxnSpPr>
              <p:spPr>
                <a:xfrm rot="5400000">
                  <a:off x="7227943" y="3936139"/>
                  <a:ext cx="0" cy="496800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" name="Ορθογώνιο 23"/>
              <p:cNvSpPr/>
              <p:nvPr/>
            </p:nvSpPr>
            <p:spPr>
              <a:xfrm>
                <a:off x="6082129" y="6351127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</p:grpSp>
        <p:sp>
          <p:nvSpPr>
            <p:cNvPr id="25" name="Ορθογώνιο 24"/>
            <p:cNvSpPr/>
            <p:nvPr/>
          </p:nvSpPr>
          <p:spPr>
            <a:xfrm>
              <a:off x="8686584" y="6300327"/>
              <a:ext cx="3241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800" dirty="0"/>
            </a:p>
          </p:txBody>
        </p:sp>
      </p:grpSp>
      <p:grpSp>
        <p:nvGrpSpPr>
          <p:cNvPr id="33" name="Ομάδα 32"/>
          <p:cNvGrpSpPr/>
          <p:nvPr/>
        </p:nvGrpSpPr>
        <p:grpSpPr>
          <a:xfrm>
            <a:off x="3279487" y="4438208"/>
            <a:ext cx="3003696" cy="596382"/>
            <a:chOff x="3279487" y="4438208"/>
            <a:chExt cx="3003696" cy="596382"/>
          </a:xfrm>
        </p:grpSpPr>
        <p:cxnSp>
          <p:nvCxnSpPr>
            <p:cNvPr id="26" name="Ευθεία γραμμή σύνδεσης 25"/>
            <p:cNvCxnSpPr/>
            <p:nvPr/>
          </p:nvCxnSpPr>
          <p:spPr>
            <a:xfrm>
              <a:off x="4951183" y="4718339"/>
              <a:ext cx="1332000" cy="0"/>
            </a:xfrm>
            <a:prstGeom prst="line">
              <a:avLst/>
            </a:prstGeom>
            <a:ln w="19050">
              <a:solidFill>
                <a:srgbClr val="000099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2" name="Ορθογώνιο 31"/>
                <p:cNvSpPr/>
                <p:nvPr/>
              </p:nvSpPr>
              <p:spPr>
                <a:xfrm>
                  <a:off x="3279487" y="4438208"/>
                  <a:ext cx="1779783" cy="596382"/>
                </a:xfrm>
                <a:prstGeom prst="rect">
                  <a:avLst/>
                </a:prstGeom>
                <a:ln w="3810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 =</m:t>
                        </m:r>
                        <m:f>
                          <m:fPr>
                            <m:ctrlPr>
                              <a:rPr lang="el-GR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𝝅</m:t>
                                </m:r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𝑹</m:t>
                                </m:r>
                              </m:e>
                              <m:sup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32" name="Ορθογώνιο 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79487" y="4438208"/>
                  <a:ext cx="1779783" cy="596382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1979153" y="4108556"/>
            <a:ext cx="8039594" cy="2582774"/>
            <a:chOff x="1979153" y="4108556"/>
            <a:chExt cx="8039594" cy="2582774"/>
          </a:xfrm>
        </p:grpSpPr>
        <p:grpSp>
          <p:nvGrpSpPr>
            <p:cNvPr id="37" name="Ομάδα 36"/>
            <p:cNvGrpSpPr/>
            <p:nvPr/>
          </p:nvGrpSpPr>
          <p:grpSpPr>
            <a:xfrm>
              <a:off x="5001983" y="4108556"/>
              <a:ext cx="5016764" cy="2582774"/>
              <a:chOff x="5001983" y="4108556"/>
              <a:chExt cx="5016764" cy="2582774"/>
            </a:xfrm>
          </p:grpSpPr>
          <p:grpSp>
            <p:nvGrpSpPr>
              <p:cNvPr id="31" name="Ομάδα 30"/>
              <p:cNvGrpSpPr/>
              <p:nvPr/>
            </p:nvGrpSpPr>
            <p:grpSpPr>
              <a:xfrm>
                <a:off x="5001983" y="4108556"/>
                <a:ext cx="5016764" cy="2542537"/>
                <a:chOff x="5001983" y="4108556"/>
                <a:chExt cx="5016764" cy="2542537"/>
              </a:xfrm>
            </p:grpSpPr>
            <p:grpSp>
              <p:nvGrpSpPr>
                <p:cNvPr id="30" name="Ομάδα 29"/>
                <p:cNvGrpSpPr/>
                <p:nvPr/>
              </p:nvGrpSpPr>
              <p:grpSpPr>
                <a:xfrm>
                  <a:off x="5001983" y="4599093"/>
                  <a:ext cx="4573817" cy="2052000"/>
                  <a:chOff x="5001983" y="4599093"/>
                  <a:chExt cx="4573817" cy="2052000"/>
                </a:xfrm>
              </p:grpSpPr>
              <mc:AlternateContent xmlns:mc="http://schemas.openxmlformats.org/markup-compatibility/2006" xmlns:a14="http://schemas.microsoft.com/office/drawing/2010/main">
                <mc:Choice Requires="a14">
                  <p:graphicFrame>
                    <p:nvGraphicFramePr>
                      <p:cNvPr id="18" name="Γράφημα 1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049262314"/>
                          </p:ext>
                        </p:extLst>
                      </p:nvPr>
                    </p:nvGraphicFramePr>
                    <p:xfrm>
                      <a:off x="5787643" y="4599093"/>
                      <a:ext cx="3788157" cy="2052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4"/>
                      </a:graphicData>
                    </a:graphic>
                  </p:graphicFrame>
                </mc:Choice>
                <mc:Fallback xmlns="">
                  <p:graphicFrame>
                    <p:nvGraphicFramePr>
                      <p:cNvPr id="18" name="Γράφημα 17"/>
                      <p:cNvGraphicFramePr>
                        <a:graphicFrameLocks/>
                      </p:cNvGraphicFramePr>
                      <p:nvPr>
                        <p:extLst>
                          <p:ext uri="{D42A27DB-BD31-4B8C-83A1-F6EECF244321}">
                            <p14:modId xmlns:p14="http://schemas.microsoft.com/office/powerpoint/2010/main" val="3049262314"/>
                          </p:ext>
                        </p:extLst>
                      </p:nvPr>
                    </p:nvGraphicFramePr>
                    <p:xfrm>
                      <a:off x="5787643" y="4599093"/>
                      <a:ext cx="3788157" cy="2052000"/>
                    </p:xfrm>
                    <a:graphic>
                      <a:graphicData uri="http://schemas.openxmlformats.org/drawingml/2006/chart">
                        <c:chart xmlns:c="http://schemas.openxmlformats.org/drawingml/2006/chart" xmlns:r="http://schemas.openxmlformats.org/officeDocument/2006/relationships" r:id="rId5"/>
                      </a:graphicData>
                    </a:graphic>
                  </p:graphicFrame>
                </mc:Fallback>
              </mc:AlternateContent>
              <p:cxnSp>
                <p:nvCxnSpPr>
                  <p:cNvPr id="20" name="Ευθεία γραμμή σύνδεσης 19"/>
                  <p:cNvCxnSpPr/>
                  <p:nvPr/>
                </p:nvCxnSpPr>
                <p:spPr>
                  <a:xfrm>
                    <a:off x="5001983" y="6394739"/>
                    <a:ext cx="1260000" cy="0"/>
                  </a:xfrm>
                  <a:prstGeom prst="line">
                    <a:avLst/>
                  </a:prstGeom>
                  <a:ln w="28575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" name="Ευθεία γραμμή σύνδεσης 20"/>
                  <p:cNvCxnSpPr/>
                  <p:nvPr/>
                </p:nvCxnSpPr>
                <p:spPr>
                  <a:xfrm>
                    <a:off x="6261983" y="4698999"/>
                    <a:ext cx="0" cy="1692000"/>
                  </a:xfrm>
                  <a:prstGeom prst="line">
                    <a:avLst/>
                  </a:prstGeom>
                  <a:ln w="28575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9" name="Ορθογώνιο 28"/>
                    <p:cNvSpPr/>
                    <p:nvPr/>
                  </p:nvSpPr>
                  <p:spPr>
                    <a:xfrm>
                      <a:off x="7052550" y="4108556"/>
                      <a:ext cx="2966197" cy="848374"/>
                    </a:xfrm>
                    <a:prstGeom prst="rect">
                      <a:avLst/>
                    </a:prstGeom>
                    <a:ln w="38100">
                      <a:solidFill>
                        <a:srgbClr val="000099"/>
                      </a:solidFill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=</m:t>
                            </m:r>
                            <m:f>
                              <m:fPr>
                                <m:ctrlP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𝟒</m:t>
                                    </m:r>
                                    <m: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𝝅</m:t>
                                    </m:r>
                                    <m: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𝜺</m:t>
                                    </m:r>
                                  </m:e>
                                  <m:sub>
                                    <m: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𝒒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𝒓</m:t>
                                    </m:r>
                                  </m:e>
                                  <m:sup>
                                    <m:r>
                                      <a:rPr lang="en-US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</m:den>
                            </m:f>
                          </m:oMath>
                        </m:oMathPara>
                      </a14:m>
                      <a:endParaRPr lang="el-GR" sz="2400" dirty="0"/>
                    </a:p>
                  </p:txBody>
                </p:sp>
              </mc:Choice>
              <mc:Fallback xmlns="">
                <p:sp>
                  <p:nvSpPr>
                    <p:cNvPr id="29" name="Ορθογώνιο 2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7052550" y="4108556"/>
                      <a:ext cx="2966197" cy="848374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38100">
                      <a:solidFill>
                        <a:srgbClr val="000099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graphicFrame>
                <p:nvGraphicFramePr>
                  <p:cNvPr id="34" name="Γράφημα 3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172278979"/>
                      </p:ext>
                    </p:extLst>
                  </p:nvPr>
                </p:nvGraphicFramePr>
                <p:xfrm>
                  <a:off x="5771350" y="4560333"/>
                  <a:ext cx="3820741" cy="2130997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7"/>
                  </a:graphicData>
                </a:graphic>
              </p:graphicFrame>
            </mc:Choice>
            <mc:Fallback xmlns="">
              <p:graphicFrame>
                <p:nvGraphicFramePr>
                  <p:cNvPr id="34" name="Γράφημα 33"/>
                  <p:cNvGraphicFramePr>
                    <a:graphicFrameLocks/>
                  </p:cNvGraphicFramePr>
                  <p:nvPr>
                    <p:extLst>
                      <p:ext uri="{D42A27DB-BD31-4B8C-83A1-F6EECF244321}">
                        <p14:modId xmlns:p14="http://schemas.microsoft.com/office/powerpoint/2010/main" val="3172278979"/>
                      </p:ext>
                    </p:extLst>
                  </p:nvPr>
                </p:nvGraphicFramePr>
                <p:xfrm>
                  <a:off x="5771350" y="4560333"/>
                  <a:ext cx="3820741" cy="2130997"/>
                </p:xfrm>
                <a:graphic>
                  <a:graphicData uri="http://schemas.openxmlformats.org/drawingml/2006/chart">
                    <c:chart xmlns:c="http://schemas.openxmlformats.org/drawingml/2006/chart" xmlns:r="http://schemas.openxmlformats.org/officeDocument/2006/relationships" r:id="rId8"/>
                  </a:graphicData>
                </a:graphic>
              </p:graphicFrame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1979153" y="5324161"/>
                  <a:ext cx="2017347" cy="461665"/>
                </a:xfrm>
                <a:prstGeom prst="rect">
                  <a:avLst/>
                </a:prstGeom>
                <a:ln w="38100">
                  <a:solidFill>
                    <a:srgbClr val="000099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&lt;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𝑹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=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9153" y="5324161"/>
                  <a:ext cx="2017347" cy="461665"/>
                </a:xfrm>
                <a:prstGeom prst="rect">
                  <a:avLst/>
                </a:prstGeom>
                <a:blipFill>
                  <a:blip r:embed="rId9"/>
                  <a:stretch>
                    <a:fillRect b="-12195"/>
                  </a:stretch>
                </a:blipFill>
                <a:ln w="38100">
                  <a:solidFill>
                    <a:srgbClr val="000099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89724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-3102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3270954" y="445940"/>
            <a:ext cx="8881445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σφαίρας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607172" y="1935244"/>
            <a:ext cx="2525853" cy="2520000"/>
            <a:chOff x="607172" y="1935244"/>
            <a:chExt cx="2525853" cy="2520000"/>
          </a:xfrm>
        </p:grpSpPr>
        <p:sp>
          <p:nvSpPr>
            <p:cNvPr id="6" name="Οβάλ 5"/>
            <p:cNvSpPr/>
            <p:nvPr/>
          </p:nvSpPr>
          <p:spPr>
            <a:xfrm>
              <a:off x="613025" y="1935244"/>
              <a:ext cx="2520000" cy="2520000"/>
            </a:xfrm>
            <a:prstGeom prst="ellipse">
              <a:avLst/>
            </a:prstGeom>
            <a:gradFill>
              <a:gsLst>
                <a:gs pos="0">
                  <a:srgbClr val="FF0000">
                    <a:alpha val="46000"/>
                  </a:srgbClr>
                </a:gs>
                <a:gs pos="100000">
                  <a:schemeClr val="tx1"/>
                </a:gs>
              </a:gsLst>
              <a:path path="circle">
                <a:fillToRect l="50000" t="50000" r="50000" b="50000"/>
              </a:path>
            </a:gradFill>
            <a:ln>
              <a:solidFill>
                <a:srgbClr val="FF0000">
                  <a:alpha val="1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" name="Ορθογώνιο 13"/>
            <p:cNvSpPr/>
            <p:nvPr/>
          </p:nvSpPr>
          <p:spPr>
            <a:xfrm>
              <a:off x="799807" y="3490813"/>
              <a:ext cx="51328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+q</a:t>
              </a:r>
              <a:endParaRPr lang="el-GR" sz="2400" dirty="0"/>
            </a:p>
          </p:txBody>
        </p:sp>
        <p:sp>
          <p:nvSpPr>
            <p:cNvPr id="15" name="Ορθογώνιο 14"/>
            <p:cNvSpPr/>
            <p:nvPr/>
          </p:nvSpPr>
          <p:spPr>
            <a:xfrm>
              <a:off x="695552" y="2718239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400" dirty="0"/>
            </a:p>
          </p:txBody>
        </p:sp>
        <p:cxnSp>
          <p:nvCxnSpPr>
            <p:cNvPr id="16" name="Ευθύγραμμο βέλος σύνδεσης 15"/>
            <p:cNvCxnSpPr/>
            <p:nvPr/>
          </p:nvCxnSpPr>
          <p:spPr>
            <a:xfrm flipV="1">
              <a:off x="607172" y="3202884"/>
              <a:ext cx="1256759" cy="1056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Ορθογώνιο 16"/>
            <p:cNvSpPr/>
            <p:nvPr/>
          </p:nvSpPr>
          <p:spPr>
            <a:xfrm>
              <a:off x="1592344" y="3154595"/>
              <a:ext cx="366919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endParaRPr lang="el-GR" dirty="0"/>
            </a:p>
          </p:txBody>
        </p:sp>
      </p:grpSp>
      <p:grpSp>
        <p:nvGrpSpPr>
          <p:cNvPr id="32" name="Ομάδα 31"/>
          <p:cNvGrpSpPr/>
          <p:nvPr/>
        </p:nvGrpSpPr>
        <p:grpSpPr>
          <a:xfrm>
            <a:off x="1850251" y="1955892"/>
            <a:ext cx="1126229" cy="1238464"/>
            <a:chOff x="1850251" y="2286092"/>
            <a:chExt cx="1126229" cy="1238464"/>
          </a:xfrm>
        </p:grpSpPr>
        <p:sp>
          <p:nvSpPr>
            <p:cNvPr id="33" name="Ορθογώνιο 32"/>
            <p:cNvSpPr/>
            <p:nvPr/>
          </p:nvSpPr>
          <p:spPr>
            <a:xfrm>
              <a:off x="2173602" y="2525033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400" dirty="0"/>
            </a:p>
          </p:txBody>
        </p:sp>
        <p:cxnSp>
          <p:nvCxnSpPr>
            <p:cNvPr id="34" name="Ευθύγραμμο βέλος σύνδεσης 33"/>
            <p:cNvCxnSpPr/>
            <p:nvPr/>
          </p:nvCxnSpPr>
          <p:spPr>
            <a:xfrm flipV="1">
              <a:off x="1850251" y="2286092"/>
              <a:ext cx="1126229" cy="1238464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7" name="Ομάδα 26"/>
          <p:cNvGrpSpPr/>
          <p:nvPr/>
        </p:nvGrpSpPr>
        <p:grpSpPr>
          <a:xfrm>
            <a:off x="72038" y="1408423"/>
            <a:ext cx="12026954" cy="3600000"/>
            <a:chOff x="24367" y="1339375"/>
            <a:chExt cx="12026954" cy="3600000"/>
          </a:xfrm>
        </p:grpSpPr>
        <p:sp>
          <p:nvSpPr>
            <p:cNvPr id="28" name="Ορθογώνιο 27"/>
            <p:cNvSpPr/>
            <p:nvPr/>
          </p:nvSpPr>
          <p:spPr>
            <a:xfrm>
              <a:off x="4082244" y="2026747"/>
              <a:ext cx="796907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Περικλείουμε το φορτίο 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δηλαδή όλ</a:t>
              </a:r>
              <a:r>
                <a:rPr lang="el-GR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τη σφαίρα, με την κατάλληλη κλειστή επιφάνεια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επιφάνεια αυτή είναι μια ομόκεντρη με τη φορτισμένη σφαίρα σφαιρική επιφάνεια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p:grpSp>
          <p:nvGrpSpPr>
            <p:cNvPr id="29" name="Ομάδα 28"/>
            <p:cNvGrpSpPr/>
            <p:nvPr/>
          </p:nvGrpSpPr>
          <p:grpSpPr>
            <a:xfrm>
              <a:off x="24367" y="1339375"/>
              <a:ext cx="3600000" cy="3600000"/>
              <a:chOff x="-81140" y="882178"/>
              <a:chExt cx="3600000" cy="3600000"/>
            </a:xfrm>
          </p:grpSpPr>
          <p:sp>
            <p:nvSpPr>
              <p:cNvPr id="30" name="Οβάλ 29"/>
              <p:cNvSpPr/>
              <p:nvPr/>
            </p:nvSpPr>
            <p:spPr>
              <a:xfrm>
                <a:off x="-81140" y="882178"/>
                <a:ext cx="3600000" cy="360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3200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1" name="Ορθογώνιο 30"/>
              <p:cNvSpPr/>
              <p:nvPr/>
            </p:nvSpPr>
            <p:spPr>
              <a:xfrm>
                <a:off x="114271" y="1539917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</p:grpSp>
      <p:grpSp>
        <p:nvGrpSpPr>
          <p:cNvPr id="35" name="Ομάδα 34"/>
          <p:cNvGrpSpPr/>
          <p:nvPr/>
        </p:nvGrpSpPr>
        <p:grpSpPr>
          <a:xfrm>
            <a:off x="4175154" y="3064984"/>
            <a:ext cx="6192389" cy="461665"/>
            <a:chOff x="3235723" y="4085156"/>
            <a:chExt cx="6118627" cy="747494"/>
          </a:xfrm>
        </p:grpSpPr>
        <p:sp>
          <p:nvSpPr>
            <p:cNvPr id="36" name="Ορθογώνιο 35"/>
            <p:cNvSpPr/>
            <p:nvPr/>
          </p:nvSpPr>
          <p:spPr>
            <a:xfrm>
              <a:off x="3235723" y="4085156"/>
              <a:ext cx="6064141" cy="7474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Διαιρούμε τη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σφαιρική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σε στοιχειώδεις επιφάνειες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8888681" y="4134146"/>
                  <a:ext cx="465669" cy="67222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88681" y="4134146"/>
                  <a:ext cx="465669" cy="67222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2833187" y="1341993"/>
            <a:ext cx="9406147" cy="2988091"/>
            <a:chOff x="2744287" y="1710293"/>
            <a:chExt cx="9406147" cy="2988091"/>
          </a:xfrm>
        </p:grpSpPr>
        <p:sp>
          <p:nvSpPr>
            <p:cNvPr id="39" name="Οβάλ 38"/>
            <p:cNvSpPr/>
            <p:nvPr/>
          </p:nvSpPr>
          <p:spPr>
            <a:xfrm rot="2492984">
              <a:off x="2744287" y="2262494"/>
              <a:ext cx="339977" cy="187569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76000"/>
              </a:schemeClr>
            </a:solidFill>
            <a:ln>
              <a:solidFill>
                <a:schemeClr val="tx1">
                  <a:alpha val="2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0" name="Ορθογώνιο 39"/>
            <p:cNvSpPr/>
            <p:nvPr/>
          </p:nvSpPr>
          <p:spPr>
            <a:xfrm>
              <a:off x="4039814" y="3990498"/>
              <a:ext cx="811062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Επιλέγουμε τη στοιχειώδη επιφάνεια </a:t>
              </a:r>
              <a:r>
                <a:rPr lang="en-US" sz="24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σημείο υπολογισμού της έντασης του ηλεκτρικού πεδίου</a:t>
              </a:r>
              <a:endParaRPr lang="el-GR" sz="1600" i="1" dirty="0">
                <a:solidFill>
                  <a:srgbClr val="000099"/>
                </a:solidFill>
              </a:endParaRPr>
            </a:p>
          </p:txBody>
        </p:sp>
        <p:cxnSp>
          <p:nvCxnSpPr>
            <p:cNvPr id="41" name="Ευθύγραμμο βέλος σύνδεσης 40"/>
            <p:cNvCxnSpPr/>
            <p:nvPr/>
          </p:nvCxnSpPr>
          <p:spPr>
            <a:xfrm flipV="1">
              <a:off x="2888799" y="1925974"/>
              <a:ext cx="396000" cy="4320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TextBox 41"/>
                <p:cNvSpPr txBox="1"/>
                <p:nvPr/>
              </p:nvSpPr>
              <p:spPr>
                <a:xfrm>
                  <a:off x="2846444" y="1710293"/>
                  <a:ext cx="354264" cy="3114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6444" y="1710293"/>
                  <a:ext cx="354264" cy="311432"/>
                </a:xfrm>
                <a:prstGeom prst="rect">
                  <a:avLst/>
                </a:prstGeom>
                <a:blipFill>
                  <a:blip r:embed="rId4"/>
                  <a:stretch>
                    <a:fillRect l="-17241" r="-15517" b="-78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4" name="Ορθογώνιο 43"/>
          <p:cNvSpPr/>
          <p:nvPr/>
        </p:nvSpPr>
        <p:spPr>
          <a:xfrm>
            <a:off x="4005624" y="5830088"/>
            <a:ext cx="30638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 φορτίο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την κλειστή επιφάνεια </a:t>
            </a:r>
            <a:r>
              <a:rPr lang="el-G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sz="1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7190658" y="5656320"/>
                <a:ext cx="1931363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0658" y="5656320"/>
                <a:ext cx="1931363" cy="104522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Ομάδα 45"/>
          <p:cNvGrpSpPr/>
          <p:nvPr/>
        </p:nvGrpSpPr>
        <p:grpSpPr>
          <a:xfrm>
            <a:off x="3035159" y="1188609"/>
            <a:ext cx="8910920" cy="4256839"/>
            <a:chOff x="2958959" y="1569609"/>
            <a:chExt cx="8910920" cy="4256839"/>
          </a:xfrm>
        </p:grpSpPr>
        <p:cxnSp>
          <p:nvCxnSpPr>
            <p:cNvPr id="47" name="Ευθύγραμμο βέλος σύνδεσης 46"/>
            <p:cNvCxnSpPr/>
            <p:nvPr/>
          </p:nvCxnSpPr>
          <p:spPr>
            <a:xfrm flipV="1">
              <a:off x="2958959" y="1710204"/>
              <a:ext cx="612000" cy="66600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Ορθογώνιο 47"/>
            <p:cNvSpPr/>
            <p:nvPr/>
          </p:nvSpPr>
          <p:spPr>
            <a:xfrm>
              <a:off x="4021135" y="4872341"/>
              <a:ext cx="784874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Λόγω συμμετρίας της κατανομής</a:t>
              </a:r>
              <a:r>
                <a:rPr lang="en-US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ένταση του ηλεκτρικού πεδίου θα έχει ακτινική κατεύθυνση</a:t>
              </a:r>
              <a:r>
                <a:rPr lang="en-US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όλα τα σημεία της σφαιρικής επιφάνειας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 μέτρο της έντασης του ηλεκτρικού πεδίου είναι σταθερό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>
                <a:xfrm>
                  <a:off x="3528107" y="1569609"/>
                  <a:ext cx="22602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8107" y="1569609"/>
                  <a:ext cx="226023" cy="345159"/>
                </a:xfrm>
                <a:prstGeom prst="rect">
                  <a:avLst/>
                </a:prstGeom>
                <a:blipFill>
                  <a:blip r:embed="rId6"/>
                  <a:stretch>
                    <a:fillRect l="-27027" r="-27027"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50" name="Ορθογώνιο 49"/>
          <p:cNvSpPr/>
          <p:nvPr/>
        </p:nvSpPr>
        <p:spPr>
          <a:xfrm>
            <a:off x="4121489" y="1389960"/>
            <a:ext cx="2712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l-GR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781025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45" grpId="0"/>
      <p:bldP spid="5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67" y="438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6" name="Ομάδα 5"/>
          <p:cNvGrpSpPr/>
          <p:nvPr/>
        </p:nvGrpSpPr>
        <p:grpSpPr>
          <a:xfrm>
            <a:off x="4022387" y="1934794"/>
            <a:ext cx="4941528" cy="1045223"/>
            <a:chOff x="4123987" y="970746"/>
            <a:chExt cx="4941528" cy="1045223"/>
          </a:xfrm>
        </p:grpSpPr>
        <p:sp>
          <p:nvSpPr>
            <p:cNvPr id="7" name="Ορθογώνιο 6"/>
            <p:cNvSpPr/>
            <p:nvPr/>
          </p:nvSpPr>
          <p:spPr>
            <a:xfrm>
              <a:off x="4123987" y="1144514"/>
              <a:ext cx="3063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φορτίο 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κλειστή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Ορθογώνιο 7"/>
                <p:cNvSpPr/>
                <p:nvPr/>
              </p:nvSpPr>
              <p:spPr>
                <a:xfrm>
                  <a:off x="7134152" y="970746"/>
                  <a:ext cx="1931363" cy="10452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0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8" name="Ορθογώνιο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4152" y="970746"/>
                  <a:ext cx="1931363" cy="104522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Ορθογώνιο 8"/>
              <p:cNvSpPr/>
              <p:nvPr/>
            </p:nvSpPr>
            <p:spPr>
              <a:xfrm>
                <a:off x="5520880" y="3104352"/>
                <a:ext cx="3438377" cy="4383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⟹  </m:t>
                      </m:r>
                      <m:acc>
                        <m:accPr>
                          <m:chr m:val="⃗"/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𝒅𝑨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Ορθογώνιο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0880" y="3104352"/>
                <a:ext cx="3438377" cy="4383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8845874" y="2140884"/>
            <a:ext cx="3213729" cy="1360543"/>
            <a:chOff x="9036374" y="2178984"/>
            <a:chExt cx="3213729" cy="1360543"/>
          </a:xfrm>
        </p:grpSpPr>
        <p:sp>
          <p:nvSpPr>
            <p:cNvPr id="10" name="Δεξί άγκιστρο 9"/>
            <p:cNvSpPr/>
            <p:nvPr/>
          </p:nvSpPr>
          <p:spPr>
            <a:xfrm>
              <a:off x="9036374" y="2178984"/>
              <a:ext cx="358321" cy="1332850"/>
            </a:xfrm>
            <a:prstGeom prst="rightBrace">
              <a:avLst>
                <a:gd name="adj1" fmla="val 37332"/>
                <a:gd name="adj2" fmla="val 50000"/>
              </a:avLst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000099"/>
                </a:solidFill>
              </a:endParaRPr>
            </a:p>
          </p:txBody>
        </p:sp>
        <p:grpSp>
          <p:nvGrpSpPr>
            <p:cNvPr id="11" name="Ομάδα 10"/>
            <p:cNvGrpSpPr/>
            <p:nvPr/>
          </p:nvGrpSpPr>
          <p:grpSpPr>
            <a:xfrm>
              <a:off x="9408462" y="2302571"/>
              <a:ext cx="2841641" cy="1236956"/>
              <a:chOff x="9024871" y="3080851"/>
              <a:chExt cx="2841641" cy="123695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" name="Ορθογώνιο 11"/>
                  <p:cNvSpPr/>
                  <p:nvPr/>
                </p:nvSpPr>
                <p:spPr>
                  <a:xfrm>
                    <a:off x="9024871" y="3080851"/>
                    <a:ext cx="1481816" cy="104522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l-GR" sz="2000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</m:t>
                              </m:r>
                            </m:sub>
                            <m:sup/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</m:nary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sz="20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2" name="Ορθογώνιο 1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24871" y="3080851"/>
                    <a:ext cx="1481816" cy="104522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3" name="Ομάδα 12"/>
              <p:cNvGrpSpPr/>
              <p:nvPr/>
            </p:nvGrpSpPr>
            <p:grpSpPr>
              <a:xfrm>
                <a:off x="9769299" y="3088240"/>
                <a:ext cx="2097213" cy="1229567"/>
                <a:chOff x="9810863" y="3088240"/>
                <a:chExt cx="2097213" cy="122956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Ορθογώνιο 13"/>
                    <p:cNvSpPr/>
                    <p:nvPr/>
                  </p:nvSpPr>
                  <p:spPr>
                    <a:xfrm>
                      <a:off x="10507628" y="3398420"/>
                      <a:ext cx="1400448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𝒅𝑨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⟹</m:t>
                            </m:r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14" name="Ορθογώνιο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507628" y="3398420"/>
                      <a:ext cx="1400448" cy="40011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Ορθογώνιο 14"/>
                    <p:cNvSpPr/>
                    <p:nvPr/>
                  </p:nvSpPr>
                  <p:spPr>
                    <a:xfrm>
                      <a:off x="9810863" y="3088240"/>
                      <a:ext cx="1445717" cy="122956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eqArr>
                                  <m:eqArrPr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l-GR" sz="2000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𝛔𝛗𝛂𝛊𝛒</m:t>
                                    </m:r>
                                    <m:r>
                                      <a:rPr lang="el-GR" sz="2000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𝛊𝛋𝛈</m:t>
                                    </m:r>
                                  </m:e>
                                  <m:e>
                                    <m:r>
                                      <a:rPr lang="el-GR" sz="2000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𝛆𝛑𝛊𝛗𝛂𝛎𝛆𝛊𝛂</m:t>
                                    </m:r>
                                  </m:e>
                                </m:eqAr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15" name="Ορθογώνιο 1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10863" y="3088240"/>
                      <a:ext cx="1445717" cy="1229567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Ορθογώνιο 15"/>
              <p:cNvSpPr/>
              <p:nvPr/>
            </p:nvSpPr>
            <p:spPr>
              <a:xfrm>
                <a:off x="5930607" y="3860852"/>
                <a:ext cx="1481816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6" name="Ορθογώνιο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607" y="3860852"/>
                <a:ext cx="1481816" cy="10452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Ομάδα 16"/>
          <p:cNvGrpSpPr/>
          <p:nvPr/>
        </p:nvGrpSpPr>
        <p:grpSpPr>
          <a:xfrm>
            <a:off x="7027703" y="3893641"/>
            <a:ext cx="1935886" cy="1229567"/>
            <a:chOff x="5108054" y="3087766"/>
            <a:chExt cx="1935886" cy="1229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Ορθογώνιο 17"/>
                <p:cNvSpPr/>
                <p:nvPr/>
              </p:nvSpPr>
              <p:spPr>
                <a:xfrm>
                  <a:off x="5531282" y="3397946"/>
                  <a:ext cx="151265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8" name="Ορθογώνιο 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1282" y="3397946"/>
                  <a:ext cx="1512658" cy="40011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Ορθογώνιο 18"/>
                <p:cNvSpPr/>
                <p:nvPr/>
              </p:nvSpPr>
              <p:spPr>
                <a:xfrm>
                  <a:off x="5108054" y="3087766"/>
                  <a:ext cx="1445717" cy="122956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sz="20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𝛔𝛗𝛂𝛊𝛒</m:t>
                                </m:r>
                                <m:r>
                                  <a:rPr lang="el-GR" sz="2000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𝛊𝛋𝛈</m:t>
                                </m:r>
                              </m:e>
                              <m:e>
                                <m:r>
                                  <a:rPr lang="el-GR" sz="2000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9" name="Ορθογώνιο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8054" y="3087766"/>
                  <a:ext cx="1445717" cy="122956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Ορθογώνιο 19"/>
                <p:cNvSpPr/>
                <p:nvPr/>
              </p:nvSpPr>
              <p:spPr>
                <a:xfrm>
                  <a:off x="5329208" y="3397946"/>
                  <a:ext cx="46679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20" name="Ορθογώνιο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9208" y="3397946"/>
                  <a:ext cx="466794" cy="4001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Ορθογώνιο 20"/>
              <p:cNvSpPr/>
              <p:nvPr/>
            </p:nvSpPr>
            <p:spPr>
              <a:xfrm>
                <a:off x="8880114" y="3888149"/>
                <a:ext cx="2368405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1" name="Ορθογώνιο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0114" y="3888149"/>
                <a:ext cx="2368405" cy="104522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2" name="Ομάδα 21"/>
          <p:cNvGrpSpPr/>
          <p:nvPr/>
        </p:nvGrpSpPr>
        <p:grpSpPr>
          <a:xfrm>
            <a:off x="7081477" y="2054828"/>
            <a:ext cx="4159834" cy="2883657"/>
            <a:chOff x="7043377" y="1263962"/>
            <a:chExt cx="4159834" cy="2883657"/>
          </a:xfrm>
        </p:grpSpPr>
        <p:sp>
          <p:nvSpPr>
            <p:cNvPr id="23" name="Ορθογώνιο 22"/>
            <p:cNvSpPr/>
            <p:nvPr/>
          </p:nvSpPr>
          <p:spPr>
            <a:xfrm>
              <a:off x="7043377" y="1263962"/>
              <a:ext cx="1791988" cy="936952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4" name="Ορθογώνιο 23"/>
            <p:cNvSpPr/>
            <p:nvPr/>
          </p:nvSpPr>
          <p:spPr>
            <a:xfrm>
              <a:off x="8896414" y="3283619"/>
              <a:ext cx="2306797" cy="864000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Ορθογώνιο 24"/>
              <p:cNvSpPr/>
              <p:nvPr/>
            </p:nvSpPr>
            <p:spPr>
              <a:xfrm>
                <a:off x="5759980" y="5782078"/>
                <a:ext cx="2133276" cy="6756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25" name="Ορθογώνιο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80" y="5782078"/>
                <a:ext cx="2133276" cy="67563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Ορθογώνιο 25"/>
              <p:cNvSpPr/>
              <p:nvPr/>
            </p:nvSpPr>
            <p:spPr>
              <a:xfrm>
                <a:off x="7887093" y="5698507"/>
                <a:ext cx="2056269" cy="848374"/>
              </a:xfrm>
              <a:prstGeom prst="rect">
                <a:avLst/>
              </a:prstGeom>
              <a:ln w="38100">
                <a:solidFill>
                  <a:srgbClr val="000099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26" name="Ορθογώνιο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7093" y="5698507"/>
                <a:ext cx="2056269" cy="84837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38100">
                <a:solidFill>
                  <a:srgbClr val="000099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Ομάδα 26"/>
          <p:cNvGrpSpPr/>
          <p:nvPr/>
        </p:nvGrpSpPr>
        <p:grpSpPr>
          <a:xfrm>
            <a:off x="54405" y="1249797"/>
            <a:ext cx="3699725" cy="3764041"/>
            <a:chOff x="54405" y="1569609"/>
            <a:chExt cx="3699725" cy="3764041"/>
          </a:xfrm>
        </p:grpSpPr>
        <p:grpSp>
          <p:nvGrpSpPr>
            <p:cNvPr id="28" name="Ομάδα 27"/>
            <p:cNvGrpSpPr/>
            <p:nvPr/>
          </p:nvGrpSpPr>
          <p:grpSpPr>
            <a:xfrm>
              <a:off x="593492" y="2267488"/>
              <a:ext cx="2520000" cy="2520000"/>
              <a:chOff x="593492" y="2267488"/>
              <a:chExt cx="2520000" cy="2520000"/>
            </a:xfrm>
          </p:grpSpPr>
          <p:grpSp>
            <p:nvGrpSpPr>
              <p:cNvPr id="42" name="Ομάδα 41"/>
              <p:cNvGrpSpPr/>
              <p:nvPr/>
            </p:nvGrpSpPr>
            <p:grpSpPr>
              <a:xfrm>
                <a:off x="593492" y="2267488"/>
                <a:ext cx="2520000" cy="2520000"/>
                <a:chOff x="593492" y="2267488"/>
                <a:chExt cx="2520000" cy="2520000"/>
              </a:xfrm>
            </p:grpSpPr>
            <p:sp>
              <p:nvSpPr>
                <p:cNvPr id="44" name="Οβάλ 43"/>
                <p:cNvSpPr/>
                <p:nvPr/>
              </p:nvSpPr>
              <p:spPr>
                <a:xfrm>
                  <a:off x="593492" y="2267488"/>
                  <a:ext cx="2520000" cy="2520000"/>
                </a:xfrm>
                <a:prstGeom prst="ellipse">
                  <a:avLst/>
                </a:prstGeom>
                <a:gradFill>
                  <a:gsLst>
                    <a:gs pos="0">
                      <a:srgbClr val="FF0000">
                        <a:alpha val="80000"/>
                      </a:srgbClr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solidFill>
                    <a:srgbClr val="FF0000">
                      <a:alpha val="13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5" name="Ορθογώνιο 44"/>
                <p:cNvSpPr/>
                <p:nvPr/>
              </p:nvSpPr>
              <p:spPr>
                <a:xfrm>
                  <a:off x="729466" y="3722792"/>
                  <a:ext cx="569387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endParaRPr lang="el-GR" sz="2800" dirty="0"/>
                </a:p>
              </p:txBody>
            </p:sp>
            <p:sp>
              <p:nvSpPr>
                <p:cNvPr id="46" name="Ορθογώνιο 45"/>
                <p:cNvSpPr/>
                <p:nvPr/>
              </p:nvSpPr>
              <p:spPr>
                <a:xfrm>
                  <a:off x="670149" y="3020556"/>
                  <a:ext cx="42351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2800" dirty="0"/>
                </a:p>
              </p:txBody>
            </p:sp>
          </p:grpSp>
          <p:cxnSp>
            <p:nvCxnSpPr>
              <p:cNvPr id="43" name="Ευθύγραμμο βέλος σύνδεσης 42"/>
              <p:cNvCxnSpPr>
                <a:stCxn id="44" idx="2"/>
              </p:cNvCxnSpPr>
              <p:nvPr/>
            </p:nvCxnSpPr>
            <p:spPr>
              <a:xfrm flipV="1">
                <a:off x="593492" y="3516924"/>
                <a:ext cx="1256759" cy="1056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Ομάδα 28"/>
            <p:cNvGrpSpPr/>
            <p:nvPr/>
          </p:nvGrpSpPr>
          <p:grpSpPr>
            <a:xfrm>
              <a:off x="1850251" y="2286092"/>
              <a:ext cx="1126229" cy="1238464"/>
              <a:chOff x="1850251" y="2286092"/>
              <a:chExt cx="1126229" cy="1238464"/>
            </a:xfrm>
          </p:grpSpPr>
          <p:sp>
            <p:nvSpPr>
              <p:cNvPr id="40" name="Ορθογώνιο 39"/>
              <p:cNvSpPr/>
              <p:nvPr/>
            </p:nvSpPr>
            <p:spPr>
              <a:xfrm>
                <a:off x="2173602" y="2525033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  <p:cxnSp>
            <p:nvCxnSpPr>
              <p:cNvPr id="41" name="Ευθύγραμμο βέλος σύνδεσης 40"/>
              <p:cNvCxnSpPr>
                <a:endCxn id="35" idx="0"/>
              </p:cNvCxnSpPr>
              <p:nvPr/>
            </p:nvCxnSpPr>
            <p:spPr>
              <a:xfrm flipV="1">
                <a:off x="1850251" y="2286092"/>
                <a:ext cx="1126229" cy="1238464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Ομάδα 29"/>
            <p:cNvGrpSpPr/>
            <p:nvPr/>
          </p:nvGrpSpPr>
          <p:grpSpPr>
            <a:xfrm>
              <a:off x="54405" y="1733650"/>
              <a:ext cx="3600000" cy="3600000"/>
              <a:chOff x="-59472" y="1187866"/>
              <a:chExt cx="3600000" cy="3600000"/>
            </a:xfrm>
          </p:grpSpPr>
          <p:sp>
            <p:nvSpPr>
              <p:cNvPr id="38" name="Οβάλ 37"/>
              <p:cNvSpPr/>
              <p:nvPr/>
            </p:nvSpPr>
            <p:spPr>
              <a:xfrm>
                <a:off x="-59472" y="1187866"/>
                <a:ext cx="3600000" cy="360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3200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39" name="Ορθογώνιο 38"/>
              <p:cNvSpPr/>
              <p:nvPr/>
            </p:nvSpPr>
            <p:spPr>
              <a:xfrm>
                <a:off x="380971" y="1539917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  <p:grpSp>
          <p:nvGrpSpPr>
            <p:cNvPr id="31" name="Ομάδα 30"/>
            <p:cNvGrpSpPr/>
            <p:nvPr/>
          </p:nvGrpSpPr>
          <p:grpSpPr>
            <a:xfrm>
              <a:off x="2744287" y="1710293"/>
              <a:ext cx="540512" cy="739770"/>
              <a:chOff x="2744287" y="1710293"/>
              <a:chExt cx="540512" cy="739770"/>
            </a:xfrm>
          </p:grpSpPr>
          <p:sp>
            <p:nvSpPr>
              <p:cNvPr id="35" name="Οβάλ 34"/>
              <p:cNvSpPr/>
              <p:nvPr/>
            </p:nvSpPr>
            <p:spPr>
              <a:xfrm rot="2492984">
                <a:off x="2744287" y="2262494"/>
                <a:ext cx="339977" cy="187569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  <a:alpha val="76000"/>
                </a:schemeClr>
              </a:solidFill>
              <a:ln>
                <a:solidFill>
                  <a:schemeClr val="tx1">
                    <a:alpha val="23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36" name="Ευθύγραμμο βέλος σύνδεσης 35"/>
              <p:cNvCxnSpPr/>
              <p:nvPr/>
            </p:nvCxnSpPr>
            <p:spPr>
              <a:xfrm flipV="1">
                <a:off x="2888799" y="1925974"/>
                <a:ext cx="396000" cy="43200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2846444" y="1710293"/>
                    <a:ext cx="354264" cy="3114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46444" y="1710293"/>
                    <a:ext cx="354264" cy="3114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17241" r="-15517" b="-784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2" name="Ομάδα 31"/>
            <p:cNvGrpSpPr/>
            <p:nvPr/>
          </p:nvGrpSpPr>
          <p:grpSpPr>
            <a:xfrm>
              <a:off x="2958959" y="1569609"/>
              <a:ext cx="795171" cy="806595"/>
              <a:chOff x="2958959" y="1569609"/>
              <a:chExt cx="795171" cy="806595"/>
            </a:xfrm>
          </p:grpSpPr>
          <p:cxnSp>
            <p:nvCxnSpPr>
              <p:cNvPr id="33" name="Ευθύγραμμο βέλος σύνδεσης 32"/>
              <p:cNvCxnSpPr/>
              <p:nvPr/>
            </p:nvCxnSpPr>
            <p:spPr>
              <a:xfrm flipV="1">
                <a:off x="2958959" y="1710204"/>
                <a:ext cx="612000" cy="666000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3528107" y="1569609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8107" y="1569609"/>
                    <a:ext cx="226023" cy="345159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27027" r="-27027" b="-52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0" name="Ορθογώνιο 49"/>
          <p:cNvSpPr/>
          <p:nvPr/>
        </p:nvSpPr>
        <p:spPr>
          <a:xfrm>
            <a:off x="4121489" y="1389960"/>
            <a:ext cx="27126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</a:t>
            </a:r>
            <a:r>
              <a:rPr lang="el-GR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2370203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21" grpId="0"/>
      <p:bldP spid="25" grpId="0"/>
      <p:bldP spid="2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Ομάδα 9"/>
          <p:cNvGrpSpPr/>
          <p:nvPr/>
        </p:nvGrpSpPr>
        <p:grpSpPr>
          <a:xfrm>
            <a:off x="1382277" y="1317223"/>
            <a:ext cx="4778714" cy="1813693"/>
            <a:chOff x="1851197" y="1691299"/>
            <a:chExt cx="4778714" cy="1813693"/>
          </a:xfrm>
        </p:grpSpPr>
        <p:sp>
          <p:nvSpPr>
            <p:cNvPr id="11" name="Ορθογώνιο 10"/>
            <p:cNvSpPr/>
            <p:nvPr/>
          </p:nvSpPr>
          <p:spPr>
            <a:xfrm>
              <a:off x="3917309" y="1691299"/>
              <a:ext cx="27126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Περίπτωση:  </a:t>
              </a:r>
              <a:r>
                <a:rPr lang="en-US" sz="28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 &lt; R</a:t>
              </a:r>
              <a:endParaRPr lang="el-GR" sz="2000" dirty="0"/>
            </a:p>
          </p:txBody>
        </p:sp>
        <p:grpSp>
          <p:nvGrpSpPr>
            <p:cNvPr id="13" name="Ομάδα 12"/>
            <p:cNvGrpSpPr/>
            <p:nvPr/>
          </p:nvGrpSpPr>
          <p:grpSpPr>
            <a:xfrm>
              <a:off x="1851197" y="2862808"/>
              <a:ext cx="646367" cy="642184"/>
              <a:chOff x="4093440" y="2776199"/>
              <a:chExt cx="646367" cy="588241"/>
            </a:xfrm>
          </p:grpSpPr>
          <p:sp>
            <p:nvSpPr>
              <p:cNvPr id="15" name="Ορθογώνιο 14"/>
              <p:cNvSpPr/>
              <p:nvPr/>
            </p:nvSpPr>
            <p:spPr>
              <a:xfrm>
                <a:off x="4187711" y="2776199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  <p:cxnSp>
            <p:nvCxnSpPr>
              <p:cNvPr id="16" name="Ευθύγραμμο βέλος σύνδεσης 15"/>
              <p:cNvCxnSpPr/>
              <p:nvPr/>
            </p:nvCxnSpPr>
            <p:spPr>
              <a:xfrm flipV="1">
                <a:off x="4093440" y="2815719"/>
                <a:ext cx="646367" cy="54872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Ομάδα 2"/>
          <p:cNvGrpSpPr/>
          <p:nvPr/>
        </p:nvGrpSpPr>
        <p:grpSpPr>
          <a:xfrm>
            <a:off x="406636" y="2162430"/>
            <a:ext cx="8643846" cy="1980000"/>
            <a:chOff x="406636" y="2162430"/>
            <a:chExt cx="8643846" cy="1980000"/>
          </a:xfrm>
        </p:grpSpPr>
        <p:grpSp>
          <p:nvGrpSpPr>
            <p:cNvPr id="79" name="Ομάδα 78"/>
            <p:cNvGrpSpPr/>
            <p:nvPr/>
          </p:nvGrpSpPr>
          <p:grpSpPr>
            <a:xfrm>
              <a:off x="406636" y="2162430"/>
              <a:ext cx="1980000" cy="1980000"/>
              <a:chOff x="406636" y="2162430"/>
              <a:chExt cx="1980000" cy="1980000"/>
            </a:xfrm>
          </p:grpSpPr>
          <p:sp>
            <p:nvSpPr>
              <p:cNvPr id="73" name="Οβάλ 72"/>
              <p:cNvSpPr/>
              <p:nvPr/>
            </p:nvSpPr>
            <p:spPr>
              <a:xfrm>
                <a:off x="406636" y="2162430"/>
                <a:ext cx="1980000" cy="198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8" name="Ορθογώνιο 77"/>
              <p:cNvSpPr/>
              <p:nvPr/>
            </p:nvSpPr>
            <p:spPr>
              <a:xfrm>
                <a:off x="494848" y="2350089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  <p:sp>
          <p:nvSpPr>
            <p:cNvPr id="88" name="Ορθογώνιο 87"/>
            <p:cNvSpPr/>
            <p:nvPr/>
          </p:nvSpPr>
          <p:spPr>
            <a:xfrm>
              <a:off x="3449720" y="2380530"/>
              <a:ext cx="5600762" cy="110799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την κατάλληλη κλειστή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. Η επιφάνεια </a:t>
              </a:r>
              <a:r>
                <a:rPr lang="el-GR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είναι μια σφαιρική επιφάνεια ομόκεντρη με τη φορτισμένη σφαίρα, έχει ακτίνα </a:t>
              </a:r>
              <a:r>
                <a:rPr lang="en-US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και όγκο:</a:t>
              </a:r>
              <a:endParaRPr lang="el-GR" i="1" dirty="0"/>
            </a:p>
          </p:txBody>
        </p:sp>
      </p:grpSp>
      <p:grpSp>
        <p:nvGrpSpPr>
          <p:cNvPr id="17" name="Ομάδα 16"/>
          <p:cNvGrpSpPr/>
          <p:nvPr/>
        </p:nvGrpSpPr>
        <p:grpSpPr>
          <a:xfrm>
            <a:off x="63207" y="1893412"/>
            <a:ext cx="2581365" cy="2520000"/>
            <a:chOff x="532127" y="2267488"/>
            <a:chExt cx="2581365" cy="2520000"/>
          </a:xfrm>
        </p:grpSpPr>
        <p:grpSp>
          <p:nvGrpSpPr>
            <p:cNvPr id="18" name="Ομάδα 17"/>
            <p:cNvGrpSpPr/>
            <p:nvPr/>
          </p:nvGrpSpPr>
          <p:grpSpPr>
            <a:xfrm>
              <a:off x="532127" y="2267488"/>
              <a:ext cx="2581365" cy="2520000"/>
              <a:chOff x="532127" y="2267488"/>
              <a:chExt cx="2581365" cy="2520000"/>
            </a:xfrm>
          </p:grpSpPr>
          <p:sp>
            <p:nvSpPr>
              <p:cNvPr id="20" name="Οβάλ 19"/>
              <p:cNvSpPr/>
              <p:nvPr/>
            </p:nvSpPr>
            <p:spPr>
              <a:xfrm>
                <a:off x="593492" y="2267488"/>
                <a:ext cx="2520000" cy="2520000"/>
              </a:xfrm>
              <a:prstGeom prst="ellipse">
                <a:avLst/>
              </a:prstGeom>
              <a:gradFill>
                <a:gsLst>
                  <a:gs pos="0">
                    <a:srgbClr val="FF0000">
                      <a:lumMod val="100000"/>
                      <a:alpha val="0"/>
                    </a:srgbClr>
                  </a:gs>
                  <a:gs pos="100000">
                    <a:schemeClr val="tx1">
                      <a:lumMod val="75000"/>
                      <a:lumOff val="2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rgbClr val="FF0000">
                    <a:alpha val="13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21" name="Ορθογώνιο 20"/>
              <p:cNvSpPr/>
              <p:nvPr/>
            </p:nvSpPr>
            <p:spPr>
              <a:xfrm>
                <a:off x="532127" y="3614353"/>
                <a:ext cx="5132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+q</a:t>
                </a:r>
                <a:endParaRPr lang="el-GR" sz="2400" dirty="0"/>
              </a:p>
            </p:txBody>
          </p:sp>
          <p:sp>
            <p:nvSpPr>
              <p:cNvPr id="22" name="Ορθογώνιο 21"/>
              <p:cNvSpPr/>
              <p:nvPr/>
            </p:nvSpPr>
            <p:spPr>
              <a:xfrm>
                <a:off x="1215272" y="3095779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</p:grpSp>
        <p:cxnSp>
          <p:nvCxnSpPr>
            <p:cNvPr id="19" name="Ευθύγραμμο βέλος σύνδεσης 18"/>
            <p:cNvCxnSpPr/>
            <p:nvPr/>
          </p:nvCxnSpPr>
          <p:spPr>
            <a:xfrm flipV="1">
              <a:off x="593492" y="3529624"/>
              <a:ext cx="1256759" cy="0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1" name="TextBox 70"/>
          <p:cNvSpPr txBox="1"/>
          <p:nvPr/>
        </p:nvSpPr>
        <p:spPr>
          <a:xfrm>
            <a:off x="0" y="-31025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2" name="TextBox 71"/>
          <p:cNvSpPr txBox="1"/>
          <p:nvPr/>
        </p:nvSpPr>
        <p:spPr>
          <a:xfrm flipH="1">
            <a:off x="1381331" y="445940"/>
            <a:ext cx="1077106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σφαίρας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ή πυκνότητα φορτίου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Ομάδα 1"/>
          <p:cNvGrpSpPr/>
          <p:nvPr/>
        </p:nvGrpSpPr>
        <p:grpSpPr>
          <a:xfrm>
            <a:off x="3449719" y="1774300"/>
            <a:ext cx="5516477" cy="576248"/>
            <a:chOff x="3449719" y="1857428"/>
            <a:chExt cx="5516477" cy="576248"/>
          </a:xfrm>
        </p:grpSpPr>
        <p:sp>
          <p:nvSpPr>
            <p:cNvPr id="85" name="Ορθογώνιο 84"/>
            <p:cNvSpPr/>
            <p:nvPr/>
          </p:nvSpPr>
          <p:spPr>
            <a:xfrm>
              <a:off x="3449719" y="1990295"/>
              <a:ext cx="223330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Πυκνότητα φορτίου: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6" name="TextBox 85"/>
                <p:cNvSpPr txBox="1"/>
                <p:nvPr/>
              </p:nvSpPr>
              <p:spPr>
                <a:xfrm>
                  <a:off x="5788020" y="1857428"/>
                  <a:ext cx="3178176" cy="576248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𝝆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𝑽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    </m:t>
                        </m:r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𝝆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sz="20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𝑽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88020" y="1857428"/>
                  <a:ext cx="3178176" cy="576248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0" name="Ορθογώνιο 89"/>
              <p:cNvSpPr/>
              <p:nvPr/>
            </p:nvSpPr>
            <p:spPr>
              <a:xfrm>
                <a:off x="9040091" y="2549576"/>
                <a:ext cx="1603644" cy="6694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000" b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𝑽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sz="2000" b="1" i="1" dirty="0">
                  <a:solidFill>
                    <a:srgbClr val="000099"/>
                  </a:solidFill>
                </a:endParaRPr>
              </a:p>
            </p:txBody>
          </p:sp>
        </mc:Choice>
        <mc:Fallback xmlns="">
          <p:sp>
            <p:nvSpPr>
              <p:cNvPr id="90" name="Ορθογώνιο 8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40091" y="2549576"/>
                <a:ext cx="1603644" cy="66947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2" name="Ομάδα 101"/>
          <p:cNvGrpSpPr/>
          <p:nvPr/>
        </p:nvGrpSpPr>
        <p:grpSpPr>
          <a:xfrm>
            <a:off x="211725" y="5138945"/>
            <a:ext cx="7047861" cy="669479"/>
            <a:chOff x="211725" y="5138945"/>
            <a:chExt cx="7047861" cy="669479"/>
          </a:xfrm>
        </p:grpSpPr>
        <p:sp>
          <p:nvSpPr>
            <p:cNvPr id="89" name="Ορθογώνιο 88"/>
            <p:cNvSpPr/>
            <p:nvPr/>
          </p:nvSpPr>
          <p:spPr>
            <a:xfrm>
              <a:off x="211725" y="5229807"/>
              <a:ext cx="541488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κλειστή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περικλείει ηλεκτρικό φορτίο:</a:t>
              </a:r>
              <a:endParaRPr lang="el-GR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5525009" y="5138945"/>
                  <a:ext cx="1734577" cy="66947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𝝆</m:t>
                        </m:r>
                        <m:f>
                          <m:fPr>
                            <m:ctrlP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</m:num>
                          <m:den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l-GR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𝝅</m:t>
                        </m:r>
                        <m:sSup>
                          <m:sSupPr>
                            <m:ctrlP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25009" y="5138945"/>
                  <a:ext cx="1734577" cy="669479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3" name="Ομάδα 102"/>
          <p:cNvGrpSpPr/>
          <p:nvPr/>
        </p:nvGrpSpPr>
        <p:grpSpPr>
          <a:xfrm>
            <a:off x="-5502" y="5800923"/>
            <a:ext cx="7346243" cy="1045223"/>
            <a:chOff x="-5502" y="5800923"/>
            <a:chExt cx="7346243" cy="1045223"/>
          </a:xfrm>
        </p:grpSpPr>
        <p:sp>
          <p:nvSpPr>
            <p:cNvPr id="93" name="Ορθογώνιο 92"/>
            <p:cNvSpPr/>
            <p:nvPr/>
          </p:nvSpPr>
          <p:spPr>
            <a:xfrm>
              <a:off x="-5502" y="5873227"/>
              <a:ext cx="5414880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την κλειστή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που περικλείει ηλεκτρικό φορτίο </a:t>
              </a:r>
              <a:r>
                <a:rPr lang="el-GR" sz="24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l-GR" i="1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Ορθογώνιο 93"/>
                <p:cNvSpPr/>
                <p:nvPr/>
              </p:nvSpPr>
              <p:spPr>
                <a:xfrm>
                  <a:off x="5409378" y="5800923"/>
                  <a:ext cx="1931363" cy="10452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0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4" name="Ορθογώνιο 9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409378" y="5800923"/>
                  <a:ext cx="1931363" cy="1045223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04" name="Ομάδα 103"/>
          <p:cNvGrpSpPr/>
          <p:nvPr/>
        </p:nvGrpSpPr>
        <p:grpSpPr>
          <a:xfrm>
            <a:off x="7277557" y="5338994"/>
            <a:ext cx="3135670" cy="1260000"/>
            <a:chOff x="7277557" y="5338994"/>
            <a:chExt cx="3135670" cy="1260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6" name="Ορθογώνιο 95"/>
                <p:cNvSpPr/>
                <p:nvPr/>
              </p:nvSpPr>
              <p:spPr>
                <a:xfrm>
                  <a:off x="8011672" y="5411592"/>
                  <a:ext cx="2401555" cy="10452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0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𝝅𝝆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96" name="Ορθογώνιο 9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011672" y="5411592"/>
                  <a:ext cx="2401555" cy="1045223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99" name="Ομάδα 98"/>
            <p:cNvGrpSpPr/>
            <p:nvPr/>
          </p:nvGrpSpPr>
          <p:grpSpPr>
            <a:xfrm>
              <a:off x="7277557" y="5338994"/>
              <a:ext cx="716805" cy="1260000"/>
              <a:chOff x="10675095" y="4231124"/>
              <a:chExt cx="716805" cy="1260000"/>
            </a:xfrm>
          </p:grpSpPr>
          <p:sp>
            <p:nvSpPr>
              <p:cNvPr id="95" name="Δεξί άγκιστρο 94"/>
              <p:cNvSpPr/>
              <p:nvPr/>
            </p:nvSpPr>
            <p:spPr>
              <a:xfrm>
                <a:off x="10675095" y="4231124"/>
                <a:ext cx="358321" cy="1260000"/>
              </a:xfrm>
              <a:prstGeom prst="rightBrace">
                <a:avLst>
                  <a:gd name="adj1" fmla="val 37332"/>
                  <a:gd name="adj2" fmla="val 50000"/>
                </a:avLst>
              </a:prstGeom>
              <a:ln w="28575">
                <a:solidFill>
                  <a:srgbClr val="000099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>
                  <a:solidFill>
                    <a:srgbClr val="000099"/>
                  </a:solidFill>
                </a:endParaRPr>
              </a:p>
            </p:txBody>
          </p:sp>
          <p:cxnSp>
            <p:nvCxnSpPr>
              <p:cNvPr id="98" name="Ευθύγραμμο βέλος σύνδεσης 97"/>
              <p:cNvCxnSpPr/>
              <p:nvPr/>
            </p:nvCxnSpPr>
            <p:spPr>
              <a:xfrm flipV="1">
                <a:off x="11033416" y="4851400"/>
                <a:ext cx="358484" cy="0"/>
              </a:xfrm>
              <a:prstGeom prst="straightConnector1">
                <a:avLst/>
              </a:prstGeom>
              <a:ln w="57150">
                <a:solidFill>
                  <a:srgbClr val="000099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Ομάδα 4"/>
          <p:cNvGrpSpPr/>
          <p:nvPr/>
        </p:nvGrpSpPr>
        <p:grpSpPr>
          <a:xfrm>
            <a:off x="1883025" y="1898808"/>
            <a:ext cx="10356309" cy="2243052"/>
            <a:chOff x="1883025" y="1898808"/>
            <a:chExt cx="10356309" cy="2243052"/>
          </a:xfrm>
        </p:grpSpPr>
        <p:sp>
          <p:nvSpPr>
            <p:cNvPr id="81" name="Οβάλ 80"/>
            <p:cNvSpPr/>
            <p:nvPr/>
          </p:nvSpPr>
          <p:spPr>
            <a:xfrm rot="2492984">
              <a:off x="1883025" y="2455576"/>
              <a:ext cx="270041" cy="192331"/>
            </a:xfrm>
            <a:prstGeom prst="ellipse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  <a:alpha val="32000"/>
                  </a:schemeClr>
                </a:gs>
                <a:gs pos="2000">
                  <a:schemeClr val="tx1">
                    <a:alpha val="27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chemeClr val="tx1">
                  <a:alpha val="2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83" name="Ευθύγραμμο βέλος σύνδεσης 82"/>
            <p:cNvCxnSpPr/>
            <p:nvPr/>
          </p:nvCxnSpPr>
          <p:spPr>
            <a:xfrm flipV="1">
              <a:off x="1975376" y="2154238"/>
              <a:ext cx="396000" cy="3600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4" name="TextBox 83"/>
                <p:cNvSpPr txBox="1"/>
                <p:nvPr/>
              </p:nvSpPr>
              <p:spPr>
                <a:xfrm>
                  <a:off x="2070751" y="1898808"/>
                  <a:ext cx="354264" cy="3114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84" name="TextBox 8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0751" y="1898808"/>
                  <a:ext cx="354264" cy="311432"/>
                </a:xfrm>
                <a:prstGeom prst="rect">
                  <a:avLst/>
                </a:prstGeom>
                <a:blipFill>
                  <a:blip r:embed="rId8"/>
                  <a:stretch>
                    <a:fillRect l="-17241" r="-15517"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4" name="Ορθογώνιο 43"/>
            <p:cNvSpPr/>
            <p:nvPr/>
          </p:nvSpPr>
          <p:spPr>
            <a:xfrm>
              <a:off x="3448389" y="3341641"/>
              <a:ext cx="8790945" cy="8002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Επιλέγουμε τη στοιχειώδη επιφάνεια </a:t>
              </a:r>
              <a:r>
                <a:rPr lang="en-US" sz="28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σημείο υπολογισμού της έντασης του ηλεκτρικού πεδίου</a:t>
              </a:r>
              <a:endParaRPr lang="el-GR" i="1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101" name="Ομάδα 100"/>
          <p:cNvGrpSpPr/>
          <p:nvPr/>
        </p:nvGrpSpPr>
        <p:grpSpPr>
          <a:xfrm>
            <a:off x="2029015" y="2010307"/>
            <a:ext cx="9256380" cy="3105648"/>
            <a:chOff x="2029015" y="2010307"/>
            <a:chExt cx="9256380" cy="3105648"/>
          </a:xfrm>
        </p:grpSpPr>
        <p:cxnSp>
          <p:nvCxnSpPr>
            <p:cNvPr id="82" name="Ευθύγραμμο βέλος σύνδεσης 81"/>
            <p:cNvCxnSpPr/>
            <p:nvPr/>
          </p:nvCxnSpPr>
          <p:spPr>
            <a:xfrm flipV="1">
              <a:off x="2029015" y="2010307"/>
              <a:ext cx="612000" cy="54000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TextBox 86"/>
                <p:cNvSpPr txBox="1"/>
                <p:nvPr/>
              </p:nvSpPr>
              <p:spPr>
                <a:xfrm>
                  <a:off x="2590215" y="2063117"/>
                  <a:ext cx="22602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90215" y="2063117"/>
                  <a:ext cx="226023" cy="345159"/>
                </a:xfrm>
                <a:prstGeom prst="rect">
                  <a:avLst/>
                </a:prstGeom>
                <a:blipFill>
                  <a:blip r:embed="rId9"/>
                  <a:stretch>
                    <a:fillRect l="-27027" r="-27027"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0" name="Ορθογώνιο 99"/>
            <p:cNvSpPr/>
            <p:nvPr/>
          </p:nvSpPr>
          <p:spPr>
            <a:xfrm>
              <a:off x="3436651" y="4100292"/>
              <a:ext cx="7848744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Λόγω συμμετρίας της κατανομής</a:t>
              </a:r>
              <a:r>
                <a:rPr 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ένταση του ηλεκτρικού πεδίου θα έχει ακτινική κατεύθυνση</a:t>
              </a:r>
              <a:r>
                <a:rPr lang="en-US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όλα τα σημεία της σφαιρικής επιφάνειας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μέτρο της έντασης του ηλεκτρικού πεδίου είναι σταθερό</a:t>
              </a:r>
              <a:endParaRPr lang="el-GR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4863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Ομάδα 43"/>
          <p:cNvGrpSpPr/>
          <p:nvPr/>
        </p:nvGrpSpPr>
        <p:grpSpPr>
          <a:xfrm>
            <a:off x="0" y="-31025"/>
            <a:ext cx="12192000" cy="4444437"/>
            <a:chOff x="0" y="-31025"/>
            <a:chExt cx="12192000" cy="4444437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382277" y="1389960"/>
              <a:ext cx="4778714" cy="1740956"/>
              <a:chOff x="1851197" y="1764036"/>
              <a:chExt cx="4778714" cy="1740956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3917309" y="1764036"/>
                <a:ext cx="27126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Περίπτωση:  </a:t>
                </a:r>
                <a:r>
                  <a:rPr lang="en-US" sz="28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&lt; R</a:t>
                </a:r>
                <a:endParaRPr lang="el-GR" sz="2000" dirty="0"/>
              </a:p>
            </p:txBody>
          </p:sp>
          <p:grpSp>
            <p:nvGrpSpPr>
              <p:cNvPr id="6" name="Ομάδα 5"/>
              <p:cNvGrpSpPr/>
              <p:nvPr/>
            </p:nvGrpSpPr>
            <p:grpSpPr>
              <a:xfrm>
                <a:off x="1851197" y="2862808"/>
                <a:ext cx="646367" cy="642184"/>
                <a:chOff x="4093440" y="2776199"/>
                <a:chExt cx="646367" cy="588241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4187711" y="2776199"/>
                  <a:ext cx="3048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2400" dirty="0"/>
                </a:p>
              </p:txBody>
            </p:sp>
            <p:cxnSp>
              <p:nvCxnSpPr>
                <p:cNvPr id="8" name="Ευθύγραμμο βέλος σύνδεσης 7"/>
                <p:cNvCxnSpPr/>
                <p:nvPr/>
              </p:nvCxnSpPr>
              <p:spPr>
                <a:xfrm flipV="1">
                  <a:off x="4093440" y="2815719"/>
                  <a:ext cx="646367" cy="548721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 w="sm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" name="Ομάδα 8"/>
            <p:cNvGrpSpPr/>
            <p:nvPr/>
          </p:nvGrpSpPr>
          <p:grpSpPr>
            <a:xfrm>
              <a:off x="406636" y="2162430"/>
              <a:ext cx="1980000" cy="1980000"/>
              <a:chOff x="406636" y="2162430"/>
              <a:chExt cx="1980000" cy="1980000"/>
            </a:xfrm>
          </p:grpSpPr>
          <p:sp>
            <p:nvSpPr>
              <p:cNvPr id="10" name="Οβάλ 9"/>
              <p:cNvSpPr/>
              <p:nvPr/>
            </p:nvSpPr>
            <p:spPr>
              <a:xfrm>
                <a:off x="406636" y="2162430"/>
                <a:ext cx="1980000" cy="198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1" name="Ορθογώνιο 10"/>
              <p:cNvSpPr/>
              <p:nvPr/>
            </p:nvSpPr>
            <p:spPr>
              <a:xfrm>
                <a:off x="494848" y="2350089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  <p:grpSp>
          <p:nvGrpSpPr>
            <p:cNvPr id="12" name="Ομάδα 11"/>
            <p:cNvGrpSpPr/>
            <p:nvPr/>
          </p:nvGrpSpPr>
          <p:grpSpPr>
            <a:xfrm>
              <a:off x="63207" y="1893412"/>
              <a:ext cx="2581365" cy="2520000"/>
              <a:chOff x="532127" y="2267488"/>
              <a:chExt cx="2581365" cy="2520000"/>
            </a:xfrm>
          </p:grpSpPr>
          <p:grpSp>
            <p:nvGrpSpPr>
              <p:cNvPr id="13" name="Ομάδα 12"/>
              <p:cNvGrpSpPr/>
              <p:nvPr/>
            </p:nvGrpSpPr>
            <p:grpSpPr>
              <a:xfrm>
                <a:off x="532127" y="2267488"/>
                <a:ext cx="2581365" cy="2520000"/>
                <a:chOff x="532127" y="2267488"/>
                <a:chExt cx="2581365" cy="2520000"/>
              </a:xfrm>
            </p:grpSpPr>
            <p:sp>
              <p:nvSpPr>
                <p:cNvPr id="15" name="Οβάλ 14"/>
                <p:cNvSpPr/>
                <p:nvPr/>
              </p:nvSpPr>
              <p:spPr>
                <a:xfrm>
                  <a:off x="593492" y="2267488"/>
                  <a:ext cx="2520000" cy="2520000"/>
                </a:xfrm>
                <a:prstGeom prst="ellipse">
                  <a:avLst/>
                </a:prstGeom>
                <a:gradFill>
                  <a:gsLst>
                    <a:gs pos="0">
                      <a:srgbClr val="FF0000">
                        <a:lumMod val="100000"/>
                        <a:alpha val="0"/>
                      </a:srgbClr>
                    </a:gs>
                    <a:gs pos="100000">
                      <a:schemeClr val="tx1">
                        <a:lumMod val="75000"/>
                        <a:lumOff val="25000"/>
                      </a:schemeClr>
                    </a:gs>
                  </a:gsLst>
                  <a:path path="circle">
                    <a:fillToRect l="50000" t="50000" r="50000" b="50000"/>
                  </a:path>
                </a:gradFill>
                <a:ln>
                  <a:solidFill>
                    <a:srgbClr val="FF0000">
                      <a:alpha val="13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16" name="Ορθογώνιο 15"/>
                <p:cNvSpPr/>
                <p:nvPr/>
              </p:nvSpPr>
              <p:spPr>
                <a:xfrm>
                  <a:off x="532127" y="3614353"/>
                  <a:ext cx="51328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endParaRPr lang="el-GR" sz="2400" dirty="0"/>
                </a:p>
              </p:txBody>
            </p:sp>
            <p:sp>
              <p:nvSpPr>
                <p:cNvPr id="17" name="Ορθογώνιο 16"/>
                <p:cNvSpPr/>
                <p:nvPr/>
              </p:nvSpPr>
              <p:spPr>
                <a:xfrm>
                  <a:off x="1215272" y="3095779"/>
                  <a:ext cx="38985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2400" dirty="0"/>
                </a:p>
              </p:txBody>
            </p:sp>
          </p:grpSp>
          <p:cxnSp>
            <p:nvCxnSpPr>
              <p:cNvPr id="14" name="Ευθύγραμμο βέλος σύνδεσης 13"/>
              <p:cNvCxnSpPr/>
              <p:nvPr/>
            </p:nvCxnSpPr>
            <p:spPr>
              <a:xfrm flipV="1">
                <a:off x="593492" y="3529624"/>
                <a:ext cx="1256759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TextBox 17"/>
            <p:cNvSpPr txBox="1"/>
            <p:nvPr/>
          </p:nvSpPr>
          <p:spPr>
            <a:xfrm>
              <a:off x="0" y="-31025"/>
              <a:ext cx="12192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Εφαρμογές του Νόμου του </a:t>
              </a:r>
              <a:r>
                <a:rPr lang="en-US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Gauss </a:t>
              </a:r>
              <a:r>
                <a:rPr lang="el-GR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για το Ηλεκτρικό Πεδίο</a:t>
              </a:r>
              <a:endParaRPr lang="el-G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2" name="Οβάλ 21"/>
            <p:cNvSpPr/>
            <p:nvPr/>
          </p:nvSpPr>
          <p:spPr>
            <a:xfrm rot="2492984">
              <a:off x="1883025" y="2455576"/>
              <a:ext cx="270041" cy="192331"/>
            </a:xfrm>
            <a:prstGeom prst="ellipse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  <a:alpha val="32000"/>
                  </a:schemeClr>
                </a:gs>
                <a:gs pos="2000">
                  <a:schemeClr val="tx1">
                    <a:alpha val="27000"/>
                  </a:schemeClr>
                </a:gs>
              </a:gsLst>
              <a:path path="circle">
                <a:fillToRect l="50000" t="50000" r="50000" b="50000"/>
              </a:path>
            </a:gradFill>
            <a:ln>
              <a:solidFill>
                <a:schemeClr val="tx1">
                  <a:alpha val="2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23" name="Ευθύγραμμο βέλος σύνδεσης 22"/>
            <p:cNvCxnSpPr/>
            <p:nvPr/>
          </p:nvCxnSpPr>
          <p:spPr>
            <a:xfrm flipV="1">
              <a:off x="1975376" y="2154238"/>
              <a:ext cx="396000" cy="3600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070751" y="1898808"/>
                  <a:ext cx="354264" cy="3114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0751" y="1898808"/>
                  <a:ext cx="354264" cy="311432"/>
                </a:xfrm>
                <a:prstGeom prst="rect">
                  <a:avLst/>
                </a:prstGeom>
                <a:blipFill>
                  <a:blip r:embed="rId2"/>
                  <a:stretch>
                    <a:fillRect l="-17241" r="-15517" b="-769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0" name="Ομάδα 39"/>
            <p:cNvGrpSpPr/>
            <p:nvPr/>
          </p:nvGrpSpPr>
          <p:grpSpPr>
            <a:xfrm>
              <a:off x="2029015" y="2010307"/>
              <a:ext cx="787223" cy="540000"/>
              <a:chOff x="2029015" y="2010307"/>
              <a:chExt cx="787223" cy="540000"/>
            </a:xfrm>
          </p:grpSpPr>
          <p:cxnSp>
            <p:nvCxnSpPr>
              <p:cNvPr id="41" name="Ευθύγραμμο βέλος σύνδεσης 40"/>
              <p:cNvCxnSpPr/>
              <p:nvPr/>
            </p:nvCxnSpPr>
            <p:spPr>
              <a:xfrm flipV="1">
                <a:off x="2029015" y="2010307"/>
                <a:ext cx="612000" cy="540000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2590215" y="2063117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42" name="TextBox 4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590215" y="2063117"/>
                    <a:ext cx="226023" cy="34515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27027" r="-27027" b="-52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7" name="Ομάδα 26"/>
          <p:cNvGrpSpPr/>
          <p:nvPr/>
        </p:nvGrpSpPr>
        <p:grpSpPr>
          <a:xfrm>
            <a:off x="4248496" y="1867606"/>
            <a:ext cx="3735976" cy="1045223"/>
            <a:chOff x="4248496" y="1867606"/>
            <a:chExt cx="3735976" cy="1045223"/>
          </a:xfrm>
        </p:grpSpPr>
        <p:sp>
          <p:nvSpPr>
            <p:cNvPr id="45" name="Ορθογώνιο 44"/>
            <p:cNvSpPr/>
            <p:nvPr/>
          </p:nvSpPr>
          <p:spPr>
            <a:xfrm>
              <a:off x="4248496" y="2165423"/>
              <a:ext cx="141384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Αποδείξαμε: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5582917" y="1867606"/>
                  <a:ext cx="2401555" cy="10452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0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𝝅𝝆</m:t>
                            </m:r>
                          </m:num>
                          <m:den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  <m:sup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𝟑</m:t>
                            </m:r>
                          </m:sup>
                        </m:sSup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2917" y="1867606"/>
                  <a:ext cx="2401555" cy="1045223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Ορθογώνιο 46"/>
              <p:cNvSpPr/>
              <p:nvPr/>
            </p:nvSpPr>
            <p:spPr>
              <a:xfrm>
                <a:off x="4819277" y="3067344"/>
                <a:ext cx="3217547" cy="4037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⟹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acc>
                        <m:accPr>
                          <m:chr m:val="⃗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𝒅𝑨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47" name="Ορθογώνιο 4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277" y="3067344"/>
                <a:ext cx="3217547" cy="4037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8036824" y="2181754"/>
            <a:ext cx="3437515" cy="1260000"/>
            <a:chOff x="8036824" y="2181754"/>
            <a:chExt cx="3437515" cy="1260000"/>
          </a:xfrm>
        </p:grpSpPr>
        <p:sp>
          <p:nvSpPr>
            <p:cNvPr id="48" name="Δεξί άγκιστρο 47"/>
            <p:cNvSpPr/>
            <p:nvPr/>
          </p:nvSpPr>
          <p:spPr>
            <a:xfrm>
              <a:off x="8036824" y="2181754"/>
              <a:ext cx="358321" cy="1260000"/>
            </a:xfrm>
            <a:prstGeom prst="rightBrace">
              <a:avLst>
                <a:gd name="adj1" fmla="val 37332"/>
                <a:gd name="adj2" fmla="val 50000"/>
              </a:avLst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000099"/>
                </a:solidFill>
              </a:endParaRPr>
            </a:p>
          </p:txBody>
        </p:sp>
        <p:cxnSp>
          <p:nvCxnSpPr>
            <p:cNvPr id="49" name="Ευθύγραμμο βέλος σύνδεσης 48"/>
            <p:cNvCxnSpPr/>
            <p:nvPr/>
          </p:nvCxnSpPr>
          <p:spPr>
            <a:xfrm flipV="1">
              <a:off x="8395145" y="2802030"/>
              <a:ext cx="358484" cy="0"/>
            </a:xfrm>
            <a:prstGeom prst="straightConnector1">
              <a:avLst/>
            </a:prstGeom>
            <a:ln w="57150">
              <a:solidFill>
                <a:srgbClr val="0000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0" name="Ορθογώνιο 49"/>
                <p:cNvSpPr/>
                <p:nvPr/>
              </p:nvSpPr>
              <p:spPr>
                <a:xfrm>
                  <a:off x="8753466" y="2280307"/>
                  <a:ext cx="2720873" cy="94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nary>
                          <m:naryPr>
                            <m:chr m:val="∮"/>
                            <m:limLoc m:val="undOvr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nary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0" name="Ορθογώνιο 4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753466" y="2280307"/>
                  <a:ext cx="2720873" cy="949875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Ορθογώνιο 50"/>
              <p:cNvSpPr/>
              <p:nvPr/>
            </p:nvSpPr>
            <p:spPr>
              <a:xfrm>
                <a:off x="3103745" y="3600278"/>
                <a:ext cx="2708049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1" name="Ορθογώνιο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03745" y="3600278"/>
                <a:ext cx="2708049" cy="9498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3030083" y="4645262"/>
                <a:ext cx="2204514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083" y="4645262"/>
                <a:ext cx="2204514" cy="94987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Ομάδα 2"/>
          <p:cNvGrpSpPr/>
          <p:nvPr/>
        </p:nvGrpSpPr>
        <p:grpSpPr>
          <a:xfrm>
            <a:off x="5722894" y="3624857"/>
            <a:ext cx="6373762" cy="949875"/>
            <a:chOff x="5722894" y="3624857"/>
            <a:chExt cx="6373762" cy="9498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7324196" y="3843464"/>
                  <a:ext cx="47724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</a:t>
                  </a:r>
                  <a:r>
                    <a:rPr lang="el-GR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εμβαδό σφαιρικής επιφάνειας ακτίνας </a:t>
                  </a:r>
                  <a:r>
                    <a:rPr lang="en-US" sz="2400" b="1" i="1" dirty="0" smtClean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 </a:t>
                  </a:r>
                  <a:r>
                    <a:rPr lang="en-US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 </a:t>
                  </a:r>
                  <a14:m>
                    <m:oMath xmlns:m="http://schemas.openxmlformats.org/officeDocument/2006/math">
                      <m:r>
                        <a:rPr lang="en-US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a14:m>
                  <a:endParaRPr lang="el-GR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52" name="Ορθογώνιο 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24196" y="3843464"/>
                  <a:ext cx="4772460" cy="461665"/>
                </a:xfrm>
                <a:prstGeom prst="rect">
                  <a:avLst/>
                </a:prstGeom>
                <a:blipFill>
                  <a:blip r:embed="rId10"/>
                  <a:stretch>
                    <a:fillRect l="-1022" t="-10526" b="-36842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Ορθογώνιο 54"/>
                <p:cNvSpPr/>
                <p:nvPr/>
              </p:nvSpPr>
              <p:spPr>
                <a:xfrm>
                  <a:off x="5722894" y="3624857"/>
                  <a:ext cx="1784591" cy="94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5" name="Ορθογώνιο 5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22894" y="3624857"/>
                  <a:ext cx="1784591" cy="949875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6" name="Ομάδα 25"/>
          <p:cNvGrpSpPr/>
          <p:nvPr/>
        </p:nvGrpSpPr>
        <p:grpSpPr>
          <a:xfrm>
            <a:off x="3030083" y="2010307"/>
            <a:ext cx="4905089" cy="3635407"/>
            <a:chOff x="3030083" y="2010307"/>
            <a:chExt cx="4905089" cy="3635407"/>
          </a:xfrm>
        </p:grpSpPr>
        <p:grpSp>
          <p:nvGrpSpPr>
            <p:cNvPr id="25" name="Ομάδα 24"/>
            <p:cNvGrpSpPr/>
            <p:nvPr/>
          </p:nvGrpSpPr>
          <p:grpSpPr>
            <a:xfrm>
              <a:off x="3030083" y="2010307"/>
              <a:ext cx="4905089" cy="3635407"/>
              <a:chOff x="3030083" y="2010307"/>
              <a:chExt cx="4905089" cy="3635407"/>
            </a:xfrm>
          </p:grpSpPr>
          <p:sp>
            <p:nvSpPr>
              <p:cNvPr id="56" name="Ορθογώνιο 55"/>
              <p:cNvSpPr/>
              <p:nvPr/>
            </p:nvSpPr>
            <p:spPr>
              <a:xfrm>
                <a:off x="5631172" y="2010307"/>
                <a:ext cx="2304000" cy="891110"/>
              </a:xfrm>
              <a:prstGeom prst="rect">
                <a:avLst/>
              </a:prstGeom>
              <a:noFill/>
              <a:ln w="28575">
                <a:solidFill>
                  <a:srgbClr val="0000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8" name="Ορθογώνιο 57"/>
              <p:cNvSpPr/>
              <p:nvPr/>
            </p:nvSpPr>
            <p:spPr>
              <a:xfrm>
                <a:off x="3030083" y="4754604"/>
                <a:ext cx="2211662" cy="891110"/>
              </a:xfrm>
              <a:prstGeom prst="rect">
                <a:avLst/>
              </a:prstGeom>
              <a:noFill/>
              <a:ln w="28575">
                <a:solidFill>
                  <a:srgbClr val="00009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59" name="Ευθύγραμμο βέλος σύνδεσης 58"/>
            <p:cNvCxnSpPr/>
            <p:nvPr/>
          </p:nvCxnSpPr>
          <p:spPr>
            <a:xfrm flipV="1">
              <a:off x="5247297" y="5191729"/>
              <a:ext cx="358484" cy="0"/>
            </a:xfrm>
            <a:prstGeom prst="straightConnector1">
              <a:avLst/>
            </a:prstGeom>
            <a:ln w="57150">
              <a:solidFill>
                <a:srgbClr val="000099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0" name="Ορθογώνιο 59"/>
              <p:cNvSpPr/>
              <p:nvPr/>
            </p:nvSpPr>
            <p:spPr>
              <a:xfrm>
                <a:off x="5741129" y="4872683"/>
                <a:ext cx="2034403" cy="6583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𝝅𝝆</m:t>
                          </m:r>
                        </m:num>
                        <m:den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60" name="Ορθογώνιο 5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1129" y="4872683"/>
                <a:ext cx="2034403" cy="65838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0" name="Ομάδα 69"/>
          <p:cNvGrpSpPr/>
          <p:nvPr/>
        </p:nvGrpSpPr>
        <p:grpSpPr>
          <a:xfrm>
            <a:off x="6020245" y="4850275"/>
            <a:ext cx="1272088" cy="506437"/>
            <a:chOff x="8547545" y="4735975"/>
            <a:chExt cx="1272088" cy="506437"/>
          </a:xfrm>
        </p:grpSpPr>
        <p:cxnSp>
          <p:nvCxnSpPr>
            <p:cNvPr id="63" name="Ευθεία γραμμή σύνδεσης 62"/>
            <p:cNvCxnSpPr/>
            <p:nvPr/>
          </p:nvCxnSpPr>
          <p:spPr>
            <a:xfrm flipV="1">
              <a:off x="8547545" y="4918412"/>
              <a:ext cx="432000" cy="32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Ευθεία γραμμή σύνδεσης 68"/>
            <p:cNvCxnSpPr/>
            <p:nvPr/>
          </p:nvCxnSpPr>
          <p:spPr>
            <a:xfrm flipV="1">
              <a:off x="9387633" y="4735975"/>
              <a:ext cx="432000" cy="32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Ομάδα 73"/>
          <p:cNvGrpSpPr/>
          <p:nvPr/>
        </p:nvGrpSpPr>
        <p:grpSpPr>
          <a:xfrm>
            <a:off x="6299645" y="4704764"/>
            <a:ext cx="1721698" cy="625831"/>
            <a:chOff x="8826945" y="4590464"/>
            <a:chExt cx="1721698" cy="625831"/>
          </a:xfrm>
        </p:grpSpPr>
        <p:cxnSp>
          <p:nvCxnSpPr>
            <p:cNvPr id="71" name="Ευθεία γραμμή σύνδεσης 70"/>
            <p:cNvCxnSpPr/>
            <p:nvPr/>
          </p:nvCxnSpPr>
          <p:spPr>
            <a:xfrm flipV="1">
              <a:off x="8826945" y="4880312"/>
              <a:ext cx="432000" cy="32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Ευθεία γραμμή σύνδεσης 71"/>
            <p:cNvCxnSpPr/>
            <p:nvPr/>
          </p:nvCxnSpPr>
          <p:spPr>
            <a:xfrm flipV="1">
              <a:off x="9891271" y="4892295"/>
              <a:ext cx="432000" cy="324000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Ορθογώνιο 72"/>
            <p:cNvSpPr/>
            <p:nvPr/>
          </p:nvSpPr>
          <p:spPr>
            <a:xfrm>
              <a:off x="10250163" y="4590464"/>
              <a:ext cx="298480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Ορθογώνιο 74"/>
              <p:cNvSpPr/>
              <p:nvPr/>
            </p:nvSpPr>
            <p:spPr>
              <a:xfrm>
                <a:off x="7855619" y="4800798"/>
                <a:ext cx="2481641" cy="792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𝝆</m:t>
                          </m:r>
                        </m:num>
                        <m:den>
                          <m:r>
                            <a:rPr lang="el-GR" sz="2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sSub>
                            <m:sSubPr>
                              <m:ctrl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sz="2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</m:oMath>
                  </m:oMathPara>
                </a14:m>
                <a:endParaRPr lang="el-GR" sz="2400" dirty="0"/>
              </a:p>
            </p:txBody>
          </p:sp>
        </mc:Choice>
        <mc:Fallback xmlns="">
          <p:sp>
            <p:nvSpPr>
              <p:cNvPr id="75" name="Ορθογώνιο 7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5619" y="4800798"/>
                <a:ext cx="2481641" cy="792333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TextBox 56"/>
          <p:cNvSpPr txBox="1"/>
          <p:nvPr/>
        </p:nvSpPr>
        <p:spPr>
          <a:xfrm flipH="1">
            <a:off x="1381331" y="445940"/>
            <a:ext cx="10771068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φορτισμένης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σφαίρας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ή πυκνότητα φορτίου </a:t>
            </a:r>
            <a:r>
              <a:rPr lang="el-G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42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/>
      <p:bldP spid="51" grpId="0"/>
      <p:bldP spid="54" grpId="0"/>
      <p:bldP spid="60" grpId="0"/>
      <p:bldP spid="7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 flipH="1">
            <a:off x="1854333" y="477977"/>
            <a:ext cx="9925491" cy="89255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Γραφική παράσταση της έντασης του ηλεκτρικού πεδίου συναρτήσει της απόστασης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κέντρο ομοιόμορφα φορτισμένης σφαίρας ακτίνας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6" name="Γράφημα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2684681"/>
              </p:ext>
            </p:extLst>
          </p:nvPr>
        </p:nvGraphicFramePr>
        <p:xfrm>
          <a:off x="5787643" y="4599093"/>
          <a:ext cx="3788157" cy="20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2" name="Ομάδα 31"/>
          <p:cNvGrpSpPr/>
          <p:nvPr/>
        </p:nvGrpSpPr>
        <p:grpSpPr>
          <a:xfrm>
            <a:off x="3825748" y="1370529"/>
            <a:ext cx="5982660" cy="5386093"/>
            <a:chOff x="3729283" y="1437454"/>
            <a:chExt cx="5982660" cy="5386093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3729283" y="1437454"/>
              <a:ext cx="5982660" cy="5292636"/>
              <a:chOff x="3729283" y="1437454"/>
              <a:chExt cx="5982660" cy="5292636"/>
            </a:xfrm>
          </p:grpSpPr>
          <p:graphicFrame>
            <p:nvGraphicFramePr>
              <p:cNvPr id="37" name="Γράφημα 36"/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2181280263"/>
                  </p:ext>
                </p:extLst>
              </p:nvPr>
            </p:nvGraphicFramePr>
            <p:xfrm>
              <a:off x="4754427" y="3986890"/>
              <a:ext cx="3762375" cy="27432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38" name="Ορθογώνιο 37"/>
              <p:cNvSpPr/>
              <p:nvPr/>
            </p:nvSpPr>
            <p:spPr>
              <a:xfrm>
                <a:off x="4599818" y="3976543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endParaRPr lang="el-GR" sz="2400" dirty="0"/>
              </a:p>
            </p:txBody>
          </p:sp>
          <p:sp>
            <p:nvSpPr>
              <p:cNvPr id="39" name="Οβάλ 38"/>
              <p:cNvSpPr/>
              <p:nvPr/>
            </p:nvSpPr>
            <p:spPr>
              <a:xfrm>
                <a:off x="3729283" y="1437454"/>
                <a:ext cx="2520000" cy="2520000"/>
              </a:xfrm>
              <a:prstGeom prst="ellipse">
                <a:avLst/>
              </a:prstGeom>
              <a:gradFill>
                <a:gsLst>
                  <a:gs pos="0">
                    <a:srgbClr val="FF0000">
                      <a:alpha val="28000"/>
                      <a:lumMod val="100000"/>
                    </a:srgbClr>
                  </a:gs>
                  <a:gs pos="100000">
                    <a:schemeClr val="tx1"/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rgbClr val="FF0000">
                    <a:alpha val="13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40" name="Ευθεία γραμμή σύνδεσης 39"/>
              <p:cNvCxnSpPr/>
              <p:nvPr/>
            </p:nvCxnSpPr>
            <p:spPr>
              <a:xfrm rot="5400000">
                <a:off x="7227943" y="3936139"/>
                <a:ext cx="0" cy="496800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Ορθογώνιο 33"/>
            <p:cNvSpPr/>
            <p:nvPr/>
          </p:nvSpPr>
          <p:spPr>
            <a:xfrm>
              <a:off x="8686584" y="6300327"/>
              <a:ext cx="32412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800" dirty="0"/>
            </a:p>
          </p:txBody>
        </p:sp>
      </p:grpSp>
      <p:graphicFrame>
        <p:nvGraphicFramePr>
          <p:cNvPr id="49" name="Γράφημα 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2954782"/>
              </p:ext>
            </p:extLst>
          </p:nvPr>
        </p:nvGraphicFramePr>
        <p:xfrm>
          <a:off x="5914643" y="4636818"/>
          <a:ext cx="3788157" cy="205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6" name="Ομάδα 5"/>
          <p:cNvGrpSpPr/>
          <p:nvPr/>
        </p:nvGrpSpPr>
        <p:grpSpPr>
          <a:xfrm>
            <a:off x="1719513" y="4260408"/>
            <a:ext cx="4848931" cy="2485459"/>
            <a:chOff x="1719513" y="4260408"/>
            <a:chExt cx="4848931" cy="2485459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719513" y="4260408"/>
              <a:ext cx="4848931" cy="2485459"/>
              <a:chOff x="1719513" y="4260408"/>
              <a:chExt cx="4848931" cy="2485459"/>
            </a:xfrm>
          </p:grpSpPr>
          <p:grpSp>
            <p:nvGrpSpPr>
              <p:cNvPr id="3" name="Ομάδα 2"/>
              <p:cNvGrpSpPr/>
              <p:nvPr/>
            </p:nvGrpSpPr>
            <p:grpSpPr>
              <a:xfrm>
                <a:off x="1719513" y="4260408"/>
                <a:ext cx="4652570" cy="2092806"/>
                <a:chOff x="1719513" y="4260408"/>
                <a:chExt cx="4652570" cy="2092806"/>
              </a:xfrm>
            </p:grpSpPr>
            <p:grpSp>
              <p:nvGrpSpPr>
                <p:cNvPr id="41" name="Ομάδα 40"/>
                <p:cNvGrpSpPr/>
                <p:nvPr/>
              </p:nvGrpSpPr>
              <p:grpSpPr>
                <a:xfrm>
                  <a:off x="3524252" y="4260408"/>
                  <a:ext cx="2847831" cy="558999"/>
                  <a:chOff x="3435352" y="4438208"/>
                  <a:chExt cx="2847831" cy="558999"/>
                </a:xfrm>
              </p:grpSpPr>
              <p:cxnSp>
                <p:nvCxnSpPr>
                  <p:cNvPr id="42" name="Ευθεία γραμμή σύνδεσης 41"/>
                  <p:cNvCxnSpPr/>
                  <p:nvPr/>
                </p:nvCxnSpPr>
                <p:spPr>
                  <a:xfrm>
                    <a:off x="4951183" y="4718339"/>
                    <a:ext cx="1332000" cy="0"/>
                  </a:xfrm>
                  <a:prstGeom prst="line">
                    <a:avLst/>
                  </a:prstGeom>
                  <a:ln w="19050">
                    <a:solidFill>
                      <a:srgbClr val="000099"/>
                    </a:solidFill>
                    <a:prstDash val="dash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3" name="Ορθογώνιο 42"/>
                      <p:cNvSpPr/>
                      <p:nvPr/>
                    </p:nvSpPr>
                    <p:spPr>
                      <a:xfrm>
                        <a:off x="3435352" y="4438208"/>
                        <a:ext cx="1540422" cy="558999"/>
                      </a:xfrm>
                      <a:prstGeom prst="rect">
                        <a:avLst/>
                      </a:prstGeom>
                      <a:ln w="38100">
                        <a:noFill/>
                      </a:ln>
                    </p:spPr>
                    <p:txBody>
                      <a:bodyPr wrap="none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𝑬</m:t>
                              </m:r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𝑹</m:t>
                              </m:r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 =</m:t>
                              </m:r>
                              <m:f>
                                <m:fPr>
                                  <m:ctrlPr>
                                    <a:rPr lang="el-GR" sz="16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l-GR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𝝆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l-GR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𝜺</m:t>
                                      </m:r>
                                    </m:e>
                                    <m:sub>
                                      <m:r>
                                        <a:rPr lang="el-GR" sz="1600" b="1" i="1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16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𝑹</m:t>
                              </m:r>
                            </m:oMath>
                          </m:oMathPara>
                        </a14:m>
                        <a:endParaRPr lang="el-GR" sz="1600" dirty="0"/>
                      </a:p>
                    </p:txBody>
                  </p:sp>
                </mc:Choice>
                <mc:Fallback xmlns="">
                  <p:sp>
                    <p:nvSpPr>
                      <p:cNvPr id="43" name="Ορθογώνιο 42"/>
                      <p:cNvSpPr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3435352" y="4438208"/>
                        <a:ext cx="1540422" cy="558999"/>
                      </a:xfrm>
                      <a:prstGeom prst="rect">
                        <a:avLst/>
                      </a:prstGeom>
                      <a:blipFill>
                        <a:blip r:embed="rId5"/>
                        <a:stretch>
                          <a:fillRect/>
                        </a:stretch>
                      </a:blipFill>
                      <a:ln w="38100">
                        <a:noFill/>
                      </a:ln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8" name="Ορθογώνιο 47"/>
                    <p:cNvSpPr/>
                    <p:nvPr/>
                  </p:nvSpPr>
                  <p:spPr>
                    <a:xfrm>
                      <a:off x="1719513" y="5123958"/>
                      <a:ext cx="2735429" cy="792333"/>
                    </a:xfrm>
                    <a:prstGeom prst="rect">
                      <a:avLst/>
                    </a:prstGeom>
                    <a:ln w="38100">
                      <a:solidFill>
                        <a:srgbClr val="000099"/>
                      </a:solidFill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𝑹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 =</m:t>
                            </m:r>
                            <m:f>
                              <m:fPr>
                                <m:ctrlP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𝝆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l-GR" sz="2400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  <m: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𝜺</m:t>
                                    </m:r>
                                  </m:e>
                                  <m:sub>
                                    <m:r>
                                      <a:rPr lang="el-GR" sz="24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el-GR" sz="2400" dirty="0"/>
                    </a:p>
                  </p:txBody>
                </p:sp>
              </mc:Choice>
              <mc:Fallback xmlns="">
                <p:sp>
                  <p:nvSpPr>
                    <p:cNvPr id="48" name="Ορθογώνιο 4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719513" y="5123958"/>
                      <a:ext cx="2735429" cy="792333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  <a:ln w="38100">
                      <a:solidFill>
                        <a:srgbClr val="000099"/>
                      </a:solidFill>
                    </a:ln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cxnSp>
              <p:nvCxnSpPr>
                <p:cNvPr id="52" name="Ευθεία γραμμή σύνδεσης 51"/>
                <p:cNvCxnSpPr/>
                <p:nvPr/>
              </p:nvCxnSpPr>
              <p:spPr>
                <a:xfrm flipV="1">
                  <a:off x="5116110" y="4558599"/>
                  <a:ext cx="1255973" cy="1794615"/>
                </a:xfrm>
                <a:prstGeom prst="line">
                  <a:avLst/>
                </a:prstGeom>
                <a:ln w="28575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24" name="Ορθογώνιο 23"/>
              <p:cNvSpPr/>
              <p:nvPr/>
            </p:nvSpPr>
            <p:spPr>
              <a:xfrm>
                <a:off x="6178594" y="6284202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</p:grpSp>
        <p:cxnSp>
          <p:nvCxnSpPr>
            <p:cNvPr id="25" name="Ευθεία γραμμή σύνδεσης 24"/>
            <p:cNvCxnSpPr/>
            <p:nvPr/>
          </p:nvCxnSpPr>
          <p:spPr>
            <a:xfrm rot="5400000">
              <a:off x="5472874" y="5458539"/>
              <a:ext cx="1836000" cy="0"/>
            </a:xfrm>
            <a:prstGeom prst="line">
              <a:avLst/>
            </a:prstGeom>
            <a:ln w="19050">
              <a:solidFill>
                <a:srgbClr val="000099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" name="Ομάδα 4"/>
          <p:cNvGrpSpPr/>
          <p:nvPr/>
        </p:nvGrpSpPr>
        <p:grpSpPr>
          <a:xfrm>
            <a:off x="5898350" y="4367376"/>
            <a:ext cx="3820741" cy="2168722"/>
            <a:chOff x="5898350" y="4367376"/>
            <a:chExt cx="3820741" cy="2168722"/>
          </a:xfrm>
        </p:grpSpPr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46" name="Γράφημα 4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50943729"/>
                    </p:ext>
                  </p:extLst>
                </p:nvPr>
              </p:nvGraphicFramePr>
              <p:xfrm>
                <a:off x="5898350" y="4405101"/>
                <a:ext cx="3820741" cy="2130997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7"/>
                </a:graphicData>
              </a:graphic>
            </p:graphicFrame>
          </mc:Choice>
          <mc:Fallback xmlns="">
            <p:graphicFrame>
              <p:nvGraphicFramePr>
                <p:cNvPr id="46" name="Γράφημα 45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350943729"/>
                    </p:ext>
                  </p:extLst>
                </p:nvPr>
              </p:nvGraphicFramePr>
              <p:xfrm>
                <a:off x="5898350" y="4405101"/>
                <a:ext cx="3820741" cy="2130997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8"/>
                </a:graphicData>
              </a:graphic>
            </p:graphicFrame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7584607" y="4367376"/>
                  <a:ext cx="2056269" cy="848374"/>
                </a:xfrm>
                <a:prstGeom prst="rect">
                  <a:avLst/>
                </a:prstGeom>
                <a:ln w="38100">
                  <a:solidFill>
                    <a:srgbClr val="000099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=</m:t>
                        </m:r>
                        <m:f>
                          <m:fPr>
                            <m:ctrlPr>
                              <a:rPr lang="el-G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𝟒</m:t>
                                </m:r>
                                <m: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𝝅</m:t>
                                </m:r>
                                <m: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l-GR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sz="24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sz="2400" dirty="0"/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4607" y="4367376"/>
                  <a:ext cx="2056269" cy="848374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  <a:ln w="38100">
                  <a:solidFill>
                    <a:srgbClr val="000099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63360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Ομάδα 3"/>
          <p:cNvGrpSpPr/>
          <p:nvPr/>
        </p:nvGrpSpPr>
        <p:grpSpPr>
          <a:xfrm>
            <a:off x="1101106" y="477977"/>
            <a:ext cx="10678718" cy="2910738"/>
            <a:chOff x="1101106" y="477977"/>
            <a:chExt cx="10678718" cy="2910738"/>
          </a:xfrm>
        </p:grpSpPr>
        <p:sp>
          <p:nvSpPr>
            <p:cNvPr id="5" name="TextBox 4"/>
            <p:cNvSpPr txBox="1"/>
            <p:nvPr/>
          </p:nvSpPr>
          <p:spPr>
            <a:xfrm flipH="1">
              <a:off x="1854333" y="477977"/>
              <a:ext cx="9925491" cy="95410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Υπολογισμός της έντασης του ηλεκτρικού πεδίου σε απόσταση </a:t>
              </a:r>
              <a:r>
                <a:rPr lang="en-US" sz="28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γραμμική κατανομή ηλεκτρικού φορτίου</a:t>
              </a:r>
              <a:r>
                <a:rPr lang="el-GR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πολύ μεγάλου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μήκους, με γραμμική πυκνότητα φορτίου </a:t>
              </a:r>
              <a:r>
                <a:rPr lang="el-GR" sz="28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+λ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Ευθεία γραμμή σύνδεσης 5"/>
            <p:cNvCxnSpPr/>
            <p:nvPr/>
          </p:nvCxnSpPr>
          <p:spPr>
            <a:xfrm flipV="1">
              <a:off x="1101106" y="3326369"/>
              <a:ext cx="7560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Ορθογώνιο 6"/>
                <p:cNvSpPr/>
                <p:nvPr/>
              </p:nvSpPr>
              <p:spPr>
                <a:xfrm>
                  <a:off x="1272580" y="3019383"/>
                  <a:ext cx="36099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1" name="Ορθογώνιο 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72580" y="3019383"/>
                  <a:ext cx="360996" cy="369332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682558" y="2076868"/>
            <a:ext cx="10831988" cy="1627256"/>
            <a:chOff x="682558" y="2076868"/>
            <a:chExt cx="10831988" cy="162725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Ορθογώνιο 8"/>
                <p:cNvSpPr/>
                <p:nvPr/>
              </p:nvSpPr>
              <p:spPr>
                <a:xfrm>
                  <a:off x="682558" y="3191286"/>
                  <a:ext cx="524503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𝑳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6" name="Ορθογώνιο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2558" y="3191286"/>
                  <a:ext cx="524503" cy="338554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0" name="Ευθεία γραμμή σύνδεσης 9"/>
            <p:cNvCxnSpPr/>
            <p:nvPr/>
          </p:nvCxnSpPr>
          <p:spPr>
            <a:xfrm flipV="1">
              <a:off x="1034966" y="2970071"/>
              <a:ext cx="10800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Ευθεία γραμμή σύνδεσης 10"/>
            <p:cNvCxnSpPr/>
            <p:nvPr/>
          </p:nvCxnSpPr>
          <p:spPr>
            <a:xfrm flipV="1">
              <a:off x="1047106" y="3704124"/>
              <a:ext cx="108000" cy="0"/>
            </a:xfrm>
            <a:prstGeom prst="line">
              <a:avLst/>
            </a:prstGeom>
            <a:ln w="381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Ορθογώνιο 11"/>
            <p:cNvSpPr/>
            <p:nvPr/>
          </p:nvSpPr>
          <p:spPr>
            <a:xfrm>
              <a:off x="3263435" y="2076868"/>
              <a:ext cx="8251111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Εφαρμογή του νόμου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τμήμα μήκους </a:t>
              </a:r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της κατανομής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στην περιοχή που θέλουμε να υπολογίσουμε την ένταση ηλεκτρικού πεδίου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13" name="Ομάδα 12"/>
          <p:cNvGrpSpPr/>
          <p:nvPr/>
        </p:nvGrpSpPr>
        <p:grpSpPr>
          <a:xfrm>
            <a:off x="1034966" y="2775166"/>
            <a:ext cx="7412842" cy="858540"/>
            <a:chOff x="1034966" y="2775166"/>
            <a:chExt cx="7412842" cy="85854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1034966" y="3295152"/>
                  <a:ext cx="48763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4966" y="3295152"/>
                  <a:ext cx="487634" cy="338554"/>
                </a:xfrm>
                <a:prstGeom prst="rect">
                  <a:avLst/>
                </a:prstGeom>
                <a:blipFill>
                  <a:blip r:embed="rId4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TextBox 14"/>
                <p:cNvSpPr txBox="1"/>
                <p:nvPr/>
              </p:nvSpPr>
              <p:spPr>
                <a:xfrm>
                  <a:off x="7267598" y="2792673"/>
                  <a:ext cx="118021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𝛌𝚫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𝑳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67598" y="2792673"/>
                  <a:ext cx="1180210" cy="276999"/>
                </a:xfrm>
                <a:prstGeom prst="rect">
                  <a:avLst/>
                </a:prstGeom>
                <a:blipFill>
                  <a:blip r:embed="rId5"/>
                  <a:stretch>
                    <a:fillRect l="-1031" b="-2391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Ορθογώνιο 15"/>
            <p:cNvSpPr/>
            <p:nvPr/>
          </p:nvSpPr>
          <p:spPr>
            <a:xfrm>
              <a:off x="3242654" y="2775166"/>
              <a:ext cx="3763944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Τμήμα Δ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της κατανομής έχει φορτίο: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</p:grpSp>
      <p:sp>
        <p:nvSpPr>
          <p:cNvPr id="17" name="Οβάλ 16"/>
          <p:cNvSpPr/>
          <p:nvPr/>
        </p:nvSpPr>
        <p:spPr>
          <a:xfrm>
            <a:off x="334951" y="3576410"/>
            <a:ext cx="1512000" cy="255427"/>
          </a:xfrm>
          <a:prstGeom prst="ellipse">
            <a:avLst/>
          </a:prstGeom>
          <a:solidFill>
            <a:schemeClr val="accent1">
              <a:alpha val="7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18" name="Ευθεία γραμμή σύνδεσης 17"/>
          <p:cNvCxnSpPr/>
          <p:nvPr/>
        </p:nvCxnSpPr>
        <p:spPr>
          <a:xfrm>
            <a:off x="1079318" y="1295662"/>
            <a:ext cx="0" cy="35280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Ορθογώνιο 18"/>
          <p:cNvSpPr/>
          <p:nvPr/>
        </p:nvSpPr>
        <p:spPr>
          <a:xfrm>
            <a:off x="3252354" y="3163517"/>
            <a:ext cx="889808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Περικλείουμε το φορτίο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κατάλληλη κλειστή επιφάνεια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επιφάνεια αυτή είναι η επιφάνεια ενός κυλίνδρου που έχει ακτίνα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ύψος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είναι ομοαξονικός της κατανομής φορτίου</a:t>
            </a:r>
            <a:endParaRPr lang="el-GR" sz="1600" dirty="0">
              <a:solidFill>
                <a:srgbClr val="000099"/>
              </a:solidFill>
            </a:endParaRPr>
          </a:p>
        </p:txBody>
      </p:sp>
      <p:sp>
        <p:nvSpPr>
          <p:cNvPr id="20" name="Ορθογώνιο 19"/>
          <p:cNvSpPr/>
          <p:nvPr/>
        </p:nvSpPr>
        <p:spPr>
          <a:xfrm>
            <a:off x="3235723" y="4822516"/>
            <a:ext cx="86341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Λόγω συμμετρίας της κατανομής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η ένταση του ηλεκτρικού πεδίου θα έχει κατεύθυνση κάθετη στη διεύθυνση της γραμμικής κατανομής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όλα τα σημεία της κυλινδρικής επιφάνειας το μέτρο της έντασης του ηλεκτρικού πεδίου είναι σταθερό</a:t>
            </a:r>
            <a:endParaRPr lang="el-GR" sz="1600" dirty="0">
              <a:solidFill>
                <a:srgbClr val="FF0000"/>
              </a:solidFill>
            </a:endParaRPr>
          </a:p>
        </p:txBody>
      </p:sp>
      <p:grpSp>
        <p:nvGrpSpPr>
          <p:cNvPr id="21" name="Ομάδα 20"/>
          <p:cNvGrpSpPr/>
          <p:nvPr/>
        </p:nvGrpSpPr>
        <p:grpSpPr>
          <a:xfrm>
            <a:off x="3255673" y="1543645"/>
            <a:ext cx="4973924" cy="517770"/>
            <a:chOff x="3255673" y="1543645"/>
            <a:chExt cx="4973924" cy="5177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6768830" y="1543645"/>
                  <a:ext cx="1460767" cy="51777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𝝀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68830" y="1543645"/>
                  <a:ext cx="1460767" cy="51777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Ορθογώνιο 22"/>
            <p:cNvSpPr/>
            <p:nvPr/>
          </p:nvSpPr>
          <p:spPr>
            <a:xfrm>
              <a:off x="3255673" y="1634484"/>
              <a:ext cx="364389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Ορισμός γραμμική </a:t>
              </a:r>
              <a:r>
                <a:rPr lang="el-GR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πυκνότητα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φορτίου: 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3235723" y="3923684"/>
            <a:ext cx="6384139" cy="365577"/>
            <a:chOff x="3235723" y="3923684"/>
            <a:chExt cx="6384139" cy="365577"/>
          </a:xfrm>
        </p:grpSpPr>
        <p:sp>
          <p:nvSpPr>
            <p:cNvPr id="25" name="Ορθογώνιο 24"/>
            <p:cNvSpPr/>
            <p:nvPr/>
          </p:nvSpPr>
          <p:spPr>
            <a:xfrm>
              <a:off x="3235723" y="3950707"/>
              <a:ext cx="606414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Διαιρούμε την επιφάνεια του κυλίνδρου σε στοιχειώδεις επιφάνειες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/>
                <p:cNvSpPr txBox="1"/>
                <p:nvPr/>
              </p:nvSpPr>
              <p:spPr>
                <a:xfrm>
                  <a:off x="9227127" y="3923684"/>
                  <a:ext cx="392735" cy="34605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7127" y="3923684"/>
                  <a:ext cx="392735" cy="346057"/>
                </a:xfrm>
                <a:prstGeom prst="rect">
                  <a:avLst/>
                </a:prstGeom>
                <a:blipFill>
                  <a:blip r:embed="rId7"/>
                  <a:stretch>
                    <a:fillRect l="-17188" r="-15625" b="-89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7" name="Ορθογώνιο 26"/>
          <p:cNvSpPr/>
          <p:nvPr/>
        </p:nvSpPr>
        <p:spPr>
          <a:xfrm>
            <a:off x="3242650" y="4310927"/>
            <a:ext cx="48622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Επιλέγουμε μια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επιφάνεια του κυλίνδρου</a:t>
            </a:r>
            <a:endParaRPr lang="el-GR" sz="1600" i="1" dirty="0">
              <a:solidFill>
                <a:srgbClr val="000099"/>
              </a:solidFill>
            </a:endParaRPr>
          </a:p>
        </p:txBody>
      </p:sp>
      <p:sp>
        <p:nvSpPr>
          <p:cNvPr id="28" name="Οβάλ 27"/>
          <p:cNvSpPr/>
          <p:nvPr/>
        </p:nvSpPr>
        <p:spPr>
          <a:xfrm>
            <a:off x="1412325" y="3678116"/>
            <a:ext cx="252000" cy="108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9" name="Οβάλ 28"/>
          <p:cNvSpPr/>
          <p:nvPr/>
        </p:nvSpPr>
        <p:spPr>
          <a:xfrm rot="16200000">
            <a:off x="1651201" y="3109517"/>
            <a:ext cx="252000" cy="108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30" name="Ευθύγραμμο βέλος σύνδεσης 29"/>
          <p:cNvCxnSpPr/>
          <p:nvPr/>
        </p:nvCxnSpPr>
        <p:spPr>
          <a:xfrm>
            <a:off x="1529871" y="3711449"/>
            <a:ext cx="612000" cy="54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Ευθύγραμμο βέλος σύνδεσης 30"/>
          <p:cNvCxnSpPr/>
          <p:nvPr/>
        </p:nvCxnSpPr>
        <p:spPr>
          <a:xfrm>
            <a:off x="1538325" y="3711449"/>
            <a:ext cx="0" cy="324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23127" y="2439762"/>
                <a:ext cx="314189" cy="2768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127" y="2439762"/>
                <a:ext cx="314189" cy="276871"/>
              </a:xfrm>
              <a:prstGeom prst="rect">
                <a:avLst/>
              </a:prstGeom>
              <a:blipFill>
                <a:blip r:embed="rId8"/>
                <a:stretch>
                  <a:fillRect l="-15385" r="-13462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1407612" y="3982888"/>
                <a:ext cx="314189" cy="2768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7612" y="3982888"/>
                <a:ext cx="314189" cy="276871"/>
              </a:xfrm>
              <a:prstGeom prst="rect">
                <a:avLst/>
              </a:prstGeom>
              <a:blipFill>
                <a:blip r:embed="rId9"/>
                <a:stretch>
                  <a:fillRect l="-17647" r="-13725" b="-652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/>
              <p:cNvSpPr txBox="1"/>
              <p:nvPr/>
            </p:nvSpPr>
            <p:spPr>
              <a:xfrm>
                <a:off x="1894576" y="2870288"/>
                <a:ext cx="314189" cy="2768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</m:oMath>
                  </m:oMathPara>
                </a14:m>
                <a:endParaRPr lang="el-GR" sz="14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4" name="TextBox 3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94576" y="2870288"/>
                <a:ext cx="314189" cy="276871"/>
              </a:xfrm>
              <a:prstGeom prst="rect">
                <a:avLst/>
              </a:prstGeom>
              <a:blipFill>
                <a:blip r:embed="rId10"/>
                <a:stretch>
                  <a:fillRect l="-17647" r="-13725"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2119140" y="3264795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9140" y="3264795"/>
                <a:ext cx="257703" cy="276166"/>
              </a:xfrm>
              <a:prstGeom prst="rect">
                <a:avLst/>
              </a:prstGeom>
              <a:blipFill>
                <a:blip r:embed="rId11"/>
                <a:stretch>
                  <a:fillRect l="-4762" r="-2381" b="-444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1981699" y="3824607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1699" y="3824607"/>
                <a:ext cx="257703" cy="276166"/>
              </a:xfrm>
              <a:prstGeom prst="rect">
                <a:avLst/>
              </a:prstGeom>
              <a:blipFill>
                <a:blip r:embed="rId12"/>
                <a:stretch>
                  <a:fillRect l="-2381" r="-4762" b="-4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36"/>
              <p:cNvSpPr txBox="1"/>
              <p:nvPr/>
            </p:nvSpPr>
            <p:spPr>
              <a:xfrm>
                <a:off x="43067" y="2908132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37" name="TextBox 3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67" y="2908132"/>
                <a:ext cx="257703" cy="276166"/>
              </a:xfrm>
              <a:prstGeom prst="rect">
                <a:avLst/>
              </a:prstGeom>
              <a:blipFill>
                <a:blip r:embed="rId13"/>
                <a:stretch>
                  <a:fillRect l="-2381" r="-4762" b="-666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8" name="Ομάδα 37"/>
          <p:cNvGrpSpPr/>
          <p:nvPr/>
        </p:nvGrpSpPr>
        <p:grpSpPr>
          <a:xfrm>
            <a:off x="78399" y="5620349"/>
            <a:ext cx="5484190" cy="949875"/>
            <a:chOff x="78399" y="5620349"/>
            <a:chExt cx="5484190" cy="949875"/>
          </a:xfrm>
        </p:grpSpPr>
        <p:sp>
          <p:nvSpPr>
            <p:cNvPr id="39" name="Ορθογώνιο 38"/>
            <p:cNvSpPr/>
            <p:nvPr/>
          </p:nvSpPr>
          <p:spPr>
            <a:xfrm>
              <a:off x="78399" y="5794117"/>
              <a:ext cx="3063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φορτίο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κλειστή επιφάνεια </a:t>
              </a:r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0" name="Ορθογώνιο 39"/>
                <p:cNvSpPr/>
                <p:nvPr/>
              </p:nvSpPr>
              <p:spPr>
                <a:xfrm>
                  <a:off x="3263433" y="5620349"/>
                  <a:ext cx="2299156" cy="94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433" y="5620349"/>
                  <a:ext cx="2299156" cy="94987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1" name="TextBox 40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" name="Ορθογώνιο 41"/>
              <p:cNvSpPr/>
              <p:nvPr/>
            </p:nvSpPr>
            <p:spPr>
              <a:xfrm>
                <a:off x="5590988" y="5620349"/>
                <a:ext cx="1826269" cy="949875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𝛌</m:t>
                          </m:r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>
          <p:sp>
            <p:nvSpPr>
              <p:cNvPr id="42" name="Ορθογώνιο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0988" y="5620349"/>
                <a:ext cx="1826269" cy="9498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3" name="Ομάδα 42"/>
          <p:cNvGrpSpPr/>
          <p:nvPr/>
        </p:nvGrpSpPr>
        <p:grpSpPr>
          <a:xfrm>
            <a:off x="286307" y="2822527"/>
            <a:ext cx="1568027" cy="1008000"/>
            <a:chOff x="286307" y="2822527"/>
            <a:chExt cx="1568027" cy="1008000"/>
          </a:xfrm>
        </p:grpSpPr>
        <p:grpSp>
          <p:nvGrpSpPr>
            <p:cNvPr id="44" name="Ομάδα 43"/>
            <p:cNvGrpSpPr/>
            <p:nvPr/>
          </p:nvGrpSpPr>
          <p:grpSpPr>
            <a:xfrm>
              <a:off x="332087" y="2822527"/>
              <a:ext cx="1522247" cy="1008000"/>
              <a:chOff x="341012" y="2821714"/>
              <a:chExt cx="1522247" cy="1008000"/>
            </a:xfrm>
          </p:grpSpPr>
          <p:sp>
            <p:nvSpPr>
              <p:cNvPr id="46" name="Κύλινδρος 45"/>
              <p:cNvSpPr/>
              <p:nvPr/>
            </p:nvSpPr>
            <p:spPr>
              <a:xfrm>
                <a:off x="341012" y="2821714"/>
                <a:ext cx="1512000" cy="1008000"/>
              </a:xfrm>
              <a:prstGeom prst="can">
                <a:avLst/>
              </a:prstGeom>
              <a:solidFill>
                <a:schemeClr val="accent1">
                  <a:alpha val="66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7" name="Οβάλ 46"/>
              <p:cNvSpPr/>
              <p:nvPr/>
            </p:nvSpPr>
            <p:spPr>
              <a:xfrm>
                <a:off x="351259" y="2829255"/>
                <a:ext cx="1512000" cy="255427"/>
              </a:xfrm>
              <a:prstGeom prst="ellipse">
                <a:avLst/>
              </a:prstGeom>
              <a:solidFill>
                <a:schemeClr val="accent1">
                  <a:alpha val="48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45" name="Ορθογώνιο 44"/>
            <p:cNvSpPr/>
            <p:nvPr/>
          </p:nvSpPr>
          <p:spPr>
            <a:xfrm>
              <a:off x="286307" y="3338833"/>
              <a:ext cx="37061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endParaRPr lang="el-GR" sz="2000" dirty="0">
                <a:solidFill>
                  <a:srgbClr val="000099"/>
                </a:solidFill>
              </a:endParaRPr>
            </a:p>
          </p:txBody>
        </p:sp>
      </p:grpSp>
      <p:sp>
        <p:nvSpPr>
          <p:cNvPr id="48" name="Οβάλ 47"/>
          <p:cNvSpPr/>
          <p:nvPr/>
        </p:nvSpPr>
        <p:spPr>
          <a:xfrm>
            <a:off x="592069" y="2865364"/>
            <a:ext cx="252000" cy="108000"/>
          </a:xfrm>
          <a:prstGeom prst="ellipse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cxnSp>
        <p:nvCxnSpPr>
          <p:cNvPr id="49" name="Ευθύγραμμο βέλος σύνδεσης 48"/>
          <p:cNvCxnSpPr>
            <a:stCxn id="48" idx="0"/>
          </p:cNvCxnSpPr>
          <p:nvPr/>
        </p:nvCxnSpPr>
        <p:spPr>
          <a:xfrm flipH="1" flipV="1">
            <a:off x="83128" y="2847892"/>
            <a:ext cx="634941" cy="72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Ευθύγραμμο βέλος σύνδεσης 49"/>
          <p:cNvCxnSpPr/>
          <p:nvPr/>
        </p:nvCxnSpPr>
        <p:spPr>
          <a:xfrm>
            <a:off x="1794603" y="3147159"/>
            <a:ext cx="324000" cy="18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Ευθύγραμμο βέλος σύνδεσης 50"/>
          <p:cNvCxnSpPr/>
          <p:nvPr/>
        </p:nvCxnSpPr>
        <p:spPr>
          <a:xfrm>
            <a:off x="1792003" y="3187977"/>
            <a:ext cx="612000" cy="3600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Ευθύγραμμο βέλος σύνδεσης 51"/>
          <p:cNvCxnSpPr/>
          <p:nvPr/>
        </p:nvCxnSpPr>
        <p:spPr>
          <a:xfrm flipV="1">
            <a:off x="713731" y="2603518"/>
            <a:ext cx="0" cy="32400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Ομάδα 52"/>
          <p:cNvGrpSpPr/>
          <p:nvPr/>
        </p:nvGrpSpPr>
        <p:grpSpPr>
          <a:xfrm>
            <a:off x="661446" y="1272101"/>
            <a:ext cx="429926" cy="1683611"/>
            <a:chOff x="671837" y="1272101"/>
            <a:chExt cx="429926" cy="1683611"/>
          </a:xfrm>
        </p:grpSpPr>
        <p:cxnSp>
          <p:nvCxnSpPr>
            <p:cNvPr id="54" name="Ευθεία γραμμή σύνδεσης 53"/>
            <p:cNvCxnSpPr/>
            <p:nvPr/>
          </p:nvCxnSpPr>
          <p:spPr>
            <a:xfrm>
              <a:off x="1093998" y="1371712"/>
              <a:ext cx="0" cy="158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Ορθογώνιο 54"/>
            <p:cNvSpPr/>
            <p:nvPr/>
          </p:nvSpPr>
          <p:spPr>
            <a:xfrm>
              <a:off x="671837" y="1272101"/>
              <a:ext cx="42992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+λ</a:t>
              </a:r>
              <a:endParaRPr lang="el-GR" dirty="0"/>
            </a:p>
          </p:txBody>
        </p:sp>
      </p:grpSp>
    </p:spTree>
    <p:extLst>
      <p:ext uri="{BB962C8B-B14F-4D97-AF65-F5344CB8AC3E}">
        <p14:creationId xmlns:p14="http://schemas.microsoft.com/office/powerpoint/2010/main" val="2296757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0" grpId="0"/>
      <p:bldP spid="27" grpId="0"/>
      <p:bldP spid="28" grpId="0" animBg="1"/>
      <p:bldP spid="29" grpId="0" animBg="1"/>
      <p:bldP spid="32" grpId="0"/>
      <p:bldP spid="33" grpId="0"/>
      <p:bldP spid="34" grpId="0"/>
      <p:bldP spid="35" grpId="0"/>
      <p:bldP spid="36" grpId="0"/>
      <p:bldP spid="37" grpId="0"/>
      <p:bldP spid="42" grpId="0" animBg="1"/>
      <p:bldP spid="4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5" name="Ορθογώνιο 54"/>
              <p:cNvSpPr/>
              <p:nvPr/>
            </p:nvSpPr>
            <p:spPr>
              <a:xfrm>
                <a:off x="3573149" y="1821027"/>
                <a:ext cx="1353384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Ορθογώνιο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73149" y="1821027"/>
                <a:ext cx="1353384" cy="9498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Ομάδα 53"/>
          <p:cNvGrpSpPr/>
          <p:nvPr/>
        </p:nvGrpSpPr>
        <p:grpSpPr>
          <a:xfrm>
            <a:off x="43067" y="838465"/>
            <a:ext cx="2360936" cy="3528000"/>
            <a:chOff x="43067" y="1295662"/>
            <a:chExt cx="2360936" cy="35280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Ορθογώνιο 13"/>
                <p:cNvSpPr/>
                <p:nvPr/>
              </p:nvSpPr>
              <p:spPr>
                <a:xfrm>
                  <a:off x="1034966" y="3295152"/>
                  <a:ext cx="48763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1600" b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sz="16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</m:oMath>
                    </m:oMathPara>
                  </a14:m>
                  <a:endParaRPr lang="el-GR" sz="1600" dirty="0"/>
                </a:p>
              </p:txBody>
            </p:sp>
          </mc:Choice>
          <mc:Fallback xmlns="">
            <p:sp>
              <p:nvSpPr>
                <p:cNvPr id="14" name="Ορθογώνιο 1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4966" y="3295152"/>
                  <a:ext cx="487634" cy="338554"/>
                </a:xfrm>
                <a:prstGeom prst="rect">
                  <a:avLst/>
                </a:prstGeom>
                <a:blipFill>
                  <a:blip r:embed="rId6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3" name="Ομάδα 52"/>
            <p:cNvGrpSpPr/>
            <p:nvPr/>
          </p:nvGrpSpPr>
          <p:grpSpPr>
            <a:xfrm>
              <a:off x="43067" y="1295662"/>
              <a:ext cx="2360936" cy="3528000"/>
              <a:chOff x="43067" y="1295662"/>
              <a:chExt cx="2360936" cy="3528000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9" name="Ορθογώνιο 8"/>
                  <p:cNvSpPr/>
                  <p:nvPr/>
                </p:nvSpPr>
                <p:spPr>
                  <a:xfrm>
                    <a:off x="682558" y="3191286"/>
                    <a:ext cx="524503" cy="338554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sz="16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𝑳</m:t>
                          </m:r>
                          <m:r>
                            <a:rPr lang="en-US" sz="16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l-GR" sz="1600" dirty="0"/>
                  </a:p>
                </p:txBody>
              </p:sp>
            </mc:Choice>
            <mc:Fallback xmlns="">
              <p:sp>
                <p:nvSpPr>
                  <p:cNvPr id="9" name="Ορθογώνιο 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2558" y="3191286"/>
                    <a:ext cx="524503" cy="338554"/>
                  </a:xfrm>
                  <a:prstGeom prst="rect">
                    <a:avLst/>
                  </a:prstGeom>
                  <a:blipFill>
                    <a:blip r:embed="rId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0" name="Ευθεία γραμμή σύνδεσης 9"/>
              <p:cNvCxnSpPr/>
              <p:nvPr/>
            </p:nvCxnSpPr>
            <p:spPr>
              <a:xfrm flipV="1">
                <a:off x="1034966" y="2970071"/>
                <a:ext cx="108000" cy="0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Ευθεία γραμμή σύνδεσης 10"/>
              <p:cNvCxnSpPr/>
              <p:nvPr/>
            </p:nvCxnSpPr>
            <p:spPr>
              <a:xfrm flipV="1">
                <a:off x="1047106" y="3704124"/>
                <a:ext cx="108000" cy="0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1" name="Ομάδα 50"/>
              <p:cNvGrpSpPr/>
              <p:nvPr/>
            </p:nvGrpSpPr>
            <p:grpSpPr>
              <a:xfrm>
                <a:off x="43067" y="1295662"/>
                <a:ext cx="2360936" cy="3528000"/>
                <a:chOff x="43067" y="1295662"/>
                <a:chExt cx="2360936" cy="3528000"/>
              </a:xfrm>
            </p:grpSpPr>
            <p:cxnSp>
              <p:nvCxnSpPr>
                <p:cNvPr id="6" name="Ευθεία γραμμή σύνδεσης 5"/>
                <p:cNvCxnSpPr/>
                <p:nvPr/>
              </p:nvCxnSpPr>
              <p:spPr>
                <a:xfrm flipV="1">
                  <a:off x="1101106" y="3326369"/>
                  <a:ext cx="756000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" name="Ορθογώνιο 6"/>
                    <p:cNvSpPr/>
                    <p:nvPr/>
                  </p:nvSpPr>
                  <p:spPr>
                    <a:xfrm>
                      <a:off x="1272580" y="3019383"/>
                      <a:ext cx="360996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latin typeface="Cambria Math" panose="02040503050406030204" pitchFamily="18" charset="0"/>
                              </a:rPr>
                              <m:t>𝒓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" name="Ορθογώνιο 6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272580" y="3019383"/>
                      <a:ext cx="360996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grpSp>
              <p:nvGrpSpPr>
                <p:cNvPr id="49" name="Ομάδα 48"/>
                <p:cNvGrpSpPr/>
                <p:nvPr/>
              </p:nvGrpSpPr>
              <p:grpSpPr>
                <a:xfrm>
                  <a:off x="43067" y="1295662"/>
                  <a:ext cx="2360936" cy="3528000"/>
                  <a:chOff x="43067" y="1295662"/>
                  <a:chExt cx="2360936" cy="3528000"/>
                </a:xfrm>
              </p:grpSpPr>
              <p:sp>
                <p:nvSpPr>
                  <p:cNvPr id="17" name="Οβάλ 16"/>
                  <p:cNvSpPr/>
                  <p:nvPr/>
                </p:nvSpPr>
                <p:spPr>
                  <a:xfrm>
                    <a:off x="334951" y="3576410"/>
                    <a:ext cx="1512000" cy="255427"/>
                  </a:xfrm>
                  <a:prstGeom prst="ellipse">
                    <a:avLst/>
                  </a:prstGeom>
                  <a:solidFill>
                    <a:schemeClr val="accent1">
                      <a:alpha val="74000"/>
                    </a:schemeClr>
                  </a:soli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18" name="Ευθεία γραμμή σύνδεσης 17"/>
                  <p:cNvCxnSpPr/>
                  <p:nvPr/>
                </p:nvCxnSpPr>
                <p:spPr>
                  <a:xfrm>
                    <a:off x="1091041" y="1295662"/>
                    <a:ext cx="0" cy="3528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9" name="Ομάδα 18"/>
                  <p:cNvGrpSpPr/>
                  <p:nvPr/>
                </p:nvGrpSpPr>
                <p:grpSpPr>
                  <a:xfrm>
                    <a:off x="332087" y="2822527"/>
                    <a:ext cx="1522247" cy="1008000"/>
                    <a:chOff x="341012" y="2821714"/>
                    <a:chExt cx="1522247" cy="1008000"/>
                  </a:xfrm>
                </p:grpSpPr>
                <p:sp>
                  <p:nvSpPr>
                    <p:cNvPr id="20" name="Κύλινδρος 19"/>
                    <p:cNvSpPr/>
                    <p:nvPr/>
                  </p:nvSpPr>
                  <p:spPr>
                    <a:xfrm>
                      <a:off x="341012" y="2821714"/>
                      <a:ext cx="1512000" cy="1008000"/>
                    </a:xfrm>
                    <a:prstGeom prst="can">
                      <a:avLst/>
                    </a:prstGeom>
                    <a:solidFill>
                      <a:schemeClr val="accent1">
                        <a:alpha val="66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  <p:sp>
                  <p:nvSpPr>
                    <p:cNvPr id="21" name="Οβάλ 20"/>
                    <p:cNvSpPr/>
                    <p:nvPr/>
                  </p:nvSpPr>
                  <p:spPr>
                    <a:xfrm>
                      <a:off x="351259" y="2829255"/>
                      <a:ext cx="1512000" cy="255427"/>
                    </a:xfrm>
                    <a:prstGeom prst="ellipse">
                      <a:avLst/>
                    </a:prstGeom>
                    <a:solidFill>
                      <a:schemeClr val="accent1">
                        <a:alpha val="48000"/>
                      </a:schemeClr>
                    </a:solidFill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l-GR"/>
                    </a:p>
                  </p:txBody>
                </p:sp>
              </p:grpSp>
              <p:cxnSp>
                <p:nvCxnSpPr>
                  <p:cNvPr id="22" name="Ευθεία γραμμή σύνδεσης 21"/>
                  <p:cNvCxnSpPr/>
                  <p:nvPr/>
                </p:nvCxnSpPr>
                <p:spPr>
                  <a:xfrm>
                    <a:off x="1093998" y="1350930"/>
                    <a:ext cx="0" cy="1584000"/>
                  </a:xfrm>
                  <a:prstGeom prst="line">
                    <a:avLst/>
                  </a:prstGeom>
                  <a:ln w="38100">
                    <a:solidFill>
                      <a:srgbClr val="FF0000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2" name="Οβάλ 31"/>
                  <p:cNvSpPr/>
                  <p:nvPr/>
                </p:nvSpPr>
                <p:spPr>
                  <a:xfrm>
                    <a:off x="592069" y="2865364"/>
                    <a:ext cx="252000" cy="108000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3" name="Ευθύγραμμο βέλος σύνδεσης 32"/>
                  <p:cNvCxnSpPr/>
                  <p:nvPr/>
                </p:nvCxnSpPr>
                <p:spPr>
                  <a:xfrm flipV="1">
                    <a:off x="713731" y="2603518"/>
                    <a:ext cx="0" cy="32400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4" name="Οβάλ 33"/>
                  <p:cNvSpPr/>
                  <p:nvPr/>
                </p:nvSpPr>
                <p:spPr>
                  <a:xfrm>
                    <a:off x="1412325" y="3678116"/>
                    <a:ext cx="252000" cy="108000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sp>
                <p:nvSpPr>
                  <p:cNvPr id="35" name="Οβάλ 34"/>
                  <p:cNvSpPr/>
                  <p:nvPr/>
                </p:nvSpPr>
                <p:spPr>
                  <a:xfrm rot="16200000">
                    <a:off x="1651201" y="3109517"/>
                    <a:ext cx="252000" cy="108000"/>
                  </a:xfrm>
                  <a:prstGeom prst="ellipse">
                    <a:avLst/>
                  </a:prstGeom>
                  <a:solidFill>
                    <a:schemeClr val="tx1">
                      <a:lumMod val="65000"/>
                      <a:lumOff val="35000"/>
                    </a:schemeClr>
                  </a:solidFill>
                  <a:ln>
                    <a:solidFill>
                      <a:schemeClr val="tx1">
                        <a:lumMod val="65000"/>
                        <a:lumOff val="3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l-GR"/>
                  </a:p>
                </p:txBody>
              </p:sp>
              <p:cxnSp>
                <p:nvCxnSpPr>
                  <p:cNvPr id="36" name="Ευθύγραμμο βέλος σύνδεσης 35"/>
                  <p:cNvCxnSpPr>
                    <a:stCxn id="32" idx="0"/>
                  </p:cNvCxnSpPr>
                  <p:nvPr/>
                </p:nvCxnSpPr>
                <p:spPr>
                  <a:xfrm flipH="1" flipV="1">
                    <a:off x="83128" y="2847892"/>
                    <a:ext cx="634941" cy="7200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Ευθύγραμμο βέλος σύνδεσης 36"/>
                  <p:cNvCxnSpPr/>
                  <p:nvPr/>
                </p:nvCxnSpPr>
                <p:spPr>
                  <a:xfrm>
                    <a:off x="1529871" y="3711449"/>
                    <a:ext cx="612000" cy="5400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8" name="Ευθύγραμμο βέλος σύνδεσης 37"/>
                  <p:cNvCxnSpPr/>
                  <p:nvPr/>
                </p:nvCxnSpPr>
                <p:spPr>
                  <a:xfrm>
                    <a:off x="1538325" y="3711449"/>
                    <a:ext cx="0" cy="32400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Ευθύγραμμο βέλος σύνδεσης 38"/>
                  <p:cNvCxnSpPr/>
                  <p:nvPr/>
                </p:nvCxnSpPr>
                <p:spPr>
                  <a:xfrm>
                    <a:off x="1792003" y="3187977"/>
                    <a:ext cx="612000" cy="36000"/>
                  </a:xfrm>
                  <a:prstGeom prst="straightConnector1">
                    <a:avLst/>
                  </a:prstGeom>
                  <a:ln w="28575">
                    <a:solidFill>
                      <a:srgbClr val="FF0000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Ευθύγραμμο βέλος σύνδεσης 39"/>
                  <p:cNvCxnSpPr/>
                  <p:nvPr/>
                </p:nvCxnSpPr>
                <p:spPr>
                  <a:xfrm>
                    <a:off x="1794603" y="3147159"/>
                    <a:ext cx="324000" cy="18000"/>
                  </a:xfrm>
                  <a:prstGeom prst="straightConnector1">
                    <a:avLst/>
                  </a:prstGeom>
                  <a:ln w="28575">
                    <a:solidFill>
                      <a:schemeClr val="tx1"/>
                    </a:solidFill>
                    <a:tailEnd type="triangle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1" name="TextBox 40"/>
                      <p:cNvSpPr txBox="1"/>
                      <p:nvPr/>
                    </p:nvSpPr>
                    <p:spPr>
                      <a:xfrm>
                        <a:off x="423127" y="2439762"/>
                        <a:ext cx="314189" cy="27687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1" name="TextBox 40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23127" y="2439762"/>
                        <a:ext cx="314189" cy="276871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 l="-15385" r="-13462" b="-652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2" name="TextBox 41"/>
                      <p:cNvSpPr txBox="1"/>
                      <p:nvPr/>
                    </p:nvSpPr>
                    <p:spPr>
                      <a:xfrm>
                        <a:off x="1407612" y="3982888"/>
                        <a:ext cx="314189" cy="27687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2" name="TextBox 41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407612" y="3982888"/>
                        <a:ext cx="314189" cy="276871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 l="-17647" r="-13725" b="-6522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3" name="TextBox 42"/>
                      <p:cNvSpPr txBox="1"/>
                      <p:nvPr/>
                    </p:nvSpPr>
                    <p:spPr>
                      <a:xfrm>
                        <a:off x="1894576" y="2870288"/>
                        <a:ext cx="314189" cy="276871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non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r>
                                <a:rPr lang="en-US" sz="16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>
                          <a:solidFill>
                            <a:schemeClr val="tx1"/>
                          </a:solidFill>
                        </a:endParaRPr>
                      </a:p>
                    </p:txBody>
                  </p:sp>
                </mc:Choice>
                <mc:Fallback xmlns="">
                  <p:sp>
                    <p:nvSpPr>
                      <p:cNvPr id="43" name="TextBox 4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894576" y="2870288"/>
                        <a:ext cx="314189" cy="276871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 l="-17647" r="-13725" b="-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4" name="TextBox 43"/>
                      <p:cNvSpPr txBox="1"/>
                      <p:nvPr/>
                    </p:nvSpPr>
                    <p:spPr>
                      <a:xfrm>
                        <a:off x="2119140" y="3264795"/>
                        <a:ext cx="257703" cy="27616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/>
                      </a:p>
                    </p:txBody>
                  </p:sp>
                </mc:Choice>
                <mc:Fallback xmlns="">
                  <p:sp>
                    <p:nvSpPr>
                      <p:cNvPr id="44" name="TextBox 43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2119140" y="3264795"/>
                        <a:ext cx="257703" cy="276166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 l="-4762" r="-2381" b="-4444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5" name="TextBox 44"/>
                      <p:cNvSpPr txBox="1"/>
                      <p:nvPr/>
                    </p:nvSpPr>
                    <p:spPr>
                      <a:xfrm>
                        <a:off x="1981699" y="3824607"/>
                        <a:ext cx="257703" cy="27616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/>
                      </a:p>
                    </p:txBody>
                  </p:sp>
                </mc:Choice>
                <mc:Fallback xmlns="">
                  <p:sp>
                    <p:nvSpPr>
                      <p:cNvPr id="45" name="TextBox 44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1981699" y="3824607"/>
                        <a:ext cx="257703" cy="276166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 l="-2381" r="-4762" b="-4348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46" name="TextBox 45"/>
                      <p:cNvSpPr txBox="1"/>
                      <p:nvPr/>
                    </p:nvSpPr>
                    <p:spPr>
                      <a:xfrm>
                        <a:off x="43067" y="2908132"/>
                        <a:ext cx="257703" cy="276166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lIns="0" tIns="0" rIns="0" bIns="0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Group"/>
                            </m:oMathParaPr>
                            <m:oMath xmlns:m="http://schemas.openxmlformats.org/officeDocument/2006/math">
                              <m:acc>
                                <m:accPr>
                                  <m:chr m:val="⃗"/>
                                  <m:ctrlP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6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</m:oMath>
                          </m:oMathPara>
                        </a14:m>
                        <a:endParaRPr lang="el-GR" sz="1400" b="1" dirty="0"/>
                      </a:p>
                    </p:txBody>
                  </p:sp>
                </mc:Choice>
                <mc:Fallback xmlns="">
                  <p:sp>
                    <p:nvSpPr>
                      <p:cNvPr id="46" name="TextBox 4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43067" y="2908132"/>
                        <a:ext cx="257703" cy="276166"/>
                      </a:xfrm>
                      <a:prstGeom prst="rect">
                        <a:avLst/>
                      </a:prstGeom>
                      <a:blipFill>
                        <a:blip r:embed="rId14"/>
                        <a:stretch>
                          <a:fillRect l="-2381" r="-4762" b="-6667"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l-GR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</p:grpSp>
        </p:grpSp>
      </p:grpSp>
      <p:grpSp>
        <p:nvGrpSpPr>
          <p:cNvPr id="94" name="Ομάδα 93"/>
          <p:cNvGrpSpPr/>
          <p:nvPr/>
        </p:nvGrpSpPr>
        <p:grpSpPr>
          <a:xfrm>
            <a:off x="3102159" y="616993"/>
            <a:ext cx="5167168" cy="949875"/>
            <a:chOff x="3102159" y="1578279"/>
            <a:chExt cx="5167168" cy="949875"/>
          </a:xfrm>
        </p:grpSpPr>
        <p:sp>
          <p:nvSpPr>
            <p:cNvPr id="47" name="Ορθογώνιο 46"/>
            <p:cNvSpPr/>
            <p:nvPr/>
          </p:nvSpPr>
          <p:spPr>
            <a:xfrm>
              <a:off x="3102159" y="1752047"/>
              <a:ext cx="3063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φορτίο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κλειστή επιφάνεια </a:t>
              </a:r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6443058" y="1578279"/>
                  <a:ext cx="1826269" cy="949875"/>
                </a:xfrm>
                <a:prstGeom prst="rect">
                  <a:avLst/>
                </a:prstGeom>
                <a:ln w="19050">
                  <a:noFill/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𝛌</m:t>
                            </m:r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𝑳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443058" y="1578279"/>
                  <a:ext cx="1826269" cy="949875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  <a:ln w="1905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96" name="Ομάδα 95"/>
          <p:cNvGrpSpPr/>
          <p:nvPr/>
        </p:nvGrpSpPr>
        <p:grpSpPr>
          <a:xfrm>
            <a:off x="3309204" y="3871066"/>
            <a:ext cx="5303073" cy="403765"/>
            <a:chOff x="3485851" y="4328263"/>
            <a:chExt cx="5303073" cy="403765"/>
          </a:xfrm>
        </p:grpSpPr>
        <p:sp>
          <p:nvSpPr>
            <p:cNvPr id="59" name="Ορθογώνιο 58"/>
            <p:cNvSpPr/>
            <p:nvPr/>
          </p:nvSpPr>
          <p:spPr>
            <a:xfrm>
              <a:off x="3485851" y="4352725"/>
              <a:ext cx="21604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Κυλινδρική επιφάνεια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0" name="Ορθογώνιο 59"/>
                <p:cNvSpPr/>
                <p:nvPr/>
              </p:nvSpPr>
              <p:spPr>
                <a:xfrm>
                  <a:off x="5673969" y="4328263"/>
                  <a:ext cx="3114955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↑↑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  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0" name="Ορθογώνιο 5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73969" y="4328263"/>
                  <a:ext cx="3114955" cy="403765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Ορθογώνιο 67"/>
              <p:cNvSpPr/>
              <p:nvPr/>
            </p:nvSpPr>
            <p:spPr>
              <a:xfrm>
                <a:off x="96561" y="4509210"/>
                <a:ext cx="1353383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8" name="Ορθογώνιο 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561" y="4509210"/>
                <a:ext cx="1353383" cy="94987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2" name="Ορθογώνιο 71"/>
              <p:cNvSpPr/>
              <p:nvPr/>
            </p:nvSpPr>
            <p:spPr>
              <a:xfrm>
                <a:off x="5673274" y="4525613"/>
                <a:ext cx="3219278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 ⟹   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el-GR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𝑳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2" name="Ορθογώνιο 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274" y="4525613"/>
                <a:ext cx="3219278" cy="94987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4" name="Ορθογώνιο 73"/>
              <p:cNvSpPr/>
              <p:nvPr/>
            </p:nvSpPr>
            <p:spPr>
              <a:xfrm>
                <a:off x="7095802" y="5772524"/>
                <a:ext cx="2390398" cy="6658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𝒓</m:t>
                      </m:r>
                      <m:r>
                        <a:rPr lang="el-GR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𝑳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𝛌𝚫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4" name="Ορθογώνιο 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95802" y="5772524"/>
                <a:ext cx="2390398" cy="665823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2" name="Ομάδα 81"/>
          <p:cNvGrpSpPr/>
          <p:nvPr/>
        </p:nvGrpSpPr>
        <p:grpSpPr>
          <a:xfrm>
            <a:off x="7803573" y="5772524"/>
            <a:ext cx="1078870" cy="506784"/>
            <a:chOff x="7803573" y="6018707"/>
            <a:chExt cx="1078870" cy="506784"/>
          </a:xfrm>
        </p:grpSpPr>
        <p:cxnSp>
          <p:nvCxnSpPr>
            <p:cNvPr id="76" name="Ευθεία γραμμή σύνδεσης 75"/>
            <p:cNvCxnSpPr/>
            <p:nvPr/>
          </p:nvCxnSpPr>
          <p:spPr>
            <a:xfrm flipV="1">
              <a:off x="7803573" y="6207980"/>
              <a:ext cx="332509" cy="317511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Ευθεία γραμμή σύνδεσης 80"/>
            <p:cNvCxnSpPr/>
            <p:nvPr/>
          </p:nvCxnSpPr>
          <p:spPr>
            <a:xfrm flipV="1">
              <a:off x="8549934" y="6018707"/>
              <a:ext cx="332509" cy="317511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95" name="Ομάδα 94"/>
          <p:cNvGrpSpPr/>
          <p:nvPr/>
        </p:nvGrpSpPr>
        <p:grpSpPr>
          <a:xfrm>
            <a:off x="2897033" y="3223094"/>
            <a:ext cx="5637072" cy="403765"/>
            <a:chOff x="2990552" y="3774075"/>
            <a:chExt cx="5637072" cy="403765"/>
          </a:xfrm>
        </p:grpSpPr>
        <p:sp>
          <p:nvSpPr>
            <p:cNvPr id="57" name="Ορθογώνιο 56"/>
            <p:cNvSpPr/>
            <p:nvPr/>
          </p:nvSpPr>
          <p:spPr>
            <a:xfrm>
              <a:off x="2990552" y="3795076"/>
              <a:ext cx="30169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Πάνω και κάτω βάση κυλίνδρου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Ορθογώνιο 90"/>
                <p:cNvSpPr/>
                <p:nvPr/>
              </p:nvSpPr>
              <p:spPr>
                <a:xfrm>
                  <a:off x="5940670" y="3774075"/>
                  <a:ext cx="2686954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  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1" name="Ορθογώνιο 9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670" y="3774075"/>
                  <a:ext cx="2686954" cy="403765"/>
                </a:xfrm>
                <a:prstGeom prst="rect">
                  <a:avLst/>
                </a:prstGeom>
                <a:blipFill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93" name="Ορθογώνιο 92"/>
              <p:cNvSpPr/>
              <p:nvPr/>
            </p:nvSpPr>
            <p:spPr>
              <a:xfrm>
                <a:off x="9601569" y="5666333"/>
                <a:ext cx="1722908" cy="856901"/>
              </a:xfrm>
              <a:prstGeom prst="rect">
                <a:avLst/>
              </a:prstGeom>
              <a:ln w="28575">
                <a:solidFill>
                  <a:srgbClr val="000099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𝝀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3" name="Ορθογώνιο 9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569" y="5666333"/>
                <a:ext cx="1722908" cy="856901"/>
              </a:xfrm>
              <a:prstGeom prst="rect">
                <a:avLst/>
              </a:prstGeom>
              <a:blipFill>
                <a:blip r:embed="rId22"/>
                <a:stretch>
                  <a:fillRect/>
                </a:stretch>
              </a:blipFill>
              <a:ln w="28575">
                <a:solidFill>
                  <a:srgbClr val="000099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98" name="Ομάδα 97"/>
          <p:cNvGrpSpPr/>
          <p:nvPr/>
        </p:nvGrpSpPr>
        <p:grpSpPr>
          <a:xfrm>
            <a:off x="6400236" y="726632"/>
            <a:ext cx="2400858" cy="4798412"/>
            <a:chOff x="6400236" y="1699641"/>
            <a:chExt cx="2400858" cy="4798412"/>
          </a:xfrm>
        </p:grpSpPr>
        <p:sp>
          <p:nvSpPr>
            <p:cNvPr id="73" name="Ορθογώνιο 72"/>
            <p:cNvSpPr/>
            <p:nvPr/>
          </p:nvSpPr>
          <p:spPr>
            <a:xfrm>
              <a:off x="6584359" y="5679931"/>
              <a:ext cx="2216735" cy="818122"/>
            </a:xfrm>
            <a:prstGeom prst="rect">
              <a:avLst/>
            </a:prstGeom>
            <a:noFill/>
            <a:ln w="190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97" name="Ορθογώνιο 96"/>
            <p:cNvSpPr/>
            <p:nvPr/>
          </p:nvSpPr>
          <p:spPr>
            <a:xfrm>
              <a:off x="6400236" y="1699641"/>
              <a:ext cx="1913121" cy="818122"/>
            </a:xfrm>
            <a:prstGeom prst="rect">
              <a:avLst/>
            </a:prstGeom>
            <a:noFill/>
            <a:ln w="19050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2" name="Ομάδα 11"/>
          <p:cNvGrpSpPr/>
          <p:nvPr/>
        </p:nvGrpSpPr>
        <p:grpSpPr>
          <a:xfrm>
            <a:off x="7006571" y="1817120"/>
            <a:ext cx="1498363" cy="1151084"/>
            <a:chOff x="6393502" y="2510109"/>
            <a:chExt cx="1498363" cy="11510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8" name="Ορθογώνιο 57"/>
                <p:cNvSpPr/>
                <p:nvPr/>
              </p:nvSpPr>
              <p:spPr>
                <a:xfrm>
                  <a:off x="6393502" y="2510109"/>
                  <a:ext cx="1394933" cy="11510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𝛋𝛖𝛌𝛊𝛎𝛅𝛒𝛊𝛋𝛈</m:t>
                                </m:r>
                              </m:e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93502" y="2510109"/>
                  <a:ext cx="1394933" cy="115108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Ορθογώνιο 1"/>
                <p:cNvSpPr/>
                <p:nvPr/>
              </p:nvSpPr>
              <p:spPr>
                <a:xfrm>
                  <a:off x="7033938" y="2793181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3938" y="2793181"/>
                  <a:ext cx="857927" cy="403765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" name="Ομάδα 3"/>
          <p:cNvGrpSpPr/>
          <p:nvPr/>
        </p:nvGrpSpPr>
        <p:grpSpPr>
          <a:xfrm>
            <a:off x="4312593" y="1817726"/>
            <a:ext cx="1802095" cy="1185837"/>
            <a:chOff x="3377403" y="2510715"/>
            <a:chExt cx="1802095" cy="11858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9" name="Ορθογώνιο 88"/>
                <p:cNvSpPr/>
                <p:nvPr/>
              </p:nvSpPr>
              <p:spPr>
                <a:xfrm>
                  <a:off x="3377403" y="2510715"/>
                  <a:ext cx="1802095" cy="118583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𝛂𝛎𝛚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𝛃𝛂𝛔𝛈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7403" y="2510715"/>
                  <a:ext cx="1802095" cy="1185837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Ορθογώνιο 2"/>
                <p:cNvSpPr/>
                <p:nvPr/>
              </p:nvSpPr>
              <p:spPr>
                <a:xfrm>
                  <a:off x="4024100" y="2801315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4100" y="2801315"/>
                  <a:ext cx="857927" cy="403765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Ομάδα 7"/>
          <p:cNvGrpSpPr/>
          <p:nvPr/>
        </p:nvGrpSpPr>
        <p:grpSpPr>
          <a:xfrm>
            <a:off x="5622429" y="1830774"/>
            <a:ext cx="1842171" cy="1185837"/>
            <a:chOff x="4915841" y="2513372"/>
            <a:chExt cx="1842171" cy="11858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Ορθογώνιο 89"/>
                <p:cNvSpPr/>
                <p:nvPr/>
              </p:nvSpPr>
              <p:spPr>
                <a:xfrm>
                  <a:off x="4915841" y="2513372"/>
                  <a:ext cx="1842171" cy="118583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𝛋𝛂𝛕𝛚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𝛃𝛂𝛔𝛈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5841" y="2513372"/>
                  <a:ext cx="1842171" cy="1185837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Ορθογώνιο 4"/>
                <p:cNvSpPr/>
                <p:nvPr/>
              </p:nvSpPr>
              <p:spPr>
                <a:xfrm>
                  <a:off x="5583387" y="2793182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3387" y="2793182"/>
                  <a:ext cx="857927" cy="403765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6" name="Ομάδα 15"/>
          <p:cNvGrpSpPr/>
          <p:nvPr/>
        </p:nvGrpSpPr>
        <p:grpSpPr>
          <a:xfrm>
            <a:off x="4232582" y="2007603"/>
            <a:ext cx="2975685" cy="960821"/>
            <a:chOff x="3411693" y="2690201"/>
            <a:chExt cx="2975685" cy="960821"/>
          </a:xfrm>
        </p:grpSpPr>
        <p:cxnSp>
          <p:nvCxnSpPr>
            <p:cNvPr id="63" name="Ευθεία γραμμή σύνδεσης 62"/>
            <p:cNvCxnSpPr/>
            <p:nvPr/>
          </p:nvCxnSpPr>
          <p:spPr>
            <a:xfrm flipV="1">
              <a:off x="3411693" y="2690201"/>
              <a:ext cx="1711450" cy="943504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εία γραμμή σύνδεσης 74"/>
            <p:cNvCxnSpPr/>
            <p:nvPr/>
          </p:nvCxnSpPr>
          <p:spPr>
            <a:xfrm flipV="1">
              <a:off x="4675928" y="2707518"/>
              <a:ext cx="1711450" cy="943504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Ομάδα 12"/>
          <p:cNvGrpSpPr/>
          <p:nvPr/>
        </p:nvGrpSpPr>
        <p:grpSpPr>
          <a:xfrm>
            <a:off x="8583510" y="2129108"/>
            <a:ext cx="3348937" cy="2065431"/>
            <a:chOff x="8583510" y="2129108"/>
            <a:chExt cx="3348937" cy="2065431"/>
          </a:xfrm>
        </p:grpSpPr>
        <p:sp>
          <p:nvSpPr>
            <p:cNvPr id="69" name="Δεξί άγκιστρο 68"/>
            <p:cNvSpPr/>
            <p:nvPr/>
          </p:nvSpPr>
          <p:spPr>
            <a:xfrm>
              <a:off x="8583510" y="2129108"/>
              <a:ext cx="358321" cy="2065431"/>
            </a:xfrm>
            <a:prstGeom prst="rightBrace">
              <a:avLst>
                <a:gd name="adj1" fmla="val 37332"/>
                <a:gd name="adj2" fmla="val 50000"/>
              </a:avLst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000099"/>
                </a:solidFill>
              </a:endParaRPr>
            </a:p>
          </p:txBody>
        </p:sp>
        <p:grpSp>
          <p:nvGrpSpPr>
            <p:cNvPr id="26" name="Ομάδα 25"/>
            <p:cNvGrpSpPr/>
            <p:nvPr/>
          </p:nvGrpSpPr>
          <p:grpSpPr>
            <a:xfrm>
              <a:off x="9056132" y="2646033"/>
              <a:ext cx="2876315" cy="1158473"/>
              <a:chOff x="9056132" y="3186358"/>
              <a:chExt cx="2876315" cy="1158473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" name="Ορθογώνιο 60"/>
                  <p:cNvSpPr/>
                  <p:nvPr/>
                </p:nvSpPr>
                <p:spPr>
                  <a:xfrm>
                    <a:off x="9056132" y="3186358"/>
                    <a:ext cx="1353384" cy="9498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l-GR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</m:t>
                              </m:r>
                            </m:sub>
                            <m:sup/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</m:nary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Ορθογώνιο 6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56132" y="3186358"/>
                    <a:ext cx="1353384" cy="949875"/>
                  </a:xfrm>
                  <a:prstGeom prst="rect">
                    <a:avLst/>
                  </a:prstGeom>
                  <a:blipFill>
                    <a:blip r:embed="rId2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25" name="Ομάδα 24"/>
              <p:cNvGrpSpPr/>
              <p:nvPr/>
            </p:nvGrpSpPr>
            <p:grpSpPr>
              <a:xfrm>
                <a:off x="9909975" y="3193747"/>
                <a:ext cx="2022472" cy="1151084"/>
                <a:chOff x="9951539" y="3193747"/>
                <a:chExt cx="2022472" cy="115108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9" name="Ορθογώνιο 78"/>
                    <p:cNvSpPr/>
                    <p:nvPr/>
                  </p:nvSpPr>
                  <p:spPr>
                    <a:xfrm>
                      <a:off x="10691288" y="3503927"/>
                      <a:ext cx="1282723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𝒅𝑨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⟹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79" name="Ορθογώνιο 7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691288" y="3503927"/>
                      <a:ext cx="1282723" cy="369332"/>
                    </a:xfrm>
                    <a:prstGeom prst="rect">
                      <a:avLst/>
                    </a:prstGeom>
                    <a:blipFill>
                      <a:blip r:embed="rId3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24" name="Ορθογώνιο 23"/>
                    <p:cNvSpPr/>
                    <p:nvPr/>
                  </p:nvSpPr>
                  <p:spPr>
                    <a:xfrm>
                      <a:off x="9951539" y="3193747"/>
                      <a:ext cx="1394933" cy="1151084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eqArr>
                                  <m:eqArrPr>
                                    <m:ctrlPr>
                                      <a:rPr lang="el-GR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l-GR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𝛋𝛖𝛌𝛊𝛎𝛅𝛒𝛊𝛋𝛈</m:t>
                                    </m:r>
                                  </m:e>
                                  <m:e>
                                    <m:r>
                                      <a:rPr lang="el-GR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𝛆𝛑𝛊𝛗𝛂𝛎𝛆𝛊𝛂</m:t>
                                    </m:r>
                                  </m:e>
                                </m:eqAr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24" name="Ορθογώνιο 2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951539" y="3193747"/>
                      <a:ext cx="1394933" cy="1151084"/>
                    </a:xfrm>
                    <a:prstGeom prst="rect">
                      <a:avLst/>
                    </a:prstGeom>
                    <a:blipFill>
                      <a:blip r:embed="rId3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p:grpSp>
        <p:nvGrpSpPr>
          <p:cNvPr id="30" name="Ομάδα 29"/>
          <p:cNvGrpSpPr/>
          <p:nvPr/>
        </p:nvGrpSpPr>
        <p:grpSpPr>
          <a:xfrm>
            <a:off x="1106602" y="4515477"/>
            <a:ext cx="1596027" cy="1151084"/>
            <a:chOff x="1106602" y="4761660"/>
            <a:chExt cx="1596027" cy="11510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Ορθογώνιο 27"/>
                <p:cNvSpPr/>
                <p:nvPr/>
              </p:nvSpPr>
              <p:spPr>
                <a:xfrm>
                  <a:off x="1106602" y="4761660"/>
                  <a:ext cx="1394933" cy="11510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𝛋𝛖𝛌𝛊𝛎𝛅𝛒𝛊𝛋𝛈</m:t>
                                </m:r>
                              </m:e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8" name="Ορθογώνιο 2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06602" y="4761660"/>
                  <a:ext cx="1394933" cy="1151084"/>
                </a:xfrm>
                <a:prstGeom prst="rect">
                  <a:avLst/>
                </a:prstGeom>
                <a:blipFill>
                  <a:blip r:embed="rId3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1823863" y="5079954"/>
                  <a:ext cx="878766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=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23863" y="5079954"/>
                  <a:ext cx="878766" cy="369332"/>
                </a:xfrm>
                <a:prstGeom prst="rect">
                  <a:avLst/>
                </a:prstGeom>
                <a:blipFill>
                  <a:blip r:embed="rId3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Ορθογώνιο 28"/>
                <p:cNvSpPr/>
                <p:nvPr/>
              </p:nvSpPr>
              <p:spPr>
                <a:xfrm>
                  <a:off x="1306700" y="5079089"/>
                  <a:ext cx="388247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9" name="Ορθογώνιο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306700" y="5079089"/>
                  <a:ext cx="388247" cy="369332"/>
                </a:xfrm>
                <a:prstGeom prst="rect">
                  <a:avLst/>
                </a:prstGeom>
                <a:blipFill>
                  <a:blip r:embed="rId3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1" name="Ομάδα 30"/>
          <p:cNvGrpSpPr/>
          <p:nvPr/>
        </p:nvGrpSpPr>
        <p:grpSpPr>
          <a:xfrm>
            <a:off x="2587567" y="4826120"/>
            <a:ext cx="3513635" cy="369332"/>
            <a:chOff x="2587567" y="5072303"/>
            <a:chExt cx="3513635" cy="369332"/>
          </a:xfrm>
        </p:grpSpPr>
        <p:sp>
          <p:nvSpPr>
            <p:cNvPr id="70" name="Ορθογώνιο 69"/>
            <p:cNvSpPr/>
            <p:nvPr/>
          </p:nvSpPr>
          <p:spPr>
            <a:xfrm>
              <a:off x="3015529" y="5099577"/>
              <a:ext cx="3085673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(εμβαδό κυλινδρικής επιφάνειας)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7" name="Ορθογώνιο 86"/>
                <p:cNvSpPr/>
                <p:nvPr/>
              </p:nvSpPr>
              <p:spPr>
                <a:xfrm>
                  <a:off x="2587567" y="5072303"/>
                  <a:ext cx="60465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87" name="Ορθογώνιο 8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87567" y="5072303"/>
                  <a:ext cx="604653" cy="369332"/>
                </a:xfrm>
                <a:prstGeom prst="rect">
                  <a:avLst/>
                </a:prstGeom>
                <a:blipFill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7302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68" grpId="0"/>
      <p:bldP spid="72" grpId="0"/>
      <p:bldP spid="74" grpId="0"/>
      <p:bldP spid="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Γράφημα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05899263"/>
              </p:ext>
            </p:extLst>
          </p:nvPr>
        </p:nvGraphicFramePr>
        <p:xfrm>
          <a:off x="4601421" y="4021341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Γράφημα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0508083"/>
              </p:ext>
            </p:extLst>
          </p:nvPr>
        </p:nvGraphicFramePr>
        <p:xfrm>
          <a:off x="4166351" y="3985669"/>
          <a:ext cx="484959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3" name="Ομάδα 2"/>
          <p:cNvGrpSpPr/>
          <p:nvPr/>
        </p:nvGrpSpPr>
        <p:grpSpPr>
          <a:xfrm>
            <a:off x="1971250" y="4035211"/>
            <a:ext cx="7131828" cy="2743200"/>
            <a:chOff x="1971250" y="4035211"/>
            <a:chExt cx="7131828" cy="274320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Ορθογώνιο 12"/>
                <p:cNvSpPr/>
                <p:nvPr/>
              </p:nvSpPr>
              <p:spPr>
                <a:xfrm>
                  <a:off x="1971250" y="4632099"/>
                  <a:ext cx="1722908" cy="856901"/>
                </a:xfrm>
                <a:prstGeom prst="rect">
                  <a:avLst/>
                </a:prstGeom>
                <a:ln w="28575">
                  <a:solidFill>
                    <a:srgbClr val="000099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𝝀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  <m:r>
                              <a:rPr lang="el-GR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4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den>
                        </m:f>
                      </m:oMath>
                    </m:oMathPara>
                  </a14:m>
                  <a:endParaRPr lang="el-GR" sz="24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3" name="Ορθογώνιο 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71250" y="4632099"/>
                  <a:ext cx="1722908" cy="856901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28575">
                  <a:solidFill>
                    <a:srgbClr val="000099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graphicFrame>
              <p:nvGraphicFramePr>
                <p:cNvPr id="17" name="Γράφημα 16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41432709"/>
                    </p:ext>
                  </p:extLst>
                </p:nvPr>
              </p:nvGraphicFramePr>
              <p:xfrm>
                <a:off x="4531078" y="4035211"/>
                <a:ext cx="4572000" cy="27432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5"/>
                </a:graphicData>
              </a:graphic>
            </p:graphicFrame>
          </mc:Choice>
          <mc:Fallback xmlns="">
            <p:graphicFrame>
              <p:nvGraphicFramePr>
                <p:cNvPr id="17" name="Γράφημα 16"/>
                <p:cNvGraphicFramePr>
                  <a:graphicFrameLocks/>
                </p:cNvGraphicFramePr>
                <p:nvPr>
                  <p:extLst>
                    <p:ext uri="{D42A27DB-BD31-4B8C-83A1-F6EECF244321}">
                      <p14:modId xmlns:p14="http://schemas.microsoft.com/office/powerpoint/2010/main" val="4241432709"/>
                    </p:ext>
                  </p:extLst>
                </p:nvPr>
              </p:nvGraphicFramePr>
              <p:xfrm>
                <a:off x="4531078" y="4035211"/>
                <a:ext cx="4572000" cy="2743200"/>
              </p:xfrm>
              <a:graphic>
                <a:graphicData uri="http://schemas.openxmlformats.org/drawingml/2006/chart">
                  <c:chart xmlns:c="http://schemas.openxmlformats.org/drawingml/2006/chart" xmlns:r="http://schemas.openxmlformats.org/officeDocument/2006/relationships" r:id="rId6"/>
                </a:graphicData>
              </a:graphic>
            </p:graphicFrame>
          </mc:Fallback>
        </mc:AlternateContent>
      </p:grpSp>
      <p:grpSp>
        <p:nvGrpSpPr>
          <p:cNvPr id="2" name="Ομάδα 1"/>
          <p:cNvGrpSpPr/>
          <p:nvPr/>
        </p:nvGrpSpPr>
        <p:grpSpPr>
          <a:xfrm>
            <a:off x="1854333" y="477977"/>
            <a:ext cx="9925491" cy="6486180"/>
            <a:chOff x="1854333" y="477977"/>
            <a:chExt cx="9925491" cy="6486180"/>
          </a:xfrm>
        </p:grpSpPr>
        <p:sp>
          <p:nvSpPr>
            <p:cNvPr id="5" name="TextBox 4"/>
            <p:cNvSpPr txBox="1"/>
            <p:nvPr/>
          </p:nvSpPr>
          <p:spPr>
            <a:xfrm flipH="1">
              <a:off x="1854333" y="477977"/>
              <a:ext cx="9925491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Γραφική παράσταση της έντασης του ηλεκτρικού πεδίου συναρτήσει της απόστασης </a:t>
              </a:r>
              <a:r>
                <a:rPr lang="en-US" sz="28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γραμμική κατανομή ηλεκτρικού φορτίου πολύ μεγάλου μήκους</a:t>
              </a:r>
              <a:endParaRPr lang="el-GR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" name="Ευθεία γραμμή σύνδεσης 5"/>
            <p:cNvCxnSpPr/>
            <p:nvPr/>
          </p:nvCxnSpPr>
          <p:spPr>
            <a:xfrm>
              <a:off x="4850241" y="1308974"/>
              <a:ext cx="0" cy="266400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Ορθογώνιο 6"/>
            <p:cNvSpPr/>
            <p:nvPr/>
          </p:nvSpPr>
          <p:spPr>
            <a:xfrm>
              <a:off x="4318937" y="1363170"/>
              <a:ext cx="566181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8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+λ</a:t>
              </a:r>
              <a:endParaRPr lang="el-GR" sz="2800" dirty="0"/>
            </a:p>
          </p:txBody>
        </p:sp>
        <p:grpSp>
          <p:nvGrpSpPr>
            <p:cNvPr id="21" name="Ομάδα 20"/>
            <p:cNvGrpSpPr/>
            <p:nvPr/>
          </p:nvGrpSpPr>
          <p:grpSpPr>
            <a:xfrm>
              <a:off x="4457296" y="4104453"/>
              <a:ext cx="5060777" cy="2859704"/>
              <a:chOff x="4457296" y="4104453"/>
              <a:chExt cx="5112125" cy="2859704"/>
            </a:xfrm>
            <a:noFill/>
          </p:grpSpPr>
          <p:sp>
            <p:nvSpPr>
              <p:cNvPr id="16" name="Ορθογώνιο 15"/>
              <p:cNvSpPr/>
              <p:nvPr/>
            </p:nvSpPr>
            <p:spPr>
              <a:xfrm>
                <a:off x="4457296" y="4104453"/>
                <a:ext cx="389850" cy="461665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r>
                  <a:rPr lang="el-GR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</a:t>
                </a:r>
                <a:endParaRPr lang="el-GR" sz="2400" dirty="0"/>
              </a:p>
            </p:txBody>
          </p:sp>
          <p:sp>
            <p:nvSpPr>
              <p:cNvPr id="18" name="Ορθογώνιο 17"/>
              <p:cNvSpPr/>
              <p:nvPr/>
            </p:nvSpPr>
            <p:spPr>
              <a:xfrm>
                <a:off x="8251962" y="6440937"/>
                <a:ext cx="324128" cy="523220"/>
              </a:xfrm>
              <a:prstGeom prst="rect">
                <a:avLst/>
              </a:prstGeom>
              <a:grpFill/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800" dirty="0"/>
              </a:p>
            </p:txBody>
          </p:sp>
          <p:cxnSp>
            <p:nvCxnSpPr>
              <p:cNvPr id="19" name="Ευθεία γραμμή σύνδεσης 18"/>
              <p:cNvCxnSpPr/>
              <p:nvPr/>
            </p:nvCxnSpPr>
            <p:spPr>
              <a:xfrm rot="5400000">
                <a:off x="7085421" y="4064049"/>
                <a:ext cx="0" cy="496800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Ευθεία γραμμή σύνδεσης 19"/>
              <p:cNvCxnSpPr/>
              <p:nvPr/>
            </p:nvCxnSpPr>
            <p:spPr>
              <a:xfrm rot="10800000">
                <a:off x="4845967" y="4125083"/>
                <a:ext cx="0" cy="2628000"/>
              </a:xfrm>
              <a:prstGeom prst="line">
                <a:avLst/>
              </a:prstGeom>
              <a:grpFill/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049118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Ευθύγραμμο βέλος σύνδεσης 43"/>
          <p:cNvCxnSpPr/>
          <p:nvPr/>
        </p:nvCxnSpPr>
        <p:spPr>
          <a:xfrm flipH="1">
            <a:off x="2021466" y="3867209"/>
            <a:ext cx="1" cy="6283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Ομάδα 1"/>
          <p:cNvGrpSpPr/>
          <p:nvPr/>
        </p:nvGrpSpPr>
        <p:grpSpPr>
          <a:xfrm>
            <a:off x="1685626" y="2775968"/>
            <a:ext cx="900000" cy="1260000"/>
            <a:chOff x="1468623" y="2981059"/>
            <a:chExt cx="900000" cy="777315"/>
          </a:xfrm>
        </p:grpSpPr>
        <p:sp>
          <p:nvSpPr>
            <p:cNvPr id="20" name="Οβάλ 19"/>
            <p:cNvSpPr/>
            <p:nvPr/>
          </p:nvSpPr>
          <p:spPr>
            <a:xfrm>
              <a:off x="1468623" y="3477206"/>
              <a:ext cx="900000" cy="281168"/>
            </a:xfrm>
            <a:prstGeom prst="ellipse">
              <a:avLst/>
            </a:prstGeom>
            <a:solidFill>
              <a:schemeClr val="accent1">
                <a:lumMod val="75000"/>
                <a:alpha val="7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" name="Κύλινδρος 4"/>
            <p:cNvSpPr/>
            <p:nvPr/>
          </p:nvSpPr>
          <p:spPr>
            <a:xfrm>
              <a:off x="1468623" y="2981059"/>
              <a:ext cx="900000" cy="777315"/>
            </a:xfrm>
            <a:prstGeom prst="can">
              <a:avLst>
                <a:gd name="adj" fmla="val 46741"/>
              </a:avLst>
            </a:prstGeom>
            <a:solidFill>
              <a:schemeClr val="accent1">
                <a:alpha val="76000"/>
              </a:schemeClr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19" name="Οβάλ 18"/>
          <p:cNvSpPr/>
          <p:nvPr/>
        </p:nvSpPr>
        <p:spPr>
          <a:xfrm>
            <a:off x="1685626" y="2760126"/>
            <a:ext cx="900000" cy="43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Κύλινδρος 12"/>
          <p:cNvSpPr/>
          <p:nvPr/>
        </p:nvSpPr>
        <p:spPr>
          <a:xfrm>
            <a:off x="1685626" y="2002536"/>
            <a:ext cx="900000" cy="1188000"/>
          </a:xfrm>
          <a:prstGeom prst="can">
            <a:avLst>
              <a:gd name="adj" fmla="val 50000"/>
            </a:avLst>
          </a:prstGeom>
          <a:solidFill>
            <a:schemeClr val="accent1">
              <a:alpha val="56000"/>
            </a:schemeClr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4592101" y="1396839"/>
            <a:ext cx="5091154" cy="517770"/>
            <a:chOff x="3255673" y="1531922"/>
            <a:chExt cx="5091154" cy="51777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/>
                <p:cNvSpPr txBox="1"/>
                <p:nvPr/>
              </p:nvSpPr>
              <p:spPr>
                <a:xfrm>
                  <a:off x="6886060" y="1531922"/>
                  <a:ext cx="1460767" cy="51777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𝝈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r>
                              <a:rPr lang="el-GR" b="1" i="0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886060" y="1531922"/>
                  <a:ext cx="1460767" cy="517770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4" name="Ορθογώνιο 13"/>
            <p:cNvSpPr/>
            <p:nvPr/>
          </p:nvSpPr>
          <p:spPr>
            <a:xfrm>
              <a:off x="3255673" y="1634484"/>
              <a:ext cx="3965745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Ορισμός επιφανειακής </a:t>
              </a:r>
              <a:r>
                <a:rPr lang="el-GR" sz="1600" b="1" dirty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πυκνότητα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φορτίου: 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</p:grpSp>
      <p:sp>
        <p:nvSpPr>
          <p:cNvPr id="15" name="Ορθογώνιο 14"/>
          <p:cNvSpPr/>
          <p:nvPr/>
        </p:nvSpPr>
        <p:spPr>
          <a:xfrm>
            <a:off x="4592101" y="2014522"/>
            <a:ext cx="69224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του νόμου του 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τμήμα εμβαδού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της κατανομής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στην περιοχή που θέλουμε να υπολογίσουμε την ένταση ηλεκτρικού πεδίου</a:t>
            </a:r>
            <a:endParaRPr lang="el-GR" sz="1600" dirty="0">
              <a:solidFill>
                <a:srgbClr val="000099"/>
              </a:solidFill>
            </a:endParaRPr>
          </a:p>
        </p:txBody>
      </p:sp>
      <p:sp>
        <p:nvSpPr>
          <p:cNvPr id="6" name="Ορθογώνιο 5"/>
          <p:cNvSpPr/>
          <p:nvPr/>
        </p:nvSpPr>
        <p:spPr>
          <a:xfrm>
            <a:off x="1690464" y="2686791"/>
            <a:ext cx="48282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b="1" i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endParaRPr lang="el-GR" i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Ορθογώνιο 7"/>
              <p:cNvSpPr/>
              <p:nvPr/>
            </p:nvSpPr>
            <p:spPr>
              <a:xfrm>
                <a:off x="2021467" y="2767746"/>
                <a:ext cx="5261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𝒒</m:t>
                      </m:r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8" name="Ορθογώνιο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1467" y="2767746"/>
                <a:ext cx="526106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Ομάδα 3"/>
          <p:cNvGrpSpPr/>
          <p:nvPr/>
        </p:nvGrpSpPr>
        <p:grpSpPr>
          <a:xfrm>
            <a:off x="43067" y="2518659"/>
            <a:ext cx="4193897" cy="867506"/>
            <a:chOff x="166918" y="2083236"/>
            <a:chExt cx="4193897" cy="867506"/>
          </a:xfrm>
        </p:grpSpPr>
        <p:sp>
          <p:nvSpPr>
            <p:cNvPr id="12" name="Παραλληλόγραμμο 11"/>
            <p:cNvSpPr/>
            <p:nvPr/>
          </p:nvSpPr>
          <p:spPr>
            <a:xfrm rot="253354">
              <a:off x="166918" y="2083236"/>
              <a:ext cx="4193897" cy="867506"/>
            </a:xfrm>
            <a:prstGeom prst="parallelogram">
              <a:avLst>
                <a:gd name="adj" fmla="val 114624"/>
              </a:avLst>
            </a:prstGeom>
            <a:solidFill>
              <a:schemeClr val="tx1">
                <a:alpha val="28000"/>
              </a:schemeClr>
            </a:solidFill>
            <a:ln w="28575">
              <a:solidFill>
                <a:schemeClr val="tx1">
                  <a:alpha val="39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" name="Ορθογώνιο 2"/>
            <p:cNvSpPr/>
            <p:nvPr/>
          </p:nvSpPr>
          <p:spPr>
            <a:xfrm>
              <a:off x="286599" y="2408249"/>
              <a:ext cx="5261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+σ</a:t>
              </a:r>
              <a:endParaRPr lang="el-GR" sz="2400" dirty="0"/>
            </a:p>
          </p:txBody>
        </p:sp>
      </p:grpSp>
      <p:grpSp>
        <p:nvGrpSpPr>
          <p:cNvPr id="16" name="Ομάδα 15"/>
          <p:cNvGrpSpPr/>
          <p:nvPr/>
        </p:nvGrpSpPr>
        <p:grpSpPr>
          <a:xfrm>
            <a:off x="4579075" y="2737598"/>
            <a:ext cx="5005864" cy="338554"/>
            <a:chOff x="4579075" y="2810335"/>
            <a:chExt cx="5005864" cy="338554"/>
          </a:xfrm>
        </p:grpSpPr>
        <p:sp>
          <p:nvSpPr>
            <p:cNvPr id="17" name="Ορθογώνιο 16"/>
            <p:cNvSpPr/>
            <p:nvPr/>
          </p:nvSpPr>
          <p:spPr>
            <a:xfrm>
              <a:off x="4579075" y="2810335"/>
              <a:ext cx="384981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Τμήμα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της κατανομής έχει φορτίο: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8404729" y="2851288"/>
                  <a:ext cx="1180210" cy="27699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𝒒</m:t>
                        </m:r>
                        <m:r>
                          <a:rPr lang="en-US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𝛔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l-GR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𝚫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𝑨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404729" y="2851288"/>
                  <a:ext cx="1180210" cy="276999"/>
                </a:xfrm>
                <a:prstGeom prst="rect">
                  <a:avLst/>
                </a:prstGeom>
                <a:blipFill>
                  <a:blip r:embed="rId4"/>
                  <a:stretch>
                    <a:fillRect l="-5181" r="-1036" b="-2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1" name="Ορθογώνιο 20"/>
          <p:cNvSpPr/>
          <p:nvPr/>
        </p:nvSpPr>
        <p:spPr>
          <a:xfrm>
            <a:off x="4579075" y="3121953"/>
            <a:ext cx="75713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Περικλείουμε το φορτίο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κατάλληλη κλειστή επιφάνεια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Η επιφάνεια αυτή είναι η επιφάνεια ενός κυλίνδρου κάθετου στο επίπεδο που έχει εμβαδό βάσης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εκτείνεται εκατέρωθεν της επιφανειακής κατανομής φορτίου έτσι ώστε η πάνω και η κάτω βάση του κυλίνδρου είναι οριακά πλησίον του επιπέδου</a:t>
            </a:r>
            <a:endParaRPr lang="el-GR" sz="1600" dirty="0">
              <a:solidFill>
                <a:srgbClr val="000099"/>
              </a:solidFill>
            </a:endParaRPr>
          </a:p>
        </p:txBody>
      </p:sp>
      <p:grpSp>
        <p:nvGrpSpPr>
          <p:cNvPr id="22" name="Ομάδα 21"/>
          <p:cNvGrpSpPr/>
          <p:nvPr/>
        </p:nvGrpSpPr>
        <p:grpSpPr>
          <a:xfrm>
            <a:off x="4572153" y="4379019"/>
            <a:ext cx="6384139" cy="365577"/>
            <a:chOff x="3235723" y="3923684"/>
            <a:chExt cx="6384139" cy="365577"/>
          </a:xfrm>
        </p:grpSpPr>
        <p:sp>
          <p:nvSpPr>
            <p:cNvPr id="23" name="Ορθογώνιο 22"/>
            <p:cNvSpPr/>
            <p:nvPr/>
          </p:nvSpPr>
          <p:spPr>
            <a:xfrm>
              <a:off x="3235723" y="3950707"/>
              <a:ext cx="6064141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Διαιρούμε την επιφάνεια του κυλίνδρου σε στοιχειώδεις επιφάνειες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9227127" y="3923684"/>
                  <a:ext cx="392735" cy="346057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2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27127" y="3923684"/>
                  <a:ext cx="392735" cy="346057"/>
                </a:xfrm>
                <a:prstGeom prst="rect">
                  <a:avLst/>
                </a:prstGeom>
                <a:blipFill>
                  <a:blip r:embed="rId7"/>
                  <a:stretch>
                    <a:fillRect l="-17188" r="-15625" b="-892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5" name="Ορθογώνιο 24"/>
          <p:cNvSpPr/>
          <p:nvPr/>
        </p:nvSpPr>
        <p:spPr>
          <a:xfrm>
            <a:off x="4585747" y="4796103"/>
            <a:ext cx="48622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Επιλέγουμε μια </a:t>
            </a:r>
            <a:r>
              <a:rPr lang="en-US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κάθε επιφάνεια του κυλίνδρου</a:t>
            </a:r>
            <a:endParaRPr lang="el-GR" sz="1600" i="1" dirty="0">
              <a:solidFill>
                <a:srgbClr val="000099"/>
              </a:solidFill>
            </a:endParaRPr>
          </a:p>
        </p:txBody>
      </p:sp>
      <p:grpSp>
        <p:nvGrpSpPr>
          <p:cNvPr id="39" name="Ομάδα 38"/>
          <p:cNvGrpSpPr/>
          <p:nvPr/>
        </p:nvGrpSpPr>
        <p:grpSpPr>
          <a:xfrm>
            <a:off x="1994018" y="1712938"/>
            <a:ext cx="444388" cy="533602"/>
            <a:chOff x="1994018" y="1255734"/>
            <a:chExt cx="444388" cy="53360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1994018" y="1255734"/>
                  <a:ext cx="314189" cy="27687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4018" y="1255734"/>
                  <a:ext cx="314189" cy="276871"/>
                </a:xfrm>
                <a:prstGeom prst="rect">
                  <a:avLst/>
                </a:prstGeom>
                <a:blipFill>
                  <a:blip r:embed="rId8"/>
                  <a:stretch>
                    <a:fillRect l="-15385" r="-13462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Οβάλ 29"/>
            <p:cNvSpPr/>
            <p:nvPr/>
          </p:nvSpPr>
          <p:spPr>
            <a:xfrm>
              <a:off x="2186406" y="1681336"/>
              <a:ext cx="252000" cy="108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2" name="Ευθύγραμμο βέλος σύνδεσης 31"/>
            <p:cNvCxnSpPr/>
            <p:nvPr/>
          </p:nvCxnSpPr>
          <p:spPr>
            <a:xfrm flipV="1">
              <a:off x="2308068" y="1419490"/>
              <a:ext cx="0" cy="324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1608218" y="3803381"/>
            <a:ext cx="503968" cy="542678"/>
            <a:chOff x="1608218" y="3346177"/>
            <a:chExt cx="503968" cy="542678"/>
          </a:xfrm>
        </p:grpSpPr>
        <p:cxnSp>
          <p:nvCxnSpPr>
            <p:cNvPr id="26" name="Ευθύγραμμο βέλος σύνδεσης 25"/>
            <p:cNvCxnSpPr/>
            <p:nvPr/>
          </p:nvCxnSpPr>
          <p:spPr>
            <a:xfrm>
              <a:off x="1984897" y="3400177"/>
              <a:ext cx="0" cy="32400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27"/>
                <p:cNvSpPr txBox="1"/>
                <p:nvPr/>
              </p:nvSpPr>
              <p:spPr>
                <a:xfrm>
                  <a:off x="1608218" y="3611984"/>
                  <a:ext cx="314189" cy="27687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8" name="TextBox 2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8218" y="3611984"/>
                  <a:ext cx="314189" cy="276871"/>
                </a:xfrm>
                <a:prstGeom prst="rect">
                  <a:avLst/>
                </a:prstGeom>
                <a:blipFill>
                  <a:blip r:embed="rId9"/>
                  <a:stretch>
                    <a:fillRect l="-17647" r="-13725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3" name="Οβάλ 32"/>
            <p:cNvSpPr/>
            <p:nvPr/>
          </p:nvSpPr>
          <p:spPr>
            <a:xfrm>
              <a:off x="1860186" y="3346177"/>
              <a:ext cx="252000" cy="108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40" name="Ομάδα 39"/>
          <p:cNvGrpSpPr/>
          <p:nvPr/>
        </p:nvGrpSpPr>
        <p:grpSpPr>
          <a:xfrm>
            <a:off x="2433485" y="3436816"/>
            <a:ext cx="564647" cy="467618"/>
            <a:chOff x="2433485" y="2979612"/>
            <a:chExt cx="564647" cy="46761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2683943" y="3170359"/>
                  <a:ext cx="314189" cy="276871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83943" y="3170359"/>
                  <a:ext cx="314189" cy="276871"/>
                </a:xfrm>
                <a:prstGeom prst="rect">
                  <a:avLst/>
                </a:prstGeom>
                <a:blipFill>
                  <a:blip r:embed="rId10"/>
                  <a:stretch>
                    <a:fillRect l="-15385" r="-13462" b="-8889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4" name="Οβάλ 33"/>
            <p:cNvSpPr/>
            <p:nvPr/>
          </p:nvSpPr>
          <p:spPr>
            <a:xfrm rot="5400000">
              <a:off x="2361485" y="3051612"/>
              <a:ext cx="252000" cy="108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1" name="Ευθύγραμμο βέλος σύνδεσης 30"/>
            <p:cNvCxnSpPr/>
            <p:nvPr/>
          </p:nvCxnSpPr>
          <p:spPr>
            <a:xfrm>
              <a:off x="2530683" y="3134168"/>
              <a:ext cx="280514" cy="3516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Ομάδα 34"/>
          <p:cNvGrpSpPr/>
          <p:nvPr/>
        </p:nvGrpSpPr>
        <p:grpSpPr>
          <a:xfrm>
            <a:off x="1151025" y="2399985"/>
            <a:ext cx="639821" cy="349885"/>
            <a:chOff x="1151025" y="1942781"/>
            <a:chExt cx="639821" cy="34988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6" name="TextBox 35"/>
                <p:cNvSpPr txBox="1"/>
                <p:nvPr/>
              </p:nvSpPr>
              <p:spPr>
                <a:xfrm>
                  <a:off x="1151025" y="1942781"/>
                  <a:ext cx="314189" cy="276871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4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6" name="TextBox 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51025" y="1942781"/>
                  <a:ext cx="314189" cy="276871"/>
                </a:xfrm>
                <a:prstGeom prst="rect">
                  <a:avLst/>
                </a:prstGeom>
                <a:blipFill>
                  <a:blip r:embed="rId11"/>
                  <a:stretch>
                    <a:fillRect l="-17647" r="-13725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7" name="Οβάλ 36"/>
            <p:cNvSpPr/>
            <p:nvPr/>
          </p:nvSpPr>
          <p:spPr>
            <a:xfrm rot="5400000">
              <a:off x="1610846" y="2112666"/>
              <a:ext cx="252000" cy="108000"/>
            </a:xfrm>
            <a:prstGeom prst="ellipse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38" name="Ευθύγραμμο βέλος σύνδεσης 37"/>
            <p:cNvCxnSpPr/>
            <p:nvPr/>
          </p:nvCxnSpPr>
          <p:spPr>
            <a:xfrm flipH="1">
              <a:off x="1409569" y="2170063"/>
              <a:ext cx="325794" cy="5474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7" name="Ευθύγραμμο βέλος σύνδεσης 46"/>
          <p:cNvCxnSpPr/>
          <p:nvPr/>
        </p:nvCxnSpPr>
        <p:spPr>
          <a:xfrm flipH="1" flipV="1">
            <a:off x="2373236" y="1549108"/>
            <a:ext cx="1" cy="6283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Ευθύγραμμο βέλος σύνδεσης 48"/>
          <p:cNvCxnSpPr/>
          <p:nvPr/>
        </p:nvCxnSpPr>
        <p:spPr>
          <a:xfrm flipH="1">
            <a:off x="2524749" y="3609261"/>
            <a:ext cx="1" cy="6283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Ευθύγραμμο βέλος σύνδεσης 49"/>
          <p:cNvCxnSpPr/>
          <p:nvPr/>
        </p:nvCxnSpPr>
        <p:spPr>
          <a:xfrm flipH="1" flipV="1">
            <a:off x="1746905" y="1980987"/>
            <a:ext cx="1" cy="62834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Ορθογώνιο 41"/>
          <p:cNvSpPr/>
          <p:nvPr/>
        </p:nvSpPr>
        <p:spPr>
          <a:xfrm>
            <a:off x="162748" y="5248547"/>
            <a:ext cx="1170713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Λόγω συμμετρίας της κατανομής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η ένταση του ηλεκτρικού πεδίου θα έχει κατεύθυνση κάθετη στο επίπεδο της επιφανειακής κατανομής φορτίου</a:t>
            </a:r>
            <a:r>
              <a:rPr lang="en-US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 όλα τα σημεία της κυλινδρικής επιφάνειας το μέτρο της έντασης του ηλεκτρικού πεδίου είναι σταθερό</a:t>
            </a:r>
            <a:endParaRPr lang="el-GR" sz="1600" dirty="0">
              <a:solidFill>
                <a:srgbClr val="FF0000"/>
              </a:solidFill>
            </a:endParaRPr>
          </a:p>
        </p:txBody>
      </p:sp>
      <p:grpSp>
        <p:nvGrpSpPr>
          <p:cNvPr id="48" name="Ομάδα 47"/>
          <p:cNvGrpSpPr/>
          <p:nvPr/>
        </p:nvGrpSpPr>
        <p:grpSpPr>
          <a:xfrm>
            <a:off x="78399" y="5859342"/>
            <a:ext cx="5484190" cy="949875"/>
            <a:chOff x="78399" y="5620349"/>
            <a:chExt cx="5484190" cy="949875"/>
          </a:xfrm>
        </p:grpSpPr>
        <p:sp>
          <p:nvSpPr>
            <p:cNvPr id="51" name="Ορθογώνιο 50"/>
            <p:cNvSpPr/>
            <p:nvPr/>
          </p:nvSpPr>
          <p:spPr>
            <a:xfrm>
              <a:off x="78399" y="5794117"/>
              <a:ext cx="3063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φορτίο </a:t>
              </a:r>
              <a:r>
                <a:rPr lang="en-US" sz="20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κλειστή επιφάνεια </a:t>
              </a:r>
              <a:r>
                <a:rPr lang="el-GR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2" name="Ορθογώνιο 51"/>
                <p:cNvSpPr/>
                <p:nvPr/>
              </p:nvSpPr>
              <p:spPr>
                <a:xfrm>
                  <a:off x="3263433" y="5620349"/>
                  <a:ext cx="2299156" cy="94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𝚫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263433" y="5620349"/>
                  <a:ext cx="2299156" cy="949875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Ορθογώνιο 52"/>
              <p:cNvSpPr/>
              <p:nvPr/>
            </p:nvSpPr>
            <p:spPr>
              <a:xfrm>
                <a:off x="5539038" y="5859342"/>
                <a:ext cx="1866345" cy="949875"/>
              </a:xfrm>
              <a:prstGeom prst="rect">
                <a:avLst/>
              </a:prstGeom>
              <a:ln w="19050">
                <a:solidFill>
                  <a:schemeClr val="accent1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𝛔</m:t>
                          </m:r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53" name="Ορθογώνιο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9038" y="5859342"/>
                <a:ext cx="1866345" cy="94987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  <a:ln w="19050"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/>
              <p:cNvSpPr txBox="1"/>
              <p:nvPr/>
            </p:nvSpPr>
            <p:spPr>
              <a:xfrm>
                <a:off x="2012872" y="4281811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54" name="TextBox 5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2872" y="4281811"/>
                <a:ext cx="257703" cy="276166"/>
              </a:xfrm>
              <a:prstGeom prst="rect">
                <a:avLst/>
              </a:prstGeom>
              <a:blipFill>
                <a:blip r:embed="rId16"/>
                <a:stretch>
                  <a:fillRect l="-2381" r="-4762" b="-4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2522031" y="4001254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2031" y="4001254"/>
                <a:ext cx="257703" cy="276166"/>
              </a:xfrm>
              <a:prstGeom prst="rect">
                <a:avLst/>
              </a:prstGeom>
              <a:blipFill>
                <a:blip r:embed="rId17"/>
                <a:stretch>
                  <a:fillRect l="-4762" r="-2381" b="-434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/>
              <p:cNvSpPr txBox="1"/>
              <p:nvPr/>
            </p:nvSpPr>
            <p:spPr>
              <a:xfrm>
                <a:off x="2366166" y="1497043"/>
                <a:ext cx="257703" cy="276166"/>
              </a:xfrm>
              <a:prstGeom prst="rect">
                <a:avLst/>
              </a:prstGeom>
              <a:noFill/>
              <a:ln w="38100">
                <a:noFill/>
              </a:ln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6166" y="1497043"/>
                <a:ext cx="257703" cy="276166"/>
              </a:xfrm>
              <a:prstGeom prst="rect">
                <a:avLst/>
              </a:prstGeom>
              <a:blipFill>
                <a:blip r:embed="rId18"/>
                <a:stretch>
                  <a:fillRect l="-2381" r="-4762" b="-4444"/>
                </a:stretch>
              </a:blipFill>
              <a:ln w="3810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7" name="TextBox 56"/>
              <p:cNvSpPr txBox="1"/>
              <p:nvPr/>
            </p:nvSpPr>
            <p:spPr>
              <a:xfrm>
                <a:off x="1482939" y="1912684"/>
                <a:ext cx="257703" cy="27616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</m:oMath>
                  </m:oMathPara>
                </a14:m>
                <a:endParaRPr lang="el-GR" sz="1400" b="1" dirty="0"/>
              </a:p>
            </p:txBody>
          </p:sp>
        </mc:Choice>
        <mc:Fallback xmlns=""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2939" y="1912684"/>
                <a:ext cx="257703" cy="276166"/>
              </a:xfrm>
              <a:prstGeom prst="rect">
                <a:avLst/>
              </a:prstGeom>
              <a:blipFill>
                <a:blip r:embed="rId19"/>
                <a:stretch>
                  <a:fillRect l="-2326" r="-2326" b="-4444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/>
          <p:cNvSpPr txBox="1"/>
          <p:nvPr/>
        </p:nvSpPr>
        <p:spPr>
          <a:xfrm flipH="1">
            <a:off x="2563595" y="477977"/>
            <a:ext cx="960948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φορτισμένη επίπεδη επιφάνεια, πολύ μεγάλων διαστάσεων, με επιφανειακή πυκνότητα φορτίου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+σ</a:t>
            </a:r>
            <a:endParaRPr lang="el-G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820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3" grpId="0" animBg="1"/>
      <p:bldP spid="15" grpId="0"/>
      <p:bldP spid="6" grpId="0"/>
      <p:bldP spid="8" grpId="0"/>
      <p:bldP spid="21" grpId="0"/>
      <p:bldP spid="25" grpId="0"/>
      <p:bldP spid="42" grpId="0"/>
      <p:bldP spid="53" grpId="0" animBg="1"/>
      <p:bldP spid="54" grpId="0"/>
      <p:bldP spid="55" grpId="0"/>
      <p:bldP spid="56" grpId="0"/>
      <p:bldP spid="5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Box 103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6" name="Ορθογώνιο 105"/>
          <p:cNvSpPr/>
          <p:nvPr/>
        </p:nvSpPr>
        <p:spPr>
          <a:xfrm>
            <a:off x="4536487" y="862726"/>
            <a:ext cx="30638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 φορτίο </a:t>
            </a:r>
            <a:r>
              <a:rPr lang="en-US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την κλειστή επιφάνεια </a:t>
            </a:r>
            <a:r>
              <a:rPr lang="el-GR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sz="16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7" name="Ορθογώνιο 106"/>
              <p:cNvSpPr/>
              <p:nvPr/>
            </p:nvSpPr>
            <p:spPr>
              <a:xfrm>
                <a:off x="7873569" y="783295"/>
                <a:ext cx="1866345" cy="949875"/>
              </a:xfrm>
              <a:prstGeom prst="rect">
                <a:avLst/>
              </a:prstGeom>
              <a:ln w="19050">
                <a:noFill/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𝛔</m:t>
                          </m:r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dirty="0"/>
              </a:p>
            </p:txBody>
          </p:sp>
        </mc:Choice>
        <mc:Fallback xmlns="">
          <p:sp>
            <p:nvSpPr>
              <p:cNvPr id="107" name="Ορθογώνιο 10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3569" y="783295"/>
                <a:ext cx="1866345" cy="9498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19050">
                <a:noFill/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8" name="Ορθογώνιο 107"/>
              <p:cNvSpPr/>
              <p:nvPr/>
            </p:nvSpPr>
            <p:spPr>
              <a:xfrm>
                <a:off x="5412356" y="1776255"/>
                <a:ext cx="1353384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8" name="Ορθογώνιο 10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12356" y="1776255"/>
                <a:ext cx="1353384" cy="94987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9" name="Ομάδα 108"/>
          <p:cNvGrpSpPr/>
          <p:nvPr/>
        </p:nvGrpSpPr>
        <p:grpSpPr>
          <a:xfrm>
            <a:off x="5408186" y="3611284"/>
            <a:ext cx="4875071" cy="403765"/>
            <a:chOff x="3485851" y="4328263"/>
            <a:chExt cx="4875071" cy="403765"/>
          </a:xfrm>
        </p:grpSpPr>
        <p:sp>
          <p:nvSpPr>
            <p:cNvPr id="110" name="Ορθογώνιο 109"/>
            <p:cNvSpPr/>
            <p:nvPr/>
          </p:nvSpPr>
          <p:spPr>
            <a:xfrm>
              <a:off x="3485851" y="4352725"/>
              <a:ext cx="2160446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Κυλινδρική επιφάνεια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1" name="Ορθογώνιο 110"/>
                <p:cNvSpPr/>
                <p:nvPr/>
              </p:nvSpPr>
              <p:spPr>
                <a:xfrm>
                  <a:off x="5673969" y="4328263"/>
                  <a:ext cx="2686953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  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1" name="Ορθογώνιο 11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73969" y="4328263"/>
                  <a:ext cx="2686953" cy="403765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2" name="Δεξί άγκιστρο 111"/>
          <p:cNvSpPr/>
          <p:nvPr/>
        </p:nvSpPr>
        <p:spPr>
          <a:xfrm>
            <a:off x="10378989" y="2038923"/>
            <a:ext cx="358321" cy="1865831"/>
          </a:xfrm>
          <a:prstGeom prst="rightBrace">
            <a:avLst>
              <a:gd name="adj1" fmla="val 37332"/>
              <a:gd name="adj2" fmla="val 50000"/>
            </a:avLst>
          </a:prstGeom>
          <a:ln w="2857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>
              <a:solidFill>
                <a:srgbClr val="00009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4" name="Ορθογώνιο 113"/>
              <p:cNvSpPr/>
              <p:nvPr/>
            </p:nvSpPr>
            <p:spPr>
              <a:xfrm>
                <a:off x="4531263" y="5841726"/>
                <a:ext cx="2600519" cy="9498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nary>
                        <m:naryPr>
                          <m:chr m:val="∮"/>
                          <m:limLoc m:val="undOvr"/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4" name="Ορθογώνιο 1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1263" y="5841726"/>
                <a:ext cx="2600519" cy="94987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5" name="Ορθογώνιο 114"/>
              <p:cNvSpPr/>
              <p:nvPr/>
            </p:nvSpPr>
            <p:spPr>
              <a:xfrm>
                <a:off x="7158148" y="6029098"/>
                <a:ext cx="2170787" cy="65857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l-GR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𝚫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𝑨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𝛔</m:t>
                          </m:r>
                          <m:r>
                            <a:rPr lang="el-GR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𝚫</m:t>
                          </m:r>
                          <m:r>
                            <a:rPr lang="el-GR" b="1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num>
                        <m:den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en-US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5" name="Ορθογώνιο 1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8148" y="6029098"/>
                <a:ext cx="2170787" cy="65857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16" name="Ομάδα 115"/>
          <p:cNvGrpSpPr/>
          <p:nvPr/>
        </p:nvGrpSpPr>
        <p:grpSpPr>
          <a:xfrm>
            <a:off x="4382946" y="3098660"/>
            <a:ext cx="6065073" cy="403765"/>
            <a:chOff x="2990552" y="3774075"/>
            <a:chExt cx="6065073" cy="403765"/>
          </a:xfrm>
        </p:grpSpPr>
        <p:sp>
          <p:nvSpPr>
            <p:cNvPr id="117" name="Ορθογώνιο 116"/>
            <p:cNvSpPr/>
            <p:nvPr/>
          </p:nvSpPr>
          <p:spPr>
            <a:xfrm>
              <a:off x="2990552" y="3795076"/>
              <a:ext cx="3016988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Πάνω και κάτω βάση κυλίνδρου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Ορθογώνιο 117"/>
                <p:cNvSpPr/>
                <p:nvPr/>
              </p:nvSpPr>
              <p:spPr>
                <a:xfrm>
                  <a:off x="5940670" y="3774075"/>
                  <a:ext cx="3114955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↑↑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⟹  </m:t>
                        </m:r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8" name="Ορθογώνιο 11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0670" y="3774075"/>
                  <a:ext cx="3114955" cy="403765"/>
                </a:xfrm>
                <a:prstGeom prst="rect">
                  <a:avLst/>
                </a:prstGeom>
                <a:blipFill>
                  <a:blip r:embed="rId1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19" name="Ορθογώνιο 118"/>
              <p:cNvSpPr/>
              <p:nvPr/>
            </p:nvSpPr>
            <p:spPr>
              <a:xfrm>
                <a:off x="9601569" y="5912516"/>
                <a:ext cx="1346202" cy="789896"/>
              </a:xfrm>
              <a:prstGeom prst="rect">
                <a:avLst/>
              </a:prstGeom>
              <a:ln w="28575">
                <a:solidFill>
                  <a:srgbClr val="000099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</m:num>
                        <m:den>
                          <m:r>
                            <a:rPr lang="en-US" sz="2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sSub>
                            <m:sSubPr>
                              <m:ctrlP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4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l-GR" sz="2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9" name="Ορθογώνιο 1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01569" y="5912516"/>
                <a:ext cx="1346202" cy="78989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28575">
                <a:solidFill>
                  <a:srgbClr val="000099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0" name="Ομάδα 119"/>
          <p:cNvGrpSpPr/>
          <p:nvPr/>
        </p:nvGrpSpPr>
        <p:grpSpPr>
          <a:xfrm>
            <a:off x="8845778" y="1772348"/>
            <a:ext cx="1498363" cy="1151084"/>
            <a:chOff x="6393502" y="2510109"/>
            <a:chExt cx="1498363" cy="115108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Ορθογώνιο 120"/>
                <p:cNvSpPr/>
                <p:nvPr/>
              </p:nvSpPr>
              <p:spPr>
                <a:xfrm>
                  <a:off x="6393502" y="2510109"/>
                  <a:ext cx="1394933" cy="115108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𝛋𝛖𝛌𝛊𝛎𝛅𝛒𝛊𝛋𝛈</m:t>
                                </m:r>
                              </m:e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58" name="Ορθογώνιο 5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393502" y="2510109"/>
                  <a:ext cx="1394933" cy="1151084"/>
                </a:xfrm>
                <a:prstGeom prst="rect">
                  <a:avLst/>
                </a:prstGeom>
                <a:blipFill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Ορθογώνιο 121"/>
                <p:cNvSpPr/>
                <p:nvPr/>
              </p:nvSpPr>
              <p:spPr>
                <a:xfrm>
                  <a:off x="7033938" y="2793181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2" name="Ορθογώνιο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33938" y="2793181"/>
                  <a:ext cx="857927" cy="403765"/>
                </a:xfrm>
                <a:prstGeom prst="rect">
                  <a:avLst/>
                </a:prstGeom>
                <a:blipFill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3" name="Ομάδα 122"/>
          <p:cNvGrpSpPr/>
          <p:nvPr/>
        </p:nvGrpSpPr>
        <p:grpSpPr>
          <a:xfrm>
            <a:off x="6151800" y="1772954"/>
            <a:ext cx="1802095" cy="1185837"/>
            <a:chOff x="3377403" y="2510715"/>
            <a:chExt cx="1802095" cy="11858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4" name="Ορθογώνιο 123"/>
                <p:cNvSpPr/>
                <p:nvPr/>
              </p:nvSpPr>
              <p:spPr>
                <a:xfrm>
                  <a:off x="3377403" y="2510715"/>
                  <a:ext cx="1802095" cy="118583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𝛑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𝛂𝛎𝛚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𝛃𝛂𝛔𝛈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89" name="Ορθογώνιο 8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7403" y="2510715"/>
                  <a:ext cx="1802095" cy="1185837"/>
                </a:xfrm>
                <a:prstGeom prst="rect">
                  <a:avLst/>
                </a:prstGeom>
                <a:blipFill>
                  <a:blip r:embed="rId2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5" name="Ορθογώνιο 124"/>
                <p:cNvSpPr/>
                <p:nvPr/>
              </p:nvSpPr>
              <p:spPr>
                <a:xfrm>
                  <a:off x="4024100" y="2801315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3" name="Ορθογώνιο 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024100" y="2801315"/>
                  <a:ext cx="857927" cy="403765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6" name="Ομάδα 125"/>
          <p:cNvGrpSpPr/>
          <p:nvPr/>
        </p:nvGrpSpPr>
        <p:grpSpPr>
          <a:xfrm>
            <a:off x="7461636" y="1786002"/>
            <a:ext cx="1842171" cy="1185837"/>
            <a:chOff x="4915841" y="2513372"/>
            <a:chExt cx="1842171" cy="118583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7" name="Ορθογώνιο 126"/>
                <p:cNvSpPr/>
                <p:nvPr/>
              </p:nvSpPr>
              <p:spPr>
                <a:xfrm>
                  <a:off x="4915841" y="2513372"/>
                  <a:ext cx="1842171" cy="118583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𝛋𝛂𝛕𝛚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𝛃𝛂𝛔𝛈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  <m:e>
                                <m:r>
                                  <m:rPr>
                                    <m:brk m:alnAt="24"/>
                                  </m:rP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𝛋</m:t>
                                </m:r>
                                <m:r>
                                  <a:rPr lang="el-GR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𝛖𝛌𝛊𝛎𝛅𝛒𝛐𝛖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oMath>
                    </m:oMathPara>
                  </a14:m>
                  <a:endParaRPr lang="el-GR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90" name="Ορθογώνιο 8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5841" y="2513372"/>
                  <a:ext cx="1842171" cy="1185837"/>
                </a:xfrm>
                <a:prstGeom prst="rect">
                  <a:avLst/>
                </a:prstGeom>
                <a:blipFill>
                  <a:blip r:embed="rId2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8" name="Ορθογώνιο 127"/>
                <p:cNvSpPr/>
                <p:nvPr/>
              </p:nvSpPr>
              <p:spPr>
                <a:xfrm>
                  <a:off x="5583387" y="2793182"/>
                  <a:ext cx="857927" cy="4037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5" name="Ορθογώνιο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83387" y="2793182"/>
                  <a:ext cx="857927" cy="403765"/>
                </a:xfrm>
                <a:prstGeom prst="rect">
                  <a:avLst/>
                </a:prstGeom>
                <a:blipFill>
                  <a:blip r:embed="rId2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30" name="Ευθεία γραμμή σύνδεσης 129"/>
          <p:cNvCxnSpPr/>
          <p:nvPr/>
        </p:nvCxnSpPr>
        <p:spPr>
          <a:xfrm flipV="1">
            <a:off x="9046552" y="1973843"/>
            <a:ext cx="1204038" cy="962637"/>
          </a:xfrm>
          <a:prstGeom prst="line">
            <a:avLst/>
          </a:prstGeom>
          <a:ln w="1905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Ομάδα 140"/>
          <p:cNvGrpSpPr/>
          <p:nvPr/>
        </p:nvGrpSpPr>
        <p:grpSpPr>
          <a:xfrm>
            <a:off x="2745930" y="5319415"/>
            <a:ext cx="3898114" cy="367409"/>
            <a:chOff x="2510422" y="5081492"/>
            <a:chExt cx="3379235" cy="60286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2" name="Ορθογώνιο 141"/>
                <p:cNvSpPr/>
                <p:nvPr/>
              </p:nvSpPr>
              <p:spPr>
                <a:xfrm>
                  <a:off x="3358432" y="5099577"/>
                  <a:ext cx="2531225" cy="58477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l-GR" sz="16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(εμβαδό </a:t>
                  </a:r>
                  <a:r>
                    <a:rPr lang="el-GR" sz="1600" b="1" dirty="0" err="1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βασης</a:t>
                  </a:r>
                  <a:r>
                    <a:rPr lang="el-GR" sz="16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κυλίνδρου)</a:t>
                  </a:r>
                  <a:r>
                    <a:rPr lang="en-US" sz="1600" b="1" dirty="0" smtClean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  <a14:m>
                    <m:oMath xmlns:m="http://schemas.openxmlformats.org/officeDocument/2006/math">
                      <m:r>
                        <a:rPr lang="en-US" sz="16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a14:m>
                  <a:endParaRPr lang="el-GR" sz="1600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42" name="Ορθογώνιο 1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8432" y="5099577"/>
                  <a:ext cx="2531225" cy="584775"/>
                </a:xfrm>
                <a:prstGeom prst="rect">
                  <a:avLst/>
                </a:prstGeom>
                <a:blipFill>
                  <a:blip r:embed="rId29"/>
                  <a:stretch>
                    <a:fillRect l="-1253" t="-6897" b="-1551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3" name="Ορθογώνιο 142"/>
                <p:cNvSpPr/>
                <p:nvPr/>
              </p:nvSpPr>
              <p:spPr>
                <a:xfrm>
                  <a:off x="2510422" y="5081492"/>
                  <a:ext cx="101021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3" name="Ορθογώνιο 1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10422" y="5081492"/>
                  <a:ext cx="1010213" cy="369332"/>
                </a:xfrm>
                <a:prstGeom prst="rect">
                  <a:avLst/>
                </a:prstGeom>
                <a:blipFill>
                  <a:blip r:embed="rId30"/>
                  <a:stretch>
                    <a:fillRect b="-5135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9" name="Ομάδα 158"/>
          <p:cNvGrpSpPr/>
          <p:nvPr/>
        </p:nvGrpSpPr>
        <p:grpSpPr>
          <a:xfrm>
            <a:off x="5208447" y="4017112"/>
            <a:ext cx="3892356" cy="1241897"/>
            <a:chOff x="5208447" y="4017112"/>
            <a:chExt cx="3892356" cy="1241897"/>
          </a:xfrm>
        </p:grpSpPr>
        <p:grpSp>
          <p:nvGrpSpPr>
            <p:cNvPr id="132" name="Ομάδα 131"/>
            <p:cNvGrpSpPr/>
            <p:nvPr/>
          </p:nvGrpSpPr>
          <p:grpSpPr>
            <a:xfrm>
              <a:off x="5208447" y="4017112"/>
              <a:ext cx="2712809" cy="1193226"/>
              <a:chOff x="9056132" y="3186358"/>
              <a:chExt cx="2712809" cy="119322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3" name="Ορθογώνιο 132"/>
                  <p:cNvSpPr/>
                  <p:nvPr/>
                </p:nvSpPr>
                <p:spPr>
                  <a:xfrm>
                    <a:off x="9056132" y="3186358"/>
                    <a:ext cx="1353384" cy="94987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l-GR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</m:t>
                              </m:r>
                            </m:sub>
                            <m:sup/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l-GR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</m:nary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1" name="Ορθογώνιο 6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056132" y="3186358"/>
                    <a:ext cx="1353384" cy="949875"/>
                  </a:xfrm>
                  <a:prstGeom prst="rect">
                    <a:avLst/>
                  </a:prstGeom>
                  <a:blipFill>
                    <a:blip r:embed="rId3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134" name="Ομάδα 133"/>
              <p:cNvGrpSpPr/>
              <p:nvPr/>
            </p:nvGrpSpPr>
            <p:grpSpPr>
              <a:xfrm>
                <a:off x="9909975" y="3193747"/>
                <a:ext cx="1858966" cy="1185837"/>
                <a:chOff x="9951539" y="3193747"/>
                <a:chExt cx="1858966" cy="11858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5" name="Ορθογώνιο 134"/>
                    <p:cNvSpPr/>
                    <p:nvPr/>
                  </p:nvSpPr>
                  <p:spPr>
                    <a:xfrm>
                      <a:off x="10691288" y="3503927"/>
                      <a:ext cx="111921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𝒅𝑨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+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5" name="Ορθογώνιο 13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691288" y="3503927"/>
                      <a:ext cx="1119217" cy="369332"/>
                    </a:xfrm>
                    <a:prstGeom prst="rect">
                      <a:avLst/>
                    </a:prstGeom>
                    <a:blipFill>
                      <a:blip r:embed="rId3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6" name="Ορθογώνιο 135"/>
                    <p:cNvSpPr/>
                    <p:nvPr/>
                  </p:nvSpPr>
                  <p:spPr>
                    <a:xfrm>
                      <a:off x="9951539" y="3193747"/>
                      <a:ext cx="1386918" cy="118583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eqArr>
                                  <m:eqArrPr>
                                    <m:ctrlPr>
                                      <a:rPr lang="el-GR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𝛑𝛂𝛎𝛚</m:t>
                                    </m:r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 </m:t>
                                    </m:r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𝛃𝛂𝛔𝛈</m:t>
                                    </m:r>
                                  </m:e>
                                  <m:e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𝛋𝛖𝛌𝛊𝛎𝛅𝛒𝛐𝛖</m:t>
                                    </m:r>
                                  </m:e>
                                </m:eqAr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6" name="Ορθογώνιο 13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951539" y="3193747"/>
                      <a:ext cx="1386918" cy="1185837"/>
                    </a:xfrm>
                    <a:prstGeom prst="rect">
                      <a:avLst/>
                    </a:prstGeom>
                    <a:blipFill>
                      <a:blip r:embed="rId3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  <p:grpSp>
          <p:nvGrpSpPr>
            <p:cNvPr id="147" name="Ομάδα 146"/>
            <p:cNvGrpSpPr/>
            <p:nvPr/>
          </p:nvGrpSpPr>
          <p:grpSpPr>
            <a:xfrm>
              <a:off x="7333064" y="4073172"/>
              <a:ext cx="1767739" cy="1185837"/>
              <a:chOff x="5422595" y="4312300"/>
              <a:chExt cx="1767739" cy="118583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5" name="Ορθογώνιο 144"/>
                  <p:cNvSpPr/>
                  <p:nvPr/>
                </p:nvSpPr>
                <p:spPr>
                  <a:xfrm>
                    <a:off x="5422595" y="4312300"/>
                    <a:ext cx="1375698" cy="118583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𝛋𝛂𝛕𝛚</m:t>
                                  </m:r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𝛃𝛂𝛔𝛈</m:t>
                                  </m:r>
                                </m:e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5" name="Ορθογώνιο 144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22595" y="4312300"/>
                    <a:ext cx="1375698" cy="1185837"/>
                  </a:xfrm>
                  <a:prstGeom prst="rect">
                    <a:avLst/>
                  </a:prstGeom>
                  <a:blipFill>
                    <a:blip r:embed="rId3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6" name="Ορθογώνιο 145"/>
                  <p:cNvSpPr/>
                  <p:nvPr/>
                </p:nvSpPr>
                <p:spPr>
                  <a:xfrm>
                    <a:off x="6160885" y="4626216"/>
                    <a:ext cx="102944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𝒅𝑨</m:t>
                          </m:r>
                          <m:r>
                            <a:rPr lang="el-GR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=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6" name="Ορθογώνιο 14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60885" y="4626216"/>
                    <a:ext cx="1029449" cy="369332"/>
                  </a:xfrm>
                  <a:prstGeom prst="rect">
                    <a:avLst/>
                  </a:prstGeom>
                  <a:blipFill>
                    <a:blip r:embed="rId3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55" name="Ομάδα 154"/>
          <p:cNvGrpSpPr/>
          <p:nvPr/>
        </p:nvGrpSpPr>
        <p:grpSpPr>
          <a:xfrm>
            <a:off x="8936118" y="4052359"/>
            <a:ext cx="1864170" cy="1185837"/>
            <a:chOff x="8936118" y="4052359"/>
            <a:chExt cx="1864170" cy="1185837"/>
          </a:xfrm>
        </p:grpSpPr>
        <p:grpSp>
          <p:nvGrpSpPr>
            <p:cNvPr id="148" name="Ομάδα 147"/>
            <p:cNvGrpSpPr/>
            <p:nvPr/>
          </p:nvGrpSpPr>
          <p:grpSpPr>
            <a:xfrm>
              <a:off x="8962018" y="4052359"/>
              <a:ext cx="1838270" cy="1185837"/>
              <a:chOff x="5422595" y="4312300"/>
              <a:chExt cx="1838270" cy="118583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9" name="Ορθογώνιο 148"/>
                  <p:cNvSpPr/>
                  <p:nvPr/>
                </p:nvSpPr>
                <p:spPr>
                  <a:xfrm>
                    <a:off x="5422595" y="4312300"/>
                    <a:ext cx="1322798" cy="118583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limLoc m:val="undOvr"/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eqArr>
                                <m:eqArrPr>
                                  <m:ctrlPr>
                                    <a:rPr lang="el-GR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eqArrPr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𝛃𝛂𝛔𝛈</m:t>
                                  </m:r>
                                </m:e>
                                <m:e>
                                  <m:r>
                                    <a:rPr lang="el-GR" b="1" i="0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𝛋𝛖𝛌𝛊𝛎𝛅𝛒𝛐𝛖</m:t>
                                  </m:r>
                                </m:e>
                              </m:eqArr>
                            </m:sub>
                            <m:sup/>
                            <m:e/>
                          </m:nary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49" name="Ορθογώνιο 148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5422595" y="4312300"/>
                    <a:ext cx="1322798" cy="1185837"/>
                  </a:xfrm>
                  <a:prstGeom prst="rect">
                    <a:avLst/>
                  </a:prstGeom>
                  <a:blipFill>
                    <a:blip r:embed="rId3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0" name="Ορθογώνιο 149"/>
                  <p:cNvSpPr/>
                  <p:nvPr/>
                </p:nvSpPr>
                <p:spPr>
                  <a:xfrm>
                    <a:off x="6160885" y="4626216"/>
                    <a:ext cx="109998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𝑬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𝒅𝑨</m:t>
                          </m:r>
                          <m:r>
                            <a:rPr lang="el-GR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  </m:t>
                          </m:r>
                          <m:r>
                            <a:rPr lang="el-GR" b="0" i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50" name="Ορθογώνιο 149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160885" y="4626216"/>
                    <a:ext cx="1099980" cy="369332"/>
                  </a:xfrm>
                  <a:prstGeom prst="rect">
                    <a:avLst/>
                  </a:prstGeom>
                  <a:blipFill>
                    <a:blip r:embed="rId37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4" name="Ορθογώνιο 153"/>
                <p:cNvSpPr/>
                <p:nvPr/>
              </p:nvSpPr>
              <p:spPr>
                <a:xfrm>
                  <a:off x="8936118" y="4390827"/>
                  <a:ext cx="591829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</m:t>
                        </m:r>
                        <m:r>
                          <a:rPr lang="el-GR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154" name="Ορθογώνιο 15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936118" y="4390827"/>
                  <a:ext cx="591829" cy="369332"/>
                </a:xfrm>
                <a:prstGeom prst="rect">
                  <a:avLst/>
                </a:prstGeom>
                <a:blipFill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8" name="Ομάδα 157"/>
          <p:cNvGrpSpPr/>
          <p:nvPr/>
        </p:nvGrpSpPr>
        <p:grpSpPr>
          <a:xfrm>
            <a:off x="96561" y="4964280"/>
            <a:ext cx="2817968" cy="1192104"/>
            <a:chOff x="96561" y="5046341"/>
            <a:chExt cx="2817968" cy="119210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Ορθογώνιο 112"/>
                <p:cNvSpPr/>
                <p:nvPr/>
              </p:nvSpPr>
              <p:spPr>
                <a:xfrm>
                  <a:off x="96561" y="5046341"/>
                  <a:ext cx="1353383" cy="9498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</m:oMath>
                    </m:oMathPara>
                  </a14:m>
                  <a:endParaRPr lang="el-GR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13" name="Ορθογώνιο 11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6561" y="5046341"/>
                  <a:ext cx="1353383" cy="949875"/>
                </a:xfrm>
                <a:prstGeom prst="rect">
                  <a:avLst/>
                </a:prstGeom>
                <a:blipFill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7" name="Ομάδα 156"/>
            <p:cNvGrpSpPr/>
            <p:nvPr/>
          </p:nvGrpSpPr>
          <p:grpSpPr>
            <a:xfrm>
              <a:off x="1290891" y="5052608"/>
              <a:ext cx="1623638" cy="1185837"/>
              <a:chOff x="1290891" y="4979871"/>
              <a:chExt cx="1623638" cy="1185837"/>
            </a:xfrm>
          </p:grpSpPr>
          <p:grpSp>
            <p:nvGrpSpPr>
              <p:cNvPr id="137" name="Ομάδα 136"/>
              <p:cNvGrpSpPr/>
              <p:nvPr/>
            </p:nvGrpSpPr>
            <p:grpSpPr>
              <a:xfrm>
                <a:off x="1501450" y="4979871"/>
                <a:ext cx="1413079" cy="1185837"/>
                <a:chOff x="1106598" y="4761660"/>
                <a:chExt cx="1413079" cy="118583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8" name="Ορθογώνιο 137"/>
                    <p:cNvSpPr/>
                    <p:nvPr/>
                  </p:nvSpPr>
                  <p:spPr>
                    <a:xfrm>
                      <a:off x="1106598" y="4761660"/>
                      <a:ext cx="1329210" cy="118583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eqArr>
                                  <m:eqArrPr>
                                    <m:ctrlPr>
                                      <a:rPr lang="el-GR" b="1" i="1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𝛃𝛂𝛔𝛈</m:t>
                                    </m:r>
                                  </m:e>
                                  <m:e>
                                    <m:r>
                                      <a:rPr lang="el-GR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𝛋𝛖𝛌𝛊𝛎𝛅𝛒𝛐𝛖</m:t>
                                    </m:r>
                                  </m:e>
                                </m:eqAr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8" name="Ορθογώνιο 137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106598" y="4761660"/>
                      <a:ext cx="1329210" cy="1185837"/>
                    </a:xfrm>
                    <a:prstGeom prst="rect">
                      <a:avLst/>
                    </a:prstGeom>
                    <a:blipFill>
                      <a:blip r:embed="rId40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9" name="Ορθογώνιο 138"/>
                    <p:cNvSpPr/>
                    <p:nvPr/>
                  </p:nvSpPr>
                  <p:spPr>
                    <a:xfrm>
                      <a:off x="1692207" y="5075458"/>
                      <a:ext cx="827470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𝒅𝑨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=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139" name="Ορθογώνιο 13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92207" y="5075458"/>
                      <a:ext cx="827470" cy="369332"/>
                    </a:xfrm>
                    <a:prstGeom prst="rect">
                      <a:avLst/>
                    </a:prstGeom>
                    <a:blipFill>
                      <a:blip r:embed="rId41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0" name="Ορθογώνιο 139"/>
                    <p:cNvSpPr/>
                    <p:nvPr/>
                  </p:nvSpPr>
                  <p:spPr>
                    <a:xfrm>
                      <a:off x="1306700" y="5079089"/>
                      <a:ext cx="38824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oMath>
                        </m:oMathPara>
                      </a14:m>
                      <a:endParaRPr lang="el-GR" dirty="0"/>
                    </a:p>
                  </p:txBody>
                </p:sp>
              </mc:Choice>
              <mc:Fallback xmlns="">
                <p:sp>
                  <p:nvSpPr>
                    <p:cNvPr id="29" name="Ορθογώνιο 28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306700" y="5079089"/>
                      <a:ext cx="388247" cy="369332"/>
                    </a:xfrm>
                    <a:prstGeom prst="rect">
                      <a:avLst/>
                    </a:prstGeom>
                    <a:blipFill>
                      <a:blip r:embed="rId42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56" name="Ορθογώνιο 155"/>
                  <p:cNvSpPr/>
                  <p:nvPr/>
                </p:nvSpPr>
                <p:spPr>
                  <a:xfrm>
                    <a:off x="1290891" y="5290182"/>
                    <a:ext cx="591829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156" name="Ορθογώνιο 15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290891" y="5290182"/>
                    <a:ext cx="591829" cy="369332"/>
                  </a:xfrm>
                  <a:prstGeom prst="rect">
                    <a:avLst/>
                  </a:prstGeom>
                  <a:blipFill>
                    <a:blip r:embed="rId4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62" name="Ομάδα 161"/>
          <p:cNvGrpSpPr/>
          <p:nvPr/>
        </p:nvGrpSpPr>
        <p:grpSpPr>
          <a:xfrm>
            <a:off x="4583349" y="783295"/>
            <a:ext cx="5065222" cy="6043568"/>
            <a:chOff x="4583349" y="783295"/>
            <a:chExt cx="5065222" cy="6043568"/>
          </a:xfrm>
        </p:grpSpPr>
        <p:sp>
          <p:nvSpPr>
            <p:cNvPr id="160" name="Ορθογώνιο 159"/>
            <p:cNvSpPr/>
            <p:nvPr/>
          </p:nvSpPr>
          <p:spPr>
            <a:xfrm>
              <a:off x="7953895" y="783295"/>
              <a:ext cx="1694676" cy="936952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1" name="Ορθογώνιο 160"/>
            <p:cNvSpPr/>
            <p:nvPr/>
          </p:nvSpPr>
          <p:spPr>
            <a:xfrm>
              <a:off x="4583349" y="5889911"/>
              <a:ext cx="1978482" cy="936952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169" name="Ομάδα 168"/>
          <p:cNvGrpSpPr/>
          <p:nvPr/>
        </p:nvGrpSpPr>
        <p:grpSpPr>
          <a:xfrm>
            <a:off x="7596304" y="5996216"/>
            <a:ext cx="1112458" cy="612402"/>
            <a:chOff x="7596304" y="5996216"/>
            <a:chExt cx="1112458" cy="612402"/>
          </a:xfrm>
        </p:grpSpPr>
        <p:cxnSp>
          <p:nvCxnSpPr>
            <p:cNvPr id="163" name="Ευθεία γραμμή σύνδεσης 162"/>
            <p:cNvCxnSpPr/>
            <p:nvPr/>
          </p:nvCxnSpPr>
          <p:spPr>
            <a:xfrm flipV="1">
              <a:off x="7596304" y="6188117"/>
              <a:ext cx="277265" cy="420501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Ευθεία γραμμή σύνδεσης 165"/>
            <p:cNvCxnSpPr/>
            <p:nvPr/>
          </p:nvCxnSpPr>
          <p:spPr>
            <a:xfrm flipV="1">
              <a:off x="8379349" y="5996216"/>
              <a:ext cx="329413" cy="383802"/>
            </a:xfrm>
            <a:prstGeom prst="line">
              <a:avLst/>
            </a:prstGeom>
            <a:ln w="19050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Ομάδα 1"/>
          <p:cNvGrpSpPr/>
          <p:nvPr/>
        </p:nvGrpSpPr>
        <p:grpSpPr>
          <a:xfrm>
            <a:off x="43067" y="1029448"/>
            <a:ext cx="4193897" cy="3060934"/>
            <a:chOff x="43067" y="1029448"/>
            <a:chExt cx="4193897" cy="3060934"/>
          </a:xfrm>
        </p:grpSpPr>
        <p:grpSp>
          <p:nvGrpSpPr>
            <p:cNvPr id="103" name="Ομάδα 102"/>
            <p:cNvGrpSpPr/>
            <p:nvPr/>
          </p:nvGrpSpPr>
          <p:grpSpPr>
            <a:xfrm>
              <a:off x="43067" y="1091904"/>
              <a:ext cx="4193897" cy="2946444"/>
              <a:chOff x="43067" y="1091904"/>
              <a:chExt cx="4193897" cy="2946444"/>
            </a:xfrm>
          </p:grpSpPr>
          <p:cxnSp>
            <p:nvCxnSpPr>
              <p:cNvPr id="54" name="Ευθύγραμμο βέλος σύνδεσης 53"/>
              <p:cNvCxnSpPr/>
              <p:nvPr/>
            </p:nvCxnSpPr>
            <p:spPr>
              <a:xfrm flipH="1">
                <a:off x="2021466" y="3410005"/>
                <a:ext cx="1" cy="6283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55" name="Ομάδα 54"/>
              <p:cNvGrpSpPr/>
              <p:nvPr/>
            </p:nvGrpSpPr>
            <p:grpSpPr>
              <a:xfrm>
                <a:off x="1685626" y="2318764"/>
                <a:ext cx="900000" cy="1260000"/>
                <a:chOff x="1468623" y="2981059"/>
                <a:chExt cx="900000" cy="777315"/>
              </a:xfrm>
            </p:grpSpPr>
            <p:sp>
              <p:nvSpPr>
                <p:cNvPr id="56" name="Οβάλ 55"/>
                <p:cNvSpPr/>
                <p:nvPr/>
              </p:nvSpPr>
              <p:spPr>
                <a:xfrm>
                  <a:off x="1468623" y="3477206"/>
                  <a:ext cx="900000" cy="281168"/>
                </a:xfrm>
                <a:prstGeom prst="ellipse">
                  <a:avLst/>
                </a:prstGeom>
                <a:solidFill>
                  <a:schemeClr val="accent1">
                    <a:lumMod val="75000"/>
                    <a:alpha val="7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7" name="Κύλινδρος 56"/>
                <p:cNvSpPr/>
                <p:nvPr/>
              </p:nvSpPr>
              <p:spPr>
                <a:xfrm>
                  <a:off x="1468623" y="2981059"/>
                  <a:ext cx="900000" cy="777315"/>
                </a:xfrm>
                <a:prstGeom prst="can">
                  <a:avLst>
                    <a:gd name="adj" fmla="val 46741"/>
                  </a:avLst>
                </a:prstGeom>
                <a:solidFill>
                  <a:schemeClr val="accent1">
                    <a:alpha val="76000"/>
                  </a:schemeClr>
                </a:solidFill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58" name="Οβάλ 57"/>
              <p:cNvSpPr/>
              <p:nvPr/>
            </p:nvSpPr>
            <p:spPr>
              <a:xfrm>
                <a:off x="1685626" y="2302922"/>
                <a:ext cx="900000" cy="432000"/>
              </a:xfrm>
              <a:prstGeom prst="ellipse">
                <a:avLst/>
              </a:pr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59" name="Κύλινδρος 58"/>
              <p:cNvSpPr/>
              <p:nvPr/>
            </p:nvSpPr>
            <p:spPr>
              <a:xfrm>
                <a:off x="1685626" y="1545332"/>
                <a:ext cx="900000" cy="1188000"/>
              </a:xfrm>
              <a:prstGeom prst="can">
                <a:avLst>
                  <a:gd name="adj" fmla="val 50000"/>
                </a:avLst>
              </a:prstGeom>
              <a:solidFill>
                <a:schemeClr val="accent1">
                  <a:alpha val="56000"/>
                </a:schemeClr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5" name="Ορθογώνιο 64"/>
              <p:cNvSpPr/>
              <p:nvPr/>
            </p:nvSpPr>
            <p:spPr>
              <a:xfrm>
                <a:off x="1690464" y="2229587"/>
                <a:ext cx="48282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i="1" dirty="0" smtClean="0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ΔΑ</a:t>
                </a:r>
                <a:endParaRPr lang="el-GR" i="1" dirty="0">
                  <a:solidFill>
                    <a:schemeClr val="bg1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Ορθογώνιο 65"/>
                  <p:cNvSpPr/>
                  <p:nvPr/>
                </p:nvSpPr>
                <p:spPr>
                  <a:xfrm>
                    <a:off x="2021467" y="2310542"/>
                    <a:ext cx="526106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l-GR" b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𝚫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𝒒</m:t>
                          </m:r>
                        </m:oMath>
                      </m:oMathPara>
                    </a14:m>
                    <a:endParaRPr lang="el-GR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6" name="Ορθογώνιο 65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21467" y="2310542"/>
                    <a:ext cx="526106" cy="369332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67" name="Ομάδα 66"/>
              <p:cNvGrpSpPr/>
              <p:nvPr/>
            </p:nvGrpSpPr>
            <p:grpSpPr>
              <a:xfrm>
                <a:off x="43067" y="2061455"/>
                <a:ext cx="4193897" cy="867506"/>
                <a:chOff x="166918" y="2083236"/>
                <a:chExt cx="4193897" cy="867506"/>
              </a:xfrm>
            </p:grpSpPr>
            <p:sp>
              <p:nvSpPr>
                <p:cNvPr id="68" name="Παραλληλόγραμμο 67"/>
                <p:cNvSpPr/>
                <p:nvPr/>
              </p:nvSpPr>
              <p:spPr>
                <a:xfrm rot="253354">
                  <a:off x="166918" y="2083236"/>
                  <a:ext cx="4193897" cy="867506"/>
                </a:xfrm>
                <a:prstGeom prst="parallelogram">
                  <a:avLst>
                    <a:gd name="adj" fmla="val 114624"/>
                  </a:avLst>
                </a:prstGeom>
                <a:solidFill>
                  <a:schemeClr val="tx1">
                    <a:alpha val="28000"/>
                  </a:schemeClr>
                </a:solidFill>
                <a:ln w="28575">
                  <a:solidFill>
                    <a:schemeClr val="tx1">
                      <a:alpha val="39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0" name="Ορθογώνιο 69"/>
                <p:cNvSpPr/>
                <p:nvPr/>
              </p:nvSpPr>
              <p:spPr>
                <a:xfrm>
                  <a:off x="286599" y="2408249"/>
                  <a:ext cx="52610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l-GR" sz="2400" b="1" dirty="0">
                      <a:solidFill>
                        <a:srgbClr val="FF0000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+σ</a:t>
                  </a:r>
                  <a:endParaRPr lang="el-GR" sz="2400" dirty="0"/>
                </a:p>
              </p:txBody>
            </p:sp>
          </p:grpSp>
          <p:grpSp>
            <p:nvGrpSpPr>
              <p:cNvPr id="79" name="Ομάδα 78"/>
              <p:cNvGrpSpPr/>
              <p:nvPr/>
            </p:nvGrpSpPr>
            <p:grpSpPr>
              <a:xfrm>
                <a:off x="1994018" y="1255734"/>
                <a:ext cx="444388" cy="533602"/>
                <a:chOff x="1994018" y="1255734"/>
                <a:chExt cx="444388" cy="533602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0" name="TextBox 79"/>
                    <p:cNvSpPr txBox="1"/>
                    <p:nvPr/>
                  </p:nvSpPr>
                  <p:spPr>
                    <a:xfrm>
                      <a:off x="1994018" y="1255734"/>
                      <a:ext cx="314189" cy="276871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0" name="TextBox 7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94018" y="1255734"/>
                      <a:ext cx="314189" cy="276871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 l="-15385" r="-13462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1" name="Οβάλ 80"/>
                <p:cNvSpPr/>
                <p:nvPr/>
              </p:nvSpPr>
              <p:spPr>
                <a:xfrm>
                  <a:off x="2186406" y="1681336"/>
                  <a:ext cx="252000" cy="108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82" name="Ευθύγραμμο βέλος σύνδεσης 81"/>
                <p:cNvCxnSpPr/>
                <p:nvPr/>
              </p:nvCxnSpPr>
              <p:spPr>
                <a:xfrm flipV="1">
                  <a:off x="2308068" y="1419490"/>
                  <a:ext cx="0" cy="32400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83" name="Ομάδα 82"/>
              <p:cNvGrpSpPr/>
              <p:nvPr/>
            </p:nvGrpSpPr>
            <p:grpSpPr>
              <a:xfrm>
                <a:off x="1608218" y="3346177"/>
                <a:ext cx="503968" cy="542678"/>
                <a:chOff x="1608218" y="3346177"/>
                <a:chExt cx="503968" cy="542678"/>
              </a:xfrm>
            </p:grpSpPr>
            <p:cxnSp>
              <p:nvCxnSpPr>
                <p:cNvPr id="84" name="Ευθύγραμμο βέλος σύνδεσης 83"/>
                <p:cNvCxnSpPr/>
                <p:nvPr/>
              </p:nvCxnSpPr>
              <p:spPr>
                <a:xfrm>
                  <a:off x="1984897" y="3400177"/>
                  <a:ext cx="0" cy="324000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5" name="TextBox 84"/>
                    <p:cNvSpPr txBox="1"/>
                    <p:nvPr/>
                  </p:nvSpPr>
                  <p:spPr>
                    <a:xfrm>
                      <a:off x="1608218" y="3611984"/>
                      <a:ext cx="314189" cy="276871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5" name="TextBox 84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608218" y="3611984"/>
                      <a:ext cx="314189" cy="276871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 l="-17647" r="-13725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6" name="Οβάλ 85"/>
                <p:cNvSpPr/>
                <p:nvPr/>
              </p:nvSpPr>
              <p:spPr>
                <a:xfrm>
                  <a:off x="1860186" y="3346177"/>
                  <a:ext cx="252000" cy="108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87" name="Ομάδα 86"/>
              <p:cNvGrpSpPr/>
              <p:nvPr/>
            </p:nvGrpSpPr>
            <p:grpSpPr>
              <a:xfrm>
                <a:off x="2433485" y="2979612"/>
                <a:ext cx="564647" cy="467618"/>
                <a:chOff x="2433485" y="2979612"/>
                <a:chExt cx="564647" cy="467618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8" name="TextBox 87"/>
                    <p:cNvSpPr txBox="1"/>
                    <p:nvPr/>
                  </p:nvSpPr>
                  <p:spPr>
                    <a:xfrm>
                      <a:off x="2683943" y="3170359"/>
                      <a:ext cx="314189" cy="276871"/>
                    </a:xfrm>
                    <a:prstGeom prst="rect">
                      <a:avLst/>
                    </a:prstGeom>
                    <a:noFill/>
                  </p:spPr>
                  <p:txBody>
                    <a:bodyPr wrap="non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88" name="TextBox 8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2683943" y="3170359"/>
                      <a:ext cx="314189" cy="276871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 l="-15385" r="-13462" b="-8889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89" name="Οβάλ 88"/>
                <p:cNvSpPr/>
                <p:nvPr/>
              </p:nvSpPr>
              <p:spPr>
                <a:xfrm rot="5400000">
                  <a:off x="2361485" y="3051612"/>
                  <a:ext cx="252000" cy="108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0" name="Ευθύγραμμο βέλος σύνδεσης 89"/>
                <p:cNvCxnSpPr/>
                <p:nvPr/>
              </p:nvCxnSpPr>
              <p:spPr>
                <a:xfrm>
                  <a:off x="2530683" y="3134168"/>
                  <a:ext cx="280514" cy="35169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Ομάδα 90"/>
              <p:cNvGrpSpPr/>
              <p:nvPr/>
            </p:nvGrpSpPr>
            <p:grpSpPr>
              <a:xfrm>
                <a:off x="984769" y="1942781"/>
                <a:ext cx="806077" cy="349885"/>
                <a:chOff x="984769" y="1942781"/>
                <a:chExt cx="806077" cy="349885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92" name="TextBox 91"/>
                    <p:cNvSpPr txBox="1"/>
                    <p:nvPr/>
                  </p:nvSpPr>
                  <p:spPr>
                    <a:xfrm>
                      <a:off x="984769" y="1942781"/>
                      <a:ext cx="314189" cy="276871"/>
                    </a:xfrm>
                    <a:prstGeom prst="rect">
                      <a:avLst/>
                    </a:prstGeom>
                    <a:noFill/>
                  </p:spPr>
                  <p:txBody>
                    <a:bodyPr wrap="square" lIns="0" tIns="0" rIns="0" bIns="0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oMath>
                        </m:oMathPara>
                      </a14:m>
                      <a:endParaRPr lang="el-GR" sz="1400" b="1" dirty="0">
                        <a:solidFill>
                          <a:schemeClr val="tx1"/>
                        </a:solidFill>
                      </a:endParaRPr>
                    </a:p>
                  </p:txBody>
                </p:sp>
              </mc:Choice>
              <mc:Fallback xmlns="">
                <p:sp>
                  <p:nvSpPr>
                    <p:cNvPr id="92" name="TextBox 91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4769" y="1942781"/>
                      <a:ext cx="314189" cy="276871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 l="-17647" r="-13725" b="-6667"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p:sp>
              <p:nvSpPr>
                <p:cNvPr id="93" name="Οβάλ 92"/>
                <p:cNvSpPr/>
                <p:nvPr/>
              </p:nvSpPr>
              <p:spPr>
                <a:xfrm rot="5400000">
                  <a:off x="1610846" y="2112666"/>
                  <a:ext cx="252000" cy="108000"/>
                </a:xfrm>
                <a:prstGeom prst="ellipse">
                  <a:avLst/>
                </a:prstGeom>
                <a:solidFill>
                  <a:schemeClr val="tx1">
                    <a:lumMod val="65000"/>
                    <a:lumOff val="35000"/>
                  </a:schemeClr>
                </a:solidFill>
                <a:ln>
                  <a:solidFill>
                    <a:schemeClr val="tx1">
                      <a:lumMod val="65000"/>
                      <a:lumOff val="3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4" name="Ευθύγραμμο βέλος σύνδεσης 93"/>
                <p:cNvCxnSpPr/>
                <p:nvPr/>
              </p:nvCxnSpPr>
              <p:spPr>
                <a:xfrm flipH="1">
                  <a:off x="1409569" y="2170063"/>
                  <a:ext cx="325794" cy="54746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5" name="Ευθύγραμμο βέλος σύνδεσης 94"/>
              <p:cNvCxnSpPr/>
              <p:nvPr/>
            </p:nvCxnSpPr>
            <p:spPr>
              <a:xfrm flipH="1" flipV="1">
                <a:off x="2373236" y="1091904"/>
                <a:ext cx="1" cy="6283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Ευθύγραμμο βέλος σύνδεσης 95"/>
              <p:cNvCxnSpPr/>
              <p:nvPr/>
            </p:nvCxnSpPr>
            <p:spPr>
              <a:xfrm flipH="1">
                <a:off x="2524749" y="3152057"/>
                <a:ext cx="1" cy="6283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Ευθύγραμμο βέλος σύνδεσης 96"/>
              <p:cNvCxnSpPr/>
              <p:nvPr/>
            </p:nvCxnSpPr>
            <p:spPr>
              <a:xfrm flipH="1" flipV="1">
                <a:off x="1746905" y="1523783"/>
                <a:ext cx="1" cy="628343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TextBox 97"/>
                <p:cNvSpPr txBox="1"/>
                <p:nvPr/>
              </p:nvSpPr>
              <p:spPr>
                <a:xfrm>
                  <a:off x="2012872" y="3814216"/>
                  <a:ext cx="257703" cy="2761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400" b="1" dirty="0"/>
                </a:p>
              </p:txBody>
            </p:sp>
          </mc:Choice>
          <mc:Fallback xmlns="">
            <p:sp>
              <p:nvSpPr>
                <p:cNvPr id="98" name="TextBox 9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2872" y="3814216"/>
                  <a:ext cx="257703" cy="276166"/>
                </a:xfrm>
                <a:prstGeom prst="rect">
                  <a:avLst/>
                </a:prstGeom>
                <a:blipFill>
                  <a:blip r:embed="rId44"/>
                  <a:stretch>
                    <a:fillRect l="-2381" r="-4762" b="-444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9" name="TextBox 98"/>
                <p:cNvSpPr txBox="1"/>
                <p:nvPr/>
              </p:nvSpPr>
              <p:spPr>
                <a:xfrm>
                  <a:off x="2522031" y="3533659"/>
                  <a:ext cx="257703" cy="2761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400" b="1" dirty="0"/>
                </a:p>
              </p:txBody>
            </p:sp>
          </mc:Choice>
          <mc:Fallback xmlns="">
            <p:sp>
              <p:nvSpPr>
                <p:cNvPr id="99" name="TextBox 9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522031" y="3533659"/>
                  <a:ext cx="257703" cy="276166"/>
                </a:xfrm>
                <a:prstGeom prst="rect">
                  <a:avLst/>
                </a:prstGeom>
                <a:blipFill>
                  <a:blip r:embed="rId45"/>
                  <a:stretch>
                    <a:fillRect l="-4762" r="-2381" b="-4444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0" name="TextBox 99"/>
                <p:cNvSpPr txBox="1"/>
                <p:nvPr/>
              </p:nvSpPr>
              <p:spPr>
                <a:xfrm>
                  <a:off x="2366166" y="1029448"/>
                  <a:ext cx="257703" cy="276166"/>
                </a:xfrm>
                <a:prstGeom prst="rect">
                  <a:avLst/>
                </a:prstGeom>
                <a:noFill/>
                <a:ln w="38100">
                  <a:noFill/>
                </a:ln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400" b="1" dirty="0"/>
                </a:p>
              </p:txBody>
            </p:sp>
          </mc:Choice>
          <mc:Fallback xmlns="">
            <p:sp>
              <p:nvSpPr>
                <p:cNvPr id="100" name="TextBox 9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66166" y="1029448"/>
                  <a:ext cx="257703" cy="276166"/>
                </a:xfrm>
                <a:prstGeom prst="rect">
                  <a:avLst/>
                </a:prstGeom>
                <a:blipFill>
                  <a:blip r:embed="rId46"/>
                  <a:stretch>
                    <a:fillRect l="-2381" r="-4762" b="-4444"/>
                  </a:stretch>
                </a:blipFill>
                <a:ln w="38100">
                  <a:noFill/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1" name="TextBox 100"/>
                <p:cNvSpPr txBox="1"/>
                <p:nvPr/>
              </p:nvSpPr>
              <p:spPr>
                <a:xfrm>
                  <a:off x="1482939" y="1445089"/>
                  <a:ext cx="257703" cy="276166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sz="1400" b="1" dirty="0"/>
                </a:p>
              </p:txBody>
            </p:sp>
          </mc:Choice>
          <mc:Fallback xmlns="">
            <p:sp>
              <p:nvSpPr>
                <p:cNvPr id="101" name="TextBox 10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2939" y="1445089"/>
                  <a:ext cx="257703" cy="276166"/>
                </a:xfrm>
                <a:prstGeom prst="rect">
                  <a:avLst/>
                </a:prstGeom>
                <a:blipFill>
                  <a:blip r:embed="rId47"/>
                  <a:stretch>
                    <a:fillRect l="-2326" r="-2326" b="-6667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764757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12" grpId="0" animBg="1"/>
      <p:bldP spid="114" grpId="0"/>
      <p:bldP spid="115" grpId="0"/>
      <p:bldP spid="1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4082245" y="1562074"/>
            <a:ext cx="2823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&gt; R</a:t>
            </a:r>
            <a:endParaRPr lang="el-GR" sz="2400" dirty="0"/>
          </a:p>
        </p:txBody>
      </p:sp>
      <p:grpSp>
        <p:nvGrpSpPr>
          <p:cNvPr id="27" name="Ομάδα 26"/>
          <p:cNvGrpSpPr/>
          <p:nvPr/>
        </p:nvGrpSpPr>
        <p:grpSpPr>
          <a:xfrm>
            <a:off x="4048154" y="3280884"/>
            <a:ext cx="6192389" cy="461665"/>
            <a:chOff x="3235723" y="4064593"/>
            <a:chExt cx="6118627" cy="747494"/>
          </a:xfrm>
        </p:grpSpPr>
        <p:sp>
          <p:nvSpPr>
            <p:cNvPr id="28" name="Ορθογώνιο 27"/>
            <p:cNvSpPr/>
            <p:nvPr/>
          </p:nvSpPr>
          <p:spPr>
            <a:xfrm>
              <a:off x="3235723" y="4064593"/>
              <a:ext cx="6064141" cy="74749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Διαιρούμε τη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σφαιρική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σε στοιχειώδεις επιφάνειες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8"/>
                <p:cNvSpPr txBox="1"/>
                <p:nvPr/>
              </p:nvSpPr>
              <p:spPr>
                <a:xfrm>
                  <a:off x="8888681" y="4134146"/>
                  <a:ext cx="465669" cy="672226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29" name="TextBox 2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88681" y="4134146"/>
                  <a:ext cx="465669" cy="67222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9" name="Ορθογώνιο 38"/>
          <p:cNvSpPr/>
          <p:nvPr/>
        </p:nvSpPr>
        <p:spPr>
          <a:xfrm>
            <a:off x="4005624" y="5830088"/>
            <a:ext cx="30638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Νόμος του 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Gauss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το φορτίο </a:t>
            </a:r>
            <a:r>
              <a:rPr lang="en-US" sz="2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1600" b="1" dirty="0" smtClean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την κλειστή επιφάνεια </a:t>
            </a:r>
            <a:r>
              <a:rPr lang="el-G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endParaRPr lang="el-GR" sz="1600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0" name="Ορθογώνιο 39"/>
              <p:cNvSpPr/>
              <p:nvPr/>
            </p:nvSpPr>
            <p:spPr>
              <a:xfrm>
                <a:off x="7190658" y="5656320"/>
                <a:ext cx="1931363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40" name="Ορθογώνιο 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90658" y="5656320"/>
                <a:ext cx="1931363" cy="10452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Ομάδα 41"/>
          <p:cNvGrpSpPr/>
          <p:nvPr/>
        </p:nvGrpSpPr>
        <p:grpSpPr>
          <a:xfrm>
            <a:off x="593492" y="639768"/>
            <a:ext cx="11457830" cy="4147720"/>
            <a:chOff x="593492" y="639768"/>
            <a:chExt cx="11457830" cy="4147720"/>
          </a:xfrm>
        </p:grpSpPr>
        <p:grpSp>
          <p:nvGrpSpPr>
            <p:cNvPr id="35" name="Ομάδα 34"/>
            <p:cNvGrpSpPr/>
            <p:nvPr/>
          </p:nvGrpSpPr>
          <p:grpSpPr>
            <a:xfrm>
              <a:off x="593492" y="639768"/>
              <a:ext cx="11457830" cy="4147720"/>
              <a:chOff x="593492" y="639768"/>
              <a:chExt cx="11457830" cy="4147720"/>
            </a:xfrm>
          </p:grpSpPr>
          <p:sp>
            <p:nvSpPr>
              <p:cNvPr id="7" name="Οβάλ 6"/>
              <p:cNvSpPr/>
              <p:nvPr/>
            </p:nvSpPr>
            <p:spPr>
              <a:xfrm>
                <a:off x="593492" y="2267488"/>
                <a:ext cx="2520000" cy="2520000"/>
              </a:xfrm>
              <a:prstGeom prst="ellipse">
                <a:avLst/>
              </a:prstGeom>
              <a:gradFill>
                <a:gsLst>
                  <a:gs pos="0">
                    <a:srgbClr val="FF0000">
                      <a:alpha val="80000"/>
                    </a:srgbClr>
                  </a:gs>
                  <a:gs pos="100000">
                    <a:schemeClr val="tx1"/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rgbClr val="FF0000">
                    <a:alpha val="13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Ορθογώνιο 9"/>
              <p:cNvSpPr/>
              <p:nvPr/>
            </p:nvSpPr>
            <p:spPr>
              <a:xfrm>
                <a:off x="717743" y="3722792"/>
                <a:ext cx="569387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+q</a:t>
                </a:r>
                <a:endParaRPr lang="el-GR" sz="2800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 flipH="1">
                <a:off x="2958959" y="639768"/>
                <a:ext cx="9092363" cy="83099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Υπολογισμός της έντασης του ηλεκτρικού πεδίου σε απόσταση 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από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 κέντρο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ομοιόμορφα φορτισμένου </a:t>
                </a:r>
                <a:r>
                  <a:rPr lang="el-GR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σφαιρικού κελύφους</a:t>
                </a:r>
                <a:r>
                  <a:rPr lang="en-US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ακτίνας</a:t>
                </a:r>
                <a:r>
                  <a:rPr lang="en-US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i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el-GR" sz="20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με ηλεκτρικό φορτίο </a:t>
                </a:r>
                <a:r>
                  <a:rPr lang="en-US" sz="24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</a:t>
                </a:r>
                <a:r>
                  <a:rPr lang="en-US" sz="24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</a:t>
                </a:r>
                <a:endParaRPr lang="el-GR" sz="20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Ορθογώνιο 23"/>
              <p:cNvSpPr/>
              <p:nvPr/>
            </p:nvSpPr>
            <p:spPr>
              <a:xfrm>
                <a:off x="693595" y="3020556"/>
                <a:ext cx="42351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800" dirty="0"/>
              </a:p>
            </p:txBody>
          </p:sp>
        </p:grpSp>
        <p:cxnSp>
          <p:nvCxnSpPr>
            <p:cNvPr id="26" name="Ευθύγραμμο βέλος σύνδεσης 25"/>
            <p:cNvCxnSpPr>
              <a:stCxn id="7" idx="2"/>
            </p:cNvCxnSpPr>
            <p:nvPr/>
          </p:nvCxnSpPr>
          <p:spPr>
            <a:xfrm flipV="1">
              <a:off x="593492" y="3516924"/>
              <a:ext cx="1256759" cy="1056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Ομάδα 15"/>
          <p:cNvGrpSpPr/>
          <p:nvPr/>
        </p:nvGrpSpPr>
        <p:grpSpPr>
          <a:xfrm>
            <a:off x="1850251" y="2286092"/>
            <a:ext cx="1126229" cy="1238464"/>
            <a:chOff x="1850251" y="2286092"/>
            <a:chExt cx="1126229" cy="1238464"/>
          </a:xfrm>
        </p:grpSpPr>
        <p:sp>
          <p:nvSpPr>
            <p:cNvPr id="14" name="Ορθογώνιο 13"/>
            <p:cNvSpPr/>
            <p:nvPr/>
          </p:nvSpPr>
          <p:spPr>
            <a:xfrm>
              <a:off x="2173602" y="2525033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sz="2400" dirty="0"/>
            </a:p>
          </p:txBody>
        </p:sp>
        <p:cxnSp>
          <p:nvCxnSpPr>
            <p:cNvPr id="21" name="Ευθύγραμμο βέλος σύνδεσης 20"/>
            <p:cNvCxnSpPr>
              <a:endCxn id="17" idx="0"/>
            </p:cNvCxnSpPr>
            <p:nvPr/>
          </p:nvCxnSpPr>
          <p:spPr>
            <a:xfrm flipV="1">
              <a:off x="1850251" y="2286092"/>
              <a:ext cx="1126229" cy="1238464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Ομάδα 21"/>
          <p:cNvGrpSpPr/>
          <p:nvPr/>
        </p:nvGrpSpPr>
        <p:grpSpPr>
          <a:xfrm>
            <a:off x="59338" y="1725923"/>
            <a:ext cx="12039654" cy="3600000"/>
            <a:chOff x="11667" y="1656875"/>
            <a:chExt cx="12039654" cy="3600000"/>
          </a:xfrm>
        </p:grpSpPr>
        <p:sp>
          <p:nvSpPr>
            <p:cNvPr id="20" name="Ορθογώνιο 19"/>
            <p:cNvSpPr/>
            <p:nvPr/>
          </p:nvSpPr>
          <p:spPr>
            <a:xfrm>
              <a:off x="4082244" y="2026747"/>
              <a:ext cx="7969077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Περικλείουμε το φορτίο 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δηλαδή όλο το σφαιρικό κέλυφος, με την κατάλληλη κλειστή επιφάνεια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Η επιφάνεια αυτή είναι μια ομόκεντρη με το φορτισμένο σφαιρικό φλοιό σφαιρική επιφάνεια</a:t>
              </a:r>
              <a:endParaRPr lang="el-GR" sz="1600" dirty="0">
                <a:solidFill>
                  <a:srgbClr val="000099"/>
                </a:solidFill>
              </a:endParaRPr>
            </a:p>
          </p:txBody>
        </p:sp>
        <p:grpSp>
          <p:nvGrpSpPr>
            <p:cNvPr id="19" name="Ομάδα 18"/>
            <p:cNvGrpSpPr/>
            <p:nvPr/>
          </p:nvGrpSpPr>
          <p:grpSpPr>
            <a:xfrm>
              <a:off x="11667" y="1656875"/>
              <a:ext cx="3600000" cy="3600000"/>
              <a:chOff x="-93840" y="1199678"/>
              <a:chExt cx="3600000" cy="3600000"/>
            </a:xfrm>
          </p:grpSpPr>
          <p:sp>
            <p:nvSpPr>
              <p:cNvPr id="11" name="Οβάλ 10"/>
              <p:cNvSpPr/>
              <p:nvPr/>
            </p:nvSpPr>
            <p:spPr>
              <a:xfrm>
                <a:off x="-93840" y="1199678"/>
                <a:ext cx="3600000" cy="360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3200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8" name="Ορθογώνιο 17"/>
              <p:cNvSpPr/>
              <p:nvPr/>
            </p:nvSpPr>
            <p:spPr>
              <a:xfrm>
                <a:off x="380971" y="1539917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</p:grpSp>
      <p:grpSp>
        <p:nvGrpSpPr>
          <p:cNvPr id="34" name="Ομάδα 33"/>
          <p:cNvGrpSpPr/>
          <p:nvPr/>
        </p:nvGrpSpPr>
        <p:grpSpPr>
          <a:xfrm>
            <a:off x="2744287" y="1710293"/>
            <a:ext cx="9406147" cy="2734091"/>
            <a:chOff x="2744287" y="1710293"/>
            <a:chExt cx="9406147" cy="2734091"/>
          </a:xfrm>
        </p:grpSpPr>
        <p:sp>
          <p:nvSpPr>
            <p:cNvPr id="17" name="Οβάλ 16"/>
            <p:cNvSpPr/>
            <p:nvPr/>
          </p:nvSpPr>
          <p:spPr>
            <a:xfrm rot="2492984">
              <a:off x="2744287" y="2262494"/>
              <a:ext cx="339977" cy="187569"/>
            </a:xfrm>
            <a:prstGeom prst="ellipse">
              <a:avLst/>
            </a:prstGeom>
            <a:solidFill>
              <a:schemeClr val="tx1">
                <a:lumMod val="65000"/>
                <a:lumOff val="35000"/>
                <a:alpha val="76000"/>
              </a:schemeClr>
            </a:solidFill>
            <a:ln>
              <a:solidFill>
                <a:schemeClr val="tx1">
                  <a:alpha val="2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0" name="Ορθογώνιο 29"/>
            <p:cNvSpPr/>
            <p:nvPr/>
          </p:nvSpPr>
          <p:spPr>
            <a:xfrm>
              <a:off x="4039814" y="3736498"/>
              <a:ext cx="8110620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Επιλέγουμε τη στοιχειώδη επιφάνεια </a:t>
              </a:r>
              <a:r>
                <a:rPr lang="en-US" sz="24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στο σημείο υπολογισμού της έντασης του ηλεκτρικού πεδίου</a:t>
              </a:r>
              <a:endParaRPr lang="el-GR" sz="1600" i="1" dirty="0">
                <a:solidFill>
                  <a:srgbClr val="000099"/>
                </a:solidFill>
              </a:endParaRPr>
            </a:p>
          </p:txBody>
        </p:sp>
        <p:cxnSp>
          <p:nvCxnSpPr>
            <p:cNvPr id="31" name="Ευθύγραμμο βέλος σύνδεσης 30"/>
            <p:cNvCxnSpPr/>
            <p:nvPr/>
          </p:nvCxnSpPr>
          <p:spPr>
            <a:xfrm flipV="1">
              <a:off x="2888799" y="1925974"/>
              <a:ext cx="396000" cy="432000"/>
            </a:xfrm>
            <a:prstGeom prst="straightConnector1">
              <a:avLst/>
            </a:prstGeom>
            <a:ln w="41275">
              <a:solidFill>
                <a:schemeClr val="tx1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TextBox 32"/>
                <p:cNvSpPr txBox="1"/>
                <p:nvPr/>
              </p:nvSpPr>
              <p:spPr>
                <a:xfrm>
                  <a:off x="2846444" y="1710293"/>
                  <a:ext cx="354264" cy="3114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  <m:acc>
                          <m:accPr>
                            <m:chr m:val="⃗"/>
                            <m:ctrlP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</m:t>
                            </m:r>
                          </m:e>
                        </m:acc>
                      </m:oMath>
                    </m:oMathPara>
                  </a14:m>
                  <a:endParaRPr lang="el-GR" sz="1600" b="1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33" name="TextBox 3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846444" y="1710293"/>
                  <a:ext cx="354264" cy="311432"/>
                </a:xfrm>
                <a:prstGeom prst="rect">
                  <a:avLst/>
                </a:prstGeom>
                <a:blipFill>
                  <a:blip r:embed="rId4"/>
                  <a:stretch>
                    <a:fillRect l="-17241" r="-15517" b="-784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2958959" y="1569609"/>
            <a:ext cx="8910920" cy="3913939"/>
            <a:chOff x="2958959" y="1569609"/>
            <a:chExt cx="8910920" cy="3913939"/>
          </a:xfrm>
        </p:grpSpPr>
        <p:cxnSp>
          <p:nvCxnSpPr>
            <p:cNvPr id="23" name="Ευθύγραμμο βέλος σύνδεσης 22"/>
            <p:cNvCxnSpPr/>
            <p:nvPr/>
          </p:nvCxnSpPr>
          <p:spPr>
            <a:xfrm flipV="1">
              <a:off x="2958959" y="1710204"/>
              <a:ext cx="612000" cy="666000"/>
            </a:xfrm>
            <a:prstGeom prst="straightConnector1">
              <a:avLst/>
            </a:prstGeom>
            <a:ln w="41275">
              <a:solidFill>
                <a:srgbClr val="FF0000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Ορθογώνιο 35"/>
            <p:cNvSpPr/>
            <p:nvPr/>
          </p:nvSpPr>
          <p:spPr>
            <a:xfrm>
              <a:off x="4021135" y="4529441"/>
              <a:ext cx="7848744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Λόγω συμμετρίας της κατανομής</a:t>
              </a:r>
              <a:r>
                <a:rPr lang="en-US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η ένταση του ηλεκτρικού πεδίου θα έχει ακτινική κατεύθυνση</a:t>
              </a:r>
              <a:r>
                <a:rPr lang="en-US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Σε όλα τα σημεία της σφαιρικής επιφάνειας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r>
                <a:rPr lang="el-GR" sz="1600" b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το μέτρο της έντασης του ηλεκτρικού πεδίου είναι σταθερό</a:t>
              </a:r>
              <a:endParaRPr lang="el-GR" sz="16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/>
                <p:cNvSpPr txBox="1"/>
                <p:nvPr/>
              </p:nvSpPr>
              <p:spPr>
                <a:xfrm>
                  <a:off x="3528107" y="1569609"/>
                  <a:ext cx="226023" cy="34515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</m:e>
                        </m:acc>
                      </m:oMath>
                    </m:oMathPara>
                  </a14:m>
                  <a:endParaRPr lang="el-GR" b="1" dirty="0"/>
                </a:p>
              </p:txBody>
            </p:sp>
          </mc:Choice>
          <mc:Fallback xmlns="">
            <p:sp>
              <p:nvSpPr>
                <p:cNvPr id="37" name="TextBox 3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28107" y="1569609"/>
                  <a:ext cx="226023" cy="345159"/>
                </a:xfrm>
                <a:prstGeom prst="rect">
                  <a:avLst/>
                </a:prstGeom>
                <a:blipFill>
                  <a:blip r:embed="rId5"/>
                  <a:stretch>
                    <a:fillRect l="-27027" r="-27027" b="-526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893123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9" grpId="0"/>
      <p:bldP spid="4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067" y="31170"/>
            <a:ext cx="121073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37" name="Ομάδα 36"/>
          <p:cNvGrpSpPr/>
          <p:nvPr/>
        </p:nvGrpSpPr>
        <p:grpSpPr>
          <a:xfrm>
            <a:off x="4022061" y="2314857"/>
            <a:ext cx="4941528" cy="1045223"/>
            <a:chOff x="4123987" y="970746"/>
            <a:chExt cx="4941528" cy="1045223"/>
          </a:xfrm>
        </p:grpSpPr>
        <p:sp>
          <p:nvSpPr>
            <p:cNvPr id="11" name="Ορθογώνιο 10"/>
            <p:cNvSpPr/>
            <p:nvPr/>
          </p:nvSpPr>
          <p:spPr>
            <a:xfrm>
              <a:off x="4123987" y="1144514"/>
              <a:ext cx="3063805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Νόμος του 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Gauss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το φορτίο </a:t>
              </a:r>
              <a:r>
                <a:rPr lang="en-US" sz="2400" b="1" i="1" dirty="0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</a:t>
              </a:r>
              <a:r>
                <a:rPr lang="en-US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sz="1600" b="1" dirty="0" smtClean="0">
                  <a:solidFill>
                    <a:srgbClr val="000099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κλειστή επιφάνεια </a:t>
              </a:r>
              <a:r>
                <a:rPr lang="el-GR" sz="24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</a:t>
              </a:r>
              <a:endParaRPr lang="el-GR" sz="16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Ορθογώνιο 11"/>
                <p:cNvSpPr/>
                <p:nvPr/>
              </p:nvSpPr>
              <p:spPr>
                <a:xfrm>
                  <a:off x="7134152" y="970746"/>
                  <a:ext cx="1931363" cy="104522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chr m:val="∮"/>
                            <m:limLoc m:val="undOvr"/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l-GR" sz="2000" b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𝚨</m:t>
                            </m:r>
                          </m:sub>
                          <m:sup/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  <m:r>
                              <a:rPr lang="el-GR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∙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</m:acc>
                          </m:e>
                        </m:nary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𝒒</m:t>
                            </m:r>
                          </m:num>
                          <m:den>
                            <m:sSub>
                              <m:sSubPr>
                                <m:ctrlP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</m:den>
                        </m:f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12" name="Ορθογώνιο 1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34152" y="970746"/>
                  <a:ext cx="1931363" cy="1045223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Ορθογώνιο 37"/>
              <p:cNvSpPr/>
              <p:nvPr/>
            </p:nvSpPr>
            <p:spPr>
              <a:xfrm>
                <a:off x="5571680" y="3586952"/>
                <a:ext cx="3438377" cy="4383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↑↑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⟹  </m:t>
                      </m:r>
                      <m:acc>
                        <m:accPr>
                          <m:chr m:val="⃗"/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𝑬</m:t>
                          </m:r>
                        </m:e>
                      </m:acc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</m:t>
                      </m:r>
                      <m:acc>
                        <m:accPr>
                          <m:chr m:val="⃗"/>
                          <m:ctrlP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𝑨</m:t>
                          </m:r>
                        </m:e>
                      </m:acc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𝒅𝑨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8" name="Ορθογώνιο 3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1680" y="3586952"/>
                <a:ext cx="3438377" cy="4383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Ομάδα 1"/>
          <p:cNvGrpSpPr/>
          <p:nvPr/>
        </p:nvGrpSpPr>
        <p:grpSpPr>
          <a:xfrm>
            <a:off x="8944950" y="2534584"/>
            <a:ext cx="3190853" cy="1360543"/>
            <a:chOff x="9036374" y="1937684"/>
            <a:chExt cx="3162929" cy="1360543"/>
          </a:xfrm>
        </p:grpSpPr>
        <p:sp>
          <p:nvSpPr>
            <p:cNvPr id="39" name="Δεξί άγκιστρο 38"/>
            <p:cNvSpPr/>
            <p:nvPr/>
          </p:nvSpPr>
          <p:spPr>
            <a:xfrm>
              <a:off x="9036374" y="1937684"/>
              <a:ext cx="358321" cy="1332850"/>
            </a:xfrm>
            <a:prstGeom prst="rightBrace">
              <a:avLst>
                <a:gd name="adj1" fmla="val 37332"/>
                <a:gd name="adj2" fmla="val 50000"/>
              </a:avLst>
            </a:prstGeom>
            <a:ln w="28575">
              <a:solidFill>
                <a:srgbClr val="000099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000099"/>
                </a:solidFill>
              </a:endParaRPr>
            </a:p>
          </p:txBody>
        </p:sp>
        <p:grpSp>
          <p:nvGrpSpPr>
            <p:cNvPr id="40" name="Ομάδα 39"/>
            <p:cNvGrpSpPr/>
            <p:nvPr/>
          </p:nvGrpSpPr>
          <p:grpSpPr>
            <a:xfrm>
              <a:off x="9357662" y="2061271"/>
              <a:ext cx="2841641" cy="1236956"/>
              <a:chOff x="8974071" y="3080851"/>
              <a:chExt cx="2841641" cy="1236956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Ορθογώνιο 40"/>
                  <p:cNvSpPr/>
                  <p:nvPr/>
                </p:nvSpPr>
                <p:spPr>
                  <a:xfrm>
                    <a:off x="8974071" y="3080851"/>
                    <a:ext cx="1481816" cy="1045223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nary>
                            <m:naryPr>
                              <m:chr m:val="∮"/>
                              <m:limLoc m:val="undOvr"/>
                              <m:ctrlPr>
                                <a:rPr lang="el-GR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4"/>
                                </m:rPr>
                                <a:rPr lang="el-GR" sz="2000" b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𝚨</m:t>
                              </m:r>
                            </m:sub>
                            <m:sup/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𝑬</m:t>
                                  </m:r>
                                </m:e>
                              </m:acc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  <m:acc>
                                <m:accPr>
                                  <m:chr m:val="⃗"/>
                                  <m:ctrlP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2000" b="1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</m:nary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</m:oMath>
                      </m:oMathPara>
                    </a14:m>
                    <a:endParaRPr lang="el-GR" sz="2000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41" name="Ορθογώνιο 40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8974071" y="3080851"/>
                    <a:ext cx="1481816" cy="1045223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grpSp>
            <p:nvGrpSpPr>
              <p:cNvPr id="42" name="Ομάδα 41"/>
              <p:cNvGrpSpPr/>
              <p:nvPr/>
            </p:nvGrpSpPr>
            <p:grpSpPr>
              <a:xfrm>
                <a:off x="9769299" y="3088240"/>
                <a:ext cx="2046413" cy="1229567"/>
                <a:chOff x="9810863" y="3088240"/>
                <a:chExt cx="2046413" cy="1229567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3" name="Ορθογώνιο 42"/>
                    <p:cNvSpPr/>
                    <p:nvPr/>
                  </p:nvSpPr>
                  <p:spPr>
                    <a:xfrm>
                      <a:off x="10456828" y="3398420"/>
                      <a:ext cx="1400448" cy="400110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𝑬</m:t>
                            </m:r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𝒅𝑨</m:t>
                            </m:r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   ⟹</m:t>
                            </m:r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43" name="Ορθογώνιο 4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0456828" y="3398420"/>
                      <a:ext cx="1400448" cy="400110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44" name="Ορθογώνιο 43"/>
                    <p:cNvSpPr/>
                    <p:nvPr/>
                  </p:nvSpPr>
                  <p:spPr>
                    <a:xfrm>
                      <a:off x="9810863" y="3088240"/>
                      <a:ext cx="1445717" cy="1229567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nary>
                              <m:naryPr>
                                <m:limLoc m:val="undOvr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eqArr>
                                  <m:eqArrPr>
                                    <m:ctrlPr>
                                      <a:rPr lang="el-GR" sz="2000" b="1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eqArrPr>
                                  <m:e>
                                    <m:r>
                                      <a:rPr lang="el-GR" sz="2000" b="1" i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𝛔𝛗𝛂𝛊𝛒</m:t>
                                    </m:r>
                                    <m:r>
                                      <a:rPr lang="el-GR" sz="2000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𝛊𝛋𝛈</m:t>
                                    </m:r>
                                  </m:e>
                                  <m:e>
                                    <m:r>
                                      <a:rPr lang="el-GR" sz="2000" b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𝛆𝛑𝛊𝛗𝛂𝛎𝛆𝛊𝛂</m:t>
                                    </m:r>
                                  </m:e>
                                </m:eqArr>
                              </m:sub>
                              <m:sup/>
                              <m:e/>
                            </m:nary>
                          </m:oMath>
                        </m:oMathPara>
                      </a14:m>
                      <a:endParaRPr lang="el-GR" sz="2000" dirty="0"/>
                    </a:p>
                  </p:txBody>
                </p:sp>
              </mc:Choice>
              <mc:Fallback xmlns="">
                <p:sp>
                  <p:nvSpPr>
                    <p:cNvPr id="44" name="Ορθογώνιο 4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810863" y="3088240"/>
                      <a:ext cx="1445717" cy="1229567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</p:grp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Ορθογώνιο 44"/>
              <p:cNvSpPr/>
              <p:nvPr/>
            </p:nvSpPr>
            <p:spPr>
              <a:xfrm>
                <a:off x="5930607" y="4318052"/>
                <a:ext cx="1481816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5" name="Ορθογώνιο 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30607" y="4318052"/>
                <a:ext cx="1481816" cy="104522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9" name="Ομάδα 48"/>
          <p:cNvGrpSpPr/>
          <p:nvPr/>
        </p:nvGrpSpPr>
        <p:grpSpPr>
          <a:xfrm>
            <a:off x="7027703" y="4350841"/>
            <a:ext cx="1935886" cy="1229567"/>
            <a:chOff x="5108054" y="3087766"/>
            <a:chExt cx="1935886" cy="1229567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6" name="Ορθογώνιο 45"/>
                <p:cNvSpPr/>
                <p:nvPr/>
              </p:nvSpPr>
              <p:spPr>
                <a:xfrm>
                  <a:off x="5531282" y="3397946"/>
                  <a:ext cx="1512658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 ⟹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6" name="Ορθογώνιο 4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31282" y="3397946"/>
                  <a:ext cx="1512658" cy="400110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Ορθογώνιο 46"/>
                <p:cNvSpPr/>
                <p:nvPr/>
              </p:nvSpPr>
              <p:spPr>
                <a:xfrm>
                  <a:off x="5108054" y="3087766"/>
                  <a:ext cx="1445717" cy="122956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naryPr>
                          <m:sub>
                            <m:eqArr>
                              <m:eqArrPr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el-GR" sz="2000" b="1" i="0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𝛔𝛗𝛂𝛊𝛒</m:t>
                                </m:r>
                                <m:r>
                                  <a:rPr lang="el-GR" sz="2000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𝛊𝛋𝛈</m:t>
                                </m:r>
                              </m:e>
                              <m:e>
                                <m:r>
                                  <a:rPr lang="el-GR" sz="2000" b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𝛆𝛑𝛊𝛗𝛂𝛎𝛆𝛊𝛂</m:t>
                                </m:r>
                              </m:e>
                            </m:eqArr>
                          </m:sub>
                          <m:sup/>
                          <m:e/>
                        </m:nary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7" name="Ορθογώνιο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08054" y="3087766"/>
                  <a:ext cx="1445717" cy="1229567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Ορθογώνιο 47"/>
                <p:cNvSpPr/>
                <p:nvPr/>
              </p:nvSpPr>
              <p:spPr>
                <a:xfrm>
                  <a:off x="5329208" y="3397946"/>
                  <a:ext cx="466794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𝑬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8" name="Ορθογώνιο 4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9208" y="3397946"/>
                  <a:ext cx="466794" cy="40011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Ορθογώνιο 49"/>
              <p:cNvSpPr/>
              <p:nvPr/>
            </p:nvSpPr>
            <p:spPr>
              <a:xfrm>
                <a:off x="8880114" y="4345349"/>
                <a:ext cx="2368405" cy="104522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∮"/>
                          <m:limLoc m:val="undOvr"/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el-GR" sz="2000" b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𝚨</m:t>
                          </m:r>
                        </m:sub>
                        <m:sup/>
                        <m:e>
                          <m:acc>
                            <m:accPr>
                              <m:chr m:val="⃗"/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  <m: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e>
                      </m:nary>
                      <m:r>
                        <a:rPr lang="en-US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0" name="Ορθογώνιο 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80114" y="4345349"/>
                <a:ext cx="2368405" cy="1045223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3" name="Ομάδα 52"/>
          <p:cNvGrpSpPr/>
          <p:nvPr/>
        </p:nvGrpSpPr>
        <p:grpSpPr>
          <a:xfrm>
            <a:off x="7119577" y="2435828"/>
            <a:ext cx="4083634" cy="2947157"/>
            <a:chOff x="7119577" y="1111562"/>
            <a:chExt cx="4083634" cy="2947157"/>
          </a:xfrm>
        </p:grpSpPr>
        <p:sp>
          <p:nvSpPr>
            <p:cNvPr id="51" name="Ορθογώνιο 50"/>
            <p:cNvSpPr/>
            <p:nvPr/>
          </p:nvSpPr>
          <p:spPr>
            <a:xfrm>
              <a:off x="7119577" y="1111562"/>
              <a:ext cx="1791988" cy="936952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Ορθογώνιο 51"/>
            <p:cNvSpPr/>
            <p:nvPr/>
          </p:nvSpPr>
          <p:spPr>
            <a:xfrm>
              <a:off x="8896414" y="3194719"/>
              <a:ext cx="2306797" cy="864000"/>
            </a:xfrm>
            <a:prstGeom prst="rect">
              <a:avLst/>
            </a:prstGeom>
            <a:noFill/>
            <a:ln w="28575"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Ορθογώνιο 53"/>
              <p:cNvSpPr/>
              <p:nvPr/>
            </p:nvSpPr>
            <p:spPr>
              <a:xfrm>
                <a:off x="5759980" y="5947178"/>
                <a:ext cx="2133276" cy="67563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𝝅</m:t>
                      </m:r>
                      <m:sSup>
                        <m:sSup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l-GR" sz="20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⟹</m:t>
                      </m:r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4" name="Ορθογώνιο 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9980" y="5947178"/>
                <a:ext cx="2133276" cy="675634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Ορθογώνιο 54"/>
              <p:cNvSpPr/>
              <p:nvPr/>
            </p:nvSpPr>
            <p:spPr>
              <a:xfrm>
                <a:off x="7887093" y="5914407"/>
                <a:ext cx="1745734" cy="722314"/>
              </a:xfrm>
              <a:prstGeom prst="rect">
                <a:avLst/>
              </a:prstGeom>
              <a:ln w="38100">
                <a:solidFill>
                  <a:srgbClr val="000099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𝑬</m:t>
                      </m:r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el-GR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𝜺</m:t>
                              </m:r>
                            </m:e>
                            <m:sub>
                              <m: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sub>
                          </m:sSub>
                        </m:den>
                      </m:f>
                      <m:r>
                        <a:rPr lang="en-US" sz="20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US" sz="20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𝒒</m:t>
                          </m:r>
                        </m:num>
                        <m:den>
                          <m:sSup>
                            <m:sSupPr>
                              <m:ctrlPr>
                                <a:rPr lang="el-GR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𝒓</m:t>
                              </m:r>
                            </m:e>
                            <m:sup>
                              <m:r>
                                <a:rPr lang="en-US" sz="20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55" name="Ορθογώνιο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7093" y="5914407"/>
                <a:ext cx="1745734" cy="72231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 w="38100">
                <a:solidFill>
                  <a:srgbClr val="000099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7" name="Ομάδα 56"/>
          <p:cNvGrpSpPr/>
          <p:nvPr/>
        </p:nvGrpSpPr>
        <p:grpSpPr>
          <a:xfrm>
            <a:off x="54405" y="1237097"/>
            <a:ext cx="3699725" cy="3764041"/>
            <a:chOff x="54405" y="1569609"/>
            <a:chExt cx="3699725" cy="3764041"/>
          </a:xfrm>
        </p:grpSpPr>
        <p:grpSp>
          <p:nvGrpSpPr>
            <p:cNvPr id="60" name="Ομάδα 59"/>
            <p:cNvGrpSpPr/>
            <p:nvPr/>
          </p:nvGrpSpPr>
          <p:grpSpPr>
            <a:xfrm>
              <a:off x="593492" y="2267488"/>
              <a:ext cx="2520000" cy="2520000"/>
              <a:chOff x="593492" y="2267488"/>
              <a:chExt cx="2520000" cy="2520000"/>
            </a:xfrm>
          </p:grpSpPr>
          <p:grpSp>
            <p:nvGrpSpPr>
              <p:cNvPr id="74" name="Ομάδα 73"/>
              <p:cNvGrpSpPr/>
              <p:nvPr/>
            </p:nvGrpSpPr>
            <p:grpSpPr>
              <a:xfrm>
                <a:off x="593492" y="2267488"/>
                <a:ext cx="2520000" cy="2520000"/>
                <a:chOff x="593492" y="2267488"/>
                <a:chExt cx="2520000" cy="2520000"/>
              </a:xfrm>
            </p:grpSpPr>
            <p:sp>
              <p:nvSpPr>
                <p:cNvPr id="76" name="Οβάλ 75"/>
                <p:cNvSpPr/>
                <p:nvPr/>
              </p:nvSpPr>
              <p:spPr>
                <a:xfrm>
                  <a:off x="593492" y="2267488"/>
                  <a:ext cx="2520000" cy="2520000"/>
                </a:xfrm>
                <a:prstGeom prst="ellipse">
                  <a:avLst/>
                </a:prstGeom>
                <a:gradFill>
                  <a:gsLst>
                    <a:gs pos="0">
                      <a:srgbClr val="FF0000">
                        <a:alpha val="80000"/>
                      </a:srgbClr>
                    </a:gs>
                    <a:gs pos="100000">
                      <a:schemeClr val="tx1"/>
                    </a:gs>
                  </a:gsLst>
                  <a:path path="circle">
                    <a:fillToRect l="50000" t="50000" r="50000" b="50000"/>
                  </a:path>
                </a:gradFill>
                <a:ln>
                  <a:solidFill>
                    <a:srgbClr val="FF0000">
                      <a:alpha val="13000"/>
                    </a:srgb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77" name="Ορθογώνιο 76"/>
                <p:cNvSpPr/>
                <p:nvPr/>
              </p:nvSpPr>
              <p:spPr>
                <a:xfrm>
                  <a:off x="729466" y="3722792"/>
                  <a:ext cx="569387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+q</a:t>
                  </a:r>
                  <a:endParaRPr lang="el-GR" sz="2800" dirty="0"/>
                </a:p>
              </p:txBody>
            </p:sp>
            <p:sp>
              <p:nvSpPr>
                <p:cNvPr id="78" name="Ορθογώνιο 77"/>
                <p:cNvSpPr/>
                <p:nvPr/>
              </p:nvSpPr>
              <p:spPr>
                <a:xfrm>
                  <a:off x="670149" y="3020556"/>
                  <a:ext cx="423514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800" b="1" i="1" dirty="0" smtClean="0"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R</a:t>
                  </a:r>
                  <a:endParaRPr lang="el-GR" sz="2800" dirty="0"/>
                </a:p>
              </p:txBody>
            </p:sp>
          </p:grpSp>
          <p:cxnSp>
            <p:nvCxnSpPr>
              <p:cNvPr id="75" name="Ευθύγραμμο βέλος σύνδεσης 74"/>
              <p:cNvCxnSpPr>
                <a:stCxn id="76" idx="2"/>
              </p:cNvCxnSpPr>
              <p:nvPr/>
            </p:nvCxnSpPr>
            <p:spPr>
              <a:xfrm flipV="1">
                <a:off x="593492" y="3516924"/>
                <a:ext cx="1256759" cy="10564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Ομάδα 60"/>
            <p:cNvGrpSpPr/>
            <p:nvPr/>
          </p:nvGrpSpPr>
          <p:grpSpPr>
            <a:xfrm>
              <a:off x="1850251" y="2286092"/>
              <a:ext cx="1126229" cy="1238464"/>
              <a:chOff x="1850251" y="2286092"/>
              <a:chExt cx="1126229" cy="1238464"/>
            </a:xfrm>
          </p:grpSpPr>
          <p:sp>
            <p:nvSpPr>
              <p:cNvPr id="72" name="Ορθογώνιο 71"/>
              <p:cNvSpPr/>
              <p:nvPr/>
            </p:nvSpPr>
            <p:spPr>
              <a:xfrm>
                <a:off x="2173602" y="2525033"/>
                <a:ext cx="30489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  <p:cxnSp>
            <p:nvCxnSpPr>
              <p:cNvPr id="73" name="Ευθύγραμμο βέλος σύνδεσης 72"/>
              <p:cNvCxnSpPr>
                <a:endCxn id="67" idx="0"/>
              </p:cNvCxnSpPr>
              <p:nvPr/>
            </p:nvCxnSpPr>
            <p:spPr>
              <a:xfrm flipV="1">
                <a:off x="1850251" y="2286092"/>
                <a:ext cx="1126229" cy="1238464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Ομάδα 61"/>
            <p:cNvGrpSpPr/>
            <p:nvPr/>
          </p:nvGrpSpPr>
          <p:grpSpPr>
            <a:xfrm>
              <a:off x="54405" y="1733650"/>
              <a:ext cx="3600000" cy="3600000"/>
              <a:chOff x="-59472" y="1187866"/>
              <a:chExt cx="3600000" cy="3600000"/>
            </a:xfrm>
          </p:grpSpPr>
          <p:sp>
            <p:nvSpPr>
              <p:cNvPr id="70" name="Οβάλ 69"/>
              <p:cNvSpPr/>
              <p:nvPr/>
            </p:nvSpPr>
            <p:spPr>
              <a:xfrm>
                <a:off x="-59472" y="1187866"/>
                <a:ext cx="3600000" cy="3600000"/>
              </a:xfrm>
              <a:prstGeom prst="ellipse">
                <a:avLst/>
              </a:prstGeom>
              <a:gradFill>
                <a:gsLst>
                  <a:gs pos="0">
                    <a:schemeClr val="bg1">
                      <a:lumMod val="65000"/>
                      <a:alpha val="32000"/>
                    </a:schemeClr>
                  </a:gs>
                  <a:gs pos="77000">
                    <a:schemeClr val="bg1">
                      <a:lumMod val="65000"/>
                    </a:schemeClr>
                  </a:gs>
                </a:gsLst>
                <a:path path="circle">
                  <a:fillToRect l="50000" t="50000" r="50000" b="50000"/>
                </a:path>
              </a:gradFill>
              <a:ln w="19050">
                <a:solidFill>
                  <a:schemeClr val="tx1">
                    <a:lumMod val="65000"/>
                    <a:lumOff val="35000"/>
                  </a:schemeClr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71" name="Ορθογώνιο 70"/>
              <p:cNvSpPr/>
              <p:nvPr/>
            </p:nvSpPr>
            <p:spPr>
              <a:xfrm>
                <a:off x="380971" y="1539917"/>
                <a:ext cx="37498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el-GR" sz="2400" i="1" dirty="0"/>
              </a:p>
            </p:txBody>
          </p:sp>
        </p:grpSp>
        <p:grpSp>
          <p:nvGrpSpPr>
            <p:cNvPr id="63" name="Ομάδα 62"/>
            <p:cNvGrpSpPr/>
            <p:nvPr/>
          </p:nvGrpSpPr>
          <p:grpSpPr>
            <a:xfrm>
              <a:off x="2744287" y="1710293"/>
              <a:ext cx="540512" cy="739770"/>
              <a:chOff x="2744287" y="1710293"/>
              <a:chExt cx="540512" cy="739770"/>
            </a:xfrm>
          </p:grpSpPr>
          <p:sp>
            <p:nvSpPr>
              <p:cNvPr id="67" name="Οβάλ 66"/>
              <p:cNvSpPr/>
              <p:nvPr/>
            </p:nvSpPr>
            <p:spPr>
              <a:xfrm rot="2492984">
                <a:off x="2744287" y="2262494"/>
                <a:ext cx="339977" cy="187569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  <a:alpha val="76000"/>
                </a:schemeClr>
              </a:solidFill>
              <a:ln>
                <a:solidFill>
                  <a:schemeClr val="tx1">
                    <a:alpha val="23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68" name="Ευθύγραμμο βέλος σύνδεσης 67"/>
              <p:cNvCxnSpPr/>
              <p:nvPr/>
            </p:nvCxnSpPr>
            <p:spPr>
              <a:xfrm flipV="1">
                <a:off x="2888799" y="1925974"/>
                <a:ext cx="396000" cy="432000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9" name="TextBox 68"/>
                  <p:cNvSpPr txBox="1"/>
                  <p:nvPr/>
                </p:nvSpPr>
                <p:spPr>
                  <a:xfrm>
                    <a:off x="2846444" y="1710293"/>
                    <a:ext cx="354264" cy="3114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acc>
                            <m:accPr>
                              <m:chr m:val="⃗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e>
                          </m:acc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69" name="TextBox 6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846444" y="1710293"/>
                    <a:ext cx="354264" cy="3114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 l="-17241" r="-15517" b="-784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64" name="Ομάδα 63"/>
            <p:cNvGrpSpPr/>
            <p:nvPr/>
          </p:nvGrpSpPr>
          <p:grpSpPr>
            <a:xfrm>
              <a:off x="2958959" y="1569609"/>
              <a:ext cx="795171" cy="806595"/>
              <a:chOff x="2958959" y="1569609"/>
              <a:chExt cx="795171" cy="806595"/>
            </a:xfrm>
          </p:grpSpPr>
          <p:cxnSp>
            <p:nvCxnSpPr>
              <p:cNvPr id="65" name="Ευθύγραμμο βέλος σύνδεσης 64"/>
              <p:cNvCxnSpPr/>
              <p:nvPr/>
            </p:nvCxnSpPr>
            <p:spPr>
              <a:xfrm flipV="1">
                <a:off x="2958959" y="1710204"/>
                <a:ext cx="612000" cy="666000"/>
              </a:xfrm>
              <a:prstGeom prst="straightConnector1">
                <a:avLst/>
              </a:prstGeom>
              <a:ln w="41275">
                <a:solidFill>
                  <a:srgbClr val="FF0000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6" name="TextBox 65"/>
                  <p:cNvSpPr txBox="1"/>
                  <p:nvPr/>
                </p:nvSpPr>
                <p:spPr>
                  <a:xfrm>
                    <a:off x="3528107" y="1569609"/>
                    <a:ext cx="226023" cy="345159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0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𝑬</m:t>
                              </m:r>
                            </m:e>
                          </m:acc>
                        </m:oMath>
                      </m:oMathPara>
                    </a14:m>
                    <a:endParaRPr lang="el-GR" b="1" dirty="0"/>
                  </a:p>
                </p:txBody>
              </p:sp>
            </mc:Choice>
            <mc:Fallback xmlns="">
              <p:sp>
                <p:nvSpPr>
                  <p:cNvPr id="66" name="TextBox 6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528107" y="1569609"/>
                    <a:ext cx="226023" cy="345159"/>
                  </a:xfrm>
                  <a:prstGeom prst="rect">
                    <a:avLst/>
                  </a:prstGeom>
                  <a:blipFill>
                    <a:blip r:embed="rId15"/>
                    <a:stretch>
                      <a:fillRect l="-27027" r="-27027" b="-5263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56" name="Ορθογώνιο 55"/>
          <p:cNvSpPr/>
          <p:nvPr/>
        </p:nvSpPr>
        <p:spPr>
          <a:xfrm>
            <a:off x="4082245" y="1562074"/>
            <a:ext cx="2823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Περίπτωση:  </a:t>
            </a:r>
            <a:r>
              <a:rPr lang="en-US" sz="32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 &gt; R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1818415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5" grpId="0"/>
      <p:bldP spid="50" grpId="0"/>
      <p:bldP spid="54" grpId="0"/>
      <p:bldP spid="5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Box 83"/>
          <p:cNvSpPr txBox="1"/>
          <p:nvPr/>
        </p:nvSpPr>
        <p:spPr>
          <a:xfrm>
            <a:off x="0" y="31170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Εφαρμογές του Νόμου του </a:t>
            </a: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Gauss </a:t>
            </a:r>
            <a:r>
              <a:rPr lang="el-G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για το Ηλεκτρικό Πεδίο</a:t>
            </a:r>
            <a:endParaRPr lang="el-G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85" name="Ομάδα 84"/>
          <p:cNvGrpSpPr/>
          <p:nvPr/>
        </p:nvGrpSpPr>
        <p:grpSpPr>
          <a:xfrm>
            <a:off x="1473789" y="2002054"/>
            <a:ext cx="895926" cy="2083717"/>
            <a:chOff x="1942871" y="2399665"/>
            <a:chExt cx="895926" cy="2083717"/>
          </a:xfrm>
        </p:grpSpPr>
        <p:cxnSp>
          <p:nvCxnSpPr>
            <p:cNvPr id="86" name="Ευθεία γραμμή σύνδεσης 85"/>
            <p:cNvCxnSpPr/>
            <p:nvPr/>
          </p:nvCxnSpPr>
          <p:spPr>
            <a:xfrm>
              <a:off x="2339287" y="2440532"/>
              <a:ext cx="144000" cy="204285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Ευθύγραμμο βέλος σύνδεσης 86"/>
            <p:cNvCxnSpPr>
              <a:stCxn id="123" idx="2"/>
              <a:endCxn id="125" idx="6"/>
            </p:cNvCxnSpPr>
            <p:nvPr/>
          </p:nvCxnSpPr>
          <p:spPr>
            <a:xfrm>
              <a:off x="1942871" y="2399665"/>
              <a:ext cx="895926" cy="1742206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Ομάδα 87"/>
          <p:cNvGrpSpPr/>
          <p:nvPr/>
        </p:nvGrpSpPr>
        <p:grpSpPr>
          <a:xfrm>
            <a:off x="1382277" y="1389960"/>
            <a:ext cx="4778714" cy="1742468"/>
            <a:chOff x="1382277" y="1764036"/>
            <a:chExt cx="4778714" cy="1742468"/>
          </a:xfrm>
        </p:grpSpPr>
        <p:sp>
          <p:nvSpPr>
            <p:cNvPr id="89" name="Ορθογώνιο 88"/>
            <p:cNvSpPr/>
            <p:nvPr/>
          </p:nvSpPr>
          <p:spPr>
            <a:xfrm>
              <a:off x="1892868" y="3068292"/>
              <a:ext cx="36420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</a:t>
              </a:r>
              <a:endParaRPr lang="el-GR" dirty="0"/>
            </a:p>
          </p:txBody>
        </p:sp>
        <p:grpSp>
          <p:nvGrpSpPr>
            <p:cNvPr id="90" name="Ομάδα 89"/>
            <p:cNvGrpSpPr/>
            <p:nvPr/>
          </p:nvGrpSpPr>
          <p:grpSpPr>
            <a:xfrm>
              <a:off x="1382277" y="1764036"/>
              <a:ext cx="4778714" cy="1742468"/>
              <a:chOff x="1851197" y="1764036"/>
              <a:chExt cx="4778714" cy="1742468"/>
            </a:xfrm>
          </p:grpSpPr>
          <p:sp>
            <p:nvSpPr>
              <p:cNvPr id="91" name="Ορθογώνιο 90"/>
              <p:cNvSpPr/>
              <p:nvPr/>
            </p:nvSpPr>
            <p:spPr>
              <a:xfrm>
                <a:off x="3917309" y="1764036"/>
                <a:ext cx="271260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4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Περίπτωση:  </a:t>
                </a:r>
                <a:r>
                  <a:rPr lang="en-US" sz="28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 &lt; R</a:t>
                </a:r>
                <a:endParaRPr lang="el-GR" sz="2000" dirty="0"/>
              </a:p>
            </p:txBody>
          </p:sp>
          <p:grpSp>
            <p:nvGrpSpPr>
              <p:cNvPr id="92" name="Ομάδα 91"/>
              <p:cNvGrpSpPr/>
              <p:nvPr/>
            </p:nvGrpSpPr>
            <p:grpSpPr>
              <a:xfrm>
                <a:off x="1851197" y="3002504"/>
                <a:ext cx="582338" cy="504000"/>
                <a:chOff x="1851197" y="3002504"/>
                <a:chExt cx="582338" cy="504000"/>
              </a:xfrm>
            </p:grpSpPr>
            <p:grpSp>
              <p:nvGrpSpPr>
                <p:cNvPr id="93" name="Ομάδα 92"/>
                <p:cNvGrpSpPr/>
                <p:nvPr/>
              </p:nvGrpSpPr>
              <p:grpSpPr>
                <a:xfrm>
                  <a:off x="1851197" y="3002504"/>
                  <a:ext cx="571794" cy="504000"/>
                  <a:chOff x="4093440" y="2904164"/>
                  <a:chExt cx="571794" cy="461665"/>
                </a:xfrm>
              </p:grpSpPr>
              <p:sp>
                <p:nvSpPr>
                  <p:cNvPr id="95" name="Ορθογώνιο 94"/>
                  <p:cNvSpPr/>
                  <p:nvPr/>
                </p:nvSpPr>
                <p:spPr>
                  <a:xfrm>
                    <a:off x="4136911" y="2904164"/>
                    <a:ext cx="304892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US" sz="2400" b="1" i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r</a:t>
                    </a:r>
                    <a:endParaRPr lang="el-GR" sz="2400" dirty="0"/>
                  </a:p>
                </p:txBody>
              </p:sp>
              <p:cxnSp>
                <p:nvCxnSpPr>
                  <p:cNvPr id="96" name="Ευθύγραμμο βέλος σύνδεσης 95"/>
                  <p:cNvCxnSpPr/>
                  <p:nvPr/>
                </p:nvCxnSpPr>
                <p:spPr>
                  <a:xfrm flipV="1">
                    <a:off x="4093440" y="3148439"/>
                    <a:ext cx="571794" cy="21600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tailEnd type="triangle" w="sm" len="lg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94" name="Οβάλ 93"/>
                <p:cNvSpPr/>
                <p:nvPr/>
              </p:nvSpPr>
              <p:spPr>
                <a:xfrm>
                  <a:off x="2361535" y="3243940"/>
                  <a:ext cx="72000" cy="72000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</p:grpSp>
      </p:grpSp>
      <p:grpSp>
        <p:nvGrpSpPr>
          <p:cNvPr id="97" name="Ομάδα 96"/>
          <p:cNvGrpSpPr/>
          <p:nvPr/>
        </p:nvGrpSpPr>
        <p:grpSpPr>
          <a:xfrm>
            <a:off x="124572" y="1893412"/>
            <a:ext cx="2520000" cy="2520000"/>
            <a:chOff x="593492" y="2267488"/>
            <a:chExt cx="2520000" cy="2520000"/>
          </a:xfrm>
        </p:grpSpPr>
        <p:grpSp>
          <p:nvGrpSpPr>
            <p:cNvPr id="98" name="Ομάδα 97"/>
            <p:cNvGrpSpPr/>
            <p:nvPr/>
          </p:nvGrpSpPr>
          <p:grpSpPr>
            <a:xfrm>
              <a:off x="593492" y="2267488"/>
              <a:ext cx="2520000" cy="2520000"/>
              <a:chOff x="593492" y="2267488"/>
              <a:chExt cx="2520000" cy="2520000"/>
            </a:xfrm>
          </p:grpSpPr>
          <p:sp>
            <p:nvSpPr>
              <p:cNvPr id="100" name="Οβάλ 99"/>
              <p:cNvSpPr/>
              <p:nvPr/>
            </p:nvSpPr>
            <p:spPr>
              <a:xfrm>
                <a:off x="593492" y="2267488"/>
                <a:ext cx="2520000" cy="2520000"/>
              </a:xfrm>
              <a:prstGeom prst="ellipse">
                <a:avLst/>
              </a:prstGeom>
              <a:gradFill>
                <a:gsLst>
                  <a:gs pos="0">
                    <a:srgbClr val="FF0000">
                      <a:alpha val="28000"/>
                      <a:lumMod val="100000"/>
                    </a:srgbClr>
                  </a:gs>
                  <a:gs pos="100000">
                    <a:schemeClr val="tx1"/>
                  </a:gs>
                </a:gsLst>
                <a:path path="circle">
                  <a:fillToRect l="50000" t="50000" r="50000" b="50000"/>
                </a:path>
              </a:gradFill>
              <a:ln>
                <a:solidFill>
                  <a:srgbClr val="FF0000">
                    <a:alpha val="13000"/>
                  </a:srgb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1" name="Ορθογώνιο 100"/>
              <p:cNvSpPr/>
              <p:nvPr/>
            </p:nvSpPr>
            <p:spPr>
              <a:xfrm>
                <a:off x="811527" y="3804853"/>
                <a:ext cx="5132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+q</a:t>
                </a:r>
                <a:endParaRPr lang="el-GR" sz="2400" dirty="0"/>
              </a:p>
            </p:txBody>
          </p:sp>
          <p:sp>
            <p:nvSpPr>
              <p:cNvPr id="102" name="Ορθογώνιο 101"/>
              <p:cNvSpPr/>
              <p:nvPr/>
            </p:nvSpPr>
            <p:spPr>
              <a:xfrm>
                <a:off x="681872" y="3032279"/>
                <a:ext cx="38985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endParaRPr lang="el-GR" sz="2400" dirty="0"/>
              </a:p>
            </p:txBody>
          </p:sp>
        </p:grpSp>
        <p:cxnSp>
          <p:nvCxnSpPr>
            <p:cNvPr id="99" name="Ευθύγραμμο βέλος σύνδεσης 98"/>
            <p:cNvCxnSpPr>
              <a:stCxn id="100" idx="2"/>
            </p:cNvCxnSpPr>
            <p:nvPr/>
          </p:nvCxnSpPr>
          <p:spPr>
            <a:xfrm flipV="1">
              <a:off x="593492" y="3516924"/>
              <a:ext cx="1256759" cy="10564"/>
            </a:xfrm>
            <a:prstGeom prst="straightConnector1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6" name="Ομάδα 105"/>
          <p:cNvGrpSpPr/>
          <p:nvPr/>
        </p:nvGrpSpPr>
        <p:grpSpPr>
          <a:xfrm>
            <a:off x="1407361" y="2036045"/>
            <a:ext cx="10240845" cy="2190154"/>
            <a:chOff x="1407361" y="2410121"/>
            <a:chExt cx="10240845" cy="2190154"/>
          </a:xfrm>
        </p:grpSpPr>
        <p:sp>
          <p:nvSpPr>
            <p:cNvPr id="107" name="Ορθογώνιο 106"/>
            <p:cNvSpPr/>
            <p:nvPr/>
          </p:nvSpPr>
          <p:spPr>
            <a:xfrm>
              <a:off x="3438487" y="3892389"/>
              <a:ext cx="8209719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στοιχειώδεις επιφάνειες </a:t>
              </a:r>
              <a:r>
                <a:rPr lang="en-US" sz="20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l-GR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r>
                <a:rPr lang="en-US" sz="2000" b="1" i="1" dirty="0" err="1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l-GR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l-GR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είναι σε απόσταση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  ,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αντίστοιχα,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20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σημείο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p:grpSp>
          <p:nvGrpSpPr>
            <p:cNvPr id="108" name="Ομάδα 107"/>
            <p:cNvGrpSpPr/>
            <p:nvPr/>
          </p:nvGrpSpPr>
          <p:grpSpPr>
            <a:xfrm>
              <a:off x="1407361" y="2410121"/>
              <a:ext cx="855337" cy="1908000"/>
              <a:chOff x="1398419" y="5032741"/>
              <a:chExt cx="855337" cy="1908000"/>
            </a:xfrm>
          </p:grpSpPr>
          <p:cxnSp>
            <p:nvCxnSpPr>
              <p:cNvPr id="111" name="Ευθεία γραμμή σύνδεσης 110"/>
              <p:cNvCxnSpPr/>
              <p:nvPr/>
            </p:nvCxnSpPr>
            <p:spPr>
              <a:xfrm>
                <a:off x="1656156" y="5032741"/>
                <a:ext cx="597600" cy="1908000"/>
              </a:xfrm>
              <a:prstGeom prst="line">
                <a:avLst/>
              </a:prstGeom>
              <a:ln w="41275">
                <a:solidFill>
                  <a:schemeClr val="tx1"/>
                </a:solidFill>
                <a:headEnd type="triangle" w="med" len="lg"/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2" name="TextBox 15"/>
                  <p:cNvSpPr txBox="1"/>
                  <p:nvPr/>
                </p:nvSpPr>
                <p:spPr>
                  <a:xfrm>
                    <a:off x="1398419" y="5261823"/>
                    <a:ext cx="450144" cy="2769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2" name="TextBox 1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398419" y="5261823"/>
                    <a:ext cx="450144" cy="276999"/>
                  </a:xfrm>
                  <a:prstGeom prst="rect">
                    <a:avLst/>
                  </a:prstGeom>
                  <a:blipFill>
                    <a:blip r:embed="rId2"/>
                    <a:stretch>
                      <a:fillRect b="-1777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13" name="TextBox 16"/>
                  <p:cNvSpPr txBox="1"/>
                  <p:nvPr/>
                </p:nvSpPr>
                <p:spPr>
                  <a:xfrm>
                    <a:off x="1786701" y="6491558"/>
                    <a:ext cx="450144" cy="276999"/>
                  </a:xfrm>
                  <a:prstGeom prst="rect">
                    <a:avLst/>
                  </a:prstGeom>
                  <a:noFill/>
                </p:spPr>
                <p:txBody>
                  <a:bodyPr wrap="square" lIns="0" tIns="0" rIns="0" bIns="0" rtlCol="0">
                    <a:spAutoFit/>
                  </a:bodyPr>
                  <a:lstStyle>
                    <a:defPPr>
                      <a:defRPr lang="el-GR"/>
                    </a:defPPr>
                    <a:lvl1pPr marL="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algn="l" defTabSz="914400" rtl="0" eaLnBrk="1" latinLnBrk="0" hangingPunct="1">
                      <a:defRPr sz="1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13" name="TextBox 1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786701" y="6491558"/>
                    <a:ext cx="450144" cy="27699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b="-1777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9" name="TextBox 15"/>
                <p:cNvSpPr txBox="1"/>
                <p:nvPr/>
              </p:nvSpPr>
              <p:spPr>
                <a:xfrm>
                  <a:off x="9210032" y="3952763"/>
                  <a:ext cx="494819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09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210032" y="3952763"/>
                  <a:ext cx="494819" cy="307777"/>
                </a:xfrm>
                <a:prstGeom prst="rect">
                  <a:avLst/>
                </a:prstGeom>
                <a:blipFill>
                  <a:blip r:embed="rId4"/>
                  <a:stretch>
                    <a:fillRect b="-2549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0" name="TextBox 16"/>
                <p:cNvSpPr txBox="1"/>
                <p:nvPr/>
              </p:nvSpPr>
              <p:spPr>
                <a:xfrm>
                  <a:off x="9874999" y="3956578"/>
                  <a:ext cx="494819" cy="307777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110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74999" y="3956578"/>
                  <a:ext cx="494819" cy="307777"/>
                </a:xfrm>
                <a:prstGeom prst="rect">
                  <a:avLst/>
                </a:prstGeom>
                <a:blipFill>
                  <a:blip r:embed="rId5"/>
                  <a:stretch>
                    <a:fillRect b="-26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14" name="TextBox 113"/>
          <p:cNvSpPr txBox="1"/>
          <p:nvPr/>
        </p:nvSpPr>
        <p:spPr>
          <a:xfrm flipH="1">
            <a:off x="2447940" y="487369"/>
            <a:ext cx="9134462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Υπολογισμός της έντασης του ηλεκτρικού πεδίου σε απόσταση 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από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το κέντρο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ομοιόμορφα φορτισμένου </a:t>
            </a:r>
            <a:r>
              <a:rPr lang="el-G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σφαιρικού κελύφους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ακτίνας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l-G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με ηλεκτρικό φορτίο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endParaRPr lang="el-GR" sz="20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15" name="Ομάδα 114"/>
          <p:cNvGrpSpPr/>
          <p:nvPr/>
        </p:nvGrpSpPr>
        <p:grpSpPr>
          <a:xfrm>
            <a:off x="3449719" y="1839916"/>
            <a:ext cx="6837277" cy="656810"/>
            <a:chOff x="4364127" y="2051579"/>
            <a:chExt cx="6394873" cy="892360"/>
          </a:xfrm>
        </p:grpSpPr>
        <p:sp>
          <p:nvSpPr>
            <p:cNvPr id="116" name="Ορθογώνιο 115"/>
            <p:cNvSpPr/>
            <p:nvPr/>
          </p:nvSpPr>
          <p:spPr>
            <a:xfrm>
              <a:off x="4364127" y="2255888"/>
              <a:ext cx="352532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Επιφανειακή πυκνότητα φορτίου:</a:t>
              </a:r>
              <a:endParaRPr lang="el-GR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7" name="TextBox 116"/>
                <p:cNvSpPr txBox="1"/>
                <p:nvPr/>
              </p:nvSpPr>
              <p:spPr>
                <a:xfrm>
                  <a:off x="7786467" y="2051579"/>
                  <a:ext cx="2972533" cy="892360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𝝈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𝒅𝒒</m:t>
                            </m:r>
                          </m:num>
                          <m:den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𝒅𝑨</m:t>
                            </m:r>
                          </m:den>
                        </m:f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⟹   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𝒅𝒒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𝝈</m:t>
                        </m:r>
                        <m:r>
                          <a:rPr lang="el-GR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  <m:r>
                          <a:rPr lang="en-US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𝒅𝑨</m:t>
                        </m:r>
                      </m:oMath>
                    </m:oMathPara>
                  </a14:m>
                  <a:endParaRPr lang="el-GR" sz="2000" b="1" i="1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17" name="TextBox 1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786467" y="2051579"/>
                  <a:ext cx="2972533" cy="89236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8" name="Ομάδα 117"/>
          <p:cNvGrpSpPr/>
          <p:nvPr/>
        </p:nvGrpSpPr>
        <p:grpSpPr>
          <a:xfrm>
            <a:off x="1469413" y="1423943"/>
            <a:ext cx="10462811" cy="2931900"/>
            <a:chOff x="1469413" y="1798019"/>
            <a:chExt cx="10462811" cy="2931900"/>
          </a:xfrm>
        </p:grpSpPr>
        <p:grpSp>
          <p:nvGrpSpPr>
            <p:cNvPr id="119" name="Ομάδα 118"/>
            <p:cNvGrpSpPr/>
            <p:nvPr/>
          </p:nvGrpSpPr>
          <p:grpSpPr>
            <a:xfrm>
              <a:off x="2087964" y="4048859"/>
              <a:ext cx="937581" cy="681060"/>
              <a:chOff x="2495870" y="4102146"/>
              <a:chExt cx="937581" cy="681060"/>
            </a:xfrm>
          </p:grpSpPr>
          <p:sp>
            <p:nvSpPr>
              <p:cNvPr id="125" name="Οβάλ 124"/>
              <p:cNvSpPr/>
              <p:nvPr/>
            </p:nvSpPr>
            <p:spPr>
              <a:xfrm rot="18815374">
                <a:off x="2351870" y="4246146"/>
                <a:ext cx="504000" cy="2160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  <a:alpha val="50000"/>
                </a:schemeClr>
              </a:solidFill>
              <a:ln>
                <a:solidFill>
                  <a:schemeClr val="tx1">
                    <a:alpha val="23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26" name="Ευθύγραμμο βέλος σύνδεσης 125"/>
              <p:cNvCxnSpPr/>
              <p:nvPr/>
            </p:nvCxnSpPr>
            <p:spPr>
              <a:xfrm>
                <a:off x="2645997" y="4326487"/>
                <a:ext cx="432000" cy="456719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7" name="TextBox 126"/>
                  <p:cNvSpPr txBox="1"/>
                  <p:nvPr/>
                </p:nvSpPr>
                <p:spPr>
                  <a:xfrm>
                    <a:off x="2968644" y="4419990"/>
                    <a:ext cx="464807" cy="3114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33" name="TextBox 13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968644" y="4419990"/>
                    <a:ext cx="464807" cy="311432"/>
                  </a:xfrm>
                  <a:prstGeom prst="rect">
                    <a:avLst/>
                  </a:prstGeom>
                  <a:blipFill>
                    <a:blip r:embed="rId8"/>
                    <a:stretch>
                      <a:fillRect l="-11842" r="-6579" b="-1568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120" name="Ομάδα 119"/>
            <p:cNvGrpSpPr/>
            <p:nvPr/>
          </p:nvGrpSpPr>
          <p:grpSpPr>
            <a:xfrm>
              <a:off x="1469413" y="1798019"/>
              <a:ext cx="797065" cy="727507"/>
              <a:chOff x="1927942" y="1787628"/>
              <a:chExt cx="797065" cy="727507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22" name="TextBox 121"/>
                  <p:cNvSpPr txBox="1"/>
                  <p:nvPr/>
                </p:nvSpPr>
                <p:spPr>
                  <a:xfrm>
                    <a:off x="2260200" y="1787628"/>
                    <a:ext cx="464807" cy="311432"/>
                  </a:xfrm>
                  <a:prstGeom prst="rect">
                    <a:avLst/>
                  </a:prstGeom>
                  <a:noFill/>
                </p:spPr>
                <p:txBody>
                  <a:bodyPr wrap="none" lIns="0" tIns="0" rIns="0" bIns="0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1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𝑨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600" b="1" dirty="0">
                      <a:solidFill>
                        <a:schemeClr val="tx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73" name="TextBox 7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60200" y="1787628"/>
                    <a:ext cx="464807" cy="311432"/>
                  </a:xfrm>
                  <a:prstGeom prst="rect">
                    <a:avLst/>
                  </a:prstGeom>
                  <a:blipFill>
                    <a:blip r:embed="rId9"/>
                    <a:stretch>
                      <a:fillRect l="-13158" r="-6579" b="-1568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23" name="Οβάλ 122"/>
              <p:cNvSpPr/>
              <p:nvPr/>
            </p:nvSpPr>
            <p:spPr>
              <a:xfrm rot="724074">
                <a:off x="1927942" y="2299135"/>
                <a:ext cx="396000" cy="216000"/>
              </a:xfrm>
              <a:prstGeom prst="ellipse">
                <a:avLst/>
              </a:prstGeom>
              <a:solidFill>
                <a:schemeClr val="tx1">
                  <a:lumMod val="65000"/>
                  <a:lumOff val="35000"/>
                  <a:alpha val="50000"/>
                </a:schemeClr>
              </a:solidFill>
              <a:ln>
                <a:solidFill>
                  <a:schemeClr val="tx1">
                    <a:alpha val="23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24" name="Ευθύγραμμο βέλος σύνδεσης 123"/>
              <p:cNvCxnSpPr/>
              <p:nvPr/>
            </p:nvCxnSpPr>
            <p:spPr>
              <a:xfrm flipV="1">
                <a:off x="2127397" y="1816748"/>
                <a:ext cx="148810" cy="586448"/>
              </a:xfrm>
              <a:prstGeom prst="straightConnector1">
                <a:avLst/>
              </a:prstGeom>
              <a:ln w="41275">
                <a:solidFill>
                  <a:schemeClr val="tx1"/>
                </a:solidFill>
                <a:tailEnd type="triangle" w="sm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1" name="Ορθογώνιο 120"/>
            <p:cNvSpPr/>
            <p:nvPr/>
          </p:nvSpPr>
          <p:spPr>
            <a:xfrm>
              <a:off x="3448877" y="2947002"/>
              <a:ext cx="8483347" cy="98488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Για κάθε στοιχειώδη επιφάνεια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n-US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κελύφους υπάρχει μια στοιχειώδη επιφάνεια</a:t>
              </a:r>
              <a:r>
                <a:rPr lang="el-GR" sz="20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dA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sz="20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 οποία είναι συμμετρική ως προς το σημείο </a:t>
              </a:r>
              <a:r>
                <a:rPr lang="el-GR" sz="2000" b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στο οποίο θέλουμε να υπολογίσουμε την ένταση του ηλεκτρικού πεδίου</a:t>
              </a:r>
              <a:endParaRPr lang="el-GR" dirty="0"/>
            </a:p>
          </p:txBody>
        </p:sp>
      </p:grpSp>
      <p:grpSp>
        <p:nvGrpSpPr>
          <p:cNvPr id="128" name="Ομάδα 127"/>
          <p:cNvGrpSpPr/>
          <p:nvPr/>
        </p:nvGrpSpPr>
        <p:grpSpPr>
          <a:xfrm>
            <a:off x="1605858" y="1768248"/>
            <a:ext cx="7411330" cy="2819099"/>
            <a:chOff x="1605858" y="2142324"/>
            <a:chExt cx="7411330" cy="2819099"/>
          </a:xfrm>
        </p:grpSpPr>
        <p:grpSp>
          <p:nvGrpSpPr>
            <p:cNvPr id="129" name="Ομάδα 128"/>
            <p:cNvGrpSpPr/>
            <p:nvPr/>
          </p:nvGrpSpPr>
          <p:grpSpPr>
            <a:xfrm>
              <a:off x="3438482" y="4561313"/>
              <a:ext cx="5578706" cy="400110"/>
              <a:chOff x="3438482" y="3811041"/>
              <a:chExt cx="5578706" cy="400110"/>
            </a:xfrm>
          </p:grpSpPr>
          <p:sp>
            <p:nvSpPr>
              <p:cNvPr id="131" name="Ορθογώνιο 130"/>
              <p:cNvSpPr/>
              <p:nvPr/>
            </p:nvSpPr>
            <p:spPr>
              <a:xfrm>
                <a:off x="3438482" y="3811041"/>
                <a:ext cx="40316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στην επιφάνεια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  <a:r>
                  <a:rPr lang="en-US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32" name="Ορθογώνιο 131"/>
                  <p:cNvSpPr/>
                  <p:nvPr/>
                </p:nvSpPr>
                <p:spPr>
                  <a:xfrm>
                    <a:off x="7470098" y="3826430"/>
                    <a:ext cx="1547090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 xmlns="">
              <p:sp>
                <p:nvSpPr>
                  <p:cNvPr id="132" name="Ορθογώνιο 13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0098" y="3826430"/>
                    <a:ext cx="1547090" cy="369332"/>
                  </a:xfrm>
                  <a:prstGeom prst="rect">
                    <a:avLst/>
                  </a:prstGeom>
                  <a:blipFill>
                    <a:blip r:embed="rId10"/>
                    <a:stretch>
                      <a:fillRect b="-655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Ορθογώνιο 129"/>
                <p:cNvSpPr/>
                <p:nvPr/>
              </p:nvSpPr>
              <p:spPr>
                <a:xfrm>
                  <a:off x="1605858" y="2142324"/>
                  <a:ext cx="58432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0" name="Ορθογώνιο 1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605858" y="2142324"/>
                  <a:ext cx="584327" cy="338554"/>
                </a:xfrm>
                <a:prstGeom prst="rect">
                  <a:avLst/>
                </a:prstGeom>
                <a:blipFill>
                  <a:blip r:embed="rId11"/>
                  <a:stretch>
                    <a:fillRect b="-3571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33" name="Ομάδα 132"/>
          <p:cNvGrpSpPr/>
          <p:nvPr/>
        </p:nvGrpSpPr>
        <p:grpSpPr>
          <a:xfrm>
            <a:off x="1898934" y="3866681"/>
            <a:ext cx="7172759" cy="1203709"/>
            <a:chOff x="1898934" y="4240757"/>
            <a:chExt cx="7172759" cy="1203709"/>
          </a:xfrm>
        </p:grpSpPr>
        <p:grpSp>
          <p:nvGrpSpPr>
            <p:cNvPr id="134" name="Ομάδα 133"/>
            <p:cNvGrpSpPr/>
            <p:nvPr/>
          </p:nvGrpSpPr>
          <p:grpSpPr>
            <a:xfrm>
              <a:off x="3438485" y="5044356"/>
              <a:ext cx="5633208" cy="400110"/>
              <a:chOff x="3438484" y="3883778"/>
              <a:chExt cx="5633208" cy="400110"/>
            </a:xfrm>
          </p:grpSpPr>
          <p:sp>
            <p:nvSpPr>
              <p:cNvPr id="136" name="Ορθογώνιο 135"/>
              <p:cNvSpPr/>
              <p:nvPr/>
            </p:nvSpPr>
            <p:spPr>
              <a:xfrm>
                <a:off x="3438484" y="3883778"/>
                <a:ext cx="403161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Ηλεκτρικό φορτίο στην επιφάνεια </a:t>
                </a:r>
                <a:r>
                  <a:rPr lang="en-US" sz="2000" b="1" i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</a:t>
                </a:r>
                <a:r>
                  <a:rPr lang="en-US" sz="2000" b="1" baseline="-2500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000" b="1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l-GR" sz="2000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137" name="Ορθογώνιο 136"/>
                  <p:cNvSpPr/>
                  <p:nvPr/>
                </p:nvSpPr>
                <p:spPr>
                  <a:xfrm>
                    <a:off x="7470100" y="3899167"/>
                    <a:ext cx="1601592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𝒒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l-GR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𝑨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dirty="0"/>
                  </a:p>
                </p:txBody>
              </p:sp>
            </mc:Choice>
            <mc:Fallback>
              <p:sp>
                <p:nvSpPr>
                  <p:cNvPr id="137" name="Ορθογώνιο 13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470100" y="3899167"/>
                    <a:ext cx="1601592" cy="369332"/>
                  </a:xfrm>
                  <a:prstGeom prst="rect">
                    <a:avLst/>
                  </a:prstGeom>
                  <a:blipFill>
                    <a:blip r:embed="rId12"/>
                    <a:stretch>
                      <a:fillRect b="-6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5" name="Ορθογώνιο 134"/>
                <p:cNvSpPr/>
                <p:nvPr/>
              </p:nvSpPr>
              <p:spPr>
                <a:xfrm>
                  <a:off x="1898934" y="4240757"/>
                  <a:ext cx="584327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𝒒</m:t>
                            </m:r>
                          </m:e>
                          <m:sub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600" dirty="0">
                    <a:solidFill>
                      <a:schemeClr val="tx1"/>
                    </a:solidFill>
                  </a:endParaRPr>
                </a:p>
              </p:txBody>
            </p:sp>
          </mc:Choice>
          <mc:Fallback xmlns="">
            <p:sp>
              <p:nvSpPr>
                <p:cNvPr id="135" name="Ορθογώνιο 13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98934" y="4240757"/>
                  <a:ext cx="584327" cy="338554"/>
                </a:xfrm>
                <a:prstGeom prst="rect">
                  <a:avLst/>
                </a:prstGeom>
                <a:blipFill>
                  <a:blip r:embed="rId13"/>
                  <a:stretch>
                    <a:fillRect b="-3636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3" name="Ομάδα 152"/>
          <p:cNvGrpSpPr/>
          <p:nvPr/>
        </p:nvGrpSpPr>
        <p:grpSpPr>
          <a:xfrm>
            <a:off x="1942347" y="2919250"/>
            <a:ext cx="9160120" cy="2875902"/>
            <a:chOff x="1942347" y="3293326"/>
            <a:chExt cx="9160120" cy="2875902"/>
          </a:xfrm>
        </p:grpSpPr>
        <p:cxnSp>
          <p:nvCxnSpPr>
            <p:cNvPr id="145" name="Ευθύγραμμο βέλος σύνδεσης 144"/>
            <p:cNvCxnSpPr/>
            <p:nvPr/>
          </p:nvCxnSpPr>
          <p:spPr>
            <a:xfrm rot="10800000" flipH="1" flipV="1">
              <a:off x="1942347" y="3293326"/>
              <a:ext cx="180000" cy="576000"/>
            </a:xfrm>
            <a:prstGeom prst="straightConnector1">
              <a:avLst/>
            </a:prstGeom>
            <a:ln w="41275">
              <a:solidFill>
                <a:srgbClr val="000099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9" name="Ορθογώνιο 138"/>
            <p:cNvSpPr/>
            <p:nvPr/>
          </p:nvSpPr>
          <p:spPr>
            <a:xfrm>
              <a:off x="3438484" y="5605464"/>
              <a:ext cx="61425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Ηλεκτρικό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dq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δημιουργεί ηλεκτρικό πεδίο έντασης: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0" name="Ορθογώνιο 139"/>
                <p:cNvSpPr/>
                <p:nvPr/>
              </p:nvSpPr>
              <p:spPr>
                <a:xfrm>
                  <a:off x="9393538" y="5504110"/>
                  <a:ext cx="1708929" cy="66511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0" name="Ορθογώνιο 13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93538" y="5504110"/>
                  <a:ext cx="1708929" cy="665118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1" name="Ορθογώνιο 150"/>
                <p:cNvSpPr/>
                <p:nvPr/>
              </p:nvSpPr>
              <p:spPr>
                <a:xfrm>
                  <a:off x="2020337" y="3505726"/>
                  <a:ext cx="647870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51" name="Ορθογώνιο 1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20337" y="3505726"/>
                  <a:ext cx="647870" cy="402931"/>
                </a:xfrm>
                <a:prstGeom prst="rect">
                  <a:avLst/>
                </a:prstGeom>
                <a:blipFill>
                  <a:blip r:embed="rId16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54" name="Ομάδα 153"/>
          <p:cNvGrpSpPr/>
          <p:nvPr/>
        </p:nvGrpSpPr>
        <p:grpSpPr>
          <a:xfrm>
            <a:off x="1749013" y="2240282"/>
            <a:ext cx="9353454" cy="4299401"/>
            <a:chOff x="1749013" y="2614358"/>
            <a:chExt cx="9353454" cy="4299401"/>
          </a:xfrm>
        </p:grpSpPr>
        <p:sp>
          <p:nvSpPr>
            <p:cNvPr id="143" name="Ορθογώνιο 142"/>
            <p:cNvSpPr/>
            <p:nvPr/>
          </p:nvSpPr>
          <p:spPr>
            <a:xfrm>
              <a:off x="3438485" y="6341350"/>
              <a:ext cx="614251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Ηλεκτρικό φορτίο </a:t>
              </a:r>
              <a:r>
                <a:rPr lang="en-US" sz="20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dq</a:t>
              </a:r>
              <a:r>
                <a:rPr lang="en-US" sz="2000" b="1" baseline="-250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1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δημιουργεί ηλεκτρικό πεδίο έντασης: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4" name="Ορθογώνιο 143"/>
                <p:cNvSpPr/>
                <p:nvPr/>
              </p:nvSpPr>
              <p:spPr>
                <a:xfrm>
                  <a:off x="9393538" y="6248641"/>
                  <a:ext cx="1708929" cy="66511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𝑬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𝝈</m:t>
                            </m:r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𝒅</m:t>
                            </m:r>
                            <m:sSub>
                              <m:sSubPr>
                                <m:ctrlP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𝑨</m:t>
                                </m:r>
                              </m:e>
                              <m:sub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b>
                            </m:sSub>
                          </m:num>
                          <m:den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el-GR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𝝅</m:t>
                            </m:r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𝜺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</m:sub>
                            </m:sSub>
                            <m:sSup>
                              <m:sSupPr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l-GR" dirty="0"/>
                </a:p>
              </p:txBody>
            </p:sp>
          </mc:Choice>
          <mc:Fallback xmlns="">
            <p:sp>
              <p:nvSpPr>
                <p:cNvPr id="144" name="Ορθογώνιο 14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393538" y="6248641"/>
                  <a:ext cx="1708929" cy="665118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141" name="Ευθύγραμμο βέλος σύνδεσης 140"/>
            <p:cNvCxnSpPr/>
            <p:nvPr/>
          </p:nvCxnSpPr>
          <p:spPr>
            <a:xfrm flipH="1" flipV="1">
              <a:off x="1766501" y="2718898"/>
              <a:ext cx="180000" cy="576000"/>
            </a:xfrm>
            <a:prstGeom prst="straightConnector1">
              <a:avLst/>
            </a:prstGeom>
            <a:ln w="41275">
              <a:solidFill>
                <a:srgbClr val="000099"/>
              </a:solidFill>
              <a:tailEnd type="triangle" w="sm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2" name="Ορθογώνιο 151"/>
                <p:cNvSpPr/>
                <p:nvPr/>
              </p:nvSpPr>
              <p:spPr>
                <a:xfrm>
                  <a:off x="1749013" y="2614358"/>
                  <a:ext cx="647870" cy="402931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rgbClr val="000099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𝒅</m:t>
                        </m:r>
                        <m:sSub>
                          <m:sSubPr>
                            <m:ctrlP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000099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>
                                <a:solidFill>
                                  <a:srgbClr val="000099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dirty="0">
                    <a:solidFill>
                      <a:srgbClr val="000099"/>
                    </a:solidFill>
                  </a:endParaRPr>
                </a:p>
              </p:txBody>
            </p:sp>
          </mc:Choice>
          <mc:Fallback xmlns="">
            <p:sp>
              <p:nvSpPr>
                <p:cNvPr id="152" name="Ορθογώνιο 15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49013" y="2614358"/>
                  <a:ext cx="647870" cy="402931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Ομάδα 2"/>
          <p:cNvGrpSpPr/>
          <p:nvPr/>
        </p:nvGrpSpPr>
        <p:grpSpPr>
          <a:xfrm>
            <a:off x="3445018" y="6447963"/>
            <a:ext cx="5682119" cy="394669"/>
            <a:chOff x="3382672" y="6385617"/>
            <a:chExt cx="5682119" cy="394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TextBox 15"/>
                <p:cNvSpPr txBox="1"/>
                <p:nvPr/>
              </p:nvSpPr>
              <p:spPr>
                <a:xfrm>
                  <a:off x="4675998" y="6385617"/>
                  <a:ext cx="49481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4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75998" y="6385617"/>
                  <a:ext cx="494819" cy="345159"/>
                </a:xfrm>
                <a:prstGeom prst="rect">
                  <a:avLst/>
                </a:prstGeom>
                <a:blipFill>
                  <a:blip r:embed="rId19"/>
                  <a:stretch>
                    <a:fillRect l="-16049" r="-14815" b="-2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5" name="Ορθογώνιο 64"/>
            <p:cNvSpPr/>
            <p:nvPr/>
          </p:nvSpPr>
          <p:spPr>
            <a:xfrm>
              <a:off x="3382672" y="6404028"/>
              <a:ext cx="13821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εντάσεις 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p:sp>
          <p:nvSpPr>
            <p:cNvPr id="66" name="Ορθογώνιο 65"/>
            <p:cNvSpPr/>
            <p:nvPr/>
          </p:nvSpPr>
          <p:spPr>
            <a:xfrm>
              <a:off x="5104106" y="6410954"/>
              <a:ext cx="56432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15"/>
                <p:cNvSpPr txBox="1"/>
                <p:nvPr/>
              </p:nvSpPr>
              <p:spPr>
                <a:xfrm>
                  <a:off x="5576550" y="6392543"/>
                  <a:ext cx="494819" cy="345159"/>
                </a:xfrm>
                <a:prstGeom prst="rect">
                  <a:avLst/>
                </a:prstGeom>
                <a:noFill/>
              </p:spPr>
              <p:txBody>
                <a:bodyPr wrap="square" lIns="0" tIns="0" rIns="0" bIns="0" rtlCol="0">
                  <a:spAutoFit/>
                </a:bodyPr>
                <a:lstStyle>
                  <a:defPPr>
                    <a:defRPr lang="el-GR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𝒅</m:t>
                            </m:r>
                            <m:acc>
                              <m:accPr>
                                <m:chr m:val="⃗"/>
                                <m:ctrlP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 smtClean="0">
                                    <a:solidFill>
                                      <a:srgbClr val="FF0000"/>
                                    </a:solidFill>
                                    <a:effectLst>
                                      <a:outerShdw blurRad="38100" dist="38100" dir="2700000" algn="tl">
                                        <a:srgbClr val="000000">
                                          <a:alpha val="43137"/>
                                        </a:srgbClr>
                                      </a:outerShdw>
                                    </a:effectLst>
                                    <a:latin typeface="Cambria Math" panose="02040503050406030204" pitchFamily="18" charset="0"/>
                                  </a:rPr>
                                  <m:t>𝑬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0000"/>
                                </a:solidFill>
                                <a:effectLst>
                                  <a:outerShdw blurRad="38100" dist="38100" dir="2700000" algn="tl">
                                    <a:srgbClr val="000000">
                                      <a:alpha val="43137"/>
                                    </a:srgbClr>
                                  </a:outerShdw>
                                </a:effectLst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endParaRPr>
                </a:p>
              </p:txBody>
            </p:sp>
          </mc:Choice>
          <mc:Fallback xmlns="">
            <p:sp>
              <p:nvSpPr>
                <p:cNvPr id="67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576550" y="6392543"/>
                  <a:ext cx="494819" cy="345159"/>
                </a:xfrm>
                <a:prstGeom prst="rect">
                  <a:avLst/>
                </a:prstGeom>
                <a:blipFill>
                  <a:blip r:embed="rId20"/>
                  <a:stretch>
                    <a:fillRect l="-16049" r="-14815" b="-25000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8" name="Ορθογώνιο 67"/>
            <p:cNvSpPr/>
            <p:nvPr/>
          </p:nvSpPr>
          <p:spPr>
            <a:xfrm>
              <a:off x="5982409" y="6410954"/>
              <a:ext cx="308238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έχουν αντίθετες κατευθύνσεις</a:t>
              </a:r>
              <a:endParaRPr lang="el-GR" sz="2000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014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45" dur="20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3910</Words>
  <Application>Microsoft Office PowerPoint</Application>
  <PresentationFormat>Ευρεία οθόνη</PresentationFormat>
  <Paragraphs>395</Paragraphs>
  <Slides>17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Cambria Math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158</cp:revision>
  <dcterms:created xsi:type="dcterms:W3CDTF">2020-05-07T17:51:41Z</dcterms:created>
  <dcterms:modified xsi:type="dcterms:W3CDTF">2020-05-11T08:07:13Z</dcterms:modified>
</cp:coreProperties>
</file>