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8"/>
  </p:notesMasterIdLst>
  <p:sldIdLst>
    <p:sldId id="292" r:id="rId2"/>
    <p:sldId id="257" r:id="rId3"/>
    <p:sldId id="258" r:id="rId4"/>
    <p:sldId id="259" r:id="rId5"/>
    <p:sldId id="275" r:id="rId6"/>
    <p:sldId id="260" r:id="rId7"/>
    <p:sldId id="268" r:id="rId8"/>
    <p:sldId id="267" r:id="rId9"/>
    <p:sldId id="262" r:id="rId10"/>
    <p:sldId id="263" r:id="rId11"/>
    <p:sldId id="264" r:id="rId12"/>
    <p:sldId id="265" r:id="rId13"/>
    <p:sldId id="269" r:id="rId14"/>
    <p:sldId id="270" r:id="rId15"/>
    <p:sldId id="271" r:id="rId16"/>
    <p:sldId id="266" r:id="rId17"/>
    <p:sldId id="261" r:id="rId18"/>
    <p:sldId id="272"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80" autoAdjust="0"/>
    <p:restoredTop sz="95238" autoAdjust="0"/>
  </p:normalViewPr>
  <p:slideViewPr>
    <p:cSldViewPr snapToGrid="0">
      <p:cViewPr varScale="1">
        <p:scale>
          <a:sx n="84" d="100"/>
          <a:sy n="84" d="100"/>
        </p:scale>
        <p:origin x="-533"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4407B-089A-4E78-AF14-2880D0C69884}" type="datetimeFigureOut">
              <a:rPr lang="el-GR" smtClean="0"/>
              <a:pPr/>
              <a:t>13/4/2021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A5679-3907-4529-9EF2-062567C7D811}" type="slidenum">
              <a:rPr lang="el-GR" smtClean="0"/>
              <a:pPr/>
              <a:t>‹#›</a:t>
            </a:fld>
            <a:endParaRPr lang="el-GR"/>
          </a:p>
        </p:txBody>
      </p:sp>
    </p:spTree>
    <p:extLst>
      <p:ext uri="{BB962C8B-B14F-4D97-AF65-F5344CB8AC3E}">
        <p14:creationId xmlns:p14="http://schemas.microsoft.com/office/powerpoint/2010/main" xmlns="" val="1891787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750711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28490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04035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737526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69417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4247955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374586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716248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72744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13/4/2021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268553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69289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3654CB50-A9F4-43B5-AD85-2838D4288126}" type="datetimeFigureOut">
              <a:rPr lang="el-GR" smtClean="0"/>
              <a:pPr/>
              <a:t>13/4/2021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04367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654CB50-A9F4-43B5-AD85-2838D4288126}" type="datetimeFigureOut">
              <a:rPr lang="el-GR" smtClean="0"/>
              <a:pPr/>
              <a:t>13/4/2021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55424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4CB50-A9F4-43B5-AD85-2838D4288126}" type="datetimeFigureOut">
              <a:rPr lang="el-GR" smtClean="0"/>
              <a:pPr/>
              <a:t>13/4/2021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57272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515108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13/4/2021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44608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654CB50-A9F4-43B5-AD85-2838D4288126}" type="datetimeFigureOut">
              <a:rPr lang="el-GR" smtClean="0"/>
              <a:pPr/>
              <a:t>13/4/2021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26957272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file:///C:\Users\kipou\Desktop\&#922;&#959;&#953;&#957;&#969;&#957;&#953;&#959;&#955;&#959;&#947;&#943;&#945;%20&#964;&#951;&#962;%20&#917;&#954;&#960;&#945;&#943;&#948;&#949;&#965;&#963;&#951;&#962;\&#922;&#959;&#953;&#957;&#969;&#957;&#953;&#954;&#941;&#962;%20&#945;&#957;&#953;&#963;&#972;&#964;&#951;&#964;&#949;&#962;%20,%20&#913;&#963;&#954;&#959;&#973;&#957;&#95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xmlns="" id="{0F13F4BC-D8D3-41ED-826B-EED2658E05C9}"/>
              </a:ext>
            </a:extLst>
          </p:cNvPr>
          <p:cNvSpPr>
            <a:spLocks noGrp="1"/>
          </p:cNvSpPr>
          <p:nvPr>
            <p:ph type="subTitle" idx="1"/>
          </p:nvPr>
        </p:nvSpPr>
        <p:spPr>
          <a:xfrm>
            <a:off x="1733385" y="2270098"/>
            <a:ext cx="10042496" cy="4357314"/>
          </a:xfrm>
        </p:spPr>
        <p:txBody>
          <a:bodyPr/>
          <a:lstStyle/>
          <a:p>
            <a:endParaRPr lang="el-GR" dirty="0"/>
          </a:p>
          <a:p>
            <a:r>
              <a:rPr lang="el-GR" sz="2400" b="1" dirty="0"/>
              <a:t>ΜΑΘΗΜΑ: Οργάνωση, Διοίκηση και Κοινωνιολογία της Εκπαίδευσης</a:t>
            </a:r>
            <a:endParaRPr lang="el-GR" sz="2400" dirty="0"/>
          </a:p>
          <a:p>
            <a:r>
              <a:rPr lang="el-GR" sz="2400" i="1" dirty="0"/>
              <a:t>ΔΙΔΑΣΚΟΥΣΑ: Ευμορφία </a:t>
            </a:r>
            <a:r>
              <a:rPr lang="el-GR" sz="2400" i="1" dirty="0" err="1"/>
              <a:t>Κηπουροπούλου</a:t>
            </a:r>
            <a:endParaRPr lang="el-GR" sz="2400" i="1" dirty="0"/>
          </a:p>
          <a:p>
            <a:r>
              <a:rPr lang="el-GR" sz="2400" i="1" dirty="0"/>
              <a:t>Δρ. Παιδαγωγικής, </a:t>
            </a:r>
            <a:r>
              <a:rPr lang="el-GR" sz="2400" i="1" dirty="0" err="1"/>
              <a:t>Μεταδιδάκτωρ</a:t>
            </a:r>
            <a:r>
              <a:rPr lang="el-GR" sz="2400" i="1" dirty="0"/>
              <a:t> Παιδαγωγικής, Ειδική Επιστήμονας ΠΤΔΕ Παν/</a:t>
            </a:r>
            <a:r>
              <a:rPr lang="el-GR" sz="2400" i="1" dirty="0" err="1"/>
              <a:t>μίου</a:t>
            </a:r>
            <a:r>
              <a:rPr lang="el-GR" sz="2400" i="1" dirty="0"/>
              <a:t> </a:t>
            </a:r>
            <a:r>
              <a:rPr lang="el-GR" sz="2400" i="1" dirty="0" err="1"/>
              <a:t>Δυτ</a:t>
            </a:r>
            <a:r>
              <a:rPr lang="el-GR" sz="2400" i="1" dirty="0"/>
              <a:t>. Μακεδονίας</a:t>
            </a:r>
          </a:p>
          <a:p>
            <a:r>
              <a:rPr lang="el-GR" sz="2400" i="1" dirty="0"/>
              <a:t>Διδάσκουσα ΑΣΠΑΙΤΕ Κοζάνης</a:t>
            </a:r>
          </a:p>
          <a:p>
            <a:endParaRPr lang="el-GR" i="1" dirty="0"/>
          </a:p>
        </p:txBody>
      </p:sp>
      <p:pic>
        <p:nvPicPr>
          <p:cNvPr id="9" name="Εικόνα 8">
            <a:extLst>
              <a:ext uri="{FF2B5EF4-FFF2-40B4-BE49-F238E27FC236}">
                <a16:creationId xmlns:a16="http://schemas.microsoft.com/office/drawing/2014/main" xmlns="" id="{069A6783-5FB8-4F03-8513-563082A4B2D8}"/>
              </a:ext>
            </a:extLst>
          </p:cNvPr>
          <p:cNvPicPr>
            <a:picLocks noChangeAspect="1"/>
          </p:cNvPicPr>
          <p:nvPr/>
        </p:nvPicPr>
        <p:blipFill>
          <a:blip r:embed="rId2"/>
          <a:stretch>
            <a:fillRect/>
          </a:stretch>
        </p:blipFill>
        <p:spPr>
          <a:xfrm>
            <a:off x="2195735" y="230588"/>
            <a:ext cx="8702113" cy="1786895"/>
          </a:xfrm>
          <a:prstGeom prst="rect">
            <a:avLst/>
          </a:prstGeom>
        </p:spPr>
      </p:pic>
    </p:spTree>
    <p:extLst>
      <p:ext uri="{BB962C8B-B14F-4D97-AF65-F5344CB8AC3E}">
        <p14:creationId xmlns:p14="http://schemas.microsoft.com/office/powerpoint/2010/main" xmlns="" val="1625428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45807D0-7139-4381-8182-B139589BDE61}"/>
              </a:ext>
            </a:extLst>
          </p:cNvPr>
          <p:cNvSpPr>
            <a:spLocks noGrp="1"/>
          </p:cNvSpPr>
          <p:nvPr>
            <p:ph idx="1"/>
          </p:nvPr>
        </p:nvSpPr>
        <p:spPr>
          <a:xfrm>
            <a:off x="2589212" y="1060315"/>
            <a:ext cx="8915400" cy="4850907"/>
          </a:xfrm>
        </p:spPr>
        <p:txBody>
          <a:bodyPr>
            <a:normAutofit/>
          </a:bodyPr>
          <a:lstStyle/>
          <a:p>
            <a:r>
              <a:rPr lang="el-GR" sz="2800" dirty="0" err="1"/>
              <a:t>Ερ</a:t>
            </a:r>
            <a:r>
              <a:rPr lang="el-GR" sz="2800" dirty="0"/>
              <a:t>: Συνδέονται αυτά τα χαρακτηριστικά µε τη διαφορετική κοινωνική προέλευση των δύο παιδιών;</a:t>
            </a:r>
          </a:p>
        </p:txBody>
      </p:sp>
    </p:spTree>
    <p:extLst>
      <p:ext uri="{BB962C8B-B14F-4D97-AF65-F5344CB8AC3E}">
        <p14:creationId xmlns:p14="http://schemas.microsoft.com/office/powerpoint/2010/main" xmlns="" val="1142624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DB18DB7C-3A05-4739-A8D2-E095DE82AAE1}"/>
              </a:ext>
            </a:extLst>
          </p:cNvPr>
          <p:cNvSpPr>
            <a:spLocks noGrp="1"/>
          </p:cNvSpPr>
          <p:nvPr>
            <p:ph idx="1"/>
          </p:nvPr>
        </p:nvSpPr>
        <p:spPr>
          <a:xfrm>
            <a:off x="2589212" y="729574"/>
            <a:ext cx="8915400" cy="5181648"/>
          </a:xfrm>
        </p:spPr>
        <p:txBody>
          <a:bodyPr>
            <a:normAutofit/>
          </a:bodyPr>
          <a:lstStyle/>
          <a:p>
            <a:r>
              <a:rPr lang="el-GR" sz="2400" dirty="0"/>
              <a:t>Οι γονείς του πρώτου είναι και οι δύο εκπαιδευτικοί, του δεύτερου ο πατέρας είναι εργάτης και η µ</a:t>
            </a:r>
            <a:r>
              <a:rPr lang="el-GR" sz="2400" dirty="0" err="1"/>
              <a:t>ητέρα</a:t>
            </a:r>
            <a:r>
              <a:rPr lang="el-GR" sz="2400" dirty="0"/>
              <a:t> καθαρίστρια. </a:t>
            </a:r>
          </a:p>
          <a:p>
            <a:r>
              <a:rPr lang="el-GR" sz="2400" dirty="0"/>
              <a:t>Οι κοινωνικές ανισότητες δεν είναι µόνο </a:t>
            </a:r>
            <a:r>
              <a:rPr lang="el-GR" sz="2400" dirty="0" err="1"/>
              <a:t>οικονοµικές</a:t>
            </a:r>
            <a:r>
              <a:rPr lang="el-GR" sz="2400" dirty="0"/>
              <a:t> ανισότητες, είναι και µ</a:t>
            </a:r>
            <a:r>
              <a:rPr lang="el-GR" sz="2400" dirty="0" err="1"/>
              <a:t>ορφωτικές</a:t>
            </a:r>
            <a:r>
              <a:rPr lang="el-GR" sz="2400" dirty="0"/>
              <a:t>, δεν αφορούν δηλαδή µόνο στην </a:t>
            </a:r>
            <a:r>
              <a:rPr lang="el-GR" sz="2400" dirty="0" err="1"/>
              <a:t>κατανοµή</a:t>
            </a:r>
            <a:r>
              <a:rPr lang="el-GR" sz="2400" dirty="0"/>
              <a:t> του πλούτου αλλά και στην άνιση πρόσβαση στα </a:t>
            </a:r>
            <a:r>
              <a:rPr lang="el-GR" sz="2400" dirty="0" err="1"/>
              <a:t>πνευµατικά</a:t>
            </a:r>
            <a:r>
              <a:rPr lang="el-GR" sz="2400" dirty="0"/>
              <a:t> αγαθά. </a:t>
            </a:r>
          </a:p>
          <a:p>
            <a:r>
              <a:rPr lang="el-GR" sz="2400" dirty="0"/>
              <a:t>Στη σχολική επίδοση εκείνο που </a:t>
            </a:r>
            <a:r>
              <a:rPr lang="el-GR" sz="2400" dirty="0" err="1"/>
              <a:t>διαδραµατίζει</a:t>
            </a:r>
            <a:r>
              <a:rPr lang="el-GR" sz="2400" dirty="0"/>
              <a:t> αποφασιστικό ρόλο, περισσότερο και από τις </a:t>
            </a:r>
            <a:r>
              <a:rPr lang="el-GR" sz="2400" dirty="0" err="1"/>
              <a:t>οικονοµικές</a:t>
            </a:r>
            <a:r>
              <a:rPr lang="el-GR" sz="2400" dirty="0"/>
              <a:t> δυνατότητες της οικογένειας, είναι το µ</a:t>
            </a:r>
            <a:r>
              <a:rPr lang="el-GR" sz="2400" dirty="0" err="1"/>
              <a:t>ορφωτικό</a:t>
            </a:r>
            <a:r>
              <a:rPr lang="el-GR" sz="2400" dirty="0"/>
              <a:t> της επίπεδο. Αυτό καθόλου δε </a:t>
            </a:r>
            <a:r>
              <a:rPr lang="el-GR" sz="2400" dirty="0" err="1"/>
              <a:t>σηµαίνει</a:t>
            </a:r>
            <a:r>
              <a:rPr lang="el-GR" sz="2400" dirty="0"/>
              <a:t> </a:t>
            </a:r>
            <a:r>
              <a:rPr lang="el-GR" sz="2400" dirty="0" err="1"/>
              <a:t>υποτίµηση</a:t>
            </a:r>
            <a:r>
              <a:rPr lang="el-GR" sz="2400" dirty="0"/>
              <a:t> του </a:t>
            </a:r>
            <a:r>
              <a:rPr lang="el-GR" sz="2400" dirty="0" err="1"/>
              <a:t>οικονοµικού</a:t>
            </a:r>
            <a:r>
              <a:rPr lang="el-GR" sz="2400" dirty="0"/>
              <a:t> παράγοντα. </a:t>
            </a:r>
          </a:p>
        </p:txBody>
      </p:sp>
    </p:spTree>
    <p:extLst>
      <p:ext uri="{BB962C8B-B14F-4D97-AF65-F5344CB8AC3E}">
        <p14:creationId xmlns:p14="http://schemas.microsoft.com/office/powerpoint/2010/main" xmlns="" val="1668179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71D2514D-68DA-45F3-892D-5928B09A7CB8}"/>
              </a:ext>
            </a:extLst>
          </p:cNvPr>
          <p:cNvSpPr>
            <a:spLocks noGrp="1"/>
          </p:cNvSpPr>
          <p:nvPr>
            <p:ph idx="1"/>
          </p:nvPr>
        </p:nvSpPr>
        <p:spPr>
          <a:xfrm>
            <a:off x="2589212" y="661481"/>
            <a:ext cx="8915400" cy="5249741"/>
          </a:xfrm>
        </p:spPr>
        <p:txBody>
          <a:bodyPr>
            <a:normAutofit/>
          </a:bodyPr>
          <a:lstStyle/>
          <a:p>
            <a:r>
              <a:rPr lang="el-GR" sz="2400" dirty="0"/>
              <a:t> Το πρώτο παιδί δείχνει απόλυτα </a:t>
            </a:r>
            <a:r>
              <a:rPr lang="el-GR" sz="2400" dirty="0" err="1"/>
              <a:t>εξοικειωµένο</a:t>
            </a:r>
            <a:r>
              <a:rPr lang="el-GR" sz="2400" dirty="0"/>
              <a:t> µε το σχολείο. ∆ε γνωρίζει µόνο θεωρητικά κάποιους κανόνες (π.χ. της ευγενικής </a:t>
            </a:r>
            <a:r>
              <a:rPr lang="el-GR" sz="2400" dirty="0" err="1"/>
              <a:t>συµπεριφοράς</a:t>
            </a:r>
            <a:r>
              <a:rPr lang="el-GR" sz="2400" dirty="0"/>
              <a:t>), αλλά κατέχει πλήρως τον κώδικα και έχει </a:t>
            </a:r>
            <a:r>
              <a:rPr lang="el-GR" sz="2400" dirty="0" err="1"/>
              <a:t>ενσωµατώσει</a:t>
            </a:r>
            <a:r>
              <a:rPr lang="el-GR" sz="2400" dirty="0"/>
              <a:t> τη λογική του σχολείου µε τρόπο που του επιτρέπει να </a:t>
            </a:r>
            <a:r>
              <a:rPr lang="el-GR" sz="2400" dirty="0" err="1"/>
              <a:t>προσαρµόζεται</a:t>
            </a:r>
            <a:r>
              <a:rPr lang="el-GR" sz="2400" dirty="0"/>
              <a:t> </a:t>
            </a:r>
            <a:r>
              <a:rPr lang="el-GR" sz="2400" dirty="0" err="1"/>
              <a:t>αυτόµατα</a:t>
            </a:r>
            <a:r>
              <a:rPr lang="el-GR" sz="2400" dirty="0"/>
              <a:t> στις απαιτήσεις, σχεδόν «φυσικά». </a:t>
            </a:r>
          </a:p>
          <a:p>
            <a:r>
              <a:rPr lang="el-GR" sz="2400" dirty="0"/>
              <a:t>Οι κώδικες επικοινωνίας, λεκτικοί και µη, οι κανόνες και οι πρακτικές του σχολείου είναι σε απόλυτη συνάφεια µ ε τους αντίστοιχους της οικογένειας. Η γλώσσα του σχολείου είναι «µ</a:t>
            </a:r>
            <a:r>
              <a:rPr lang="el-GR" sz="2400" dirty="0" err="1"/>
              <a:t>ητρική</a:t>
            </a:r>
            <a:r>
              <a:rPr lang="el-GR" sz="2400" dirty="0"/>
              <a:t>» γι’ αυτήν. Ο </a:t>
            </a:r>
            <a:r>
              <a:rPr lang="el-GR" sz="2400" dirty="0" err="1"/>
              <a:t>κόσµος</a:t>
            </a:r>
            <a:r>
              <a:rPr lang="el-GR" sz="2400" dirty="0"/>
              <a:t> του βιβλίου και της γνώσης είναι </a:t>
            </a:r>
            <a:r>
              <a:rPr lang="el-GR" sz="2400" dirty="0" err="1"/>
              <a:t>κο</a:t>
            </a:r>
            <a:r>
              <a:rPr lang="el-GR" sz="2400" dirty="0"/>
              <a:t>µµάτι του «φυσικού» της περιβάλλοντος. </a:t>
            </a:r>
          </a:p>
        </p:txBody>
      </p:sp>
    </p:spTree>
    <p:extLst>
      <p:ext uri="{BB962C8B-B14F-4D97-AF65-F5344CB8AC3E}">
        <p14:creationId xmlns:p14="http://schemas.microsoft.com/office/powerpoint/2010/main" xmlns="" val="87013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6D124B8-AFB1-4A4F-852F-DA165256F64B}"/>
              </a:ext>
            </a:extLst>
          </p:cNvPr>
          <p:cNvSpPr>
            <a:spLocks noGrp="1"/>
          </p:cNvSpPr>
          <p:nvPr>
            <p:ph idx="1"/>
          </p:nvPr>
        </p:nvSpPr>
        <p:spPr>
          <a:xfrm>
            <a:off x="2589212" y="758757"/>
            <a:ext cx="8915400" cy="5152465"/>
          </a:xfrm>
        </p:spPr>
        <p:txBody>
          <a:bodyPr>
            <a:normAutofit/>
          </a:bodyPr>
          <a:lstStyle/>
          <a:p>
            <a:r>
              <a:rPr lang="el-GR" sz="2400" dirty="0"/>
              <a:t>Στην περίπτωση του δεύτερου παιδιού, η απόσταση που το χωρίζει από το σχολικό περιβάλλον είναι µ</a:t>
            </a:r>
            <a:r>
              <a:rPr lang="el-GR" sz="2400" dirty="0" err="1"/>
              <a:t>εγάλη</a:t>
            </a:r>
            <a:r>
              <a:rPr lang="el-GR" sz="2400" dirty="0"/>
              <a:t>. Προφανώς ξέρει να µ</a:t>
            </a:r>
            <a:r>
              <a:rPr lang="el-GR" sz="2400" dirty="0" err="1"/>
              <a:t>ιλάει</a:t>
            </a:r>
            <a:r>
              <a:rPr lang="el-GR" sz="2400" dirty="0"/>
              <a:t> και να εκφράζεται, αλλά δεν έχει µ</a:t>
            </a:r>
            <a:r>
              <a:rPr lang="el-GR" sz="2400" dirty="0" err="1"/>
              <a:t>άθει</a:t>
            </a:r>
            <a:r>
              <a:rPr lang="el-GR" sz="2400" dirty="0"/>
              <a:t> ποιος είναι ο κατάλληλος τρόπος να µ</a:t>
            </a:r>
            <a:r>
              <a:rPr lang="el-GR" sz="2400" dirty="0" err="1"/>
              <a:t>ιλήσει</a:t>
            </a:r>
            <a:r>
              <a:rPr lang="el-GR" sz="2400" dirty="0"/>
              <a:t> στο σχολείο. Το βιβλίο τής είναι </a:t>
            </a:r>
            <a:r>
              <a:rPr lang="el-GR" sz="2400" dirty="0" err="1"/>
              <a:t>αντικείµενο</a:t>
            </a:r>
            <a:r>
              <a:rPr lang="el-GR" sz="2400" dirty="0"/>
              <a:t> ξένο, όπως ξένες φαίνεται να της είναι και όλες εκείνες οι δραστηριότητες που ασκούν «τη λεπτή κινητικότητα»</a:t>
            </a:r>
          </a:p>
        </p:txBody>
      </p:sp>
    </p:spTree>
    <p:extLst>
      <p:ext uri="{BB962C8B-B14F-4D97-AF65-F5344CB8AC3E}">
        <p14:creationId xmlns:p14="http://schemas.microsoft.com/office/powerpoint/2010/main" xmlns="" val="3877986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D67604A-72E9-4816-A0B4-B35D9C05B1F7}"/>
              </a:ext>
            </a:extLst>
          </p:cNvPr>
          <p:cNvSpPr>
            <a:spLocks noGrp="1"/>
          </p:cNvSpPr>
          <p:nvPr>
            <p:ph idx="1"/>
          </p:nvPr>
        </p:nvSpPr>
        <p:spPr>
          <a:xfrm>
            <a:off x="2589212" y="457200"/>
            <a:ext cx="8915400" cy="5454022"/>
          </a:xfrm>
        </p:spPr>
        <p:txBody>
          <a:bodyPr>
            <a:normAutofit/>
          </a:bodyPr>
          <a:lstStyle/>
          <a:p>
            <a:pPr marL="0" indent="0">
              <a:buNone/>
            </a:pPr>
            <a:endParaRPr lang="el-GR" sz="2400" dirty="0"/>
          </a:p>
          <a:p>
            <a:r>
              <a:rPr lang="el-GR" sz="2400" dirty="0"/>
              <a:t>Το βιβλίο, το </a:t>
            </a:r>
            <a:r>
              <a:rPr lang="el-GR" sz="2400" dirty="0" err="1"/>
              <a:t>σύµβολο</a:t>
            </a:r>
            <a:r>
              <a:rPr lang="el-GR" sz="2400" dirty="0"/>
              <a:t> του σχολείου, της γνώσης και των αξιών του, δεν έχει </a:t>
            </a:r>
            <a:r>
              <a:rPr lang="el-GR" sz="2400" dirty="0" err="1"/>
              <a:t>νόηµα</a:t>
            </a:r>
            <a:r>
              <a:rPr lang="el-GR" sz="2400" dirty="0"/>
              <a:t>, δε </a:t>
            </a:r>
            <a:r>
              <a:rPr lang="el-GR" sz="2400" dirty="0" err="1"/>
              <a:t>σηµαίνει</a:t>
            </a:r>
            <a:r>
              <a:rPr lang="el-GR" sz="2400" dirty="0"/>
              <a:t> κάτι για το </a:t>
            </a:r>
            <a:r>
              <a:rPr lang="el-GR" sz="2400" dirty="0" err="1"/>
              <a:t>συγκεκριµένο</a:t>
            </a:r>
            <a:r>
              <a:rPr lang="el-GR" sz="2400" dirty="0"/>
              <a:t> παιδί. Η απόρριψη του βιβλίου, που </a:t>
            </a:r>
            <a:r>
              <a:rPr lang="el-GR" sz="2400" dirty="0" err="1"/>
              <a:t>εµφανίζεται</a:t>
            </a:r>
            <a:r>
              <a:rPr lang="el-GR" sz="2400" dirty="0"/>
              <a:t> ως </a:t>
            </a:r>
            <a:r>
              <a:rPr lang="el-GR" sz="2400" dirty="0" err="1"/>
              <a:t>αυθόρµητη</a:t>
            </a:r>
            <a:r>
              <a:rPr lang="el-GR" sz="2400" dirty="0"/>
              <a:t> τάση («δεν της αρέσει να διαβάζει»), εκφράζει την άγνοια, την απόσταση από αυτό το µ</a:t>
            </a:r>
            <a:r>
              <a:rPr lang="el-GR" sz="2400" dirty="0" err="1"/>
              <a:t>ορφωτικό</a:t>
            </a:r>
            <a:r>
              <a:rPr lang="el-GR" sz="2400" dirty="0"/>
              <a:t> αγαθό. Θα χρειαστεί λοιπόν να </a:t>
            </a:r>
            <a:r>
              <a:rPr lang="el-GR" sz="2400" dirty="0" err="1"/>
              <a:t>δηµιουργήσει</a:t>
            </a:r>
            <a:r>
              <a:rPr lang="el-GR" sz="2400" dirty="0"/>
              <a:t> εξολοκλήρου µ</a:t>
            </a:r>
            <a:r>
              <a:rPr lang="el-GR" sz="2400" dirty="0" err="1"/>
              <a:t>έσα</a:t>
            </a:r>
            <a:r>
              <a:rPr lang="el-GR" sz="2400" dirty="0"/>
              <a:t> στο σχολείο τη σχέση της µε το γραπτό λόγο</a:t>
            </a:r>
          </a:p>
        </p:txBody>
      </p:sp>
    </p:spTree>
    <p:extLst>
      <p:ext uri="{BB962C8B-B14F-4D97-AF65-F5344CB8AC3E}">
        <p14:creationId xmlns:p14="http://schemas.microsoft.com/office/powerpoint/2010/main" xmlns="" val="1268243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2DE28CB-5E4B-4E97-82CA-3F7A2D0DA8F9}"/>
              </a:ext>
            </a:extLst>
          </p:cNvPr>
          <p:cNvSpPr>
            <a:spLocks noGrp="1"/>
          </p:cNvSpPr>
          <p:nvPr>
            <p:ph idx="1"/>
          </p:nvPr>
        </p:nvSpPr>
        <p:spPr>
          <a:xfrm>
            <a:off x="2589212" y="690664"/>
            <a:ext cx="8915400" cy="5220558"/>
          </a:xfrm>
        </p:spPr>
        <p:txBody>
          <a:bodyPr>
            <a:normAutofit/>
          </a:bodyPr>
          <a:lstStyle/>
          <a:p>
            <a:pPr marL="0" indent="0">
              <a:buNone/>
            </a:pPr>
            <a:r>
              <a:rPr lang="el-GR" sz="2400" b="1" dirty="0"/>
              <a:t>Διευκρίνιση:</a:t>
            </a:r>
          </a:p>
          <a:p>
            <a:r>
              <a:rPr lang="el-GR" sz="2400" dirty="0"/>
              <a:t> Συχνά διατυπώνονται </a:t>
            </a:r>
            <a:r>
              <a:rPr lang="el-GR" sz="2400" dirty="0" err="1"/>
              <a:t>αµφιβολίες</a:t>
            </a:r>
            <a:r>
              <a:rPr lang="el-GR" sz="2400" dirty="0"/>
              <a:t> για το αν </a:t>
            </a:r>
            <a:r>
              <a:rPr lang="el-GR" sz="2400" dirty="0" err="1"/>
              <a:t>πράγµατι</a:t>
            </a:r>
            <a:r>
              <a:rPr lang="el-GR" sz="2400" dirty="0"/>
              <a:t> η κοινωνική προέλευση καθορίζει τη σχέση µε την εκπαίδευση. Όλοι </a:t>
            </a:r>
            <a:r>
              <a:rPr lang="el-GR" sz="2400" dirty="0" err="1"/>
              <a:t>ξέρουµε</a:t>
            </a:r>
            <a:r>
              <a:rPr lang="el-GR" sz="2400" dirty="0"/>
              <a:t> παιδιά αγροτών ή εργατών που αριστεύουν, όπως και, αντίστροφα, παιδιά από </a:t>
            </a:r>
            <a:r>
              <a:rPr lang="el-GR" sz="2400" dirty="0" err="1"/>
              <a:t>προνοµιούχες</a:t>
            </a:r>
            <a:r>
              <a:rPr lang="el-GR" sz="2400" dirty="0"/>
              <a:t> οικογένειες µε κακή επίδοση στο σχολείο.</a:t>
            </a:r>
          </a:p>
          <a:p>
            <a:r>
              <a:rPr lang="el-GR" sz="2400" dirty="0"/>
              <a:t> Η </a:t>
            </a:r>
            <a:r>
              <a:rPr lang="el-GR" sz="2400" dirty="0" err="1"/>
              <a:t>άµεση</a:t>
            </a:r>
            <a:r>
              <a:rPr lang="el-GR" sz="2400" dirty="0"/>
              <a:t> </a:t>
            </a:r>
            <a:r>
              <a:rPr lang="el-GR" sz="2400" dirty="0" err="1"/>
              <a:t>εµπειρία</a:t>
            </a:r>
            <a:r>
              <a:rPr lang="el-GR" sz="2400" dirty="0"/>
              <a:t> </a:t>
            </a:r>
            <a:r>
              <a:rPr lang="el-GR" sz="2400" dirty="0" err="1"/>
              <a:t>όµως</a:t>
            </a:r>
            <a:r>
              <a:rPr lang="el-GR" sz="2400" dirty="0"/>
              <a:t> δε µας βοηθάει πάντα να </a:t>
            </a:r>
            <a:r>
              <a:rPr lang="el-GR" sz="2400" dirty="0" err="1"/>
              <a:t>δούµε</a:t>
            </a:r>
            <a:r>
              <a:rPr lang="el-GR" sz="2400" dirty="0"/>
              <a:t> καθαρά. Αν εξετάσει κανείς το </a:t>
            </a:r>
            <a:r>
              <a:rPr lang="el-GR" sz="2400" dirty="0" err="1"/>
              <a:t>ζήτηµα</a:t>
            </a:r>
            <a:r>
              <a:rPr lang="el-GR" sz="2400" dirty="0"/>
              <a:t> σε επίπεδο κοινωνικών </a:t>
            </a:r>
            <a:r>
              <a:rPr lang="el-GR" sz="2400" dirty="0" err="1"/>
              <a:t>οµάδων</a:t>
            </a:r>
            <a:r>
              <a:rPr lang="el-GR" sz="2400" dirty="0"/>
              <a:t>, φεύγοντας δηλαδή από τις </a:t>
            </a:r>
            <a:r>
              <a:rPr lang="el-GR" sz="2400" dirty="0" err="1"/>
              <a:t>ατοµικές</a:t>
            </a:r>
            <a:r>
              <a:rPr lang="el-GR" sz="2400" dirty="0"/>
              <a:t> περιπτώσεις, τότε είναι ορατή η ανισότητα.</a:t>
            </a:r>
          </a:p>
        </p:txBody>
      </p:sp>
    </p:spTree>
    <p:extLst>
      <p:ext uri="{BB962C8B-B14F-4D97-AF65-F5344CB8AC3E}">
        <p14:creationId xmlns:p14="http://schemas.microsoft.com/office/powerpoint/2010/main" xmlns="" val="3889685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665845B-C949-4A95-9BA3-098CEA41A75F}"/>
              </a:ext>
            </a:extLst>
          </p:cNvPr>
          <p:cNvSpPr>
            <a:spLocks noGrp="1"/>
          </p:cNvSpPr>
          <p:nvPr>
            <p:ph idx="1"/>
          </p:nvPr>
        </p:nvSpPr>
        <p:spPr>
          <a:xfrm>
            <a:off x="2198451" y="768485"/>
            <a:ext cx="9306161" cy="5142737"/>
          </a:xfrm>
        </p:spPr>
        <p:txBody>
          <a:bodyPr>
            <a:normAutofit/>
          </a:bodyPr>
          <a:lstStyle/>
          <a:p>
            <a:endParaRPr lang="el-GR" sz="2800" dirty="0"/>
          </a:p>
          <a:p>
            <a:r>
              <a:rPr lang="el-GR" sz="2800" dirty="0"/>
              <a:t>«Τα </a:t>
            </a:r>
            <a:r>
              <a:rPr lang="el-GR" sz="2800" dirty="0" err="1"/>
              <a:t>άτοµα</a:t>
            </a:r>
            <a:r>
              <a:rPr lang="el-GR" sz="2800" dirty="0"/>
              <a:t>», λέει η Α. </a:t>
            </a:r>
            <a:r>
              <a:rPr lang="el-GR" sz="2800" dirty="0" err="1"/>
              <a:t>Φραγκουδάκη</a:t>
            </a:r>
            <a:r>
              <a:rPr lang="el-GR" sz="2800" dirty="0"/>
              <a:t>, «ξεφεύγουν από τον αναπαραγωγικό µ</a:t>
            </a:r>
            <a:r>
              <a:rPr lang="el-GR" sz="2800" dirty="0" err="1"/>
              <a:t>ηχανισµό</a:t>
            </a:r>
            <a:r>
              <a:rPr lang="el-GR" sz="2800" dirty="0"/>
              <a:t>, κάποια </a:t>
            </a:r>
            <a:r>
              <a:rPr lang="el-GR" sz="2800" dirty="0" err="1"/>
              <a:t>άτοµα</a:t>
            </a:r>
            <a:r>
              <a:rPr lang="el-GR" sz="2800" dirty="0"/>
              <a:t> ξεφεύγουν. Ενώ η ποσοστιαία παρουσία των παιδιών των εργατών και των αγροτών στην εκπαίδευση µας δείχνει ότι οι κοινωνικές τάξεις δεν ξεφεύγουν, εφόσον η ταξική διαίρεση αναπαράγεται στη σχολική επιλογή»</a:t>
            </a:r>
          </a:p>
        </p:txBody>
      </p:sp>
    </p:spTree>
    <p:extLst>
      <p:ext uri="{BB962C8B-B14F-4D97-AF65-F5344CB8AC3E}">
        <p14:creationId xmlns:p14="http://schemas.microsoft.com/office/powerpoint/2010/main" xmlns="" val="13675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FEBDEB5-C488-445F-B762-FE9F2F40E043}"/>
              </a:ext>
            </a:extLst>
          </p:cNvPr>
          <p:cNvSpPr>
            <a:spLocks noGrp="1"/>
          </p:cNvSpPr>
          <p:nvPr>
            <p:ph idx="1"/>
          </p:nvPr>
        </p:nvSpPr>
        <p:spPr>
          <a:xfrm>
            <a:off x="2589212" y="642026"/>
            <a:ext cx="8915400" cy="5269196"/>
          </a:xfrm>
        </p:spPr>
        <p:txBody>
          <a:bodyPr>
            <a:normAutofit/>
          </a:bodyPr>
          <a:lstStyle/>
          <a:p>
            <a:endParaRPr lang="el-GR" sz="2800" dirty="0"/>
          </a:p>
          <a:p>
            <a:r>
              <a:rPr lang="el-GR" sz="2800" dirty="0" err="1"/>
              <a:t>Ερ</a:t>
            </a:r>
            <a:r>
              <a:rPr lang="el-GR" sz="2800" dirty="0"/>
              <a:t>: Τι µ</a:t>
            </a:r>
            <a:r>
              <a:rPr lang="el-GR" sz="2800" dirty="0" err="1"/>
              <a:t>πορεί</a:t>
            </a:r>
            <a:r>
              <a:rPr lang="el-GR" sz="2800" dirty="0"/>
              <a:t> να κάνει το σχολείο γι’ αυτό; Έχει κάποια ευθύνη για την ανισότητα; </a:t>
            </a:r>
          </a:p>
        </p:txBody>
      </p:sp>
    </p:spTree>
    <p:extLst>
      <p:ext uri="{BB962C8B-B14F-4D97-AF65-F5344CB8AC3E}">
        <p14:creationId xmlns:p14="http://schemas.microsoft.com/office/powerpoint/2010/main" xmlns="" val="3494568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7BCEDEC-4030-453E-BD6D-691DA382E0D5}"/>
              </a:ext>
            </a:extLst>
          </p:cNvPr>
          <p:cNvSpPr>
            <a:spLocks noGrp="1"/>
          </p:cNvSpPr>
          <p:nvPr>
            <p:ph idx="1"/>
          </p:nvPr>
        </p:nvSpPr>
        <p:spPr>
          <a:xfrm>
            <a:off x="2589212" y="525294"/>
            <a:ext cx="8915400" cy="5385928"/>
          </a:xfrm>
        </p:spPr>
        <p:txBody>
          <a:bodyPr>
            <a:normAutofit/>
          </a:bodyPr>
          <a:lstStyle/>
          <a:p>
            <a:endParaRPr lang="el-GR" sz="2800" dirty="0"/>
          </a:p>
          <a:p>
            <a:r>
              <a:rPr lang="el-GR" sz="2800" dirty="0" err="1"/>
              <a:t>Σύµφωνα</a:t>
            </a:r>
            <a:r>
              <a:rPr lang="el-GR" sz="2800" dirty="0"/>
              <a:t> µε την </a:t>
            </a:r>
            <a:r>
              <a:rPr lang="el-GR" sz="2800" dirty="0" err="1"/>
              <a:t>κατηγορηµατική</a:t>
            </a:r>
            <a:r>
              <a:rPr lang="el-GR" sz="2800" dirty="0"/>
              <a:t> απάντηση του Π. </a:t>
            </a:r>
            <a:r>
              <a:rPr lang="el-GR" sz="2800" dirty="0" err="1"/>
              <a:t>Μπουρντιέ</a:t>
            </a:r>
            <a:r>
              <a:rPr lang="el-GR" sz="2800" dirty="0"/>
              <a:t>: «Για να ευνοούνται οι ήδη </a:t>
            </a:r>
            <a:r>
              <a:rPr lang="el-GR" sz="2800" dirty="0" err="1"/>
              <a:t>ευνοηµένοι</a:t>
            </a:r>
            <a:r>
              <a:rPr lang="el-GR" sz="2800" dirty="0"/>
              <a:t> και να αδικούνται οι ήδη </a:t>
            </a:r>
            <a:r>
              <a:rPr lang="el-GR" sz="2800" dirty="0" err="1"/>
              <a:t>αδικηµένοι</a:t>
            </a:r>
            <a:r>
              <a:rPr lang="el-GR" sz="2800" dirty="0"/>
              <a:t>, το σχολείο πρέπει να αγνοεί και αρκεί να αγνοεί (ως προς το </a:t>
            </a:r>
            <a:r>
              <a:rPr lang="el-GR" sz="2800" dirty="0" err="1"/>
              <a:t>περιεχόµενο</a:t>
            </a:r>
            <a:r>
              <a:rPr lang="el-GR" sz="2800" dirty="0"/>
              <a:t> των µ</a:t>
            </a:r>
            <a:r>
              <a:rPr lang="el-GR" sz="2800" dirty="0" err="1"/>
              <a:t>εταδιδόµενων</a:t>
            </a:r>
            <a:r>
              <a:rPr lang="el-GR" sz="2800" dirty="0"/>
              <a:t> γνώσεων, τις µ</a:t>
            </a:r>
            <a:r>
              <a:rPr lang="el-GR" sz="2800" dirty="0" err="1"/>
              <a:t>εθόδους</a:t>
            </a:r>
            <a:r>
              <a:rPr lang="el-GR" sz="2800" dirty="0"/>
              <a:t>, τις τεχνικές της µ</a:t>
            </a:r>
            <a:r>
              <a:rPr lang="el-GR" sz="2800" dirty="0" err="1"/>
              <a:t>ετάδοσης</a:t>
            </a:r>
            <a:r>
              <a:rPr lang="el-GR" sz="2800" dirty="0"/>
              <a:t> και τα κριτήρια επιλογής του) τη µ</a:t>
            </a:r>
            <a:r>
              <a:rPr lang="el-GR" sz="2800" dirty="0" err="1"/>
              <a:t>ορφωτική</a:t>
            </a:r>
            <a:r>
              <a:rPr lang="el-GR" sz="2800" dirty="0"/>
              <a:t> ανισότητα των µ</a:t>
            </a:r>
            <a:r>
              <a:rPr lang="el-GR" sz="2800" dirty="0" err="1"/>
              <a:t>αθητών</a:t>
            </a:r>
            <a:r>
              <a:rPr lang="el-GR" sz="2800" dirty="0"/>
              <a:t> από διαφορετικές κοινωνικές τάξεις. </a:t>
            </a:r>
          </a:p>
        </p:txBody>
      </p:sp>
    </p:spTree>
    <p:extLst>
      <p:ext uri="{BB962C8B-B14F-4D97-AF65-F5344CB8AC3E}">
        <p14:creationId xmlns:p14="http://schemas.microsoft.com/office/powerpoint/2010/main" xmlns="" val="1854264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13D92A21-093C-4786-B441-6600DE098629}"/>
              </a:ext>
            </a:extLst>
          </p:cNvPr>
          <p:cNvSpPr>
            <a:spLocks noGrp="1"/>
          </p:cNvSpPr>
          <p:nvPr>
            <p:ph idx="1"/>
          </p:nvPr>
        </p:nvSpPr>
        <p:spPr>
          <a:xfrm>
            <a:off x="2589212" y="398834"/>
            <a:ext cx="8915400" cy="5512388"/>
          </a:xfrm>
        </p:spPr>
        <p:txBody>
          <a:bodyPr/>
          <a:lstStyle/>
          <a:p>
            <a:endParaRPr lang="el-GR" dirty="0"/>
          </a:p>
          <a:p>
            <a:r>
              <a:rPr lang="el-GR" sz="2800" dirty="0" err="1"/>
              <a:t>Αντιµετωπίζοντας</a:t>
            </a:r>
            <a:r>
              <a:rPr lang="el-GR" sz="2800" dirty="0"/>
              <a:t> όλους τους </a:t>
            </a:r>
            <a:r>
              <a:rPr lang="el-GR" sz="2800" dirty="0" err="1"/>
              <a:t>διδασκόµενους</a:t>
            </a:r>
            <a:r>
              <a:rPr lang="el-GR" sz="2800" dirty="0"/>
              <a:t>, όσο άνισοι κι αν είναι στην </a:t>
            </a:r>
            <a:r>
              <a:rPr lang="el-GR" sz="2800" dirty="0" err="1"/>
              <a:t>πραγµατικότητα</a:t>
            </a:r>
            <a:r>
              <a:rPr lang="el-GR" sz="2800" dirty="0"/>
              <a:t>, </a:t>
            </a:r>
            <a:r>
              <a:rPr lang="el-GR" sz="2800" dirty="0" smtClean="0"/>
              <a:t>ως ίσους </a:t>
            </a:r>
            <a:r>
              <a:rPr lang="el-GR" sz="2800" dirty="0"/>
              <a:t>µ</a:t>
            </a:r>
            <a:r>
              <a:rPr lang="el-GR" sz="2800" dirty="0" err="1"/>
              <a:t>εταξύ</a:t>
            </a:r>
            <a:r>
              <a:rPr lang="el-GR" sz="2800" dirty="0"/>
              <a:t> τους, ίσους ως προς τα </a:t>
            </a:r>
            <a:r>
              <a:rPr lang="el-GR" sz="2800" dirty="0" err="1"/>
              <a:t>δικαιώµατα</a:t>
            </a:r>
            <a:r>
              <a:rPr lang="el-GR" sz="2800" dirty="0"/>
              <a:t> και τις υποχρεώσεις, το σχολείο οδηγείται στην πράξη να επικυρώνει µε το βάρος της εγκυρότητάς του τις αρχικές ανισότητες στην παιδεία»</a:t>
            </a:r>
          </a:p>
        </p:txBody>
      </p:sp>
    </p:spTree>
    <p:extLst>
      <p:ext uri="{BB962C8B-B14F-4D97-AF65-F5344CB8AC3E}">
        <p14:creationId xmlns:p14="http://schemas.microsoft.com/office/powerpoint/2010/main" xmlns="" val="16764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03AA886-0764-492D-91EC-0FE9BA0BCB45}"/>
              </a:ext>
            </a:extLst>
          </p:cNvPr>
          <p:cNvSpPr>
            <a:spLocks noGrp="1"/>
          </p:cNvSpPr>
          <p:nvPr>
            <p:ph type="title"/>
          </p:nvPr>
        </p:nvSpPr>
        <p:spPr/>
        <p:txBody>
          <a:bodyPr/>
          <a:lstStyle/>
          <a:p>
            <a:r>
              <a:rPr lang="el-GR" dirty="0"/>
              <a:t>Κοινωνικές ανισότητες στην εκπαίδευση</a:t>
            </a:r>
          </a:p>
        </p:txBody>
      </p:sp>
      <p:sp>
        <p:nvSpPr>
          <p:cNvPr id="3" name="Θέση περιεχομένου 2">
            <a:extLst>
              <a:ext uri="{FF2B5EF4-FFF2-40B4-BE49-F238E27FC236}">
                <a16:creationId xmlns:a16="http://schemas.microsoft.com/office/drawing/2014/main" xmlns="" id="{84D5F113-ABB2-40ED-BBFB-B29725376642}"/>
              </a:ext>
            </a:extLst>
          </p:cNvPr>
          <p:cNvSpPr>
            <a:spLocks noGrp="1"/>
          </p:cNvSpPr>
          <p:nvPr>
            <p:ph idx="1"/>
          </p:nvPr>
        </p:nvSpPr>
        <p:spPr/>
        <p:txBody>
          <a:bodyPr/>
          <a:lstStyle/>
          <a:p>
            <a:pPr marL="0" indent="0">
              <a:buNone/>
            </a:pPr>
            <a:r>
              <a:rPr lang="el-GR" dirty="0"/>
              <a:t> </a:t>
            </a:r>
          </a:p>
          <a:p>
            <a:r>
              <a:rPr lang="el-GR" sz="2800" dirty="0"/>
              <a:t>Πώς εκδηλώνονται οι κοινωνικές διαφορές στο χώρο του σχολείου; Επηρεάζουν την εκπαιδευτική διαδικασία ή το σχολείο </a:t>
            </a:r>
            <a:r>
              <a:rPr lang="el-GR" sz="2800" dirty="0" err="1"/>
              <a:t>παραµένει</a:t>
            </a:r>
            <a:r>
              <a:rPr lang="el-GR" sz="2800" dirty="0"/>
              <a:t> στεγανό και ουδέτερο απέναντί τους; Έχει ευθύνη ο εκπαιδευτικός </a:t>
            </a:r>
            <a:r>
              <a:rPr lang="el-GR" sz="2800" dirty="0" err="1"/>
              <a:t>θεσµός</a:t>
            </a:r>
            <a:r>
              <a:rPr lang="el-GR" sz="2800" dirty="0"/>
              <a:t> για τις ανισότητες που χαρακτηρίζουν την κοινωνία; </a:t>
            </a:r>
          </a:p>
        </p:txBody>
      </p:sp>
    </p:spTree>
    <p:extLst>
      <p:ext uri="{BB962C8B-B14F-4D97-AF65-F5344CB8AC3E}">
        <p14:creationId xmlns:p14="http://schemas.microsoft.com/office/powerpoint/2010/main" xmlns="" val="721330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DEF0D62-9CB1-496E-9CED-35AE3501C63C}"/>
              </a:ext>
            </a:extLst>
          </p:cNvPr>
          <p:cNvSpPr>
            <a:spLocks noGrp="1"/>
          </p:cNvSpPr>
          <p:nvPr>
            <p:ph idx="1"/>
          </p:nvPr>
        </p:nvSpPr>
        <p:spPr>
          <a:xfrm>
            <a:off x="2589212" y="680936"/>
            <a:ext cx="8915400" cy="5230286"/>
          </a:xfrm>
        </p:spPr>
        <p:txBody>
          <a:bodyPr>
            <a:normAutofit/>
          </a:bodyPr>
          <a:lstStyle/>
          <a:p>
            <a:endParaRPr lang="el-GR" sz="2400" b="1" dirty="0"/>
          </a:p>
          <a:p>
            <a:r>
              <a:rPr lang="el-GR" sz="2400" b="1" dirty="0"/>
              <a:t>Εκπαιδευτικοί και ανισότητες: Ρόλος</a:t>
            </a:r>
          </a:p>
          <a:p>
            <a:endParaRPr lang="el-GR" sz="2400" b="1" dirty="0"/>
          </a:p>
          <a:p>
            <a:r>
              <a:rPr lang="el-GR" sz="2400" dirty="0"/>
              <a:t> ∆εν αποφασίζουν οι εκπαιδευτικοί για το </a:t>
            </a:r>
            <a:r>
              <a:rPr lang="el-GR" sz="2400" dirty="0" err="1"/>
              <a:t>περιεχόµενο</a:t>
            </a:r>
            <a:r>
              <a:rPr lang="el-GR" sz="2400" dirty="0"/>
              <a:t> των γνώσεων που θα µ</a:t>
            </a:r>
            <a:r>
              <a:rPr lang="el-GR" sz="2400" dirty="0" err="1"/>
              <a:t>εταδώσουν</a:t>
            </a:r>
            <a:r>
              <a:rPr lang="el-GR" sz="2400" dirty="0"/>
              <a:t>, </a:t>
            </a:r>
          </a:p>
          <a:p>
            <a:r>
              <a:rPr lang="el-GR" sz="2400" dirty="0"/>
              <a:t>δεν ορίζουν οι ίδιοι τις παιδαγωγικές µ</a:t>
            </a:r>
            <a:r>
              <a:rPr lang="el-GR" sz="2400" dirty="0" err="1"/>
              <a:t>εθόδους</a:t>
            </a:r>
            <a:r>
              <a:rPr lang="el-GR" sz="2400" dirty="0"/>
              <a:t> που οφείλουν να ακολουθήσουν, </a:t>
            </a:r>
          </a:p>
          <a:p>
            <a:r>
              <a:rPr lang="el-GR" sz="2400" dirty="0"/>
              <a:t>δεν µ</a:t>
            </a:r>
            <a:r>
              <a:rPr lang="el-GR" sz="2400" dirty="0" err="1"/>
              <a:t>πορούν</a:t>
            </a:r>
            <a:r>
              <a:rPr lang="el-GR" sz="2400" dirty="0"/>
              <a:t> να υπερβούν τους επιλεκτικούς µ</a:t>
            </a:r>
            <a:r>
              <a:rPr lang="el-GR" sz="2400" dirty="0" err="1"/>
              <a:t>ηχανισµούς</a:t>
            </a:r>
            <a:r>
              <a:rPr lang="el-GR" sz="2400" dirty="0"/>
              <a:t> του σχολείου</a:t>
            </a:r>
          </a:p>
          <a:p>
            <a:endParaRPr lang="el-GR" sz="2400" b="1" dirty="0"/>
          </a:p>
          <a:p>
            <a:endParaRPr lang="el-GR" sz="2400" b="1" dirty="0"/>
          </a:p>
        </p:txBody>
      </p:sp>
    </p:spTree>
    <p:extLst>
      <p:ext uri="{BB962C8B-B14F-4D97-AF65-F5344CB8AC3E}">
        <p14:creationId xmlns:p14="http://schemas.microsoft.com/office/powerpoint/2010/main" xmlns="" val="285492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8A1EA539-01B3-4C27-9AC3-58D6C366181D}"/>
              </a:ext>
            </a:extLst>
          </p:cNvPr>
          <p:cNvSpPr>
            <a:spLocks noGrp="1"/>
          </p:cNvSpPr>
          <p:nvPr>
            <p:ph idx="1"/>
          </p:nvPr>
        </p:nvSpPr>
        <p:spPr>
          <a:xfrm>
            <a:off x="2589212" y="826851"/>
            <a:ext cx="8915400" cy="5084371"/>
          </a:xfrm>
        </p:spPr>
        <p:txBody>
          <a:bodyPr>
            <a:normAutofit/>
          </a:bodyPr>
          <a:lstStyle/>
          <a:p>
            <a:endParaRPr lang="el-GR" sz="2800" dirty="0"/>
          </a:p>
          <a:p>
            <a:r>
              <a:rPr lang="el-GR" sz="2800" dirty="0"/>
              <a:t>οι εκπαιδευτικοί δεν είναι άβουλα όντα που υλοποιούν µε </a:t>
            </a:r>
            <a:r>
              <a:rPr lang="el-GR" sz="2800" dirty="0" err="1"/>
              <a:t>οµοιόµορφο</a:t>
            </a:r>
            <a:r>
              <a:rPr lang="el-GR" sz="2800" dirty="0"/>
              <a:t> και παθητικό τρόπο τις επιταγές του εκπαιδευτικού </a:t>
            </a:r>
            <a:r>
              <a:rPr lang="el-GR" sz="2800" dirty="0" err="1"/>
              <a:t>θεσµού</a:t>
            </a:r>
            <a:r>
              <a:rPr lang="el-GR" sz="2800" dirty="0"/>
              <a:t>. Αντίθετα, </a:t>
            </a:r>
            <a:r>
              <a:rPr lang="el-GR" sz="2800" dirty="0" err="1"/>
              <a:t>ερµηνεύουν</a:t>
            </a:r>
            <a:r>
              <a:rPr lang="el-GR" sz="2800" dirty="0"/>
              <a:t> αυτές τις επιταγές µ</a:t>
            </a:r>
            <a:r>
              <a:rPr lang="el-GR" sz="2800" dirty="0" err="1"/>
              <a:t>έσα</a:t>
            </a:r>
            <a:r>
              <a:rPr lang="el-GR" sz="2800" dirty="0"/>
              <a:t> από τα δικά τους «φίλτρα» και τις µ</a:t>
            </a:r>
            <a:r>
              <a:rPr lang="el-GR" sz="2800" dirty="0" err="1"/>
              <a:t>ετασχηµατίζουν</a:t>
            </a:r>
            <a:r>
              <a:rPr lang="el-GR" sz="2800" dirty="0"/>
              <a:t> σε εκπαιδευτικές πρακτικές που µ</a:t>
            </a:r>
            <a:r>
              <a:rPr lang="el-GR" sz="2800" dirty="0" err="1"/>
              <a:t>πορεί</a:t>
            </a:r>
            <a:r>
              <a:rPr lang="el-GR" sz="2800" dirty="0"/>
              <a:t> να διαφέρουν </a:t>
            </a:r>
            <a:r>
              <a:rPr lang="el-GR" sz="2800" dirty="0" err="1"/>
              <a:t>σηµαντικά</a:t>
            </a:r>
            <a:r>
              <a:rPr lang="el-GR" sz="2800" dirty="0"/>
              <a:t> µ</a:t>
            </a:r>
            <a:r>
              <a:rPr lang="el-GR" sz="2800" dirty="0" err="1"/>
              <a:t>εταξύ</a:t>
            </a:r>
            <a:r>
              <a:rPr lang="el-GR" sz="2800" dirty="0"/>
              <a:t> τους</a:t>
            </a:r>
          </a:p>
        </p:txBody>
      </p:sp>
    </p:spTree>
    <p:extLst>
      <p:ext uri="{BB962C8B-B14F-4D97-AF65-F5344CB8AC3E}">
        <p14:creationId xmlns:p14="http://schemas.microsoft.com/office/powerpoint/2010/main" xmlns="" val="325892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592C551-B04F-4329-B34C-925330C843AC}"/>
              </a:ext>
            </a:extLst>
          </p:cNvPr>
          <p:cNvSpPr>
            <a:spLocks noGrp="1"/>
          </p:cNvSpPr>
          <p:nvPr>
            <p:ph idx="1"/>
          </p:nvPr>
        </p:nvSpPr>
        <p:spPr>
          <a:xfrm>
            <a:off x="2589212" y="729574"/>
            <a:ext cx="8915400" cy="5181648"/>
          </a:xfrm>
        </p:spPr>
        <p:txBody>
          <a:bodyPr/>
          <a:lstStyle/>
          <a:p>
            <a:r>
              <a:rPr lang="el-GR" sz="2400" dirty="0"/>
              <a:t> Το αναλυτικό </a:t>
            </a:r>
            <a:r>
              <a:rPr lang="el-GR" sz="2400" dirty="0" err="1"/>
              <a:t>πρόγρα</a:t>
            </a:r>
            <a:r>
              <a:rPr lang="el-GR" sz="2400" dirty="0"/>
              <a:t>µµα στο ελληνικό σχολείο είναι κοινό και </a:t>
            </a:r>
            <a:r>
              <a:rPr lang="el-GR" sz="2400" dirty="0" err="1"/>
              <a:t>δεσµευτικό</a:t>
            </a:r>
            <a:r>
              <a:rPr lang="el-GR" sz="2400" dirty="0"/>
              <a:t>, </a:t>
            </a:r>
          </a:p>
          <a:p>
            <a:r>
              <a:rPr lang="el-GR" sz="2400" dirty="0"/>
              <a:t>το σχολικό εγχειρίδιο ένα και υποχρεωτικό, </a:t>
            </a:r>
          </a:p>
          <a:p>
            <a:r>
              <a:rPr lang="el-GR" sz="2400" dirty="0"/>
              <a:t>οι πρακτικές των εκπαιδευτικών </a:t>
            </a:r>
            <a:r>
              <a:rPr lang="el-GR" sz="2400" dirty="0" err="1"/>
              <a:t>όµως</a:t>
            </a:r>
            <a:r>
              <a:rPr lang="el-GR" sz="2400" dirty="0"/>
              <a:t> δεν είναι </a:t>
            </a:r>
            <a:r>
              <a:rPr lang="el-GR" sz="2400" dirty="0" err="1"/>
              <a:t>πανοµοιότυπες</a:t>
            </a:r>
            <a:r>
              <a:rPr lang="el-GR" sz="2400" dirty="0"/>
              <a:t>. </a:t>
            </a:r>
          </a:p>
          <a:p>
            <a:r>
              <a:rPr lang="el-GR" sz="2400" dirty="0"/>
              <a:t>Οι εκπαιδευτικοί δεν µ</a:t>
            </a:r>
            <a:r>
              <a:rPr lang="el-GR" sz="2400" dirty="0" err="1"/>
              <a:t>πορούν</a:t>
            </a:r>
            <a:r>
              <a:rPr lang="el-GR" sz="2400" dirty="0"/>
              <a:t> να ακυρώσουν την κοινωνική επιλογή που ασκεί το σχολείο. Μπορούν </a:t>
            </a:r>
            <a:r>
              <a:rPr lang="el-GR" sz="2400" dirty="0" err="1"/>
              <a:t>όµως</a:t>
            </a:r>
            <a:r>
              <a:rPr lang="el-GR" sz="2400" dirty="0"/>
              <a:t>, αξιοποιώντας αυτές τις µ</a:t>
            </a:r>
            <a:r>
              <a:rPr lang="el-GR" sz="2400" dirty="0" err="1"/>
              <a:t>ικρές</a:t>
            </a:r>
            <a:r>
              <a:rPr lang="el-GR" sz="2400" dirty="0"/>
              <a:t> δυνατότητες ευελιξίας του </a:t>
            </a:r>
            <a:r>
              <a:rPr lang="el-GR" sz="2400" dirty="0" err="1"/>
              <a:t>θεσµού</a:t>
            </a:r>
            <a:r>
              <a:rPr lang="el-GR" sz="2400" dirty="0"/>
              <a:t>, αυτά τα περιθώρια </a:t>
            </a:r>
            <a:r>
              <a:rPr lang="el-GR" sz="2400" dirty="0" err="1"/>
              <a:t>αυτόνοµης</a:t>
            </a:r>
            <a:r>
              <a:rPr lang="el-GR" sz="2400" dirty="0"/>
              <a:t> </a:t>
            </a:r>
            <a:r>
              <a:rPr lang="el-GR" sz="2400" dirty="0" err="1"/>
              <a:t>παρέµβασης</a:t>
            </a:r>
            <a:r>
              <a:rPr lang="el-GR" sz="2400" dirty="0"/>
              <a:t>, να </a:t>
            </a:r>
            <a:r>
              <a:rPr lang="el-GR" sz="2400" dirty="0" err="1"/>
              <a:t>συµβάλουν</a:t>
            </a:r>
            <a:r>
              <a:rPr lang="el-GR" sz="2400" dirty="0"/>
              <a:t> αποφασιστικά στην </a:t>
            </a:r>
            <a:r>
              <a:rPr lang="el-GR" sz="2400" dirty="0" err="1"/>
              <a:t>άµβλυνση</a:t>
            </a:r>
            <a:r>
              <a:rPr lang="el-GR" sz="2400" dirty="0"/>
              <a:t> των κοινωνικών διακρίσεων στην εκπαίδευση. </a:t>
            </a:r>
          </a:p>
          <a:p>
            <a:endParaRPr lang="el-GR" dirty="0"/>
          </a:p>
        </p:txBody>
      </p:sp>
    </p:spTree>
    <p:extLst>
      <p:ext uri="{BB962C8B-B14F-4D97-AF65-F5344CB8AC3E}">
        <p14:creationId xmlns:p14="http://schemas.microsoft.com/office/powerpoint/2010/main" xmlns="" val="143348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54B4393-ACAD-4B03-8ABE-1A7FBD43DBF9}"/>
              </a:ext>
            </a:extLst>
          </p:cNvPr>
          <p:cNvSpPr>
            <a:spLocks noGrp="1"/>
          </p:cNvSpPr>
          <p:nvPr>
            <p:ph idx="1"/>
          </p:nvPr>
        </p:nvSpPr>
        <p:spPr>
          <a:xfrm>
            <a:off x="2589212" y="729574"/>
            <a:ext cx="8915400" cy="5181648"/>
          </a:xfrm>
        </p:spPr>
        <p:txBody>
          <a:bodyPr>
            <a:normAutofit/>
          </a:bodyPr>
          <a:lstStyle/>
          <a:p>
            <a:endParaRPr lang="el-GR" sz="2800" dirty="0"/>
          </a:p>
          <a:p>
            <a:r>
              <a:rPr lang="el-GR" sz="2800" dirty="0"/>
              <a:t>Παλιότερα οι εκπαιδευτικοί (και όχι µόνο) πίστευαν βαθιά ότι η καλή ή η κακή επίδοση του παιδιού στο σχολείο καθορίζεται από το πόσο έξυπνο είναι. Κάποια παιδιά είναι «</a:t>
            </a:r>
            <a:r>
              <a:rPr lang="el-GR" sz="2800" dirty="0" err="1"/>
              <a:t>πλασµένα</a:t>
            </a:r>
            <a:r>
              <a:rPr lang="el-GR" sz="2800" dirty="0"/>
              <a:t> για </a:t>
            </a:r>
            <a:r>
              <a:rPr lang="el-GR" sz="2800" dirty="0" err="1"/>
              <a:t>γρά</a:t>
            </a:r>
            <a:r>
              <a:rPr lang="el-GR" sz="2800" dirty="0"/>
              <a:t>µµ</a:t>
            </a:r>
            <a:r>
              <a:rPr lang="el-GR" sz="2800" dirty="0" err="1"/>
              <a:t>ατα</a:t>
            </a:r>
            <a:r>
              <a:rPr lang="el-GR" sz="2800" dirty="0"/>
              <a:t>» και κάποια άλλα «δεν τα παίρνουν»</a:t>
            </a:r>
          </a:p>
          <a:p>
            <a:endParaRPr lang="el-GR" sz="2800" dirty="0"/>
          </a:p>
          <a:p>
            <a:endParaRPr lang="el-GR" sz="2800" dirty="0"/>
          </a:p>
          <a:p>
            <a:r>
              <a:rPr lang="el-GR" sz="2800" dirty="0"/>
              <a:t>ανίσχυρη</a:t>
            </a:r>
          </a:p>
          <a:p>
            <a:endParaRPr lang="el-GR" sz="2800" dirty="0"/>
          </a:p>
        </p:txBody>
      </p:sp>
      <p:sp>
        <p:nvSpPr>
          <p:cNvPr id="4" name="Βέλος: Κάτω 3">
            <a:extLst>
              <a:ext uri="{FF2B5EF4-FFF2-40B4-BE49-F238E27FC236}">
                <a16:creationId xmlns:a16="http://schemas.microsoft.com/office/drawing/2014/main" xmlns="" id="{081D31BC-AAA9-4BEE-8A39-06510DFF8E2B}"/>
              </a:ext>
            </a:extLst>
          </p:cNvPr>
          <p:cNvSpPr/>
          <p:nvPr/>
        </p:nvSpPr>
        <p:spPr>
          <a:xfrm>
            <a:off x="5199608" y="3888806"/>
            <a:ext cx="484632" cy="5836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427659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BDE7BAC-C1BC-46F7-9F4A-A04933EAAACD}"/>
              </a:ext>
            </a:extLst>
          </p:cNvPr>
          <p:cNvSpPr>
            <a:spLocks noGrp="1"/>
          </p:cNvSpPr>
          <p:nvPr>
            <p:ph idx="1"/>
          </p:nvPr>
        </p:nvSpPr>
        <p:spPr>
          <a:xfrm>
            <a:off x="2589212" y="865762"/>
            <a:ext cx="8915400" cy="5045460"/>
          </a:xfrm>
        </p:spPr>
        <p:txBody>
          <a:bodyPr>
            <a:normAutofit/>
          </a:bodyPr>
          <a:lstStyle/>
          <a:p>
            <a:endParaRPr lang="el-GR" sz="2400" dirty="0"/>
          </a:p>
          <a:p>
            <a:r>
              <a:rPr lang="el-GR" sz="2400" dirty="0"/>
              <a:t>γενετική </a:t>
            </a:r>
            <a:r>
              <a:rPr lang="el-GR" sz="2400" dirty="0" err="1"/>
              <a:t>κληρονοµιά</a:t>
            </a:r>
            <a:r>
              <a:rPr lang="el-GR" sz="2400" dirty="0"/>
              <a:t> και περιβάλλον (δηλαδή κοινωνικές συνθήκες) βρίσκονται σε µ</a:t>
            </a:r>
            <a:r>
              <a:rPr lang="el-GR" sz="2400" dirty="0" err="1"/>
              <a:t>ια</a:t>
            </a:r>
            <a:r>
              <a:rPr lang="el-GR" sz="2400" dirty="0"/>
              <a:t> </a:t>
            </a:r>
            <a:r>
              <a:rPr lang="el-GR" sz="2400" dirty="0" err="1"/>
              <a:t>δυναµική</a:t>
            </a:r>
            <a:r>
              <a:rPr lang="el-GR" sz="2400" dirty="0"/>
              <a:t> σχέση αλληλεπίδρασης, από την οποία προκύπτει η µ</a:t>
            </a:r>
            <a:r>
              <a:rPr lang="el-GR" sz="2400" dirty="0" err="1"/>
              <a:t>οναδικότητα</a:t>
            </a:r>
            <a:r>
              <a:rPr lang="el-GR" sz="2400" dirty="0"/>
              <a:t> κάθε </a:t>
            </a:r>
            <a:r>
              <a:rPr lang="el-GR" sz="2400" dirty="0" err="1"/>
              <a:t>ατόµου</a:t>
            </a:r>
            <a:r>
              <a:rPr lang="el-GR" sz="2400" dirty="0"/>
              <a:t>. Παράλληλα, εδώ και δεκαετίες συνεχίζεται διεθνώς µ</a:t>
            </a:r>
            <a:r>
              <a:rPr lang="el-GR" sz="2400" dirty="0" err="1"/>
              <a:t>ια</a:t>
            </a:r>
            <a:r>
              <a:rPr lang="el-GR" sz="2400" dirty="0"/>
              <a:t> µ</a:t>
            </a:r>
            <a:r>
              <a:rPr lang="el-GR" sz="2400" dirty="0" err="1"/>
              <a:t>εγάλη</a:t>
            </a:r>
            <a:r>
              <a:rPr lang="el-GR" sz="2400" dirty="0"/>
              <a:t> συζήτηση για τις κοινωνικές συνέπειες αυτού του µ</a:t>
            </a:r>
            <a:r>
              <a:rPr lang="el-GR" sz="2400" dirty="0" err="1"/>
              <a:t>ύθου</a:t>
            </a:r>
            <a:r>
              <a:rPr lang="el-GR" sz="2400" dirty="0"/>
              <a:t>. </a:t>
            </a:r>
          </a:p>
        </p:txBody>
      </p:sp>
    </p:spTree>
    <p:extLst>
      <p:ext uri="{BB962C8B-B14F-4D97-AF65-F5344CB8AC3E}">
        <p14:creationId xmlns:p14="http://schemas.microsoft.com/office/powerpoint/2010/main" xmlns="" val="4188025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1FDAD39F-19D7-4880-825F-9E3C0AB988D9}"/>
              </a:ext>
            </a:extLst>
          </p:cNvPr>
          <p:cNvSpPr>
            <a:spLocks noGrp="1"/>
          </p:cNvSpPr>
          <p:nvPr>
            <p:ph idx="1"/>
          </p:nvPr>
        </p:nvSpPr>
        <p:spPr>
          <a:xfrm>
            <a:off x="2589212" y="817123"/>
            <a:ext cx="8915400" cy="5094099"/>
          </a:xfrm>
        </p:spPr>
        <p:txBody>
          <a:bodyPr>
            <a:normAutofit/>
          </a:bodyPr>
          <a:lstStyle/>
          <a:p>
            <a:r>
              <a:rPr lang="el-GR" sz="2800" dirty="0"/>
              <a:t>Ωστόσο:</a:t>
            </a:r>
          </a:p>
          <a:p>
            <a:pPr marL="0" indent="0">
              <a:buNone/>
            </a:pPr>
            <a:r>
              <a:rPr lang="el-GR" sz="2800" dirty="0"/>
              <a:t>Μπορεί οι εκπαιδευτικοί </a:t>
            </a:r>
            <a:r>
              <a:rPr lang="el-GR" sz="2800" dirty="0" err="1"/>
              <a:t>σήµερα</a:t>
            </a:r>
            <a:r>
              <a:rPr lang="el-GR" sz="2800" dirty="0"/>
              <a:t> να είναι </a:t>
            </a:r>
            <a:r>
              <a:rPr lang="el-GR" sz="2800" dirty="0" err="1"/>
              <a:t>πρόθυµοι</a:t>
            </a:r>
            <a:r>
              <a:rPr lang="el-GR" sz="2800" dirty="0"/>
              <a:t> να αναγνωρίσουν ότι η σχολική επιτυχία δεν είναι </a:t>
            </a:r>
            <a:r>
              <a:rPr lang="el-GR" sz="2800" dirty="0" err="1"/>
              <a:t>θέµα</a:t>
            </a:r>
            <a:r>
              <a:rPr lang="el-GR" sz="2800" dirty="0"/>
              <a:t> εγγενών νοητικών ικανοτήτων, ταυτόχρονα </a:t>
            </a:r>
            <a:r>
              <a:rPr lang="el-GR" sz="2800" dirty="0" err="1"/>
              <a:t>όµως</a:t>
            </a:r>
            <a:r>
              <a:rPr lang="el-GR" sz="2800" dirty="0"/>
              <a:t> συχνά περιγράφουν ως «</a:t>
            </a:r>
            <a:r>
              <a:rPr lang="el-GR" sz="2800" dirty="0" err="1"/>
              <a:t>χαρισµατικά</a:t>
            </a:r>
            <a:r>
              <a:rPr lang="el-GR" sz="2800" dirty="0"/>
              <a:t> παιδιά» τους καλούς µ</a:t>
            </a:r>
            <a:r>
              <a:rPr lang="el-GR" sz="2800" dirty="0" err="1"/>
              <a:t>αθητές</a:t>
            </a:r>
            <a:r>
              <a:rPr lang="el-GR" sz="2800" dirty="0"/>
              <a:t> τους. </a:t>
            </a:r>
          </a:p>
          <a:p>
            <a:pPr marL="0" indent="0">
              <a:buNone/>
            </a:pPr>
            <a:r>
              <a:rPr lang="el-GR" sz="2800" dirty="0"/>
              <a:t> </a:t>
            </a:r>
          </a:p>
        </p:txBody>
      </p:sp>
    </p:spTree>
    <p:extLst>
      <p:ext uri="{BB962C8B-B14F-4D97-AF65-F5344CB8AC3E}">
        <p14:creationId xmlns:p14="http://schemas.microsoft.com/office/powerpoint/2010/main" xmlns="" val="1858238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372411BF-3472-4E8A-9A6F-3850EA572C3D}"/>
              </a:ext>
            </a:extLst>
          </p:cNvPr>
          <p:cNvSpPr>
            <a:spLocks noGrp="1"/>
          </p:cNvSpPr>
          <p:nvPr>
            <p:ph idx="1"/>
          </p:nvPr>
        </p:nvSpPr>
        <p:spPr>
          <a:xfrm>
            <a:off x="2589212" y="877078"/>
            <a:ext cx="8915400" cy="5034144"/>
          </a:xfrm>
        </p:spPr>
        <p:txBody>
          <a:bodyPr>
            <a:normAutofit/>
          </a:bodyPr>
          <a:lstStyle/>
          <a:p>
            <a:r>
              <a:rPr lang="el-GR" sz="2400" dirty="0"/>
              <a:t>Μια άλλη </a:t>
            </a:r>
            <a:r>
              <a:rPr lang="el-GR" sz="2400" dirty="0" err="1"/>
              <a:t>ερµηνεία</a:t>
            </a:r>
            <a:r>
              <a:rPr lang="el-GR" sz="2400" dirty="0"/>
              <a:t> της σχολικής αποτυχίας, πολύ ισχυρή στους εκπαιδευτικούς κύκλους, είναι η </a:t>
            </a:r>
            <a:r>
              <a:rPr lang="el-GR" sz="2400" dirty="0" err="1"/>
              <a:t>ερµηνεία</a:t>
            </a:r>
            <a:r>
              <a:rPr lang="el-GR" sz="2400" dirty="0"/>
              <a:t> της «</a:t>
            </a:r>
            <a:r>
              <a:rPr lang="el-GR" sz="2400" dirty="0" err="1"/>
              <a:t>πολιτισµικής</a:t>
            </a:r>
            <a:r>
              <a:rPr lang="el-GR" sz="2400" dirty="0"/>
              <a:t> στέρησης» ή του «</a:t>
            </a:r>
            <a:r>
              <a:rPr lang="el-GR" sz="2400" dirty="0" err="1"/>
              <a:t>κοινωνικο</a:t>
            </a:r>
            <a:r>
              <a:rPr lang="el-GR" sz="2400" dirty="0"/>
              <a:t>-µ</a:t>
            </a:r>
            <a:r>
              <a:rPr lang="el-GR" sz="2400" dirty="0" err="1"/>
              <a:t>ορφωτικού</a:t>
            </a:r>
            <a:r>
              <a:rPr lang="el-GR" sz="2400" dirty="0"/>
              <a:t> </a:t>
            </a:r>
            <a:r>
              <a:rPr lang="el-GR" sz="2400" dirty="0" err="1"/>
              <a:t>ελλεί</a:t>
            </a:r>
            <a:r>
              <a:rPr lang="el-GR" sz="2400" dirty="0"/>
              <a:t>µµ</a:t>
            </a:r>
            <a:r>
              <a:rPr lang="el-GR" sz="2400" dirty="0" err="1"/>
              <a:t>ατος</a:t>
            </a:r>
            <a:r>
              <a:rPr lang="el-GR" sz="2400" dirty="0"/>
              <a:t>». </a:t>
            </a:r>
            <a:r>
              <a:rPr lang="el-GR" sz="2400" dirty="0" err="1"/>
              <a:t>Σύµφωνα</a:t>
            </a:r>
            <a:r>
              <a:rPr lang="el-GR" sz="2400" dirty="0"/>
              <a:t> µε αυτήν, την κύρια ευθύνη για την κακή σχολική επίδοση των µ</a:t>
            </a:r>
            <a:r>
              <a:rPr lang="el-GR" sz="2400" dirty="0" err="1"/>
              <a:t>αθητών</a:t>
            </a:r>
            <a:r>
              <a:rPr lang="el-GR" sz="2400" dirty="0"/>
              <a:t> φέρει το «</a:t>
            </a:r>
            <a:r>
              <a:rPr lang="el-GR" sz="2400" dirty="0" err="1"/>
              <a:t>στερηµένο</a:t>
            </a:r>
            <a:r>
              <a:rPr lang="el-GR" sz="2400" dirty="0"/>
              <a:t> ―κοινωνικά και µ</a:t>
            </a:r>
            <a:r>
              <a:rPr lang="el-GR" sz="2400" dirty="0" err="1"/>
              <a:t>ορφωτικά</a:t>
            </a:r>
            <a:r>
              <a:rPr lang="el-GR" sz="2400" dirty="0"/>
              <a:t>― οικογενειακό τους περιβάλλον». </a:t>
            </a:r>
          </a:p>
        </p:txBody>
      </p:sp>
    </p:spTree>
    <p:extLst>
      <p:ext uri="{BB962C8B-B14F-4D97-AF65-F5344CB8AC3E}">
        <p14:creationId xmlns:p14="http://schemas.microsoft.com/office/powerpoint/2010/main" xmlns="" val="2430959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BB64185-E2C3-4F63-8F6E-A22D93EE5162}"/>
              </a:ext>
            </a:extLst>
          </p:cNvPr>
          <p:cNvSpPr>
            <a:spLocks noGrp="1"/>
          </p:cNvSpPr>
          <p:nvPr>
            <p:ph idx="1"/>
          </p:nvPr>
        </p:nvSpPr>
        <p:spPr>
          <a:xfrm>
            <a:off x="2589212" y="802433"/>
            <a:ext cx="8915400" cy="5108789"/>
          </a:xfrm>
        </p:spPr>
        <p:txBody>
          <a:bodyPr>
            <a:normAutofit/>
          </a:bodyPr>
          <a:lstStyle/>
          <a:p>
            <a:r>
              <a:rPr lang="el-GR" sz="2400" dirty="0"/>
              <a:t>Ο εκπαιδευτικός </a:t>
            </a:r>
            <a:r>
              <a:rPr lang="el-GR" sz="2400" dirty="0" err="1"/>
              <a:t>θεσµός</a:t>
            </a:r>
            <a:r>
              <a:rPr lang="el-GR" sz="2400" dirty="0"/>
              <a:t> </a:t>
            </a:r>
            <a:r>
              <a:rPr lang="el-GR" sz="2400" dirty="0" err="1"/>
              <a:t>ερµηνεύει</a:t>
            </a:r>
            <a:r>
              <a:rPr lang="el-GR" sz="2400" dirty="0"/>
              <a:t> ως </a:t>
            </a:r>
            <a:r>
              <a:rPr lang="el-GR" sz="2400" dirty="0" err="1"/>
              <a:t>πολιτισµικό</a:t>
            </a:r>
            <a:r>
              <a:rPr lang="el-GR" sz="2400" dirty="0"/>
              <a:t> «</a:t>
            </a:r>
            <a:r>
              <a:rPr lang="el-GR" sz="2400" dirty="0" err="1"/>
              <a:t>έλλει</a:t>
            </a:r>
            <a:r>
              <a:rPr lang="el-GR" sz="2400" dirty="0"/>
              <a:t>µµα» την απόσταση που χωρίζει τα παιδιά των λαϊκών </a:t>
            </a:r>
            <a:r>
              <a:rPr lang="el-GR" sz="2400" dirty="0" err="1"/>
              <a:t>στρωµάτων</a:t>
            </a:r>
            <a:r>
              <a:rPr lang="el-GR" sz="2400" dirty="0"/>
              <a:t> από την κουλτούρα του σχολείου. Μια τέτοια </a:t>
            </a:r>
            <a:r>
              <a:rPr lang="el-GR" sz="2400" dirty="0" err="1"/>
              <a:t>ερµηνεία</a:t>
            </a:r>
            <a:r>
              <a:rPr lang="el-GR" sz="2400" dirty="0"/>
              <a:t> βασίζεται στην παραδοχή ότι η κουλτούρα είναι µία και καθολική, ότι το </a:t>
            </a:r>
            <a:r>
              <a:rPr lang="el-GR" sz="2400" dirty="0" err="1"/>
              <a:t>πολιτισµικό</a:t>
            </a:r>
            <a:r>
              <a:rPr lang="el-GR" sz="2400" dirty="0"/>
              <a:t> </a:t>
            </a:r>
            <a:r>
              <a:rPr lang="el-GR" sz="2400" dirty="0" err="1"/>
              <a:t>περιεχόµενο</a:t>
            </a:r>
            <a:r>
              <a:rPr lang="el-GR" sz="2400" dirty="0"/>
              <a:t> που µ</a:t>
            </a:r>
            <a:r>
              <a:rPr lang="el-GR" sz="2400" dirty="0" err="1"/>
              <a:t>εταδίδει</a:t>
            </a:r>
            <a:r>
              <a:rPr lang="el-GR" sz="2400" dirty="0"/>
              <a:t> το σχολείο (γνώσεις, αξίες, πρότυπα </a:t>
            </a:r>
            <a:r>
              <a:rPr lang="el-GR" sz="2400" dirty="0" err="1"/>
              <a:t>συµπεριφοράς</a:t>
            </a:r>
            <a:r>
              <a:rPr lang="el-GR" sz="2400" dirty="0"/>
              <a:t>, </a:t>
            </a:r>
            <a:r>
              <a:rPr lang="el-GR" sz="2400" dirty="0" err="1"/>
              <a:t>σχήµατα</a:t>
            </a:r>
            <a:r>
              <a:rPr lang="el-GR" sz="2400" dirty="0"/>
              <a:t> αντίληψης και σκέψης) έχει εγγενή και </a:t>
            </a:r>
            <a:r>
              <a:rPr lang="el-GR" sz="2400" dirty="0" err="1"/>
              <a:t>αδιαµφισβήτητη</a:t>
            </a:r>
            <a:r>
              <a:rPr lang="el-GR" sz="2400" dirty="0"/>
              <a:t> αξία.</a:t>
            </a:r>
          </a:p>
        </p:txBody>
      </p:sp>
    </p:spTree>
    <p:extLst>
      <p:ext uri="{BB962C8B-B14F-4D97-AF65-F5344CB8AC3E}">
        <p14:creationId xmlns:p14="http://schemas.microsoft.com/office/powerpoint/2010/main" xmlns="" val="6019221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16220AA1-CBE3-406F-8EEA-1070DD7D9C3B}"/>
              </a:ext>
            </a:extLst>
          </p:cNvPr>
          <p:cNvSpPr>
            <a:spLocks noGrp="1"/>
          </p:cNvSpPr>
          <p:nvPr>
            <p:ph idx="1"/>
          </p:nvPr>
        </p:nvSpPr>
        <p:spPr>
          <a:xfrm>
            <a:off x="2589212" y="597159"/>
            <a:ext cx="8915400" cy="5314063"/>
          </a:xfrm>
        </p:spPr>
        <p:txBody>
          <a:bodyPr>
            <a:normAutofit/>
          </a:bodyPr>
          <a:lstStyle/>
          <a:p>
            <a:r>
              <a:rPr lang="el-GR" sz="2400" dirty="0"/>
              <a:t> Παραβλέπει </a:t>
            </a:r>
            <a:r>
              <a:rPr lang="el-GR" sz="2400" dirty="0" err="1"/>
              <a:t>όµως</a:t>
            </a:r>
            <a:r>
              <a:rPr lang="el-GR" sz="2400" dirty="0"/>
              <a:t> το γεγονός ότι η κουλτούρα (όπως και η γλώσσα) είναι ταξικά </a:t>
            </a:r>
            <a:r>
              <a:rPr lang="el-GR" sz="2400" dirty="0" err="1"/>
              <a:t>προσδιορισµένη</a:t>
            </a:r>
            <a:r>
              <a:rPr lang="el-GR" sz="2400" dirty="0"/>
              <a:t> και ότι αυτό που </a:t>
            </a:r>
            <a:r>
              <a:rPr lang="el-GR" sz="2400" dirty="0" err="1"/>
              <a:t>εµφανίζεται</a:t>
            </a:r>
            <a:r>
              <a:rPr lang="el-GR" sz="2400" dirty="0"/>
              <a:t> ως «η» (µ</a:t>
            </a:r>
            <a:r>
              <a:rPr lang="el-GR" sz="2400" dirty="0" err="1"/>
              <a:t>οναδική</a:t>
            </a:r>
            <a:r>
              <a:rPr lang="el-GR" sz="2400" dirty="0"/>
              <a:t>) κουλτούρα είναι, στην </a:t>
            </a:r>
            <a:r>
              <a:rPr lang="el-GR" sz="2400" dirty="0" err="1"/>
              <a:t>πραγµατικότητα</a:t>
            </a:r>
            <a:r>
              <a:rPr lang="el-GR" sz="2400" dirty="0"/>
              <a:t>, η κουλτούρα των κυρίαρχων κοινωνικά </a:t>
            </a:r>
            <a:r>
              <a:rPr lang="el-GR" sz="2400" dirty="0" err="1"/>
              <a:t>στρωµάτων</a:t>
            </a:r>
            <a:r>
              <a:rPr lang="el-GR" sz="2400" dirty="0"/>
              <a:t>. Τα λαϊκά </a:t>
            </a:r>
            <a:r>
              <a:rPr lang="el-GR" sz="2400" dirty="0" err="1"/>
              <a:t>στρώµατα</a:t>
            </a:r>
            <a:r>
              <a:rPr lang="el-GR" sz="2400" dirty="0"/>
              <a:t> είναι φορείς µ</a:t>
            </a:r>
            <a:r>
              <a:rPr lang="el-GR" sz="2400" dirty="0" err="1"/>
              <a:t>ιας</a:t>
            </a:r>
            <a:r>
              <a:rPr lang="el-GR" sz="2400" dirty="0"/>
              <a:t> κουλτούρας (όπως άλλωστε και γλώσσας) σε µ</a:t>
            </a:r>
            <a:r>
              <a:rPr lang="el-GR" sz="2400" dirty="0" err="1"/>
              <a:t>εγάλο</a:t>
            </a:r>
            <a:r>
              <a:rPr lang="el-GR" sz="2400" dirty="0"/>
              <a:t> </a:t>
            </a:r>
            <a:r>
              <a:rPr lang="el-GR" sz="2400" dirty="0" err="1"/>
              <a:t>βαθµό</a:t>
            </a:r>
            <a:r>
              <a:rPr lang="el-GR" sz="2400" dirty="0"/>
              <a:t> διαφορετικής από την κυρίαρχη, η οποία </a:t>
            </a:r>
            <a:r>
              <a:rPr lang="el-GR" sz="2400" dirty="0" err="1"/>
              <a:t>όµως</a:t>
            </a:r>
            <a:r>
              <a:rPr lang="el-GR" sz="2400" dirty="0"/>
              <a:t> δεν </a:t>
            </a:r>
            <a:r>
              <a:rPr lang="el-GR" sz="2400" dirty="0" err="1"/>
              <a:t>ενσωµατώνεται</a:t>
            </a:r>
            <a:r>
              <a:rPr lang="el-GR" sz="2400" dirty="0"/>
              <a:t> στο </a:t>
            </a:r>
            <a:r>
              <a:rPr lang="el-GR" sz="2400" dirty="0" err="1"/>
              <a:t>περιεχόµενο</a:t>
            </a:r>
            <a:r>
              <a:rPr lang="el-GR" sz="2400" dirty="0"/>
              <a:t> της εκπαίδευσης. </a:t>
            </a:r>
          </a:p>
        </p:txBody>
      </p:sp>
    </p:spTree>
    <p:extLst>
      <p:ext uri="{BB962C8B-B14F-4D97-AF65-F5344CB8AC3E}">
        <p14:creationId xmlns:p14="http://schemas.microsoft.com/office/powerpoint/2010/main" xmlns="" val="3655733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66C9C34-27D9-4F50-B1A0-98D248322911}"/>
              </a:ext>
            </a:extLst>
          </p:cNvPr>
          <p:cNvSpPr>
            <a:spLocks noGrp="1"/>
          </p:cNvSpPr>
          <p:nvPr>
            <p:ph type="title"/>
          </p:nvPr>
        </p:nvSpPr>
        <p:spPr/>
        <p:txBody>
          <a:bodyPr/>
          <a:lstStyle/>
          <a:p>
            <a:r>
              <a:rPr lang="el-GR" dirty="0"/>
              <a:t>Κουλτούρα των κυρίαρχων τάξεων και σχολείο </a:t>
            </a:r>
          </a:p>
        </p:txBody>
      </p:sp>
      <p:sp>
        <p:nvSpPr>
          <p:cNvPr id="3" name="Θέση περιεχομένου 2">
            <a:extLst>
              <a:ext uri="{FF2B5EF4-FFF2-40B4-BE49-F238E27FC236}">
                <a16:creationId xmlns:a16="http://schemas.microsoft.com/office/drawing/2014/main" xmlns="" id="{16FC63B6-D2DF-4AFE-A58C-8BEE5903E0D9}"/>
              </a:ext>
            </a:extLst>
          </p:cNvPr>
          <p:cNvSpPr>
            <a:spLocks noGrp="1"/>
          </p:cNvSpPr>
          <p:nvPr>
            <p:ph idx="1"/>
          </p:nvPr>
        </p:nvSpPr>
        <p:spPr/>
        <p:txBody>
          <a:bodyPr>
            <a:normAutofit/>
          </a:bodyPr>
          <a:lstStyle/>
          <a:p>
            <a:r>
              <a:rPr lang="el-GR" sz="2400" dirty="0"/>
              <a:t>Το σχολείο λοιπόν λειτουργεί µε βάση ένα πρότυπο, µ</a:t>
            </a:r>
            <a:r>
              <a:rPr lang="el-GR" sz="2400" dirty="0" err="1"/>
              <a:t>ια</a:t>
            </a:r>
            <a:r>
              <a:rPr lang="el-GR" sz="2400" dirty="0"/>
              <a:t> </a:t>
            </a:r>
            <a:r>
              <a:rPr lang="el-GR" sz="2400" dirty="0" err="1"/>
              <a:t>νόρµα</a:t>
            </a:r>
            <a:r>
              <a:rPr lang="el-GR" sz="2400" dirty="0"/>
              <a:t>, µε το οποίο τα παιδιά, ανάλογα µε την κοινωνική τους προέλευση, είναι άνισα </a:t>
            </a:r>
            <a:r>
              <a:rPr lang="el-GR" sz="2400" dirty="0" err="1"/>
              <a:t>εξοικειωµένα</a:t>
            </a:r>
            <a:r>
              <a:rPr lang="el-GR" sz="2400" dirty="0"/>
              <a:t>. </a:t>
            </a:r>
          </a:p>
          <a:p>
            <a:r>
              <a:rPr lang="el-GR" sz="2400" dirty="0"/>
              <a:t>Την απουσία εξοικείωσης, και συνεπώς την κοινωνική και </a:t>
            </a:r>
            <a:r>
              <a:rPr lang="el-GR" sz="2400" dirty="0" err="1"/>
              <a:t>πολιτισµική</a:t>
            </a:r>
            <a:r>
              <a:rPr lang="el-GR" sz="2400" dirty="0"/>
              <a:t> απόσταση, οι εκπαιδευτικοί την </a:t>
            </a:r>
            <a:r>
              <a:rPr lang="el-GR" sz="2400" dirty="0" err="1"/>
              <a:t>ερµηνεύουν</a:t>
            </a:r>
            <a:r>
              <a:rPr lang="el-GR" sz="2400" dirty="0"/>
              <a:t> συχνά ως απουσία </a:t>
            </a:r>
            <a:r>
              <a:rPr lang="el-GR" sz="2400" dirty="0" err="1"/>
              <a:t>ερεθισµάτων</a:t>
            </a:r>
            <a:r>
              <a:rPr lang="el-GR" sz="2400" dirty="0"/>
              <a:t> γενικά και όχι ως απουσία των </a:t>
            </a:r>
            <a:r>
              <a:rPr lang="el-GR" sz="2400" dirty="0" err="1"/>
              <a:t>ερεθισµάτων</a:t>
            </a:r>
            <a:r>
              <a:rPr lang="el-GR" sz="2400" dirty="0"/>
              <a:t> εκείνων που απαιτεί και προϋποθέτει άρρητα το σχολείο</a:t>
            </a:r>
          </a:p>
        </p:txBody>
      </p:sp>
    </p:spTree>
    <p:extLst>
      <p:ext uri="{BB962C8B-B14F-4D97-AF65-F5344CB8AC3E}">
        <p14:creationId xmlns:p14="http://schemas.microsoft.com/office/powerpoint/2010/main" xmlns="" val="260722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04592B8-8159-4CB8-97A7-6AF26B048026}"/>
              </a:ext>
            </a:extLst>
          </p:cNvPr>
          <p:cNvSpPr>
            <a:spLocks noGrp="1"/>
          </p:cNvSpPr>
          <p:nvPr>
            <p:ph type="title"/>
          </p:nvPr>
        </p:nvSpPr>
        <p:spPr>
          <a:xfrm>
            <a:off x="2592925" y="89089"/>
            <a:ext cx="8911687" cy="1280890"/>
          </a:xfrm>
        </p:spPr>
        <p:txBody>
          <a:bodyPr/>
          <a:lstStyle/>
          <a:p>
            <a:r>
              <a:rPr lang="el-GR" dirty="0"/>
              <a:t>Κοινωνικές ανισότητες στην εκπαίδευση</a:t>
            </a:r>
          </a:p>
        </p:txBody>
      </p:sp>
      <p:sp>
        <p:nvSpPr>
          <p:cNvPr id="3" name="Θέση περιεχομένου 2">
            <a:extLst>
              <a:ext uri="{FF2B5EF4-FFF2-40B4-BE49-F238E27FC236}">
                <a16:creationId xmlns:a16="http://schemas.microsoft.com/office/drawing/2014/main" xmlns="" id="{6056D192-C70B-4ED3-9B65-C024EF3519D0}"/>
              </a:ext>
            </a:extLst>
          </p:cNvPr>
          <p:cNvSpPr>
            <a:spLocks noGrp="1"/>
          </p:cNvSpPr>
          <p:nvPr>
            <p:ph idx="1"/>
          </p:nvPr>
        </p:nvSpPr>
        <p:spPr>
          <a:xfrm>
            <a:off x="2589212" y="1118681"/>
            <a:ext cx="8915400" cy="4792541"/>
          </a:xfrm>
        </p:spPr>
        <p:txBody>
          <a:bodyPr>
            <a:normAutofit/>
          </a:bodyPr>
          <a:lstStyle/>
          <a:p>
            <a:r>
              <a:rPr lang="el-GR" sz="2400" dirty="0"/>
              <a:t>Η </a:t>
            </a:r>
            <a:r>
              <a:rPr lang="el-GR" sz="2400" dirty="0" err="1"/>
              <a:t>επιστηµονική</a:t>
            </a:r>
            <a:r>
              <a:rPr lang="el-GR" sz="2400" dirty="0"/>
              <a:t> ανακάλυψη ότι</a:t>
            </a:r>
          </a:p>
          <a:p>
            <a:r>
              <a:rPr lang="el-GR" sz="2400" dirty="0"/>
              <a:t> η σχολική επίδοση εξαρτάται από την κοινωνική προέλευση, ότι </a:t>
            </a:r>
          </a:p>
          <a:p>
            <a:r>
              <a:rPr lang="el-GR" sz="2400" dirty="0"/>
              <a:t>η σχολική ιεραρχία         στην κοινωνική ιεραρχία, αφού οι καλοί µ</a:t>
            </a:r>
            <a:r>
              <a:rPr lang="el-GR" sz="2400" dirty="0" err="1"/>
              <a:t>αθητές</a:t>
            </a:r>
            <a:r>
              <a:rPr lang="el-GR" sz="2400" dirty="0"/>
              <a:t> προέρχονται κατά βάση από τα </a:t>
            </a:r>
            <a:r>
              <a:rPr lang="el-GR" sz="2400" dirty="0" err="1"/>
              <a:t>προνοµιούχα</a:t>
            </a:r>
            <a:r>
              <a:rPr lang="el-GR" sz="2400" dirty="0"/>
              <a:t> κοινωνικά </a:t>
            </a:r>
            <a:r>
              <a:rPr lang="el-GR" sz="2400" dirty="0" err="1"/>
              <a:t>στρώµατα</a:t>
            </a:r>
            <a:r>
              <a:rPr lang="el-GR" sz="2400" dirty="0"/>
              <a:t>, ενώ αντίστροφα τα παιδιά των λαϊκών </a:t>
            </a:r>
            <a:r>
              <a:rPr lang="el-GR" sz="2400" dirty="0" err="1"/>
              <a:t>στρωµάτων</a:t>
            </a:r>
            <a:r>
              <a:rPr lang="el-GR" sz="2400" dirty="0"/>
              <a:t> είναι συνήθως κακοί µ</a:t>
            </a:r>
            <a:r>
              <a:rPr lang="el-GR" sz="2400" dirty="0" err="1"/>
              <a:t>αθητές</a:t>
            </a:r>
            <a:r>
              <a:rPr lang="el-GR" sz="2400" dirty="0"/>
              <a:t>, </a:t>
            </a:r>
          </a:p>
          <a:p>
            <a:r>
              <a:rPr lang="el-GR" sz="2400" dirty="0"/>
              <a:t>ανέτρεψε στη δεκαετία του ’60 την αντίληψη για το ρόλο της εκπαίδευσης και </a:t>
            </a:r>
            <a:r>
              <a:rPr lang="el-GR" sz="2400" dirty="0" err="1"/>
              <a:t>δηµιούργησε</a:t>
            </a:r>
            <a:r>
              <a:rPr lang="el-GR" sz="2400" dirty="0"/>
              <a:t> ένα νέο ερευνητικό πεδίο. </a:t>
            </a:r>
          </a:p>
        </p:txBody>
      </p:sp>
      <p:sp>
        <p:nvSpPr>
          <p:cNvPr id="6" name="Βέλος: Τετραπλό 5">
            <a:extLst>
              <a:ext uri="{FF2B5EF4-FFF2-40B4-BE49-F238E27FC236}">
                <a16:creationId xmlns:a16="http://schemas.microsoft.com/office/drawing/2014/main" xmlns="" id="{D1665AA7-D8F0-489B-BEF3-BA6F41E7D423}"/>
              </a:ext>
            </a:extLst>
          </p:cNvPr>
          <p:cNvSpPr/>
          <p:nvPr/>
        </p:nvSpPr>
        <p:spPr>
          <a:xfrm>
            <a:off x="5727441" y="2189455"/>
            <a:ext cx="737118" cy="653143"/>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706583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C248533-45F7-4725-8300-F18F11DFB7D1}"/>
              </a:ext>
            </a:extLst>
          </p:cNvPr>
          <p:cNvSpPr>
            <a:spLocks noGrp="1"/>
          </p:cNvSpPr>
          <p:nvPr>
            <p:ph idx="1"/>
          </p:nvPr>
        </p:nvSpPr>
        <p:spPr>
          <a:xfrm>
            <a:off x="2589212" y="485192"/>
            <a:ext cx="8915400" cy="5426030"/>
          </a:xfrm>
        </p:spPr>
        <p:txBody>
          <a:bodyPr>
            <a:normAutofit/>
          </a:bodyPr>
          <a:lstStyle/>
          <a:p>
            <a:endParaRPr lang="el-GR" sz="2800" dirty="0"/>
          </a:p>
          <a:p>
            <a:r>
              <a:rPr lang="el-GR" sz="2800" dirty="0"/>
              <a:t>Όντας οι ίδιοι προϊόντα και ταυτόχρονα βασικοί συντελεστές του εκπαιδευτικού </a:t>
            </a:r>
            <a:r>
              <a:rPr lang="el-GR" sz="2800" dirty="0" err="1"/>
              <a:t>θεσµού</a:t>
            </a:r>
            <a:r>
              <a:rPr lang="el-GR" sz="2800" dirty="0"/>
              <a:t>, οι εκπαιδευτικοί έχουν </a:t>
            </a:r>
            <a:r>
              <a:rPr lang="el-GR" sz="2800" dirty="0" err="1"/>
              <a:t>ενσωµατώσει</a:t>
            </a:r>
            <a:r>
              <a:rPr lang="el-GR" sz="2800" dirty="0"/>
              <a:t> ως αυτονόητες τις </a:t>
            </a:r>
            <a:r>
              <a:rPr lang="el-GR" sz="2800" dirty="0" err="1"/>
              <a:t>ταξινοµήσεις</a:t>
            </a:r>
            <a:r>
              <a:rPr lang="el-GR" sz="2800" dirty="0"/>
              <a:t>, τις ιεραρχήσεις και τις αξίες του. </a:t>
            </a:r>
          </a:p>
        </p:txBody>
      </p:sp>
    </p:spTree>
    <p:extLst>
      <p:ext uri="{BB962C8B-B14F-4D97-AF65-F5344CB8AC3E}">
        <p14:creationId xmlns:p14="http://schemas.microsoft.com/office/powerpoint/2010/main" xmlns="" val="2203024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95A54F1-7A63-4CB5-B5F9-965947363F13}"/>
              </a:ext>
            </a:extLst>
          </p:cNvPr>
          <p:cNvSpPr>
            <a:spLocks noGrp="1"/>
          </p:cNvSpPr>
          <p:nvPr>
            <p:ph idx="1"/>
          </p:nvPr>
        </p:nvSpPr>
        <p:spPr>
          <a:xfrm>
            <a:off x="2589212" y="671804"/>
            <a:ext cx="8915400" cy="5239418"/>
          </a:xfrm>
        </p:spPr>
        <p:txBody>
          <a:bodyPr/>
          <a:lstStyle/>
          <a:p>
            <a:pPr marL="0" indent="0">
              <a:buNone/>
            </a:pPr>
            <a:r>
              <a:rPr lang="el-GR" sz="2800" dirty="0"/>
              <a:t> </a:t>
            </a:r>
          </a:p>
          <a:p>
            <a:r>
              <a:rPr lang="el-GR" sz="2800" dirty="0"/>
              <a:t>Αυτό που συχνά </a:t>
            </a:r>
            <a:r>
              <a:rPr lang="el-GR" sz="2800" dirty="0" err="1"/>
              <a:t>ερµηνεύουν</a:t>
            </a:r>
            <a:r>
              <a:rPr lang="el-GR" sz="2800" dirty="0"/>
              <a:t> ως αδιαφορία (των γονιών και των παιδιών) για το σχολείο δεν είναι τίποτε άλλο παρά </a:t>
            </a:r>
            <a:r>
              <a:rPr lang="el-GR" sz="2800" dirty="0" err="1"/>
              <a:t>αποτέλεσµα</a:t>
            </a:r>
            <a:r>
              <a:rPr lang="el-GR" sz="2800" dirty="0"/>
              <a:t> της απόστασης, της άγνοιας των κανόνων και της </a:t>
            </a:r>
            <a:r>
              <a:rPr lang="el-GR" sz="2800" dirty="0" err="1"/>
              <a:t>εσωτερικευµένης</a:t>
            </a:r>
            <a:r>
              <a:rPr lang="el-GR" sz="2800" dirty="0"/>
              <a:t> </a:t>
            </a:r>
            <a:r>
              <a:rPr lang="el-GR" sz="2800" dirty="0" err="1"/>
              <a:t>υποτίµησης</a:t>
            </a:r>
            <a:r>
              <a:rPr lang="el-GR" sz="2800" dirty="0"/>
              <a:t>. </a:t>
            </a:r>
          </a:p>
          <a:p>
            <a:endParaRPr lang="el-GR" dirty="0"/>
          </a:p>
        </p:txBody>
      </p:sp>
    </p:spTree>
    <p:extLst>
      <p:ext uri="{BB962C8B-B14F-4D97-AF65-F5344CB8AC3E}">
        <p14:creationId xmlns:p14="http://schemas.microsoft.com/office/powerpoint/2010/main" xmlns="" val="3158518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94D05C7-2BA2-46C8-A2A8-1C8D89F9DA1B}"/>
              </a:ext>
            </a:extLst>
          </p:cNvPr>
          <p:cNvSpPr>
            <a:spLocks noGrp="1"/>
          </p:cNvSpPr>
          <p:nvPr>
            <p:ph idx="1"/>
          </p:nvPr>
        </p:nvSpPr>
        <p:spPr/>
        <p:txBody>
          <a:bodyPr>
            <a:normAutofit/>
          </a:bodyPr>
          <a:lstStyle/>
          <a:p>
            <a:r>
              <a:rPr lang="el-GR" sz="2800" dirty="0" err="1"/>
              <a:t>Πολυάριθµες</a:t>
            </a:r>
            <a:r>
              <a:rPr lang="el-GR" sz="2800" dirty="0"/>
              <a:t> έρευνες έχουν φέρει στο φως το </a:t>
            </a:r>
            <a:r>
              <a:rPr lang="el-GR" sz="2800" dirty="0" err="1"/>
              <a:t>συµπέρασµα</a:t>
            </a:r>
            <a:r>
              <a:rPr lang="el-GR" sz="2800" dirty="0"/>
              <a:t> ότι οι κρίσεις των εκπαιδευτικών για τους µ</a:t>
            </a:r>
            <a:r>
              <a:rPr lang="el-GR" sz="2800" dirty="0" err="1"/>
              <a:t>αθητές</a:t>
            </a:r>
            <a:r>
              <a:rPr lang="el-GR" sz="2800" dirty="0"/>
              <a:t> τους αλλά και οι προσδοκίες τους γι’ αυτούς επηρεάζονται καθοριστικά αλλά ασυναίσθητα (χωρίς δηλαδή αυτή η επίδραση να είναι «ορατή» στους ίδιους τους εκπαιδευτικούς) από την κοινωνική προέλευση των µ</a:t>
            </a:r>
            <a:r>
              <a:rPr lang="el-GR" sz="2800" dirty="0" err="1"/>
              <a:t>αθητών</a:t>
            </a:r>
            <a:r>
              <a:rPr lang="el-GR" sz="2800" dirty="0"/>
              <a:t> τους. </a:t>
            </a:r>
          </a:p>
        </p:txBody>
      </p:sp>
    </p:spTree>
    <p:extLst>
      <p:ext uri="{BB962C8B-B14F-4D97-AF65-F5344CB8AC3E}">
        <p14:creationId xmlns:p14="http://schemas.microsoft.com/office/powerpoint/2010/main" xmlns="" val="13100008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08E5D51-93D4-49C9-8948-DA70DBF23DC9}"/>
              </a:ext>
            </a:extLst>
          </p:cNvPr>
          <p:cNvSpPr>
            <a:spLocks noGrp="1"/>
          </p:cNvSpPr>
          <p:nvPr>
            <p:ph idx="1"/>
          </p:nvPr>
        </p:nvSpPr>
        <p:spPr>
          <a:xfrm>
            <a:off x="2589212" y="671804"/>
            <a:ext cx="8915400" cy="5239418"/>
          </a:xfrm>
        </p:spPr>
        <p:txBody>
          <a:bodyPr>
            <a:normAutofit/>
          </a:bodyPr>
          <a:lstStyle/>
          <a:p>
            <a:endParaRPr lang="el-GR" sz="2400" dirty="0"/>
          </a:p>
          <a:p>
            <a:r>
              <a:rPr lang="el-GR" sz="2400" dirty="0" err="1"/>
              <a:t>Περιµένουν</a:t>
            </a:r>
            <a:r>
              <a:rPr lang="el-GR" sz="2400" dirty="0"/>
              <a:t> λοιπόν λίγα </a:t>
            </a:r>
            <a:r>
              <a:rPr lang="el-GR" sz="2400" dirty="0" err="1"/>
              <a:t>πράγµατα</a:t>
            </a:r>
            <a:r>
              <a:rPr lang="el-GR" sz="2400" dirty="0"/>
              <a:t> από τους «</a:t>
            </a:r>
            <a:r>
              <a:rPr lang="el-GR" sz="2400" dirty="0" err="1"/>
              <a:t>αδύναµους</a:t>
            </a:r>
            <a:r>
              <a:rPr lang="el-GR" sz="2400" dirty="0"/>
              <a:t>» µ</a:t>
            </a:r>
            <a:r>
              <a:rPr lang="el-GR" sz="2400" dirty="0" err="1"/>
              <a:t>αθητές</a:t>
            </a:r>
            <a:r>
              <a:rPr lang="el-GR" sz="2400" dirty="0"/>
              <a:t>, που είναι στην πλειοψηφία τους παιδιά των µ η </a:t>
            </a:r>
            <a:r>
              <a:rPr lang="el-GR" sz="2400" dirty="0" err="1"/>
              <a:t>προνοµιούχων</a:t>
            </a:r>
            <a:r>
              <a:rPr lang="el-GR" sz="2400" dirty="0"/>
              <a:t> </a:t>
            </a:r>
            <a:r>
              <a:rPr lang="el-GR" sz="2400" dirty="0" err="1"/>
              <a:t>στρωµάτων</a:t>
            </a:r>
            <a:r>
              <a:rPr lang="el-GR" sz="2400" dirty="0"/>
              <a:t>. </a:t>
            </a:r>
          </a:p>
          <a:p>
            <a:r>
              <a:rPr lang="el-GR" sz="2400" dirty="0"/>
              <a:t>Αυτό έχει </a:t>
            </a:r>
            <a:r>
              <a:rPr lang="el-GR" sz="2400" dirty="0" err="1"/>
              <a:t>αποτέλεσµα</a:t>
            </a:r>
            <a:r>
              <a:rPr lang="el-GR" sz="2400" dirty="0"/>
              <a:t> οι µ</a:t>
            </a:r>
            <a:r>
              <a:rPr lang="el-GR" sz="2400" dirty="0" err="1"/>
              <a:t>αθητές</a:t>
            </a:r>
            <a:r>
              <a:rPr lang="el-GR" sz="2400" dirty="0"/>
              <a:t> αυτοί να οδηγούνται κάποιες φορές σε µ</a:t>
            </a:r>
            <a:r>
              <a:rPr lang="el-GR" sz="2400" dirty="0" err="1"/>
              <a:t>ια</a:t>
            </a:r>
            <a:r>
              <a:rPr lang="el-GR" sz="2400" dirty="0"/>
              <a:t> στάση παραίτησης. Έχει αποδειχτεί εξάλλου ότι οι συνέπειες αυτών των αξιολογήσεων και των προσδοκιών του δασκάλου είναι πολύ </a:t>
            </a:r>
            <a:r>
              <a:rPr lang="el-GR" sz="2400" dirty="0" err="1"/>
              <a:t>σηµαντικές</a:t>
            </a:r>
            <a:r>
              <a:rPr lang="el-GR" sz="2400" dirty="0"/>
              <a:t> για τη σχολική πορεία των παιδιών, περισσότερο από όσο φαντάζονται συνήθως οι ίδιοι οι εκπαιδευτικοί</a:t>
            </a:r>
          </a:p>
        </p:txBody>
      </p:sp>
    </p:spTree>
    <p:extLst>
      <p:ext uri="{BB962C8B-B14F-4D97-AF65-F5344CB8AC3E}">
        <p14:creationId xmlns:p14="http://schemas.microsoft.com/office/powerpoint/2010/main" xmlns="" val="4277944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BC2BAED-FCCE-4471-8B62-CFBA1A7EE04D}"/>
              </a:ext>
            </a:extLst>
          </p:cNvPr>
          <p:cNvSpPr>
            <a:spLocks noGrp="1"/>
          </p:cNvSpPr>
          <p:nvPr>
            <p:ph idx="1"/>
          </p:nvPr>
        </p:nvSpPr>
        <p:spPr>
          <a:xfrm>
            <a:off x="2589212" y="737118"/>
            <a:ext cx="8915400" cy="5174104"/>
          </a:xfrm>
        </p:spPr>
        <p:txBody>
          <a:bodyPr/>
          <a:lstStyle/>
          <a:p>
            <a:endParaRPr lang="en-US" sz="2800" dirty="0"/>
          </a:p>
          <a:p>
            <a:r>
              <a:rPr lang="el-GR" sz="2800" dirty="0"/>
              <a:t>Ο εκπαιδευτικός χρειάζεται τα εργαλεία εκείνα που του επιτρέπουν να διακρίνει τα </a:t>
            </a:r>
            <a:r>
              <a:rPr lang="el-GR" sz="2800" dirty="0" err="1"/>
              <a:t>εµπόδια</a:t>
            </a:r>
            <a:r>
              <a:rPr lang="el-GR" sz="2800" dirty="0"/>
              <a:t> και την </a:t>
            </a:r>
            <a:r>
              <a:rPr lang="el-GR" sz="2800" dirty="0" err="1"/>
              <a:t>πραγµατική</a:t>
            </a:r>
            <a:r>
              <a:rPr lang="el-GR" sz="2800" dirty="0"/>
              <a:t> τους φύση. </a:t>
            </a:r>
          </a:p>
          <a:p>
            <a:r>
              <a:rPr lang="el-GR" sz="2800" dirty="0"/>
              <a:t>Χρειάζεται να δει ότι τα </a:t>
            </a:r>
            <a:r>
              <a:rPr lang="el-GR" sz="2800" dirty="0" err="1"/>
              <a:t>εµπόδια</a:t>
            </a:r>
            <a:r>
              <a:rPr lang="el-GR" sz="2800" dirty="0"/>
              <a:t> αυτά συνδέονται µε το </a:t>
            </a:r>
            <a:r>
              <a:rPr lang="el-GR" sz="2800" dirty="0" err="1"/>
              <a:t>περιεχόµενο</a:t>
            </a:r>
            <a:r>
              <a:rPr lang="el-GR" sz="2800" dirty="0"/>
              <a:t> της εκπαίδευσης αλλά και µ ε τις παιδαγωγικές µ</a:t>
            </a:r>
            <a:r>
              <a:rPr lang="el-GR" sz="2800" dirty="0" err="1"/>
              <a:t>εθόδους</a:t>
            </a:r>
            <a:r>
              <a:rPr lang="el-GR" sz="2800" dirty="0"/>
              <a:t>, µε τα οποία είναι άνισα </a:t>
            </a:r>
            <a:r>
              <a:rPr lang="el-GR" sz="2800" dirty="0" err="1"/>
              <a:t>εξοικειωµένα</a:t>
            </a:r>
            <a:r>
              <a:rPr lang="el-GR" sz="2800" dirty="0"/>
              <a:t> τα παιδιά, ανάλογα µε την κοινωνική τους καταγωγή. </a:t>
            </a:r>
          </a:p>
          <a:p>
            <a:pPr marL="0" indent="0">
              <a:buNone/>
            </a:pPr>
            <a:endParaRPr lang="el-GR" dirty="0"/>
          </a:p>
        </p:txBody>
      </p:sp>
    </p:spTree>
    <p:extLst>
      <p:ext uri="{BB962C8B-B14F-4D97-AF65-F5344CB8AC3E}">
        <p14:creationId xmlns:p14="http://schemas.microsoft.com/office/powerpoint/2010/main" xmlns="" val="359384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6AFF7E4-0FFB-4475-912C-0BAB286D882F}"/>
              </a:ext>
            </a:extLst>
          </p:cNvPr>
          <p:cNvSpPr>
            <a:spLocks noGrp="1"/>
          </p:cNvSpPr>
          <p:nvPr>
            <p:ph idx="1"/>
          </p:nvPr>
        </p:nvSpPr>
        <p:spPr/>
        <p:txBody>
          <a:bodyPr/>
          <a:lstStyle/>
          <a:p>
            <a:r>
              <a:rPr lang="el-GR" sz="2400" dirty="0"/>
              <a:t>Έχει ανάγκη, τέλος, από γνώσεις και τρόπους δουλειάς κατάλληλους για τα «δύσκολα» παιδιά, εκείνα που δε «βολεύονται» στο σχολείο, δίνοντάς τους τον χρόνο και τη δυνατότητα να αποκτήσουν μέσα στο σχολείο τα βασικά εκείνα εφόδια που κάποια άλλα παιδιά έχουν </a:t>
            </a:r>
            <a:r>
              <a:rPr lang="el-GR" sz="2400" dirty="0" err="1"/>
              <a:t>προνοµιακά</a:t>
            </a:r>
            <a:r>
              <a:rPr lang="el-GR" sz="2400" dirty="0"/>
              <a:t> </a:t>
            </a:r>
            <a:r>
              <a:rPr lang="el-GR" sz="2400" dirty="0" err="1"/>
              <a:t>κληρονοµήσει</a:t>
            </a:r>
            <a:r>
              <a:rPr lang="el-GR" sz="2400" dirty="0"/>
              <a:t> από το οικογενειακό τους περιβάλλον. </a:t>
            </a:r>
          </a:p>
          <a:p>
            <a:endParaRPr lang="el-GR" dirty="0"/>
          </a:p>
        </p:txBody>
      </p:sp>
    </p:spTree>
    <p:extLst>
      <p:ext uri="{BB962C8B-B14F-4D97-AF65-F5344CB8AC3E}">
        <p14:creationId xmlns:p14="http://schemas.microsoft.com/office/powerpoint/2010/main" xmlns="" val="565788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C1087BF-9CC7-4476-BC8B-DAAA9636F856}"/>
              </a:ext>
            </a:extLst>
          </p:cNvPr>
          <p:cNvSpPr>
            <a:spLocks noGrp="1"/>
          </p:cNvSpPr>
          <p:nvPr>
            <p:ph type="title"/>
          </p:nvPr>
        </p:nvSpPr>
        <p:spPr/>
        <p:txBody>
          <a:bodyPr>
            <a:normAutofit/>
          </a:bodyPr>
          <a:lstStyle/>
          <a:p>
            <a:r>
              <a:rPr lang="el-GR" sz="2400" dirty="0"/>
              <a:t>Βιβλιογραφία</a:t>
            </a:r>
          </a:p>
        </p:txBody>
      </p:sp>
      <p:sp>
        <p:nvSpPr>
          <p:cNvPr id="3" name="Θέση περιεχομένου 2">
            <a:extLst>
              <a:ext uri="{FF2B5EF4-FFF2-40B4-BE49-F238E27FC236}">
                <a16:creationId xmlns:a16="http://schemas.microsoft.com/office/drawing/2014/main" xmlns="" id="{409A5E55-2043-4A20-BD2D-FC66F70B0DAC}"/>
              </a:ext>
            </a:extLst>
          </p:cNvPr>
          <p:cNvSpPr>
            <a:spLocks noGrp="1"/>
          </p:cNvSpPr>
          <p:nvPr>
            <p:ph idx="1"/>
          </p:nvPr>
        </p:nvSpPr>
        <p:spPr/>
        <p:txBody>
          <a:bodyPr/>
          <a:lstStyle/>
          <a:p>
            <a:r>
              <a:rPr lang="el-GR" dirty="0" err="1"/>
              <a:t>Ασκούνη</a:t>
            </a:r>
            <a:r>
              <a:rPr lang="el-GR" dirty="0"/>
              <a:t>, Νέλλυ (2007). Κοινωνικές Ανισότητες στο Σχολείο, Κλειδιά και Αντικλείδια.</a:t>
            </a:r>
          </a:p>
          <a:p>
            <a:r>
              <a:rPr lang="el-GR" dirty="0">
                <a:hlinkClick r:id="rId2" action="ppaction://hlinkfile"/>
              </a:rPr>
              <a:t>file:///C:/Users/kipou/Desktop/Κοινωνιολογία%20της%20Εκπαίδευσης/Κοινωνικές%20ανισότητες%20,%20Ασκούνη.pdf</a:t>
            </a:r>
            <a:endParaRPr lang="el-GR" dirty="0"/>
          </a:p>
          <a:p>
            <a:endParaRPr lang="el-GR" dirty="0"/>
          </a:p>
        </p:txBody>
      </p:sp>
    </p:spTree>
    <p:extLst>
      <p:ext uri="{BB962C8B-B14F-4D97-AF65-F5344CB8AC3E}">
        <p14:creationId xmlns:p14="http://schemas.microsoft.com/office/powerpoint/2010/main" xmlns="" val="1033786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2780679-30A0-425B-8238-2ABAA2B2719B}"/>
              </a:ext>
            </a:extLst>
          </p:cNvPr>
          <p:cNvSpPr>
            <a:spLocks noGrp="1"/>
          </p:cNvSpPr>
          <p:nvPr>
            <p:ph idx="1"/>
          </p:nvPr>
        </p:nvSpPr>
        <p:spPr/>
        <p:txBody>
          <a:bodyPr/>
          <a:lstStyle/>
          <a:p>
            <a:r>
              <a:rPr lang="el-GR" sz="2800" dirty="0"/>
              <a:t>Παρά τις θετικές αυτές εξελίξεις, η κοινωνική ανισότητα όχι µόνο εξακολουθεί να διέπει τα σύγχρονα εκπαιδευτικά </a:t>
            </a:r>
            <a:r>
              <a:rPr lang="el-GR" sz="2800" dirty="0" err="1"/>
              <a:t>συστήµατα</a:t>
            </a:r>
            <a:r>
              <a:rPr lang="el-GR" sz="2800" dirty="0"/>
              <a:t>, αλλά δείχνει και να βαθαίνει. </a:t>
            </a:r>
            <a:r>
              <a:rPr lang="el-GR" sz="2800" dirty="0" err="1"/>
              <a:t>Εµφανίζεται</a:t>
            </a:r>
            <a:r>
              <a:rPr lang="el-GR" sz="2800" dirty="0"/>
              <a:t> µε νέες µ</a:t>
            </a:r>
            <a:r>
              <a:rPr lang="el-GR" sz="2800" dirty="0" err="1"/>
              <a:t>ορφές</a:t>
            </a:r>
            <a:r>
              <a:rPr lang="el-GR" sz="2800" dirty="0"/>
              <a:t>, µ</a:t>
            </a:r>
            <a:r>
              <a:rPr lang="el-GR" sz="2800" dirty="0" err="1"/>
              <a:t>ετατίθεται</a:t>
            </a:r>
            <a:r>
              <a:rPr lang="el-GR" sz="2800" dirty="0"/>
              <a:t> σε άλλα επίπεδα. </a:t>
            </a:r>
            <a:r>
              <a:rPr lang="el-GR" sz="2800" dirty="0" err="1"/>
              <a:t>Παραµένει</a:t>
            </a:r>
            <a:r>
              <a:rPr lang="el-GR" sz="2800" dirty="0"/>
              <a:t> ένα κεντρικό και ανοιχτό </a:t>
            </a:r>
            <a:r>
              <a:rPr lang="el-GR" sz="2800" dirty="0" err="1"/>
              <a:t>ερώτηµα</a:t>
            </a:r>
            <a:r>
              <a:rPr lang="el-GR" sz="2800" dirty="0"/>
              <a:t> για την κοινωνιολογική σκέψη.  </a:t>
            </a:r>
          </a:p>
          <a:p>
            <a:pPr marL="0" indent="0">
              <a:buNone/>
            </a:pPr>
            <a:r>
              <a:rPr lang="el-GR" dirty="0"/>
              <a:t> </a:t>
            </a:r>
          </a:p>
        </p:txBody>
      </p:sp>
    </p:spTree>
    <p:extLst>
      <p:ext uri="{BB962C8B-B14F-4D97-AF65-F5344CB8AC3E}">
        <p14:creationId xmlns:p14="http://schemas.microsoft.com/office/powerpoint/2010/main" xmlns="" val="4180218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6D9142D-4454-4353-B5B7-333D972990CA}"/>
              </a:ext>
            </a:extLst>
          </p:cNvPr>
          <p:cNvSpPr>
            <a:spLocks noGrp="1"/>
          </p:cNvSpPr>
          <p:nvPr>
            <p:ph type="title"/>
          </p:nvPr>
        </p:nvSpPr>
        <p:spPr/>
        <p:txBody>
          <a:bodyPr/>
          <a:lstStyle/>
          <a:p>
            <a:r>
              <a:rPr lang="el-GR" dirty="0"/>
              <a:t>Παράδειγμα παιδιών -ανισότητα</a:t>
            </a:r>
          </a:p>
        </p:txBody>
      </p:sp>
      <p:sp>
        <p:nvSpPr>
          <p:cNvPr id="3" name="Θέση περιεχομένου 2">
            <a:extLst>
              <a:ext uri="{FF2B5EF4-FFF2-40B4-BE49-F238E27FC236}">
                <a16:creationId xmlns:a16="http://schemas.microsoft.com/office/drawing/2014/main" xmlns="" id="{8D4F996A-EDB7-44B8-8D52-815E664FE3C5}"/>
              </a:ext>
            </a:extLst>
          </p:cNvPr>
          <p:cNvSpPr>
            <a:spLocks noGrp="1"/>
          </p:cNvSpPr>
          <p:nvPr>
            <p:ph idx="1"/>
          </p:nvPr>
        </p:nvSpPr>
        <p:spPr>
          <a:xfrm>
            <a:off x="2589212" y="1464906"/>
            <a:ext cx="8915400" cy="4446316"/>
          </a:xfrm>
        </p:spPr>
        <p:txBody>
          <a:bodyPr>
            <a:normAutofit fontScale="62500" lnSpcReduction="20000"/>
          </a:bodyPr>
          <a:lstStyle/>
          <a:p>
            <a:r>
              <a:rPr lang="el-GR" dirty="0"/>
              <a:t>Σκηνή σε µ</a:t>
            </a:r>
            <a:r>
              <a:rPr lang="el-GR" dirty="0" err="1"/>
              <a:t>ια</a:t>
            </a:r>
            <a:r>
              <a:rPr lang="el-GR" dirty="0"/>
              <a:t> τάξη νηπιαγωγείου</a:t>
            </a:r>
          </a:p>
          <a:p>
            <a:endParaRPr lang="el-GR" dirty="0"/>
          </a:p>
          <a:p>
            <a:r>
              <a:rPr lang="el-GR" dirty="0"/>
              <a:t>Στην αρχή της σχολικής χρονιάς, προσπαθώντας να γνωρίσω τα νήπια που µ</a:t>
            </a:r>
            <a:r>
              <a:rPr lang="el-GR" dirty="0" err="1"/>
              <a:t>όλις</a:t>
            </a:r>
            <a:r>
              <a:rPr lang="el-GR" dirty="0"/>
              <a:t> έχουν έρθει στο σχολείο, τα παρατηρώ, καθώς ελεύθερα ασχολούνται στις διάφορες γωνιές δραστηριοτήτων. Καθένα από αυτά είναι σίγουρα µ</a:t>
            </a:r>
            <a:r>
              <a:rPr lang="el-GR" dirty="0" err="1"/>
              <a:t>οναδικό</a:t>
            </a:r>
            <a:r>
              <a:rPr lang="el-GR" dirty="0"/>
              <a:t> και ξεχωριστό. Η Κατερίνα είναι </a:t>
            </a:r>
            <a:r>
              <a:rPr lang="el-GR" dirty="0" err="1"/>
              <a:t>καλοντυµένη</a:t>
            </a:r>
            <a:r>
              <a:rPr lang="el-GR" dirty="0"/>
              <a:t> πάντα. Απασχολείται αθόρυβα, κυρίως στις γωνιές της χειροτεχνίας και της γραφής. ∆</a:t>
            </a:r>
            <a:r>
              <a:rPr lang="el-GR" dirty="0" err="1"/>
              <a:t>ιαθέτει</a:t>
            </a:r>
            <a:r>
              <a:rPr lang="el-GR" dirty="0"/>
              <a:t> πλούσιο λεξιλόγιο και φαίνεται να έχει αποκτήσει επίγνωση των κοινωνικών </a:t>
            </a:r>
            <a:r>
              <a:rPr lang="el-GR" dirty="0" err="1"/>
              <a:t>συµβάσεων</a:t>
            </a:r>
            <a:r>
              <a:rPr lang="el-GR" dirty="0"/>
              <a:t>. Μου µ</a:t>
            </a:r>
            <a:r>
              <a:rPr lang="el-GR" dirty="0" err="1"/>
              <a:t>ιλάει</a:t>
            </a:r>
            <a:r>
              <a:rPr lang="el-GR" dirty="0"/>
              <a:t> στον πληθυντικό και γνωρίζει πότε να µ</a:t>
            </a:r>
            <a:r>
              <a:rPr lang="el-GR" dirty="0" err="1"/>
              <a:t>ιλήσει</a:t>
            </a:r>
            <a:r>
              <a:rPr lang="el-GR" dirty="0"/>
              <a:t> και πότε να </a:t>
            </a:r>
            <a:r>
              <a:rPr lang="el-GR" dirty="0" err="1"/>
              <a:t>σταµατήσει</a:t>
            </a:r>
            <a:r>
              <a:rPr lang="el-GR" dirty="0"/>
              <a:t>. ∆</a:t>
            </a:r>
            <a:r>
              <a:rPr lang="el-GR" dirty="0" err="1"/>
              <a:t>είχνει</a:t>
            </a:r>
            <a:r>
              <a:rPr lang="el-GR" dirty="0"/>
              <a:t> </a:t>
            </a:r>
            <a:r>
              <a:rPr lang="el-GR" dirty="0" err="1"/>
              <a:t>εξοικειωµένη</a:t>
            </a:r>
            <a:r>
              <a:rPr lang="el-GR" dirty="0"/>
              <a:t> µε τα βιβλία. Τα κρατάει προσεκτικά και µου εξηγεί το </a:t>
            </a:r>
            <a:r>
              <a:rPr lang="el-GR" dirty="0" err="1"/>
              <a:t>περιεχόµενό</a:t>
            </a:r>
            <a:r>
              <a:rPr lang="el-GR" dirty="0"/>
              <a:t> τους, καθώς πολλά από αυτά τα έχει και στο σπίτι της. Τρώει προσεκτικά το, συνήθως </a:t>
            </a:r>
            <a:r>
              <a:rPr lang="el-GR" dirty="0" err="1"/>
              <a:t>προσεγµένο</a:t>
            </a:r>
            <a:r>
              <a:rPr lang="el-GR" dirty="0"/>
              <a:t>, φαγητό της και τακτοποιεί την τσάντα της µε προσοχή. </a:t>
            </a:r>
            <a:r>
              <a:rPr lang="el-GR" dirty="0" err="1"/>
              <a:t>Όµως</a:t>
            </a:r>
            <a:r>
              <a:rPr lang="el-GR" dirty="0"/>
              <a:t> και τα </a:t>
            </a:r>
            <a:r>
              <a:rPr lang="el-GR" dirty="0" err="1"/>
              <a:t>πράγµατά</a:t>
            </a:r>
            <a:r>
              <a:rPr lang="el-GR" dirty="0"/>
              <a:t> της στο συρτάρι της είναι πάντα </a:t>
            </a:r>
            <a:r>
              <a:rPr lang="el-GR" dirty="0" err="1"/>
              <a:t>τακτοποιηµένα</a:t>
            </a:r>
            <a:r>
              <a:rPr lang="el-GR" dirty="0"/>
              <a:t>. Παρακολουθεί µ ε ενδιαφέρον τη συζήτηση στη γωνιά της συζήτησης. </a:t>
            </a:r>
            <a:r>
              <a:rPr lang="el-GR" dirty="0" err="1"/>
              <a:t>Παρεµβαίνει</a:t>
            </a:r>
            <a:r>
              <a:rPr lang="el-GR" dirty="0"/>
              <a:t>, αφού ζητήσει το λόγο, έχει ιδέες, </a:t>
            </a:r>
            <a:r>
              <a:rPr lang="el-GR" dirty="0" err="1"/>
              <a:t>προβληµατισµούς</a:t>
            </a:r>
            <a:r>
              <a:rPr lang="el-GR" dirty="0"/>
              <a:t> και δικαιολογεί την άποψή της µε </a:t>
            </a:r>
            <a:r>
              <a:rPr lang="el-GR" dirty="0" err="1"/>
              <a:t>επιχειρήµατα</a:t>
            </a:r>
            <a:r>
              <a:rPr lang="el-GR" dirty="0"/>
              <a:t> που φαίνονται λογικά.</a:t>
            </a:r>
          </a:p>
          <a:p>
            <a:r>
              <a:rPr lang="el-GR" dirty="0"/>
              <a:t>Είναι </a:t>
            </a:r>
            <a:r>
              <a:rPr lang="el-GR" dirty="0" err="1"/>
              <a:t>συγκροτηµένη</a:t>
            </a:r>
            <a:r>
              <a:rPr lang="el-GR" dirty="0"/>
              <a:t>, ικανή και έχει αυτοπεποίθηση. ∆</a:t>
            </a:r>
            <a:r>
              <a:rPr lang="el-GR" dirty="0" err="1"/>
              <a:t>ιευθετεί</a:t>
            </a:r>
            <a:r>
              <a:rPr lang="el-GR" dirty="0"/>
              <a:t> µ ε </a:t>
            </a:r>
            <a:r>
              <a:rPr lang="el-GR" dirty="0" err="1"/>
              <a:t>ηρεµία</a:t>
            </a:r>
            <a:r>
              <a:rPr lang="el-GR" dirty="0"/>
              <a:t> τις διαφορές που προκύπτουν µ ε τα άλλα παιδιά και ζητάει την </a:t>
            </a:r>
            <a:r>
              <a:rPr lang="el-GR" dirty="0" err="1"/>
              <a:t>παρέµβασή</a:t>
            </a:r>
            <a:r>
              <a:rPr lang="el-GR" dirty="0"/>
              <a:t> µου όταν χρειάζεται. </a:t>
            </a:r>
          </a:p>
          <a:p>
            <a:r>
              <a:rPr lang="el-GR" dirty="0"/>
              <a:t> </a:t>
            </a:r>
          </a:p>
          <a:p>
            <a:r>
              <a:rPr lang="el-GR" dirty="0"/>
              <a:t>Η Χριστίνα δε φαίνεται να υστερεί σε εξυπνάδα. Φοράει καθαρά ρούχα αλλά κακής, κατά τη </a:t>
            </a:r>
            <a:r>
              <a:rPr lang="el-GR" dirty="0" err="1"/>
              <a:t>γνώµη</a:t>
            </a:r>
            <a:r>
              <a:rPr lang="el-GR" dirty="0"/>
              <a:t> µου, αισθητικής (ασυνδύαστα </a:t>
            </a:r>
            <a:r>
              <a:rPr lang="el-GR" dirty="0" err="1"/>
              <a:t>εµπριµέ</a:t>
            </a:r>
            <a:r>
              <a:rPr lang="el-GR" dirty="0"/>
              <a:t> ρούχα, γυαλιστερά παπούτσια κ.λπ.). Σε λίγη ώρα αφού έρθει στο σχολείο το </a:t>
            </a:r>
            <a:r>
              <a:rPr lang="el-GR" dirty="0" err="1"/>
              <a:t>χτένισµα</a:t>
            </a:r>
            <a:r>
              <a:rPr lang="el-GR" dirty="0"/>
              <a:t> των µ</a:t>
            </a:r>
            <a:r>
              <a:rPr lang="el-GR" dirty="0" err="1"/>
              <a:t>αλλιών</a:t>
            </a:r>
            <a:r>
              <a:rPr lang="el-GR" dirty="0"/>
              <a:t> της έχει χαλάσει και συνέχεια προσπαθεί να τα διώξει από το πρόσωπό της. </a:t>
            </a:r>
            <a:r>
              <a:rPr lang="el-GR" dirty="0" err="1"/>
              <a:t>Προτιµά</a:t>
            </a:r>
            <a:r>
              <a:rPr lang="el-GR" dirty="0"/>
              <a:t> να παίζει στις θορυβώδεις γωνιές (π.χ. γωνιά µ</a:t>
            </a:r>
            <a:r>
              <a:rPr lang="el-GR" dirty="0" err="1"/>
              <a:t>εταµφίεσης</a:t>
            </a:r>
            <a:r>
              <a:rPr lang="el-GR" dirty="0"/>
              <a:t>). </a:t>
            </a:r>
            <a:r>
              <a:rPr lang="el-GR" dirty="0" err="1"/>
              <a:t>Εµπλέκεται</a:t>
            </a:r>
            <a:r>
              <a:rPr lang="el-GR" dirty="0"/>
              <a:t> συνέχεια σε καβγάδες, τις περισσότερες φορές για </a:t>
            </a:r>
            <a:r>
              <a:rPr lang="el-GR" dirty="0" err="1"/>
              <a:t>ασήµαντους</a:t>
            </a:r>
            <a:r>
              <a:rPr lang="el-GR" dirty="0"/>
              <a:t> λόγους, ζητάει συνεχώς την </a:t>
            </a:r>
            <a:r>
              <a:rPr lang="el-GR" dirty="0" err="1"/>
              <a:t>παρέµβασή</a:t>
            </a:r>
            <a:r>
              <a:rPr lang="el-GR" dirty="0"/>
              <a:t> µου, κλαίει πολύ εύκολα, φωνάζει δυνατά και η τσιριχτή φωνή της ξεχωρίζει. ∆ε φαίνεται καθόλου </a:t>
            </a:r>
            <a:r>
              <a:rPr lang="el-GR" dirty="0" err="1"/>
              <a:t>εξοικειωµένη</a:t>
            </a:r>
            <a:r>
              <a:rPr lang="el-GR" dirty="0"/>
              <a:t> µε τα βιβλία, που τα </a:t>
            </a:r>
            <a:r>
              <a:rPr lang="el-GR" dirty="0" err="1"/>
              <a:t>χρησιµοποιεί</a:t>
            </a:r>
            <a:r>
              <a:rPr lang="el-GR" dirty="0"/>
              <a:t> σαν βεντάλια ή ως µ</a:t>
            </a:r>
            <a:r>
              <a:rPr lang="el-GR" dirty="0" err="1"/>
              <a:t>έσο</a:t>
            </a:r>
            <a:r>
              <a:rPr lang="el-GR" dirty="0"/>
              <a:t> για να χτυπήσει κάποιο παιδί που την ενόχλησε. ∆εν έχει καθόλου </a:t>
            </a:r>
            <a:r>
              <a:rPr lang="el-GR" dirty="0" err="1"/>
              <a:t>αναπτυγµένη</a:t>
            </a:r>
            <a:r>
              <a:rPr lang="el-GR" dirty="0"/>
              <a:t> τη λεπτή κινητικότητα, δεν είναι </a:t>
            </a:r>
            <a:r>
              <a:rPr lang="el-GR" dirty="0" err="1"/>
              <a:t>εξοικειωµένη</a:t>
            </a:r>
            <a:r>
              <a:rPr lang="el-GR" dirty="0"/>
              <a:t> µε τα υλικά της χειροτεχνίας και το αισθητικό </a:t>
            </a:r>
            <a:r>
              <a:rPr lang="el-GR" dirty="0" err="1"/>
              <a:t>αποτέλεσµα</a:t>
            </a:r>
            <a:r>
              <a:rPr lang="el-GR" dirty="0"/>
              <a:t> των εργασιών της δεν είναι ικανοποιητικό (</a:t>
            </a:r>
            <a:r>
              <a:rPr lang="el-GR" dirty="0" err="1"/>
              <a:t>τσαλακωµένες</a:t>
            </a:r>
            <a:r>
              <a:rPr lang="el-GR" dirty="0"/>
              <a:t> και µ</a:t>
            </a:r>
            <a:r>
              <a:rPr lang="el-GR" dirty="0" err="1"/>
              <a:t>ουντζουρωµένες</a:t>
            </a:r>
            <a:r>
              <a:rPr lang="el-GR" dirty="0"/>
              <a:t> ζωγραφιές). ∆εν ενδιαφέρεται για τα </a:t>
            </a:r>
            <a:r>
              <a:rPr lang="el-GR" dirty="0" err="1"/>
              <a:t>θέµατα</a:t>
            </a:r>
            <a:r>
              <a:rPr lang="el-GR" dirty="0"/>
              <a:t> που </a:t>
            </a:r>
            <a:r>
              <a:rPr lang="el-GR" dirty="0" err="1"/>
              <a:t>συζητάµε</a:t>
            </a:r>
            <a:r>
              <a:rPr lang="el-GR" dirty="0"/>
              <a:t>, αποσπάται εύκολα η προσοχή της και διακόπτει συνεχώς χωρίς να πάρει το λόγο για να δηλώσει κάτι άσχετο που της ήρθε στο µ</a:t>
            </a:r>
            <a:r>
              <a:rPr lang="el-GR" dirty="0" err="1"/>
              <a:t>υαλό</a:t>
            </a:r>
            <a:r>
              <a:rPr lang="el-GR" dirty="0"/>
              <a:t>. Κινείται απρόσεκτα, τρέχει στην τάξη παρά τους </a:t>
            </a:r>
            <a:r>
              <a:rPr lang="el-GR" dirty="0" err="1"/>
              <a:t>κανονισµούς</a:t>
            </a:r>
            <a:r>
              <a:rPr lang="el-GR" dirty="0"/>
              <a:t>, σκοντάφτει, χτυπάει, κλαίει. ∆ε φαίνεται </a:t>
            </a:r>
            <a:r>
              <a:rPr lang="el-GR" dirty="0" err="1"/>
              <a:t>ευχαριστηµένη</a:t>
            </a:r>
            <a:r>
              <a:rPr lang="el-GR" dirty="0"/>
              <a:t> ούτε φαίνεται να βολεύεται στο περιβάλλον του σχολείου. (Από </a:t>
            </a:r>
            <a:r>
              <a:rPr lang="el-GR" dirty="0" err="1"/>
              <a:t>κείµενο</a:t>
            </a:r>
            <a:r>
              <a:rPr lang="el-GR" dirty="0"/>
              <a:t> της νηπιαγωγού Σ. </a:t>
            </a:r>
            <a:r>
              <a:rPr lang="el-GR" dirty="0" err="1"/>
              <a:t>Κοντζαµάνη</a:t>
            </a:r>
            <a:r>
              <a:rPr lang="el-GR" dirty="0"/>
              <a:t>.)</a:t>
            </a:r>
          </a:p>
          <a:p>
            <a:endParaRPr lang="el-GR" dirty="0"/>
          </a:p>
        </p:txBody>
      </p:sp>
    </p:spTree>
    <p:extLst>
      <p:ext uri="{BB962C8B-B14F-4D97-AF65-F5344CB8AC3E}">
        <p14:creationId xmlns:p14="http://schemas.microsoft.com/office/powerpoint/2010/main" xmlns="" val="3597215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D0603E7-82D3-470A-A109-DA793799775A}"/>
              </a:ext>
            </a:extLst>
          </p:cNvPr>
          <p:cNvSpPr>
            <a:spLocks noGrp="1"/>
          </p:cNvSpPr>
          <p:nvPr>
            <p:ph type="title"/>
          </p:nvPr>
        </p:nvSpPr>
        <p:spPr/>
        <p:txBody>
          <a:bodyPr/>
          <a:lstStyle/>
          <a:p>
            <a:r>
              <a:rPr lang="el-GR" sz="2400" dirty="0"/>
              <a:t>Πώς εκδηλώνονται οι κοινωνικές διαφορές στο σχολείο</a:t>
            </a:r>
            <a:r>
              <a:rPr lang="el-GR" dirty="0"/>
              <a:t>;</a:t>
            </a:r>
          </a:p>
        </p:txBody>
      </p:sp>
      <p:sp>
        <p:nvSpPr>
          <p:cNvPr id="3" name="Θέση περιεχομένου 2">
            <a:extLst>
              <a:ext uri="{FF2B5EF4-FFF2-40B4-BE49-F238E27FC236}">
                <a16:creationId xmlns:a16="http://schemas.microsoft.com/office/drawing/2014/main" xmlns="" id="{9358FE68-F1BA-45C9-BFC9-778E215BF774}"/>
              </a:ext>
            </a:extLst>
          </p:cNvPr>
          <p:cNvSpPr>
            <a:spLocks noGrp="1"/>
          </p:cNvSpPr>
          <p:nvPr>
            <p:ph idx="1"/>
          </p:nvPr>
        </p:nvSpPr>
        <p:spPr/>
        <p:txBody>
          <a:bodyPr>
            <a:normAutofit/>
          </a:bodyPr>
          <a:lstStyle/>
          <a:p>
            <a:r>
              <a:rPr lang="el-GR" sz="2800" dirty="0"/>
              <a:t>Οι κύριοι άξονες µε βάση τους οποίους περιγράφει η εκπαιδευτικός τη στάση τους απέναντι στο σχολείο είναι δύο:</a:t>
            </a:r>
          </a:p>
          <a:p>
            <a:r>
              <a:rPr lang="el-GR" sz="2800" dirty="0"/>
              <a:t> α) η σχέση τους µε το λόγο, προφορικό αλλά και γραπτό, και</a:t>
            </a:r>
          </a:p>
          <a:p>
            <a:r>
              <a:rPr lang="el-GR" sz="2800" dirty="0"/>
              <a:t> β) η σχέση τους µε τους κανόνες του σχολείου. </a:t>
            </a:r>
          </a:p>
        </p:txBody>
      </p:sp>
    </p:spTree>
    <p:extLst>
      <p:ext uri="{BB962C8B-B14F-4D97-AF65-F5344CB8AC3E}">
        <p14:creationId xmlns:p14="http://schemas.microsoft.com/office/powerpoint/2010/main" xmlns="" val="565107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4C3D005-2A75-4FBD-8210-844CC6DAC065}"/>
              </a:ext>
            </a:extLst>
          </p:cNvPr>
          <p:cNvSpPr>
            <a:spLocks noGrp="1"/>
          </p:cNvSpPr>
          <p:nvPr>
            <p:ph idx="1"/>
          </p:nvPr>
        </p:nvSpPr>
        <p:spPr>
          <a:xfrm>
            <a:off x="2589212" y="1040860"/>
            <a:ext cx="8915400" cy="4870362"/>
          </a:xfrm>
        </p:spPr>
        <p:txBody>
          <a:bodyPr>
            <a:normAutofit/>
          </a:bodyPr>
          <a:lstStyle/>
          <a:p>
            <a:r>
              <a:rPr lang="el-GR" sz="2800" dirty="0" err="1"/>
              <a:t>Ερ</a:t>
            </a:r>
            <a:r>
              <a:rPr lang="el-GR" sz="2800" dirty="0"/>
              <a:t>: Πού εντοπίζετε διαφορές αναφορικά με τις επιδόσεις και τη συμπεριφορά των δύο παιδιών;</a:t>
            </a:r>
          </a:p>
        </p:txBody>
      </p:sp>
    </p:spTree>
    <p:extLst>
      <p:ext uri="{BB962C8B-B14F-4D97-AF65-F5344CB8AC3E}">
        <p14:creationId xmlns:p14="http://schemas.microsoft.com/office/powerpoint/2010/main" xmlns="" val="141522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5EC7C5F-2EE0-4FA0-B53A-70FC90412E06}"/>
              </a:ext>
            </a:extLst>
          </p:cNvPr>
          <p:cNvSpPr>
            <a:spLocks noGrp="1"/>
          </p:cNvSpPr>
          <p:nvPr>
            <p:ph type="title"/>
          </p:nvPr>
        </p:nvSpPr>
        <p:spPr>
          <a:xfrm>
            <a:off x="2592925" y="624110"/>
            <a:ext cx="8911687" cy="873950"/>
          </a:xfrm>
        </p:spPr>
        <p:txBody>
          <a:bodyPr>
            <a:normAutofit/>
          </a:bodyPr>
          <a:lstStyle/>
          <a:p>
            <a:r>
              <a:rPr lang="el-GR" sz="2800" dirty="0"/>
              <a:t>Παράδειγμα Νηπιαγωγείου</a:t>
            </a:r>
          </a:p>
        </p:txBody>
      </p:sp>
      <p:sp>
        <p:nvSpPr>
          <p:cNvPr id="3" name="Θέση περιεχομένου 2">
            <a:extLst>
              <a:ext uri="{FF2B5EF4-FFF2-40B4-BE49-F238E27FC236}">
                <a16:creationId xmlns:a16="http://schemas.microsoft.com/office/drawing/2014/main" xmlns="" id="{494E3B12-BC19-4D05-8A20-16296C564EC3}"/>
              </a:ext>
            </a:extLst>
          </p:cNvPr>
          <p:cNvSpPr>
            <a:spLocks noGrp="1"/>
          </p:cNvSpPr>
          <p:nvPr>
            <p:ph idx="1"/>
          </p:nvPr>
        </p:nvSpPr>
        <p:spPr>
          <a:xfrm>
            <a:off x="2589212" y="1575881"/>
            <a:ext cx="8915400" cy="4335341"/>
          </a:xfrm>
        </p:spPr>
        <p:txBody>
          <a:bodyPr>
            <a:normAutofit/>
          </a:bodyPr>
          <a:lstStyle/>
          <a:p>
            <a:pPr marL="0" indent="0">
              <a:buNone/>
            </a:pPr>
            <a:r>
              <a:rPr lang="el-GR" sz="2000" b="1" dirty="0"/>
              <a:t>Πρώτο παιδί: </a:t>
            </a:r>
          </a:p>
          <a:p>
            <a:r>
              <a:rPr lang="el-GR" sz="2000" dirty="0"/>
              <a:t> η </a:t>
            </a:r>
            <a:r>
              <a:rPr lang="el-GR" sz="2000" dirty="0" err="1"/>
              <a:t>προσαρµογή</a:t>
            </a:r>
            <a:r>
              <a:rPr lang="el-GR" sz="2000" dirty="0"/>
              <a:t> στο σχολείο γίνεται αβίαστα. </a:t>
            </a:r>
          </a:p>
          <a:p>
            <a:r>
              <a:rPr lang="el-GR" sz="2000" dirty="0"/>
              <a:t>οι ικανότητες στο </a:t>
            </a:r>
            <a:r>
              <a:rPr lang="el-GR" sz="2000" dirty="0" err="1"/>
              <a:t>χειρισµό</a:t>
            </a:r>
            <a:r>
              <a:rPr lang="el-GR" sz="2000" dirty="0"/>
              <a:t> του λόγου. Αυτό άλλωστε είναι και το κεντρικό στοιχείο της περιγραφής που κάνει η εκπαιδευτικός. </a:t>
            </a:r>
          </a:p>
          <a:p>
            <a:r>
              <a:rPr lang="el-GR" sz="2000" dirty="0"/>
              <a:t>Η εξοικείωση µ ε το βιβλίο και το γραπτό λόγο, που έχει ήδη από το σπίτι, την κάνει να ανταποκρίνεται περίπου </a:t>
            </a:r>
            <a:r>
              <a:rPr lang="el-GR" sz="2000" dirty="0" err="1"/>
              <a:t>αυθόρµητα</a:t>
            </a:r>
            <a:r>
              <a:rPr lang="el-GR" sz="2000" dirty="0"/>
              <a:t> στις απαιτήσεις του νηπιαγωγείου και να επιτελεί χωρίς κανένα κόπο το πολύ δύσκολο </a:t>
            </a:r>
            <a:r>
              <a:rPr lang="el-GR" sz="2000" dirty="0" err="1"/>
              <a:t>πέρασµα</a:t>
            </a:r>
            <a:r>
              <a:rPr lang="el-GR" sz="2000" dirty="0"/>
              <a:t> στη γραφή. </a:t>
            </a:r>
          </a:p>
          <a:p>
            <a:r>
              <a:rPr lang="el-GR" sz="2000" dirty="0"/>
              <a:t>Συνολικά η σχέση της µε τη σχολική τάξη (µε τη δασκάλα και τους συµµ</a:t>
            </a:r>
            <a:r>
              <a:rPr lang="el-GR" sz="2000" dirty="0" err="1"/>
              <a:t>αθητές</a:t>
            </a:r>
            <a:r>
              <a:rPr lang="el-GR" sz="2000" dirty="0"/>
              <a:t>) συγκροτείται µε </a:t>
            </a:r>
            <a:r>
              <a:rPr lang="el-GR" sz="2000" dirty="0" err="1"/>
              <a:t>όχηµα</a:t>
            </a:r>
            <a:r>
              <a:rPr lang="el-GR" sz="2000" dirty="0"/>
              <a:t> το λόγο</a:t>
            </a:r>
          </a:p>
        </p:txBody>
      </p:sp>
    </p:spTree>
    <p:extLst>
      <p:ext uri="{BB962C8B-B14F-4D97-AF65-F5344CB8AC3E}">
        <p14:creationId xmlns:p14="http://schemas.microsoft.com/office/powerpoint/2010/main" xmlns="" val="3797786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2546DCE-F4AF-4D2B-94B0-7932D67461FA}"/>
              </a:ext>
            </a:extLst>
          </p:cNvPr>
          <p:cNvSpPr>
            <a:spLocks noGrp="1"/>
          </p:cNvSpPr>
          <p:nvPr>
            <p:ph idx="1"/>
          </p:nvPr>
        </p:nvSpPr>
        <p:spPr>
          <a:xfrm>
            <a:off x="2589212" y="1040860"/>
            <a:ext cx="8915400" cy="4870362"/>
          </a:xfrm>
        </p:spPr>
        <p:txBody>
          <a:bodyPr>
            <a:normAutofit lnSpcReduction="10000"/>
          </a:bodyPr>
          <a:lstStyle/>
          <a:p>
            <a:endParaRPr lang="el-GR" dirty="0"/>
          </a:p>
          <a:p>
            <a:pPr marL="0" indent="0">
              <a:buNone/>
            </a:pPr>
            <a:r>
              <a:rPr lang="el-GR" sz="2000" b="1" dirty="0"/>
              <a:t>Δεύτερο παιδί:</a:t>
            </a:r>
          </a:p>
          <a:p>
            <a:r>
              <a:rPr lang="el-GR" sz="2000" dirty="0"/>
              <a:t>Αδυνατεί να ανταποκριθεί στις απαιτήσεις του νηπιαγωγείου, </a:t>
            </a:r>
          </a:p>
          <a:p>
            <a:r>
              <a:rPr lang="el-GR" sz="2000" dirty="0"/>
              <a:t>δεν τα καταφέρνει στις εργασίες που πρέπει να κάνει, </a:t>
            </a:r>
          </a:p>
          <a:p>
            <a:r>
              <a:rPr lang="el-GR" sz="2000" dirty="0"/>
              <a:t>αντιδρά βίαια και επιθετικά. </a:t>
            </a:r>
          </a:p>
          <a:p>
            <a:r>
              <a:rPr lang="el-GR" sz="2000" dirty="0"/>
              <a:t>Στην περιγραφή η </a:t>
            </a:r>
            <a:r>
              <a:rPr lang="el-GR" sz="2000" dirty="0" err="1"/>
              <a:t>έµφαση</a:t>
            </a:r>
            <a:r>
              <a:rPr lang="el-GR" sz="2000" dirty="0"/>
              <a:t> δίνεται στα χαρακτηριστικά της </a:t>
            </a:r>
            <a:r>
              <a:rPr lang="el-GR" sz="2000" dirty="0" err="1"/>
              <a:t>συµπεριφοράς</a:t>
            </a:r>
            <a:r>
              <a:rPr lang="el-GR" sz="2000" dirty="0"/>
              <a:t> που ξεφεύγουν πολύ από τους σχολικούς κανόνες.</a:t>
            </a:r>
          </a:p>
          <a:p>
            <a:endParaRPr lang="el-GR" sz="2000" dirty="0"/>
          </a:p>
          <a:p>
            <a:r>
              <a:rPr lang="el-GR" sz="2000" dirty="0"/>
              <a:t>τα </a:t>
            </a:r>
            <a:r>
              <a:rPr lang="el-GR" sz="2000" dirty="0" err="1"/>
              <a:t>συναισθήµατα</a:t>
            </a:r>
            <a:r>
              <a:rPr lang="el-GR" sz="2000" dirty="0"/>
              <a:t> ή οι </a:t>
            </a:r>
            <a:r>
              <a:rPr lang="el-GR" sz="2000" dirty="0" err="1"/>
              <a:t>επιθυµίες</a:t>
            </a:r>
            <a:r>
              <a:rPr lang="el-GR" sz="2000" dirty="0"/>
              <a:t> δεν εκφράζονται µ</a:t>
            </a:r>
            <a:r>
              <a:rPr lang="el-GR" sz="2000" dirty="0" err="1"/>
              <a:t>έσα</a:t>
            </a:r>
            <a:r>
              <a:rPr lang="el-GR" sz="2000" dirty="0"/>
              <a:t> από το λόγο (µε τη διπλή έννοια: της γλώσσας και της λογικής) ούτε ελέγχονται από αυτόν, αλλά </a:t>
            </a:r>
          </a:p>
          <a:p>
            <a:r>
              <a:rPr lang="el-GR" sz="2000" dirty="0"/>
              <a:t>εκδηλώνονται </a:t>
            </a:r>
            <a:r>
              <a:rPr lang="el-GR" sz="2000" dirty="0" err="1"/>
              <a:t>άµεσα</a:t>
            </a:r>
            <a:r>
              <a:rPr lang="el-GR" sz="2000" dirty="0"/>
              <a:t> και έντονα διαταράσσοντας την κανονικότητα της τάξης. Η εικόνα είναι έντονα αρνητική. </a:t>
            </a:r>
          </a:p>
        </p:txBody>
      </p:sp>
    </p:spTree>
    <p:extLst>
      <p:ext uri="{BB962C8B-B14F-4D97-AF65-F5344CB8AC3E}">
        <p14:creationId xmlns:p14="http://schemas.microsoft.com/office/powerpoint/2010/main" xmlns="" val="210135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1733</TotalTime>
  <Words>2357</Words>
  <Application>Microsoft Office PowerPoint</Application>
  <PresentationFormat>Προσαρμογή</PresentationFormat>
  <Paragraphs>105</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Θρόισμα</vt:lpstr>
      <vt:lpstr>Διαφάνεια 1</vt:lpstr>
      <vt:lpstr>Κοινωνικές ανισότητες στην εκπαίδευση</vt:lpstr>
      <vt:lpstr>Κοινωνικές ανισότητες στην εκπαίδευση</vt:lpstr>
      <vt:lpstr>Διαφάνεια 4</vt:lpstr>
      <vt:lpstr>Παράδειγμα παιδιών -ανισότητα</vt:lpstr>
      <vt:lpstr>Πώς εκδηλώνονται οι κοινωνικές διαφορές στο σχολείο;</vt:lpstr>
      <vt:lpstr>Διαφάνεια 7</vt:lpstr>
      <vt:lpstr>Παράδειγμα Νηπιαγωγείου</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Κουλτούρα των κυρίαρχων τάξεων και σχολείο </vt:lpstr>
      <vt:lpstr>Διαφάνεια 30</vt:lpstr>
      <vt:lpstr>Διαφάνεια 31</vt:lpstr>
      <vt:lpstr>Διαφάνεια 32</vt:lpstr>
      <vt:lpstr>Διαφάνεια 33</vt:lpstr>
      <vt:lpstr>Διαφάνεια 34</vt:lpstr>
      <vt:lpstr>Διαφάνεια 35</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kipouropoulou@gmail.com</dc:creator>
  <cp:lastModifiedBy>User</cp:lastModifiedBy>
  <cp:revision>98</cp:revision>
  <dcterms:created xsi:type="dcterms:W3CDTF">2018-10-15T09:17:48Z</dcterms:created>
  <dcterms:modified xsi:type="dcterms:W3CDTF">2021-04-13T19:17:25Z</dcterms:modified>
</cp:coreProperties>
</file>