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1.xml" ContentType="application/vnd.openxmlformats-officedocument.presentationml.notesSlide+xml"/>
  <Override PartName="/ppt/tags/tag7.xml" ContentType="application/vnd.openxmlformats-officedocument.presentationml.tags+xml"/>
  <Override PartName="/ppt/notesSlides/notesSlide2.xml" ContentType="application/vnd.openxmlformats-officedocument.presentationml.notesSlide+xml"/>
  <Override PartName="/ppt/tags/tag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62" r:id="rId2"/>
    <p:sldId id="263" r:id="rId3"/>
    <p:sldId id="264" r:id="rId4"/>
    <p:sldId id="257" r:id="rId5"/>
    <p:sldId id="258" r:id="rId6"/>
    <p:sldId id="259" r:id="rId7"/>
    <p:sldId id="260" r:id="rId8"/>
    <p:sldId id="261"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1" d="100"/>
          <a:sy n="61" d="100"/>
        </p:scale>
        <p:origin x="88" y="2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04CABE-4458-4A3F-BAB1-4ADACB6150E6}" type="datetimeFigureOut">
              <a:rPr lang="en-US" smtClean="0"/>
              <a:t>10/31/2021</a:t>
            </a:fld>
            <a:endParaRPr lang="en-US"/>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89CEE4-5A1B-4991-BD8E-05A6DE4F89D4}" type="slidenum">
              <a:rPr lang="en-US" smtClean="0"/>
              <a:t>‹#›</a:t>
            </a:fld>
            <a:endParaRPr lang="en-US"/>
          </a:p>
        </p:txBody>
      </p:sp>
    </p:spTree>
    <p:extLst>
      <p:ext uri="{BB962C8B-B14F-4D97-AF65-F5344CB8AC3E}">
        <p14:creationId xmlns:p14="http://schemas.microsoft.com/office/powerpoint/2010/main" val="715000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96938">
              <a:spcBef>
                <a:spcPct val="30000"/>
              </a:spcBef>
              <a:defRPr sz="1200">
                <a:solidFill>
                  <a:schemeClr val="tx1"/>
                </a:solidFill>
                <a:latin typeface="Times New Roman" panose="02020603050405020304" pitchFamily="18" charset="0"/>
                <a:cs typeface="Arial" panose="020B0604020202020204" pitchFamily="34" charset="0"/>
              </a:defRPr>
            </a:lvl1pPr>
            <a:lvl2pPr marL="698500" indent="-268288" defTabSz="896938">
              <a:spcBef>
                <a:spcPct val="30000"/>
              </a:spcBef>
              <a:defRPr sz="1200">
                <a:solidFill>
                  <a:schemeClr val="tx1"/>
                </a:solidFill>
                <a:latin typeface="Times New Roman" panose="02020603050405020304" pitchFamily="18" charset="0"/>
                <a:cs typeface="Arial" panose="020B0604020202020204" pitchFamily="34" charset="0"/>
              </a:defRPr>
            </a:lvl2pPr>
            <a:lvl3pPr marL="1074738" indent="-214313" defTabSz="896938">
              <a:spcBef>
                <a:spcPct val="30000"/>
              </a:spcBef>
              <a:defRPr sz="1200">
                <a:solidFill>
                  <a:schemeClr val="tx1"/>
                </a:solidFill>
                <a:latin typeface="Times New Roman" panose="02020603050405020304" pitchFamily="18" charset="0"/>
                <a:cs typeface="Arial" panose="020B0604020202020204" pitchFamily="34" charset="0"/>
              </a:defRPr>
            </a:lvl3pPr>
            <a:lvl4pPr marL="1504950" indent="-214313" defTabSz="896938">
              <a:spcBef>
                <a:spcPct val="30000"/>
              </a:spcBef>
              <a:defRPr sz="1200">
                <a:solidFill>
                  <a:schemeClr val="tx1"/>
                </a:solidFill>
                <a:latin typeface="Times New Roman" panose="02020603050405020304" pitchFamily="18" charset="0"/>
                <a:cs typeface="Arial" panose="020B0604020202020204" pitchFamily="34" charset="0"/>
              </a:defRPr>
            </a:lvl4pPr>
            <a:lvl5pPr marL="1935163" indent="-214313" defTabSz="896938">
              <a:spcBef>
                <a:spcPct val="30000"/>
              </a:spcBef>
              <a:defRPr sz="1200">
                <a:solidFill>
                  <a:schemeClr val="tx1"/>
                </a:solidFill>
                <a:latin typeface="Times New Roman" panose="02020603050405020304" pitchFamily="18" charset="0"/>
                <a:cs typeface="Arial" panose="020B0604020202020204" pitchFamily="34" charset="0"/>
              </a:defRPr>
            </a:lvl5pPr>
            <a:lvl6pPr marL="2392363" indent="-214313" defTabSz="896938" eaLnBrk="0" fontAlgn="base" hangingPunct="0">
              <a:spcBef>
                <a:spcPct val="30000"/>
              </a:spcBef>
              <a:spcAft>
                <a:spcPct val="0"/>
              </a:spcAft>
              <a:defRPr sz="1200">
                <a:solidFill>
                  <a:schemeClr val="tx1"/>
                </a:solidFill>
                <a:latin typeface="Times New Roman" panose="02020603050405020304" pitchFamily="18" charset="0"/>
                <a:cs typeface="Arial" panose="020B0604020202020204" pitchFamily="34" charset="0"/>
              </a:defRPr>
            </a:lvl6pPr>
            <a:lvl7pPr marL="2849563" indent="-214313" defTabSz="896938" eaLnBrk="0" fontAlgn="base" hangingPunct="0">
              <a:spcBef>
                <a:spcPct val="30000"/>
              </a:spcBef>
              <a:spcAft>
                <a:spcPct val="0"/>
              </a:spcAft>
              <a:defRPr sz="1200">
                <a:solidFill>
                  <a:schemeClr val="tx1"/>
                </a:solidFill>
                <a:latin typeface="Times New Roman" panose="02020603050405020304" pitchFamily="18" charset="0"/>
                <a:cs typeface="Arial" panose="020B0604020202020204" pitchFamily="34" charset="0"/>
              </a:defRPr>
            </a:lvl7pPr>
            <a:lvl8pPr marL="3306763" indent="-214313" defTabSz="896938" eaLnBrk="0" fontAlgn="base" hangingPunct="0">
              <a:spcBef>
                <a:spcPct val="30000"/>
              </a:spcBef>
              <a:spcAft>
                <a:spcPct val="0"/>
              </a:spcAft>
              <a:defRPr sz="1200">
                <a:solidFill>
                  <a:schemeClr val="tx1"/>
                </a:solidFill>
                <a:latin typeface="Times New Roman" panose="02020603050405020304" pitchFamily="18" charset="0"/>
                <a:cs typeface="Arial" panose="020B0604020202020204" pitchFamily="34" charset="0"/>
              </a:defRPr>
            </a:lvl8pPr>
            <a:lvl9pPr marL="3763963" indent="-214313" defTabSz="896938" eaLnBrk="0" fontAlgn="base" hangingPunct="0">
              <a:spcBef>
                <a:spcPct val="30000"/>
              </a:spcBef>
              <a:spcAft>
                <a:spcPct val="0"/>
              </a:spcAft>
              <a:defRPr sz="1200">
                <a:solidFill>
                  <a:schemeClr val="tx1"/>
                </a:solidFill>
                <a:latin typeface="Times New Roman" panose="02020603050405020304" pitchFamily="18" charset="0"/>
                <a:cs typeface="Arial" panose="020B0604020202020204" pitchFamily="34" charset="0"/>
              </a:defRPr>
            </a:lvl9pPr>
          </a:lstStyle>
          <a:p>
            <a:pPr>
              <a:spcBef>
                <a:spcPct val="0"/>
              </a:spcBef>
            </a:pPr>
            <a:fld id="{4CDFDF06-2700-44DC-8A59-DDA64E2D26A3}" type="slidenum">
              <a:rPr lang="en-GB" altLang="en-US" smtClean="0"/>
              <a:pPr>
                <a:spcBef>
                  <a:spcPct val="0"/>
                </a:spcBef>
              </a:pPr>
              <a:t>6</a:t>
            </a:fld>
            <a:endParaRPr lang="en-GB" altLang="en-US" smtClean="0"/>
          </a:p>
        </p:txBody>
      </p:sp>
      <p:sp>
        <p:nvSpPr>
          <p:cNvPr id="23555" name="Rectangle 2"/>
          <p:cNvSpPr>
            <a:spLocks noChangeArrowheads="1" noTextEdit="1"/>
          </p:cNvSpPr>
          <p:nvPr>
            <p:ph type="sldImg"/>
          </p:nvPr>
        </p:nvSpPr>
        <p:spPr>
          <a:xfrm>
            <a:off x="406400" y="696913"/>
            <a:ext cx="6197600" cy="3486150"/>
          </a:xfrm>
          <a:ln/>
        </p:spPr>
      </p:sp>
      <p:sp>
        <p:nvSpPr>
          <p:cNvPr id="23556" name="Rectangle 3"/>
          <p:cNvSpPr>
            <a:spLocks noGrp="1" noChangeArrowheads="1"/>
          </p:cNvSpPr>
          <p:nvPr>
            <p:ph type="body" idx="1"/>
          </p:nvPr>
        </p:nvSpPr>
        <p:spPr>
          <a:xfrm>
            <a:off x="936625" y="4416425"/>
            <a:ext cx="5137150"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n-US" smtClean="0">
              <a:cs typeface="Arial" panose="020B0604020202020204" pitchFamily="34" charset="0"/>
            </a:endParaRPr>
          </a:p>
        </p:txBody>
      </p:sp>
    </p:spTree>
    <p:extLst>
      <p:ext uri="{BB962C8B-B14F-4D97-AF65-F5344CB8AC3E}">
        <p14:creationId xmlns:p14="http://schemas.microsoft.com/office/powerpoint/2010/main" val="4158654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96938">
              <a:spcBef>
                <a:spcPct val="30000"/>
              </a:spcBef>
              <a:defRPr sz="1200">
                <a:solidFill>
                  <a:schemeClr val="tx1"/>
                </a:solidFill>
                <a:latin typeface="Times New Roman" panose="02020603050405020304" pitchFamily="18" charset="0"/>
                <a:cs typeface="Arial" panose="020B0604020202020204" pitchFamily="34" charset="0"/>
              </a:defRPr>
            </a:lvl1pPr>
            <a:lvl2pPr marL="698500" indent="-268288" defTabSz="896938">
              <a:spcBef>
                <a:spcPct val="30000"/>
              </a:spcBef>
              <a:defRPr sz="1200">
                <a:solidFill>
                  <a:schemeClr val="tx1"/>
                </a:solidFill>
                <a:latin typeface="Times New Roman" panose="02020603050405020304" pitchFamily="18" charset="0"/>
                <a:cs typeface="Arial" panose="020B0604020202020204" pitchFamily="34" charset="0"/>
              </a:defRPr>
            </a:lvl2pPr>
            <a:lvl3pPr marL="1074738" indent="-214313" defTabSz="896938">
              <a:spcBef>
                <a:spcPct val="30000"/>
              </a:spcBef>
              <a:defRPr sz="1200">
                <a:solidFill>
                  <a:schemeClr val="tx1"/>
                </a:solidFill>
                <a:latin typeface="Times New Roman" panose="02020603050405020304" pitchFamily="18" charset="0"/>
                <a:cs typeface="Arial" panose="020B0604020202020204" pitchFamily="34" charset="0"/>
              </a:defRPr>
            </a:lvl3pPr>
            <a:lvl4pPr marL="1504950" indent="-214313" defTabSz="896938">
              <a:spcBef>
                <a:spcPct val="30000"/>
              </a:spcBef>
              <a:defRPr sz="1200">
                <a:solidFill>
                  <a:schemeClr val="tx1"/>
                </a:solidFill>
                <a:latin typeface="Times New Roman" panose="02020603050405020304" pitchFamily="18" charset="0"/>
                <a:cs typeface="Arial" panose="020B0604020202020204" pitchFamily="34" charset="0"/>
              </a:defRPr>
            </a:lvl4pPr>
            <a:lvl5pPr marL="1935163" indent="-214313" defTabSz="896938">
              <a:spcBef>
                <a:spcPct val="30000"/>
              </a:spcBef>
              <a:defRPr sz="1200">
                <a:solidFill>
                  <a:schemeClr val="tx1"/>
                </a:solidFill>
                <a:latin typeface="Times New Roman" panose="02020603050405020304" pitchFamily="18" charset="0"/>
                <a:cs typeface="Arial" panose="020B0604020202020204" pitchFamily="34" charset="0"/>
              </a:defRPr>
            </a:lvl5pPr>
            <a:lvl6pPr marL="2392363" indent="-214313" defTabSz="896938" eaLnBrk="0" fontAlgn="base" hangingPunct="0">
              <a:spcBef>
                <a:spcPct val="30000"/>
              </a:spcBef>
              <a:spcAft>
                <a:spcPct val="0"/>
              </a:spcAft>
              <a:defRPr sz="1200">
                <a:solidFill>
                  <a:schemeClr val="tx1"/>
                </a:solidFill>
                <a:latin typeface="Times New Roman" panose="02020603050405020304" pitchFamily="18" charset="0"/>
                <a:cs typeface="Arial" panose="020B0604020202020204" pitchFamily="34" charset="0"/>
              </a:defRPr>
            </a:lvl6pPr>
            <a:lvl7pPr marL="2849563" indent="-214313" defTabSz="896938" eaLnBrk="0" fontAlgn="base" hangingPunct="0">
              <a:spcBef>
                <a:spcPct val="30000"/>
              </a:spcBef>
              <a:spcAft>
                <a:spcPct val="0"/>
              </a:spcAft>
              <a:defRPr sz="1200">
                <a:solidFill>
                  <a:schemeClr val="tx1"/>
                </a:solidFill>
                <a:latin typeface="Times New Roman" panose="02020603050405020304" pitchFamily="18" charset="0"/>
                <a:cs typeface="Arial" panose="020B0604020202020204" pitchFamily="34" charset="0"/>
              </a:defRPr>
            </a:lvl7pPr>
            <a:lvl8pPr marL="3306763" indent="-214313" defTabSz="896938" eaLnBrk="0" fontAlgn="base" hangingPunct="0">
              <a:spcBef>
                <a:spcPct val="30000"/>
              </a:spcBef>
              <a:spcAft>
                <a:spcPct val="0"/>
              </a:spcAft>
              <a:defRPr sz="1200">
                <a:solidFill>
                  <a:schemeClr val="tx1"/>
                </a:solidFill>
                <a:latin typeface="Times New Roman" panose="02020603050405020304" pitchFamily="18" charset="0"/>
                <a:cs typeface="Arial" panose="020B0604020202020204" pitchFamily="34" charset="0"/>
              </a:defRPr>
            </a:lvl8pPr>
            <a:lvl9pPr marL="3763963" indent="-214313" defTabSz="896938" eaLnBrk="0" fontAlgn="base" hangingPunct="0">
              <a:spcBef>
                <a:spcPct val="30000"/>
              </a:spcBef>
              <a:spcAft>
                <a:spcPct val="0"/>
              </a:spcAft>
              <a:defRPr sz="1200">
                <a:solidFill>
                  <a:schemeClr val="tx1"/>
                </a:solidFill>
                <a:latin typeface="Times New Roman" panose="02020603050405020304" pitchFamily="18" charset="0"/>
                <a:cs typeface="Arial" panose="020B0604020202020204" pitchFamily="34" charset="0"/>
              </a:defRPr>
            </a:lvl9pPr>
          </a:lstStyle>
          <a:p>
            <a:pPr>
              <a:spcBef>
                <a:spcPct val="0"/>
              </a:spcBef>
            </a:pPr>
            <a:fld id="{989C4DB4-B612-4C9D-9DF2-9554A6AEDA0A}" type="slidenum">
              <a:rPr lang="en-GB" altLang="en-US" smtClean="0"/>
              <a:pPr>
                <a:spcBef>
                  <a:spcPct val="0"/>
                </a:spcBef>
              </a:pPr>
              <a:t>7</a:t>
            </a:fld>
            <a:endParaRPr lang="en-GB" altLang="en-US" smtClean="0"/>
          </a:p>
        </p:txBody>
      </p:sp>
      <p:sp>
        <p:nvSpPr>
          <p:cNvPr id="25603" name="Rectangle 2"/>
          <p:cNvSpPr>
            <a:spLocks noChangeArrowheads="1" noTextEdit="1"/>
          </p:cNvSpPr>
          <p:nvPr>
            <p:ph type="sldImg"/>
          </p:nvPr>
        </p:nvSpPr>
        <p:spPr>
          <a:xfrm>
            <a:off x="406400" y="696913"/>
            <a:ext cx="6197600" cy="3486150"/>
          </a:xfrm>
          <a:ln/>
        </p:spPr>
      </p:sp>
      <p:sp>
        <p:nvSpPr>
          <p:cNvPr id="25604" name="Rectangle 3"/>
          <p:cNvSpPr>
            <a:spLocks noGrp="1" noChangeArrowheads="1"/>
          </p:cNvSpPr>
          <p:nvPr>
            <p:ph type="body" idx="1"/>
          </p:nvPr>
        </p:nvSpPr>
        <p:spPr>
          <a:xfrm>
            <a:off x="936625" y="4416425"/>
            <a:ext cx="5137150"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l-GR" altLang="en-US" smtClean="0">
              <a:cs typeface="Arial" panose="020B0604020202020204" pitchFamily="34" charset="0"/>
            </a:endParaRPr>
          </a:p>
        </p:txBody>
      </p:sp>
    </p:spTree>
    <p:extLst>
      <p:ext uri="{BB962C8B-B14F-4D97-AF65-F5344CB8AC3E}">
        <p14:creationId xmlns:p14="http://schemas.microsoft.com/office/powerpoint/2010/main" val="25436711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smtClean="0"/>
              <a:t>Στυλ κύριου τίτλου</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1F8075D0-600E-4950-84AF-09F7A1FED7B8}" type="datetimeFigureOut">
              <a:rPr lang="en-US" smtClean="0"/>
              <a:t>10/31/2021</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6C7994D-1870-49F6-9992-ECB6AA2570DF}" type="slidenum">
              <a:rPr lang="en-US" smtClean="0"/>
              <a:t>‹#›</a:t>
            </a:fld>
            <a:endParaRPr lang="en-US"/>
          </a:p>
        </p:txBody>
      </p:sp>
    </p:spTree>
    <p:extLst>
      <p:ext uri="{BB962C8B-B14F-4D97-AF65-F5344CB8AC3E}">
        <p14:creationId xmlns:p14="http://schemas.microsoft.com/office/powerpoint/2010/main" val="42825143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1F8075D0-600E-4950-84AF-09F7A1FED7B8}" type="datetimeFigureOut">
              <a:rPr lang="en-US" smtClean="0"/>
              <a:t>10/31/2021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6C7994D-1870-49F6-9992-ECB6AA2570DF}" type="slidenum">
              <a:rPr lang="en-US" smtClean="0"/>
              <a:t>‹#›</a:t>
            </a:fld>
            <a:endParaRPr lang="en-US"/>
          </a:p>
        </p:txBody>
      </p:sp>
    </p:spTree>
    <p:extLst>
      <p:ext uri="{BB962C8B-B14F-4D97-AF65-F5344CB8AC3E}">
        <p14:creationId xmlns:p14="http://schemas.microsoft.com/office/powerpoint/2010/main" val="2379134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1F8075D0-600E-4950-84AF-09F7A1FED7B8}" type="datetimeFigureOut">
              <a:rPr lang="en-US" smtClean="0"/>
              <a:t>10/31/2021</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6C7994D-1870-49F6-9992-ECB6AA2570DF}"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35237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smtClean="0"/>
              <a:t>Στυλ κύριου τίτλου</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1F8075D0-600E-4950-84AF-09F7A1FED7B8}" type="datetimeFigureOut">
              <a:rPr lang="en-US" smtClean="0"/>
              <a:t>10/31/2021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6C7994D-1870-49F6-9992-ECB6AA2570DF}" type="slidenum">
              <a:rPr lang="en-US" smtClean="0"/>
              <a:t>‹#›</a:t>
            </a:fld>
            <a:endParaRPr lang="en-US"/>
          </a:p>
        </p:txBody>
      </p:sp>
    </p:spTree>
    <p:extLst>
      <p:ext uri="{BB962C8B-B14F-4D97-AF65-F5344CB8AC3E}">
        <p14:creationId xmlns:p14="http://schemas.microsoft.com/office/powerpoint/2010/main" val="16734848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1F8075D0-600E-4950-84AF-09F7A1FED7B8}" type="datetimeFigureOut">
              <a:rPr lang="en-US" smtClean="0"/>
              <a:t>10/31/2021</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6C7994D-1870-49F6-9992-ECB6AA2570DF}"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253409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1F8075D0-600E-4950-84AF-09F7A1FED7B8}" type="datetimeFigureOut">
              <a:rPr lang="en-US" smtClean="0"/>
              <a:t>10/31/2021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6C7994D-1870-49F6-9992-ECB6AA2570DF}" type="slidenum">
              <a:rPr lang="en-US" smtClean="0"/>
              <a:t>‹#›</a:t>
            </a:fld>
            <a:endParaRPr lang="en-US"/>
          </a:p>
        </p:txBody>
      </p:sp>
    </p:spTree>
    <p:extLst>
      <p:ext uri="{BB962C8B-B14F-4D97-AF65-F5344CB8AC3E}">
        <p14:creationId xmlns:p14="http://schemas.microsoft.com/office/powerpoint/2010/main" val="31144717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1F8075D0-600E-4950-84AF-09F7A1FED7B8}" type="datetimeFigureOut">
              <a:rPr lang="en-US" smtClean="0"/>
              <a:t>10/31/2021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6C7994D-1870-49F6-9992-ECB6AA2570DF}" type="slidenum">
              <a:rPr lang="en-US" smtClean="0"/>
              <a:t>‹#›</a:t>
            </a:fld>
            <a:endParaRPr lang="en-US"/>
          </a:p>
        </p:txBody>
      </p:sp>
    </p:spTree>
    <p:extLst>
      <p:ext uri="{BB962C8B-B14F-4D97-AF65-F5344CB8AC3E}">
        <p14:creationId xmlns:p14="http://schemas.microsoft.com/office/powerpoint/2010/main" val="33279962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1F8075D0-600E-4950-84AF-09F7A1FED7B8}" type="datetimeFigureOut">
              <a:rPr lang="en-US" smtClean="0"/>
              <a:t>10/31/2021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6C7994D-1870-49F6-9992-ECB6AA2570DF}" type="slidenum">
              <a:rPr lang="en-US" smtClean="0"/>
              <a:t>‹#›</a:t>
            </a:fld>
            <a:endParaRPr lang="en-US"/>
          </a:p>
        </p:txBody>
      </p:sp>
    </p:spTree>
    <p:extLst>
      <p:ext uri="{BB962C8B-B14F-4D97-AF65-F5344CB8AC3E}">
        <p14:creationId xmlns:p14="http://schemas.microsoft.com/office/powerpoint/2010/main" val="453418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smtClean="0"/>
              <a:t>Στυλ κύριου τίτλου</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1F8075D0-600E-4950-84AF-09F7A1FED7B8}" type="datetimeFigureOut">
              <a:rPr lang="en-US" smtClean="0"/>
              <a:t>10/31/2021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6C7994D-1870-49F6-9992-ECB6AA2570DF}" type="slidenum">
              <a:rPr lang="en-US" smtClean="0"/>
              <a:t>‹#›</a:t>
            </a:fld>
            <a:endParaRPr lang="en-US"/>
          </a:p>
        </p:txBody>
      </p:sp>
    </p:spTree>
    <p:extLst>
      <p:ext uri="{BB962C8B-B14F-4D97-AF65-F5344CB8AC3E}">
        <p14:creationId xmlns:p14="http://schemas.microsoft.com/office/powerpoint/2010/main" val="3792487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1F8075D0-600E-4950-84AF-09F7A1FED7B8}" type="datetimeFigureOut">
              <a:rPr lang="en-US" smtClean="0"/>
              <a:t>10/31/2021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6C7994D-1870-49F6-9992-ECB6AA2570DF}" type="slidenum">
              <a:rPr lang="en-US" smtClean="0"/>
              <a:t>‹#›</a:t>
            </a:fld>
            <a:endParaRPr lang="en-US"/>
          </a:p>
        </p:txBody>
      </p:sp>
    </p:spTree>
    <p:extLst>
      <p:ext uri="{BB962C8B-B14F-4D97-AF65-F5344CB8AC3E}">
        <p14:creationId xmlns:p14="http://schemas.microsoft.com/office/powerpoint/2010/main" val="1446535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1F8075D0-600E-4950-84AF-09F7A1FED7B8}" type="datetimeFigureOut">
              <a:rPr lang="en-US" smtClean="0"/>
              <a:t>10/31/2021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6C7994D-1870-49F6-9992-ECB6AA2570DF}" type="slidenum">
              <a:rPr lang="en-US" smtClean="0"/>
              <a:t>‹#›</a:t>
            </a:fld>
            <a:endParaRPr lang="en-US"/>
          </a:p>
        </p:txBody>
      </p:sp>
    </p:spTree>
    <p:extLst>
      <p:ext uri="{BB962C8B-B14F-4D97-AF65-F5344CB8AC3E}">
        <p14:creationId xmlns:p14="http://schemas.microsoft.com/office/powerpoint/2010/main" val="1204764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1F8075D0-600E-4950-84AF-09F7A1FED7B8}" type="datetimeFigureOut">
              <a:rPr lang="en-US" smtClean="0"/>
              <a:t>10/31/2021</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6C7994D-1870-49F6-9992-ECB6AA2570DF}" type="slidenum">
              <a:rPr lang="en-US" smtClean="0"/>
              <a:t>‹#›</a:t>
            </a:fld>
            <a:endParaRPr lang="en-US"/>
          </a:p>
        </p:txBody>
      </p:sp>
    </p:spTree>
    <p:extLst>
      <p:ext uri="{BB962C8B-B14F-4D97-AF65-F5344CB8AC3E}">
        <p14:creationId xmlns:p14="http://schemas.microsoft.com/office/powerpoint/2010/main" val="4224619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1F8075D0-600E-4950-84AF-09F7A1FED7B8}" type="datetimeFigureOut">
              <a:rPr lang="en-US" smtClean="0"/>
              <a:t>10/31/2021</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6C7994D-1870-49F6-9992-ECB6AA2570DF}" type="slidenum">
              <a:rPr lang="en-US" smtClean="0"/>
              <a:t>‹#›</a:t>
            </a:fld>
            <a:endParaRPr lang="en-US"/>
          </a:p>
        </p:txBody>
      </p:sp>
    </p:spTree>
    <p:extLst>
      <p:ext uri="{BB962C8B-B14F-4D97-AF65-F5344CB8AC3E}">
        <p14:creationId xmlns:p14="http://schemas.microsoft.com/office/powerpoint/2010/main" val="744977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8075D0-600E-4950-84AF-09F7A1FED7B8}" type="datetimeFigureOut">
              <a:rPr lang="en-US" smtClean="0"/>
              <a:t>10/31/2021</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6C7994D-1870-49F6-9992-ECB6AA2570DF}" type="slidenum">
              <a:rPr lang="en-US" smtClean="0"/>
              <a:t>‹#›</a:t>
            </a:fld>
            <a:endParaRPr lang="en-US"/>
          </a:p>
        </p:txBody>
      </p:sp>
    </p:spTree>
    <p:extLst>
      <p:ext uri="{BB962C8B-B14F-4D97-AF65-F5344CB8AC3E}">
        <p14:creationId xmlns:p14="http://schemas.microsoft.com/office/powerpoint/2010/main" val="1664751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smtClean="0"/>
              <a:t>Στυλ κύριου τίτλου</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1F8075D0-600E-4950-84AF-09F7A1FED7B8}" type="datetimeFigureOut">
              <a:rPr lang="en-US" smtClean="0"/>
              <a:t>10/31/2021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6C7994D-1870-49F6-9992-ECB6AA2570DF}" type="slidenum">
              <a:rPr lang="en-US" smtClean="0"/>
              <a:t>‹#›</a:t>
            </a:fld>
            <a:endParaRPr lang="en-US"/>
          </a:p>
        </p:txBody>
      </p:sp>
    </p:spTree>
    <p:extLst>
      <p:ext uri="{BB962C8B-B14F-4D97-AF65-F5344CB8AC3E}">
        <p14:creationId xmlns:p14="http://schemas.microsoft.com/office/powerpoint/2010/main" val="16024164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1F8075D0-600E-4950-84AF-09F7A1FED7B8}" type="datetimeFigureOut">
              <a:rPr lang="en-US" smtClean="0"/>
              <a:t>10/31/2021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6C7994D-1870-49F6-9992-ECB6AA2570DF}" type="slidenum">
              <a:rPr lang="en-US" smtClean="0"/>
              <a:t>‹#›</a:t>
            </a:fld>
            <a:endParaRPr lang="en-US"/>
          </a:p>
        </p:txBody>
      </p:sp>
    </p:spTree>
    <p:extLst>
      <p:ext uri="{BB962C8B-B14F-4D97-AF65-F5344CB8AC3E}">
        <p14:creationId xmlns:p14="http://schemas.microsoft.com/office/powerpoint/2010/main" val="2072496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F8075D0-600E-4950-84AF-09F7A1FED7B8}" type="datetimeFigureOut">
              <a:rPr lang="en-US" smtClean="0"/>
              <a:t>10/31/2021</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6C7994D-1870-49F6-9992-ECB6AA2570DF}" type="slidenum">
              <a:rPr lang="en-US" smtClean="0"/>
              <a:t>‹#›</a:t>
            </a:fld>
            <a:endParaRPr lang="en-US"/>
          </a:p>
        </p:txBody>
      </p:sp>
    </p:spTree>
    <p:extLst>
      <p:ext uri="{BB962C8B-B14F-4D97-AF65-F5344CB8AC3E}">
        <p14:creationId xmlns:p14="http://schemas.microsoft.com/office/powerpoint/2010/main" val="9543044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7.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5"/>
          <p:cNvSpPr>
            <a:spLocks noGrp="1" noChangeArrowheads="1"/>
          </p:cNvSpPr>
          <p:nvPr>
            <p:ph type="ctrTitle"/>
          </p:nvPr>
        </p:nvSpPr>
        <p:spPr>
          <a:xfrm>
            <a:off x="2481637" y="3043517"/>
            <a:ext cx="8915399" cy="2262781"/>
          </a:xfrm>
        </p:spPr>
        <p:txBody>
          <a:bodyPr>
            <a:normAutofit/>
          </a:bodyPr>
          <a:lstStyle/>
          <a:p>
            <a:pPr algn="r" eaLnBrk="1" hangingPunct="1"/>
            <a:r>
              <a:rPr lang="el-GR" altLang="en-US" sz="4600" dirty="0"/>
              <a:t>Εννοιολογικός χάρτης </a:t>
            </a:r>
            <a:br>
              <a:rPr lang="el-GR" altLang="en-US" sz="4600" dirty="0"/>
            </a:br>
            <a:r>
              <a:rPr lang="el-GR" altLang="en-US" sz="4600" dirty="0" smtClean="0"/>
              <a:t/>
            </a:r>
            <a:br>
              <a:rPr lang="el-GR" altLang="en-US" sz="4600" dirty="0" smtClean="0"/>
            </a:br>
            <a:r>
              <a:rPr lang="el-GR" altLang="en-US" sz="4600" i="1" dirty="0" smtClean="0">
                <a:effectLst>
                  <a:outerShdw blurRad="38100" dist="38100" dir="2700000" algn="tl">
                    <a:srgbClr val="000000">
                      <a:alpha val="43137"/>
                    </a:srgbClr>
                  </a:outerShdw>
                </a:effectLst>
              </a:rPr>
              <a:t>Τι είναι και πως κατασκευάζεται</a:t>
            </a:r>
            <a:endParaRPr lang="el-GR" altLang="en-US" sz="4600" i="1" dirty="0">
              <a:effectLst>
                <a:outerShdw blurRad="38100" dist="38100" dir="2700000" algn="tl">
                  <a:srgbClr val="000000">
                    <a:alpha val="43137"/>
                  </a:srgbClr>
                </a:outerShdw>
              </a:effectLst>
            </a:endParaRPr>
          </a:p>
        </p:txBody>
      </p:sp>
      <p:pic>
        <p:nvPicPr>
          <p:cNvPr id="4" name="Θέση περιεχομένου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108" y="0"/>
            <a:ext cx="5168789" cy="2720415"/>
          </a:xfrm>
          <a:prstGeom prst="rect">
            <a:avLst/>
          </a:prstGeom>
        </p:spPr>
      </p:pic>
    </p:spTree>
    <p:custDataLst>
      <p:tags r:id="rId1"/>
    </p:custDataLst>
    <p:extLst>
      <p:ext uri="{BB962C8B-B14F-4D97-AF65-F5344CB8AC3E}">
        <p14:creationId xmlns:p14="http://schemas.microsoft.com/office/powerpoint/2010/main" val="10525907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981200" y="457200"/>
            <a:ext cx="8229600" cy="884238"/>
          </a:xfrm>
        </p:spPr>
        <p:txBody>
          <a:bodyPr>
            <a:normAutofit fontScale="90000"/>
          </a:bodyPr>
          <a:lstStyle/>
          <a:p>
            <a:pPr eaLnBrk="1" hangingPunct="1"/>
            <a:r>
              <a:rPr lang="el-GR" altLang="en-US" sz="3600" dirty="0">
                <a:effectLst>
                  <a:outerShdw blurRad="38100" dist="38100" dir="2700000" algn="tl">
                    <a:srgbClr val="000000">
                      <a:alpha val="43137"/>
                    </a:srgbClr>
                  </a:outerShdw>
                </a:effectLst>
              </a:rPr>
              <a:t>Δομικά στοιχεία Εννοιολογικού χάρτη</a:t>
            </a:r>
          </a:p>
        </p:txBody>
      </p:sp>
      <p:sp>
        <p:nvSpPr>
          <p:cNvPr id="194574" name="Text Box 14"/>
          <p:cNvSpPr txBox="1">
            <a:spLocks noChangeArrowheads="1"/>
          </p:cNvSpPr>
          <p:nvPr/>
        </p:nvSpPr>
        <p:spPr bwMode="auto">
          <a:xfrm>
            <a:off x="9040210" y="1796941"/>
            <a:ext cx="2971800" cy="4154984"/>
          </a:xfrm>
          <a:prstGeom prst="rect">
            <a:avLst/>
          </a:prstGeom>
          <a:noFill/>
          <a:ln w="9525">
            <a:noFill/>
            <a:miter lim="800000"/>
            <a:headEnd/>
            <a:tailEnd/>
          </a:ln>
          <a:effectLst/>
        </p:spPr>
        <p:txBody>
          <a:bodyPr>
            <a:spAutoFit/>
          </a:bodyPr>
          <a:lstStyle/>
          <a:p>
            <a:pPr eaLnBrk="1" hangingPunct="1">
              <a:defRPr/>
            </a:pPr>
            <a:endParaRPr lang="el-GR" sz="2400" dirty="0">
              <a:effectLst>
                <a:outerShdw blurRad="38100" dist="38100" dir="2700000" algn="tl">
                  <a:srgbClr val="C0C0C0"/>
                </a:outerShdw>
              </a:effectLst>
              <a:latin typeface="Times New Roman" pitchFamily="18" charset="0"/>
              <a:cs typeface="Arial" charset="0"/>
            </a:endParaRPr>
          </a:p>
          <a:p>
            <a:pPr eaLnBrk="1" hangingPunct="1">
              <a:defRPr/>
            </a:pPr>
            <a:r>
              <a:rPr lang="el-GR" sz="2400" i="1" dirty="0">
                <a:effectLst>
                  <a:outerShdw blurRad="38100" dist="38100" dir="2700000" algn="tl">
                    <a:srgbClr val="C0C0C0"/>
                  </a:outerShdw>
                </a:effectLst>
                <a:latin typeface="Times New Roman" pitchFamily="18" charset="0"/>
                <a:cs typeface="Arial" charset="0"/>
              </a:rPr>
              <a:t>Έννοιες</a:t>
            </a:r>
            <a:r>
              <a:rPr lang="el-GR" sz="2400" dirty="0">
                <a:effectLst>
                  <a:outerShdw blurRad="38100" dist="38100" dir="2700000" algn="tl">
                    <a:srgbClr val="C0C0C0"/>
                  </a:outerShdw>
                </a:effectLst>
                <a:latin typeface="Times New Roman" pitchFamily="18" charset="0"/>
                <a:cs typeface="Arial" charset="0"/>
              </a:rPr>
              <a:t> </a:t>
            </a:r>
          </a:p>
          <a:p>
            <a:pPr eaLnBrk="1" hangingPunct="1">
              <a:defRPr/>
            </a:pPr>
            <a:r>
              <a:rPr lang="el-GR" sz="2400" dirty="0">
                <a:latin typeface="Times New Roman" pitchFamily="18" charset="0"/>
                <a:cs typeface="Arial" charset="0"/>
              </a:rPr>
              <a:t>που συνδέονται με </a:t>
            </a:r>
          </a:p>
          <a:p>
            <a:pPr eaLnBrk="1" hangingPunct="1">
              <a:defRPr/>
            </a:pPr>
            <a:r>
              <a:rPr lang="el-GR" sz="2400" i="1" dirty="0">
                <a:effectLst>
                  <a:outerShdw blurRad="38100" dist="38100" dir="2700000" algn="tl">
                    <a:srgbClr val="C0C0C0"/>
                  </a:outerShdw>
                </a:effectLst>
                <a:latin typeface="Times New Roman" pitchFamily="18" charset="0"/>
                <a:cs typeface="Arial" charset="0"/>
              </a:rPr>
              <a:t>συνδέσμους</a:t>
            </a:r>
            <a:r>
              <a:rPr lang="el-GR" sz="2400" dirty="0">
                <a:latin typeface="Times New Roman" pitchFamily="18" charset="0"/>
                <a:cs typeface="Arial" charset="0"/>
              </a:rPr>
              <a:t> </a:t>
            </a:r>
            <a:r>
              <a:rPr lang="en-US" sz="2400" dirty="0" smtClean="0">
                <a:latin typeface="Times New Roman" pitchFamily="18" charset="0"/>
                <a:cs typeface="Arial" charset="0"/>
              </a:rPr>
              <a:t>(</a:t>
            </a:r>
            <a:r>
              <a:rPr lang="el-GR" sz="2400" dirty="0" smtClean="0">
                <a:latin typeface="Times New Roman" pitchFamily="18" charset="0"/>
                <a:cs typeface="Arial" charset="0"/>
              </a:rPr>
              <a:t>συνδετικές φράσεις)</a:t>
            </a:r>
            <a:endParaRPr lang="el-GR" sz="2400" dirty="0">
              <a:latin typeface="Times New Roman" pitchFamily="18" charset="0"/>
              <a:cs typeface="Arial" charset="0"/>
            </a:endParaRPr>
          </a:p>
          <a:p>
            <a:pPr eaLnBrk="1" hangingPunct="1">
              <a:defRPr/>
            </a:pPr>
            <a:endParaRPr lang="el-GR" sz="2400" dirty="0">
              <a:latin typeface="Times New Roman" pitchFamily="18" charset="0"/>
              <a:cs typeface="Arial" charset="0"/>
            </a:endParaRPr>
          </a:p>
          <a:p>
            <a:pPr eaLnBrk="1" hangingPunct="1">
              <a:defRPr/>
            </a:pPr>
            <a:r>
              <a:rPr lang="el-GR" sz="2400" dirty="0">
                <a:latin typeface="Times New Roman" pitchFamily="18" charset="0"/>
                <a:cs typeface="Arial" charset="0"/>
              </a:rPr>
              <a:t>αναπαριστούν σχέσεις μεταξύ εννοιών </a:t>
            </a:r>
          </a:p>
          <a:p>
            <a:pPr eaLnBrk="1" hangingPunct="1">
              <a:defRPr/>
            </a:pPr>
            <a:endParaRPr lang="el-GR" sz="2400" dirty="0">
              <a:latin typeface="Times New Roman" pitchFamily="18" charset="0"/>
              <a:cs typeface="Arial" charset="0"/>
            </a:endParaRPr>
          </a:p>
          <a:p>
            <a:pPr eaLnBrk="1" hangingPunct="1">
              <a:defRPr/>
            </a:pPr>
            <a:r>
              <a:rPr lang="el-GR" sz="2400" b="1" dirty="0">
                <a:solidFill>
                  <a:srgbClr val="800000"/>
                </a:solidFill>
                <a:effectLst>
                  <a:outerShdw blurRad="38100" dist="38100" dir="2700000" algn="tl">
                    <a:srgbClr val="C0C0C0"/>
                  </a:outerShdw>
                </a:effectLst>
                <a:latin typeface="Times New Roman" pitchFamily="18" charset="0"/>
                <a:cs typeface="Arial" charset="0"/>
              </a:rPr>
              <a:t>σχηματίζοντας προτάσεις με νόημα</a:t>
            </a:r>
            <a:endParaRPr lang="en-GB" sz="2400" b="1" dirty="0">
              <a:solidFill>
                <a:srgbClr val="800000"/>
              </a:solidFill>
              <a:effectLst>
                <a:outerShdw blurRad="38100" dist="38100" dir="2700000" algn="tl">
                  <a:srgbClr val="C0C0C0"/>
                </a:outerShdw>
              </a:effectLst>
              <a:latin typeface="Times New Roman" pitchFamily="18" charset="0"/>
              <a:cs typeface="Arial" charset="0"/>
            </a:endParaRPr>
          </a:p>
        </p:txBody>
      </p:sp>
      <p:pic>
        <p:nvPicPr>
          <p:cNvPr id="6" name="Εικόνα 5"/>
          <p:cNvPicPr>
            <a:picLocks noChangeAspect="1"/>
          </p:cNvPicPr>
          <p:nvPr/>
        </p:nvPicPr>
        <p:blipFill rotWithShape="1">
          <a:blip r:embed="rId3"/>
          <a:srcRect l="22954" t="9443" r="23491" b="53775"/>
          <a:stretch/>
        </p:blipFill>
        <p:spPr>
          <a:xfrm>
            <a:off x="732991" y="2060029"/>
            <a:ext cx="7944284" cy="3069019"/>
          </a:xfrm>
          <a:prstGeom prst="rect">
            <a:avLst/>
          </a:prstGeom>
          <a:ln>
            <a:noFill/>
          </a:ln>
          <a:effectLst>
            <a:outerShdw blurRad="292100" dist="139700" dir="2700000" algn="tl" rotWithShape="0">
              <a:srgbClr val="333333">
                <a:alpha val="65000"/>
              </a:srgbClr>
            </a:outerShdw>
          </a:effectLst>
        </p:spPr>
      </p:pic>
    </p:spTree>
    <p:custDataLst>
      <p:tags r:id="rId1"/>
    </p:custDataLst>
    <p:extLst>
      <p:ext uri="{BB962C8B-B14F-4D97-AF65-F5344CB8AC3E}">
        <p14:creationId xmlns:p14="http://schemas.microsoft.com/office/powerpoint/2010/main" val="17585018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a:xfrm>
            <a:off x="1358153" y="259977"/>
            <a:ext cx="8001000" cy="1143000"/>
          </a:xfrm>
        </p:spPr>
        <p:txBody>
          <a:bodyPr/>
          <a:lstStyle/>
          <a:p>
            <a:pPr algn="ctr" eaLnBrk="1" hangingPunct="1">
              <a:defRPr/>
            </a:pPr>
            <a:r>
              <a:rPr lang="el-GR" sz="3200" dirty="0">
                <a:effectLst>
                  <a:outerShdw blurRad="38100" dist="38100" dir="2700000" algn="tl">
                    <a:srgbClr val="C0C0C0"/>
                  </a:outerShdw>
                </a:effectLst>
              </a:rPr>
              <a:t>Εννοιολογικός χάρτης: </a:t>
            </a:r>
            <a:br>
              <a:rPr lang="el-GR" sz="3200" dirty="0">
                <a:effectLst>
                  <a:outerShdw blurRad="38100" dist="38100" dir="2700000" algn="tl">
                    <a:srgbClr val="C0C0C0"/>
                  </a:outerShdw>
                </a:effectLst>
              </a:rPr>
            </a:br>
            <a:r>
              <a:rPr lang="el-GR" sz="3200" i="1" dirty="0">
                <a:effectLst>
                  <a:outerShdw blurRad="38100" dist="38100" dir="2700000" algn="tl">
                    <a:srgbClr val="C0C0C0"/>
                  </a:outerShdw>
                </a:effectLst>
              </a:rPr>
              <a:t>βασικά συστατικά στοιχεία</a:t>
            </a:r>
            <a:endParaRPr lang="en-GB" sz="3200" i="1" dirty="0">
              <a:effectLst>
                <a:outerShdw blurRad="38100" dist="38100" dir="2700000" algn="tl">
                  <a:srgbClr val="C0C0C0"/>
                </a:outerShdw>
              </a:effectLst>
            </a:endParaRPr>
          </a:p>
        </p:txBody>
      </p:sp>
      <p:sp>
        <p:nvSpPr>
          <p:cNvPr id="138243" name="Rectangle 3"/>
          <p:cNvSpPr>
            <a:spLocks noGrp="1" noChangeArrowheads="1"/>
          </p:cNvSpPr>
          <p:nvPr>
            <p:ph idx="1"/>
          </p:nvPr>
        </p:nvSpPr>
        <p:spPr>
          <a:xfrm>
            <a:off x="1703295" y="1484314"/>
            <a:ext cx="10049434" cy="5068887"/>
          </a:xfrm>
        </p:spPr>
        <p:txBody>
          <a:bodyPr>
            <a:normAutofit/>
          </a:bodyPr>
          <a:lstStyle/>
          <a:p>
            <a:pPr eaLnBrk="1" hangingPunct="1">
              <a:lnSpc>
                <a:spcPct val="90000"/>
              </a:lnSpc>
              <a:buClr>
                <a:schemeClr val="tx1"/>
              </a:buClr>
              <a:buFont typeface="Wingdings" panose="05000000000000000000" pitchFamily="2" charset="2"/>
              <a:buNone/>
              <a:defRPr/>
            </a:pPr>
            <a:r>
              <a:rPr lang="el-GR" sz="2200" dirty="0"/>
              <a:t>Απαντά σε μία </a:t>
            </a:r>
            <a:r>
              <a:rPr lang="el-GR" sz="2200" b="1" dirty="0"/>
              <a:t>ερώτηση/πρόβλημα</a:t>
            </a:r>
          </a:p>
          <a:p>
            <a:pPr eaLnBrk="1" hangingPunct="1">
              <a:lnSpc>
                <a:spcPct val="90000"/>
              </a:lnSpc>
              <a:buClr>
                <a:schemeClr val="tx1"/>
              </a:buClr>
              <a:buFont typeface="Wingdings" panose="05000000000000000000" pitchFamily="2" charset="2"/>
              <a:buNone/>
              <a:defRPr/>
            </a:pPr>
            <a:r>
              <a:rPr lang="el-GR" sz="2200" dirty="0"/>
              <a:t>Με τη χρήση των παρακάτω στοιχείων δημιουργούνται εννοιολογικοί χάρτες (με χαρτί και μολύβι ή ειδικό λογισμικό) </a:t>
            </a:r>
          </a:p>
          <a:p>
            <a:pPr eaLnBrk="1" hangingPunct="1">
              <a:lnSpc>
                <a:spcPct val="90000"/>
              </a:lnSpc>
              <a:buClr>
                <a:schemeClr val="tx1"/>
              </a:buClr>
              <a:buFont typeface="Wingdings" panose="05000000000000000000" pitchFamily="2" charset="2"/>
              <a:buChar char="ü"/>
              <a:defRPr/>
            </a:pPr>
            <a:r>
              <a:rPr lang="el-GR" sz="2200" b="1" dirty="0">
                <a:effectLst>
                  <a:outerShdw blurRad="38100" dist="38100" dir="2700000" algn="tl">
                    <a:srgbClr val="C0C0C0"/>
                  </a:outerShdw>
                </a:effectLst>
              </a:rPr>
              <a:t>Έννοιες (</a:t>
            </a:r>
            <a:r>
              <a:rPr lang="en-US" sz="2200" b="1" dirty="0">
                <a:effectLst>
                  <a:outerShdw blurRad="38100" dist="38100" dir="2700000" algn="tl">
                    <a:srgbClr val="C0C0C0"/>
                  </a:outerShdw>
                </a:effectLst>
              </a:rPr>
              <a:t>concepts</a:t>
            </a:r>
            <a:r>
              <a:rPr lang="el-GR" sz="2200" b="1" dirty="0">
                <a:effectLst>
                  <a:outerShdw blurRad="38100" dist="38100" dir="2700000" algn="tl">
                    <a:srgbClr val="C0C0C0"/>
                  </a:outerShdw>
                </a:effectLst>
              </a:rPr>
              <a:t>)</a:t>
            </a:r>
            <a:r>
              <a:rPr lang="en-US" sz="2200" b="1" dirty="0"/>
              <a:t> </a:t>
            </a:r>
            <a:r>
              <a:rPr lang="el-GR" sz="2200" dirty="0"/>
              <a:t>που αποτελούν μονάδες πληροφορίας και αναπαρίστανται από μία λέξη, φράση ή εικόνα. </a:t>
            </a:r>
          </a:p>
          <a:p>
            <a:pPr lvl="1" eaLnBrk="1" hangingPunct="1">
              <a:lnSpc>
                <a:spcPct val="90000"/>
              </a:lnSpc>
              <a:buFont typeface="Wingdings" panose="05000000000000000000" pitchFamily="2" charset="2"/>
              <a:buNone/>
              <a:defRPr/>
            </a:pPr>
            <a:r>
              <a:rPr lang="el-GR" sz="2200" dirty="0"/>
              <a:t>Π.χ. ύπνος, ζεστό νερό, ένα ποτήρι καφέ</a:t>
            </a:r>
          </a:p>
          <a:p>
            <a:pPr eaLnBrk="1" hangingPunct="1">
              <a:lnSpc>
                <a:spcPct val="90000"/>
              </a:lnSpc>
              <a:buClr>
                <a:schemeClr val="tx1"/>
              </a:buClr>
              <a:buFont typeface="Wingdings" panose="05000000000000000000" pitchFamily="2" charset="2"/>
              <a:buChar char="ü"/>
              <a:defRPr/>
            </a:pPr>
            <a:r>
              <a:rPr lang="el-GR" sz="2200" b="1" dirty="0">
                <a:effectLst>
                  <a:outerShdw blurRad="38100" dist="38100" dir="2700000" algn="tl">
                    <a:srgbClr val="C0C0C0"/>
                  </a:outerShdw>
                </a:effectLst>
              </a:rPr>
              <a:t>Σύνδεσμοι</a:t>
            </a:r>
            <a:r>
              <a:rPr lang="en-US" sz="2200" b="1" dirty="0">
                <a:effectLst>
                  <a:outerShdw blurRad="38100" dist="38100" dir="2700000" algn="tl">
                    <a:srgbClr val="C0C0C0"/>
                  </a:outerShdw>
                </a:effectLst>
              </a:rPr>
              <a:t> (links)</a:t>
            </a:r>
            <a:r>
              <a:rPr lang="el-GR" sz="2200" b="1" dirty="0"/>
              <a:t> </a:t>
            </a:r>
            <a:r>
              <a:rPr lang="el-GR" sz="2200" dirty="0"/>
              <a:t>που περιγράφουν πως μία έννοια συνδέεται με μία άλλη. Συνήθως αντιστοιχεί με μία σχέση που συνδέει δύο έννοιες. </a:t>
            </a:r>
          </a:p>
          <a:p>
            <a:pPr lvl="1" eaLnBrk="1" hangingPunct="1">
              <a:lnSpc>
                <a:spcPct val="90000"/>
              </a:lnSpc>
              <a:buFont typeface="Wingdings" panose="05000000000000000000" pitchFamily="2" charset="2"/>
              <a:buNone/>
              <a:defRPr/>
            </a:pPr>
            <a:r>
              <a:rPr lang="el-GR" sz="2200" dirty="0"/>
              <a:t>Π.χ. </a:t>
            </a:r>
            <a:r>
              <a:rPr lang="el-GR" sz="2200" i="1" dirty="0"/>
              <a:t>περιέχει</a:t>
            </a:r>
            <a:r>
              <a:rPr lang="el-GR" sz="2200" dirty="0"/>
              <a:t>, </a:t>
            </a:r>
            <a:r>
              <a:rPr lang="el-GR" sz="2200" i="1" dirty="0"/>
              <a:t>παρεμποδίζει</a:t>
            </a:r>
          </a:p>
          <a:p>
            <a:pPr lvl="1" eaLnBrk="1" hangingPunct="1">
              <a:lnSpc>
                <a:spcPct val="90000"/>
              </a:lnSpc>
              <a:buFont typeface="Wingdings" panose="05000000000000000000" pitchFamily="2" charset="2"/>
              <a:buNone/>
              <a:defRPr/>
            </a:pPr>
            <a:endParaRPr lang="el-GR" sz="2200" i="1" dirty="0"/>
          </a:p>
          <a:p>
            <a:pPr eaLnBrk="1" hangingPunct="1">
              <a:lnSpc>
                <a:spcPct val="90000"/>
              </a:lnSpc>
              <a:buClr>
                <a:schemeClr val="tx1"/>
              </a:buClr>
              <a:buFont typeface="Wingdings" panose="05000000000000000000" pitchFamily="2" charset="2"/>
              <a:buNone/>
              <a:defRPr/>
            </a:pPr>
            <a:r>
              <a:rPr lang="el-GR" sz="2200" b="1" dirty="0">
                <a:effectLst>
                  <a:outerShdw blurRad="38100" dist="38100" dir="2700000" algn="tl">
                    <a:srgbClr val="C0C0C0"/>
                  </a:outerShdw>
                </a:effectLst>
              </a:rPr>
              <a:t>Προτάσεις</a:t>
            </a:r>
            <a:r>
              <a:rPr lang="en-US" sz="2200" b="1" dirty="0">
                <a:effectLst>
                  <a:outerShdw blurRad="38100" dist="38100" dir="2700000" algn="tl">
                    <a:srgbClr val="C0C0C0"/>
                  </a:outerShdw>
                </a:effectLst>
              </a:rPr>
              <a:t> (propositions)</a:t>
            </a:r>
            <a:r>
              <a:rPr lang="el-GR" sz="2200" b="1" dirty="0">
                <a:effectLst>
                  <a:outerShdw blurRad="38100" dist="38100" dir="2700000" algn="tl">
                    <a:srgbClr val="C0C0C0"/>
                  </a:outerShdw>
                </a:effectLst>
              </a:rPr>
              <a:t> </a:t>
            </a:r>
            <a:r>
              <a:rPr lang="el-GR" sz="2200" dirty="0"/>
              <a:t>της μορφής </a:t>
            </a:r>
            <a:r>
              <a:rPr lang="en-US" sz="2200" dirty="0"/>
              <a:t>“</a:t>
            </a:r>
            <a:r>
              <a:rPr lang="el-GR" sz="2200" dirty="0"/>
              <a:t>έννοια </a:t>
            </a:r>
            <a:r>
              <a:rPr lang="en-US" sz="2200" dirty="0"/>
              <a:t>-</a:t>
            </a:r>
            <a:r>
              <a:rPr lang="el-GR" sz="2200" dirty="0"/>
              <a:t> σύνδεσμος </a:t>
            </a:r>
            <a:r>
              <a:rPr lang="en-US" sz="2200" dirty="0"/>
              <a:t>– </a:t>
            </a:r>
            <a:r>
              <a:rPr lang="el-GR" sz="2200" dirty="0"/>
              <a:t>έννοια</a:t>
            </a:r>
            <a:r>
              <a:rPr lang="en-US" sz="2200" dirty="0"/>
              <a:t>” </a:t>
            </a:r>
            <a:r>
              <a:rPr lang="el-GR" sz="2200" dirty="0"/>
              <a:t>περιγράφουν τη σχέση ανάμεσα σε δύο έννοιες.</a:t>
            </a:r>
          </a:p>
          <a:p>
            <a:pPr lvl="1" eaLnBrk="1" hangingPunct="1">
              <a:lnSpc>
                <a:spcPct val="90000"/>
              </a:lnSpc>
              <a:buFont typeface="Wingdings" panose="05000000000000000000" pitchFamily="2" charset="2"/>
              <a:buNone/>
              <a:defRPr/>
            </a:pPr>
            <a:r>
              <a:rPr lang="el-GR" sz="2200" dirty="0"/>
              <a:t>Π.χ. Ένα ποτήρι καφέ </a:t>
            </a:r>
            <a:r>
              <a:rPr lang="el-GR" sz="2200" i="1" u="sng" dirty="0"/>
              <a:t>περιέχει</a:t>
            </a:r>
            <a:r>
              <a:rPr lang="el-GR" sz="2200" dirty="0"/>
              <a:t> ζεστό νερό</a:t>
            </a:r>
            <a:endParaRPr lang="en-GB" sz="2200" dirty="0"/>
          </a:p>
        </p:txBody>
      </p:sp>
    </p:spTree>
    <p:custDataLst>
      <p:tags r:id="rId1"/>
    </p:custDataLst>
    <p:extLst>
      <p:ext uri="{BB962C8B-B14F-4D97-AF65-F5344CB8AC3E}">
        <p14:creationId xmlns:p14="http://schemas.microsoft.com/office/powerpoint/2010/main" val="15998011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6" name="Rectangle 4"/>
          <p:cNvSpPr>
            <a:spLocks noGrp="1" noChangeArrowheads="1"/>
          </p:cNvSpPr>
          <p:nvPr>
            <p:ph type="title"/>
          </p:nvPr>
        </p:nvSpPr>
        <p:spPr>
          <a:xfrm>
            <a:off x="1344706" y="394447"/>
            <a:ext cx="8534400" cy="914400"/>
          </a:xfrm>
        </p:spPr>
        <p:txBody>
          <a:bodyPr anchor="b">
            <a:normAutofit fontScale="90000"/>
          </a:bodyPr>
          <a:lstStyle/>
          <a:p>
            <a:pPr algn="ctr" eaLnBrk="1" hangingPunct="1">
              <a:defRPr/>
            </a:pPr>
            <a:r>
              <a:rPr lang="el-GR" sz="3600" b="1" dirty="0" smtClean="0">
                <a:effectLst>
                  <a:outerShdw blurRad="38100" dist="38100" dir="2700000" algn="tl">
                    <a:srgbClr val="C0C0C0"/>
                  </a:outerShdw>
                </a:effectLst>
              </a:rPr>
              <a:t>Ιεραρχική δομή Εννοιολογικού Χάρτη</a:t>
            </a:r>
            <a:br>
              <a:rPr lang="el-GR" sz="3600" b="1" dirty="0" smtClean="0">
                <a:effectLst>
                  <a:outerShdw blurRad="38100" dist="38100" dir="2700000" algn="tl">
                    <a:srgbClr val="C0C0C0"/>
                  </a:outerShdw>
                </a:effectLst>
              </a:rPr>
            </a:br>
            <a:r>
              <a:rPr lang="el-GR" b="1" i="1" dirty="0" smtClean="0">
                <a:effectLst>
                  <a:outerShdw blurRad="38100" dist="38100" dir="2700000" algn="tl">
                    <a:srgbClr val="C0C0C0"/>
                  </a:outerShdw>
                </a:effectLst>
              </a:rPr>
              <a:t>από το γενικό στο ειδικό</a:t>
            </a:r>
            <a:endParaRPr lang="el-GR" sz="3600" b="1" dirty="0">
              <a:effectLst>
                <a:outerShdw blurRad="38100" dist="38100" dir="2700000" algn="tl">
                  <a:srgbClr val="C0C0C0"/>
                </a:outerShdw>
              </a:effectLst>
            </a:endParaRPr>
          </a:p>
        </p:txBody>
      </p:sp>
      <p:pic>
        <p:nvPicPr>
          <p:cNvPr id="20483" name="Picture 5" descr="Κεντρική Έννοια"/>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91553" y="1392891"/>
            <a:ext cx="7627938" cy="443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extLst>
      <p:ext uri="{BB962C8B-B14F-4D97-AF65-F5344CB8AC3E}">
        <p14:creationId xmlns:p14="http://schemas.microsoft.com/office/powerpoint/2010/main" val="24983882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a:xfrm>
            <a:off x="1438835" y="479611"/>
            <a:ext cx="8707438" cy="617538"/>
          </a:xfrm>
        </p:spPr>
        <p:txBody>
          <a:bodyPr>
            <a:normAutofit fontScale="90000"/>
          </a:bodyPr>
          <a:lstStyle/>
          <a:p>
            <a:pPr algn="ctr" eaLnBrk="1" hangingPunct="1">
              <a:defRPr/>
            </a:pPr>
            <a:r>
              <a:rPr lang="el-GR" sz="3200" dirty="0">
                <a:effectLst>
                  <a:outerShdw blurRad="38100" dist="38100" dir="2700000" algn="tl">
                    <a:srgbClr val="C0C0C0"/>
                  </a:outerShdw>
                </a:effectLst>
              </a:rPr>
              <a:t>Βήματα κατασκευής ενός εννοιολογικού χάρτη</a:t>
            </a:r>
          </a:p>
        </p:txBody>
      </p:sp>
      <p:sp>
        <p:nvSpPr>
          <p:cNvPr id="132099" name="Rectangle 3"/>
          <p:cNvSpPr>
            <a:spLocks noGrp="1" noChangeArrowheads="1"/>
          </p:cNvSpPr>
          <p:nvPr>
            <p:ph idx="1"/>
          </p:nvPr>
        </p:nvSpPr>
        <p:spPr>
          <a:xfrm>
            <a:off x="1353671" y="1335741"/>
            <a:ext cx="10614211" cy="5342964"/>
          </a:xfrm>
        </p:spPr>
        <p:txBody>
          <a:bodyPr>
            <a:normAutofit fontScale="92500" lnSpcReduction="10000"/>
          </a:bodyPr>
          <a:lstStyle/>
          <a:p>
            <a:pPr marL="292100" indent="-292100">
              <a:spcBef>
                <a:spcPts val="600"/>
              </a:spcBef>
              <a:spcAft>
                <a:spcPts val="600"/>
              </a:spcAft>
              <a:buNone/>
              <a:defRPr/>
            </a:pPr>
            <a:r>
              <a:rPr lang="el-GR" sz="2000" b="1" dirty="0">
                <a:solidFill>
                  <a:schemeClr val="tx1"/>
                </a:solidFill>
                <a:effectLst>
                  <a:outerShdw blurRad="38100" dist="38100" dir="2700000" algn="tl">
                    <a:srgbClr val="C0C0C0"/>
                  </a:outerShdw>
                </a:effectLst>
              </a:rPr>
              <a:t>1ο Βήμα</a:t>
            </a:r>
            <a:r>
              <a:rPr lang="el-GR" sz="2000" dirty="0">
                <a:solidFill>
                  <a:schemeClr val="tx1"/>
                </a:solidFill>
                <a:effectLst>
                  <a:outerShdw blurRad="38100" dist="38100" dir="2700000" algn="tl">
                    <a:srgbClr val="C0C0C0"/>
                  </a:outerShdw>
                </a:effectLst>
              </a:rPr>
              <a:t>:</a:t>
            </a:r>
            <a:r>
              <a:rPr lang="el-GR" sz="2000" dirty="0">
                <a:solidFill>
                  <a:schemeClr val="tx1"/>
                </a:solidFill>
              </a:rPr>
              <a:t> </a:t>
            </a:r>
            <a:r>
              <a:rPr lang="el-GR" sz="2000" dirty="0" smtClean="0">
                <a:solidFill>
                  <a:schemeClr val="tx1"/>
                </a:solidFill>
              </a:rPr>
              <a:t>με βάση την κεντρική έννοια και ένα ερώτημα/πρόβλημα </a:t>
            </a:r>
            <a:r>
              <a:rPr lang="el-GR" sz="2000" b="1" dirty="0" smtClean="0">
                <a:solidFill>
                  <a:schemeClr val="tx1"/>
                </a:solidFill>
              </a:rPr>
              <a:t>επιλέγονται </a:t>
            </a:r>
            <a:r>
              <a:rPr lang="el-GR" sz="2000" b="1" dirty="0">
                <a:solidFill>
                  <a:schemeClr val="tx1"/>
                </a:solidFill>
              </a:rPr>
              <a:t>οι σημαντικότερες έννοιες </a:t>
            </a:r>
            <a:r>
              <a:rPr lang="el-GR" sz="2000" dirty="0">
                <a:solidFill>
                  <a:schemeClr val="tx1"/>
                </a:solidFill>
              </a:rPr>
              <a:t>που το απαντούν και θα συμπεριληφθούν στο χάρτη </a:t>
            </a:r>
          </a:p>
          <a:p>
            <a:pPr marL="292100" indent="-292100">
              <a:spcBef>
                <a:spcPts val="600"/>
              </a:spcBef>
              <a:spcAft>
                <a:spcPts val="600"/>
              </a:spcAft>
              <a:buNone/>
              <a:defRPr/>
            </a:pPr>
            <a:r>
              <a:rPr lang="el-GR" sz="2000" b="1" dirty="0">
                <a:solidFill>
                  <a:schemeClr val="tx1"/>
                </a:solidFill>
                <a:effectLst>
                  <a:outerShdw blurRad="38100" dist="38100" dir="2700000" algn="tl">
                    <a:srgbClr val="C0C0C0"/>
                  </a:outerShdw>
                </a:effectLst>
                <a:sym typeface="Wingdings" pitchFamily="2" charset="2"/>
              </a:rPr>
              <a:t> </a:t>
            </a:r>
            <a:r>
              <a:rPr lang="el-GR" sz="2000" i="1" dirty="0">
                <a:solidFill>
                  <a:schemeClr val="tx1"/>
                </a:solidFill>
                <a:effectLst>
                  <a:outerShdw blurRad="38100" dist="38100" dir="2700000" algn="tl">
                    <a:srgbClr val="C0C0C0"/>
                  </a:outerShdw>
                </a:effectLst>
                <a:sym typeface="Wingdings" pitchFamily="2" charset="2"/>
              </a:rPr>
              <a:t>Κεντρική Ερώτηση (</a:t>
            </a:r>
            <a:r>
              <a:rPr lang="en-US" sz="2000" i="1" dirty="0">
                <a:solidFill>
                  <a:schemeClr val="tx1"/>
                </a:solidFill>
                <a:effectLst>
                  <a:outerShdw blurRad="38100" dist="38100" dir="2700000" algn="tl">
                    <a:srgbClr val="C0C0C0"/>
                  </a:outerShdw>
                </a:effectLst>
                <a:sym typeface="Wingdings" pitchFamily="2" charset="2"/>
              </a:rPr>
              <a:t>Focus question</a:t>
            </a:r>
            <a:r>
              <a:rPr lang="el-GR" sz="2000" i="1" dirty="0">
                <a:solidFill>
                  <a:schemeClr val="tx1"/>
                </a:solidFill>
                <a:effectLst>
                  <a:outerShdw blurRad="38100" dist="38100" dir="2700000" algn="tl">
                    <a:srgbClr val="C0C0C0"/>
                  </a:outerShdw>
                </a:effectLst>
                <a:sym typeface="Wingdings" pitchFamily="2" charset="2"/>
              </a:rPr>
              <a:t>), Λίστα εννοιών</a:t>
            </a:r>
            <a:r>
              <a:rPr lang="en-US" sz="2000" i="1" dirty="0">
                <a:solidFill>
                  <a:schemeClr val="tx1"/>
                </a:solidFill>
                <a:effectLst>
                  <a:outerShdw blurRad="38100" dist="38100" dir="2700000" algn="tl">
                    <a:srgbClr val="C0C0C0"/>
                  </a:outerShdw>
                </a:effectLst>
                <a:sym typeface="Wingdings" pitchFamily="2" charset="2"/>
              </a:rPr>
              <a:t> </a:t>
            </a:r>
            <a:endParaRPr lang="el-GR" sz="2000" i="1" dirty="0">
              <a:solidFill>
                <a:schemeClr val="tx1"/>
              </a:solidFill>
            </a:endParaRPr>
          </a:p>
          <a:p>
            <a:pPr marL="292100" indent="-292100">
              <a:spcBef>
                <a:spcPts val="600"/>
              </a:spcBef>
              <a:spcAft>
                <a:spcPts val="600"/>
              </a:spcAft>
              <a:buNone/>
              <a:defRPr/>
            </a:pPr>
            <a:r>
              <a:rPr lang="el-GR" sz="2000" b="1" dirty="0">
                <a:solidFill>
                  <a:schemeClr val="tx1"/>
                </a:solidFill>
                <a:effectLst>
                  <a:outerShdw blurRad="38100" dist="38100" dir="2700000" algn="tl">
                    <a:srgbClr val="C0C0C0"/>
                  </a:outerShdw>
                </a:effectLst>
              </a:rPr>
              <a:t>2ο Βήμα</a:t>
            </a:r>
            <a:r>
              <a:rPr lang="el-GR" sz="2000" dirty="0">
                <a:solidFill>
                  <a:schemeClr val="tx1"/>
                </a:solidFill>
                <a:effectLst>
                  <a:outerShdw blurRad="38100" dist="38100" dir="2700000" algn="tl">
                    <a:srgbClr val="C0C0C0"/>
                  </a:outerShdw>
                </a:effectLst>
              </a:rPr>
              <a:t>:</a:t>
            </a:r>
            <a:r>
              <a:rPr lang="el-GR" sz="2000" dirty="0">
                <a:solidFill>
                  <a:schemeClr val="tx1"/>
                </a:solidFill>
              </a:rPr>
              <a:t> </a:t>
            </a:r>
            <a:r>
              <a:rPr lang="el-GR" sz="2000" b="1" dirty="0">
                <a:solidFill>
                  <a:schemeClr val="tx1"/>
                </a:solidFill>
              </a:rPr>
              <a:t>Ομαδοποίηση</a:t>
            </a:r>
            <a:r>
              <a:rPr lang="el-GR" sz="2000" dirty="0">
                <a:solidFill>
                  <a:schemeClr val="tx1"/>
                </a:solidFill>
              </a:rPr>
              <a:t> των εννοιών από το </a:t>
            </a:r>
            <a:r>
              <a:rPr lang="el-GR" sz="2000" b="1" dirty="0">
                <a:solidFill>
                  <a:schemeClr val="tx1"/>
                </a:solidFill>
              </a:rPr>
              <a:t>γενικό στο ειδικό</a:t>
            </a:r>
          </a:p>
          <a:p>
            <a:pPr marL="292100" indent="-292100">
              <a:spcBef>
                <a:spcPts val="600"/>
              </a:spcBef>
              <a:spcAft>
                <a:spcPts val="600"/>
              </a:spcAft>
              <a:buNone/>
              <a:defRPr/>
            </a:pPr>
            <a:r>
              <a:rPr lang="el-GR" sz="2000" b="1" dirty="0">
                <a:solidFill>
                  <a:schemeClr val="tx1"/>
                </a:solidFill>
                <a:effectLst>
                  <a:outerShdw blurRad="38100" dist="38100" dir="2700000" algn="tl">
                    <a:srgbClr val="C0C0C0"/>
                  </a:outerShdw>
                </a:effectLst>
              </a:rPr>
              <a:t>3ο Βήμα</a:t>
            </a:r>
            <a:r>
              <a:rPr lang="el-GR" sz="2000" dirty="0">
                <a:solidFill>
                  <a:schemeClr val="tx1"/>
                </a:solidFill>
                <a:effectLst>
                  <a:outerShdw blurRad="38100" dist="38100" dir="2700000" algn="tl">
                    <a:srgbClr val="C0C0C0"/>
                  </a:outerShdw>
                </a:effectLst>
              </a:rPr>
              <a:t>:</a:t>
            </a:r>
            <a:r>
              <a:rPr lang="el-GR" sz="2000" i="1" dirty="0">
                <a:solidFill>
                  <a:schemeClr val="tx1"/>
                </a:solidFill>
              </a:rPr>
              <a:t> </a:t>
            </a:r>
            <a:r>
              <a:rPr lang="el-GR" sz="2000" b="1" dirty="0">
                <a:solidFill>
                  <a:schemeClr val="tx1"/>
                </a:solidFill>
              </a:rPr>
              <a:t>Κατασκευή αρχικού χάρτη </a:t>
            </a:r>
            <a:r>
              <a:rPr lang="el-GR" sz="2000" dirty="0">
                <a:solidFill>
                  <a:schemeClr val="tx1"/>
                </a:solidFill>
              </a:rPr>
              <a:t>με χρήση οπτικών σχημάτων (έννοιες: ελλείψεις, παραλληλόγραμμα, σύνδεσμοι: τόξα μιας κατεύθυνσης)… </a:t>
            </a:r>
          </a:p>
          <a:p>
            <a:pPr marL="292100" indent="-292100">
              <a:spcBef>
                <a:spcPts val="600"/>
              </a:spcBef>
              <a:spcAft>
                <a:spcPts val="600"/>
              </a:spcAft>
              <a:buNone/>
              <a:defRPr/>
            </a:pPr>
            <a:r>
              <a:rPr lang="el-GR" sz="2000" b="1" dirty="0">
                <a:solidFill>
                  <a:schemeClr val="tx1"/>
                </a:solidFill>
                <a:effectLst>
                  <a:outerShdw blurRad="38100" dist="38100" dir="2700000" algn="tl">
                    <a:srgbClr val="C0C0C0"/>
                  </a:outerShdw>
                </a:effectLst>
                <a:sym typeface="Wingdings" pitchFamily="2" charset="2"/>
              </a:rPr>
              <a:t></a:t>
            </a:r>
            <a:r>
              <a:rPr lang="el-GR" sz="2000" dirty="0">
                <a:solidFill>
                  <a:schemeClr val="tx1"/>
                </a:solidFill>
                <a:sym typeface="Wingdings" pitchFamily="2" charset="2"/>
              </a:rPr>
              <a:t> </a:t>
            </a:r>
            <a:r>
              <a:rPr lang="el-GR" sz="2000" i="1" dirty="0">
                <a:solidFill>
                  <a:schemeClr val="tx1"/>
                </a:solidFill>
                <a:effectLst>
                  <a:outerShdw blurRad="38100" dist="38100" dir="2700000" algn="tl">
                    <a:srgbClr val="C0C0C0"/>
                  </a:outerShdw>
                </a:effectLst>
              </a:rPr>
              <a:t>ο 3ος, 4ος είναι ο καλύτερος</a:t>
            </a:r>
            <a:r>
              <a:rPr lang="el-GR" sz="2000" dirty="0">
                <a:solidFill>
                  <a:schemeClr val="tx1"/>
                </a:solidFill>
                <a:effectLst>
                  <a:outerShdw blurRad="38100" dist="38100" dir="2700000" algn="tl">
                    <a:srgbClr val="C0C0C0"/>
                  </a:outerShdw>
                </a:effectLst>
              </a:rPr>
              <a:t>:)</a:t>
            </a:r>
          </a:p>
          <a:p>
            <a:pPr marL="292100" indent="-292100">
              <a:spcBef>
                <a:spcPts val="600"/>
              </a:spcBef>
              <a:spcAft>
                <a:spcPts val="600"/>
              </a:spcAft>
              <a:buNone/>
              <a:defRPr/>
            </a:pPr>
            <a:r>
              <a:rPr lang="el-GR" sz="2000" b="1" dirty="0">
                <a:solidFill>
                  <a:schemeClr val="tx1"/>
                </a:solidFill>
                <a:effectLst>
                  <a:outerShdw blurRad="38100" dist="38100" dir="2700000" algn="tl">
                    <a:srgbClr val="C0C0C0"/>
                  </a:outerShdw>
                </a:effectLst>
              </a:rPr>
              <a:t>4ο Βήμα</a:t>
            </a:r>
            <a:r>
              <a:rPr lang="el-GR" sz="2000" dirty="0">
                <a:solidFill>
                  <a:schemeClr val="tx1"/>
                </a:solidFill>
                <a:effectLst>
                  <a:outerShdw blurRad="38100" dist="38100" dir="2700000" algn="tl">
                    <a:srgbClr val="C0C0C0"/>
                  </a:outerShdw>
                </a:effectLst>
              </a:rPr>
              <a:t>:</a:t>
            </a:r>
            <a:r>
              <a:rPr lang="el-GR" sz="2000" i="1" dirty="0">
                <a:solidFill>
                  <a:schemeClr val="tx1"/>
                </a:solidFill>
              </a:rPr>
              <a:t> </a:t>
            </a:r>
            <a:r>
              <a:rPr lang="el-GR" sz="2000" b="1" dirty="0">
                <a:solidFill>
                  <a:schemeClr val="tx1"/>
                </a:solidFill>
              </a:rPr>
              <a:t>Προσθήκη σύνθετων συνδέσμων</a:t>
            </a:r>
            <a:r>
              <a:rPr lang="el-GR" sz="2000" dirty="0">
                <a:solidFill>
                  <a:schemeClr val="tx1"/>
                </a:solidFill>
              </a:rPr>
              <a:t> μεταξύ εννοιών σε διαφορετικά τμήματα του χάρτη – </a:t>
            </a:r>
          </a:p>
          <a:p>
            <a:pPr marL="292100" indent="-292100">
              <a:spcBef>
                <a:spcPts val="600"/>
              </a:spcBef>
              <a:spcAft>
                <a:spcPts val="600"/>
              </a:spcAft>
              <a:buFont typeface="Wingdings" panose="05000000000000000000" pitchFamily="2" charset="2"/>
              <a:buChar char="%"/>
              <a:defRPr/>
            </a:pPr>
            <a:r>
              <a:rPr lang="el-GR" sz="2000" i="1" dirty="0">
                <a:solidFill>
                  <a:schemeClr val="tx1"/>
                </a:solidFill>
                <a:effectLst>
                  <a:outerShdw blurRad="38100" dist="38100" dir="2700000" algn="tl">
                    <a:srgbClr val="C0C0C0"/>
                  </a:outerShdw>
                </a:effectLst>
              </a:rPr>
              <a:t>ακρίβεια στον ορισμό τους, αποφυγή προτάσεων ως συνδέσμων ή εννοιών</a:t>
            </a:r>
          </a:p>
          <a:p>
            <a:pPr marL="292100" indent="-292100">
              <a:spcBef>
                <a:spcPts val="600"/>
              </a:spcBef>
              <a:spcAft>
                <a:spcPts val="600"/>
              </a:spcAft>
              <a:buFont typeface="Wingdings" panose="05000000000000000000" pitchFamily="2" charset="2"/>
              <a:buChar char="%"/>
              <a:defRPr/>
            </a:pPr>
            <a:r>
              <a:rPr lang="el-GR" sz="2000" i="1" dirty="0">
                <a:solidFill>
                  <a:schemeClr val="tx1"/>
                </a:solidFill>
                <a:effectLst>
                  <a:outerShdw blurRad="38100" dist="38100" dir="2700000" algn="tl">
                    <a:srgbClr val="C0C0C0"/>
                  </a:outerShdw>
                </a:effectLst>
              </a:rPr>
              <a:t>Επίπεδο ανάλυσης &amp; σύνθεσης (</a:t>
            </a:r>
            <a:r>
              <a:rPr lang="en-US" sz="2000" i="1" dirty="0">
                <a:solidFill>
                  <a:schemeClr val="tx1"/>
                </a:solidFill>
                <a:effectLst>
                  <a:outerShdw blurRad="38100" dist="38100" dir="2700000" algn="tl">
                    <a:srgbClr val="C0C0C0"/>
                  </a:outerShdw>
                </a:effectLst>
              </a:rPr>
              <a:t>Bloom, 1956</a:t>
            </a:r>
            <a:r>
              <a:rPr lang="el-GR" sz="2000" i="1" dirty="0">
                <a:solidFill>
                  <a:schemeClr val="tx1"/>
                </a:solidFill>
                <a:effectLst>
                  <a:outerShdw blurRad="38100" dist="38100" dir="2700000" algn="tl">
                    <a:srgbClr val="C0C0C0"/>
                  </a:outerShdw>
                </a:effectLst>
              </a:rPr>
              <a:t>)</a:t>
            </a:r>
          </a:p>
          <a:p>
            <a:pPr marL="292100" indent="-292100">
              <a:spcBef>
                <a:spcPts val="600"/>
              </a:spcBef>
              <a:spcAft>
                <a:spcPts val="600"/>
              </a:spcAft>
              <a:buNone/>
              <a:defRPr/>
            </a:pPr>
            <a:r>
              <a:rPr lang="el-GR" sz="2000" b="1" dirty="0">
                <a:solidFill>
                  <a:schemeClr val="tx1"/>
                </a:solidFill>
                <a:effectLst>
                  <a:outerShdw blurRad="38100" dist="38100" dir="2700000" algn="tl">
                    <a:srgbClr val="C0C0C0"/>
                  </a:outerShdw>
                </a:effectLst>
              </a:rPr>
              <a:t>5ο Βήμα</a:t>
            </a:r>
            <a:r>
              <a:rPr lang="el-GR" sz="2000" dirty="0">
                <a:solidFill>
                  <a:schemeClr val="tx1"/>
                </a:solidFill>
                <a:effectLst>
                  <a:outerShdw blurRad="38100" dist="38100" dir="2700000" algn="tl">
                    <a:srgbClr val="C0C0C0"/>
                  </a:outerShdw>
                </a:effectLst>
              </a:rPr>
              <a:t>:</a:t>
            </a:r>
            <a:r>
              <a:rPr lang="el-GR" sz="2000" i="1" dirty="0">
                <a:solidFill>
                  <a:schemeClr val="tx1"/>
                </a:solidFill>
              </a:rPr>
              <a:t> </a:t>
            </a:r>
            <a:r>
              <a:rPr lang="el-GR" sz="2000" b="1" dirty="0" smtClean="0">
                <a:solidFill>
                  <a:schemeClr val="tx1"/>
                </a:solidFill>
              </a:rPr>
              <a:t>Προσθήκη παραδειγμάτων</a:t>
            </a:r>
            <a:r>
              <a:rPr lang="el-GR" sz="2000" dirty="0" smtClean="0">
                <a:solidFill>
                  <a:schemeClr val="tx1"/>
                </a:solidFill>
              </a:rPr>
              <a:t> </a:t>
            </a:r>
            <a:r>
              <a:rPr lang="el-GR" sz="2000" dirty="0">
                <a:solidFill>
                  <a:schemeClr val="tx1"/>
                </a:solidFill>
              </a:rPr>
              <a:t>στο τελευταίο επίπεδο</a:t>
            </a:r>
          </a:p>
          <a:p>
            <a:pPr marL="292100" indent="-292100">
              <a:spcBef>
                <a:spcPts val="600"/>
              </a:spcBef>
              <a:spcAft>
                <a:spcPts val="600"/>
              </a:spcAft>
              <a:buNone/>
              <a:defRPr/>
            </a:pPr>
            <a:r>
              <a:rPr lang="el-GR" sz="2000" b="1" dirty="0">
                <a:solidFill>
                  <a:schemeClr val="tx1"/>
                </a:solidFill>
                <a:effectLst>
                  <a:outerShdw blurRad="38100" dist="38100" dir="2700000" algn="tl">
                    <a:srgbClr val="C0C0C0"/>
                  </a:outerShdw>
                </a:effectLst>
              </a:rPr>
              <a:t>6ο Βήμα</a:t>
            </a:r>
            <a:r>
              <a:rPr lang="el-GR" sz="2000" dirty="0">
                <a:solidFill>
                  <a:schemeClr val="tx1"/>
                </a:solidFill>
                <a:effectLst>
                  <a:outerShdw blurRad="38100" dist="38100" dir="2700000" algn="tl">
                    <a:srgbClr val="C0C0C0"/>
                  </a:outerShdw>
                </a:effectLst>
              </a:rPr>
              <a:t>:</a:t>
            </a:r>
            <a:r>
              <a:rPr lang="el-GR" sz="2000" i="1" dirty="0">
                <a:solidFill>
                  <a:schemeClr val="tx1"/>
                </a:solidFill>
              </a:rPr>
              <a:t> </a:t>
            </a:r>
            <a:r>
              <a:rPr lang="el-GR" sz="2000" b="1" dirty="0">
                <a:solidFill>
                  <a:schemeClr val="tx1"/>
                </a:solidFill>
              </a:rPr>
              <a:t>Έλεγχος &amp; αναθεώρηση</a:t>
            </a:r>
            <a:r>
              <a:rPr lang="el-GR" sz="2000" dirty="0">
                <a:solidFill>
                  <a:schemeClr val="tx1"/>
                </a:solidFill>
              </a:rPr>
              <a:t> εννοιολογικού χάρτη</a:t>
            </a:r>
          </a:p>
          <a:p>
            <a:pPr marL="292100" indent="-292100">
              <a:spcBef>
                <a:spcPts val="600"/>
              </a:spcBef>
              <a:spcAft>
                <a:spcPts val="600"/>
              </a:spcAft>
              <a:buNone/>
              <a:defRPr/>
            </a:pPr>
            <a:r>
              <a:rPr lang="el-GR" sz="2000" b="1" dirty="0">
                <a:solidFill>
                  <a:schemeClr val="tx1"/>
                </a:solidFill>
                <a:effectLst>
                  <a:outerShdw blurRad="38100" dist="38100" dir="2700000" algn="tl">
                    <a:srgbClr val="C0C0C0"/>
                  </a:outerShdw>
                </a:effectLst>
                <a:sym typeface="Wingdings" pitchFamily="2" charset="2"/>
              </a:rPr>
              <a:t> </a:t>
            </a:r>
            <a:r>
              <a:rPr lang="el-GR" sz="2000" dirty="0">
                <a:solidFill>
                  <a:schemeClr val="tx1"/>
                </a:solidFill>
                <a:effectLst>
                  <a:outerShdw blurRad="38100" dist="38100" dir="2700000" algn="tl">
                    <a:srgbClr val="C0C0C0"/>
                  </a:outerShdw>
                </a:effectLst>
                <a:sym typeface="Wingdings" pitchFamily="2" charset="2"/>
              </a:rPr>
              <a:t>Διευκολύνει η χρήση λογισμικού</a:t>
            </a:r>
          </a:p>
        </p:txBody>
      </p:sp>
    </p:spTree>
    <p:custDataLst>
      <p:tags r:id="rId1"/>
    </p:custDataLst>
    <p:extLst>
      <p:ext uri="{BB962C8B-B14F-4D97-AF65-F5344CB8AC3E}">
        <p14:creationId xmlns:p14="http://schemas.microsoft.com/office/powerpoint/2010/main" val="23702252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3" name="Rectangle 3"/>
          <p:cNvSpPr>
            <a:spLocks noGrp="1" noChangeArrowheads="1"/>
          </p:cNvSpPr>
          <p:nvPr>
            <p:ph idx="4294967295"/>
          </p:nvPr>
        </p:nvSpPr>
        <p:spPr>
          <a:xfrm>
            <a:off x="1596652" y="1083052"/>
            <a:ext cx="9178925" cy="5267325"/>
          </a:xfrm>
        </p:spPr>
        <p:txBody>
          <a:bodyPr>
            <a:normAutofit fontScale="92500"/>
          </a:bodyPr>
          <a:lstStyle/>
          <a:p>
            <a:pPr marL="292100" indent="-292100">
              <a:lnSpc>
                <a:spcPct val="120000"/>
              </a:lnSpc>
              <a:spcBef>
                <a:spcPct val="10000"/>
              </a:spcBef>
              <a:buNone/>
              <a:defRPr/>
            </a:pPr>
            <a:r>
              <a:rPr lang="el-GR" sz="2000" b="1" u="sng" dirty="0" smtClean="0">
                <a:effectLst>
                  <a:outerShdw blurRad="38100" dist="38100" dir="2700000" algn="tl">
                    <a:srgbClr val="C0C0C0"/>
                  </a:outerShdw>
                </a:effectLst>
              </a:rPr>
              <a:t>1 - Αναγνώριση </a:t>
            </a:r>
            <a:r>
              <a:rPr lang="el-GR" sz="2000" b="1" u="sng" dirty="0">
                <a:effectLst>
                  <a:outerShdw blurRad="38100" dist="38100" dir="2700000" algn="tl">
                    <a:srgbClr val="C0C0C0"/>
                  </a:outerShdw>
                </a:effectLst>
              </a:rPr>
              <a:t>των σημαντικότερων εννοιών που θα συμπεριληφθούν στο χάρτη</a:t>
            </a:r>
            <a:r>
              <a:rPr lang="el-GR" sz="2000" b="1" dirty="0">
                <a:effectLst>
                  <a:outerShdw blurRad="38100" dist="38100" dir="2700000" algn="tl">
                    <a:srgbClr val="C0C0C0"/>
                  </a:outerShdw>
                </a:effectLst>
              </a:rPr>
              <a:t> </a:t>
            </a:r>
            <a:r>
              <a:rPr lang="el-GR" sz="2000" dirty="0">
                <a:effectLst>
                  <a:outerShdw blurRad="38100" dist="38100" dir="2700000" algn="tl">
                    <a:srgbClr val="C0C0C0"/>
                  </a:outerShdw>
                </a:effectLst>
              </a:rPr>
              <a:t>- Στόχος είναι η εύρεση των «εννοιών-λέξεων κλειδιών» ενός κειμένου ή ενός γνωστικού πεδίου ή γενικότερα του προς εξέταση ερωτήματος. Ο εννοιολογικός χάρτης ‘περιγράφει’ τ</a:t>
            </a:r>
            <a:r>
              <a:rPr lang="el-GR" sz="2000" u="sng" dirty="0">
                <a:effectLst>
                  <a:outerShdw blurRad="38100" dist="38100" dir="2700000" algn="tl">
                    <a:srgbClr val="C0C0C0"/>
                  </a:outerShdw>
                </a:effectLst>
              </a:rPr>
              <a:t>ην κεντρική έννοια</a:t>
            </a:r>
            <a:r>
              <a:rPr lang="el-GR" sz="2000" dirty="0">
                <a:effectLst>
                  <a:outerShdw blurRad="38100" dist="38100" dir="2700000" algn="tl">
                    <a:srgbClr val="C0C0C0"/>
                  </a:outerShdw>
                </a:effectLst>
              </a:rPr>
              <a:t>. Δεν μπορεί να υπάρχουν έννοιες σε ανώτερο επίπεδο από την κεντρική έννοια. </a:t>
            </a:r>
          </a:p>
          <a:p>
            <a:pPr marL="292100" indent="-292100">
              <a:lnSpc>
                <a:spcPct val="120000"/>
              </a:lnSpc>
              <a:spcBef>
                <a:spcPct val="10000"/>
              </a:spcBef>
              <a:buNone/>
              <a:defRPr/>
            </a:pPr>
            <a:endParaRPr lang="el-GR" sz="2000" dirty="0">
              <a:effectLst>
                <a:outerShdw blurRad="38100" dist="38100" dir="2700000" algn="tl">
                  <a:srgbClr val="C0C0C0"/>
                </a:outerShdw>
              </a:effectLst>
            </a:endParaRPr>
          </a:p>
          <a:p>
            <a:pPr marL="292100" indent="-292100">
              <a:lnSpc>
                <a:spcPct val="120000"/>
              </a:lnSpc>
              <a:buNone/>
              <a:defRPr/>
            </a:pPr>
            <a:r>
              <a:rPr lang="el-GR" sz="2000" b="1" u="sng" dirty="0" smtClean="0">
                <a:effectLst>
                  <a:outerShdw blurRad="38100" dist="38100" dir="2700000" algn="tl">
                    <a:srgbClr val="C0C0C0"/>
                  </a:outerShdw>
                </a:effectLst>
              </a:rPr>
              <a:t>2 - Ομαδοποίηση </a:t>
            </a:r>
            <a:r>
              <a:rPr lang="el-GR" sz="2000" b="1" u="sng" dirty="0">
                <a:effectLst>
                  <a:outerShdw blurRad="38100" dist="38100" dir="2700000" algn="tl">
                    <a:srgbClr val="C0C0C0"/>
                  </a:outerShdw>
                </a:effectLst>
              </a:rPr>
              <a:t>των εννοιών</a:t>
            </a:r>
            <a:r>
              <a:rPr lang="el-GR" sz="2000" dirty="0">
                <a:effectLst>
                  <a:outerShdw blurRad="38100" dist="38100" dir="2700000" algn="tl">
                    <a:srgbClr val="C0C0C0"/>
                  </a:outerShdw>
                </a:effectLst>
              </a:rPr>
              <a:t> - Οι έννοιες που έχουν αναγνωριστεί στο 1ο βήμα θα πρέπει να ομαδοποιηθούν σε γενικές κατηγορίες και να ταξινομηθούν από τις πιο γενικές και αόριστες στις πιο συγκεκριμένες και ειδικές. Η ομαδοποίηση των εννοιών μπορεί να γίνει βάσει </a:t>
            </a:r>
            <a:r>
              <a:rPr lang="el-GR" sz="2000" dirty="0" err="1">
                <a:effectLst>
                  <a:outerShdw blurRad="38100" dist="38100" dir="2700000" algn="tl">
                    <a:srgbClr val="C0C0C0"/>
                  </a:outerShdw>
                </a:effectLst>
              </a:rPr>
              <a:t>υπο</a:t>
            </a:r>
            <a:r>
              <a:rPr lang="el-GR" sz="2000" dirty="0">
                <a:effectLst>
                  <a:outerShdw blurRad="38100" dist="38100" dir="2700000" algn="tl">
                    <a:srgbClr val="C0C0C0"/>
                  </a:outerShdw>
                </a:effectLst>
              </a:rPr>
              <a:t>-ερωτημάτων – οι πιο σχετικές έννοιες περικλείονται στην ίδια ομάδα. Θα πρέπει να αποφεύγεται ο μεγάλος αριθμός εννοιών κάτω από μια έννοια – εναλλακτικά δημιουργούνται </a:t>
            </a:r>
            <a:r>
              <a:rPr lang="el-GR" sz="2000" dirty="0" err="1">
                <a:effectLst>
                  <a:outerShdw blurRad="38100" dist="38100" dir="2700000" algn="tl">
                    <a:srgbClr val="C0C0C0"/>
                  </a:outerShdw>
                </a:effectLst>
              </a:rPr>
              <a:t>υποχάρτες</a:t>
            </a:r>
            <a:r>
              <a:rPr lang="el-GR" sz="2000" dirty="0">
                <a:effectLst>
                  <a:outerShdw blurRad="38100" dist="38100" dir="2700000" algn="tl">
                    <a:srgbClr val="C0C0C0"/>
                  </a:outerShdw>
                </a:effectLst>
              </a:rPr>
              <a:t> μέσα στον κεντρικό χάρτη.</a:t>
            </a:r>
          </a:p>
        </p:txBody>
      </p:sp>
      <p:sp>
        <p:nvSpPr>
          <p:cNvPr id="102404" name="Rectangle 4"/>
          <p:cNvSpPr>
            <a:spLocks noChangeArrowheads="1"/>
          </p:cNvSpPr>
          <p:nvPr/>
        </p:nvSpPr>
        <p:spPr bwMode="auto">
          <a:xfrm>
            <a:off x="1981200" y="260351"/>
            <a:ext cx="8229600" cy="792163"/>
          </a:xfrm>
          <a:prstGeom prst="rect">
            <a:avLst/>
          </a:prstGeom>
          <a:noFill/>
          <a:ln w="9525">
            <a:noFill/>
            <a:miter lim="800000"/>
            <a:headEnd/>
            <a:tailEnd/>
          </a:ln>
          <a:effectLst/>
        </p:spPr>
        <p:txBody>
          <a:bodyPr anchor="ctr"/>
          <a:lstStyle/>
          <a:p>
            <a:pPr eaLnBrk="1" hangingPunct="1">
              <a:defRPr/>
            </a:pPr>
            <a:r>
              <a:rPr lang="el-GR" sz="3200" dirty="0">
                <a:effectLst>
                  <a:outerShdw blurRad="38100" dist="38100" dir="2700000" algn="tl">
                    <a:srgbClr val="C0C0C0"/>
                  </a:outerShdw>
                </a:effectLst>
                <a:latin typeface="Arial" charset="0"/>
                <a:cs typeface="Arial" charset="0"/>
              </a:rPr>
              <a:t>Χρήσιμες </a:t>
            </a:r>
            <a:r>
              <a:rPr lang="el-GR" sz="3200" dirty="0" smtClean="0">
                <a:effectLst>
                  <a:outerShdw blurRad="38100" dist="38100" dir="2700000" algn="tl">
                    <a:srgbClr val="C0C0C0"/>
                  </a:outerShdw>
                </a:effectLst>
                <a:latin typeface="Arial" charset="0"/>
                <a:cs typeface="Arial" charset="0"/>
              </a:rPr>
              <a:t>οδηγίες (1/2)</a:t>
            </a:r>
            <a:endParaRPr lang="en-US" sz="3200" dirty="0">
              <a:effectLst>
                <a:outerShdw blurRad="38100" dist="38100" dir="2700000" algn="tl">
                  <a:srgbClr val="C0C0C0"/>
                </a:outerShdw>
              </a:effectLst>
              <a:latin typeface="Arial" charset="0"/>
              <a:cs typeface="Arial" charset="0"/>
            </a:endParaRPr>
          </a:p>
        </p:txBody>
      </p:sp>
    </p:spTree>
    <p:custDataLst>
      <p:tags r:id="rId1"/>
    </p:custDataLst>
    <p:extLst>
      <p:ext uri="{BB962C8B-B14F-4D97-AF65-F5344CB8AC3E}">
        <p14:creationId xmlns:p14="http://schemas.microsoft.com/office/powerpoint/2010/main" val="6421919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idx="4294967295"/>
          </p:nvPr>
        </p:nvSpPr>
        <p:spPr>
          <a:xfrm>
            <a:off x="1478709" y="966228"/>
            <a:ext cx="10300914" cy="5820054"/>
          </a:xfrm>
        </p:spPr>
        <p:txBody>
          <a:bodyPr>
            <a:noAutofit/>
          </a:bodyPr>
          <a:lstStyle/>
          <a:p>
            <a:pPr marL="660400" indent="-660400">
              <a:lnSpc>
                <a:spcPct val="120000"/>
              </a:lnSpc>
              <a:buNone/>
              <a:defRPr/>
            </a:pPr>
            <a:r>
              <a:rPr lang="el-GR" sz="2000" b="1" u="sng" dirty="0" smtClean="0">
                <a:effectLst>
                  <a:outerShdw blurRad="38100" dist="38100" dir="2700000" algn="tl">
                    <a:srgbClr val="C0C0C0"/>
                  </a:outerShdw>
                </a:effectLst>
              </a:rPr>
              <a:t>3 - Καθορισμός </a:t>
            </a:r>
            <a:r>
              <a:rPr lang="el-GR" sz="2000" b="1" u="sng" dirty="0">
                <a:effectLst>
                  <a:outerShdw blurRad="38100" dist="38100" dir="2700000" algn="tl">
                    <a:srgbClr val="C0C0C0"/>
                  </a:outerShdw>
                </a:effectLst>
              </a:rPr>
              <a:t>των σχέσεων μεταξύ των εννοιών </a:t>
            </a:r>
            <a:r>
              <a:rPr lang="el-GR" sz="2000" dirty="0">
                <a:effectLst>
                  <a:outerShdw blurRad="38100" dist="38100" dir="2700000" algn="tl">
                    <a:srgbClr val="C0C0C0"/>
                  </a:outerShdw>
                </a:effectLst>
              </a:rPr>
              <a:t>- Μετά την ομαδοποίηση των εννοιών θα πρέπει να καθοριστούν οι σχέσεις που συνδέουν τις διάφορες έννοιες μεταξύ τους. Επειδή κάθε έννοια ορίζεται από τις σχέσεις της με τις άλλες έννοιες μέσα στο θέμα, χρήζει ιδιαίτερης προσοχής η «κατεύθυνση» των σχέσεων (τόξων) και η ετικέτα που περιγράφει τη σχέση. </a:t>
            </a:r>
          </a:p>
          <a:p>
            <a:pPr marL="660400" indent="-660400">
              <a:lnSpc>
                <a:spcPct val="120000"/>
              </a:lnSpc>
              <a:buNone/>
              <a:defRPr/>
            </a:pPr>
            <a:r>
              <a:rPr lang="el-GR" sz="2000" dirty="0">
                <a:effectLst>
                  <a:outerShdw blurRad="38100" dist="38100" dir="2700000" algn="tl">
                    <a:srgbClr val="C0C0C0"/>
                  </a:outerShdw>
                </a:effectLst>
              </a:rPr>
              <a:t>Η </a:t>
            </a:r>
            <a:r>
              <a:rPr lang="el-GR" sz="2000" b="1" dirty="0">
                <a:effectLst>
                  <a:outerShdw blurRad="38100" dist="38100" dir="2700000" algn="tl">
                    <a:srgbClr val="C0C0C0"/>
                  </a:outerShdw>
                </a:effectLst>
              </a:rPr>
              <a:t>σχέση μεταξύ δύο εννοιών </a:t>
            </a:r>
            <a:r>
              <a:rPr lang="el-GR" sz="2000" dirty="0">
                <a:effectLst>
                  <a:outerShdw blurRad="38100" dist="38100" dir="2700000" algn="tl">
                    <a:srgbClr val="C0C0C0"/>
                  </a:outerShdw>
                </a:effectLst>
              </a:rPr>
              <a:t>μπορεί να </a:t>
            </a:r>
            <a:r>
              <a:rPr lang="el-GR" sz="2000" dirty="0" smtClean="0">
                <a:effectLst>
                  <a:outerShdw blurRad="38100" dist="38100" dir="2700000" algn="tl">
                    <a:srgbClr val="C0C0C0"/>
                  </a:outerShdw>
                </a:effectLst>
              </a:rPr>
              <a:t>δηλώνει μέσω κατάλληλου </a:t>
            </a:r>
            <a:r>
              <a:rPr lang="el-GR" sz="2000" b="1" dirty="0" smtClean="0">
                <a:effectLst>
                  <a:outerShdw blurRad="38100" dist="38100" dir="2700000" algn="tl">
                    <a:srgbClr val="C0C0C0"/>
                  </a:outerShdw>
                </a:effectLst>
              </a:rPr>
              <a:t>ρήματος-συνδέσμου</a:t>
            </a:r>
            <a:r>
              <a:rPr lang="el-GR" sz="2000" dirty="0" smtClean="0">
                <a:effectLst>
                  <a:outerShdw blurRad="38100" dist="38100" dir="2700000" algn="tl">
                    <a:srgbClr val="C0C0C0"/>
                  </a:outerShdw>
                </a:effectLst>
              </a:rPr>
              <a:t>: </a:t>
            </a:r>
            <a:endParaRPr lang="el-GR" sz="2000" dirty="0">
              <a:effectLst>
                <a:outerShdw blurRad="38100" dist="38100" dir="2700000" algn="tl">
                  <a:srgbClr val="C0C0C0"/>
                </a:outerShdw>
              </a:effectLst>
            </a:endParaRPr>
          </a:p>
          <a:p>
            <a:pPr marL="660400" indent="-660400">
              <a:lnSpc>
                <a:spcPct val="120000"/>
              </a:lnSpc>
              <a:defRPr/>
            </a:pPr>
            <a:r>
              <a:rPr lang="el-GR" sz="2000" dirty="0">
                <a:effectLst>
                  <a:outerShdw blurRad="38100" dist="38100" dir="2700000" algn="tl">
                    <a:srgbClr val="C0C0C0"/>
                  </a:outerShdw>
                </a:effectLst>
              </a:rPr>
              <a:t>ότι η μία έννοια περικλείει την </a:t>
            </a:r>
            <a:r>
              <a:rPr lang="el-GR" sz="2000" dirty="0" smtClean="0">
                <a:effectLst>
                  <a:outerShdw blurRad="38100" dist="38100" dir="2700000" algn="tl">
                    <a:srgbClr val="C0C0C0"/>
                  </a:outerShdw>
                </a:effectLst>
              </a:rPr>
              <a:t>άλλη, </a:t>
            </a:r>
            <a:endParaRPr lang="el-GR" sz="2000" dirty="0">
              <a:effectLst>
                <a:outerShdw blurRad="38100" dist="38100" dir="2700000" algn="tl">
                  <a:srgbClr val="C0C0C0"/>
                </a:outerShdw>
              </a:effectLst>
            </a:endParaRPr>
          </a:p>
          <a:p>
            <a:pPr marL="660400" indent="-660400">
              <a:lnSpc>
                <a:spcPct val="120000"/>
              </a:lnSpc>
              <a:defRPr/>
            </a:pPr>
            <a:r>
              <a:rPr lang="el-GR" sz="2000" dirty="0">
                <a:effectLst>
                  <a:outerShdw blurRad="38100" dist="38100" dir="2700000" algn="tl">
                    <a:srgbClr val="C0C0C0"/>
                  </a:outerShdw>
                </a:effectLst>
              </a:rPr>
              <a:t>μία αιτία/ένα αποτέλεσμα, </a:t>
            </a:r>
          </a:p>
          <a:p>
            <a:pPr marL="660400" indent="-660400">
              <a:lnSpc>
                <a:spcPct val="120000"/>
              </a:lnSpc>
              <a:defRPr/>
            </a:pPr>
            <a:r>
              <a:rPr lang="el-GR" sz="2000" dirty="0">
                <a:effectLst>
                  <a:outerShdw blurRad="38100" dist="38100" dir="2700000" algn="tl">
                    <a:srgbClr val="C0C0C0"/>
                  </a:outerShdw>
                </a:effectLst>
              </a:rPr>
              <a:t>μία διαδικασία, </a:t>
            </a:r>
          </a:p>
          <a:p>
            <a:pPr marL="660400" indent="-660400">
              <a:lnSpc>
                <a:spcPct val="120000"/>
              </a:lnSpc>
              <a:defRPr/>
            </a:pPr>
            <a:r>
              <a:rPr lang="el-GR" sz="2000" dirty="0">
                <a:effectLst>
                  <a:outerShdw blurRad="38100" dist="38100" dir="2700000" algn="tl">
                    <a:srgbClr val="C0C0C0"/>
                  </a:outerShdw>
                </a:effectLst>
              </a:rPr>
              <a:t>μία ιδιότητα/χαρακτηριστικό της έννοιας, </a:t>
            </a:r>
          </a:p>
          <a:p>
            <a:pPr marL="660400" indent="-660400">
              <a:lnSpc>
                <a:spcPct val="120000"/>
              </a:lnSpc>
              <a:defRPr/>
            </a:pPr>
            <a:r>
              <a:rPr lang="el-GR" sz="2000" dirty="0">
                <a:effectLst>
                  <a:outerShdw blurRad="38100" dist="38100" dir="2700000" algn="tl">
                    <a:srgbClr val="C0C0C0"/>
                  </a:outerShdw>
                </a:effectLst>
              </a:rPr>
              <a:t>την ομοιότητα/ ανομοιότητα μεταξύ των εννοιών, </a:t>
            </a:r>
          </a:p>
          <a:p>
            <a:pPr marL="660400" indent="-660400">
              <a:lnSpc>
                <a:spcPct val="120000"/>
              </a:lnSpc>
              <a:defRPr/>
            </a:pPr>
            <a:r>
              <a:rPr lang="el-GR" sz="2000" dirty="0">
                <a:effectLst>
                  <a:outerShdw blurRad="38100" dist="38100" dir="2700000" algn="tl">
                    <a:srgbClr val="C0C0C0"/>
                  </a:outerShdw>
                </a:effectLst>
              </a:rPr>
              <a:t>την ποσοτική τους σχέση, κ.α. </a:t>
            </a:r>
          </a:p>
          <a:p>
            <a:pPr marL="660400" indent="-660400">
              <a:lnSpc>
                <a:spcPct val="170000"/>
              </a:lnSpc>
              <a:buNone/>
              <a:defRPr/>
            </a:pPr>
            <a:r>
              <a:rPr lang="el-GR" sz="2000" dirty="0">
                <a:effectLst>
                  <a:outerShdw blurRad="38100" dist="38100" dir="2700000" algn="tl">
                    <a:srgbClr val="C0C0C0"/>
                  </a:outerShdw>
                </a:effectLst>
              </a:rPr>
              <a:t>    </a:t>
            </a:r>
          </a:p>
        </p:txBody>
      </p:sp>
      <p:sp>
        <p:nvSpPr>
          <p:cNvPr id="102404" name="Rectangle 4"/>
          <p:cNvSpPr>
            <a:spLocks noChangeArrowheads="1"/>
          </p:cNvSpPr>
          <p:nvPr/>
        </p:nvSpPr>
        <p:spPr bwMode="auto">
          <a:xfrm>
            <a:off x="1981200" y="260351"/>
            <a:ext cx="8229600" cy="792163"/>
          </a:xfrm>
          <a:prstGeom prst="rect">
            <a:avLst/>
          </a:prstGeom>
          <a:noFill/>
          <a:ln w="9525">
            <a:noFill/>
            <a:miter lim="800000"/>
            <a:headEnd/>
            <a:tailEnd/>
          </a:ln>
          <a:effectLst/>
        </p:spPr>
        <p:txBody>
          <a:bodyPr anchor="ctr"/>
          <a:lstStyle/>
          <a:p>
            <a:pPr eaLnBrk="1" hangingPunct="1">
              <a:defRPr/>
            </a:pPr>
            <a:r>
              <a:rPr lang="el-GR" sz="3200" dirty="0">
                <a:effectLst>
                  <a:outerShdw blurRad="38100" dist="38100" dir="2700000" algn="tl">
                    <a:srgbClr val="C0C0C0"/>
                  </a:outerShdw>
                </a:effectLst>
                <a:latin typeface="Arial" charset="0"/>
                <a:cs typeface="Arial" charset="0"/>
              </a:rPr>
              <a:t>Χρήσιμες </a:t>
            </a:r>
            <a:r>
              <a:rPr lang="el-GR" sz="3200" dirty="0" smtClean="0">
                <a:effectLst>
                  <a:outerShdw blurRad="38100" dist="38100" dir="2700000" algn="tl">
                    <a:srgbClr val="C0C0C0"/>
                  </a:outerShdw>
                </a:effectLst>
                <a:latin typeface="Arial" charset="0"/>
                <a:cs typeface="Arial" charset="0"/>
              </a:rPr>
              <a:t>οδηγίες (2/2)</a:t>
            </a:r>
            <a:endParaRPr lang="en-US" sz="3200" dirty="0">
              <a:effectLst>
                <a:outerShdw blurRad="38100" dist="38100" dir="2700000" algn="tl">
                  <a:srgbClr val="C0C0C0"/>
                </a:outerShdw>
              </a:effectLst>
              <a:latin typeface="Arial" charset="0"/>
              <a:cs typeface="Arial" charset="0"/>
            </a:endParaRPr>
          </a:p>
        </p:txBody>
      </p:sp>
    </p:spTree>
    <p:custDataLst>
      <p:tags r:id="rId1"/>
    </p:custDataLst>
    <p:extLst>
      <p:ext uri="{BB962C8B-B14F-4D97-AF65-F5344CB8AC3E}">
        <p14:creationId xmlns:p14="http://schemas.microsoft.com/office/powerpoint/2010/main" val="5181986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ChangeArrowheads="1"/>
          </p:cNvSpPr>
          <p:nvPr/>
        </p:nvSpPr>
        <p:spPr bwMode="auto">
          <a:xfrm>
            <a:off x="3452813" y="2138363"/>
            <a:ext cx="9144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SzTx/>
              <a:buFontTx/>
              <a:buNone/>
            </a:pPr>
            <a:endParaRPr lang="el-GR" altLang="en-US" sz="1800"/>
          </a:p>
        </p:txBody>
      </p:sp>
      <p:sp>
        <p:nvSpPr>
          <p:cNvPr id="149511" name="Text Box 7"/>
          <p:cNvSpPr txBox="1">
            <a:spLocks noChangeArrowheads="1"/>
          </p:cNvSpPr>
          <p:nvPr/>
        </p:nvSpPr>
        <p:spPr bwMode="auto">
          <a:xfrm>
            <a:off x="9375229" y="2415519"/>
            <a:ext cx="2651342" cy="2862322"/>
          </a:xfrm>
          <a:prstGeom prst="rect">
            <a:avLst/>
          </a:prstGeom>
          <a:noFill/>
          <a:ln w="9525">
            <a:noFill/>
            <a:miter lim="800000"/>
            <a:headEnd/>
            <a:tailEnd/>
          </a:ln>
          <a:effectLst/>
        </p:spPr>
        <p:txBody>
          <a:bodyPr wrap="square">
            <a:spAutoFit/>
          </a:bodyPr>
          <a:lstStyle/>
          <a:p>
            <a:pPr>
              <a:defRPr/>
            </a:pPr>
            <a:r>
              <a:rPr lang="el-GR" altLang="en-US" b="1" dirty="0">
                <a:effectLst>
                  <a:outerShdw blurRad="38100" dist="38100" dir="2700000" algn="tl">
                    <a:srgbClr val="000000">
                      <a:alpha val="43137"/>
                    </a:srgbClr>
                  </a:outerShdw>
                </a:effectLst>
              </a:rPr>
              <a:t>Ερώτηση</a:t>
            </a:r>
            <a:r>
              <a:rPr lang="el-GR" altLang="en-US" b="1" dirty="0" smtClean="0">
                <a:effectLst>
                  <a:outerShdw blurRad="38100" dist="38100" dir="2700000" algn="tl">
                    <a:srgbClr val="000000">
                      <a:alpha val="43137"/>
                    </a:srgbClr>
                  </a:outerShdw>
                </a:effectLst>
              </a:rPr>
              <a:t>;</a:t>
            </a:r>
          </a:p>
          <a:p>
            <a:pPr>
              <a:defRPr/>
            </a:pPr>
            <a:endParaRPr lang="en-US" altLang="en-US" b="1" dirty="0">
              <a:effectLst>
                <a:outerShdw blurRad="38100" dist="38100" dir="2700000" algn="tl">
                  <a:srgbClr val="000000">
                    <a:alpha val="43137"/>
                  </a:srgbClr>
                </a:outerShdw>
              </a:effectLst>
            </a:endParaRPr>
          </a:p>
          <a:p>
            <a:pPr eaLnBrk="1" hangingPunct="1">
              <a:defRPr/>
            </a:pPr>
            <a:r>
              <a:rPr lang="el-GR" i="1" dirty="0" smtClean="0">
                <a:effectLst>
                  <a:outerShdw blurRad="38100" dist="38100" dir="2700000" algn="tl">
                    <a:srgbClr val="C0C0C0"/>
                  </a:outerShdw>
                </a:effectLst>
                <a:latin typeface="Arial" charset="0"/>
                <a:cs typeface="Arial" charset="0"/>
              </a:rPr>
              <a:t>Έννοιες</a:t>
            </a:r>
            <a:r>
              <a:rPr lang="el-GR" dirty="0">
                <a:latin typeface="Arial" charset="0"/>
                <a:cs typeface="Arial" charset="0"/>
              </a:rPr>
              <a:t>:…………….</a:t>
            </a:r>
          </a:p>
          <a:p>
            <a:pPr eaLnBrk="1" hangingPunct="1">
              <a:defRPr/>
            </a:pPr>
            <a:endParaRPr lang="el-GR" dirty="0">
              <a:latin typeface="Arial" charset="0"/>
              <a:cs typeface="Arial" charset="0"/>
            </a:endParaRPr>
          </a:p>
          <a:p>
            <a:pPr eaLnBrk="1" hangingPunct="1">
              <a:defRPr/>
            </a:pPr>
            <a:r>
              <a:rPr lang="el-GR" i="1" dirty="0">
                <a:effectLst>
                  <a:outerShdw blurRad="38100" dist="38100" dir="2700000" algn="tl">
                    <a:srgbClr val="C0C0C0"/>
                  </a:outerShdw>
                </a:effectLst>
                <a:latin typeface="Arial" charset="0"/>
                <a:cs typeface="Arial" charset="0"/>
              </a:rPr>
              <a:t>Σύνδεσμοι</a:t>
            </a:r>
            <a:r>
              <a:rPr lang="el-GR" dirty="0">
                <a:latin typeface="Arial" charset="0"/>
                <a:cs typeface="Arial" charset="0"/>
              </a:rPr>
              <a:t>:…………</a:t>
            </a:r>
          </a:p>
          <a:p>
            <a:pPr eaLnBrk="1" hangingPunct="1">
              <a:defRPr/>
            </a:pPr>
            <a:endParaRPr lang="el-GR" dirty="0">
              <a:latin typeface="Arial" charset="0"/>
              <a:cs typeface="Arial" charset="0"/>
            </a:endParaRPr>
          </a:p>
          <a:p>
            <a:pPr eaLnBrk="1" hangingPunct="1">
              <a:defRPr/>
            </a:pPr>
            <a:r>
              <a:rPr lang="el-GR" i="1" dirty="0">
                <a:effectLst>
                  <a:outerShdw blurRad="38100" dist="38100" dir="2700000" algn="tl">
                    <a:srgbClr val="C0C0C0"/>
                  </a:outerShdw>
                </a:effectLst>
                <a:latin typeface="Arial" charset="0"/>
                <a:cs typeface="Arial" charset="0"/>
              </a:rPr>
              <a:t>Προτάσεις</a:t>
            </a:r>
            <a:r>
              <a:rPr lang="el-GR" dirty="0">
                <a:latin typeface="Arial" charset="0"/>
                <a:cs typeface="Arial" charset="0"/>
              </a:rPr>
              <a:t>: …………</a:t>
            </a:r>
            <a:endParaRPr lang="en-US" dirty="0">
              <a:latin typeface="Arial" charset="0"/>
              <a:cs typeface="Arial" charset="0"/>
            </a:endParaRPr>
          </a:p>
          <a:p>
            <a:pPr eaLnBrk="1" hangingPunct="1">
              <a:defRPr/>
            </a:pPr>
            <a:endParaRPr lang="el-GR" b="1" dirty="0">
              <a:effectLst>
                <a:outerShdw blurRad="38100" dist="38100" dir="2700000" algn="tl">
                  <a:srgbClr val="C0C0C0"/>
                </a:outerShdw>
              </a:effectLst>
              <a:latin typeface="Arial" charset="0"/>
              <a:cs typeface="Arial" charset="0"/>
            </a:endParaRPr>
          </a:p>
          <a:p>
            <a:pPr eaLnBrk="1" hangingPunct="1">
              <a:defRPr/>
            </a:pPr>
            <a:r>
              <a:rPr lang="el-GR" i="1" dirty="0">
                <a:effectLst>
                  <a:outerShdw blurRad="38100" dist="38100" dir="2700000" algn="tl">
                    <a:srgbClr val="C0C0C0"/>
                  </a:outerShdw>
                </a:effectLst>
                <a:latin typeface="Arial" charset="0"/>
                <a:cs typeface="Arial" charset="0"/>
              </a:rPr>
              <a:t>Σύνθετες συνδέσεις</a:t>
            </a:r>
            <a:r>
              <a:rPr lang="el-GR" dirty="0">
                <a:effectLst>
                  <a:outerShdw blurRad="38100" dist="38100" dir="2700000" algn="tl">
                    <a:srgbClr val="C0C0C0"/>
                  </a:outerShdw>
                </a:effectLst>
                <a:latin typeface="Arial" charset="0"/>
                <a:cs typeface="Arial" charset="0"/>
              </a:rPr>
              <a:t>: ……</a:t>
            </a:r>
          </a:p>
        </p:txBody>
      </p:sp>
      <p:sp>
        <p:nvSpPr>
          <p:cNvPr id="6" name="Τίτλος 1"/>
          <p:cNvSpPr txBox="1">
            <a:spLocks/>
          </p:cNvSpPr>
          <p:nvPr/>
        </p:nvSpPr>
        <p:spPr>
          <a:xfrm>
            <a:off x="504496" y="54899"/>
            <a:ext cx="2511973" cy="670316"/>
          </a:xfrm>
          <a:prstGeom prst="rect">
            <a:avLst/>
          </a:prstGeom>
        </p:spPr>
        <p:txBody>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l-GR" altLang="en-US" sz="2800" b="1" dirty="0" smtClean="0">
                <a:effectLst>
                  <a:outerShdw blurRad="38100" dist="38100" dir="2700000" algn="tl">
                    <a:srgbClr val="000000">
                      <a:alpha val="43137"/>
                    </a:srgbClr>
                  </a:outerShdw>
                </a:effectLst>
              </a:rPr>
              <a:t>Δομικά Υλικά</a:t>
            </a:r>
            <a:br>
              <a:rPr lang="el-GR" altLang="en-US" sz="2800" b="1" dirty="0" smtClean="0">
                <a:effectLst>
                  <a:outerShdw blurRad="38100" dist="38100" dir="2700000" algn="tl">
                    <a:srgbClr val="000000">
                      <a:alpha val="43137"/>
                    </a:srgbClr>
                  </a:outerShdw>
                </a:effectLst>
              </a:rPr>
            </a:br>
            <a:r>
              <a:rPr lang="el-GR" altLang="en-US" sz="2800" b="1" dirty="0" smtClean="0">
                <a:effectLst>
                  <a:outerShdw blurRad="38100" dist="38100" dir="2700000" algn="tl">
                    <a:srgbClr val="000000">
                      <a:alpha val="43137"/>
                    </a:srgbClr>
                  </a:outerShdw>
                </a:effectLst>
              </a:rPr>
              <a:t/>
            </a:r>
            <a:br>
              <a:rPr lang="el-GR" altLang="en-US" sz="2800" b="1" dirty="0" smtClean="0">
                <a:effectLst>
                  <a:outerShdw blurRad="38100" dist="38100" dir="2700000" algn="tl">
                    <a:srgbClr val="000000">
                      <a:alpha val="43137"/>
                    </a:srgbClr>
                  </a:outerShdw>
                </a:effectLst>
              </a:rPr>
            </a:br>
            <a:endParaRPr lang="en-US" altLang="en-US" sz="2800" b="1" dirty="0" smtClean="0">
              <a:effectLst>
                <a:outerShdw blurRad="38100" dist="38100" dir="2700000" algn="tl">
                  <a:srgbClr val="000000">
                    <a:alpha val="43137"/>
                  </a:srgbClr>
                </a:outerShdw>
              </a:effectLst>
            </a:endParaRPr>
          </a:p>
        </p:txBody>
      </p:sp>
      <p:pic>
        <p:nvPicPr>
          <p:cNvPr id="7" name="Θέση περιεχομένου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2916786" y="271357"/>
            <a:ext cx="6090580" cy="6523583"/>
          </a:xfrm>
          <a:prstGeom prst="rect">
            <a:avLst/>
          </a:prstGeom>
          <a:ln>
            <a:noFill/>
          </a:ln>
          <a:effectLst>
            <a:outerShdw blurRad="292100" dist="139700" dir="2700000" algn="tl" rotWithShape="0">
              <a:srgbClr val="333333">
                <a:alpha val="65000"/>
              </a:srgbClr>
            </a:outerShdw>
          </a:effectLst>
        </p:spPr>
      </p:pic>
    </p:spTree>
    <p:custDataLst>
      <p:tags r:id="rId1"/>
    </p:custDataLst>
    <p:extLst>
      <p:ext uri="{BB962C8B-B14F-4D97-AF65-F5344CB8AC3E}">
        <p14:creationId xmlns:p14="http://schemas.microsoft.com/office/powerpoint/2010/main" val="3668010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Εικόνα 1"/>
          <p:cNvPicPr>
            <a:picLocks noChangeAspect="1"/>
          </p:cNvPicPr>
          <p:nvPr/>
        </p:nvPicPr>
        <p:blipFill>
          <a:blip r:embed="rId2">
            <a:extLst>
              <a:ext uri="{28A0092B-C50C-407E-A947-70E740481C1C}">
                <a14:useLocalDpi xmlns:a14="http://schemas.microsoft.com/office/drawing/2010/main" val="0"/>
              </a:ext>
            </a:extLst>
          </a:blip>
          <a:srcRect l="27464" t="28349" r="29126" b="22826"/>
          <a:stretch>
            <a:fillRect/>
          </a:stretch>
        </p:blipFill>
        <p:spPr bwMode="auto">
          <a:xfrm>
            <a:off x="1695013" y="971112"/>
            <a:ext cx="8877300" cy="561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Box 7"/>
          <p:cNvSpPr txBox="1">
            <a:spLocks noChangeArrowheads="1"/>
          </p:cNvSpPr>
          <p:nvPr/>
        </p:nvSpPr>
        <p:spPr bwMode="auto">
          <a:xfrm>
            <a:off x="9446065" y="4118194"/>
            <a:ext cx="2651342" cy="2308324"/>
          </a:xfrm>
          <a:prstGeom prst="rect">
            <a:avLst/>
          </a:prstGeom>
          <a:noFill/>
          <a:ln w="9525">
            <a:noFill/>
            <a:miter lim="800000"/>
            <a:headEnd/>
            <a:tailEnd/>
          </a:ln>
          <a:effectLst/>
        </p:spPr>
        <p:txBody>
          <a:bodyPr wrap="square">
            <a:spAutoFit/>
          </a:bodyPr>
          <a:lstStyle/>
          <a:p>
            <a:pPr eaLnBrk="1" hangingPunct="1">
              <a:defRPr/>
            </a:pPr>
            <a:r>
              <a:rPr lang="el-GR" i="1" dirty="0" smtClean="0">
                <a:effectLst>
                  <a:outerShdw blurRad="38100" dist="38100" dir="2700000" algn="tl">
                    <a:srgbClr val="C0C0C0"/>
                  </a:outerShdw>
                </a:effectLst>
                <a:latin typeface="Arial" charset="0"/>
                <a:cs typeface="Arial" charset="0"/>
              </a:rPr>
              <a:t>Έννοιες</a:t>
            </a:r>
            <a:r>
              <a:rPr lang="el-GR" dirty="0">
                <a:latin typeface="Arial" charset="0"/>
                <a:cs typeface="Arial" charset="0"/>
              </a:rPr>
              <a:t>:…………….</a:t>
            </a:r>
          </a:p>
          <a:p>
            <a:pPr eaLnBrk="1" hangingPunct="1">
              <a:defRPr/>
            </a:pPr>
            <a:endParaRPr lang="el-GR" dirty="0">
              <a:latin typeface="Arial" charset="0"/>
              <a:cs typeface="Arial" charset="0"/>
            </a:endParaRPr>
          </a:p>
          <a:p>
            <a:pPr eaLnBrk="1" hangingPunct="1">
              <a:defRPr/>
            </a:pPr>
            <a:r>
              <a:rPr lang="el-GR" i="1" dirty="0">
                <a:effectLst>
                  <a:outerShdw blurRad="38100" dist="38100" dir="2700000" algn="tl">
                    <a:srgbClr val="C0C0C0"/>
                  </a:outerShdw>
                </a:effectLst>
                <a:latin typeface="Arial" charset="0"/>
                <a:cs typeface="Arial" charset="0"/>
              </a:rPr>
              <a:t>Σύνδεσμοι</a:t>
            </a:r>
            <a:r>
              <a:rPr lang="el-GR" dirty="0">
                <a:latin typeface="Arial" charset="0"/>
                <a:cs typeface="Arial" charset="0"/>
              </a:rPr>
              <a:t>:…………</a:t>
            </a:r>
          </a:p>
          <a:p>
            <a:pPr eaLnBrk="1" hangingPunct="1">
              <a:defRPr/>
            </a:pPr>
            <a:endParaRPr lang="el-GR" dirty="0">
              <a:latin typeface="Arial" charset="0"/>
              <a:cs typeface="Arial" charset="0"/>
            </a:endParaRPr>
          </a:p>
          <a:p>
            <a:pPr eaLnBrk="1" hangingPunct="1">
              <a:defRPr/>
            </a:pPr>
            <a:r>
              <a:rPr lang="el-GR" i="1" dirty="0">
                <a:effectLst>
                  <a:outerShdw blurRad="38100" dist="38100" dir="2700000" algn="tl">
                    <a:srgbClr val="C0C0C0"/>
                  </a:outerShdw>
                </a:effectLst>
                <a:latin typeface="Arial" charset="0"/>
                <a:cs typeface="Arial" charset="0"/>
              </a:rPr>
              <a:t>Προτάσεις</a:t>
            </a:r>
            <a:r>
              <a:rPr lang="el-GR" dirty="0">
                <a:latin typeface="Arial" charset="0"/>
                <a:cs typeface="Arial" charset="0"/>
              </a:rPr>
              <a:t>: …………</a:t>
            </a:r>
            <a:endParaRPr lang="en-US" dirty="0">
              <a:latin typeface="Arial" charset="0"/>
              <a:cs typeface="Arial" charset="0"/>
            </a:endParaRPr>
          </a:p>
          <a:p>
            <a:pPr eaLnBrk="1" hangingPunct="1">
              <a:defRPr/>
            </a:pPr>
            <a:endParaRPr lang="el-GR" b="1" dirty="0">
              <a:effectLst>
                <a:outerShdw blurRad="38100" dist="38100" dir="2700000" algn="tl">
                  <a:srgbClr val="C0C0C0"/>
                </a:outerShdw>
              </a:effectLst>
              <a:latin typeface="Arial" charset="0"/>
              <a:cs typeface="Arial" charset="0"/>
            </a:endParaRPr>
          </a:p>
          <a:p>
            <a:pPr eaLnBrk="1" hangingPunct="1">
              <a:defRPr/>
            </a:pPr>
            <a:r>
              <a:rPr lang="el-GR" i="1" dirty="0">
                <a:effectLst>
                  <a:outerShdw blurRad="38100" dist="38100" dir="2700000" algn="tl">
                    <a:srgbClr val="C0C0C0"/>
                  </a:outerShdw>
                </a:effectLst>
                <a:latin typeface="Arial" charset="0"/>
                <a:cs typeface="Arial" charset="0"/>
              </a:rPr>
              <a:t>Σύνθετες συνδέσεις</a:t>
            </a:r>
            <a:r>
              <a:rPr lang="el-GR" dirty="0">
                <a:effectLst>
                  <a:outerShdw blurRad="38100" dist="38100" dir="2700000" algn="tl">
                    <a:srgbClr val="C0C0C0"/>
                  </a:outerShdw>
                </a:effectLst>
                <a:latin typeface="Arial" charset="0"/>
                <a:cs typeface="Arial" charset="0"/>
              </a:rPr>
              <a:t>: ……</a:t>
            </a:r>
          </a:p>
        </p:txBody>
      </p:sp>
      <p:sp>
        <p:nvSpPr>
          <p:cNvPr id="5" name="Τίτλος 1"/>
          <p:cNvSpPr txBox="1">
            <a:spLocks/>
          </p:cNvSpPr>
          <p:nvPr/>
        </p:nvSpPr>
        <p:spPr>
          <a:xfrm>
            <a:off x="504496" y="54899"/>
            <a:ext cx="6222125" cy="670316"/>
          </a:xfrm>
          <a:prstGeom prst="rect">
            <a:avLst/>
          </a:prstGeom>
        </p:spPr>
        <p:txBody>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l-GR" altLang="en-US" sz="2800" dirty="0" smtClean="0">
                <a:effectLst>
                  <a:outerShdw blurRad="38100" dist="38100" dir="2700000" algn="tl">
                    <a:srgbClr val="000000">
                      <a:alpha val="43137"/>
                    </a:srgbClr>
                  </a:outerShdw>
                </a:effectLst>
              </a:rPr>
              <a:t>Κεντρική έννοια; 		Ερώτηση;</a:t>
            </a:r>
            <a:endParaRPr lang="en-US" altLang="en-US" sz="2800"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4607855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Θρόισμα">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25</TotalTime>
  <Words>559</Words>
  <Application>Microsoft Office PowerPoint</Application>
  <PresentationFormat>Ευρεία οθόνη</PresentationFormat>
  <Paragraphs>67</Paragraphs>
  <Slides>9</Slides>
  <Notes>2</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9</vt:i4>
      </vt:variant>
    </vt:vector>
  </HeadingPairs>
  <TitlesOfParts>
    <vt:vector size="16" baseType="lpstr">
      <vt:lpstr>Arial</vt:lpstr>
      <vt:lpstr>Calibri</vt:lpstr>
      <vt:lpstr>Century Gothic</vt:lpstr>
      <vt:lpstr>Times New Roman</vt:lpstr>
      <vt:lpstr>Wingdings</vt:lpstr>
      <vt:lpstr>Wingdings 3</vt:lpstr>
      <vt:lpstr>Θρόισμα</vt:lpstr>
      <vt:lpstr>Εννοιολογικός χάρτης   Τι είναι και πως κατασκευάζεται</vt:lpstr>
      <vt:lpstr>Δομικά στοιχεία Εννοιολογικού χάρτη</vt:lpstr>
      <vt:lpstr>Εννοιολογικός χάρτης:  βασικά συστατικά στοιχεία</vt:lpstr>
      <vt:lpstr>Ιεραρχική δομή Εννοιολογικού Χάρτη από το γενικό στο ειδικό</vt:lpstr>
      <vt:lpstr>Βήματα κατασκευής ενός εννοιολογικού χάρτη</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Εννοιολογικός χάρτης   Βήματα κατασκευής</dc:title>
  <dc:creator>Kyparissia Papanikolaou</dc:creator>
  <cp:lastModifiedBy>Kyparissia Papanikolaou</cp:lastModifiedBy>
  <cp:revision>4</cp:revision>
  <dcterms:created xsi:type="dcterms:W3CDTF">2021-10-31T19:31:21Z</dcterms:created>
  <dcterms:modified xsi:type="dcterms:W3CDTF">2021-10-31T19:56:52Z</dcterms:modified>
</cp:coreProperties>
</file>