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21"/>
  </p:notesMasterIdLst>
  <p:handoutMasterIdLst>
    <p:handoutMasterId r:id="rId22"/>
  </p:handout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8" r:id="rId14"/>
    <p:sldId id="267" r:id="rId15"/>
    <p:sldId id="269" r:id="rId16"/>
    <p:sldId id="270" r:id="rId17"/>
    <p:sldId id="271" r:id="rId18"/>
    <p:sldId id="272" r:id="rId19"/>
    <p:sldId id="273" r:id="rId20"/>
  </p:sldIdLst>
  <p:sldSz cx="10080625" cy="7559675"/>
  <p:notesSz cx="7772400" cy="100584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8" d="100"/>
          <a:sy n="58" d="100"/>
        </p:scale>
        <p:origin x="-552" y="-78"/>
      </p:cViewPr>
      <p:guideLst>
        <p:guide orient="horz" pos="2381"/>
        <p:guide pos="3175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tableStyles" Target="tableStyles.xml"/><Relationship Id="rId3" Type="http://schemas.openxmlformats.org/officeDocument/2006/relationships/slide" Target="slides/slide1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372840" cy="50256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Ctr="0" compatLnSpc="0"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/>
            </a:pPr>
            <a:endParaRPr lang="en-US" sz="1400" b="0" i="0" u="none" strike="noStrike" kern="1200">
              <a:ln>
                <a:noFill/>
              </a:ln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3" name="Date Placeholder 2"/>
          <p:cNvSpPr txBox="1">
            <a:spLocks noGrp="1"/>
          </p:cNvSpPr>
          <p:nvPr>
            <p:ph type="dt" sz="quarter" idx="1"/>
          </p:nvPr>
        </p:nvSpPr>
        <p:spPr>
          <a:xfrm>
            <a:off x="4399199" y="0"/>
            <a:ext cx="3372840" cy="50256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Ctr="0" compatLnSpc="0"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/>
            </a:pPr>
            <a:endParaRPr lang="en-US" sz="1400" b="0" i="0" u="none" strike="noStrike" kern="1200">
              <a:ln>
                <a:noFill/>
              </a:ln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4" name="Footer Placeholder 3"/>
          <p:cNvSpPr txBox="1">
            <a:spLocks noGrp="1"/>
          </p:cNvSpPr>
          <p:nvPr>
            <p:ph type="ftr" sz="quarter" idx="2"/>
          </p:nvPr>
        </p:nvSpPr>
        <p:spPr>
          <a:xfrm>
            <a:off x="0" y="9555479"/>
            <a:ext cx="3372840" cy="50256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="b" anchorCtr="0" compatLnSpc="0"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/>
            </a:pPr>
            <a:endParaRPr lang="en-US" sz="1400" b="0" i="0" u="none" strike="noStrike" kern="1200">
              <a:ln>
                <a:noFill/>
              </a:ln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5" name="Slide Number Placeholder 4"/>
          <p:cNvSpPr txBox="1">
            <a:spLocks noGrp="1"/>
          </p:cNvSpPr>
          <p:nvPr>
            <p:ph type="sldNum" sz="quarter" idx="3"/>
          </p:nvPr>
        </p:nvSpPr>
        <p:spPr>
          <a:xfrm>
            <a:off x="4399199" y="9555479"/>
            <a:ext cx="3372840" cy="50256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="b" anchorCtr="0" compatLnSpc="0"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/>
            </a:pPr>
            <a:fld id="{70298B36-DF34-415B-A4D8-889E66AC219A}" type="slidenum">
              <a:rPr/>
              <a:pPr marL="0" marR="0" lvl="0" indent="0" algn="r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400"/>
              </a:pPr>
              <a:t>‹#›</a:t>
            </a:fld>
            <a:endParaRPr lang="en-US" sz="1400" b="0" i="0" u="none" strike="noStrike" kern="1200">
              <a:ln>
                <a:noFill/>
              </a:ln>
              <a:latin typeface="Arial" pitchFamily="18"/>
              <a:ea typeface="Microsoft YaHei" pitchFamily="2"/>
              <a:cs typeface="Mangal" pitchFamily="2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>
          <a:xfrm>
            <a:off x="1371599" y="764280"/>
            <a:ext cx="5028479" cy="3771360"/>
          </a:xfrm>
          <a:prstGeom prst="rect">
            <a:avLst/>
          </a:prstGeom>
          <a:noFill/>
          <a:ln>
            <a:noFill/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3"/>
          </p:nvPr>
        </p:nvSpPr>
        <p:spPr>
          <a:xfrm>
            <a:off x="777239" y="4777559"/>
            <a:ext cx="6217560" cy="452592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" name="Header Placeholder 3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372840" cy="50256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Ctr="0"/>
          <a:lstStyle>
            <a:lvl1pPr lvl="0" rtl="0" hangingPunct="0">
              <a:buNone/>
              <a:tabLst/>
              <a:defRPr lang="en-US" sz="1400" kern="1200">
                <a:latin typeface="Times New Roman" pitchFamily="18"/>
                <a:ea typeface="Segoe UI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5" name="Date Placeholder 4"/>
          <p:cNvSpPr txBox="1">
            <a:spLocks noGrp="1"/>
          </p:cNvSpPr>
          <p:nvPr>
            <p:ph type="dt" idx="1"/>
          </p:nvPr>
        </p:nvSpPr>
        <p:spPr>
          <a:xfrm>
            <a:off x="4399199" y="0"/>
            <a:ext cx="3372840" cy="50256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Ctr="0"/>
          <a:lstStyle>
            <a:lvl1pPr lvl="0" algn="r" rtl="0" hangingPunct="0">
              <a:buNone/>
              <a:tabLst/>
              <a:defRPr lang="en-US" sz="1400" kern="1200">
                <a:latin typeface="Times New Roman" pitchFamily="18"/>
                <a:ea typeface="Segoe UI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6" name="Footer Placeholder 5"/>
          <p:cNvSpPr txBox="1">
            <a:spLocks noGrp="1"/>
          </p:cNvSpPr>
          <p:nvPr>
            <p:ph type="ftr" sz="quarter" idx="4"/>
          </p:nvPr>
        </p:nvSpPr>
        <p:spPr>
          <a:xfrm>
            <a:off x="0" y="9555479"/>
            <a:ext cx="3372840" cy="50256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b" anchorCtr="0"/>
          <a:lstStyle>
            <a:lvl1pPr lvl="0" rtl="0" hangingPunct="0">
              <a:buNone/>
              <a:tabLst/>
              <a:defRPr lang="en-US" sz="1400" kern="1200">
                <a:latin typeface="Times New Roman" pitchFamily="18"/>
                <a:ea typeface="Segoe UI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7" name="Slide Number Placeholder 6"/>
          <p:cNvSpPr txBox="1">
            <a:spLocks noGrp="1"/>
          </p:cNvSpPr>
          <p:nvPr>
            <p:ph type="sldNum" sz="quarter" idx="5"/>
          </p:nvPr>
        </p:nvSpPr>
        <p:spPr>
          <a:xfrm>
            <a:off x="4399199" y="9555479"/>
            <a:ext cx="3372840" cy="50256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b" anchorCtr="0"/>
          <a:lstStyle>
            <a:lvl1pPr lvl="0" algn="r" rtl="0" hangingPunct="0">
              <a:buNone/>
              <a:tabLst/>
              <a:defRPr lang="en-US" sz="1400" kern="1200">
                <a:latin typeface="Times New Roman" pitchFamily="18"/>
                <a:ea typeface="Segoe UI" pitchFamily="2"/>
                <a:cs typeface="Tahoma" pitchFamily="2"/>
              </a:defRPr>
            </a:lvl1pPr>
          </a:lstStyle>
          <a:p>
            <a:pPr lvl="0"/>
            <a:fld id="{A95C9AAF-1574-4AC8-BEA4-8CCC4139785A}" type="slidenum">
              <a:rPr/>
              <a:pPr lvl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216000" marR="0" indent="-216000" rtl="0" hangingPunct="0">
      <a:tabLst/>
      <a:defRPr lang="en-US" sz="2000" b="0" i="0" u="none" strike="noStrike" kern="1200">
        <a:ln>
          <a:noFill/>
        </a:ln>
        <a:latin typeface="Arial" pitchFamily="18"/>
        <a:ea typeface="Microsoft YaHei" pitchFamily="2"/>
        <a:cs typeface="Mangal" pitchFamily="2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0" y="765175"/>
            <a:ext cx="0" cy="0"/>
          </a:xfrm>
          <a:solidFill>
            <a:srgbClr val="CFE7F5"/>
          </a:solidFill>
          <a:ln w="25400">
            <a:solidFill>
              <a:srgbClr val="808080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>
            <a:spAutoFit/>
          </a:bodyPr>
          <a:lstStyle/>
          <a:p>
            <a:endParaRPr lang="en-US" sz="264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714C8B3B-09D0-489D-BC8C-DED407D845DC}" type="slidenum">
              <a:rPr/>
              <a:pPr lvl="0"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BAE53C4D-ADEF-44EE-A2DD-1E2FB14D68E5}" type="slidenum">
              <a:rPr/>
              <a:pPr lvl="0"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08850" y="301625"/>
            <a:ext cx="226695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3238" y="301625"/>
            <a:ext cx="6653212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1AAD4284-F506-416B-8C0D-BDFFB14B1EF1}" type="slidenum">
              <a:rPr/>
              <a:pPr lvl="0"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07566A12-7305-4F2D-A884-69AEC8850C8F}" type="slidenum">
              <a:rPr/>
              <a:pPr lvl="0"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1F327B8E-E858-4BAB-9E34-4658AF8744CB}" type="slidenum">
              <a:rPr/>
              <a:pPr lvl="0"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CD2D681B-803A-4FE2-971C-D6BD37BE8C42}" type="slidenum">
              <a:rPr/>
              <a:pPr lvl="0"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3238" y="2095500"/>
            <a:ext cx="4359275" cy="43846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2095500"/>
            <a:ext cx="4359275" cy="43846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1D522A6D-322B-4FDA-B68E-A16D8EBD7512}" type="slidenum">
              <a:rPr/>
              <a:pPr lvl="0"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3213"/>
            <a:ext cx="9072563" cy="1258887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7D0C1FF4-0936-4D15-B19B-8229C258D241}" type="slidenum">
              <a:rPr/>
              <a:pPr lvl="0"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2DD1A7B3-6AA7-4644-B133-D08E6A361681}" type="slidenum">
              <a:rPr/>
              <a:pPr lvl="0"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A68DA9F1-A46F-4D7E-8F3D-CB240B7139BB}" type="slidenum">
              <a:rPr/>
              <a:pPr lvl="0"/>
              <a:t>‹#›</a:t>
            </a:fld>
            <a:endParaRPr lang="en-US"/>
          </a:p>
        </p:txBody>
      </p:sp>
    </p:spTree>
  </p:cSld>
  <p:clrMapOvr>
    <a:masterClrMapping/>
  </p:clrMapOvr>
  <p:transition/>
  <p:hf sldNum="0" hdr="0" ftr="0" dt="0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C239B0F2-48D0-4D97-87F2-C02FE27BA9FD}" type="slidenum">
              <a:rPr/>
              <a:pPr lvl="0"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07572915-3B46-4ECC-9A87-BD09D95DBD3A}" type="slidenum">
              <a:rPr/>
              <a:pPr lvl="0"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4AC5D6E1-F556-4103-9913-6921B1F92AAF}" type="slidenum">
              <a:rPr/>
              <a:pPr lvl="0"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5231229C-F87E-4EDF-BD9F-190C1D4C79B0}" type="slidenum">
              <a:rPr/>
              <a:pPr lvl="0"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38988" y="647700"/>
            <a:ext cx="2235200" cy="58324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31800" y="647700"/>
            <a:ext cx="6554788" cy="58324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308F51E7-0702-41C0-981B-1BC56F34B163}" type="slidenum">
              <a:rPr/>
              <a:pPr lvl="0"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12B6D21C-C0CD-4765-95B4-0E0782A97380}" type="slidenum">
              <a:rPr/>
              <a:pPr lvl="0"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3238" y="1768475"/>
            <a:ext cx="4359275" cy="43846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768475"/>
            <a:ext cx="4359275" cy="43846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B187CB0D-3EF2-4E3B-8563-9C8A21761332}" type="slidenum">
              <a:rPr/>
              <a:pPr lvl="0"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3213"/>
            <a:ext cx="9072563" cy="1258887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CD8D9D2B-093C-4345-9F56-E6BA366F371E}" type="slidenum">
              <a:rPr/>
              <a:pPr lvl="0"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CA30DE3E-A34F-4DFE-95CA-EBBB8C5D3E64}" type="slidenum">
              <a:rPr/>
              <a:pPr lvl="0"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E972393E-0223-408A-BDD5-50E363A9431F}" type="slidenum">
              <a:rPr/>
              <a:pPr lvl="0"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3E001CE0-5B83-4C0C-A231-05BA0521E2F2}" type="slidenum">
              <a:rPr/>
              <a:pPr lvl="0"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0262B5D2-EE75-4B6B-9175-9045DEEABCE7}" type="slidenum">
              <a:rPr/>
              <a:pPr lvl="0"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 txBox="1">
            <a:spLocks noGrp="1"/>
          </p:cNvSpPr>
          <p:nvPr>
            <p:ph type="title"/>
          </p:nvPr>
        </p:nvSpPr>
        <p:spPr>
          <a:xfrm>
            <a:off x="503999" y="301320"/>
            <a:ext cx="9071640" cy="126215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endParaRPr lang="en-US"/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503999" y="1769039"/>
            <a:ext cx="8870040" cy="43844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>
            <a:defPPr marL="432000" lvl="0" indent="-324000">
              <a:spcBef>
                <a:spcPts val="0"/>
              </a:spcBef>
              <a:spcAft>
                <a:spcPts val="1417"/>
              </a:spcAft>
              <a:buSzPct val="45000"/>
              <a:buFont typeface="StarSymbol"/>
              <a:buNone/>
              <a:defRPr lang="en-US" sz="32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defRPr>
            </a:defPPr>
            <a:lvl1pPr marL="432000" lvl="0" indent="-324000">
              <a:spcBef>
                <a:spcPts val="0"/>
              </a:spcBef>
              <a:spcAft>
                <a:spcPts val="1417"/>
              </a:spcAft>
              <a:buSzPct val="45000"/>
              <a:buFont typeface="StarSymbol"/>
              <a:buChar char="●"/>
              <a:defRPr lang="en-US" sz="32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defRPr>
            </a:lvl1pPr>
            <a:lvl2pPr marL="864000" lvl="1" indent="-324000">
              <a:spcBef>
                <a:spcPts val="0"/>
              </a:spcBef>
              <a:spcAft>
                <a:spcPts val="1134"/>
              </a:spcAft>
              <a:buSzPct val="75000"/>
              <a:buFont typeface="StarSymbol"/>
              <a:buChar char="–"/>
              <a:defRPr lang="en-US" sz="28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defRPr>
            </a:lvl2pPr>
            <a:lvl3pPr marL="1295999" lvl="2" indent="-288000">
              <a:spcBef>
                <a:spcPts val="0"/>
              </a:spcBef>
              <a:spcAft>
                <a:spcPts val="850"/>
              </a:spcAft>
              <a:buSzPct val="45000"/>
              <a:buFont typeface="StarSymbol"/>
              <a:buChar char="●"/>
              <a:defRPr lang="en-US" sz="24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defRPr>
            </a:lvl3pPr>
            <a:lvl4pPr marL="1728000" lvl="3" indent="-216000">
              <a:spcBef>
                <a:spcPts val="0"/>
              </a:spcBef>
              <a:spcAft>
                <a:spcPts val="567"/>
              </a:spcAft>
              <a:buSzPct val="75000"/>
              <a:buFont typeface="StarSymbol"/>
              <a:buChar char="–"/>
              <a:defRPr lang="en-US" sz="20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defRPr>
            </a:lvl4pPr>
            <a:lvl5pPr marL="2160000" lvl="4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en-US" sz="20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defRPr>
            </a:lvl5pPr>
            <a:lvl6pPr marL="2591999" lvl="5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en-US" sz="20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defRPr>
            </a:lvl6pPr>
            <a:lvl7pPr marL="3023999" lvl="6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en-US" sz="20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defRPr>
            </a:lvl7pPr>
            <a:lvl8pPr marL="3456000" lvl="7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en-US" sz="20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defRPr>
            </a:lvl8pPr>
            <a:lvl9pPr marL="3887999" lvl="8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en-US" sz="20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2"/>
          </p:nvPr>
        </p:nvSpPr>
        <p:spPr>
          <a:xfrm>
            <a:off x="503999" y="6887160"/>
            <a:ext cx="2348279" cy="52127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Ctr="0"/>
          <a:lstStyle>
            <a:lvl1pPr lvl="0" rtl="0" hangingPunct="0">
              <a:buNone/>
              <a:tabLst/>
              <a:defRPr lang="en-US" sz="1400" kern="1200">
                <a:latin typeface="Times New Roman" pitchFamily="18"/>
                <a:ea typeface="Segoe UI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3"/>
          </p:nvPr>
        </p:nvSpPr>
        <p:spPr>
          <a:xfrm>
            <a:off x="3447360" y="6887160"/>
            <a:ext cx="3195000" cy="52127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Ctr="0"/>
          <a:lstStyle>
            <a:lvl1pPr lvl="0" algn="ctr" rtl="0" hangingPunct="0">
              <a:buNone/>
              <a:tabLst/>
              <a:defRPr lang="en-US" sz="1400" kern="1200">
                <a:latin typeface="Times New Roman" pitchFamily="18"/>
                <a:ea typeface="Segoe UI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4"/>
          </p:nvPr>
        </p:nvSpPr>
        <p:spPr>
          <a:xfrm>
            <a:off x="7227360" y="6887160"/>
            <a:ext cx="2348279" cy="52127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Ctr="0"/>
          <a:lstStyle>
            <a:lvl1pPr lvl="0" algn="r" rtl="0" hangingPunct="0">
              <a:buNone/>
              <a:tabLst/>
              <a:defRPr lang="en-US" sz="1400" kern="1200">
                <a:latin typeface="Times New Roman" pitchFamily="18"/>
                <a:ea typeface="Segoe UI" pitchFamily="2"/>
                <a:cs typeface="Tahoma" pitchFamily="2"/>
              </a:defRPr>
            </a:lvl1pPr>
          </a:lstStyle>
          <a:p>
            <a:pPr lvl="0"/>
            <a:fld id="{15713053-8D5C-43B2-8209-E7FFD16B50A7}" type="slidenum">
              <a:rPr/>
              <a:pPr lvl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/>
  <p:txStyles>
    <p:titleStyle>
      <a:lvl1pPr algn="ctr" rtl="0" hangingPunct="0">
        <a:tabLst/>
        <a:defRPr lang="en-US" sz="4400" b="0" i="0" u="none" strike="noStrike" kern="1200">
          <a:ln>
            <a:noFill/>
          </a:ln>
          <a:latin typeface="Arial" pitchFamily="18"/>
          <a:ea typeface="Microsoft YaHei" pitchFamily="2"/>
          <a:cs typeface="Mangal" pitchFamily="2"/>
        </a:defRPr>
      </a:lvl1pPr>
    </p:titleStyle>
    <p:bodyStyle>
      <a:lvl1pPr rtl="0" hangingPunct="0">
        <a:spcBef>
          <a:spcPts val="0"/>
        </a:spcBef>
        <a:spcAft>
          <a:spcPts val="1417"/>
        </a:spcAft>
        <a:tabLst/>
        <a:defRPr lang="en-US" sz="3200" b="0" i="0" u="none" strike="noStrike" kern="1200">
          <a:ln>
            <a:noFill/>
          </a:ln>
          <a:latin typeface="Arial" pitchFamily="18"/>
          <a:ea typeface="Microsoft YaHei" pitchFamily="2"/>
          <a:cs typeface="Mangal" pitchFamily="2"/>
        </a:defRPr>
      </a:lvl1pPr>
    </p:bodyStyle>
    <p:otherStyle/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13" cstate="print">
            <a:alphaModFix/>
            <a:lum/>
          </a:blip>
          <a:srcRect/>
          <a:stretch>
            <a:fillRect/>
          </a:stretch>
        </p:blipFill>
        <p:spPr>
          <a:xfrm>
            <a:off x="360" y="360"/>
            <a:ext cx="10079639" cy="7559639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itle Placeholder 2"/>
          <p:cNvSpPr txBox="1">
            <a:spLocks noGrp="1"/>
          </p:cNvSpPr>
          <p:nvPr>
            <p:ph type="title"/>
          </p:nvPr>
        </p:nvSpPr>
        <p:spPr>
          <a:xfrm>
            <a:off x="431999" y="648000"/>
            <a:ext cx="7056000" cy="6480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/>
            <a:r>
              <a:rPr lang="en-US"/>
              <a:t>CLIQUE PARA EDITAR O FORMATO DO TEXTO DO TÍTULO</a:t>
            </a:r>
          </a:p>
        </p:txBody>
      </p:sp>
      <p:sp>
        <p:nvSpPr>
          <p:cNvPr id="4" name="Text Placeholder 3"/>
          <p:cNvSpPr txBox="1">
            <a:spLocks noGrp="1"/>
          </p:cNvSpPr>
          <p:nvPr>
            <p:ph type="body" idx="1"/>
          </p:nvPr>
        </p:nvSpPr>
        <p:spPr>
          <a:xfrm>
            <a:off x="503999" y="2095199"/>
            <a:ext cx="8870040" cy="43847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>
            <a:defPPr marL="432000" marR="0" lvl="0" indent="-324000">
              <a:spcBef>
                <a:spcPts val="0"/>
              </a:spcBef>
              <a:spcAft>
                <a:spcPts val="1417"/>
              </a:spcAft>
              <a:buSzPct val="45000"/>
              <a:buFont typeface="StarSymbol"/>
              <a:buNone/>
              <a:defRPr lang="en-US" sz="2600" b="0" i="0" u="none" strike="noStrike" kern="1200">
                <a:ln>
                  <a:noFill/>
                </a:ln>
                <a:latin typeface="Liberation Sans" pitchFamily="34"/>
                <a:ea typeface="Droid Sans Fallback" pitchFamily="2"/>
                <a:cs typeface="Lohit Hindi" pitchFamily="2"/>
              </a:defRPr>
            </a:defPPr>
            <a:lvl1pPr marL="432000" marR="0" lvl="0" indent="-324000">
              <a:spcBef>
                <a:spcPts val="0"/>
              </a:spcBef>
              <a:spcAft>
                <a:spcPts val="1417"/>
              </a:spcAft>
              <a:buSzPct val="45000"/>
              <a:buFont typeface="StarSymbol"/>
              <a:buChar char="●"/>
              <a:defRPr lang="en-US" sz="2600" b="0" i="0" u="none" strike="noStrike" kern="1200">
                <a:ln>
                  <a:noFill/>
                </a:ln>
                <a:latin typeface="Liberation Sans" pitchFamily="34"/>
                <a:ea typeface="Droid Sans Fallback" pitchFamily="2"/>
                <a:cs typeface="Lohit Hindi" pitchFamily="2"/>
              </a:defRPr>
            </a:lvl1pPr>
            <a:lvl2pPr marL="864000" marR="0" lvl="1" indent="-324000">
              <a:spcBef>
                <a:spcPts val="0"/>
              </a:spcBef>
              <a:spcAft>
                <a:spcPts val="1134"/>
              </a:spcAft>
              <a:buSzPct val="75000"/>
              <a:buFont typeface="StarSymbol"/>
              <a:buChar char="–"/>
              <a:defRPr lang="en-US" sz="2600" b="0" i="0" u="none" strike="noStrike" kern="1200">
                <a:ln>
                  <a:noFill/>
                </a:ln>
                <a:latin typeface="Liberation Sans" pitchFamily="34"/>
                <a:ea typeface="Droid Sans Fallback" pitchFamily="2"/>
                <a:cs typeface="Lohit Hindi" pitchFamily="2"/>
              </a:defRPr>
            </a:lvl2pPr>
            <a:lvl3pPr marL="1295999" marR="0" lvl="2" indent="-288000">
              <a:spcBef>
                <a:spcPts val="0"/>
              </a:spcBef>
              <a:spcAft>
                <a:spcPts val="850"/>
              </a:spcAft>
              <a:buSzPct val="45000"/>
              <a:buFont typeface="StarSymbol"/>
              <a:buChar char="●"/>
              <a:defRPr lang="en-US" sz="2600" b="0" i="0" u="none" strike="noStrike" kern="1200">
                <a:ln>
                  <a:noFill/>
                </a:ln>
                <a:latin typeface="Liberation Sans" pitchFamily="34"/>
                <a:ea typeface="Droid Sans Fallback" pitchFamily="2"/>
                <a:cs typeface="Lohit Hindi" pitchFamily="2"/>
              </a:defRPr>
            </a:lvl3pPr>
            <a:lvl4pPr marL="1728000" marR="0" lvl="3" indent="-216000">
              <a:spcBef>
                <a:spcPts val="0"/>
              </a:spcBef>
              <a:spcAft>
                <a:spcPts val="567"/>
              </a:spcAft>
              <a:buSzPct val="75000"/>
              <a:buFont typeface="StarSymbol"/>
              <a:buChar char="–"/>
              <a:defRPr lang="en-US" sz="2600" b="0" i="0" u="none" strike="noStrike" kern="1200">
                <a:ln>
                  <a:noFill/>
                </a:ln>
                <a:latin typeface="Liberation Sans" pitchFamily="34"/>
                <a:ea typeface="Droid Sans Fallback" pitchFamily="2"/>
                <a:cs typeface="Lohit Hindi" pitchFamily="2"/>
              </a:defRPr>
            </a:lvl4pPr>
            <a:lvl5pPr marL="2160000" marR="0" lvl="4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en-US" sz="2600" b="0" i="0" u="none" strike="noStrike" kern="1200">
                <a:ln>
                  <a:noFill/>
                </a:ln>
                <a:latin typeface="Liberation Sans" pitchFamily="34"/>
                <a:ea typeface="Droid Sans Fallback" pitchFamily="2"/>
                <a:cs typeface="Lohit Hindi" pitchFamily="2"/>
              </a:defRPr>
            </a:lvl5pPr>
            <a:lvl6pPr marL="2591999" marR="0" lvl="5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en-US" sz="2600" b="0" i="0" u="none" strike="noStrike" kern="1200">
                <a:ln>
                  <a:noFill/>
                </a:ln>
                <a:latin typeface="Liberation Sans" pitchFamily="34"/>
                <a:ea typeface="Droid Sans Fallback" pitchFamily="2"/>
                <a:cs typeface="Lohit Hindi" pitchFamily="2"/>
              </a:defRPr>
            </a:lvl6pPr>
            <a:lvl7pPr marL="3023999" marR="0" lvl="6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en-US" sz="2600" b="0" i="0" u="none" strike="noStrike" kern="1200">
                <a:ln>
                  <a:noFill/>
                </a:ln>
                <a:latin typeface="Liberation Sans" pitchFamily="34"/>
                <a:ea typeface="Droid Sans Fallback" pitchFamily="2"/>
                <a:cs typeface="Lohit Hindi" pitchFamily="2"/>
              </a:defRPr>
            </a:lvl7pPr>
            <a:lvl8pPr marL="3456000" marR="0" lvl="7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en-US" sz="2000" b="0" i="0" u="none" strike="noStrike" kern="1200">
                <a:ln>
                  <a:noFill/>
                </a:ln>
                <a:latin typeface="Liberation Sans" pitchFamily="34"/>
                <a:ea typeface="Droid Sans Fallback" pitchFamily="2"/>
                <a:cs typeface="Lohit Hindi" pitchFamily="2"/>
              </a:defRPr>
            </a:lvl8pPr>
            <a:lvl9pPr marL="3887999" marR="0" lvl="8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en-US" sz="2000" b="0" i="0" u="none" strike="noStrike" kern="1200">
                <a:ln>
                  <a:noFill/>
                </a:ln>
                <a:latin typeface="Liberation Sans" pitchFamily="34"/>
                <a:ea typeface="Droid Sans Fallback" pitchFamily="2"/>
                <a:cs typeface="Lohit Hindi" pitchFamily="2"/>
              </a:defRPr>
            </a:lvl9pPr>
          </a:lstStyle>
          <a:p>
            <a:pPr lvl="0"/>
            <a:r>
              <a:rPr lang="en-US"/>
              <a:t>Clique para editar o formato do texto da estrutura de tópicos</a:t>
            </a:r>
          </a:p>
          <a:p>
            <a:pPr lvl="1"/>
            <a:r>
              <a:rPr lang="en-US"/>
              <a:t>2.º Nível da estrutura de tópicos</a:t>
            </a:r>
          </a:p>
          <a:p>
            <a:pPr lvl="2"/>
            <a:r>
              <a:rPr lang="en-US"/>
              <a:t>3.º Nível da estrutura de tópicos</a:t>
            </a:r>
          </a:p>
          <a:p>
            <a:pPr lvl="3"/>
            <a:r>
              <a:rPr lang="en-US"/>
              <a:t>4.º Nível da estrutura de tópicos</a:t>
            </a:r>
          </a:p>
          <a:p>
            <a:pPr lvl="4"/>
            <a:r>
              <a:rPr lang="en-US"/>
              <a:t>5.º Nível da estrutura de tópicos</a:t>
            </a:r>
          </a:p>
          <a:p>
            <a:pPr lvl="5"/>
            <a:r>
              <a:rPr lang="en-US"/>
              <a:t>6.º Nível da estrutura de tópicos</a:t>
            </a:r>
          </a:p>
          <a:p>
            <a:pPr lvl="6"/>
            <a:r>
              <a:rPr lang="en-US"/>
              <a:t>7.º Nível da estrutura de tópicos</a:t>
            </a:r>
          </a:p>
        </p:txBody>
      </p:sp>
      <p:sp>
        <p:nvSpPr>
          <p:cNvPr id="5" name="Date Placeholder 4"/>
          <p:cNvSpPr txBox="1">
            <a:spLocks noGrp="1"/>
          </p:cNvSpPr>
          <p:nvPr>
            <p:ph type="dt" sz="half" idx="2"/>
          </p:nvPr>
        </p:nvSpPr>
        <p:spPr>
          <a:xfrm>
            <a:off x="503999" y="6551999"/>
            <a:ext cx="2348279" cy="52127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Ctr="0"/>
          <a:lstStyle>
            <a:lvl1pPr lvl="0" rtl="0" hangingPunct="0">
              <a:buNone/>
              <a:tabLst/>
              <a:defRPr lang="en-US" sz="1400" kern="1200">
                <a:latin typeface="Times New Roman" pitchFamily="18"/>
                <a:ea typeface="Segoe UI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6" name="Footer Placeholder 5"/>
          <p:cNvSpPr txBox="1">
            <a:spLocks noGrp="1"/>
          </p:cNvSpPr>
          <p:nvPr>
            <p:ph type="ftr" sz="quarter" idx="3"/>
          </p:nvPr>
        </p:nvSpPr>
        <p:spPr>
          <a:xfrm>
            <a:off x="3447360" y="6551999"/>
            <a:ext cx="3195000" cy="52127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Ctr="0"/>
          <a:lstStyle>
            <a:lvl1pPr lvl="0" algn="ctr" rtl="0" hangingPunct="0">
              <a:buNone/>
              <a:tabLst/>
              <a:defRPr lang="en-US" sz="1400" kern="1200">
                <a:latin typeface="Times New Roman" pitchFamily="18"/>
                <a:ea typeface="Segoe UI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7" name="Slide Number Placeholder 6"/>
          <p:cNvSpPr txBox="1">
            <a:spLocks noGrp="1"/>
          </p:cNvSpPr>
          <p:nvPr>
            <p:ph type="sldNum" sz="quarter" idx="4"/>
          </p:nvPr>
        </p:nvSpPr>
        <p:spPr>
          <a:xfrm>
            <a:off x="7227360" y="6534720"/>
            <a:ext cx="2348279" cy="52127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Ctr="0"/>
          <a:lstStyle>
            <a:lvl1pPr lvl="0" algn="r" rtl="0" hangingPunct="0">
              <a:buNone/>
              <a:tabLst/>
              <a:defRPr lang="en-US" sz="1400" kern="1200">
                <a:latin typeface="Times New Roman" pitchFamily="18"/>
                <a:ea typeface="Segoe UI" pitchFamily="2"/>
                <a:cs typeface="Tahoma" pitchFamily="2"/>
              </a:defRPr>
            </a:lvl1pPr>
          </a:lstStyle>
          <a:p>
            <a:pPr lvl="0"/>
            <a:fld id="{3903A320-A546-45EE-AF38-C9A1846BDC36}" type="slidenum">
              <a:rPr/>
              <a:pPr lvl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/>
  <p:txStyles>
    <p:titleStyle>
      <a:lvl1pPr lvl="0" algn="l" rtl="0" hangingPunct="0">
        <a:buNone/>
        <a:tabLst/>
        <a:defRPr lang="en-US" sz="3390" b="0" i="0" u="none" strike="noStrike" kern="1200">
          <a:ln>
            <a:noFill/>
          </a:ln>
          <a:solidFill>
            <a:srgbClr val="333333"/>
          </a:solidFill>
          <a:latin typeface="Liberation Sans" pitchFamily="34"/>
          <a:ea typeface="Droid Sans Fallback" pitchFamily="2"/>
          <a:cs typeface="Lohit Hindi" pitchFamily="2"/>
        </a:defRPr>
      </a:lvl1pPr>
    </p:titleStyle>
    <p:bodyStyle>
      <a:lvl1pPr lvl="0" rtl="0" hangingPunct="0">
        <a:buSzPct val="45000"/>
        <a:buFont typeface="StarSymbol"/>
        <a:buChar char="●"/>
        <a:tabLst/>
        <a:defRPr lang="en-US"/>
      </a:lvl1pPr>
      <a:lvl2pPr lvl="1" rtl="0" hangingPunct="0">
        <a:buSzPct val="75000"/>
        <a:buFont typeface="StarSymbol"/>
        <a:buChar char="–"/>
        <a:tabLst/>
        <a:defRPr lang="en-US"/>
      </a:lvl2pPr>
      <a:lvl3pPr lvl="2" rtl="0" hangingPunct="0">
        <a:buSzPct val="45000"/>
        <a:buFont typeface="StarSymbol"/>
        <a:buChar char="●"/>
        <a:tabLst/>
        <a:defRPr lang="en-US"/>
      </a:lvl3pPr>
      <a:lvl4pPr lvl="3" rtl="0" hangingPunct="0">
        <a:buSzPct val="75000"/>
        <a:buFont typeface="StarSymbol"/>
        <a:buChar char="–"/>
        <a:tabLst/>
        <a:defRPr lang="en-US"/>
      </a:lvl4pPr>
      <a:lvl5pPr lvl="4" rtl="0" hangingPunct="0">
        <a:buSzPct val="45000"/>
        <a:buFont typeface="StarSymbol"/>
        <a:buChar char="●"/>
        <a:tabLst/>
        <a:defRPr lang="en-US"/>
      </a:lvl5pPr>
      <a:lvl6pPr lvl="5" rtl="0" hangingPunct="0">
        <a:buSzPct val="45000"/>
        <a:buFont typeface="StarSymbol"/>
        <a:buChar char="●"/>
        <a:tabLst/>
        <a:defRPr lang="en-US"/>
      </a:lvl6pPr>
      <a:lvl7pPr lvl="6" rtl="0" hangingPunct="0">
        <a:buSzPct val="45000"/>
        <a:buFont typeface="StarSymbol"/>
        <a:buChar char="●"/>
        <a:tabLst/>
        <a:defRPr lang="en-US"/>
      </a:lvl7pPr>
    </p:bodyStyle>
    <p:otherStyle/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8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2112" y="1722437"/>
            <a:ext cx="1560173" cy="9361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/>
          <p:cNvSpPr/>
          <p:nvPr/>
        </p:nvSpPr>
        <p:spPr>
          <a:xfrm>
            <a:off x="1992312" y="1570037"/>
            <a:ext cx="6781800" cy="19082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50000"/>
              </a:lnSpc>
            </a:pPr>
            <a:r>
              <a:rPr lang="el-GR" sz="2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Α.Σ.ΠΑΙ.Τ.Ε.</a:t>
            </a:r>
          </a:p>
          <a:p>
            <a:pPr>
              <a:lnSpc>
                <a:spcPct val="150000"/>
              </a:lnSpc>
            </a:pPr>
            <a:r>
              <a:rPr lang="el-GR" sz="1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ΤΜΗΜΑ ΕΚΠΑΙΔΕΥΤΙΚΩΝ ΗΛΕΚΤΡΟΛΟΓΩΝ ΜΗΧΑΝΙΚΩΝ &amp; ΕΚΠΑΙΔΕΥΤΙΚΩΝ ΗΛΕΚΤΡΟΝΙΚΩΝ ΜΗΧΑΝΙΚΩΝ</a:t>
            </a:r>
          </a:p>
          <a:p>
            <a:pPr lvl="0">
              <a:lnSpc>
                <a:spcPct val="150000"/>
              </a:lnSpc>
            </a:pPr>
            <a:endParaRPr lang="el-GR" sz="1600" b="1" dirty="0" smtClean="0">
              <a:solidFill>
                <a:schemeClr val="tx1">
                  <a:lumMod val="75000"/>
                  <a:lumOff val="25000"/>
                </a:schemeClr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lvl="0"/>
            <a:endParaRPr lang="el-GR" sz="1600" b="1" dirty="0" smtClean="0">
              <a:solidFill>
                <a:schemeClr val="tx1">
                  <a:lumMod val="75000"/>
                  <a:lumOff val="25000"/>
                </a:schemeClr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6" name="Τίτλος 1"/>
          <p:cNvSpPr txBox="1">
            <a:spLocks/>
          </p:cNvSpPr>
          <p:nvPr/>
        </p:nvSpPr>
        <p:spPr>
          <a:xfrm>
            <a:off x="1835696" y="3068959"/>
            <a:ext cx="6336703" cy="2539678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txBody>
          <a:bodyPr anchor="ctr">
            <a:normAutofit fontScale="82500" lnSpcReduction="20000"/>
          </a:bodyPr>
          <a:lstStyle/>
          <a:p>
            <a:pPr marL="0" marR="0" lvl="0" indent="0" algn="ctr" defTabSz="914400" rtl="0" eaLnBrk="1" fontAlgn="auto" latinLnBrk="0" hangingPunct="0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3200" b="1" i="0" u="none" strike="noStrike" kern="1200" normalizeH="0" baseline="0" noProof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Verdana" pitchFamily="34" charset="0"/>
                <a:ea typeface="Verdana" pitchFamily="34" charset="0"/>
                <a:cs typeface="Verdana" pitchFamily="34" charset="0"/>
              </a:rPr>
              <a:t>ΓΕΝΙΚΗ ΤΕΧΝΟΛΟΓΙΑ</a:t>
            </a:r>
          </a:p>
          <a:p>
            <a:pPr marL="0" marR="0" lvl="0" indent="0" algn="ctr" defTabSz="914400" rtl="0" eaLnBrk="1" fontAlgn="auto" latinLnBrk="0" hangingPunct="0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3200" b="1" i="0" u="none" strike="noStrike" kern="1200" normalizeH="0" baseline="0" noProof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Verdana" pitchFamily="34" charset="0"/>
                <a:ea typeface="Verdana" pitchFamily="34" charset="0"/>
                <a:cs typeface="Verdana" pitchFamily="34" charset="0"/>
              </a:rPr>
              <a:t/>
            </a:r>
            <a:br>
              <a:rPr kumimoji="0" lang="el-GR" sz="3200" b="1" i="0" u="none" strike="noStrike" kern="1200" normalizeH="0" baseline="0" noProof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Verdana" pitchFamily="34" charset="0"/>
                <a:ea typeface="Verdana" pitchFamily="34" charset="0"/>
                <a:cs typeface="Verdana" pitchFamily="34" charset="0"/>
              </a:rPr>
            </a:br>
            <a:endParaRPr lang="en-US" sz="2700" b="1" dirty="0" smtClean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0" marR="0" lvl="0" indent="0" algn="ctr" defTabSz="914400" rtl="0" eaLnBrk="1" fontAlgn="auto" latinLnBrk="0" hangingPunct="0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l-GR" sz="27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ΠΕΡΙΕΧΟΜΕΝΑ ΚΑΙ ΔΟΜΗ ΓΡΑΠΤΗΣ ΕΡΓΑΣΙΑΣ ΚΑΙ ΠΑΡΟΥΣΙΑΣΗ ΑΤΟΜΙΚΟΥ ΕΡΓΟΥ</a:t>
            </a:r>
            <a:endParaRPr kumimoji="0" lang="el-GR" sz="2700" b="1" i="0" u="none" strike="noStrike" kern="1200" normalizeH="0" baseline="0" noProof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l-GR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itchFamily="34" charset="0"/>
              </a:rPr>
              <a:t>ΒΙΒΛΙΟΓΡΑΦΙΑ</a:t>
            </a:r>
          </a:p>
          <a:p>
            <a:pPr>
              <a:buSzPct val="100000"/>
              <a:buFont typeface="Wingdings" pitchFamily="2" charset="2"/>
              <a:buChar char="ü"/>
            </a:pPr>
            <a:r>
              <a:rPr lang="el-GR" sz="2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itchFamily="34" charset="0"/>
              </a:rPr>
              <a:t> Βιβλία</a:t>
            </a:r>
          </a:p>
          <a:p>
            <a:pPr>
              <a:buSzPct val="100000"/>
              <a:buFont typeface="Wingdings" pitchFamily="2" charset="2"/>
              <a:buChar char="ü"/>
            </a:pPr>
            <a:r>
              <a:rPr lang="el-GR" sz="2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itchFamily="34" charset="0"/>
              </a:rPr>
              <a:t>Άρθρα επιστημονικών περιοδικών</a:t>
            </a:r>
          </a:p>
          <a:p>
            <a:pPr>
              <a:buSzPct val="100000"/>
              <a:buFont typeface="Wingdings" pitchFamily="2" charset="2"/>
              <a:buChar char="ü"/>
            </a:pPr>
            <a:r>
              <a:rPr lang="el-GR" sz="2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itchFamily="34" charset="0"/>
              </a:rPr>
              <a:t>Άρθρα πρακτικών συνεδρίων</a:t>
            </a:r>
          </a:p>
          <a:p>
            <a:pPr>
              <a:buSzPct val="100000"/>
              <a:buFont typeface="Wingdings" pitchFamily="2" charset="2"/>
              <a:buChar char="ü"/>
            </a:pPr>
            <a:r>
              <a:rPr lang="el-GR" sz="2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itchFamily="34" charset="0"/>
              </a:rPr>
              <a:t>Πτυχιακές, μεταπτυχιακές, διδακτορικές διατριβές</a:t>
            </a:r>
          </a:p>
          <a:p>
            <a:pPr>
              <a:buSzPct val="100000"/>
              <a:buFont typeface="Wingdings" pitchFamily="2" charset="2"/>
              <a:buChar char="ü"/>
            </a:pPr>
            <a:r>
              <a:rPr lang="el-GR" sz="2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itchFamily="34" charset="0"/>
              </a:rPr>
              <a:t>Εγκυκλοπαίδειες</a:t>
            </a:r>
          </a:p>
          <a:p>
            <a:pPr>
              <a:buSzPct val="100000"/>
              <a:buFont typeface="Wingdings" pitchFamily="2" charset="2"/>
              <a:buChar char="ü"/>
            </a:pPr>
            <a:r>
              <a:rPr lang="el-GR" sz="2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itchFamily="34" charset="0"/>
              </a:rPr>
              <a:t>Συνεντεύξεις από ειδικούς</a:t>
            </a:r>
          </a:p>
          <a:p>
            <a:pPr>
              <a:buSzPct val="100000"/>
              <a:buFont typeface="Wingdings" pitchFamily="2" charset="2"/>
              <a:buChar char="ü"/>
            </a:pPr>
            <a:r>
              <a:rPr lang="el-GR" sz="2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itchFamily="34" charset="0"/>
              </a:rPr>
              <a:t>Πηγές από το διαδίκτυο</a:t>
            </a:r>
          </a:p>
          <a:p>
            <a:pPr>
              <a:buSzPct val="100000"/>
              <a:buFont typeface="Wingdings" pitchFamily="2" charset="2"/>
              <a:buChar char="ü"/>
            </a:pPr>
            <a:endParaRPr lang="el-GR" sz="2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itchFamily="34" charset="0"/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31998" y="648000"/>
            <a:ext cx="7503913" cy="648000"/>
          </a:xfrm>
        </p:spPr>
        <p:txBody>
          <a:bodyPr/>
          <a:lstStyle/>
          <a:p>
            <a:pPr>
              <a:buNone/>
            </a:pPr>
            <a:r>
              <a:rPr lang="el-GR" sz="28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ΔΟΜΗ ΓΡΑΠΤΗΣ ΕΡΓΑΣΙΑΣ</a:t>
            </a:r>
            <a:endParaRPr lang="el-GR" sz="2800" b="1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l-GR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itchFamily="34" charset="0"/>
              </a:rPr>
              <a:t>ΠΑΡΑΡΤΗΜΑ (ΠΡΑΚΤΙΚΑ ΣΕΜΙΝΑΡΙΩΝ ‘Η ΤΕΧΝΙΚΑ ΣΧΕΔΙΑ)</a:t>
            </a:r>
          </a:p>
          <a:p>
            <a:pPr>
              <a:buSzPct val="100000"/>
              <a:buFont typeface="Wingdings" pitchFamily="2" charset="2"/>
              <a:buChar char="ü"/>
            </a:pPr>
            <a:r>
              <a:rPr lang="el-GR" sz="2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itchFamily="34" charset="0"/>
              </a:rPr>
              <a:t> Χρονοδιάγραμμα</a:t>
            </a:r>
          </a:p>
          <a:p>
            <a:pPr>
              <a:buSzPct val="100000"/>
              <a:buFont typeface="Wingdings" pitchFamily="2" charset="2"/>
              <a:buChar char="ü"/>
            </a:pPr>
            <a:r>
              <a:rPr lang="el-GR" sz="2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itchFamily="34" charset="0"/>
              </a:rPr>
              <a:t>Κατάλογος παρευρισκομένων στο σεμινάριο</a:t>
            </a:r>
          </a:p>
          <a:p>
            <a:pPr>
              <a:buSzPct val="100000"/>
              <a:buFont typeface="Wingdings" pitchFamily="2" charset="2"/>
              <a:buChar char="ü"/>
            </a:pPr>
            <a:r>
              <a:rPr lang="el-GR" sz="2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itchFamily="34" charset="0"/>
              </a:rPr>
              <a:t>Ερωτήσεις που διατυπώθηκαν</a:t>
            </a:r>
          </a:p>
          <a:p>
            <a:pPr>
              <a:buSzPct val="100000"/>
              <a:buFont typeface="Wingdings" pitchFamily="2" charset="2"/>
              <a:buChar char="ü"/>
            </a:pPr>
            <a:r>
              <a:rPr lang="el-GR" sz="2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itchFamily="34" charset="0"/>
              </a:rPr>
              <a:t>Προτάσεις – συμπεράσματα</a:t>
            </a:r>
          </a:p>
          <a:p>
            <a:pPr>
              <a:buSzPct val="100000"/>
              <a:buFont typeface="Wingdings" pitchFamily="2" charset="2"/>
              <a:buChar char="ü"/>
            </a:pPr>
            <a:r>
              <a:rPr lang="el-GR" sz="2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itchFamily="34" charset="0"/>
              </a:rPr>
              <a:t>Υλικό που χρησιμοποιήθηκε (βίντεο, διαφάνειες, φωτογραφίες κτλ.)</a:t>
            </a:r>
            <a:endParaRPr lang="el-GR" sz="2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itchFamily="34" charset="0"/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31998" y="648000"/>
            <a:ext cx="7503913" cy="648000"/>
          </a:xfrm>
        </p:spPr>
        <p:txBody>
          <a:bodyPr/>
          <a:lstStyle/>
          <a:p>
            <a:pPr>
              <a:buNone/>
            </a:pPr>
            <a:r>
              <a:rPr lang="el-GR" sz="28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ΔΟΜΗ ΓΡΑΠΤΗΣ ΕΡΓΑΣΙΑΣ</a:t>
            </a:r>
            <a:endParaRPr lang="el-GR" sz="2800" b="1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3999" y="2095199"/>
            <a:ext cx="8870040" cy="4961238"/>
          </a:xfrm>
        </p:spPr>
        <p:txBody>
          <a:bodyPr/>
          <a:lstStyle/>
          <a:p>
            <a:pPr>
              <a:buSzPct val="102000"/>
              <a:buFont typeface="Wingdings" pitchFamily="2" charset="2"/>
              <a:buChar char="ü"/>
            </a:pPr>
            <a:r>
              <a:rPr lang="el-GR" sz="2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itchFamily="34" charset="0"/>
              </a:rPr>
              <a:t> Χρήση ίδιας γραμματοσειράς σε όλο το κείμενο (π.χ. </a:t>
            </a:r>
            <a:r>
              <a:rPr lang="en-US" sz="2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itchFamily="34" charset="0"/>
              </a:rPr>
              <a:t>Arial)</a:t>
            </a:r>
            <a:endParaRPr lang="el-GR" sz="2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itchFamily="34" charset="0"/>
            </a:endParaRPr>
          </a:p>
          <a:p>
            <a:pPr>
              <a:buSzPct val="102000"/>
              <a:buFont typeface="Wingdings" pitchFamily="2" charset="2"/>
              <a:buChar char="ü"/>
            </a:pPr>
            <a:r>
              <a:rPr lang="el-GR" sz="2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itchFamily="34" charset="0"/>
              </a:rPr>
              <a:t> Χρήση του ίδιου μεγέθους γραμματοσειράς σε όλο το σώμα κειμένου και ίδιο στα κεφάλαια. Π.χ. χρήση 14 </a:t>
            </a:r>
            <a:r>
              <a:rPr lang="en-US" sz="2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itchFamily="34" charset="0"/>
              </a:rPr>
              <a:t>pt</a:t>
            </a:r>
            <a:r>
              <a:rPr lang="el-GR" sz="2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itchFamily="34" charset="0"/>
              </a:rPr>
              <a:t> </a:t>
            </a:r>
            <a:r>
              <a:rPr lang="en-US" sz="2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itchFamily="34" charset="0"/>
              </a:rPr>
              <a:t>Bold</a:t>
            </a:r>
            <a:r>
              <a:rPr lang="el-GR" sz="2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itchFamily="34" charset="0"/>
              </a:rPr>
              <a:t> στα κεφάλαια, 12 </a:t>
            </a:r>
            <a:r>
              <a:rPr lang="en-US" sz="2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itchFamily="34" charset="0"/>
              </a:rPr>
              <a:t>pt</a:t>
            </a:r>
            <a:r>
              <a:rPr lang="el-GR" sz="2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itchFamily="34" charset="0"/>
              </a:rPr>
              <a:t> </a:t>
            </a:r>
            <a:r>
              <a:rPr lang="en-US" sz="2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itchFamily="34" charset="0"/>
              </a:rPr>
              <a:t>Bold</a:t>
            </a:r>
            <a:r>
              <a:rPr lang="el-GR" sz="2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itchFamily="34" charset="0"/>
              </a:rPr>
              <a:t> στα υποκεφάλαια και 11 </a:t>
            </a:r>
            <a:r>
              <a:rPr lang="en-US" sz="2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itchFamily="34" charset="0"/>
              </a:rPr>
              <a:t>pt</a:t>
            </a:r>
            <a:r>
              <a:rPr lang="el-GR" sz="2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itchFamily="34" charset="0"/>
              </a:rPr>
              <a:t> στο σώμα κειμένου.</a:t>
            </a:r>
          </a:p>
          <a:p>
            <a:pPr>
              <a:buSzPct val="102000"/>
              <a:buFont typeface="Wingdings" pitchFamily="2" charset="2"/>
              <a:buChar char="ü"/>
            </a:pPr>
            <a:r>
              <a:rPr lang="el-GR" sz="2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itchFamily="34" charset="0"/>
              </a:rPr>
              <a:t> Προτείνεται η πλήρης στοίχιση για λόγους αισθητικής</a:t>
            </a:r>
          </a:p>
          <a:p>
            <a:pPr>
              <a:buSzPct val="102000"/>
              <a:buFont typeface="Wingdings" pitchFamily="2" charset="2"/>
              <a:buChar char="ü"/>
            </a:pPr>
            <a:r>
              <a:rPr lang="el-GR" sz="2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itchFamily="34" charset="0"/>
              </a:rPr>
              <a:t> Προτείνεται η χρήση κενού 1.15-1.5 ανάμεσα στις σειρές του κειμένου (είναι πιο ευανάγνωστο το κείμενο).</a:t>
            </a:r>
          </a:p>
          <a:p>
            <a:pPr>
              <a:buSzPct val="102000"/>
              <a:buFont typeface="Wingdings" pitchFamily="2" charset="2"/>
              <a:buChar char="ü"/>
            </a:pPr>
            <a:r>
              <a:rPr lang="el-GR" sz="2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itchFamily="34" charset="0"/>
              </a:rPr>
              <a:t> Αποφεύγετε τα αλφαβητικά λάθη.</a:t>
            </a:r>
          </a:p>
          <a:p>
            <a:pPr>
              <a:buSzPct val="102000"/>
              <a:buFont typeface="Wingdings" pitchFamily="2" charset="2"/>
              <a:buChar char="ü"/>
            </a:pPr>
            <a:r>
              <a:rPr lang="el-GR" sz="2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itchFamily="34" charset="0"/>
              </a:rPr>
              <a:t> Η αρίθμηση σελίδων ξεκινάει από την πρώτη σελίδα του κυρίως κειμένου (και συγκεκριμένα από το κεφάλαιο της εισαγωγής).</a:t>
            </a:r>
          </a:p>
          <a:p>
            <a:pPr>
              <a:buSzPct val="100000"/>
              <a:buFont typeface="Wingdings" pitchFamily="2" charset="2"/>
              <a:buChar char="ü"/>
            </a:pPr>
            <a:endParaRPr lang="el-GR" sz="2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itchFamily="34" charset="0"/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31998" y="648000"/>
            <a:ext cx="7503913" cy="648000"/>
          </a:xfrm>
        </p:spPr>
        <p:txBody>
          <a:bodyPr/>
          <a:lstStyle/>
          <a:p>
            <a:pPr>
              <a:buNone/>
            </a:pPr>
            <a:r>
              <a:rPr lang="el-GR" sz="28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ΜΟΡΦΟΠΟΙΗΣΗ ΓΡΑΠΤΗΣ ΕΡΓΑΣΙΑΣ</a:t>
            </a:r>
            <a:endParaRPr lang="el-GR" sz="2800" b="1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</p:cSld>
  <p:clrMapOvr>
    <a:masterClrMapping/>
  </p:clrMapOvr>
  <p:transition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3999" y="2095199"/>
            <a:ext cx="8870040" cy="4961238"/>
          </a:xfrm>
        </p:spPr>
        <p:txBody>
          <a:bodyPr/>
          <a:lstStyle/>
          <a:p>
            <a:pPr>
              <a:lnSpc>
                <a:spcPct val="150000"/>
              </a:lnSpc>
              <a:buSzPct val="102000"/>
              <a:buFont typeface="Wingdings" pitchFamily="2" charset="2"/>
              <a:buChar char="ü"/>
            </a:pPr>
            <a:r>
              <a:rPr lang="el-GR" sz="2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itchFamily="34" charset="0"/>
              </a:rPr>
              <a:t> Στους πίνακες, η λεζάντα τοποθετείται πάνω από τον πίνακα με αρίθμηση. Π.χ. Ο δεύτερος πίνακας του τρίτου κεφαλαίου θα αριθμείται ως: </a:t>
            </a:r>
            <a:r>
              <a:rPr lang="el-GR" sz="2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itchFamily="34" charset="0"/>
              </a:rPr>
              <a:t>Πίνακας 3.2. Περιγραφή περιεχομένων πίνακα.</a:t>
            </a:r>
          </a:p>
          <a:p>
            <a:pPr>
              <a:lnSpc>
                <a:spcPct val="150000"/>
              </a:lnSpc>
              <a:buSzPct val="102000"/>
              <a:buFont typeface="Wingdings" pitchFamily="2" charset="2"/>
              <a:buChar char="ü"/>
            </a:pPr>
            <a:r>
              <a:rPr lang="el-GR" sz="2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itchFamily="34" charset="0"/>
              </a:rPr>
              <a:t> </a:t>
            </a:r>
            <a:r>
              <a:rPr lang="el-GR" sz="2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itchFamily="34" charset="0"/>
              </a:rPr>
              <a:t>Στις εικόνες, σχήματα, φωτογραφίες, σχέδια, η λεζάντα τοποθετείται κάτω από το σχήμα/εικόνα. Όσον αφορά στην αρίθμηση ισχύει </a:t>
            </a:r>
            <a:r>
              <a:rPr lang="el-GR" sz="22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itchFamily="34" charset="0"/>
              </a:rPr>
              <a:t>ό,τι</a:t>
            </a:r>
            <a:r>
              <a:rPr lang="el-GR" sz="2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itchFamily="34" charset="0"/>
              </a:rPr>
              <a:t> και για τους πίνακες. </a:t>
            </a:r>
          </a:p>
          <a:p>
            <a:pPr>
              <a:lnSpc>
                <a:spcPct val="150000"/>
              </a:lnSpc>
              <a:buSzPct val="102000"/>
              <a:buNone/>
            </a:pPr>
            <a:endParaRPr lang="el-GR" sz="2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itchFamily="34" charset="0"/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31998" y="648000"/>
            <a:ext cx="7503913" cy="648000"/>
          </a:xfrm>
        </p:spPr>
        <p:txBody>
          <a:bodyPr/>
          <a:lstStyle/>
          <a:p>
            <a:pPr>
              <a:buNone/>
            </a:pPr>
            <a:r>
              <a:rPr lang="el-GR" sz="28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ΜΟΡΦΟΠΟΙΗΣΗ ΓΡΑΠΤΗΣ ΕΡΓΑΣΙΑΣ</a:t>
            </a:r>
            <a:endParaRPr lang="el-GR" sz="2800" b="1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</p:cSld>
  <p:clrMapOvr>
    <a:masterClrMapping/>
  </p:clrMapOvr>
  <p:transition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buNone/>
            </a:pPr>
            <a:r>
              <a:rPr lang="el-GR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ΒΙΒΛΙΟΓΡΑΦΙΚΕΣ ΠΗΓΕΣ</a:t>
            </a:r>
            <a:endParaRPr lang="el-GR" b="1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3999" y="1798637"/>
            <a:ext cx="8870040" cy="5181600"/>
          </a:xfrm>
        </p:spPr>
        <p:txBody>
          <a:bodyPr/>
          <a:lstStyle/>
          <a:p>
            <a:pPr>
              <a:buSzPct val="102000"/>
              <a:buFont typeface="Wingdings" pitchFamily="2" charset="2"/>
              <a:buChar char="ü"/>
            </a:pPr>
            <a:r>
              <a:rPr lang="el-GR" sz="2400" dirty="0" smtClean="0">
                <a:latin typeface="Century Gothic" pitchFamily="34" charset="0"/>
              </a:rPr>
              <a:t>Οποιαδήποτε πληροφορία παρέχεται στη γραπτή σας εργασία η οποία δεν αποτελεί δική σας πρωτοτυπία, πρέπει απαραίτητα να αναφέρεται η πηγή της (είτε με αρίθμηση [1], είτε σύμφωνα με το </a:t>
            </a:r>
            <a:r>
              <a:rPr lang="en-US" sz="2400" dirty="0" smtClean="0">
                <a:latin typeface="Century Gothic" pitchFamily="34" charset="0"/>
              </a:rPr>
              <a:t>APA</a:t>
            </a:r>
            <a:r>
              <a:rPr lang="el-GR" sz="2400" dirty="0" smtClean="0">
                <a:latin typeface="Century Gothic" pitchFamily="34" charset="0"/>
              </a:rPr>
              <a:t> σύστημα (</a:t>
            </a:r>
            <a:r>
              <a:rPr lang="en-US" sz="2400" dirty="0" err="1" smtClean="0">
                <a:latin typeface="Century Gothic" pitchFamily="34" charset="0"/>
              </a:rPr>
              <a:t>Matsouka</a:t>
            </a:r>
            <a:r>
              <a:rPr lang="en-US" sz="2400" dirty="0" smtClean="0">
                <a:latin typeface="Century Gothic" pitchFamily="34" charset="0"/>
              </a:rPr>
              <a:t> et. al, 2012).</a:t>
            </a:r>
            <a:r>
              <a:rPr lang="el-GR" sz="2400" dirty="0" smtClean="0">
                <a:latin typeface="Century Gothic" pitchFamily="34" charset="0"/>
              </a:rPr>
              <a:t> </a:t>
            </a:r>
          </a:p>
          <a:p>
            <a:pPr>
              <a:buSzPct val="102000"/>
              <a:buFont typeface="Wingdings" pitchFamily="2" charset="2"/>
              <a:buChar char="ü"/>
            </a:pPr>
            <a:r>
              <a:rPr lang="el-GR" sz="2400" dirty="0" smtClean="0">
                <a:latin typeface="Century Gothic" pitchFamily="34" charset="0"/>
              </a:rPr>
              <a:t>Αποφεύγετε τη χρήση μεγάλων και αυτούσιων αντιγραμμένων κομματιών</a:t>
            </a:r>
          </a:p>
          <a:p>
            <a:pPr>
              <a:buSzPct val="102000"/>
              <a:buFont typeface="Wingdings" pitchFamily="2" charset="2"/>
              <a:buChar char="ü"/>
            </a:pPr>
            <a:r>
              <a:rPr lang="el-GR" sz="2400" dirty="0" smtClean="0">
                <a:latin typeface="Century Gothic" pitchFamily="34" charset="0"/>
              </a:rPr>
              <a:t>Όπου κρίνεται απαραίτητο αυτό, το κείμενο πρέπει να </a:t>
            </a:r>
            <a:r>
              <a:rPr lang="el-GR" sz="2400" i="1" dirty="0" smtClean="0">
                <a:latin typeface="Century Gothic" pitchFamily="34" charset="0"/>
              </a:rPr>
              <a:t>«τοποθετείται μέσα σε...» </a:t>
            </a:r>
          </a:p>
          <a:p>
            <a:pPr>
              <a:buSzPct val="102000"/>
              <a:buFont typeface="Wingdings" pitchFamily="2" charset="2"/>
              <a:buChar char="ü"/>
            </a:pPr>
            <a:r>
              <a:rPr lang="el-GR" sz="2400" i="1" dirty="0" smtClean="0">
                <a:latin typeface="Century Gothic" pitchFamily="34" charset="0"/>
              </a:rPr>
              <a:t>Επίθετο, Όνομα (Χρονολογία). Τίτλος. Πόλη: </a:t>
            </a:r>
            <a:r>
              <a:rPr lang="el-GR" sz="2400" i="1" dirty="0" err="1" smtClean="0">
                <a:latin typeface="Century Gothic" pitchFamily="34" charset="0"/>
              </a:rPr>
              <a:t>Εκδ</a:t>
            </a:r>
            <a:r>
              <a:rPr lang="el-GR" sz="2400" i="1" dirty="0" smtClean="0">
                <a:latin typeface="Century Gothic" pitchFamily="34" charset="0"/>
              </a:rPr>
              <a:t>. οίκος.</a:t>
            </a:r>
            <a:endParaRPr lang="el-GR" sz="2400" i="1" dirty="0">
              <a:latin typeface="Century Gothic" pitchFamily="34" charset="0"/>
            </a:endParaRPr>
          </a:p>
        </p:txBody>
      </p:sp>
    </p:spTree>
  </p:cSld>
  <p:clrMapOvr>
    <a:masterClrMapping/>
  </p:clrMapOvr>
  <p:transition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3999" y="1722437"/>
            <a:ext cx="8870040" cy="5334000"/>
          </a:xfrm>
        </p:spPr>
        <p:txBody>
          <a:bodyPr/>
          <a:lstStyle/>
          <a:p>
            <a:pPr>
              <a:buSzPct val="102000"/>
              <a:buFont typeface="Wingdings" pitchFamily="2" charset="2"/>
              <a:buChar char="ü"/>
            </a:pPr>
            <a:r>
              <a:rPr lang="el-GR" sz="2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itchFamily="34" charset="0"/>
              </a:rPr>
              <a:t> Εισαγωγή στο θέμα και την τεχνολογική ενότητα στην οποία εντάσσεται το θέμα </a:t>
            </a:r>
          </a:p>
          <a:p>
            <a:pPr>
              <a:buSzPct val="102000"/>
              <a:buFont typeface="Wingdings" pitchFamily="2" charset="2"/>
              <a:buChar char="ü"/>
            </a:pPr>
            <a:r>
              <a:rPr lang="el-GR" sz="2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itchFamily="34" charset="0"/>
              </a:rPr>
              <a:t> Αιτιολόγηση επιλογής θέματος (χρησιμότητα – σπουδαιότητα, προσωπικά ενδιαφέροντα)</a:t>
            </a:r>
          </a:p>
          <a:p>
            <a:pPr>
              <a:buSzPct val="102000"/>
              <a:buFont typeface="Wingdings" pitchFamily="2" charset="2"/>
              <a:buChar char="ü"/>
            </a:pPr>
            <a:r>
              <a:rPr lang="el-GR" sz="2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itchFamily="34" charset="0"/>
              </a:rPr>
              <a:t> Αναφορά στο θεωρητικό υπόβαθρο</a:t>
            </a:r>
          </a:p>
          <a:p>
            <a:pPr>
              <a:buSzPct val="102000"/>
              <a:buFont typeface="Wingdings" pitchFamily="2" charset="2"/>
              <a:buChar char="ü"/>
            </a:pPr>
            <a:r>
              <a:rPr lang="el-GR" sz="2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itchFamily="34" charset="0"/>
              </a:rPr>
              <a:t> Περιγραφή πορείας κατασκευής</a:t>
            </a:r>
          </a:p>
          <a:p>
            <a:pPr>
              <a:buSzPct val="102000"/>
              <a:buFont typeface="Wingdings" pitchFamily="2" charset="2"/>
              <a:buChar char="ü"/>
            </a:pPr>
            <a:r>
              <a:rPr lang="el-GR" sz="2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itchFamily="34" charset="0"/>
              </a:rPr>
              <a:t>Παράθεση υλικών και εργαλείων/συσκευών/μηχανών που χρησιμοποιήθηκαν κατά την επιτέλεση των επιμέρους εργασιών</a:t>
            </a:r>
          </a:p>
          <a:p>
            <a:pPr>
              <a:buSzPct val="102000"/>
              <a:buFont typeface="Wingdings" pitchFamily="2" charset="2"/>
              <a:buChar char="ü"/>
            </a:pPr>
            <a:r>
              <a:rPr lang="el-GR" sz="2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itchFamily="34" charset="0"/>
              </a:rPr>
              <a:t>Συμπεράσματα</a:t>
            </a:r>
          </a:p>
          <a:p>
            <a:pPr>
              <a:buSzPct val="102000"/>
              <a:buFont typeface="Wingdings" pitchFamily="2" charset="2"/>
              <a:buChar char="ü"/>
            </a:pPr>
            <a:r>
              <a:rPr lang="el-GR" sz="2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itchFamily="34" charset="0"/>
              </a:rPr>
              <a:t>Απάντηση σε ερωτήσεις του κοινού</a:t>
            </a:r>
            <a:endParaRPr lang="el-GR" sz="2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itchFamily="34" charset="0"/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31998" y="648000"/>
            <a:ext cx="7503913" cy="648000"/>
          </a:xfrm>
        </p:spPr>
        <p:txBody>
          <a:bodyPr/>
          <a:lstStyle/>
          <a:p>
            <a:pPr>
              <a:buNone/>
            </a:pPr>
            <a:r>
              <a:rPr lang="el-GR" sz="28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ΠΕΡΙΕΧΟΜΕΝΑ ΠΑΡΟΥΣΙΑΣΗΣ</a:t>
            </a:r>
            <a:endParaRPr lang="el-GR" sz="2800" b="1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</p:cSld>
  <p:clrMapOvr>
    <a:masterClrMapping/>
  </p:clrMapOvr>
  <p:transition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3999" y="2179637"/>
            <a:ext cx="8870040" cy="5334000"/>
          </a:xfrm>
        </p:spPr>
        <p:txBody>
          <a:bodyPr/>
          <a:lstStyle/>
          <a:p>
            <a:pPr>
              <a:buSzPct val="102000"/>
              <a:buBlip>
                <a:blip r:embed="rId2"/>
              </a:buBlip>
            </a:pPr>
            <a:r>
              <a:rPr lang="el-GR" sz="2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itchFamily="34" charset="0"/>
              </a:rPr>
              <a:t>Σημαντική η πρόβα πριν την τελική παρουσίαση (υπολογισμός απαιτούμενου χρόνου, εξοικείωση με τα περιεχόμενα και τη ροή της παρουσίασης)</a:t>
            </a:r>
          </a:p>
          <a:p>
            <a:pPr>
              <a:buSzPct val="102000"/>
              <a:buBlip>
                <a:blip r:embed="rId2"/>
              </a:buBlip>
            </a:pPr>
            <a:endParaRPr lang="el-GR" sz="22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itchFamily="34" charset="0"/>
            </a:endParaRPr>
          </a:p>
          <a:p>
            <a:pPr>
              <a:buSzPct val="102000"/>
              <a:buBlip>
                <a:blip r:embed="rId2"/>
              </a:buBlip>
            </a:pPr>
            <a:r>
              <a:rPr lang="el-GR" sz="2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itchFamily="34" charset="0"/>
              </a:rPr>
              <a:t>Επιλογή φόντου και γραμματοσειράς ώστε να μην κουράζει το κοινό</a:t>
            </a:r>
          </a:p>
          <a:p>
            <a:pPr>
              <a:buSzPct val="102000"/>
              <a:buBlip>
                <a:blip r:embed="rId2"/>
              </a:buBlip>
            </a:pPr>
            <a:endParaRPr lang="el-GR" sz="22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itchFamily="34" charset="0"/>
            </a:endParaRPr>
          </a:p>
          <a:p>
            <a:pPr>
              <a:buSzPct val="102000"/>
              <a:buBlip>
                <a:blip r:embed="rId2"/>
              </a:buBlip>
            </a:pPr>
            <a:r>
              <a:rPr lang="el-GR" sz="2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itchFamily="34" charset="0"/>
              </a:rPr>
              <a:t>Στις διαφάνειες γράφετε με μορφή </a:t>
            </a:r>
            <a:r>
              <a:rPr lang="en-US" sz="2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itchFamily="34" charset="0"/>
              </a:rPr>
              <a:t>bullets</a:t>
            </a:r>
            <a:r>
              <a:rPr lang="el-GR" sz="2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itchFamily="34" charset="0"/>
              </a:rPr>
              <a:t> ή σχεδίων και όχι ολόκληρες παραγράφους</a:t>
            </a:r>
          </a:p>
          <a:p>
            <a:pPr>
              <a:buSzPct val="102000"/>
              <a:buNone/>
            </a:pPr>
            <a:endParaRPr lang="el-GR" sz="2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itchFamily="34" charset="0"/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31998" y="648000"/>
            <a:ext cx="7503913" cy="648000"/>
          </a:xfrm>
        </p:spPr>
        <p:txBody>
          <a:bodyPr/>
          <a:lstStyle/>
          <a:p>
            <a:pPr>
              <a:buNone/>
            </a:pPr>
            <a:r>
              <a:rPr lang="el-GR" sz="28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ΟΔΗΓΙΕΣ ΓΙΑ ΤΗΝ ΠΑΡΟΥΣΙΑΣΗ...</a:t>
            </a:r>
            <a:endParaRPr lang="el-GR" sz="2800" b="1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</p:cSld>
  <p:clrMapOvr>
    <a:masterClrMapping/>
  </p:clrMapOvr>
  <p:transition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3999" y="2027237"/>
            <a:ext cx="8870040" cy="5334000"/>
          </a:xfrm>
        </p:spPr>
        <p:txBody>
          <a:bodyPr/>
          <a:lstStyle/>
          <a:p>
            <a:pPr>
              <a:buSzPct val="102000"/>
              <a:buBlip>
                <a:blip r:embed="rId2"/>
              </a:buBlip>
            </a:pPr>
            <a:r>
              <a:rPr lang="el-GR" sz="2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itchFamily="34" charset="0"/>
              </a:rPr>
              <a:t>Ομιλείτε καθαρά, δυνατά και σταθερά </a:t>
            </a:r>
          </a:p>
          <a:p>
            <a:pPr>
              <a:buSzPct val="102000"/>
              <a:buNone/>
            </a:pPr>
            <a:endParaRPr lang="el-GR" sz="22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itchFamily="34" charset="0"/>
            </a:endParaRPr>
          </a:p>
          <a:p>
            <a:pPr>
              <a:buSzPct val="102000"/>
              <a:buBlip>
                <a:blip r:embed="rId2"/>
              </a:buBlip>
            </a:pPr>
            <a:r>
              <a:rPr lang="el-GR" sz="2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itchFamily="34" charset="0"/>
              </a:rPr>
              <a:t> Μην κομπιάζετε. Κανείς δεν γνωρίζει το θέμα σας καλύτερα από εσάς!</a:t>
            </a:r>
          </a:p>
          <a:p>
            <a:pPr>
              <a:buSzPct val="102000"/>
              <a:buNone/>
            </a:pPr>
            <a:endParaRPr lang="el-GR" sz="22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itchFamily="34" charset="0"/>
            </a:endParaRPr>
          </a:p>
          <a:p>
            <a:pPr>
              <a:buSzPct val="102000"/>
              <a:buBlip>
                <a:blip r:embed="rId2"/>
              </a:buBlip>
            </a:pPr>
            <a:r>
              <a:rPr lang="el-GR" sz="2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itchFamily="34" charset="0"/>
              </a:rPr>
              <a:t>Να είστε στραμμένοι προς τους ακροατές σας και όχι προς τον τοίχο προβολής. Σε αυτούς παρουσιάζετε το έργο σας άλλωστε! Όχι στον τοίχο ούτε στο οροφή! </a:t>
            </a:r>
          </a:p>
          <a:p>
            <a:pPr>
              <a:buSzPct val="102000"/>
              <a:buNone/>
            </a:pPr>
            <a:endParaRPr lang="el-GR" sz="22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itchFamily="34" charset="0"/>
            </a:endParaRPr>
          </a:p>
          <a:p>
            <a:pPr>
              <a:buSzPct val="102000"/>
              <a:buBlip>
                <a:blip r:embed="rId2"/>
              </a:buBlip>
            </a:pPr>
            <a:r>
              <a:rPr lang="el-GR" sz="2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itchFamily="34" charset="0"/>
              </a:rPr>
              <a:t>Να στέκεστε όρθιοι και με σιγουριά!</a:t>
            </a:r>
            <a:endParaRPr lang="el-GR" sz="2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itchFamily="34" charset="0"/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31998" y="648000"/>
            <a:ext cx="7503913" cy="648000"/>
          </a:xfrm>
        </p:spPr>
        <p:txBody>
          <a:bodyPr/>
          <a:lstStyle/>
          <a:p>
            <a:pPr>
              <a:buNone/>
            </a:pPr>
            <a:r>
              <a:rPr lang="el-GR" sz="28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ΟΔΗΓΙΕΣ ΓΙΑ ΤΗΝ ΠΑΡΟΥΣΙΑΣΗ...</a:t>
            </a:r>
            <a:endParaRPr lang="el-GR" sz="2800" b="1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</p:cSld>
  <p:clrMapOvr>
    <a:masterClrMapping/>
  </p:clrMapOvr>
  <p:transition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3999" y="1646237"/>
            <a:ext cx="8870040" cy="5334000"/>
          </a:xfrm>
        </p:spPr>
        <p:txBody>
          <a:bodyPr/>
          <a:lstStyle/>
          <a:p>
            <a:pPr>
              <a:buSzPct val="102000"/>
              <a:buBlip>
                <a:blip r:embed="rId2"/>
              </a:buBlip>
            </a:pPr>
            <a:r>
              <a:rPr lang="el-GR" sz="2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itchFamily="34" charset="0"/>
              </a:rPr>
              <a:t>Δεν γυρνάμε την πλάτη στο ακροατήριο, μόνο για να δείξουμε κάποιο σχήμα/διάγραμμα/σχέδιο στον τοίχο προβολής</a:t>
            </a:r>
          </a:p>
          <a:p>
            <a:pPr>
              <a:buSzPct val="102000"/>
              <a:buBlip>
                <a:blip r:embed="rId2"/>
              </a:buBlip>
            </a:pPr>
            <a:r>
              <a:rPr lang="el-GR" sz="2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itchFamily="34" charset="0"/>
              </a:rPr>
              <a:t>Δεν μασάμε τσίχλα </a:t>
            </a:r>
          </a:p>
          <a:p>
            <a:pPr>
              <a:buSzPct val="102000"/>
              <a:buBlip>
                <a:blip r:embed="rId2"/>
              </a:buBlip>
            </a:pPr>
            <a:r>
              <a:rPr lang="el-GR" sz="2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itchFamily="34" charset="0"/>
              </a:rPr>
              <a:t>Είμαστε σοβαροί, δεν κάνουμε πλάκα με το ακροατήριο</a:t>
            </a:r>
          </a:p>
          <a:p>
            <a:pPr>
              <a:buSzPct val="102000"/>
              <a:buBlip>
                <a:blip r:embed="rId2"/>
              </a:buBlip>
            </a:pPr>
            <a:r>
              <a:rPr lang="el-GR" sz="2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itchFamily="34" charset="0"/>
              </a:rPr>
              <a:t>Δεν καθόμαστε</a:t>
            </a:r>
          </a:p>
          <a:p>
            <a:pPr>
              <a:buSzPct val="102000"/>
              <a:buBlip>
                <a:blip r:embed="rId2"/>
              </a:buBlip>
            </a:pPr>
            <a:r>
              <a:rPr lang="el-GR" sz="2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itchFamily="34" charset="0"/>
              </a:rPr>
              <a:t>Δεν βάζουμε τα χέρια στην τσέπη</a:t>
            </a:r>
          </a:p>
          <a:p>
            <a:pPr>
              <a:buSzPct val="102000"/>
              <a:buBlip>
                <a:blip r:embed="rId2"/>
              </a:buBlip>
            </a:pPr>
            <a:r>
              <a:rPr lang="el-GR" sz="2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itchFamily="34" charset="0"/>
              </a:rPr>
              <a:t> Χρησιμοποιούμε επίσημη γλώσσα για να εκφραστούμε (αποφεύγουμε εκφράσεις όπως: ‘ξέρεις τώρα’, ‘κι έτσι’</a:t>
            </a:r>
            <a:r>
              <a:rPr lang="en-US" sz="2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itchFamily="34" charset="0"/>
              </a:rPr>
              <a:t>, ‘</a:t>
            </a:r>
            <a:r>
              <a:rPr lang="el-GR" sz="2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itchFamily="34" charset="0"/>
              </a:rPr>
              <a:t>ρε παιδί μου’ κτλ.)</a:t>
            </a:r>
          </a:p>
          <a:p>
            <a:pPr>
              <a:buSzPct val="102000"/>
              <a:buBlip>
                <a:blip r:embed="rId2"/>
              </a:buBlip>
            </a:pPr>
            <a:r>
              <a:rPr lang="el-GR" sz="2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itchFamily="34" charset="0"/>
              </a:rPr>
              <a:t>Όταν είμαστε μέλη του ακροατηρίου, ακούμε με προσοχή τον ομιλητή και είμαστε στραμμένοι προς αυτόν, δεν κάνουμε σχόλια, περιμένουμε να τελειώσει και υποβάλουμε στο τέλος τις ερωτήσεις/απορίες μας, δεν κρίνουμε).</a:t>
            </a:r>
            <a:endParaRPr lang="el-GR" sz="2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itchFamily="34" charset="0"/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31998" y="648000"/>
            <a:ext cx="7503913" cy="648000"/>
          </a:xfrm>
        </p:spPr>
        <p:txBody>
          <a:bodyPr/>
          <a:lstStyle/>
          <a:p>
            <a:pPr>
              <a:buNone/>
            </a:pPr>
            <a:r>
              <a:rPr lang="el-GR" sz="28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ΟΔΗΓΙΕΣ ΓΙΑ ΤΗΝ ΠΑΡΟΥΣΙΑΣΗ...</a:t>
            </a:r>
            <a:endParaRPr lang="el-GR" sz="2800" b="1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98" y="648000"/>
            <a:ext cx="7503913" cy="648000"/>
          </a:xfrm>
        </p:spPr>
        <p:txBody>
          <a:bodyPr/>
          <a:lstStyle/>
          <a:p>
            <a:pPr>
              <a:buNone/>
            </a:pPr>
            <a:r>
              <a:rPr lang="el-GR" sz="28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ΠΕΡΙΕΧΟΜΕΝΑ ΓΡΑΠΤΗΣ ΕΡΓΑΣΙΑΣ</a:t>
            </a:r>
            <a:endParaRPr lang="el-GR" sz="2800" b="1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20713" y="1493837"/>
            <a:ext cx="9067800" cy="58477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50838" indent="-350838">
              <a:buAutoNum type="arabicPeriod"/>
            </a:pPr>
            <a:r>
              <a:rPr lang="el-GR" sz="2200" b="1" dirty="0" smtClean="0">
                <a:latin typeface="Century Gothic" pitchFamily="34" charset="0"/>
              </a:rPr>
              <a:t>Εξώφυλλο</a:t>
            </a:r>
          </a:p>
          <a:p>
            <a:pPr marL="350838" indent="-350838"/>
            <a:endParaRPr lang="el-GR" sz="2200" b="1" dirty="0" smtClean="0">
              <a:latin typeface="Century Gothic" pitchFamily="34" charset="0"/>
            </a:endParaRPr>
          </a:p>
          <a:p>
            <a:pPr marL="457200" indent="-457200">
              <a:buFont typeface="+mj-lt"/>
              <a:buAutoNum type="arabicPeriod" startAt="2"/>
            </a:pPr>
            <a:r>
              <a:rPr lang="el-GR" sz="2200" b="1" dirty="0" smtClean="0">
                <a:latin typeface="Century Gothic" pitchFamily="34" charset="0"/>
              </a:rPr>
              <a:t>Ευχαριστίες</a:t>
            </a:r>
          </a:p>
          <a:p>
            <a:pPr marL="350838" indent="-350838"/>
            <a:endParaRPr lang="el-GR" sz="2200" b="1" dirty="0" smtClean="0">
              <a:latin typeface="Century Gothic" pitchFamily="34" charset="0"/>
            </a:endParaRPr>
          </a:p>
          <a:p>
            <a:pPr marL="457200" indent="-457200">
              <a:buFont typeface="+mj-lt"/>
              <a:buAutoNum type="arabicPeriod" startAt="3"/>
            </a:pPr>
            <a:r>
              <a:rPr lang="el-GR" sz="2200" b="1" dirty="0" smtClean="0">
                <a:latin typeface="Century Gothic" pitchFamily="34" charset="0"/>
              </a:rPr>
              <a:t>Πίνακας περιεχομένων</a:t>
            </a:r>
          </a:p>
          <a:p>
            <a:pPr marL="350838" indent="-350838"/>
            <a:endParaRPr lang="el-GR" sz="2200" b="1" dirty="0" smtClean="0">
              <a:latin typeface="Century Gothic" pitchFamily="34" charset="0"/>
            </a:endParaRPr>
          </a:p>
          <a:p>
            <a:pPr marL="457200" indent="-457200">
              <a:buFont typeface="+mj-lt"/>
              <a:buAutoNum type="arabicPeriod" startAt="4"/>
            </a:pPr>
            <a:r>
              <a:rPr lang="el-GR" sz="2200" b="1" dirty="0" smtClean="0">
                <a:latin typeface="Century Gothic" pitchFamily="34" charset="0"/>
              </a:rPr>
              <a:t>Περίληψη</a:t>
            </a:r>
          </a:p>
          <a:p>
            <a:pPr marL="350838" indent="-350838"/>
            <a:endParaRPr lang="el-GR" sz="2200" b="1" dirty="0" smtClean="0">
              <a:latin typeface="Century Gothic" pitchFamily="34" charset="0"/>
            </a:endParaRPr>
          </a:p>
          <a:p>
            <a:pPr marL="457200" indent="-457200">
              <a:buFont typeface="+mj-lt"/>
              <a:buAutoNum type="arabicPeriod" startAt="5"/>
            </a:pPr>
            <a:r>
              <a:rPr lang="el-GR" sz="2200" b="1" dirty="0" smtClean="0">
                <a:latin typeface="Century Gothic" pitchFamily="34" charset="0"/>
              </a:rPr>
              <a:t>Εισαγωγή</a:t>
            </a:r>
            <a:endParaRPr lang="el-GR" sz="2200" dirty="0" smtClean="0">
              <a:latin typeface="Century Gothic" pitchFamily="34" charset="0"/>
            </a:endParaRPr>
          </a:p>
          <a:p>
            <a:pPr marL="350838" indent="-350838"/>
            <a:endParaRPr lang="el-GR" sz="2200" dirty="0" smtClean="0">
              <a:latin typeface="Century Gothic" pitchFamily="34" charset="0"/>
            </a:endParaRPr>
          </a:p>
          <a:p>
            <a:pPr marL="457200" indent="-457200">
              <a:buFont typeface="+mj-lt"/>
              <a:buAutoNum type="arabicPeriod" startAt="6"/>
            </a:pPr>
            <a:r>
              <a:rPr lang="el-GR" sz="2200" b="1" dirty="0" smtClean="0">
                <a:latin typeface="Century Gothic" pitchFamily="34" charset="0"/>
              </a:rPr>
              <a:t> Θεωρητικό υπόβαθρο</a:t>
            </a:r>
            <a:endParaRPr lang="el-GR" sz="2200" dirty="0" smtClean="0">
              <a:latin typeface="Century Gothic" pitchFamily="34" charset="0"/>
            </a:endParaRPr>
          </a:p>
          <a:p>
            <a:pPr marL="350838" indent="-350838"/>
            <a:endParaRPr lang="el-GR" sz="2200" dirty="0" smtClean="0">
              <a:latin typeface="Century Gothic" pitchFamily="34" charset="0"/>
            </a:endParaRPr>
          </a:p>
          <a:p>
            <a:pPr marL="457200" indent="-457200">
              <a:buFont typeface="+mj-lt"/>
              <a:buAutoNum type="arabicPeriod" startAt="7"/>
            </a:pPr>
            <a:r>
              <a:rPr lang="el-GR" sz="2200" b="1" dirty="0" smtClean="0">
                <a:latin typeface="Century Gothic" pitchFamily="34" charset="0"/>
              </a:rPr>
              <a:t> Κατασκευή έργου</a:t>
            </a:r>
          </a:p>
          <a:p>
            <a:pPr marL="350838" indent="-350838"/>
            <a:endParaRPr lang="el-GR" sz="2200" dirty="0" smtClean="0">
              <a:latin typeface="Century Gothic" pitchFamily="34" charset="0"/>
            </a:endParaRPr>
          </a:p>
          <a:p>
            <a:pPr marL="457200" indent="-457200">
              <a:buFont typeface="+mj-lt"/>
              <a:buAutoNum type="arabicPeriod" startAt="8"/>
            </a:pPr>
            <a:r>
              <a:rPr lang="el-GR" sz="2200" b="1" dirty="0" smtClean="0">
                <a:latin typeface="Century Gothic" pitchFamily="34" charset="0"/>
              </a:rPr>
              <a:t> Συμπεράσματα</a:t>
            </a:r>
          </a:p>
          <a:p>
            <a:pPr marL="350838" indent="-350838"/>
            <a:endParaRPr lang="el-GR" sz="2200" b="1" dirty="0" smtClean="0">
              <a:latin typeface="Century Gothic" pitchFamily="34" charset="0"/>
            </a:endParaRPr>
          </a:p>
          <a:p>
            <a:pPr marL="457200" indent="-457200">
              <a:buFont typeface="+mj-lt"/>
              <a:buAutoNum type="arabicPeriod" startAt="9"/>
            </a:pPr>
            <a:r>
              <a:rPr lang="el-GR" sz="2200" b="1" dirty="0" smtClean="0">
                <a:latin typeface="Century Gothic" pitchFamily="34" charset="0"/>
              </a:rPr>
              <a:t>Βιβλιογραφία</a:t>
            </a:r>
            <a:endParaRPr lang="en-US" sz="2200" b="1" dirty="0" smtClean="0">
              <a:latin typeface="Century Gothic" pitchFamily="34" charset="0"/>
            </a:endParaRPr>
          </a:p>
        </p:txBody>
      </p:sp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98" y="648000"/>
            <a:ext cx="7503913" cy="648000"/>
          </a:xfrm>
        </p:spPr>
        <p:txBody>
          <a:bodyPr/>
          <a:lstStyle/>
          <a:p>
            <a:pPr>
              <a:buNone/>
            </a:pPr>
            <a:r>
              <a:rPr lang="el-GR" sz="28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ΔΟΜΗ ΓΡΑΠΤΗΣ ΕΡΓΑΣΙΑΣ</a:t>
            </a:r>
            <a:endParaRPr lang="el-GR" sz="2800" b="1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73112" y="1959252"/>
            <a:ext cx="5410200" cy="38779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4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itchFamily="34" charset="0"/>
              </a:rPr>
              <a:t>ΕΞΩΦΥΛΛΟ</a:t>
            </a:r>
          </a:p>
          <a:p>
            <a:endParaRPr lang="el-GR" sz="2400" b="1" u="sng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itchFamily="34" charset="0"/>
            </a:endParaRPr>
          </a:p>
          <a:p>
            <a:pPr marL="288925" indent="-288925">
              <a:buFont typeface="Wingdings" pitchFamily="2" charset="2"/>
              <a:buChar char="Ø"/>
            </a:pPr>
            <a:r>
              <a:rPr lang="el-G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itchFamily="34" charset="0"/>
              </a:rPr>
              <a:t> </a:t>
            </a:r>
            <a:r>
              <a:rPr lang="el-GR" sz="2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itchFamily="34" charset="0"/>
              </a:rPr>
              <a:t>Λογότυπο εκπαιδευτικού ιδρύματος</a:t>
            </a:r>
          </a:p>
          <a:p>
            <a:pPr marL="288925" indent="-288925">
              <a:buFont typeface="Wingdings" pitchFamily="2" charset="2"/>
              <a:buChar char="Ø"/>
            </a:pPr>
            <a:r>
              <a:rPr lang="el-GR" sz="2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itchFamily="34" charset="0"/>
              </a:rPr>
              <a:t> Εκπαιδευτικό ίδρυμα</a:t>
            </a:r>
          </a:p>
          <a:p>
            <a:pPr marL="288925" indent="-288925">
              <a:buFont typeface="Wingdings" pitchFamily="2" charset="2"/>
              <a:buChar char="Ø"/>
            </a:pPr>
            <a:r>
              <a:rPr lang="el-GR" sz="2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itchFamily="34" charset="0"/>
              </a:rPr>
              <a:t> Τμήμα </a:t>
            </a:r>
          </a:p>
          <a:p>
            <a:pPr marL="288925" indent="-288925">
              <a:buFont typeface="Wingdings" pitchFamily="2" charset="2"/>
              <a:buChar char="Ø"/>
            </a:pPr>
            <a:r>
              <a:rPr lang="el-GR" sz="2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itchFamily="34" charset="0"/>
              </a:rPr>
              <a:t>Μάθημα</a:t>
            </a:r>
          </a:p>
          <a:p>
            <a:pPr marL="288925" indent="-288925">
              <a:buFont typeface="Wingdings" pitchFamily="2" charset="2"/>
              <a:buChar char="Ø"/>
            </a:pPr>
            <a:r>
              <a:rPr lang="el-GR" sz="2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itchFamily="34" charset="0"/>
              </a:rPr>
              <a:t> Τίτλος εργασίας</a:t>
            </a:r>
          </a:p>
          <a:p>
            <a:pPr marL="288925" indent="-288925">
              <a:buFont typeface="Wingdings" pitchFamily="2" charset="2"/>
              <a:buChar char="Ø"/>
            </a:pPr>
            <a:r>
              <a:rPr lang="el-GR" sz="2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itchFamily="34" charset="0"/>
              </a:rPr>
              <a:t>Όνομα και αριθμός μητρώου σπουδαστή</a:t>
            </a:r>
          </a:p>
          <a:p>
            <a:pPr marL="288925" indent="-288925">
              <a:buFont typeface="Wingdings" pitchFamily="2" charset="2"/>
              <a:buChar char="Ø"/>
            </a:pPr>
            <a:r>
              <a:rPr lang="el-GR" sz="2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itchFamily="34" charset="0"/>
              </a:rPr>
              <a:t>Όνομα διδάσκοντα</a:t>
            </a:r>
          </a:p>
          <a:p>
            <a:pPr marL="288925" indent="-288925">
              <a:buFont typeface="Wingdings" pitchFamily="2" charset="2"/>
              <a:buChar char="Ø"/>
            </a:pPr>
            <a:r>
              <a:rPr lang="el-GR" sz="2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itchFamily="34" charset="0"/>
              </a:rPr>
              <a:t>Τόπος, έτος</a:t>
            </a:r>
            <a:endParaRPr lang="el-GR" sz="2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itchFamily="34" charset="0"/>
            </a:endParaRPr>
          </a:p>
        </p:txBody>
      </p:sp>
    </p:spTree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l-GR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ΠΙΝΑΚΑΣ ΠΕΡΙΕΧΟΜΕΝΩΝ</a:t>
            </a:r>
          </a:p>
          <a:p>
            <a:pPr>
              <a:buNone/>
            </a:pPr>
            <a:r>
              <a:rPr lang="el-GR" sz="2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itchFamily="34" charset="0"/>
              </a:rPr>
              <a:t>Περιέχει όλα τα κεφάλαια και υποκεφάλαια της εργασίας από το κεφάλαιο εισαγωγή έως και τη βιβλιογραφία και τη σελιδοποίησή τους.</a:t>
            </a:r>
          </a:p>
          <a:p>
            <a:pPr>
              <a:buNone/>
            </a:pPr>
            <a:r>
              <a:rPr lang="el-GR" sz="2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itchFamily="34" charset="0"/>
              </a:rPr>
              <a:t>Συνεπώς η αρίθμηση σελίδων ξεκινάει από το κεφάλαιο «</a:t>
            </a:r>
            <a:r>
              <a:rPr lang="el-GR" sz="2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itchFamily="34" charset="0"/>
              </a:rPr>
              <a:t>1. εισαγωγή</a:t>
            </a:r>
            <a:r>
              <a:rPr lang="el-GR" sz="2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itchFamily="34" charset="0"/>
              </a:rPr>
              <a:t>». </a:t>
            </a:r>
          </a:p>
          <a:p>
            <a:pPr>
              <a:buNone/>
            </a:pPr>
            <a:r>
              <a:rPr lang="el-GR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itchFamily="34" charset="0"/>
              </a:rPr>
              <a:t>!</a:t>
            </a:r>
            <a:r>
              <a:rPr lang="el-GR" sz="2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itchFamily="34" charset="0"/>
              </a:rPr>
              <a:t> Ποτέ δεν υπάρχει αρίθμηση σελίδας στο εξώφυλλο και στον πίνακα περιεχομένων.</a:t>
            </a:r>
          </a:p>
          <a:p>
            <a:pPr>
              <a:buNone/>
            </a:pPr>
            <a:endParaRPr lang="el-GR" sz="2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itchFamily="34" charset="0"/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buNone/>
            </a:pPr>
            <a:r>
              <a:rPr lang="el-GR" sz="28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ΔΟΜΗ ΓΡΑΠΤΗΣ ΕΡΓΑΣΙΑΣ</a:t>
            </a:r>
            <a:endParaRPr lang="el-GR" sz="2800" b="1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98" y="648000"/>
            <a:ext cx="7503913" cy="648000"/>
          </a:xfrm>
        </p:spPr>
        <p:txBody>
          <a:bodyPr/>
          <a:lstStyle/>
          <a:p>
            <a:pPr>
              <a:buNone/>
            </a:pPr>
            <a:r>
              <a:rPr lang="el-GR" sz="28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ΔΟΜΗ ΓΡΑΠΤΗΣ ΕΡΓΑΣΙΑΣ</a:t>
            </a:r>
            <a:endParaRPr lang="el-GR" sz="2800" b="1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73112" y="2103437"/>
            <a:ext cx="8458200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4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itchFamily="34" charset="0"/>
              </a:rPr>
              <a:t>ΠΕΡΙΛΗΨΗ ΕΡΓΑΣΙΑΣ</a:t>
            </a:r>
          </a:p>
          <a:p>
            <a:endParaRPr lang="el-GR" sz="2400" b="1" u="sng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itchFamily="34" charset="0"/>
            </a:endParaRPr>
          </a:p>
          <a:p>
            <a:r>
              <a:rPr lang="el-GR" sz="2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itchFamily="34" charset="0"/>
              </a:rPr>
              <a:t>Περιλαμβάνει συνοπτική περιγραφή του σκοπού, της μεθοδολογίας, των αποτελεσμάτων και των συμπερασμάτων που εξήχθησαν από την παρούσα εργασία.</a:t>
            </a:r>
            <a:endParaRPr lang="el-GR" sz="2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itchFamily="34" charset="0"/>
            </a:endParaRPr>
          </a:p>
        </p:txBody>
      </p:sp>
    </p:spTree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l-GR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itchFamily="34" charset="0"/>
              </a:rPr>
              <a:t>1ο ΚΕΦΑΛΑΙΟ: ΕΙΣΑΓΩΓΗ</a:t>
            </a:r>
          </a:p>
          <a:p>
            <a:pPr>
              <a:buSzPct val="100000"/>
              <a:buFont typeface="Wingdings" pitchFamily="2" charset="2"/>
              <a:buChar char="ü"/>
            </a:pPr>
            <a:r>
              <a:rPr lang="el-GR" sz="2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itchFamily="34" charset="0"/>
              </a:rPr>
              <a:t> Σκοπός της εργασίας</a:t>
            </a:r>
          </a:p>
          <a:p>
            <a:pPr>
              <a:buSzPct val="100000"/>
              <a:buFont typeface="Wingdings" pitchFamily="2" charset="2"/>
              <a:buChar char="ü"/>
            </a:pPr>
            <a:r>
              <a:rPr lang="el-GR" sz="2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itchFamily="34" charset="0"/>
              </a:rPr>
              <a:t>Γενική τεχνολογική ενότητα στην οποία κατατάσσεται</a:t>
            </a:r>
          </a:p>
          <a:p>
            <a:pPr>
              <a:buSzPct val="100000"/>
              <a:buFont typeface="Wingdings" pitchFamily="2" charset="2"/>
              <a:buChar char="ü"/>
            </a:pPr>
            <a:r>
              <a:rPr lang="el-GR" sz="2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itchFamily="34" charset="0"/>
              </a:rPr>
              <a:t> Περιγραφή της ενότητας και σύντομη ιστορική εξέλιξή της</a:t>
            </a:r>
          </a:p>
          <a:p>
            <a:pPr>
              <a:buSzPct val="100000"/>
              <a:buFont typeface="Wingdings" pitchFamily="2" charset="2"/>
              <a:buChar char="ü"/>
            </a:pPr>
            <a:r>
              <a:rPr lang="el-GR" sz="2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itchFamily="34" charset="0"/>
              </a:rPr>
              <a:t>Παρουσίαση του προς μελέτη και κατασκευή θέματος </a:t>
            </a:r>
          </a:p>
          <a:p>
            <a:pPr>
              <a:buSzPct val="100000"/>
              <a:buFont typeface="Wingdings" pitchFamily="2" charset="2"/>
              <a:buChar char="ü"/>
            </a:pPr>
            <a:r>
              <a:rPr lang="el-GR" sz="2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itchFamily="34" charset="0"/>
              </a:rPr>
              <a:t>Σύνδεση του θέματος με τη γενική ενότητα που κατατάσσεται (αιτιολόγηση)</a:t>
            </a:r>
          </a:p>
          <a:p>
            <a:pPr>
              <a:buSzPct val="100000"/>
              <a:buNone/>
            </a:pPr>
            <a:endParaRPr lang="el-GR" sz="2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itchFamily="34" charset="0"/>
            </a:endParaRPr>
          </a:p>
          <a:p>
            <a:pPr>
              <a:buSzPct val="100000"/>
              <a:buFont typeface="Wingdings" pitchFamily="2" charset="2"/>
              <a:buChar char="ü"/>
            </a:pPr>
            <a:endParaRPr lang="el-GR" sz="2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itchFamily="34" charset="0"/>
            </a:endParaRPr>
          </a:p>
          <a:p>
            <a:pPr>
              <a:buSzPct val="100000"/>
              <a:buFont typeface="Wingdings" pitchFamily="2" charset="2"/>
              <a:buChar char="ü"/>
            </a:pPr>
            <a:endParaRPr lang="el-GR" sz="2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itchFamily="34" charset="0"/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31998" y="648000"/>
            <a:ext cx="7503913" cy="648000"/>
          </a:xfrm>
        </p:spPr>
        <p:txBody>
          <a:bodyPr/>
          <a:lstStyle/>
          <a:p>
            <a:pPr>
              <a:buNone/>
            </a:pPr>
            <a:r>
              <a:rPr lang="el-GR" sz="28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ΔΟΜΗ ΓΡΑΠΤΗΣ ΕΡΓΑΣΙΑΣ</a:t>
            </a:r>
            <a:endParaRPr lang="el-GR" sz="2800" b="1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3999" y="2095199"/>
            <a:ext cx="8870040" cy="4961238"/>
          </a:xfrm>
        </p:spPr>
        <p:txBody>
          <a:bodyPr/>
          <a:lstStyle/>
          <a:p>
            <a:pPr>
              <a:buNone/>
            </a:pPr>
            <a:r>
              <a:rPr lang="el-GR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itchFamily="34" charset="0"/>
              </a:rPr>
              <a:t>2ο ΚΕΦΑΛΑΙΟ: ΘΕΩΡΗΤΙΚΟ ΥΠΟΒΑΘΡΟ</a:t>
            </a:r>
          </a:p>
          <a:p>
            <a:pPr>
              <a:buSzPct val="100000"/>
              <a:buFont typeface="Wingdings" pitchFamily="2" charset="2"/>
              <a:buChar char="ü"/>
            </a:pPr>
            <a:r>
              <a:rPr lang="el-GR" sz="2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itchFamily="34" charset="0"/>
              </a:rPr>
              <a:t> </a:t>
            </a:r>
            <a:r>
              <a:rPr lang="el-GR" sz="2400" dirty="0" smtClean="0">
                <a:latin typeface="Century Gothic" pitchFamily="34" charset="0"/>
              </a:rPr>
              <a:t>Χρησιμότητα και κοινωνική τοποθέτηση </a:t>
            </a:r>
          </a:p>
          <a:p>
            <a:pPr>
              <a:buSzPct val="100000"/>
              <a:buFont typeface="Wingdings" pitchFamily="2" charset="2"/>
              <a:buChar char="ü"/>
            </a:pPr>
            <a:r>
              <a:rPr lang="el-GR" sz="2400" dirty="0" smtClean="0">
                <a:latin typeface="Century Gothic" pitchFamily="34" charset="0"/>
              </a:rPr>
              <a:t>Ιστορική εξέλιξη </a:t>
            </a:r>
          </a:p>
          <a:p>
            <a:pPr>
              <a:buSzPct val="100000"/>
              <a:buFont typeface="Wingdings" pitchFamily="2" charset="2"/>
              <a:buChar char="ü"/>
            </a:pPr>
            <a:r>
              <a:rPr lang="el-GR" sz="2400" dirty="0" smtClean="0">
                <a:latin typeface="Century Gothic" pitchFamily="34" charset="0"/>
              </a:rPr>
              <a:t>Επιστημονικά στοιχεία και θεωρίες που σχετίζονται με το θέμα </a:t>
            </a:r>
          </a:p>
          <a:p>
            <a:pPr>
              <a:buSzPct val="100000"/>
              <a:buFont typeface="Wingdings" pitchFamily="2" charset="2"/>
              <a:buChar char="ü"/>
            </a:pPr>
            <a:r>
              <a:rPr lang="el-GR" sz="2400" dirty="0" smtClean="0">
                <a:latin typeface="Century Gothic" pitchFamily="34" charset="0"/>
              </a:rPr>
              <a:t>Σύγχρονη έρευνα σχετικά με το θέμα (χρησιμότητα στη σύγχρονη κοινωνία, σύγχρονες ερευνητικές κατευθύνσεις) </a:t>
            </a:r>
          </a:p>
          <a:p>
            <a:pPr>
              <a:buSzPct val="100000"/>
              <a:buFont typeface="Wingdings" pitchFamily="2" charset="2"/>
              <a:buChar char="ü"/>
            </a:pPr>
            <a:r>
              <a:rPr lang="el-GR" sz="2400" dirty="0" smtClean="0">
                <a:latin typeface="Century Gothic" pitchFamily="34" charset="0"/>
              </a:rPr>
              <a:t>Επιδράσεις/ επιπτώσεις από τη χρήση του στην κοινωνία, στο περιβάλλον, στον πολιτισμό κ.α.</a:t>
            </a:r>
            <a:endParaRPr lang="el-GR" sz="2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itchFamily="34" charset="0"/>
            </a:endParaRPr>
          </a:p>
          <a:p>
            <a:pPr>
              <a:buSzPct val="100000"/>
              <a:buFont typeface="Wingdings" pitchFamily="2" charset="2"/>
              <a:buChar char="ü"/>
            </a:pPr>
            <a:endParaRPr lang="el-GR" sz="2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itchFamily="34" charset="0"/>
            </a:endParaRPr>
          </a:p>
          <a:p>
            <a:pPr>
              <a:buSzPct val="100000"/>
              <a:buFont typeface="Wingdings" pitchFamily="2" charset="2"/>
              <a:buChar char="ü"/>
            </a:pPr>
            <a:endParaRPr lang="el-GR" sz="2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itchFamily="34" charset="0"/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31998" y="648000"/>
            <a:ext cx="7503913" cy="648000"/>
          </a:xfrm>
        </p:spPr>
        <p:txBody>
          <a:bodyPr/>
          <a:lstStyle/>
          <a:p>
            <a:pPr>
              <a:buNone/>
            </a:pPr>
            <a:r>
              <a:rPr lang="el-GR" sz="28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ΔΟΜΗ ΓΡΑΠΤΗΣ ΕΡΓΑΣΙΑΣ</a:t>
            </a:r>
            <a:endParaRPr lang="el-GR" sz="2800" b="1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3999" y="1798637"/>
            <a:ext cx="8870040" cy="5486400"/>
          </a:xfrm>
        </p:spPr>
        <p:txBody>
          <a:bodyPr/>
          <a:lstStyle/>
          <a:p>
            <a:pPr>
              <a:buNone/>
            </a:pPr>
            <a:r>
              <a:rPr lang="el-GR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itchFamily="34" charset="0"/>
              </a:rPr>
              <a:t>3ο ΚΕΦΑΛΑΙΟ: ΚΑΤΑΣΚΕΥΗ ΕΡΓΟΥ</a:t>
            </a:r>
          </a:p>
          <a:p>
            <a:pPr>
              <a:buSzPct val="100000"/>
              <a:buFont typeface="Wingdings" pitchFamily="2" charset="2"/>
              <a:buChar char="ü"/>
            </a:pPr>
            <a:r>
              <a:rPr lang="el-GR" sz="2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itchFamily="34" charset="0"/>
              </a:rPr>
              <a:t> Τεχνική περιγραφή του έργου</a:t>
            </a:r>
          </a:p>
          <a:p>
            <a:pPr>
              <a:buSzPct val="100000"/>
              <a:buFont typeface="Wingdings" pitchFamily="2" charset="2"/>
              <a:buChar char="ü"/>
            </a:pPr>
            <a:r>
              <a:rPr lang="el-GR" sz="2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itchFamily="34" charset="0"/>
              </a:rPr>
              <a:t> Τεχνικά σχέδια</a:t>
            </a:r>
          </a:p>
          <a:p>
            <a:pPr>
              <a:buSzPct val="100000"/>
              <a:buFont typeface="Wingdings" pitchFamily="2" charset="2"/>
              <a:buChar char="ü"/>
            </a:pPr>
            <a:r>
              <a:rPr lang="el-GR" sz="2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itchFamily="34" charset="0"/>
              </a:rPr>
              <a:t>Φωτογραφίες</a:t>
            </a:r>
          </a:p>
          <a:p>
            <a:pPr>
              <a:buSzPct val="100000"/>
              <a:buFont typeface="Wingdings" pitchFamily="2" charset="2"/>
              <a:buChar char="ü"/>
            </a:pPr>
            <a:r>
              <a:rPr lang="el-GR" sz="2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itchFamily="34" charset="0"/>
              </a:rPr>
              <a:t>Πορεία εργασίας (ή ημερολόγιο)</a:t>
            </a:r>
          </a:p>
          <a:p>
            <a:pPr>
              <a:buSzPct val="100000"/>
              <a:buFont typeface="Wingdings" pitchFamily="2" charset="2"/>
              <a:buChar char="ü"/>
            </a:pPr>
            <a:r>
              <a:rPr lang="el-GR" sz="2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itchFamily="34" charset="0"/>
              </a:rPr>
              <a:t>Κατάλογος υλικών</a:t>
            </a:r>
          </a:p>
          <a:p>
            <a:pPr>
              <a:buSzPct val="100000"/>
              <a:buFont typeface="Wingdings" pitchFamily="2" charset="2"/>
              <a:buChar char="ü"/>
            </a:pPr>
            <a:r>
              <a:rPr lang="el-GR" sz="2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itchFamily="34" charset="0"/>
              </a:rPr>
              <a:t>Κατάλογος εργαλείων, μηχανημάτων, συσκευών</a:t>
            </a:r>
          </a:p>
          <a:p>
            <a:pPr>
              <a:buSzPct val="100000"/>
              <a:buFont typeface="Wingdings" pitchFamily="2" charset="2"/>
              <a:buChar char="ü"/>
            </a:pPr>
            <a:r>
              <a:rPr lang="el-GR" sz="2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itchFamily="34" charset="0"/>
              </a:rPr>
              <a:t>Διάγραμμα ροής εργασιών</a:t>
            </a:r>
          </a:p>
          <a:p>
            <a:pPr>
              <a:buSzPct val="100000"/>
              <a:buFont typeface="Wingdings" pitchFamily="2" charset="2"/>
              <a:buChar char="ü"/>
            </a:pPr>
            <a:r>
              <a:rPr lang="el-GR" sz="2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itchFamily="34" charset="0"/>
              </a:rPr>
              <a:t>Αποκλίσεις από τον αρχικό σχεδιασμό και χρονικό προγραμματισμό</a:t>
            </a:r>
          </a:p>
          <a:p>
            <a:pPr>
              <a:buSzPct val="100000"/>
              <a:buFont typeface="Wingdings" pitchFamily="2" charset="2"/>
              <a:buChar char="ü"/>
            </a:pPr>
            <a:r>
              <a:rPr lang="el-GR" sz="2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itchFamily="34" charset="0"/>
              </a:rPr>
              <a:t>Κόστος</a:t>
            </a:r>
          </a:p>
          <a:p>
            <a:pPr>
              <a:buSzPct val="100000"/>
              <a:buNone/>
            </a:pPr>
            <a:endParaRPr lang="el-GR" sz="2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itchFamily="34" charset="0"/>
            </a:endParaRPr>
          </a:p>
          <a:p>
            <a:pPr>
              <a:buSzPct val="100000"/>
              <a:buFont typeface="Wingdings" pitchFamily="2" charset="2"/>
              <a:buChar char="ü"/>
            </a:pPr>
            <a:endParaRPr lang="el-GR" sz="2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itchFamily="34" charset="0"/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31998" y="648000"/>
            <a:ext cx="7503913" cy="648000"/>
          </a:xfrm>
        </p:spPr>
        <p:txBody>
          <a:bodyPr/>
          <a:lstStyle/>
          <a:p>
            <a:pPr>
              <a:buNone/>
            </a:pPr>
            <a:r>
              <a:rPr lang="el-GR" sz="28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ΔΟΜΗ ΓΡΑΠΤΗΣ ΕΡΓΑΣΙΑΣ</a:t>
            </a:r>
            <a:endParaRPr lang="el-GR" sz="2800" b="1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312" y="2179637"/>
            <a:ext cx="8870040" cy="4384799"/>
          </a:xfrm>
        </p:spPr>
        <p:txBody>
          <a:bodyPr/>
          <a:lstStyle/>
          <a:p>
            <a:pPr>
              <a:buNone/>
            </a:pPr>
            <a:r>
              <a:rPr lang="el-GR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itchFamily="34" charset="0"/>
              </a:rPr>
              <a:t>4ο ΚΕΦΑΛΑΙΟ: ΣΥΜΠΕΡΑΣΜΑΤΑ</a:t>
            </a:r>
          </a:p>
          <a:p>
            <a:pPr>
              <a:buSzPct val="100000"/>
              <a:buNone/>
            </a:pPr>
            <a:r>
              <a:rPr lang="el-GR" sz="2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itchFamily="34" charset="0"/>
              </a:rPr>
              <a:t>Τα συμπεράσματα αποτελούν την κριτική αποτίμηση της εργασίας σας. </a:t>
            </a:r>
          </a:p>
          <a:p>
            <a:pPr>
              <a:buSzPct val="100000"/>
              <a:buNone/>
            </a:pPr>
            <a:r>
              <a:rPr lang="el-GR" sz="2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itchFamily="34" charset="0"/>
              </a:rPr>
              <a:t>Μπορεί να αφορούν στο θέμα ή την τεχνολογική ενότητα του θέματός σας, αλλά και στην ίδια την πορεία εργασίας σας (π.χ. επιλογές που κάνατε, προβλήματα που αντιμετωπίσατε, σύγκλιση αρχικών στόχων/ιδέας με το τελικό αποτέλεσμα) κτλ.</a:t>
            </a:r>
          </a:p>
          <a:p>
            <a:pPr>
              <a:buSzPct val="100000"/>
              <a:buNone/>
            </a:pPr>
            <a:r>
              <a:rPr lang="el-GR" sz="2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itchFamily="34" charset="0"/>
              </a:rPr>
              <a:t>Προτάσεις για μελλοντική εργασία </a:t>
            </a:r>
          </a:p>
          <a:p>
            <a:pPr>
              <a:buSzPct val="100000"/>
              <a:buFont typeface="Wingdings" pitchFamily="2" charset="2"/>
              <a:buChar char="ü"/>
            </a:pPr>
            <a:endParaRPr lang="el-GR" sz="2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itchFamily="34" charset="0"/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31998" y="648000"/>
            <a:ext cx="7503913" cy="648000"/>
          </a:xfrm>
        </p:spPr>
        <p:txBody>
          <a:bodyPr/>
          <a:lstStyle/>
          <a:p>
            <a:pPr>
              <a:buNone/>
            </a:pPr>
            <a:r>
              <a:rPr lang="el-GR" sz="28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ΔΟΜΗ ΓΡΑΠΤΗΣ ΕΡΓΑΣΙΑΣ</a:t>
            </a:r>
            <a:endParaRPr lang="el-GR" sz="2800" b="1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</p:cSld>
  <p:clrMapOvr>
    <a:masterClrMapping/>
  </p:clrMapOvr>
  <p:transition/>
</p:sld>
</file>

<file path=ppt/theme/theme1.xml><?xml version="1.0" encoding="utf-8"?>
<a:theme xmlns:a="http://schemas.openxmlformats.org/drawingml/2006/main" name="Προεπιλογή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Inspiratio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139</TotalTime>
  <Words>924</Words>
  <Application>Microsoft Office PowerPoint</Application>
  <PresentationFormat>Custom</PresentationFormat>
  <Paragraphs>135</Paragraphs>
  <Slides>18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18</vt:i4>
      </vt:variant>
    </vt:vector>
  </HeadingPairs>
  <TitlesOfParts>
    <vt:vector size="20" baseType="lpstr">
      <vt:lpstr>Προεπιλογή</vt:lpstr>
      <vt:lpstr>Inspiration</vt:lpstr>
      <vt:lpstr>Slide 1</vt:lpstr>
      <vt:lpstr>ΠΕΡΙΕΧΟΜΕΝΑ ΓΡΑΠΤΗΣ ΕΡΓΑΣΙΑΣ</vt:lpstr>
      <vt:lpstr>ΔΟΜΗ ΓΡΑΠΤΗΣ ΕΡΓΑΣΙΑΣ</vt:lpstr>
      <vt:lpstr>ΔΟΜΗ ΓΡΑΠΤΗΣ ΕΡΓΑΣΙΑΣ</vt:lpstr>
      <vt:lpstr>ΔΟΜΗ ΓΡΑΠΤΗΣ ΕΡΓΑΣΙΑΣ</vt:lpstr>
      <vt:lpstr>ΔΟΜΗ ΓΡΑΠΤΗΣ ΕΡΓΑΣΙΑΣ</vt:lpstr>
      <vt:lpstr>ΔΟΜΗ ΓΡΑΠΤΗΣ ΕΡΓΑΣΙΑΣ</vt:lpstr>
      <vt:lpstr>ΔΟΜΗ ΓΡΑΠΤΗΣ ΕΡΓΑΣΙΑΣ</vt:lpstr>
      <vt:lpstr>ΔΟΜΗ ΓΡΑΠΤΗΣ ΕΡΓΑΣΙΑΣ</vt:lpstr>
      <vt:lpstr>ΔΟΜΗ ΓΡΑΠΤΗΣ ΕΡΓΑΣΙΑΣ</vt:lpstr>
      <vt:lpstr>ΔΟΜΗ ΓΡΑΠΤΗΣ ΕΡΓΑΣΙΑΣ</vt:lpstr>
      <vt:lpstr>ΜΟΡΦΟΠΟΙΗΣΗ ΓΡΑΠΤΗΣ ΕΡΓΑΣΙΑΣ</vt:lpstr>
      <vt:lpstr>ΜΟΡΦΟΠΟΙΗΣΗ ΓΡΑΠΤΗΣ ΕΡΓΑΣΙΑΣ</vt:lpstr>
      <vt:lpstr>ΒΙΒΛΙΟΓΡΑΦΙΚΕΣ ΠΗΓΕΣ</vt:lpstr>
      <vt:lpstr>ΠΕΡΙΕΧΟΜΕΝΑ ΠΑΡΟΥΣΙΑΣΗΣ</vt:lpstr>
      <vt:lpstr>ΟΔΗΓΙΕΣ ΓΙΑ ΤΗΝ ΠΑΡΟΥΣΙΑΣΗ...</vt:lpstr>
      <vt:lpstr>ΟΔΗΓΙΕΣ ΓΙΑ ΤΗΝ ΠΑΡΟΥΣΙΑΣΗ...</vt:lpstr>
      <vt:lpstr>ΟΔΗΓΙΕΣ ΓΙΑ ΤΗΝ ΠΑΡΟΥΣΙΑΣΗ...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VICKY</dc:creator>
  <cp:lastModifiedBy>VICKY</cp:lastModifiedBy>
  <cp:revision>26</cp:revision>
  <dcterms:created xsi:type="dcterms:W3CDTF">2012-11-12T05:26:30Z</dcterms:created>
  <dcterms:modified xsi:type="dcterms:W3CDTF">2015-11-02T22:21:31Z</dcterms:modified>
</cp:coreProperties>
</file>