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74" r:id="rId8"/>
    <p:sldId id="275" r:id="rId9"/>
    <p:sldId id="262" r:id="rId10"/>
    <p:sldId id="273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00FF"/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4" d="100"/>
          <a:sy n="84" d="100"/>
        </p:scale>
        <p:origin x="658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5AC47-BC73-48CA-B195-741DFC950DC9}" type="datetimeFigureOut">
              <a:rPr lang="el-GR" smtClean="0"/>
              <a:t>12/1/2022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D3C70-D488-40D9-BC30-30900498311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652308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5AC47-BC73-48CA-B195-741DFC950DC9}" type="datetimeFigureOut">
              <a:rPr lang="el-GR" smtClean="0"/>
              <a:t>12/1/2022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D3C70-D488-40D9-BC30-30900498311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705945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5AC47-BC73-48CA-B195-741DFC950DC9}" type="datetimeFigureOut">
              <a:rPr lang="el-GR" smtClean="0"/>
              <a:t>12/1/2022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D3C70-D488-40D9-BC30-30900498311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48597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5AC47-BC73-48CA-B195-741DFC950DC9}" type="datetimeFigureOut">
              <a:rPr lang="el-GR" smtClean="0"/>
              <a:t>12/1/2022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D3C70-D488-40D9-BC30-30900498311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798757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5AC47-BC73-48CA-B195-741DFC950DC9}" type="datetimeFigureOut">
              <a:rPr lang="el-GR" smtClean="0"/>
              <a:t>12/1/2022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D3C70-D488-40D9-BC30-30900498311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430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5AC47-BC73-48CA-B195-741DFC950DC9}" type="datetimeFigureOut">
              <a:rPr lang="el-GR" smtClean="0"/>
              <a:t>12/1/2022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D3C70-D488-40D9-BC30-30900498311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82978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5AC47-BC73-48CA-B195-741DFC950DC9}" type="datetimeFigureOut">
              <a:rPr lang="el-GR" smtClean="0"/>
              <a:t>12/1/2022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D3C70-D488-40D9-BC30-30900498311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78375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5AC47-BC73-48CA-B195-741DFC950DC9}" type="datetimeFigureOut">
              <a:rPr lang="el-GR" smtClean="0"/>
              <a:t>12/1/2022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D3C70-D488-40D9-BC30-30900498311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83756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5AC47-BC73-48CA-B195-741DFC950DC9}" type="datetimeFigureOut">
              <a:rPr lang="el-GR" smtClean="0"/>
              <a:t>12/1/2022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D3C70-D488-40D9-BC30-30900498311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59324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5AC47-BC73-48CA-B195-741DFC950DC9}" type="datetimeFigureOut">
              <a:rPr lang="el-GR" smtClean="0"/>
              <a:t>12/1/2022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D3C70-D488-40D9-BC30-30900498311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183380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5AC47-BC73-48CA-B195-741DFC950DC9}" type="datetimeFigureOut">
              <a:rPr lang="el-GR" smtClean="0"/>
              <a:t>12/1/2022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D3C70-D488-40D9-BC30-30900498311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56051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A5AC47-BC73-48CA-B195-741DFC950DC9}" type="datetimeFigureOut">
              <a:rPr lang="el-GR" smtClean="0"/>
              <a:t>12/1/2022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DD3C70-D488-40D9-BC30-30900498311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19966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0.png"/><Relationship Id="rId13" Type="http://schemas.openxmlformats.org/officeDocument/2006/relationships/image" Target="../media/image74.png"/><Relationship Id="rId18" Type="http://schemas.openxmlformats.org/officeDocument/2006/relationships/image" Target="../media/image79.png"/><Relationship Id="rId3" Type="http://schemas.openxmlformats.org/officeDocument/2006/relationships/image" Target="../media/image65.png"/><Relationship Id="rId7" Type="http://schemas.openxmlformats.org/officeDocument/2006/relationships/image" Target="../media/image69.png"/><Relationship Id="rId12" Type="http://schemas.openxmlformats.org/officeDocument/2006/relationships/image" Target="../media/image73.png"/><Relationship Id="rId17" Type="http://schemas.openxmlformats.org/officeDocument/2006/relationships/image" Target="../media/image78.png"/><Relationship Id="rId2" Type="http://schemas.openxmlformats.org/officeDocument/2006/relationships/image" Target="../media/image64.png"/><Relationship Id="rId16" Type="http://schemas.openxmlformats.org/officeDocument/2006/relationships/image" Target="../media/image7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8.png"/><Relationship Id="rId11" Type="http://schemas.openxmlformats.org/officeDocument/2006/relationships/image" Target="../media/image72.png"/><Relationship Id="rId5" Type="http://schemas.openxmlformats.org/officeDocument/2006/relationships/image" Target="../media/image67.png"/><Relationship Id="rId15" Type="http://schemas.openxmlformats.org/officeDocument/2006/relationships/image" Target="../media/image76.png"/><Relationship Id="rId10" Type="http://schemas.openxmlformats.org/officeDocument/2006/relationships/image" Target="../media/image71.png"/><Relationship Id="rId19" Type="http://schemas.openxmlformats.org/officeDocument/2006/relationships/image" Target="../media/image80.png"/><Relationship Id="rId4" Type="http://schemas.openxmlformats.org/officeDocument/2006/relationships/image" Target="../media/image66.png"/><Relationship Id="rId9" Type="http://schemas.openxmlformats.org/officeDocument/2006/relationships/image" Target="../media/image70.png"/><Relationship Id="rId14" Type="http://schemas.openxmlformats.org/officeDocument/2006/relationships/image" Target="../media/image75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4.png"/><Relationship Id="rId3" Type="http://schemas.openxmlformats.org/officeDocument/2006/relationships/image" Target="../media/image420.png"/><Relationship Id="rId7" Type="http://schemas.openxmlformats.org/officeDocument/2006/relationships/image" Target="../media/image83.png"/><Relationship Id="rId2" Type="http://schemas.openxmlformats.org/officeDocument/2006/relationships/image" Target="../media/image4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50.png"/><Relationship Id="rId5" Type="http://schemas.openxmlformats.org/officeDocument/2006/relationships/image" Target="../media/image82.png"/><Relationship Id="rId4" Type="http://schemas.openxmlformats.org/officeDocument/2006/relationships/image" Target="../media/image81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1.png"/><Relationship Id="rId3" Type="http://schemas.openxmlformats.org/officeDocument/2006/relationships/image" Target="../media/image86.png"/><Relationship Id="rId7" Type="http://schemas.openxmlformats.org/officeDocument/2006/relationships/image" Target="../media/image90.png"/><Relationship Id="rId2" Type="http://schemas.openxmlformats.org/officeDocument/2006/relationships/image" Target="../media/image8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9.png"/><Relationship Id="rId11" Type="http://schemas.openxmlformats.org/officeDocument/2006/relationships/image" Target="../media/image94.png"/><Relationship Id="rId5" Type="http://schemas.openxmlformats.org/officeDocument/2006/relationships/image" Target="../media/image88.png"/><Relationship Id="rId10" Type="http://schemas.openxmlformats.org/officeDocument/2006/relationships/image" Target="../media/image93.png"/><Relationship Id="rId4" Type="http://schemas.openxmlformats.org/officeDocument/2006/relationships/image" Target="../media/image87.png"/><Relationship Id="rId9" Type="http://schemas.openxmlformats.org/officeDocument/2006/relationships/image" Target="../media/image92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40.png"/><Relationship Id="rId13" Type="http://schemas.openxmlformats.org/officeDocument/2006/relationships/image" Target="../media/image690.png"/><Relationship Id="rId18" Type="http://schemas.openxmlformats.org/officeDocument/2006/relationships/image" Target="../media/image101.png"/><Relationship Id="rId3" Type="http://schemas.openxmlformats.org/officeDocument/2006/relationships/image" Target="../media/image95.png"/><Relationship Id="rId21" Type="http://schemas.openxmlformats.org/officeDocument/2006/relationships/image" Target="../media/image104.png"/><Relationship Id="rId7" Type="http://schemas.openxmlformats.org/officeDocument/2006/relationships/image" Target="../media/image630.png"/><Relationship Id="rId12" Type="http://schemas.openxmlformats.org/officeDocument/2006/relationships/image" Target="../media/image680.png"/><Relationship Id="rId17" Type="http://schemas.openxmlformats.org/officeDocument/2006/relationships/image" Target="../media/image100.png"/><Relationship Id="rId2" Type="http://schemas.openxmlformats.org/officeDocument/2006/relationships/image" Target="../media/image580.png"/><Relationship Id="rId16" Type="http://schemas.openxmlformats.org/officeDocument/2006/relationships/image" Target="../media/image720.png"/><Relationship Id="rId20" Type="http://schemas.openxmlformats.org/officeDocument/2006/relationships/image" Target="../media/image10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20.png"/><Relationship Id="rId11" Type="http://schemas.openxmlformats.org/officeDocument/2006/relationships/image" Target="../media/image98.png"/><Relationship Id="rId5" Type="http://schemas.openxmlformats.org/officeDocument/2006/relationships/image" Target="../media/image96.png"/><Relationship Id="rId15" Type="http://schemas.openxmlformats.org/officeDocument/2006/relationships/image" Target="../media/image99.png"/><Relationship Id="rId10" Type="http://schemas.openxmlformats.org/officeDocument/2006/relationships/image" Target="../media/image660.png"/><Relationship Id="rId19" Type="http://schemas.openxmlformats.org/officeDocument/2006/relationships/image" Target="../media/image102.png"/><Relationship Id="rId4" Type="http://schemas.openxmlformats.org/officeDocument/2006/relationships/image" Target="../media/image600.png"/><Relationship Id="rId9" Type="http://schemas.openxmlformats.org/officeDocument/2006/relationships/image" Target="../media/image97.png"/><Relationship Id="rId14" Type="http://schemas.openxmlformats.org/officeDocument/2006/relationships/image" Target="../media/image700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1.png"/><Relationship Id="rId3" Type="http://schemas.openxmlformats.org/officeDocument/2006/relationships/image" Target="../media/image106.png"/><Relationship Id="rId21" Type="http://schemas.openxmlformats.org/officeDocument/2006/relationships/image" Target="../media/image116.png"/><Relationship Id="rId7" Type="http://schemas.openxmlformats.org/officeDocument/2006/relationships/image" Target="../media/image110.png"/><Relationship Id="rId12" Type="http://schemas.openxmlformats.org/officeDocument/2006/relationships/image" Target="../media/image114.png"/><Relationship Id="rId2" Type="http://schemas.openxmlformats.org/officeDocument/2006/relationships/image" Target="../media/image105.png"/><Relationship Id="rId20" Type="http://schemas.openxmlformats.org/officeDocument/2006/relationships/image" Target="../media/image1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9.png"/><Relationship Id="rId11" Type="http://schemas.openxmlformats.org/officeDocument/2006/relationships/image" Target="../media/image860.png"/><Relationship Id="rId5" Type="http://schemas.openxmlformats.org/officeDocument/2006/relationships/image" Target="../media/image108.png"/><Relationship Id="rId23" Type="http://schemas.openxmlformats.org/officeDocument/2006/relationships/image" Target="../media/image118.png"/><Relationship Id="rId10" Type="http://schemas.openxmlformats.org/officeDocument/2006/relationships/image" Target="../media/image113.png"/><Relationship Id="rId19" Type="http://schemas.openxmlformats.org/officeDocument/2006/relationships/image" Target="../media/image910.png"/><Relationship Id="rId4" Type="http://schemas.openxmlformats.org/officeDocument/2006/relationships/image" Target="../media/image107.png"/><Relationship Id="rId9" Type="http://schemas.openxmlformats.org/officeDocument/2006/relationships/image" Target="../media/image112.png"/><Relationship Id="rId22" Type="http://schemas.openxmlformats.org/officeDocument/2006/relationships/image" Target="../media/image117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30.png"/><Relationship Id="rId7" Type="http://schemas.openxmlformats.org/officeDocument/2006/relationships/image" Target="../media/image121.png"/><Relationship Id="rId2" Type="http://schemas.openxmlformats.org/officeDocument/2006/relationships/image" Target="../media/image1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0.png"/><Relationship Id="rId5" Type="http://schemas.openxmlformats.org/officeDocument/2006/relationships/image" Target="../media/image950.png"/><Relationship Id="rId4" Type="http://schemas.openxmlformats.org/officeDocument/2006/relationships/image" Target="../media/image940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8.png"/><Relationship Id="rId13" Type="http://schemas.openxmlformats.org/officeDocument/2006/relationships/image" Target="../media/image1090.png"/><Relationship Id="rId3" Type="http://schemas.openxmlformats.org/officeDocument/2006/relationships/image" Target="../media/image123.png"/><Relationship Id="rId7" Type="http://schemas.openxmlformats.org/officeDocument/2006/relationships/image" Target="../media/image127.png"/><Relationship Id="rId12" Type="http://schemas.openxmlformats.org/officeDocument/2006/relationships/image" Target="../media/image131.png"/><Relationship Id="rId2" Type="http://schemas.openxmlformats.org/officeDocument/2006/relationships/image" Target="../media/image12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6.png"/><Relationship Id="rId11" Type="http://schemas.openxmlformats.org/officeDocument/2006/relationships/image" Target="../media/image1070.png"/><Relationship Id="rId5" Type="http://schemas.openxmlformats.org/officeDocument/2006/relationships/image" Target="../media/image125.png"/><Relationship Id="rId10" Type="http://schemas.openxmlformats.org/officeDocument/2006/relationships/image" Target="../media/image130.png"/><Relationship Id="rId4" Type="http://schemas.openxmlformats.org/officeDocument/2006/relationships/image" Target="../media/image124.png"/><Relationship Id="rId9" Type="http://schemas.openxmlformats.org/officeDocument/2006/relationships/image" Target="../media/image129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7.png"/><Relationship Id="rId13" Type="http://schemas.openxmlformats.org/officeDocument/2006/relationships/image" Target="../media/image1110.png"/><Relationship Id="rId3" Type="http://schemas.openxmlformats.org/officeDocument/2006/relationships/image" Target="../media/image123.png"/><Relationship Id="rId7" Type="http://schemas.openxmlformats.org/officeDocument/2006/relationships/image" Target="../media/image126.png"/><Relationship Id="rId12" Type="http://schemas.openxmlformats.org/officeDocument/2006/relationships/image" Target="../media/image1100.png"/><Relationship Id="rId2" Type="http://schemas.openxmlformats.org/officeDocument/2006/relationships/image" Target="../media/image122.png"/><Relationship Id="rId16" Type="http://schemas.openxmlformats.org/officeDocument/2006/relationships/image" Target="../media/image114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5.png"/><Relationship Id="rId11" Type="http://schemas.openxmlformats.org/officeDocument/2006/relationships/image" Target="../media/image131.png"/><Relationship Id="rId5" Type="http://schemas.openxmlformats.org/officeDocument/2006/relationships/image" Target="../media/image124.png"/><Relationship Id="rId15" Type="http://schemas.openxmlformats.org/officeDocument/2006/relationships/image" Target="../media/image1130.png"/><Relationship Id="rId10" Type="http://schemas.openxmlformats.org/officeDocument/2006/relationships/image" Target="../media/image129.png"/><Relationship Id="rId4" Type="http://schemas.openxmlformats.org/officeDocument/2006/relationships/image" Target="../media/image130.png"/><Relationship Id="rId9" Type="http://schemas.openxmlformats.org/officeDocument/2006/relationships/image" Target="../media/image132.png"/><Relationship Id="rId14" Type="http://schemas.openxmlformats.org/officeDocument/2006/relationships/image" Target="../media/image133.png"/></Relationships>
</file>

<file path=ppt/slides/_rels/slide18.xml.rels><?xml version="1.0" encoding="UTF-8" standalone="yes"?>
<Relationships xmlns="http://schemas.openxmlformats.org/package/2006/relationships"><Relationship Id="rId18" Type="http://schemas.openxmlformats.org/officeDocument/2006/relationships/image" Target="../media/image135.png"/><Relationship Id="rId26" Type="http://schemas.openxmlformats.org/officeDocument/2006/relationships/image" Target="../media/image143.png"/><Relationship Id="rId13" Type="http://schemas.openxmlformats.org/officeDocument/2006/relationships/image" Target="../media/image1240.png"/><Relationship Id="rId21" Type="http://schemas.openxmlformats.org/officeDocument/2006/relationships/image" Target="../media/image138.png"/><Relationship Id="rId17" Type="http://schemas.openxmlformats.org/officeDocument/2006/relationships/image" Target="../media/image1280.png"/><Relationship Id="rId25" Type="http://schemas.openxmlformats.org/officeDocument/2006/relationships/image" Target="../media/image142.png"/><Relationship Id="rId12" Type="http://schemas.openxmlformats.org/officeDocument/2006/relationships/image" Target="../media/image1230.png"/><Relationship Id="rId2" Type="http://schemas.openxmlformats.org/officeDocument/2006/relationships/image" Target="../media/image134.png"/><Relationship Id="rId16" Type="http://schemas.openxmlformats.org/officeDocument/2006/relationships/image" Target="../media/image1270.png"/><Relationship Id="rId20" Type="http://schemas.openxmlformats.org/officeDocument/2006/relationships/image" Target="../media/image137.png"/><Relationship Id="rId29" Type="http://schemas.openxmlformats.org/officeDocument/2006/relationships/image" Target="../media/image1290.png"/><Relationship Id="rId1" Type="http://schemas.openxmlformats.org/officeDocument/2006/relationships/slideLayout" Target="../slideLayouts/slideLayout2.xml"/><Relationship Id="rId24" Type="http://schemas.openxmlformats.org/officeDocument/2006/relationships/image" Target="../media/image141.png"/><Relationship Id="rId23" Type="http://schemas.openxmlformats.org/officeDocument/2006/relationships/image" Target="../media/image140.png"/><Relationship Id="rId28" Type="http://schemas.openxmlformats.org/officeDocument/2006/relationships/image" Target="../media/image145.png"/><Relationship Id="rId19" Type="http://schemas.openxmlformats.org/officeDocument/2006/relationships/image" Target="../media/image136.png"/><Relationship Id="rId22" Type="http://schemas.openxmlformats.org/officeDocument/2006/relationships/image" Target="../media/image139.png"/><Relationship Id="rId27" Type="http://schemas.openxmlformats.org/officeDocument/2006/relationships/image" Target="../media/image144.png"/><Relationship Id="rId30" Type="http://schemas.openxmlformats.org/officeDocument/2006/relationships/image" Target="../media/image1300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1.png"/><Relationship Id="rId13" Type="http://schemas.openxmlformats.org/officeDocument/2006/relationships/image" Target="../media/image1240.png"/><Relationship Id="rId3" Type="http://schemas.openxmlformats.org/officeDocument/2006/relationships/image" Target="../media/image136.png"/><Relationship Id="rId7" Type="http://schemas.openxmlformats.org/officeDocument/2006/relationships/image" Target="../media/image140.png"/><Relationship Id="rId12" Type="http://schemas.openxmlformats.org/officeDocument/2006/relationships/image" Target="../media/image1230.png"/><Relationship Id="rId17" Type="http://schemas.openxmlformats.org/officeDocument/2006/relationships/image" Target="../media/image1320.png"/><Relationship Id="rId2" Type="http://schemas.openxmlformats.org/officeDocument/2006/relationships/image" Target="../media/image135.png"/><Relationship Id="rId16" Type="http://schemas.openxmlformats.org/officeDocument/2006/relationships/image" Target="../media/image13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9.png"/><Relationship Id="rId11" Type="http://schemas.openxmlformats.org/officeDocument/2006/relationships/image" Target="../media/image144.png"/><Relationship Id="rId5" Type="http://schemas.openxmlformats.org/officeDocument/2006/relationships/image" Target="../media/image138.png"/><Relationship Id="rId15" Type="http://schemas.openxmlformats.org/officeDocument/2006/relationships/image" Target="../media/image134.png"/><Relationship Id="rId10" Type="http://schemas.openxmlformats.org/officeDocument/2006/relationships/image" Target="../media/image143.png"/><Relationship Id="rId4" Type="http://schemas.openxmlformats.org/officeDocument/2006/relationships/image" Target="../media/image137.png"/><Relationship Id="rId9" Type="http://schemas.openxmlformats.org/officeDocument/2006/relationships/image" Target="../media/image142.png"/><Relationship Id="rId14" Type="http://schemas.openxmlformats.org/officeDocument/2006/relationships/image" Target="../media/image14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2.png"/><Relationship Id="rId13" Type="http://schemas.openxmlformats.org/officeDocument/2006/relationships/image" Target="../media/image1210.png"/><Relationship Id="rId3" Type="http://schemas.openxmlformats.org/officeDocument/2006/relationships/image" Target="../media/image147.png"/><Relationship Id="rId7" Type="http://schemas.openxmlformats.org/officeDocument/2006/relationships/image" Target="../media/image151.png"/><Relationship Id="rId12" Type="http://schemas.openxmlformats.org/officeDocument/2006/relationships/image" Target="../media/image156.png"/><Relationship Id="rId2" Type="http://schemas.openxmlformats.org/officeDocument/2006/relationships/image" Target="../media/image14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0.png"/><Relationship Id="rId11" Type="http://schemas.openxmlformats.org/officeDocument/2006/relationships/image" Target="../media/image155.png"/><Relationship Id="rId5" Type="http://schemas.openxmlformats.org/officeDocument/2006/relationships/image" Target="../media/image149.png"/><Relationship Id="rId15" Type="http://schemas.openxmlformats.org/officeDocument/2006/relationships/image" Target="../media/image1460.png"/><Relationship Id="rId10" Type="http://schemas.openxmlformats.org/officeDocument/2006/relationships/image" Target="../media/image154.png"/><Relationship Id="rId4" Type="http://schemas.openxmlformats.org/officeDocument/2006/relationships/image" Target="../media/image148.png"/><Relationship Id="rId9" Type="http://schemas.openxmlformats.org/officeDocument/2006/relationships/image" Target="../media/image153.png"/><Relationship Id="rId14" Type="http://schemas.openxmlformats.org/officeDocument/2006/relationships/image" Target="../media/image157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13" Type="http://schemas.openxmlformats.org/officeDocument/2006/relationships/image" Target="../media/image33.png"/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12" Type="http://schemas.openxmlformats.org/officeDocument/2006/relationships/image" Target="../media/image32.png"/><Relationship Id="rId2" Type="http://schemas.openxmlformats.org/officeDocument/2006/relationships/image" Target="../media/image22.png"/><Relationship Id="rId16" Type="http://schemas.openxmlformats.org/officeDocument/2006/relationships/image" Target="../media/image35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png"/><Relationship Id="rId11" Type="http://schemas.openxmlformats.org/officeDocument/2006/relationships/image" Target="../media/image31.png"/><Relationship Id="rId5" Type="http://schemas.openxmlformats.org/officeDocument/2006/relationships/image" Target="../media/image25.png"/><Relationship Id="rId15" Type="http://schemas.openxmlformats.org/officeDocument/2006/relationships/image" Target="../media/image35.png"/><Relationship Id="rId10" Type="http://schemas.openxmlformats.org/officeDocument/2006/relationships/image" Target="../media/image30.png"/><Relationship Id="rId4" Type="http://schemas.openxmlformats.org/officeDocument/2006/relationships/image" Target="../media/image24.png"/><Relationship Id="rId9" Type="http://schemas.openxmlformats.org/officeDocument/2006/relationships/image" Target="../media/image29.png"/><Relationship Id="rId14" Type="http://schemas.openxmlformats.org/officeDocument/2006/relationships/image" Target="../media/image34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png"/><Relationship Id="rId13" Type="http://schemas.openxmlformats.org/officeDocument/2006/relationships/image" Target="../media/image47.png"/><Relationship Id="rId3" Type="http://schemas.openxmlformats.org/officeDocument/2006/relationships/image" Target="../media/image37.png"/><Relationship Id="rId7" Type="http://schemas.openxmlformats.org/officeDocument/2006/relationships/image" Target="../media/image41.png"/><Relationship Id="rId12" Type="http://schemas.openxmlformats.org/officeDocument/2006/relationships/image" Target="../media/image46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0.png"/><Relationship Id="rId11" Type="http://schemas.openxmlformats.org/officeDocument/2006/relationships/image" Target="../media/image45.png"/><Relationship Id="rId5" Type="http://schemas.openxmlformats.org/officeDocument/2006/relationships/image" Target="../media/image39.png"/><Relationship Id="rId15" Type="http://schemas.openxmlformats.org/officeDocument/2006/relationships/image" Target="../media/image49.png"/><Relationship Id="rId10" Type="http://schemas.openxmlformats.org/officeDocument/2006/relationships/image" Target="../media/image44.png"/><Relationship Id="rId4" Type="http://schemas.openxmlformats.org/officeDocument/2006/relationships/image" Target="../media/image38.png"/><Relationship Id="rId9" Type="http://schemas.openxmlformats.org/officeDocument/2006/relationships/image" Target="../media/image43.png"/><Relationship Id="rId14" Type="http://schemas.openxmlformats.org/officeDocument/2006/relationships/image" Target="../media/image48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png"/><Relationship Id="rId13" Type="http://schemas.openxmlformats.org/officeDocument/2006/relationships/image" Target="../media/image52.png"/><Relationship Id="rId18" Type="http://schemas.openxmlformats.org/officeDocument/2006/relationships/image" Target="../media/image57.png"/><Relationship Id="rId3" Type="http://schemas.openxmlformats.org/officeDocument/2006/relationships/image" Target="../media/image39.png"/><Relationship Id="rId21" Type="http://schemas.openxmlformats.org/officeDocument/2006/relationships/image" Target="../media/image60.png"/><Relationship Id="rId7" Type="http://schemas.openxmlformats.org/officeDocument/2006/relationships/image" Target="../media/image42.png"/><Relationship Id="rId12" Type="http://schemas.openxmlformats.org/officeDocument/2006/relationships/image" Target="../media/image51.png"/><Relationship Id="rId17" Type="http://schemas.openxmlformats.org/officeDocument/2006/relationships/image" Target="../media/image56.png"/><Relationship Id="rId2" Type="http://schemas.openxmlformats.org/officeDocument/2006/relationships/image" Target="../media/image37.png"/><Relationship Id="rId16" Type="http://schemas.openxmlformats.org/officeDocument/2006/relationships/image" Target="../media/image55.png"/><Relationship Id="rId20" Type="http://schemas.openxmlformats.org/officeDocument/2006/relationships/image" Target="../media/image5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1.png"/><Relationship Id="rId11" Type="http://schemas.openxmlformats.org/officeDocument/2006/relationships/image" Target="../media/image50.png"/><Relationship Id="rId24" Type="http://schemas.openxmlformats.org/officeDocument/2006/relationships/image" Target="../media/image63.png"/><Relationship Id="rId5" Type="http://schemas.openxmlformats.org/officeDocument/2006/relationships/image" Target="../media/image40.png"/><Relationship Id="rId15" Type="http://schemas.openxmlformats.org/officeDocument/2006/relationships/image" Target="../media/image54.png"/><Relationship Id="rId23" Type="http://schemas.openxmlformats.org/officeDocument/2006/relationships/image" Target="../media/image62.png"/><Relationship Id="rId10" Type="http://schemas.openxmlformats.org/officeDocument/2006/relationships/image" Target="../media/image45.png"/><Relationship Id="rId19" Type="http://schemas.openxmlformats.org/officeDocument/2006/relationships/image" Target="../media/image58.png"/><Relationship Id="rId4" Type="http://schemas.openxmlformats.org/officeDocument/2006/relationships/image" Target="../media/image38.png"/><Relationship Id="rId9" Type="http://schemas.openxmlformats.org/officeDocument/2006/relationships/image" Target="../media/image44.png"/><Relationship Id="rId14" Type="http://schemas.openxmlformats.org/officeDocument/2006/relationships/image" Target="../media/image53.png"/><Relationship Id="rId22" Type="http://schemas.openxmlformats.org/officeDocument/2006/relationships/image" Target="../media/image6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0.png"/><Relationship Id="rId2" Type="http://schemas.openxmlformats.org/officeDocument/2006/relationships/image" Target="../media/image37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00.png"/><Relationship Id="rId4" Type="http://schemas.openxmlformats.org/officeDocument/2006/relationships/image" Target="../media/image39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1"/>
          <p:cNvSpPr txBox="1">
            <a:spLocks/>
          </p:cNvSpPr>
          <p:nvPr/>
        </p:nvSpPr>
        <p:spPr>
          <a:xfrm>
            <a:off x="0" y="0"/>
            <a:ext cx="12192000" cy="976745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8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l-GR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ΜΗΧΑΝΙΚΗ ΤΩΝ ΡΕΥΣΤΩΝ</a:t>
            </a:r>
          </a:p>
          <a:p>
            <a:pPr>
              <a:lnSpc>
                <a:spcPct val="100000"/>
              </a:lnSpc>
            </a:pPr>
            <a:r>
              <a:rPr lang="el-GR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ΥΔΡΟΣΤΑΤΙΚΗ</a:t>
            </a:r>
          </a:p>
        </p:txBody>
      </p:sp>
      <p:sp>
        <p:nvSpPr>
          <p:cNvPr id="5" name="Θέση περιεχομένου 2"/>
          <p:cNvSpPr txBox="1">
            <a:spLocks/>
          </p:cNvSpPr>
          <p:nvPr/>
        </p:nvSpPr>
        <p:spPr>
          <a:xfrm>
            <a:off x="2" y="3112240"/>
            <a:ext cx="12192000" cy="57091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l-GR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Πίεση</a:t>
            </a:r>
          </a:p>
        </p:txBody>
      </p:sp>
      <p:sp>
        <p:nvSpPr>
          <p:cNvPr id="6" name="Θέση περιεχομένου 2"/>
          <p:cNvSpPr txBox="1">
            <a:spLocks/>
          </p:cNvSpPr>
          <p:nvPr/>
        </p:nvSpPr>
        <p:spPr>
          <a:xfrm>
            <a:off x="0" y="4048090"/>
            <a:ext cx="12192000" cy="6046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l-GR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Υδροστατική Πίεση – Αρχή του 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Pascal</a:t>
            </a:r>
            <a:endParaRPr lang="el-GR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Θέση περιεχομένου 2"/>
          <p:cNvSpPr txBox="1">
            <a:spLocks/>
          </p:cNvSpPr>
          <p:nvPr/>
        </p:nvSpPr>
        <p:spPr>
          <a:xfrm>
            <a:off x="0" y="1229972"/>
            <a:ext cx="12192000" cy="60466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l-GR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Ορισμός Ρευστού</a:t>
            </a:r>
          </a:p>
        </p:txBody>
      </p:sp>
      <p:sp>
        <p:nvSpPr>
          <p:cNvPr id="8" name="Θέση περιεχομένου 2"/>
          <p:cNvSpPr txBox="1">
            <a:spLocks/>
          </p:cNvSpPr>
          <p:nvPr/>
        </p:nvSpPr>
        <p:spPr>
          <a:xfrm>
            <a:off x="6926" y="2140915"/>
            <a:ext cx="12192000" cy="60466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l-GR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Όγκος και Πυκνότητα</a:t>
            </a:r>
          </a:p>
        </p:txBody>
      </p:sp>
      <p:sp>
        <p:nvSpPr>
          <p:cNvPr id="9" name="Θέση περιεχομένου 2"/>
          <p:cNvSpPr txBox="1">
            <a:spLocks/>
          </p:cNvSpPr>
          <p:nvPr/>
        </p:nvSpPr>
        <p:spPr>
          <a:xfrm>
            <a:off x="6926" y="4969424"/>
            <a:ext cx="12192000" cy="6046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l-GR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Άνωση – Συνθήκες Πλεύσης</a:t>
            </a:r>
          </a:p>
        </p:txBody>
      </p:sp>
      <p:sp>
        <p:nvSpPr>
          <p:cNvPr id="10" name="Θέση περιεχομένου 2"/>
          <p:cNvSpPr txBox="1">
            <a:spLocks/>
          </p:cNvSpPr>
          <p:nvPr/>
        </p:nvSpPr>
        <p:spPr>
          <a:xfrm>
            <a:off x="21097" y="5908638"/>
            <a:ext cx="12192000" cy="6046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l-GR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Εφαρμογές</a:t>
            </a:r>
          </a:p>
        </p:txBody>
      </p:sp>
    </p:spTree>
    <p:extLst>
      <p:ext uri="{BB962C8B-B14F-4D97-AF65-F5344CB8AC3E}">
        <p14:creationId xmlns:p14="http://schemas.microsoft.com/office/powerpoint/2010/main" val="3064254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Ομάδα 73"/>
          <p:cNvGrpSpPr/>
          <p:nvPr/>
        </p:nvGrpSpPr>
        <p:grpSpPr>
          <a:xfrm>
            <a:off x="89928" y="1273319"/>
            <a:ext cx="8238798" cy="2058573"/>
            <a:chOff x="370140" y="1273319"/>
            <a:chExt cx="8238798" cy="205857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TextBox 20"/>
                <p:cNvSpPr txBox="1"/>
                <p:nvPr/>
              </p:nvSpPr>
              <p:spPr>
                <a:xfrm>
                  <a:off x="370140" y="2862701"/>
                  <a:ext cx="1122359" cy="327654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000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𝑨</m:t>
                            </m:r>
                          </m:e>
                          <m:sub>
                            <m:r>
                              <a:rPr lang="en-US" sz="2000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  <m:r>
                          <a:rPr lang="en-US" sz="2000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l-GR" sz="2000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  <m:t>𝝅</m:t>
                        </m:r>
                        <m:sSubSup>
                          <m:sSubSupPr>
                            <m:ctrlPr>
                              <a:rPr lang="el-GR" sz="2000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sz="2000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𝒓</m:t>
                            </m:r>
                          </m:e>
                          <m:sub>
                            <m:r>
                              <a:rPr lang="en-US" sz="2000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  <m:sup>
                            <m:r>
                              <a:rPr lang="en-US" sz="2000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bSup>
                      </m:oMath>
                    </m:oMathPara>
                  </a14:m>
                  <a:endParaRPr lang="el-GR" b="1" dirty="0">
                    <a:solidFill>
                      <a:srgbClr val="000099"/>
                    </a:solidFill>
                  </a:endParaRPr>
                </a:p>
              </p:txBody>
            </p:sp>
          </mc:Choice>
          <mc:Fallback xmlns="">
            <p:sp>
              <p:nvSpPr>
                <p:cNvPr id="21" name="TextBox 2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0140" y="2862701"/>
                  <a:ext cx="1122359" cy="327654"/>
                </a:xfrm>
                <a:prstGeom prst="rect">
                  <a:avLst/>
                </a:prstGeom>
                <a:blipFill>
                  <a:blip r:embed="rId2"/>
                  <a:stretch>
                    <a:fillRect l="-5435" t="-1887" r="-2717" b="-20755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7" name="TextBox 66"/>
            <p:cNvSpPr txBox="1"/>
            <p:nvPr/>
          </p:nvSpPr>
          <p:spPr>
            <a:xfrm>
              <a:off x="517620" y="1273319"/>
              <a:ext cx="809131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Ένα κατακόρυφο κυλινδρικό σωλήνα ακτίνας 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r</a:t>
              </a:r>
              <a:r>
                <a:rPr lang="en-US" b="1" baseline="-25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με εμβαδό διατομής 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r>
                <a:rPr lang="en-US" b="1" baseline="-25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και από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0" name="TextBox 69"/>
                <p:cNvSpPr txBox="1"/>
                <p:nvPr/>
              </p:nvSpPr>
              <p:spPr>
                <a:xfrm>
                  <a:off x="1957431" y="3024115"/>
                  <a:ext cx="318421" cy="30777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000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𝒓</m:t>
                            </m:r>
                          </m:e>
                          <m:sub>
                            <m:r>
                              <a:rPr lang="en-US" sz="2000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oMath>
                    </m:oMathPara>
                  </a14:m>
                  <a:endParaRPr lang="el-GR" b="1" dirty="0">
                    <a:solidFill>
                      <a:srgbClr val="000099"/>
                    </a:solidFill>
                  </a:endParaRPr>
                </a:p>
              </p:txBody>
            </p:sp>
          </mc:Choice>
          <mc:Fallback xmlns="">
            <p:sp>
              <p:nvSpPr>
                <p:cNvPr id="70" name="TextBox 6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957431" y="3024115"/>
                  <a:ext cx="318421" cy="307777"/>
                </a:xfrm>
                <a:prstGeom prst="rect">
                  <a:avLst/>
                </a:prstGeom>
                <a:blipFill>
                  <a:blip r:embed="rId3"/>
                  <a:stretch>
                    <a:fillRect l="-11538" r="-9615" b="-15686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75" name="Ομάδα 74"/>
          <p:cNvGrpSpPr/>
          <p:nvPr/>
        </p:nvGrpSpPr>
        <p:grpSpPr>
          <a:xfrm>
            <a:off x="242328" y="1661687"/>
            <a:ext cx="8286179" cy="1678787"/>
            <a:chOff x="522540" y="1661687"/>
            <a:chExt cx="8286179" cy="167878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/>
                <p:cNvSpPr txBox="1"/>
                <p:nvPr/>
              </p:nvSpPr>
              <p:spPr>
                <a:xfrm>
                  <a:off x="4843277" y="2729109"/>
                  <a:ext cx="1122359" cy="327654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000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𝑨</m:t>
                            </m:r>
                          </m:e>
                          <m:sub>
                            <m:r>
                              <a:rPr lang="en-US" sz="2000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  <m:r>
                          <a:rPr lang="en-US" sz="2000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l-GR" sz="2000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  <m:t>𝝅</m:t>
                        </m:r>
                        <m:sSubSup>
                          <m:sSubSupPr>
                            <m:ctrlPr>
                              <a:rPr lang="el-GR" sz="2000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sz="2000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𝒓</m:t>
                            </m:r>
                          </m:e>
                          <m:sub>
                            <m:r>
                              <a:rPr lang="en-US" sz="2000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  <m:sup>
                            <m:r>
                              <a:rPr lang="en-US" sz="2000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bSup>
                      </m:oMath>
                    </m:oMathPara>
                  </a14:m>
                  <a:endParaRPr lang="el-GR" b="1" dirty="0">
                    <a:solidFill>
                      <a:srgbClr val="000099"/>
                    </a:solidFill>
                  </a:endParaRPr>
                </a:p>
              </p:txBody>
            </p:sp>
          </mc:Choice>
          <mc:Fallback xmlns="">
            <p:sp>
              <p:nvSpPr>
                <p:cNvPr id="23" name="TextBox 2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43277" y="2729109"/>
                  <a:ext cx="1122359" cy="327654"/>
                </a:xfrm>
                <a:prstGeom prst="rect">
                  <a:avLst/>
                </a:prstGeom>
                <a:blipFill>
                  <a:blip r:embed="rId4"/>
                  <a:stretch>
                    <a:fillRect l="-5435" t="-1887" r="-2717" b="-20755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8" name="TextBox 67"/>
            <p:cNvSpPr txBox="1"/>
            <p:nvPr/>
          </p:nvSpPr>
          <p:spPr>
            <a:xfrm>
              <a:off x="522540" y="1661687"/>
              <a:ext cx="828617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Ένα κατακόρυφο κυλινδρικό σωλήνα ακτίνας 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r</a:t>
              </a:r>
              <a:r>
                <a:rPr lang="en-US" b="1" baseline="-25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&gt;&gt; r</a:t>
              </a:r>
              <a:r>
                <a:rPr lang="en-US" b="1" baseline="-25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1 </a:t>
              </a:r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με εμβαδό διατομής 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r>
                <a:rPr lang="el-GR" b="1" baseline="-25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&gt;&gt;Α</a:t>
              </a:r>
              <a:r>
                <a:rPr lang="el-GR" b="1" baseline="-25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endParaRPr lang="el-GR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73" name="Ομάδα 72"/>
            <p:cNvGrpSpPr/>
            <p:nvPr/>
          </p:nvGrpSpPr>
          <p:grpSpPr>
            <a:xfrm>
              <a:off x="4081227" y="3032697"/>
              <a:ext cx="1152000" cy="307777"/>
              <a:chOff x="4081227" y="3032697"/>
              <a:chExt cx="1152000" cy="307777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1" name="TextBox 70"/>
                  <p:cNvSpPr txBox="1"/>
                  <p:nvPr/>
                </p:nvSpPr>
                <p:spPr>
                  <a:xfrm>
                    <a:off x="4359116" y="3032697"/>
                    <a:ext cx="318421" cy="307777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sz="2000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𝒓</m:t>
                              </m:r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oMath>
                      </m:oMathPara>
                    </a14:m>
                    <a:endParaRPr lang="el-GR" b="1" dirty="0">
                      <a:solidFill>
                        <a:srgbClr val="000099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71" name="TextBox 70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359116" y="3032697"/>
                    <a:ext cx="318421" cy="307777"/>
                  </a:xfrm>
                  <a:prstGeom prst="rect">
                    <a:avLst/>
                  </a:prstGeom>
                  <a:blipFill>
                    <a:blip r:embed="rId5"/>
                    <a:stretch>
                      <a:fillRect l="-11538" r="-9615" b="-15686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72" name="Ευθεία γραμμή σύνδεσης 71"/>
              <p:cNvCxnSpPr/>
              <p:nvPr/>
            </p:nvCxnSpPr>
            <p:spPr>
              <a:xfrm>
                <a:off x="4081227" y="3244641"/>
                <a:ext cx="11520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90" name="TextBox 89"/>
              <p:cNvSpPr txBox="1"/>
              <p:nvPr/>
            </p:nvSpPr>
            <p:spPr>
              <a:xfrm>
                <a:off x="6017354" y="4116748"/>
                <a:ext cx="1818382" cy="62651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0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𝒑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0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𝒑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𝑭</m:t>
                              </m:r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𝑨</m:t>
                              </m:r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den>
                      </m:f>
                      <m:r>
                        <a:rPr lang="en-US" sz="2000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l-GR" b="1" dirty="0">
                  <a:solidFill>
                    <a:srgbClr val="000099"/>
                  </a:solidFill>
                </a:endParaRPr>
              </a:p>
            </p:txBody>
          </p:sp>
        </mc:Choice>
        <mc:Fallback xmlns="">
          <p:sp>
            <p:nvSpPr>
              <p:cNvPr id="90" name="TextBox 8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17354" y="4116748"/>
                <a:ext cx="1818382" cy="62651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3" name="TextBox 92"/>
              <p:cNvSpPr txBox="1"/>
              <p:nvPr/>
            </p:nvSpPr>
            <p:spPr>
              <a:xfrm>
                <a:off x="5992778" y="4903312"/>
                <a:ext cx="1818383" cy="62651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0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𝒑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0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𝒑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𝑭</m:t>
                              </m:r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𝑨</m:t>
                              </m:r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den>
                      </m:f>
                      <m:r>
                        <a:rPr lang="en-US" sz="2000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l-GR" b="1" dirty="0">
                  <a:solidFill>
                    <a:srgbClr val="000099"/>
                  </a:solidFill>
                </a:endParaRPr>
              </a:p>
            </p:txBody>
          </p:sp>
        </mc:Choice>
        <mc:Fallback xmlns="">
          <p:sp>
            <p:nvSpPr>
              <p:cNvPr id="93" name="TextBox 9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92778" y="4903312"/>
                <a:ext cx="1818383" cy="62651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21" name="Ομάδα 120"/>
          <p:cNvGrpSpPr/>
          <p:nvPr/>
        </p:nvGrpSpPr>
        <p:grpSpPr>
          <a:xfrm>
            <a:off x="8731061" y="3672346"/>
            <a:ext cx="3356921" cy="1962813"/>
            <a:chOff x="8731061" y="3672346"/>
            <a:chExt cx="3356921" cy="1962813"/>
          </a:xfrm>
        </p:grpSpPr>
        <p:sp>
          <p:nvSpPr>
            <p:cNvPr id="94" name="Δεξί άγκιστρο 93"/>
            <p:cNvSpPr/>
            <p:nvPr/>
          </p:nvSpPr>
          <p:spPr>
            <a:xfrm>
              <a:off x="8731061" y="3672346"/>
              <a:ext cx="604684" cy="1962813"/>
            </a:xfrm>
            <a:prstGeom prst="rightBrac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>
                <a:solidFill>
                  <a:srgbClr val="000099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5" name="Ορθογώνιο 94"/>
                <p:cNvSpPr/>
                <p:nvPr/>
              </p:nvSpPr>
              <p:spPr>
                <a:xfrm>
                  <a:off x="9460853" y="4287593"/>
                  <a:ext cx="2627129" cy="75418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𝒑</m:t>
                            </m:r>
                          </m:e>
                          <m:sub>
                            <m:r>
                              <a:rPr lang="en-US" sz="2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  <m:r>
                          <a:rPr lang="en-US" sz="20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en-US" sz="2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sz="2000" b="1" i="1">
                                    <a:solidFill>
                                      <a:srgbClr val="000099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b="1" i="1">
                                    <a:solidFill>
                                      <a:srgbClr val="000099"/>
                                    </a:solidFill>
                                    <a:latin typeface="Cambria Math" panose="02040503050406030204" pitchFamily="18" charset="0"/>
                                  </a:rPr>
                                  <m:t>𝑭</m:t>
                                </m:r>
                              </m:e>
                              <m:sub>
                                <m:r>
                                  <a:rPr lang="en-US" sz="2000" b="1" i="1">
                                    <a:solidFill>
                                      <a:srgbClr val="000099"/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sub>
                            </m:sSub>
                          </m:num>
                          <m:den>
                            <m:r>
                              <a:rPr lang="el-GR" sz="2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𝝅</m:t>
                            </m:r>
                            <m:sSubSup>
                              <m:sSubSupPr>
                                <m:ctrlPr>
                                  <a:rPr lang="el-GR" sz="2000" b="1" i="1">
                                    <a:solidFill>
                                      <a:srgbClr val="000099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sz="2000" b="1" i="1">
                                    <a:solidFill>
                                      <a:srgbClr val="000099"/>
                                    </a:solidFill>
                                    <a:latin typeface="Cambria Math" panose="02040503050406030204" pitchFamily="18" charset="0"/>
                                  </a:rPr>
                                  <m:t>𝒓</m:t>
                                </m:r>
                              </m:e>
                              <m:sub>
                                <m:r>
                                  <a:rPr lang="en-US" sz="2000" b="1" i="1">
                                    <a:solidFill>
                                      <a:srgbClr val="000099"/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sub>
                              <m:sup>
                                <m:r>
                                  <a:rPr lang="en-US" sz="2000" b="1" i="1">
                                    <a:solidFill>
                                      <a:srgbClr val="000099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bSup>
                          </m:den>
                        </m:f>
                        <m:r>
                          <a:rPr lang="en-US" sz="2000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sSub>
                          <m:sSubPr>
                            <m:ctrlPr>
                              <a:rPr lang="en-US" sz="2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𝒑</m:t>
                            </m:r>
                          </m:e>
                          <m:sub>
                            <m:r>
                              <a:rPr lang="en-US" sz="2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  <m:r>
                          <a:rPr lang="en-US" sz="20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en-US" sz="2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sz="2000" b="1" i="1">
                                    <a:solidFill>
                                      <a:srgbClr val="000099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b="1" i="1">
                                    <a:solidFill>
                                      <a:srgbClr val="000099"/>
                                    </a:solidFill>
                                    <a:latin typeface="Cambria Math" panose="02040503050406030204" pitchFamily="18" charset="0"/>
                                  </a:rPr>
                                  <m:t>𝑭</m:t>
                                </m:r>
                              </m:e>
                              <m:sub>
                                <m:r>
                                  <a:rPr lang="en-US" sz="2000" b="1" i="1">
                                    <a:solidFill>
                                      <a:srgbClr val="000099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b>
                            </m:sSub>
                          </m:num>
                          <m:den>
                            <m:r>
                              <a:rPr lang="el-GR" sz="2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𝝅</m:t>
                            </m:r>
                            <m:sSubSup>
                              <m:sSubSupPr>
                                <m:ctrlPr>
                                  <a:rPr lang="el-GR" sz="2000" b="1" i="1">
                                    <a:solidFill>
                                      <a:srgbClr val="000099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sz="2000" b="1" i="1">
                                    <a:solidFill>
                                      <a:srgbClr val="000099"/>
                                    </a:solidFill>
                                    <a:latin typeface="Cambria Math" panose="02040503050406030204" pitchFamily="18" charset="0"/>
                                  </a:rPr>
                                  <m:t>𝒓</m:t>
                                </m:r>
                              </m:e>
                              <m:sub>
                                <m:r>
                                  <a:rPr lang="en-US" sz="2000" b="1" i="1">
                                    <a:solidFill>
                                      <a:srgbClr val="000099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b>
                              <m:sup>
                                <m:r>
                                  <a:rPr lang="en-US" sz="2000" b="1" i="1">
                                    <a:solidFill>
                                      <a:srgbClr val="000099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bSup>
                          </m:den>
                        </m:f>
                      </m:oMath>
                    </m:oMathPara>
                  </a14:m>
                  <a:endParaRPr lang="el-GR" sz="2000" dirty="0">
                    <a:solidFill>
                      <a:srgbClr val="000099"/>
                    </a:solidFill>
                  </a:endParaRPr>
                </a:p>
              </p:txBody>
            </p:sp>
          </mc:Choice>
          <mc:Fallback xmlns="">
            <p:sp>
              <p:nvSpPr>
                <p:cNvPr id="95" name="Ορθογώνιο 9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460853" y="4287593"/>
                  <a:ext cx="2627129" cy="754181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02" name="Ομάδα 101"/>
          <p:cNvGrpSpPr/>
          <p:nvPr/>
        </p:nvGrpSpPr>
        <p:grpSpPr>
          <a:xfrm>
            <a:off x="7483174" y="6365347"/>
            <a:ext cx="960309" cy="226174"/>
            <a:chOff x="9667325" y="4454011"/>
            <a:chExt cx="960309" cy="438854"/>
          </a:xfrm>
        </p:grpSpPr>
        <p:cxnSp>
          <p:nvCxnSpPr>
            <p:cNvPr id="97" name="Ευθεία γραμμή σύνδεσης 96"/>
            <p:cNvCxnSpPr/>
            <p:nvPr/>
          </p:nvCxnSpPr>
          <p:spPr>
            <a:xfrm>
              <a:off x="9667325" y="4454011"/>
              <a:ext cx="214090" cy="438854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Ευθεία γραμμή σύνδεσης 99"/>
            <p:cNvCxnSpPr/>
            <p:nvPr/>
          </p:nvCxnSpPr>
          <p:spPr>
            <a:xfrm>
              <a:off x="10413544" y="4454011"/>
              <a:ext cx="214090" cy="438854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01" name="Ορθογώνιο 100"/>
              <p:cNvSpPr/>
              <p:nvPr/>
            </p:nvSpPr>
            <p:spPr>
              <a:xfrm>
                <a:off x="7374648" y="5911080"/>
                <a:ext cx="1969770" cy="75418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b="1" i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𝑭</m:t>
                              </m:r>
                            </m:e>
                            <m:sub>
                              <m:r>
                                <a:rPr lang="en-US" sz="2000" b="1" i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num>
                        <m:den>
                          <m:r>
                            <a:rPr lang="el-GR" sz="2000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𝝅</m:t>
                          </m:r>
                          <m:sSubSup>
                            <m:sSubSupPr>
                              <m:ctrlPr>
                                <a:rPr lang="el-GR" sz="2000" b="1" i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2000" b="1" i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𝒓</m:t>
                              </m:r>
                            </m:e>
                            <m:sub>
                              <m:r>
                                <a:rPr lang="en-US" sz="2000" b="1" i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  <m:sup>
                              <m:r>
                                <a:rPr lang="en-US" sz="2000" b="1" i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bSup>
                        </m:den>
                      </m:f>
                      <m:r>
                        <a:rPr lang="en-US" sz="2000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b="1" i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𝑭</m:t>
                              </m:r>
                            </m:e>
                            <m:sub>
                              <m:r>
                                <a:rPr lang="en-US" sz="2000" b="1" i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num>
                        <m:den>
                          <m:r>
                            <a:rPr lang="el-GR" sz="2000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𝝅</m:t>
                          </m:r>
                          <m:sSubSup>
                            <m:sSubSupPr>
                              <m:ctrlPr>
                                <a:rPr lang="el-GR" sz="2000" b="1" i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2000" b="1" i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𝒓</m:t>
                              </m:r>
                            </m:e>
                            <m:sub>
                              <m:r>
                                <a:rPr lang="en-US" sz="2000" b="1" i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  <m:sup>
                              <m:r>
                                <a:rPr lang="en-US" sz="2000" b="1" i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bSup>
                        </m:den>
                      </m:f>
                      <m:r>
                        <a:rPr lang="en-US" sz="2000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    </m:t>
                      </m:r>
                      <m:r>
                        <a:rPr lang="en-US" sz="2000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sz="2000" dirty="0">
                  <a:solidFill>
                    <a:srgbClr val="000099"/>
                  </a:solidFill>
                </a:endParaRPr>
              </a:p>
            </p:txBody>
          </p:sp>
        </mc:Choice>
        <mc:Fallback xmlns="">
          <p:sp>
            <p:nvSpPr>
              <p:cNvPr id="101" name="Ορθογώνιο 10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74648" y="5911080"/>
                <a:ext cx="1969770" cy="754181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3" name="Ορθογώνιο 102"/>
              <p:cNvSpPr/>
              <p:nvPr/>
            </p:nvSpPr>
            <p:spPr>
              <a:xfrm>
                <a:off x="9335745" y="5781876"/>
                <a:ext cx="1706749" cy="956287"/>
              </a:xfrm>
              <a:prstGeom prst="rect">
                <a:avLst/>
              </a:prstGeom>
              <a:ln w="38100">
                <a:solidFill>
                  <a:srgbClr val="FF0000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4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𝑭</m:t>
                          </m:r>
                        </m:e>
                        <m:sub>
                          <m:r>
                            <a:rPr lang="el-GR" sz="24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2400" b="1" i="1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Sup>
                            <m:sSubSupPr>
                              <m:ctrlPr>
                                <a:rPr lang="en-US" sz="2400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2400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𝒓</m:t>
                              </m:r>
                            </m:e>
                            <m:sub>
                              <m:r>
                                <a:rPr lang="el-GR" sz="2400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  <m:sup>
                              <m:r>
                                <a:rPr lang="en-US" sz="2400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bSup>
                        </m:num>
                        <m:den>
                          <m:sSubSup>
                            <m:sSubSupPr>
                              <m:ctrlPr>
                                <a:rPr lang="en-US" sz="2400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2400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𝒓</m:t>
                              </m:r>
                            </m:e>
                            <m:sub>
                              <m:r>
                                <a:rPr lang="el-GR" sz="2400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  <m:sup>
                              <m:r>
                                <a:rPr lang="en-US" sz="2400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bSup>
                        </m:den>
                      </m:f>
                      <m:sSub>
                        <m:sSubPr>
                          <m:ctrlPr>
                            <a:rPr lang="en-US" sz="24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𝑭</m:t>
                          </m:r>
                        </m:e>
                        <m:sub>
                          <m:r>
                            <a:rPr lang="el-GR" sz="24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lang="el-GR" sz="2400" dirty="0">
                  <a:solidFill>
                    <a:srgbClr val="000099"/>
                  </a:solidFill>
                </a:endParaRPr>
              </a:p>
            </p:txBody>
          </p:sp>
        </mc:Choice>
        <mc:Fallback xmlns="">
          <p:sp>
            <p:nvSpPr>
              <p:cNvPr id="103" name="Ορθογώνιο 10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35745" y="5781876"/>
                <a:ext cx="1706749" cy="956287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  <a:ln w="38100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11" name="Ομάδα 110"/>
          <p:cNvGrpSpPr/>
          <p:nvPr/>
        </p:nvGrpSpPr>
        <p:grpSpPr>
          <a:xfrm>
            <a:off x="224612" y="885244"/>
            <a:ext cx="11698524" cy="4822380"/>
            <a:chOff x="224612" y="885244"/>
            <a:chExt cx="11698524" cy="4822380"/>
          </a:xfrm>
        </p:grpSpPr>
        <p:sp>
          <p:nvSpPr>
            <p:cNvPr id="45" name="Ορθογώνιο 44"/>
            <p:cNvSpPr/>
            <p:nvPr/>
          </p:nvSpPr>
          <p:spPr>
            <a:xfrm>
              <a:off x="1645922" y="5336981"/>
              <a:ext cx="1000800" cy="252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grpSp>
          <p:nvGrpSpPr>
            <p:cNvPr id="110" name="Ομάδα 109"/>
            <p:cNvGrpSpPr/>
            <p:nvPr/>
          </p:nvGrpSpPr>
          <p:grpSpPr>
            <a:xfrm>
              <a:off x="224612" y="885244"/>
              <a:ext cx="11698524" cy="4822380"/>
              <a:chOff x="224612" y="885244"/>
              <a:chExt cx="11698524" cy="4822380"/>
            </a:xfrm>
          </p:grpSpPr>
          <p:sp>
            <p:nvSpPr>
              <p:cNvPr id="42" name="TextBox 41"/>
              <p:cNvSpPr txBox="1"/>
              <p:nvPr/>
            </p:nvSpPr>
            <p:spPr>
              <a:xfrm>
                <a:off x="224612" y="885244"/>
                <a:ext cx="1169852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Το υδραυλικό πιεστήριο ή υδραυλικός γρύλος είναι ένα σύστημα συγκοινωνούντων δοχείων το οποίο αποτελείται από:</a:t>
                </a:r>
              </a:p>
            </p:txBody>
          </p:sp>
          <p:grpSp>
            <p:nvGrpSpPr>
              <p:cNvPr id="109" name="Ομάδα 108"/>
              <p:cNvGrpSpPr/>
              <p:nvPr/>
            </p:nvGrpSpPr>
            <p:grpSpPr>
              <a:xfrm>
                <a:off x="1099603" y="3082411"/>
                <a:ext cx="3849327" cy="2625213"/>
                <a:chOff x="1099603" y="3082411"/>
                <a:chExt cx="3849327" cy="2625213"/>
              </a:xfrm>
            </p:grpSpPr>
            <p:grpSp>
              <p:nvGrpSpPr>
                <p:cNvPr id="16" name="Ομάδα 15"/>
                <p:cNvGrpSpPr/>
                <p:nvPr/>
              </p:nvGrpSpPr>
              <p:grpSpPr>
                <a:xfrm>
                  <a:off x="1099603" y="3082411"/>
                  <a:ext cx="3849327" cy="2625213"/>
                  <a:chOff x="1017639" y="2330245"/>
                  <a:chExt cx="3849327" cy="2625213"/>
                </a:xfrm>
              </p:grpSpPr>
              <p:sp>
                <p:nvSpPr>
                  <p:cNvPr id="5" name="Κύλινδρος 4"/>
                  <p:cNvSpPr/>
                  <p:nvPr/>
                </p:nvSpPr>
                <p:spPr>
                  <a:xfrm>
                    <a:off x="2541640" y="2330245"/>
                    <a:ext cx="2325326" cy="2625213"/>
                  </a:xfrm>
                  <a:prstGeom prst="can">
                    <a:avLst>
                      <a:gd name="adj" fmla="val 13584"/>
                    </a:avLst>
                  </a:prstGeom>
                  <a:noFill/>
                  <a:ln w="381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4" name="Κύλινδρος 3"/>
                  <p:cNvSpPr/>
                  <p:nvPr/>
                </p:nvSpPr>
                <p:spPr>
                  <a:xfrm>
                    <a:off x="1017639" y="2448232"/>
                    <a:ext cx="545690" cy="2507226"/>
                  </a:xfrm>
                  <a:prstGeom prst="can">
                    <a:avLst/>
                  </a:prstGeom>
                  <a:noFill/>
                  <a:ln w="381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cxnSp>
              <p:nvCxnSpPr>
                <p:cNvPr id="107" name="Ευθεία γραμμή σύνδεσης 106"/>
                <p:cNvCxnSpPr/>
                <p:nvPr/>
              </p:nvCxnSpPr>
              <p:spPr>
                <a:xfrm>
                  <a:off x="1659940" y="5346605"/>
                  <a:ext cx="0" cy="216000"/>
                </a:xfrm>
                <a:prstGeom prst="line">
                  <a:avLst/>
                </a:prstGeom>
                <a:ln w="7620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8" name="Ευθεία γραμμή σύνδεσης 107"/>
                <p:cNvCxnSpPr/>
                <p:nvPr/>
              </p:nvCxnSpPr>
              <p:spPr>
                <a:xfrm>
                  <a:off x="2609678" y="5331857"/>
                  <a:ext cx="0" cy="216000"/>
                </a:xfrm>
                <a:prstGeom prst="line">
                  <a:avLst/>
                </a:prstGeom>
                <a:ln w="7620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grpSp>
        <p:nvGrpSpPr>
          <p:cNvPr id="116" name="Ομάδα 115"/>
          <p:cNvGrpSpPr/>
          <p:nvPr/>
        </p:nvGrpSpPr>
        <p:grpSpPr>
          <a:xfrm>
            <a:off x="1143847" y="2082758"/>
            <a:ext cx="10187542" cy="3624865"/>
            <a:chOff x="1143847" y="2082758"/>
            <a:chExt cx="10187542" cy="3624865"/>
          </a:xfrm>
        </p:grpSpPr>
        <p:grpSp>
          <p:nvGrpSpPr>
            <p:cNvPr id="114" name="Ομάδα 113"/>
            <p:cNvGrpSpPr/>
            <p:nvPr/>
          </p:nvGrpSpPr>
          <p:grpSpPr>
            <a:xfrm>
              <a:off x="1143847" y="3480618"/>
              <a:ext cx="3777253" cy="2227005"/>
              <a:chOff x="1143847" y="3480618"/>
              <a:chExt cx="3777253" cy="2227005"/>
            </a:xfrm>
          </p:grpSpPr>
          <p:sp>
            <p:nvSpPr>
              <p:cNvPr id="112" name="Κύλινδρος 111"/>
              <p:cNvSpPr/>
              <p:nvPr/>
            </p:nvSpPr>
            <p:spPr>
              <a:xfrm>
                <a:off x="2653100" y="3480618"/>
                <a:ext cx="2268000" cy="2227005"/>
              </a:xfrm>
              <a:prstGeom prst="can">
                <a:avLst>
                  <a:gd name="adj" fmla="val 13584"/>
                </a:avLst>
              </a:prstGeom>
              <a:solidFill>
                <a:schemeClr val="bg2">
                  <a:lumMod val="75000"/>
                </a:schemeClr>
              </a:solidFill>
              <a:ln w="381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13" name="Κύλινδρος 112"/>
              <p:cNvSpPr/>
              <p:nvPr/>
            </p:nvSpPr>
            <p:spPr>
              <a:xfrm>
                <a:off x="1143847" y="3583854"/>
                <a:ext cx="475200" cy="2110297"/>
              </a:xfrm>
              <a:prstGeom prst="can">
                <a:avLst/>
              </a:prstGeom>
              <a:solidFill>
                <a:schemeClr val="bg2">
                  <a:lumMod val="75000"/>
                </a:schemeClr>
              </a:solidFill>
              <a:ln w="381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cxnSp>
            <p:nvCxnSpPr>
              <p:cNvPr id="105" name="Ευθεία γραμμή σύνδεσης 104"/>
              <p:cNvCxnSpPr/>
              <p:nvPr/>
            </p:nvCxnSpPr>
            <p:spPr>
              <a:xfrm>
                <a:off x="1544535" y="5462981"/>
                <a:ext cx="1194285" cy="0"/>
              </a:xfrm>
              <a:prstGeom prst="line">
                <a:avLst/>
              </a:prstGeom>
              <a:ln w="215900">
                <a:solidFill>
                  <a:schemeClr val="bg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5" name="TextBox 114"/>
            <p:cNvSpPr txBox="1"/>
            <p:nvPr/>
          </p:nvSpPr>
          <p:spPr>
            <a:xfrm>
              <a:off x="6094735" y="2082758"/>
              <a:ext cx="523665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Μέσα στο σύστημα των δυο δοχείων υπάρχει υγρό.</a:t>
              </a:r>
            </a:p>
          </p:txBody>
        </p:sp>
      </p:grpSp>
      <p:grpSp>
        <p:nvGrpSpPr>
          <p:cNvPr id="92" name="Ομάδα 91"/>
          <p:cNvGrpSpPr/>
          <p:nvPr/>
        </p:nvGrpSpPr>
        <p:grpSpPr>
          <a:xfrm>
            <a:off x="292708" y="3212388"/>
            <a:ext cx="10784496" cy="859654"/>
            <a:chOff x="292708" y="3212388"/>
            <a:chExt cx="10784496" cy="859654"/>
          </a:xfrm>
        </p:grpSpPr>
        <p:grpSp>
          <p:nvGrpSpPr>
            <p:cNvPr id="89" name="Ομάδα 88"/>
            <p:cNvGrpSpPr/>
            <p:nvPr/>
          </p:nvGrpSpPr>
          <p:grpSpPr>
            <a:xfrm>
              <a:off x="292708" y="3212388"/>
              <a:ext cx="10784496" cy="859654"/>
              <a:chOff x="292708" y="3212388"/>
              <a:chExt cx="10784496" cy="859654"/>
            </a:xfrm>
          </p:grpSpPr>
          <p:grpSp>
            <p:nvGrpSpPr>
              <p:cNvPr id="86" name="Ομάδα 85"/>
              <p:cNvGrpSpPr/>
              <p:nvPr/>
            </p:nvGrpSpPr>
            <p:grpSpPr>
              <a:xfrm>
                <a:off x="292708" y="3212388"/>
                <a:ext cx="10784496" cy="691449"/>
                <a:chOff x="292708" y="3212388"/>
                <a:chExt cx="10784496" cy="691449"/>
              </a:xfrm>
            </p:grpSpPr>
            <p:grpSp>
              <p:nvGrpSpPr>
                <p:cNvPr id="40" name="Ομάδα 39"/>
                <p:cNvGrpSpPr/>
                <p:nvPr/>
              </p:nvGrpSpPr>
              <p:grpSpPr>
                <a:xfrm>
                  <a:off x="292708" y="3590495"/>
                  <a:ext cx="5625050" cy="313342"/>
                  <a:chOff x="572920" y="2838329"/>
                  <a:chExt cx="5625050" cy="313342"/>
                </a:xfrm>
              </p:grpSpPr>
              <p:cxnSp>
                <p:nvCxnSpPr>
                  <p:cNvPr id="35" name="Ευθεία γραμμή σύνδεσης 34"/>
                  <p:cNvCxnSpPr/>
                  <p:nvPr/>
                </p:nvCxnSpPr>
                <p:spPr>
                  <a:xfrm>
                    <a:off x="798587" y="3008668"/>
                    <a:ext cx="540000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  <a:prstDash val="dash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6" name="Ευθεία γραμμή σύνδεσης 35"/>
                  <p:cNvCxnSpPr/>
                  <p:nvPr/>
                </p:nvCxnSpPr>
                <p:spPr>
                  <a:xfrm>
                    <a:off x="1953890" y="3028336"/>
                    <a:ext cx="936000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  <a:prstDash val="dash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7" name="Ευθεία γραμμή σύνδεσης 36"/>
                  <p:cNvCxnSpPr/>
                  <p:nvPr/>
                </p:nvCxnSpPr>
                <p:spPr>
                  <a:xfrm>
                    <a:off x="5247697" y="3018508"/>
                    <a:ext cx="540000" cy="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  <a:prstDash val="dash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38" name="TextBox 37"/>
                      <p:cNvSpPr txBox="1"/>
                      <p:nvPr/>
                    </p:nvSpPr>
                    <p:spPr>
                      <a:xfrm>
                        <a:off x="572920" y="2838329"/>
                        <a:ext cx="205184" cy="307777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lIns="0" tIns="0" rIns="0" bIns="0" rtlCol="0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n-US" sz="2000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oMath>
                          </m:oMathPara>
                        </a14:m>
                        <a:endParaRPr lang="el-GR" b="1" dirty="0">
                          <a:solidFill>
                            <a:srgbClr val="000099"/>
                          </a:solidFill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38" name="TextBox 37"/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572920" y="2838329"/>
                        <a:ext cx="205184" cy="307777"/>
                      </a:xfrm>
                      <a:prstGeom prst="rect">
                        <a:avLst/>
                      </a:prstGeom>
                      <a:blipFill>
                        <a:blip r:embed="rId11"/>
                        <a:stretch>
                          <a:fillRect l="-17647" r="-17647"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n-GB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39" name="TextBox 38"/>
                      <p:cNvSpPr txBox="1"/>
                      <p:nvPr/>
                    </p:nvSpPr>
                    <p:spPr>
                      <a:xfrm>
                        <a:off x="5857107" y="2843894"/>
                        <a:ext cx="340863" cy="307777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lIns="0" tIns="0" rIns="0" bIns="0" rtlCol="0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US" sz="2000" b="1" i="1" smtClean="0">
                                      <a:solidFill>
                                        <a:srgbClr val="000099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b="1" i="1">
                                      <a:solidFill>
                                        <a:srgbClr val="000099"/>
                                      </a:solidFill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  <m:r>
                                    <m:rPr>
                                      <m:nor/>
                                    </m:rPr>
                                    <a:rPr lang="el-GR" sz="2000" b="1" dirty="0">
                                      <a:solidFill>
                                        <a:srgbClr val="000099"/>
                                      </a:solidFill>
                                    </a:rPr>
                                    <m:t> </m:t>
                                  </m:r>
                                </m:e>
                                <m:sup>
                                  <m:r>
                                    <a:rPr lang="en-US" sz="2000" b="1" i="1" smtClean="0">
                                      <a:solidFill>
                                        <a:srgbClr val="000099"/>
                                      </a:solidFill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p>
                            </m:oMath>
                          </m:oMathPara>
                        </a14:m>
                        <a:endParaRPr lang="el-GR" b="1" dirty="0">
                          <a:solidFill>
                            <a:srgbClr val="000099"/>
                          </a:solidFill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39" name="TextBox 38"/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5857107" y="2843894"/>
                        <a:ext cx="340863" cy="307777"/>
                      </a:xfrm>
                      <a:prstGeom prst="rect">
                        <a:avLst/>
                      </a:prstGeom>
                      <a:blipFill>
                        <a:blip r:embed="rId12"/>
                        <a:stretch>
                          <a:fillRect l="-10714" r="-3571"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n-GB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</p:grpSp>
            <p:sp>
              <p:nvSpPr>
                <p:cNvPr id="41" name="TextBox 40"/>
                <p:cNvSpPr txBox="1"/>
                <p:nvPr/>
              </p:nvSpPr>
              <p:spPr>
                <a:xfrm>
                  <a:off x="6122316" y="3212388"/>
                  <a:ext cx="4954888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l-GR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Η πίεση στο οριζόντιο επίπεδο </a:t>
                  </a:r>
                  <a:r>
                    <a:rPr lang="en-US" b="1" i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xx’</a:t>
                  </a:r>
                  <a:r>
                    <a:rPr lang="el-GR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είναι η ίδια</a:t>
                  </a:r>
                </a:p>
              </p:txBody>
            </p: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87" name="TextBox 86"/>
                  <p:cNvSpPr txBox="1"/>
                  <p:nvPr/>
                </p:nvSpPr>
                <p:spPr>
                  <a:xfrm>
                    <a:off x="1732318" y="3687090"/>
                    <a:ext cx="339260" cy="307777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sz="2000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𝒑</m:t>
                              </m:r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oMath>
                      </m:oMathPara>
                    </a14:m>
                    <a:endParaRPr lang="el-GR" b="1" dirty="0">
                      <a:solidFill>
                        <a:srgbClr val="000099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87" name="TextBox 86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732318" y="3687090"/>
                    <a:ext cx="339260" cy="307777"/>
                  </a:xfrm>
                  <a:prstGeom prst="rect">
                    <a:avLst/>
                  </a:prstGeom>
                  <a:blipFill>
                    <a:blip r:embed="rId13"/>
                    <a:stretch>
                      <a:fillRect l="-17857" r="-8929" b="-26000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88" name="TextBox 87"/>
                  <p:cNvSpPr txBox="1"/>
                  <p:nvPr/>
                </p:nvSpPr>
                <p:spPr>
                  <a:xfrm>
                    <a:off x="5040342" y="3764265"/>
                    <a:ext cx="339260" cy="307777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sz="2000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𝒑</m:t>
                              </m:r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oMath>
                      </m:oMathPara>
                    </a14:m>
                    <a:endParaRPr lang="el-GR" b="1" dirty="0">
                      <a:solidFill>
                        <a:srgbClr val="000099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88" name="TextBox 87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040342" y="3764265"/>
                    <a:ext cx="339260" cy="307777"/>
                  </a:xfrm>
                  <a:prstGeom prst="rect">
                    <a:avLst/>
                  </a:prstGeom>
                  <a:blipFill>
                    <a:blip r:embed="rId14"/>
                    <a:stretch>
                      <a:fillRect l="-20000" r="-10909" b="-25490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1" name="Ορθογώνιο 90"/>
                <p:cNvSpPr/>
                <p:nvPr/>
              </p:nvSpPr>
              <p:spPr>
                <a:xfrm>
                  <a:off x="7805738" y="3553958"/>
                  <a:ext cx="1140312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000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𝒑</m:t>
                            </m:r>
                          </m:e>
                          <m:sub>
                            <m:r>
                              <a:rPr lang="en-US" sz="2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  <m:r>
                          <a:rPr lang="en-US" sz="20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sSub>
                          <m:sSubPr>
                            <m:ctrlPr>
                              <a:rPr lang="en-US" sz="2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𝒑</m:t>
                            </m:r>
                          </m:e>
                          <m:sub>
                            <m:r>
                              <a:rPr lang="en-US" sz="2000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oMath>
                    </m:oMathPara>
                  </a14:m>
                  <a:endParaRPr lang="el-GR" sz="2000" dirty="0">
                    <a:solidFill>
                      <a:srgbClr val="000099"/>
                    </a:solidFill>
                  </a:endParaRPr>
                </a:p>
              </p:txBody>
            </p:sp>
          </mc:Choice>
          <mc:Fallback xmlns="">
            <p:sp>
              <p:nvSpPr>
                <p:cNvPr id="91" name="Ορθογώνιο 9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805738" y="3553958"/>
                  <a:ext cx="1140312" cy="400110"/>
                </a:xfrm>
                <a:prstGeom prst="rect">
                  <a:avLst/>
                </a:prstGeom>
                <a:blipFill>
                  <a:blip r:embed="rId15"/>
                  <a:stretch>
                    <a:fillRect b="-7576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85" name="Ομάδα 84"/>
          <p:cNvGrpSpPr/>
          <p:nvPr/>
        </p:nvGrpSpPr>
        <p:grpSpPr>
          <a:xfrm>
            <a:off x="1132272" y="2528615"/>
            <a:ext cx="10790865" cy="1364956"/>
            <a:chOff x="1132272" y="2528615"/>
            <a:chExt cx="10790865" cy="1364956"/>
          </a:xfrm>
        </p:grpSpPr>
        <p:grpSp>
          <p:nvGrpSpPr>
            <p:cNvPr id="83" name="Ομάδα 82"/>
            <p:cNvGrpSpPr/>
            <p:nvPr/>
          </p:nvGrpSpPr>
          <p:grpSpPr>
            <a:xfrm>
              <a:off x="1132272" y="3480617"/>
              <a:ext cx="3806209" cy="412954"/>
              <a:chOff x="1412484" y="3480617"/>
              <a:chExt cx="3806209" cy="412954"/>
            </a:xfrm>
          </p:grpSpPr>
          <p:sp>
            <p:nvSpPr>
              <p:cNvPr id="81" name="Κύλινδρος 80"/>
              <p:cNvSpPr/>
              <p:nvPr/>
            </p:nvSpPr>
            <p:spPr>
              <a:xfrm>
                <a:off x="1412484" y="3539610"/>
                <a:ext cx="504000" cy="294968"/>
              </a:xfrm>
              <a:prstGeom prst="can">
                <a:avLst>
                  <a:gd name="adj" fmla="val 38514"/>
                </a:avLst>
              </a:prstGeom>
              <a:solidFill>
                <a:schemeClr val="accent2">
                  <a:lumMod val="50000"/>
                </a:schemeClr>
              </a:solidFill>
              <a:ln w="381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82" name="Κύλινδρος 81"/>
              <p:cNvSpPr/>
              <p:nvPr/>
            </p:nvSpPr>
            <p:spPr>
              <a:xfrm>
                <a:off x="2932693" y="3480617"/>
                <a:ext cx="2286000" cy="412954"/>
              </a:xfrm>
              <a:prstGeom prst="can">
                <a:avLst>
                  <a:gd name="adj" fmla="val 54546"/>
                </a:avLst>
              </a:prstGeom>
              <a:solidFill>
                <a:schemeClr val="accent2">
                  <a:lumMod val="50000"/>
                </a:schemeClr>
              </a:solidFill>
              <a:ln w="381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sp>
          <p:nvSpPr>
            <p:cNvPr id="84" name="TextBox 83"/>
            <p:cNvSpPr txBox="1"/>
            <p:nvPr/>
          </p:nvSpPr>
          <p:spPr>
            <a:xfrm>
              <a:off x="6122317" y="2528615"/>
              <a:ext cx="580082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Τα δυο δοχεία φράσσονται με έμβολα εμβαδού </a:t>
              </a:r>
              <a:r>
                <a:rPr lang="el-GR" sz="2000" b="1" i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Α</a:t>
              </a:r>
              <a:r>
                <a:rPr lang="el-GR" sz="2000" b="1" baseline="-25000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r>
                <a:rPr lang="el-GR" b="1" baseline="-25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και </a:t>
              </a:r>
              <a:r>
                <a:rPr lang="el-GR" sz="2000" b="1" i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Α</a:t>
              </a:r>
              <a:r>
                <a:rPr lang="el-GR" sz="2000" b="1" baseline="-25000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τα οποία ισορροπούν με τις δυνάμεις </a:t>
              </a:r>
              <a:r>
                <a:rPr lang="en-US" sz="2000" b="1" i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F</a:t>
              </a:r>
              <a:r>
                <a:rPr lang="en-US" sz="2000" b="1" baseline="-25000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r>
                <a:rPr lang="en-US" b="1" baseline="-25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και </a:t>
              </a:r>
              <a:r>
                <a:rPr lang="en-US" sz="2000" b="1" i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F</a:t>
              </a:r>
              <a:r>
                <a:rPr lang="en-US" sz="2000" b="1" baseline="-25000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el-GR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17" name="Ομάδα 116"/>
          <p:cNvGrpSpPr/>
          <p:nvPr/>
        </p:nvGrpSpPr>
        <p:grpSpPr>
          <a:xfrm>
            <a:off x="1375870" y="2119748"/>
            <a:ext cx="2814470" cy="1503976"/>
            <a:chOff x="1375870" y="2119748"/>
            <a:chExt cx="2814470" cy="150397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2" name="TextBox 31"/>
                <p:cNvSpPr txBox="1"/>
                <p:nvPr/>
              </p:nvSpPr>
              <p:spPr>
                <a:xfrm>
                  <a:off x="1421126" y="2794079"/>
                  <a:ext cx="344069" cy="307777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000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𝑭</m:t>
                            </m:r>
                          </m:e>
                          <m:sub>
                            <m:r>
                              <a:rPr lang="en-US" sz="2000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oMath>
                    </m:oMathPara>
                  </a14:m>
                  <a:endParaRPr lang="el-GR" b="1" dirty="0">
                    <a:solidFill>
                      <a:srgbClr val="000099"/>
                    </a:solidFill>
                  </a:endParaRPr>
                </a:p>
              </p:txBody>
            </p:sp>
          </mc:Choice>
          <mc:Fallback xmlns="">
            <p:sp>
              <p:nvSpPr>
                <p:cNvPr id="32" name="TextBox 3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21126" y="2794079"/>
                  <a:ext cx="344069" cy="307777"/>
                </a:xfrm>
                <a:prstGeom prst="rect">
                  <a:avLst/>
                </a:prstGeom>
                <a:blipFill>
                  <a:blip r:embed="rId16"/>
                  <a:stretch>
                    <a:fillRect l="-15789" r="-8772" b="-15686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3" name="TextBox 32"/>
                <p:cNvSpPr txBox="1"/>
                <p:nvPr/>
              </p:nvSpPr>
              <p:spPr>
                <a:xfrm>
                  <a:off x="3846271" y="2119748"/>
                  <a:ext cx="344069" cy="30777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000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𝑭</m:t>
                            </m:r>
                          </m:e>
                          <m:sub>
                            <m:r>
                              <a:rPr lang="en-US" sz="2000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oMath>
                    </m:oMathPara>
                  </a14:m>
                  <a:endParaRPr lang="el-GR" b="1" dirty="0">
                    <a:solidFill>
                      <a:srgbClr val="000099"/>
                    </a:solidFill>
                  </a:endParaRPr>
                </a:p>
              </p:txBody>
            </p:sp>
          </mc:Choice>
          <mc:Fallback xmlns="">
            <p:sp>
              <p:nvSpPr>
                <p:cNvPr id="33" name="TextBox 3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46271" y="2119748"/>
                  <a:ext cx="344069" cy="307777"/>
                </a:xfrm>
                <a:prstGeom prst="rect">
                  <a:avLst/>
                </a:prstGeom>
                <a:blipFill>
                  <a:blip r:embed="rId17"/>
                  <a:stretch>
                    <a:fillRect l="-17857" r="-10714" b="-18000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5" name="Ευθύγραμμο βέλος σύνδεσης 24"/>
            <p:cNvCxnSpPr/>
            <p:nvPr/>
          </p:nvCxnSpPr>
          <p:spPr>
            <a:xfrm>
              <a:off x="1375870" y="2962070"/>
              <a:ext cx="0" cy="648000"/>
            </a:xfrm>
            <a:prstGeom prst="straightConnector1">
              <a:avLst/>
            </a:prstGeom>
            <a:ln w="57150">
              <a:solidFill>
                <a:srgbClr val="0070C0"/>
              </a:solidFill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Ευθύγραμμο βέλος σύνδεσης 25"/>
            <p:cNvCxnSpPr/>
            <p:nvPr/>
          </p:nvCxnSpPr>
          <p:spPr>
            <a:xfrm>
              <a:off x="3786267" y="2183724"/>
              <a:ext cx="0" cy="1440000"/>
            </a:xfrm>
            <a:prstGeom prst="straightConnector1">
              <a:avLst/>
            </a:prstGeom>
            <a:ln w="57150">
              <a:solidFill>
                <a:srgbClr val="0070C0"/>
              </a:solidFill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8" name="Ομάδα 117"/>
          <p:cNvGrpSpPr/>
          <p:nvPr/>
        </p:nvGrpSpPr>
        <p:grpSpPr>
          <a:xfrm>
            <a:off x="1105293" y="3066188"/>
            <a:ext cx="3833188" cy="324000"/>
            <a:chOff x="1105293" y="3066188"/>
            <a:chExt cx="3833188" cy="324000"/>
          </a:xfrm>
        </p:grpSpPr>
        <p:sp>
          <p:nvSpPr>
            <p:cNvPr id="30" name="Τόξο 29"/>
            <p:cNvSpPr/>
            <p:nvPr/>
          </p:nvSpPr>
          <p:spPr>
            <a:xfrm>
              <a:off x="1105293" y="3198692"/>
              <a:ext cx="558000" cy="133200"/>
            </a:xfrm>
            <a:prstGeom prst="arc">
              <a:avLst>
                <a:gd name="adj1" fmla="val 93518"/>
                <a:gd name="adj2" fmla="val 10856576"/>
              </a:avLst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27" name="Τόξο 26"/>
            <p:cNvSpPr/>
            <p:nvPr/>
          </p:nvSpPr>
          <p:spPr>
            <a:xfrm>
              <a:off x="2612881" y="3066188"/>
              <a:ext cx="2325600" cy="324000"/>
            </a:xfrm>
            <a:prstGeom prst="arc">
              <a:avLst>
                <a:gd name="adj1" fmla="val 33822"/>
                <a:gd name="adj2" fmla="val 10688226"/>
              </a:avLst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19" name="Ορθογώνιο 118"/>
              <p:cNvSpPr/>
              <p:nvPr/>
            </p:nvSpPr>
            <p:spPr>
              <a:xfrm>
                <a:off x="7706059" y="4040445"/>
                <a:ext cx="1267335" cy="75418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𝒑</m:t>
                          </m:r>
                        </m:e>
                        <m:sub>
                          <m:r>
                            <a:rPr lang="en-US" sz="2000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  <m:r>
                        <a:rPr lang="en-US" sz="2000" b="1" i="1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b="1" i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𝑭</m:t>
                              </m:r>
                            </m:e>
                            <m:sub>
                              <m:r>
                                <a:rPr lang="en-US" sz="2000" b="1" i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num>
                        <m:den>
                          <m:r>
                            <a:rPr lang="el-GR" sz="2000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𝝅</m:t>
                          </m:r>
                          <m:sSubSup>
                            <m:sSubSupPr>
                              <m:ctrlPr>
                                <a:rPr lang="el-GR" sz="2000" b="1" i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2000" b="1" i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𝒓</m:t>
                              </m:r>
                            </m:e>
                            <m:sub>
                              <m:r>
                                <a:rPr lang="en-US" sz="2000" b="1" i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  <m:sup>
                              <m:r>
                                <a:rPr lang="en-US" sz="2000" b="1" i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bSup>
                        </m:den>
                      </m:f>
                    </m:oMath>
                  </m:oMathPara>
                </a14:m>
                <a:endParaRPr lang="el-GR" sz="2000" dirty="0">
                  <a:solidFill>
                    <a:srgbClr val="000099"/>
                  </a:solidFill>
                </a:endParaRPr>
              </a:p>
            </p:txBody>
          </p:sp>
        </mc:Choice>
        <mc:Fallback xmlns="">
          <p:sp>
            <p:nvSpPr>
              <p:cNvPr id="119" name="Ορθογώνιο 1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06059" y="4040445"/>
                <a:ext cx="1267335" cy="754181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0" name="Ορθογώνιο 119"/>
              <p:cNvSpPr/>
              <p:nvPr/>
            </p:nvSpPr>
            <p:spPr>
              <a:xfrm>
                <a:off x="7749144" y="4812261"/>
                <a:ext cx="1267335" cy="75418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𝒑</m:t>
                          </m:r>
                        </m:e>
                        <m:sub>
                          <m:r>
                            <a:rPr lang="en-US" sz="2000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  <m:r>
                        <a:rPr lang="en-US" sz="2000" b="1" i="1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b="1" i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𝑭</m:t>
                              </m:r>
                            </m:e>
                            <m:sub>
                              <m:r>
                                <a:rPr lang="en-US" sz="2000" b="1" i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num>
                        <m:den>
                          <m:r>
                            <a:rPr lang="el-GR" sz="2000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𝝅</m:t>
                          </m:r>
                          <m:sSubSup>
                            <m:sSubSupPr>
                              <m:ctrlPr>
                                <a:rPr lang="el-GR" sz="2000" b="1" i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2000" b="1" i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𝒓</m:t>
                              </m:r>
                            </m:e>
                            <m:sub>
                              <m:r>
                                <a:rPr lang="en-US" sz="2000" b="1" i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  <m:sup>
                              <m:r>
                                <a:rPr lang="en-US" sz="2000" b="1" i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bSup>
                        </m:den>
                      </m:f>
                    </m:oMath>
                  </m:oMathPara>
                </a14:m>
                <a:endParaRPr lang="el-GR" sz="2000" dirty="0">
                  <a:solidFill>
                    <a:srgbClr val="000099"/>
                  </a:solidFill>
                </a:endParaRPr>
              </a:p>
            </p:txBody>
          </p:sp>
        </mc:Choice>
        <mc:Fallback xmlns="">
          <p:sp>
            <p:nvSpPr>
              <p:cNvPr id="120" name="Ορθογώνιο 1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49144" y="4812261"/>
                <a:ext cx="1267335" cy="754181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22" name="Ομάδα 121"/>
          <p:cNvGrpSpPr/>
          <p:nvPr/>
        </p:nvGrpSpPr>
        <p:grpSpPr>
          <a:xfrm>
            <a:off x="9592102" y="4568711"/>
            <a:ext cx="1594487" cy="226174"/>
            <a:chOff x="9667325" y="4454011"/>
            <a:chExt cx="1594487" cy="438854"/>
          </a:xfrm>
        </p:grpSpPr>
        <p:cxnSp>
          <p:nvCxnSpPr>
            <p:cNvPr id="123" name="Ευθεία γραμμή σύνδεσης 122"/>
            <p:cNvCxnSpPr/>
            <p:nvPr/>
          </p:nvCxnSpPr>
          <p:spPr>
            <a:xfrm>
              <a:off x="9667325" y="4454011"/>
              <a:ext cx="214090" cy="438854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Ευθεία γραμμή σύνδεσης 123"/>
            <p:cNvCxnSpPr/>
            <p:nvPr/>
          </p:nvCxnSpPr>
          <p:spPr>
            <a:xfrm>
              <a:off x="11047722" y="4454011"/>
              <a:ext cx="214090" cy="438854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5" name="Θέση περιεχομένου 2"/>
          <p:cNvSpPr txBox="1">
            <a:spLocks/>
          </p:cNvSpPr>
          <p:nvPr/>
        </p:nvSpPr>
        <p:spPr>
          <a:xfrm>
            <a:off x="0" y="14594"/>
            <a:ext cx="12192000" cy="60466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l-GR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ΥΔΡΑΥΛΙΚΟ ΠΙΕΣΤΗΡΙΟ</a:t>
            </a:r>
          </a:p>
        </p:txBody>
      </p:sp>
    </p:spTree>
    <p:extLst>
      <p:ext uri="{BB962C8B-B14F-4D97-AF65-F5344CB8AC3E}">
        <p14:creationId xmlns:p14="http://schemas.microsoft.com/office/powerpoint/2010/main" val="1884701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" grpId="0"/>
      <p:bldP spid="93" grpId="0"/>
      <p:bldP spid="101" grpId="0"/>
      <p:bldP spid="103" grpId="0" animBg="1"/>
      <p:bldP spid="119" grpId="0"/>
      <p:bldP spid="12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περιεχομένου 2"/>
          <p:cNvSpPr txBox="1">
            <a:spLocks/>
          </p:cNvSpPr>
          <p:nvPr/>
        </p:nvSpPr>
        <p:spPr>
          <a:xfrm>
            <a:off x="0" y="14594"/>
            <a:ext cx="12192000" cy="60466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l-GR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ΑΤΜΟΣΦΑΙΡΙΚΗ ΠΙΕΣΗ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962400" y="2085685"/>
            <a:ext cx="822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Το βάρος του ατμοσφαιρικού αέρα είναι σημαντικό δεδομένου ότι η ατμόσφαιρα εκτείνεται σε ύψος αρκετών εκατοντάδων χιλιομέτρων πάνω από την επιφάνεια της γης.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959329" y="5247603"/>
            <a:ext cx="77572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Το 99% της συνολικής μάζας του ατμοσφαιρικού αέρα περιλαμβάνεται στα πρώτα 30 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km</a:t>
            </a:r>
            <a:r>
              <a: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ύψους της ατμόσφαιρας.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959329" y="5939566"/>
            <a:ext cx="82326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Εξαιτίας της βαρύτητας, η πίεση και η πυκνότητα του ατμοσφαιρικού αέρα είναι μέγιστες στην επιφάνεια της γης και μειώνεται βαθμιαία με το ύψος. Πρακτικά, σε ύψη πάνω από τα 50 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km</a:t>
            </a:r>
            <a:r>
              <a: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η πίεση και η πυκνότητα του ατμοσφαιρικού </a:t>
            </a:r>
            <a:r>
              <a:rPr lang="el-GR" sz="1600" b="1">
                <a:latin typeface="Times New Roman" panose="02020603050405020304" pitchFamily="18" charset="0"/>
                <a:cs typeface="Times New Roman" panose="02020603050405020304" pitchFamily="18" charset="0"/>
              </a:rPr>
              <a:t>αέρα τείνουν </a:t>
            </a:r>
            <a:r>
              <a: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στο μηδέν</a:t>
            </a:r>
          </a:p>
        </p:txBody>
      </p:sp>
      <p:grpSp>
        <p:nvGrpSpPr>
          <p:cNvPr id="52" name="Ομάδα 51"/>
          <p:cNvGrpSpPr/>
          <p:nvPr/>
        </p:nvGrpSpPr>
        <p:grpSpPr>
          <a:xfrm>
            <a:off x="3962400" y="755623"/>
            <a:ext cx="8135816" cy="1129665"/>
            <a:chOff x="3962400" y="755623"/>
            <a:chExt cx="8135816" cy="1129665"/>
          </a:xfrm>
        </p:grpSpPr>
        <p:sp>
          <p:nvSpPr>
            <p:cNvPr id="5" name="TextBox 4"/>
            <p:cNvSpPr txBox="1"/>
            <p:nvPr/>
          </p:nvSpPr>
          <p:spPr>
            <a:xfrm>
              <a:off x="3962400" y="755623"/>
              <a:ext cx="813581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Η ατμοσφαιρική πίεση οφείλεται στο βάρος του ατμοσφαιρικού αέρα που περιβάλλει τη γη. Η τιμή της ατμοσφαιρικής πίεσης στην επιφάνεια της θάλασσα είναι:</a:t>
              </a: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4232033" y="1485178"/>
              <a:ext cx="5049780" cy="400110"/>
            </a:xfrm>
            <a:prstGeom prst="rect">
              <a:avLst/>
            </a:prstGeom>
            <a:noFill/>
            <a:ln w="38100">
              <a:solidFill>
                <a:srgbClr val="C00000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000" b="1" i="1" dirty="0" err="1">
                  <a:solidFill>
                    <a:srgbClr val="000099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sz="2000" b="1" baseline="-25000" dirty="0" err="1">
                  <a:solidFill>
                    <a:srgbClr val="000099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atm</a:t>
              </a:r>
              <a:r>
                <a:rPr lang="en-US" b="1" i="1" dirty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= </a:t>
              </a:r>
              <a:r>
                <a:rPr lang="el-GR" b="1" dirty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 τυπική ατμόσφαιρα = </a:t>
              </a:r>
              <a:r>
                <a:rPr lang="en-US" b="1" dirty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 </a:t>
              </a:r>
              <a:r>
                <a:rPr lang="en-US" b="1" dirty="0" err="1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atm</a:t>
              </a:r>
              <a:r>
                <a:rPr lang="el-GR" b="1" dirty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= 101300 </a:t>
              </a:r>
              <a:r>
                <a:rPr lang="en-US" b="1" dirty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Pa</a:t>
              </a:r>
              <a:endParaRPr lang="el-GR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41" name="TextBox 40"/>
          <p:cNvSpPr txBox="1"/>
          <p:nvPr/>
        </p:nvSpPr>
        <p:spPr>
          <a:xfrm>
            <a:off x="3962400" y="2649130"/>
            <a:ext cx="78661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Υπολογισμός της συνολικής μάζας </a:t>
            </a:r>
            <a:r>
              <a:rPr lang="en-US" sz="1600" b="1" i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1600" b="1" baseline="-25000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atm</a:t>
            </a:r>
            <a:r>
              <a:rPr lang="el-GR" sz="16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του ατμοσφαιρικού αέρα (μια καλή προσέγγιση)</a:t>
            </a:r>
          </a:p>
        </p:txBody>
      </p:sp>
      <p:grpSp>
        <p:nvGrpSpPr>
          <p:cNvPr id="53" name="Ομάδα 52"/>
          <p:cNvGrpSpPr/>
          <p:nvPr/>
        </p:nvGrpSpPr>
        <p:grpSpPr>
          <a:xfrm>
            <a:off x="4067910" y="3258346"/>
            <a:ext cx="3377292" cy="503086"/>
            <a:chOff x="4067910" y="3258346"/>
            <a:chExt cx="3377292" cy="50308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2" name="TextBox 41"/>
                <p:cNvSpPr txBox="1"/>
                <p:nvPr/>
              </p:nvSpPr>
              <p:spPr>
                <a:xfrm>
                  <a:off x="4067910" y="3338880"/>
                  <a:ext cx="767774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𝑷</m:t>
                            </m:r>
                          </m:e>
                          <m:sub>
                            <m:r>
                              <a:rPr lang="en-US" b="1" i="0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𝐚𝐭𝐦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</m:oMath>
                    </m:oMathPara>
                  </a14:m>
                  <a:endParaRPr lang="el-GR" b="1" dirty="0">
                    <a:solidFill>
                      <a:srgbClr val="000099"/>
                    </a:solidFill>
                  </a:endParaRPr>
                </a:p>
              </p:txBody>
            </p:sp>
          </mc:Choice>
          <mc:Fallback xmlns="">
            <p:sp>
              <p:nvSpPr>
                <p:cNvPr id="42" name="TextBox 4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67910" y="3338880"/>
                  <a:ext cx="767774" cy="276999"/>
                </a:xfrm>
                <a:prstGeom prst="rect">
                  <a:avLst/>
                </a:prstGeom>
                <a:blipFill>
                  <a:blip r:embed="rId2"/>
                  <a:stretch>
                    <a:fillRect l="-6349" r="-3175" b="-15556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3" name="TextBox 42"/>
                <p:cNvSpPr txBox="1"/>
                <p:nvPr/>
              </p:nvSpPr>
              <p:spPr>
                <a:xfrm>
                  <a:off x="4883603" y="3258346"/>
                  <a:ext cx="2561599" cy="50308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l-GR" sz="1600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sz="1600" b="1" i="0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𝚩𝛂𝛒𝛐𝛓</m:t>
                            </m:r>
                            <m:r>
                              <a:rPr lang="el-GR" sz="1600" b="1" i="0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l-GR" sz="1600" b="1" i="0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𝛂𝛕𝛍𝛐𝛔𝛗𝛂𝛊𝛋𝛐𝛖</m:t>
                            </m:r>
                            <m:r>
                              <a:rPr lang="el-GR" sz="1600" b="1" i="0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l-GR" sz="1600" b="1" i="0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𝛂𝛆𝛒𝛂</m:t>
                            </m:r>
                          </m:num>
                          <m:den>
                            <m:r>
                              <a:rPr lang="el-GR" sz="1600" b="1" i="0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𝚬𝛑𝛊𝛗𝛂𝛎𝛆𝛊𝛂</m:t>
                            </m:r>
                            <m:r>
                              <a:rPr lang="el-GR" sz="1600" b="1" i="0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l-GR" sz="1600" b="1" i="0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𝛄𝛈𝛓</m:t>
                            </m:r>
                          </m:den>
                        </m:f>
                      </m:oMath>
                    </m:oMathPara>
                  </a14:m>
                  <a:endParaRPr lang="el-GR" b="1" dirty="0">
                    <a:solidFill>
                      <a:srgbClr val="000099"/>
                    </a:solidFill>
                  </a:endParaRPr>
                </a:p>
              </p:txBody>
            </p:sp>
          </mc:Choice>
          <mc:Fallback xmlns="">
            <p:sp>
              <p:nvSpPr>
                <p:cNvPr id="43" name="TextBox 4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83603" y="3258346"/>
                  <a:ext cx="2561599" cy="503086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/>
              <p:cNvSpPr txBox="1"/>
              <p:nvPr/>
            </p:nvSpPr>
            <p:spPr>
              <a:xfrm>
                <a:off x="7464877" y="3212774"/>
                <a:ext cx="1506759" cy="61625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l-GR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l-GR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𝑴</m:t>
                              </m:r>
                            </m:e>
                            <m:sub>
                              <m:r>
                                <a:rPr lang="en-US" b="1" i="0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𝐚𝐭𝐦</m:t>
                              </m:r>
                            </m:sub>
                          </m:sSub>
                          <m:r>
                            <a:rPr lang="en-US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𝒈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  <m:r>
                            <a:rPr lang="el-GR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𝝅</m:t>
                          </m:r>
                          <m:sSubSup>
                            <m:sSubSupPr>
                              <m:ctrlPr>
                                <a:rPr lang="el-GR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𝑹</m:t>
                              </m:r>
                            </m:e>
                            <m:sub>
                              <m:r>
                                <a:rPr lang="el-GR" b="1" i="0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𝛄𝛈𝛓</m:t>
                              </m:r>
                            </m:sub>
                            <m:sup>
                              <m:r>
                                <a:rPr lang="el-GR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bSup>
                        </m:den>
                      </m:f>
                      <m:r>
                        <a:rPr lang="el-GR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    </m:t>
                      </m:r>
                      <m:r>
                        <a:rPr lang="el-GR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b="1" dirty="0">
                  <a:solidFill>
                    <a:srgbClr val="000099"/>
                  </a:solidFill>
                </a:endParaRPr>
              </a:p>
            </p:txBody>
          </p:sp>
        </mc:Choice>
        <mc:Fallback xmlns=""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4877" y="3212774"/>
                <a:ext cx="1506759" cy="61625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Ορθογώνιο 44"/>
              <p:cNvSpPr/>
              <p:nvPr/>
            </p:nvSpPr>
            <p:spPr>
              <a:xfrm>
                <a:off x="9106493" y="3114740"/>
                <a:ext cx="2292422" cy="71481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𝑴</m:t>
                          </m:r>
                        </m:e>
                        <m:sub>
                          <m:r>
                            <a:rPr lang="en-US" b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𝐚𝐭𝐦</m:t>
                          </m:r>
                        </m:sub>
                      </m:sSub>
                      <m:r>
                        <a:rPr lang="el-GR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l-GR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  <m:r>
                            <a:rPr lang="el-GR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𝝅</m:t>
                          </m:r>
                          <m:sSubSup>
                            <m:sSubSupPr>
                              <m:ctrlPr>
                                <a:rPr lang="el-GR" b="1" i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b="1" i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𝑹</m:t>
                              </m:r>
                            </m:e>
                            <m:sub>
                              <m:r>
                                <a:rPr lang="el-GR" b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𝛄𝛈𝛓</m:t>
                              </m:r>
                            </m:sub>
                            <m:sup>
                              <m:r>
                                <a:rPr lang="el-GR" b="1" i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bSup>
                          <m:sSub>
                            <m:sSubPr>
                              <m:ctrlPr>
                                <a:rPr lang="el-GR" b="1" i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𝑷</m:t>
                              </m:r>
                            </m:e>
                            <m:sub>
                              <m:r>
                                <a:rPr lang="en-US" b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𝐚𝐭𝐦</m:t>
                              </m:r>
                            </m:sub>
                          </m:sSub>
                        </m:num>
                        <m:den>
                          <m:r>
                            <a:rPr lang="en-US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𝒈</m:t>
                          </m:r>
                        </m:den>
                      </m:f>
                    </m:oMath>
                  </m:oMathPara>
                </a14:m>
                <a:endParaRPr lang="el-GR" dirty="0">
                  <a:solidFill>
                    <a:srgbClr val="000099"/>
                  </a:solidFill>
                </a:endParaRPr>
              </a:p>
            </p:txBody>
          </p:sp>
        </mc:Choice>
        <mc:Fallback xmlns="">
          <p:sp>
            <p:nvSpPr>
              <p:cNvPr id="45" name="Ορθογώνιο 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06493" y="3114740"/>
                <a:ext cx="2292422" cy="71481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9466936" y="3911094"/>
                <a:ext cx="1763240" cy="30239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𝑹</m:t>
                          </m:r>
                        </m:e>
                        <m:sub>
                          <m:r>
                            <a:rPr lang="el-GR" b="1" i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𝛄𝛈𝛓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𝟔𝟑𝟕𝟎</m:t>
                      </m:r>
                      <m:r>
                        <a:rPr lang="en-US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1" i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𝐤𝐦</m:t>
                      </m:r>
                    </m:oMath>
                  </m:oMathPara>
                </a14:m>
                <a:endParaRPr lang="el-GR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66936" y="3911094"/>
                <a:ext cx="1763240" cy="302390"/>
              </a:xfrm>
              <a:prstGeom prst="rect">
                <a:avLst/>
              </a:prstGeom>
              <a:blipFill>
                <a:blip r:embed="rId6"/>
                <a:stretch>
                  <a:fillRect l="-2768" r="-3114" b="-22449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7" name="Δεξί άγκιστρο 46"/>
          <p:cNvSpPr/>
          <p:nvPr/>
        </p:nvSpPr>
        <p:spPr>
          <a:xfrm>
            <a:off x="11323960" y="3258347"/>
            <a:ext cx="392634" cy="912026"/>
          </a:xfrm>
          <a:prstGeom prst="rightBrace">
            <a:avLst>
              <a:gd name="adj1" fmla="val 21491"/>
              <a:gd name="adj2" fmla="val 50000"/>
            </a:avLst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8" name="Ορθογώνιο 47"/>
              <p:cNvSpPr/>
              <p:nvPr/>
            </p:nvSpPr>
            <p:spPr>
              <a:xfrm>
                <a:off x="3959329" y="4311049"/>
                <a:ext cx="5245730" cy="77232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𝑴</m:t>
                          </m:r>
                        </m:e>
                        <m:sub>
                          <m:r>
                            <a:rPr lang="en-US" b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𝐚𝐭𝐦</m:t>
                          </m:r>
                        </m:sub>
                      </m:sSub>
                      <m:r>
                        <a:rPr lang="el-GR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l-GR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  <m:r>
                            <a:rPr lang="el-GR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𝝅</m:t>
                          </m:r>
                          <m:sSup>
                            <m:sSupPr>
                              <m:ctrlPr>
                                <a:rPr lang="el-GR" b="1" i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l-GR" b="1" i="1">
                                      <a:solidFill>
                                        <a:srgbClr val="000099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1">
                                      <a:solidFill>
                                        <a:srgbClr val="000099"/>
                                      </a:solidFill>
                                      <a:latin typeface="Cambria Math" panose="02040503050406030204" pitchFamily="18" charset="0"/>
                                    </a:rPr>
                                    <m:t>𝟔𝟑𝟕𝟎</m:t>
                                  </m:r>
                                  <m:r>
                                    <a:rPr lang="en-US" b="1">
                                      <a:solidFill>
                                        <a:srgbClr val="000099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×</m:t>
                                  </m:r>
                                  <m:sSup>
                                    <m:sSupPr>
                                      <m:ctrlPr>
                                        <a:rPr lang="en-US" b="1" i="1">
                                          <a:solidFill>
                                            <a:srgbClr val="000099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b="1">
                                          <a:solidFill>
                                            <a:srgbClr val="000099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𝟏𝟎</m:t>
                                      </m:r>
                                    </m:e>
                                    <m:sup>
                                      <m:r>
                                        <a:rPr lang="en-US" b="1">
                                          <a:solidFill>
                                            <a:srgbClr val="000099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𝟑</m:t>
                                      </m:r>
                                    </m:sup>
                                  </m:sSup>
                                  <m:r>
                                    <a:rPr lang="en-US" b="1">
                                      <a:solidFill>
                                        <a:srgbClr val="000099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𝐦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b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l-GR" b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r>
                            <a:rPr lang="en-US" b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𝟏𝟎𝟏𝟑𝟎𝟎</m:t>
                          </m:r>
                          <m:r>
                            <a:rPr lang="en-US" b="1" i="0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b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𝐍</m:t>
                          </m:r>
                          <m:r>
                            <a:rPr lang="en-US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/</m:t>
                          </m:r>
                          <m:r>
                            <a:rPr lang="en-US" b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𝐦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𝟗</m:t>
                          </m:r>
                          <m:r>
                            <a:rPr lang="en-US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𝟖𝟎</m:t>
                          </m:r>
                          <m:r>
                            <a:rPr lang="en-US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𝒎</m:t>
                          </m:r>
                          <m:r>
                            <a:rPr lang="en-US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/</m:t>
                          </m:r>
                          <m:sSup>
                            <m:sSupPr>
                              <m:ctrlPr>
                                <a:rPr lang="en-US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𝒔</m:t>
                              </m:r>
                            </m:e>
                            <m:sup>
                              <m:r>
                                <a:rPr lang="en-US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  <m:r>
                        <a:rPr lang="en-US" b="1" i="0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 </m:t>
                      </m:r>
                      <m:r>
                        <a:rPr lang="en-US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dirty="0">
                  <a:solidFill>
                    <a:srgbClr val="000099"/>
                  </a:solidFill>
                </a:endParaRPr>
              </a:p>
            </p:txBody>
          </p:sp>
        </mc:Choice>
        <mc:Fallback xmlns="">
          <p:sp>
            <p:nvSpPr>
              <p:cNvPr id="48" name="Ορθογώνιο 4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9329" y="4311049"/>
                <a:ext cx="5245730" cy="77232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Ορθογώνιο 48"/>
              <p:cNvSpPr/>
              <p:nvPr/>
            </p:nvSpPr>
            <p:spPr>
              <a:xfrm>
                <a:off x="9174369" y="4523068"/>
                <a:ext cx="2619500" cy="375552"/>
              </a:xfrm>
              <a:prstGeom prst="rect">
                <a:avLst/>
              </a:prstGeom>
              <a:ln w="38100">
                <a:solidFill>
                  <a:srgbClr val="C00000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𝑴</m:t>
                          </m:r>
                        </m:e>
                        <m:sub>
                          <m:r>
                            <a:rPr lang="en-US" b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𝐚𝐭𝐦</m:t>
                          </m:r>
                        </m:sub>
                      </m:sSub>
                      <m:r>
                        <a:rPr lang="el-GR" b="1" i="1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en-US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𝟐𝟔</m:t>
                      </m:r>
                      <m:r>
                        <a:rPr lang="en-US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sSup>
                        <m:sSupPr>
                          <m:ctrlPr>
                            <a:rPr lang="en-US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𝟏𝟎</m:t>
                          </m:r>
                        </m:e>
                        <m:sup>
                          <m:r>
                            <a:rPr lang="en-US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𝟏𝟖</m:t>
                          </m:r>
                        </m:sup>
                      </m:sSup>
                      <m:r>
                        <a:rPr lang="en-US" b="1" i="0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1" i="0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𝐤𝐠</m:t>
                      </m:r>
                    </m:oMath>
                  </m:oMathPara>
                </a14:m>
                <a:endParaRPr lang="el-GR" dirty="0">
                  <a:solidFill>
                    <a:srgbClr val="000099"/>
                  </a:solidFill>
                </a:endParaRPr>
              </a:p>
            </p:txBody>
          </p:sp>
        </mc:Choice>
        <mc:Fallback xmlns="">
          <p:sp>
            <p:nvSpPr>
              <p:cNvPr id="49" name="Ορθογώνιο 4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74369" y="4523068"/>
                <a:ext cx="2619500" cy="375552"/>
              </a:xfrm>
              <a:prstGeom prst="rect">
                <a:avLst/>
              </a:prstGeom>
              <a:blipFill>
                <a:blip r:embed="rId8"/>
                <a:stretch>
                  <a:fillRect b="-7353"/>
                </a:stretch>
              </a:blipFill>
              <a:ln w="38100">
                <a:solidFill>
                  <a:srgbClr val="C00000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1" name="Ομάδα 50"/>
          <p:cNvGrpSpPr/>
          <p:nvPr/>
        </p:nvGrpSpPr>
        <p:grpSpPr>
          <a:xfrm>
            <a:off x="108773" y="457254"/>
            <a:ext cx="3389317" cy="6302379"/>
            <a:chOff x="108773" y="457254"/>
            <a:chExt cx="3389317" cy="6302379"/>
          </a:xfrm>
        </p:grpSpPr>
        <p:grpSp>
          <p:nvGrpSpPr>
            <p:cNvPr id="39" name="Ομάδα 38"/>
            <p:cNvGrpSpPr/>
            <p:nvPr/>
          </p:nvGrpSpPr>
          <p:grpSpPr>
            <a:xfrm>
              <a:off x="108773" y="457254"/>
              <a:ext cx="3389317" cy="5683221"/>
              <a:chOff x="108773" y="1102019"/>
              <a:chExt cx="3389317" cy="5683221"/>
            </a:xfrm>
          </p:grpSpPr>
          <p:sp>
            <p:nvSpPr>
              <p:cNvPr id="10" name="Ελεύθερη σχεδίαση 9"/>
              <p:cNvSpPr/>
              <p:nvPr/>
            </p:nvSpPr>
            <p:spPr>
              <a:xfrm>
                <a:off x="308344" y="6315714"/>
                <a:ext cx="2955851" cy="244575"/>
              </a:xfrm>
              <a:custGeom>
                <a:avLst/>
                <a:gdLst>
                  <a:gd name="connsiteX0" fmla="*/ 0 w 2870791"/>
                  <a:gd name="connsiteY0" fmla="*/ 277003 h 340798"/>
                  <a:gd name="connsiteX1" fmla="*/ 1371600 w 2870791"/>
                  <a:gd name="connsiteY1" fmla="*/ 556 h 340798"/>
                  <a:gd name="connsiteX2" fmla="*/ 2870791 w 2870791"/>
                  <a:gd name="connsiteY2" fmla="*/ 340798 h 340798"/>
                  <a:gd name="connsiteX3" fmla="*/ 2870791 w 2870791"/>
                  <a:gd name="connsiteY3" fmla="*/ 340798 h 340798"/>
                  <a:gd name="connsiteX0" fmla="*/ 0 w 2955851"/>
                  <a:gd name="connsiteY0" fmla="*/ 329622 h 340255"/>
                  <a:gd name="connsiteX1" fmla="*/ 1456660 w 2955851"/>
                  <a:gd name="connsiteY1" fmla="*/ 13 h 340255"/>
                  <a:gd name="connsiteX2" fmla="*/ 2955851 w 2955851"/>
                  <a:gd name="connsiteY2" fmla="*/ 340255 h 340255"/>
                  <a:gd name="connsiteX3" fmla="*/ 2955851 w 2955851"/>
                  <a:gd name="connsiteY3" fmla="*/ 340255 h 340255"/>
                  <a:gd name="connsiteX0" fmla="*/ 0 w 2955851"/>
                  <a:gd name="connsiteY0" fmla="*/ 233942 h 244575"/>
                  <a:gd name="connsiteX1" fmla="*/ 1446028 w 2955851"/>
                  <a:gd name="connsiteY1" fmla="*/ 26 h 244575"/>
                  <a:gd name="connsiteX2" fmla="*/ 2955851 w 2955851"/>
                  <a:gd name="connsiteY2" fmla="*/ 244575 h 244575"/>
                  <a:gd name="connsiteX3" fmla="*/ 2955851 w 2955851"/>
                  <a:gd name="connsiteY3" fmla="*/ 244575 h 2445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955851" h="244575">
                    <a:moveTo>
                      <a:pt x="0" y="233942"/>
                    </a:moveTo>
                    <a:cubicBezTo>
                      <a:pt x="446567" y="90402"/>
                      <a:pt x="953386" y="-1746"/>
                      <a:pt x="1446028" y="26"/>
                    </a:cubicBezTo>
                    <a:cubicBezTo>
                      <a:pt x="1938670" y="1798"/>
                      <a:pt x="2704214" y="203817"/>
                      <a:pt x="2955851" y="244575"/>
                    </a:cubicBezTo>
                    <a:lnTo>
                      <a:pt x="2955851" y="244575"/>
                    </a:lnTo>
                  </a:path>
                </a:pathLst>
              </a:custGeom>
              <a:solidFill>
                <a:schemeClr val="accent2">
                  <a:lumMod val="60000"/>
                  <a:lumOff val="40000"/>
                </a:schemeClr>
              </a:solidFill>
              <a:ln w="38100">
                <a:solidFill>
                  <a:schemeClr val="accent2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3" name="Ορθογώνιο 12"/>
              <p:cNvSpPr/>
              <p:nvPr/>
            </p:nvSpPr>
            <p:spPr>
              <a:xfrm>
                <a:off x="1184031" y="1306383"/>
                <a:ext cx="914400" cy="5040000"/>
              </a:xfrm>
              <a:prstGeom prst="rect">
                <a:avLst/>
              </a:prstGeom>
              <a:gradFill flip="none" rotWithShape="1">
                <a:gsLst>
                  <a:gs pos="28000">
                    <a:schemeClr val="bg2">
                      <a:lumMod val="50000"/>
                    </a:schemeClr>
                  </a:gs>
                  <a:gs pos="63000">
                    <a:schemeClr val="bg2">
                      <a:lumMod val="50000"/>
                      <a:tint val="23500"/>
                      <a:satMod val="160000"/>
                    </a:schemeClr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cxnSp>
            <p:nvCxnSpPr>
              <p:cNvPr id="17" name="Ευθεία γραμμή σύνδεσης 16"/>
              <p:cNvCxnSpPr/>
              <p:nvPr/>
            </p:nvCxnSpPr>
            <p:spPr>
              <a:xfrm>
                <a:off x="937846" y="5628589"/>
                <a:ext cx="2880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Ευθεία γραμμή σύνδεσης 17"/>
              <p:cNvCxnSpPr/>
              <p:nvPr/>
            </p:nvCxnSpPr>
            <p:spPr>
              <a:xfrm>
                <a:off x="937847" y="4913487"/>
                <a:ext cx="2880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Ευθεία γραμμή σύνδεσης 18"/>
              <p:cNvCxnSpPr/>
              <p:nvPr/>
            </p:nvCxnSpPr>
            <p:spPr>
              <a:xfrm>
                <a:off x="926125" y="4186661"/>
                <a:ext cx="2880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Ευθεία γραμμή σύνδεσης 19"/>
              <p:cNvCxnSpPr/>
              <p:nvPr/>
            </p:nvCxnSpPr>
            <p:spPr>
              <a:xfrm>
                <a:off x="926126" y="3471559"/>
                <a:ext cx="2880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Ευθεία γραμμή σύνδεσης 20"/>
              <p:cNvCxnSpPr/>
              <p:nvPr/>
            </p:nvCxnSpPr>
            <p:spPr>
              <a:xfrm>
                <a:off x="926127" y="2733011"/>
                <a:ext cx="2880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Ευθεία γραμμή σύνδεσης 21"/>
              <p:cNvCxnSpPr/>
              <p:nvPr/>
            </p:nvCxnSpPr>
            <p:spPr>
              <a:xfrm>
                <a:off x="914404" y="2017900"/>
                <a:ext cx="2880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Ευθεία γραμμή σύνδεσης 22"/>
              <p:cNvCxnSpPr/>
              <p:nvPr/>
            </p:nvCxnSpPr>
            <p:spPr>
              <a:xfrm>
                <a:off x="914405" y="1291075"/>
                <a:ext cx="2880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4" name="TextBox 23"/>
              <p:cNvSpPr txBox="1"/>
              <p:nvPr/>
            </p:nvSpPr>
            <p:spPr>
              <a:xfrm>
                <a:off x="269631" y="5455728"/>
                <a:ext cx="726481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20 km</a:t>
                </a:r>
                <a:endParaRPr 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257909" y="4693734"/>
                <a:ext cx="726481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40 km</a:t>
                </a:r>
                <a:endParaRPr 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6" name="TextBox 25"/>
              <p:cNvSpPr txBox="1"/>
              <p:nvPr/>
            </p:nvSpPr>
            <p:spPr>
              <a:xfrm>
                <a:off x="269631" y="4023349"/>
                <a:ext cx="726481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60 km</a:t>
                </a:r>
                <a:endParaRPr 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269631" y="3260542"/>
                <a:ext cx="726481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80 km</a:t>
                </a:r>
                <a:endParaRPr 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8" name="TextBox 27"/>
              <p:cNvSpPr txBox="1"/>
              <p:nvPr/>
            </p:nvSpPr>
            <p:spPr>
              <a:xfrm>
                <a:off x="175847" y="2543946"/>
                <a:ext cx="829073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100 km</a:t>
                </a:r>
                <a:endParaRPr 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9" name="TextBox 28"/>
              <p:cNvSpPr txBox="1"/>
              <p:nvPr/>
            </p:nvSpPr>
            <p:spPr>
              <a:xfrm>
                <a:off x="155317" y="1805399"/>
                <a:ext cx="829073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120 km</a:t>
                </a:r>
                <a:endParaRPr 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108773" y="1102019"/>
                <a:ext cx="829073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140 km</a:t>
                </a:r>
                <a:endParaRPr 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31" name="Ευθεία γραμμή σύνδεσης 30"/>
              <p:cNvCxnSpPr/>
              <p:nvPr/>
            </p:nvCxnSpPr>
            <p:spPr>
              <a:xfrm>
                <a:off x="1090246" y="5992003"/>
                <a:ext cx="22680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Ευθεία γραμμή σύνδεσης 31"/>
              <p:cNvCxnSpPr/>
              <p:nvPr/>
            </p:nvCxnSpPr>
            <p:spPr>
              <a:xfrm>
                <a:off x="1090246" y="4706968"/>
                <a:ext cx="22680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Ευθεία γραμμή σύνδεσης 32"/>
              <p:cNvCxnSpPr/>
              <p:nvPr/>
            </p:nvCxnSpPr>
            <p:spPr>
              <a:xfrm>
                <a:off x="1184031" y="3471995"/>
                <a:ext cx="22680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4" name="TextBox 33"/>
              <p:cNvSpPr txBox="1"/>
              <p:nvPr/>
            </p:nvSpPr>
            <p:spPr>
              <a:xfrm>
                <a:off x="2039439" y="6002115"/>
                <a:ext cx="139172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sz="16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Τροπόσφαιρα</a:t>
                </a:r>
              </a:p>
            </p:txBody>
          </p:sp>
          <p:sp>
            <p:nvSpPr>
              <p:cNvPr id="35" name="TextBox 34"/>
              <p:cNvSpPr txBox="1"/>
              <p:nvPr/>
            </p:nvSpPr>
            <p:spPr>
              <a:xfrm>
                <a:off x="2029611" y="5225376"/>
                <a:ext cx="1468479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sz="16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Στρατόσφαιρα</a:t>
                </a:r>
              </a:p>
            </p:txBody>
          </p:sp>
          <p:sp>
            <p:nvSpPr>
              <p:cNvPr id="36" name="TextBox 35"/>
              <p:cNvSpPr txBox="1"/>
              <p:nvPr/>
            </p:nvSpPr>
            <p:spPr>
              <a:xfrm>
                <a:off x="2034531" y="3947184"/>
                <a:ext cx="132440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sz="16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Μεσόσφαιρα</a:t>
                </a:r>
                <a:endParaRPr 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7" name="TextBox 36"/>
              <p:cNvSpPr txBox="1"/>
              <p:nvPr/>
            </p:nvSpPr>
            <p:spPr>
              <a:xfrm>
                <a:off x="2024703" y="2492013"/>
                <a:ext cx="140615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sz="16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Θερμόσφαιρα</a:t>
                </a:r>
                <a:endParaRPr 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8" name="TextBox 37"/>
              <p:cNvSpPr txBox="1"/>
              <p:nvPr/>
            </p:nvSpPr>
            <p:spPr>
              <a:xfrm>
                <a:off x="1329889" y="6446686"/>
                <a:ext cx="474810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sz="16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ΓΗ</a:t>
                </a:r>
              </a:p>
            </p:txBody>
          </p:sp>
        </p:grpSp>
        <p:sp>
          <p:nvSpPr>
            <p:cNvPr id="50" name="TextBox 49"/>
            <p:cNvSpPr txBox="1"/>
            <p:nvPr/>
          </p:nvSpPr>
          <p:spPr>
            <a:xfrm>
              <a:off x="410311" y="6174858"/>
              <a:ext cx="230317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Μια κατακόρυφη στήλη ατμοσφαιρικού αέρα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11176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41" grpId="0"/>
      <p:bldP spid="44" grpId="0"/>
      <p:bldP spid="45" grpId="0"/>
      <p:bldP spid="46" grpId="0"/>
      <p:bldP spid="47" grpId="0" animBg="1"/>
      <p:bldP spid="48" grpId="0"/>
      <p:bldP spid="4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περιεχομένου 2"/>
          <p:cNvSpPr txBox="1">
            <a:spLocks/>
          </p:cNvSpPr>
          <p:nvPr/>
        </p:nvSpPr>
        <p:spPr>
          <a:xfrm>
            <a:off x="0" y="14594"/>
            <a:ext cx="12192000" cy="117636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l-GR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ΜΕΤΡΗΣΗ ΤΗΣ ΑΤΜΟΣΦΑΙΡΙΚΗΣ ΠΙΕΣΗΣ</a:t>
            </a:r>
          </a:p>
          <a:p>
            <a:pPr marL="0" indent="0" algn="ctr">
              <a:buNone/>
            </a:pPr>
            <a:r>
              <a:rPr lang="el-GR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(Βαρόμετρα)</a:t>
            </a:r>
          </a:p>
        </p:txBody>
      </p:sp>
      <p:grpSp>
        <p:nvGrpSpPr>
          <p:cNvPr id="14" name="Ομάδα 13"/>
          <p:cNvGrpSpPr/>
          <p:nvPr/>
        </p:nvGrpSpPr>
        <p:grpSpPr>
          <a:xfrm flipV="1">
            <a:off x="412247" y="2379785"/>
            <a:ext cx="433779" cy="3871416"/>
            <a:chOff x="3868616" y="2473569"/>
            <a:chExt cx="433779" cy="3871416"/>
          </a:xfrm>
        </p:grpSpPr>
        <p:sp>
          <p:nvSpPr>
            <p:cNvPr id="10" name="Τόξο 9"/>
            <p:cNvSpPr/>
            <p:nvPr/>
          </p:nvSpPr>
          <p:spPr>
            <a:xfrm>
              <a:off x="3868616" y="2473569"/>
              <a:ext cx="433754" cy="844062"/>
            </a:xfrm>
            <a:prstGeom prst="arc">
              <a:avLst>
                <a:gd name="adj1" fmla="val 10904857"/>
                <a:gd name="adj2" fmla="val 21594214"/>
              </a:avLst>
            </a:prstGeom>
            <a:noFill/>
            <a:ln w="57150" cmpd="dbl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cxnSp>
          <p:nvCxnSpPr>
            <p:cNvPr id="12" name="Ευθεία γραμμή σύνδεσης 11"/>
            <p:cNvCxnSpPr/>
            <p:nvPr/>
          </p:nvCxnSpPr>
          <p:spPr>
            <a:xfrm flipH="1">
              <a:off x="3868616" y="2888984"/>
              <a:ext cx="27" cy="3456000"/>
            </a:xfrm>
            <a:prstGeom prst="line">
              <a:avLst/>
            </a:prstGeom>
            <a:ln w="57150" cmpd="dbl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Ευθεία γραμμή σύνδεσης 12"/>
            <p:cNvCxnSpPr/>
            <p:nvPr/>
          </p:nvCxnSpPr>
          <p:spPr>
            <a:xfrm flipH="1">
              <a:off x="4302368" y="2888985"/>
              <a:ext cx="27" cy="3456000"/>
            </a:xfrm>
            <a:prstGeom prst="line">
              <a:avLst/>
            </a:prstGeom>
            <a:ln w="57150" cmpd="dbl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" name="Ομάδα 32"/>
          <p:cNvGrpSpPr/>
          <p:nvPr/>
        </p:nvGrpSpPr>
        <p:grpSpPr>
          <a:xfrm>
            <a:off x="1148856" y="4794735"/>
            <a:ext cx="2497015" cy="1336430"/>
            <a:chOff x="316523" y="3985846"/>
            <a:chExt cx="2497015" cy="1336430"/>
          </a:xfrm>
        </p:grpSpPr>
        <p:sp>
          <p:nvSpPr>
            <p:cNvPr id="9" name="Στρογγυλεμένο ορθογώνιο 8"/>
            <p:cNvSpPr/>
            <p:nvPr/>
          </p:nvSpPr>
          <p:spPr>
            <a:xfrm>
              <a:off x="410308" y="4595446"/>
              <a:ext cx="2311200" cy="703386"/>
            </a:xfrm>
            <a:prstGeom prst="roundRect">
              <a:avLst>
                <a:gd name="adj" fmla="val 20000"/>
              </a:avLst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grpSp>
          <p:nvGrpSpPr>
            <p:cNvPr id="32" name="Ομάδα 31"/>
            <p:cNvGrpSpPr/>
            <p:nvPr/>
          </p:nvGrpSpPr>
          <p:grpSpPr>
            <a:xfrm>
              <a:off x="316523" y="3985846"/>
              <a:ext cx="2497015" cy="1336430"/>
              <a:chOff x="316523" y="3985846"/>
              <a:chExt cx="2497015" cy="1336430"/>
            </a:xfrm>
          </p:grpSpPr>
          <p:grpSp>
            <p:nvGrpSpPr>
              <p:cNvPr id="8" name="Ομάδα 7"/>
              <p:cNvGrpSpPr/>
              <p:nvPr/>
            </p:nvGrpSpPr>
            <p:grpSpPr>
              <a:xfrm>
                <a:off x="316523" y="3985846"/>
                <a:ext cx="2497015" cy="1336430"/>
                <a:chOff x="316523" y="3985846"/>
                <a:chExt cx="2497015" cy="1336430"/>
              </a:xfrm>
            </p:grpSpPr>
            <p:sp>
              <p:nvSpPr>
                <p:cNvPr id="6" name="Στρογγυλεμένο ορθογώνιο 5"/>
                <p:cNvSpPr/>
                <p:nvPr/>
              </p:nvSpPr>
              <p:spPr>
                <a:xfrm>
                  <a:off x="371408" y="4160625"/>
                  <a:ext cx="2371791" cy="1161651"/>
                </a:xfrm>
                <a:prstGeom prst="roundRect">
                  <a:avLst/>
                </a:prstGeom>
                <a:noFill/>
                <a:ln w="57150" cmpd="dbl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7" name="Ορθογώνιο 6"/>
                <p:cNvSpPr/>
                <p:nvPr/>
              </p:nvSpPr>
              <p:spPr>
                <a:xfrm>
                  <a:off x="316523" y="3985846"/>
                  <a:ext cx="2497015" cy="339969"/>
                </a:xfrm>
                <a:prstGeom prst="rect">
                  <a:avLst/>
                </a:pr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sp>
            <p:nvSpPr>
              <p:cNvPr id="19" name="TextBox 18"/>
              <p:cNvSpPr txBox="1"/>
              <p:nvPr/>
            </p:nvSpPr>
            <p:spPr>
              <a:xfrm>
                <a:off x="404954" y="4791721"/>
                <a:ext cx="504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Hg</a:t>
                </a:r>
                <a:endPara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cxnSp>
        <p:nvCxnSpPr>
          <p:cNvPr id="21" name="Ευθεία γραμμή σύνδεσης 20"/>
          <p:cNvCxnSpPr/>
          <p:nvPr/>
        </p:nvCxnSpPr>
        <p:spPr>
          <a:xfrm>
            <a:off x="248125" y="2344827"/>
            <a:ext cx="756000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9" name="Ομάδα 38"/>
          <p:cNvGrpSpPr/>
          <p:nvPr/>
        </p:nvGrpSpPr>
        <p:grpSpPr>
          <a:xfrm>
            <a:off x="369786" y="2391506"/>
            <a:ext cx="504000" cy="3847048"/>
            <a:chOff x="369786" y="2391506"/>
            <a:chExt cx="504000" cy="3847048"/>
          </a:xfrm>
        </p:grpSpPr>
        <p:grpSp>
          <p:nvGrpSpPr>
            <p:cNvPr id="18" name="Ομάδα 17"/>
            <p:cNvGrpSpPr/>
            <p:nvPr/>
          </p:nvGrpSpPr>
          <p:grpSpPr>
            <a:xfrm flipV="1">
              <a:off x="433031" y="2391506"/>
              <a:ext cx="403200" cy="3847048"/>
              <a:chOff x="3891853" y="2508738"/>
              <a:chExt cx="396000" cy="3847048"/>
            </a:xfrm>
          </p:grpSpPr>
          <p:sp>
            <p:nvSpPr>
              <p:cNvPr id="15" name="Ορθογώνιο 14"/>
              <p:cNvSpPr/>
              <p:nvPr/>
            </p:nvSpPr>
            <p:spPr>
              <a:xfrm>
                <a:off x="3915299" y="2888986"/>
                <a:ext cx="346500" cy="34668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7" name="Τόξο 16"/>
              <p:cNvSpPr/>
              <p:nvPr/>
            </p:nvSpPr>
            <p:spPr>
              <a:xfrm>
                <a:off x="3891853" y="2508738"/>
                <a:ext cx="396000" cy="1101970"/>
              </a:xfrm>
              <a:prstGeom prst="arc">
                <a:avLst>
                  <a:gd name="adj1" fmla="val 13408082"/>
                  <a:gd name="adj2" fmla="val 19216232"/>
                </a:avLst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sp>
          <p:nvSpPr>
            <p:cNvPr id="38" name="TextBox 37"/>
            <p:cNvSpPr txBox="1"/>
            <p:nvPr/>
          </p:nvSpPr>
          <p:spPr>
            <a:xfrm>
              <a:off x="369786" y="4158673"/>
              <a:ext cx="504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Hg</a:t>
              </a:r>
              <a:endParaRPr lang="el-GR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7" name="Ορθογώνιο 36"/>
          <p:cNvSpPr/>
          <p:nvPr/>
        </p:nvSpPr>
        <p:spPr>
          <a:xfrm>
            <a:off x="210723" y="2174672"/>
            <a:ext cx="875171" cy="41972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pSp>
        <p:nvGrpSpPr>
          <p:cNvPr id="41" name="Ομάδα 40"/>
          <p:cNvGrpSpPr/>
          <p:nvPr/>
        </p:nvGrpSpPr>
        <p:grpSpPr>
          <a:xfrm>
            <a:off x="1972887" y="1752641"/>
            <a:ext cx="756000" cy="3871416"/>
            <a:chOff x="1972887" y="1752641"/>
            <a:chExt cx="756000" cy="3871416"/>
          </a:xfrm>
        </p:grpSpPr>
        <p:grpSp>
          <p:nvGrpSpPr>
            <p:cNvPr id="30" name="Ομάδα 29"/>
            <p:cNvGrpSpPr/>
            <p:nvPr/>
          </p:nvGrpSpPr>
          <p:grpSpPr>
            <a:xfrm flipV="1">
              <a:off x="1972887" y="1752641"/>
              <a:ext cx="756000" cy="3871416"/>
              <a:chOff x="5052649" y="2625969"/>
              <a:chExt cx="756000" cy="3871416"/>
            </a:xfrm>
          </p:grpSpPr>
          <p:grpSp>
            <p:nvGrpSpPr>
              <p:cNvPr id="22" name="Ομάδα 21"/>
              <p:cNvGrpSpPr/>
              <p:nvPr/>
            </p:nvGrpSpPr>
            <p:grpSpPr>
              <a:xfrm flipV="1">
                <a:off x="5228497" y="2625969"/>
                <a:ext cx="433779" cy="3871416"/>
                <a:chOff x="3868616" y="2473569"/>
                <a:chExt cx="433779" cy="3871416"/>
              </a:xfrm>
            </p:grpSpPr>
            <p:sp>
              <p:nvSpPr>
                <p:cNvPr id="23" name="Τόξο 22"/>
                <p:cNvSpPr/>
                <p:nvPr/>
              </p:nvSpPr>
              <p:spPr>
                <a:xfrm>
                  <a:off x="3868616" y="2473569"/>
                  <a:ext cx="433754" cy="844062"/>
                </a:xfrm>
                <a:prstGeom prst="arc">
                  <a:avLst>
                    <a:gd name="adj1" fmla="val 10904857"/>
                    <a:gd name="adj2" fmla="val 21594214"/>
                  </a:avLst>
                </a:prstGeom>
                <a:noFill/>
                <a:ln w="57150" cmpd="dbl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cxnSp>
              <p:nvCxnSpPr>
                <p:cNvPr id="24" name="Ευθεία γραμμή σύνδεσης 23"/>
                <p:cNvCxnSpPr/>
                <p:nvPr/>
              </p:nvCxnSpPr>
              <p:spPr>
                <a:xfrm flipH="1">
                  <a:off x="3868616" y="2888984"/>
                  <a:ext cx="27" cy="3456000"/>
                </a:xfrm>
                <a:prstGeom prst="line">
                  <a:avLst/>
                </a:prstGeom>
                <a:ln w="57150" cmpd="dbl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Ευθεία γραμμή σύνδεσης 24"/>
                <p:cNvCxnSpPr/>
                <p:nvPr/>
              </p:nvCxnSpPr>
              <p:spPr>
                <a:xfrm flipH="1">
                  <a:off x="4302368" y="2888985"/>
                  <a:ext cx="27" cy="3456000"/>
                </a:xfrm>
                <a:prstGeom prst="line">
                  <a:avLst/>
                </a:prstGeom>
                <a:ln w="57150" cmpd="dbl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6" name="Ομάδα 25"/>
              <p:cNvGrpSpPr/>
              <p:nvPr/>
            </p:nvGrpSpPr>
            <p:grpSpPr>
              <a:xfrm flipV="1">
                <a:off x="5249281" y="2649413"/>
                <a:ext cx="396000" cy="3847048"/>
                <a:chOff x="3880339" y="2508738"/>
                <a:chExt cx="396000" cy="3847048"/>
              </a:xfrm>
            </p:grpSpPr>
            <p:sp>
              <p:nvSpPr>
                <p:cNvPr id="27" name="Ορθογώνιο 26"/>
                <p:cNvSpPr/>
                <p:nvPr/>
              </p:nvSpPr>
              <p:spPr>
                <a:xfrm>
                  <a:off x="3892062" y="2888986"/>
                  <a:ext cx="378000" cy="3466800"/>
                </a:xfrm>
                <a:prstGeom prst="rect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8" name="Τόξο 27"/>
                <p:cNvSpPr/>
                <p:nvPr/>
              </p:nvSpPr>
              <p:spPr>
                <a:xfrm>
                  <a:off x="3880339" y="2508738"/>
                  <a:ext cx="396000" cy="1101970"/>
                </a:xfrm>
                <a:prstGeom prst="arc">
                  <a:avLst>
                    <a:gd name="adj1" fmla="val 13408082"/>
                    <a:gd name="adj2" fmla="val 19216232"/>
                  </a:avLst>
                </a:prstGeom>
                <a:solidFill>
                  <a:schemeClr val="bg1">
                    <a:lumMod val="65000"/>
                  </a:schemeClr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cxnSp>
            <p:nvCxnSpPr>
              <p:cNvPr id="29" name="Ευθεία γραμμή σύνδεσης 28"/>
              <p:cNvCxnSpPr/>
              <p:nvPr/>
            </p:nvCxnSpPr>
            <p:spPr>
              <a:xfrm>
                <a:off x="5052649" y="2625969"/>
                <a:ext cx="756000" cy="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0" name="TextBox 39"/>
            <p:cNvSpPr txBox="1"/>
            <p:nvPr/>
          </p:nvSpPr>
          <p:spPr>
            <a:xfrm>
              <a:off x="2116513" y="3994555"/>
              <a:ext cx="504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Hg</a:t>
              </a:r>
              <a:endParaRPr lang="el-GR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6" name="Ομάδα 35"/>
          <p:cNvGrpSpPr/>
          <p:nvPr/>
        </p:nvGrpSpPr>
        <p:grpSpPr>
          <a:xfrm>
            <a:off x="2167560" y="1776395"/>
            <a:ext cx="396000" cy="1136248"/>
            <a:chOff x="5194081" y="1905965"/>
            <a:chExt cx="396000" cy="1136248"/>
          </a:xfrm>
          <a:solidFill>
            <a:schemeClr val="bg1"/>
          </a:solidFill>
        </p:grpSpPr>
        <p:sp>
          <p:nvSpPr>
            <p:cNvPr id="34" name="Ορθογώνιο 33"/>
            <p:cNvSpPr/>
            <p:nvPr/>
          </p:nvSpPr>
          <p:spPr>
            <a:xfrm>
              <a:off x="5205804" y="2286213"/>
              <a:ext cx="378000" cy="756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35" name="Τόξο 34"/>
            <p:cNvSpPr/>
            <p:nvPr/>
          </p:nvSpPr>
          <p:spPr>
            <a:xfrm>
              <a:off x="5194081" y="1905965"/>
              <a:ext cx="396000" cy="1101970"/>
            </a:xfrm>
            <a:prstGeom prst="arc">
              <a:avLst>
                <a:gd name="adj1" fmla="val 13408082"/>
                <a:gd name="adj2" fmla="val 19216232"/>
              </a:avLst>
            </a:prstGeom>
            <a:grpFill/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cxnSp>
        <p:nvCxnSpPr>
          <p:cNvPr id="31" name="Ευθεία γραμμή σύνδεσης 30"/>
          <p:cNvCxnSpPr/>
          <p:nvPr/>
        </p:nvCxnSpPr>
        <p:spPr>
          <a:xfrm flipV="1">
            <a:off x="1915940" y="5624910"/>
            <a:ext cx="828000" cy="0"/>
          </a:xfrm>
          <a:prstGeom prst="line">
            <a:avLst/>
          </a:prstGeom>
          <a:ln w="952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0" name="Ομάδα 49"/>
          <p:cNvGrpSpPr/>
          <p:nvPr/>
        </p:nvGrpSpPr>
        <p:grpSpPr>
          <a:xfrm>
            <a:off x="949851" y="2912643"/>
            <a:ext cx="1032668" cy="2491692"/>
            <a:chOff x="1926813" y="2912643"/>
            <a:chExt cx="814079" cy="2491692"/>
          </a:xfrm>
        </p:grpSpPr>
        <p:cxnSp>
          <p:nvCxnSpPr>
            <p:cNvPr id="43" name="Ευθύγραμμο βέλος σύνδεσης 42"/>
            <p:cNvCxnSpPr/>
            <p:nvPr/>
          </p:nvCxnSpPr>
          <p:spPr>
            <a:xfrm>
              <a:off x="2728887" y="2912643"/>
              <a:ext cx="0" cy="2491692"/>
            </a:xfrm>
            <a:prstGeom prst="straightConnector1">
              <a:avLst/>
            </a:prstGeom>
            <a:ln w="19050">
              <a:solidFill>
                <a:schemeClr val="tx1"/>
              </a:solidFill>
              <a:prstDash val="dash"/>
              <a:headEnd type="triangle" w="med" len="lg"/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TextBox 43"/>
            <p:cNvSpPr txBox="1"/>
            <p:nvPr/>
          </p:nvSpPr>
          <p:spPr>
            <a:xfrm>
              <a:off x="1926813" y="3833147"/>
              <a:ext cx="81407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h=0,76m</a:t>
              </a:r>
              <a:endParaRPr lang="el-GR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49" name="Ομάδα 48"/>
          <p:cNvGrpSpPr/>
          <p:nvPr/>
        </p:nvGrpSpPr>
        <p:grpSpPr>
          <a:xfrm>
            <a:off x="64849" y="1292744"/>
            <a:ext cx="2265091" cy="890860"/>
            <a:chOff x="64849" y="1292744"/>
            <a:chExt cx="2265091" cy="890860"/>
          </a:xfrm>
        </p:grpSpPr>
        <p:sp>
          <p:nvSpPr>
            <p:cNvPr id="45" name="TextBox 44"/>
            <p:cNvSpPr txBox="1"/>
            <p:nvPr/>
          </p:nvSpPr>
          <p:spPr>
            <a:xfrm>
              <a:off x="64849" y="1292744"/>
              <a:ext cx="1780747" cy="615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Κενό</a:t>
              </a:r>
            </a:p>
            <a:p>
              <a:pPr algn="ctr"/>
              <a:r>
                <a:rPr 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(μηδενική πίεση)</a:t>
              </a:r>
            </a:p>
          </p:txBody>
        </p:sp>
        <p:cxnSp>
          <p:nvCxnSpPr>
            <p:cNvPr id="47" name="Ευθύγραμμο βέλος σύνδεσης 46"/>
            <p:cNvCxnSpPr/>
            <p:nvPr/>
          </p:nvCxnSpPr>
          <p:spPr>
            <a:xfrm>
              <a:off x="1632311" y="1600520"/>
              <a:ext cx="697629" cy="583084"/>
            </a:xfrm>
            <a:prstGeom prst="straightConnector1">
              <a:avLst/>
            </a:prstGeom>
            <a:ln w="19050">
              <a:solidFill>
                <a:srgbClr val="0070C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0" name="Ομάδα 79"/>
          <p:cNvGrpSpPr/>
          <p:nvPr/>
        </p:nvGrpSpPr>
        <p:grpSpPr>
          <a:xfrm>
            <a:off x="1974549" y="1434469"/>
            <a:ext cx="9374689" cy="4012974"/>
            <a:chOff x="1974549" y="1434469"/>
            <a:chExt cx="9374689" cy="4012974"/>
          </a:xfrm>
        </p:grpSpPr>
        <p:grpSp>
          <p:nvGrpSpPr>
            <p:cNvPr id="79" name="Ομάδα 78"/>
            <p:cNvGrpSpPr/>
            <p:nvPr/>
          </p:nvGrpSpPr>
          <p:grpSpPr>
            <a:xfrm>
              <a:off x="1974549" y="5028043"/>
              <a:ext cx="1404000" cy="419400"/>
              <a:chOff x="1974549" y="5028043"/>
              <a:chExt cx="1404000" cy="419400"/>
            </a:xfrm>
          </p:grpSpPr>
          <p:cxnSp>
            <p:nvCxnSpPr>
              <p:cNvPr id="52" name="Ευθεία γραμμή σύνδεσης 51"/>
              <p:cNvCxnSpPr/>
              <p:nvPr/>
            </p:nvCxnSpPr>
            <p:spPr>
              <a:xfrm>
                <a:off x="1974549" y="5404335"/>
                <a:ext cx="14040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3" name="Οβάλ 52"/>
              <p:cNvSpPr/>
              <p:nvPr/>
            </p:nvSpPr>
            <p:spPr>
              <a:xfrm>
                <a:off x="2320543" y="5357443"/>
                <a:ext cx="90000" cy="900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54" name="Οβάλ 53"/>
              <p:cNvSpPr/>
              <p:nvPr/>
            </p:nvSpPr>
            <p:spPr>
              <a:xfrm>
                <a:off x="2944239" y="5356612"/>
                <a:ext cx="90000" cy="900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55" name="TextBox 54"/>
              <p:cNvSpPr txBox="1"/>
              <p:nvPr/>
            </p:nvSpPr>
            <p:spPr>
              <a:xfrm>
                <a:off x="2209468" y="5039765"/>
                <a:ext cx="3600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l-GR" sz="20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</a:p>
            </p:txBody>
          </p:sp>
          <p:sp>
            <p:nvSpPr>
              <p:cNvPr id="56" name="TextBox 55"/>
              <p:cNvSpPr txBox="1"/>
              <p:nvPr/>
            </p:nvSpPr>
            <p:spPr>
              <a:xfrm>
                <a:off x="2842511" y="5028043"/>
                <a:ext cx="3600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l-GR" sz="20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</a:p>
            </p:txBody>
          </p:sp>
        </p:grpSp>
        <p:sp>
          <p:nvSpPr>
            <p:cNvPr id="57" name="TextBox 56"/>
            <p:cNvSpPr txBox="1"/>
            <p:nvPr/>
          </p:nvSpPr>
          <p:spPr>
            <a:xfrm>
              <a:off x="3893247" y="1434469"/>
              <a:ext cx="745599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Τα σημεία (1) και (2) βρίσκονται πάνω στο ίδιο οριζόντιο επίπεδο οπότε έχουν την ίδια πίεση: 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9" name="TextBox 58"/>
                <p:cNvSpPr txBox="1"/>
                <p:nvPr/>
              </p:nvSpPr>
              <p:spPr>
                <a:xfrm>
                  <a:off x="4032737" y="2059730"/>
                  <a:ext cx="939560" cy="307777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000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𝒑</m:t>
                            </m:r>
                          </m:e>
                          <m:sub>
                            <m:r>
                              <a:rPr lang="en-US" sz="2000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  <m:r>
                          <a:rPr lang="en-US" sz="2000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𝒑</m:t>
                            </m:r>
                          </m:e>
                          <m:sub>
                            <m:r>
                              <a:rPr lang="en-US" sz="2000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oMath>
                    </m:oMathPara>
                  </a14:m>
                  <a:endParaRPr lang="el-GR" sz="2000" b="1" dirty="0">
                    <a:solidFill>
                      <a:srgbClr val="000099"/>
                    </a:solidFill>
                  </a:endParaRPr>
                </a:p>
              </p:txBody>
            </p:sp>
          </mc:Choice>
          <mc:Fallback xmlns="">
            <p:sp>
              <p:nvSpPr>
                <p:cNvPr id="59" name="TextBox 5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32737" y="2059730"/>
                  <a:ext cx="939560" cy="307777"/>
                </a:xfrm>
                <a:prstGeom prst="rect">
                  <a:avLst/>
                </a:prstGeom>
                <a:blipFill>
                  <a:blip r:embed="rId2"/>
                  <a:stretch>
                    <a:fillRect l="-7792" r="-3896" b="-26000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81" name="Ομάδα 80"/>
          <p:cNvGrpSpPr/>
          <p:nvPr/>
        </p:nvGrpSpPr>
        <p:grpSpPr>
          <a:xfrm>
            <a:off x="3904971" y="2618493"/>
            <a:ext cx="8216689" cy="1445040"/>
            <a:chOff x="3904971" y="2618493"/>
            <a:chExt cx="8216689" cy="1445040"/>
          </a:xfrm>
        </p:grpSpPr>
        <p:sp>
          <p:nvSpPr>
            <p:cNvPr id="58" name="TextBox 57"/>
            <p:cNvSpPr txBox="1"/>
            <p:nvPr/>
          </p:nvSpPr>
          <p:spPr>
            <a:xfrm>
              <a:off x="3904971" y="2618493"/>
              <a:ext cx="8216689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Στο σημείο (1) η πίεση οφείλεται αποκλειστικά στο βάρος της στήλης υδραργύρου που βρίσκεται μέσα στον αντεστραμμένο σωλήνα μέχρι το ύψος </a:t>
              </a:r>
              <a:r>
                <a:rPr lang="en-US" sz="2400" b="1" i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</a:t>
              </a:r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0" name="Ορθογώνιο 59"/>
                <p:cNvSpPr/>
                <p:nvPr/>
              </p:nvSpPr>
              <p:spPr>
                <a:xfrm>
                  <a:off x="3936133" y="3430283"/>
                  <a:ext cx="1573828" cy="63325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000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𝒑</m:t>
                            </m:r>
                          </m:e>
                          <m:sub>
                            <m:r>
                              <a:rPr lang="en-US" sz="2000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  <m:r>
                          <a:rPr lang="en-US" sz="2000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2000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sz="2000" b="1" i="1" smtClean="0">
                                    <a:solidFill>
                                      <a:srgbClr val="000099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b="1" i="1" smtClean="0">
                                    <a:solidFill>
                                      <a:srgbClr val="000099"/>
                                    </a:solidFill>
                                    <a:latin typeface="Cambria Math" panose="02040503050406030204" pitchFamily="18" charset="0"/>
                                  </a:rPr>
                                  <m:t>𝒘</m:t>
                                </m:r>
                              </m:e>
                              <m:sub>
                                <m:r>
                                  <a:rPr lang="en-US" sz="2000" b="1" i="0" smtClean="0">
                                    <a:solidFill>
                                      <a:srgbClr val="000099"/>
                                    </a:solidFill>
                                    <a:latin typeface="Cambria Math" panose="02040503050406030204" pitchFamily="18" charset="0"/>
                                  </a:rPr>
                                  <m:t>𝐇𝐠</m:t>
                                </m:r>
                              </m:sub>
                            </m:sSub>
                          </m:num>
                          <m:den>
                            <m:r>
                              <a:rPr lang="en-US" sz="2000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𝑨</m:t>
                            </m:r>
                          </m:den>
                        </m:f>
                        <m:r>
                          <a:rPr lang="en-US" sz="2000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</m:oMath>
                    </m:oMathPara>
                  </a14:m>
                  <a:endParaRPr lang="el-GR" sz="2000" dirty="0">
                    <a:solidFill>
                      <a:srgbClr val="000099"/>
                    </a:solidFill>
                  </a:endParaRPr>
                </a:p>
              </p:txBody>
            </p:sp>
          </mc:Choice>
          <mc:Fallback xmlns="">
            <p:sp>
              <p:nvSpPr>
                <p:cNvPr id="60" name="Ορθογώνιο 5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36133" y="3430283"/>
                  <a:ext cx="1573828" cy="633250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64" name="Ομάδα 63"/>
          <p:cNvGrpSpPr/>
          <p:nvPr/>
        </p:nvGrpSpPr>
        <p:grpSpPr>
          <a:xfrm>
            <a:off x="8112371" y="3393777"/>
            <a:ext cx="152399" cy="767913"/>
            <a:chOff x="8299939" y="3346885"/>
            <a:chExt cx="152399" cy="767913"/>
          </a:xfrm>
        </p:grpSpPr>
        <p:cxnSp>
          <p:nvCxnSpPr>
            <p:cNvPr id="62" name="Ευθεία γραμμή σύνδεσης 61"/>
            <p:cNvCxnSpPr/>
            <p:nvPr/>
          </p:nvCxnSpPr>
          <p:spPr>
            <a:xfrm flipH="1">
              <a:off x="8346830" y="3346885"/>
              <a:ext cx="105508" cy="357607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Ευθεία γραμμή σύνδεσης 62"/>
            <p:cNvCxnSpPr/>
            <p:nvPr/>
          </p:nvCxnSpPr>
          <p:spPr>
            <a:xfrm flipH="1">
              <a:off x="8299939" y="3757191"/>
              <a:ext cx="105508" cy="357607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7" name="Ορθογώνιο 66"/>
              <p:cNvSpPr/>
              <p:nvPr/>
            </p:nvSpPr>
            <p:spPr>
              <a:xfrm>
                <a:off x="5289709" y="3428248"/>
                <a:ext cx="1165832" cy="63523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b="1" i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𝒎</m:t>
                              </m:r>
                            </m:e>
                            <m:sub>
                              <m:r>
                                <a:rPr lang="en-US" sz="2000" b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𝐇𝐠</m:t>
                              </m:r>
                            </m:sub>
                          </m:sSub>
                          <m:r>
                            <a:rPr lang="en-US" sz="2000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𝒈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</m:den>
                      </m:f>
                      <m:r>
                        <a:rPr lang="en-US" sz="2000" b="1" i="1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l-GR" dirty="0">
                  <a:solidFill>
                    <a:srgbClr val="000099"/>
                  </a:solidFill>
                </a:endParaRPr>
              </a:p>
            </p:txBody>
          </p:sp>
        </mc:Choice>
        <mc:Fallback xmlns="">
          <p:sp>
            <p:nvSpPr>
              <p:cNvPr id="67" name="Ορθογώνιο 6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89709" y="3428248"/>
                <a:ext cx="1165832" cy="63523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Ορθογώνιο 67"/>
              <p:cNvSpPr/>
              <p:nvPr/>
            </p:nvSpPr>
            <p:spPr>
              <a:xfrm>
                <a:off x="6290247" y="3395800"/>
                <a:ext cx="1503489" cy="67993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b="1" i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000" b="1" i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𝝆</m:t>
                              </m:r>
                            </m:e>
                            <m:sub>
                              <m:r>
                                <a:rPr lang="en-US" sz="2000" b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𝐇𝐠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2000" b="1" i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𝑽</m:t>
                              </m:r>
                            </m:e>
                            <m:sub>
                              <m:r>
                                <a:rPr lang="en-US" sz="2000" b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𝐇𝐠</m:t>
                              </m:r>
                            </m:sub>
                          </m:sSub>
                          <m:r>
                            <a:rPr lang="en-US" sz="2000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𝒈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</m:den>
                      </m:f>
                      <m:r>
                        <a:rPr lang="en-US" sz="2000" b="1" i="1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l-GR" sz="2000" dirty="0">
                  <a:solidFill>
                    <a:srgbClr val="000099"/>
                  </a:solidFill>
                </a:endParaRPr>
              </a:p>
            </p:txBody>
          </p:sp>
        </mc:Choice>
        <mc:Fallback xmlns="">
          <p:sp>
            <p:nvSpPr>
              <p:cNvPr id="68" name="Ορθογώνιο 6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90247" y="3395800"/>
                <a:ext cx="1503489" cy="67993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9" name="Ορθογώνιο 68"/>
              <p:cNvSpPr/>
              <p:nvPr/>
            </p:nvSpPr>
            <p:spPr>
              <a:xfrm>
                <a:off x="7591285" y="3418981"/>
                <a:ext cx="1617879" cy="68833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b="1" i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000" b="1" i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𝝆</m:t>
                              </m:r>
                            </m:e>
                            <m:sub>
                              <m:r>
                                <a:rPr lang="en-US" sz="2000" b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𝐇𝐠</m:t>
                              </m:r>
                            </m:sub>
                          </m:sSub>
                          <m:r>
                            <a:rPr lang="en-US" sz="2000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𝑨𝒉𝒈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</m:den>
                      </m:f>
                      <m:r>
                        <a:rPr lang="en-US" sz="2000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en-US" sz="2000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sz="2000" dirty="0">
                  <a:solidFill>
                    <a:srgbClr val="000099"/>
                  </a:solidFill>
                </a:endParaRPr>
              </a:p>
            </p:txBody>
          </p:sp>
        </mc:Choice>
        <mc:Fallback xmlns="">
          <p:sp>
            <p:nvSpPr>
              <p:cNvPr id="69" name="Ορθογώνιο 6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91285" y="3418981"/>
                <a:ext cx="1617879" cy="68833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0" name="Ορθογώνιο 69"/>
              <p:cNvSpPr/>
              <p:nvPr/>
            </p:nvSpPr>
            <p:spPr>
              <a:xfrm>
                <a:off x="9349937" y="3568014"/>
                <a:ext cx="1601977" cy="42928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𝒑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2000" b="1" i="1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000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2000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𝝆</m:t>
                          </m:r>
                        </m:e>
                        <m:sub>
                          <m:r>
                            <a:rPr lang="en-US" sz="2000" b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𝐇𝐠</m:t>
                          </m:r>
                        </m:sub>
                      </m:sSub>
                      <m:r>
                        <a:rPr lang="en-US" sz="2000" b="1" i="1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𝒈𝒉</m:t>
                      </m:r>
                    </m:oMath>
                  </m:oMathPara>
                </a14:m>
                <a:endParaRPr lang="el-GR" sz="2000" dirty="0">
                  <a:solidFill>
                    <a:srgbClr val="000099"/>
                  </a:solidFill>
                </a:endParaRPr>
              </a:p>
            </p:txBody>
          </p:sp>
        </mc:Choice>
        <mc:Fallback xmlns="">
          <p:sp>
            <p:nvSpPr>
              <p:cNvPr id="70" name="Ορθογώνιο 6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49937" y="3568014"/>
                <a:ext cx="1601977" cy="429285"/>
              </a:xfrm>
              <a:prstGeom prst="rect">
                <a:avLst/>
              </a:prstGeom>
              <a:blipFill>
                <a:blip r:embed="rId7"/>
                <a:stretch>
                  <a:fillRect b="-985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1" name="TextBox 70"/>
          <p:cNvSpPr txBox="1"/>
          <p:nvPr/>
        </p:nvSpPr>
        <p:spPr>
          <a:xfrm>
            <a:off x="3936133" y="4223390"/>
            <a:ext cx="80642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Στο σημείο (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η πίεση οφείλεται αποκλειστικά στην ατμοσφαιρική πίεση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2400" b="1" baseline="-25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atm</a:t>
            </a:r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2" name="TextBox 71"/>
              <p:cNvSpPr txBox="1"/>
              <p:nvPr/>
            </p:nvSpPr>
            <p:spPr>
              <a:xfrm>
                <a:off x="4043822" y="4726038"/>
                <a:ext cx="1212127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0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𝒑</m:t>
                          </m:r>
                        </m:e>
                        <m:sub>
                          <m:r>
                            <a:rPr lang="el-GR" sz="20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0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𝒑</m:t>
                          </m:r>
                        </m:e>
                        <m:sub>
                          <m:r>
                            <a:rPr lang="en-US" sz="2000" b="1" i="0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𝐚𝐭𝐦</m:t>
                          </m:r>
                        </m:sub>
                      </m:sSub>
                    </m:oMath>
                  </m:oMathPara>
                </a14:m>
                <a:endParaRPr lang="el-GR" sz="2000" b="1" dirty="0">
                  <a:solidFill>
                    <a:srgbClr val="000099"/>
                  </a:solidFill>
                </a:endParaRPr>
              </a:p>
            </p:txBody>
          </p:sp>
        </mc:Choice>
        <mc:Fallback xmlns="">
          <p:sp>
            <p:nvSpPr>
              <p:cNvPr id="72" name="TextBox 7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43822" y="4726038"/>
                <a:ext cx="1212127" cy="307777"/>
              </a:xfrm>
              <a:prstGeom prst="rect">
                <a:avLst/>
              </a:prstGeom>
              <a:blipFill>
                <a:blip r:embed="rId8"/>
                <a:stretch>
                  <a:fillRect l="-3518" r="-503" b="-254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2" name="Ομάδα 81"/>
          <p:cNvGrpSpPr/>
          <p:nvPr/>
        </p:nvGrpSpPr>
        <p:grpSpPr>
          <a:xfrm>
            <a:off x="3936133" y="2078097"/>
            <a:ext cx="7015781" cy="3162117"/>
            <a:chOff x="3936133" y="2078097"/>
            <a:chExt cx="7015781" cy="3162117"/>
          </a:xfrm>
        </p:grpSpPr>
        <p:sp>
          <p:nvSpPr>
            <p:cNvPr id="73" name="Οβάλ 72"/>
            <p:cNvSpPr/>
            <p:nvPr/>
          </p:nvSpPr>
          <p:spPr>
            <a:xfrm>
              <a:off x="3936133" y="2078097"/>
              <a:ext cx="1036164" cy="413099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74" name="Οβάλ 73"/>
            <p:cNvSpPr/>
            <p:nvPr/>
          </p:nvSpPr>
          <p:spPr>
            <a:xfrm>
              <a:off x="9399736" y="3579900"/>
              <a:ext cx="1552178" cy="499731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75" name="Οβάλ 74"/>
            <p:cNvSpPr/>
            <p:nvPr/>
          </p:nvSpPr>
          <p:spPr>
            <a:xfrm>
              <a:off x="4053319" y="4713835"/>
              <a:ext cx="1202630" cy="526379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6" name="Ορθογώνιο 75"/>
              <p:cNvSpPr/>
              <p:nvPr/>
            </p:nvSpPr>
            <p:spPr>
              <a:xfrm>
                <a:off x="6455541" y="5103871"/>
                <a:ext cx="2162067" cy="496739"/>
              </a:xfrm>
              <a:prstGeom prst="rect">
                <a:avLst/>
              </a:prstGeom>
              <a:ln w="38100">
                <a:solidFill>
                  <a:srgbClr val="FF0000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1" i="1" smtClean="0">
                              <a:solidFill>
                                <a:srgbClr val="000099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>
                              <a:solidFill>
                                <a:srgbClr val="000099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𝒑</m:t>
                          </m:r>
                        </m:e>
                        <m:sub>
                          <m:r>
                            <a:rPr lang="en-US" sz="2400" b="1">
                              <a:solidFill>
                                <a:srgbClr val="000099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𝐚𝐭𝐦</m:t>
                          </m:r>
                        </m:sub>
                      </m:sSub>
                      <m:r>
                        <a:rPr lang="en-US" sz="2400" b="1" i="1"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b="1" i="1">
                              <a:solidFill>
                                <a:srgbClr val="000099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2400" b="1" i="1">
                              <a:solidFill>
                                <a:srgbClr val="000099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𝝆</m:t>
                          </m:r>
                        </m:e>
                        <m:sub>
                          <m:r>
                            <a:rPr lang="en-US" sz="2400" b="1">
                              <a:solidFill>
                                <a:srgbClr val="000099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𝐇𝐠</m:t>
                          </m:r>
                        </m:sub>
                      </m:sSub>
                      <m:r>
                        <a:rPr lang="en-US" sz="2400" b="1" i="1"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𝒈𝒉</m:t>
                      </m:r>
                    </m:oMath>
                  </m:oMathPara>
                </a14:m>
                <a:endParaRPr lang="el-GR" sz="2400" dirty="0">
                  <a:solidFill>
                    <a:srgbClr val="000099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76" name="Ορθογώνιο 7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55541" y="5103871"/>
                <a:ext cx="2162067" cy="496739"/>
              </a:xfrm>
              <a:prstGeom prst="rect">
                <a:avLst/>
              </a:prstGeom>
              <a:blipFill>
                <a:blip r:embed="rId9"/>
                <a:stretch>
                  <a:fillRect r="-1108" b="-12500"/>
                </a:stretch>
              </a:blipFill>
              <a:ln w="38100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7" name="Ορθογώνιο 76"/>
              <p:cNvSpPr/>
              <p:nvPr/>
            </p:nvSpPr>
            <p:spPr>
              <a:xfrm>
                <a:off x="3836413" y="6002605"/>
                <a:ext cx="5911683" cy="40498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𝒑</m:t>
                          </m:r>
                        </m:e>
                        <m:sub>
                          <m:r>
                            <a:rPr lang="en-US" b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𝐚𝐭𝐦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b="1" i="0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𝟑𝟔</m:t>
                          </m:r>
                          <m:r>
                            <a:rPr lang="en-US" b="1" i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𝟎𝟎</m:t>
                          </m:r>
                          <m:r>
                            <a:rPr lang="en-US" b="1" i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b="1" i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𝐤𝐠</m:t>
                          </m:r>
                          <m:r>
                            <a:rPr lang="en-US" b="1" i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/</m:t>
                          </m:r>
                          <m:sSup>
                            <m:sSupPr>
                              <m:ctrlPr>
                                <a:rPr lang="en-US" b="1" i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1" i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𝐦</m:t>
                              </m:r>
                            </m:e>
                            <m:sup>
                              <m:r>
                                <a:rPr lang="en-US" b="1" i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sup>
                          </m:sSup>
                        </m:e>
                      </m:d>
                      <m:r>
                        <a:rPr lang="en-US" b="1" i="0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d>
                        <m:dPr>
                          <m:ctrlPr>
                            <a:rPr lang="en-US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0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𝟗</m:t>
                          </m:r>
                          <m:r>
                            <a:rPr lang="en-US" b="1" i="0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n-US" b="1" i="0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𝟖𝟎</m:t>
                          </m:r>
                          <m:r>
                            <a:rPr lang="en-US" b="1" i="0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b="1" i="0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𝐦</m:t>
                          </m:r>
                          <m:r>
                            <a:rPr lang="en-US" b="1" i="0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/</m:t>
                          </m:r>
                          <m:sSup>
                            <m:sSupPr>
                              <m:ctrlPr>
                                <a:rPr lang="en-US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1" i="0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𝐬</m:t>
                              </m:r>
                            </m:e>
                            <m:sup>
                              <m:r>
                                <a:rPr lang="en-US" b="1" i="0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e>
                      </m:d>
                      <m:r>
                        <a:rPr lang="en-US" b="1" i="0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d>
                        <m:dPr>
                          <m:ctrlPr>
                            <a:rPr lang="en-US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0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𝟎</m:t>
                          </m:r>
                          <m:r>
                            <a:rPr lang="en-US" b="1" i="0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n-US" b="1" i="0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𝟕𝟔</m:t>
                          </m:r>
                          <m:r>
                            <a:rPr lang="en-US" b="1" i="0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b="1" i="0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𝐦</m:t>
                          </m:r>
                        </m:e>
                      </m:d>
                      <m:r>
                        <a:rPr lang="en-US" b="1" i="0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</m:t>
                      </m:r>
                      <m:r>
                        <a:rPr lang="en-US" b="1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dirty="0">
                  <a:solidFill>
                    <a:srgbClr val="000099"/>
                  </a:solidFill>
                </a:endParaRPr>
              </a:p>
            </p:txBody>
          </p:sp>
        </mc:Choice>
        <mc:Fallback xmlns="">
          <p:sp>
            <p:nvSpPr>
              <p:cNvPr id="77" name="Ορθογώνιο 7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36413" y="6002605"/>
                <a:ext cx="5911683" cy="404983"/>
              </a:xfrm>
              <a:prstGeom prst="rect">
                <a:avLst/>
              </a:prstGeom>
              <a:blipFill>
                <a:blip r:embed="rId10"/>
                <a:stretch>
                  <a:fillRect b="-1060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8" name="Ορθογώνιο 77"/>
              <p:cNvSpPr/>
              <p:nvPr/>
            </p:nvSpPr>
            <p:spPr>
              <a:xfrm>
                <a:off x="9612099" y="5971827"/>
                <a:ext cx="2404055" cy="400110"/>
              </a:xfrm>
              <a:prstGeom prst="rect">
                <a:avLst/>
              </a:prstGeom>
              <a:ln w="38100">
                <a:solidFill>
                  <a:srgbClr val="FF0000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b="1" i="1" smtClean="0">
                              <a:solidFill>
                                <a:srgbClr val="000099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solidFill>
                                <a:srgbClr val="000099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𝒑</m:t>
                          </m:r>
                        </m:e>
                        <m:sub>
                          <m:r>
                            <a:rPr lang="en-US" sz="2000" b="1">
                              <a:solidFill>
                                <a:srgbClr val="000099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𝐚𝐭𝐦</m:t>
                          </m:r>
                        </m:sub>
                      </m:sSub>
                      <m:r>
                        <a:rPr lang="en-US" sz="2000" b="1" i="1"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𝟏𝟎𝟏𝟑𝟎𝟎</m:t>
                      </m:r>
                      <m:r>
                        <a:rPr lang="en-US" sz="2000" b="1" i="1" smtClean="0"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000" b="1" i="1" smtClean="0"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𝑷𝒂</m:t>
                      </m:r>
                    </m:oMath>
                  </m:oMathPara>
                </a14:m>
                <a:endParaRPr lang="el-GR" sz="2000" dirty="0">
                  <a:solidFill>
                    <a:srgbClr val="000099"/>
                  </a:solidFill>
                </a:endParaRPr>
              </a:p>
            </p:txBody>
          </p:sp>
        </mc:Choice>
        <mc:Fallback xmlns="">
          <p:sp>
            <p:nvSpPr>
              <p:cNvPr id="78" name="Ορθογώνιο 7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12099" y="5971827"/>
                <a:ext cx="2404055" cy="400110"/>
              </a:xfrm>
              <a:prstGeom prst="rect">
                <a:avLst/>
              </a:prstGeom>
              <a:blipFill>
                <a:blip r:embed="rId11"/>
                <a:stretch>
                  <a:fillRect b="-9859"/>
                </a:stretch>
              </a:blipFill>
              <a:ln w="38100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23296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3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3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1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67" grpId="0"/>
      <p:bldP spid="68" grpId="0"/>
      <p:bldP spid="69" grpId="0"/>
      <p:bldP spid="70" grpId="0"/>
      <p:bldP spid="71" grpId="0"/>
      <p:bldP spid="72" grpId="0"/>
      <p:bldP spid="76" grpId="0" animBg="1"/>
      <p:bldP spid="77" grpId="0"/>
      <p:bldP spid="7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περιεχομένου 2"/>
          <p:cNvSpPr txBox="1">
            <a:spLocks/>
          </p:cNvSpPr>
          <p:nvPr/>
        </p:nvSpPr>
        <p:spPr>
          <a:xfrm>
            <a:off x="0" y="14594"/>
            <a:ext cx="12192000" cy="117636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l-GR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ΜΕΤΡΗΣΗ ΤΗΣ ΠΙΕΣΗΣ ΑΕΡΙΟΥ</a:t>
            </a:r>
          </a:p>
          <a:p>
            <a:pPr marL="0" indent="0" algn="ctr">
              <a:buNone/>
            </a:pPr>
            <a:r>
              <a:rPr lang="el-GR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(Μανόμετρα)</a:t>
            </a:r>
          </a:p>
        </p:txBody>
      </p:sp>
      <p:grpSp>
        <p:nvGrpSpPr>
          <p:cNvPr id="140" name="Ομάδα 139"/>
          <p:cNvGrpSpPr/>
          <p:nvPr/>
        </p:nvGrpSpPr>
        <p:grpSpPr>
          <a:xfrm>
            <a:off x="5082679" y="2221188"/>
            <a:ext cx="3143165" cy="2667266"/>
            <a:chOff x="5082679" y="2325963"/>
            <a:chExt cx="3143165" cy="2667266"/>
          </a:xfrm>
        </p:grpSpPr>
        <p:grpSp>
          <p:nvGrpSpPr>
            <p:cNvPr id="94" name="Ομάδα 93"/>
            <p:cNvGrpSpPr/>
            <p:nvPr/>
          </p:nvGrpSpPr>
          <p:grpSpPr>
            <a:xfrm>
              <a:off x="5082679" y="2325963"/>
              <a:ext cx="3143165" cy="2667266"/>
              <a:chOff x="644770" y="2467437"/>
              <a:chExt cx="3143165" cy="2667266"/>
            </a:xfrm>
          </p:grpSpPr>
          <p:grpSp>
            <p:nvGrpSpPr>
              <p:cNvPr id="66" name="Ομάδα 65"/>
              <p:cNvGrpSpPr/>
              <p:nvPr/>
            </p:nvGrpSpPr>
            <p:grpSpPr>
              <a:xfrm>
                <a:off x="644770" y="2478363"/>
                <a:ext cx="1305258" cy="2639291"/>
                <a:chOff x="492370" y="2325963"/>
                <a:chExt cx="1305258" cy="2639291"/>
              </a:xfrm>
            </p:grpSpPr>
            <p:sp>
              <p:nvSpPr>
                <p:cNvPr id="68" name="Ορθογώνιο 67"/>
                <p:cNvSpPr/>
                <p:nvPr/>
              </p:nvSpPr>
              <p:spPr>
                <a:xfrm>
                  <a:off x="492370" y="2325963"/>
                  <a:ext cx="1305258" cy="2639291"/>
                </a:xfrm>
                <a:prstGeom prst="rect">
                  <a:avLst/>
                </a:prstGeom>
                <a:solidFill>
                  <a:schemeClr val="bg1"/>
                </a:solidFill>
                <a:ln w="57150" cmpd="sng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69" name="TextBox 68"/>
                    <p:cNvSpPr txBox="1"/>
                    <p:nvPr/>
                  </p:nvSpPr>
                  <p:spPr>
                    <a:xfrm>
                      <a:off x="895583" y="3636396"/>
                      <a:ext cx="469616" cy="303353"/>
                    </a:xfrm>
                    <a:prstGeom prst="rect">
                      <a:avLst/>
                    </a:prstGeom>
                    <a:noFill/>
                  </p:spPr>
                  <p:txBody>
                    <a:bodyPr wrap="none" lIns="0" tIns="0" rIns="0" bIns="0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l-GR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𝒑</m:t>
                                </m:r>
                              </m:e>
                              <m:sub>
                                <m:r>
                                  <a:rPr lang="en-US" b="1" i="0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𝐠𝐚𝐬</m:t>
                                </m:r>
                              </m:sub>
                            </m:sSub>
                          </m:oMath>
                        </m:oMathPara>
                      </a14:m>
                      <a:endParaRPr lang="el-GR" b="1" dirty="0">
                        <a:solidFill>
                          <a:srgbClr val="0070C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69" name="TextBox 68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895583" y="3636396"/>
                      <a:ext cx="469616" cy="303353"/>
                    </a:xfrm>
                    <a:prstGeom prst="rect">
                      <a:avLst/>
                    </a:prstGeom>
                    <a:blipFill>
                      <a:blip r:embed="rId2"/>
                      <a:stretch>
                        <a:fillRect l="-11688" r="-6494" b="-22000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2" name="Ορθογώνιο 71"/>
                  <p:cNvSpPr/>
                  <p:nvPr/>
                </p:nvSpPr>
                <p:spPr>
                  <a:xfrm>
                    <a:off x="3404497" y="3863491"/>
                    <a:ext cx="383438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𝒉</m:t>
                          </m:r>
                        </m:oMath>
                      </m:oMathPara>
                    </a14:m>
                    <a:endParaRPr lang="el-GR" dirty="0">
                      <a:solidFill>
                        <a:srgbClr val="000099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72" name="Ορθογώνιο 71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404497" y="3863491"/>
                    <a:ext cx="383438" cy="369332"/>
                  </a:xfrm>
                  <a:prstGeom prst="rect">
                    <a:avLst/>
                  </a:prstGeom>
                  <a:blipFill>
                    <a:blip r:embed="rId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grpSp>
            <p:nvGrpSpPr>
              <p:cNvPr id="73" name="Ομάδα 72"/>
              <p:cNvGrpSpPr/>
              <p:nvPr/>
            </p:nvGrpSpPr>
            <p:grpSpPr>
              <a:xfrm>
                <a:off x="2439461" y="2467437"/>
                <a:ext cx="1145693" cy="2667266"/>
                <a:chOff x="2287061" y="2315037"/>
                <a:chExt cx="1145693" cy="2667266"/>
              </a:xfrm>
            </p:grpSpPr>
            <p:grpSp>
              <p:nvGrpSpPr>
                <p:cNvPr id="74" name="Ομάδα 73"/>
                <p:cNvGrpSpPr/>
                <p:nvPr/>
              </p:nvGrpSpPr>
              <p:grpSpPr>
                <a:xfrm>
                  <a:off x="2287061" y="2465631"/>
                  <a:ext cx="870599" cy="2516672"/>
                  <a:chOff x="2287061" y="2113941"/>
                  <a:chExt cx="870599" cy="2516672"/>
                </a:xfrm>
              </p:grpSpPr>
              <p:grpSp>
                <p:nvGrpSpPr>
                  <p:cNvPr id="77" name="Ομάδα 76"/>
                  <p:cNvGrpSpPr/>
                  <p:nvPr/>
                </p:nvGrpSpPr>
                <p:grpSpPr>
                  <a:xfrm>
                    <a:off x="2391509" y="2391505"/>
                    <a:ext cx="766151" cy="2239108"/>
                    <a:chOff x="2391509" y="2391505"/>
                    <a:chExt cx="766151" cy="2239108"/>
                  </a:xfrm>
                </p:grpSpPr>
                <p:sp>
                  <p:nvSpPr>
                    <p:cNvPr id="81" name="Στεφάνη 80"/>
                    <p:cNvSpPr/>
                    <p:nvPr/>
                  </p:nvSpPr>
                  <p:spPr>
                    <a:xfrm flipV="1">
                      <a:off x="2391509" y="3763105"/>
                      <a:ext cx="762000" cy="867508"/>
                    </a:xfrm>
                    <a:prstGeom prst="blockArc">
                      <a:avLst>
                        <a:gd name="adj1" fmla="val 10717008"/>
                        <a:gd name="adj2" fmla="val 168647"/>
                        <a:gd name="adj3" fmla="val 24497"/>
                      </a:avLst>
                    </a:prstGeom>
                    <a:solidFill>
                      <a:schemeClr val="bg2">
                        <a:lumMod val="50000"/>
                      </a:schemeClr>
                    </a:solidFill>
                    <a:ln w="57150" cmpd="dbl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82" name="Ορθογώνιο 81"/>
                    <p:cNvSpPr/>
                    <p:nvPr/>
                  </p:nvSpPr>
                  <p:spPr>
                    <a:xfrm>
                      <a:off x="2391509" y="2391505"/>
                      <a:ext cx="180000" cy="1805354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 w="57150" cmpd="dbl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sp>
                  <p:nvSpPr>
                    <p:cNvPr id="83" name="Ορθογώνιο 82"/>
                    <p:cNvSpPr/>
                    <p:nvPr/>
                  </p:nvSpPr>
                  <p:spPr>
                    <a:xfrm>
                      <a:off x="2977660" y="2391506"/>
                      <a:ext cx="180000" cy="1805354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 w="57150" cmpd="dbl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cxnSp>
                  <p:nvCxnSpPr>
                    <p:cNvPr id="84" name="Ευθεία γραμμή σύνδεσης 83"/>
                    <p:cNvCxnSpPr/>
                    <p:nvPr/>
                  </p:nvCxnSpPr>
                  <p:spPr>
                    <a:xfrm>
                      <a:off x="2481510" y="4106859"/>
                      <a:ext cx="0" cy="180000"/>
                    </a:xfrm>
                    <a:prstGeom prst="line">
                      <a:avLst/>
                    </a:prstGeom>
                    <a:ln w="111125">
                      <a:solidFill>
                        <a:schemeClr val="bg2">
                          <a:lumMod val="50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5" name="Ευθεία γραμμή σύνδεσης 84"/>
                    <p:cNvCxnSpPr/>
                    <p:nvPr/>
                  </p:nvCxnSpPr>
                  <p:spPr>
                    <a:xfrm>
                      <a:off x="3067661" y="4083414"/>
                      <a:ext cx="0" cy="180000"/>
                    </a:xfrm>
                    <a:prstGeom prst="line">
                      <a:avLst/>
                    </a:prstGeom>
                    <a:ln w="107950">
                      <a:solidFill>
                        <a:schemeClr val="bg2">
                          <a:lumMod val="50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78" name="Ευθεία γραμμή σύνδεσης 77"/>
                  <p:cNvCxnSpPr/>
                  <p:nvPr/>
                </p:nvCxnSpPr>
                <p:spPr>
                  <a:xfrm>
                    <a:off x="2473888" y="2442184"/>
                    <a:ext cx="0" cy="1440000"/>
                  </a:xfrm>
                  <a:prstGeom prst="line">
                    <a:avLst/>
                  </a:prstGeom>
                  <a:ln w="142875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9" name="Ευθεία γραμμή σύνδεσης 78"/>
                  <p:cNvCxnSpPr/>
                  <p:nvPr/>
                </p:nvCxnSpPr>
                <p:spPr>
                  <a:xfrm>
                    <a:off x="3065464" y="2113941"/>
                    <a:ext cx="0" cy="1080000"/>
                  </a:xfrm>
                  <a:prstGeom prst="line">
                    <a:avLst/>
                  </a:prstGeom>
                  <a:ln w="130175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0" name="Ευθεία γραμμή σύνδεσης 79"/>
                  <p:cNvCxnSpPr/>
                  <p:nvPr/>
                </p:nvCxnSpPr>
                <p:spPr>
                  <a:xfrm rot="5400000">
                    <a:off x="2395061" y="2360773"/>
                    <a:ext cx="0" cy="216000"/>
                  </a:xfrm>
                  <a:prstGeom prst="line">
                    <a:avLst/>
                  </a:prstGeom>
                  <a:ln w="111125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75" name="Ορθογώνιο 74"/>
                    <p:cNvSpPr/>
                    <p:nvPr/>
                  </p:nvSpPr>
                  <p:spPr>
                    <a:xfrm>
                      <a:off x="2733588" y="2315037"/>
                      <a:ext cx="699166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b="1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1" i="1">
                                    <a:latin typeface="Cambria Math" panose="02040503050406030204" pitchFamily="18" charset="0"/>
                                  </a:rPr>
                                  <m:t>𝒑</m:t>
                                </m:r>
                              </m:e>
                              <m:sub>
                                <m:r>
                                  <a:rPr lang="en-US" b="1">
                                    <a:latin typeface="Cambria Math" panose="02040503050406030204" pitchFamily="18" charset="0"/>
                                  </a:rPr>
                                  <m:t>𝐚𝐭𝐦</m:t>
                                </m:r>
                              </m:sub>
                            </m:sSub>
                          </m:oMath>
                        </m:oMathPara>
                      </a14:m>
                      <a:endParaRPr lang="el-GR" dirty="0"/>
                    </a:p>
                  </p:txBody>
                </p:sp>
              </mc:Choice>
              <mc:Fallback xmlns="">
                <p:sp>
                  <p:nvSpPr>
                    <p:cNvPr id="75" name="Ορθογώνιο 74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733588" y="2315037"/>
                      <a:ext cx="699166" cy="369332"/>
                    </a:xfrm>
                    <a:prstGeom prst="rect">
                      <a:avLst/>
                    </a:prstGeom>
                    <a:blipFill>
                      <a:blip r:embed="rId4"/>
                      <a:stretch>
                        <a:fillRect b="-6667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grpSp>
            <p:nvGrpSpPr>
              <p:cNvPr id="87" name="Ομάδα 86"/>
              <p:cNvGrpSpPr/>
              <p:nvPr/>
            </p:nvGrpSpPr>
            <p:grpSpPr>
              <a:xfrm>
                <a:off x="717374" y="2896816"/>
                <a:ext cx="1972594" cy="1281347"/>
                <a:chOff x="564974" y="2744416"/>
                <a:chExt cx="1972594" cy="1281347"/>
              </a:xfrm>
            </p:grpSpPr>
            <p:grpSp>
              <p:nvGrpSpPr>
                <p:cNvPr id="90" name="Ομάδα 89"/>
                <p:cNvGrpSpPr/>
                <p:nvPr/>
              </p:nvGrpSpPr>
              <p:grpSpPr>
                <a:xfrm>
                  <a:off x="1673568" y="2744416"/>
                  <a:ext cx="864000" cy="164120"/>
                  <a:chOff x="1834690" y="2890803"/>
                  <a:chExt cx="864000" cy="164120"/>
                </a:xfrm>
              </p:grpSpPr>
              <p:sp>
                <p:nvSpPr>
                  <p:cNvPr id="92" name="Ορθογώνιο 91"/>
                  <p:cNvSpPr/>
                  <p:nvPr/>
                </p:nvSpPr>
                <p:spPr>
                  <a:xfrm>
                    <a:off x="1955865" y="2890803"/>
                    <a:ext cx="576000" cy="164120"/>
                  </a:xfrm>
                  <a:prstGeom prst="rect">
                    <a:avLst/>
                  </a:prstGeom>
                  <a:solidFill>
                    <a:schemeClr val="bg1"/>
                  </a:solidFill>
                  <a:ln w="57150" cmpd="dbl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cxnSp>
                <p:nvCxnSpPr>
                  <p:cNvPr id="93" name="Ευθεία γραμμή σύνδεσης 92"/>
                  <p:cNvCxnSpPr/>
                  <p:nvPr/>
                </p:nvCxnSpPr>
                <p:spPr>
                  <a:xfrm rot="5400000">
                    <a:off x="2266690" y="2540863"/>
                    <a:ext cx="0" cy="864000"/>
                  </a:xfrm>
                  <a:prstGeom prst="line">
                    <a:avLst/>
                  </a:prstGeom>
                  <a:ln w="111125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89" name="TextBox 88"/>
                    <p:cNvSpPr txBox="1"/>
                    <p:nvPr/>
                  </p:nvSpPr>
                  <p:spPr>
                    <a:xfrm>
                      <a:off x="564974" y="3739274"/>
                      <a:ext cx="1165063" cy="286489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</p:spPr>
                  <p:txBody>
                    <a:bodyPr wrap="none" lIns="0" tIns="0" rIns="0" bIns="0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l-GR" sz="1700" b="1" i="1" smtClean="0">
                                    <a:solidFill>
                                      <a:srgbClr val="000099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700" b="1" i="1" smtClean="0">
                                    <a:solidFill>
                                      <a:srgbClr val="000099"/>
                                    </a:solidFill>
                                    <a:latin typeface="Cambria Math" panose="02040503050406030204" pitchFamily="18" charset="0"/>
                                  </a:rPr>
                                  <m:t>𝒑</m:t>
                                </m:r>
                              </m:e>
                              <m:sub>
                                <m:r>
                                  <a:rPr lang="en-US" sz="1700" b="1" i="0" smtClean="0">
                                    <a:solidFill>
                                      <a:srgbClr val="000099"/>
                                    </a:solidFill>
                                    <a:latin typeface="Cambria Math" panose="02040503050406030204" pitchFamily="18" charset="0"/>
                                  </a:rPr>
                                  <m:t>𝐠𝐚𝐬</m:t>
                                </m:r>
                              </m:sub>
                            </m:sSub>
                            <m:r>
                              <a:rPr lang="en-US" sz="1700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&gt;</m:t>
                            </m:r>
                            <m:sSub>
                              <m:sSubPr>
                                <m:ctrlPr>
                                  <a:rPr lang="en-US" sz="1700" b="1" i="1" smtClean="0">
                                    <a:solidFill>
                                      <a:srgbClr val="000099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700" b="1" i="1" smtClean="0">
                                    <a:solidFill>
                                      <a:srgbClr val="000099"/>
                                    </a:solidFill>
                                    <a:latin typeface="Cambria Math" panose="02040503050406030204" pitchFamily="18" charset="0"/>
                                  </a:rPr>
                                  <m:t>𝒑</m:t>
                                </m:r>
                              </m:e>
                              <m:sub>
                                <m:r>
                                  <a:rPr lang="en-US" sz="1700" b="1" i="0" smtClean="0">
                                    <a:solidFill>
                                      <a:srgbClr val="000099"/>
                                    </a:solidFill>
                                    <a:latin typeface="Cambria Math" panose="02040503050406030204" pitchFamily="18" charset="0"/>
                                  </a:rPr>
                                  <m:t>𝐚𝐭𝐦</m:t>
                                </m:r>
                              </m:sub>
                            </m:sSub>
                          </m:oMath>
                        </m:oMathPara>
                      </a14:m>
                      <a:endParaRPr lang="el-GR" sz="1700" b="1" dirty="0">
                        <a:solidFill>
                          <a:srgbClr val="000099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89" name="TextBox 88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564974" y="3739274"/>
                      <a:ext cx="1165063" cy="286489"/>
                    </a:xfrm>
                    <a:prstGeom prst="rect">
                      <a:avLst/>
                    </a:prstGeom>
                    <a:blipFill>
                      <a:blip r:embed="rId5"/>
                      <a:stretch>
                        <a:fillRect l="-4188" r="-1047" b="-19149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</p:grpSp>
        <p:cxnSp>
          <p:nvCxnSpPr>
            <p:cNvPr id="96" name="Ευθεία γραμμή σύνδεσης 95"/>
            <p:cNvCxnSpPr/>
            <p:nvPr/>
          </p:nvCxnSpPr>
          <p:spPr>
            <a:xfrm>
              <a:off x="6888676" y="4234757"/>
              <a:ext cx="1152000" cy="0"/>
            </a:xfrm>
            <a:prstGeom prst="line">
              <a:avLst/>
            </a:prstGeom>
            <a:ln w="1587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Ευθεία γραμμή σύνδεσης 96"/>
            <p:cNvCxnSpPr/>
            <p:nvPr/>
          </p:nvCxnSpPr>
          <p:spPr>
            <a:xfrm>
              <a:off x="6900400" y="3543101"/>
              <a:ext cx="1152000" cy="0"/>
            </a:xfrm>
            <a:prstGeom prst="line">
              <a:avLst/>
            </a:prstGeom>
            <a:ln w="1587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Ευθύγραμμο βέλος σύνδεσης 98"/>
            <p:cNvCxnSpPr/>
            <p:nvPr/>
          </p:nvCxnSpPr>
          <p:spPr>
            <a:xfrm>
              <a:off x="7901665" y="3543101"/>
              <a:ext cx="0" cy="691655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1" name="Ορθογώνιο 100"/>
                <p:cNvSpPr/>
                <p:nvPr/>
              </p:nvSpPr>
              <p:spPr>
                <a:xfrm>
                  <a:off x="6642538" y="3392120"/>
                  <a:ext cx="354584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16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oMath>
                    </m:oMathPara>
                  </a14:m>
                  <a:endParaRPr lang="el-GR" sz="1600" dirty="0"/>
                </a:p>
              </p:txBody>
            </p:sp>
          </mc:Choice>
          <mc:Fallback xmlns="">
            <p:sp>
              <p:nvSpPr>
                <p:cNvPr id="101" name="Ορθογώνιο 10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642538" y="3392120"/>
                  <a:ext cx="354584" cy="338554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2" name="Ορθογώνιο 101"/>
                <p:cNvSpPr/>
                <p:nvPr/>
              </p:nvSpPr>
              <p:spPr>
                <a:xfrm>
                  <a:off x="6654262" y="4083778"/>
                  <a:ext cx="354584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16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oMath>
                    </m:oMathPara>
                  </a14:m>
                  <a:endParaRPr lang="el-GR" sz="1600" dirty="0"/>
                </a:p>
              </p:txBody>
            </p:sp>
          </mc:Choice>
          <mc:Fallback xmlns="">
            <p:sp>
              <p:nvSpPr>
                <p:cNvPr id="102" name="Ορθογώνιο 10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654262" y="4083778"/>
                  <a:ext cx="354584" cy="338554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41" name="Ομάδα 140"/>
          <p:cNvGrpSpPr/>
          <p:nvPr/>
        </p:nvGrpSpPr>
        <p:grpSpPr>
          <a:xfrm>
            <a:off x="8881599" y="2315920"/>
            <a:ext cx="3143165" cy="2667266"/>
            <a:chOff x="8881599" y="2315920"/>
            <a:chExt cx="3143165" cy="2667266"/>
          </a:xfrm>
        </p:grpSpPr>
        <p:grpSp>
          <p:nvGrpSpPr>
            <p:cNvPr id="103" name="Ομάδα 102"/>
            <p:cNvGrpSpPr/>
            <p:nvPr/>
          </p:nvGrpSpPr>
          <p:grpSpPr>
            <a:xfrm>
              <a:off x="8881599" y="2315920"/>
              <a:ext cx="3143165" cy="2667266"/>
              <a:chOff x="644770" y="2467437"/>
              <a:chExt cx="3143165" cy="2667266"/>
            </a:xfrm>
          </p:grpSpPr>
          <p:grpSp>
            <p:nvGrpSpPr>
              <p:cNvPr id="104" name="Ομάδα 103"/>
              <p:cNvGrpSpPr/>
              <p:nvPr/>
            </p:nvGrpSpPr>
            <p:grpSpPr>
              <a:xfrm>
                <a:off x="644770" y="2478363"/>
                <a:ext cx="1305258" cy="2639291"/>
                <a:chOff x="492370" y="2325963"/>
                <a:chExt cx="1305258" cy="2639291"/>
              </a:xfrm>
            </p:grpSpPr>
            <p:sp>
              <p:nvSpPr>
                <p:cNvPr id="123" name="Ορθογώνιο 122"/>
                <p:cNvSpPr/>
                <p:nvPr/>
              </p:nvSpPr>
              <p:spPr>
                <a:xfrm>
                  <a:off x="492370" y="2325963"/>
                  <a:ext cx="1305258" cy="2639291"/>
                </a:xfrm>
                <a:prstGeom prst="rect">
                  <a:avLst/>
                </a:prstGeom>
                <a:solidFill>
                  <a:schemeClr val="bg1"/>
                </a:solidFill>
                <a:ln w="57150" cmpd="sng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24" name="TextBox 123"/>
                    <p:cNvSpPr txBox="1"/>
                    <p:nvPr/>
                  </p:nvSpPr>
                  <p:spPr>
                    <a:xfrm>
                      <a:off x="895583" y="3636396"/>
                      <a:ext cx="469616" cy="303353"/>
                    </a:xfrm>
                    <a:prstGeom prst="rect">
                      <a:avLst/>
                    </a:prstGeom>
                    <a:noFill/>
                  </p:spPr>
                  <p:txBody>
                    <a:bodyPr wrap="none" lIns="0" tIns="0" rIns="0" bIns="0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l-GR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𝒑</m:t>
                                </m:r>
                              </m:e>
                              <m:sub>
                                <m:r>
                                  <a:rPr lang="en-US" b="1" i="0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𝐠𝐚𝐬</m:t>
                                </m:r>
                              </m:sub>
                            </m:sSub>
                          </m:oMath>
                        </m:oMathPara>
                      </a14:m>
                      <a:endParaRPr lang="el-GR" b="1" dirty="0">
                        <a:solidFill>
                          <a:srgbClr val="0070C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124" name="TextBox 123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895583" y="3636396"/>
                      <a:ext cx="469616" cy="303353"/>
                    </a:xfrm>
                    <a:prstGeom prst="rect">
                      <a:avLst/>
                    </a:prstGeom>
                    <a:blipFill>
                      <a:blip r:embed="rId8"/>
                      <a:stretch>
                        <a:fillRect l="-11688" r="-7792" b="-22449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05" name="Ορθογώνιο 104"/>
                  <p:cNvSpPr/>
                  <p:nvPr/>
                </p:nvSpPr>
                <p:spPr>
                  <a:xfrm>
                    <a:off x="3404497" y="3863491"/>
                    <a:ext cx="383438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𝒉</m:t>
                          </m:r>
                        </m:oMath>
                      </m:oMathPara>
                    </a14:m>
                    <a:endParaRPr lang="el-GR" dirty="0">
                      <a:solidFill>
                        <a:srgbClr val="000099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05" name="Ορθογώνιο 104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404497" y="3863491"/>
                    <a:ext cx="383438" cy="369332"/>
                  </a:xfrm>
                  <a:prstGeom prst="rect">
                    <a:avLst/>
                  </a:prstGeom>
                  <a:blipFill>
                    <a:blip r:embed="rId9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grpSp>
            <p:nvGrpSpPr>
              <p:cNvPr id="106" name="Ομάδα 105"/>
              <p:cNvGrpSpPr/>
              <p:nvPr/>
            </p:nvGrpSpPr>
            <p:grpSpPr>
              <a:xfrm>
                <a:off x="2439461" y="2467437"/>
                <a:ext cx="1145693" cy="2667266"/>
                <a:chOff x="2287061" y="2315037"/>
                <a:chExt cx="1145693" cy="2667266"/>
              </a:xfrm>
            </p:grpSpPr>
            <p:grpSp>
              <p:nvGrpSpPr>
                <p:cNvPr id="112" name="Ομάδα 111"/>
                <p:cNvGrpSpPr/>
                <p:nvPr/>
              </p:nvGrpSpPr>
              <p:grpSpPr>
                <a:xfrm>
                  <a:off x="2287061" y="2465631"/>
                  <a:ext cx="870599" cy="2516672"/>
                  <a:chOff x="2287061" y="2113941"/>
                  <a:chExt cx="870599" cy="2516672"/>
                </a:xfrm>
              </p:grpSpPr>
              <p:grpSp>
                <p:nvGrpSpPr>
                  <p:cNvPr id="114" name="Ομάδα 113"/>
                  <p:cNvGrpSpPr/>
                  <p:nvPr/>
                </p:nvGrpSpPr>
                <p:grpSpPr>
                  <a:xfrm>
                    <a:off x="2391509" y="2391505"/>
                    <a:ext cx="766151" cy="2239108"/>
                    <a:chOff x="2391509" y="2391505"/>
                    <a:chExt cx="766151" cy="2239108"/>
                  </a:xfrm>
                </p:grpSpPr>
                <p:sp>
                  <p:nvSpPr>
                    <p:cNvPr id="118" name="Στεφάνη 117"/>
                    <p:cNvSpPr/>
                    <p:nvPr/>
                  </p:nvSpPr>
                  <p:spPr>
                    <a:xfrm flipV="1">
                      <a:off x="2391509" y="3763105"/>
                      <a:ext cx="762000" cy="867508"/>
                    </a:xfrm>
                    <a:prstGeom prst="blockArc">
                      <a:avLst>
                        <a:gd name="adj1" fmla="val 10717008"/>
                        <a:gd name="adj2" fmla="val 168647"/>
                        <a:gd name="adj3" fmla="val 24497"/>
                      </a:avLst>
                    </a:prstGeom>
                    <a:solidFill>
                      <a:schemeClr val="bg2">
                        <a:lumMod val="50000"/>
                      </a:schemeClr>
                    </a:solidFill>
                    <a:ln w="57150" cmpd="dbl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19" name="Ορθογώνιο 118"/>
                    <p:cNvSpPr/>
                    <p:nvPr/>
                  </p:nvSpPr>
                  <p:spPr>
                    <a:xfrm>
                      <a:off x="2391509" y="2391505"/>
                      <a:ext cx="180000" cy="1805354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 w="57150" cmpd="dbl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sp>
                  <p:nvSpPr>
                    <p:cNvPr id="120" name="Ορθογώνιο 119"/>
                    <p:cNvSpPr/>
                    <p:nvPr/>
                  </p:nvSpPr>
                  <p:spPr>
                    <a:xfrm>
                      <a:off x="2977660" y="2391506"/>
                      <a:ext cx="180000" cy="1805354"/>
                    </a:xfrm>
                    <a:prstGeom prst="rect">
                      <a:avLst/>
                    </a:prstGeom>
                    <a:solidFill>
                      <a:schemeClr val="bg2">
                        <a:lumMod val="50000"/>
                      </a:schemeClr>
                    </a:solidFill>
                    <a:ln w="57150" cmpd="dbl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cxnSp>
                  <p:nvCxnSpPr>
                    <p:cNvPr id="121" name="Ευθεία γραμμή σύνδεσης 120"/>
                    <p:cNvCxnSpPr/>
                    <p:nvPr/>
                  </p:nvCxnSpPr>
                  <p:spPr>
                    <a:xfrm>
                      <a:off x="2481510" y="4106859"/>
                      <a:ext cx="0" cy="180000"/>
                    </a:xfrm>
                    <a:prstGeom prst="line">
                      <a:avLst/>
                    </a:prstGeom>
                    <a:ln w="111125">
                      <a:solidFill>
                        <a:schemeClr val="bg2">
                          <a:lumMod val="50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22" name="Ευθεία γραμμή σύνδεσης 121"/>
                    <p:cNvCxnSpPr/>
                    <p:nvPr/>
                  </p:nvCxnSpPr>
                  <p:spPr>
                    <a:xfrm>
                      <a:off x="3067661" y="4083414"/>
                      <a:ext cx="0" cy="180000"/>
                    </a:xfrm>
                    <a:prstGeom prst="line">
                      <a:avLst/>
                    </a:prstGeom>
                    <a:ln w="107950">
                      <a:solidFill>
                        <a:schemeClr val="bg2">
                          <a:lumMod val="50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15" name="Ευθεία γραμμή σύνδεσης 114"/>
                  <p:cNvCxnSpPr/>
                  <p:nvPr/>
                </p:nvCxnSpPr>
                <p:spPr>
                  <a:xfrm>
                    <a:off x="2479313" y="2442184"/>
                    <a:ext cx="0" cy="756000"/>
                  </a:xfrm>
                  <a:prstGeom prst="line">
                    <a:avLst/>
                  </a:prstGeom>
                  <a:ln w="130175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6" name="Ευθεία γραμμή σύνδεσης 115"/>
                  <p:cNvCxnSpPr/>
                  <p:nvPr/>
                </p:nvCxnSpPr>
                <p:spPr>
                  <a:xfrm>
                    <a:off x="3055939" y="2113941"/>
                    <a:ext cx="0" cy="1764000"/>
                  </a:xfrm>
                  <a:prstGeom prst="line">
                    <a:avLst/>
                  </a:prstGeom>
                  <a:ln w="139700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7" name="Ευθεία γραμμή σύνδεσης 116"/>
                  <p:cNvCxnSpPr/>
                  <p:nvPr/>
                </p:nvCxnSpPr>
                <p:spPr>
                  <a:xfrm rot="5400000">
                    <a:off x="2395061" y="2360773"/>
                    <a:ext cx="0" cy="216000"/>
                  </a:xfrm>
                  <a:prstGeom prst="line">
                    <a:avLst/>
                  </a:prstGeom>
                  <a:ln w="111125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13" name="Ορθογώνιο 112"/>
                    <p:cNvSpPr/>
                    <p:nvPr/>
                  </p:nvSpPr>
                  <p:spPr>
                    <a:xfrm>
                      <a:off x="2733588" y="2315037"/>
                      <a:ext cx="699166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b="1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1" i="1">
                                    <a:latin typeface="Cambria Math" panose="02040503050406030204" pitchFamily="18" charset="0"/>
                                  </a:rPr>
                                  <m:t>𝒑</m:t>
                                </m:r>
                              </m:e>
                              <m:sub>
                                <m:r>
                                  <a:rPr lang="en-US" b="1">
                                    <a:latin typeface="Cambria Math" panose="02040503050406030204" pitchFamily="18" charset="0"/>
                                  </a:rPr>
                                  <m:t>𝐚𝐭𝐦</m:t>
                                </m:r>
                              </m:sub>
                            </m:sSub>
                          </m:oMath>
                        </m:oMathPara>
                      </a14:m>
                      <a:endParaRPr lang="el-GR" dirty="0"/>
                    </a:p>
                  </p:txBody>
                </p:sp>
              </mc:Choice>
              <mc:Fallback xmlns="">
                <p:sp>
                  <p:nvSpPr>
                    <p:cNvPr id="113" name="Ορθογώνιο 112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733588" y="2315037"/>
                      <a:ext cx="699166" cy="369332"/>
                    </a:xfrm>
                    <a:prstGeom prst="rect">
                      <a:avLst/>
                    </a:prstGeom>
                    <a:blipFill>
                      <a:blip r:embed="rId10"/>
                      <a:stretch>
                        <a:fillRect b="-6667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grpSp>
            <p:nvGrpSpPr>
              <p:cNvPr id="107" name="Ομάδα 106"/>
              <p:cNvGrpSpPr/>
              <p:nvPr/>
            </p:nvGrpSpPr>
            <p:grpSpPr>
              <a:xfrm>
                <a:off x="717374" y="2896816"/>
                <a:ext cx="1963069" cy="1281347"/>
                <a:chOff x="564974" y="2744416"/>
                <a:chExt cx="1963069" cy="1281347"/>
              </a:xfrm>
            </p:grpSpPr>
            <p:grpSp>
              <p:nvGrpSpPr>
                <p:cNvPr id="108" name="Ομάδα 107"/>
                <p:cNvGrpSpPr/>
                <p:nvPr/>
              </p:nvGrpSpPr>
              <p:grpSpPr>
                <a:xfrm>
                  <a:off x="1700043" y="2744416"/>
                  <a:ext cx="828000" cy="164120"/>
                  <a:chOff x="1861165" y="2890803"/>
                  <a:chExt cx="828000" cy="164120"/>
                </a:xfrm>
              </p:grpSpPr>
              <p:sp>
                <p:nvSpPr>
                  <p:cNvPr id="110" name="Ορθογώνιο 109"/>
                  <p:cNvSpPr/>
                  <p:nvPr/>
                </p:nvSpPr>
                <p:spPr>
                  <a:xfrm>
                    <a:off x="1955865" y="2890803"/>
                    <a:ext cx="576000" cy="164120"/>
                  </a:xfrm>
                  <a:prstGeom prst="rect">
                    <a:avLst/>
                  </a:prstGeom>
                  <a:solidFill>
                    <a:schemeClr val="bg1"/>
                  </a:solidFill>
                  <a:ln w="57150" cmpd="dbl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cxnSp>
                <p:nvCxnSpPr>
                  <p:cNvPr id="111" name="Ευθεία γραμμή σύνδεσης 110"/>
                  <p:cNvCxnSpPr/>
                  <p:nvPr/>
                </p:nvCxnSpPr>
                <p:spPr>
                  <a:xfrm rot="5400000">
                    <a:off x="2275165" y="2558863"/>
                    <a:ext cx="0" cy="828000"/>
                  </a:xfrm>
                  <a:prstGeom prst="line">
                    <a:avLst/>
                  </a:prstGeom>
                  <a:ln w="111125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09" name="TextBox 108"/>
                    <p:cNvSpPr txBox="1"/>
                    <p:nvPr/>
                  </p:nvSpPr>
                  <p:spPr>
                    <a:xfrm>
                      <a:off x="564974" y="3739274"/>
                      <a:ext cx="1165063" cy="286489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</p:spPr>
                  <p:txBody>
                    <a:bodyPr wrap="none" lIns="0" tIns="0" rIns="0" bIns="0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l-GR" sz="1700" b="1" i="1" smtClean="0">
                                    <a:solidFill>
                                      <a:srgbClr val="000099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700" b="1" i="1" smtClean="0">
                                    <a:solidFill>
                                      <a:srgbClr val="000099"/>
                                    </a:solidFill>
                                    <a:latin typeface="Cambria Math" panose="02040503050406030204" pitchFamily="18" charset="0"/>
                                  </a:rPr>
                                  <m:t>𝒑</m:t>
                                </m:r>
                              </m:e>
                              <m:sub>
                                <m:r>
                                  <a:rPr lang="en-US" sz="1700" b="1" i="0" smtClean="0">
                                    <a:solidFill>
                                      <a:srgbClr val="000099"/>
                                    </a:solidFill>
                                    <a:latin typeface="Cambria Math" panose="02040503050406030204" pitchFamily="18" charset="0"/>
                                  </a:rPr>
                                  <m:t>𝐠𝐚𝐬</m:t>
                                </m:r>
                              </m:sub>
                            </m:sSub>
                            <m:r>
                              <a:rPr lang="el-GR" sz="1700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&lt;</m:t>
                            </m:r>
                            <m:sSub>
                              <m:sSubPr>
                                <m:ctrlPr>
                                  <a:rPr lang="en-US" sz="1700" b="1" i="1" smtClean="0">
                                    <a:solidFill>
                                      <a:srgbClr val="000099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700" b="1" i="1" smtClean="0">
                                    <a:solidFill>
                                      <a:srgbClr val="000099"/>
                                    </a:solidFill>
                                    <a:latin typeface="Cambria Math" panose="02040503050406030204" pitchFamily="18" charset="0"/>
                                  </a:rPr>
                                  <m:t>𝒑</m:t>
                                </m:r>
                              </m:e>
                              <m:sub>
                                <m:r>
                                  <a:rPr lang="en-US" sz="1700" b="1" i="0" smtClean="0">
                                    <a:solidFill>
                                      <a:srgbClr val="000099"/>
                                    </a:solidFill>
                                    <a:latin typeface="Cambria Math" panose="02040503050406030204" pitchFamily="18" charset="0"/>
                                  </a:rPr>
                                  <m:t>𝐚𝐭𝐦</m:t>
                                </m:r>
                              </m:sub>
                            </m:sSub>
                          </m:oMath>
                        </m:oMathPara>
                      </a14:m>
                      <a:endParaRPr lang="el-GR" sz="1700" b="1" dirty="0">
                        <a:solidFill>
                          <a:srgbClr val="000099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109" name="TextBox 108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564974" y="3739274"/>
                      <a:ext cx="1165063" cy="286489"/>
                    </a:xfrm>
                    <a:prstGeom prst="rect">
                      <a:avLst/>
                    </a:prstGeom>
                    <a:blipFill>
                      <a:blip r:embed="rId11"/>
                      <a:stretch>
                        <a:fillRect l="-4188" r="-1047" b="-17021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</p:grpSp>
        <p:cxnSp>
          <p:nvCxnSpPr>
            <p:cNvPr id="125" name="Ευθεία γραμμή σύνδεσης 124"/>
            <p:cNvCxnSpPr/>
            <p:nvPr/>
          </p:nvCxnSpPr>
          <p:spPr>
            <a:xfrm>
              <a:off x="10675229" y="4234758"/>
              <a:ext cx="1152000" cy="0"/>
            </a:xfrm>
            <a:prstGeom prst="line">
              <a:avLst/>
            </a:prstGeom>
            <a:ln w="1587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Ευθεία γραμμή σύνδεσης 125"/>
            <p:cNvCxnSpPr/>
            <p:nvPr/>
          </p:nvCxnSpPr>
          <p:spPr>
            <a:xfrm>
              <a:off x="10686953" y="3543102"/>
              <a:ext cx="1152000" cy="0"/>
            </a:xfrm>
            <a:prstGeom prst="line">
              <a:avLst/>
            </a:prstGeom>
            <a:ln w="1587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Ευθύγραμμο βέλος σύνδεσης 126"/>
            <p:cNvCxnSpPr/>
            <p:nvPr/>
          </p:nvCxnSpPr>
          <p:spPr>
            <a:xfrm>
              <a:off x="11688218" y="3543102"/>
              <a:ext cx="0" cy="691655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8" name="Ορθογώνιο 127"/>
                <p:cNvSpPr/>
                <p:nvPr/>
              </p:nvSpPr>
              <p:spPr>
                <a:xfrm>
                  <a:off x="10429093" y="3380398"/>
                  <a:ext cx="354584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16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oMath>
                    </m:oMathPara>
                  </a14:m>
                  <a:endParaRPr lang="el-GR" sz="1600" dirty="0"/>
                </a:p>
              </p:txBody>
            </p:sp>
          </mc:Choice>
          <mc:Fallback xmlns="">
            <p:sp>
              <p:nvSpPr>
                <p:cNvPr id="128" name="Ορθογώνιο 12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429093" y="3380398"/>
                  <a:ext cx="354584" cy="338554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9" name="Ορθογώνιο 128"/>
                <p:cNvSpPr/>
                <p:nvPr/>
              </p:nvSpPr>
              <p:spPr>
                <a:xfrm>
                  <a:off x="10440817" y="4072056"/>
                  <a:ext cx="354584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16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oMath>
                    </m:oMathPara>
                  </a14:m>
                  <a:endParaRPr lang="el-GR" sz="1600" dirty="0"/>
                </a:p>
              </p:txBody>
            </p:sp>
          </mc:Choice>
          <mc:Fallback xmlns="">
            <p:sp>
              <p:nvSpPr>
                <p:cNvPr id="129" name="Ορθογώνιο 12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440817" y="4072056"/>
                  <a:ext cx="354584" cy="338554"/>
                </a:xfrm>
                <a:prstGeom prst="rect">
                  <a:avLst/>
                </a:prstGeom>
                <a:blipFill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32" name="Ομάδα 131"/>
          <p:cNvGrpSpPr/>
          <p:nvPr/>
        </p:nvGrpSpPr>
        <p:grpSpPr>
          <a:xfrm>
            <a:off x="8397" y="1202814"/>
            <a:ext cx="12183603" cy="3779489"/>
            <a:chOff x="8397" y="1202814"/>
            <a:chExt cx="12183603" cy="3779489"/>
          </a:xfrm>
        </p:grpSpPr>
        <p:grpSp>
          <p:nvGrpSpPr>
            <p:cNvPr id="59" name="Ομάδα 58"/>
            <p:cNvGrpSpPr/>
            <p:nvPr/>
          </p:nvGrpSpPr>
          <p:grpSpPr>
            <a:xfrm>
              <a:off x="2287061" y="2315037"/>
              <a:ext cx="922956" cy="2667266"/>
              <a:chOff x="2287061" y="2315037"/>
              <a:chExt cx="922956" cy="2667266"/>
            </a:xfrm>
          </p:grpSpPr>
          <p:grpSp>
            <p:nvGrpSpPr>
              <p:cNvPr id="21" name="Ομάδα 20"/>
              <p:cNvGrpSpPr/>
              <p:nvPr/>
            </p:nvGrpSpPr>
            <p:grpSpPr>
              <a:xfrm>
                <a:off x="2287061" y="2465631"/>
                <a:ext cx="870599" cy="2516672"/>
                <a:chOff x="2287061" y="2113941"/>
                <a:chExt cx="870599" cy="2516672"/>
              </a:xfrm>
            </p:grpSpPr>
            <p:grpSp>
              <p:nvGrpSpPr>
                <p:cNvPr id="13" name="Ομάδα 12"/>
                <p:cNvGrpSpPr/>
                <p:nvPr/>
              </p:nvGrpSpPr>
              <p:grpSpPr>
                <a:xfrm>
                  <a:off x="2391509" y="2391505"/>
                  <a:ext cx="766151" cy="2239108"/>
                  <a:chOff x="2391509" y="2391505"/>
                  <a:chExt cx="766151" cy="2239108"/>
                </a:xfrm>
              </p:grpSpPr>
              <p:sp>
                <p:nvSpPr>
                  <p:cNvPr id="5" name="Στεφάνη 4"/>
                  <p:cNvSpPr/>
                  <p:nvPr/>
                </p:nvSpPr>
                <p:spPr>
                  <a:xfrm flipV="1">
                    <a:off x="2391509" y="3763105"/>
                    <a:ext cx="762000" cy="867508"/>
                  </a:xfrm>
                  <a:prstGeom prst="blockArc">
                    <a:avLst>
                      <a:gd name="adj1" fmla="val 10717008"/>
                      <a:gd name="adj2" fmla="val 168647"/>
                      <a:gd name="adj3" fmla="val 24497"/>
                    </a:avLst>
                  </a:prstGeom>
                  <a:solidFill>
                    <a:schemeClr val="bg2">
                      <a:lumMod val="50000"/>
                    </a:schemeClr>
                  </a:solidFill>
                  <a:ln w="57150" cmpd="dbl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6" name="Ορθογώνιο 5"/>
                  <p:cNvSpPr/>
                  <p:nvPr/>
                </p:nvSpPr>
                <p:spPr>
                  <a:xfrm>
                    <a:off x="2391509" y="2391505"/>
                    <a:ext cx="180000" cy="1805354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 w="57150" cmpd="dbl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9" name="Ορθογώνιο 8"/>
                  <p:cNvSpPr/>
                  <p:nvPr/>
                </p:nvSpPr>
                <p:spPr>
                  <a:xfrm>
                    <a:off x="2977660" y="2391506"/>
                    <a:ext cx="180000" cy="1805354"/>
                  </a:xfrm>
                  <a:prstGeom prst="rect">
                    <a:avLst/>
                  </a:prstGeom>
                  <a:solidFill>
                    <a:schemeClr val="bg2">
                      <a:lumMod val="50000"/>
                    </a:schemeClr>
                  </a:solidFill>
                  <a:ln w="57150" cmpd="dbl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cxnSp>
                <p:nvCxnSpPr>
                  <p:cNvPr id="11" name="Ευθεία γραμμή σύνδεσης 10"/>
                  <p:cNvCxnSpPr/>
                  <p:nvPr/>
                </p:nvCxnSpPr>
                <p:spPr>
                  <a:xfrm>
                    <a:off x="2481510" y="4106859"/>
                    <a:ext cx="0" cy="180000"/>
                  </a:xfrm>
                  <a:prstGeom prst="line">
                    <a:avLst/>
                  </a:prstGeom>
                  <a:ln w="111125">
                    <a:solidFill>
                      <a:schemeClr val="bg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" name="Ευθεία γραμμή σύνδεσης 11"/>
                  <p:cNvCxnSpPr/>
                  <p:nvPr/>
                </p:nvCxnSpPr>
                <p:spPr>
                  <a:xfrm>
                    <a:off x="3067661" y="4083414"/>
                    <a:ext cx="0" cy="180000"/>
                  </a:xfrm>
                  <a:prstGeom prst="line">
                    <a:avLst/>
                  </a:prstGeom>
                  <a:ln w="107950">
                    <a:solidFill>
                      <a:schemeClr val="bg2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4" name="Ευθεία γραμμή σύνδεσης 13"/>
                <p:cNvCxnSpPr/>
                <p:nvPr/>
              </p:nvCxnSpPr>
              <p:spPr>
                <a:xfrm>
                  <a:off x="2473888" y="2442184"/>
                  <a:ext cx="0" cy="1108800"/>
                </a:xfrm>
                <a:prstGeom prst="line">
                  <a:avLst/>
                </a:prstGeom>
                <a:ln w="13970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Ευθεία γραμμή σύνδεσης 14"/>
                <p:cNvCxnSpPr/>
                <p:nvPr/>
              </p:nvCxnSpPr>
              <p:spPr>
                <a:xfrm>
                  <a:off x="3065083" y="2113941"/>
                  <a:ext cx="0" cy="1440000"/>
                </a:xfrm>
                <a:prstGeom prst="line">
                  <a:avLst/>
                </a:prstGeom>
                <a:ln w="149225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" name="Ευθεία γραμμή σύνδεσης 18"/>
                <p:cNvCxnSpPr/>
                <p:nvPr/>
              </p:nvCxnSpPr>
              <p:spPr>
                <a:xfrm rot="5400000">
                  <a:off x="2395061" y="2360773"/>
                  <a:ext cx="0" cy="216000"/>
                </a:xfrm>
                <a:prstGeom prst="line">
                  <a:avLst/>
                </a:prstGeom>
                <a:ln w="111125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3" name="Ορθογώνιο 22"/>
                  <p:cNvSpPr/>
                  <p:nvPr/>
                </p:nvSpPr>
                <p:spPr>
                  <a:xfrm>
                    <a:off x="2510851" y="2315037"/>
                    <a:ext cx="699166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latin typeface="Cambria Math" panose="02040503050406030204" pitchFamily="18" charset="0"/>
                                </a:rPr>
                                <m:t>𝒑</m:t>
                              </m:r>
                            </m:e>
                            <m:sub>
                              <m:r>
                                <a:rPr lang="en-US" b="1">
                                  <a:latin typeface="Cambria Math" panose="02040503050406030204" pitchFamily="18" charset="0"/>
                                </a:rPr>
                                <m:t>𝐚𝐭𝐦</m:t>
                              </m:r>
                            </m:sub>
                          </m:sSub>
                        </m:oMath>
                      </m:oMathPara>
                    </a14:m>
                    <a:endParaRPr lang="el-GR" dirty="0"/>
                  </a:p>
                </p:txBody>
              </p:sp>
            </mc:Choice>
            <mc:Fallback xmlns="">
              <p:sp>
                <p:nvSpPr>
                  <p:cNvPr id="23" name="Ορθογώνιο 22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510851" y="2315037"/>
                    <a:ext cx="699166" cy="369332"/>
                  </a:xfrm>
                  <a:prstGeom prst="rect">
                    <a:avLst/>
                  </a:prstGeom>
                  <a:blipFill>
                    <a:blip r:embed="rId14"/>
                    <a:stretch>
                      <a:fillRect b="-6667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130" name="TextBox 129"/>
            <p:cNvSpPr txBox="1"/>
            <p:nvPr/>
          </p:nvSpPr>
          <p:spPr>
            <a:xfrm>
              <a:off x="8397" y="1202814"/>
              <a:ext cx="1218360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l-GR" sz="16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Το μανόμετρο είναι ένας σωλήνας σε σχήμα </a:t>
              </a:r>
              <a:r>
                <a:rPr lang="en-US" b="1" dirty="0">
                  <a:solidFill>
                    <a:srgbClr val="002060"/>
                  </a:solidFill>
                  <a:cs typeface="Times New Roman" panose="02020603050405020304" pitchFamily="18" charset="0"/>
                </a:rPr>
                <a:t>U</a:t>
              </a:r>
              <a:r>
                <a:rPr lang="el-GR" sz="16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με ανοιχτά τα δυο άκρα ο οποίο περιέχει ποσότητα υδραργύρου </a:t>
              </a:r>
              <a:r>
                <a:rPr lang="en-US" sz="16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(Hg)</a:t>
              </a:r>
              <a:endParaRPr lang="el-GR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35" name="Ομάδα 134"/>
          <p:cNvGrpSpPr/>
          <p:nvPr/>
        </p:nvGrpSpPr>
        <p:grpSpPr>
          <a:xfrm>
            <a:off x="57052" y="3711091"/>
            <a:ext cx="4029429" cy="2387542"/>
            <a:chOff x="57052" y="3711091"/>
            <a:chExt cx="4029429" cy="2387542"/>
          </a:xfrm>
        </p:grpSpPr>
        <p:grpSp>
          <p:nvGrpSpPr>
            <p:cNvPr id="27" name="Ομάδα 26"/>
            <p:cNvGrpSpPr/>
            <p:nvPr/>
          </p:nvGrpSpPr>
          <p:grpSpPr>
            <a:xfrm>
              <a:off x="2286000" y="3711091"/>
              <a:ext cx="1788758" cy="369332"/>
              <a:chOff x="2286000" y="3359401"/>
              <a:chExt cx="1788758" cy="369332"/>
            </a:xfrm>
          </p:grpSpPr>
          <p:cxnSp>
            <p:nvCxnSpPr>
              <p:cNvPr id="25" name="Ευθεία γραμμή σύνδεσης 24"/>
              <p:cNvCxnSpPr/>
              <p:nvPr/>
            </p:nvCxnSpPr>
            <p:spPr>
              <a:xfrm>
                <a:off x="2286000" y="3553941"/>
                <a:ext cx="1044000" cy="0"/>
              </a:xfrm>
              <a:prstGeom prst="line">
                <a:avLst/>
              </a:prstGeom>
              <a:ln w="15875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6" name="Ορθογώνιο 25"/>
                  <p:cNvSpPr/>
                  <p:nvPr/>
                </p:nvSpPr>
                <p:spPr>
                  <a:xfrm>
                    <a:off x="3252097" y="3359401"/>
                    <a:ext cx="822661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𝒉</m:t>
                          </m:r>
                          <m:r>
                            <a:rPr lang="en-US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</m:oMath>
                      </m:oMathPara>
                    </a14:m>
                    <a:endParaRPr lang="el-GR" dirty="0">
                      <a:solidFill>
                        <a:srgbClr val="000099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6" name="Ορθογώνιο 25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252097" y="3359401"/>
                    <a:ext cx="822661" cy="369332"/>
                  </a:xfrm>
                  <a:prstGeom prst="rect">
                    <a:avLst/>
                  </a:prstGeom>
                  <a:blipFill>
                    <a:blip r:embed="rId1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42" name="TextBox 41"/>
            <p:cNvSpPr txBox="1"/>
            <p:nvPr/>
          </p:nvSpPr>
          <p:spPr>
            <a:xfrm>
              <a:off x="57052" y="5082970"/>
              <a:ext cx="4029429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l-GR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Όταν και τα δυο άκρα του μανομέτρου επικοινωνούν με την ατμόσφαιρα, η ελεύθερη στάθμη του υδραργύρου θα είναι στο ίδιο οριζόντιο επίπεδο. Υψομετρική διαφορά </a:t>
              </a:r>
              <a:r>
                <a:rPr lang="en-US" sz="1600" b="1" i="1" dirty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</a:t>
              </a:r>
              <a:r>
                <a:rPr lang="en-US" sz="1600" b="1" dirty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= 0</a:t>
              </a:r>
              <a:endParaRPr lang="el-GR" sz="16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34" name="Ομάδα 133"/>
          <p:cNvGrpSpPr/>
          <p:nvPr/>
        </p:nvGrpSpPr>
        <p:grpSpPr>
          <a:xfrm>
            <a:off x="8398" y="1589674"/>
            <a:ext cx="12183603" cy="3375580"/>
            <a:chOff x="8398" y="1589674"/>
            <a:chExt cx="12183603" cy="3375580"/>
          </a:xfrm>
        </p:grpSpPr>
        <p:grpSp>
          <p:nvGrpSpPr>
            <p:cNvPr id="61" name="Ομάδα 60"/>
            <p:cNvGrpSpPr/>
            <p:nvPr/>
          </p:nvGrpSpPr>
          <p:grpSpPr>
            <a:xfrm>
              <a:off x="492370" y="2325963"/>
              <a:ext cx="1305258" cy="2639291"/>
              <a:chOff x="492370" y="2325963"/>
              <a:chExt cx="1305258" cy="2639291"/>
            </a:xfrm>
          </p:grpSpPr>
          <p:sp>
            <p:nvSpPr>
              <p:cNvPr id="56" name="Ορθογώνιο 55"/>
              <p:cNvSpPr/>
              <p:nvPr/>
            </p:nvSpPr>
            <p:spPr>
              <a:xfrm>
                <a:off x="492370" y="2325963"/>
                <a:ext cx="1305258" cy="2639291"/>
              </a:xfrm>
              <a:prstGeom prst="rect">
                <a:avLst/>
              </a:prstGeom>
              <a:solidFill>
                <a:schemeClr val="bg1"/>
              </a:solidFill>
              <a:ln w="57150" cmpd="sng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2" name="TextBox 21"/>
                  <p:cNvSpPr txBox="1"/>
                  <p:nvPr/>
                </p:nvSpPr>
                <p:spPr>
                  <a:xfrm>
                    <a:off x="895583" y="3636396"/>
                    <a:ext cx="469616" cy="303353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𝒑</m:t>
                              </m:r>
                            </m:e>
                            <m:sub>
                              <m:r>
                                <a:rPr lang="en-US" b="1" i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𝐠𝐚𝐬</m:t>
                              </m:r>
                            </m:sub>
                          </m:sSub>
                        </m:oMath>
                      </m:oMathPara>
                    </a14:m>
                    <a:endParaRPr lang="el-GR" b="1" dirty="0">
                      <a:solidFill>
                        <a:srgbClr val="0070C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2" name="TextBox 21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95583" y="3636396"/>
                    <a:ext cx="469616" cy="303353"/>
                  </a:xfrm>
                  <a:prstGeom prst="rect">
                    <a:avLst/>
                  </a:prstGeom>
                  <a:blipFill>
                    <a:blip r:embed="rId16"/>
                    <a:stretch>
                      <a:fillRect l="-11688" r="-6494" b="-22449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131" name="TextBox 130"/>
            <p:cNvSpPr txBox="1"/>
            <p:nvPr/>
          </p:nvSpPr>
          <p:spPr>
            <a:xfrm>
              <a:off x="8398" y="1589674"/>
              <a:ext cx="1218360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l-GR" sz="16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Το μανόμετρο μετρά την πίεση του αερίου που βρίσκεται μέσα μέσα σε μια φιάλη.</a:t>
              </a:r>
              <a:endParaRPr lang="el-GR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39" name="Ομάδα 138"/>
          <p:cNvGrpSpPr/>
          <p:nvPr/>
        </p:nvGrpSpPr>
        <p:grpSpPr>
          <a:xfrm>
            <a:off x="0" y="2744416"/>
            <a:ext cx="4029429" cy="4112118"/>
            <a:chOff x="0" y="2744416"/>
            <a:chExt cx="4029429" cy="4112118"/>
          </a:xfrm>
        </p:grpSpPr>
        <p:sp>
          <p:nvSpPr>
            <p:cNvPr id="43" name="TextBox 42"/>
            <p:cNvSpPr txBox="1"/>
            <p:nvPr/>
          </p:nvSpPr>
          <p:spPr>
            <a:xfrm>
              <a:off x="0" y="6087093"/>
              <a:ext cx="4029429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l-GR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Το ίδιο θα ισχύσει όταν το μανόμετρο συνδεθεί με φιάλη στην οποία η πίεση του αερίου είναι</a:t>
              </a:r>
              <a:r>
                <a:rPr lang="en-US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  <a:p>
              <a:pPr algn="ctr"/>
              <a:r>
                <a:rPr lang="el-GR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b="1" i="1" dirty="0" err="1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sz="1600" b="1" baseline="-25000" dirty="0" err="1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gas</a:t>
              </a:r>
              <a:r>
                <a:rPr lang="en-US" sz="1600" b="1" dirty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= </a:t>
              </a:r>
              <a:r>
                <a:rPr lang="en-US" sz="1600" b="1" i="1" dirty="0" err="1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sz="1600" b="1" baseline="-25000" dirty="0" err="1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atm</a:t>
              </a:r>
              <a:endParaRPr lang="el-GR" sz="16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6" name="TextBox 135"/>
                <p:cNvSpPr txBox="1"/>
                <p:nvPr/>
              </p:nvSpPr>
              <p:spPr>
                <a:xfrm>
                  <a:off x="564974" y="3739274"/>
                  <a:ext cx="1165063" cy="286489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1700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700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𝒑</m:t>
                            </m:r>
                          </m:e>
                          <m:sub>
                            <m:r>
                              <a:rPr lang="en-US" sz="1700" b="1" i="0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𝐠𝐚𝐬</m:t>
                            </m:r>
                          </m:sub>
                        </m:sSub>
                        <m:r>
                          <a:rPr lang="en-US" sz="1700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sSub>
                          <m:sSubPr>
                            <m:ctrlPr>
                              <a:rPr lang="en-US" sz="1700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700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𝒑</m:t>
                            </m:r>
                          </m:e>
                          <m:sub>
                            <m:r>
                              <a:rPr lang="en-US" sz="1700" b="1" i="0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𝐚𝐭𝐦</m:t>
                            </m:r>
                          </m:sub>
                        </m:sSub>
                      </m:oMath>
                    </m:oMathPara>
                  </a14:m>
                  <a:endParaRPr lang="el-GR" sz="1700" b="1" dirty="0">
                    <a:solidFill>
                      <a:srgbClr val="000099"/>
                    </a:solidFill>
                  </a:endParaRPr>
                </a:p>
              </p:txBody>
            </p:sp>
          </mc:Choice>
          <mc:Fallback xmlns="">
            <p:sp>
              <p:nvSpPr>
                <p:cNvPr id="136" name="TextBox 13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64974" y="3739274"/>
                  <a:ext cx="1165063" cy="286489"/>
                </a:xfrm>
                <a:prstGeom prst="rect">
                  <a:avLst/>
                </a:prstGeom>
                <a:blipFill>
                  <a:blip r:embed="rId17"/>
                  <a:stretch>
                    <a:fillRect l="-4188" r="-1047" b="-19149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37" name="Ορθογώνιο 136"/>
            <p:cNvSpPr/>
            <p:nvPr/>
          </p:nvSpPr>
          <p:spPr>
            <a:xfrm>
              <a:off x="1794743" y="2744416"/>
              <a:ext cx="576000" cy="164120"/>
            </a:xfrm>
            <a:prstGeom prst="rect">
              <a:avLst/>
            </a:prstGeom>
            <a:solidFill>
              <a:schemeClr val="bg1"/>
            </a:solidFill>
            <a:ln w="57150" cmpd="dbl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cxnSp>
          <p:nvCxnSpPr>
            <p:cNvPr id="138" name="Ευθεία γραμμή σύνδεσης 137"/>
            <p:cNvCxnSpPr/>
            <p:nvPr/>
          </p:nvCxnSpPr>
          <p:spPr>
            <a:xfrm rot="5400000">
              <a:off x="2108343" y="2394476"/>
              <a:ext cx="0" cy="864000"/>
            </a:xfrm>
            <a:prstGeom prst="line">
              <a:avLst/>
            </a:prstGeom>
            <a:ln w="1111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4" name="Ομάδα 143"/>
          <p:cNvGrpSpPr/>
          <p:nvPr/>
        </p:nvGrpSpPr>
        <p:grpSpPr>
          <a:xfrm>
            <a:off x="4225720" y="5230731"/>
            <a:ext cx="4247460" cy="308679"/>
            <a:chOff x="4606720" y="5564107"/>
            <a:chExt cx="4247460" cy="308679"/>
          </a:xfrm>
        </p:grpSpPr>
        <p:sp>
          <p:nvSpPr>
            <p:cNvPr id="142" name="TextBox 141"/>
            <p:cNvSpPr txBox="1"/>
            <p:nvPr/>
          </p:nvSpPr>
          <p:spPr>
            <a:xfrm>
              <a:off x="4606720" y="5564107"/>
              <a:ext cx="175909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l-GR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Πίεση στη θέση (1)</a:t>
              </a:r>
              <a:endParaRPr lang="el-GR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3" name="TextBox 142"/>
                <p:cNvSpPr txBox="1"/>
                <p:nvPr/>
              </p:nvSpPr>
              <p:spPr>
                <a:xfrm>
                  <a:off x="6326437" y="5569433"/>
                  <a:ext cx="2527743" cy="303353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𝒑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𝒑</m:t>
                            </m:r>
                          </m:e>
                          <m:sub>
                            <m:r>
                              <a:rPr lang="en-US" b="1" i="0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𝐠𝐚𝐬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𝒑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𝒂𝒕𝒎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l-GR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  <m:t>𝝆</m:t>
                        </m:r>
                        <m:r>
                          <a:rPr lang="en-US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  <m:t>𝒈𝒉</m:t>
                        </m:r>
                      </m:oMath>
                    </m:oMathPara>
                  </a14:m>
                  <a:endParaRPr lang="el-GR" b="1" dirty="0">
                    <a:solidFill>
                      <a:srgbClr val="000099"/>
                    </a:solidFill>
                  </a:endParaRPr>
                </a:p>
              </p:txBody>
            </p:sp>
          </mc:Choice>
          <mc:Fallback xmlns="">
            <p:sp>
              <p:nvSpPr>
                <p:cNvPr id="143" name="TextBox 14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326437" y="5569433"/>
                  <a:ext cx="2527743" cy="303353"/>
                </a:xfrm>
                <a:prstGeom prst="rect">
                  <a:avLst/>
                </a:prstGeom>
                <a:blipFill>
                  <a:blip r:embed="rId18"/>
                  <a:stretch>
                    <a:fillRect l="-1928" t="-4000" r="-3133" b="-24000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50" name="TextBox 149"/>
              <p:cNvSpPr txBox="1"/>
              <p:nvPr/>
            </p:nvSpPr>
            <p:spPr>
              <a:xfrm>
                <a:off x="6385044" y="5778981"/>
                <a:ext cx="2166106" cy="336952"/>
              </a:xfrm>
              <a:prstGeom prst="rect">
                <a:avLst/>
              </a:prstGeom>
              <a:noFill/>
              <a:ln w="38100">
                <a:solidFill>
                  <a:srgbClr val="FF0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b="1" i="1" smtClean="0">
                              <a:solidFill>
                                <a:srgbClr val="000099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000099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𝒑</m:t>
                          </m:r>
                        </m:e>
                        <m:sub>
                          <m:r>
                            <a:rPr lang="en-US" sz="2000" b="1" i="0" smtClean="0">
                              <a:solidFill>
                                <a:srgbClr val="000099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𝐠𝐚𝐬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2000" b="1" i="1">
                              <a:solidFill>
                                <a:srgbClr val="000099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solidFill>
                                <a:srgbClr val="000099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𝒑</m:t>
                          </m:r>
                        </m:e>
                        <m:sub>
                          <m:r>
                            <a:rPr lang="en-US" sz="2000" b="1">
                              <a:solidFill>
                                <a:srgbClr val="000099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𝐚𝐭𝐦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l-GR" sz="2000" b="1" i="1" smtClean="0"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𝝆</m:t>
                      </m:r>
                      <m:r>
                        <a:rPr lang="en-US" sz="2000" b="1" i="1" smtClean="0"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𝒈𝒉</m:t>
                      </m:r>
                    </m:oMath>
                  </m:oMathPara>
                </a14:m>
                <a:endParaRPr lang="el-GR" sz="2000" b="1" dirty="0">
                  <a:solidFill>
                    <a:srgbClr val="000099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150" name="TextBox 1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85044" y="5778981"/>
                <a:ext cx="2166106" cy="336952"/>
              </a:xfrm>
              <a:prstGeom prst="rect">
                <a:avLst/>
              </a:prstGeom>
              <a:blipFill>
                <a:blip r:embed="rId19"/>
                <a:stretch>
                  <a:fillRect l="-1934" r="-4420" b="-26230"/>
                </a:stretch>
              </a:blipFill>
              <a:ln w="38100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8" name="TextBox 97"/>
          <p:cNvSpPr txBox="1"/>
          <p:nvPr/>
        </p:nvSpPr>
        <p:spPr>
          <a:xfrm>
            <a:off x="7655773" y="6278739"/>
            <a:ext cx="29165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Μανομετρική</a:t>
            </a:r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Πίεση αερίου</a:t>
            </a:r>
            <a:endParaRPr lang="el-GR" sz="2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8" name="TextBox 147">
                <a:extLst>
                  <a:ext uri="{FF2B5EF4-FFF2-40B4-BE49-F238E27FC236}">
                    <a16:creationId xmlns:a16="http://schemas.microsoft.com/office/drawing/2014/main" id="{C7EC939E-99A3-47A7-B5A3-378FE1F2BB9F}"/>
                  </a:ext>
                </a:extLst>
              </p:cNvPr>
              <p:cNvSpPr txBox="1"/>
              <p:nvPr/>
            </p:nvSpPr>
            <p:spPr>
              <a:xfrm>
                <a:off x="9438447" y="5235454"/>
                <a:ext cx="2545377" cy="30328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𝒑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𝒑</m:t>
                          </m:r>
                        </m:e>
                        <m:sub>
                          <m:r>
                            <a:rPr lang="en-US" b="1" i="0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𝐚𝐭𝐦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𝒑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𝒈𝒂𝒔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l-GR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𝝆</m:t>
                      </m:r>
                      <m:r>
                        <a:rPr lang="en-US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𝒈𝒉</m:t>
                      </m:r>
                    </m:oMath>
                  </m:oMathPara>
                </a14:m>
                <a:endParaRPr lang="el-GR" b="1" dirty="0">
                  <a:solidFill>
                    <a:srgbClr val="000099"/>
                  </a:solidFill>
                </a:endParaRPr>
              </a:p>
            </p:txBody>
          </p:sp>
        </mc:Choice>
        <mc:Fallback xmlns="">
          <p:sp>
            <p:nvSpPr>
              <p:cNvPr id="148" name="TextBox 147">
                <a:extLst>
                  <a:ext uri="{FF2B5EF4-FFF2-40B4-BE49-F238E27FC236}">
                    <a16:creationId xmlns:a16="http://schemas.microsoft.com/office/drawing/2014/main" id="{C7EC939E-99A3-47A7-B5A3-378FE1F2BB9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38447" y="5235454"/>
                <a:ext cx="2545377" cy="303288"/>
              </a:xfrm>
              <a:prstGeom prst="rect">
                <a:avLst/>
              </a:prstGeom>
              <a:blipFill>
                <a:blip r:embed="rId20"/>
                <a:stretch>
                  <a:fillRect l="-1914" t="-4000" r="-3110" b="-24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2" name="TextBox 151">
                <a:extLst>
                  <a:ext uri="{FF2B5EF4-FFF2-40B4-BE49-F238E27FC236}">
                    <a16:creationId xmlns:a16="http://schemas.microsoft.com/office/drawing/2014/main" id="{8E2BABA3-3540-447C-BA2C-2B0D165C519D}"/>
                  </a:ext>
                </a:extLst>
              </p:cNvPr>
              <p:cNvSpPr txBox="1"/>
              <p:nvPr/>
            </p:nvSpPr>
            <p:spPr>
              <a:xfrm>
                <a:off x="9794994" y="5778981"/>
                <a:ext cx="2358466" cy="336952"/>
              </a:xfrm>
              <a:prstGeom prst="rect">
                <a:avLst/>
              </a:prstGeom>
              <a:noFill/>
              <a:ln w="38100">
                <a:solidFill>
                  <a:srgbClr val="FF0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b="1" i="1" smtClean="0">
                              <a:solidFill>
                                <a:srgbClr val="000099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000099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𝒑</m:t>
                          </m:r>
                        </m:e>
                        <m:sub>
                          <m:r>
                            <a:rPr lang="en-US" sz="2000" b="1" i="0" smtClean="0">
                              <a:solidFill>
                                <a:srgbClr val="000099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𝐠𝐚𝐬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2000" b="1" i="1">
                              <a:solidFill>
                                <a:srgbClr val="000099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solidFill>
                                <a:srgbClr val="000099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𝒑</m:t>
                          </m:r>
                        </m:e>
                        <m:sub>
                          <m:r>
                            <a:rPr lang="en-US" sz="2000" b="1">
                              <a:solidFill>
                                <a:srgbClr val="000099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𝐚𝐭𝐦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l-GR" sz="2000" b="1" i="1" smtClean="0"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𝝆</m:t>
                      </m:r>
                      <m:r>
                        <a:rPr lang="en-US" sz="2000" b="1" i="1" smtClean="0"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𝒈𝒉</m:t>
                      </m:r>
                    </m:oMath>
                  </m:oMathPara>
                </a14:m>
                <a:endParaRPr lang="el-GR" sz="2000" b="1" dirty="0">
                  <a:solidFill>
                    <a:srgbClr val="000099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152" name="TextBox 151">
                <a:extLst>
                  <a:ext uri="{FF2B5EF4-FFF2-40B4-BE49-F238E27FC236}">
                    <a16:creationId xmlns:a16="http://schemas.microsoft.com/office/drawing/2014/main" id="{8E2BABA3-3540-447C-BA2C-2B0D165C519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94994" y="5778981"/>
                <a:ext cx="2358466" cy="336952"/>
              </a:xfrm>
              <a:prstGeom prst="rect">
                <a:avLst/>
              </a:prstGeom>
              <a:blipFill>
                <a:blip r:embed="rId21"/>
                <a:stretch>
                  <a:fillRect l="-2036" r="-3817" b="-26230"/>
                </a:stretch>
              </a:blipFill>
              <a:ln w="38100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59958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0" grpId="0" animBg="1"/>
      <p:bldP spid="98" grpId="0"/>
      <p:bldP spid="148" grpId="0"/>
      <p:bldP spid="15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Ομάδα 15"/>
          <p:cNvGrpSpPr/>
          <p:nvPr/>
        </p:nvGrpSpPr>
        <p:grpSpPr>
          <a:xfrm>
            <a:off x="294671" y="1173387"/>
            <a:ext cx="2207964" cy="2719754"/>
            <a:chOff x="316154" y="1513870"/>
            <a:chExt cx="3716587" cy="3101593"/>
          </a:xfrm>
        </p:grpSpPr>
        <p:grpSp>
          <p:nvGrpSpPr>
            <p:cNvPr id="5" name="Ομάδα 4"/>
            <p:cNvGrpSpPr/>
            <p:nvPr/>
          </p:nvGrpSpPr>
          <p:grpSpPr>
            <a:xfrm>
              <a:off x="316155" y="1513870"/>
              <a:ext cx="3716586" cy="3047999"/>
              <a:chOff x="316155" y="2074984"/>
              <a:chExt cx="3716586" cy="3047999"/>
            </a:xfrm>
          </p:grpSpPr>
          <p:grpSp>
            <p:nvGrpSpPr>
              <p:cNvPr id="10" name="Ομάδα 9"/>
              <p:cNvGrpSpPr/>
              <p:nvPr/>
            </p:nvGrpSpPr>
            <p:grpSpPr>
              <a:xfrm>
                <a:off x="316155" y="2074984"/>
                <a:ext cx="3716586" cy="3047999"/>
                <a:chOff x="4618522" y="2004646"/>
                <a:chExt cx="3716586" cy="3047999"/>
              </a:xfrm>
            </p:grpSpPr>
            <p:sp>
              <p:nvSpPr>
                <p:cNvPr id="11" name="Κύλινδρος 10"/>
                <p:cNvSpPr/>
                <p:nvPr/>
              </p:nvSpPr>
              <p:spPr>
                <a:xfrm>
                  <a:off x="4618522" y="2121876"/>
                  <a:ext cx="3716586" cy="2930769"/>
                </a:xfrm>
                <a:prstGeom prst="can">
                  <a:avLst/>
                </a:prstGeom>
                <a:solidFill>
                  <a:schemeClr val="accent1">
                    <a:alpha val="54000"/>
                  </a:schemeClr>
                </a:solidFill>
                <a:ln w="571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cxnSp>
              <p:nvCxnSpPr>
                <p:cNvPr id="12" name="Ευθεία γραμμή σύνδεσης 11"/>
                <p:cNvCxnSpPr/>
                <p:nvPr/>
              </p:nvCxnSpPr>
              <p:spPr>
                <a:xfrm flipV="1">
                  <a:off x="4618522" y="2004646"/>
                  <a:ext cx="0" cy="633046"/>
                </a:xfrm>
                <a:prstGeom prst="line">
                  <a:avLst/>
                </a:prstGeom>
                <a:ln w="571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Ευθεία γραμμή σύνδεσης 12"/>
                <p:cNvCxnSpPr/>
                <p:nvPr/>
              </p:nvCxnSpPr>
              <p:spPr>
                <a:xfrm flipV="1">
                  <a:off x="8334732" y="2004647"/>
                  <a:ext cx="0" cy="633046"/>
                </a:xfrm>
                <a:prstGeom prst="line">
                  <a:avLst/>
                </a:prstGeom>
                <a:ln w="571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8" name="TextBox 7"/>
              <p:cNvSpPr txBox="1"/>
              <p:nvPr/>
            </p:nvSpPr>
            <p:spPr>
              <a:xfrm>
                <a:off x="405432" y="2839434"/>
                <a:ext cx="672410" cy="45628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sz="2000" b="1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ρ</a:t>
                </a:r>
                <a:r>
                  <a:rPr lang="el-GR" sz="2000" b="1" i="1" baseline="-25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υ</a:t>
                </a:r>
                <a:endParaRPr lang="el-GR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15" name="Τόξο 14"/>
            <p:cNvSpPr/>
            <p:nvPr/>
          </p:nvSpPr>
          <p:spPr>
            <a:xfrm>
              <a:off x="316154" y="3895463"/>
              <a:ext cx="3708001" cy="720000"/>
            </a:xfrm>
            <a:prstGeom prst="arc">
              <a:avLst>
                <a:gd name="adj1" fmla="val 10826370"/>
                <a:gd name="adj2" fmla="val 0"/>
              </a:avLst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sp>
        <p:nvSpPr>
          <p:cNvPr id="157" name="Θέση περιεχομένου 2"/>
          <p:cNvSpPr txBox="1">
            <a:spLocks/>
          </p:cNvSpPr>
          <p:nvPr/>
        </p:nvSpPr>
        <p:spPr>
          <a:xfrm>
            <a:off x="1902" y="-13212"/>
            <a:ext cx="12192000" cy="51588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l-GR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ΑΝΩΣΗ – Αρχή του Αρχιμήδη</a:t>
            </a:r>
          </a:p>
        </p:txBody>
      </p:sp>
      <p:grpSp>
        <p:nvGrpSpPr>
          <p:cNvPr id="303" name="Ομάδα 302"/>
          <p:cNvGrpSpPr/>
          <p:nvPr/>
        </p:nvGrpSpPr>
        <p:grpSpPr>
          <a:xfrm>
            <a:off x="126208" y="546699"/>
            <a:ext cx="9121701" cy="2438527"/>
            <a:chOff x="126208" y="546699"/>
            <a:chExt cx="9121701" cy="2438527"/>
          </a:xfrm>
        </p:grpSpPr>
        <p:sp>
          <p:nvSpPr>
            <p:cNvPr id="25" name="Ελεύθερη σχεδίαση 24"/>
            <p:cNvSpPr/>
            <p:nvPr/>
          </p:nvSpPr>
          <p:spPr>
            <a:xfrm>
              <a:off x="916986" y="2063479"/>
              <a:ext cx="808891" cy="921747"/>
            </a:xfrm>
            <a:custGeom>
              <a:avLst/>
              <a:gdLst>
                <a:gd name="connsiteX0" fmla="*/ 492369 w 1486399"/>
                <a:gd name="connsiteY0" fmla="*/ 23904 h 1758919"/>
                <a:gd name="connsiteX1" fmla="*/ 422031 w 1486399"/>
                <a:gd name="connsiteY1" fmla="*/ 82519 h 1758919"/>
                <a:gd name="connsiteX2" fmla="*/ 398584 w 1486399"/>
                <a:gd name="connsiteY2" fmla="*/ 105965 h 1758919"/>
                <a:gd name="connsiteX3" fmla="*/ 328246 w 1486399"/>
                <a:gd name="connsiteY3" fmla="*/ 141134 h 1758919"/>
                <a:gd name="connsiteX4" fmla="*/ 257908 w 1486399"/>
                <a:gd name="connsiteY4" fmla="*/ 211473 h 1758919"/>
                <a:gd name="connsiteX5" fmla="*/ 234461 w 1486399"/>
                <a:gd name="connsiteY5" fmla="*/ 246642 h 1758919"/>
                <a:gd name="connsiteX6" fmla="*/ 199292 w 1486399"/>
                <a:gd name="connsiteY6" fmla="*/ 270088 h 1758919"/>
                <a:gd name="connsiteX7" fmla="*/ 152400 w 1486399"/>
                <a:gd name="connsiteY7" fmla="*/ 305258 h 1758919"/>
                <a:gd name="connsiteX8" fmla="*/ 128954 w 1486399"/>
                <a:gd name="connsiteY8" fmla="*/ 340427 h 1758919"/>
                <a:gd name="connsiteX9" fmla="*/ 93784 w 1486399"/>
                <a:gd name="connsiteY9" fmla="*/ 375596 h 1758919"/>
                <a:gd name="connsiteX10" fmla="*/ 46892 w 1486399"/>
                <a:gd name="connsiteY10" fmla="*/ 445934 h 1758919"/>
                <a:gd name="connsiteX11" fmla="*/ 23446 w 1486399"/>
                <a:gd name="connsiteY11" fmla="*/ 516273 h 1758919"/>
                <a:gd name="connsiteX12" fmla="*/ 0 w 1486399"/>
                <a:gd name="connsiteY12" fmla="*/ 610058 h 1758919"/>
                <a:gd name="connsiteX13" fmla="*/ 11723 w 1486399"/>
                <a:gd name="connsiteY13" fmla="*/ 1149319 h 1758919"/>
                <a:gd name="connsiteX14" fmla="*/ 58615 w 1486399"/>
                <a:gd name="connsiteY14" fmla="*/ 1266550 h 1758919"/>
                <a:gd name="connsiteX15" fmla="*/ 82061 w 1486399"/>
                <a:gd name="connsiteY15" fmla="*/ 1360334 h 1758919"/>
                <a:gd name="connsiteX16" fmla="*/ 93784 w 1486399"/>
                <a:gd name="connsiteY16" fmla="*/ 1395504 h 1758919"/>
                <a:gd name="connsiteX17" fmla="*/ 117231 w 1486399"/>
                <a:gd name="connsiteY17" fmla="*/ 1418950 h 1758919"/>
                <a:gd name="connsiteX18" fmla="*/ 175846 w 1486399"/>
                <a:gd name="connsiteY18" fmla="*/ 1524458 h 1758919"/>
                <a:gd name="connsiteX19" fmla="*/ 234461 w 1486399"/>
                <a:gd name="connsiteY19" fmla="*/ 1606519 h 1758919"/>
                <a:gd name="connsiteX20" fmla="*/ 257908 w 1486399"/>
                <a:gd name="connsiteY20" fmla="*/ 1653411 h 1758919"/>
                <a:gd name="connsiteX21" fmla="*/ 363415 w 1486399"/>
                <a:gd name="connsiteY21" fmla="*/ 1747196 h 1758919"/>
                <a:gd name="connsiteX22" fmla="*/ 445477 w 1486399"/>
                <a:gd name="connsiteY22" fmla="*/ 1758919 h 1758919"/>
                <a:gd name="connsiteX23" fmla="*/ 633046 w 1486399"/>
                <a:gd name="connsiteY23" fmla="*/ 1747196 h 1758919"/>
                <a:gd name="connsiteX24" fmla="*/ 679938 w 1486399"/>
                <a:gd name="connsiteY24" fmla="*/ 1712027 h 1758919"/>
                <a:gd name="connsiteX25" fmla="*/ 762000 w 1486399"/>
                <a:gd name="connsiteY25" fmla="*/ 1700304 h 1758919"/>
                <a:gd name="connsiteX26" fmla="*/ 844061 w 1486399"/>
                <a:gd name="connsiteY26" fmla="*/ 1641688 h 1758919"/>
                <a:gd name="connsiteX27" fmla="*/ 879231 w 1486399"/>
                <a:gd name="connsiteY27" fmla="*/ 1629965 h 1758919"/>
                <a:gd name="connsiteX28" fmla="*/ 926123 w 1486399"/>
                <a:gd name="connsiteY28" fmla="*/ 1606519 h 1758919"/>
                <a:gd name="connsiteX29" fmla="*/ 973015 w 1486399"/>
                <a:gd name="connsiteY29" fmla="*/ 1594796 h 1758919"/>
                <a:gd name="connsiteX30" fmla="*/ 1101969 w 1486399"/>
                <a:gd name="connsiteY30" fmla="*/ 1559627 h 1758919"/>
                <a:gd name="connsiteX31" fmla="*/ 1148861 w 1486399"/>
                <a:gd name="connsiteY31" fmla="*/ 1536181 h 1758919"/>
                <a:gd name="connsiteX32" fmla="*/ 1184031 w 1486399"/>
                <a:gd name="connsiteY32" fmla="*/ 1512734 h 1758919"/>
                <a:gd name="connsiteX33" fmla="*/ 1219200 w 1486399"/>
                <a:gd name="connsiteY33" fmla="*/ 1501011 h 1758919"/>
                <a:gd name="connsiteX34" fmla="*/ 1266092 w 1486399"/>
                <a:gd name="connsiteY34" fmla="*/ 1477565 h 1758919"/>
                <a:gd name="connsiteX35" fmla="*/ 1324708 w 1486399"/>
                <a:gd name="connsiteY35" fmla="*/ 1430673 h 1758919"/>
                <a:gd name="connsiteX36" fmla="*/ 1359877 w 1486399"/>
                <a:gd name="connsiteY36" fmla="*/ 1407227 h 1758919"/>
                <a:gd name="connsiteX37" fmla="*/ 1383323 w 1486399"/>
                <a:gd name="connsiteY37" fmla="*/ 1360334 h 1758919"/>
                <a:gd name="connsiteX38" fmla="*/ 1430215 w 1486399"/>
                <a:gd name="connsiteY38" fmla="*/ 1301719 h 1758919"/>
                <a:gd name="connsiteX39" fmla="*/ 1441938 w 1486399"/>
                <a:gd name="connsiteY39" fmla="*/ 1254827 h 1758919"/>
                <a:gd name="connsiteX40" fmla="*/ 1477108 w 1486399"/>
                <a:gd name="connsiteY40" fmla="*/ 1067258 h 1758919"/>
                <a:gd name="connsiteX41" fmla="*/ 1441938 w 1486399"/>
                <a:gd name="connsiteY41" fmla="*/ 739011 h 1758919"/>
                <a:gd name="connsiteX42" fmla="*/ 1406769 w 1486399"/>
                <a:gd name="connsiteY42" fmla="*/ 703842 h 1758919"/>
                <a:gd name="connsiteX43" fmla="*/ 1359877 w 1486399"/>
                <a:gd name="connsiteY43" fmla="*/ 610058 h 1758919"/>
                <a:gd name="connsiteX44" fmla="*/ 1312984 w 1486399"/>
                <a:gd name="connsiteY44" fmla="*/ 539719 h 1758919"/>
                <a:gd name="connsiteX45" fmla="*/ 1289538 w 1486399"/>
                <a:gd name="connsiteY45" fmla="*/ 504550 h 1758919"/>
                <a:gd name="connsiteX46" fmla="*/ 1195754 w 1486399"/>
                <a:gd name="connsiteY46" fmla="*/ 434211 h 1758919"/>
                <a:gd name="connsiteX47" fmla="*/ 1101969 w 1486399"/>
                <a:gd name="connsiteY47" fmla="*/ 363873 h 1758919"/>
                <a:gd name="connsiteX48" fmla="*/ 1066800 w 1486399"/>
                <a:gd name="connsiteY48" fmla="*/ 340427 h 1758919"/>
                <a:gd name="connsiteX49" fmla="*/ 949569 w 1486399"/>
                <a:gd name="connsiteY49" fmla="*/ 211473 h 1758919"/>
                <a:gd name="connsiteX50" fmla="*/ 926123 w 1486399"/>
                <a:gd name="connsiteY50" fmla="*/ 176304 h 1758919"/>
                <a:gd name="connsiteX51" fmla="*/ 879231 w 1486399"/>
                <a:gd name="connsiteY51" fmla="*/ 117688 h 1758919"/>
                <a:gd name="connsiteX52" fmla="*/ 797169 w 1486399"/>
                <a:gd name="connsiteY52" fmla="*/ 35627 h 1758919"/>
                <a:gd name="connsiteX53" fmla="*/ 691661 w 1486399"/>
                <a:gd name="connsiteY53" fmla="*/ 23904 h 1758919"/>
                <a:gd name="connsiteX54" fmla="*/ 644769 w 1486399"/>
                <a:gd name="connsiteY54" fmla="*/ 12181 h 1758919"/>
                <a:gd name="connsiteX55" fmla="*/ 527538 w 1486399"/>
                <a:gd name="connsiteY55" fmla="*/ 12181 h 1758919"/>
                <a:gd name="connsiteX56" fmla="*/ 492369 w 1486399"/>
                <a:gd name="connsiteY56" fmla="*/ 23904 h 1758919"/>
                <a:gd name="connsiteX0" fmla="*/ 559932 w 1553962"/>
                <a:gd name="connsiteY0" fmla="*/ 23904 h 1758919"/>
                <a:gd name="connsiteX1" fmla="*/ 489594 w 1553962"/>
                <a:gd name="connsiteY1" fmla="*/ 82519 h 1758919"/>
                <a:gd name="connsiteX2" fmla="*/ 466147 w 1553962"/>
                <a:gd name="connsiteY2" fmla="*/ 105965 h 1758919"/>
                <a:gd name="connsiteX3" fmla="*/ 395809 w 1553962"/>
                <a:gd name="connsiteY3" fmla="*/ 141134 h 1758919"/>
                <a:gd name="connsiteX4" fmla="*/ 325471 w 1553962"/>
                <a:gd name="connsiteY4" fmla="*/ 211473 h 1758919"/>
                <a:gd name="connsiteX5" fmla="*/ 302024 w 1553962"/>
                <a:gd name="connsiteY5" fmla="*/ 246642 h 1758919"/>
                <a:gd name="connsiteX6" fmla="*/ 266855 w 1553962"/>
                <a:gd name="connsiteY6" fmla="*/ 270088 h 1758919"/>
                <a:gd name="connsiteX7" fmla="*/ 219963 w 1553962"/>
                <a:gd name="connsiteY7" fmla="*/ 305258 h 1758919"/>
                <a:gd name="connsiteX8" fmla="*/ 196517 w 1553962"/>
                <a:gd name="connsiteY8" fmla="*/ 340427 h 1758919"/>
                <a:gd name="connsiteX9" fmla="*/ 161347 w 1553962"/>
                <a:gd name="connsiteY9" fmla="*/ 375596 h 1758919"/>
                <a:gd name="connsiteX10" fmla="*/ 114455 w 1553962"/>
                <a:gd name="connsiteY10" fmla="*/ 445934 h 1758919"/>
                <a:gd name="connsiteX11" fmla="*/ 91009 w 1553962"/>
                <a:gd name="connsiteY11" fmla="*/ 516273 h 1758919"/>
                <a:gd name="connsiteX12" fmla="*/ 0 w 1553962"/>
                <a:gd name="connsiteY12" fmla="*/ 699540 h 1758919"/>
                <a:gd name="connsiteX13" fmla="*/ 79286 w 1553962"/>
                <a:gd name="connsiteY13" fmla="*/ 1149319 h 1758919"/>
                <a:gd name="connsiteX14" fmla="*/ 126178 w 1553962"/>
                <a:gd name="connsiteY14" fmla="*/ 1266550 h 1758919"/>
                <a:gd name="connsiteX15" fmla="*/ 149624 w 1553962"/>
                <a:gd name="connsiteY15" fmla="*/ 1360334 h 1758919"/>
                <a:gd name="connsiteX16" fmla="*/ 161347 w 1553962"/>
                <a:gd name="connsiteY16" fmla="*/ 1395504 h 1758919"/>
                <a:gd name="connsiteX17" fmla="*/ 184794 w 1553962"/>
                <a:gd name="connsiteY17" fmla="*/ 1418950 h 1758919"/>
                <a:gd name="connsiteX18" fmla="*/ 243409 w 1553962"/>
                <a:gd name="connsiteY18" fmla="*/ 1524458 h 1758919"/>
                <a:gd name="connsiteX19" fmla="*/ 302024 w 1553962"/>
                <a:gd name="connsiteY19" fmla="*/ 1606519 h 1758919"/>
                <a:gd name="connsiteX20" fmla="*/ 325471 w 1553962"/>
                <a:gd name="connsiteY20" fmla="*/ 1653411 h 1758919"/>
                <a:gd name="connsiteX21" fmla="*/ 430978 w 1553962"/>
                <a:gd name="connsiteY21" fmla="*/ 1747196 h 1758919"/>
                <a:gd name="connsiteX22" fmla="*/ 513040 w 1553962"/>
                <a:gd name="connsiteY22" fmla="*/ 1758919 h 1758919"/>
                <a:gd name="connsiteX23" fmla="*/ 700609 w 1553962"/>
                <a:gd name="connsiteY23" fmla="*/ 1747196 h 1758919"/>
                <a:gd name="connsiteX24" fmla="*/ 747501 w 1553962"/>
                <a:gd name="connsiteY24" fmla="*/ 1712027 h 1758919"/>
                <a:gd name="connsiteX25" fmla="*/ 829563 w 1553962"/>
                <a:gd name="connsiteY25" fmla="*/ 1700304 h 1758919"/>
                <a:gd name="connsiteX26" fmla="*/ 911624 w 1553962"/>
                <a:gd name="connsiteY26" fmla="*/ 1641688 h 1758919"/>
                <a:gd name="connsiteX27" fmla="*/ 946794 w 1553962"/>
                <a:gd name="connsiteY27" fmla="*/ 1629965 h 1758919"/>
                <a:gd name="connsiteX28" fmla="*/ 993686 w 1553962"/>
                <a:gd name="connsiteY28" fmla="*/ 1606519 h 1758919"/>
                <a:gd name="connsiteX29" fmla="*/ 1040578 w 1553962"/>
                <a:gd name="connsiteY29" fmla="*/ 1594796 h 1758919"/>
                <a:gd name="connsiteX30" fmla="*/ 1169532 w 1553962"/>
                <a:gd name="connsiteY30" fmla="*/ 1559627 h 1758919"/>
                <a:gd name="connsiteX31" fmla="*/ 1216424 w 1553962"/>
                <a:gd name="connsiteY31" fmla="*/ 1536181 h 1758919"/>
                <a:gd name="connsiteX32" fmla="*/ 1251594 w 1553962"/>
                <a:gd name="connsiteY32" fmla="*/ 1512734 h 1758919"/>
                <a:gd name="connsiteX33" fmla="*/ 1286763 w 1553962"/>
                <a:gd name="connsiteY33" fmla="*/ 1501011 h 1758919"/>
                <a:gd name="connsiteX34" fmla="*/ 1333655 w 1553962"/>
                <a:gd name="connsiteY34" fmla="*/ 1477565 h 1758919"/>
                <a:gd name="connsiteX35" fmla="*/ 1392271 w 1553962"/>
                <a:gd name="connsiteY35" fmla="*/ 1430673 h 1758919"/>
                <a:gd name="connsiteX36" fmla="*/ 1427440 w 1553962"/>
                <a:gd name="connsiteY36" fmla="*/ 1407227 h 1758919"/>
                <a:gd name="connsiteX37" fmla="*/ 1450886 w 1553962"/>
                <a:gd name="connsiteY37" fmla="*/ 1360334 h 1758919"/>
                <a:gd name="connsiteX38" fmla="*/ 1497778 w 1553962"/>
                <a:gd name="connsiteY38" fmla="*/ 1301719 h 1758919"/>
                <a:gd name="connsiteX39" fmla="*/ 1509501 w 1553962"/>
                <a:gd name="connsiteY39" fmla="*/ 1254827 h 1758919"/>
                <a:gd name="connsiteX40" fmla="*/ 1544671 w 1553962"/>
                <a:gd name="connsiteY40" fmla="*/ 1067258 h 1758919"/>
                <a:gd name="connsiteX41" fmla="*/ 1509501 w 1553962"/>
                <a:gd name="connsiteY41" fmla="*/ 739011 h 1758919"/>
                <a:gd name="connsiteX42" fmla="*/ 1474332 w 1553962"/>
                <a:gd name="connsiteY42" fmla="*/ 703842 h 1758919"/>
                <a:gd name="connsiteX43" fmla="*/ 1427440 w 1553962"/>
                <a:gd name="connsiteY43" fmla="*/ 610058 h 1758919"/>
                <a:gd name="connsiteX44" fmla="*/ 1380547 w 1553962"/>
                <a:gd name="connsiteY44" fmla="*/ 539719 h 1758919"/>
                <a:gd name="connsiteX45" fmla="*/ 1357101 w 1553962"/>
                <a:gd name="connsiteY45" fmla="*/ 504550 h 1758919"/>
                <a:gd name="connsiteX46" fmla="*/ 1263317 w 1553962"/>
                <a:gd name="connsiteY46" fmla="*/ 434211 h 1758919"/>
                <a:gd name="connsiteX47" fmla="*/ 1169532 w 1553962"/>
                <a:gd name="connsiteY47" fmla="*/ 363873 h 1758919"/>
                <a:gd name="connsiteX48" fmla="*/ 1134363 w 1553962"/>
                <a:gd name="connsiteY48" fmla="*/ 340427 h 1758919"/>
                <a:gd name="connsiteX49" fmla="*/ 1017132 w 1553962"/>
                <a:gd name="connsiteY49" fmla="*/ 211473 h 1758919"/>
                <a:gd name="connsiteX50" fmla="*/ 993686 w 1553962"/>
                <a:gd name="connsiteY50" fmla="*/ 176304 h 1758919"/>
                <a:gd name="connsiteX51" fmla="*/ 946794 w 1553962"/>
                <a:gd name="connsiteY51" fmla="*/ 117688 h 1758919"/>
                <a:gd name="connsiteX52" fmla="*/ 864732 w 1553962"/>
                <a:gd name="connsiteY52" fmla="*/ 35627 h 1758919"/>
                <a:gd name="connsiteX53" fmla="*/ 759224 w 1553962"/>
                <a:gd name="connsiteY53" fmla="*/ 23904 h 1758919"/>
                <a:gd name="connsiteX54" fmla="*/ 712332 w 1553962"/>
                <a:gd name="connsiteY54" fmla="*/ 12181 h 1758919"/>
                <a:gd name="connsiteX55" fmla="*/ 595101 w 1553962"/>
                <a:gd name="connsiteY55" fmla="*/ 12181 h 1758919"/>
                <a:gd name="connsiteX56" fmla="*/ 559932 w 1553962"/>
                <a:gd name="connsiteY56" fmla="*/ 23904 h 17589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</a:cxnLst>
              <a:rect l="l" t="t" r="r" b="b"/>
              <a:pathLst>
                <a:path w="1553962" h="1758919">
                  <a:moveTo>
                    <a:pt x="559932" y="23904"/>
                  </a:moveTo>
                  <a:cubicBezTo>
                    <a:pt x="542348" y="35627"/>
                    <a:pt x="512563" y="62422"/>
                    <a:pt x="489594" y="82519"/>
                  </a:cubicBezTo>
                  <a:cubicBezTo>
                    <a:pt x="481276" y="89797"/>
                    <a:pt x="475625" y="100278"/>
                    <a:pt x="466147" y="105965"/>
                  </a:cubicBezTo>
                  <a:cubicBezTo>
                    <a:pt x="403478" y="143566"/>
                    <a:pt x="457375" y="86408"/>
                    <a:pt x="395809" y="141134"/>
                  </a:cubicBezTo>
                  <a:cubicBezTo>
                    <a:pt x="371027" y="163163"/>
                    <a:pt x="343864" y="183884"/>
                    <a:pt x="325471" y="211473"/>
                  </a:cubicBezTo>
                  <a:cubicBezTo>
                    <a:pt x="317655" y="223196"/>
                    <a:pt x="311987" y="236679"/>
                    <a:pt x="302024" y="246642"/>
                  </a:cubicBezTo>
                  <a:cubicBezTo>
                    <a:pt x="292061" y="256605"/>
                    <a:pt x="278320" y="261899"/>
                    <a:pt x="266855" y="270088"/>
                  </a:cubicBezTo>
                  <a:cubicBezTo>
                    <a:pt x="250956" y="281445"/>
                    <a:pt x="233779" y="291442"/>
                    <a:pt x="219963" y="305258"/>
                  </a:cubicBezTo>
                  <a:cubicBezTo>
                    <a:pt x="210000" y="315221"/>
                    <a:pt x="205537" y="329603"/>
                    <a:pt x="196517" y="340427"/>
                  </a:cubicBezTo>
                  <a:cubicBezTo>
                    <a:pt x="185903" y="353163"/>
                    <a:pt x="171526" y="362509"/>
                    <a:pt x="161347" y="375596"/>
                  </a:cubicBezTo>
                  <a:cubicBezTo>
                    <a:pt x="144047" y="397839"/>
                    <a:pt x="114455" y="445934"/>
                    <a:pt x="114455" y="445934"/>
                  </a:cubicBezTo>
                  <a:cubicBezTo>
                    <a:pt x="106640" y="469380"/>
                    <a:pt x="110085" y="474005"/>
                    <a:pt x="91009" y="516273"/>
                  </a:cubicBezTo>
                  <a:cubicBezTo>
                    <a:pt x="71933" y="558541"/>
                    <a:pt x="30336" y="638451"/>
                    <a:pt x="0" y="699540"/>
                  </a:cubicBezTo>
                  <a:cubicBezTo>
                    <a:pt x="3908" y="879294"/>
                    <a:pt x="58256" y="1054817"/>
                    <a:pt x="79286" y="1149319"/>
                  </a:cubicBezTo>
                  <a:cubicBezTo>
                    <a:pt x="100316" y="1243821"/>
                    <a:pt x="109759" y="1217292"/>
                    <a:pt x="126178" y="1266550"/>
                  </a:cubicBezTo>
                  <a:cubicBezTo>
                    <a:pt x="136368" y="1297120"/>
                    <a:pt x="139434" y="1329764"/>
                    <a:pt x="149624" y="1360334"/>
                  </a:cubicBezTo>
                  <a:cubicBezTo>
                    <a:pt x="153532" y="1372057"/>
                    <a:pt x="154989" y="1384908"/>
                    <a:pt x="161347" y="1395504"/>
                  </a:cubicBezTo>
                  <a:cubicBezTo>
                    <a:pt x="167034" y="1404982"/>
                    <a:pt x="176978" y="1411135"/>
                    <a:pt x="184794" y="1418950"/>
                  </a:cubicBezTo>
                  <a:cubicBezTo>
                    <a:pt x="213483" y="1505016"/>
                    <a:pt x="190765" y="1471812"/>
                    <a:pt x="243409" y="1524458"/>
                  </a:cubicBezTo>
                  <a:cubicBezTo>
                    <a:pt x="268341" y="1599255"/>
                    <a:pt x="235269" y="1517514"/>
                    <a:pt x="302024" y="1606519"/>
                  </a:cubicBezTo>
                  <a:cubicBezTo>
                    <a:pt x="312510" y="1620500"/>
                    <a:pt x="316801" y="1638238"/>
                    <a:pt x="325471" y="1653411"/>
                  </a:cubicBezTo>
                  <a:cubicBezTo>
                    <a:pt x="349098" y="1694757"/>
                    <a:pt x="382936" y="1734094"/>
                    <a:pt x="430978" y="1747196"/>
                  </a:cubicBezTo>
                  <a:cubicBezTo>
                    <a:pt x="457636" y="1754466"/>
                    <a:pt x="485686" y="1755011"/>
                    <a:pt x="513040" y="1758919"/>
                  </a:cubicBezTo>
                  <a:cubicBezTo>
                    <a:pt x="575563" y="1755011"/>
                    <a:pt x="639181" y="1759482"/>
                    <a:pt x="700609" y="1747196"/>
                  </a:cubicBezTo>
                  <a:cubicBezTo>
                    <a:pt x="719768" y="1743364"/>
                    <a:pt x="729139" y="1718704"/>
                    <a:pt x="747501" y="1712027"/>
                  </a:cubicBezTo>
                  <a:cubicBezTo>
                    <a:pt x="773469" y="1702584"/>
                    <a:pt x="802209" y="1704212"/>
                    <a:pt x="829563" y="1700304"/>
                  </a:cubicBezTo>
                  <a:cubicBezTo>
                    <a:pt x="991480" y="1619345"/>
                    <a:pt x="769042" y="1736743"/>
                    <a:pt x="911624" y="1641688"/>
                  </a:cubicBezTo>
                  <a:cubicBezTo>
                    <a:pt x="921906" y="1634833"/>
                    <a:pt x="935436" y="1634833"/>
                    <a:pt x="946794" y="1629965"/>
                  </a:cubicBezTo>
                  <a:cubicBezTo>
                    <a:pt x="962857" y="1623081"/>
                    <a:pt x="977323" y="1612655"/>
                    <a:pt x="993686" y="1606519"/>
                  </a:cubicBezTo>
                  <a:cubicBezTo>
                    <a:pt x="1008772" y="1600862"/>
                    <a:pt x="1025293" y="1599891"/>
                    <a:pt x="1040578" y="1594796"/>
                  </a:cubicBezTo>
                  <a:cubicBezTo>
                    <a:pt x="1153536" y="1557144"/>
                    <a:pt x="1041983" y="1580885"/>
                    <a:pt x="1169532" y="1559627"/>
                  </a:cubicBezTo>
                  <a:cubicBezTo>
                    <a:pt x="1185163" y="1551812"/>
                    <a:pt x="1201251" y="1544851"/>
                    <a:pt x="1216424" y="1536181"/>
                  </a:cubicBezTo>
                  <a:cubicBezTo>
                    <a:pt x="1228657" y="1529190"/>
                    <a:pt x="1238992" y="1519035"/>
                    <a:pt x="1251594" y="1512734"/>
                  </a:cubicBezTo>
                  <a:cubicBezTo>
                    <a:pt x="1262647" y="1507208"/>
                    <a:pt x="1275405" y="1505879"/>
                    <a:pt x="1286763" y="1501011"/>
                  </a:cubicBezTo>
                  <a:cubicBezTo>
                    <a:pt x="1302826" y="1494127"/>
                    <a:pt x="1318482" y="1486235"/>
                    <a:pt x="1333655" y="1477565"/>
                  </a:cubicBezTo>
                  <a:cubicBezTo>
                    <a:pt x="1396795" y="1441485"/>
                    <a:pt x="1344133" y="1469183"/>
                    <a:pt x="1392271" y="1430673"/>
                  </a:cubicBezTo>
                  <a:cubicBezTo>
                    <a:pt x="1403273" y="1421872"/>
                    <a:pt x="1415717" y="1415042"/>
                    <a:pt x="1427440" y="1407227"/>
                  </a:cubicBezTo>
                  <a:cubicBezTo>
                    <a:pt x="1435255" y="1391596"/>
                    <a:pt x="1441192" y="1374875"/>
                    <a:pt x="1450886" y="1360334"/>
                  </a:cubicBezTo>
                  <a:cubicBezTo>
                    <a:pt x="1464765" y="1339515"/>
                    <a:pt x="1485627" y="1323592"/>
                    <a:pt x="1497778" y="1301719"/>
                  </a:cubicBezTo>
                  <a:cubicBezTo>
                    <a:pt x="1505603" y="1287635"/>
                    <a:pt x="1506125" y="1270581"/>
                    <a:pt x="1509501" y="1254827"/>
                  </a:cubicBezTo>
                  <a:cubicBezTo>
                    <a:pt x="1530579" y="1156465"/>
                    <a:pt x="1530588" y="1151748"/>
                    <a:pt x="1544671" y="1067258"/>
                  </a:cubicBezTo>
                  <a:cubicBezTo>
                    <a:pt x="1539179" y="929979"/>
                    <a:pt x="1586200" y="831051"/>
                    <a:pt x="1509501" y="739011"/>
                  </a:cubicBezTo>
                  <a:cubicBezTo>
                    <a:pt x="1498888" y="726275"/>
                    <a:pt x="1486055" y="715565"/>
                    <a:pt x="1474332" y="703842"/>
                  </a:cubicBezTo>
                  <a:cubicBezTo>
                    <a:pt x="1456501" y="632518"/>
                    <a:pt x="1473937" y="676481"/>
                    <a:pt x="1427440" y="610058"/>
                  </a:cubicBezTo>
                  <a:cubicBezTo>
                    <a:pt x="1411280" y="586973"/>
                    <a:pt x="1396178" y="563165"/>
                    <a:pt x="1380547" y="539719"/>
                  </a:cubicBezTo>
                  <a:cubicBezTo>
                    <a:pt x="1372732" y="527996"/>
                    <a:pt x="1368103" y="513352"/>
                    <a:pt x="1357101" y="504550"/>
                  </a:cubicBezTo>
                  <a:cubicBezTo>
                    <a:pt x="1204661" y="382598"/>
                    <a:pt x="1365942" y="508848"/>
                    <a:pt x="1263317" y="434211"/>
                  </a:cubicBezTo>
                  <a:cubicBezTo>
                    <a:pt x="1231714" y="411227"/>
                    <a:pt x="1202046" y="385549"/>
                    <a:pt x="1169532" y="363873"/>
                  </a:cubicBezTo>
                  <a:cubicBezTo>
                    <a:pt x="1157809" y="356058"/>
                    <a:pt x="1144893" y="349787"/>
                    <a:pt x="1134363" y="340427"/>
                  </a:cubicBezTo>
                  <a:cubicBezTo>
                    <a:pt x="1085137" y="296671"/>
                    <a:pt x="1055454" y="262570"/>
                    <a:pt x="1017132" y="211473"/>
                  </a:cubicBezTo>
                  <a:cubicBezTo>
                    <a:pt x="1008678" y="200202"/>
                    <a:pt x="1001501" y="188027"/>
                    <a:pt x="993686" y="176304"/>
                  </a:cubicBezTo>
                  <a:cubicBezTo>
                    <a:pt x="967287" y="97105"/>
                    <a:pt x="1003898" y="182949"/>
                    <a:pt x="946794" y="117688"/>
                  </a:cubicBezTo>
                  <a:cubicBezTo>
                    <a:pt x="897484" y="61335"/>
                    <a:pt x="924688" y="45620"/>
                    <a:pt x="864732" y="35627"/>
                  </a:cubicBezTo>
                  <a:cubicBezTo>
                    <a:pt x="829828" y="29810"/>
                    <a:pt x="794393" y="27812"/>
                    <a:pt x="759224" y="23904"/>
                  </a:cubicBezTo>
                  <a:cubicBezTo>
                    <a:pt x="743593" y="19996"/>
                    <a:pt x="728184" y="15063"/>
                    <a:pt x="712332" y="12181"/>
                  </a:cubicBezTo>
                  <a:cubicBezTo>
                    <a:pt x="669553" y="4403"/>
                    <a:pt x="633446" y="-10825"/>
                    <a:pt x="595101" y="12181"/>
                  </a:cubicBezTo>
                  <a:cubicBezTo>
                    <a:pt x="585623" y="17867"/>
                    <a:pt x="577516" y="12181"/>
                    <a:pt x="559932" y="23904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98000">
                  <a:schemeClr val="accent1">
                    <a:lumMod val="60000"/>
                    <a:lumOff val="40000"/>
                  </a:schemeClr>
                </a:gs>
                <a:gs pos="87000">
                  <a:schemeClr val="accent1">
                    <a:lumMod val="72000"/>
                  </a:schemeClr>
                </a:gs>
                <a:gs pos="43000">
                  <a:schemeClr val="accent1">
                    <a:lumMod val="95000"/>
                    <a:lumOff val="5000"/>
                  </a:schemeClr>
                </a:gs>
              </a:gsLst>
              <a:path path="circle">
                <a:fillToRect l="50000" t="50000" r="50000" b="50000"/>
              </a:path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94" name="TextBox 193"/>
            <p:cNvSpPr txBox="1"/>
            <p:nvPr/>
          </p:nvSpPr>
          <p:spPr>
            <a:xfrm>
              <a:off x="126208" y="546699"/>
              <a:ext cx="912170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Μέσα στο υγρό πυκνότητας </a:t>
              </a:r>
              <a:r>
                <a:rPr lang="el-GR" sz="2000" b="1" i="1" dirty="0" err="1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ρ</a:t>
              </a:r>
              <a:r>
                <a:rPr lang="el-GR" sz="2000" b="1" baseline="-25000" dirty="0" err="1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υ</a:t>
              </a:r>
              <a:r>
                <a:rPr lang="en-US" sz="1600" b="1" dirty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του δοχείου οριοθετούμε μια περιοχή με αυθαίρετο σχήμα και όγκο </a:t>
              </a:r>
              <a:r>
                <a:rPr lang="en-US" sz="2000" b="1" i="1" dirty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</a:t>
              </a:r>
              <a:r>
                <a:rPr lang="el-GR" sz="2000" b="1" baseline="-25000" dirty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υ</a:t>
              </a:r>
              <a:endParaRPr lang="el-GR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09" name="Ομάδα 308"/>
          <p:cNvGrpSpPr/>
          <p:nvPr/>
        </p:nvGrpSpPr>
        <p:grpSpPr>
          <a:xfrm>
            <a:off x="686545" y="1024998"/>
            <a:ext cx="10826582" cy="2325808"/>
            <a:chOff x="686545" y="1024998"/>
            <a:chExt cx="10826582" cy="2325808"/>
          </a:xfrm>
        </p:grpSpPr>
        <p:sp>
          <p:nvSpPr>
            <p:cNvPr id="202" name="Οβάλ 201"/>
            <p:cNvSpPr/>
            <p:nvPr/>
          </p:nvSpPr>
          <p:spPr>
            <a:xfrm>
              <a:off x="1452143" y="2877354"/>
              <a:ext cx="36000" cy="36000"/>
            </a:xfrm>
            <a:prstGeom prst="ellipse">
              <a:avLst/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grpSp>
          <p:nvGrpSpPr>
            <p:cNvPr id="308" name="Ομάδα 307"/>
            <p:cNvGrpSpPr/>
            <p:nvPr/>
          </p:nvGrpSpPr>
          <p:grpSpPr>
            <a:xfrm>
              <a:off x="686545" y="1024998"/>
              <a:ext cx="10826582" cy="2325808"/>
              <a:chOff x="686545" y="1024998"/>
              <a:chExt cx="10826582" cy="2325808"/>
            </a:xfrm>
          </p:grpSpPr>
          <p:sp>
            <p:nvSpPr>
              <p:cNvPr id="200" name="Οβάλ 199"/>
              <p:cNvSpPr/>
              <p:nvPr/>
            </p:nvSpPr>
            <p:spPr>
              <a:xfrm>
                <a:off x="1041836" y="2865629"/>
                <a:ext cx="36000" cy="36000"/>
              </a:xfrm>
              <a:prstGeom prst="ellipse">
                <a:avLst/>
              </a:prstGeom>
              <a:solidFill>
                <a:srgbClr val="002060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grpSp>
            <p:nvGrpSpPr>
              <p:cNvPr id="306" name="Ομάδα 305"/>
              <p:cNvGrpSpPr/>
              <p:nvPr/>
            </p:nvGrpSpPr>
            <p:grpSpPr>
              <a:xfrm>
                <a:off x="686545" y="1024998"/>
                <a:ext cx="10826582" cy="2325808"/>
                <a:chOff x="686545" y="1024998"/>
                <a:chExt cx="10826582" cy="2325808"/>
              </a:xfrm>
            </p:grpSpPr>
            <p:cxnSp>
              <p:nvCxnSpPr>
                <p:cNvPr id="28" name="Ευθύγραμμο βέλος σύνδεσης 27"/>
                <p:cNvCxnSpPr/>
                <p:nvPr/>
              </p:nvCxnSpPr>
              <p:spPr>
                <a:xfrm flipV="1">
                  <a:off x="1245019" y="2990806"/>
                  <a:ext cx="0" cy="360000"/>
                </a:xfrm>
                <a:prstGeom prst="straightConnector1">
                  <a:avLst/>
                </a:prstGeom>
                <a:ln w="38100">
                  <a:solidFill>
                    <a:srgbClr val="C00000"/>
                  </a:solidFill>
                  <a:headEnd w="med" len="lg"/>
                  <a:tailEnd type="triangle" w="sm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" name="Ευθύγραμμο βέλος σύνδεσης 28"/>
                <p:cNvCxnSpPr/>
                <p:nvPr/>
              </p:nvCxnSpPr>
              <p:spPr>
                <a:xfrm>
                  <a:off x="1247382" y="1911717"/>
                  <a:ext cx="0" cy="144000"/>
                </a:xfrm>
                <a:prstGeom prst="straightConnector1">
                  <a:avLst/>
                </a:prstGeom>
                <a:ln w="38100">
                  <a:solidFill>
                    <a:srgbClr val="C00000"/>
                  </a:solidFill>
                  <a:headEnd w="med" len="lg"/>
                  <a:tailEnd type="triangle" w="sm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Ευθύγραμμο βέλος σύνδεσης 45"/>
                <p:cNvCxnSpPr/>
                <p:nvPr/>
              </p:nvCxnSpPr>
              <p:spPr>
                <a:xfrm rot="-2820000" flipV="1">
                  <a:off x="1761031" y="2764404"/>
                  <a:ext cx="0" cy="288000"/>
                </a:xfrm>
                <a:prstGeom prst="straightConnector1">
                  <a:avLst/>
                </a:prstGeom>
                <a:ln w="38100">
                  <a:solidFill>
                    <a:srgbClr val="C00000"/>
                  </a:solidFill>
                  <a:headEnd w="med" len="lg"/>
                  <a:tailEnd type="triangle" w="sm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Ευθύγραμμο βέλος σύνδεσης 46"/>
                <p:cNvCxnSpPr/>
                <p:nvPr/>
              </p:nvCxnSpPr>
              <p:spPr>
                <a:xfrm rot="-1020000" flipV="1">
                  <a:off x="1514175" y="2873461"/>
                  <a:ext cx="0" cy="324000"/>
                </a:xfrm>
                <a:prstGeom prst="straightConnector1">
                  <a:avLst/>
                </a:prstGeom>
                <a:ln w="38100">
                  <a:solidFill>
                    <a:srgbClr val="C00000"/>
                  </a:solidFill>
                  <a:headEnd w="med" len="lg"/>
                  <a:tailEnd type="triangle" w="sm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Ευθύγραμμο βέλος σύνδεσης 47"/>
                <p:cNvCxnSpPr/>
                <p:nvPr/>
              </p:nvCxnSpPr>
              <p:spPr>
                <a:xfrm rot="-5160000" flipV="1">
                  <a:off x="1857881" y="2511282"/>
                  <a:ext cx="0" cy="252000"/>
                </a:xfrm>
                <a:prstGeom prst="straightConnector1">
                  <a:avLst/>
                </a:prstGeom>
                <a:ln w="38100">
                  <a:solidFill>
                    <a:srgbClr val="C00000"/>
                  </a:solidFill>
                  <a:headEnd w="med" len="lg"/>
                  <a:tailEnd type="triangle" w="sm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Ευθύγραμμο βέλος σύνδεσης 48"/>
                <p:cNvCxnSpPr/>
                <p:nvPr/>
              </p:nvCxnSpPr>
              <p:spPr>
                <a:xfrm rot="-7500000" flipV="1">
                  <a:off x="1755111" y="2222753"/>
                  <a:ext cx="0" cy="216000"/>
                </a:xfrm>
                <a:prstGeom prst="straightConnector1">
                  <a:avLst/>
                </a:prstGeom>
                <a:ln w="38100">
                  <a:solidFill>
                    <a:srgbClr val="C00000"/>
                  </a:solidFill>
                  <a:headEnd w="med" len="lg"/>
                  <a:tailEnd type="triangle" w="sm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" name="Ευθύγραμμο βέλος σύνδεσης 49"/>
                <p:cNvCxnSpPr/>
                <p:nvPr/>
              </p:nvCxnSpPr>
              <p:spPr>
                <a:xfrm rot="-9060000" flipV="1">
                  <a:off x="1554819" y="2073907"/>
                  <a:ext cx="0" cy="180000"/>
                </a:xfrm>
                <a:prstGeom prst="straightConnector1">
                  <a:avLst/>
                </a:prstGeom>
                <a:ln w="38100">
                  <a:solidFill>
                    <a:srgbClr val="C00000"/>
                  </a:solidFill>
                  <a:headEnd w="med" len="lg"/>
                  <a:tailEnd type="triangle" w="sm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" name="Ευθύγραμμο βέλος σύνδεσης 50"/>
                <p:cNvCxnSpPr/>
                <p:nvPr/>
              </p:nvCxnSpPr>
              <p:spPr>
                <a:xfrm rot="3060000" flipV="1">
                  <a:off x="936135" y="2820078"/>
                  <a:ext cx="0" cy="324000"/>
                </a:xfrm>
                <a:prstGeom prst="straightConnector1">
                  <a:avLst/>
                </a:prstGeom>
                <a:ln w="38100">
                  <a:solidFill>
                    <a:srgbClr val="C00000"/>
                  </a:solidFill>
                  <a:headEnd w="med" len="lg"/>
                  <a:tailEnd type="triangle" w="sm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Ευθύγραμμο βέλος σύνδεσης 53"/>
                <p:cNvCxnSpPr/>
                <p:nvPr/>
              </p:nvCxnSpPr>
              <p:spPr>
                <a:xfrm rot="4320000" flipV="1">
                  <a:off x="867961" y="2696754"/>
                  <a:ext cx="0" cy="288000"/>
                </a:xfrm>
                <a:prstGeom prst="straightConnector1">
                  <a:avLst/>
                </a:prstGeom>
                <a:ln w="38100">
                  <a:solidFill>
                    <a:srgbClr val="C00000"/>
                  </a:solidFill>
                  <a:headEnd w="med" len="lg"/>
                  <a:tailEnd type="triangle" w="sm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Ευθύγραμμο βέλος σύνδεσης 55"/>
                <p:cNvCxnSpPr/>
                <p:nvPr/>
              </p:nvCxnSpPr>
              <p:spPr>
                <a:xfrm rot="4800000" flipV="1">
                  <a:off x="812545" y="2521655"/>
                  <a:ext cx="0" cy="252000"/>
                </a:xfrm>
                <a:prstGeom prst="straightConnector1">
                  <a:avLst/>
                </a:prstGeom>
                <a:ln w="38100">
                  <a:solidFill>
                    <a:srgbClr val="C00000"/>
                  </a:solidFill>
                  <a:headEnd w="med" len="lg"/>
                  <a:tailEnd type="triangle" w="sm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Ευθύγραμμο βέλος σύνδεσης 56"/>
                <p:cNvCxnSpPr/>
                <p:nvPr/>
              </p:nvCxnSpPr>
              <p:spPr>
                <a:xfrm rot="6120000" flipV="1">
                  <a:off x="823670" y="2293399"/>
                  <a:ext cx="0" cy="216000"/>
                </a:xfrm>
                <a:prstGeom prst="straightConnector1">
                  <a:avLst/>
                </a:prstGeom>
                <a:ln w="38100">
                  <a:solidFill>
                    <a:srgbClr val="C00000"/>
                  </a:solidFill>
                  <a:headEnd w="med" len="lg"/>
                  <a:tailEnd type="triangle" w="sm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Ευθύγραμμο βέλος σύνδεσης 57"/>
                <p:cNvCxnSpPr/>
                <p:nvPr/>
              </p:nvCxnSpPr>
              <p:spPr>
                <a:xfrm rot="7620000" flipV="1">
                  <a:off x="943504" y="2107973"/>
                  <a:ext cx="0" cy="180000"/>
                </a:xfrm>
                <a:prstGeom prst="straightConnector1">
                  <a:avLst/>
                </a:prstGeom>
                <a:ln w="38100">
                  <a:solidFill>
                    <a:srgbClr val="C00000"/>
                  </a:solidFill>
                  <a:headEnd w="med" len="lg"/>
                  <a:tailEnd type="triangle" w="sm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305" name="Ομάδα 304"/>
                <p:cNvGrpSpPr/>
                <p:nvPr/>
              </p:nvGrpSpPr>
              <p:grpSpPr>
                <a:xfrm>
                  <a:off x="924603" y="1024998"/>
                  <a:ext cx="10588524" cy="1993862"/>
                  <a:chOff x="924603" y="1024998"/>
                  <a:chExt cx="10588524" cy="1993862"/>
                </a:xfrm>
              </p:grpSpPr>
              <p:grpSp>
                <p:nvGrpSpPr>
                  <p:cNvPr id="304" name="Ομάδα 303"/>
                  <p:cNvGrpSpPr/>
                  <p:nvPr/>
                </p:nvGrpSpPr>
                <p:grpSpPr>
                  <a:xfrm>
                    <a:off x="924603" y="2056738"/>
                    <a:ext cx="833171" cy="962122"/>
                    <a:chOff x="924603" y="2056738"/>
                    <a:chExt cx="833171" cy="962122"/>
                  </a:xfrm>
                </p:grpSpPr>
                <p:sp>
                  <p:nvSpPr>
                    <p:cNvPr id="201" name="Οβάλ 200"/>
                    <p:cNvSpPr/>
                    <p:nvPr/>
                  </p:nvSpPr>
                  <p:spPr>
                    <a:xfrm>
                      <a:off x="1229405" y="2982860"/>
                      <a:ext cx="36000" cy="36000"/>
                    </a:xfrm>
                    <a:prstGeom prst="ellipse">
                      <a:avLst/>
                    </a:prstGeom>
                    <a:solidFill>
                      <a:srgbClr val="002060"/>
                    </a:solidFill>
                    <a:ln>
                      <a:solidFill>
                        <a:srgbClr val="002060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grpSp>
                  <p:nvGrpSpPr>
                    <p:cNvPr id="210" name="Ομάδα 209"/>
                    <p:cNvGrpSpPr/>
                    <p:nvPr/>
                  </p:nvGrpSpPr>
                  <p:grpSpPr>
                    <a:xfrm>
                      <a:off x="924603" y="2056738"/>
                      <a:ext cx="833171" cy="762833"/>
                      <a:chOff x="1241116" y="2127076"/>
                      <a:chExt cx="833171" cy="762833"/>
                    </a:xfrm>
                  </p:grpSpPr>
                  <p:grpSp>
                    <p:nvGrpSpPr>
                      <p:cNvPr id="209" name="Ομάδα 208"/>
                      <p:cNvGrpSpPr/>
                      <p:nvPr/>
                    </p:nvGrpSpPr>
                    <p:grpSpPr>
                      <a:xfrm>
                        <a:off x="1241116" y="2127076"/>
                        <a:ext cx="340797" cy="739383"/>
                        <a:chOff x="1241116" y="2127076"/>
                        <a:chExt cx="340797" cy="739383"/>
                      </a:xfrm>
                    </p:grpSpPr>
                    <p:sp>
                      <p:nvSpPr>
                        <p:cNvPr id="195" name="Οβάλ 194"/>
                        <p:cNvSpPr/>
                        <p:nvPr/>
                      </p:nvSpPr>
                      <p:spPr>
                        <a:xfrm>
                          <a:off x="1545913" y="2127076"/>
                          <a:ext cx="36000" cy="36000"/>
                        </a:xfrm>
                        <a:prstGeom prst="ellipse">
                          <a:avLst/>
                        </a:prstGeom>
                        <a:solidFill>
                          <a:srgbClr val="002060"/>
                        </a:solidFill>
                        <a:ln>
                          <a:solidFill>
                            <a:srgbClr val="002060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l-GR"/>
                        </a:p>
                      </p:txBody>
                    </p:sp>
                    <p:sp>
                      <p:nvSpPr>
                        <p:cNvPr id="196" name="Οβάλ 195"/>
                        <p:cNvSpPr/>
                        <p:nvPr/>
                      </p:nvSpPr>
                      <p:spPr>
                        <a:xfrm rot="5700000">
                          <a:off x="1329386" y="2310768"/>
                          <a:ext cx="36000" cy="36000"/>
                        </a:xfrm>
                        <a:prstGeom prst="ellipse">
                          <a:avLst/>
                        </a:prstGeom>
                        <a:solidFill>
                          <a:srgbClr val="002060"/>
                        </a:solidFill>
                        <a:ln>
                          <a:solidFill>
                            <a:srgbClr val="002060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l-GR"/>
                        </a:p>
                      </p:txBody>
                    </p:sp>
                    <p:sp>
                      <p:nvSpPr>
                        <p:cNvPr id="197" name="Οβάλ 196"/>
                        <p:cNvSpPr/>
                        <p:nvPr/>
                      </p:nvSpPr>
                      <p:spPr>
                        <a:xfrm>
                          <a:off x="1241116" y="2478767"/>
                          <a:ext cx="36000" cy="36000"/>
                        </a:xfrm>
                        <a:prstGeom prst="ellipse">
                          <a:avLst/>
                        </a:prstGeom>
                        <a:solidFill>
                          <a:srgbClr val="002060"/>
                        </a:solidFill>
                        <a:ln>
                          <a:solidFill>
                            <a:srgbClr val="002060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l-GR"/>
                        </a:p>
                      </p:txBody>
                    </p:sp>
                    <p:sp>
                      <p:nvSpPr>
                        <p:cNvPr id="198" name="Οβάλ 197"/>
                        <p:cNvSpPr/>
                        <p:nvPr/>
                      </p:nvSpPr>
                      <p:spPr>
                        <a:xfrm>
                          <a:off x="1241117" y="2666336"/>
                          <a:ext cx="36000" cy="36000"/>
                        </a:xfrm>
                        <a:prstGeom prst="ellipse">
                          <a:avLst/>
                        </a:prstGeom>
                        <a:solidFill>
                          <a:srgbClr val="002060"/>
                        </a:solidFill>
                        <a:ln>
                          <a:solidFill>
                            <a:srgbClr val="002060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l-GR"/>
                        </a:p>
                      </p:txBody>
                    </p:sp>
                    <p:sp>
                      <p:nvSpPr>
                        <p:cNvPr id="199" name="Οβάλ 198"/>
                        <p:cNvSpPr/>
                        <p:nvPr/>
                      </p:nvSpPr>
                      <p:spPr>
                        <a:xfrm>
                          <a:off x="1311456" y="2830459"/>
                          <a:ext cx="36000" cy="36000"/>
                        </a:xfrm>
                        <a:prstGeom prst="ellipse">
                          <a:avLst/>
                        </a:prstGeom>
                        <a:solidFill>
                          <a:srgbClr val="002060"/>
                        </a:solidFill>
                        <a:ln>
                          <a:solidFill>
                            <a:srgbClr val="002060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l-GR"/>
                        </a:p>
                      </p:txBody>
                    </p:sp>
                  </p:grpSp>
                  <p:sp>
                    <p:nvSpPr>
                      <p:cNvPr id="203" name="Οβάλ 202"/>
                      <p:cNvSpPr/>
                      <p:nvPr/>
                    </p:nvSpPr>
                    <p:spPr>
                      <a:xfrm>
                        <a:off x="1944502" y="2853909"/>
                        <a:ext cx="36000" cy="36000"/>
                      </a:xfrm>
                      <a:prstGeom prst="ellipse">
                        <a:avLst/>
                      </a:prstGeom>
                      <a:solidFill>
                        <a:srgbClr val="002060"/>
                      </a:solidFill>
                      <a:ln>
                        <a:solidFill>
                          <a:srgbClr val="002060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sp>
                    <p:nvSpPr>
                      <p:cNvPr id="204" name="Οβάλ 203"/>
                      <p:cNvSpPr/>
                      <p:nvPr/>
                    </p:nvSpPr>
                    <p:spPr>
                      <a:xfrm>
                        <a:off x="2038287" y="2678065"/>
                        <a:ext cx="36000" cy="36000"/>
                      </a:xfrm>
                      <a:prstGeom prst="ellipse">
                        <a:avLst/>
                      </a:prstGeom>
                      <a:solidFill>
                        <a:srgbClr val="002060"/>
                      </a:solidFill>
                      <a:ln>
                        <a:solidFill>
                          <a:srgbClr val="002060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sp>
                    <p:nvSpPr>
                      <p:cNvPr id="205" name="Οβάλ 204"/>
                      <p:cNvSpPr/>
                      <p:nvPr/>
                    </p:nvSpPr>
                    <p:spPr>
                      <a:xfrm>
                        <a:off x="1979673" y="2420160"/>
                        <a:ext cx="36000" cy="36000"/>
                      </a:xfrm>
                      <a:prstGeom prst="ellipse">
                        <a:avLst/>
                      </a:prstGeom>
                      <a:solidFill>
                        <a:srgbClr val="002060"/>
                      </a:solidFill>
                      <a:ln>
                        <a:solidFill>
                          <a:srgbClr val="002060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sp>
                    <p:nvSpPr>
                      <p:cNvPr id="206" name="Οβάλ 205"/>
                      <p:cNvSpPr/>
                      <p:nvPr/>
                    </p:nvSpPr>
                    <p:spPr>
                      <a:xfrm>
                        <a:off x="1803829" y="2279485"/>
                        <a:ext cx="36000" cy="36000"/>
                      </a:xfrm>
                      <a:prstGeom prst="ellipse">
                        <a:avLst/>
                      </a:prstGeom>
                      <a:solidFill>
                        <a:srgbClr val="002060"/>
                      </a:solidFill>
                      <a:ln>
                        <a:solidFill>
                          <a:srgbClr val="002060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</p:grpSp>
              </p:grp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208" name="TextBox 207"/>
                      <p:cNvSpPr txBox="1"/>
                      <p:nvPr/>
                    </p:nvSpPr>
                    <p:spPr>
                      <a:xfrm>
                        <a:off x="2726614" y="1024998"/>
                        <a:ext cx="8786513" cy="680764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l-GR" sz="1400" b="1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Σε κάθε μικρό τμήμα </a:t>
                        </a:r>
                        <a14:m>
                          <m:oMath xmlns:m="http://schemas.openxmlformats.org/officeDocument/2006/math">
                            <m:r>
                              <a:rPr lang="el-GR" b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𝚫</m:t>
                            </m:r>
                            <m:acc>
                              <m:accPr>
                                <m:chr m:val="⃗"/>
                                <m:ctrlPr>
                                  <a:rPr lang="en-US" b="1" i="1">
                                    <a:solidFill>
                                      <a:srgbClr val="000099"/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1" i="1">
                                    <a:solidFill>
                                      <a:srgbClr val="000099"/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𝑨</m:t>
                                </m:r>
                              </m:e>
                            </m:acc>
                          </m:oMath>
                        </a14:m>
                        <a:r>
                          <a:rPr lang="el-GR" b="1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 </a:t>
                        </a:r>
                        <a:r>
                          <a:rPr lang="el-GR" sz="1400" b="1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της επιφάνεια του όγκου </a:t>
                        </a:r>
                        <a:r>
                          <a:rPr lang="en-US" b="1" i="1" dirty="0">
                            <a:solidFill>
                              <a:srgbClr val="000099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V</a:t>
                        </a:r>
                        <a:r>
                          <a:rPr lang="el-GR" b="1" baseline="-25000" dirty="0">
                            <a:solidFill>
                              <a:srgbClr val="000099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υ</a:t>
                        </a:r>
                        <a:r>
                          <a:rPr lang="el-GR" b="1" dirty="0">
                            <a:solidFill>
                              <a:srgbClr val="0070C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 </a:t>
                        </a:r>
                        <a:r>
                          <a:rPr lang="el-GR" sz="1400" b="1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ασκείται υδροστατική δύναμη </a:t>
                        </a:r>
                        <a14:m>
                          <m:oMath xmlns:m="http://schemas.openxmlformats.org/officeDocument/2006/math">
                            <m:r>
                              <a:rPr lang="el-GR" b="1" i="0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𝚫</m:t>
                            </m:r>
                            <m:acc>
                              <m:accPr>
                                <m:chr m:val="⃗"/>
                                <m:ctrlPr>
                                  <a:rPr lang="en-US" b="1" i="1">
                                    <a:solidFill>
                                      <a:srgbClr val="000099"/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1" i="1" smtClean="0">
                                    <a:solidFill>
                                      <a:srgbClr val="000099"/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𝑭</m:t>
                                </m:r>
                              </m:e>
                            </m:acc>
                          </m:oMath>
                        </a14:m>
                        <a:r>
                          <a:rPr lang="el-GR" sz="1600" b="1" dirty="0">
                            <a:solidFill>
                              <a:srgbClr val="0070C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 </a:t>
                        </a:r>
                        <a:r>
                          <a:rPr lang="el-GR" sz="1400" b="1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η οποία εξαρτάται από το βάθος </a:t>
                        </a:r>
                        <a:r>
                          <a:rPr lang="en-US" b="1" i="1" dirty="0">
                            <a:solidFill>
                              <a:srgbClr val="000099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h</a:t>
                        </a:r>
                        <a:r>
                          <a:rPr lang="el-GR" sz="1400" b="1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 μέσα στο υγρό.</a:t>
                        </a:r>
                        <a:endParaRPr lang="el-GR" sz="1600" b="1" dirty="0">
                          <a:solidFill>
                            <a:srgbClr val="0070C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208" name="TextBox 207"/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2726614" y="1024998"/>
                        <a:ext cx="8786513" cy="680764"/>
                      </a:xfrm>
                      <a:prstGeom prst="rect">
                        <a:avLst/>
                      </a:prstGeom>
                      <a:blipFill>
                        <a:blip r:embed="rId2"/>
                        <a:stretch>
                          <a:fillRect l="-208" b="-13393"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n-GB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</p:grpSp>
          </p:grp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88" name="Ορθογώνιο 287"/>
              <p:cNvSpPr/>
              <p:nvPr/>
            </p:nvSpPr>
            <p:spPr>
              <a:xfrm>
                <a:off x="2703189" y="1656754"/>
                <a:ext cx="1456040" cy="36920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1600" b="1" i="0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𝚫</m:t>
                      </m:r>
                      <m:acc>
                        <m:accPr>
                          <m:chr m:val="⃗"/>
                          <m:ctrlPr>
                            <a:rPr lang="en-US" sz="1600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accPr>
                        <m:e>
                          <m:r>
                            <a:rPr lang="en-US" sz="1600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𝑭</m:t>
                          </m:r>
                        </m:e>
                      </m:acc>
                      <m:r>
                        <a:rPr lang="el-GR" sz="1600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US" sz="1600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𝒑</m:t>
                      </m:r>
                      <m:d>
                        <m:dPr>
                          <m:ctrlPr>
                            <a:rPr lang="en-US" sz="16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sz="1600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𝒉</m:t>
                          </m:r>
                        </m:e>
                      </m:d>
                      <m:r>
                        <a:rPr lang="el-GR" sz="1600" b="1" i="0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𝚫</m:t>
                      </m:r>
                      <m:acc>
                        <m:accPr>
                          <m:chr m:val="⃗"/>
                          <m:ctrlPr>
                            <a:rPr lang="en-US" sz="1600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accPr>
                        <m:e>
                          <m:r>
                            <a:rPr lang="en-US" sz="1600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𝑨</m:t>
                          </m:r>
                        </m:e>
                      </m:acc>
                    </m:oMath>
                  </m:oMathPara>
                </a14:m>
                <a:endParaRPr lang="el-GR" sz="1600" dirty="0">
                  <a:solidFill>
                    <a:srgbClr val="000099"/>
                  </a:solidFill>
                </a:endParaRPr>
              </a:p>
            </p:txBody>
          </p:sp>
        </mc:Choice>
        <mc:Fallback xmlns="">
          <p:sp>
            <p:nvSpPr>
              <p:cNvPr id="288" name="Ορθογώνιο 28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03189" y="1656754"/>
                <a:ext cx="1456040" cy="369204"/>
              </a:xfrm>
              <a:prstGeom prst="rect">
                <a:avLst/>
              </a:prstGeom>
              <a:blipFill>
                <a:blip r:embed="rId3"/>
                <a:stretch>
                  <a:fillRect b="-3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07" name="Ομάδα 306"/>
          <p:cNvGrpSpPr/>
          <p:nvPr/>
        </p:nvGrpSpPr>
        <p:grpSpPr>
          <a:xfrm>
            <a:off x="2697822" y="2012844"/>
            <a:ext cx="9402029" cy="1158067"/>
            <a:chOff x="2697822" y="1970312"/>
            <a:chExt cx="9402029" cy="1158067"/>
          </a:xfrm>
        </p:grpSpPr>
        <p:sp>
          <p:nvSpPr>
            <p:cNvPr id="289" name="TextBox 288"/>
            <p:cNvSpPr txBox="1"/>
            <p:nvPr/>
          </p:nvSpPr>
          <p:spPr>
            <a:xfrm>
              <a:off x="2697822" y="1970312"/>
              <a:ext cx="9402029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14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Η συνισταμένη των επί μέρους αυτών δυνάμεων δίνει μια συνολική υδροστατική δύναμη </a:t>
              </a:r>
              <a:r>
                <a:rPr lang="en-US" sz="1600" b="1" i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F</a:t>
              </a:r>
              <a:r>
                <a:rPr lang="en-US" sz="1600" b="1" baseline="-25000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</a:t>
              </a:r>
              <a:r>
                <a:rPr lang="el-GR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sz="14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η οποία ονομάζεται </a:t>
              </a:r>
              <a:r>
                <a:rPr lang="el-GR" sz="14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ΑΝΩΣΗ</a:t>
              </a:r>
              <a:endParaRPr lang="el-GR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2" name="TextBox 301"/>
                <p:cNvSpPr txBox="1"/>
                <p:nvPr/>
              </p:nvSpPr>
              <p:spPr>
                <a:xfrm>
                  <a:off x="2758690" y="2457618"/>
                  <a:ext cx="1511375" cy="67076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b="1" i="1" smtClean="0">
                                    <a:solidFill>
                                      <a:srgbClr val="000099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1" i="1" smtClean="0">
                                    <a:solidFill>
                                      <a:srgbClr val="000099"/>
                                    </a:solidFill>
                                    <a:latin typeface="Cambria Math" panose="02040503050406030204" pitchFamily="18" charset="0"/>
                                  </a:rPr>
                                  <m:t>𝑭</m:t>
                                </m:r>
                              </m:e>
                            </m:acc>
                          </m:e>
                          <m:sub>
                            <m:r>
                              <a:rPr lang="en-US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𝑩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en-US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r>
                              <a:rPr lang="el-GR" b="1" i="0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𝚫</m:t>
                            </m:r>
                            <m:acc>
                              <m:accPr>
                                <m:chr m:val="⃗"/>
                                <m:ctrlPr>
                                  <a:rPr lang="el-GR" b="1" i="1" smtClean="0">
                                    <a:solidFill>
                                      <a:srgbClr val="000099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1" i="1" smtClean="0">
                                    <a:solidFill>
                                      <a:srgbClr val="000099"/>
                                    </a:solidFill>
                                    <a:latin typeface="Cambria Math" panose="02040503050406030204" pitchFamily="18" charset="0"/>
                                  </a:rPr>
                                  <m:t>𝑭</m:t>
                                </m:r>
                              </m:e>
                            </m:acc>
                          </m:e>
                        </m:nary>
                        <m:r>
                          <a:rPr lang="el-GR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</m:oMath>
                    </m:oMathPara>
                  </a14:m>
                  <a:endParaRPr lang="el-GR" b="1" dirty="0">
                    <a:solidFill>
                      <a:srgbClr val="000099"/>
                    </a:solidFill>
                  </a:endParaRPr>
                </a:p>
              </p:txBody>
            </p:sp>
          </mc:Choice>
          <mc:Fallback xmlns="">
            <p:sp>
              <p:nvSpPr>
                <p:cNvPr id="302" name="TextBox 30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58690" y="2457618"/>
                  <a:ext cx="1511375" cy="670761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310" name="TextBox 309"/>
          <p:cNvSpPr txBox="1"/>
          <p:nvPr/>
        </p:nvSpPr>
        <p:spPr>
          <a:xfrm>
            <a:off x="2684586" y="3258250"/>
            <a:ext cx="67677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Επειδή ο αυθαίρετα οριοθετημένος όγκος </a:t>
            </a:r>
            <a:r>
              <a:rPr lang="en-US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l-GR" b="1" baseline="-25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υ</a:t>
            </a:r>
            <a:r>
              <a:rPr lang="el-GR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του υγρού είναι σε ισορροπία, πρέπει:</a:t>
            </a:r>
            <a:endParaRPr lang="el-GR" sz="16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29" name="Ομάδα 328"/>
          <p:cNvGrpSpPr/>
          <p:nvPr/>
        </p:nvGrpSpPr>
        <p:grpSpPr>
          <a:xfrm>
            <a:off x="1291090" y="4598007"/>
            <a:ext cx="5395430" cy="710827"/>
            <a:chOff x="-495184" y="4640539"/>
            <a:chExt cx="5395430" cy="710827"/>
          </a:xfrm>
        </p:grpSpPr>
        <p:sp>
          <p:nvSpPr>
            <p:cNvPr id="312" name="TextBox 311"/>
            <p:cNvSpPr txBox="1"/>
            <p:nvPr/>
          </p:nvSpPr>
          <p:spPr>
            <a:xfrm>
              <a:off x="-495184" y="4982034"/>
              <a:ext cx="539543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Είναι το βάρος του υγρού που περικλείεται στον αυθαίρετο όγκο </a:t>
              </a:r>
              <a:r>
                <a:rPr lang="en-US" b="1" i="1" dirty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</a:t>
              </a:r>
              <a:r>
                <a:rPr lang="el-GR" b="1" baseline="-25000" dirty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υ</a:t>
              </a:r>
              <a:endParaRPr lang="el-GR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14" name="Ορθογώνιο 313"/>
                <p:cNvSpPr/>
                <p:nvPr/>
              </p:nvSpPr>
              <p:spPr>
                <a:xfrm>
                  <a:off x="3654925" y="4640539"/>
                  <a:ext cx="896271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𝝆</m:t>
                            </m:r>
                          </m:e>
                          <m:sub>
                            <m:r>
                              <a:rPr lang="el-GR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𝝊</m:t>
                            </m:r>
                          </m:sub>
                        </m:sSub>
                        <m:sSub>
                          <m:sSubPr>
                            <m:ctrlPr>
                              <a:rPr lang="el-GR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𝑽</m:t>
                            </m:r>
                          </m:e>
                          <m:sub>
                            <m:r>
                              <a:rPr lang="el-GR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𝝊</m:t>
                            </m:r>
                          </m:sub>
                        </m:sSub>
                        <m:r>
                          <a:rPr lang="en-US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  <m:t>𝒈</m:t>
                        </m:r>
                      </m:oMath>
                    </m:oMathPara>
                  </a14:m>
                  <a:endParaRPr lang="el-GR" dirty="0">
                    <a:solidFill>
                      <a:srgbClr val="000099"/>
                    </a:solidFill>
                  </a:endParaRPr>
                </a:p>
              </p:txBody>
            </p:sp>
          </mc:Choice>
          <mc:Fallback xmlns="">
            <p:sp>
              <p:nvSpPr>
                <p:cNvPr id="314" name="Ορθογώνιο 31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54925" y="4640539"/>
                  <a:ext cx="896271" cy="369332"/>
                </a:xfrm>
                <a:prstGeom prst="rect">
                  <a:avLst/>
                </a:prstGeom>
                <a:blipFill>
                  <a:blip r:embed="rId5"/>
                  <a:stretch>
                    <a:fillRect b="-655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18" name="Ορθογώνιο 317"/>
              <p:cNvSpPr/>
              <p:nvPr/>
            </p:nvSpPr>
            <p:spPr>
              <a:xfrm>
                <a:off x="4939335" y="5364121"/>
                <a:ext cx="1194430" cy="4029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el-GR" b="1" i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𝑭</m:t>
                              </m:r>
                            </m:e>
                          </m:acc>
                        </m:e>
                        <m:sub>
                          <m:r>
                            <a:rPr lang="en-US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𝑩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l-GR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𝒘</m:t>
                          </m:r>
                        </m:e>
                        <m:sub>
                          <m:r>
                            <a:rPr lang="el-GR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𝝊</m:t>
                          </m:r>
                        </m:sub>
                      </m:sSub>
                      <m:acc>
                        <m:accPr>
                          <m:chr m:val="̂"/>
                          <m:ctrlPr>
                            <a:rPr lang="el-GR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𝒋</m:t>
                          </m:r>
                        </m:e>
                      </m:acc>
                    </m:oMath>
                  </m:oMathPara>
                </a14:m>
                <a:endParaRPr lang="el-GR" dirty="0">
                  <a:solidFill>
                    <a:srgbClr val="000099"/>
                  </a:solidFill>
                </a:endParaRPr>
              </a:p>
            </p:txBody>
          </p:sp>
        </mc:Choice>
        <mc:Fallback xmlns="">
          <p:sp>
            <p:nvSpPr>
              <p:cNvPr id="318" name="Ορθογώνιο 3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39335" y="5364121"/>
                <a:ext cx="1194430" cy="402931"/>
              </a:xfrm>
              <a:prstGeom prst="rect">
                <a:avLst/>
              </a:prstGeom>
              <a:blipFill>
                <a:blip r:embed="rId6"/>
                <a:stretch>
                  <a:fillRect r="-19898" b="-606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27" name="Ομάδα 326"/>
          <p:cNvGrpSpPr/>
          <p:nvPr/>
        </p:nvGrpSpPr>
        <p:grpSpPr>
          <a:xfrm>
            <a:off x="6451443" y="4710815"/>
            <a:ext cx="2024577" cy="1045846"/>
            <a:chOff x="4630614" y="4908970"/>
            <a:chExt cx="2024577" cy="1045846"/>
          </a:xfrm>
        </p:grpSpPr>
        <p:sp>
          <p:nvSpPr>
            <p:cNvPr id="319" name="Δεξί άγκιστρο 318"/>
            <p:cNvSpPr/>
            <p:nvPr/>
          </p:nvSpPr>
          <p:spPr>
            <a:xfrm>
              <a:off x="4630614" y="4908970"/>
              <a:ext cx="351694" cy="1045846"/>
            </a:xfrm>
            <a:prstGeom prst="rightBrace">
              <a:avLst>
                <a:gd name="adj1" fmla="val 16666"/>
                <a:gd name="adj2" fmla="val 50000"/>
              </a:avLst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20" name="Ορθογώνιο 319"/>
                <p:cNvSpPr/>
                <p:nvPr/>
              </p:nvSpPr>
              <p:spPr>
                <a:xfrm>
                  <a:off x="5088928" y="5236211"/>
                  <a:ext cx="1566263" cy="402931"/>
                </a:xfrm>
                <a:prstGeom prst="rect">
                  <a:avLst/>
                </a:prstGeom>
                <a:ln w="28575">
                  <a:solidFill>
                    <a:srgbClr val="FF0000"/>
                  </a:solidFill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b="1" i="1">
                                    <a:solidFill>
                                      <a:srgbClr val="000099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1" i="1">
                                    <a:solidFill>
                                      <a:srgbClr val="000099"/>
                                    </a:solidFill>
                                    <a:latin typeface="Cambria Math" panose="02040503050406030204" pitchFamily="18" charset="0"/>
                                  </a:rPr>
                                  <m:t>𝑭</m:t>
                                </m:r>
                              </m:e>
                            </m:acc>
                          </m:e>
                          <m:sub>
                            <m:r>
                              <a:rPr lang="en-US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𝑩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sSub>
                          <m:sSubPr>
                            <m:ctrlPr>
                              <a:rPr lang="el-GR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𝝆</m:t>
                            </m:r>
                          </m:e>
                          <m:sub>
                            <m:r>
                              <a:rPr lang="el-GR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𝝊</m:t>
                            </m:r>
                          </m:sub>
                        </m:sSub>
                        <m:sSub>
                          <m:sSubPr>
                            <m:ctrlPr>
                              <a:rPr lang="el-GR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𝑽</m:t>
                            </m:r>
                          </m:e>
                          <m:sub>
                            <m:r>
                              <a:rPr lang="el-GR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𝝊</m:t>
                            </m:r>
                          </m:sub>
                        </m:sSub>
                        <m:r>
                          <a:rPr lang="en-US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  <m:t>𝒈</m:t>
                        </m:r>
                        <m:acc>
                          <m:accPr>
                            <m:chr m:val="̂"/>
                            <m:ctrlPr>
                              <a:rPr lang="en-US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𝒋</m:t>
                            </m:r>
                          </m:e>
                        </m:acc>
                      </m:oMath>
                    </m:oMathPara>
                  </a14:m>
                  <a:endParaRPr lang="el-GR" dirty="0">
                    <a:solidFill>
                      <a:srgbClr val="000099"/>
                    </a:solidFill>
                  </a:endParaRPr>
                </a:p>
              </p:txBody>
            </p:sp>
          </mc:Choice>
          <mc:Fallback xmlns="">
            <p:sp>
              <p:nvSpPr>
                <p:cNvPr id="320" name="Ορθογώνιο 31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88928" y="5236211"/>
                  <a:ext cx="1566263" cy="402931"/>
                </a:xfrm>
                <a:prstGeom prst="rect">
                  <a:avLst/>
                </a:prstGeom>
                <a:blipFill>
                  <a:blip r:embed="rId7"/>
                  <a:stretch>
                    <a:fillRect r="-13740" b="-1389"/>
                  </a:stretch>
                </a:blipFill>
                <a:ln w="28575">
                  <a:solidFill>
                    <a:srgbClr val="FF0000"/>
                  </a:solidFill>
                </a:ln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23" name="Ορθογώνιο 322"/>
              <p:cNvSpPr/>
              <p:nvPr/>
            </p:nvSpPr>
            <p:spPr>
              <a:xfrm>
                <a:off x="4154680" y="2409768"/>
                <a:ext cx="4873578" cy="82740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l-GR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nary>
                            <m:naryPr>
                              <m:chr m:val="∑"/>
                              <m:subHide m:val="on"/>
                              <m:supHide m:val="on"/>
                              <m:ctrlPr>
                                <a:rPr lang="en-US" b="1" i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r>
                                <a:rPr lang="el-GR" b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𝚫</m:t>
                              </m:r>
                              <m:sSub>
                                <m:sSubPr>
                                  <m:ctrlPr>
                                    <a:rPr lang="el-GR" b="1" i="1">
                                      <a:solidFill>
                                        <a:srgbClr val="000099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1" i="1">
                                      <a:solidFill>
                                        <a:srgbClr val="000099"/>
                                      </a:solidFill>
                                      <a:latin typeface="Cambria Math" panose="02040503050406030204" pitchFamily="18" charset="0"/>
                                    </a:rPr>
                                    <m:t>𝑭</m:t>
                                  </m:r>
                                </m:e>
                                <m:sub>
                                  <m:r>
                                    <a:rPr lang="en-US" b="1" i="1">
                                      <a:solidFill>
                                        <a:srgbClr val="000099"/>
                                      </a:solidFill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sub>
                              </m:sSub>
                            </m:e>
                          </m:nary>
                        </m:e>
                      </m:d>
                      <m:acc>
                        <m:accPr>
                          <m:chr m:val="̂"/>
                          <m:ctrlPr>
                            <a:rPr lang="el-GR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𝒊</m:t>
                          </m:r>
                        </m:e>
                      </m:acc>
                      <m:r>
                        <a:rPr lang="en-US" b="1" i="1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l-GR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nary>
                            <m:naryPr>
                              <m:chr m:val="∑"/>
                              <m:subHide m:val="on"/>
                              <m:supHide m:val="on"/>
                              <m:ctrlPr>
                                <a:rPr lang="en-US" b="1" i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r>
                                <a:rPr lang="el-GR" b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𝚫</m:t>
                              </m:r>
                              <m:sSub>
                                <m:sSubPr>
                                  <m:ctrlPr>
                                    <a:rPr lang="el-GR" b="1" i="1">
                                      <a:solidFill>
                                        <a:srgbClr val="000099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1" i="1">
                                      <a:solidFill>
                                        <a:srgbClr val="000099"/>
                                      </a:solidFill>
                                      <a:latin typeface="Cambria Math" panose="02040503050406030204" pitchFamily="18" charset="0"/>
                                    </a:rPr>
                                    <m:t>𝑭</m:t>
                                  </m:r>
                                </m:e>
                                <m:sub>
                                  <m:r>
                                    <a:rPr lang="en-US" b="1" i="1">
                                      <a:solidFill>
                                        <a:srgbClr val="000099"/>
                                      </a:solidFill>
                                      <a:latin typeface="Cambria Math" panose="02040503050406030204" pitchFamily="18" charset="0"/>
                                    </a:rPr>
                                    <m:t>𝒚</m:t>
                                  </m:r>
                                </m:sub>
                              </m:sSub>
                            </m:e>
                          </m:nary>
                        </m:e>
                      </m:d>
                      <m:acc>
                        <m:accPr>
                          <m:chr m:val="̂"/>
                          <m:ctrlPr>
                            <a:rPr lang="en-US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𝒋</m:t>
                          </m:r>
                        </m:e>
                      </m:acc>
                      <m:r>
                        <a:rPr lang="en-US" b="1" i="1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l-GR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nary>
                            <m:naryPr>
                              <m:chr m:val="∑"/>
                              <m:subHide m:val="on"/>
                              <m:supHide m:val="on"/>
                              <m:ctrlPr>
                                <a:rPr lang="en-US" b="1" i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r>
                                <a:rPr lang="el-GR" b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𝚫</m:t>
                              </m:r>
                              <m:sSub>
                                <m:sSubPr>
                                  <m:ctrlPr>
                                    <a:rPr lang="el-GR" b="1" i="1">
                                      <a:solidFill>
                                        <a:srgbClr val="000099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1" i="1">
                                      <a:solidFill>
                                        <a:srgbClr val="000099"/>
                                      </a:solidFill>
                                      <a:latin typeface="Cambria Math" panose="02040503050406030204" pitchFamily="18" charset="0"/>
                                    </a:rPr>
                                    <m:t>𝑭</m:t>
                                  </m:r>
                                </m:e>
                                <m:sub>
                                  <m:r>
                                    <a:rPr lang="en-US" b="1" i="1" smtClean="0">
                                      <a:solidFill>
                                        <a:srgbClr val="000099"/>
                                      </a:solidFill>
                                      <a:latin typeface="Cambria Math" panose="02040503050406030204" pitchFamily="18" charset="0"/>
                                    </a:rPr>
                                    <m:t>𝒛</m:t>
                                  </m:r>
                                </m:sub>
                              </m:sSub>
                            </m:e>
                          </m:nary>
                        </m:e>
                      </m:d>
                      <m:acc>
                        <m:accPr>
                          <m:chr m:val="̂"/>
                          <m:ctrlPr>
                            <a:rPr lang="en-US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𝒌</m:t>
                          </m:r>
                        </m:e>
                      </m:acc>
                      <m:r>
                        <a:rPr lang="en-US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      </m:t>
                      </m:r>
                      <m:r>
                        <a:rPr lang="el-GR" b="1" i="1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dirty="0">
                  <a:solidFill>
                    <a:srgbClr val="000099"/>
                  </a:solidFill>
                </a:endParaRPr>
              </a:p>
            </p:txBody>
          </p:sp>
        </mc:Choice>
        <mc:Fallback xmlns="">
          <p:sp>
            <p:nvSpPr>
              <p:cNvPr id="323" name="Ορθογώνιο 3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54680" y="2409768"/>
                <a:ext cx="4873578" cy="827406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1" name="Ορθογώνιο 110"/>
              <p:cNvSpPr/>
              <p:nvPr/>
            </p:nvSpPr>
            <p:spPr>
              <a:xfrm>
                <a:off x="3040748" y="5365970"/>
                <a:ext cx="2077685" cy="4029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el-GR" b="1" i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𝑭</m:t>
                              </m:r>
                            </m:e>
                          </m:acc>
                        </m:e>
                        <m:sub>
                          <m:r>
                            <a:rPr lang="en-US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𝑩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l-GR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𝒘</m:t>
                          </m:r>
                        </m:e>
                        <m:sub>
                          <m:r>
                            <a:rPr lang="el-GR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𝝊</m:t>
                          </m:r>
                        </m:sub>
                      </m:sSub>
                      <m:acc>
                        <m:accPr>
                          <m:chr m:val="̂"/>
                          <m:ctrlPr>
                            <a:rPr lang="el-GR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𝒋</m:t>
                          </m:r>
                        </m:e>
                      </m:acc>
                      <m:r>
                        <a:rPr lang="en-US" b="1" i="1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   ⇒</m:t>
                      </m:r>
                    </m:oMath>
                  </m:oMathPara>
                </a14:m>
                <a:endParaRPr lang="el-GR" dirty="0">
                  <a:solidFill>
                    <a:srgbClr val="000099"/>
                  </a:solidFill>
                </a:endParaRPr>
              </a:p>
            </p:txBody>
          </p:sp>
        </mc:Choice>
        <mc:Fallback xmlns="">
          <p:sp>
            <p:nvSpPr>
              <p:cNvPr id="111" name="Ορθογώνιο 1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0748" y="5365970"/>
                <a:ext cx="2077685" cy="402931"/>
              </a:xfrm>
              <a:prstGeom prst="rect">
                <a:avLst/>
              </a:prstGeom>
              <a:blipFill>
                <a:blip r:embed="rId9"/>
                <a:stretch>
                  <a:fillRect b="-757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1" name="Ομάδα 20"/>
          <p:cNvGrpSpPr/>
          <p:nvPr/>
        </p:nvGrpSpPr>
        <p:grpSpPr>
          <a:xfrm>
            <a:off x="75061" y="2204297"/>
            <a:ext cx="8270306" cy="4483165"/>
            <a:chOff x="11263" y="2180361"/>
            <a:chExt cx="8270306" cy="4483165"/>
          </a:xfrm>
        </p:grpSpPr>
        <p:grpSp>
          <p:nvGrpSpPr>
            <p:cNvPr id="328" name="Ομάδα 327"/>
            <p:cNvGrpSpPr/>
            <p:nvPr/>
          </p:nvGrpSpPr>
          <p:grpSpPr>
            <a:xfrm>
              <a:off x="11263" y="6017195"/>
              <a:ext cx="8270306" cy="646331"/>
              <a:chOff x="11263" y="6091626"/>
              <a:chExt cx="8270306" cy="646331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21" name="Ορθογώνιο 320"/>
                  <p:cNvSpPr/>
                  <p:nvPr/>
                </p:nvSpPr>
                <p:spPr>
                  <a:xfrm>
                    <a:off x="6805075" y="6368503"/>
                    <a:ext cx="1476494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𝑭</m:t>
                              </m:r>
                            </m:e>
                            <m:sub>
                              <m:r>
                                <a:rPr lang="en-US" b="1" i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𝑩</m:t>
                              </m:r>
                            </m:sub>
                          </m:sSub>
                          <m:r>
                            <a:rPr lang="en-US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sSub>
                            <m:sSubPr>
                              <m:ctrlPr>
                                <a:rPr lang="el-GR" b="1" i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𝝆</m:t>
                              </m:r>
                            </m:e>
                            <m:sub>
                              <m:r>
                                <a:rPr lang="el-GR" b="1" i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𝝊</m:t>
                              </m:r>
                            </m:sub>
                          </m:sSub>
                          <m:sSub>
                            <m:sSubPr>
                              <m:ctrlPr>
                                <a:rPr lang="el-GR" b="1" i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𝑽</m:t>
                              </m:r>
                            </m:e>
                            <m:sub>
                              <m:r>
                                <a:rPr lang="el-GR" b="1" i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𝝊</m:t>
                              </m:r>
                            </m:sub>
                          </m:sSub>
                          <m:r>
                            <a:rPr lang="en-US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𝒈</m:t>
                          </m:r>
                        </m:oMath>
                      </m:oMathPara>
                    </a14:m>
                    <a:endParaRPr lang="el-GR" dirty="0">
                      <a:solidFill>
                        <a:srgbClr val="000099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321" name="Ορθογώνιο 320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805075" y="6368503"/>
                    <a:ext cx="1476494" cy="369332"/>
                  </a:xfrm>
                  <a:prstGeom prst="rect">
                    <a:avLst/>
                  </a:prstGeom>
                  <a:blipFill>
                    <a:blip r:embed="rId10"/>
                    <a:stretch>
                      <a:fillRect b="-6557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322" name="TextBox 321"/>
              <p:cNvSpPr txBox="1"/>
              <p:nvPr/>
            </p:nvSpPr>
            <p:spPr>
              <a:xfrm>
                <a:off x="11263" y="6091626"/>
                <a:ext cx="6824985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l-GR" sz="16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Η άνωση </a:t>
                </a:r>
                <a:r>
                  <a:rPr lang="en-US" sz="2000" b="1" i="1" dirty="0">
                    <a:solidFill>
                      <a:srgbClr val="000099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</a:t>
                </a:r>
                <a:r>
                  <a:rPr lang="en-US" sz="2000" b="1" baseline="-25000" dirty="0">
                    <a:solidFill>
                      <a:srgbClr val="000099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</a:t>
                </a:r>
                <a:r>
                  <a:rPr lang="en-US" sz="2000" b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l-GR" sz="16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εφαρμόζεται στο γεωμετρικό κέντρο του όγκου </a:t>
                </a:r>
                <a:r>
                  <a:rPr lang="en-US" sz="2000" b="1" i="1" dirty="0">
                    <a:solidFill>
                      <a:srgbClr val="000099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</a:t>
                </a:r>
                <a:r>
                  <a:rPr lang="el-GR" sz="2400" b="1" baseline="-25000" dirty="0">
                    <a:solidFill>
                      <a:srgbClr val="000099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υ</a:t>
                </a:r>
                <a:r>
                  <a:rPr lang="en-US" sz="16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l-GR" sz="16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και</a:t>
                </a:r>
                <a:r>
                  <a:rPr lang="el-GR" sz="1600" b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l-GR" sz="16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έχει κατακόρυφη θετική κατεύθυνση με μέτρο:</a:t>
                </a:r>
                <a:endParaRPr lang="el-GR" sz="1600" b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cxnSp>
          <p:nvCxnSpPr>
            <p:cNvPr id="110" name="Ευθύγραμμο βέλος σύνδεσης 109"/>
            <p:cNvCxnSpPr/>
            <p:nvPr/>
          </p:nvCxnSpPr>
          <p:spPr>
            <a:xfrm flipV="1">
              <a:off x="1227291" y="2180361"/>
              <a:ext cx="0" cy="360000"/>
            </a:xfrm>
            <a:prstGeom prst="straightConnector1">
              <a:avLst/>
            </a:prstGeom>
            <a:ln w="38100">
              <a:solidFill>
                <a:srgbClr val="C00000"/>
              </a:solidFill>
              <a:headEnd w="med" len="lg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" name="Ορθογώνιο 1"/>
                <p:cNvSpPr/>
                <p:nvPr/>
              </p:nvSpPr>
              <p:spPr>
                <a:xfrm>
                  <a:off x="1154220" y="2218691"/>
                  <a:ext cx="480131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1600" b="1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b="1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𝑭</m:t>
                            </m:r>
                          </m:e>
                          <m:sub>
                            <m:r>
                              <a:rPr lang="en-US" sz="1600" b="1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𝑩</m:t>
                            </m:r>
                          </m:sub>
                        </m:sSub>
                      </m:oMath>
                    </m:oMathPara>
                  </a14:m>
                  <a:endParaRPr lang="el-GR" sz="1600" dirty="0">
                    <a:solidFill>
                      <a:srgbClr val="C00000"/>
                    </a:solidFill>
                  </a:endParaRPr>
                </a:p>
              </p:txBody>
            </p:sp>
          </mc:Choice>
          <mc:Fallback xmlns="">
            <p:sp>
              <p:nvSpPr>
                <p:cNvPr id="2" name="Ορθογώνιο 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54220" y="2218691"/>
                  <a:ext cx="480131" cy="338554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0" name="Ομάδα 19"/>
          <p:cNvGrpSpPr/>
          <p:nvPr/>
        </p:nvGrpSpPr>
        <p:grpSpPr>
          <a:xfrm>
            <a:off x="1221556" y="2540874"/>
            <a:ext cx="4439736" cy="2426111"/>
            <a:chOff x="1221556" y="2540874"/>
            <a:chExt cx="4439736" cy="242611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13" name="Ορθογώνιο 312"/>
                <p:cNvSpPr/>
                <p:nvPr/>
              </p:nvSpPr>
              <p:spPr>
                <a:xfrm>
                  <a:off x="4122217" y="4597653"/>
                  <a:ext cx="1539075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𝒘</m:t>
                            </m:r>
                          </m:e>
                          <m:sub>
                            <m:r>
                              <a:rPr lang="el-GR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𝝊</m:t>
                            </m:r>
                          </m:sub>
                        </m:sSub>
                        <m:r>
                          <a:rPr lang="el-GR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sSub>
                          <m:sSubPr>
                            <m:ctrlPr>
                              <a:rPr lang="el-GR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𝒎</m:t>
                            </m:r>
                          </m:e>
                          <m:sub>
                            <m:r>
                              <a:rPr lang="el-GR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𝝊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  <m:t>𝒈</m:t>
                        </m:r>
                        <m:r>
                          <a:rPr lang="en-US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</m:oMath>
                    </m:oMathPara>
                  </a14:m>
                  <a:endParaRPr lang="el-GR" dirty="0">
                    <a:solidFill>
                      <a:srgbClr val="000099"/>
                    </a:solidFill>
                  </a:endParaRPr>
                </a:p>
              </p:txBody>
            </p:sp>
          </mc:Choice>
          <mc:Fallback xmlns="">
            <p:sp>
              <p:nvSpPr>
                <p:cNvPr id="313" name="Ορθογώνιο 31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122217" y="4597653"/>
                  <a:ext cx="1539075" cy="369332"/>
                </a:xfrm>
                <a:prstGeom prst="rect">
                  <a:avLst/>
                </a:prstGeom>
                <a:blipFill>
                  <a:blip r:embed="rId12"/>
                  <a:stretch>
                    <a:fillRect b="-655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09" name="Οβάλ 108"/>
            <p:cNvSpPr/>
            <p:nvPr/>
          </p:nvSpPr>
          <p:spPr>
            <a:xfrm rot="5700000">
              <a:off x="1263486" y="2540874"/>
              <a:ext cx="54000" cy="54000"/>
            </a:xfrm>
            <a:prstGeom prst="ellipse">
              <a:avLst/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cxnSp>
          <p:nvCxnSpPr>
            <p:cNvPr id="119" name="Ευθύγραμμο βέλος σύνδεσης 118"/>
            <p:cNvCxnSpPr/>
            <p:nvPr/>
          </p:nvCxnSpPr>
          <p:spPr>
            <a:xfrm>
              <a:off x="1284004" y="2598574"/>
              <a:ext cx="0" cy="360000"/>
            </a:xfrm>
            <a:prstGeom prst="straightConnector1">
              <a:avLst/>
            </a:prstGeom>
            <a:ln w="38100">
              <a:solidFill>
                <a:srgbClr val="C00000"/>
              </a:solidFill>
              <a:headEnd w="med" len="lg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0" name="Ορθογώνιο 119"/>
                <p:cNvSpPr/>
                <p:nvPr/>
              </p:nvSpPr>
              <p:spPr>
                <a:xfrm>
                  <a:off x="1221556" y="2583743"/>
                  <a:ext cx="393056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𝒘</m:t>
                        </m:r>
                      </m:oMath>
                    </m:oMathPara>
                  </a14:m>
                  <a:endParaRPr lang="el-GR" sz="1600" dirty="0">
                    <a:solidFill>
                      <a:srgbClr val="C00000"/>
                    </a:solidFill>
                  </a:endParaRPr>
                </a:p>
              </p:txBody>
            </p:sp>
          </mc:Choice>
          <mc:Fallback xmlns="">
            <p:sp>
              <p:nvSpPr>
                <p:cNvPr id="120" name="Ορθογώνιο 11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221556" y="2583743"/>
                  <a:ext cx="393056" cy="338554"/>
                </a:xfrm>
                <a:prstGeom prst="rect">
                  <a:avLst/>
                </a:prstGeom>
                <a:blipFill>
                  <a:blip r:embed="rId1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9" name="Ομάδα 18"/>
          <p:cNvGrpSpPr/>
          <p:nvPr/>
        </p:nvGrpSpPr>
        <p:grpSpPr>
          <a:xfrm>
            <a:off x="2672647" y="2556640"/>
            <a:ext cx="2640995" cy="1937550"/>
            <a:chOff x="2672647" y="2556640"/>
            <a:chExt cx="2640995" cy="193755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11" name="Ορθογώνιο 310"/>
                <p:cNvSpPr/>
                <p:nvPr/>
              </p:nvSpPr>
              <p:spPr>
                <a:xfrm>
                  <a:off x="2672647" y="3731096"/>
                  <a:ext cx="1368000" cy="763094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en-US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r>
                              <a:rPr lang="el-GR" b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𝚫</m:t>
                            </m:r>
                            <m:sSub>
                              <m:sSubPr>
                                <m:ctrlPr>
                                  <a:rPr lang="el-GR" b="1" i="1" smtClean="0">
                                    <a:solidFill>
                                      <a:srgbClr val="000099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1" i="1" smtClean="0">
                                    <a:solidFill>
                                      <a:srgbClr val="000099"/>
                                    </a:solidFill>
                                    <a:latin typeface="Cambria Math" panose="02040503050406030204" pitchFamily="18" charset="0"/>
                                  </a:rPr>
                                  <m:t>𝑭</m:t>
                                </m:r>
                              </m:e>
                              <m:sub>
                                <m:r>
                                  <a:rPr lang="en-US" b="1" i="1" smtClean="0">
                                    <a:solidFill>
                                      <a:srgbClr val="000099"/>
                                    </a:solidFill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</m:sub>
                            </m:sSub>
                          </m:e>
                        </m:nary>
                        <m:r>
                          <a:rPr lang="en-US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oMath>
                    </m:oMathPara>
                  </a14:m>
                  <a:endParaRPr lang="el-GR" dirty="0">
                    <a:solidFill>
                      <a:srgbClr val="000099"/>
                    </a:solidFill>
                  </a:endParaRPr>
                </a:p>
              </p:txBody>
            </p:sp>
          </mc:Choice>
          <mc:Fallback xmlns="">
            <p:sp>
              <p:nvSpPr>
                <p:cNvPr id="311" name="Ορθογώνιο 31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672647" y="3731096"/>
                  <a:ext cx="1368000" cy="763094"/>
                </a:xfrm>
                <a:prstGeom prst="rect">
                  <a:avLst/>
                </a:prstGeom>
                <a:blipFill>
                  <a:blip r:embed="rId2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4" name="Ευθεία γραμμή σύνδεσης 13"/>
            <p:cNvCxnSpPr/>
            <p:nvPr/>
          </p:nvCxnSpPr>
          <p:spPr>
            <a:xfrm flipV="1">
              <a:off x="4380627" y="2556640"/>
              <a:ext cx="933015" cy="562095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6" name="TextBox 125"/>
          <p:cNvSpPr txBox="1"/>
          <p:nvPr/>
        </p:nvSpPr>
        <p:spPr>
          <a:xfrm>
            <a:off x="8329601" y="6184495"/>
            <a:ext cx="386239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Το μέτρο της ΑΝΩΣΗ είναι ίσο με το βάρος  του υγρού που εμπεριέχεται μέσα στον όγκο </a:t>
            </a:r>
            <a:r>
              <a:rPr lang="en-US" sz="16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l-GR" sz="1600" b="1" baseline="-25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υ</a:t>
            </a:r>
            <a:endParaRPr lang="el-GR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2" name="Ομάδα 21"/>
          <p:cNvGrpSpPr/>
          <p:nvPr/>
        </p:nvGrpSpPr>
        <p:grpSpPr>
          <a:xfrm>
            <a:off x="6894108" y="2443736"/>
            <a:ext cx="4155979" cy="2022488"/>
            <a:chOff x="7398933" y="2443736"/>
            <a:chExt cx="4155979" cy="2022488"/>
          </a:xfrm>
        </p:grpSpPr>
        <p:sp>
          <p:nvSpPr>
            <p:cNvPr id="3" name="Στρογγυλεμένο ορθογώνιο 2"/>
            <p:cNvSpPr/>
            <p:nvPr/>
          </p:nvSpPr>
          <p:spPr>
            <a:xfrm>
              <a:off x="9621138" y="2443736"/>
              <a:ext cx="1933774" cy="756000"/>
            </a:xfrm>
            <a:prstGeom prst="round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25" name="Στρογγυλεμένο ορθογώνιο 124"/>
            <p:cNvSpPr/>
            <p:nvPr/>
          </p:nvSpPr>
          <p:spPr>
            <a:xfrm>
              <a:off x="7398933" y="3638224"/>
              <a:ext cx="2495398" cy="828000"/>
            </a:xfrm>
            <a:prstGeom prst="round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Ορθογώνιο 5"/>
              <p:cNvSpPr/>
              <p:nvPr/>
            </p:nvSpPr>
            <p:spPr>
              <a:xfrm>
                <a:off x="9090197" y="2421827"/>
                <a:ext cx="1978939" cy="82740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el-GR" b="1" i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𝑭</m:t>
                              </m:r>
                            </m:e>
                          </m:acc>
                        </m:e>
                        <m:sub>
                          <m:r>
                            <a:rPr lang="en-US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𝑩</m:t>
                          </m:r>
                        </m:sub>
                      </m:sSub>
                      <m:r>
                        <a:rPr lang="en-US" b="1" i="1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l-GR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nary>
                            <m:naryPr>
                              <m:chr m:val="∑"/>
                              <m:subHide m:val="on"/>
                              <m:supHide m:val="on"/>
                              <m:ctrlPr>
                                <a:rPr lang="en-US" b="1" i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r>
                                <a:rPr lang="el-GR" b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𝚫</m:t>
                              </m:r>
                              <m:sSub>
                                <m:sSubPr>
                                  <m:ctrlPr>
                                    <a:rPr lang="el-GR" b="1" i="1">
                                      <a:solidFill>
                                        <a:srgbClr val="000099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1" i="1">
                                      <a:solidFill>
                                        <a:srgbClr val="000099"/>
                                      </a:solidFill>
                                      <a:latin typeface="Cambria Math" panose="02040503050406030204" pitchFamily="18" charset="0"/>
                                    </a:rPr>
                                    <m:t>𝑭</m:t>
                                  </m:r>
                                </m:e>
                                <m:sub>
                                  <m:r>
                                    <a:rPr lang="en-US" b="1" i="1">
                                      <a:solidFill>
                                        <a:srgbClr val="000099"/>
                                      </a:solidFill>
                                      <a:latin typeface="Cambria Math" panose="02040503050406030204" pitchFamily="18" charset="0"/>
                                    </a:rPr>
                                    <m:t>𝒚</m:t>
                                  </m:r>
                                </m:sub>
                              </m:sSub>
                            </m:e>
                          </m:nary>
                        </m:e>
                      </m:d>
                      <m:acc>
                        <m:accPr>
                          <m:chr m:val="̂"/>
                          <m:ctrlPr>
                            <a:rPr lang="el-GR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𝒋</m:t>
                          </m:r>
                        </m:e>
                      </m:acc>
                    </m:oMath>
                  </m:oMathPara>
                </a14:m>
                <a:endParaRPr lang="el-GR" dirty="0">
                  <a:solidFill>
                    <a:srgbClr val="000099"/>
                  </a:solidFill>
                </a:endParaRPr>
              </a:p>
            </p:txBody>
          </p:sp>
        </mc:Choice>
        <mc:Fallback xmlns="">
          <p:sp>
            <p:nvSpPr>
              <p:cNvPr id="6" name="Ορθογώνιο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90197" y="2421827"/>
                <a:ext cx="1978939" cy="827406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4" name="Ομάδα 23"/>
          <p:cNvGrpSpPr/>
          <p:nvPr/>
        </p:nvGrpSpPr>
        <p:grpSpPr>
          <a:xfrm>
            <a:off x="6350015" y="3688442"/>
            <a:ext cx="3044028" cy="827406"/>
            <a:chOff x="4270968" y="3688442"/>
            <a:chExt cx="3044028" cy="82740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25" name="Ορθογώνιο 324"/>
                <p:cNvSpPr/>
                <p:nvPr/>
              </p:nvSpPr>
              <p:spPr>
                <a:xfrm>
                  <a:off x="4773403" y="3688442"/>
                  <a:ext cx="2541593" cy="827406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ctrlPr>
                              <a:rPr lang="el-GR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nary>
                              <m:naryPr>
                                <m:chr m:val="∑"/>
                                <m:subHide m:val="on"/>
                                <m:supHide m:val="on"/>
                                <m:ctrlPr>
                                  <a:rPr lang="en-US" b="1" i="1">
                                    <a:solidFill>
                                      <a:srgbClr val="000099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naryPr>
                              <m:sub/>
                              <m:sup/>
                              <m:e>
                                <m:r>
                                  <a:rPr lang="el-GR" b="1">
                                    <a:solidFill>
                                      <a:srgbClr val="000099"/>
                                    </a:solidFill>
                                    <a:latin typeface="Cambria Math" panose="02040503050406030204" pitchFamily="18" charset="0"/>
                                  </a:rPr>
                                  <m:t>𝚫</m:t>
                                </m:r>
                                <m:sSub>
                                  <m:sSubPr>
                                    <m:ctrlPr>
                                      <a:rPr lang="el-GR" b="1" i="1">
                                        <a:solidFill>
                                          <a:srgbClr val="000099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1" i="1">
                                        <a:solidFill>
                                          <a:srgbClr val="000099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𝑭</m:t>
                                    </m:r>
                                  </m:e>
                                  <m:sub>
                                    <m:r>
                                      <a:rPr lang="en-US" b="1" i="1">
                                        <a:solidFill>
                                          <a:srgbClr val="000099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𝒚</m:t>
                                    </m:r>
                                  </m:sub>
                                </m:sSub>
                              </m:e>
                            </m:nary>
                          </m:e>
                        </m:d>
                        <m:acc>
                          <m:accPr>
                            <m:chr m:val="̂"/>
                            <m:ctrlPr>
                              <a:rPr lang="el-GR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𝒋</m:t>
                            </m:r>
                          </m:e>
                        </m:acc>
                        <m:r>
                          <a:rPr lang="en-US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l-GR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𝒘</m:t>
                            </m:r>
                          </m:e>
                          <m:sub>
                            <m:r>
                              <a:rPr lang="el-GR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𝝊</m:t>
                            </m:r>
                          </m:sub>
                        </m:sSub>
                        <m:acc>
                          <m:accPr>
                            <m:chr m:val="̂"/>
                            <m:ctrlPr>
                              <a:rPr lang="el-GR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𝒋</m:t>
                            </m:r>
                          </m:e>
                        </m:acc>
                        <m:r>
                          <a:rPr lang="en-US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el-GR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oMath>
                    </m:oMathPara>
                  </a14:m>
                  <a:endParaRPr lang="el-GR" dirty="0">
                    <a:solidFill>
                      <a:srgbClr val="000099"/>
                    </a:solidFill>
                  </a:endParaRPr>
                </a:p>
              </p:txBody>
            </p:sp>
          </mc:Choice>
          <mc:Fallback xmlns="">
            <p:sp>
              <p:nvSpPr>
                <p:cNvPr id="325" name="Ορθογώνιο 32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73403" y="3688442"/>
                  <a:ext cx="2541593" cy="827406"/>
                </a:xfrm>
                <a:prstGeom prst="rect">
                  <a:avLst/>
                </a:prstGeom>
                <a:blipFill>
                  <a:blip r:embed="rId2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3" name="Ορθογώνιο 22"/>
            <p:cNvSpPr/>
            <p:nvPr/>
          </p:nvSpPr>
          <p:spPr>
            <a:xfrm>
              <a:off x="4270968" y="3879940"/>
              <a:ext cx="50661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και</a:t>
              </a:r>
              <a:endParaRPr lang="el-GR" dirty="0"/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E65AAEFD-45FA-4166-96EC-3B35401CF7F5}"/>
              </a:ext>
            </a:extLst>
          </p:cNvPr>
          <p:cNvGrpSpPr/>
          <p:nvPr/>
        </p:nvGrpSpPr>
        <p:grpSpPr>
          <a:xfrm>
            <a:off x="4568122" y="2529148"/>
            <a:ext cx="3591273" cy="1965042"/>
            <a:chOff x="4568122" y="2529148"/>
            <a:chExt cx="3591273" cy="196504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2" name="Ορθογώνιο 310">
                  <a:extLst>
                    <a:ext uri="{FF2B5EF4-FFF2-40B4-BE49-F238E27FC236}">
                      <a16:creationId xmlns:a16="http://schemas.microsoft.com/office/drawing/2014/main" id="{5F42631F-5F99-4F1A-87CB-3200CF3145F1}"/>
                    </a:ext>
                  </a:extLst>
                </p:cNvPr>
                <p:cNvSpPr/>
                <p:nvPr/>
              </p:nvSpPr>
              <p:spPr>
                <a:xfrm>
                  <a:off x="4568122" y="3731096"/>
                  <a:ext cx="1368000" cy="763094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en-US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r>
                              <a:rPr lang="el-GR" b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𝚫</m:t>
                            </m:r>
                            <m:sSub>
                              <m:sSubPr>
                                <m:ctrlPr>
                                  <a:rPr lang="el-GR" b="1" i="1" smtClean="0">
                                    <a:solidFill>
                                      <a:srgbClr val="000099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1" i="1" smtClean="0">
                                    <a:solidFill>
                                      <a:srgbClr val="000099"/>
                                    </a:solidFill>
                                    <a:latin typeface="Cambria Math" panose="02040503050406030204" pitchFamily="18" charset="0"/>
                                  </a:rPr>
                                  <m:t>𝑭</m:t>
                                </m:r>
                              </m:e>
                              <m:sub>
                                <m:r>
                                  <a:rPr lang="en-US" b="1" i="1" smtClean="0">
                                    <a:solidFill>
                                      <a:srgbClr val="000099"/>
                                    </a:solidFill>
                                    <a:latin typeface="Cambria Math" panose="02040503050406030204" pitchFamily="18" charset="0"/>
                                  </a:rPr>
                                  <m:t>𝒛</m:t>
                                </m:r>
                              </m:sub>
                            </m:sSub>
                          </m:e>
                        </m:nary>
                        <m:r>
                          <a:rPr lang="en-US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oMath>
                    </m:oMathPara>
                  </a14:m>
                  <a:endParaRPr lang="el-GR" dirty="0">
                    <a:solidFill>
                      <a:srgbClr val="000099"/>
                    </a:solidFill>
                  </a:endParaRPr>
                </a:p>
              </p:txBody>
            </p:sp>
          </mc:Choice>
          <mc:Fallback xmlns="">
            <p:sp>
              <p:nvSpPr>
                <p:cNvPr id="82" name="Ορθογώνιο 310">
                  <a:extLst>
                    <a:ext uri="{FF2B5EF4-FFF2-40B4-BE49-F238E27FC236}">
                      <a16:creationId xmlns:a16="http://schemas.microsoft.com/office/drawing/2014/main" id="{5F42631F-5F99-4F1A-87CB-3200CF3145F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568122" y="3731096"/>
                  <a:ext cx="1368000" cy="763094"/>
                </a:xfrm>
                <a:prstGeom prst="rect">
                  <a:avLst/>
                </a:prstGeom>
                <a:blipFill>
                  <a:blip r:embed="rId2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83" name="Ευθεία γραμμή σύνδεσης 13">
              <a:extLst>
                <a:ext uri="{FF2B5EF4-FFF2-40B4-BE49-F238E27FC236}">
                  <a16:creationId xmlns:a16="http://schemas.microsoft.com/office/drawing/2014/main" id="{9EE3D3B9-5854-46AF-9143-879F4A3092CA}"/>
                </a:ext>
              </a:extLst>
            </p:cNvPr>
            <p:cNvCxnSpPr/>
            <p:nvPr/>
          </p:nvCxnSpPr>
          <p:spPr>
            <a:xfrm flipV="1">
              <a:off x="7226380" y="2529148"/>
              <a:ext cx="933015" cy="562095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703406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2750"/>
                                        <p:tgtEl>
                                          <p:spTgt spid="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2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8" grpId="0"/>
      <p:bldP spid="310" grpId="0"/>
      <p:bldP spid="318" grpId="0"/>
      <p:bldP spid="323" grpId="0"/>
      <p:bldP spid="111" grpId="0"/>
      <p:bldP spid="126" grpId="0"/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Θέση περιεχομένου 2"/>
          <p:cNvSpPr txBox="1">
            <a:spLocks/>
          </p:cNvSpPr>
          <p:nvPr/>
        </p:nvSpPr>
        <p:spPr>
          <a:xfrm>
            <a:off x="-10660" y="-3789"/>
            <a:ext cx="12192000" cy="51588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l-GR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ΑΝΩΣΗ – Αρχή του Αρχιμήδη</a:t>
            </a:r>
          </a:p>
        </p:txBody>
      </p:sp>
      <p:sp>
        <p:nvSpPr>
          <p:cNvPr id="115" name="TextBox 114"/>
          <p:cNvSpPr txBox="1"/>
          <p:nvPr/>
        </p:nvSpPr>
        <p:spPr>
          <a:xfrm>
            <a:off x="3846029" y="1745270"/>
            <a:ext cx="8335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 άνωση εξαρτάται από τον όγκο </a:t>
            </a:r>
            <a:r>
              <a:rPr lang="en-US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l-GR" b="1" baseline="-25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υ</a:t>
            </a:r>
            <a:r>
              <a:rPr lang="el-GR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της οριοθετημένης περιοχής και όχι από το σχήμα της.</a:t>
            </a:r>
            <a:endParaRPr lang="el-GR" sz="2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5" name="TextBox 124"/>
          <p:cNvSpPr txBox="1"/>
          <p:nvPr/>
        </p:nvSpPr>
        <p:spPr>
          <a:xfrm>
            <a:off x="3846029" y="2821061"/>
            <a:ext cx="76611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 συνισταμένη των υδροστατικών δυνάμεων, δηλαδή η άνωση </a:t>
            </a:r>
            <a:r>
              <a:rPr lang="en-US" sz="16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1600" b="1" baseline="-25000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δεν εξαρτάται από το υλικό του σώματος που μπορεί να υπάρχει μέσα στον οριοθετημένο όγκο.</a:t>
            </a:r>
            <a:endParaRPr lang="el-GR" sz="2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3" name="Ορθογώνιο 142"/>
          <p:cNvSpPr/>
          <p:nvPr/>
        </p:nvSpPr>
        <p:spPr>
          <a:xfrm>
            <a:off x="2515008" y="611699"/>
            <a:ext cx="17649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Αποδείξαμε ότι:</a:t>
            </a:r>
            <a:endParaRPr lang="el-GR" dirty="0"/>
          </a:p>
        </p:txBody>
      </p:sp>
      <p:grpSp>
        <p:nvGrpSpPr>
          <p:cNvPr id="156" name="Ομάδα 155"/>
          <p:cNvGrpSpPr/>
          <p:nvPr/>
        </p:nvGrpSpPr>
        <p:grpSpPr>
          <a:xfrm>
            <a:off x="294671" y="1173387"/>
            <a:ext cx="2207964" cy="2719754"/>
            <a:chOff x="294671" y="1173387"/>
            <a:chExt cx="2207964" cy="2719754"/>
          </a:xfrm>
        </p:grpSpPr>
        <p:grpSp>
          <p:nvGrpSpPr>
            <p:cNvPr id="6" name="Ομάδα 5"/>
            <p:cNvGrpSpPr/>
            <p:nvPr/>
          </p:nvGrpSpPr>
          <p:grpSpPr>
            <a:xfrm>
              <a:off x="294671" y="1173387"/>
              <a:ext cx="2207964" cy="2719754"/>
              <a:chOff x="316154" y="1513870"/>
              <a:chExt cx="3716587" cy="3101593"/>
            </a:xfrm>
          </p:grpSpPr>
          <p:grpSp>
            <p:nvGrpSpPr>
              <p:cNvPr id="8" name="Ομάδα 7"/>
              <p:cNvGrpSpPr/>
              <p:nvPr/>
            </p:nvGrpSpPr>
            <p:grpSpPr>
              <a:xfrm>
                <a:off x="316155" y="1513870"/>
                <a:ext cx="3716586" cy="3047999"/>
                <a:chOff x="316155" y="2074984"/>
                <a:chExt cx="3716586" cy="3047999"/>
              </a:xfrm>
            </p:grpSpPr>
            <p:grpSp>
              <p:nvGrpSpPr>
                <p:cNvPr id="10" name="Ομάδα 9"/>
                <p:cNvGrpSpPr/>
                <p:nvPr/>
              </p:nvGrpSpPr>
              <p:grpSpPr>
                <a:xfrm>
                  <a:off x="316155" y="2074984"/>
                  <a:ext cx="3716586" cy="3047999"/>
                  <a:chOff x="4618522" y="2004646"/>
                  <a:chExt cx="3716586" cy="3047999"/>
                </a:xfrm>
              </p:grpSpPr>
              <p:sp>
                <p:nvSpPr>
                  <p:cNvPr id="12" name="Κύλινδρος 11"/>
                  <p:cNvSpPr/>
                  <p:nvPr/>
                </p:nvSpPr>
                <p:spPr>
                  <a:xfrm>
                    <a:off x="4618522" y="2121876"/>
                    <a:ext cx="3716586" cy="2930769"/>
                  </a:xfrm>
                  <a:prstGeom prst="can">
                    <a:avLst/>
                  </a:prstGeom>
                  <a:solidFill>
                    <a:schemeClr val="accent1">
                      <a:alpha val="54000"/>
                    </a:schemeClr>
                  </a:solidFill>
                  <a:ln w="571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cxnSp>
                <p:nvCxnSpPr>
                  <p:cNvPr id="13" name="Ευθεία γραμμή σύνδεσης 12"/>
                  <p:cNvCxnSpPr/>
                  <p:nvPr/>
                </p:nvCxnSpPr>
                <p:spPr>
                  <a:xfrm flipV="1">
                    <a:off x="4618522" y="2004646"/>
                    <a:ext cx="0" cy="633046"/>
                  </a:xfrm>
                  <a:prstGeom prst="line">
                    <a:avLst/>
                  </a:prstGeom>
                  <a:ln w="571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" name="Ευθεία γραμμή σύνδεσης 13"/>
                  <p:cNvCxnSpPr/>
                  <p:nvPr/>
                </p:nvCxnSpPr>
                <p:spPr>
                  <a:xfrm flipV="1">
                    <a:off x="8334732" y="2004647"/>
                    <a:ext cx="0" cy="633046"/>
                  </a:xfrm>
                  <a:prstGeom prst="line">
                    <a:avLst/>
                  </a:prstGeom>
                  <a:ln w="571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1" name="TextBox 10"/>
                <p:cNvSpPr txBox="1"/>
                <p:nvPr/>
              </p:nvSpPr>
              <p:spPr>
                <a:xfrm>
                  <a:off x="405432" y="2839434"/>
                  <a:ext cx="680507" cy="456283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l-GR" sz="2000" b="1" i="1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ρ</a:t>
                  </a:r>
                  <a:r>
                    <a:rPr lang="el-GR" sz="2000" b="1" baseline="-25000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υ</a:t>
                  </a:r>
                  <a:endParaRPr lang="el-GR" sz="20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9" name="Τόξο 8"/>
              <p:cNvSpPr/>
              <p:nvPr/>
            </p:nvSpPr>
            <p:spPr>
              <a:xfrm>
                <a:off x="316154" y="3895463"/>
                <a:ext cx="3708001" cy="720000"/>
              </a:xfrm>
              <a:prstGeom prst="arc">
                <a:avLst>
                  <a:gd name="adj1" fmla="val 10826370"/>
                  <a:gd name="adj2" fmla="val 0"/>
                </a:avLst>
              </a:prstGeom>
              <a:ln w="38100">
                <a:solidFill>
                  <a:schemeClr val="tx1">
                    <a:lumMod val="50000"/>
                    <a:lumOff val="50000"/>
                  </a:schemeClr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sp>
          <p:nvSpPr>
            <p:cNvPr id="145" name="Ελεύθερη σχεδίαση 144"/>
            <p:cNvSpPr/>
            <p:nvPr/>
          </p:nvSpPr>
          <p:spPr>
            <a:xfrm>
              <a:off x="925201" y="2069118"/>
              <a:ext cx="808891" cy="921747"/>
            </a:xfrm>
            <a:custGeom>
              <a:avLst/>
              <a:gdLst>
                <a:gd name="connsiteX0" fmla="*/ 492369 w 1486399"/>
                <a:gd name="connsiteY0" fmla="*/ 23904 h 1758919"/>
                <a:gd name="connsiteX1" fmla="*/ 422031 w 1486399"/>
                <a:gd name="connsiteY1" fmla="*/ 82519 h 1758919"/>
                <a:gd name="connsiteX2" fmla="*/ 398584 w 1486399"/>
                <a:gd name="connsiteY2" fmla="*/ 105965 h 1758919"/>
                <a:gd name="connsiteX3" fmla="*/ 328246 w 1486399"/>
                <a:gd name="connsiteY3" fmla="*/ 141134 h 1758919"/>
                <a:gd name="connsiteX4" fmla="*/ 257908 w 1486399"/>
                <a:gd name="connsiteY4" fmla="*/ 211473 h 1758919"/>
                <a:gd name="connsiteX5" fmla="*/ 234461 w 1486399"/>
                <a:gd name="connsiteY5" fmla="*/ 246642 h 1758919"/>
                <a:gd name="connsiteX6" fmla="*/ 199292 w 1486399"/>
                <a:gd name="connsiteY6" fmla="*/ 270088 h 1758919"/>
                <a:gd name="connsiteX7" fmla="*/ 152400 w 1486399"/>
                <a:gd name="connsiteY7" fmla="*/ 305258 h 1758919"/>
                <a:gd name="connsiteX8" fmla="*/ 128954 w 1486399"/>
                <a:gd name="connsiteY8" fmla="*/ 340427 h 1758919"/>
                <a:gd name="connsiteX9" fmla="*/ 93784 w 1486399"/>
                <a:gd name="connsiteY9" fmla="*/ 375596 h 1758919"/>
                <a:gd name="connsiteX10" fmla="*/ 46892 w 1486399"/>
                <a:gd name="connsiteY10" fmla="*/ 445934 h 1758919"/>
                <a:gd name="connsiteX11" fmla="*/ 23446 w 1486399"/>
                <a:gd name="connsiteY11" fmla="*/ 516273 h 1758919"/>
                <a:gd name="connsiteX12" fmla="*/ 0 w 1486399"/>
                <a:gd name="connsiteY12" fmla="*/ 610058 h 1758919"/>
                <a:gd name="connsiteX13" fmla="*/ 11723 w 1486399"/>
                <a:gd name="connsiteY13" fmla="*/ 1149319 h 1758919"/>
                <a:gd name="connsiteX14" fmla="*/ 58615 w 1486399"/>
                <a:gd name="connsiteY14" fmla="*/ 1266550 h 1758919"/>
                <a:gd name="connsiteX15" fmla="*/ 82061 w 1486399"/>
                <a:gd name="connsiteY15" fmla="*/ 1360334 h 1758919"/>
                <a:gd name="connsiteX16" fmla="*/ 93784 w 1486399"/>
                <a:gd name="connsiteY16" fmla="*/ 1395504 h 1758919"/>
                <a:gd name="connsiteX17" fmla="*/ 117231 w 1486399"/>
                <a:gd name="connsiteY17" fmla="*/ 1418950 h 1758919"/>
                <a:gd name="connsiteX18" fmla="*/ 175846 w 1486399"/>
                <a:gd name="connsiteY18" fmla="*/ 1524458 h 1758919"/>
                <a:gd name="connsiteX19" fmla="*/ 234461 w 1486399"/>
                <a:gd name="connsiteY19" fmla="*/ 1606519 h 1758919"/>
                <a:gd name="connsiteX20" fmla="*/ 257908 w 1486399"/>
                <a:gd name="connsiteY20" fmla="*/ 1653411 h 1758919"/>
                <a:gd name="connsiteX21" fmla="*/ 363415 w 1486399"/>
                <a:gd name="connsiteY21" fmla="*/ 1747196 h 1758919"/>
                <a:gd name="connsiteX22" fmla="*/ 445477 w 1486399"/>
                <a:gd name="connsiteY22" fmla="*/ 1758919 h 1758919"/>
                <a:gd name="connsiteX23" fmla="*/ 633046 w 1486399"/>
                <a:gd name="connsiteY23" fmla="*/ 1747196 h 1758919"/>
                <a:gd name="connsiteX24" fmla="*/ 679938 w 1486399"/>
                <a:gd name="connsiteY24" fmla="*/ 1712027 h 1758919"/>
                <a:gd name="connsiteX25" fmla="*/ 762000 w 1486399"/>
                <a:gd name="connsiteY25" fmla="*/ 1700304 h 1758919"/>
                <a:gd name="connsiteX26" fmla="*/ 844061 w 1486399"/>
                <a:gd name="connsiteY26" fmla="*/ 1641688 h 1758919"/>
                <a:gd name="connsiteX27" fmla="*/ 879231 w 1486399"/>
                <a:gd name="connsiteY27" fmla="*/ 1629965 h 1758919"/>
                <a:gd name="connsiteX28" fmla="*/ 926123 w 1486399"/>
                <a:gd name="connsiteY28" fmla="*/ 1606519 h 1758919"/>
                <a:gd name="connsiteX29" fmla="*/ 973015 w 1486399"/>
                <a:gd name="connsiteY29" fmla="*/ 1594796 h 1758919"/>
                <a:gd name="connsiteX30" fmla="*/ 1101969 w 1486399"/>
                <a:gd name="connsiteY30" fmla="*/ 1559627 h 1758919"/>
                <a:gd name="connsiteX31" fmla="*/ 1148861 w 1486399"/>
                <a:gd name="connsiteY31" fmla="*/ 1536181 h 1758919"/>
                <a:gd name="connsiteX32" fmla="*/ 1184031 w 1486399"/>
                <a:gd name="connsiteY32" fmla="*/ 1512734 h 1758919"/>
                <a:gd name="connsiteX33" fmla="*/ 1219200 w 1486399"/>
                <a:gd name="connsiteY33" fmla="*/ 1501011 h 1758919"/>
                <a:gd name="connsiteX34" fmla="*/ 1266092 w 1486399"/>
                <a:gd name="connsiteY34" fmla="*/ 1477565 h 1758919"/>
                <a:gd name="connsiteX35" fmla="*/ 1324708 w 1486399"/>
                <a:gd name="connsiteY35" fmla="*/ 1430673 h 1758919"/>
                <a:gd name="connsiteX36" fmla="*/ 1359877 w 1486399"/>
                <a:gd name="connsiteY36" fmla="*/ 1407227 h 1758919"/>
                <a:gd name="connsiteX37" fmla="*/ 1383323 w 1486399"/>
                <a:gd name="connsiteY37" fmla="*/ 1360334 h 1758919"/>
                <a:gd name="connsiteX38" fmla="*/ 1430215 w 1486399"/>
                <a:gd name="connsiteY38" fmla="*/ 1301719 h 1758919"/>
                <a:gd name="connsiteX39" fmla="*/ 1441938 w 1486399"/>
                <a:gd name="connsiteY39" fmla="*/ 1254827 h 1758919"/>
                <a:gd name="connsiteX40" fmla="*/ 1477108 w 1486399"/>
                <a:gd name="connsiteY40" fmla="*/ 1067258 h 1758919"/>
                <a:gd name="connsiteX41" fmla="*/ 1441938 w 1486399"/>
                <a:gd name="connsiteY41" fmla="*/ 739011 h 1758919"/>
                <a:gd name="connsiteX42" fmla="*/ 1406769 w 1486399"/>
                <a:gd name="connsiteY42" fmla="*/ 703842 h 1758919"/>
                <a:gd name="connsiteX43" fmla="*/ 1359877 w 1486399"/>
                <a:gd name="connsiteY43" fmla="*/ 610058 h 1758919"/>
                <a:gd name="connsiteX44" fmla="*/ 1312984 w 1486399"/>
                <a:gd name="connsiteY44" fmla="*/ 539719 h 1758919"/>
                <a:gd name="connsiteX45" fmla="*/ 1289538 w 1486399"/>
                <a:gd name="connsiteY45" fmla="*/ 504550 h 1758919"/>
                <a:gd name="connsiteX46" fmla="*/ 1195754 w 1486399"/>
                <a:gd name="connsiteY46" fmla="*/ 434211 h 1758919"/>
                <a:gd name="connsiteX47" fmla="*/ 1101969 w 1486399"/>
                <a:gd name="connsiteY47" fmla="*/ 363873 h 1758919"/>
                <a:gd name="connsiteX48" fmla="*/ 1066800 w 1486399"/>
                <a:gd name="connsiteY48" fmla="*/ 340427 h 1758919"/>
                <a:gd name="connsiteX49" fmla="*/ 949569 w 1486399"/>
                <a:gd name="connsiteY49" fmla="*/ 211473 h 1758919"/>
                <a:gd name="connsiteX50" fmla="*/ 926123 w 1486399"/>
                <a:gd name="connsiteY50" fmla="*/ 176304 h 1758919"/>
                <a:gd name="connsiteX51" fmla="*/ 879231 w 1486399"/>
                <a:gd name="connsiteY51" fmla="*/ 117688 h 1758919"/>
                <a:gd name="connsiteX52" fmla="*/ 797169 w 1486399"/>
                <a:gd name="connsiteY52" fmla="*/ 35627 h 1758919"/>
                <a:gd name="connsiteX53" fmla="*/ 691661 w 1486399"/>
                <a:gd name="connsiteY53" fmla="*/ 23904 h 1758919"/>
                <a:gd name="connsiteX54" fmla="*/ 644769 w 1486399"/>
                <a:gd name="connsiteY54" fmla="*/ 12181 h 1758919"/>
                <a:gd name="connsiteX55" fmla="*/ 527538 w 1486399"/>
                <a:gd name="connsiteY55" fmla="*/ 12181 h 1758919"/>
                <a:gd name="connsiteX56" fmla="*/ 492369 w 1486399"/>
                <a:gd name="connsiteY56" fmla="*/ 23904 h 1758919"/>
                <a:gd name="connsiteX0" fmla="*/ 559932 w 1553962"/>
                <a:gd name="connsiteY0" fmla="*/ 23904 h 1758919"/>
                <a:gd name="connsiteX1" fmla="*/ 489594 w 1553962"/>
                <a:gd name="connsiteY1" fmla="*/ 82519 h 1758919"/>
                <a:gd name="connsiteX2" fmla="*/ 466147 w 1553962"/>
                <a:gd name="connsiteY2" fmla="*/ 105965 h 1758919"/>
                <a:gd name="connsiteX3" fmla="*/ 395809 w 1553962"/>
                <a:gd name="connsiteY3" fmla="*/ 141134 h 1758919"/>
                <a:gd name="connsiteX4" fmla="*/ 325471 w 1553962"/>
                <a:gd name="connsiteY4" fmla="*/ 211473 h 1758919"/>
                <a:gd name="connsiteX5" fmla="*/ 302024 w 1553962"/>
                <a:gd name="connsiteY5" fmla="*/ 246642 h 1758919"/>
                <a:gd name="connsiteX6" fmla="*/ 266855 w 1553962"/>
                <a:gd name="connsiteY6" fmla="*/ 270088 h 1758919"/>
                <a:gd name="connsiteX7" fmla="*/ 219963 w 1553962"/>
                <a:gd name="connsiteY7" fmla="*/ 305258 h 1758919"/>
                <a:gd name="connsiteX8" fmla="*/ 196517 w 1553962"/>
                <a:gd name="connsiteY8" fmla="*/ 340427 h 1758919"/>
                <a:gd name="connsiteX9" fmla="*/ 161347 w 1553962"/>
                <a:gd name="connsiteY9" fmla="*/ 375596 h 1758919"/>
                <a:gd name="connsiteX10" fmla="*/ 114455 w 1553962"/>
                <a:gd name="connsiteY10" fmla="*/ 445934 h 1758919"/>
                <a:gd name="connsiteX11" fmla="*/ 91009 w 1553962"/>
                <a:gd name="connsiteY11" fmla="*/ 516273 h 1758919"/>
                <a:gd name="connsiteX12" fmla="*/ 0 w 1553962"/>
                <a:gd name="connsiteY12" fmla="*/ 699540 h 1758919"/>
                <a:gd name="connsiteX13" fmla="*/ 79286 w 1553962"/>
                <a:gd name="connsiteY13" fmla="*/ 1149319 h 1758919"/>
                <a:gd name="connsiteX14" fmla="*/ 126178 w 1553962"/>
                <a:gd name="connsiteY14" fmla="*/ 1266550 h 1758919"/>
                <a:gd name="connsiteX15" fmla="*/ 149624 w 1553962"/>
                <a:gd name="connsiteY15" fmla="*/ 1360334 h 1758919"/>
                <a:gd name="connsiteX16" fmla="*/ 161347 w 1553962"/>
                <a:gd name="connsiteY16" fmla="*/ 1395504 h 1758919"/>
                <a:gd name="connsiteX17" fmla="*/ 184794 w 1553962"/>
                <a:gd name="connsiteY17" fmla="*/ 1418950 h 1758919"/>
                <a:gd name="connsiteX18" fmla="*/ 243409 w 1553962"/>
                <a:gd name="connsiteY18" fmla="*/ 1524458 h 1758919"/>
                <a:gd name="connsiteX19" fmla="*/ 302024 w 1553962"/>
                <a:gd name="connsiteY19" fmla="*/ 1606519 h 1758919"/>
                <a:gd name="connsiteX20" fmla="*/ 325471 w 1553962"/>
                <a:gd name="connsiteY20" fmla="*/ 1653411 h 1758919"/>
                <a:gd name="connsiteX21" fmla="*/ 430978 w 1553962"/>
                <a:gd name="connsiteY21" fmla="*/ 1747196 h 1758919"/>
                <a:gd name="connsiteX22" fmla="*/ 513040 w 1553962"/>
                <a:gd name="connsiteY22" fmla="*/ 1758919 h 1758919"/>
                <a:gd name="connsiteX23" fmla="*/ 700609 w 1553962"/>
                <a:gd name="connsiteY23" fmla="*/ 1747196 h 1758919"/>
                <a:gd name="connsiteX24" fmla="*/ 747501 w 1553962"/>
                <a:gd name="connsiteY24" fmla="*/ 1712027 h 1758919"/>
                <a:gd name="connsiteX25" fmla="*/ 829563 w 1553962"/>
                <a:gd name="connsiteY25" fmla="*/ 1700304 h 1758919"/>
                <a:gd name="connsiteX26" fmla="*/ 911624 w 1553962"/>
                <a:gd name="connsiteY26" fmla="*/ 1641688 h 1758919"/>
                <a:gd name="connsiteX27" fmla="*/ 946794 w 1553962"/>
                <a:gd name="connsiteY27" fmla="*/ 1629965 h 1758919"/>
                <a:gd name="connsiteX28" fmla="*/ 993686 w 1553962"/>
                <a:gd name="connsiteY28" fmla="*/ 1606519 h 1758919"/>
                <a:gd name="connsiteX29" fmla="*/ 1040578 w 1553962"/>
                <a:gd name="connsiteY29" fmla="*/ 1594796 h 1758919"/>
                <a:gd name="connsiteX30" fmla="*/ 1169532 w 1553962"/>
                <a:gd name="connsiteY30" fmla="*/ 1559627 h 1758919"/>
                <a:gd name="connsiteX31" fmla="*/ 1216424 w 1553962"/>
                <a:gd name="connsiteY31" fmla="*/ 1536181 h 1758919"/>
                <a:gd name="connsiteX32" fmla="*/ 1251594 w 1553962"/>
                <a:gd name="connsiteY32" fmla="*/ 1512734 h 1758919"/>
                <a:gd name="connsiteX33" fmla="*/ 1286763 w 1553962"/>
                <a:gd name="connsiteY33" fmla="*/ 1501011 h 1758919"/>
                <a:gd name="connsiteX34" fmla="*/ 1333655 w 1553962"/>
                <a:gd name="connsiteY34" fmla="*/ 1477565 h 1758919"/>
                <a:gd name="connsiteX35" fmla="*/ 1392271 w 1553962"/>
                <a:gd name="connsiteY35" fmla="*/ 1430673 h 1758919"/>
                <a:gd name="connsiteX36" fmla="*/ 1427440 w 1553962"/>
                <a:gd name="connsiteY36" fmla="*/ 1407227 h 1758919"/>
                <a:gd name="connsiteX37" fmla="*/ 1450886 w 1553962"/>
                <a:gd name="connsiteY37" fmla="*/ 1360334 h 1758919"/>
                <a:gd name="connsiteX38" fmla="*/ 1497778 w 1553962"/>
                <a:gd name="connsiteY38" fmla="*/ 1301719 h 1758919"/>
                <a:gd name="connsiteX39" fmla="*/ 1509501 w 1553962"/>
                <a:gd name="connsiteY39" fmla="*/ 1254827 h 1758919"/>
                <a:gd name="connsiteX40" fmla="*/ 1544671 w 1553962"/>
                <a:gd name="connsiteY40" fmla="*/ 1067258 h 1758919"/>
                <a:gd name="connsiteX41" fmla="*/ 1509501 w 1553962"/>
                <a:gd name="connsiteY41" fmla="*/ 739011 h 1758919"/>
                <a:gd name="connsiteX42" fmla="*/ 1474332 w 1553962"/>
                <a:gd name="connsiteY42" fmla="*/ 703842 h 1758919"/>
                <a:gd name="connsiteX43" fmla="*/ 1427440 w 1553962"/>
                <a:gd name="connsiteY43" fmla="*/ 610058 h 1758919"/>
                <a:gd name="connsiteX44" fmla="*/ 1380547 w 1553962"/>
                <a:gd name="connsiteY44" fmla="*/ 539719 h 1758919"/>
                <a:gd name="connsiteX45" fmla="*/ 1357101 w 1553962"/>
                <a:gd name="connsiteY45" fmla="*/ 504550 h 1758919"/>
                <a:gd name="connsiteX46" fmla="*/ 1263317 w 1553962"/>
                <a:gd name="connsiteY46" fmla="*/ 434211 h 1758919"/>
                <a:gd name="connsiteX47" fmla="*/ 1169532 w 1553962"/>
                <a:gd name="connsiteY47" fmla="*/ 363873 h 1758919"/>
                <a:gd name="connsiteX48" fmla="*/ 1134363 w 1553962"/>
                <a:gd name="connsiteY48" fmla="*/ 340427 h 1758919"/>
                <a:gd name="connsiteX49" fmla="*/ 1017132 w 1553962"/>
                <a:gd name="connsiteY49" fmla="*/ 211473 h 1758919"/>
                <a:gd name="connsiteX50" fmla="*/ 993686 w 1553962"/>
                <a:gd name="connsiteY50" fmla="*/ 176304 h 1758919"/>
                <a:gd name="connsiteX51" fmla="*/ 946794 w 1553962"/>
                <a:gd name="connsiteY51" fmla="*/ 117688 h 1758919"/>
                <a:gd name="connsiteX52" fmla="*/ 864732 w 1553962"/>
                <a:gd name="connsiteY52" fmla="*/ 35627 h 1758919"/>
                <a:gd name="connsiteX53" fmla="*/ 759224 w 1553962"/>
                <a:gd name="connsiteY53" fmla="*/ 23904 h 1758919"/>
                <a:gd name="connsiteX54" fmla="*/ 712332 w 1553962"/>
                <a:gd name="connsiteY54" fmla="*/ 12181 h 1758919"/>
                <a:gd name="connsiteX55" fmla="*/ 595101 w 1553962"/>
                <a:gd name="connsiteY55" fmla="*/ 12181 h 1758919"/>
                <a:gd name="connsiteX56" fmla="*/ 559932 w 1553962"/>
                <a:gd name="connsiteY56" fmla="*/ 23904 h 17589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</a:cxnLst>
              <a:rect l="l" t="t" r="r" b="b"/>
              <a:pathLst>
                <a:path w="1553962" h="1758919">
                  <a:moveTo>
                    <a:pt x="559932" y="23904"/>
                  </a:moveTo>
                  <a:cubicBezTo>
                    <a:pt x="542348" y="35627"/>
                    <a:pt x="512563" y="62422"/>
                    <a:pt x="489594" y="82519"/>
                  </a:cubicBezTo>
                  <a:cubicBezTo>
                    <a:pt x="481276" y="89797"/>
                    <a:pt x="475625" y="100278"/>
                    <a:pt x="466147" y="105965"/>
                  </a:cubicBezTo>
                  <a:cubicBezTo>
                    <a:pt x="403478" y="143566"/>
                    <a:pt x="457375" y="86408"/>
                    <a:pt x="395809" y="141134"/>
                  </a:cubicBezTo>
                  <a:cubicBezTo>
                    <a:pt x="371027" y="163163"/>
                    <a:pt x="343864" y="183884"/>
                    <a:pt x="325471" y="211473"/>
                  </a:cubicBezTo>
                  <a:cubicBezTo>
                    <a:pt x="317655" y="223196"/>
                    <a:pt x="311987" y="236679"/>
                    <a:pt x="302024" y="246642"/>
                  </a:cubicBezTo>
                  <a:cubicBezTo>
                    <a:pt x="292061" y="256605"/>
                    <a:pt x="278320" y="261899"/>
                    <a:pt x="266855" y="270088"/>
                  </a:cubicBezTo>
                  <a:cubicBezTo>
                    <a:pt x="250956" y="281445"/>
                    <a:pt x="233779" y="291442"/>
                    <a:pt x="219963" y="305258"/>
                  </a:cubicBezTo>
                  <a:cubicBezTo>
                    <a:pt x="210000" y="315221"/>
                    <a:pt x="205537" y="329603"/>
                    <a:pt x="196517" y="340427"/>
                  </a:cubicBezTo>
                  <a:cubicBezTo>
                    <a:pt x="185903" y="353163"/>
                    <a:pt x="171526" y="362509"/>
                    <a:pt x="161347" y="375596"/>
                  </a:cubicBezTo>
                  <a:cubicBezTo>
                    <a:pt x="144047" y="397839"/>
                    <a:pt x="114455" y="445934"/>
                    <a:pt x="114455" y="445934"/>
                  </a:cubicBezTo>
                  <a:cubicBezTo>
                    <a:pt x="106640" y="469380"/>
                    <a:pt x="110085" y="474005"/>
                    <a:pt x="91009" y="516273"/>
                  </a:cubicBezTo>
                  <a:cubicBezTo>
                    <a:pt x="71933" y="558541"/>
                    <a:pt x="30336" y="638451"/>
                    <a:pt x="0" y="699540"/>
                  </a:cubicBezTo>
                  <a:cubicBezTo>
                    <a:pt x="3908" y="879294"/>
                    <a:pt x="58256" y="1054817"/>
                    <a:pt x="79286" y="1149319"/>
                  </a:cubicBezTo>
                  <a:cubicBezTo>
                    <a:pt x="100316" y="1243821"/>
                    <a:pt x="109759" y="1217292"/>
                    <a:pt x="126178" y="1266550"/>
                  </a:cubicBezTo>
                  <a:cubicBezTo>
                    <a:pt x="136368" y="1297120"/>
                    <a:pt x="139434" y="1329764"/>
                    <a:pt x="149624" y="1360334"/>
                  </a:cubicBezTo>
                  <a:cubicBezTo>
                    <a:pt x="153532" y="1372057"/>
                    <a:pt x="154989" y="1384908"/>
                    <a:pt x="161347" y="1395504"/>
                  </a:cubicBezTo>
                  <a:cubicBezTo>
                    <a:pt x="167034" y="1404982"/>
                    <a:pt x="176978" y="1411135"/>
                    <a:pt x="184794" y="1418950"/>
                  </a:cubicBezTo>
                  <a:cubicBezTo>
                    <a:pt x="213483" y="1505016"/>
                    <a:pt x="190765" y="1471812"/>
                    <a:pt x="243409" y="1524458"/>
                  </a:cubicBezTo>
                  <a:cubicBezTo>
                    <a:pt x="268341" y="1599255"/>
                    <a:pt x="235269" y="1517514"/>
                    <a:pt x="302024" y="1606519"/>
                  </a:cubicBezTo>
                  <a:cubicBezTo>
                    <a:pt x="312510" y="1620500"/>
                    <a:pt x="316801" y="1638238"/>
                    <a:pt x="325471" y="1653411"/>
                  </a:cubicBezTo>
                  <a:cubicBezTo>
                    <a:pt x="349098" y="1694757"/>
                    <a:pt x="382936" y="1734094"/>
                    <a:pt x="430978" y="1747196"/>
                  </a:cubicBezTo>
                  <a:cubicBezTo>
                    <a:pt x="457636" y="1754466"/>
                    <a:pt x="485686" y="1755011"/>
                    <a:pt x="513040" y="1758919"/>
                  </a:cubicBezTo>
                  <a:cubicBezTo>
                    <a:pt x="575563" y="1755011"/>
                    <a:pt x="639181" y="1759482"/>
                    <a:pt x="700609" y="1747196"/>
                  </a:cubicBezTo>
                  <a:cubicBezTo>
                    <a:pt x="719768" y="1743364"/>
                    <a:pt x="729139" y="1718704"/>
                    <a:pt x="747501" y="1712027"/>
                  </a:cubicBezTo>
                  <a:cubicBezTo>
                    <a:pt x="773469" y="1702584"/>
                    <a:pt x="802209" y="1704212"/>
                    <a:pt x="829563" y="1700304"/>
                  </a:cubicBezTo>
                  <a:cubicBezTo>
                    <a:pt x="991480" y="1619345"/>
                    <a:pt x="769042" y="1736743"/>
                    <a:pt x="911624" y="1641688"/>
                  </a:cubicBezTo>
                  <a:cubicBezTo>
                    <a:pt x="921906" y="1634833"/>
                    <a:pt x="935436" y="1634833"/>
                    <a:pt x="946794" y="1629965"/>
                  </a:cubicBezTo>
                  <a:cubicBezTo>
                    <a:pt x="962857" y="1623081"/>
                    <a:pt x="977323" y="1612655"/>
                    <a:pt x="993686" y="1606519"/>
                  </a:cubicBezTo>
                  <a:cubicBezTo>
                    <a:pt x="1008772" y="1600862"/>
                    <a:pt x="1025293" y="1599891"/>
                    <a:pt x="1040578" y="1594796"/>
                  </a:cubicBezTo>
                  <a:cubicBezTo>
                    <a:pt x="1153536" y="1557144"/>
                    <a:pt x="1041983" y="1580885"/>
                    <a:pt x="1169532" y="1559627"/>
                  </a:cubicBezTo>
                  <a:cubicBezTo>
                    <a:pt x="1185163" y="1551812"/>
                    <a:pt x="1201251" y="1544851"/>
                    <a:pt x="1216424" y="1536181"/>
                  </a:cubicBezTo>
                  <a:cubicBezTo>
                    <a:pt x="1228657" y="1529190"/>
                    <a:pt x="1238992" y="1519035"/>
                    <a:pt x="1251594" y="1512734"/>
                  </a:cubicBezTo>
                  <a:cubicBezTo>
                    <a:pt x="1262647" y="1507208"/>
                    <a:pt x="1275405" y="1505879"/>
                    <a:pt x="1286763" y="1501011"/>
                  </a:cubicBezTo>
                  <a:cubicBezTo>
                    <a:pt x="1302826" y="1494127"/>
                    <a:pt x="1318482" y="1486235"/>
                    <a:pt x="1333655" y="1477565"/>
                  </a:cubicBezTo>
                  <a:cubicBezTo>
                    <a:pt x="1396795" y="1441485"/>
                    <a:pt x="1344133" y="1469183"/>
                    <a:pt x="1392271" y="1430673"/>
                  </a:cubicBezTo>
                  <a:cubicBezTo>
                    <a:pt x="1403273" y="1421872"/>
                    <a:pt x="1415717" y="1415042"/>
                    <a:pt x="1427440" y="1407227"/>
                  </a:cubicBezTo>
                  <a:cubicBezTo>
                    <a:pt x="1435255" y="1391596"/>
                    <a:pt x="1441192" y="1374875"/>
                    <a:pt x="1450886" y="1360334"/>
                  </a:cubicBezTo>
                  <a:cubicBezTo>
                    <a:pt x="1464765" y="1339515"/>
                    <a:pt x="1485627" y="1323592"/>
                    <a:pt x="1497778" y="1301719"/>
                  </a:cubicBezTo>
                  <a:cubicBezTo>
                    <a:pt x="1505603" y="1287635"/>
                    <a:pt x="1506125" y="1270581"/>
                    <a:pt x="1509501" y="1254827"/>
                  </a:cubicBezTo>
                  <a:cubicBezTo>
                    <a:pt x="1530579" y="1156465"/>
                    <a:pt x="1530588" y="1151748"/>
                    <a:pt x="1544671" y="1067258"/>
                  </a:cubicBezTo>
                  <a:cubicBezTo>
                    <a:pt x="1539179" y="929979"/>
                    <a:pt x="1586200" y="831051"/>
                    <a:pt x="1509501" y="739011"/>
                  </a:cubicBezTo>
                  <a:cubicBezTo>
                    <a:pt x="1498888" y="726275"/>
                    <a:pt x="1486055" y="715565"/>
                    <a:pt x="1474332" y="703842"/>
                  </a:cubicBezTo>
                  <a:cubicBezTo>
                    <a:pt x="1456501" y="632518"/>
                    <a:pt x="1473937" y="676481"/>
                    <a:pt x="1427440" y="610058"/>
                  </a:cubicBezTo>
                  <a:cubicBezTo>
                    <a:pt x="1411280" y="586973"/>
                    <a:pt x="1396178" y="563165"/>
                    <a:pt x="1380547" y="539719"/>
                  </a:cubicBezTo>
                  <a:cubicBezTo>
                    <a:pt x="1372732" y="527996"/>
                    <a:pt x="1368103" y="513352"/>
                    <a:pt x="1357101" y="504550"/>
                  </a:cubicBezTo>
                  <a:cubicBezTo>
                    <a:pt x="1204661" y="382598"/>
                    <a:pt x="1365942" y="508848"/>
                    <a:pt x="1263317" y="434211"/>
                  </a:cubicBezTo>
                  <a:cubicBezTo>
                    <a:pt x="1231714" y="411227"/>
                    <a:pt x="1202046" y="385549"/>
                    <a:pt x="1169532" y="363873"/>
                  </a:cubicBezTo>
                  <a:cubicBezTo>
                    <a:pt x="1157809" y="356058"/>
                    <a:pt x="1144893" y="349787"/>
                    <a:pt x="1134363" y="340427"/>
                  </a:cubicBezTo>
                  <a:cubicBezTo>
                    <a:pt x="1085137" y="296671"/>
                    <a:pt x="1055454" y="262570"/>
                    <a:pt x="1017132" y="211473"/>
                  </a:cubicBezTo>
                  <a:cubicBezTo>
                    <a:pt x="1008678" y="200202"/>
                    <a:pt x="1001501" y="188027"/>
                    <a:pt x="993686" y="176304"/>
                  </a:cubicBezTo>
                  <a:cubicBezTo>
                    <a:pt x="967287" y="97105"/>
                    <a:pt x="1003898" y="182949"/>
                    <a:pt x="946794" y="117688"/>
                  </a:cubicBezTo>
                  <a:cubicBezTo>
                    <a:pt x="897484" y="61335"/>
                    <a:pt x="924688" y="45620"/>
                    <a:pt x="864732" y="35627"/>
                  </a:cubicBezTo>
                  <a:cubicBezTo>
                    <a:pt x="829828" y="29810"/>
                    <a:pt x="794393" y="27812"/>
                    <a:pt x="759224" y="23904"/>
                  </a:cubicBezTo>
                  <a:cubicBezTo>
                    <a:pt x="743593" y="19996"/>
                    <a:pt x="728184" y="15063"/>
                    <a:pt x="712332" y="12181"/>
                  </a:cubicBezTo>
                  <a:cubicBezTo>
                    <a:pt x="669553" y="4403"/>
                    <a:pt x="633446" y="-10825"/>
                    <a:pt x="595101" y="12181"/>
                  </a:cubicBezTo>
                  <a:cubicBezTo>
                    <a:pt x="585623" y="17867"/>
                    <a:pt x="577516" y="12181"/>
                    <a:pt x="559932" y="23904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98000">
                  <a:schemeClr val="accent1">
                    <a:lumMod val="60000"/>
                    <a:lumOff val="40000"/>
                  </a:schemeClr>
                </a:gs>
                <a:gs pos="87000">
                  <a:schemeClr val="accent1">
                    <a:lumMod val="72000"/>
                  </a:schemeClr>
                </a:gs>
                <a:gs pos="43000">
                  <a:schemeClr val="accent1">
                    <a:lumMod val="95000"/>
                    <a:lumOff val="5000"/>
                  </a:schemeClr>
                </a:gs>
              </a:gsLst>
              <a:path path="circle">
                <a:fillToRect l="50000" t="50000" r="50000" b="50000"/>
              </a:path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165" name="Ομάδα 164"/>
          <p:cNvGrpSpPr/>
          <p:nvPr/>
        </p:nvGrpSpPr>
        <p:grpSpPr>
          <a:xfrm>
            <a:off x="1235054" y="576589"/>
            <a:ext cx="9494196" cy="2023735"/>
            <a:chOff x="1235054" y="576589"/>
            <a:chExt cx="9494196" cy="2023735"/>
          </a:xfrm>
        </p:grpSpPr>
        <p:sp>
          <p:nvSpPr>
            <p:cNvPr id="140" name="TextBox 139"/>
            <p:cNvSpPr txBox="1"/>
            <p:nvPr/>
          </p:nvSpPr>
          <p:spPr>
            <a:xfrm>
              <a:off x="4279915" y="576589"/>
              <a:ext cx="644933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Η άνωση </a:t>
              </a:r>
              <a:r>
                <a:rPr lang="en-US" sz="2000" b="1" i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F</a:t>
              </a:r>
              <a:r>
                <a:rPr lang="en-US" sz="2000" b="1" baseline="-25000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</a:t>
              </a:r>
              <a:r>
                <a:rPr lang="en-US" sz="2000" b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εφαρμόζεται στο γεωμετρικό κέντρο του όγκου </a:t>
              </a:r>
              <a:r>
                <a:rPr lang="en-US" sz="1600" b="1" i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</a:t>
              </a:r>
              <a:r>
                <a:rPr lang="el-GR" b="1" baseline="-25000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υ</a:t>
              </a:r>
              <a:r>
                <a:rPr lang="en-US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και</a:t>
              </a:r>
              <a:r>
                <a:rPr lang="el-GR" sz="1600" b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έχει κατακόρυφη θετική κατεύθυνση με μέτρο:</a:t>
              </a:r>
              <a:endParaRPr lang="el-GR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1" name="Ορθογώνιο 140"/>
                <p:cNvSpPr/>
                <p:nvPr/>
              </p:nvSpPr>
              <p:spPr>
                <a:xfrm>
                  <a:off x="4216275" y="1245576"/>
                  <a:ext cx="1476494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𝑭</m:t>
                            </m:r>
                          </m:e>
                          <m:sub>
                            <m:r>
                              <a:rPr lang="en-US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𝑩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sSub>
                          <m:sSubPr>
                            <m:ctrlPr>
                              <a:rPr lang="el-GR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𝝆</m:t>
                            </m:r>
                          </m:e>
                          <m:sub>
                            <m:r>
                              <a:rPr lang="el-GR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𝝊</m:t>
                            </m:r>
                          </m:sub>
                        </m:sSub>
                        <m:sSub>
                          <m:sSubPr>
                            <m:ctrlPr>
                              <a:rPr lang="el-GR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𝑽</m:t>
                            </m:r>
                          </m:e>
                          <m:sub>
                            <m:r>
                              <a:rPr lang="el-GR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𝝊</m:t>
                            </m:r>
                          </m:sub>
                        </m:sSub>
                        <m:r>
                          <a:rPr lang="en-US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  <m:t>𝒈</m:t>
                        </m:r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141" name="Ορθογώνιο 14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216275" y="1245576"/>
                  <a:ext cx="1476494" cy="369332"/>
                </a:xfrm>
                <a:prstGeom prst="rect">
                  <a:avLst/>
                </a:prstGeom>
                <a:blipFill>
                  <a:blip r:embed="rId2"/>
                  <a:stretch>
                    <a:fillRect b="-655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33" name="Ομάδα 132"/>
            <p:cNvGrpSpPr/>
            <p:nvPr/>
          </p:nvGrpSpPr>
          <p:grpSpPr>
            <a:xfrm>
              <a:off x="1235054" y="2196440"/>
              <a:ext cx="480131" cy="403884"/>
              <a:chOff x="10545650" y="2197916"/>
              <a:chExt cx="480131" cy="403884"/>
            </a:xfrm>
          </p:grpSpPr>
          <p:sp>
            <p:nvSpPr>
              <p:cNvPr id="126" name="Οβάλ 125"/>
              <p:cNvSpPr/>
              <p:nvPr/>
            </p:nvSpPr>
            <p:spPr>
              <a:xfrm rot="5700000">
                <a:off x="10591064" y="2547800"/>
                <a:ext cx="54000" cy="54000"/>
              </a:xfrm>
              <a:prstGeom prst="ellipse">
                <a:avLst/>
              </a:prstGeom>
              <a:solidFill>
                <a:srgbClr val="002060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grpSp>
            <p:nvGrpSpPr>
              <p:cNvPr id="130" name="Ομάδα 129"/>
              <p:cNvGrpSpPr/>
              <p:nvPr/>
            </p:nvGrpSpPr>
            <p:grpSpPr>
              <a:xfrm>
                <a:off x="10545650" y="2197916"/>
                <a:ext cx="480131" cy="376884"/>
                <a:chOff x="1154220" y="2180361"/>
                <a:chExt cx="480131" cy="376884"/>
              </a:xfrm>
            </p:grpSpPr>
            <p:cxnSp>
              <p:nvCxnSpPr>
                <p:cNvPr id="131" name="Ευθύγραμμο βέλος σύνδεσης 130"/>
                <p:cNvCxnSpPr/>
                <p:nvPr/>
              </p:nvCxnSpPr>
              <p:spPr>
                <a:xfrm flipV="1">
                  <a:off x="1227291" y="2180361"/>
                  <a:ext cx="0" cy="360000"/>
                </a:xfrm>
                <a:prstGeom prst="straightConnector1">
                  <a:avLst/>
                </a:prstGeom>
                <a:ln w="38100">
                  <a:solidFill>
                    <a:srgbClr val="C00000"/>
                  </a:solidFill>
                  <a:headEnd w="med" len="lg"/>
                  <a:tailEnd type="triangle" w="sm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32" name="Ορθογώνιο 131"/>
                    <p:cNvSpPr/>
                    <p:nvPr/>
                  </p:nvSpPr>
                  <p:spPr>
                    <a:xfrm>
                      <a:off x="1154220" y="2218691"/>
                      <a:ext cx="480131" cy="338554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l-GR" sz="1600" b="1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600" b="1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𝑭</m:t>
                                </m:r>
                              </m:e>
                              <m:sub>
                                <m:r>
                                  <a:rPr lang="en-US" sz="1600" b="1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𝑩</m:t>
                                </m:r>
                              </m:sub>
                            </m:sSub>
                          </m:oMath>
                        </m:oMathPara>
                      </a14:m>
                      <a:endParaRPr lang="el-GR" sz="1600" dirty="0">
                        <a:solidFill>
                          <a:srgbClr val="C0000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132" name="Ορθογώνιο 131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154220" y="2218691"/>
                      <a:ext cx="480131" cy="338554"/>
                    </a:xfrm>
                    <a:prstGeom prst="rect">
                      <a:avLst/>
                    </a:prstGeom>
                    <a:blipFill>
                      <a:blip r:embed="rId3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</p:grpSp>
      </p:grpSp>
      <p:grpSp>
        <p:nvGrpSpPr>
          <p:cNvPr id="153" name="Ομάδα 152"/>
          <p:cNvGrpSpPr/>
          <p:nvPr/>
        </p:nvGrpSpPr>
        <p:grpSpPr>
          <a:xfrm>
            <a:off x="689512" y="1905192"/>
            <a:ext cx="11314919" cy="1439089"/>
            <a:chOff x="689512" y="1905192"/>
            <a:chExt cx="11314919" cy="1439089"/>
          </a:xfrm>
        </p:grpSpPr>
        <p:sp>
          <p:nvSpPr>
            <p:cNvPr id="116" name="TextBox 115"/>
            <p:cNvSpPr txBox="1"/>
            <p:nvPr/>
          </p:nvSpPr>
          <p:spPr>
            <a:xfrm>
              <a:off x="3836895" y="2155719"/>
              <a:ext cx="816753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Οι δυνάμεις που ασκούνται στην επιφάνεια που περιβάλει τον όγκο </a:t>
              </a:r>
              <a:r>
                <a:rPr lang="en-US" sz="1600" b="1" i="1" dirty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</a:t>
              </a:r>
              <a:r>
                <a:rPr lang="el-GR" sz="1600" b="1" baseline="-25000" dirty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υ</a:t>
              </a:r>
              <a:r>
                <a:rPr 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εξαρτώνται μόνο από τις </a:t>
              </a:r>
              <a:r>
                <a:rPr lang="el-GR" sz="16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ύδροστατικές</a:t>
              </a:r>
              <a:r>
                <a:rPr 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πιέσεις του υγρού που περιβάλει την οριοθετημένη περιοχή.</a:t>
              </a:r>
              <a:endParaRPr lang="el-GR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51" name="Ομάδα 150"/>
            <p:cNvGrpSpPr/>
            <p:nvPr/>
          </p:nvGrpSpPr>
          <p:grpSpPr>
            <a:xfrm>
              <a:off x="689512" y="1905192"/>
              <a:ext cx="1297336" cy="1439089"/>
              <a:chOff x="9930123" y="4359574"/>
              <a:chExt cx="1297336" cy="1439089"/>
            </a:xfrm>
          </p:grpSpPr>
          <p:cxnSp>
            <p:nvCxnSpPr>
              <p:cNvPr id="54" name="Ευθύγραμμο βέλος σύνδεσης 53"/>
              <p:cNvCxnSpPr/>
              <p:nvPr/>
            </p:nvCxnSpPr>
            <p:spPr>
              <a:xfrm flipV="1">
                <a:off x="10488597" y="5438663"/>
                <a:ext cx="0" cy="360000"/>
              </a:xfrm>
              <a:prstGeom prst="straightConnector1">
                <a:avLst/>
              </a:prstGeom>
              <a:ln w="38100">
                <a:solidFill>
                  <a:srgbClr val="C00000"/>
                </a:solidFill>
                <a:headEnd w="med" len="lg"/>
                <a:tailEnd type="triangle" w="sm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Ευθύγραμμο βέλος σύνδεσης 54"/>
              <p:cNvCxnSpPr/>
              <p:nvPr/>
            </p:nvCxnSpPr>
            <p:spPr>
              <a:xfrm>
                <a:off x="10490960" y="4359574"/>
                <a:ext cx="0" cy="144000"/>
              </a:xfrm>
              <a:prstGeom prst="straightConnector1">
                <a:avLst/>
              </a:prstGeom>
              <a:ln w="38100">
                <a:solidFill>
                  <a:srgbClr val="C00000"/>
                </a:solidFill>
                <a:headEnd w="med" len="lg"/>
                <a:tailEnd type="triangle" w="sm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Ευθύγραμμο βέλος σύνδεσης 55"/>
              <p:cNvCxnSpPr/>
              <p:nvPr/>
            </p:nvCxnSpPr>
            <p:spPr>
              <a:xfrm rot="18780000" flipV="1">
                <a:off x="11004609" y="5212261"/>
                <a:ext cx="0" cy="288000"/>
              </a:xfrm>
              <a:prstGeom prst="straightConnector1">
                <a:avLst/>
              </a:prstGeom>
              <a:ln w="38100">
                <a:solidFill>
                  <a:srgbClr val="C00000"/>
                </a:solidFill>
                <a:headEnd w="med" len="lg"/>
                <a:tailEnd type="triangle" w="sm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Ευθύγραμμο βέλος σύνδεσης 56"/>
              <p:cNvCxnSpPr/>
              <p:nvPr/>
            </p:nvCxnSpPr>
            <p:spPr>
              <a:xfrm rot="20580000" flipV="1">
                <a:off x="10757753" y="5321318"/>
                <a:ext cx="0" cy="324000"/>
              </a:xfrm>
              <a:prstGeom prst="straightConnector1">
                <a:avLst/>
              </a:prstGeom>
              <a:ln w="38100">
                <a:solidFill>
                  <a:srgbClr val="C00000"/>
                </a:solidFill>
                <a:headEnd w="med" len="lg"/>
                <a:tailEnd type="triangle" w="sm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Ευθύγραμμο βέλος σύνδεσης 57"/>
              <p:cNvCxnSpPr/>
              <p:nvPr/>
            </p:nvCxnSpPr>
            <p:spPr>
              <a:xfrm rot="16440000" flipV="1">
                <a:off x="11101459" y="4959139"/>
                <a:ext cx="0" cy="252000"/>
              </a:xfrm>
              <a:prstGeom prst="straightConnector1">
                <a:avLst/>
              </a:prstGeom>
              <a:ln w="38100">
                <a:solidFill>
                  <a:srgbClr val="C00000"/>
                </a:solidFill>
                <a:headEnd w="med" len="lg"/>
                <a:tailEnd type="triangle" w="sm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Ευθύγραμμο βέλος σύνδεσης 58"/>
              <p:cNvCxnSpPr/>
              <p:nvPr/>
            </p:nvCxnSpPr>
            <p:spPr>
              <a:xfrm rot="14100000" flipV="1">
                <a:off x="10998689" y="4670610"/>
                <a:ext cx="0" cy="216000"/>
              </a:xfrm>
              <a:prstGeom prst="straightConnector1">
                <a:avLst/>
              </a:prstGeom>
              <a:ln w="38100">
                <a:solidFill>
                  <a:srgbClr val="C00000"/>
                </a:solidFill>
                <a:headEnd w="med" len="lg"/>
                <a:tailEnd type="triangle" w="sm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Ευθύγραμμο βέλος σύνδεσης 59"/>
              <p:cNvCxnSpPr/>
              <p:nvPr/>
            </p:nvCxnSpPr>
            <p:spPr>
              <a:xfrm rot="12540000" flipV="1">
                <a:off x="10798397" y="4521764"/>
                <a:ext cx="0" cy="180000"/>
              </a:xfrm>
              <a:prstGeom prst="straightConnector1">
                <a:avLst/>
              </a:prstGeom>
              <a:ln w="38100">
                <a:solidFill>
                  <a:srgbClr val="C00000"/>
                </a:solidFill>
                <a:headEnd w="med" len="lg"/>
                <a:tailEnd type="triangle" w="sm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Ευθύγραμμο βέλος σύνδεσης 60"/>
              <p:cNvCxnSpPr/>
              <p:nvPr/>
            </p:nvCxnSpPr>
            <p:spPr>
              <a:xfrm rot="3060000" flipV="1">
                <a:off x="10179713" y="5267935"/>
                <a:ext cx="0" cy="324000"/>
              </a:xfrm>
              <a:prstGeom prst="straightConnector1">
                <a:avLst/>
              </a:prstGeom>
              <a:ln w="38100">
                <a:solidFill>
                  <a:srgbClr val="C00000"/>
                </a:solidFill>
                <a:headEnd w="med" len="lg"/>
                <a:tailEnd type="triangle" w="sm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Ευθύγραμμο βέλος σύνδεσης 61"/>
              <p:cNvCxnSpPr/>
              <p:nvPr/>
            </p:nvCxnSpPr>
            <p:spPr>
              <a:xfrm rot="4320000" flipV="1">
                <a:off x="10111539" y="5144611"/>
                <a:ext cx="0" cy="288000"/>
              </a:xfrm>
              <a:prstGeom prst="straightConnector1">
                <a:avLst/>
              </a:prstGeom>
              <a:ln w="38100">
                <a:solidFill>
                  <a:srgbClr val="C00000"/>
                </a:solidFill>
                <a:headEnd w="med" len="lg"/>
                <a:tailEnd type="triangle" w="sm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Ευθύγραμμο βέλος σύνδεσης 62"/>
              <p:cNvCxnSpPr/>
              <p:nvPr/>
            </p:nvCxnSpPr>
            <p:spPr>
              <a:xfrm rot="4800000" flipV="1">
                <a:off x="10056123" y="4969512"/>
                <a:ext cx="0" cy="252000"/>
              </a:xfrm>
              <a:prstGeom prst="straightConnector1">
                <a:avLst/>
              </a:prstGeom>
              <a:ln w="38100">
                <a:solidFill>
                  <a:srgbClr val="C00000"/>
                </a:solidFill>
                <a:headEnd w="med" len="lg"/>
                <a:tailEnd type="triangle" w="sm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Ευθύγραμμο βέλος σύνδεσης 63"/>
              <p:cNvCxnSpPr/>
              <p:nvPr/>
            </p:nvCxnSpPr>
            <p:spPr>
              <a:xfrm rot="6120000" flipV="1">
                <a:off x="10067248" y="4741256"/>
                <a:ext cx="0" cy="216000"/>
              </a:xfrm>
              <a:prstGeom prst="straightConnector1">
                <a:avLst/>
              </a:prstGeom>
              <a:ln w="38100">
                <a:solidFill>
                  <a:srgbClr val="C00000"/>
                </a:solidFill>
                <a:headEnd w="med" len="lg"/>
                <a:tailEnd type="triangle" w="sm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Ευθύγραμμο βέλος σύνδεσης 64"/>
              <p:cNvCxnSpPr/>
              <p:nvPr/>
            </p:nvCxnSpPr>
            <p:spPr>
              <a:xfrm rot="7620000" flipV="1">
                <a:off x="10187082" y="4555830"/>
                <a:ext cx="0" cy="180000"/>
              </a:xfrm>
              <a:prstGeom prst="straightConnector1">
                <a:avLst/>
              </a:prstGeom>
              <a:ln w="38100">
                <a:solidFill>
                  <a:srgbClr val="C00000"/>
                </a:solidFill>
                <a:headEnd w="med" len="lg"/>
                <a:tailEnd type="triangle" w="sm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6" name="Οβάλ 65"/>
              <p:cNvSpPr/>
              <p:nvPr/>
            </p:nvSpPr>
            <p:spPr>
              <a:xfrm>
                <a:off x="10285414" y="5313486"/>
                <a:ext cx="36000" cy="36000"/>
              </a:xfrm>
              <a:prstGeom prst="ellipse">
                <a:avLst/>
              </a:prstGeom>
              <a:solidFill>
                <a:srgbClr val="002060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67" name="Οβάλ 66"/>
              <p:cNvSpPr/>
              <p:nvPr/>
            </p:nvSpPr>
            <p:spPr>
              <a:xfrm>
                <a:off x="10472983" y="5430717"/>
                <a:ext cx="36000" cy="36000"/>
              </a:xfrm>
              <a:prstGeom prst="ellipse">
                <a:avLst/>
              </a:prstGeom>
              <a:solidFill>
                <a:srgbClr val="002060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68" name="Οβάλ 67"/>
              <p:cNvSpPr/>
              <p:nvPr/>
            </p:nvSpPr>
            <p:spPr>
              <a:xfrm>
                <a:off x="10695721" y="5325211"/>
                <a:ext cx="36000" cy="36000"/>
              </a:xfrm>
              <a:prstGeom prst="ellipse">
                <a:avLst/>
              </a:prstGeom>
              <a:solidFill>
                <a:srgbClr val="002060"/>
              </a:solidFill>
              <a:ln>
                <a:solidFill>
                  <a:srgbClr val="00206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grpSp>
            <p:nvGrpSpPr>
              <p:cNvPr id="69" name="Ομάδα 68"/>
              <p:cNvGrpSpPr/>
              <p:nvPr/>
            </p:nvGrpSpPr>
            <p:grpSpPr>
              <a:xfrm>
                <a:off x="10168181" y="4504595"/>
                <a:ext cx="833171" cy="762833"/>
                <a:chOff x="1241116" y="2127076"/>
                <a:chExt cx="833171" cy="762833"/>
              </a:xfrm>
            </p:grpSpPr>
            <p:grpSp>
              <p:nvGrpSpPr>
                <p:cNvPr id="70" name="Ομάδα 69"/>
                <p:cNvGrpSpPr/>
                <p:nvPr/>
              </p:nvGrpSpPr>
              <p:grpSpPr>
                <a:xfrm>
                  <a:off x="1241116" y="2127076"/>
                  <a:ext cx="340797" cy="739383"/>
                  <a:chOff x="1241116" y="2127076"/>
                  <a:chExt cx="340797" cy="739383"/>
                </a:xfrm>
              </p:grpSpPr>
              <p:sp>
                <p:nvSpPr>
                  <p:cNvPr id="75" name="Οβάλ 74"/>
                  <p:cNvSpPr/>
                  <p:nvPr/>
                </p:nvSpPr>
                <p:spPr>
                  <a:xfrm>
                    <a:off x="1545913" y="2127076"/>
                    <a:ext cx="36000" cy="36000"/>
                  </a:xfrm>
                  <a:prstGeom prst="ellipse">
                    <a:avLst/>
                  </a:prstGeom>
                  <a:solidFill>
                    <a:srgbClr val="002060"/>
                  </a:solidFill>
                  <a:ln>
                    <a:solidFill>
                      <a:srgbClr val="00206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76" name="Οβάλ 75"/>
                  <p:cNvSpPr/>
                  <p:nvPr/>
                </p:nvSpPr>
                <p:spPr>
                  <a:xfrm rot="5700000">
                    <a:off x="1329386" y="2310768"/>
                    <a:ext cx="36000" cy="36000"/>
                  </a:xfrm>
                  <a:prstGeom prst="ellipse">
                    <a:avLst/>
                  </a:prstGeom>
                  <a:solidFill>
                    <a:srgbClr val="002060"/>
                  </a:solidFill>
                  <a:ln>
                    <a:solidFill>
                      <a:srgbClr val="00206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77" name="Οβάλ 76"/>
                  <p:cNvSpPr/>
                  <p:nvPr/>
                </p:nvSpPr>
                <p:spPr>
                  <a:xfrm>
                    <a:off x="1241116" y="2478767"/>
                    <a:ext cx="36000" cy="36000"/>
                  </a:xfrm>
                  <a:prstGeom prst="ellipse">
                    <a:avLst/>
                  </a:prstGeom>
                  <a:solidFill>
                    <a:srgbClr val="002060"/>
                  </a:solidFill>
                  <a:ln>
                    <a:solidFill>
                      <a:srgbClr val="00206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78" name="Οβάλ 77"/>
                  <p:cNvSpPr/>
                  <p:nvPr/>
                </p:nvSpPr>
                <p:spPr>
                  <a:xfrm>
                    <a:off x="1241117" y="2666336"/>
                    <a:ext cx="36000" cy="36000"/>
                  </a:xfrm>
                  <a:prstGeom prst="ellipse">
                    <a:avLst/>
                  </a:prstGeom>
                  <a:solidFill>
                    <a:srgbClr val="002060"/>
                  </a:solidFill>
                  <a:ln>
                    <a:solidFill>
                      <a:srgbClr val="00206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79" name="Οβάλ 78"/>
                  <p:cNvSpPr/>
                  <p:nvPr/>
                </p:nvSpPr>
                <p:spPr>
                  <a:xfrm>
                    <a:off x="1311456" y="2830459"/>
                    <a:ext cx="36000" cy="36000"/>
                  </a:xfrm>
                  <a:prstGeom prst="ellipse">
                    <a:avLst/>
                  </a:prstGeom>
                  <a:solidFill>
                    <a:srgbClr val="002060"/>
                  </a:solidFill>
                  <a:ln>
                    <a:solidFill>
                      <a:srgbClr val="00206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sp>
              <p:nvSpPr>
                <p:cNvPr id="71" name="Οβάλ 70"/>
                <p:cNvSpPr/>
                <p:nvPr/>
              </p:nvSpPr>
              <p:spPr>
                <a:xfrm>
                  <a:off x="1944502" y="2853909"/>
                  <a:ext cx="36000" cy="36000"/>
                </a:xfrm>
                <a:prstGeom prst="ellipse">
                  <a:avLst/>
                </a:prstGeom>
                <a:solidFill>
                  <a:srgbClr val="002060"/>
                </a:solidFill>
                <a:ln>
                  <a:solidFill>
                    <a:srgbClr val="00206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72" name="Οβάλ 71"/>
                <p:cNvSpPr/>
                <p:nvPr/>
              </p:nvSpPr>
              <p:spPr>
                <a:xfrm>
                  <a:off x="2038287" y="2678065"/>
                  <a:ext cx="36000" cy="36000"/>
                </a:xfrm>
                <a:prstGeom prst="ellipse">
                  <a:avLst/>
                </a:prstGeom>
                <a:solidFill>
                  <a:srgbClr val="002060"/>
                </a:solidFill>
                <a:ln>
                  <a:solidFill>
                    <a:srgbClr val="00206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73" name="Οβάλ 72"/>
                <p:cNvSpPr/>
                <p:nvPr/>
              </p:nvSpPr>
              <p:spPr>
                <a:xfrm>
                  <a:off x="1979673" y="2420160"/>
                  <a:ext cx="36000" cy="36000"/>
                </a:xfrm>
                <a:prstGeom prst="ellipse">
                  <a:avLst/>
                </a:prstGeom>
                <a:solidFill>
                  <a:srgbClr val="002060"/>
                </a:solidFill>
                <a:ln>
                  <a:solidFill>
                    <a:srgbClr val="00206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74" name="Οβάλ 73"/>
                <p:cNvSpPr/>
                <p:nvPr/>
              </p:nvSpPr>
              <p:spPr>
                <a:xfrm>
                  <a:off x="1803829" y="2279485"/>
                  <a:ext cx="36000" cy="36000"/>
                </a:xfrm>
                <a:prstGeom prst="ellipse">
                  <a:avLst/>
                </a:prstGeom>
                <a:solidFill>
                  <a:srgbClr val="002060"/>
                </a:solidFill>
                <a:ln>
                  <a:solidFill>
                    <a:srgbClr val="00206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</p:grpSp>
      </p:grpSp>
      <p:sp>
        <p:nvSpPr>
          <p:cNvPr id="167" name="TextBox 166"/>
          <p:cNvSpPr txBox="1"/>
          <p:nvPr/>
        </p:nvSpPr>
        <p:spPr>
          <a:xfrm>
            <a:off x="3836895" y="3464705"/>
            <a:ext cx="24913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Το σώμα μπορεί να είναι:</a:t>
            </a:r>
            <a:endParaRPr lang="el-GR" sz="2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69" name="Ομάδα 168"/>
          <p:cNvGrpSpPr/>
          <p:nvPr/>
        </p:nvGrpSpPr>
        <p:grpSpPr>
          <a:xfrm>
            <a:off x="925676" y="2062430"/>
            <a:ext cx="6588817" cy="2084822"/>
            <a:chOff x="925676" y="2062430"/>
            <a:chExt cx="6588817" cy="2084822"/>
          </a:xfrm>
        </p:grpSpPr>
        <p:grpSp>
          <p:nvGrpSpPr>
            <p:cNvPr id="155" name="Ομάδα 154"/>
            <p:cNvGrpSpPr/>
            <p:nvPr/>
          </p:nvGrpSpPr>
          <p:grpSpPr>
            <a:xfrm>
              <a:off x="925676" y="2062430"/>
              <a:ext cx="808891" cy="921747"/>
              <a:chOff x="7066919" y="3146383"/>
              <a:chExt cx="808891" cy="921747"/>
            </a:xfrm>
          </p:grpSpPr>
          <p:sp>
            <p:nvSpPr>
              <p:cNvPr id="53" name="Ελεύθερη σχεδίαση 52"/>
              <p:cNvSpPr/>
              <p:nvPr/>
            </p:nvSpPr>
            <p:spPr>
              <a:xfrm>
                <a:off x="7066919" y="3146383"/>
                <a:ext cx="808891" cy="921747"/>
              </a:xfrm>
              <a:custGeom>
                <a:avLst/>
                <a:gdLst>
                  <a:gd name="connsiteX0" fmla="*/ 492369 w 1486399"/>
                  <a:gd name="connsiteY0" fmla="*/ 23904 h 1758919"/>
                  <a:gd name="connsiteX1" fmla="*/ 422031 w 1486399"/>
                  <a:gd name="connsiteY1" fmla="*/ 82519 h 1758919"/>
                  <a:gd name="connsiteX2" fmla="*/ 398584 w 1486399"/>
                  <a:gd name="connsiteY2" fmla="*/ 105965 h 1758919"/>
                  <a:gd name="connsiteX3" fmla="*/ 328246 w 1486399"/>
                  <a:gd name="connsiteY3" fmla="*/ 141134 h 1758919"/>
                  <a:gd name="connsiteX4" fmla="*/ 257908 w 1486399"/>
                  <a:gd name="connsiteY4" fmla="*/ 211473 h 1758919"/>
                  <a:gd name="connsiteX5" fmla="*/ 234461 w 1486399"/>
                  <a:gd name="connsiteY5" fmla="*/ 246642 h 1758919"/>
                  <a:gd name="connsiteX6" fmla="*/ 199292 w 1486399"/>
                  <a:gd name="connsiteY6" fmla="*/ 270088 h 1758919"/>
                  <a:gd name="connsiteX7" fmla="*/ 152400 w 1486399"/>
                  <a:gd name="connsiteY7" fmla="*/ 305258 h 1758919"/>
                  <a:gd name="connsiteX8" fmla="*/ 128954 w 1486399"/>
                  <a:gd name="connsiteY8" fmla="*/ 340427 h 1758919"/>
                  <a:gd name="connsiteX9" fmla="*/ 93784 w 1486399"/>
                  <a:gd name="connsiteY9" fmla="*/ 375596 h 1758919"/>
                  <a:gd name="connsiteX10" fmla="*/ 46892 w 1486399"/>
                  <a:gd name="connsiteY10" fmla="*/ 445934 h 1758919"/>
                  <a:gd name="connsiteX11" fmla="*/ 23446 w 1486399"/>
                  <a:gd name="connsiteY11" fmla="*/ 516273 h 1758919"/>
                  <a:gd name="connsiteX12" fmla="*/ 0 w 1486399"/>
                  <a:gd name="connsiteY12" fmla="*/ 610058 h 1758919"/>
                  <a:gd name="connsiteX13" fmla="*/ 11723 w 1486399"/>
                  <a:gd name="connsiteY13" fmla="*/ 1149319 h 1758919"/>
                  <a:gd name="connsiteX14" fmla="*/ 58615 w 1486399"/>
                  <a:gd name="connsiteY14" fmla="*/ 1266550 h 1758919"/>
                  <a:gd name="connsiteX15" fmla="*/ 82061 w 1486399"/>
                  <a:gd name="connsiteY15" fmla="*/ 1360334 h 1758919"/>
                  <a:gd name="connsiteX16" fmla="*/ 93784 w 1486399"/>
                  <a:gd name="connsiteY16" fmla="*/ 1395504 h 1758919"/>
                  <a:gd name="connsiteX17" fmla="*/ 117231 w 1486399"/>
                  <a:gd name="connsiteY17" fmla="*/ 1418950 h 1758919"/>
                  <a:gd name="connsiteX18" fmla="*/ 175846 w 1486399"/>
                  <a:gd name="connsiteY18" fmla="*/ 1524458 h 1758919"/>
                  <a:gd name="connsiteX19" fmla="*/ 234461 w 1486399"/>
                  <a:gd name="connsiteY19" fmla="*/ 1606519 h 1758919"/>
                  <a:gd name="connsiteX20" fmla="*/ 257908 w 1486399"/>
                  <a:gd name="connsiteY20" fmla="*/ 1653411 h 1758919"/>
                  <a:gd name="connsiteX21" fmla="*/ 363415 w 1486399"/>
                  <a:gd name="connsiteY21" fmla="*/ 1747196 h 1758919"/>
                  <a:gd name="connsiteX22" fmla="*/ 445477 w 1486399"/>
                  <a:gd name="connsiteY22" fmla="*/ 1758919 h 1758919"/>
                  <a:gd name="connsiteX23" fmla="*/ 633046 w 1486399"/>
                  <a:gd name="connsiteY23" fmla="*/ 1747196 h 1758919"/>
                  <a:gd name="connsiteX24" fmla="*/ 679938 w 1486399"/>
                  <a:gd name="connsiteY24" fmla="*/ 1712027 h 1758919"/>
                  <a:gd name="connsiteX25" fmla="*/ 762000 w 1486399"/>
                  <a:gd name="connsiteY25" fmla="*/ 1700304 h 1758919"/>
                  <a:gd name="connsiteX26" fmla="*/ 844061 w 1486399"/>
                  <a:gd name="connsiteY26" fmla="*/ 1641688 h 1758919"/>
                  <a:gd name="connsiteX27" fmla="*/ 879231 w 1486399"/>
                  <a:gd name="connsiteY27" fmla="*/ 1629965 h 1758919"/>
                  <a:gd name="connsiteX28" fmla="*/ 926123 w 1486399"/>
                  <a:gd name="connsiteY28" fmla="*/ 1606519 h 1758919"/>
                  <a:gd name="connsiteX29" fmla="*/ 973015 w 1486399"/>
                  <a:gd name="connsiteY29" fmla="*/ 1594796 h 1758919"/>
                  <a:gd name="connsiteX30" fmla="*/ 1101969 w 1486399"/>
                  <a:gd name="connsiteY30" fmla="*/ 1559627 h 1758919"/>
                  <a:gd name="connsiteX31" fmla="*/ 1148861 w 1486399"/>
                  <a:gd name="connsiteY31" fmla="*/ 1536181 h 1758919"/>
                  <a:gd name="connsiteX32" fmla="*/ 1184031 w 1486399"/>
                  <a:gd name="connsiteY32" fmla="*/ 1512734 h 1758919"/>
                  <a:gd name="connsiteX33" fmla="*/ 1219200 w 1486399"/>
                  <a:gd name="connsiteY33" fmla="*/ 1501011 h 1758919"/>
                  <a:gd name="connsiteX34" fmla="*/ 1266092 w 1486399"/>
                  <a:gd name="connsiteY34" fmla="*/ 1477565 h 1758919"/>
                  <a:gd name="connsiteX35" fmla="*/ 1324708 w 1486399"/>
                  <a:gd name="connsiteY35" fmla="*/ 1430673 h 1758919"/>
                  <a:gd name="connsiteX36" fmla="*/ 1359877 w 1486399"/>
                  <a:gd name="connsiteY36" fmla="*/ 1407227 h 1758919"/>
                  <a:gd name="connsiteX37" fmla="*/ 1383323 w 1486399"/>
                  <a:gd name="connsiteY37" fmla="*/ 1360334 h 1758919"/>
                  <a:gd name="connsiteX38" fmla="*/ 1430215 w 1486399"/>
                  <a:gd name="connsiteY38" fmla="*/ 1301719 h 1758919"/>
                  <a:gd name="connsiteX39" fmla="*/ 1441938 w 1486399"/>
                  <a:gd name="connsiteY39" fmla="*/ 1254827 h 1758919"/>
                  <a:gd name="connsiteX40" fmla="*/ 1477108 w 1486399"/>
                  <a:gd name="connsiteY40" fmla="*/ 1067258 h 1758919"/>
                  <a:gd name="connsiteX41" fmla="*/ 1441938 w 1486399"/>
                  <a:gd name="connsiteY41" fmla="*/ 739011 h 1758919"/>
                  <a:gd name="connsiteX42" fmla="*/ 1406769 w 1486399"/>
                  <a:gd name="connsiteY42" fmla="*/ 703842 h 1758919"/>
                  <a:gd name="connsiteX43" fmla="*/ 1359877 w 1486399"/>
                  <a:gd name="connsiteY43" fmla="*/ 610058 h 1758919"/>
                  <a:gd name="connsiteX44" fmla="*/ 1312984 w 1486399"/>
                  <a:gd name="connsiteY44" fmla="*/ 539719 h 1758919"/>
                  <a:gd name="connsiteX45" fmla="*/ 1289538 w 1486399"/>
                  <a:gd name="connsiteY45" fmla="*/ 504550 h 1758919"/>
                  <a:gd name="connsiteX46" fmla="*/ 1195754 w 1486399"/>
                  <a:gd name="connsiteY46" fmla="*/ 434211 h 1758919"/>
                  <a:gd name="connsiteX47" fmla="*/ 1101969 w 1486399"/>
                  <a:gd name="connsiteY47" fmla="*/ 363873 h 1758919"/>
                  <a:gd name="connsiteX48" fmla="*/ 1066800 w 1486399"/>
                  <a:gd name="connsiteY48" fmla="*/ 340427 h 1758919"/>
                  <a:gd name="connsiteX49" fmla="*/ 949569 w 1486399"/>
                  <a:gd name="connsiteY49" fmla="*/ 211473 h 1758919"/>
                  <a:gd name="connsiteX50" fmla="*/ 926123 w 1486399"/>
                  <a:gd name="connsiteY50" fmla="*/ 176304 h 1758919"/>
                  <a:gd name="connsiteX51" fmla="*/ 879231 w 1486399"/>
                  <a:gd name="connsiteY51" fmla="*/ 117688 h 1758919"/>
                  <a:gd name="connsiteX52" fmla="*/ 797169 w 1486399"/>
                  <a:gd name="connsiteY52" fmla="*/ 35627 h 1758919"/>
                  <a:gd name="connsiteX53" fmla="*/ 691661 w 1486399"/>
                  <a:gd name="connsiteY53" fmla="*/ 23904 h 1758919"/>
                  <a:gd name="connsiteX54" fmla="*/ 644769 w 1486399"/>
                  <a:gd name="connsiteY54" fmla="*/ 12181 h 1758919"/>
                  <a:gd name="connsiteX55" fmla="*/ 527538 w 1486399"/>
                  <a:gd name="connsiteY55" fmla="*/ 12181 h 1758919"/>
                  <a:gd name="connsiteX56" fmla="*/ 492369 w 1486399"/>
                  <a:gd name="connsiteY56" fmla="*/ 23904 h 1758919"/>
                  <a:gd name="connsiteX0" fmla="*/ 559932 w 1553962"/>
                  <a:gd name="connsiteY0" fmla="*/ 23904 h 1758919"/>
                  <a:gd name="connsiteX1" fmla="*/ 489594 w 1553962"/>
                  <a:gd name="connsiteY1" fmla="*/ 82519 h 1758919"/>
                  <a:gd name="connsiteX2" fmla="*/ 466147 w 1553962"/>
                  <a:gd name="connsiteY2" fmla="*/ 105965 h 1758919"/>
                  <a:gd name="connsiteX3" fmla="*/ 395809 w 1553962"/>
                  <a:gd name="connsiteY3" fmla="*/ 141134 h 1758919"/>
                  <a:gd name="connsiteX4" fmla="*/ 325471 w 1553962"/>
                  <a:gd name="connsiteY4" fmla="*/ 211473 h 1758919"/>
                  <a:gd name="connsiteX5" fmla="*/ 302024 w 1553962"/>
                  <a:gd name="connsiteY5" fmla="*/ 246642 h 1758919"/>
                  <a:gd name="connsiteX6" fmla="*/ 266855 w 1553962"/>
                  <a:gd name="connsiteY6" fmla="*/ 270088 h 1758919"/>
                  <a:gd name="connsiteX7" fmla="*/ 219963 w 1553962"/>
                  <a:gd name="connsiteY7" fmla="*/ 305258 h 1758919"/>
                  <a:gd name="connsiteX8" fmla="*/ 196517 w 1553962"/>
                  <a:gd name="connsiteY8" fmla="*/ 340427 h 1758919"/>
                  <a:gd name="connsiteX9" fmla="*/ 161347 w 1553962"/>
                  <a:gd name="connsiteY9" fmla="*/ 375596 h 1758919"/>
                  <a:gd name="connsiteX10" fmla="*/ 114455 w 1553962"/>
                  <a:gd name="connsiteY10" fmla="*/ 445934 h 1758919"/>
                  <a:gd name="connsiteX11" fmla="*/ 91009 w 1553962"/>
                  <a:gd name="connsiteY11" fmla="*/ 516273 h 1758919"/>
                  <a:gd name="connsiteX12" fmla="*/ 0 w 1553962"/>
                  <a:gd name="connsiteY12" fmla="*/ 699540 h 1758919"/>
                  <a:gd name="connsiteX13" fmla="*/ 79286 w 1553962"/>
                  <a:gd name="connsiteY13" fmla="*/ 1149319 h 1758919"/>
                  <a:gd name="connsiteX14" fmla="*/ 126178 w 1553962"/>
                  <a:gd name="connsiteY14" fmla="*/ 1266550 h 1758919"/>
                  <a:gd name="connsiteX15" fmla="*/ 149624 w 1553962"/>
                  <a:gd name="connsiteY15" fmla="*/ 1360334 h 1758919"/>
                  <a:gd name="connsiteX16" fmla="*/ 161347 w 1553962"/>
                  <a:gd name="connsiteY16" fmla="*/ 1395504 h 1758919"/>
                  <a:gd name="connsiteX17" fmla="*/ 184794 w 1553962"/>
                  <a:gd name="connsiteY17" fmla="*/ 1418950 h 1758919"/>
                  <a:gd name="connsiteX18" fmla="*/ 243409 w 1553962"/>
                  <a:gd name="connsiteY18" fmla="*/ 1524458 h 1758919"/>
                  <a:gd name="connsiteX19" fmla="*/ 302024 w 1553962"/>
                  <a:gd name="connsiteY19" fmla="*/ 1606519 h 1758919"/>
                  <a:gd name="connsiteX20" fmla="*/ 325471 w 1553962"/>
                  <a:gd name="connsiteY20" fmla="*/ 1653411 h 1758919"/>
                  <a:gd name="connsiteX21" fmla="*/ 430978 w 1553962"/>
                  <a:gd name="connsiteY21" fmla="*/ 1747196 h 1758919"/>
                  <a:gd name="connsiteX22" fmla="*/ 513040 w 1553962"/>
                  <a:gd name="connsiteY22" fmla="*/ 1758919 h 1758919"/>
                  <a:gd name="connsiteX23" fmla="*/ 700609 w 1553962"/>
                  <a:gd name="connsiteY23" fmla="*/ 1747196 h 1758919"/>
                  <a:gd name="connsiteX24" fmla="*/ 747501 w 1553962"/>
                  <a:gd name="connsiteY24" fmla="*/ 1712027 h 1758919"/>
                  <a:gd name="connsiteX25" fmla="*/ 829563 w 1553962"/>
                  <a:gd name="connsiteY25" fmla="*/ 1700304 h 1758919"/>
                  <a:gd name="connsiteX26" fmla="*/ 911624 w 1553962"/>
                  <a:gd name="connsiteY26" fmla="*/ 1641688 h 1758919"/>
                  <a:gd name="connsiteX27" fmla="*/ 946794 w 1553962"/>
                  <a:gd name="connsiteY27" fmla="*/ 1629965 h 1758919"/>
                  <a:gd name="connsiteX28" fmla="*/ 993686 w 1553962"/>
                  <a:gd name="connsiteY28" fmla="*/ 1606519 h 1758919"/>
                  <a:gd name="connsiteX29" fmla="*/ 1040578 w 1553962"/>
                  <a:gd name="connsiteY29" fmla="*/ 1594796 h 1758919"/>
                  <a:gd name="connsiteX30" fmla="*/ 1169532 w 1553962"/>
                  <a:gd name="connsiteY30" fmla="*/ 1559627 h 1758919"/>
                  <a:gd name="connsiteX31" fmla="*/ 1216424 w 1553962"/>
                  <a:gd name="connsiteY31" fmla="*/ 1536181 h 1758919"/>
                  <a:gd name="connsiteX32" fmla="*/ 1251594 w 1553962"/>
                  <a:gd name="connsiteY32" fmla="*/ 1512734 h 1758919"/>
                  <a:gd name="connsiteX33" fmla="*/ 1286763 w 1553962"/>
                  <a:gd name="connsiteY33" fmla="*/ 1501011 h 1758919"/>
                  <a:gd name="connsiteX34" fmla="*/ 1333655 w 1553962"/>
                  <a:gd name="connsiteY34" fmla="*/ 1477565 h 1758919"/>
                  <a:gd name="connsiteX35" fmla="*/ 1392271 w 1553962"/>
                  <a:gd name="connsiteY35" fmla="*/ 1430673 h 1758919"/>
                  <a:gd name="connsiteX36" fmla="*/ 1427440 w 1553962"/>
                  <a:gd name="connsiteY36" fmla="*/ 1407227 h 1758919"/>
                  <a:gd name="connsiteX37" fmla="*/ 1450886 w 1553962"/>
                  <a:gd name="connsiteY37" fmla="*/ 1360334 h 1758919"/>
                  <a:gd name="connsiteX38" fmla="*/ 1497778 w 1553962"/>
                  <a:gd name="connsiteY38" fmla="*/ 1301719 h 1758919"/>
                  <a:gd name="connsiteX39" fmla="*/ 1509501 w 1553962"/>
                  <a:gd name="connsiteY39" fmla="*/ 1254827 h 1758919"/>
                  <a:gd name="connsiteX40" fmla="*/ 1544671 w 1553962"/>
                  <a:gd name="connsiteY40" fmla="*/ 1067258 h 1758919"/>
                  <a:gd name="connsiteX41" fmla="*/ 1509501 w 1553962"/>
                  <a:gd name="connsiteY41" fmla="*/ 739011 h 1758919"/>
                  <a:gd name="connsiteX42" fmla="*/ 1474332 w 1553962"/>
                  <a:gd name="connsiteY42" fmla="*/ 703842 h 1758919"/>
                  <a:gd name="connsiteX43" fmla="*/ 1427440 w 1553962"/>
                  <a:gd name="connsiteY43" fmla="*/ 610058 h 1758919"/>
                  <a:gd name="connsiteX44" fmla="*/ 1380547 w 1553962"/>
                  <a:gd name="connsiteY44" fmla="*/ 539719 h 1758919"/>
                  <a:gd name="connsiteX45" fmla="*/ 1357101 w 1553962"/>
                  <a:gd name="connsiteY45" fmla="*/ 504550 h 1758919"/>
                  <a:gd name="connsiteX46" fmla="*/ 1263317 w 1553962"/>
                  <a:gd name="connsiteY46" fmla="*/ 434211 h 1758919"/>
                  <a:gd name="connsiteX47" fmla="*/ 1169532 w 1553962"/>
                  <a:gd name="connsiteY47" fmla="*/ 363873 h 1758919"/>
                  <a:gd name="connsiteX48" fmla="*/ 1134363 w 1553962"/>
                  <a:gd name="connsiteY48" fmla="*/ 340427 h 1758919"/>
                  <a:gd name="connsiteX49" fmla="*/ 1017132 w 1553962"/>
                  <a:gd name="connsiteY49" fmla="*/ 211473 h 1758919"/>
                  <a:gd name="connsiteX50" fmla="*/ 993686 w 1553962"/>
                  <a:gd name="connsiteY50" fmla="*/ 176304 h 1758919"/>
                  <a:gd name="connsiteX51" fmla="*/ 946794 w 1553962"/>
                  <a:gd name="connsiteY51" fmla="*/ 117688 h 1758919"/>
                  <a:gd name="connsiteX52" fmla="*/ 864732 w 1553962"/>
                  <a:gd name="connsiteY52" fmla="*/ 35627 h 1758919"/>
                  <a:gd name="connsiteX53" fmla="*/ 759224 w 1553962"/>
                  <a:gd name="connsiteY53" fmla="*/ 23904 h 1758919"/>
                  <a:gd name="connsiteX54" fmla="*/ 712332 w 1553962"/>
                  <a:gd name="connsiteY54" fmla="*/ 12181 h 1758919"/>
                  <a:gd name="connsiteX55" fmla="*/ 595101 w 1553962"/>
                  <a:gd name="connsiteY55" fmla="*/ 12181 h 1758919"/>
                  <a:gd name="connsiteX56" fmla="*/ 559932 w 1553962"/>
                  <a:gd name="connsiteY56" fmla="*/ 23904 h 17589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</a:cxnLst>
                <a:rect l="l" t="t" r="r" b="b"/>
                <a:pathLst>
                  <a:path w="1553962" h="1758919">
                    <a:moveTo>
                      <a:pt x="559932" y="23904"/>
                    </a:moveTo>
                    <a:cubicBezTo>
                      <a:pt x="542348" y="35627"/>
                      <a:pt x="512563" y="62422"/>
                      <a:pt x="489594" y="82519"/>
                    </a:cubicBezTo>
                    <a:cubicBezTo>
                      <a:pt x="481276" y="89797"/>
                      <a:pt x="475625" y="100278"/>
                      <a:pt x="466147" y="105965"/>
                    </a:cubicBezTo>
                    <a:cubicBezTo>
                      <a:pt x="403478" y="143566"/>
                      <a:pt x="457375" y="86408"/>
                      <a:pt x="395809" y="141134"/>
                    </a:cubicBezTo>
                    <a:cubicBezTo>
                      <a:pt x="371027" y="163163"/>
                      <a:pt x="343864" y="183884"/>
                      <a:pt x="325471" y="211473"/>
                    </a:cubicBezTo>
                    <a:cubicBezTo>
                      <a:pt x="317655" y="223196"/>
                      <a:pt x="311987" y="236679"/>
                      <a:pt x="302024" y="246642"/>
                    </a:cubicBezTo>
                    <a:cubicBezTo>
                      <a:pt x="292061" y="256605"/>
                      <a:pt x="278320" y="261899"/>
                      <a:pt x="266855" y="270088"/>
                    </a:cubicBezTo>
                    <a:cubicBezTo>
                      <a:pt x="250956" y="281445"/>
                      <a:pt x="233779" y="291442"/>
                      <a:pt x="219963" y="305258"/>
                    </a:cubicBezTo>
                    <a:cubicBezTo>
                      <a:pt x="210000" y="315221"/>
                      <a:pt x="205537" y="329603"/>
                      <a:pt x="196517" y="340427"/>
                    </a:cubicBezTo>
                    <a:cubicBezTo>
                      <a:pt x="185903" y="353163"/>
                      <a:pt x="171526" y="362509"/>
                      <a:pt x="161347" y="375596"/>
                    </a:cubicBezTo>
                    <a:cubicBezTo>
                      <a:pt x="144047" y="397839"/>
                      <a:pt x="114455" y="445934"/>
                      <a:pt x="114455" y="445934"/>
                    </a:cubicBezTo>
                    <a:cubicBezTo>
                      <a:pt x="106640" y="469380"/>
                      <a:pt x="110085" y="474005"/>
                      <a:pt x="91009" y="516273"/>
                    </a:cubicBezTo>
                    <a:cubicBezTo>
                      <a:pt x="71933" y="558541"/>
                      <a:pt x="30336" y="638451"/>
                      <a:pt x="0" y="699540"/>
                    </a:cubicBezTo>
                    <a:cubicBezTo>
                      <a:pt x="3908" y="879294"/>
                      <a:pt x="58256" y="1054817"/>
                      <a:pt x="79286" y="1149319"/>
                    </a:cubicBezTo>
                    <a:cubicBezTo>
                      <a:pt x="100316" y="1243821"/>
                      <a:pt x="109759" y="1217292"/>
                      <a:pt x="126178" y="1266550"/>
                    </a:cubicBezTo>
                    <a:cubicBezTo>
                      <a:pt x="136368" y="1297120"/>
                      <a:pt x="139434" y="1329764"/>
                      <a:pt x="149624" y="1360334"/>
                    </a:cubicBezTo>
                    <a:cubicBezTo>
                      <a:pt x="153532" y="1372057"/>
                      <a:pt x="154989" y="1384908"/>
                      <a:pt x="161347" y="1395504"/>
                    </a:cubicBezTo>
                    <a:cubicBezTo>
                      <a:pt x="167034" y="1404982"/>
                      <a:pt x="176978" y="1411135"/>
                      <a:pt x="184794" y="1418950"/>
                    </a:cubicBezTo>
                    <a:cubicBezTo>
                      <a:pt x="213483" y="1505016"/>
                      <a:pt x="190765" y="1471812"/>
                      <a:pt x="243409" y="1524458"/>
                    </a:cubicBezTo>
                    <a:cubicBezTo>
                      <a:pt x="268341" y="1599255"/>
                      <a:pt x="235269" y="1517514"/>
                      <a:pt x="302024" y="1606519"/>
                    </a:cubicBezTo>
                    <a:cubicBezTo>
                      <a:pt x="312510" y="1620500"/>
                      <a:pt x="316801" y="1638238"/>
                      <a:pt x="325471" y="1653411"/>
                    </a:cubicBezTo>
                    <a:cubicBezTo>
                      <a:pt x="349098" y="1694757"/>
                      <a:pt x="382936" y="1734094"/>
                      <a:pt x="430978" y="1747196"/>
                    </a:cubicBezTo>
                    <a:cubicBezTo>
                      <a:pt x="457636" y="1754466"/>
                      <a:pt x="485686" y="1755011"/>
                      <a:pt x="513040" y="1758919"/>
                    </a:cubicBezTo>
                    <a:cubicBezTo>
                      <a:pt x="575563" y="1755011"/>
                      <a:pt x="639181" y="1759482"/>
                      <a:pt x="700609" y="1747196"/>
                    </a:cubicBezTo>
                    <a:cubicBezTo>
                      <a:pt x="719768" y="1743364"/>
                      <a:pt x="729139" y="1718704"/>
                      <a:pt x="747501" y="1712027"/>
                    </a:cubicBezTo>
                    <a:cubicBezTo>
                      <a:pt x="773469" y="1702584"/>
                      <a:pt x="802209" y="1704212"/>
                      <a:pt x="829563" y="1700304"/>
                    </a:cubicBezTo>
                    <a:cubicBezTo>
                      <a:pt x="991480" y="1619345"/>
                      <a:pt x="769042" y="1736743"/>
                      <a:pt x="911624" y="1641688"/>
                    </a:cubicBezTo>
                    <a:cubicBezTo>
                      <a:pt x="921906" y="1634833"/>
                      <a:pt x="935436" y="1634833"/>
                      <a:pt x="946794" y="1629965"/>
                    </a:cubicBezTo>
                    <a:cubicBezTo>
                      <a:pt x="962857" y="1623081"/>
                      <a:pt x="977323" y="1612655"/>
                      <a:pt x="993686" y="1606519"/>
                    </a:cubicBezTo>
                    <a:cubicBezTo>
                      <a:pt x="1008772" y="1600862"/>
                      <a:pt x="1025293" y="1599891"/>
                      <a:pt x="1040578" y="1594796"/>
                    </a:cubicBezTo>
                    <a:cubicBezTo>
                      <a:pt x="1153536" y="1557144"/>
                      <a:pt x="1041983" y="1580885"/>
                      <a:pt x="1169532" y="1559627"/>
                    </a:cubicBezTo>
                    <a:cubicBezTo>
                      <a:pt x="1185163" y="1551812"/>
                      <a:pt x="1201251" y="1544851"/>
                      <a:pt x="1216424" y="1536181"/>
                    </a:cubicBezTo>
                    <a:cubicBezTo>
                      <a:pt x="1228657" y="1529190"/>
                      <a:pt x="1238992" y="1519035"/>
                      <a:pt x="1251594" y="1512734"/>
                    </a:cubicBezTo>
                    <a:cubicBezTo>
                      <a:pt x="1262647" y="1507208"/>
                      <a:pt x="1275405" y="1505879"/>
                      <a:pt x="1286763" y="1501011"/>
                    </a:cubicBezTo>
                    <a:cubicBezTo>
                      <a:pt x="1302826" y="1494127"/>
                      <a:pt x="1318482" y="1486235"/>
                      <a:pt x="1333655" y="1477565"/>
                    </a:cubicBezTo>
                    <a:cubicBezTo>
                      <a:pt x="1396795" y="1441485"/>
                      <a:pt x="1344133" y="1469183"/>
                      <a:pt x="1392271" y="1430673"/>
                    </a:cubicBezTo>
                    <a:cubicBezTo>
                      <a:pt x="1403273" y="1421872"/>
                      <a:pt x="1415717" y="1415042"/>
                      <a:pt x="1427440" y="1407227"/>
                    </a:cubicBezTo>
                    <a:cubicBezTo>
                      <a:pt x="1435255" y="1391596"/>
                      <a:pt x="1441192" y="1374875"/>
                      <a:pt x="1450886" y="1360334"/>
                    </a:cubicBezTo>
                    <a:cubicBezTo>
                      <a:pt x="1464765" y="1339515"/>
                      <a:pt x="1485627" y="1323592"/>
                      <a:pt x="1497778" y="1301719"/>
                    </a:cubicBezTo>
                    <a:cubicBezTo>
                      <a:pt x="1505603" y="1287635"/>
                      <a:pt x="1506125" y="1270581"/>
                      <a:pt x="1509501" y="1254827"/>
                    </a:cubicBezTo>
                    <a:cubicBezTo>
                      <a:pt x="1530579" y="1156465"/>
                      <a:pt x="1530588" y="1151748"/>
                      <a:pt x="1544671" y="1067258"/>
                    </a:cubicBezTo>
                    <a:cubicBezTo>
                      <a:pt x="1539179" y="929979"/>
                      <a:pt x="1586200" y="831051"/>
                      <a:pt x="1509501" y="739011"/>
                    </a:cubicBezTo>
                    <a:cubicBezTo>
                      <a:pt x="1498888" y="726275"/>
                      <a:pt x="1486055" y="715565"/>
                      <a:pt x="1474332" y="703842"/>
                    </a:cubicBezTo>
                    <a:cubicBezTo>
                      <a:pt x="1456501" y="632518"/>
                      <a:pt x="1473937" y="676481"/>
                      <a:pt x="1427440" y="610058"/>
                    </a:cubicBezTo>
                    <a:cubicBezTo>
                      <a:pt x="1411280" y="586973"/>
                      <a:pt x="1396178" y="563165"/>
                      <a:pt x="1380547" y="539719"/>
                    </a:cubicBezTo>
                    <a:cubicBezTo>
                      <a:pt x="1372732" y="527996"/>
                      <a:pt x="1368103" y="513352"/>
                      <a:pt x="1357101" y="504550"/>
                    </a:cubicBezTo>
                    <a:cubicBezTo>
                      <a:pt x="1204661" y="382598"/>
                      <a:pt x="1365942" y="508848"/>
                      <a:pt x="1263317" y="434211"/>
                    </a:cubicBezTo>
                    <a:cubicBezTo>
                      <a:pt x="1231714" y="411227"/>
                      <a:pt x="1202046" y="385549"/>
                      <a:pt x="1169532" y="363873"/>
                    </a:cubicBezTo>
                    <a:cubicBezTo>
                      <a:pt x="1157809" y="356058"/>
                      <a:pt x="1144893" y="349787"/>
                      <a:pt x="1134363" y="340427"/>
                    </a:cubicBezTo>
                    <a:cubicBezTo>
                      <a:pt x="1085137" y="296671"/>
                      <a:pt x="1055454" y="262570"/>
                      <a:pt x="1017132" y="211473"/>
                    </a:cubicBezTo>
                    <a:cubicBezTo>
                      <a:pt x="1008678" y="200202"/>
                      <a:pt x="1001501" y="188027"/>
                      <a:pt x="993686" y="176304"/>
                    </a:cubicBezTo>
                    <a:cubicBezTo>
                      <a:pt x="967287" y="97105"/>
                      <a:pt x="1003898" y="182949"/>
                      <a:pt x="946794" y="117688"/>
                    </a:cubicBezTo>
                    <a:cubicBezTo>
                      <a:pt x="897484" y="61335"/>
                      <a:pt x="924688" y="45620"/>
                      <a:pt x="864732" y="35627"/>
                    </a:cubicBezTo>
                    <a:cubicBezTo>
                      <a:pt x="829828" y="29810"/>
                      <a:pt x="794393" y="27812"/>
                      <a:pt x="759224" y="23904"/>
                    </a:cubicBezTo>
                    <a:cubicBezTo>
                      <a:pt x="743593" y="19996"/>
                      <a:pt x="728184" y="15063"/>
                      <a:pt x="712332" y="12181"/>
                    </a:cubicBezTo>
                    <a:cubicBezTo>
                      <a:pt x="669553" y="4403"/>
                      <a:pt x="633446" y="-10825"/>
                      <a:pt x="595101" y="12181"/>
                    </a:cubicBezTo>
                    <a:cubicBezTo>
                      <a:pt x="585623" y="17867"/>
                      <a:pt x="577516" y="12181"/>
                      <a:pt x="559932" y="23904"/>
                    </a:cubicBezTo>
                    <a:close/>
                  </a:path>
                </a:pathLst>
              </a:cu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grpSp>
            <p:nvGrpSpPr>
              <p:cNvPr id="146" name="Ομάδα 145"/>
              <p:cNvGrpSpPr/>
              <p:nvPr/>
            </p:nvGrpSpPr>
            <p:grpSpPr>
              <a:xfrm>
                <a:off x="7395679" y="3287632"/>
                <a:ext cx="480131" cy="403884"/>
                <a:chOff x="10545650" y="2145961"/>
                <a:chExt cx="480131" cy="403884"/>
              </a:xfrm>
            </p:grpSpPr>
            <p:sp>
              <p:nvSpPr>
                <p:cNvPr id="147" name="Οβάλ 146"/>
                <p:cNvSpPr/>
                <p:nvPr/>
              </p:nvSpPr>
              <p:spPr>
                <a:xfrm rot="5700000">
                  <a:off x="10580673" y="2495845"/>
                  <a:ext cx="54000" cy="54000"/>
                </a:xfrm>
                <a:prstGeom prst="ellipse">
                  <a:avLst/>
                </a:prstGeom>
                <a:solidFill>
                  <a:srgbClr val="002060"/>
                </a:solidFill>
                <a:ln>
                  <a:solidFill>
                    <a:srgbClr val="00206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grpSp>
              <p:nvGrpSpPr>
                <p:cNvPr id="148" name="Ομάδα 147"/>
                <p:cNvGrpSpPr/>
                <p:nvPr/>
              </p:nvGrpSpPr>
              <p:grpSpPr>
                <a:xfrm>
                  <a:off x="10545650" y="2145961"/>
                  <a:ext cx="480131" cy="366493"/>
                  <a:chOff x="1154220" y="2128406"/>
                  <a:chExt cx="480131" cy="366493"/>
                </a:xfrm>
              </p:grpSpPr>
              <p:cxnSp>
                <p:nvCxnSpPr>
                  <p:cNvPr id="149" name="Ευθύγραμμο βέλος σύνδεσης 148"/>
                  <p:cNvCxnSpPr/>
                  <p:nvPr/>
                </p:nvCxnSpPr>
                <p:spPr>
                  <a:xfrm flipV="1">
                    <a:off x="1216900" y="2128406"/>
                    <a:ext cx="0" cy="360000"/>
                  </a:xfrm>
                  <a:prstGeom prst="straightConnector1">
                    <a:avLst/>
                  </a:prstGeom>
                  <a:ln w="38100">
                    <a:solidFill>
                      <a:srgbClr val="C00000"/>
                    </a:solidFill>
                    <a:headEnd w="med" len="lg"/>
                    <a:tailEnd type="triangle" w="sm" len="med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150" name="Ορθογώνιο 149"/>
                      <p:cNvSpPr/>
                      <p:nvPr/>
                    </p:nvSpPr>
                    <p:spPr>
                      <a:xfrm>
                        <a:off x="1154220" y="2156345"/>
                        <a:ext cx="480131" cy="338554"/>
                      </a:xfrm>
                      <a:prstGeom prst="rect">
                        <a:avLst/>
                      </a:prstGeom>
                    </p:spPr>
                    <p:txBody>
                      <a:bodyPr wrap="none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l-GR" sz="1600" b="1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b="1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𝑭</m:t>
                                  </m:r>
                                </m:e>
                                <m:sub>
                                  <m:r>
                                    <a:rPr lang="en-US" sz="1600" b="1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𝑩</m:t>
                                  </m:r>
                                </m:sub>
                              </m:sSub>
                            </m:oMath>
                          </m:oMathPara>
                        </a14:m>
                        <a:endParaRPr lang="el-GR" sz="1600" dirty="0">
                          <a:solidFill>
                            <a:srgbClr val="C00000"/>
                          </a:solidFill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150" name="Ορθογώνιο 149"/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1154220" y="2156345"/>
                        <a:ext cx="480131" cy="338554"/>
                      </a:xfrm>
                      <a:prstGeom prst="rect">
                        <a:avLst/>
                      </a:prstGeom>
                      <a:blipFill>
                        <a:blip r:embed="rId4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l-GR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</p:grpSp>
          </p:grpSp>
        </p:grpSp>
        <p:sp>
          <p:nvSpPr>
            <p:cNvPr id="168" name="Ορθογώνιο 167"/>
            <p:cNvSpPr/>
            <p:nvPr/>
          </p:nvSpPr>
          <p:spPr>
            <a:xfrm>
              <a:off x="3846029" y="3747142"/>
              <a:ext cx="3668464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Ένα μπαλόνι με αέρα όγκου:  </a:t>
              </a:r>
              <a:r>
                <a:rPr lang="en-US" sz="2000" b="1" i="1" dirty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</a:t>
              </a:r>
              <a:r>
                <a:rPr lang="el-GR" sz="2000" b="1" baseline="-25000" dirty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σ</a:t>
              </a:r>
              <a:r>
                <a:rPr lang="el-GR" b="1" dirty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sz="2000" b="1" dirty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=</a:t>
              </a:r>
              <a:r>
                <a:rPr lang="el-GR" b="1" dirty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b="1" i="1" dirty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</a:t>
              </a:r>
              <a:r>
                <a:rPr lang="el-GR" sz="2000" b="1" baseline="-25000" dirty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υ</a:t>
              </a:r>
              <a:endParaRPr lang="el-GR" sz="24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88" name="Ομάδα 187"/>
          <p:cNvGrpSpPr/>
          <p:nvPr/>
        </p:nvGrpSpPr>
        <p:grpSpPr>
          <a:xfrm>
            <a:off x="928405" y="2068740"/>
            <a:ext cx="6586087" cy="2719665"/>
            <a:chOff x="928405" y="2068740"/>
            <a:chExt cx="6586087" cy="2719665"/>
          </a:xfrm>
        </p:grpSpPr>
        <p:sp>
          <p:nvSpPr>
            <p:cNvPr id="170" name="Ορθογώνιο 169"/>
            <p:cNvSpPr/>
            <p:nvPr/>
          </p:nvSpPr>
          <p:spPr>
            <a:xfrm>
              <a:off x="3846029" y="4142074"/>
              <a:ext cx="3668463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ή ακόμα και</a:t>
              </a:r>
            </a:p>
            <a:p>
              <a:r>
                <a:rPr 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Ένα στερεό σώμα όγκου:  </a:t>
              </a:r>
              <a:r>
                <a:rPr lang="en-US" sz="2000" b="1" i="1" dirty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</a:t>
              </a:r>
              <a:r>
                <a:rPr lang="el-GR" sz="2000" b="1" baseline="-25000" dirty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σ</a:t>
              </a:r>
              <a:r>
                <a:rPr lang="el-GR" b="1" dirty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sz="2000" b="1" dirty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=</a:t>
              </a:r>
              <a:r>
                <a:rPr lang="el-GR" b="1" dirty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b="1" i="1" dirty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</a:t>
              </a:r>
              <a:r>
                <a:rPr lang="el-GR" sz="2000" b="1" baseline="-25000" dirty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υ</a:t>
              </a:r>
              <a:endParaRPr lang="el-GR" sz="24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66" name="Ομάδα 165"/>
            <p:cNvGrpSpPr/>
            <p:nvPr/>
          </p:nvGrpSpPr>
          <p:grpSpPr>
            <a:xfrm>
              <a:off x="928405" y="2068740"/>
              <a:ext cx="808891" cy="921747"/>
              <a:chOff x="4709378" y="2339558"/>
              <a:chExt cx="808891" cy="921747"/>
            </a:xfrm>
          </p:grpSpPr>
          <p:sp>
            <p:nvSpPr>
              <p:cNvPr id="89" name="Ελεύθερη σχεδίαση 88"/>
              <p:cNvSpPr/>
              <p:nvPr/>
            </p:nvSpPr>
            <p:spPr>
              <a:xfrm>
                <a:off x="4709378" y="2339558"/>
                <a:ext cx="808891" cy="921747"/>
              </a:xfrm>
              <a:custGeom>
                <a:avLst/>
                <a:gdLst>
                  <a:gd name="connsiteX0" fmla="*/ 492369 w 1486399"/>
                  <a:gd name="connsiteY0" fmla="*/ 23904 h 1758919"/>
                  <a:gd name="connsiteX1" fmla="*/ 422031 w 1486399"/>
                  <a:gd name="connsiteY1" fmla="*/ 82519 h 1758919"/>
                  <a:gd name="connsiteX2" fmla="*/ 398584 w 1486399"/>
                  <a:gd name="connsiteY2" fmla="*/ 105965 h 1758919"/>
                  <a:gd name="connsiteX3" fmla="*/ 328246 w 1486399"/>
                  <a:gd name="connsiteY3" fmla="*/ 141134 h 1758919"/>
                  <a:gd name="connsiteX4" fmla="*/ 257908 w 1486399"/>
                  <a:gd name="connsiteY4" fmla="*/ 211473 h 1758919"/>
                  <a:gd name="connsiteX5" fmla="*/ 234461 w 1486399"/>
                  <a:gd name="connsiteY5" fmla="*/ 246642 h 1758919"/>
                  <a:gd name="connsiteX6" fmla="*/ 199292 w 1486399"/>
                  <a:gd name="connsiteY6" fmla="*/ 270088 h 1758919"/>
                  <a:gd name="connsiteX7" fmla="*/ 152400 w 1486399"/>
                  <a:gd name="connsiteY7" fmla="*/ 305258 h 1758919"/>
                  <a:gd name="connsiteX8" fmla="*/ 128954 w 1486399"/>
                  <a:gd name="connsiteY8" fmla="*/ 340427 h 1758919"/>
                  <a:gd name="connsiteX9" fmla="*/ 93784 w 1486399"/>
                  <a:gd name="connsiteY9" fmla="*/ 375596 h 1758919"/>
                  <a:gd name="connsiteX10" fmla="*/ 46892 w 1486399"/>
                  <a:gd name="connsiteY10" fmla="*/ 445934 h 1758919"/>
                  <a:gd name="connsiteX11" fmla="*/ 23446 w 1486399"/>
                  <a:gd name="connsiteY11" fmla="*/ 516273 h 1758919"/>
                  <a:gd name="connsiteX12" fmla="*/ 0 w 1486399"/>
                  <a:gd name="connsiteY12" fmla="*/ 610058 h 1758919"/>
                  <a:gd name="connsiteX13" fmla="*/ 11723 w 1486399"/>
                  <a:gd name="connsiteY13" fmla="*/ 1149319 h 1758919"/>
                  <a:gd name="connsiteX14" fmla="*/ 58615 w 1486399"/>
                  <a:gd name="connsiteY14" fmla="*/ 1266550 h 1758919"/>
                  <a:gd name="connsiteX15" fmla="*/ 82061 w 1486399"/>
                  <a:gd name="connsiteY15" fmla="*/ 1360334 h 1758919"/>
                  <a:gd name="connsiteX16" fmla="*/ 93784 w 1486399"/>
                  <a:gd name="connsiteY16" fmla="*/ 1395504 h 1758919"/>
                  <a:gd name="connsiteX17" fmla="*/ 117231 w 1486399"/>
                  <a:gd name="connsiteY17" fmla="*/ 1418950 h 1758919"/>
                  <a:gd name="connsiteX18" fmla="*/ 175846 w 1486399"/>
                  <a:gd name="connsiteY18" fmla="*/ 1524458 h 1758919"/>
                  <a:gd name="connsiteX19" fmla="*/ 234461 w 1486399"/>
                  <a:gd name="connsiteY19" fmla="*/ 1606519 h 1758919"/>
                  <a:gd name="connsiteX20" fmla="*/ 257908 w 1486399"/>
                  <a:gd name="connsiteY20" fmla="*/ 1653411 h 1758919"/>
                  <a:gd name="connsiteX21" fmla="*/ 363415 w 1486399"/>
                  <a:gd name="connsiteY21" fmla="*/ 1747196 h 1758919"/>
                  <a:gd name="connsiteX22" fmla="*/ 445477 w 1486399"/>
                  <a:gd name="connsiteY22" fmla="*/ 1758919 h 1758919"/>
                  <a:gd name="connsiteX23" fmla="*/ 633046 w 1486399"/>
                  <a:gd name="connsiteY23" fmla="*/ 1747196 h 1758919"/>
                  <a:gd name="connsiteX24" fmla="*/ 679938 w 1486399"/>
                  <a:gd name="connsiteY24" fmla="*/ 1712027 h 1758919"/>
                  <a:gd name="connsiteX25" fmla="*/ 762000 w 1486399"/>
                  <a:gd name="connsiteY25" fmla="*/ 1700304 h 1758919"/>
                  <a:gd name="connsiteX26" fmla="*/ 844061 w 1486399"/>
                  <a:gd name="connsiteY26" fmla="*/ 1641688 h 1758919"/>
                  <a:gd name="connsiteX27" fmla="*/ 879231 w 1486399"/>
                  <a:gd name="connsiteY27" fmla="*/ 1629965 h 1758919"/>
                  <a:gd name="connsiteX28" fmla="*/ 926123 w 1486399"/>
                  <a:gd name="connsiteY28" fmla="*/ 1606519 h 1758919"/>
                  <a:gd name="connsiteX29" fmla="*/ 973015 w 1486399"/>
                  <a:gd name="connsiteY29" fmla="*/ 1594796 h 1758919"/>
                  <a:gd name="connsiteX30" fmla="*/ 1101969 w 1486399"/>
                  <a:gd name="connsiteY30" fmla="*/ 1559627 h 1758919"/>
                  <a:gd name="connsiteX31" fmla="*/ 1148861 w 1486399"/>
                  <a:gd name="connsiteY31" fmla="*/ 1536181 h 1758919"/>
                  <a:gd name="connsiteX32" fmla="*/ 1184031 w 1486399"/>
                  <a:gd name="connsiteY32" fmla="*/ 1512734 h 1758919"/>
                  <a:gd name="connsiteX33" fmla="*/ 1219200 w 1486399"/>
                  <a:gd name="connsiteY33" fmla="*/ 1501011 h 1758919"/>
                  <a:gd name="connsiteX34" fmla="*/ 1266092 w 1486399"/>
                  <a:gd name="connsiteY34" fmla="*/ 1477565 h 1758919"/>
                  <a:gd name="connsiteX35" fmla="*/ 1324708 w 1486399"/>
                  <a:gd name="connsiteY35" fmla="*/ 1430673 h 1758919"/>
                  <a:gd name="connsiteX36" fmla="*/ 1359877 w 1486399"/>
                  <a:gd name="connsiteY36" fmla="*/ 1407227 h 1758919"/>
                  <a:gd name="connsiteX37" fmla="*/ 1383323 w 1486399"/>
                  <a:gd name="connsiteY37" fmla="*/ 1360334 h 1758919"/>
                  <a:gd name="connsiteX38" fmla="*/ 1430215 w 1486399"/>
                  <a:gd name="connsiteY38" fmla="*/ 1301719 h 1758919"/>
                  <a:gd name="connsiteX39" fmla="*/ 1441938 w 1486399"/>
                  <a:gd name="connsiteY39" fmla="*/ 1254827 h 1758919"/>
                  <a:gd name="connsiteX40" fmla="*/ 1477108 w 1486399"/>
                  <a:gd name="connsiteY40" fmla="*/ 1067258 h 1758919"/>
                  <a:gd name="connsiteX41" fmla="*/ 1441938 w 1486399"/>
                  <a:gd name="connsiteY41" fmla="*/ 739011 h 1758919"/>
                  <a:gd name="connsiteX42" fmla="*/ 1406769 w 1486399"/>
                  <a:gd name="connsiteY42" fmla="*/ 703842 h 1758919"/>
                  <a:gd name="connsiteX43" fmla="*/ 1359877 w 1486399"/>
                  <a:gd name="connsiteY43" fmla="*/ 610058 h 1758919"/>
                  <a:gd name="connsiteX44" fmla="*/ 1312984 w 1486399"/>
                  <a:gd name="connsiteY44" fmla="*/ 539719 h 1758919"/>
                  <a:gd name="connsiteX45" fmla="*/ 1289538 w 1486399"/>
                  <a:gd name="connsiteY45" fmla="*/ 504550 h 1758919"/>
                  <a:gd name="connsiteX46" fmla="*/ 1195754 w 1486399"/>
                  <a:gd name="connsiteY46" fmla="*/ 434211 h 1758919"/>
                  <a:gd name="connsiteX47" fmla="*/ 1101969 w 1486399"/>
                  <a:gd name="connsiteY47" fmla="*/ 363873 h 1758919"/>
                  <a:gd name="connsiteX48" fmla="*/ 1066800 w 1486399"/>
                  <a:gd name="connsiteY48" fmla="*/ 340427 h 1758919"/>
                  <a:gd name="connsiteX49" fmla="*/ 949569 w 1486399"/>
                  <a:gd name="connsiteY49" fmla="*/ 211473 h 1758919"/>
                  <a:gd name="connsiteX50" fmla="*/ 926123 w 1486399"/>
                  <a:gd name="connsiteY50" fmla="*/ 176304 h 1758919"/>
                  <a:gd name="connsiteX51" fmla="*/ 879231 w 1486399"/>
                  <a:gd name="connsiteY51" fmla="*/ 117688 h 1758919"/>
                  <a:gd name="connsiteX52" fmla="*/ 797169 w 1486399"/>
                  <a:gd name="connsiteY52" fmla="*/ 35627 h 1758919"/>
                  <a:gd name="connsiteX53" fmla="*/ 691661 w 1486399"/>
                  <a:gd name="connsiteY53" fmla="*/ 23904 h 1758919"/>
                  <a:gd name="connsiteX54" fmla="*/ 644769 w 1486399"/>
                  <a:gd name="connsiteY54" fmla="*/ 12181 h 1758919"/>
                  <a:gd name="connsiteX55" fmla="*/ 527538 w 1486399"/>
                  <a:gd name="connsiteY55" fmla="*/ 12181 h 1758919"/>
                  <a:gd name="connsiteX56" fmla="*/ 492369 w 1486399"/>
                  <a:gd name="connsiteY56" fmla="*/ 23904 h 1758919"/>
                  <a:gd name="connsiteX0" fmla="*/ 559932 w 1553962"/>
                  <a:gd name="connsiteY0" fmla="*/ 23904 h 1758919"/>
                  <a:gd name="connsiteX1" fmla="*/ 489594 w 1553962"/>
                  <a:gd name="connsiteY1" fmla="*/ 82519 h 1758919"/>
                  <a:gd name="connsiteX2" fmla="*/ 466147 w 1553962"/>
                  <a:gd name="connsiteY2" fmla="*/ 105965 h 1758919"/>
                  <a:gd name="connsiteX3" fmla="*/ 395809 w 1553962"/>
                  <a:gd name="connsiteY3" fmla="*/ 141134 h 1758919"/>
                  <a:gd name="connsiteX4" fmla="*/ 325471 w 1553962"/>
                  <a:gd name="connsiteY4" fmla="*/ 211473 h 1758919"/>
                  <a:gd name="connsiteX5" fmla="*/ 302024 w 1553962"/>
                  <a:gd name="connsiteY5" fmla="*/ 246642 h 1758919"/>
                  <a:gd name="connsiteX6" fmla="*/ 266855 w 1553962"/>
                  <a:gd name="connsiteY6" fmla="*/ 270088 h 1758919"/>
                  <a:gd name="connsiteX7" fmla="*/ 219963 w 1553962"/>
                  <a:gd name="connsiteY7" fmla="*/ 305258 h 1758919"/>
                  <a:gd name="connsiteX8" fmla="*/ 196517 w 1553962"/>
                  <a:gd name="connsiteY8" fmla="*/ 340427 h 1758919"/>
                  <a:gd name="connsiteX9" fmla="*/ 161347 w 1553962"/>
                  <a:gd name="connsiteY9" fmla="*/ 375596 h 1758919"/>
                  <a:gd name="connsiteX10" fmla="*/ 114455 w 1553962"/>
                  <a:gd name="connsiteY10" fmla="*/ 445934 h 1758919"/>
                  <a:gd name="connsiteX11" fmla="*/ 91009 w 1553962"/>
                  <a:gd name="connsiteY11" fmla="*/ 516273 h 1758919"/>
                  <a:gd name="connsiteX12" fmla="*/ 0 w 1553962"/>
                  <a:gd name="connsiteY12" fmla="*/ 699540 h 1758919"/>
                  <a:gd name="connsiteX13" fmla="*/ 79286 w 1553962"/>
                  <a:gd name="connsiteY13" fmla="*/ 1149319 h 1758919"/>
                  <a:gd name="connsiteX14" fmla="*/ 126178 w 1553962"/>
                  <a:gd name="connsiteY14" fmla="*/ 1266550 h 1758919"/>
                  <a:gd name="connsiteX15" fmla="*/ 149624 w 1553962"/>
                  <a:gd name="connsiteY15" fmla="*/ 1360334 h 1758919"/>
                  <a:gd name="connsiteX16" fmla="*/ 161347 w 1553962"/>
                  <a:gd name="connsiteY16" fmla="*/ 1395504 h 1758919"/>
                  <a:gd name="connsiteX17" fmla="*/ 184794 w 1553962"/>
                  <a:gd name="connsiteY17" fmla="*/ 1418950 h 1758919"/>
                  <a:gd name="connsiteX18" fmla="*/ 243409 w 1553962"/>
                  <a:gd name="connsiteY18" fmla="*/ 1524458 h 1758919"/>
                  <a:gd name="connsiteX19" fmla="*/ 302024 w 1553962"/>
                  <a:gd name="connsiteY19" fmla="*/ 1606519 h 1758919"/>
                  <a:gd name="connsiteX20" fmla="*/ 325471 w 1553962"/>
                  <a:gd name="connsiteY20" fmla="*/ 1653411 h 1758919"/>
                  <a:gd name="connsiteX21" fmla="*/ 430978 w 1553962"/>
                  <a:gd name="connsiteY21" fmla="*/ 1747196 h 1758919"/>
                  <a:gd name="connsiteX22" fmla="*/ 513040 w 1553962"/>
                  <a:gd name="connsiteY22" fmla="*/ 1758919 h 1758919"/>
                  <a:gd name="connsiteX23" fmla="*/ 700609 w 1553962"/>
                  <a:gd name="connsiteY23" fmla="*/ 1747196 h 1758919"/>
                  <a:gd name="connsiteX24" fmla="*/ 747501 w 1553962"/>
                  <a:gd name="connsiteY24" fmla="*/ 1712027 h 1758919"/>
                  <a:gd name="connsiteX25" fmla="*/ 829563 w 1553962"/>
                  <a:gd name="connsiteY25" fmla="*/ 1700304 h 1758919"/>
                  <a:gd name="connsiteX26" fmla="*/ 911624 w 1553962"/>
                  <a:gd name="connsiteY26" fmla="*/ 1641688 h 1758919"/>
                  <a:gd name="connsiteX27" fmla="*/ 946794 w 1553962"/>
                  <a:gd name="connsiteY27" fmla="*/ 1629965 h 1758919"/>
                  <a:gd name="connsiteX28" fmla="*/ 993686 w 1553962"/>
                  <a:gd name="connsiteY28" fmla="*/ 1606519 h 1758919"/>
                  <a:gd name="connsiteX29" fmla="*/ 1040578 w 1553962"/>
                  <a:gd name="connsiteY29" fmla="*/ 1594796 h 1758919"/>
                  <a:gd name="connsiteX30" fmla="*/ 1169532 w 1553962"/>
                  <a:gd name="connsiteY30" fmla="*/ 1559627 h 1758919"/>
                  <a:gd name="connsiteX31" fmla="*/ 1216424 w 1553962"/>
                  <a:gd name="connsiteY31" fmla="*/ 1536181 h 1758919"/>
                  <a:gd name="connsiteX32" fmla="*/ 1251594 w 1553962"/>
                  <a:gd name="connsiteY32" fmla="*/ 1512734 h 1758919"/>
                  <a:gd name="connsiteX33" fmla="*/ 1286763 w 1553962"/>
                  <a:gd name="connsiteY33" fmla="*/ 1501011 h 1758919"/>
                  <a:gd name="connsiteX34" fmla="*/ 1333655 w 1553962"/>
                  <a:gd name="connsiteY34" fmla="*/ 1477565 h 1758919"/>
                  <a:gd name="connsiteX35" fmla="*/ 1392271 w 1553962"/>
                  <a:gd name="connsiteY35" fmla="*/ 1430673 h 1758919"/>
                  <a:gd name="connsiteX36" fmla="*/ 1427440 w 1553962"/>
                  <a:gd name="connsiteY36" fmla="*/ 1407227 h 1758919"/>
                  <a:gd name="connsiteX37" fmla="*/ 1450886 w 1553962"/>
                  <a:gd name="connsiteY37" fmla="*/ 1360334 h 1758919"/>
                  <a:gd name="connsiteX38" fmla="*/ 1497778 w 1553962"/>
                  <a:gd name="connsiteY38" fmla="*/ 1301719 h 1758919"/>
                  <a:gd name="connsiteX39" fmla="*/ 1509501 w 1553962"/>
                  <a:gd name="connsiteY39" fmla="*/ 1254827 h 1758919"/>
                  <a:gd name="connsiteX40" fmla="*/ 1544671 w 1553962"/>
                  <a:gd name="connsiteY40" fmla="*/ 1067258 h 1758919"/>
                  <a:gd name="connsiteX41" fmla="*/ 1509501 w 1553962"/>
                  <a:gd name="connsiteY41" fmla="*/ 739011 h 1758919"/>
                  <a:gd name="connsiteX42" fmla="*/ 1474332 w 1553962"/>
                  <a:gd name="connsiteY42" fmla="*/ 703842 h 1758919"/>
                  <a:gd name="connsiteX43" fmla="*/ 1427440 w 1553962"/>
                  <a:gd name="connsiteY43" fmla="*/ 610058 h 1758919"/>
                  <a:gd name="connsiteX44" fmla="*/ 1380547 w 1553962"/>
                  <a:gd name="connsiteY44" fmla="*/ 539719 h 1758919"/>
                  <a:gd name="connsiteX45" fmla="*/ 1357101 w 1553962"/>
                  <a:gd name="connsiteY45" fmla="*/ 504550 h 1758919"/>
                  <a:gd name="connsiteX46" fmla="*/ 1263317 w 1553962"/>
                  <a:gd name="connsiteY46" fmla="*/ 434211 h 1758919"/>
                  <a:gd name="connsiteX47" fmla="*/ 1169532 w 1553962"/>
                  <a:gd name="connsiteY47" fmla="*/ 363873 h 1758919"/>
                  <a:gd name="connsiteX48" fmla="*/ 1134363 w 1553962"/>
                  <a:gd name="connsiteY48" fmla="*/ 340427 h 1758919"/>
                  <a:gd name="connsiteX49" fmla="*/ 1017132 w 1553962"/>
                  <a:gd name="connsiteY49" fmla="*/ 211473 h 1758919"/>
                  <a:gd name="connsiteX50" fmla="*/ 993686 w 1553962"/>
                  <a:gd name="connsiteY50" fmla="*/ 176304 h 1758919"/>
                  <a:gd name="connsiteX51" fmla="*/ 946794 w 1553962"/>
                  <a:gd name="connsiteY51" fmla="*/ 117688 h 1758919"/>
                  <a:gd name="connsiteX52" fmla="*/ 864732 w 1553962"/>
                  <a:gd name="connsiteY52" fmla="*/ 35627 h 1758919"/>
                  <a:gd name="connsiteX53" fmla="*/ 759224 w 1553962"/>
                  <a:gd name="connsiteY53" fmla="*/ 23904 h 1758919"/>
                  <a:gd name="connsiteX54" fmla="*/ 712332 w 1553962"/>
                  <a:gd name="connsiteY54" fmla="*/ 12181 h 1758919"/>
                  <a:gd name="connsiteX55" fmla="*/ 595101 w 1553962"/>
                  <a:gd name="connsiteY55" fmla="*/ 12181 h 1758919"/>
                  <a:gd name="connsiteX56" fmla="*/ 559932 w 1553962"/>
                  <a:gd name="connsiteY56" fmla="*/ 23904 h 17589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</a:cxnLst>
                <a:rect l="l" t="t" r="r" b="b"/>
                <a:pathLst>
                  <a:path w="1553962" h="1758919">
                    <a:moveTo>
                      <a:pt x="559932" y="23904"/>
                    </a:moveTo>
                    <a:cubicBezTo>
                      <a:pt x="542348" y="35627"/>
                      <a:pt x="512563" y="62422"/>
                      <a:pt x="489594" y="82519"/>
                    </a:cubicBezTo>
                    <a:cubicBezTo>
                      <a:pt x="481276" y="89797"/>
                      <a:pt x="475625" y="100278"/>
                      <a:pt x="466147" y="105965"/>
                    </a:cubicBezTo>
                    <a:cubicBezTo>
                      <a:pt x="403478" y="143566"/>
                      <a:pt x="457375" y="86408"/>
                      <a:pt x="395809" y="141134"/>
                    </a:cubicBezTo>
                    <a:cubicBezTo>
                      <a:pt x="371027" y="163163"/>
                      <a:pt x="343864" y="183884"/>
                      <a:pt x="325471" y="211473"/>
                    </a:cubicBezTo>
                    <a:cubicBezTo>
                      <a:pt x="317655" y="223196"/>
                      <a:pt x="311987" y="236679"/>
                      <a:pt x="302024" y="246642"/>
                    </a:cubicBezTo>
                    <a:cubicBezTo>
                      <a:pt x="292061" y="256605"/>
                      <a:pt x="278320" y="261899"/>
                      <a:pt x="266855" y="270088"/>
                    </a:cubicBezTo>
                    <a:cubicBezTo>
                      <a:pt x="250956" y="281445"/>
                      <a:pt x="233779" y="291442"/>
                      <a:pt x="219963" y="305258"/>
                    </a:cubicBezTo>
                    <a:cubicBezTo>
                      <a:pt x="210000" y="315221"/>
                      <a:pt x="205537" y="329603"/>
                      <a:pt x="196517" y="340427"/>
                    </a:cubicBezTo>
                    <a:cubicBezTo>
                      <a:pt x="185903" y="353163"/>
                      <a:pt x="171526" y="362509"/>
                      <a:pt x="161347" y="375596"/>
                    </a:cubicBezTo>
                    <a:cubicBezTo>
                      <a:pt x="144047" y="397839"/>
                      <a:pt x="114455" y="445934"/>
                      <a:pt x="114455" y="445934"/>
                    </a:cubicBezTo>
                    <a:cubicBezTo>
                      <a:pt x="106640" y="469380"/>
                      <a:pt x="110085" y="474005"/>
                      <a:pt x="91009" y="516273"/>
                    </a:cubicBezTo>
                    <a:cubicBezTo>
                      <a:pt x="71933" y="558541"/>
                      <a:pt x="30336" y="638451"/>
                      <a:pt x="0" y="699540"/>
                    </a:cubicBezTo>
                    <a:cubicBezTo>
                      <a:pt x="3908" y="879294"/>
                      <a:pt x="58256" y="1054817"/>
                      <a:pt x="79286" y="1149319"/>
                    </a:cubicBezTo>
                    <a:cubicBezTo>
                      <a:pt x="100316" y="1243821"/>
                      <a:pt x="109759" y="1217292"/>
                      <a:pt x="126178" y="1266550"/>
                    </a:cubicBezTo>
                    <a:cubicBezTo>
                      <a:pt x="136368" y="1297120"/>
                      <a:pt x="139434" y="1329764"/>
                      <a:pt x="149624" y="1360334"/>
                    </a:cubicBezTo>
                    <a:cubicBezTo>
                      <a:pt x="153532" y="1372057"/>
                      <a:pt x="154989" y="1384908"/>
                      <a:pt x="161347" y="1395504"/>
                    </a:cubicBezTo>
                    <a:cubicBezTo>
                      <a:pt x="167034" y="1404982"/>
                      <a:pt x="176978" y="1411135"/>
                      <a:pt x="184794" y="1418950"/>
                    </a:cubicBezTo>
                    <a:cubicBezTo>
                      <a:pt x="213483" y="1505016"/>
                      <a:pt x="190765" y="1471812"/>
                      <a:pt x="243409" y="1524458"/>
                    </a:cubicBezTo>
                    <a:cubicBezTo>
                      <a:pt x="268341" y="1599255"/>
                      <a:pt x="235269" y="1517514"/>
                      <a:pt x="302024" y="1606519"/>
                    </a:cubicBezTo>
                    <a:cubicBezTo>
                      <a:pt x="312510" y="1620500"/>
                      <a:pt x="316801" y="1638238"/>
                      <a:pt x="325471" y="1653411"/>
                    </a:cubicBezTo>
                    <a:cubicBezTo>
                      <a:pt x="349098" y="1694757"/>
                      <a:pt x="382936" y="1734094"/>
                      <a:pt x="430978" y="1747196"/>
                    </a:cubicBezTo>
                    <a:cubicBezTo>
                      <a:pt x="457636" y="1754466"/>
                      <a:pt x="485686" y="1755011"/>
                      <a:pt x="513040" y="1758919"/>
                    </a:cubicBezTo>
                    <a:cubicBezTo>
                      <a:pt x="575563" y="1755011"/>
                      <a:pt x="639181" y="1759482"/>
                      <a:pt x="700609" y="1747196"/>
                    </a:cubicBezTo>
                    <a:cubicBezTo>
                      <a:pt x="719768" y="1743364"/>
                      <a:pt x="729139" y="1718704"/>
                      <a:pt x="747501" y="1712027"/>
                    </a:cubicBezTo>
                    <a:cubicBezTo>
                      <a:pt x="773469" y="1702584"/>
                      <a:pt x="802209" y="1704212"/>
                      <a:pt x="829563" y="1700304"/>
                    </a:cubicBezTo>
                    <a:cubicBezTo>
                      <a:pt x="991480" y="1619345"/>
                      <a:pt x="769042" y="1736743"/>
                      <a:pt x="911624" y="1641688"/>
                    </a:cubicBezTo>
                    <a:cubicBezTo>
                      <a:pt x="921906" y="1634833"/>
                      <a:pt x="935436" y="1634833"/>
                      <a:pt x="946794" y="1629965"/>
                    </a:cubicBezTo>
                    <a:cubicBezTo>
                      <a:pt x="962857" y="1623081"/>
                      <a:pt x="977323" y="1612655"/>
                      <a:pt x="993686" y="1606519"/>
                    </a:cubicBezTo>
                    <a:cubicBezTo>
                      <a:pt x="1008772" y="1600862"/>
                      <a:pt x="1025293" y="1599891"/>
                      <a:pt x="1040578" y="1594796"/>
                    </a:cubicBezTo>
                    <a:cubicBezTo>
                      <a:pt x="1153536" y="1557144"/>
                      <a:pt x="1041983" y="1580885"/>
                      <a:pt x="1169532" y="1559627"/>
                    </a:cubicBezTo>
                    <a:cubicBezTo>
                      <a:pt x="1185163" y="1551812"/>
                      <a:pt x="1201251" y="1544851"/>
                      <a:pt x="1216424" y="1536181"/>
                    </a:cubicBezTo>
                    <a:cubicBezTo>
                      <a:pt x="1228657" y="1529190"/>
                      <a:pt x="1238992" y="1519035"/>
                      <a:pt x="1251594" y="1512734"/>
                    </a:cubicBezTo>
                    <a:cubicBezTo>
                      <a:pt x="1262647" y="1507208"/>
                      <a:pt x="1275405" y="1505879"/>
                      <a:pt x="1286763" y="1501011"/>
                    </a:cubicBezTo>
                    <a:cubicBezTo>
                      <a:pt x="1302826" y="1494127"/>
                      <a:pt x="1318482" y="1486235"/>
                      <a:pt x="1333655" y="1477565"/>
                    </a:cubicBezTo>
                    <a:cubicBezTo>
                      <a:pt x="1396795" y="1441485"/>
                      <a:pt x="1344133" y="1469183"/>
                      <a:pt x="1392271" y="1430673"/>
                    </a:cubicBezTo>
                    <a:cubicBezTo>
                      <a:pt x="1403273" y="1421872"/>
                      <a:pt x="1415717" y="1415042"/>
                      <a:pt x="1427440" y="1407227"/>
                    </a:cubicBezTo>
                    <a:cubicBezTo>
                      <a:pt x="1435255" y="1391596"/>
                      <a:pt x="1441192" y="1374875"/>
                      <a:pt x="1450886" y="1360334"/>
                    </a:cubicBezTo>
                    <a:cubicBezTo>
                      <a:pt x="1464765" y="1339515"/>
                      <a:pt x="1485627" y="1323592"/>
                      <a:pt x="1497778" y="1301719"/>
                    </a:cubicBezTo>
                    <a:cubicBezTo>
                      <a:pt x="1505603" y="1287635"/>
                      <a:pt x="1506125" y="1270581"/>
                      <a:pt x="1509501" y="1254827"/>
                    </a:cubicBezTo>
                    <a:cubicBezTo>
                      <a:pt x="1530579" y="1156465"/>
                      <a:pt x="1530588" y="1151748"/>
                      <a:pt x="1544671" y="1067258"/>
                    </a:cubicBezTo>
                    <a:cubicBezTo>
                      <a:pt x="1539179" y="929979"/>
                      <a:pt x="1586200" y="831051"/>
                      <a:pt x="1509501" y="739011"/>
                    </a:cubicBezTo>
                    <a:cubicBezTo>
                      <a:pt x="1498888" y="726275"/>
                      <a:pt x="1486055" y="715565"/>
                      <a:pt x="1474332" y="703842"/>
                    </a:cubicBezTo>
                    <a:cubicBezTo>
                      <a:pt x="1456501" y="632518"/>
                      <a:pt x="1473937" y="676481"/>
                      <a:pt x="1427440" y="610058"/>
                    </a:cubicBezTo>
                    <a:cubicBezTo>
                      <a:pt x="1411280" y="586973"/>
                      <a:pt x="1396178" y="563165"/>
                      <a:pt x="1380547" y="539719"/>
                    </a:cubicBezTo>
                    <a:cubicBezTo>
                      <a:pt x="1372732" y="527996"/>
                      <a:pt x="1368103" y="513352"/>
                      <a:pt x="1357101" y="504550"/>
                    </a:cubicBezTo>
                    <a:cubicBezTo>
                      <a:pt x="1204661" y="382598"/>
                      <a:pt x="1365942" y="508848"/>
                      <a:pt x="1263317" y="434211"/>
                    </a:cubicBezTo>
                    <a:cubicBezTo>
                      <a:pt x="1231714" y="411227"/>
                      <a:pt x="1202046" y="385549"/>
                      <a:pt x="1169532" y="363873"/>
                    </a:cubicBezTo>
                    <a:cubicBezTo>
                      <a:pt x="1157809" y="356058"/>
                      <a:pt x="1144893" y="349787"/>
                      <a:pt x="1134363" y="340427"/>
                    </a:cubicBezTo>
                    <a:cubicBezTo>
                      <a:pt x="1085137" y="296671"/>
                      <a:pt x="1055454" y="262570"/>
                      <a:pt x="1017132" y="211473"/>
                    </a:cubicBezTo>
                    <a:cubicBezTo>
                      <a:pt x="1008678" y="200202"/>
                      <a:pt x="1001501" y="188027"/>
                      <a:pt x="993686" y="176304"/>
                    </a:cubicBezTo>
                    <a:cubicBezTo>
                      <a:pt x="967287" y="97105"/>
                      <a:pt x="1003898" y="182949"/>
                      <a:pt x="946794" y="117688"/>
                    </a:cubicBezTo>
                    <a:cubicBezTo>
                      <a:pt x="897484" y="61335"/>
                      <a:pt x="924688" y="45620"/>
                      <a:pt x="864732" y="35627"/>
                    </a:cubicBezTo>
                    <a:cubicBezTo>
                      <a:pt x="829828" y="29810"/>
                      <a:pt x="794393" y="27812"/>
                      <a:pt x="759224" y="23904"/>
                    </a:cubicBezTo>
                    <a:cubicBezTo>
                      <a:pt x="743593" y="19996"/>
                      <a:pt x="728184" y="15063"/>
                      <a:pt x="712332" y="12181"/>
                    </a:cubicBezTo>
                    <a:cubicBezTo>
                      <a:pt x="669553" y="4403"/>
                      <a:pt x="633446" y="-10825"/>
                      <a:pt x="595101" y="12181"/>
                    </a:cubicBezTo>
                    <a:cubicBezTo>
                      <a:pt x="585623" y="17867"/>
                      <a:pt x="577516" y="12181"/>
                      <a:pt x="559932" y="23904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accent4">
                      <a:lumMod val="40000"/>
                      <a:lumOff val="60000"/>
                    </a:schemeClr>
                  </a:gs>
                  <a:gs pos="98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72000"/>
                    </a:schemeClr>
                  </a:gs>
                  <a:gs pos="43000">
                    <a:schemeClr val="accent4">
                      <a:lumMod val="95000"/>
                      <a:lumOff val="5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grpSp>
            <p:nvGrpSpPr>
              <p:cNvPr id="164" name="Ομάδα 163"/>
              <p:cNvGrpSpPr/>
              <p:nvPr/>
            </p:nvGrpSpPr>
            <p:grpSpPr>
              <a:xfrm>
                <a:off x="5027747" y="2459470"/>
                <a:ext cx="480131" cy="398727"/>
                <a:chOff x="6752834" y="2946767"/>
                <a:chExt cx="480131" cy="398727"/>
              </a:xfrm>
            </p:grpSpPr>
            <p:cxnSp>
              <p:nvCxnSpPr>
                <p:cNvPr id="159" name="Ευθύγραμμο βέλος σύνδεσης 158"/>
                <p:cNvCxnSpPr/>
                <p:nvPr/>
              </p:nvCxnSpPr>
              <p:spPr>
                <a:xfrm flipV="1">
                  <a:off x="6836296" y="2946767"/>
                  <a:ext cx="0" cy="360000"/>
                </a:xfrm>
                <a:prstGeom prst="straightConnector1">
                  <a:avLst/>
                </a:prstGeom>
                <a:ln w="38100">
                  <a:solidFill>
                    <a:srgbClr val="C00000"/>
                  </a:solidFill>
                  <a:headEnd w="med" len="lg"/>
                  <a:tailEnd type="triangle" w="sm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60" name="Ορθογώνιο 159"/>
                    <p:cNvSpPr/>
                    <p:nvPr/>
                  </p:nvSpPr>
                  <p:spPr>
                    <a:xfrm>
                      <a:off x="6752834" y="2964315"/>
                      <a:ext cx="480131" cy="338554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l-GR" sz="1600" b="1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600" b="1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𝑭</m:t>
                                </m:r>
                              </m:e>
                              <m:sub>
                                <m:r>
                                  <a:rPr lang="en-US" sz="1600" b="1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𝑩</m:t>
                                </m:r>
                              </m:sub>
                            </m:sSub>
                          </m:oMath>
                        </m:oMathPara>
                      </a14:m>
                      <a:endParaRPr lang="el-GR" sz="1600" dirty="0">
                        <a:solidFill>
                          <a:srgbClr val="C00000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160" name="Ορθογώνιο 159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752834" y="2964315"/>
                      <a:ext cx="480131" cy="338554"/>
                    </a:xfrm>
                    <a:prstGeom prst="rect">
                      <a:avLst/>
                    </a:prstGeom>
                    <a:blipFill>
                      <a:blip r:embed="rId5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sp>
              <p:nvSpPr>
                <p:cNvPr id="163" name="Οβάλ 162"/>
                <p:cNvSpPr/>
                <p:nvPr/>
              </p:nvSpPr>
              <p:spPr>
                <a:xfrm rot="5700000">
                  <a:off x="6809296" y="3291494"/>
                  <a:ext cx="54000" cy="54000"/>
                </a:xfrm>
                <a:prstGeom prst="ellipse">
                  <a:avLst/>
                </a:prstGeom>
                <a:solidFill>
                  <a:srgbClr val="002060"/>
                </a:solidFill>
                <a:ln>
                  <a:solidFill>
                    <a:srgbClr val="00206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</p:grpSp>
      </p:grpSp>
      <p:grpSp>
        <p:nvGrpSpPr>
          <p:cNvPr id="178" name="Ομάδα 177"/>
          <p:cNvGrpSpPr/>
          <p:nvPr/>
        </p:nvGrpSpPr>
        <p:grpSpPr>
          <a:xfrm>
            <a:off x="4279915" y="1222920"/>
            <a:ext cx="4112854" cy="3494368"/>
            <a:chOff x="4279915" y="1222920"/>
            <a:chExt cx="4112854" cy="3494368"/>
          </a:xfrm>
        </p:grpSpPr>
        <p:sp>
          <p:nvSpPr>
            <p:cNvPr id="171" name="Δεξί άγκιστρο 170"/>
            <p:cNvSpPr/>
            <p:nvPr/>
          </p:nvSpPr>
          <p:spPr>
            <a:xfrm>
              <a:off x="7457690" y="3817288"/>
              <a:ext cx="351694" cy="900000"/>
            </a:xfrm>
            <a:prstGeom prst="rightBrace">
              <a:avLst>
                <a:gd name="adj1" fmla="val 16666"/>
                <a:gd name="adj2" fmla="val 50000"/>
              </a:avLst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72" name="Στρογγυλεμένο ορθογώνιο 171"/>
            <p:cNvSpPr/>
            <p:nvPr/>
          </p:nvSpPr>
          <p:spPr>
            <a:xfrm>
              <a:off x="4279915" y="1222920"/>
              <a:ext cx="1412854" cy="426412"/>
            </a:xfrm>
            <a:prstGeom prst="round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grpSp>
          <p:nvGrpSpPr>
            <p:cNvPr id="177" name="Ομάδα 176"/>
            <p:cNvGrpSpPr/>
            <p:nvPr/>
          </p:nvGrpSpPr>
          <p:grpSpPr>
            <a:xfrm>
              <a:off x="5692769" y="1417087"/>
              <a:ext cx="2700000" cy="2664000"/>
              <a:chOff x="5692769" y="1417087"/>
              <a:chExt cx="2279754" cy="2664000"/>
            </a:xfrm>
          </p:grpSpPr>
          <p:cxnSp>
            <p:nvCxnSpPr>
              <p:cNvPr id="174" name="Ευθεία γραμμή σύνδεσης 173"/>
              <p:cNvCxnSpPr>
                <a:stCxn id="172" idx="3"/>
              </p:cNvCxnSpPr>
              <p:nvPr/>
            </p:nvCxnSpPr>
            <p:spPr>
              <a:xfrm flipV="1">
                <a:off x="5692769" y="1417087"/>
                <a:ext cx="2255477" cy="0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6" name="Ευθεία γραμμή σύνδεσης 175"/>
              <p:cNvCxnSpPr/>
              <p:nvPr/>
            </p:nvCxnSpPr>
            <p:spPr>
              <a:xfrm>
                <a:off x="7936523" y="1417087"/>
                <a:ext cx="36000" cy="2664000"/>
              </a:xfrm>
              <a:prstGeom prst="line">
                <a:avLst/>
              </a:prstGeom>
              <a:ln w="38100">
                <a:solidFill>
                  <a:srgbClr val="FF0000"/>
                </a:solidFill>
                <a:headEnd type="non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79" name="Ορθογώνιο 178"/>
              <p:cNvSpPr/>
              <p:nvPr/>
            </p:nvSpPr>
            <p:spPr>
              <a:xfrm>
                <a:off x="8003835" y="4037941"/>
                <a:ext cx="1918346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400" b="1" i="1" smtClean="0">
                              <a:solidFill>
                                <a:srgbClr val="000099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 smtClean="0">
                              <a:solidFill>
                                <a:srgbClr val="000099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𝑭</m:t>
                          </m:r>
                        </m:e>
                        <m:sub>
                          <m:r>
                            <a:rPr lang="en-US" sz="2400" b="1" i="1">
                              <a:solidFill>
                                <a:srgbClr val="000099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𝑩</m:t>
                          </m:r>
                        </m:sub>
                      </m:sSub>
                      <m:r>
                        <a:rPr lang="en-US" sz="2400" b="1" i="1" smtClean="0"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l-GR" sz="2400" b="1" i="1">
                              <a:solidFill>
                                <a:srgbClr val="000099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2400" b="1" i="1">
                              <a:solidFill>
                                <a:srgbClr val="000099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𝝆</m:t>
                          </m:r>
                        </m:e>
                        <m:sub>
                          <m:r>
                            <a:rPr lang="el-GR" sz="2400" b="1" i="1">
                              <a:solidFill>
                                <a:srgbClr val="000099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𝝊</m:t>
                          </m:r>
                        </m:sub>
                      </m:sSub>
                      <m:sSub>
                        <m:sSubPr>
                          <m:ctrlPr>
                            <a:rPr lang="el-GR" sz="2400" b="1" i="1">
                              <a:solidFill>
                                <a:srgbClr val="000099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>
                              <a:solidFill>
                                <a:srgbClr val="000099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𝑽</m:t>
                          </m:r>
                        </m:e>
                        <m:sub>
                          <m:r>
                            <a:rPr lang="el-GR" sz="2400" b="1" i="0" smtClean="0">
                              <a:solidFill>
                                <a:srgbClr val="000099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𝛔</m:t>
                          </m:r>
                        </m:sub>
                      </m:sSub>
                      <m:r>
                        <a:rPr lang="en-US" sz="2400" b="1" i="1"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𝒈</m:t>
                      </m:r>
                    </m:oMath>
                  </m:oMathPara>
                </a14:m>
                <a:endParaRPr lang="el-GR" sz="2400" dirty="0">
                  <a:solidFill>
                    <a:srgbClr val="000099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179" name="Ορθογώνιο 17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03835" y="4037941"/>
                <a:ext cx="1918346" cy="461665"/>
              </a:xfrm>
              <a:prstGeom prst="rect">
                <a:avLst/>
              </a:prstGeom>
              <a:blipFill>
                <a:blip r:embed="rId6"/>
                <a:stretch>
                  <a:fillRect r="-635" b="-1842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0" name="TextBox 179"/>
          <p:cNvSpPr txBox="1"/>
          <p:nvPr/>
        </p:nvSpPr>
        <p:spPr>
          <a:xfrm>
            <a:off x="8083594" y="4518128"/>
            <a:ext cx="24913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ρ</a:t>
            </a:r>
            <a:r>
              <a:rPr lang="el-GR" sz="2000" b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υ</a:t>
            </a:r>
            <a:r>
              <a:rPr 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</a:t>
            </a:r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πυκνότητα υγρού</a:t>
            </a:r>
            <a:endParaRPr lang="el-GR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1" name="TextBox 180"/>
          <p:cNvSpPr txBox="1"/>
          <p:nvPr/>
        </p:nvSpPr>
        <p:spPr>
          <a:xfrm>
            <a:off x="8095318" y="4858096"/>
            <a:ext cx="21623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l-GR" sz="20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</a:t>
            </a:r>
            <a:r>
              <a:rPr 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</a:t>
            </a:r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όγκος σώματος</a:t>
            </a:r>
            <a:endParaRPr lang="el-GR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89" name="Ομάδα 188"/>
          <p:cNvGrpSpPr/>
          <p:nvPr/>
        </p:nvGrpSpPr>
        <p:grpSpPr>
          <a:xfrm>
            <a:off x="10134194" y="4195260"/>
            <a:ext cx="1861123" cy="1045846"/>
            <a:chOff x="10134194" y="4195260"/>
            <a:chExt cx="1861123" cy="1045846"/>
          </a:xfrm>
        </p:grpSpPr>
        <p:sp>
          <p:nvSpPr>
            <p:cNvPr id="182" name="Δεξί άγκιστρο 181"/>
            <p:cNvSpPr/>
            <p:nvPr/>
          </p:nvSpPr>
          <p:spPr>
            <a:xfrm>
              <a:off x="10134194" y="4195260"/>
              <a:ext cx="351694" cy="1045846"/>
            </a:xfrm>
            <a:prstGeom prst="rightBrace">
              <a:avLst>
                <a:gd name="adj1" fmla="val 16666"/>
                <a:gd name="adj2" fmla="val 50000"/>
              </a:avLst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3" name="Ορθογώνιο 182"/>
                <p:cNvSpPr/>
                <p:nvPr/>
              </p:nvSpPr>
              <p:spPr>
                <a:xfrm>
                  <a:off x="10586662" y="4479177"/>
                  <a:ext cx="1408655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400" b="1" i="1" smtClean="0">
                                <a:solidFill>
                                  <a:srgbClr val="000099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>
                                <a:solidFill>
                                  <a:srgbClr val="000099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𝑭</m:t>
                            </m:r>
                          </m:e>
                          <m:sub>
                            <m:r>
                              <a:rPr lang="en-US" sz="2400" b="1" i="1">
                                <a:solidFill>
                                  <a:srgbClr val="000099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𝑩</m:t>
                            </m:r>
                          </m:sub>
                        </m:sSub>
                        <m:r>
                          <a:rPr lang="en-US" sz="2400" b="1" i="1">
                            <a:solidFill>
                              <a:srgbClr val="000099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=</m:t>
                        </m:r>
                        <m:sSub>
                          <m:sSubPr>
                            <m:ctrlPr>
                              <a:rPr lang="en-US" sz="2400" b="1" i="1" smtClean="0">
                                <a:solidFill>
                                  <a:srgbClr val="000099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 smtClean="0">
                                <a:solidFill>
                                  <a:srgbClr val="000099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𝒘</m:t>
                            </m:r>
                          </m:e>
                          <m:sub>
                            <m:r>
                              <a:rPr lang="el-GR" sz="2400" b="1" i="1" smtClean="0">
                                <a:solidFill>
                                  <a:srgbClr val="000099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𝝊</m:t>
                            </m:r>
                          </m:sub>
                        </m:sSub>
                      </m:oMath>
                    </m:oMathPara>
                  </a14:m>
                  <a:endParaRPr lang="el-GR" sz="2400" dirty="0">
                    <a:solidFill>
                      <a:srgbClr val="000099"/>
                    </a:solidFill>
                  </a:endParaRPr>
                </a:p>
              </p:txBody>
            </p:sp>
          </mc:Choice>
          <mc:Fallback xmlns="">
            <p:sp>
              <p:nvSpPr>
                <p:cNvPr id="183" name="Ορθογώνιο 18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586662" y="4479177"/>
                  <a:ext cx="1408655" cy="461665"/>
                </a:xfrm>
                <a:prstGeom prst="rect">
                  <a:avLst/>
                </a:prstGeom>
                <a:blipFill>
                  <a:blip r:embed="rId7"/>
                  <a:stretch>
                    <a:fillRect b="-7895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84" name="TextBox 183"/>
          <p:cNvSpPr txBox="1"/>
          <p:nvPr/>
        </p:nvSpPr>
        <p:spPr>
          <a:xfrm>
            <a:off x="8142210" y="5186341"/>
            <a:ext cx="40497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l-GR" sz="20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υ</a:t>
            </a:r>
            <a:r>
              <a:rPr 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</a:t>
            </a:r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το βάρος του υγρού που εκτοπίζει το </a:t>
            </a:r>
          </a:p>
          <a:p>
            <a:r>
              <a: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σώμα όταν αυτό βυθίζεται στο υγρό </a:t>
            </a:r>
            <a:endParaRPr lang="el-GR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87" name="Ομάδα 186"/>
          <p:cNvGrpSpPr/>
          <p:nvPr/>
        </p:nvGrpSpPr>
        <p:grpSpPr>
          <a:xfrm>
            <a:off x="9804" y="5532359"/>
            <a:ext cx="8073789" cy="1127180"/>
            <a:chOff x="9804" y="5532359"/>
            <a:chExt cx="8073789" cy="1127180"/>
          </a:xfrm>
        </p:grpSpPr>
        <p:sp>
          <p:nvSpPr>
            <p:cNvPr id="185" name="Ορθογώνιο 184"/>
            <p:cNvSpPr/>
            <p:nvPr/>
          </p:nvSpPr>
          <p:spPr>
            <a:xfrm>
              <a:off x="9804" y="5532359"/>
              <a:ext cx="2445157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sz="20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Αρχή του Αρχιμήδη:</a:t>
              </a:r>
              <a:endParaRPr lang="el-GR" sz="2000" dirty="0"/>
            </a:p>
          </p:txBody>
        </p:sp>
        <p:sp>
          <p:nvSpPr>
            <p:cNvPr id="186" name="Ορθογώνιο 185"/>
            <p:cNvSpPr/>
            <p:nvPr/>
          </p:nvSpPr>
          <p:spPr>
            <a:xfrm>
              <a:off x="42746" y="6013208"/>
              <a:ext cx="8040847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Η άνωση που υφίσταται ένα σώμα, όταν αυτό είναι βυθισμένο μέσα σε ένα υγρό, είναι ίση με το βάρος του υγρού που το σώμα εκτοπίζει.</a:t>
              </a:r>
              <a:endParaRPr lang="el-GR" dirty="0">
                <a:solidFill>
                  <a:srgbClr val="00206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97012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" grpId="0"/>
      <p:bldP spid="125" grpId="0"/>
      <p:bldP spid="167" grpId="0"/>
      <p:bldP spid="179" grpId="0"/>
      <p:bldP spid="180" grpId="0"/>
      <p:bldP spid="181" grpId="0"/>
      <p:bldP spid="18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περιεχομένου 2"/>
          <p:cNvSpPr txBox="1">
            <a:spLocks/>
          </p:cNvSpPr>
          <p:nvPr/>
        </p:nvSpPr>
        <p:spPr>
          <a:xfrm>
            <a:off x="-10660" y="-3789"/>
            <a:ext cx="12192000" cy="51588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l-GR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ΑΝΩΣΗ – Συνθήκες Πλεύσης</a:t>
            </a:r>
          </a:p>
        </p:txBody>
      </p:sp>
      <p:grpSp>
        <p:nvGrpSpPr>
          <p:cNvPr id="6" name="Ομάδα 5"/>
          <p:cNvGrpSpPr/>
          <p:nvPr/>
        </p:nvGrpSpPr>
        <p:grpSpPr>
          <a:xfrm>
            <a:off x="294671" y="2533254"/>
            <a:ext cx="2207964" cy="3187601"/>
            <a:chOff x="316154" y="1513870"/>
            <a:chExt cx="3716587" cy="3101593"/>
          </a:xfrm>
        </p:grpSpPr>
        <p:grpSp>
          <p:nvGrpSpPr>
            <p:cNvPr id="8" name="Ομάδα 7"/>
            <p:cNvGrpSpPr/>
            <p:nvPr/>
          </p:nvGrpSpPr>
          <p:grpSpPr>
            <a:xfrm>
              <a:off x="316155" y="1513870"/>
              <a:ext cx="3716586" cy="3047999"/>
              <a:chOff x="316155" y="2074984"/>
              <a:chExt cx="3716586" cy="3047999"/>
            </a:xfrm>
          </p:grpSpPr>
          <p:grpSp>
            <p:nvGrpSpPr>
              <p:cNvPr id="10" name="Ομάδα 9"/>
              <p:cNvGrpSpPr/>
              <p:nvPr/>
            </p:nvGrpSpPr>
            <p:grpSpPr>
              <a:xfrm>
                <a:off x="316155" y="2074984"/>
                <a:ext cx="3716586" cy="3047999"/>
                <a:chOff x="4618522" y="2004646"/>
                <a:chExt cx="3716586" cy="3047999"/>
              </a:xfrm>
            </p:grpSpPr>
            <p:sp>
              <p:nvSpPr>
                <p:cNvPr id="12" name="Κύλινδρος 11"/>
                <p:cNvSpPr/>
                <p:nvPr/>
              </p:nvSpPr>
              <p:spPr>
                <a:xfrm>
                  <a:off x="4618522" y="2121876"/>
                  <a:ext cx="3716586" cy="2930769"/>
                </a:xfrm>
                <a:prstGeom prst="can">
                  <a:avLst/>
                </a:prstGeom>
                <a:solidFill>
                  <a:schemeClr val="accent1">
                    <a:alpha val="54000"/>
                  </a:schemeClr>
                </a:solidFill>
                <a:ln w="571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cxnSp>
              <p:nvCxnSpPr>
                <p:cNvPr id="13" name="Ευθεία γραμμή σύνδεσης 12"/>
                <p:cNvCxnSpPr/>
                <p:nvPr/>
              </p:nvCxnSpPr>
              <p:spPr>
                <a:xfrm flipV="1">
                  <a:off x="4618522" y="2004646"/>
                  <a:ext cx="0" cy="633046"/>
                </a:xfrm>
                <a:prstGeom prst="line">
                  <a:avLst/>
                </a:prstGeom>
                <a:ln w="571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Ευθεία γραμμή σύνδεσης 13"/>
                <p:cNvCxnSpPr/>
                <p:nvPr/>
              </p:nvCxnSpPr>
              <p:spPr>
                <a:xfrm flipV="1">
                  <a:off x="8334732" y="2004647"/>
                  <a:ext cx="0" cy="633046"/>
                </a:xfrm>
                <a:prstGeom prst="line">
                  <a:avLst/>
                </a:prstGeom>
                <a:ln w="571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1" name="TextBox 10"/>
              <p:cNvSpPr txBox="1"/>
              <p:nvPr/>
            </p:nvSpPr>
            <p:spPr>
              <a:xfrm>
                <a:off x="405432" y="2839434"/>
                <a:ext cx="680507" cy="45628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sz="2000" b="1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ρ</a:t>
                </a:r>
                <a:r>
                  <a:rPr lang="el-GR" sz="2000" b="1" baseline="-25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υ</a:t>
                </a:r>
                <a:endParaRPr lang="el-GR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9" name="Τόξο 8"/>
            <p:cNvSpPr/>
            <p:nvPr/>
          </p:nvSpPr>
          <p:spPr>
            <a:xfrm>
              <a:off x="316154" y="3895463"/>
              <a:ext cx="3708001" cy="720000"/>
            </a:xfrm>
            <a:prstGeom prst="arc">
              <a:avLst>
                <a:gd name="adj1" fmla="val 10826370"/>
                <a:gd name="adj2" fmla="val 0"/>
              </a:avLst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949284" y="5720855"/>
            <a:ext cx="10550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ρ</a:t>
            </a:r>
            <a:r>
              <a:rPr lang="el-GR" sz="2400" b="1" baseline="-25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</a:t>
            </a:r>
            <a:r>
              <a:rPr lang="el-GR" sz="24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&gt; </a:t>
            </a:r>
            <a:r>
              <a:rPr lang="el-GR" sz="24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ρ</a:t>
            </a:r>
            <a:r>
              <a:rPr lang="el-GR" sz="2400" b="1" baseline="-25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υ</a:t>
            </a:r>
            <a:endParaRPr lang="el-GR" sz="2400" b="1" i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4" name="Ομάδα 23"/>
          <p:cNvGrpSpPr/>
          <p:nvPr/>
        </p:nvGrpSpPr>
        <p:grpSpPr>
          <a:xfrm>
            <a:off x="712915" y="960465"/>
            <a:ext cx="991830" cy="1439875"/>
            <a:chOff x="705688" y="148101"/>
            <a:chExt cx="991830" cy="1439875"/>
          </a:xfrm>
        </p:grpSpPr>
        <p:grpSp>
          <p:nvGrpSpPr>
            <p:cNvPr id="20" name="Ομάδα 19"/>
            <p:cNvGrpSpPr/>
            <p:nvPr/>
          </p:nvGrpSpPr>
          <p:grpSpPr>
            <a:xfrm>
              <a:off x="1059516" y="148101"/>
              <a:ext cx="638002" cy="1439875"/>
              <a:chOff x="1059516" y="148101"/>
              <a:chExt cx="638002" cy="1439875"/>
            </a:xfrm>
          </p:grpSpPr>
          <p:grpSp>
            <p:nvGrpSpPr>
              <p:cNvPr id="17" name="Ομάδα 16"/>
              <p:cNvGrpSpPr/>
              <p:nvPr/>
            </p:nvGrpSpPr>
            <p:grpSpPr>
              <a:xfrm>
                <a:off x="1059516" y="254154"/>
                <a:ext cx="638002" cy="1333822"/>
                <a:chOff x="1142863" y="317499"/>
                <a:chExt cx="638002" cy="1333822"/>
              </a:xfrm>
            </p:grpSpPr>
            <p:sp>
              <p:nvSpPr>
                <p:cNvPr id="15" name="Κύλινδρος 14"/>
                <p:cNvSpPr/>
                <p:nvPr/>
              </p:nvSpPr>
              <p:spPr>
                <a:xfrm>
                  <a:off x="1193621" y="317499"/>
                  <a:ext cx="587244" cy="1333822"/>
                </a:xfrm>
                <a:prstGeom prst="can">
                  <a:avLst/>
                </a:prstGeom>
                <a:gradFill flip="none" rotWithShape="1">
                  <a:gsLst>
                    <a:gs pos="87000">
                      <a:schemeClr val="accent2"/>
                    </a:gs>
                    <a:gs pos="22000">
                      <a:schemeClr val="accent4">
                        <a:lumMod val="75000"/>
                      </a:schemeClr>
                    </a:gs>
                  </a:gsLst>
                  <a:lin ang="10800000" scaled="1"/>
                  <a:tileRect/>
                </a:gra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6" name="TextBox 15"/>
                <p:cNvSpPr txBox="1"/>
                <p:nvPr/>
              </p:nvSpPr>
              <p:spPr>
                <a:xfrm>
                  <a:off x="1142863" y="347938"/>
                  <a:ext cx="409086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l-GR" sz="2000" b="1" i="1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ρ</a:t>
                  </a:r>
                  <a:r>
                    <a:rPr lang="el-GR" sz="2000" b="1" baseline="-25000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σ</a:t>
                  </a:r>
                  <a:endParaRPr lang="el-GR" sz="20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19" name="TextBox 18"/>
              <p:cNvSpPr txBox="1"/>
              <p:nvPr/>
            </p:nvSpPr>
            <p:spPr>
              <a:xfrm>
                <a:off x="1250916" y="148101"/>
                <a:ext cx="32092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sz="16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Α</a:t>
                </a:r>
              </a:p>
            </p:txBody>
          </p:sp>
        </p:grpSp>
        <p:cxnSp>
          <p:nvCxnSpPr>
            <p:cNvPr id="22" name="Ευθύγραμμο βέλος σύνδεσης 21"/>
            <p:cNvCxnSpPr/>
            <p:nvPr/>
          </p:nvCxnSpPr>
          <p:spPr>
            <a:xfrm>
              <a:off x="1024347" y="309679"/>
              <a:ext cx="0" cy="1224000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Box 22"/>
            <p:cNvSpPr txBox="1"/>
            <p:nvPr/>
          </p:nvSpPr>
          <p:spPr>
            <a:xfrm>
              <a:off x="705688" y="671182"/>
              <a:ext cx="36420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H</a:t>
              </a:r>
              <a:endParaRPr lang="el-GR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9" name="Ομάδα 58"/>
          <p:cNvGrpSpPr/>
          <p:nvPr/>
        </p:nvGrpSpPr>
        <p:grpSpPr>
          <a:xfrm>
            <a:off x="1909229" y="577820"/>
            <a:ext cx="2877293" cy="369332"/>
            <a:chOff x="1909229" y="577820"/>
            <a:chExt cx="2877293" cy="369332"/>
          </a:xfrm>
        </p:grpSpPr>
        <p:sp>
          <p:nvSpPr>
            <p:cNvPr id="25" name="TextBox 24"/>
            <p:cNvSpPr txBox="1"/>
            <p:nvPr/>
          </p:nvSpPr>
          <p:spPr>
            <a:xfrm>
              <a:off x="1909229" y="577820"/>
              <a:ext cx="18387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Όγκος Σώματος: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TextBox 25"/>
                <p:cNvSpPr txBox="1"/>
                <p:nvPr/>
              </p:nvSpPr>
              <p:spPr>
                <a:xfrm>
                  <a:off x="3783106" y="644066"/>
                  <a:ext cx="1003416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𝑽</m:t>
                            </m:r>
                          </m:e>
                          <m:sub>
                            <m:r>
                              <a:rPr lang="el-GR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𝝈</m:t>
                            </m:r>
                          </m:sub>
                        </m:sSub>
                        <m:r>
                          <a:rPr lang="el-GR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  <m:t>𝑨</m:t>
                        </m:r>
                        <m:r>
                          <a:rPr lang="en-US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  <m:t>𝑯</m:t>
                        </m:r>
                      </m:oMath>
                    </m:oMathPara>
                  </a14:m>
                  <a:endParaRPr lang="el-GR" b="1" dirty="0">
                    <a:solidFill>
                      <a:srgbClr val="000099"/>
                    </a:solidFill>
                  </a:endParaRPr>
                </a:p>
              </p:txBody>
            </p:sp>
          </mc:Choice>
          <mc:Fallback xmlns="">
            <p:sp>
              <p:nvSpPr>
                <p:cNvPr id="26" name="TextBox 2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83106" y="644066"/>
                  <a:ext cx="1003416" cy="276999"/>
                </a:xfrm>
                <a:prstGeom prst="rect">
                  <a:avLst/>
                </a:prstGeom>
                <a:blipFill>
                  <a:blip r:embed="rId2"/>
                  <a:stretch>
                    <a:fillRect l="-5488" r="-5488" b="-11111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60" name="Ομάδα 59"/>
          <p:cNvGrpSpPr/>
          <p:nvPr/>
        </p:nvGrpSpPr>
        <p:grpSpPr>
          <a:xfrm>
            <a:off x="1944399" y="976403"/>
            <a:ext cx="3252267" cy="369332"/>
            <a:chOff x="1944399" y="976403"/>
            <a:chExt cx="3252267" cy="369332"/>
          </a:xfrm>
        </p:grpSpPr>
        <p:sp>
          <p:nvSpPr>
            <p:cNvPr id="27" name="TextBox 26"/>
            <p:cNvSpPr txBox="1"/>
            <p:nvPr/>
          </p:nvSpPr>
          <p:spPr>
            <a:xfrm>
              <a:off x="1944399" y="976403"/>
              <a:ext cx="183575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Βάρος Σώματος: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8" name="TextBox 27"/>
                <p:cNvSpPr txBox="1"/>
                <p:nvPr/>
              </p:nvSpPr>
              <p:spPr>
                <a:xfrm>
                  <a:off x="3818276" y="1042649"/>
                  <a:ext cx="1378390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𝒘</m:t>
                            </m:r>
                          </m:e>
                          <m:sub>
                            <m:r>
                              <a:rPr lang="el-GR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𝝈</m:t>
                            </m:r>
                          </m:sub>
                        </m:sSub>
                        <m:r>
                          <a:rPr lang="el-GR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sSub>
                          <m:sSubPr>
                            <m:ctrlPr>
                              <a:rPr lang="el-GR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𝝆</m:t>
                            </m:r>
                          </m:e>
                          <m:sub>
                            <m:r>
                              <a:rPr lang="el-GR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𝝈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  <m:t>𝒈</m:t>
                        </m:r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𝑽</m:t>
                            </m:r>
                          </m:e>
                          <m:sub>
                            <m:r>
                              <a:rPr lang="el-GR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𝝈</m:t>
                            </m:r>
                          </m:sub>
                        </m:sSub>
                      </m:oMath>
                    </m:oMathPara>
                  </a14:m>
                  <a:endParaRPr lang="el-GR" b="1" dirty="0">
                    <a:solidFill>
                      <a:srgbClr val="000099"/>
                    </a:solidFill>
                  </a:endParaRPr>
                </a:p>
              </p:txBody>
            </p:sp>
          </mc:Choice>
          <mc:Fallback xmlns="">
            <p:sp>
              <p:nvSpPr>
                <p:cNvPr id="28" name="TextBox 2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18276" y="1042649"/>
                  <a:ext cx="1378390" cy="276999"/>
                </a:xfrm>
                <a:prstGeom prst="rect">
                  <a:avLst/>
                </a:prstGeom>
                <a:blipFill>
                  <a:blip r:embed="rId3"/>
                  <a:stretch>
                    <a:fillRect l="-442" b="-2666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61" name="Ομάδα 60"/>
          <p:cNvGrpSpPr/>
          <p:nvPr/>
        </p:nvGrpSpPr>
        <p:grpSpPr>
          <a:xfrm>
            <a:off x="5849996" y="649577"/>
            <a:ext cx="2776304" cy="378721"/>
            <a:chOff x="5849996" y="649577"/>
            <a:chExt cx="2776304" cy="378721"/>
          </a:xfrm>
        </p:grpSpPr>
        <p:sp>
          <p:nvSpPr>
            <p:cNvPr id="33" name="TextBox 32"/>
            <p:cNvSpPr txBox="1"/>
            <p:nvPr/>
          </p:nvSpPr>
          <p:spPr>
            <a:xfrm>
              <a:off x="5849996" y="649577"/>
              <a:ext cx="93859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Άνωση: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4" name="Ορθογώνιο 33"/>
                <p:cNvSpPr/>
                <p:nvPr/>
              </p:nvSpPr>
              <p:spPr>
                <a:xfrm>
                  <a:off x="6723407" y="658966"/>
                  <a:ext cx="190289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b="1" i="1" smtClean="0">
                                <a:solidFill>
                                  <a:srgbClr val="000099"/>
                                </a:solidFill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000099"/>
                                </a:solidFill>
                                <a:effectLst/>
                                <a:latin typeface="Cambria Math" panose="02040503050406030204" pitchFamily="18" charset="0"/>
                              </a:rPr>
                              <m:t>𝑭</m:t>
                            </m:r>
                          </m:e>
                          <m:sub>
                            <m:r>
                              <a:rPr lang="en-US" b="1" i="1">
                                <a:solidFill>
                                  <a:srgbClr val="000099"/>
                                </a:solidFill>
                                <a:effectLst/>
                                <a:latin typeface="Cambria Math" panose="02040503050406030204" pitchFamily="18" charset="0"/>
                              </a:rPr>
                              <m:t>𝑩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000099"/>
                            </a:solidFill>
                            <a:effectLst/>
                            <a:latin typeface="Cambria Math" panose="02040503050406030204" pitchFamily="18" charset="0"/>
                          </a:rPr>
                          <m:t>=</m:t>
                        </m:r>
                        <m:sSub>
                          <m:sSubPr>
                            <m:ctrlPr>
                              <a:rPr lang="el-GR" b="1" i="1">
                                <a:solidFill>
                                  <a:srgbClr val="000099"/>
                                </a:solidFill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b="1" i="1">
                                <a:solidFill>
                                  <a:srgbClr val="000099"/>
                                </a:solidFill>
                                <a:effectLst/>
                                <a:latin typeface="Cambria Math" panose="02040503050406030204" pitchFamily="18" charset="0"/>
                              </a:rPr>
                              <m:t>𝝆</m:t>
                            </m:r>
                          </m:e>
                          <m:sub>
                            <m:r>
                              <a:rPr lang="el-GR" b="1" i="1">
                                <a:solidFill>
                                  <a:srgbClr val="000099"/>
                                </a:solidFill>
                                <a:effectLst/>
                                <a:latin typeface="Cambria Math" panose="02040503050406030204" pitchFamily="18" charset="0"/>
                              </a:rPr>
                              <m:t>𝝊</m:t>
                            </m:r>
                          </m:sub>
                        </m:sSub>
                        <m:sSub>
                          <m:sSubPr>
                            <m:ctrlPr>
                              <a:rPr lang="el-GR" b="1" i="1">
                                <a:solidFill>
                                  <a:srgbClr val="000099"/>
                                </a:solidFill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𝒈</m:t>
                            </m:r>
                            <m:r>
                              <a:rPr lang="en-US" b="1" i="1">
                                <a:solidFill>
                                  <a:srgbClr val="000099"/>
                                </a:solidFill>
                                <a:effectLst/>
                                <a:latin typeface="Cambria Math" panose="02040503050406030204" pitchFamily="18" charset="0"/>
                              </a:rPr>
                              <m:t>𝑽</m:t>
                            </m:r>
                          </m:e>
                          <m:sub>
                            <m:r>
                              <a:rPr lang="el-GR" b="1" i="0" smtClean="0">
                                <a:solidFill>
                                  <a:srgbClr val="000099"/>
                                </a:solidFill>
                                <a:effectLst/>
                                <a:latin typeface="Cambria Math" panose="02040503050406030204" pitchFamily="18" charset="0"/>
                              </a:rPr>
                              <m:t>𝛔</m:t>
                            </m:r>
                          </m:sub>
                        </m:sSub>
                        <m:r>
                          <a:rPr lang="el-GR" b="1" i="1" smtClean="0">
                            <a:solidFill>
                              <a:srgbClr val="000099"/>
                            </a:solidFill>
                            <a:effectLst/>
                            <a:latin typeface="Cambria Math" panose="02040503050406030204" pitchFamily="18" charset="0"/>
                          </a:rPr>
                          <m:t>   </m:t>
                        </m:r>
                        <m:r>
                          <a:rPr lang="el-GR" b="1" i="1" smtClean="0">
                            <a:solidFill>
                              <a:srgbClr val="000099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⇒</m:t>
                        </m:r>
                      </m:oMath>
                    </m:oMathPara>
                  </a14:m>
                  <a:endParaRPr lang="el-GR" dirty="0">
                    <a:solidFill>
                      <a:srgbClr val="000099"/>
                    </a:solidFill>
                    <a:effectLst/>
                  </a:endParaRPr>
                </a:p>
              </p:txBody>
            </p:sp>
          </mc:Choice>
          <mc:Fallback xmlns="">
            <p:sp>
              <p:nvSpPr>
                <p:cNvPr id="34" name="Ορθογώνιο 3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23407" y="658966"/>
                  <a:ext cx="1902893" cy="369332"/>
                </a:xfrm>
                <a:prstGeom prst="rect">
                  <a:avLst/>
                </a:prstGeom>
                <a:blipFill>
                  <a:blip r:embed="rId4"/>
                  <a:stretch>
                    <a:fillRect b="-655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8684232" y="695743"/>
                <a:ext cx="1360822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𝑭</m:t>
                          </m:r>
                        </m:e>
                        <m:sub>
                          <m:r>
                            <a:rPr lang="en-US" b="1" i="0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𝐁</m:t>
                          </m:r>
                        </m:sub>
                      </m:sSub>
                      <m:r>
                        <a:rPr lang="el-GR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l-GR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𝝆</m:t>
                          </m:r>
                        </m:e>
                        <m:sub>
                          <m:r>
                            <a:rPr lang="el-GR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𝝊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𝒈𝑨𝑯</m:t>
                      </m:r>
                    </m:oMath>
                  </m:oMathPara>
                </a14:m>
                <a:endParaRPr lang="el-GR" b="1" dirty="0">
                  <a:solidFill>
                    <a:srgbClr val="000099"/>
                  </a:solidFill>
                </a:endParaRPr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84232" y="695743"/>
                <a:ext cx="1360822" cy="276999"/>
              </a:xfrm>
              <a:prstGeom prst="rect">
                <a:avLst/>
              </a:prstGeom>
              <a:blipFill>
                <a:blip r:embed="rId5"/>
                <a:stretch>
                  <a:fillRect l="-4036" r="-5830" b="-3260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5849996" y="1087439"/>
                <a:ext cx="1929694" cy="67076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subHide m:val="on"/>
                          <m:supHide m:val="on"/>
                          <m:ctrlPr>
                            <a:rPr lang="el-GR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b>
                            <m:sSubPr>
                              <m:ctrlPr>
                                <a:rPr lang="el-GR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𝑭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</m:sub>
                          </m:sSub>
                        </m:e>
                      </m:nary>
                      <m:r>
                        <a:rPr lang="en-US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𝑭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𝑩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𝒘</m:t>
                      </m:r>
                      <m:r>
                        <a:rPr lang="en-US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l-GR" b="1" dirty="0">
                  <a:solidFill>
                    <a:srgbClr val="000099"/>
                  </a:solidFill>
                </a:endParaRPr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49996" y="1087439"/>
                <a:ext cx="1929694" cy="67076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Ορθογώνιο 38"/>
              <p:cNvSpPr/>
              <p:nvPr/>
            </p:nvSpPr>
            <p:spPr>
              <a:xfrm>
                <a:off x="7686576" y="1163507"/>
                <a:ext cx="223477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𝝆</m:t>
                          </m:r>
                        </m:e>
                        <m:sub>
                          <m:r>
                            <a:rPr lang="el-GR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𝝊</m:t>
                          </m:r>
                        </m:sub>
                      </m:sSub>
                      <m:r>
                        <a:rPr lang="en-US" b="1" i="1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𝒈𝑨</m:t>
                      </m:r>
                      <m:r>
                        <a:rPr lang="en-US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𝑯</m:t>
                      </m:r>
                      <m:r>
                        <a:rPr lang="en-US" b="1" i="1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l-GR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𝝆</m:t>
                          </m:r>
                        </m:e>
                        <m:sub>
                          <m:r>
                            <a:rPr lang="el-GR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𝝈</m:t>
                          </m:r>
                        </m:sub>
                      </m:sSub>
                      <m:r>
                        <a:rPr lang="en-US" b="1" i="1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𝒈𝑨</m:t>
                      </m:r>
                      <m:r>
                        <a:rPr lang="en-US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𝑯</m:t>
                      </m:r>
                      <m:r>
                        <a:rPr lang="en-US" b="1" i="1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l-GR" b="1" dirty="0">
                  <a:solidFill>
                    <a:srgbClr val="000099"/>
                  </a:solidFill>
                </a:endParaRPr>
              </a:p>
            </p:txBody>
          </p:sp>
        </mc:Choice>
        <mc:Fallback xmlns="">
          <p:sp>
            <p:nvSpPr>
              <p:cNvPr id="39" name="Ορθογώνιο 3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86576" y="1163507"/>
                <a:ext cx="2234779" cy="369332"/>
              </a:xfrm>
              <a:prstGeom prst="rect">
                <a:avLst/>
              </a:prstGeom>
              <a:blipFill>
                <a:blip r:embed="rId7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Ορθογώνιο 39"/>
              <p:cNvSpPr/>
              <p:nvPr/>
            </p:nvSpPr>
            <p:spPr>
              <a:xfrm>
                <a:off x="9651439" y="1140061"/>
                <a:ext cx="216988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l-GR" b="1" i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𝝆</m:t>
                              </m:r>
                            </m:e>
                            <m:sub>
                              <m:r>
                                <a:rPr lang="el-GR" b="1" i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𝝊</m:t>
                              </m:r>
                            </m:sub>
                          </m:sSub>
                          <m:r>
                            <a:rPr lang="en-US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l-GR" b="1" i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𝝆</m:t>
                              </m:r>
                            </m:e>
                            <m:sub>
                              <m:r>
                                <a:rPr lang="el-GR" b="1" i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𝝈</m:t>
                              </m:r>
                            </m:sub>
                          </m:sSub>
                        </m:e>
                      </m:d>
                      <m:r>
                        <a:rPr lang="en-US" b="1" i="1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𝒈𝑨</m:t>
                      </m:r>
                      <m:r>
                        <a:rPr lang="en-US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𝑯</m:t>
                      </m:r>
                      <m:r>
                        <a:rPr lang="en-US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    ⇒</m:t>
                      </m:r>
                    </m:oMath>
                  </m:oMathPara>
                </a14:m>
                <a:endParaRPr lang="el-GR" b="1" dirty="0">
                  <a:solidFill>
                    <a:srgbClr val="000099"/>
                  </a:solidFill>
                </a:endParaRPr>
              </a:p>
            </p:txBody>
          </p:sp>
        </mc:Choice>
        <mc:Fallback xmlns="">
          <p:sp>
            <p:nvSpPr>
              <p:cNvPr id="40" name="Ορθογώνιο 3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51439" y="1140061"/>
                <a:ext cx="2169889" cy="369332"/>
              </a:xfrm>
              <a:prstGeom prst="rect">
                <a:avLst/>
              </a:prstGeom>
              <a:blipFill>
                <a:blip r:embed="rId8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Ορθογώνιο 40"/>
              <p:cNvSpPr/>
              <p:nvPr/>
            </p:nvSpPr>
            <p:spPr>
              <a:xfrm>
                <a:off x="6645277" y="1668048"/>
                <a:ext cx="273728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𝑭</m:t>
                          </m:r>
                        </m:e>
                        <m:sub>
                          <m:r>
                            <a:rPr lang="en-US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𝑩</m:t>
                          </m:r>
                        </m:sub>
                      </m:sSub>
                      <m:r>
                        <a:rPr lang="en-US" b="1" i="1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1" i="1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𝒘</m:t>
                      </m:r>
                      <m:r>
                        <a:rPr lang="en-US" b="1" i="1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l-GR" b="1" i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𝝆</m:t>
                              </m:r>
                            </m:e>
                            <m:sub>
                              <m:r>
                                <a:rPr lang="el-GR" b="1" i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𝝊</m:t>
                              </m:r>
                            </m:sub>
                          </m:sSub>
                          <m:r>
                            <a:rPr lang="en-US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l-GR" b="1" i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𝝆</m:t>
                              </m:r>
                            </m:e>
                            <m:sub>
                              <m:r>
                                <a:rPr lang="el-GR" b="1" i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𝝈</m:t>
                              </m:r>
                            </m:sub>
                          </m:sSub>
                        </m:e>
                      </m:d>
                      <m:r>
                        <a:rPr lang="en-US" b="1" i="1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𝒈𝑨</m:t>
                      </m:r>
                      <m:r>
                        <a:rPr lang="en-US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𝑯</m:t>
                      </m:r>
                    </m:oMath>
                  </m:oMathPara>
                </a14:m>
                <a:endParaRPr lang="el-GR" b="1" dirty="0">
                  <a:solidFill>
                    <a:srgbClr val="000099"/>
                  </a:solidFill>
                </a:endParaRPr>
              </a:p>
            </p:txBody>
          </p:sp>
        </mc:Choice>
        <mc:Fallback xmlns="">
          <p:sp>
            <p:nvSpPr>
              <p:cNvPr id="41" name="Ορθογώνιο 4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45277" y="1668048"/>
                <a:ext cx="2737288" cy="369332"/>
              </a:xfrm>
              <a:prstGeom prst="rect">
                <a:avLst/>
              </a:prstGeom>
              <a:blipFill>
                <a:blip r:embed="rId9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Κύλινδρος 29"/>
          <p:cNvSpPr/>
          <p:nvPr/>
        </p:nvSpPr>
        <p:spPr>
          <a:xfrm>
            <a:off x="1114959" y="3363621"/>
            <a:ext cx="587244" cy="1333822"/>
          </a:xfrm>
          <a:prstGeom prst="can">
            <a:avLst/>
          </a:prstGeom>
          <a:gradFill flip="none" rotWithShape="1">
            <a:gsLst>
              <a:gs pos="87000">
                <a:schemeClr val="accent2"/>
              </a:gs>
              <a:gs pos="22000">
                <a:schemeClr val="accent4">
                  <a:lumMod val="75000"/>
                </a:schemeClr>
              </a:gs>
            </a:gsLst>
            <a:lin ang="10800000" scaled="1"/>
            <a:tileRect/>
          </a:gra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pSp>
        <p:nvGrpSpPr>
          <p:cNvPr id="58" name="Ομάδα 57"/>
          <p:cNvGrpSpPr/>
          <p:nvPr/>
        </p:nvGrpSpPr>
        <p:grpSpPr>
          <a:xfrm>
            <a:off x="1336655" y="1394340"/>
            <a:ext cx="3879312" cy="3202299"/>
            <a:chOff x="1336655" y="1394340"/>
            <a:chExt cx="3879312" cy="320229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9" name="TextBox 28"/>
                <p:cNvSpPr txBox="1"/>
                <p:nvPr/>
              </p:nvSpPr>
              <p:spPr>
                <a:xfrm>
                  <a:off x="3818277" y="1394340"/>
                  <a:ext cx="1397690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𝒘</m:t>
                            </m:r>
                          </m:e>
                          <m:sub>
                            <m:r>
                              <a:rPr lang="el-GR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𝝈</m:t>
                            </m:r>
                          </m:sub>
                        </m:sSub>
                        <m:r>
                          <a:rPr lang="el-GR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sSub>
                          <m:sSubPr>
                            <m:ctrlPr>
                              <a:rPr lang="el-GR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𝝆</m:t>
                            </m:r>
                          </m:e>
                          <m:sub>
                            <m:r>
                              <a:rPr lang="el-GR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𝝈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  <m:t>𝒈𝑨𝑯</m:t>
                        </m:r>
                      </m:oMath>
                    </m:oMathPara>
                  </a14:m>
                  <a:endParaRPr lang="el-GR" b="1" dirty="0">
                    <a:solidFill>
                      <a:srgbClr val="000099"/>
                    </a:solidFill>
                  </a:endParaRPr>
                </a:p>
              </p:txBody>
            </p:sp>
          </mc:Choice>
          <mc:Fallback xmlns="">
            <p:sp>
              <p:nvSpPr>
                <p:cNvPr id="29" name="TextBox 2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18277" y="1394340"/>
                  <a:ext cx="1397690" cy="276999"/>
                </a:xfrm>
                <a:prstGeom prst="rect">
                  <a:avLst/>
                </a:prstGeom>
                <a:blipFill>
                  <a:blip r:embed="rId10"/>
                  <a:stretch>
                    <a:fillRect l="-2174" r="-5652" b="-33333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3" name="Οβάλ 42"/>
            <p:cNvSpPr/>
            <p:nvPr/>
          </p:nvSpPr>
          <p:spPr>
            <a:xfrm>
              <a:off x="1336656" y="4020179"/>
              <a:ext cx="72000" cy="72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grpSp>
          <p:nvGrpSpPr>
            <p:cNvPr id="48" name="Ομάδα 47"/>
            <p:cNvGrpSpPr/>
            <p:nvPr/>
          </p:nvGrpSpPr>
          <p:grpSpPr>
            <a:xfrm>
              <a:off x="1336655" y="4056639"/>
              <a:ext cx="393056" cy="540000"/>
              <a:chOff x="1336655" y="3177414"/>
              <a:chExt cx="393056" cy="540000"/>
            </a:xfrm>
          </p:grpSpPr>
          <p:cxnSp>
            <p:nvCxnSpPr>
              <p:cNvPr id="44" name="Ευθύγραμμο βέλος σύνδεσης 43"/>
              <p:cNvCxnSpPr/>
              <p:nvPr/>
            </p:nvCxnSpPr>
            <p:spPr>
              <a:xfrm>
                <a:off x="1371600" y="3177414"/>
                <a:ext cx="0" cy="540000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7" name="Ορθογώνιο 46"/>
                  <p:cNvSpPr/>
                  <p:nvPr/>
                </p:nvSpPr>
                <p:spPr>
                  <a:xfrm>
                    <a:off x="1336655" y="3244015"/>
                    <a:ext cx="393056" cy="338554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𝒘</m:t>
                          </m:r>
                        </m:oMath>
                      </m:oMathPara>
                    </a14:m>
                    <a:endParaRPr lang="el-GR" sz="1600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47" name="Ορθογώνιο 46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336655" y="3244015"/>
                    <a:ext cx="393056" cy="338554"/>
                  </a:xfrm>
                  <a:prstGeom prst="rect">
                    <a:avLst/>
                  </a:prstGeom>
                  <a:blipFill>
                    <a:blip r:embed="rId11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p:grpSp>
        <p:nvGrpSpPr>
          <p:cNvPr id="62" name="Ομάδα 61"/>
          <p:cNvGrpSpPr/>
          <p:nvPr/>
        </p:nvGrpSpPr>
        <p:grpSpPr>
          <a:xfrm>
            <a:off x="-10660" y="3622425"/>
            <a:ext cx="2630720" cy="3150996"/>
            <a:chOff x="-10660" y="3622425"/>
            <a:chExt cx="2630720" cy="315099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2" name="Ορθογώνιο 41"/>
                <p:cNvSpPr/>
                <p:nvPr/>
              </p:nvSpPr>
              <p:spPr>
                <a:xfrm>
                  <a:off x="-10660" y="6404089"/>
                  <a:ext cx="263072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𝑭</m:t>
                            </m:r>
                          </m:e>
                          <m:sub>
                            <m:r>
                              <a:rPr lang="en-US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𝑩</m:t>
                            </m:r>
                          </m:sub>
                        </m:sSub>
                        <m:r>
                          <a:rPr lang="en-US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  <m:t>𝒘</m:t>
                        </m:r>
                        <m:r>
                          <a:rPr lang="en-US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  <m:t>&lt;</m:t>
                        </m:r>
                        <m:r>
                          <a:rPr lang="en-US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en-US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  <m:t>   ⇒</m:t>
                        </m:r>
                        <m:sSub>
                          <m:sSubPr>
                            <m:ctrlPr>
                              <a:rPr lang="en-US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𝑭</m:t>
                            </m:r>
                          </m:e>
                          <m:sub>
                            <m:r>
                              <a:rPr lang="en-US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𝑩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  <m:t>&lt;</m:t>
                        </m:r>
                        <m:r>
                          <a:rPr lang="en-US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  <m:t>𝒘</m:t>
                        </m:r>
                      </m:oMath>
                    </m:oMathPara>
                  </a14:m>
                  <a:endParaRPr lang="el-GR" dirty="0">
                    <a:solidFill>
                      <a:srgbClr val="000099"/>
                    </a:solidFill>
                  </a:endParaRPr>
                </a:p>
              </p:txBody>
            </p:sp>
          </mc:Choice>
          <mc:Fallback xmlns="">
            <p:sp>
              <p:nvSpPr>
                <p:cNvPr id="42" name="Ορθογώνιο 4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-10660" y="6404089"/>
                  <a:ext cx="2630720" cy="369332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46" name="Ομάδα 45"/>
            <p:cNvGrpSpPr/>
            <p:nvPr/>
          </p:nvGrpSpPr>
          <p:grpSpPr>
            <a:xfrm>
              <a:off x="1313209" y="3622425"/>
              <a:ext cx="480131" cy="422031"/>
              <a:chOff x="1313209" y="2743200"/>
              <a:chExt cx="480131" cy="422031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5" name="Ορθογώνιο 44"/>
                  <p:cNvSpPr/>
                  <p:nvPr/>
                </p:nvSpPr>
                <p:spPr>
                  <a:xfrm>
                    <a:off x="1313209" y="2777254"/>
                    <a:ext cx="480131" cy="338554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𝑭</m:t>
                              </m:r>
                            </m:e>
                            <m:sub>
                              <m:r>
                                <a:rPr lang="en-US" sz="16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𝑩</m:t>
                              </m:r>
                            </m:sub>
                          </m:sSub>
                        </m:oMath>
                      </m:oMathPara>
                    </a14:m>
                    <a:endParaRPr lang="el-GR" sz="1600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45" name="Ορθογώνιο 44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313209" y="2777254"/>
                    <a:ext cx="480131" cy="338554"/>
                  </a:xfrm>
                  <a:prstGeom prst="rect">
                    <a:avLst/>
                  </a:prstGeom>
                  <a:blipFill>
                    <a:blip r:embed="rId1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32" name="Ευθύγραμμο βέλος σύνδεσης 31"/>
              <p:cNvCxnSpPr/>
              <p:nvPr/>
            </p:nvCxnSpPr>
            <p:spPr>
              <a:xfrm flipV="1">
                <a:off x="1371600" y="2743200"/>
                <a:ext cx="0" cy="422031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7" name="Ομάδα 6"/>
          <p:cNvGrpSpPr/>
          <p:nvPr/>
        </p:nvGrpSpPr>
        <p:grpSpPr>
          <a:xfrm>
            <a:off x="686419" y="0"/>
            <a:ext cx="1138153" cy="2469126"/>
            <a:chOff x="763243" y="64128"/>
            <a:chExt cx="1138153" cy="2469126"/>
          </a:xfrm>
        </p:grpSpPr>
        <p:sp>
          <p:nvSpPr>
            <p:cNvPr id="5" name="Ορθογώνιο 4"/>
            <p:cNvSpPr/>
            <p:nvPr/>
          </p:nvSpPr>
          <p:spPr>
            <a:xfrm>
              <a:off x="763243" y="783489"/>
              <a:ext cx="1030097" cy="1749765"/>
            </a:xfrm>
            <a:prstGeom prst="rect">
              <a:avLst/>
            </a:prstGeom>
            <a:solidFill>
              <a:schemeClr val="bg1">
                <a:alpha val="7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54" name="Ορθογώνιο 53"/>
            <p:cNvSpPr/>
            <p:nvPr/>
          </p:nvSpPr>
          <p:spPr>
            <a:xfrm>
              <a:off x="871299" y="64128"/>
              <a:ext cx="1030097" cy="101930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</p:spTree>
    <p:extLst>
      <p:ext uri="{BB962C8B-B14F-4D97-AF65-F5344CB8AC3E}">
        <p14:creationId xmlns:p14="http://schemas.microsoft.com/office/powerpoint/2010/main" val="3310555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3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325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35" grpId="0"/>
      <p:bldP spid="36" grpId="0"/>
      <p:bldP spid="39" grpId="0"/>
      <p:bldP spid="40" grpId="0"/>
      <p:bldP spid="41" grpId="0"/>
      <p:bldP spid="30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Ομάδα 3"/>
          <p:cNvGrpSpPr/>
          <p:nvPr/>
        </p:nvGrpSpPr>
        <p:grpSpPr>
          <a:xfrm>
            <a:off x="324741" y="2520720"/>
            <a:ext cx="2207964" cy="3187601"/>
            <a:chOff x="316154" y="1513870"/>
            <a:chExt cx="3716587" cy="3101593"/>
          </a:xfrm>
        </p:grpSpPr>
        <p:grpSp>
          <p:nvGrpSpPr>
            <p:cNvPr id="5" name="Ομάδα 4"/>
            <p:cNvGrpSpPr/>
            <p:nvPr/>
          </p:nvGrpSpPr>
          <p:grpSpPr>
            <a:xfrm>
              <a:off x="316155" y="1513870"/>
              <a:ext cx="3716586" cy="3047999"/>
              <a:chOff x="316155" y="2074984"/>
              <a:chExt cx="3716586" cy="3047999"/>
            </a:xfrm>
          </p:grpSpPr>
          <p:grpSp>
            <p:nvGrpSpPr>
              <p:cNvPr id="7" name="Ομάδα 6"/>
              <p:cNvGrpSpPr/>
              <p:nvPr/>
            </p:nvGrpSpPr>
            <p:grpSpPr>
              <a:xfrm>
                <a:off x="316155" y="2074984"/>
                <a:ext cx="3716586" cy="3047999"/>
                <a:chOff x="4618522" y="2004646"/>
                <a:chExt cx="3716586" cy="3047999"/>
              </a:xfrm>
            </p:grpSpPr>
            <p:sp>
              <p:nvSpPr>
                <p:cNvPr id="9" name="Κύλινδρος 8"/>
                <p:cNvSpPr/>
                <p:nvPr/>
              </p:nvSpPr>
              <p:spPr>
                <a:xfrm>
                  <a:off x="4618522" y="2121876"/>
                  <a:ext cx="3716586" cy="2930769"/>
                </a:xfrm>
                <a:prstGeom prst="can">
                  <a:avLst/>
                </a:prstGeom>
                <a:solidFill>
                  <a:schemeClr val="accent1">
                    <a:alpha val="54000"/>
                  </a:schemeClr>
                </a:solidFill>
                <a:ln w="571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cxnSp>
              <p:nvCxnSpPr>
                <p:cNvPr id="10" name="Ευθεία γραμμή σύνδεσης 9"/>
                <p:cNvCxnSpPr/>
                <p:nvPr/>
              </p:nvCxnSpPr>
              <p:spPr>
                <a:xfrm flipV="1">
                  <a:off x="4618522" y="2004646"/>
                  <a:ext cx="0" cy="633046"/>
                </a:xfrm>
                <a:prstGeom prst="line">
                  <a:avLst/>
                </a:prstGeom>
                <a:ln w="571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" name="Ευθεία γραμμή σύνδεσης 10"/>
                <p:cNvCxnSpPr/>
                <p:nvPr/>
              </p:nvCxnSpPr>
              <p:spPr>
                <a:xfrm flipV="1">
                  <a:off x="8334732" y="2004647"/>
                  <a:ext cx="0" cy="633046"/>
                </a:xfrm>
                <a:prstGeom prst="line">
                  <a:avLst/>
                </a:prstGeom>
                <a:ln w="571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8" name="TextBox 7"/>
              <p:cNvSpPr txBox="1"/>
              <p:nvPr/>
            </p:nvSpPr>
            <p:spPr>
              <a:xfrm>
                <a:off x="405432" y="2839434"/>
                <a:ext cx="680507" cy="45628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sz="2000" b="1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ρ</a:t>
                </a:r>
                <a:r>
                  <a:rPr lang="el-GR" sz="2000" b="1" baseline="-25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υ</a:t>
                </a:r>
                <a:endParaRPr lang="el-GR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6" name="Τόξο 5"/>
            <p:cNvSpPr/>
            <p:nvPr/>
          </p:nvSpPr>
          <p:spPr>
            <a:xfrm>
              <a:off x="316154" y="3895463"/>
              <a:ext cx="3708001" cy="720000"/>
            </a:xfrm>
            <a:prstGeom prst="arc">
              <a:avLst>
                <a:gd name="adj1" fmla="val 10826370"/>
                <a:gd name="adj2" fmla="val 0"/>
              </a:avLst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32" name="Ομάδα 31"/>
          <p:cNvGrpSpPr/>
          <p:nvPr/>
        </p:nvGrpSpPr>
        <p:grpSpPr>
          <a:xfrm>
            <a:off x="-10660" y="-3789"/>
            <a:ext cx="12192000" cy="6777210"/>
            <a:chOff x="-10660" y="-3789"/>
            <a:chExt cx="12192000" cy="6777210"/>
          </a:xfrm>
        </p:grpSpPr>
        <p:grpSp>
          <p:nvGrpSpPr>
            <p:cNvPr id="29" name="Ομάδα 28"/>
            <p:cNvGrpSpPr/>
            <p:nvPr/>
          </p:nvGrpSpPr>
          <p:grpSpPr>
            <a:xfrm>
              <a:off x="-10660" y="-3789"/>
              <a:ext cx="12192000" cy="2041169"/>
              <a:chOff x="-10660" y="-3789"/>
              <a:chExt cx="12192000" cy="2041169"/>
            </a:xfrm>
          </p:grpSpPr>
          <p:sp>
            <p:nvSpPr>
              <p:cNvPr id="13" name="Θέση περιεχομένου 2"/>
              <p:cNvSpPr txBox="1">
                <a:spLocks/>
              </p:cNvSpPr>
              <p:nvPr/>
            </p:nvSpPr>
            <p:spPr>
              <a:xfrm>
                <a:off x="-10660" y="-3789"/>
                <a:ext cx="12192000" cy="51588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:r>
                  <a:rPr lang="el-GR" sz="28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ΑΝΩΣΗ – Συνθήκες Πλεύσης</a:t>
                </a:r>
              </a:p>
            </p:txBody>
          </p:sp>
          <p:grpSp>
            <p:nvGrpSpPr>
              <p:cNvPr id="14" name="Ομάδα 13"/>
              <p:cNvGrpSpPr/>
              <p:nvPr/>
            </p:nvGrpSpPr>
            <p:grpSpPr>
              <a:xfrm>
                <a:off x="1909229" y="577820"/>
                <a:ext cx="2877293" cy="369332"/>
                <a:chOff x="1909229" y="577820"/>
                <a:chExt cx="2877293" cy="369332"/>
              </a:xfrm>
            </p:grpSpPr>
            <p:sp>
              <p:nvSpPr>
                <p:cNvPr id="15" name="TextBox 14"/>
                <p:cNvSpPr txBox="1"/>
                <p:nvPr/>
              </p:nvSpPr>
              <p:spPr>
                <a:xfrm>
                  <a:off x="1909229" y="577820"/>
                  <a:ext cx="1838708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l-GR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Όγκος Σώματος:</a:t>
                  </a:r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6" name="TextBox 15"/>
                    <p:cNvSpPr txBox="1"/>
                    <p:nvPr/>
                  </p:nvSpPr>
                  <p:spPr>
                    <a:xfrm>
                      <a:off x="3783106" y="644066"/>
                      <a:ext cx="1003416" cy="276999"/>
                    </a:xfrm>
                    <a:prstGeom prst="rect">
                      <a:avLst/>
                    </a:prstGeom>
                    <a:noFill/>
                  </p:spPr>
                  <p:txBody>
                    <a:bodyPr wrap="none" lIns="0" tIns="0" rIns="0" bIns="0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l-GR" b="1" i="1" smtClean="0">
                                    <a:solidFill>
                                      <a:srgbClr val="000099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1" i="1" smtClean="0">
                                    <a:solidFill>
                                      <a:srgbClr val="000099"/>
                                    </a:solidFill>
                                    <a:latin typeface="Cambria Math" panose="02040503050406030204" pitchFamily="18" charset="0"/>
                                  </a:rPr>
                                  <m:t>𝑽</m:t>
                                </m:r>
                              </m:e>
                              <m:sub>
                                <m:r>
                                  <a:rPr lang="el-GR" b="1" i="1" smtClean="0">
                                    <a:solidFill>
                                      <a:srgbClr val="000099"/>
                                    </a:solidFill>
                                    <a:latin typeface="Cambria Math" panose="02040503050406030204" pitchFamily="18" charset="0"/>
                                  </a:rPr>
                                  <m:t>𝝈</m:t>
                                </m:r>
                              </m:sub>
                            </m:sSub>
                            <m:r>
                              <a:rPr lang="el-GR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𝑨</m:t>
                            </m:r>
                            <m:r>
                              <a:rPr lang="en-US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𝑯</m:t>
                            </m:r>
                          </m:oMath>
                        </m:oMathPara>
                      </a14:m>
                      <a:endParaRPr lang="el-GR" b="1" dirty="0">
                        <a:solidFill>
                          <a:srgbClr val="000099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16" name="TextBox 15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3783106" y="644066"/>
                      <a:ext cx="1003416" cy="276999"/>
                    </a:xfrm>
                    <a:prstGeom prst="rect">
                      <a:avLst/>
                    </a:prstGeom>
                    <a:blipFill>
                      <a:blip r:embed="rId2"/>
                      <a:stretch>
                        <a:fillRect l="-5488" r="-5488" b="-11111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grpSp>
            <p:nvGrpSpPr>
              <p:cNvPr id="17" name="Ομάδα 16"/>
              <p:cNvGrpSpPr/>
              <p:nvPr/>
            </p:nvGrpSpPr>
            <p:grpSpPr>
              <a:xfrm>
                <a:off x="1944399" y="976403"/>
                <a:ext cx="3252267" cy="369332"/>
                <a:chOff x="1944399" y="976403"/>
                <a:chExt cx="3252267" cy="369332"/>
              </a:xfrm>
            </p:grpSpPr>
            <p:sp>
              <p:nvSpPr>
                <p:cNvPr id="18" name="TextBox 17"/>
                <p:cNvSpPr txBox="1"/>
                <p:nvPr/>
              </p:nvSpPr>
              <p:spPr>
                <a:xfrm>
                  <a:off x="1944399" y="976403"/>
                  <a:ext cx="1835759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l-GR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Βάρος Σώματος:</a:t>
                  </a:r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9" name="TextBox 18"/>
                    <p:cNvSpPr txBox="1"/>
                    <p:nvPr/>
                  </p:nvSpPr>
                  <p:spPr>
                    <a:xfrm>
                      <a:off x="3818276" y="1042649"/>
                      <a:ext cx="1378390" cy="276999"/>
                    </a:xfrm>
                    <a:prstGeom prst="rect">
                      <a:avLst/>
                    </a:prstGeom>
                    <a:noFill/>
                  </p:spPr>
                  <p:txBody>
                    <a:bodyPr wrap="none" lIns="0" tIns="0" rIns="0" bIns="0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l-GR" b="1" i="1" smtClean="0">
                                    <a:solidFill>
                                      <a:srgbClr val="000099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1" i="1" smtClean="0">
                                    <a:solidFill>
                                      <a:srgbClr val="000099"/>
                                    </a:solidFill>
                                    <a:latin typeface="Cambria Math" panose="02040503050406030204" pitchFamily="18" charset="0"/>
                                  </a:rPr>
                                  <m:t>𝒘</m:t>
                                </m:r>
                              </m:e>
                              <m:sub>
                                <m:r>
                                  <a:rPr lang="el-GR" b="1" i="1" smtClean="0">
                                    <a:solidFill>
                                      <a:srgbClr val="000099"/>
                                    </a:solidFill>
                                    <a:latin typeface="Cambria Math" panose="02040503050406030204" pitchFamily="18" charset="0"/>
                                  </a:rPr>
                                  <m:t>𝝈</m:t>
                                </m:r>
                              </m:sub>
                            </m:sSub>
                            <m:r>
                              <a:rPr lang="el-GR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=</m:t>
                            </m:r>
                            <m:sSub>
                              <m:sSubPr>
                                <m:ctrlPr>
                                  <a:rPr lang="el-GR" b="1" i="1" smtClean="0">
                                    <a:solidFill>
                                      <a:srgbClr val="000099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b="1" i="1" smtClean="0">
                                    <a:solidFill>
                                      <a:srgbClr val="000099"/>
                                    </a:solidFill>
                                    <a:latin typeface="Cambria Math" panose="02040503050406030204" pitchFamily="18" charset="0"/>
                                  </a:rPr>
                                  <m:t>𝝆</m:t>
                                </m:r>
                              </m:e>
                              <m:sub>
                                <m:r>
                                  <a:rPr lang="el-GR" b="1" i="1" smtClean="0">
                                    <a:solidFill>
                                      <a:srgbClr val="000099"/>
                                    </a:solidFill>
                                    <a:latin typeface="Cambria Math" panose="02040503050406030204" pitchFamily="18" charset="0"/>
                                  </a:rPr>
                                  <m:t>𝝈</m:t>
                                </m:r>
                              </m:sub>
                            </m:sSub>
                            <m:r>
                              <a:rPr lang="en-US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𝒈</m:t>
                            </m:r>
                            <m:sSub>
                              <m:sSubPr>
                                <m:ctrlPr>
                                  <a:rPr lang="en-US" b="1" i="1" smtClean="0">
                                    <a:solidFill>
                                      <a:srgbClr val="000099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1" i="1" smtClean="0">
                                    <a:solidFill>
                                      <a:srgbClr val="000099"/>
                                    </a:solidFill>
                                    <a:latin typeface="Cambria Math" panose="02040503050406030204" pitchFamily="18" charset="0"/>
                                  </a:rPr>
                                  <m:t>𝑽</m:t>
                                </m:r>
                              </m:e>
                              <m:sub>
                                <m:r>
                                  <a:rPr lang="el-GR" b="1" i="1" smtClean="0">
                                    <a:solidFill>
                                      <a:srgbClr val="000099"/>
                                    </a:solidFill>
                                    <a:latin typeface="Cambria Math" panose="02040503050406030204" pitchFamily="18" charset="0"/>
                                  </a:rPr>
                                  <m:t>𝝈</m:t>
                                </m:r>
                              </m:sub>
                            </m:sSub>
                          </m:oMath>
                        </m:oMathPara>
                      </a14:m>
                      <a:endParaRPr lang="el-GR" b="1" dirty="0">
                        <a:solidFill>
                          <a:srgbClr val="000099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19" name="TextBox 18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3818276" y="1042649"/>
                      <a:ext cx="1378390" cy="276999"/>
                    </a:xfrm>
                    <a:prstGeom prst="rect">
                      <a:avLst/>
                    </a:prstGeom>
                    <a:blipFill>
                      <a:blip r:embed="rId3"/>
                      <a:stretch>
                        <a:fillRect l="-442" b="-26667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0" name="TextBox 19"/>
                  <p:cNvSpPr txBox="1"/>
                  <p:nvPr/>
                </p:nvSpPr>
                <p:spPr>
                  <a:xfrm>
                    <a:off x="3818277" y="1394340"/>
                    <a:ext cx="1397690" cy="276999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𝒘</m:t>
                              </m:r>
                            </m:e>
                            <m:sub>
                              <m:r>
                                <a:rPr lang="el-GR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𝝈</m:t>
                              </m:r>
                            </m:sub>
                          </m:sSub>
                          <m:r>
                            <a:rPr lang="el-GR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sSub>
                            <m:sSubPr>
                              <m:ctrlPr>
                                <a:rPr lang="el-GR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𝝆</m:t>
                              </m:r>
                            </m:e>
                            <m:sub>
                              <m:r>
                                <a:rPr lang="el-GR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𝝈</m:t>
                              </m:r>
                            </m:sub>
                          </m:sSub>
                          <m:r>
                            <a:rPr lang="en-US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𝒈𝑨𝑯</m:t>
                          </m:r>
                        </m:oMath>
                      </m:oMathPara>
                    </a14:m>
                    <a:endParaRPr lang="el-GR" b="1" dirty="0">
                      <a:solidFill>
                        <a:srgbClr val="000099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0" name="TextBox 19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818277" y="1394340"/>
                    <a:ext cx="1397690" cy="276999"/>
                  </a:xfrm>
                  <a:prstGeom prst="rect">
                    <a:avLst/>
                  </a:prstGeom>
                  <a:blipFill>
                    <a:blip r:embed="rId4"/>
                    <a:stretch>
                      <a:fillRect l="-2174" r="-5652" b="-33333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grpSp>
            <p:nvGrpSpPr>
              <p:cNvPr id="21" name="Ομάδα 20"/>
              <p:cNvGrpSpPr/>
              <p:nvPr/>
            </p:nvGrpSpPr>
            <p:grpSpPr>
              <a:xfrm>
                <a:off x="5849996" y="649577"/>
                <a:ext cx="2776304" cy="378721"/>
                <a:chOff x="5849996" y="649577"/>
                <a:chExt cx="2776304" cy="378721"/>
              </a:xfrm>
            </p:grpSpPr>
            <p:sp>
              <p:nvSpPr>
                <p:cNvPr id="22" name="TextBox 21"/>
                <p:cNvSpPr txBox="1"/>
                <p:nvPr/>
              </p:nvSpPr>
              <p:spPr>
                <a:xfrm>
                  <a:off x="5849996" y="649577"/>
                  <a:ext cx="938590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l-GR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Άνωση:</a:t>
                  </a:r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3" name="Ορθογώνιο 22"/>
                    <p:cNvSpPr/>
                    <p:nvPr/>
                  </p:nvSpPr>
                  <p:spPr>
                    <a:xfrm>
                      <a:off x="6723407" y="658966"/>
                      <a:ext cx="1902893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l-GR" b="1" i="1" smtClean="0">
                                    <a:solidFill>
                                      <a:srgbClr val="000099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1" i="1" smtClean="0">
                                    <a:solidFill>
                                      <a:srgbClr val="000099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𝑭</m:t>
                                </m:r>
                              </m:e>
                              <m:sub>
                                <m:r>
                                  <a:rPr lang="en-US" b="1" i="1">
                                    <a:solidFill>
                                      <a:srgbClr val="000099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𝑩</m:t>
                                </m:r>
                              </m:sub>
                            </m:sSub>
                            <m:r>
                              <a:rPr lang="en-US" b="1" i="1" smtClean="0">
                                <a:solidFill>
                                  <a:srgbClr val="000099"/>
                                </a:solidFill>
                                <a:effectLst/>
                                <a:latin typeface="Cambria Math" panose="02040503050406030204" pitchFamily="18" charset="0"/>
                              </a:rPr>
                              <m:t>=</m:t>
                            </m:r>
                            <m:sSub>
                              <m:sSubPr>
                                <m:ctrlPr>
                                  <a:rPr lang="el-GR" b="1" i="1">
                                    <a:solidFill>
                                      <a:srgbClr val="000099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b="1" i="1">
                                    <a:solidFill>
                                      <a:srgbClr val="000099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𝝆</m:t>
                                </m:r>
                              </m:e>
                              <m:sub>
                                <m:r>
                                  <a:rPr lang="el-GR" b="1" i="1">
                                    <a:solidFill>
                                      <a:srgbClr val="000099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𝝊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el-GR" b="1" i="1">
                                    <a:solidFill>
                                      <a:srgbClr val="000099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1" i="1">
                                    <a:solidFill>
                                      <a:srgbClr val="000099"/>
                                    </a:solidFill>
                                    <a:latin typeface="Cambria Math" panose="02040503050406030204" pitchFamily="18" charset="0"/>
                                  </a:rPr>
                                  <m:t>𝒈</m:t>
                                </m:r>
                                <m:r>
                                  <a:rPr lang="en-US" b="1" i="1">
                                    <a:solidFill>
                                      <a:srgbClr val="000099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𝑽</m:t>
                                </m:r>
                              </m:e>
                              <m:sub>
                                <m:r>
                                  <a:rPr lang="el-GR" b="1" i="0" smtClean="0">
                                    <a:solidFill>
                                      <a:srgbClr val="000099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𝛔</m:t>
                                </m:r>
                              </m:sub>
                            </m:sSub>
                            <m:r>
                              <a:rPr lang="el-GR" b="1" i="1" smtClean="0">
                                <a:solidFill>
                                  <a:srgbClr val="000099"/>
                                </a:solidFill>
                                <a:effectLst/>
                                <a:latin typeface="Cambria Math" panose="02040503050406030204" pitchFamily="18" charset="0"/>
                              </a:rPr>
                              <m:t>   </m:t>
                            </m:r>
                            <m:r>
                              <a:rPr lang="el-GR" b="1" i="1" smtClean="0">
                                <a:solidFill>
                                  <a:srgbClr val="000099"/>
                                </a:solidFill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⇒</m:t>
                            </m:r>
                          </m:oMath>
                        </m:oMathPara>
                      </a14:m>
                      <a:endParaRPr lang="el-GR" dirty="0">
                        <a:solidFill>
                          <a:srgbClr val="000099"/>
                        </a:solidFill>
                        <a:effectLst/>
                      </a:endParaRPr>
                    </a:p>
                  </p:txBody>
                </p:sp>
              </mc:Choice>
              <mc:Fallback xmlns="">
                <p:sp>
                  <p:nvSpPr>
                    <p:cNvPr id="23" name="Ορθογώνιο 22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723407" y="658966"/>
                      <a:ext cx="1902893" cy="369332"/>
                    </a:xfrm>
                    <a:prstGeom prst="rect">
                      <a:avLst/>
                    </a:prstGeom>
                    <a:blipFill>
                      <a:blip r:embed="rId5"/>
                      <a:stretch>
                        <a:fillRect b="-6557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4" name="TextBox 23"/>
                  <p:cNvSpPr txBox="1"/>
                  <p:nvPr/>
                </p:nvSpPr>
                <p:spPr>
                  <a:xfrm>
                    <a:off x="8684232" y="695743"/>
                    <a:ext cx="1360822" cy="276999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𝑭</m:t>
                              </m:r>
                            </m:e>
                            <m:sub>
                              <m:r>
                                <a:rPr lang="en-US" b="1" i="0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𝐁</m:t>
                              </m:r>
                            </m:sub>
                          </m:sSub>
                          <m:r>
                            <a:rPr lang="el-GR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sSub>
                            <m:sSubPr>
                              <m:ctrlPr>
                                <a:rPr lang="el-GR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𝝆</m:t>
                              </m:r>
                            </m:e>
                            <m:sub>
                              <m:r>
                                <a:rPr lang="el-GR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𝝊</m:t>
                              </m:r>
                            </m:sub>
                          </m:sSub>
                          <m:r>
                            <a:rPr lang="en-US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𝒈𝑨𝑯</m:t>
                          </m:r>
                        </m:oMath>
                      </m:oMathPara>
                    </a14:m>
                    <a:endParaRPr lang="el-GR" b="1" dirty="0">
                      <a:solidFill>
                        <a:srgbClr val="000099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4" name="TextBox 23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684232" y="695743"/>
                    <a:ext cx="1360822" cy="276999"/>
                  </a:xfrm>
                  <a:prstGeom prst="rect">
                    <a:avLst/>
                  </a:prstGeom>
                  <a:blipFill>
                    <a:blip r:embed="rId6"/>
                    <a:stretch>
                      <a:fillRect l="-4036" r="-5830" b="-32609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5" name="TextBox 24"/>
                  <p:cNvSpPr txBox="1"/>
                  <p:nvPr/>
                </p:nvSpPr>
                <p:spPr>
                  <a:xfrm>
                    <a:off x="5849996" y="1087439"/>
                    <a:ext cx="1929694" cy="670761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nary>
                            <m:naryPr>
                              <m:chr m:val="∑"/>
                              <m:subHide m:val="on"/>
                              <m:supHide m:val="on"/>
                              <m:ctrlPr>
                                <a:rPr lang="el-GR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sSub>
                                <m:sSubPr>
                                  <m:ctrlPr>
                                    <a:rPr lang="el-GR" b="1" i="1" smtClean="0">
                                      <a:solidFill>
                                        <a:srgbClr val="000099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1" i="1" smtClean="0">
                                      <a:solidFill>
                                        <a:srgbClr val="000099"/>
                                      </a:solidFill>
                                      <a:latin typeface="Cambria Math" panose="02040503050406030204" pitchFamily="18" charset="0"/>
                                    </a:rPr>
                                    <m:t>𝑭</m:t>
                                  </m:r>
                                </m:e>
                                <m:sub>
                                  <m:r>
                                    <a:rPr lang="en-US" b="1" i="1" smtClean="0">
                                      <a:solidFill>
                                        <a:srgbClr val="000099"/>
                                      </a:solidFill>
                                      <a:latin typeface="Cambria Math" panose="02040503050406030204" pitchFamily="18" charset="0"/>
                                    </a:rPr>
                                    <m:t>𝒚</m:t>
                                  </m:r>
                                </m:sub>
                              </m:sSub>
                            </m:e>
                          </m:nary>
                          <m:r>
                            <a:rPr lang="en-US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sSub>
                            <m:sSubPr>
                              <m:ctrlPr>
                                <a:rPr lang="en-US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𝑭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𝑩</m:t>
                              </m:r>
                            </m:sub>
                          </m:sSub>
                          <m:r>
                            <a:rPr lang="en-US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𝒘</m:t>
                          </m:r>
                          <m:r>
                            <a:rPr lang="en-US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</m:oMath>
                      </m:oMathPara>
                    </a14:m>
                    <a:endParaRPr lang="el-GR" b="1" dirty="0">
                      <a:solidFill>
                        <a:srgbClr val="000099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5" name="TextBox 24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849996" y="1087439"/>
                    <a:ext cx="1929694" cy="670761"/>
                  </a:xfrm>
                  <a:prstGeom prst="rect">
                    <a:avLst/>
                  </a:prstGeom>
                  <a:blipFill>
                    <a:blip r:embed="rId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6" name="Ορθογώνιο 25"/>
                  <p:cNvSpPr/>
                  <p:nvPr/>
                </p:nvSpPr>
                <p:spPr>
                  <a:xfrm>
                    <a:off x="7686576" y="1163507"/>
                    <a:ext cx="2234779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𝝆</m:t>
                              </m:r>
                            </m:e>
                            <m:sub>
                              <m:r>
                                <a:rPr lang="el-GR" b="1" i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𝝊</m:t>
                              </m:r>
                            </m:sub>
                          </m:sSub>
                          <m:r>
                            <a:rPr lang="en-US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𝒈𝑨</m:t>
                          </m:r>
                          <m:r>
                            <a:rPr lang="en-US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𝑯</m:t>
                          </m:r>
                          <m:r>
                            <a:rPr lang="en-US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l-GR" b="1" i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𝝆</m:t>
                              </m:r>
                            </m:e>
                            <m:sub>
                              <m:r>
                                <a:rPr lang="el-GR" b="1" i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𝝈</m:t>
                              </m:r>
                            </m:sub>
                          </m:sSub>
                          <m:r>
                            <a:rPr lang="en-US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𝒈𝑨</m:t>
                          </m:r>
                          <m:r>
                            <a:rPr lang="en-US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𝑯</m:t>
                          </m:r>
                          <m:r>
                            <a:rPr lang="en-US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</m:oMath>
                      </m:oMathPara>
                    </a14:m>
                    <a:endParaRPr lang="el-GR" b="1" dirty="0">
                      <a:solidFill>
                        <a:srgbClr val="000099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6" name="Ορθογώνιο 25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686576" y="1163507"/>
                    <a:ext cx="2234779" cy="369332"/>
                  </a:xfrm>
                  <a:prstGeom prst="rect">
                    <a:avLst/>
                  </a:prstGeom>
                  <a:blipFill>
                    <a:blip r:embed="rId8"/>
                    <a:stretch>
                      <a:fillRect b="-13333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7" name="Ορθογώνιο 26"/>
                  <p:cNvSpPr/>
                  <p:nvPr/>
                </p:nvSpPr>
                <p:spPr>
                  <a:xfrm>
                    <a:off x="9651439" y="1140061"/>
                    <a:ext cx="2169889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b="1" dirty="0">
                        <a:solidFill>
                          <a:srgbClr val="000099"/>
                        </a:solidFill>
                      </a:rPr>
                      <a:t> </a:t>
                    </a:r>
                    <a14:m>
                      <m:oMath xmlns:m="http://schemas.openxmlformats.org/officeDocument/2006/math">
                        <m:d>
                          <m:dPr>
                            <m:ctrlPr>
                              <a:rPr lang="en-US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l-GR" b="1" i="1">
                                    <a:solidFill>
                                      <a:srgbClr val="000099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b="1" i="1">
                                    <a:solidFill>
                                      <a:srgbClr val="000099"/>
                                    </a:solidFill>
                                    <a:latin typeface="Cambria Math" panose="02040503050406030204" pitchFamily="18" charset="0"/>
                                  </a:rPr>
                                  <m:t>𝝆</m:t>
                                </m:r>
                              </m:e>
                              <m:sub>
                                <m:r>
                                  <a:rPr lang="el-GR" b="1" i="1">
                                    <a:solidFill>
                                      <a:srgbClr val="000099"/>
                                    </a:solidFill>
                                    <a:latin typeface="Cambria Math" panose="02040503050406030204" pitchFamily="18" charset="0"/>
                                  </a:rPr>
                                  <m:t>𝝊</m:t>
                                </m:r>
                              </m:sub>
                            </m:sSub>
                            <m:r>
                              <a:rPr lang="en-US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el-GR" b="1" i="1">
                                    <a:solidFill>
                                      <a:srgbClr val="000099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b="1" i="1">
                                    <a:solidFill>
                                      <a:srgbClr val="000099"/>
                                    </a:solidFill>
                                    <a:latin typeface="Cambria Math" panose="02040503050406030204" pitchFamily="18" charset="0"/>
                                  </a:rPr>
                                  <m:t>𝝆</m:t>
                                </m:r>
                              </m:e>
                              <m:sub>
                                <m:r>
                                  <a:rPr lang="el-GR" b="1" i="1">
                                    <a:solidFill>
                                      <a:srgbClr val="000099"/>
                                    </a:solidFill>
                                    <a:latin typeface="Cambria Math" panose="02040503050406030204" pitchFamily="18" charset="0"/>
                                  </a:rPr>
                                  <m:t>𝝈</m:t>
                                </m:r>
                              </m:sub>
                            </m:sSub>
                          </m:e>
                        </m:d>
                        <m:r>
                          <a:rPr lang="en-US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  <m:t>𝒈𝑨</m:t>
                        </m:r>
                        <m:r>
                          <a:rPr lang="en-US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  <m:t>𝑯</m:t>
                        </m:r>
                        <m:r>
                          <a:rPr lang="en-US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  <m:t>    ⇒</m:t>
                        </m:r>
                      </m:oMath>
                    </a14:m>
                    <a:endParaRPr lang="el-GR" b="1" dirty="0">
                      <a:solidFill>
                        <a:srgbClr val="000099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7" name="Ορθογώνιο 26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651439" y="1140061"/>
                    <a:ext cx="2169889" cy="369332"/>
                  </a:xfrm>
                  <a:prstGeom prst="rect">
                    <a:avLst/>
                  </a:prstGeom>
                  <a:blipFill>
                    <a:blip r:embed="rId9"/>
                    <a:stretch>
                      <a:fillRect b="-11475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8" name="Ορθογώνιο 27"/>
                  <p:cNvSpPr/>
                  <p:nvPr/>
                </p:nvSpPr>
                <p:spPr>
                  <a:xfrm>
                    <a:off x="6645277" y="1668048"/>
                    <a:ext cx="2737288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𝑭</m:t>
                              </m:r>
                            </m:e>
                            <m:sub>
                              <m:r>
                                <a:rPr lang="en-US" b="1" i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𝑩</m:t>
                              </m:r>
                            </m:sub>
                          </m:sSub>
                          <m:r>
                            <a:rPr lang="en-US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𝒘</m:t>
                          </m:r>
                          <m:r>
                            <a:rPr lang="en-US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d>
                            <m:dPr>
                              <m:ctrlPr>
                                <a:rPr lang="en-US" b="1" i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l-GR" b="1" i="1">
                                      <a:solidFill>
                                        <a:srgbClr val="000099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l-GR" b="1" i="1">
                                      <a:solidFill>
                                        <a:srgbClr val="000099"/>
                                      </a:solidFill>
                                      <a:latin typeface="Cambria Math" panose="02040503050406030204" pitchFamily="18" charset="0"/>
                                    </a:rPr>
                                    <m:t>𝝆</m:t>
                                  </m:r>
                                </m:e>
                                <m:sub>
                                  <m:r>
                                    <a:rPr lang="el-GR" b="1" i="1">
                                      <a:solidFill>
                                        <a:srgbClr val="000099"/>
                                      </a:solidFill>
                                      <a:latin typeface="Cambria Math" panose="02040503050406030204" pitchFamily="18" charset="0"/>
                                    </a:rPr>
                                    <m:t>𝝊</m:t>
                                  </m:r>
                                </m:sub>
                              </m:sSub>
                              <m:r>
                                <a:rPr lang="en-US" b="1" i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l-GR" b="1" i="1">
                                      <a:solidFill>
                                        <a:srgbClr val="000099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l-GR" b="1" i="1">
                                      <a:solidFill>
                                        <a:srgbClr val="000099"/>
                                      </a:solidFill>
                                      <a:latin typeface="Cambria Math" panose="02040503050406030204" pitchFamily="18" charset="0"/>
                                    </a:rPr>
                                    <m:t>𝝆</m:t>
                                  </m:r>
                                </m:e>
                                <m:sub>
                                  <m:r>
                                    <a:rPr lang="el-GR" b="1" i="1">
                                      <a:solidFill>
                                        <a:srgbClr val="000099"/>
                                      </a:solidFill>
                                      <a:latin typeface="Cambria Math" panose="02040503050406030204" pitchFamily="18" charset="0"/>
                                    </a:rPr>
                                    <m:t>𝝈</m:t>
                                  </m:r>
                                </m:sub>
                              </m:sSub>
                            </m:e>
                          </m:d>
                          <m:r>
                            <a:rPr lang="en-US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𝒈𝑨</m:t>
                          </m:r>
                          <m:r>
                            <a:rPr lang="en-US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𝑯</m:t>
                          </m:r>
                        </m:oMath>
                      </m:oMathPara>
                    </a14:m>
                    <a:endParaRPr lang="el-GR" b="1" dirty="0">
                      <a:solidFill>
                        <a:srgbClr val="000099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8" name="Ορθογώνιο 27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645277" y="1668048"/>
                    <a:ext cx="2737288" cy="369332"/>
                  </a:xfrm>
                  <a:prstGeom prst="rect">
                    <a:avLst/>
                  </a:prstGeom>
                  <a:blipFill>
                    <a:blip r:embed="rId10"/>
                    <a:stretch>
                      <a:fillRect b="-13333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30" name="TextBox 29"/>
            <p:cNvSpPr txBox="1"/>
            <p:nvPr/>
          </p:nvSpPr>
          <p:spPr>
            <a:xfrm>
              <a:off x="949284" y="5720855"/>
              <a:ext cx="105509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2400" b="1" i="1" dirty="0" err="1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ρ</a:t>
              </a:r>
              <a:r>
                <a:rPr lang="el-GR" sz="2400" b="1" baseline="-25000" dirty="0" err="1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σ</a:t>
              </a:r>
              <a:r>
                <a:rPr lang="el-GR" sz="2400" b="1" dirty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&gt; </a:t>
              </a:r>
              <a:r>
                <a:rPr lang="el-GR" sz="2400" b="1" i="1" dirty="0" err="1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ρ</a:t>
              </a:r>
              <a:r>
                <a:rPr lang="el-GR" sz="2400" b="1" baseline="-25000" dirty="0" err="1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υ</a:t>
              </a:r>
              <a:endParaRPr lang="el-GR" sz="2400" b="1" i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1" name="Ορθογώνιο 30"/>
                <p:cNvSpPr/>
                <p:nvPr/>
              </p:nvSpPr>
              <p:spPr>
                <a:xfrm>
                  <a:off x="-10660" y="6404089"/>
                  <a:ext cx="263072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𝑭</m:t>
                            </m:r>
                          </m:e>
                          <m:sub>
                            <m:r>
                              <a:rPr lang="en-US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𝑩</m:t>
                            </m:r>
                          </m:sub>
                        </m:sSub>
                        <m:r>
                          <a:rPr lang="en-US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  <m:t>𝒘</m:t>
                        </m:r>
                        <m:r>
                          <a:rPr lang="en-US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  <m:t>&lt;</m:t>
                        </m:r>
                        <m:r>
                          <a:rPr lang="en-US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en-US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  <m:t>   ⇒</m:t>
                        </m:r>
                        <m:sSub>
                          <m:sSubPr>
                            <m:ctrlPr>
                              <a:rPr lang="en-US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𝑭</m:t>
                            </m:r>
                          </m:e>
                          <m:sub>
                            <m:r>
                              <a:rPr lang="en-US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𝑩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  <m:t>&lt;</m:t>
                        </m:r>
                        <m:r>
                          <a:rPr lang="en-US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  <m:t>𝒘</m:t>
                        </m:r>
                      </m:oMath>
                    </m:oMathPara>
                  </a14:m>
                  <a:endParaRPr lang="el-GR" dirty="0">
                    <a:solidFill>
                      <a:srgbClr val="000099"/>
                    </a:solidFill>
                  </a:endParaRPr>
                </a:p>
              </p:txBody>
            </p:sp>
          </mc:Choice>
          <mc:Fallback xmlns="">
            <p:sp>
              <p:nvSpPr>
                <p:cNvPr id="31" name="Ορθογώνιο 3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-10660" y="6404089"/>
                  <a:ext cx="2630720" cy="369332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54" name="Ομάδα 53"/>
          <p:cNvGrpSpPr/>
          <p:nvPr/>
        </p:nvGrpSpPr>
        <p:grpSpPr>
          <a:xfrm>
            <a:off x="4749428" y="2544978"/>
            <a:ext cx="2207964" cy="3187601"/>
            <a:chOff x="4749428" y="2544978"/>
            <a:chExt cx="2207964" cy="3187601"/>
          </a:xfrm>
        </p:grpSpPr>
        <p:grpSp>
          <p:nvGrpSpPr>
            <p:cNvPr id="33" name="Ομάδα 32"/>
            <p:cNvGrpSpPr/>
            <p:nvPr/>
          </p:nvGrpSpPr>
          <p:grpSpPr>
            <a:xfrm>
              <a:off x="4749428" y="2544978"/>
              <a:ext cx="2207964" cy="3187601"/>
              <a:chOff x="316154" y="1513870"/>
              <a:chExt cx="3716587" cy="3101593"/>
            </a:xfrm>
          </p:grpSpPr>
          <p:grpSp>
            <p:nvGrpSpPr>
              <p:cNvPr id="34" name="Ομάδα 33"/>
              <p:cNvGrpSpPr/>
              <p:nvPr/>
            </p:nvGrpSpPr>
            <p:grpSpPr>
              <a:xfrm>
                <a:off x="316155" y="1513870"/>
                <a:ext cx="3716586" cy="3047999"/>
                <a:chOff x="316155" y="2074984"/>
                <a:chExt cx="3716586" cy="3047999"/>
              </a:xfrm>
            </p:grpSpPr>
            <p:grpSp>
              <p:nvGrpSpPr>
                <p:cNvPr id="36" name="Ομάδα 35"/>
                <p:cNvGrpSpPr/>
                <p:nvPr/>
              </p:nvGrpSpPr>
              <p:grpSpPr>
                <a:xfrm>
                  <a:off x="316155" y="2074984"/>
                  <a:ext cx="3716586" cy="3047999"/>
                  <a:chOff x="4618522" y="2004646"/>
                  <a:chExt cx="3716586" cy="3047999"/>
                </a:xfrm>
              </p:grpSpPr>
              <p:sp>
                <p:nvSpPr>
                  <p:cNvPr id="38" name="Κύλινδρος 37"/>
                  <p:cNvSpPr/>
                  <p:nvPr/>
                </p:nvSpPr>
                <p:spPr>
                  <a:xfrm>
                    <a:off x="4618522" y="2121876"/>
                    <a:ext cx="3716586" cy="2930769"/>
                  </a:xfrm>
                  <a:prstGeom prst="can">
                    <a:avLst/>
                  </a:prstGeom>
                  <a:solidFill>
                    <a:schemeClr val="accent1">
                      <a:alpha val="54000"/>
                    </a:schemeClr>
                  </a:solidFill>
                  <a:ln w="571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cxnSp>
                <p:nvCxnSpPr>
                  <p:cNvPr id="39" name="Ευθεία γραμμή σύνδεσης 38"/>
                  <p:cNvCxnSpPr/>
                  <p:nvPr/>
                </p:nvCxnSpPr>
                <p:spPr>
                  <a:xfrm flipV="1">
                    <a:off x="4618522" y="2004646"/>
                    <a:ext cx="0" cy="633046"/>
                  </a:xfrm>
                  <a:prstGeom prst="line">
                    <a:avLst/>
                  </a:prstGeom>
                  <a:ln w="571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0" name="Ευθεία γραμμή σύνδεσης 39"/>
                  <p:cNvCxnSpPr/>
                  <p:nvPr/>
                </p:nvCxnSpPr>
                <p:spPr>
                  <a:xfrm flipV="1">
                    <a:off x="8334732" y="2004647"/>
                    <a:ext cx="0" cy="633046"/>
                  </a:xfrm>
                  <a:prstGeom prst="line">
                    <a:avLst/>
                  </a:prstGeom>
                  <a:ln w="571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37" name="TextBox 36"/>
                <p:cNvSpPr txBox="1"/>
                <p:nvPr/>
              </p:nvSpPr>
              <p:spPr>
                <a:xfrm>
                  <a:off x="405432" y="2839434"/>
                  <a:ext cx="680507" cy="456283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l-GR" sz="2000" b="1" i="1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ρ</a:t>
                  </a:r>
                  <a:r>
                    <a:rPr lang="el-GR" sz="2000" b="1" baseline="-25000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υ</a:t>
                  </a:r>
                  <a:endParaRPr lang="el-GR" sz="20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35" name="Τόξο 34"/>
              <p:cNvSpPr/>
              <p:nvPr/>
            </p:nvSpPr>
            <p:spPr>
              <a:xfrm>
                <a:off x="316154" y="3895463"/>
                <a:ext cx="3708001" cy="720000"/>
              </a:xfrm>
              <a:prstGeom prst="arc">
                <a:avLst>
                  <a:gd name="adj1" fmla="val 10826370"/>
                  <a:gd name="adj2" fmla="val 0"/>
                </a:avLst>
              </a:prstGeom>
              <a:ln w="38100">
                <a:solidFill>
                  <a:schemeClr val="tx1">
                    <a:lumMod val="50000"/>
                    <a:lumOff val="50000"/>
                  </a:schemeClr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41" name="Ομάδα 40"/>
            <p:cNvGrpSpPr/>
            <p:nvPr/>
          </p:nvGrpSpPr>
          <p:grpSpPr>
            <a:xfrm>
              <a:off x="5581446" y="3375345"/>
              <a:ext cx="587244" cy="1333822"/>
              <a:chOff x="5628338" y="3375345"/>
              <a:chExt cx="587244" cy="1333822"/>
            </a:xfrm>
          </p:grpSpPr>
          <p:sp>
            <p:nvSpPr>
              <p:cNvPr id="42" name="Κύλινδρος 41"/>
              <p:cNvSpPr/>
              <p:nvPr/>
            </p:nvSpPr>
            <p:spPr>
              <a:xfrm>
                <a:off x="5628338" y="3375345"/>
                <a:ext cx="587244" cy="1333822"/>
              </a:xfrm>
              <a:prstGeom prst="can">
                <a:avLst/>
              </a:prstGeom>
              <a:gradFill flip="none" rotWithShape="1">
                <a:gsLst>
                  <a:gs pos="87000">
                    <a:schemeClr val="accent2"/>
                  </a:gs>
                  <a:gs pos="22000">
                    <a:schemeClr val="accent4">
                      <a:lumMod val="75000"/>
                    </a:schemeClr>
                  </a:gs>
                </a:gsLst>
                <a:lin ang="10800000" scaled="1"/>
                <a:tileRect/>
              </a:gra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3" name="Οβάλ 42"/>
              <p:cNvSpPr/>
              <p:nvPr/>
            </p:nvSpPr>
            <p:spPr>
              <a:xfrm>
                <a:off x="5873489" y="4008457"/>
                <a:ext cx="72000" cy="720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</p:grpSp>
      <p:sp>
        <p:nvSpPr>
          <p:cNvPr id="50" name="TextBox 49"/>
          <p:cNvSpPr txBox="1"/>
          <p:nvPr/>
        </p:nvSpPr>
        <p:spPr>
          <a:xfrm>
            <a:off x="5417887" y="5732579"/>
            <a:ext cx="10550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ρ</a:t>
            </a:r>
            <a:r>
              <a:rPr lang="el-GR" sz="2400" b="1" baseline="-25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</a:t>
            </a:r>
            <a:r>
              <a:rPr lang="el-GR" sz="24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l-GR" sz="24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ρ</a:t>
            </a:r>
            <a:r>
              <a:rPr lang="el-GR" sz="2400" b="1" baseline="-25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υ</a:t>
            </a:r>
            <a:endParaRPr lang="el-GR" sz="2400" b="1" i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5" name="Ομάδα 54"/>
          <p:cNvGrpSpPr/>
          <p:nvPr/>
        </p:nvGrpSpPr>
        <p:grpSpPr>
          <a:xfrm>
            <a:off x="4737186" y="3597605"/>
            <a:ext cx="2630720" cy="3175817"/>
            <a:chOff x="4737186" y="3597605"/>
            <a:chExt cx="2630720" cy="3175817"/>
          </a:xfrm>
        </p:grpSpPr>
        <p:grpSp>
          <p:nvGrpSpPr>
            <p:cNvPr id="44" name="Ομάδα 43"/>
            <p:cNvGrpSpPr/>
            <p:nvPr/>
          </p:nvGrpSpPr>
          <p:grpSpPr>
            <a:xfrm>
              <a:off x="5793429" y="3597605"/>
              <a:ext cx="480131" cy="422315"/>
              <a:chOff x="4103305" y="3808879"/>
              <a:chExt cx="480131" cy="422315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5" name="Ορθογώνιο 44"/>
                  <p:cNvSpPr/>
                  <p:nvPr/>
                </p:nvSpPr>
                <p:spPr>
                  <a:xfrm>
                    <a:off x="4103305" y="3808879"/>
                    <a:ext cx="480131" cy="338554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𝑭</m:t>
                              </m:r>
                            </m:e>
                            <m:sub>
                              <m:r>
                                <a:rPr lang="en-US" sz="16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𝑩</m:t>
                              </m:r>
                            </m:sub>
                          </m:sSub>
                        </m:oMath>
                      </m:oMathPara>
                    </a14:m>
                    <a:endParaRPr lang="el-GR" sz="1600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45" name="Ορθογώνιο 44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103305" y="3808879"/>
                    <a:ext cx="480131" cy="338554"/>
                  </a:xfrm>
                  <a:prstGeom prst="rect">
                    <a:avLst/>
                  </a:prstGeom>
                  <a:blipFill>
                    <a:blip r:embed="rId12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46" name="Ευθύγραμμο βέλος σύνδεσης 45"/>
              <p:cNvCxnSpPr/>
              <p:nvPr/>
            </p:nvCxnSpPr>
            <p:spPr>
              <a:xfrm flipV="1">
                <a:off x="4173398" y="3809163"/>
                <a:ext cx="0" cy="422031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7" name="Ομάδα 46"/>
            <p:cNvGrpSpPr/>
            <p:nvPr/>
          </p:nvGrpSpPr>
          <p:grpSpPr>
            <a:xfrm>
              <a:off x="5803104" y="4056179"/>
              <a:ext cx="393056" cy="422031"/>
              <a:chOff x="7847587" y="4326639"/>
              <a:chExt cx="393056" cy="422031"/>
            </a:xfrm>
          </p:grpSpPr>
          <p:cxnSp>
            <p:nvCxnSpPr>
              <p:cNvPr id="48" name="Ευθύγραμμο βέλος σύνδεσης 47"/>
              <p:cNvCxnSpPr/>
              <p:nvPr/>
            </p:nvCxnSpPr>
            <p:spPr>
              <a:xfrm>
                <a:off x="7903337" y="4326639"/>
                <a:ext cx="0" cy="422031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9" name="Ορθογώνιο 48"/>
                  <p:cNvSpPr/>
                  <p:nvPr/>
                </p:nvSpPr>
                <p:spPr>
                  <a:xfrm>
                    <a:off x="7847587" y="4358889"/>
                    <a:ext cx="393056" cy="338554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𝒘</m:t>
                          </m:r>
                        </m:oMath>
                      </m:oMathPara>
                    </a14:m>
                    <a:endParaRPr lang="el-GR" sz="1600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49" name="Ορθογώνιο 48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847587" y="4358889"/>
                    <a:ext cx="393056" cy="338554"/>
                  </a:xfrm>
                  <a:prstGeom prst="rect">
                    <a:avLst/>
                  </a:prstGeom>
                  <a:blipFill>
                    <a:blip r:embed="rId1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1" name="Ορθογώνιο 50"/>
                <p:cNvSpPr/>
                <p:nvPr/>
              </p:nvSpPr>
              <p:spPr>
                <a:xfrm>
                  <a:off x="4737186" y="6404090"/>
                  <a:ext cx="263072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𝑭</m:t>
                            </m:r>
                          </m:e>
                          <m:sub>
                            <m:r>
                              <a:rPr lang="en-US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𝑩</m:t>
                            </m:r>
                          </m:sub>
                        </m:sSub>
                        <m:r>
                          <a:rPr lang="en-US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  <m:t>𝒘</m:t>
                        </m:r>
                        <m:r>
                          <a:rPr lang="en-US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en-US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  <m:t>   ⇒</m:t>
                        </m:r>
                        <m:sSub>
                          <m:sSubPr>
                            <m:ctrlPr>
                              <a:rPr lang="en-US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𝑭</m:t>
                            </m:r>
                          </m:e>
                          <m:sub>
                            <m:r>
                              <a:rPr lang="en-US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𝑩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  <m:t>𝒘</m:t>
                        </m:r>
                      </m:oMath>
                    </m:oMathPara>
                  </a14:m>
                  <a:endParaRPr lang="el-GR" dirty="0">
                    <a:solidFill>
                      <a:srgbClr val="000099"/>
                    </a:solidFill>
                  </a:endParaRPr>
                </a:p>
              </p:txBody>
            </p:sp>
          </mc:Choice>
          <mc:Fallback xmlns="">
            <p:sp>
              <p:nvSpPr>
                <p:cNvPr id="51" name="Ορθογώνιο 5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37186" y="6404090"/>
                  <a:ext cx="2630720" cy="369332"/>
                </a:xfrm>
                <a:prstGeom prst="rect">
                  <a:avLst/>
                </a:prstGeom>
                <a:blipFill>
                  <a:blip r:embed="rId1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52" name="TextBox 51"/>
          <p:cNvSpPr txBox="1"/>
          <p:nvPr/>
        </p:nvSpPr>
        <p:spPr>
          <a:xfrm>
            <a:off x="402066" y="1984305"/>
            <a:ext cx="2036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Το σώμα βυθίζεται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4880286" y="2054644"/>
            <a:ext cx="19912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Ουδέτερη Πλεύση</a:t>
            </a:r>
          </a:p>
        </p:txBody>
      </p:sp>
      <p:grpSp>
        <p:nvGrpSpPr>
          <p:cNvPr id="62" name="Ομάδα 61"/>
          <p:cNvGrpSpPr/>
          <p:nvPr/>
        </p:nvGrpSpPr>
        <p:grpSpPr>
          <a:xfrm>
            <a:off x="1109859" y="3362810"/>
            <a:ext cx="680003" cy="1333822"/>
            <a:chOff x="1109859" y="3362810"/>
            <a:chExt cx="680003" cy="1333822"/>
          </a:xfrm>
        </p:grpSpPr>
        <p:sp>
          <p:nvSpPr>
            <p:cNvPr id="12" name="Κύλινδρος 11"/>
            <p:cNvSpPr/>
            <p:nvPr/>
          </p:nvSpPr>
          <p:spPr>
            <a:xfrm>
              <a:off x="1109859" y="3362810"/>
              <a:ext cx="587244" cy="1333822"/>
            </a:xfrm>
            <a:prstGeom prst="can">
              <a:avLst/>
            </a:prstGeom>
            <a:gradFill flip="none" rotWithShape="1">
              <a:gsLst>
                <a:gs pos="87000">
                  <a:schemeClr val="accent2"/>
                </a:gs>
                <a:gs pos="22000">
                  <a:schemeClr val="accent4">
                    <a:lumMod val="75000"/>
                  </a:schemeClr>
                </a:gs>
              </a:gsLst>
              <a:lin ang="10800000" scaled="1"/>
              <a:tileRect/>
            </a:gra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grpSp>
          <p:nvGrpSpPr>
            <p:cNvPr id="56" name="Ομάδα 55"/>
            <p:cNvGrpSpPr/>
            <p:nvPr/>
          </p:nvGrpSpPr>
          <p:grpSpPr>
            <a:xfrm>
              <a:off x="1309731" y="3618960"/>
              <a:ext cx="480131" cy="974214"/>
              <a:chOff x="5060862" y="3774825"/>
              <a:chExt cx="480131" cy="974214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7" name="Ορθογώνιο 56"/>
                  <p:cNvSpPr/>
                  <p:nvPr/>
                </p:nvSpPr>
                <p:spPr>
                  <a:xfrm>
                    <a:off x="5060862" y="3808879"/>
                    <a:ext cx="480131" cy="338554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𝑭</m:t>
                              </m:r>
                            </m:e>
                            <m:sub>
                              <m:r>
                                <a:rPr lang="en-US" sz="16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𝑩</m:t>
                              </m:r>
                            </m:sub>
                          </m:sSub>
                        </m:oMath>
                      </m:oMathPara>
                    </a14:m>
                    <a:endParaRPr lang="el-GR" sz="1600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57" name="Ορθογώνιο 56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060862" y="3808879"/>
                    <a:ext cx="480131" cy="338554"/>
                  </a:xfrm>
                  <a:prstGeom prst="rect">
                    <a:avLst/>
                  </a:prstGeom>
                  <a:blipFill>
                    <a:blip r:embed="rId1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58" name="Ευθύγραμμο βέλος σύνδεσης 57"/>
              <p:cNvCxnSpPr/>
              <p:nvPr/>
            </p:nvCxnSpPr>
            <p:spPr>
              <a:xfrm flipV="1">
                <a:off x="5119253" y="3774825"/>
                <a:ext cx="0" cy="422031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Ευθύγραμμο βέλος σύνδεσης 58"/>
              <p:cNvCxnSpPr/>
              <p:nvPr/>
            </p:nvCxnSpPr>
            <p:spPr>
              <a:xfrm>
                <a:off x="5119256" y="4209039"/>
                <a:ext cx="0" cy="540000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0" name="Ορθογώνιο 59"/>
                  <p:cNvSpPr/>
                  <p:nvPr/>
                </p:nvSpPr>
                <p:spPr>
                  <a:xfrm>
                    <a:off x="5084311" y="4275640"/>
                    <a:ext cx="393056" cy="338554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𝒘</m:t>
                          </m:r>
                        </m:oMath>
                      </m:oMathPara>
                    </a14:m>
                    <a:endParaRPr lang="el-GR" sz="1600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60" name="Ορθογώνιο 59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084311" y="4275640"/>
                    <a:ext cx="393056" cy="338554"/>
                  </a:xfrm>
                  <a:prstGeom prst="rect">
                    <a:avLst/>
                  </a:prstGeom>
                  <a:blipFill>
                    <a:blip r:embed="rId1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61" name="Οβάλ 60"/>
              <p:cNvSpPr/>
              <p:nvPr/>
            </p:nvSpPr>
            <p:spPr>
              <a:xfrm>
                <a:off x="5084310" y="4172579"/>
                <a:ext cx="72000" cy="720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304083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7 0 L 0.00208 0.10463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4" y="52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  <p:bldP spid="52" grpId="0"/>
      <p:bldP spid="5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" name="Ομάδα 60"/>
          <p:cNvGrpSpPr/>
          <p:nvPr/>
        </p:nvGrpSpPr>
        <p:grpSpPr>
          <a:xfrm>
            <a:off x="9084075" y="2591868"/>
            <a:ext cx="2207964" cy="3187601"/>
            <a:chOff x="4749428" y="2544978"/>
            <a:chExt cx="2207964" cy="3187601"/>
          </a:xfrm>
        </p:grpSpPr>
        <p:grpSp>
          <p:nvGrpSpPr>
            <p:cNvPr id="62" name="Ομάδα 61"/>
            <p:cNvGrpSpPr/>
            <p:nvPr/>
          </p:nvGrpSpPr>
          <p:grpSpPr>
            <a:xfrm>
              <a:off x="4749428" y="2544978"/>
              <a:ext cx="2207964" cy="3187601"/>
              <a:chOff x="316154" y="1513870"/>
              <a:chExt cx="3716587" cy="3101593"/>
            </a:xfrm>
          </p:grpSpPr>
          <p:grpSp>
            <p:nvGrpSpPr>
              <p:cNvPr id="66" name="Ομάδα 65"/>
              <p:cNvGrpSpPr/>
              <p:nvPr/>
            </p:nvGrpSpPr>
            <p:grpSpPr>
              <a:xfrm>
                <a:off x="316155" y="1513870"/>
                <a:ext cx="3716586" cy="3047999"/>
                <a:chOff x="316155" y="2074984"/>
                <a:chExt cx="3716586" cy="3047999"/>
              </a:xfrm>
            </p:grpSpPr>
            <p:grpSp>
              <p:nvGrpSpPr>
                <p:cNvPr id="68" name="Ομάδα 67"/>
                <p:cNvGrpSpPr/>
                <p:nvPr/>
              </p:nvGrpSpPr>
              <p:grpSpPr>
                <a:xfrm>
                  <a:off x="316155" y="2074984"/>
                  <a:ext cx="3716586" cy="3047999"/>
                  <a:chOff x="4618522" y="2004646"/>
                  <a:chExt cx="3716586" cy="3047999"/>
                </a:xfrm>
              </p:grpSpPr>
              <p:sp>
                <p:nvSpPr>
                  <p:cNvPr id="70" name="Κύλινδρος 69"/>
                  <p:cNvSpPr/>
                  <p:nvPr/>
                </p:nvSpPr>
                <p:spPr>
                  <a:xfrm>
                    <a:off x="4618522" y="2121876"/>
                    <a:ext cx="3716586" cy="2930769"/>
                  </a:xfrm>
                  <a:prstGeom prst="can">
                    <a:avLst/>
                  </a:prstGeom>
                  <a:solidFill>
                    <a:schemeClr val="accent1">
                      <a:alpha val="54000"/>
                    </a:schemeClr>
                  </a:solidFill>
                  <a:ln w="571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cxnSp>
                <p:nvCxnSpPr>
                  <p:cNvPr id="71" name="Ευθεία γραμμή σύνδεσης 70"/>
                  <p:cNvCxnSpPr/>
                  <p:nvPr/>
                </p:nvCxnSpPr>
                <p:spPr>
                  <a:xfrm flipV="1">
                    <a:off x="4618522" y="2004646"/>
                    <a:ext cx="0" cy="633046"/>
                  </a:xfrm>
                  <a:prstGeom prst="line">
                    <a:avLst/>
                  </a:prstGeom>
                  <a:ln w="571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2" name="Ευθεία γραμμή σύνδεσης 71"/>
                  <p:cNvCxnSpPr/>
                  <p:nvPr/>
                </p:nvCxnSpPr>
                <p:spPr>
                  <a:xfrm flipV="1">
                    <a:off x="8334732" y="2004647"/>
                    <a:ext cx="0" cy="633046"/>
                  </a:xfrm>
                  <a:prstGeom prst="line">
                    <a:avLst/>
                  </a:prstGeom>
                  <a:ln w="571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69" name="TextBox 68"/>
                <p:cNvSpPr txBox="1"/>
                <p:nvPr/>
              </p:nvSpPr>
              <p:spPr>
                <a:xfrm>
                  <a:off x="405432" y="2839434"/>
                  <a:ext cx="680507" cy="456283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l-GR" sz="2000" b="1" i="1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ρ</a:t>
                  </a:r>
                  <a:r>
                    <a:rPr lang="el-GR" sz="2000" b="1" baseline="-25000" dirty="0" err="1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υ</a:t>
                  </a:r>
                  <a:endParaRPr lang="el-GR" sz="20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67" name="Τόξο 66"/>
              <p:cNvSpPr/>
              <p:nvPr/>
            </p:nvSpPr>
            <p:spPr>
              <a:xfrm>
                <a:off x="316154" y="3895463"/>
                <a:ext cx="3708001" cy="720000"/>
              </a:xfrm>
              <a:prstGeom prst="arc">
                <a:avLst>
                  <a:gd name="adj1" fmla="val 10826370"/>
                  <a:gd name="adj2" fmla="val 0"/>
                </a:avLst>
              </a:prstGeom>
              <a:ln w="38100">
                <a:solidFill>
                  <a:schemeClr val="tx1">
                    <a:lumMod val="50000"/>
                    <a:lumOff val="50000"/>
                  </a:schemeClr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63" name="Ομάδα 62"/>
            <p:cNvGrpSpPr/>
            <p:nvPr/>
          </p:nvGrpSpPr>
          <p:grpSpPr>
            <a:xfrm>
              <a:off x="5581446" y="3375345"/>
              <a:ext cx="587244" cy="1333822"/>
              <a:chOff x="5628338" y="3375345"/>
              <a:chExt cx="587244" cy="1333822"/>
            </a:xfrm>
          </p:grpSpPr>
          <p:sp>
            <p:nvSpPr>
              <p:cNvPr id="64" name="Κύλινδρος 63"/>
              <p:cNvSpPr/>
              <p:nvPr/>
            </p:nvSpPr>
            <p:spPr>
              <a:xfrm>
                <a:off x="5628338" y="3375345"/>
                <a:ext cx="587244" cy="1333822"/>
              </a:xfrm>
              <a:prstGeom prst="can">
                <a:avLst/>
              </a:prstGeom>
              <a:gradFill flip="none" rotWithShape="1">
                <a:gsLst>
                  <a:gs pos="87000">
                    <a:schemeClr val="accent2"/>
                  </a:gs>
                  <a:gs pos="22000">
                    <a:schemeClr val="accent4">
                      <a:lumMod val="75000"/>
                    </a:schemeClr>
                  </a:gs>
                </a:gsLst>
                <a:lin ang="10800000" scaled="1"/>
                <a:tileRect/>
              </a:gradFill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65" name="Οβάλ 64"/>
              <p:cNvSpPr/>
              <p:nvPr/>
            </p:nvSpPr>
            <p:spPr>
              <a:xfrm>
                <a:off x="5873489" y="4008457"/>
                <a:ext cx="72000" cy="720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</p:grpSp>
      <p:sp>
        <p:nvSpPr>
          <p:cNvPr id="73" name="TextBox 72"/>
          <p:cNvSpPr txBox="1"/>
          <p:nvPr/>
        </p:nvSpPr>
        <p:spPr>
          <a:xfrm>
            <a:off x="9767147" y="5779472"/>
            <a:ext cx="10550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ρ</a:t>
            </a:r>
            <a:r>
              <a:rPr lang="el-GR" sz="2400" b="1" baseline="-25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</a:t>
            </a:r>
            <a:r>
              <a:rPr lang="el-GR" sz="24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&lt; </a:t>
            </a:r>
            <a:r>
              <a:rPr lang="el-GR" sz="24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ρ</a:t>
            </a:r>
            <a:r>
              <a:rPr lang="el-GR" sz="2400" b="1" baseline="-25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υ</a:t>
            </a:r>
            <a:endParaRPr lang="el-GR" sz="2400" b="1" i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81" name="Ομάδα 80"/>
          <p:cNvGrpSpPr/>
          <p:nvPr/>
        </p:nvGrpSpPr>
        <p:grpSpPr>
          <a:xfrm>
            <a:off x="9086446" y="3644782"/>
            <a:ext cx="2630720" cy="3175533"/>
            <a:chOff x="9086446" y="3234477"/>
            <a:chExt cx="2630720" cy="317553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4" name="Ορθογώνιο 73"/>
                <p:cNvSpPr/>
                <p:nvPr/>
              </p:nvSpPr>
              <p:spPr>
                <a:xfrm>
                  <a:off x="9086446" y="6040678"/>
                  <a:ext cx="263072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𝑭</m:t>
                            </m:r>
                          </m:e>
                          <m:sub>
                            <m:r>
                              <a:rPr lang="en-US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𝑩</m:t>
                            </m:r>
                          </m:sub>
                        </m:sSub>
                        <m:r>
                          <a:rPr lang="en-US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  <m:t>𝒘</m:t>
                        </m:r>
                        <m:r>
                          <a:rPr lang="el-GR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  <m:t>&gt;</m:t>
                        </m:r>
                        <m:r>
                          <a:rPr lang="en-US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en-US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  <m:t>   ⇒</m:t>
                        </m:r>
                        <m:sSub>
                          <m:sSubPr>
                            <m:ctrlPr>
                              <a:rPr lang="en-US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𝑭</m:t>
                            </m:r>
                          </m:e>
                          <m:sub>
                            <m:r>
                              <a:rPr lang="en-US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𝑩</m:t>
                            </m:r>
                          </m:sub>
                        </m:sSub>
                        <m:r>
                          <a:rPr lang="el-GR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  <m:t>&gt;</m:t>
                        </m:r>
                        <m:r>
                          <a:rPr lang="en-US" b="1" i="1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  <m:t>𝒘</m:t>
                        </m:r>
                      </m:oMath>
                    </m:oMathPara>
                  </a14:m>
                  <a:endParaRPr lang="el-GR" dirty="0">
                    <a:solidFill>
                      <a:srgbClr val="000099"/>
                    </a:solidFill>
                  </a:endParaRPr>
                </a:p>
              </p:txBody>
            </p:sp>
          </mc:Choice>
          <mc:Fallback xmlns="">
            <p:sp>
              <p:nvSpPr>
                <p:cNvPr id="74" name="Ορθογώνιο 7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086446" y="6040678"/>
                  <a:ext cx="2630720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77" name="Ομάδα 76"/>
            <p:cNvGrpSpPr/>
            <p:nvPr/>
          </p:nvGrpSpPr>
          <p:grpSpPr>
            <a:xfrm>
              <a:off x="10130960" y="3234477"/>
              <a:ext cx="480131" cy="422031"/>
              <a:chOff x="5945829" y="3269646"/>
              <a:chExt cx="480131" cy="422031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5" name="Ορθογώνιο 74"/>
                  <p:cNvSpPr/>
                  <p:nvPr/>
                </p:nvSpPr>
                <p:spPr>
                  <a:xfrm>
                    <a:off x="5945829" y="3316254"/>
                    <a:ext cx="480131" cy="338554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𝑭</m:t>
                              </m:r>
                            </m:e>
                            <m:sub>
                              <m:r>
                                <a:rPr lang="en-US" sz="16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𝑩</m:t>
                              </m:r>
                            </m:sub>
                          </m:sSub>
                        </m:oMath>
                      </m:oMathPara>
                    </a14:m>
                    <a:endParaRPr lang="el-GR" sz="1600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75" name="Ορθογώνιο 74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945829" y="3316254"/>
                    <a:ext cx="480131" cy="338554"/>
                  </a:xfrm>
                  <a:prstGeom prst="rect">
                    <a:avLst/>
                  </a:prstGeom>
                  <a:blipFill>
                    <a:blip r:embed="rId1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76" name="Ευθύγραμμο βέλος σύνδεσης 75"/>
              <p:cNvCxnSpPr/>
              <p:nvPr/>
            </p:nvCxnSpPr>
            <p:spPr>
              <a:xfrm flipV="1">
                <a:off x="6015922" y="3269646"/>
                <a:ext cx="0" cy="422031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0" name="Ομάδα 79"/>
            <p:cNvGrpSpPr/>
            <p:nvPr/>
          </p:nvGrpSpPr>
          <p:grpSpPr>
            <a:xfrm>
              <a:off x="10140638" y="3607786"/>
              <a:ext cx="393056" cy="348703"/>
              <a:chOff x="10152361" y="3467110"/>
              <a:chExt cx="393056" cy="348703"/>
            </a:xfrm>
          </p:grpSpPr>
          <p:cxnSp>
            <p:nvCxnSpPr>
              <p:cNvPr id="78" name="Ευθύγραμμο βέλος σύνδεσης 77"/>
              <p:cNvCxnSpPr/>
              <p:nvPr/>
            </p:nvCxnSpPr>
            <p:spPr>
              <a:xfrm>
                <a:off x="10208111" y="3563813"/>
                <a:ext cx="0" cy="252000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9" name="Ορθογώνιο 78"/>
                  <p:cNvSpPr/>
                  <p:nvPr/>
                </p:nvSpPr>
                <p:spPr>
                  <a:xfrm>
                    <a:off x="10152361" y="3467110"/>
                    <a:ext cx="393056" cy="338554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𝒘</m:t>
                          </m:r>
                        </m:oMath>
                      </m:oMathPara>
                    </a14:m>
                    <a:endParaRPr lang="el-GR" sz="1600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79" name="Ορθογώνιο 78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152361" y="3467110"/>
                    <a:ext cx="393056" cy="338554"/>
                  </a:xfrm>
                  <a:prstGeom prst="rect">
                    <a:avLst/>
                  </a:prstGeom>
                  <a:blipFill>
                    <a:blip r:embed="rId1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p:grpSp>
        <p:nvGrpSpPr>
          <p:cNvPr id="2" name="Ομάδα 1"/>
          <p:cNvGrpSpPr/>
          <p:nvPr/>
        </p:nvGrpSpPr>
        <p:grpSpPr>
          <a:xfrm>
            <a:off x="-10660" y="7933"/>
            <a:ext cx="12192000" cy="6777211"/>
            <a:chOff x="-10660" y="7933"/>
            <a:chExt cx="12192000" cy="6777211"/>
          </a:xfrm>
        </p:grpSpPr>
        <p:grpSp>
          <p:nvGrpSpPr>
            <p:cNvPr id="58" name="Ομάδα 57"/>
            <p:cNvGrpSpPr/>
            <p:nvPr/>
          </p:nvGrpSpPr>
          <p:grpSpPr>
            <a:xfrm>
              <a:off x="-10660" y="7933"/>
              <a:ext cx="12192000" cy="6777211"/>
              <a:chOff x="-10660" y="-3789"/>
              <a:chExt cx="12192000" cy="6777211"/>
            </a:xfrm>
          </p:grpSpPr>
          <p:grpSp>
            <p:nvGrpSpPr>
              <p:cNvPr id="53" name="Ομάδα 52"/>
              <p:cNvGrpSpPr/>
              <p:nvPr/>
            </p:nvGrpSpPr>
            <p:grpSpPr>
              <a:xfrm>
                <a:off x="324741" y="2520720"/>
                <a:ext cx="2207964" cy="3187601"/>
                <a:chOff x="324741" y="2520720"/>
                <a:chExt cx="2207964" cy="3187601"/>
              </a:xfrm>
            </p:grpSpPr>
            <p:grpSp>
              <p:nvGrpSpPr>
                <p:cNvPr id="4" name="Ομάδα 3"/>
                <p:cNvGrpSpPr/>
                <p:nvPr/>
              </p:nvGrpSpPr>
              <p:grpSpPr>
                <a:xfrm>
                  <a:off x="324741" y="2520720"/>
                  <a:ext cx="2207964" cy="3187601"/>
                  <a:chOff x="316154" y="1513870"/>
                  <a:chExt cx="3716587" cy="3101593"/>
                </a:xfrm>
              </p:grpSpPr>
              <p:grpSp>
                <p:nvGrpSpPr>
                  <p:cNvPr id="5" name="Ομάδα 4"/>
                  <p:cNvGrpSpPr/>
                  <p:nvPr/>
                </p:nvGrpSpPr>
                <p:grpSpPr>
                  <a:xfrm>
                    <a:off x="316155" y="1513870"/>
                    <a:ext cx="3716586" cy="3047999"/>
                    <a:chOff x="316155" y="2074984"/>
                    <a:chExt cx="3716586" cy="3047999"/>
                  </a:xfrm>
                </p:grpSpPr>
                <p:grpSp>
                  <p:nvGrpSpPr>
                    <p:cNvPr id="7" name="Ομάδα 6"/>
                    <p:cNvGrpSpPr/>
                    <p:nvPr/>
                  </p:nvGrpSpPr>
                  <p:grpSpPr>
                    <a:xfrm>
                      <a:off x="316155" y="2074984"/>
                      <a:ext cx="3716586" cy="3047999"/>
                      <a:chOff x="4618522" y="2004646"/>
                      <a:chExt cx="3716586" cy="3047999"/>
                    </a:xfrm>
                  </p:grpSpPr>
                  <p:sp>
                    <p:nvSpPr>
                      <p:cNvPr id="9" name="Κύλινδρος 8"/>
                      <p:cNvSpPr/>
                      <p:nvPr/>
                    </p:nvSpPr>
                    <p:spPr>
                      <a:xfrm>
                        <a:off x="4618522" y="2121876"/>
                        <a:ext cx="3716586" cy="2930769"/>
                      </a:xfrm>
                      <a:prstGeom prst="can">
                        <a:avLst/>
                      </a:prstGeom>
                      <a:solidFill>
                        <a:schemeClr val="accent1">
                          <a:alpha val="54000"/>
                        </a:schemeClr>
                      </a:solidFill>
                      <a:ln w="57150"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10" name="Ευθεία γραμμή σύνδεσης 9"/>
                      <p:cNvCxnSpPr/>
                      <p:nvPr/>
                    </p:nvCxnSpPr>
                    <p:spPr>
                      <a:xfrm flipV="1">
                        <a:off x="4618522" y="2004646"/>
                        <a:ext cx="0" cy="633046"/>
                      </a:xfrm>
                      <a:prstGeom prst="line">
                        <a:avLst/>
                      </a:prstGeom>
                      <a:ln w="5715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1" name="Ευθεία γραμμή σύνδεσης 10"/>
                      <p:cNvCxnSpPr/>
                      <p:nvPr/>
                    </p:nvCxnSpPr>
                    <p:spPr>
                      <a:xfrm flipV="1">
                        <a:off x="8334732" y="2004647"/>
                        <a:ext cx="0" cy="633046"/>
                      </a:xfrm>
                      <a:prstGeom prst="line">
                        <a:avLst/>
                      </a:prstGeom>
                      <a:ln w="5715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sp>
                  <p:nvSpPr>
                    <p:cNvPr id="8" name="TextBox 7"/>
                    <p:cNvSpPr txBox="1"/>
                    <p:nvPr/>
                  </p:nvSpPr>
                  <p:spPr>
                    <a:xfrm>
                      <a:off x="405432" y="2839434"/>
                      <a:ext cx="680507" cy="456283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l-GR" sz="2000" b="1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ρ</a:t>
                      </a:r>
                      <a:r>
                        <a:rPr lang="el-GR" sz="2000" b="1" baseline="-25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υ</a:t>
                      </a:r>
                      <a:endParaRPr lang="el-GR" sz="2000" b="1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p:txBody>
                </p:sp>
              </p:grpSp>
              <p:sp>
                <p:nvSpPr>
                  <p:cNvPr id="6" name="Τόξο 5"/>
                  <p:cNvSpPr/>
                  <p:nvPr/>
                </p:nvSpPr>
                <p:spPr>
                  <a:xfrm>
                    <a:off x="316154" y="3895463"/>
                    <a:ext cx="3708001" cy="720000"/>
                  </a:xfrm>
                  <a:prstGeom prst="arc">
                    <a:avLst>
                      <a:gd name="adj1" fmla="val 10826370"/>
                      <a:gd name="adj2" fmla="val 0"/>
                    </a:avLst>
                  </a:prstGeom>
                  <a:ln w="38100">
                    <a:solidFill>
                      <a:schemeClr val="tx1">
                        <a:lumMod val="50000"/>
                        <a:lumOff val="50000"/>
                      </a:schemeClr>
                    </a:solidFill>
                    <a:prstDash val="sysDash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sp>
              <p:nvSpPr>
                <p:cNvPr id="12" name="Κύλινδρος 11"/>
                <p:cNvSpPr/>
                <p:nvPr/>
              </p:nvSpPr>
              <p:spPr>
                <a:xfrm>
                  <a:off x="1141032" y="4064858"/>
                  <a:ext cx="587244" cy="1333822"/>
                </a:xfrm>
                <a:prstGeom prst="can">
                  <a:avLst/>
                </a:prstGeom>
                <a:gradFill flip="none" rotWithShape="1">
                  <a:gsLst>
                    <a:gs pos="87000">
                      <a:schemeClr val="accent2"/>
                    </a:gs>
                    <a:gs pos="22000">
                      <a:schemeClr val="accent4">
                        <a:lumMod val="75000"/>
                      </a:schemeClr>
                    </a:gs>
                  </a:gsLst>
                  <a:lin ang="10800000" scaled="1"/>
                  <a:tileRect/>
                </a:gra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13" name="Ομάδα 12"/>
              <p:cNvGrpSpPr/>
              <p:nvPr/>
            </p:nvGrpSpPr>
            <p:grpSpPr>
              <a:xfrm>
                <a:off x="-10660" y="-3789"/>
                <a:ext cx="12192000" cy="6777210"/>
                <a:chOff x="-10660" y="-3789"/>
                <a:chExt cx="12192000" cy="6777210"/>
              </a:xfrm>
            </p:grpSpPr>
            <p:grpSp>
              <p:nvGrpSpPr>
                <p:cNvPr id="14" name="Ομάδα 13"/>
                <p:cNvGrpSpPr/>
                <p:nvPr/>
              </p:nvGrpSpPr>
              <p:grpSpPr>
                <a:xfrm>
                  <a:off x="-10660" y="-3789"/>
                  <a:ext cx="12192000" cy="2041169"/>
                  <a:chOff x="-10660" y="-3789"/>
                  <a:chExt cx="12192000" cy="2041169"/>
                </a:xfrm>
              </p:grpSpPr>
              <p:sp>
                <p:nvSpPr>
                  <p:cNvPr id="17" name="Θέση περιεχομένου 2"/>
                  <p:cNvSpPr txBox="1">
                    <a:spLocks/>
                  </p:cNvSpPr>
                  <p:nvPr/>
                </p:nvSpPr>
                <p:spPr>
                  <a:xfrm>
                    <a:off x="-10660" y="-3789"/>
                    <a:ext cx="12192000" cy="515887"/>
                  </a:xfrm>
                  <a:prstGeom prst="rect">
                    <a:avLst/>
                  </a:prstGeom>
                </p:spPr>
                <p:txBody>
                  <a:bodyPr vert="horz" lIns="91440" tIns="45720" rIns="91440" bIns="45720" rtlCol="0">
                    <a:noAutofit/>
                  </a:bodyPr>
                  <a:lstStyle>
                    <a:lvl1pPr marL="342900" indent="-342900" algn="l" defTabSz="914400" rtl="0" eaLnBrk="1" latinLnBrk="0" hangingPunct="1">
                      <a:spcBef>
                        <a:spcPct val="20000"/>
                      </a:spcBef>
                      <a:buFont typeface="Arial" panose="020B0604020202020204" pitchFamily="34" charset="0"/>
                      <a:buChar char="•"/>
                      <a:defRPr sz="32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742950" indent="-285750" algn="l" defTabSz="914400" rtl="0" eaLnBrk="1" latinLnBrk="0" hangingPunct="1">
                      <a:spcBef>
                        <a:spcPct val="20000"/>
                      </a:spcBef>
                      <a:buFont typeface="Arial" panose="020B0604020202020204" pitchFamily="34" charset="0"/>
                      <a:buChar char="–"/>
                      <a:defRPr sz="2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1143000" indent="-228600" algn="l" defTabSz="914400" rtl="0" eaLnBrk="1" latinLnBrk="0" hangingPunct="1">
                      <a:spcBef>
                        <a:spcPct val="20000"/>
                      </a:spcBef>
                      <a:buFont typeface="Arial" panose="020B0604020202020204" pitchFamily="34" charset="0"/>
                      <a:buChar char="•"/>
                      <a:defRPr sz="24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600200" indent="-228600" algn="l" defTabSz="914400" rtl="0" eaLnBrk="1" latinLnBrk="0" hangingPunct="1">
                      <a:spcBef>
                        <a:spcPct val="20000"/>
                      </a:spcBef>
                      <a:buFont typeface="Arial" panose="020B0604020202020204" pitchFamily="34" charset="0"/>
                      <a:buChar char="–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2057400" indent="-228600" algn="l" defTabSz="914400" rtl="0" eaLnBrk="1" latinLnBrk="0" hangingPunct="1">
                      <a:spcBef>
                        <a:spcPct val="20000"/>
                      </a:spcBef>
                      <a:buFont typeface="Arial" panose="020B0604020202020204" pitchFamily="34" charset="0"/>
                      <a:buChar char="»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514600" indent="-228600" algn="l" defTabSz="914400" rtl="0" eaLnBrk="1" latinLnBrk="0" hangingPunct="1">
                      <a:spcBef>
                        <a:spcPct val="20000"/>
                      </a:spcBef>
                      <a:buFont typeface="Arial" panose="020B0604020202020204" pitchFamily="34" charset="0"/>
                      <a:buChar char="•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971800" indent="-228600" algn="l" defTabSz="914400" rtl="0" eaLnBrk="1" latinLnBrk="0" hangingPunct="1">
                      <a:spcBef>
                        <a:spcPct val="20000"/>
                      </a:spcBef>
                      <a:buFont typeface="Arial" panose="020B0604020202020204" pitchFamily="34" charset="0"/>
                      <a:buChar char="•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429000" indent="-228600" algn="l" defTabSz="914400" rtl="0" eaLnBrk="1" latinLnBrk="0" hangingPunct="1">
                      <a:spcBef>
                        <a:spcPct val="20000"/>
                      </a:spcBef>
                      <a:buFont typeface="Arial" panose="020B0604020202020204" pitchFamily="34" charset="0"/>
                      <a:buChar char="•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886200" indent="-228600" algn="l" defTabSz="914400" rtl="0" eaLnBrk="1" latinLnBrk="0" hangingPunct="1">
                      <a:spcBef>
                        <a:spcPct val="20000"/>
                      </a:spcBef>
                      <a:buFont typeface="Arial" panose="020B0604020202020204" pitchFamily="34" charset="0"/>
                      <a:buChar char="•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marL="0" indent="0" algn="ctr">
                      <a:buNone/>
                    </a:pPr>
                    <a:r>
                      <a:rPr lang="el-GR" sz="28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ΑΝΩΣΗ – Συνθήκες Πλεύσης</a:t>
                    </a:r>
                  </a:p>
                </p:txBody>
              </p:sp>
              <p:grpSp>
                <p:nvGrpSpPr>
                  <p:cNvPr id="18" name="Ομάδα 17"/>
                  <p:cNvGrpSpPr/>
                  <p:nvPr/>
                </p:nvGrpSpPr>
                <p:grpSpPr>
                  <a:xfrm>
                    <a:off x="1909229" y="577820"/>
                    <a:ext cx="2877293" cy="369332"/>
                    <a:chOff x="1909229" y="577820"/>
                    <a:chExt cx="2877293" cy="369332"/>
                  </a:xfrm>
                </p:grpSpPr>
                <p:sp>
                  <p:nvSpPr>
                    <p:cNvPr id="31" name="TextBox 30"/>
                    <p:cNvSpPr txBox="1"/>
                    <p:nvPr/>
                  </p:nvSpPr>
                  <p:spPr>
                    <a:xfrm>
                      <a:off x="1909229" y="577820"/>
                      <a:ext cx="1838708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l-GR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Όγκος Σώματος:</a:t>
                      </a:r>
                    </a:p>
                  </p:txBody>
                </p:sp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32" name="TextBox 31"/>
                        <p:cNvSpPr txBox="1"/>
                        <p:nvPr/>
                      </p:nvSpPr>
                      <p:spPr>
                        <a:xfrm>
                          <a:off x="3783106" y="644066"/>
                          <a:ext cx="1003416" cy="276999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lIns="0" tIns="0" rIns="0" bIns="0" rtlCol="0">
                          <a:spAutoFit/>
                        </a:bodyPr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l-GR" b="1" i="1" smtClean="0">
                                        <a:solidFill>
                                          <a:srgbClr val="000099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1" i="1" smtClean="0">
                                        <a:solidFill>
                                          <a:srgbClr val="000099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𝑽</m:t>
                                    </m:r>
                                  </m:e>
                                  <m:sub>
                                    <m:r>
                                      <a:rPr lang="el-GR" b="1" i="1" smtClean="0">
                                        <a:solidFill>
                                          <a:srgbClr val="000099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𝝈</m:t>
                                    </m:r>
                                  </m:sub>
                                </m:sSub>
                                <m:r>
                                  <a:rPr lang="el-GR" b="1" i="1" smtClean="0">
                                    <a:solidFill>
                                      <a:srgbClr val="000099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US" b="1" i="1" smtClean="0">
                                    <a:solidFill>
                                      <a:srgbClr val="000099"/>
                                    </a:solidFill>
                                    <a:latin typeface="Cambria Math" panose="02040503050406030204" pitchFamily="18" charset="0"/>
                                  </a:rPr>
                                  <m:t>𝑨</m:t>
                                </m:r>
                                <m:r>
                                  <a:rPr lang="en-US" b="1" i="1" smtClean="0">
                                    <a:solidFill>
                                      <a:srgbClr val="000099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b="1" i="1" smtClean="0">
                                    <a:solidFill>
                                      <a:srgbClr val="000099"/>
                                    </a:solidFill>
                                    <a:latin typeface="Cambria Math" panose="02040503050406030204" pitchFamily="18" charset="0"/>
                                  </a:rPr>
                                  <m:t>𝑯</m:t>
                                </m:r>
                              </m:oMath>
                            </m:oMathPara>
                          </a14:m>
                          <a:endParaRPr lang="el-GR" b="1" dirty="0">
                            <a:solidFill>
                              <a:srgbClr val="000099"/>
                            </a:solidFill>
                          </a:endParaRPr>
                        </a:p>
                      </p:txBody>
                    </p:sp>
                  </mc:Choice>
                  <mc:Fallback xmlns="">
                    <p:sp>
                      <p:nvSpPr>
                        <p:cNvPr id="32" name="TextBox 31"/>
                        <p:cNvSpPr txBox="1"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>
                          <a:off x="3783106" y="644066"/>
                          <a:ext cx="1003416" cy="276999"/>
                        </a:xfrm>
                        <a:prstGeom prst="rect">
                          <a:avLst/>
                        </a:prstGeom>
                        <a:blipFill>
                          <a:blip r:embed="rId18"/>
                          <a:stretch>
                            <a:fillRect l="-5488" r="-5488" b="-11111"/>
                          </a:stretch>
                        </a:blipFill>
                      </p:spPr>
                      <p:txBody>
                        <a:bodyPr/>
                        <a:lstStyle/>
                        <a:p>
                          <a:r>
                            <a:rPr lang="en-GB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</p:grpSp>
              <p:grpSp>
                <p:nvGrpSpPr>
                  <p:cNvPr id="19" name="Ομάδα 18"/>
                  <p:cNvGrpSpPr/>
                  <p:nvPr/>
                </p:nvGrpSpPr>
                <p:grpSpPr>
                  <a:xfrm>
                    <a:off x="1944399" y="976403"/>
                    <a:ext cx="3252267" cy="369332"/>
                    <a:chOff x="1944399" y="976403"/>
                    <a:chExt cx="3252267" cy="369332"/>
                  </a:xfrm>
                </p:grpSpPr>
                <p:sp>
                  <p:nvSpPr>
                    <p:cNvPr id="29" name="TextBox 28"/>
                    <p:cNvSpPr txBox="1"/>
                    <p:nvPr/>
                  </p:nvSpPr>
                  <p:spPr>
                    <a:xfrm>
                      <a:off x="1944399" y="976403"/>
                      <a:ext cx="1835759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l-GR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Βάρος Σώματος:</a:t>
                      </a:r>
                    </a:p>
                  </p:txBody>
                </p:sp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30" name="TextBox 29"/>
                        <p:cNvSpPr txBox="1"/>
                        <p:nvPr/>
                      </p:nvSpPr>
                      <p:spPr>
                        <a:xfrm>
                          <a:off x="3818276" y="1042649"/>
                          <a:ext cx="1378390" cy="276999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lIns="0" tIns="0" rIns="0" bIns="0" rtlCol="0">
                          <a:spAutoFit/>
                        </a:bodyPr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l-GR" b="1" i="1" smtClean="0">
                                        <a:solidFill>
                                          <a:srgbClr val="000099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1" i="1" smtClean="0">
                                        <a:solidFill>
                                          <a:srgbClr val="000099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𝒘</m:t>
                                    </m:r>
                                  </m:e>
                                  <m:sub>
                                    <m:r>
                                      <a:rPr lang="el-GR" b="1" i="1" smtClean="0">
                                        <a:solidFill>
                                          <a:srgbClr val="000099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𝝈</m:t>
                                    </m:r>
                                  </m:sub>
                                </m:sSub>
                                <m:r>
                                  <a:rPr lang="el-GR" b="1" i="1" smtClean="0">
                                    <a:solidFill>
                                      <a:srgbClr val="000099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el-GR" b="1" i="1" smtClean="0">
                                        <a:solidFill>
                                          <a:srgbClr val="000099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l-GR" b="1" i="1" smtClean="0">
                                        <a:solidFill>
                                          <a:srgbClr val="000099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𝝆</m:t>
                                    </m:r>
                                  </m:e>
                                  <m:sub>
                                    <m:r>
                                      <a:rPr lang="el-GR" b="1" i="1" smtClean="0">
                                        <a:solidFill>
                                          <a:srgbClr val="000099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𝝈</m:t>
                                    </m:r>
                                  </m:sub>
                                </m:sSub>
                                <m:r>
                                  <a:rPr lang="en-US" b="1" i="1" smtClean="0">
                                    <a:solidFill>
                                      <a:srgbClr val="000099"/>
                                    </a:solidFill>
                                    <a:latin typeface="Cambria Math" panose="02040503050406030204" pitchFamily="18" charset="0"/>
                                  </a:rPr>
                                  <m:t>𝒈</m:t>
                                </m:r>
                                <m:sSub>
                                  <m:sSubPr>
                                    <m:ctrlPr>
                                      <a:rPr lang="en-US" b="1" i="1" smtClean="0">
                                        <a:solidFill>
                                          <a:srgbClr val="000099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1" i="1" smtClean="0">
                                        <a:solidFill>
                                          <a:srgbClr val="000099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𝑽</m:t>
                                    </m:r>
                                  </m:e>
                                  <m:sub>
                                    <m:r>
                                      <a:rPr lang="el-GR" b="1" i="1" smtClean="0">
                                        <a:solidFill>
                                          <a:srgbClr val="000099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𝝈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l-GR" b="1" dirty="0">
                            <a:solidFill>
                              <a:srgbClr val="000099"/>
                            </a:solidFill>
                          </a:endParaRPr>
                        </a:p>
                      </p:txBody>
                    </p:sp>
                  </mc:Choice>
                  <mc:Fallback xmlns="">
                    <p:sp>
                      <p:nvSpPr>
                        <p:cNvPr id="30" name="TextBox 29"/>
                        <p:cNvSpPr txBox="1"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>
                          <a:off x="3818276" y="1042649"/>
                          <a:ext cx="1378390" cy="276999"/>
                        </a:xfrm>
                        <a:prstGeom prst="rect">
                          <a:avLst/>
                        </a:prstGeom>
                        <a:blipFill>
                          <a:blip r:embed="rId19"/>
                          <a:stretch>
                            <a:fillRect l="-442" b="-26667"/>
                          </a:stretch>
                        </a:blipFill>
                      </p:spPr>
                      <p:txBody>
                        <a:bodyPr/>
                        <a:lstStyle/>
                        <a:p>
                          <a:r>
                            <a:rPr lang="en-GB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</p:grp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20" name="TextBox 19"/>
                      <p:cNvSpPr txBox="1"/>
                      <p:nvPr/>
                    </p:nvSpPr>
                    <p:spPr>
                      <a:xfrm>
                        <a:off x="3818277" y="1394340"/>
                        <a:ext cx="1397690" cy="276999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lIns="0" tIns="0" rIns="0" bIns="0" rtlCol="0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l-GR" b="1" i="1" smtClean="0">
                                      <a:solidFill>
                                        <a:srgbClr val="000099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1" i="1" smtClean="0">
                                      <a:solidFill>
                                        <a:srgbClr val="000099"/>
                                      </a:solidFill>
                                      <a:latin typeface="Cambria Math" panose="02040503050406030204" pitchFamily="18" charset="0"/>
                                    </a:rPr>
                                    <m:t>𝒘</m:t>
                                  </m:r>
                                </m:e>
                                <m:sub>
                                  <m:r>
                                    <a:rPr lang="el-GR" b="1" i="1" smtClean="0">
                                      <a:solidFill>
                                        <a:srgbClr val="000099"/>
                                      </a:solidFill>
                                      <a:latin typeface="Cambria Math" panose="02040503050406030204" pitchFamily="18" charset="0"/>
                                    </a:rPr>
                                    <m:t>𝝈</m:t>
                                  </m:r>
                                </m:sub>
                              </m:sSub>
                              <m:r>
                                <a:rPr lang="el-GR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sSub>
                                <m:sSubPr>
                                  <m:ctrlPr>
                                    <a:rPr lang="el-GR" b="1" i="1" smtClean="0">
                                      <a:solidFill>
                                        <a:srgbClr val="000099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l-GR" b="1" i="1" smtClean="0">
                                      <a:solidFill>
                                        <a:srgbClr val="000099"/>
                                      </a:solidFill>
                                      <a:latin typeface="Cambria Math" panose="02040503050406030204" pitchFamily="18" charset="0"/>
                                    </a:rPr>
                                    <m:t>𝝆</m:t>
                                  </m:r>
                                </m:e>
                                <m:sub>
                                  <m:r>
                                    <a:rPr lang="el-GR" b="1" i="1" smtClean="0">
                                      <a:solidFill>
                                        <a:srgbClr val="000099"/>
                                      </a:solidFill>
                                      <a:latin typeface="Cambria Math" panose="02040503050406030204" pitchFamily="18" charset="0"/>
                                    </a:rPr>
                                    <m:t>𝝈</m:t>
                                  </m:r>
                                </m:sub>
                              </m:sSub>
                              <m:r>
                                <a:rPr lang="en-US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𝒈𝑨𝑯</m:t>
                              </m:r>
                            </m:oMath>
                          </m:oMathPara>
                        </a14:m>
                        <a:endParaRPr lang="el-GR" b="1" dirty="0">
                          <a:solidFill>
                            <a:srgbClr val="000099"/>
                          </a:solidFill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20" name="TextBox 19"/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3818277" y="1394340"/>
                        <a:ext cx="1397690" cy="276999"/>
                      </a:xfrm>
                      <a:prstGeom prst="rect">
                        <a:avLst/>
                      </a:prstGeom>
                      <a:blipFill>
                        <a:blip r:embed="rId20"/>
                        <a:stretch>
                          <a:fillRect l="-2174" r="-5652" b="-33333"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n-GB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p:grpSp>
                <p:nvGrpSpPr>
                  <p:cNvPr id="21" name="Ομάδα 20"/>
                  <p:cNvGrpSpPr/>
                  <p:nvPr/>
                </p:nvGrpSpPr>
                <p:grpSpPr>
                  <a:xfrm>
                    <a:off x="5849996" y="649577"/>
                    <a:ext cx="2776304" cy="378721"/>
                    <a:chOff x="5849996" y="649577"/>
                    <a:chExt cx="2776304" cy="378721"/>
                  </a:xfrm>
                </p:grpSpPr>
                <p:sp>
                  <p:nvSpPr>
                    <p:cNvPr id="27" name="TextBox 26"/>
                    <p:cNvSpPr txBox="1"/>
                    <p:nvPr/>
                  </p:nvSpPr>
                  <p:spPr>
                    <a:xfrm>
                      <a:off x="5849996" y="649577"/>
                      <a:ext cx="938590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l-GR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Άνωση:</a:t>
                      </a:r>
                    </a:p>
                  </p:txBody>
                </p:sp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28" name="Ορθογώνιο 27"/>
                        <p:cNvSpPr/>
                        <p:nvPr/>
                      </p:nvSpPr>
                      <p:spPr>
                        <a:xfrm>
                          <a:off x="6723407" y="658966"/>
                          <a:ext cx="1902893" cy="369332"/>
                        </a:xfrm>
                        <a:prstGeom prst="rect">
                          <a:avLst/>
                        </a:prstGeom>
                      </p:spPr>
                      <p:txBody>
                        <a:bodyPr wrap="none">
                          <a:spAutoFit/>
                        </a:bodyPr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l-GR" b="1" i="1" smtClean="0">
                                        <a:solidFill>
                                          <a:srgbClr val="000099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1" i="1" smtClean="0">
                                        <a:solidFill>
                                          <a:srgbClr val="000099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𝑭</m:t>
                                    </m:r>
                                  </m:e>
                                  <m:sub>
                                    <m:r>
                                      <a:rPr lang="en-US" b="1" i="1">
                                        <a:solidFill>
                                          <a:srgbClr val="000099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𝑩</m:t>
                                    </m:r>
                                  </m:sub>
                                </m:sSub>
                                <m:r>
                                  <a:rPr lang="en-US" b="1" i="1" smtClean="0">
                                    <a:solidFill>
                                      <a:srgbClr val="000099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el-GR" b="1" i="1">
                                        <a:solidFill>
                                          <a:srgbClr val="000099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l-GR" b="1" i="1">
                                        <a:solidFill>
                                          <a:srgbClr val="000099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𝝆</m:t>
                                    </m:r>
                                  </m:e>
                                  <m:sub>
                                    <m:r>
                                      <a:rPr lang="el-GR" b="1" i="1">
                                        <a:solidFill>
                                          <a:srgbClr val="000099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𝝊</m:t>
                                    </m:r>
                                  </m:sub>
                                </m:sSub>
                                <m:sSub>
                                  <m:sSubPr>
                                    <m:ctrlPr>
                                      <a:rPr lang="el-GR" b="1" i="1">
                                        <a:solidFill>
                                          <a:srgbClr val="000099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1" i="1">
                                        <a:solidFill>
                                          <a:srgbClr val="000099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𝒈</m:t>
                                    </m:r>
                                    <m:r>
                                      <a:rPr lang="en-US" b="1" i="1">
                                        <a:solidFill>
                                          <a:srgbClr val="000099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𝑽</m:t>
                                    </m:r>
                                  </m:e>
                                  <m:sub>
                                    <m:r>
                                      <a:rPr lang="el-GR" b="1" i="0" smtClean="0">
                                        <a:solidFill>
                                          <a:srgbClr val="000099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𝛔</m:t>
                                    </m:r>
                                  </m:sub>
                                </m:sSub>
                                <m:r>
                                  <a:rPr lang="el-GR" b="1" i="1" smtClean="0">
                                    <a:solidFill>
                                      <a:srgbClr val="000099"/>
                                    </a:solidFill>
                                    <a:effectLst/>
                                    <a:latin typeface="Cambria Math" panose="02040503050406030204" pitchFamily="18" charset="0"/>
                                  </a:rPr>
                                  <m:t>   </m:t>
                                </m:r>
                                <m:r>
                                  <a:rPr lang="el-GR" b="1" i="1" smtClean="0">
                                    <a:solidFill>
                                      <a:srgbClr val="000099"/>
                                    </a:solidFill>
                                    <a:effectLst/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⇒</m:t>
                                </m:r>
                              </m:oMath>
                            </m:oMathPara>
                          </a14:m>
                          <a:endParaRPr lang="el-GR" dirty="0">
                            <a:solidFill>
                              <a:srgbClr val="000099"/>
                            </a:solidFill>
                            <a:effectLst/>
                          </a:endParaRPr>
                        </a:p>
                      </p:txBody>
                    </p:sp>
                  </mc:Choice>
                  <mc:Fallback xmlns="">
                    <p:sp>
                      <p:nvSpPr>
                        <p:cNvPr id="28" name="Ορθογώνιο 27"/>
                        <p:cNvSpPr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>
                          <a:off x="6723407" y="658966"/>
                          <a:ext cx="1902893" cy="369332"/>
                        </a:xfrm>
                        <a:prstGeom prst="rect">
                          <a:avLst/>
                        </a:prstGeom>
                        <a:blipFill>
                          <a:blip r:embed="rId21"/>
                          <a:stretch>
                            <a:fillRect b="-6557"/>
                          </a:stretch>
                        </a:blipFill>
                      </p:spPr>
                      <p:txBody>
                        <a:bodyPr/>
                        <a:lstStyle/>
                        <a:p>
                          <a:r>
                            <a:rPr lang="en-GB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</p:grp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22" name="TextBox 21"/>
                      <p:cNvSpPr txBox="1"/>
                      <p:nvPr/>
                    </p:nvSpPr>
                    <p:spPr>
                      <a:xfrm>
                        <a:off x="8684232" y="695743"/>
                        <a:ext cx="1360822" cy="276999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lIns="0" tIns="0" rIns="0" bIns="0" rtlCol="0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l-GR" b="1" i="1" smtClean="0">
                                      <a:solidFill>
                                        <a:srgbClr val="000099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1" i="1" smtClean="0">
                                      <a:solidFill>
                                        <a:srgbClr val="000099"/>
                                      </a:solidFill>
                                      <a:latin typeface="Cambria Math" panose="02040503050406030204" pitchFamily="18" charset="0"/>
                                    </a:rPr>
                                    <m:t>𝑭</m:t>
                                  </m:r>
                                </m:e>
                                <m:sub>
                                  <m:r>
                                    <a:rPr lang="en-US" b="1" i="0" smtClean="0">
                                      <a:solidFill>
                                        <a:srgbClr val="000099"/>
                                      </a:solidFill>
                                      <a:latin typeface="Cambria Math" panose="02040503050406030204" pitchFamily="18" charset="0"/>
                                    </a:rPr>
                                    <m:t>𝐁</m:t>
                                  </m:r>
                                </m:sub>
                              </m:sSub>
                              <m:r>
                                <a:rPr lang="el-GR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sSub>
                                <m:sSubPr>
                                  <m:ctrlPr>
                                    <a:rPr lang="el-GR" b="1" i="1" smtClean="0">
                                      <a:solidFill>
                                        <a:srgbClr val="000099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l-GR" b="1" i="1" smtClean="0">
                                      <a:solidFill>
                                        <a:srgbClr val="000099"/>
                                      </a:solidFill>
                                      <a:latin typeface="Cambria Math" panose="02040503050406030204" pitchFamily="18" charset="0"/>
                                    </a:rPr>
                                    <m:t>𝝆</m:t>
                                  </m:r>
                                </m:e>
                                <m:sub>
                                  <m:r>
                                    <a:rPr lang="el-GR" b="1" i="1" smtClean="0">
                                      <a:solidFill>
                                        <a:srgbClr val="000099"/>
                                      </a:solidFill>
                                      <a:latin typeface="Cambria Math" panose="02040503050406030204" pitchFamily="18" charset="0"/>
                                    </a:rPr>
                                    <m:t>𝝊</m:t>
                                  </m:r>
                                </m:sub>
                              </m:sSub>
                              <m:r>
                                <a:rPr lang="en-US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𝒈𝑨𝑯</m:t>
                              </m:r>
                            </m:oMath>
                          </m:oMathPara>
                        </a14:m>
                        <a:endParaRPr lang="el-GR" b="1" dirty="0">
                          <a:solidFill>
                            <a:srgbClr val="000099"/>
                          </a:solidFill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22" name="TextBox 21"/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8684232" y="695743"/>
                        <a:ext cx="1360822" cy="276999"/>
                      </a:xfrm>
                      <a:prstGeom prst="rect">
                        <a:avLst/>
                      </a:prstGeom>
                      <a:blipFill>
                        <a:blip r:embed="rId22"/>
                        <a:stretch>
                          <a:fillRect l="-4036" r="-5830" b="-35556"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n-GB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23" name="TextBox 22"/>
                      <p:cNvSpPr txBox="1"/>
                      <p:nvPr/>
                    </p:nvSpPr>
                    <p:spPr>
                      <a:xfrm>
                        <a:off x="5849996" y="1087439"/>
                        <a:ext cx="1929694" cy="670761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lIns="0" tIns="0" rIns="0" bIns="0" rtlCol="0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nary>
                                <m:naryPr>
                                  <m:chr m:val="∑"/>
                                  <m:subHide m:val="on"/>
                                  <m:supHide m:val="on"/>
                                  <m:ctrlPr>
                                    <a:rPr lang="el-GR" b="1" i="1" smtClean="0">
                                      <a:solidFill>
                                        <a:srgbClr val="000099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/>
                                <m:sup/>
                                <m:e>
                                  <m:sSub>
                                    <m:sSubPr>
                                      <m:ctrlPr>
                                        <a:rPr lang="el-GR" b="1" i="1" smtClean="0">
                                          <a:solidFill>
                                            <a:srgbClr val="000099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1" i="1" smtClean="0">
                                          <a:solidFill>
                                            <a:srgbClr val="000099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𝑭</m:t>
                                      </m:r>
                                    </m:e>
                                    <m:sub>
                                      <m:r>
                                        <a:rPr lang="en-US" b="1" i="1" smtClean="0">
                                          <a:solidFill>
                                            <a:srgbClr val="000099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𝒚</m:t>
                                      </m:r>
                                    </m:sub>
                                  </m:sSub>
                                </m:e>
                              </m:nary>
                              <m:r>
                                <a:rPr lang="en-US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sSub>
                                <m:sSubPr>
                                  <m:ctrlPr>
                                    <a:rPr lang="en-US" b="1" i="1" smtClean="0">
                                      <a:solidFill>
                                        <a:srgbClr val="000099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1" i="1" smtClean="0">
                                      <a:solidFill>
                                        <a:srgbClr val="000099"/>
                                      </a:solidFill>
                                      <a:latin typeface="Cambria Math" panose="02040503050406030204" pitchFamily="18" charset="0"/>
                                    </a:rPr>
                                    <m:t>𝑭</m:t>
                                  </m:r>
                                </m:e>
                                <m:sub>
                                  <m:r>
                                    <a:rPr lang="en-US" b="1" i="1" smtClean="0">
                                      <a:solidFill>
                                        <a:srgbClr val="000099"/>
                                      </a:solidFill>
                                      <a:latin typeface="Cambria Math" panose="02040503050406030204" pitchFamily="18" charset="0"/>
                                    </a:rPr>
                                    <m:t>𝑩</m:t>
                                  </m:r>
                                </m:sub>
                              </m:sSub>
                              <m:r>
                                <a:rPr lang="en-US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𝒘</m:t>
                              </m:r>
                              <m:r>
                                <a:rPr lang="en-US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</m:oMath>
                          </m:oMathPara>
                        </a14:m>
                        <a:endParaRPr lang="el-GR" b="1" dirty="0">
                          <a:solidFill>
                            <a:srgbClr val="000099"/>
                          </a:solidFill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23" name="TextBox 22"/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5849996" y="1087439"/>
                        <a:ext cx="1929694" cy="670761"/>
                      </a:xfrm>
                      <a:prstGeom prst="rect">
                        <a:avLst/>
                      </a:prstGeom>
                      <a:blipFill>
                        <a:blip r:embed="rId23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n-GB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24" name="Ορθογώνιο 23"/>
                      <p:cNvSpPr/>
                      <p:nvPr/>
                    </p:nvSpPr>
                    <p:spPr>
                      <a:xfrm>
                        <a:off x="7686576" y="1163507"/>
                        <a:ext cx="2234779" cy="369332"/>
                      </a:xfrm>
                      <a:prstGeom prst="rect">
                        <a:avLst/>
                      </a:prstGeom>
                    </p:spPr>
                    <p:txBody>
                      <a:bodyPr wrap="none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l-GR" b="1" i="1" smtClean="0">
                                      <a:solidFill>
                                        <a:srgbClr val="000099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l-GR" b="1" i="1">
                                      <a:solidFill>
                                        <a:srgbClr val="000099"/>
                                      </a:solidFill>
                                      <a:latin typeface="Cambria Math" panose="02040503050406030204" pitchFamily="18" charset="0"/>
                                    </a:rPr>
                                    <m:t>𝝆</m:t>
                                  </m:r>
                                </m:e>
                                <m:sub>
                                  <m:r>
                                    <a:rPr lang="el-GR" b="1" i="1">
                                      <a:solidFill>
                                        <a:srgbClr val="000099"/>
                                      </a:solidFill>
                                      <a:latin typeface="Cambria Math" panose="02040503050406030204" pitchFamily="18" charset="0"/>
                                    </a:rPr>
                                    <m:t>𝝊</m:t>
                                  </m:r>
                                </m:sub>
                              </m:sSub>
                              <m:r>
                                <a:rPr lang="en-US" b="1" i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𝒈𝑨</m:t>
                              </m:r>
                              <m:r>
                                <a:rPr lang="en-US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𝑯</m:t>
                              </m:r>
                              <m:r>
                                <a:rPr lang="en-US" b="1" i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l-GR" b="1" i="1">
                                      <a:solidFill>
                                        <a:srgbClr val="000099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l-GR" b="1" i="1">
                                      <a:solidFill>
                                        <a:srgbClr val="000099"/>
                                      </a:solidFill>
                                      <a:latin typeface="Cambria Math" panose="02040503050406030204" pitchFamily="18" charset="0"/>
                                    </a:rPr>
                                    <m:t>𝝆</m:t>
                                  </m:r>
                                </m:e>
                                <m:sub>
                                  <m:r>
                                    <a:rPr lang="el-GR" b="1" i="1">
                                      <a:solidFill>
                                        <a:srgbClr val="000099"/>
                                      </a:solidFill>
                                      <a:latin typeface="Cambria Math" panose="02040503050406030204" pitchFamily="18" charset="0"/>
                                    </a:rPr>
                                    <m:t>𝝈</m:t>
                                  </m:r>
                                </m:sub>
                              </m:sSub>
                              <m:r>
                                <a:rPr lang="en-US" b="1" i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𝒈𝑨</m:t>
                              </m:r>
                              <m:r>
                                <a:rPr lang="en-US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𝑯</m:t>
                              </m:r>
                              <m:r>
                                <a:rPr lang="en-US" b="1" i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</m:oMath>
                          </m:oMathPara>
                        </a14:m>
                        <a:endParaRPr lang="el-GR" b="1" dirty="0">
                          <a:solidFill>
                            <a:srgbClr val="000099"/>
                          </a:solidFill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24" name="Ορθογώνιο 23"/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7686576" y="1163507"/>
                        <a:ext cx="2234779" cy="369332"/>
                      </a:xfrm>
                      <a:prstGeom prst="rect">
                        <a:avLst/>
                      </a:prstGeom>
                      <a:blipFill>
                        <a:blip r:embed="rId24"/>
                        <a:stretch>
                          <a:fillRect b="-13333"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n-GB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25" name="Ορθογώνιο 24"/>
                      <p:cNvSpPr/>
                      <p:nvPr/>
                    </p:nvSpPr>
                    <p:spPr>
                      <a:xfrm>
                        <a:off x="9651439" y="1140061"/>
                        <a:ext cx="2169889" cy="369332"/>
                      </a:xfrm>
                      <a:prstGeom prst="rect">
                        <a:avLst/>
                      </a:prstGeom>
                    </p:spPr>
                    <p:txBody>
                      <a:bodyPr wrap="none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d>
                                <m:dPr>
                                  <m:ctrlPr>
                                    <a:rPr lang="en-US" b="1" i="1" smtClean="0">
                                      <a:solidFill>
                                        <a:srgbClr val="000099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l-GR" b="1" i="1">
                                          <a:solidFill>
                                            <a:srgbClr val="000099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l-GR" b="1" i="1">
                                          <a:solidFill>
                                            <a:srgbClr val="000099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𝝆</m:t>
                                      </m:r>
                                    </m:e>
                                    <m:sub>
                                      <m:r>
                                        <a:rPr lang="el-GR" b="1" i="1">
                                          <a:solidFill>
                                            <a:srgbClr val="000099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𝝊</m:t>
                                      </m:r>
                                    </m:sub>
                                  </m:sSub>
                                  <m:r>
                                    <a:rPr lang="en-US" b="1" i="1">
                                      <a:solidFill>
                                        <a:srgbClr val="000099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el-GR" b="1" i="1">
                                          <a:solidFill>
                                            <a:srgbClr val="000099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l-GR" b="1" i="1">
                                          <a:solidFill>
                                            <a:srgbClr val="000099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𝝆</m:t>
                                      </m:r>
                                    </m:e>
                                    <m:sub>
                                      <m:r>
                                        <a:rPr lang="el-GR" b="1" i="1">
                                          <a:solidFill>
                                            <a:srgbClr val="000099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𝝈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en-US" b="1" i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𝒈𝑨</m:t>
                              </m:r>
                              <m:r>
                                <a:rPr lang="en-US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𝑯</m:t>
                              </m:r>
                              <m:r>
                                <a:rPr lang="en-US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    ⇒</m:t>
                              </m:r>
                            </m:oMath>
                          </m:oMathPara>
                        </a14:m>
                        <a:endParaRPr lang="el-GR" b="1" dirty="0">
                          <a:solidFill>
                            <a:srgbClr val="000099"/>
                          </a:solidFill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25" name="Ορθογώνιο 24"/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9651439" y="1140061"/>
                        <a:ext cx="2169889" cy="369332"/>
                      </a:xfrm>
                      <a:prstGeom prst="rect">
                        <a:avLst/>
                      </a:prstGeom>
                      <a:blipFill>
                        <a:blip r:embed="rId25"/>
                        <a:stretch>
                          <a:fillRect b="-11475"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n-GB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26" name="Ορθογώνιο 25"/>
                      <p:cNvSpPr/>
                      <p:nvPr/>
                    </p:nvSpPr>
                    <p:spPr>
                      <a:xfrm>
                        <a:off x="6645277" y="1668048"/>
                        <a:ext cx="2737288" cy="369332"/>
                      </a:xfrm>
                      <a:prstGeom prst="rect">
                        <a:avLst/>
                      </a:prstGeom>
                    </p:spPr>
                    <p:txBody>
                      <a:bodyPr wrap="none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b="1" i="1" smtClean="0">
                                      <a:solidFill>
                                        <a:srgbClr val="000099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1" i="1">
                                      <a:solidFill>
                                        <a:srgbClr val="000099"/>
                                      </a:solidFill>
                                      <a:latin typeface="Cambria Math" panose="02040503050406030204" pitchFamily="18" charset="0"/>
                                    </a:rPr>
                                    <m:t>𝑭</m:t>
                                  </m:r>
                                </m:e>
                                <m:sub>
                                  <m:r>
                                    <a:rPr lang="en-US" b="1" i="1">
                                      <a:solidFill>
                                        <a:srgbClr val="000099"/>
                                      </a:solidFill>
                                      <a:latin typeface="Cambria Math" panose="02040503050406030204" pitchFamily="18" charset="0"/>
                                    </a:rPr>
                                    <m:t>𝑩</m:t>
                                  </m:r>
                                </m:sub>
                              </m:sSub>
                              <m:r>
                                <a:rPr lang="en-US" b="1" i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1" i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𝒘</m:t>
                              </m:r>
                              <m:r>
                                <a:rPr lang="en-US" b="1" i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d>
                                <m:dPr>
                                  <m:ctrlPr>
                                    <a:rPr lang="en-US" b="1" i="1">
                                      <a:solidFill>
                                        <a:srgbClr val="000099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l-GR" b="1" i="1">
                                          <a:solidFill>
                                            <a:srgbClr val="000099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l-GR" b="1" i="1">
                                          <a:solidFill>
                                            <a:srgbClr val="000099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𝝆</m:t>
                                      </m:r>
                                    </m:e>
                                    <m:sub>
                                      <m:r>
                                        <a:rPr lang="el-GR" b="1" i="1">
                                          <a:solidFill>
                                            <a:srgbClr val="000099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𝝊</m:t>
                                      </m:r>
                                    </m:sub>
                                  </m:sSub>
                                  <m:r>
                                    <a:rPr lang="en-US" b="1" i="1">
                                      <a:solidFill>
                                        <a:srgbClr val="000099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el-GR" b="1" i="1">
                                          <a:solidFill>
                                            <a:srgbClr val="000099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l-GR" b="1" i="1">
                                          <a:solidFill>
                                            <a:srgbClr val="000099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𝝆</m:t>
                                      </m:r>
                                    </m:e>
                                    <m:sub>
                                      <m:r>
                                        <a:rPr lang="el-GR" b="1" i="1">
                                          <a:solidFill>
                                            <a:srgbClr val="000099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𝝈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en-US" b="1" i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𝒈𝑨</m:t>
                              </m:r>
                              <m:r>
                                <a:rPr lang="en-US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𝑯</m:t>
                              </m:r>
                            </m:oMath>
                          </m:oMathPara>
                        </a14:m>
                        <a:endParaRPr lang="el-GR" b="1" dirty="0">
                          <a:solidFill>
                            <a:srgbClr val="000099"/>
                          </a:solidFill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26" name="Ορθογώνιο 25"/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6645277" y="1668048"/>
                        <a:ext cx="2737288" cy="369332"/>
                      </a:xfrm>
                      <a:prstGeom prst="rect">
                        <a:avLst/>
                      </a:prstGeom>
                      <a:blipFill>
                        <a:blip r:embed="rId26"/>
                        <a:stretch>
                          <a:fillRect b="-13333"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n-GB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</p:grpSp>
            <p:sp>
              <p:nvSpPr>
                <p:cNvPr id="15" name="TextBox 14"/>
                <p:cNvSpPr txBox="1"/>
                <p:nvPr/>
              </p:nvSpPr>
              <p:spPr>
                <a:xfrm>
                  <a:off x="949284" y="5720855"/>
                  <a:ext cx="1055097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l-GR" sz="2400" b="1" i="1" dirty="0" err="1">
                      <a:solidFill>
                        <a:srgbClr val="000099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ρ</a:t>
                  </a:r>
                  <a:r>
                    <a:rPr lang="el-GR" sz="2400" b="1" baseline="-25000" dirty="0" err="1">
                      <a:solidFill>
                        <a:srgbClr val="000099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σ</a:t>
                  </a:r>
                  <a:r>
                    <a:rPr lang="el-GR" sz="2400" b="1" dirty="0">
                      <a:solidFill>
                        <a:srgbClr val="000099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&gt; </a:t>
                  </a:r>
                  <a:r>
                    <a:rPr lang="el-GR" sz="2400" b="1" i="1" dirty="0" err="1">
                      <a:solidFill>
                        <a:srgbClr val="000099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ρ</a:t>
                  </a:r>
                  <a:r>
                    <a:rPr lang="el-GR" sz="2400" b="1" baseline="-25000" dirty="0" err="1">
                      <a:solidFill>
                        <a:srgbClr val="000099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υ</a:t>
                  </a:r>
                  <a:endParaRPr lang="el-GR" sz="2400" b="1" i="1" dirty="0">
                    <a:solidFill>
                      <a:srgbClr val="000099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6" name="Ορθογώνιο 15"/>
                    <p:cNvSpPr/>
                    <p:nvPr/>
                  </p:nvSpPr>
                  <p:spPr>
                    <a:xfrm>
                      <a:off x="-10660" y="6404089"/>
                      <a:ext cx="2630720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b="1" i="1" smtClean="0">
                                    <a:solidFill>
                                      <a:srgbClr val="000099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1" i="1">
                                    <a:solidFill>
                                      <a:srgbClr val="000099"/>
                                    </a:solidFill>
                                    <a:latin typeface="Cambria Math" panose="02040503050406030204" pitchFamily="18" charset="0"/>
                                  </a:rPr>
                                  <m:t>𝑭</m:t>
                                </m:r>
                              </m:e>
                              <m:sub>
                                <m:r>
                                  <a:rPr lang="en-US" b="1" i="1">
                                    <a:solidFill>
                                      <a:srgbClr val="000099"/>
                                    </a:solidFill>
                                    <a:latin typeface="Cambria Math" panose="02040503050406030204" pitchFamily="18" charset="0"/>
                                  </a:rPr>
                                  <m:t>𝑩</m:t>
                                </m:r>
                              </m:sub>
                            </m:sSub>
                            <m:r>
                              <a:rPr lang="en-US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𝒘</m:t>
                            </m:r>
                            <m:r>
                              <a:rPr lang="en-US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&lt;</m:t>
                            </m:r>
                            <m:r>
                              <a:rPr lang="en-US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  <m:r>
                              <a:rPr lang="en-US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   ⇒</m:t>
                            </m:r>
                            <m:sSub>
                              <m:sSubPr>
                                <m:ctrlPr>
                                  <a:rPr lang="en-US" b="1" i="1">
                                    <a:solidFill>
                                      <a:srgbClr val="000099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1" i="1">
                                    <a:solidFill>
                                      <a:srgbClr val="000099"/>
                                    </a:solidFill>
                                    <a:latin typeface="Cambria Math" panose="02040503050406030204" pitchFamily="18" charset="0"/>
                                  </a:rPr>
                                  <m:t>𝑭</m:t>
                                </m:r>
                              </m:e>
                              <m:sub>
                                <m:r>
                                  <a:rPr lang="en-US" b="1" i="1">
                                    <a:solidFill>
                                      <a:srgbClr val="000099"/>
                                    </a:solidFill>
                                    <a:latin typeface="Cambria Math" panose="02040503050406030204" pitchFamily="18" charset="0"/>
                                  </a:rPr>
                                  <m:t>𝑩</m:t>
                                </m:r>
                              </m:sub>
                            </m:sSub>
                            <m:r>
                              <a:rPr lang="en-US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&lt;</m:t>
                            </m:r>
                            <m:r>
                              <a:rPr lang="en-US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𝒘</m:t>
                            </m:r>
                          </m:oMath>
                        </m:oMathPara>
                      </a14:m>
                      <a:endParaRPr lang="el-GR" dirty="0">
                        <a:solidFill>
                          <a:srgbClr val="000099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16" name="Ορθογώνιο 15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-10660" y="6404089"/>
                      <a:ext cx="2630720" cy="369332"/>
                    </a:xfrm>
                    <a:prstGeom prst="rect">
                      <a:avLst/>
                    </a:prstGeom>
                    <a:blipFill>
                      <a:blip r:embed="rId27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grpSp>
            <p:nvGrpSpPr>
              <p:cNvPr id="33" name="Ομάδα 32"/>
              <p:cNvGrpSpPr/>
              <p:nvPr/>
            </p:nvGrpSpPr>
            <p:grpSpPr>
              <a:xfrm>
                <a:off x="4749428" y="2544978"/>
                <a:ext cx="2207964" cy="3187601"/>
                <a:chOff x="316154" y="1513870"/>
                <a:chExt cx="3716587" cy="3101593"/>
              </a:xfrm>
            </p:grpSpPr>
            <p:grpSp>
              <p:nvGrpSpPr>
                <p:cNvPr id="34" name="Ομάδα 33"/>
                <p:cNvGrpSpPr/>
                <p:nvPr/>
              </p:nvGrpSpPr>
              <p:grpSpPr>
                <a:xfrm>
                  <a:off x="316155" y="1513870"/>
                  <a:ext cx="3716586" cy="3047999"/>
                  <a:chOff x="316155" y="2074984"/>
                  <a:chExt cx="3716586" cy="3047999"/>
                </a:xfrm>
              </p:grpSpPr>
              <p:grpSp>
                <p:nvGrpSpPr>
                  <p:cNvPr id="36" name="Ομάδα 35"/>
                  <p:cNvGrpSpPr/>
                  <p:nvPr/>
                </p:nvGrpSpPr>
                <p:grpSpPr>
                  <a:xfrm>
                    <a:off x="316155" y="2074984"/>
                    <a:ext cx="3716586" cy="3047999"/>
                    <a:chOff x="4618522" y="2004646"/>
                    <a:chExt cx="3716586" cy="3047999"/>
                  </a:xfrm>
                </p:grpSpPr>
                <p:sp>
                  <p:nvSpPr>
                    <p:cNvPr id="38" name="Κύλινδρος 37"/>
                    <p:cNvSpPr/>
                    <p:nvPr/>
                  </p:nvSpPr>
                  <p:spPr>
                    <a:xfrm>
                      <a:off x="4618522" y="2121876"/>
                      <a:ext cx="3716586" cy="2930769"/>
                    </a:xfrm>
                    <a:prstGeom prst="can">
                      <a:avLst/>
                    </a:prstGeom>
                    <a:solidFill>
                      <a:schemeClr val="accent1">
                        <a:alpha val="54000"/>
                      </a:schemeClr>
                    </a:solidFill>
                    <a:ln w="57150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cxnSp>
                  <p:nvCxnSpPr>
                    <p:cNvPr id="39" name="Ευθεία γραμμή σύνδεσης 38"/>
                    <p:cNvCxnSpPr/>
                    <p:nvPr/>
                  </p:nvCxnSpPr>
                  <p:spPr>
                    <a:xfrm flipV="1">
                      <a:off x="4618522" y="2004646"/>
                      <a:ext cx="0" cy="633046"/>
                    </a:xfrm>
                    <a:prstGeom prst="line">
                      <a:avLst/>
                    </a:prstGeom>
                    <a:ln w="571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0" name="Ευθεία γραμμή σύνδεσης 39"/>
                    <p:cNvCxnSpPr/>
                    <p:nvPr/>
                  </p:nvCxnSpPr>
                  <p:spPr>
                    <a:xfrm flipV="1">
                      <a:off x="8334732" y="2004647"/>
                      <a:ext cx="0" cy="633046"/>
                    </a:xfrm>
                    <a:prstGeom prst="line">
                      <a:avLst/>
                    </a:prstGeom>
                    <a:ln w="571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37" name="TextBox 36"/>
                  <p:cNvSpPr txBox="1"/>
                  <p:nvPr/>
                </p:nvSpPr>
                <p:spPr>
                  <a:xfrm>
                    <a:off x="405432" y="2839434"/>
                    <a:ext cx="680507" cy="456283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l-GR" sz="2000" b="1" i="1" dirty="0" err="1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ρ</a:t>
                    </a:r>
                    <a:r>
                      <a:rPr lang="el-GR" sz="2000" b="1" baseline="-25000" dirty="0" err="1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υ</a:t>
                    </a:r>
                    <a:endParaRPr lang="el-GR" sz="2000" b="1" i="1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p:grpSp>
            <p:sp>
              <p:nvSpPr>
                <p:cNvPr id="35" name="Τόξο 34"/>
                <p:cNvSpPr/>
                <p:nvPr/>
              </p:nvSpPr>
              <p:spPr>
                <a:xfrm>
                  <a:off x="316154" y="3895463"/>
                  <a:ext cx="3708001" cy="720000"/>
                </a:xfrm>
                <a:prstGeom prst="arc">
                  <a:avLst>
                    <a:gd name="adj1" fmla="val 10826370"/>
                    <a:gd name="adj2" fmla="val 0"/>
                  </a:avLst>
                </a:prstGeom>
                <a:ln w="38100">
                  <a:solidFill>
                    <a:schemeClr val="tx1">
                      <a:lumMod val="50000"/>
                      <a:lumOff val="50000"/>
                    </a:schemeClr>
                  </a:solidFill>
                  <a:prstDash val="sys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1" name="Ομάδα 40"/>
              <p:cNvGrpSpPr/>
              <p:nvPr/>
            </p:nvGrpSpPr>
            <p:grpSpPr>
              <a:xfrm>
                <a:off x="5581446" y="3375345"/>
                <a:ext cx="587244" cy="1333822"/>
                <a:chOff x="5628338" y="3375345"/>
                <a:chExt cx="587244" cy="1333822"/>
              </a:xfrm>
            </p:grpSpPr>
            <p:sp>
              <p:nvSpPr>
                <p:cNvPr id="42" name="Κύλινδρος 41"/>
                <p:cNvSpPr/>
                <p:nvPr/>
              </p:nvSpPr>
              <p:spPr>
                <a:xfrm>
                  <a:off x="5628338" y="3375345"/>
                  <a:ext cx="587244" cy="1333822"/>
                </a:xfrm>
                <a:prstGeom prst="can">
                  <a:avLst/>
                </a:prstGeom>
                <a:gradFill flip="none" rotWithShape="1">
                  <a:gsLst>
                    <a:gs pos="87000">
                      <a:schemeClr val="accent2"/>
                    </a:gs>
                    <a:gs pos="22000">
                      <a:schemeClr val="accent4">
                        <a:lumMod val="75000"/>
                      </a:schemeClr>
                    </a:gs>
                  </a:gsLst>
                  <a:lin ang="10800000" scaled="1"/>
                  <a:tileRect/>
                </a:gradFill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3" name="Οβάλ 42"/>
                <p:cNvSpPr/>
                <p:nvPr/>
              </p:nvSpPr>
              <p:spPr>
                <a:xfrm>
                  <a:off x="5873489" y="4008457"/>
                  <a:ext cx="72000" cy="72000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sp>
            <p:nvSpPr>
              <p:cNvPr id="50" name="TextBox 49"/>
              <p:cNvSpPr txBox="1"/>
              <p:nvPr/>
            </p:nvSpPr>
            <p:spPr>
              <a:xfrm>
                <a:off x="5417887" y="5732579"/>
                <a:ext cx="105509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sz="2400" b="1" i="1" dirty="0" err="1">
                    <a:solidFill>
                      <a:srgbClr val="000099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ρ</a:t>
                </a:r>
                <a:r>
                  <a:rPr lang="el-GR" sz="2400" b="1" baseline="-25000" dirty="0" err="1">
                    <a:solidFill>
                      <a:srgbClr val="000099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σ</a:t>
                </a:r>
                <a:r>
                  <a:rPr lang="el-GR" sz="2400" b="1" dirty="0">
                    <a:solidFill>
                      <a:srgbClr val="000099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>
                    <a:solidFill>
                      <a:srgbClr val="000099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:r>
                  <a:rPr lang="el-GR" sz="2400" b="1" dirty="0">
                    <a:solidFill>
                      <a:srgbClr val="000099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l-GR" sz="2400" b="1" i="1" dirty="0" err="1">
                    <a:solidFill>
                      <a:srgbClr val="000099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ρ</a:t>
                </a:r>
                <a:r>
                  <a:rPr lang="el-GR" sz="2400" b="1" baseline="-25000" dirty="0" err="1">
                    <a:solidFill>
                      <a:srgbClr val="000099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υ</a:t>
                </a:r>
                <a:endParaRPr lang="el-GR" sz="2400" b="1" i="1" dirty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54" name="Ομάδα 53"/>
              <p:cNvGrpSpPr/>
              <p:nvPr/>
            </p:nvGrpSpPr>
            <p:grpSpPr>
              <a:xfrm>
                <a:off x="4737186" y="3597605"/>
                <a:ext cx="2630720" cy="3175817"/>
                <a:chOff x="4737186" y="3597605"/>
                <a:chExt cx="2630720" cy="3175817"/>
              </a:xfrm>
            </p:grpSpPr>
            <p:grpSp>
              <p:nvGrpSpPr>
                <p:cNvPr id="44" name="Ομάδα 43"/>
                <p:cNvGrpSpPr/>
                <p:nvPr/>
              </p:nvGrpSpPr>
              <p:grpSpPr>
                <a:xfrm>
                  <a:off x="5793429" y="3597605"/>
                  <a:ext cx="480131" cy="422315"/>
                  <a:chOff x="4103305" y="3808879"/>
                  <a:chExt cx="480131" cy="422315"/>
                </a:xfrm>
              </p:grpSpPr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45" name="Ορθογώνιο 44"/>
                      <p:cNvSpPr/>
                      <p:nvPr/>
                    </p:nvSpPr>
                    <p:spPr>
                      <a:xfrm>
                        <a:off x="4103305" y="3808879"/>
                        <a:ext cx="480131" cy="338554"/>
                      </a:xfrm>
                      <a:prstGeom prst="rect">
                        <a:avLst/>
                      </a:prstGeom>
                    </p:spPr>
                    <p:txBody>
                      <a:bodyPr wrap="none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l-GR" sz="16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𝑭</m:t>
                                  </m:r>
                                </m:e>
                                <m:sub>
                                  <m:r>
                                    <a:rPr lang="en-US" sz="1600" b="1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𝑩</m:t>
                                  </m:r>
                                </m:sub>
                              </m:sSub>
                            </m:oMath>
                          </m:oMathPara>
                        </a14:m>
                        <a:endParaRPr lang="el-GR" sz="1600" dirty="0">
                          <a:solidFill>
                            <a:schemeClr val="tx1"/>
                          </a:solidFill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45" name="Ορθογώνιο 44"/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4103305" y="3808879"/>
                        <a:ext cx="480131" cy="338554"/>
                      </a:xfrm>
                      <a:prstGeom prst="rect">
                        <a:avLst/>
                      </a:prstGeom>
                      <a:blipFill>
                        <a:blip r:embed="rId12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l-GR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p:cxnSp>
                <p:nvCxnSpPr>
                  <p:cNvPr id="46" name="Ευθύγραμμο βέλος σύνδεσης 45"/>
                  <p:cNvCxnSpPr/>
                  <p:nvPr/>
                </p:nvCxnSpPr>
                <p:spPr>
                  <a:xfrm flipV="1">
                    <a:off x="4173398" y="3809163"/>
                    <a:ext cx="0" cy="422031"/>
                  </a:xfrm>
                  <a:prstGeom prst="straightConnector1">
                    <a:avLst/>
                  </a:prstGeom>
                  <a:ln w="38100">
                    <a:solidFill>
                      <a:schemeClr val="tx1"/>
                    </a:soli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47" name="Ομάδα 46"/>
                <p:cNvGrpSpPr/>
                <p:nvPr/>
              </p:nvGrpSpPr>
              <p:grpSpPr>
                <a:xfrm>
                  <a:off x="5803104" y="4056179"/>
                  <a:ext cx="393056" cy="422031"/>
                  <a:chOff x="7847587" y="4326639"/>
                  <a:chExt cx="393056" cy="422031"/>
                </a:xfrm>
              </p:grpSpPr>
              <p:cxnSp>
                <p:nvCxnSpPr>
                  <p:cNvPr id="48" name="Ευθύγραμμο βέλος σύνδεσης 47"/>
                  <p:cNvCxnSpPr/>
                  <p:nvPr/>
                </p:nvCxnSpPr>
                <p:spPr>
                  <a:xfrm>
                    <a:off x="7903337" y="4326639"/>
                    <a:ext cx="0" cy="422031"/>
                  </a:xfrm>
                  <a:prstGeom prst="straightConnector1">
                    <a:avLst/>
                  </a:prstGeom>
                  <a:ln w="38100">
                    <a:solidFill>
                      <a:schemeClr val="tx1"/>
                    </a:soli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49" name="Ορθογώνιο 48"/>
                      <p:cNvSpPr/>
                      <p:nvPr/>
                    </p:nvSpPr>
                    <p:spPr>
                      <a:xfrm>
                        <a:off x="7847587" y="4358889"/>
                        <a:ext cx="393056" cy="338554"/>
                      </a:xfrm>
                      <a:prstGeom prst="rect">
                        <a:avLst/>
                      </a:prstGeom>
                    </p:spPr>
                    <p:txBody>
                      <a:bodyPr wrap="none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n-US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𝒘</m:t>
                              </m:r>
                            </m:oMath>
                          </m:oMathPara>
                        </a14:m>
                        <a:endParaRPr lang="el-GR" sz="1600" dirty="0">
                          <a:solidFill>
                            <a:schemeClr val="tx1"/>
                          </a:solidFill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49" name="Ορθογώνιο 48"/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7847587" y="4358889"/>
                        <a:ext cx="393056" cy="338554"/>
                      </a:xfrm>
                      <a:prstGeom prst="rect">
                        <a:avLst/>
                      </a:prstGeom>
                      <a:blipFill>
                        <a:blip r:embed="rId13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l-GR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51" name="Ορθογώνιο 50"/>
                    <p:cNvSpPr/>
                    <p:nvPr/>
                  </p:nvSpPr>
                  <p:spPr>
                    <a:xfrm>
                      <a:off x="4737186" y="6404090"/>
                      <a:ext cx="2630720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b="1" i="1" smtClean="0">
                                    <a:solidFill>
                                      <a:srgbClr val="000099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1" i="1">
                                    <a:solidFill>
                                      <a:srgbClr val="000099"/>
                                    </a:solidFill>
                                    <a:latin typeface="Cambria Math" panose="02040503050406030204" pitchFamily="18" charset="0"/>
                                  </a:rPr>
                                  <m:t>𝑭</m:t>
                                </m:r>
                              </m:e>
                              <m:sub>
                                <m:r>
                                  <a:rPr lang="en-US" b="1" i="1">
                                    <a:solidFill>
                                      <a:srgbClr val="000099"/>
                                    </a:solidFill>
                                    <a:latin typeface="Cambria Math" panose="02040503050406030204" pitchFamily="18" charset="0"/>
                                  </a:rPr>
                                  <m:t>𝑩</m:t>
                                </m:r>
                              </m:sub>
                            </m:sSub>
                            <m:r>
                              <a:rPr lang="en-US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𝒘</m:t>
                            </m:r>
                            <m:r>
                              <a:rPr lang="en-US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  <m:r>
                              <a:rPr lang="en-US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   ⇒</m:t>
                            </m:r>
                            <m:sSub>
                              <m:sSubPr>
                                <m:ctrlPr>
                                  <a:rPr lang="en-US" b="1" i="1">
                                    <a:solidFill>
                                      <a:srgbClr val="000099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1" i="1">
                                    <a:solidFill>
                                      <a:srgbClr val="000099"/>
                                    </a:solidFill>
                                    <a:latin typeface="Cambria Math" panose="02040503050406030204" pitchFamily="18" charset="0"/>
                                  </a:rPr>
                                  <m:t>𝑭</m:t>
                                </m:r>
                              </m:e>
                              <m:sub>
                                <m:r>
                                  <a:rPr lang="en-US" b="1" i="1">
                                    <a:solidFill>
                                      <a:srgbClr val="000099"/>
                                    </a:solidFill>
                                    <a:latin typeface="Cambria Math" panose="02040503050406030204" pitchFamily="18" charset="0"/>
                                  </a:rPr>
                                  <m:t>𝑩</m:t>
                                </m:r>
                              </m:sub>
                            </m:sSub>
                            <m:r>
                              <a:rPr lang="en-US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𝒘</m:t>
                            </m:r>
                          </m:oMath>
                        </m:oMathPara>
                      </a14:m>
                      <a:endParaRPr lang="el-GR" dirty="0">
                        <a:solidFill>
                          <a:srgbClr val="000099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51" name="Ορθογώνιο 50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4737186" y="6404090"/>
                      <a:ext cx="2630720" cy="369332"/>
                    </a:xfrm>
                    <a:prstGeom prst="rect">
                      <a:avLst/>
                    </a:prstGeom>
                    <a:blipFill>
                      <a:blip r:embed="rId28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sp>
            <p:nvSpPr>
              <p:cNvPr id="56" name="TextBox 55"/>
              <p:cNvSpPr txBox="1"/>
              <p:nvPr/>
            </p:nvSpPr>
            <p:spPr>
              <a:xfrm>
                <a:off x="402066" y="1984305"/>
                <a:ext cx="203600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Το σώμα βυθίζεται</a:t>
                </a:r>
              </a:p>
            </p:txBody>
          </p:sp>
          <p:sp>
            <p:nvSpPr>
              <p:cNvPr id="57" name="TextBox 56"/>
              <p:cNvSpPr txBox="1"/>
              <p:nvPr/>
            </p:nvSpPr>
            <p:spPr>
              <a:xfrm>
                <a:off x="4880286" y="2054644"/>
                <a:ext cx="199125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Ουδέτερη Πλεύση</a:t>
                </a:r>
              </a:p>
            </p:txBody>
          </p:sp>
        </p:grpSp>
        <p:grpSp>
          <p:nvGrpSpPr>
            <p:cNvPr id="82" name="Ομάδα 81"/>
            <p:cNvGrpSpPr/>
            <p:nvPr/>
          </p:nvGrpSpPr>
          <p:grpSpPr>
            <a:xfrm>
              <a:off x="1340916" y="4335939"/>
              <a:ext cx="480131" cy="974214"/>
              <a:chOff x="5102426" y="3785216"/>
              <a:chExt cx="480131" cy="974214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83" name="Ορθογώνιο 82"/>
                  <p:cNvSpPr/>
                  <p:nvPr/>
                </p:nvSpPr>
                <p:spPr>
                  <a:xfrm>
                    <a:off x="5102426" y="3819270"/>
                    <a:ext cx="480131" cy="338554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𝑭</m:t>
                              </m:r>
                            </m:e>
                            <m:sub>
                              <m:r>
                                <a:rPr lang="en-US" sz="16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𝑩</m:t>
                              </m:r>
                            </m:sub>
                          </m:sSub>
                        </m:oMath>
                      </m:oMathPara>
                    </a14:m>
                    <a:endParaRPr lang="el-GR" sz="1600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83" name="Ορθογώνιο 82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102426" y="3819270"/>
                    <a:ext cx="480131" cy="338554"/>
                  </a:xfrm>
                  <a:prstGeom prst="rect">
                    <a:avLst/>
                  </a:prstGeom>
                  <a:blipFill>
                    <a:blip r:embed="rId29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84" name="Ευθύγραμμο βέλος σύνδεσης 83"/>
              <p:cNvCxnSpPr/>
              <p:nvPr/>
            </p:nvCxnSpPr>
            <p:spPr>
              <a:xfrm flipV="1">
                <a:off x="5160817" y="3785216"/>
                <a:ext cx="0" cy="422031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Ευθύγραμμο βέλος σύνδεσης 84"/>
              <p:cNvCxnSpPr/>
              <p:nvPr/>
            </p:nvCxnSpPr>
            <p:spPr>
              <a:xfrm>
                <a:off x="5160820" y="4219430"/>
                <a:ext cx="0" cy="540000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86" name="Ορθογώνιο 85"/>
                  <p:cNvSpPr/>
                  <p:nvPr/>
                </p:nvSpPr>
                <p:spPr>
                  <a:xfrm>
                    <a:off x="5125875" y="4286031"/>
                    <a:ext cx="393056" cy="338554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𝒘</m:t>
                          </m:r>
                        </m:oMath>
                      </m:oMathPara>
                    </a14:m>
                    <a:endParaRPr lang="el-GR" sz="1600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86" name="Ορθογώνιο 85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125875" y="4286031"/>
                    <a:ext cx="393056" cy="338554"/>
                  </a:xfrm>
                  <a:prstGeom prst="rect">
                    <a:avLst/>
                  </a:prstGeom>
                  <a:blipFill>
                    <a:blip r:embed="rId30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87" name="Οβάλ 86"/>
              <p:cNvSpPr/>
              <p:nvPr/>
            </p:nvSpPr>
            <p:spPr>
              <a:xfrm>
                <a:off x="5125874" y="4172579"/>
                <a:ext cx="72000" cy="720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297386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" name="Ομάδα 57"/>
          <p:cNvGrpSpPr/>
          <p:nvPr/>
        </p:nvGrpSpPr>
        <p:grpSpPr>
          <a:xfrm>
            <a:off x="9084075" y="2591868"/>
            <a:ext cx="2207964" cy="3187601"/>
            <a:chOff x="316154" y="1513870"/>
            <a:chExt cx="3716587" cy="3101593"/>
          </a:xfrm>
        </p:grpSpPr>
        <p:grpSp>
          <p:nvGrpSpPr>
            <p:cNvPr id="62" name="Ομάδα 61"/>
            <p:cNvGrpSpPr/>
            <p:nvPr/>
          </p:nvGrpSpPr>
          <p:grpSpPr>
            <a:xfrm>
              <a:off x="316155" y="1513870"/>
              <a:ext cx="3716586" cy="3047999"/>
              <a:chOff x="316155" y="2074984"/>
              <a:chExt cx="3716586" cy="3047999"/>
            </a:xfrm>
          </p:grpSpPr>
          <p:grpSp>
            <p:nvGrpSpPr>
              <p:cNvPr id="64" name="Ομάδα 63"/>
              <p:cNvGrpSpPr/>
              <p:nvPr/>
            </p:nvGrpSpPr>
            <p:grpSpPr>
              <a:xfrm>
                <a:off x="316155" y="2074984"/>
                <a:ext cx="3716586" cy="3047999"/>
                <a:chOff x="4618522" y="2004646"/>
                <a:chExt cx="3716586" cy="3047999"/>
              </a:xfrm>
            </p:grpSpPr>
            <p:sp>
              <p:nvSpPr>
                <p:cNvPr id="66" name="Κύλινδρος 65"/>
                <p:cNvSpPr/>
                <p:nvPr/>
              </p:nvSpPr>
              <p:spPr>
                <a:xfrm>
                  <a:off x="4618522" y="2121876"/>
                  <a:ext cx="3716586" cy="2930769"/>
                </a:xfrm>
                <a:prstGeom prst="can">
                  <a:avLst/>
                </a:prstGeom>
                <a:solidFill>
                  <a:schemeClr val="accent1">
                    <a:alpha val="54000"/>
                  </a:schemeClr>
                </a:solidFill>
                <a:ln w="571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cxnSp>
              <p:nvCxnSpPr>
                <p:cNvPr id="67" name="Ευθεία γραμμή σύνδεσης 66"/>
                <p:cNvCxnSpPr/>
                <p:nvPr/>
              </p:nvCxnSpPr>
              <p:spPr>
                <a:xfrm flipV="1">
                  <a:off x="4618522" y="2004646"/>
                  <a:ext cx="0" cy="633046"/>
                </a:xfrm>
                <a:prstGeom prst="line">
                  <a:avLst/>
                </a:prstGeom>
                <a:ln w="571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" name="Ευθεία γραμμή σύνδεσης 67"/>
                <p:cNvCxnSpPr/>
                <p:nvPr/>
              </p:nvCxnSpPr>
              <p:spPr>
                <a:xfrm flipV="1">
                  <a:off x="8334732" y="2004647"/>
                  <a:ext cx="0" cy="633046"/>
                </a:xfrm>
                <a:prstGeom prst="line">
                  <a:avLst/>
                </a:prstGeom>
                <a:ln w="571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65" name="TextBox 64"/>
              <p:cNvSpPr txBox="1"/>
              <p:nvPr/>
            </p:nvSpPr>
            <p:spPr>
              <a:xfrm>
                <a:off x="405432" y="2839434"/>
                <a:ext cx="680507" cy="45628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sz="2000" b="1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ρ</a:t>
                </a:r>
                <a:r>
                  <a:rPr lang="el-GR" sz="2000" b="1" baseline="-25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υ</a:t>
                </a:r>
                <a:endParaRPr lang="el-GR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63" name="Τόξο 62"/>
            <p:cNvSpPr/>
            <p:nvPr/>
          </p:nvSpPr>
          <p:spPr>
            <a:xfrm>
              <a:off x="316154" y="3895463"/>
              <a:ext cx="3708001" cy="720000"/>
            </a:xfrm>
            <a:prstGeom prst="arc">
              <a:avLst>
                <a:gd name="adj1" fmla="val 10826370"/>
                <a:gd name="adj2" fmla="val 0"/>
              </a:avLst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81" name="Ομάδα 80"/>
          <p:cNvGrpSpPr/>
          <p:nvPr/>
        </p:nvGrpSpPr>
        <p:grpSpPr>
          <a:xfrm>
            <a:off x="9916093" y="3422235"/>
            <a:ext cx="587244" cy="1333822"/>
            <a:chOff x="9916093" y="3422235"/>
            <a:chExt cx="587244" cy="1333822"/>
          </a:xfrm>
        </p:grpSpPr>
        <p:sp>
          <p:nvSpPr>
            <p:cNvPr id="79" name="Κύλινδρος 78"/>
            <p:cNvSpPr/>
            <p:nvPr/>
          </p:nvSpPr>
          <p:spPr>
            <a:xfrm>
              <a:off x="9916093" y="3422235"/>
              <a:ext cx="587244" cy="1333822"/>
            </a:xfrm>
            <a:prstGeom prst="can">
              <a:avLst/>
            </a:prstGeom>
            <a:gradFill flip="none" rotWithShape="1">
              <a:gsLst>
                <a:gs pos="87000">
                  <a:schemeClr val="accent2"/>
                </a:gs>
                <a:gs pos="22000">
                  <a:schemeClr val="accent4">
                    <a:lumMod val="75000"/>
                  </a:schemeClr>
                </a:gs>
              </a:gsLst>
              <a:lin ang="10800000" scaled="1"/>
              <a:tileRect/>
            </a:gra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80" name="Οβάλ 79"/>
            <p:cNvSpPr/>
            <p:nvPr/>
          </p:nvSpPr>
          <p:spPr>
            <a:xfrm>
              <a:off x="10161244" y="4055347"/>
              <a:ext cx="72000" cy="72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sp>
        <p:nvSpPr>
          <p:cNvPr id="82" name="Τόξο 81"/>
          <p:cNvSpPr/>
          <p:nvPr/>
        </p:nvSpPr>
        <p:spPr>
          <a:xfrm>
            <a:off x="9084075" y="2598221"/>
            <a:ext cx="2202863" cy="676800"/>
          </a:xfrm>
          <a:prstGeom prst="arc">
            <a:avLst>
              <a:gd name="adj1" fmla="val 21341104"/>
              <a:gd name="adj2" fmla="val 10823421"/>
            </a:avLst>
          </a:prstGeom>
          <a:ln w="5715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4" name="TextBox 83"/>
          <p:cNvSpPr txBox="1"/>
          <p:nvPr/>
        </p:nvSpPr>
        <p:spPr>
          <a:xfrm>
            <a:off x="9675017" y="2078090"/>
            <a:ext cx="954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Πλεύση</a:t>
            </a:r>
          </a:p>
        </p:txBody>
      </p:sp>
      <p:sp>
        <p:nvSpPr>
          <p:cNvPr id="85" name="Στεφάνη 84"/>
          <p:cNvSpPr/>
          <p:nvPr/>
        </p:nvSpPr>
        <p:spPr>
          <a:xfrm>
            <a:off x="9745355" y="2688903"/>
            <a:ext cx="936000" cy="530122"/>
          </a:xfrm>
          <a:prstGeom prst="blockArc">
            <a:avLst>
              <a:gd name="adj1" fmla="val 828506"/>
              <a:gd name="adj2" fmla="val 9985794"/>
              <a:gd name="adj3" fmla="val 21988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  <p:sp>
        <p:nvSpPr>
          <p:cNvPr id="87" name="Τόξο 86"/>
          <p:cNvSpPr/>
          <p:nvPr/>
        </p:nvSpPr>
        <p:spPr>
          <a:xfrm>
            <a:off x="9182652" y="2294785"/>
            <a:ext cx="2052000" cy="914400"/>
          </a:xfrm>
          <a:prstGeom prst="arc">
            <a:avLst>
              <a:gd name="adj1" fmla="val 2425079"/>
              <a:gd name="adj2" fmla="val 8187161"/>
            </a:avLst>
          </a:prstGeom>
          <a:ln w="76200"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pSp>
        <p:nvGrpSpPr>
          <p:cNvPr id="2" name="Ομάδα 1"/>
          <p:cNvGrpSpPr/>
          <p:nvPr/>
        </p:nvGrpSpPr>
        <p:grpSpPr>
          <a:xfrm>
            <a:off x="-10660" y="7933"/>
            <a:ext cx="12192000" cy="6812382"/>
            <a:chOff x="-10660" y="7933"/>
            <a:chExt cx="12192000" cy="6812382"/>
          </a:xfrm>
        </p:grpSpPr>
        <p:grpSp>
          <p:nvGrpSpPr>
            <p:cNvPr id="78" name="Ομάδα 77"/>
            <p:cNvGrpSpPr/>
            <p:nvPr/>
          </p:nvGrpSpPr>
          <p:grpSpPr>
            <a:xfrm>
              <a:off x="-10660" y="7933"/>
              <a:ext cx="12192000" cy="6812382"/>
              <a:chOff x="-10660" y="7933"/>
              <a:chExt cx="12192000" cy="6812382"/>
            </a:xfrm>
          </p:grpSpPr>
          <p:grpSp>
            <p:nvGrpSpPr>
              <p:cNvPr id="4" name="Ομάδα 3"/>
              <p:cNvGrpSpPr/>
              <p:nvPr/>
            </p:nvGrpSpPr>
            <p:grpSpPr>
              <a:xfrm>
                <a:off x="-10660" y="7933"/>
                <a:ext cx="12192000" cy="6777211"/>
                <a:chOff x="-10660" y="-3789"/>
                <a:chExt cx="12192000" cy="6777211"/>
              </a:xfrm>
            </p:grpSpPr>
            <p:grpSp>
              <p:nvGrpSpPr>
                <p:cNvPr id="5" name="Ομάδα 4"/>
                <p:cNvGrpSpPr/>
                <p:nvPr/>
              </p:nvGrpSpPr>
              <p:grpSpPr>
                <a:xfrm>
                  <a:off x="324741" y="2520720"/>
                  <a:ext cx="2207964" cy="3187601"/>
                  <a:chOff x="324741" y="2520720"/>
                  <a:chExt cx="2207964" cy="3187601"/>
                </a:xfrm>
              </p:grpSpPr>
              <p:grpSp>
                <p:nvGrpSpPr>
                  <p:cNvPr id="48" name="Ομάδα 47"/>
                  <p:cNvGrpSpPr/>
                  <p:nvPr/>
                </p:nvGrpSpPr>
                <p:grpSpPr>
                  <a:xfrm>
                    <a:off x="324741" y="2520720"/>
                    <a:ext cx="2207964" cy="3187601"/>
                    <a:chOff x="316154" y="1513870"/>
                    <a:chExt cx="3716587" cy="3101593"/>
                  </a:xfrm>
                </p:grpSpPr>
                <p:grpSp>
                  <p:nvGrpSpPr>
                    <p:cNvPr id="50" name="Ομάδα 49"/>
                    <p:cNvGrpSpPr/>
                    <p:nvPr/>
                  </p:nvGrpSpPr>
                  <p:grpSpPr>
                    <a:xfrm>
                      <a:off x="316155" y="1513870"/>
                      <a:ext cx="3716586" cy="3047999"/>
                      <a:chOff x="316155" y="2074984"/>
                      <a:chExt cx="3716586" cy="3047999"/>
                    </a:xfrm>
                  </p:grpSpPr>
                  <p:grpSp>
                    <p:nvGrpSpPr>
                      <p:cNvPr id="52" name="Ομάδα 51"/>
                      <p:cNvGrpSpPr/>
                      <p:nvPr/>
                    </p:nvGrpSpPr>
                    <p:grpSpPr>
                      <a:xfrm>
                        <a:off x="316155" y="2074984"/>
                        <a:ext cx="3716586" cy="3047999"/>
                        <a:chOff x="4618522" y="2004646"/>
                        <a:chExt cx="3716586" cy="3047999"/>
                      </a:xfrm>
                    </p:grpSpPr>
                    <p:sp>
                      <p:nvSpPr>
                        <p:cNvPr id="54" name="Κύλινδρος 53"/>
                        <p:cNvSpPr/>
                        <p:nvPr/>
                      </p:nvSpPr>
                      <p:spPr>
                        <a:xfrm>
                          <a:off x="4618522" y="2121876"/>
                          <a:ext cx="3716586" cy="2930769"/>
                        </a:xfrm>
                        <a:prstGeom prst="can">
                          <a:avLst/>
                        </a:prstGeom>
                        <a:solidFill>
                          <a:schemeClr val="accent1">
                            <a:alpha val="54000"/>
                          </a:schemeClr>
                        </a:solidFill>
                        <a:ln w="57150">
                          <a:solidFill>
                            <a:schemeClr val="tx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l-GR"/>
                        </a:p>
                      </p:txBody>
                    </p:sp>
                    <p:cxnSp>
                      <p:nvCxnSpPr>
                        <p:cNvPr id="55" name="Ευθεία γραμμή σύνδεσης 54"/>
                        <p:cNvCxnSpPr/>
                        <p:nvPr/>
                      </p:nvCxnSpPr>
                      <p:spPr>
                        <a:xfrm flipV="1">
                          <a:off x="4618522" y="2004646"/>
                          <a:ext cx="0" cy="633046"/>
                        </a:xfrm>
                        <a:prstGeom prst="line">
                          <a:avLst/>
                        </a:prstGeom>
                        <a:ln w="57150">
                          <a:solidFill>
                            <a:schemeClr val="tx1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  <p:cxnSp>
                      <p:nvCxnSpPr>
                        <p:cNvPr id="56" name="Ευθεία γραμμή σύνδεσης 55"/>
                        <p:cNvCxnSpPr/>
                        <p:nvPr/>
                      </p:nvCxnSpPr>
                      <p:spPr>
                        <a:xfrm flipV="1">
                          <a:off x="8334732" y="2004647"/>
                          <a:ext cx="0" cy="633046"/>
                        </a:xfrm>
                        <a:prstGeom prst="line">
                          <a:avLst/>
                        </a:prstGeom>
                        <a:ln w="57150">
                          <a:solidFill>
                            <a:schemeClr val="tx1"/>
                          </a:solidFill>
                        </a:ln>
                      </p:spPr>
                      <p:style>
                        <a:lnRef idx="1">
                          <a:schemeClr val="accent1"/>
                        </a:lnRef>
                        <a:fillRef idx="0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sp>
                    <p:nvSpPr>
                      <p:cNvPr id="53" name="TextBox 52"/>
                      <p:cNvSpPr txBox="1"/>
                      <p:nvPr/>
                    </p:nvSpPr>
                    <p:spPr>
                      <a:xfrm>
                        <a:off x="405432" y="2839434"/>
                        <a:ext cx="680507" cy="456283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r>
                          <a:rPr lang="el-GR" sz="2000" b="1" i="1" dirty="0" err="1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ρ</a:t>
                        </a:r>
                        <a:r>
                          <a:rPr lang="el-GR" sz="2000" b="1" baseline="-25000" dirty="0" err="1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υ</a:t>
                        </a:r>
                        <a:endParaRPr lang="el-GR" sz="20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endParaRPr>
                      </a:p>
                    </p:txBody>
                  </p:sp>
                </p:grpSp>
                <p:sp>
                  <p:nvSpPr>
                    <p:cNvPr id="51" name="Τόξο 50"/>
                    <p:cNvSpPr/>
                    <p:nvPr/>
                  </p:nvSpPr>
                  <p:spPr>
                    <a:xfrm>
                      <a:off x="316154" y="3895463"/>
                      <a:ext cx="3708001" cy="720000"/>
                    </a:xfrm>
                    <a:prstGeom prst="arc">
                      <a:avLst>
                        <a:gd name="adj1" fmla="val 10826370"/>
                        <a:gd name="adj2" fmla="val 0"/>
                      </a:avLst>
                    </a:prstGeom>
                    <a:ln w="38100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ash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</p:grpSp>
              <p:sp>
                <p:nvSpPr>
                  <p:cNvPr id="49" name="Κύλινδρος 48"/>
                  <p:cNvSpPr/>
                  <p:nvPr/>
                </p:nvSpPr>
                <p:spPr>
                  <a:xfrm>
                    <a:off x="1141032" y="4064858"/>
                    <a:ext cx="587244" cy="1333822"/>
                  </a:xfrm>
                  <a:prstGeom prst="can">
                    <a:avLst/>
                  </a:prstGeom>
                  <a:gradFill flip="none" rotWithShape="1">
                    <a:gsLst>
                      <a:gs pos="87000">
                        <a:schemeClr val="accent2"/>
                      </a:gs>
                      <a:gs pos="22000">
                        <a:schemeClr val="accent4">
                          <a:lumMod val="75000"/>
                        </a:schemeClr>
                      </a:gs>
                    </a:gsLst>
                    <a:lin ang="10800000" scaled="1"/>
                    <a:tileRect/>
                  </a:gradFill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6" name="Ομάδα 5"/>
                <p:cNvGrpSpPr/>
                <p:nvPr/>
              </p:nvGrpSpPr>
              <p:grpSpPr>
                <a:xfrm>
                  <a:off x="-10660" y="-3789"/>
                  <a:ext cx="12192000" cy="6777210"/>
                  <a:chOff x="-10660" y="-3789"/>
                  <a:chExt cx="12192000" cy="6777210"/>
                </a:xfrm>
              </p:grpSpPr>
              <p:grpSp>
                <p:nvGrpSpPr>
                  <p:cNvPr id="29" name="Ομάδα 28"/>
                  <p:cNvGrpSpPr/>
                  <p:nvPr/>
                </p:nvGrpSpPr>
                <p:grpSpPr>
                  <a:xfrm>
                    <a:off x="-10660" y="-3789"/>
                    <a:ext cx="12192000" cy="2041169"/>
                    <a:chOff x="-10660" y="-3789"/>
                    <a:chExt cx="12192000" cy="2041169"/>
                  </a:xfrm>
                </p:grpSpPr>
                <p:sp>
                  <p:nvSpPr>
                    <p:cNvPr id="32" name="Θέση περιεχομένου 2"/>
                    <p:cNvSpPr txBox="1">
                      <a:spLocks/>
                    </p:cNvSpPr>
                    <p:nvPr/>
                  </p:nvSpPr>
                  <p:spPr>
                    <a:xfrm>
                      <a:off x="-10660" y="-3789"/>
                      <a:ext cx="12192000" cy="515887"/>
                    </a:xfrm>
                    <a:prstGeom prst="rect">
                      <a:avLst/>
                    </a:prstGeom>
                  </p:spPr>
                  <p:txBody>
                    <a:bodyPr vert="horz" lIns="91440" tIns="45720" rIns="91440" bIns="45720" rtlCol="0">
                      <a:noAutofit/>
                    </a:bodyPr>
                    <a:lstStyle>
                      <a:lvl1pPr marL="342900" indent="-342900" algn="l" defTabSz="914400" rtl="0" eaLnBrk="1" latinLnBrk="0" hangingPunct="1">
                        <a:spcBef>
                          <a:spcPct val="20000"/>
                        </a:spcBef>
                        <a:buFont typeface="Arial" panose="020B0604020202020204" pitchFamily="34" charset="0"/>
                        <a:buChar char="•"/>
                        <a:defRPr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742950" indent="-285750" algn="l" defTabSz="914400" rtl="0" eaLnBrk="1" latinLnBrk="0" hangingPunct="1">
                        <a:spcBef>
                          <a:spcPct val="20000"/>
                        </a:spcBef>
                        <a:buFont typeface="Arial" panose="020B0604020202020204" pitchFamily="34" charset="0"/>
                        <a:buChar char="–"/>
                        <a:defRPr sz="2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1143000" indent="-228600" algn="l" defTabSz="914400" rtl="0" eaLnBrk="1" latinLnBrk="0" hangingPunct="1">
                        <a:spcBef>
                          <a:spcPct val="20000"/>
                        </a:spcBef>
                        <a:buFont typeface="Arial" panose="020B0604020202020204" pitchFamily="34" charset="0"/>
                        <a:buChar char="•"/>
                        <a:defRPr sz="24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600200" indent="-228600" algn="l" defTabSz="914400" rtl="0" eaLnBrk="1" latinLnBrk="0" hangingPunct="1">
                        <a:spcBef>
                          <a:spcPct val="20000"/>
                        </a:spcBef>
                        <a:buFont typeface="Arial" panose="020B0604020202020204" pitchFamily="34" charset="0"/>
                        <a:buChar char="–"/>
                        <a:defRPr sz="20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2057400" indent="-228600" algn="l" defTabSz="914400" rtl="0" eaLnBrk="1" latinLnBrk="0" hangingPunct="1">
                        <a:spcBef>
                          <a:spcPct val="20000"/>
                        </a:spcBef>
                        <a:buFont typeface="Arial" panose="020B0604020202020204" pitchFamily="34" charset="0"/>
                        <a:buChar char="»"/>
                        <a:defRPr sz="20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514600" indent="-228600" algn="l" defTabSz="914400" rtl="0" eaLnBrk="1" latinLnBrk="0" hangingPunct="1">
                        <a:spcBef>
                          <a:spcPct val="20000"/>
                        </a:spcBef>
                        <a:buFont typeface="Arial" panose="020B0604020202020204" pitchFamily="34" charset="0"/>
                        <a:buChar char="•"/>
                        <a:defRPr sz="20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971800" indent="-228600" algn="l" defTabSz="914400" rtl="0" eaLnBrk="1" latinLnBrk="0" hangingPunct="1">
                        <a:spcBef>
                          <a:spcPct val="20000"/>
                        </a:spcBef>
                        <a:buFont typeface="Arial" panose="020B0604020202020204" pitchFamily="34" charset="0"/>
                        <a:buChar char="•"/>
                        <a:defRPr sz="20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429000" indent="-228600" algn="l" defTabSz="914400" rtl="0" eaLnBrk="1" latinLnBrk="0" hangingPunct="1">
                        <a:spcBef>
                          <a:spcPct val="20000"/>
                        </a:spcBef>
                        <a:buFont typeface="Arial" panose="020B0604020202020204" pitchFamily="34" charset="0"/>
                        <a:buChar char="•"/>
                        <a:defRPr sz="20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886200" indent="-228600" algn="l" defTabSz="914400" rtl="0" eaLnBrk="1" latinLnBrk="0" hangingPunct="1">
                        <a:spcBef>
                          <a:spcPct val="20000"/>
                        </a:spcBef>
                        <a:buFont typeface="Arial" panose="020B0604020202020204" pitchFamily="34" charset="0"/>
                        <a:buChar char="•"/>
                        <a:defRPr sz="20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marL="0" indent="0" algn="ctr">
                        <a:buNone/>
                      </a:pPr>
                      <a:r>
                        <a:rPr lang="el-GR" sz="28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ΑΝΩΣΗ – Συνθήκες Πλεύσης</a:t>
                      </a:r>
                    </a:p>
                  </p:txBody>
                </p:sp>
                <p:grpSp>
                  <p:nvGrpSpPr>
                    <p:cNvPr id="33" name="Ομάδα 32"/>
                    <p:cNvGrpSpPr/>
                    <p:nvPr/>
                  </p:nvGrpSpPr>
                  <p:grpSpPr>
                    <a:xfrm>
                      <a:off x="1909229" y="577820"/>
                      <a:ext cx="2877293" cy="369332"/>
                      <a:chOff x="1909229" y="577820"/>
                      <a:chExt cx="2877293" cy="369332"/>
                    </a:xfrm>
                  </p:grpSpPr>
                  <p:sp>
                    <p:nvSpPr>
                      <p:cNvPr id="46" name="TextBox 45"/>
                      <p:cNvSpPr txBox="1"/>
                      <p:nvPr/>
                    </p:nvSpPr>
                    <p:spPr>
                      <a:xfrm>
                        <a:off x="1909229" y="577820"/>
                        <a:ext cx="1838708" cy="369332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r>
                          <a:rPr lang="el-GR" b="1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Όγκος Σώματος:</a:t>
                        </a:r>
                      </a:p>
                    </p:txBody>
                  </p:sp>
                  <mc:AlternateContent xmlns:mc="http://schemas.openxmlformats.org/markup-compatibility/2006" xmlns:a14="http://schemas.microsoft.com/office/drawing/2010/main">
                    <mc:Choice Requires="a14">
                      <p:sp>
                        <p:nvSpPr>
                          <p:cNvPr id="47" name="TextBox 46"/>
                          <p:cNvSpPr txBox="1"/>
                          <p:nvPr/>
                        </p:nvSpPr>
                        <p:spPr>
                          <a:xfrm>
                            <a:off x="3783106" y="644066"/>
                            <a:ext cx="1003416" cy="276999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none" lIns="0" tIns="0" rIns="0" bIns="0" rtlCol="0">
                            <a:spAutoFit/>
                          </a:bodyPr>
                          <a:lstStyle/>
                          <a:p>
                            <a:pPr/>
                            <a14:m>
                              <m:oMathPara xmlns:m="http://schemas.openxmlformats.org/officeDocument/2006/math">
                                <m:oMathParaPr>
                                  <m:jc m:val="centerGroup"/>
                                </m:oMathParaPr>
                                <m:oMath xmlns:m="http://schemas.openxmlformats.org/officeDocument/2006/math">
                                  <m:sSub>
                                    <m:sSubPr>
                                      <m:ctrlPr>
                                        <a:rPr lang="el-GR" b="1" i="1" smtClean="0">
                                          <a:solidFill>
                                            <a:srgbClr val="000099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1" i="1" smtClean="0">
                                          <a:solidFill>
                                            <a:srgbClr val="000099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𝑽</m:t>
                                      </m:r>
                                    </m:e>
                                    <m:sub>
                                      <m:r>
                                        <a:rPr lang="el-GR" b="1" i="1" smtClean="0">
                                          <a:solidFill>
                                            <a:srgbClr val="000099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𝝈</m:t>
                                      </m:r>
                                    </m:sub>
                                  </m:sSub>
                                  <m:r>
                                    <a:rPr lang="el-GR" b="1" i="1" smtClean="0">
                                      <a:solidFill>
                                        <a:srgbClr val="000099"/>
                                      </a:solidFill>
                                      <a:latin typeface="Cambria Math" panose="02040503050406030204" pitchFamily="18" charset="0"/>
                                    </a:rPr>
                                    <m:t>=</m:t>
                                  </m:r>
                                  <m:r>
                                    <a:rPr lang="en-US" b="1" i="1" smtClean="0">
                                      <a:solidFill>
                                        <a:srgbClr val="000099"/>
                                      </a:solidFill>
                                      <a:latin typeface="Cambria Math" panose="02040503050406030204" pitchFamily="18" charset="0"/>
                                    </a:rPr>
                                    <m:t>𝑨</m:t>
                                  </m:r>
                                  <m:r>
                                    <a:rPr lang="en-US" b="1" i="1" smtClean="0">
                                      <a:solidFill>
                                        <a:srgbClr val="000099"/>
                                      </a:solidFill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b="1" i="1" smtClean="0">
                                      <a:solidFill>
                                        <a:srgbClr val="000099"/>
                                      </a:solidFill>
                                      <a:latin typeface="Cambria Math" panose="02040503050406030204" pitchFamily="18" charset="0"/>
                                    </a:rPr>
                                    <m:t>𝑯</m:t>
                                  </m:r>
                                </m:oMath>
                              </m:oMathPara>
                            </a14:m>
                            <a:endParaRPr lang="el-GR" b="1" dirty="0">
                              <a:solidFill>
                                <a:srgbClr val="000099"/>
                              </a:solidFill>
                            </a:endParaRPr>
                          </a:p>
                        </p:txBody>
                      </p:sp>
                    </mc:Choice>
                    <mc:Fallback xmlns="">
                      <p:sp>
                        <p:nvSpPr>
                          <p:cNvPr id="47" name="TextBox 46"/>
                          <p:cNvSpPr txBox="1">
                            <a:spLocks noRot="1" noChangeAspect="1" noMove="1" noResize="1" noEditPoints="1" noAdjustHandles="1" noChangeArrowheads="1" noChangeShapeType="1" noTextEdit="1"/>
                          </p:cNvSpPr>
                          <p:nvPr/>
                        </p:nvSpPr>
                        <p:spPr>
                          <a:xfrm>
                            <a:off x="3783106" y="644066"/>
                            <a:ext cx="1003416" cy="276999"/>
                          </a:xfrm>
                          <a:prstGeom prst="rect">
                            <a:avLst/>
                          </a:prstGeom>
                          <a:blipFill>
                            <a:blip r:embed="rId2"/>
                            <a:stretch>
                              <a:fillRect l="-5488" r="-5488" b="-11111"/>
                            </a:stretch>
                          </a:blipFill>
                        </p:spPr>
                        <p:txBody>
                          <a:bodyPr/>
                          <a:lstStyle/>
                          <a:p>
                            <a:r>
                              <a:rPr lang="en-GB">
                                <a:noFill/>
                              </a:rPr>
                              <a:t> </a:t>
                            </a:r>
                          </a:p>
                        </p:txBody>
                      </p:sp>
                    </mc:Fallback>
                  </mc:AlternateContent>
                </p:grpSp>
                <p:grpSp>
                  <p:nvGrpSpPr>
                    <p:cNvPr id="34" name="Ομάδα 33"/>
                    <p:cNvGrpSpPr/>
                    <p:nvPr/>
                  </p:nvGrpSpPr>
                  <p:grpSpPr>
                    <a:xfrm>
                      <a:off x="1944399" y="976403"/>
                      <a:ext cx="3252267" cy="369332"/>
                      <a:chOff x="1944399" y="976403"/>
                      <a:chExt cx="3252267" cy="369332"/>
                    </a:xfrm>
                  </p:grpSpPr>
                  <p:sp>
                    <p:nvSpPr>
                      <p:cNvPr id="44" name="TextBox 43"/>
                      <p:cNvSpPr txBox="1"/>
                      <p:nvPr/>
                    </p:nvSpPr>
                    <p:spPr>
                      <a:xfrm>
                        <a:off x="1944399" y="976403"/>
                        <a:ext cx="1835759" cy="369332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r>
                          <a:rPr lang="el-GR" b="1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Βάρος Σώματος:</a:t>
                        </a:r>
                      </a:p>
                    </p:txBody>
                  </p:sp>
                  <mc:AlternateContent xmlns:mc="http://schemas.openxmlformats.org/markup-compatibility/2006" xmlns:a14="http://schemas.microsoft.com/office/drawing/2010/main">
                    <mc:Choice Requires="a14">
                      <p:sp>
                        <p:nvSpPr>
                          <p:cNvPr id="45" name="TextBox 44"/>
                          <p:cNvSpPr txBox="1"/>
                          <p:nvPr/>
                        </p:nvSpPr>
                        <p:spPr>
                          <a:xfrm>
                            <a:off x="3818276" y="1042649"/>
                            <a:ext cx="1378390" cy="276999"/>
                          </a:xfrm>
                          <a:prstGeom prst="rect">
                            <a:avLst/>
                          </a:prstGeom>
                          <a:noFill/>
                        </p:spPr>
                        <p:txBody>
                          <a:bodyPr wrap="none" lIns="0" tIns="0" rIns="0" bIns="0" rtlCol="0">
                            <a:spAutoFit/>
                          </a:bodyPr>
                          <a:lstStyle/>
                          <a:p>
                            <a:pPr/>
                            <a14:m>
                              <m:oMathPara xmlns:m="http://schemas.openxmlformats.org/officeDocument/2006/math">
                                <m:oMathParaPr>
                                  <m:jc m:val="centerGroup"/>
                                </m:oMathParaPr>
                                <m:oMath xmlns:m="http://schemas.openxmlformats.org/officeDocument/2006/math">
                                  <m:sSub>
                                    <m:sSubPr>
                                      <m:ctrlPr>
                                        <a:rPr lang="el-GR" b="1" i="1" smtClean="0">
                                          <a:solidFill>
                                            <a:srgbClr val="000099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1" i="1" smtClean="0">
                                          <a:solidFill>
                                            <a:srgbClr val="000099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𝒘</m:t>
                                      </m:r>
                                    </m:e>
                                    <m:sub>
                                      <m:r>
                                        <a:rPr lang="el-GR" b="1" i="1" smtClean="0">
                                          <a:solidFill>
                                            <a:srgbClr val="000099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𝝈</m:t>
                                      </m:r>
                                    </m:sub>
                                  </m:sSub>
                                  <m:r>
                                    <a:rPr lang="el-GR" b="1" i="1" smtClean="0">
                                      <a:solidFill>
                                        <a:srgbClr val="000099"/>
                                      </a:solidFill>
                                      <a:latin typeface="Cambria Math" panose="02040503050406030204" pitchFamily="18" charset="0"/>
                                    </a:rPr>
                                    <m:t>=</m:t>
                                  </m:r>
                                  <m:sSub>
                                    <m:sSubPr>
                                      <m:ctrlPr>
                                        <a:rPr lang="el-GR" b="1" i="1" smtClean="0">
                                          <a:solidFill>
                                            <a:srgbClr val="000099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l-GR" b="1" i="1" smtClean="0">
                                          <a:solidFill>
                                            <a:srgbClr val="000099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𝝆</m:t>
                                      </m:r>
                                    </m:e>
                                    <m:sub>
                                      <m:r>
                                        <a:rPr lang="el-GR" b="1" i="1" smtClean="0">
                                          <a:solidFill>
                                            <a:srgbClr val="000099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𝝈</m:t>
                                      </m:r>
                                    </m:sub>
                                  </m:sSub>
                                  <m:r>
                                    <a:rPr lang="en-US" b="1" i="1" smtClean="0">
                                      <a:solidFill>
                                        <a:srgbClr val="000099"/>
                                      </a:solidFill>
                                      <a:latin typeface="Cambria Math" panose="02040503050406030204" pitchFamily="18" charset="0"/>
                                    </a:rPr>
                                    <m:t>𝒈</m:t>
                                  </m:r>
                                  <m:sSub>
                                    <m:sSubPr>
                                      <m:ctrlPr>
                                        <a:rPr lang="en-US" b="1" i="1" smtClean="0">
                                          <a:solidFill>
                                            <a:srgbClr val="000099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1" i="1" smtClean="0">
                                          <a:solidFill>
                                            <a:srgbClr val="000099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𝑽</m:t>
                                      </m:r>
                                    </m:e>
                                    <m:sub>
                                      <m:r>
                                        <a:rPr lang="el-GR" b="1" i="1" smtClean="0">
                                          <a:solidFill>
                                            <a:srgbClr val="000099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𝝈</m:t>
                                      </m:r>
                                    </m:sub>
                                  </m:sSub>
                                </m:oMath>
                              </m:oMathPara>
                            </a14:m>
                            <a:endParaRPr lang="el-GR" b="1" dirty="0">
                              <a:solidFill>
                                <a:srgbClr val="000099"/>
                              </a:solidFill>
                            </a:endParaRPr>
                          </a:p>
                        </p:txBody>
                      </p:sp>
                    </mc:Choice>
                    <mc:Fallback xmlns="">
                      <p:sp>
                        <p:nvSpPr>
                          <p:cNvPr id="45" name="TextBox 44"/>
                          <p:cNvSpPr txBox="1">
                            <a:spLocks noRot="1" noChangeAspect="1" noMove="1" noResize="1" noEditPoints="1" noAdjustHandles="1" noChangeArrowheads="1" noChangeShapeType="1" noTextEdit="1"/>
                          </p:cNvSpPr>
                          <p:nvPr/>
                        </p:nvSpPr>
                        <p:spPr>
                          <a:xfrm>
                            <a:off x="3818276" y="1042649"/>
                            <a:ext cx="1378390" cy="276999"/>
                          </a:xfrm>
                          <a:prstGeom prst="rect">
                            <a:avLst/>
                          </a:prstGeom>
                          <a:blipFill>
                            <a:blip r:embed="rId3"/>
                            <a:stretch>
                              <a:fillRect l="-442" b="-26667"/>
                            </a:stretch>
                          </a:blipFill>
                        </p:spPr>
                        <p:txBody>
                          <a:bodyPr/>
                          <a:lstStyle/>
                          <a:p>
                            <a:r>
                              <a:rPr lang="en-GB">
                                <a:noFill/>
                              </a:rPr>
                              <a:t> </a:t>
                            </a:r>
                          </a:p>
                        </p:txBody>
                      </p:sp>
                    </mc:Fallback>
                  </mc:AlternateContent>
                </p:grpSp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35" name="TextBox 34"/>
                        <p:cNvSpPr txBox="1"/>
                        <p:nvPr/>
                      </p:nvSpPr>
                      <p:spPr>
                        <a:xfrm>
                          <a:off x="3818277" y="1394340"/>
                          <a:ext cx="1397690" cy="276999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lIns="0" tIns="0" rIns="0" bIns="0" rtlCol="0">
                          <a:spAutoFit/>
                        </a:bodyPr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l-GR" b="1" i="1" smtClean="0">
                                        <a:solidFill>
                                          <a:srgbClr val="000099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1" i="1" smtClean="0">
                                        <a:solidFill>
                                          <a:srgbClr val="000099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𝒘</m:t>
                                    </m:r>
                                  </m:e>
                                  <m:sub>
                                    <m:r>
                                      <a:rPr lang="el-GR" b="1" i="1" smtClean="0">
                                        <a:solidFill>
                                          <a:srgbClr val="000099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𝝈</m:t>
                                    </m:r>
                                  </m:sub>
                                </m:sSub>
                                <m:r>
                                  <a:rPr lang="el-GR" b="1" i="1" smtClean="0">
                                    <a:solidFill>
                                      <a:srgbClr val="000099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el-GR" b="1" i="1" smtClean="0">
                                        <a:solidFill>
                                          <a:srgbClr val="000099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l-GR" b="1" i="1" smtClean="0">
                                        <a:solidFill>
                                          <a:srgbClr val="000099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𝝆</m:t>
                                    </m:r>
                                  </m:e>
                                  <m:sub>
                                    <m:r>
                                      <a:rPr lang="el-GR" b="1" i="1" smtClean="0">
                                        <a:solidFill>
                                          <a:srgbClr val="000099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𝝈</m:t>
                                    </m:r>
                                  </m:sub>
                                </m:sSub>
                                <m:r>
                                  <a:rPr lang="en-US" b="1" i="1" smtClean="0">
                                    <a:solidFill>
                                      <a:srgbClr val="000099"/>
                                    </a:solidFill>
                                    <a:latin typeface="Cambria Math" panose="02040503050406030204" pitchFamily="18" charset="0"/>
                                  </a:rPr>
                                  <m:t>𝒈𝑨𝑯</m:t>
                                </m:r>
                              </m:oMath>
                            </m:oMathPara>
                          </a14:m>
                          <a:endParaRPr lang="el-GR" b="1" dirty="0">
                            <a:solidFill>
                              <a:srgbClr val="000099"/>
                            </a:solidFill>
                          </a:endParaRPr>
                        </a:p>
                      </p:txBody>
                    </p:sp>
                  </mc:Choice>
                  <mc:Fallback xmlns="">
                    <p:sp>
                      <p:nvSpPr>
                        <p:cNvPr id="35" name="TextBox 34"/>
                        <p:cNvSpPr txBox="1"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>
                          <a:off x="3818277" y="1394340"/>
                          <a:ext cx="1397690" cy="276999"/>
                        </a:xfrm>
                        <a:prstGeom prst="rect">
                          <a:avLst/>
                        </a:prstGeom>
                        <a:blipFill>
                          <a:blip r:embed="rId4"/>
                          <a:stretch>
                            <a:fillRect l="-2174" r="-5652" b="-33333"/>
                          </a:stretch>
                        </a:blipFill>
                      </p:spPr>
                      <p:txBody>
                        <a:bodyPr/>
                        <a:lstStyle/>
                        <a:p>
                          <a:r>
                            <a:rPr lang="en-GB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  <p:grpSp>
                  <p:nvGrpSpPr>
                    <p:cNvPr id="36" name="Ομάδα 35"/>
                    <p:cNvGrpSpPr/>
                    <p:nvPr/>
                  </p:nvGrpSpPr>
                  <p:grpSpPr>
                    <a:xfrm>
                      <a:off x="5849996" y="649577"/>
                      <a:ext cx="2776304" cy="378721"/>
                      <a:chOff x="5849996" y="649577"/>
                      <a:chExt cx="2776304" cy="378721"/>
                    </a:xfrm>
                  </p:grpSpPr>
                  <p:sp>
                    <p:nvSpPr>
                      <p:cNvPr id="42" name="TextBox 41"/>
                      <p:cNvSpPr txBox="1"/>
                      <p:nvPr/>
                    </p:nvSpPr>
                    <p:spPr>
                      <a:xfrm>
                        <a:off x="5849996" y="649577"/>
                        <a:ext cx="938590" cy="369332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rtlCol="0">
                        <a:spAutoFit/>
                      </a:bodyPr>
                      <a:lstStyle/>
                      <a:p>
                        <a:r>
                          <a:rPr lang="el-GR" b="1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a:t>Άνωση:</a:t>
                        </a:r>
                      </a:p>
                    </p:txBody>
                  </p:sp>
                  <mc:AlternateContent xmlns:mc="http://schemas.openxmlformats.org/markup-compatibility/2006" xmlns:a14="http://schemas.microsoft.com/office/drawing/2010/main">
                    <mc:Choice Requires="a14">
                      <p:sp>
                        <p:nvSpPr>
                          <p:cNvPr id="43" name="Ορθογώνιο 42"/>
                          <p:cNvSpPr/>
                          <p:nvPr/>
                        </p:nvSpPr>
                        <p:spPr>
                          <a:xfrm>
                            <a:off x="6723407" y="658966"/>
                            <a:ext cx="1902893" cy="369332"/>
                          </a:xfrm>
                          <a:prstGeom prst="rect">
                            <a:avLst/>
                          </a:prstGeom>
                        </p:spPr>
                        <p:txBody>
                          <a:bodyPr wrap="none">
                            <a:spAutoFit/>
                          </a:bodyPr>
                          <a:lstStyle/>
                          <a:p>
                            <a:pPr/>
                            <a14:m>
                              <m:oMathPara xmlns:m="http://schemas.openxmlformats.org/officeDocument/2006/math">
                                <m:oMathParaPr>
                                  <m:jc m:val="centerGroup"/>
                                </m:oMathParaPr>
                                <m:oMath xmlns:m="http://schemas.openxmlformats.org/officeDocument/2006/math">
                                  <m:sSub>
                                    <m:sSubPr>
                                      <m:ctrlPr>
                                        <a:rPr lang="el-GR" b="1" i="1" smtClean="0">
                                          <a:solidFill>
                                            <a:srgbClr val="000099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1" i="1" smtClean="0">
                                          <a:solidFill>
                                            <a:srgbClr val="000099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𝑭</m:t>
                                      </m:r>
                                    </m:e>
                                    <m:sub>
                                      <m:r>
                                        <a:rPr lang="en-US" b="1" i="1">
                                          <a:solidFill>
                                            <a:srgbClr val="000099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𝑩</m:t>
                                      </m:r>
                                    </m:sub>
                                  </m:sSub>
                                  <m:r>
                                    <a:rPr lang="en-US" b="1" i="1" smtClean="0">
                                      <a:solidFill>
                                        <a:srgbClr val="000099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=</m:t>
                                  </m:r>
                                  <m:sSub>
                                    <m:sSubPr>
                                      <m:ctrlPr>
                                        <a:rPr lang="el-GR" b="1" i="1">
                                          <a:solidFill>
                                            <a:srgbClr val="000099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l-GR" b="1" i="1">
                                          <a:solidFill>
                                            <a:srgbClr val="000099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𝝆</m:t>
                                      </m:r>
                                    </m:e>
                                    <m:sub>
                                      <m:r>
                                        <a:rPr lang="el-GR" b="1" i="1">
                                          <a:solidFill>
                                            <a:srgbClr val="000099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𝝊</m:t>
                                      </m:r>
                                    </m:sub>
                                  </m:sSub>
                                  <m:sSub>
                                    <m:sSubPr>
                                      <m:ctrlPr>
                                        <a:rPr lang="el-GR" b="1" i="1">
                                          <a:solidFill>
                                            <a:srgbClr val="000099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1" i="1">
                                          <a:solidFill>
                                            <a:srgbClr val="000099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𝒈</m:t>
                                      </m:r>
                                      <m:r>
                                        <a:rPr lang="en-US" b="1" i="1">
                                          <a:solidFill>
                                            <a:srgbClr val="000099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𝑽</m:t>
                                      </m:r>
                                    </m:e>
                                    <m:sub>
                                      <m:r>
                                        <a:rPr lang="el-GR" b="1" i="0" smtClean="0">
                                          <a:solidFill>
                                            <a:srgbClr val="000099"/>
                                          </a:solidFill>
                                          <a:effectLst/>
                                          <a:latin typeface="Cambria Math" panose="02040503050406030204" pitchFamily="18" charset="0"/>
                                        </a:rPr>
                                        <m:t>𝛔</m:t>
                                      </m:r>
                                    </m:sub>
                                  </m:sSub>
                                  <m:r>
                                    <a:rPr lang="el-GR" b="1" i="1" smtClean="0">
                                      <a:solidFill>
                                        <a:srgbClr val="000099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   </m:t>
                                  </m:r>
                                  <m:r>
                                    <a:rPr lang="el-GR" b="1" i="1" smtClean="0">
                                      <a:solidFill>
                                        <a:srgbClr val="000099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⇒</m:t>
                                  </m:r>
                                </m:oMath>
                              </m:oMathPara>
                            </a14:m>
                            <a:endParaRPr lang="el-GR" dirty="0">
                              <a:solidFill>
                                <a:srgbClr val="000099"/>
                              </a:solidFill>
                              <a:effectLst/>
                            </a:endParaRPr>
                          </a:p>
                        </p:txBody>
                      </p:sp>
                    </mc:Choice>
                    <mc:Fallback xmlns="">
                      <p:sp>
                        <p:nvSpPr>
                          <p:cNvPr id="43" name="Ορθογώνιο 42"/>
                          <p:cNvSpPr>
                            <a:spLocks noRot="1" noChangeAspect="1" noMove="1" noResize="1" noEditPoints="1" noAdjustHandles="1" noChangeArrowheads="1" noChangeShapeType="1" noTextEdit="1"/>
                          </p:cNvSpPr>
                          <p:nvPr/>
                        </p:nvSpPr>
                        <p:spPr>
                          <a:xfrm>
                            <a:off x="6723407" y="658966"/>
                            <a:ext cx="1902893" cy="369332"/>
                          </a:xfrm>
                          <a:prstGeom prst="rect">
                            <a:avLst/>
                          </a:prstGeom>
                          <a:blipFill>
                            <a:blip r:embed="rId5"/>
                            <a:stretch>
                              <a:fillRect b="-6557"/>
                            </a:stretch>
                          </a:blipFill>
                        </p:spPr>
                        <p:txBody>
                          <a:bodyPr/>
                          <a:lstStyle/>
                          <a:p>
                            <a:r>
                              <a:rPr lang="en-GB">
                                <a:noFill/>
                              </a:rPr>
                              <a:t> </a:t>
                            </a:r>
                          </a:p>
                        </p:txBody>
                      </p:sp>
                    </mc:Fallback>
                  </mc:AlternateContent>
                </p:grpSp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37" name="TextBox 36"/>
                        <p:cNvSpPr txBox="1"/>
                        <p:nvPr/>
                      </p:nvSpPr>
                      <p:spPr>
                        <a:xfrm>
                          <a:off x="8684232" y="695743"/>
                          <a:ext cx="1360822" cy="276999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lIns="0" tIns="0" rIns="0" bIns="0" rtlCol="0">
                          <a:spAutoFit/>
                        </a:bodyPr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l-GR" b="1" i="1" smtClean="0">
                                        <a:solidFill>
                                          <a:srgbClr val="000099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1" i="1" smtClean="0">
                                        <a:solidFill>
                                          <a:srgbClr val="000099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𝑭</m:t>
                                    </m:r>
                                  </m:e>
                                  <m:sub>
                                    <m:r>
                                      <a:rPr lang="en-US" b="1" i="0" smtClean="0">
                                        <a:solidFill>
                                          <a:srgbClr val="000099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𝐁</m:t>
                                    </m:r>
                                  </m:sub>
                                </m:sSub>
                                <m:r>
                                  <a:rPr lang="el-GR" b="1" i="1" smtClean="0">
                                    <a:solidFill>
                                      <a:srgbClr val="000099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el-GR" b="1" i="1" smtClean="0">
                                        <a:solidFill>
                                          <a:srgbClr val="000099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l-GR" b="1" i="1" smtClean="0">
                                        <a:solidFill>
                                          <a:srgbClr val="000099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𝝆</m:t>
                                    </m:r>
                                  </m:e>
                                  <m:sub>
                                    <m:r>
                                      <a:rPr lang="el-GR" b="1" i="1" smtClean="0">
                                        <a:solidFill>
                                          <a:srgbClr val="000099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𝝊</m:t>
                                    </m:r>
                                  </m:sub>
                                </m:sSub>
                                <m:r>
                                  <a:rPr lang="en-US" b="1" i="1" smtClean="0">
                                    <a:solidFill>
                                      <a:srgbClr val="000099"/>
                                    </a:solidFill>
                                    <a:latin typeface="Cambria Math" panose="02040503050406030204" pitchFamily="18" charset="0"/>
                                  </a:rPr>
                                  <m:t>𝒈𝑨𝑯</m:t>
                                </m:r>
                              </m:oMath>
                            </m:oMathPara>
                          </a14:m>
                          <a:endParaRPr lang="el-GR" b="1" dirty="0">
                            <a:solidFill>
                              <a:srgbClr val="000099"/>
                            </a:solidFill>
                          </a:endParaRPr>
                        </a:p>
                      </p:txBody>
                    </p:sp>
                  </mc:Choice>
                  <mc:Fallback xmlns="">
                    <p:sp>
                      <p:nvSpPr>
                        <p:cNvPr id="37" name="TextBox 36"/>
                        <p:cNvSpPr txBox="1"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>
                          <a:off x="8684232" y="695743"/>
                          <a:ext cx="1360822" cy="276999"/>
                        </a:xfrm>
                        <a:prstGeom prst="rect">
                          <a:avLst/>
                        </a:prstGeom>
                        <a:blipFill>
                          <a:blip r:embed="rId6"/>
                          <a:stretch>
                            <a:fillRect l="-4036" r="-5830" b="-35556"/>
                          </a:stretch>
                        </a:blipFill>
                      </p:spPr>
                      <p:txBody>
                        <a:bodyPr/>
                        <a:lstStyle/>
                        <a:p>
                          <a:r>
                            <a:rPr lang="en-GB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38" name="TextBox 37"/>
                        <p:cNvSpPr txBox="1"/>
                        <p:nvPr/>
                      </p:nvSpPr>
                      <p:spPr>
                        <a:xfrm>
                          <a:off x="5849996" y="1087439"/>
                          <a:ext cx="1929694" cy="670761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lIns="0" tIns="0" rIns="0" bIns="0" rtlCol="0">
                          <a:spAutoFit/>
                        </a:bodyPr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nary>
                                  <m:naryPr>
                                    <m:chr m:val="∑"/>
                                    <m:subHide m:val="on"/>
                                    <m:supHide m:val="on"/>
                                    <m:ctrlPr>
                                      <a:rPr lang="el-GR" b="1" i="1" smtClean="0">
                                        <a:solidFill>
                                          <a:srgbClr val="000099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/>
                                  <m:sup/>
                                  <m:e>
                                    <m:sSub>
                                      <m:sSubPr>
                                        <m:ctrlPr>
                                          <a:rPr lang="el-GR" b="1" i="1" smtClean="0">
                                            <a:solidFill>
                                              <a:srgbClr val="000099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b="1" i="1" smtClean="0">
                                            <a:solidFill>
                                              <a:srgbClr val="000099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𝑭</m:t>
                                        </m:r>
                                      </m:e>
                                      <m:sub>
                                        <m:r>
                                          <a:rPr lang="en-US" b="1" i="1" smtClean="0">
                                            <a:solidFill>
                                              <a:srgbClr val="000099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𝒚</m:t>
                                        </m:r>
                                      </m:sub>
                                    </m:sSub>
                                  </m:e>
                                </m:nary>
                                <m:r>
                                  <a:rPr lang="en-US" b="1" i="1" smtClean="0">
                                    <a:solidFill>
                                      <a:srgbClr val="000099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en-US" b="1" i="1" smtClean="0">
                                        <a:solidFill>
                                          <a:srgbClr val="000099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1" i="1" smtClean="0">
                                        <a:solidFill>
                                          <a:srgbClr val="000099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𝑭</m:t>
                                    </m:r>
                                  </m:e>
                                  <m:sub>
                                    <m:r>
                                      <a:rPr lang="en-US" b="1" i="1" smtClean="0">
                                        <a:solidFill>
                                          <a:srgbClr val="000099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𝑩</m:t>
                                    </m:r>
                                  </m:sub>
                                </m:sSub>
                                <m:r>
                                  <a:rPr lang="en-US" b="1" i="1" smtClean="0">
                                    <a:solidFill>
                                      <a:srgbClr val="000099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b="1" i="1" smtClean="0">
                                    <a:solidFill>
                                      <a:srgbClr val="000099"/>
                                    </a:solidFill>
                                    <a:latin typeface="Cambria Math" panose="02040503050406030204" pitchFamily="18" charset="0"/>
                                  </a:rPr>
                                  <m:t>𝒘</m:t>
                                </m:r>
                                <m:r>
                                  <a:rPr lang="en-US" b="1" i="1" smtClean="0">
                                    <a:solidFill>
                                      <a:srgbClr val="000099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</m:oMath>
                            </m:oMathPara>
                          </a14:m>
                          <a:endParaRPr lang="el-GR" b="1" dirty="0">
                            <a:solidFill>
                              <a:srgbClr val="000099"/>
                            </a:solidFill>
                          </a:endParaRPr>
                        </a:p>
                      </p:txBody>
                    </p:sp>
                  </mc:Choice>
                  <mc:Fallback xmlns="">
                    <p:sp>
                      <p:nvSpPr>
                        <p:cNvPr id="38" name="TextBox 37"/>
                        <p:cNvSpPr txBox="1"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>
                          <a:off x="5849996" y="1087439"/>
                          <a:ext cx="1929694" cy="670761"/>
                        </a:xfrm>
                        <a:prstGeom prst="rect">
                          <a:avLst/>
                        </a:prstGeom>
                        <a:blipFill>
                          <a:blip r:embed="rId7"/>
                          <a:stretch>
                            <a:fillRect/>
                          </a:stretch>
                        </a:blipFill>
                      </p:spPr>
                      <p:txBody>
                        <a:bodyPr/>
                        <a:lstStyle/>
                        <a:p>
                          <a:r>
                            <a:rPr lang="en-GB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39" name="Ορθογώνιο 38"/>
                        <p:cNvSpPr/>
                        <p:nvPr/>
                      </p:nvSpPr>
                      <p:spPr>
                        <a:xfrm>
                          <a:off x="7686576" y="1163507"/>
                          <a:ext cx="2234779" cy="369332"/>
                        </a:xfrm>
                        <a:prstGeom prst="rect">
                          <a:avLst/>
                        </a:prstGeom>
                      </p:spPr>
                      <p:txBody>
                        <a:bodyPr wrap="none">
                          <a:spAutoFit/>
                        </a:bodyPr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l-GR" b="1" i="1" smtClean="0">
                                        <a:solidFill>
                                          <a:srgbClr val="000099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l-GR" b="1" i="1">
                                        <a:solidFill>
                                          <a:srgbClr val="000099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𝝆</m:t>
                                    </m:r>
                                  </m:e>
                                  <m:sub>
                                    <m:r>
                                      <a:rPr lang="el-GR" b="1" i="1">
                                        <a:solidFill>
                                          <a:srgbClr val="000099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𝝊</m:t>
                                    </m:r>
                                  </m:sub>
                                </m:sSub>
                                <m:r>
                                  <a:rPr lang="en-US" b="1" i="1">
                                    <a:solidFill>
                                      <a:srgbClr val="000099"/>
                                    </a:solidFill>
                                    <a:latin typeface="Cambria Math" panose="02040503050406030204" pitchFamily="18" charset="0"/>
                                  </a:rPr>
                                  <m:t>𝒈𝑨</m:t>
                                </m:r>
                                <m:r>
                                  <a:rPr lang="en-US" b="1" i="1" smtClean="0">
                                    <a:solidFill>
                                      <a:srgbClr val="000099"/>
                                    </a:solidFill>
                                    <a:latin typeface="Cambria Math" panose="02040503050406030204" pitchFamily="18" charset="0"/>
                                  </a:rPr>
                                  <m:t>𝑯</m:t>
                                </m:r>
                                <m:r>
                                  <a:rPr lang="en-US" b="1" i="1">
                                    <a:solidFill>
                                      <a:srgbClr val="000099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el-GR" b="1" i="1">
                                        <a:solidFill>
                                          <a:srgbClr val="000099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l-GR" b="1" i="1">
                                        <a:solidFill>
                                          <a:srgbClr val="000099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𝝆</m:t>
                                    </m:r>
                                  </m:e>
                                  <m:sub>
                                    <m:r>
                                      <a:rPr lang="el-GR" b="1" i="1">
                                        <a:solidFill>
                                          <a:srgbClr val="000099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𝝈</m:t>
                                    </m:r>
                                  </m:sub>
                                </m:sSub>
                                <m:r>
                                  <a:rPr lang="en-US" b="1" i="1">
                                    <a:solidFill>
                                      <a:srgbClr val="000099"/>
                                    </a:solidFill>
                                    <a:latin typeface="Cambria Math" panose="02040503050406030204" pitchFamily="18" charset="0"/>
                                  </a:rPr>
                                  <m:t>𝒈𝑨</m:t>
                                </m:r>
                                <m:r>
                                  <a:rPr lang="en-US" b="1" i="1" smtClean="0">
                                    <a:solidFill>
                                      <a:srgbClr val="000099"/>
                                    </a:solidFill>
                                    <a:latin typeface="Cambria Math" panose="02040503050406030204" pitchFamily="18" charset="0"/>
                                  </a:rPr>
                                  <m:t>𝑯</m:t>
                                </m:r>
                                <m:r>
                                  <a:rPr lang="en-US" b="1" i="1">
                                    <a:solidFill>
                                      <a:srgbClr val="000099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</m:oMath>
                            </m:oMathPara>
                          </a14:m>
                          <a:endParaRPr lang="el-GR" b="1" dirty="0">
                            <a:solidFill>
                              <a:srgbClr val="000099"/>
                            </a:solidFill>
                          </a:endParaRPr>
                        </a:p>
                      </p:txBody>
                    </p:sp>
                  </mc:Choice>
                  <mc:Fallback xmlns="">
                    <p:sp>
                      <p:nvSpPr>
                        <p:cNvPr id="39" name="Ορθογώνιο 38"/>
                        <p:cNvSpPr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>
                          <a:off x="7686576" y="1163507"/>
                          <a:ext cx="2234779" cy="369332"/>
                        </a:xfrm>
                        <a:prstGeom prst="rect">
                          <a:avLst/>
                        </a:prstGeom>
                        <a:blipFill>
                          <a:blip r:embed="rId8"/>
                          <a:stretch>
                            <a:fillRect b="-13333"/>
                          </a:stretch>
                        </a:blipFill>
                      </p:spPr>
                      <p:txBody>
                        <a:bodyPr/>
                        <a:lstStyle/>
                        <a:p>
                          <a:r>
                            <a:rPr lang="en-GB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40" name="Ορθογώνιο 39"/>
                        <p:cNvSpPr/>
                        <p:nvPr/>
                      </p:nvSpPr>
                      <p:spPr>
                        <a:xfrm>
                          <a:off x="9651439" y="1140061"/>
                          <a:ext cx="2169889" cy="369332"/>
                        </a:xfrm>
                        <a:prstGeom prst="rect">
                          <a:avLst/>
                        </a:prstGeom>
                      </p:spPr>
                      <p:txBody>
                        <a:bodyPr wrap="none">
                          <a:spAutoFit/>
                        </a:bodyPr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d>
                                  <m:dPr>
                                    <m:ctrlPr>
                                      <a:rPr lang="en-US" b="1" i="1" smtClean="0">
                                        <a:solidFill>
                                          <a:srgbClr val="000099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el-GR" b="1" i="1">
                                            <a:solidFill>
                                              <a:srgbClr val="000099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l-GR" b="1" i="1">
                                            <a:solidFill>
                                              <a:srgbClr val="000099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𝝆</m:t>
                                        </m:r>
                                      </m:e>
                                      <m:sub>
                                        <m:r>
                                          <a:rPr lang="el-GR" b="1" i="1">
                                            <a:solidFill>
                                              <a:srgbClr val="000099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𝝊</m:t>
                                        </m:r>
                                      </m:sub>
                                    </m:sSub>
                                    <m:r>
                                      <a:rPr lang="en-US" b="1" i="1">
                                        <a:solidFill>
                                          <a:srgbClr val="000099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sSub>
                                      <m:sSubPr>
                                        <m:ctrlPr>
                                          <a:rPr lang="el-GR" b="1" i="1">
                                            <a:solidFill>
                                              <a:srgbClr val="000099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l-GR" b="1" i="1">
                                            <a:solidFill>
                                              <a:srgbClr val="000099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𝝆</m:t>
                                        </m:r>
                                      </m:e>
                                      <m:sub>
                                        <m:r>
                                          <a:rPr lang="el-GR" b="1" i="1">
                                            <a:solidFill>
                                              <a:srgbClr val="000099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𝝈</m:t>
                                        </m:r>
                                      </m:sub>
                                    </m:sSub>
                                  </m:e>
                                </m:d>
                                <m:r>
                                  <a:rPr lang="en-US" b="1" i="1">
                                    <a:solidFill>
                                      <a:srgbClr val="000099"/>
                                    </a:solidFill>
                                    <a:latin typeface="Cambria Math" panose="02040503050406030204" pitchFamily="18" charset="0"/>
                                  </a:rPr>
                                  <m:t>𝒈𝑨</m:t>
                                </m:r>
                                <m:r>
                                  <a:rPr lang="en-US" b="1" i="1" smtClean="0">
                                    <a:solidFill>
                                      <a:srgbClr val="000099"/>
                                    </a:solidFill>
                                    <a:latin typeface="Cambria Math" panose="02040503050406030204" pitchFamily="18" charset="0"/>
                                  </a:rPr>
                                  <m:t>𝑯</m:t>
                                </m:r>
                                <m:r>
                                  <a:rPr lang="en-US" b="1" i="1" smtClean="0">
                                    <a:solidFill>
                                      <a:srgbClr val="000099"/>
                                    </a:solidFill>
                                    <a:latin typeface="Cambria Math" panose="02040503050406030204" pitchFamily="18" charset="0"/>
                                  </a:rPr>
                                  <m:t>    ⇒</m:t>
                                </m:r>
                              </m:oMath>
                            </m:oMathPara>
                          </a14:m>
                          <a:endParaRPr lang="el-GR" b="1" dirty="0">
                            <a:solidFill>
                              <a:srgbClr val="000099"/>
                            </a:solidFill>
                          </a:endParaRPr>
                        </a:p>
                      </p:txBody>
                    </p:sp>
                  </mc:Choice>
                  <mc:Fallback xmlns="">
                    <p:sp>
                      <p:nvSpPr>
                        <p:cNvPr id="40" name="Ορθογώνιο 39"/>
                        <p:cNvSpPr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>
                          <a:off x="9651439" y="1140061"/>
                          <a:ext cx="2169889" cy="369332"/>
                        </a:xfrm>
                        <a:prstGeom prst="rect">
                          <a:avLst/>
                        </a:prstGeom>
                        <a:blipFill>
                          <a:blip r:embed="rId9"/>
                          <a:stretch>
                            <a:fillRect b="-11475"/>
                          </a:stretch>
                        </a:blipFill>
                      </p:spPr>
                      <p:txBody>
                        <a:bodyPr/>
                        <a:lstStyle/>
                        <a:p>
                          <a:r>
                            <a:rPr lang="en-GB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41" name="Ορθογώνιο 40"/>
                        <p:cNvSpPr/>
                        <p:nvPr/>
                      </p:nvSpPr>
                      <p:spPr>
                        <a:xfrm>
                          <a:off x="6645277" y="1668048"/>
                          <a:ext cx="2737288" cy="369332"/>
                        </a:xfrm>
                        <a:prstGeom prst="rect">
                          <a:avLst/>
                        </a:prstGeom>
                      </p:spPr>
                      <p:txBody>
                        <a:bodyPr wrap="none">
                          <a:spAutoFit/>
                        </a:bodyPr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b="1" i="1" smtClean="0">
                                        <a:solidFill>
                                          <a:srgbClr val="000099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1" i="1">
                                        <a:solidFill>
                                          <a:srgbClr val="000099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𝑭</m:t>
                                    </m:r>
                                  </m:e>
                                  <m:sub>
                                    <m:r>
                                      <a:rPr lang="en-US" b="1" i="1">
                                        <a:solidFill>
                                          <a:srgbClr val="000099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𝑩</m:t>
                                    </m:r>
                                  </m:sub>
                                </m:sSub>
                                <m:r>
                                  <a:rPr lang="en-US" b="1" i="1">
                                    <a:solidFill>
                                      <a:srgbClr val="000099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b="1" i="1">
                                    <a:solidFill>
                                      <a:srgbClr val="000099"/>
                                    </a:solidFill>
                                    <a:latin typeface="Cambria Math" panose="02040503050406030204" pitchFamily="18" charset="0"/>
                                  </a:rPr>
                                  <m:t>𝒘</m:t>
                                </m:r>
                                <m:r>
                                  <a:rPr lang="en-US" b="1" i="1">
                                    <a:solidFill>
                                      <a:srgbClr val="000099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d>
                                  <m:dPr>
                                    <m:ctrlPr>
                                      <a:rPr lang="en-US" b="1" i="1">
                                        <a:solidFill>
                                          <a:srgbClr val="000099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el-GR" b="1" i="1">
                                            <a:solidFill>
                                              <a:srgbClr val="000099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l-GR" b="1" i="1">
                                            <a:solidFill>
                                              <a:srgbClr val="000099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𝝆</m:t>
                                        </m:r>
                                      </m:e>
                                      <m:sub>
                                        <m:r>
                                          <a:rPr lang="el-GR" b="1" i="1">
                                            <a:solidFill>
                                              <a:srgbClr val="000099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𝝊</m:t>
                                        </m:r>
                                      </m:sub>
                                    </m:sSub>
                                    <m:r>
                                      <a:rPr lang="en-US" b="1" i="1">
                                        <a:solidFill>
                                          <a:srgbClr val="000099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sSub>
                                      <m:sSubPr>
                                        <m:ctrlPr>
                                          <a:rPr lang="el-GR" b="1" i="1">
                                            <a:solidFill>
                                              <a:srgbClr val="000099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l-GR" b="1" i="1">
                                            <a:solidFill>
                                              <a:srgbClr val="000099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𝝆</m:t>
                                        </m:r>
                                      </m:e>
                                      <m:sub>
                                        <m:r>
                                          <a:rPr lang="el-GR" b="1" i="1">
                                            <a:solidFill>
                                              <a:srgbClr val="000099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𝝈</m:t>
                                        </m:r>
                                      </m:sub>
                                    </m:sSub>
                                  </m:e>
                                </m:d>
                                <m:r>
                                  <a:rPr lang="en-US" b="1" i="1">
                                    <a:solidFill>
                                      <a:srgbClr val="000099"/>
                                    </a:solidFill>
                                    <a:latin typeface="Cambria Math" panose="02040503050406030204" pitchFamily="18" charset="0"/>
                                  </a:rPr>
                                  <m:t>𝒈𝑨</m:t>
                                </m:r>
                                <m:r>
                                  <a:rPr lang="en-US" b="1" i="1" smtClean="0">
                                    <a:solidFill>
                                      <a:srgbClr val="000099"/>
                                    </a:solidFill>
                                    <a:latin typeface="Cambria Math" panose="02040503050406030204" pitchFamily="18" charset="0"/>
                                  </a:rPr>
                                  <m:t>𝑯</m:t>
                                </m:r>
                              </m:oMath>
                            </m:oMathPara>
                          </a14:m>
                          <a:endParaRPr lang="el-GR" b="1" dirty="0">
                            <a:solidFill>
                              <a:srgbClr val="000099"/>
                            </a:solidFill>
                          </a:endParaRPr>
                        </a:p>
                      </p:txBody>
                    </p:sp>
                  </mc:Choice>
                  <mc:Fallback xmlns="">
                    <p:sp>
                      <p:nvSpPr>
                        <p:cNvPr id="41" name="Ορθογώνιο 40"/>
                        <p:cNvSpPr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>
                          <a:off x="6645277" y="1668048"/>
                          <a:ext cx="2737288" cy="369332"/>
                        </a:xfrm>
                        <a:prstGeom prst="rect">
                          <a:avLst/>
                        </a:prstGeom>
                        <a:blipFill>
                          <a:blip r:embed="rId10"/>
                          <a:stretch>
                            <a:fillRect b="-13333"/>
                          </a:stretch>
                        </a:blipFill>
                      </p:spPr>
                      <p:txBody>
                        <a:bodyPr/>
                        <a:lstStyle/>
                        <a:p>
                          <a:r>
                            <a:rPr lang="en-GB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</p:grpSp>
              <p:sp>
                <p:nvSpPr>
                  <p:cNvPr id="30" name="TextBox 29"/>
                  <p:cNvSpPr txBox="1"/>
                  <p:nvPr/>
                </p:nvSpPr>
                <p:spPr>
                  <a:xfrm>
                    <a:off x="949284" y="5720855"/>
                    <a:ext cx="1055097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l-GR" sz="2400" b="1" i="1" dirty="0" err="1">
                        <a:solidFill>
                          <a:srgbClr val="0000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ρ</a:t>
                    </a:r>
                    <a:r>
                      <a:rPr lang="el-GR" sz="2400" b="1" baseline="-25000" dirty="0" err="1">
                        <a:solidFill>
                          <a:srgbClr val="0000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σ</a:t>
                    </a:r>
                    <a:r>
                      <a:rPr lang="el-GR" sz="2400" b="1" dirty="0">
                        <a:solidFill>
                          <a:srgbClr val="0000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&gt; </a:t>
                    </a:r>
                    <a:r>
                      <a:rPr lang="el-GR" sz="2400" b="1" i="1" dirty="0" err="1">
                        <a:solidFill>
                          <a:srgbClr val="0000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ρ</a:t>
                    </a:r>
                    <a:r>
                      <a:rPr lang="el-GR" sz="2400" b="1" baseline="-25000" dirty="0" err="1">
                        <a:solidFill>
                          <a:srgbClr val="0000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υ</a:t>
                    </a:r>
                    <a:endParaRPr lang="el-GR" sz="2400" b="1" i="1" dirty="0">
                      <a:solidFill>
                        <a:srgbClr val="000099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31" name="Ορθογώνιο 30"/>
                      <p:cNvSpPr/>
                      <p:nvPr/>
                    </p:nvSpPr>
                    <p:spPr>
                      <a:xfrm>
                        <a:off x="-10660" y="6404089"/>
                        <a:ext cx="2630720" cy="369332"/>
                      </a:xfrm>
                      <a:prstGeom prst="rect">
                        <a:avLst/>
                      </a:prstGeom>
                    </p:spPr>
                    <p:txBody>
                      <a:bodyPr wrap="none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b="1" i="1" smtClean="0">
                                      <a:solidFill>
                                        <a:srgbClr val="000099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1" i="1">
                                      <a:solidFill>
                                        <a:srgbClr val="000099"/>
                                      </a:solidFill>
                                      <a:latin typeface="Cambria Math" panose="02040503050406030204" pitchFamily="18" charset="0"/>
                                    </a:rPr>
                                    <m:t>𝑭</m:t>
                                  </m:r>
                                </m:e>
                                <m:sub>
                                  <m:r>
                                    <a:rPr lang="en-US" b="1" i="1">
                                      <a:solidFill>
                                        <a:srgbClr val="000099"/>
                                      </a:solidFill>
                                      <a:latin typeface="Cambria Math" panose="02040503050406030204" pitchFamily="18" charset="0"/>
                                    </a:rPr>
                                    <m:t>𝑩</m:t>
                                  </m:r>
                                </m:sub>
                              </m:sSub>
                              <m:r>
                                <a:rPr lang="en-US" b="1" i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1" i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𝒘</m:t>
                              </m:r>
                              <m:r>
                                <a:rPr lang="en-US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&lt;</m:t>
                              </m:r>
                              <m:r>
                                <a:rPr lang="en-US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  <m:r>
                                <a:rPr lang="en-US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   ⇒</m:t>
                              </m:r>
                              <m:sSub>
                                <m:sSubPr>
                                  <m:ctrlPr>
                                    <a:rPr lang="en-US" b="1" i="1">
                                      <a:solidFill>
                                        <a:srgbClr val="000099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1" i="1">
                                      <a:solidFill>
                                        <a:srgbClr val="000099"/>
                                      </a:solidFill>
                                      <a:latin typeface="Cambria Math" panose="02040503050406030204" pitchFamily="18" charset="0"/>
                                    </a:rPr>
                                    <m:t>𝑭</m:t>
                                  </m:r>
                                </m:e>
                                <m:sub>
                                  <m:r>
                                    <a:rPr lang="en-US" b="1" i="1">
                                      <a:solidFill>
                                        <a:srgbClr val="000099"/>
                                      </a:solidFill>
                                      <a:latin typeface="Cambria Math" panose="02040503050406030204" pitchFamily="18" charset="0"/>
                                    </a:rPr>
                                    <m:t>𝑩</m:t>
                                  </m:r>
                                </m:sub>
                              </m:sSub>
                              <m:r>
                                <a:rPr lang="en-US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&lt;</m:t>
                              </m:r>
                              <m:r>
                                <a:rPr lang="en-US" b="1" i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𝒘</m:t>
                              </m:r>
                            </m:oMath>
                          </m:oMathPara>
                        </a14:m>
                        <a:endParaRPr lang="el-GR" dirty="0">
                          <a:solidFill>
                            <a:srgbClr val="000099"/>
                          </a:solidFill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31" name="Ορθογώνιο 30"/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-10660" y="6404089"/>
                        <a:ext cx="2630720" cy="369332"/>
                      </a:xfrm>
                      <a:prstGeom prst="rect">
                        <a:avLst/>
                      </a:prstGeom>
                      <a:blipFill>
                        <a:blip r:embed="rId11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n-GB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</p:grpSp>
            <p:grpSp>
              <p:nvGrpSpPr>
                <p:cNvPr id="7" name="Ομάδα 6"/>
                <p:cNvGrpSpPr/>
                <p:nvPr/>
              </p:nvGrpSpPr>
              <p:grpSpPr>
                <a:xfrm>
                  <a:off x="4749428" y="2544978"/>
                  <a:ext cx="2207964" cy="3187601"/>
                  <a:chOff x="316154" y="1513870"/>
                  <a:chExt cx="3716587" cy="3101593"/>
                </a:xfrm>
              </p:grpSpPr>
              <p:grpSp>
                <p:nvGrpSpPr>
                  <p:cNvPr id="22" name="Ομάδα 21"/>
                  <p:cNvGrpSpPr/>
                  <p:nvPr/>
                </p:nvGrpSpPr>
                <p:grpSpPr>
                  <a:xfrm>
                    <a:off x="316155" y="1513870"/>
                    <a:ext cx="3716586" cy="3047999"/>
                    <a:chOff x="316155" y="2074984"/>
                    <a:chExt cx="3716586" cy="3047999"/>
                  </a:xfrm>
                </p:grpSpPr>
                <p:grpSp>
                  <p:nvGrpSpPr>
                    <p:cNvPr id="24" name="Ομάδα 23"/>
                    <p:cNvGrpSpPr/>
                    <p:nvPr/>
                  </p:nvGrpSpPr>
                  <p:grpSpPr>
                    <a:xfrm>
                      <a:off x="316155" y="2074984"/>
                      <a:ext cx="3716586" cy="3047999"/>
                      <a:chOff x="4618522" y="2004646"/>
                      <a:chExt cx="3716586" cy="3047999"/>
                    </a:xfrm>
                  </p:grpSpPr>
                  <p:sp>
                    <p:nvSpPr>
                      <p:cNvPr id="26" name="Κύλινδρος 25"/>
                      <p:cNvSpPr/>
                      <p:nvPr/>
                    </p:nvSpPr>
                    <p:spPr>
                      <a:xfrm>
                        <a:off x="4618522" y="2121876"/>
                        <a:ext cx="3716586" cy="2930769"/>
                      </a:xfrm>
                      <a:prstGeom prst="can">
                        <a:avLst/>
                      </a:prstGeom>
                      <a:solidFill>
                        <a:schemeClr val="accent1">
                          <a:alpha val="54000"/>
                        </a:schemeClr>
                      </a:solidFill>
                      <a:ln w="57150"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  <p:cxnSp>
                    <p:nvCxnSpPr>
                      <p:cNvPr id="27" name="Ευθεία γραμμή σύνδεσης 26"/>
                      <p:cNvCxnSpPr/>
                      <p:nvPr/>
                    </p:nvCxnSpPr>
                    <p:spPr>
                      <a:xfrm flipV="1">
                        <a:off x="4618522" y="2004646"/>
                        <a:ext cx="0" cy="633046"/>
                      </a:xfrm>
                      <a:prstGeom prst="line">
                        <a:avLst/>
                      </a:prstGeom>
                      <a:ln w="5715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28" name="Ευθεία γραμμή σύνδεσης 27"/>
                      <p:cNvCxnSpPr/>
                      <p:nvPr/>
                    </p:nvCxnSpPr>
                    <p:spPr>
                      <a:xfrm flipV="1">
                        <a:off x="8334732" y="2004647"/>
                        <a:ext cx="0" cy="633046"/>
                      </a:xfrm>
                      <a:prstGeom prst="line">
                        <a:avLst/>
                      </a:prstGeom>
                      <a:ln w="5715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sp>
                  <p:nvSpPr>
                    <p:cNvPr id="25" name="TextBox 24"/>
                    <p:cNvSpPr txBox="1"/>
                    <p:nvPr/>
                  </p:nvSpPr>
                  <p:spPr>
                    <a:xfrm>
                      <a:off x="405432" y="2839434"/>
                      <a:ext cx="680507" cy="456283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l-GR" sz="2000" b="1" i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ρ</a:t>
                      </a:r>
                      <a:r>
                        <a:rPr lang="el-GR" sz="2000" b="1" baseline="-25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υ</a:t>
                      </a:r>
                      <a:endParaRPr lang="el-GR" sz="2000" b="1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p:txBody>
                </p:sp>
              </p:grpSp>
              <p:sp>
                <p:nvSpPr>
                  <p:cNvPr id="23" name="Τόξο 22"/>
                  <p:cNvSpPr/>
                  <p:nvPr/>
                </p:nvSpPr>
                <p:spPr>
                  <a:xfrm>
                    <a:off x="316154" y="3895463"/>
                    <a:ext cx="3708001" cy="720000"/>
                  </a:xfrm>
                  <a:prstGeom prst="arc">
                    <a:avLst>
                      <a:gd name="adj1" fmla="val 10826370"/>
                      <a:gd name="adj2" fmla="val 0"/>
                    </a:avLst>
                  </a:prstGeom>
                  <a:ln w="38100">
                    <a:solidFill>
                      <a:schemeClr val="tx1">
                        <a:lumMod val="50000"/>
                        <a:lumOff val="50000"/>
                      </a:schemeClr>
                    </a:solidFill>
                    <a:prstDash val="sysDash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grpSp>
              <p:nvGrpSpPr>
                <p:cNvPr id="8" name="Ομάδα 7"/>
                <p:cNvGrpSpPr/>
                <p:nvPr/>
              </p:nvGrpSpPr>
              <p:grpSpPr>
                <a:xfrm>
                  <a:off x="5581446" y="3375345"/>
                  <a:ext cx="587244" cy="1333822"/>
                  <a:chOff x="5628338" y="3375345"/>
                  <a:chExt cx="587244" cy="1333822"/>
                </a:xfrm>
              </p:grpSpPr>
              <p:sp>
                <p:nvSpPr>
                  <p:cNvPr id="20" name="Κύλινδρος 19"/>
                  <p:cNvSpPr/>
                  <p:nvPr/>
                </p:nvSpPr>
                <p:spPr>
                  <a:xfrm>
                    <a:off x="5628338" y="3375345"/>
                    <a:ext cx="587244" cy="1333822"/>
                  </a:xfrm>
                  <a:prstGeom prst="can">
                    <a:avLst/>
                  </a:prstGeom>
                  <a:gradFill flip="none" rotWithShape="1">
                    <a:gsLst>
                      <a:gs pos="87000">
                        <a:schemeClr val="accent2"/>
                      </a:gs>
                      <a:gs pos="22000">
                        <a:schemeClr val="accent4">
                          <a:lumMod val="75000"/>
                        </a:schemeClr>
                      </a:gs>
                    </a:gsLst>
                    <a:lin ang="10800000" scaled="1"/>
                    <a:tileRect/>
                  </a:gradFill>
                  <a:ln w="1905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21" name="Οβάλ 20"/>
                  <p:cNvSpPr/>
                  <p:nvPr/>
                </p:nvSpPr>
                <p:spPr>
                  <a:xfrm>
                    <a:off x="5873489" y="4008457"/>
                    <a:ext cx="72000" cy="72000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sp>
              <p:nvSpPr>
                <p:cNvPr id="9" name="TextBox 8"/>
                <p:cNvSpPr txBox="1"/>
                <p:nvPr/>
              </p:nvSpPr>
              <p:spPr>
                <a:xfrm>
                  <a:off x="5417887" y="5732579"/>
                  <a:ext cx="1055097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l-GR" sz="2400" b="1" i="1" dirty="0" err="1">
                      <a:solidFill>
                        <a:srgbClr val="000099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ρ</a:t>
                  </a:r>
                  <a:r>
                    <a:rPr lang="el-GR" sz="2400" b="1" baseline="-25000" dirty="0" err="1">
                      <a:solidFill>
                        <a:srgbClr val="000099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σ</a:t>
                  </a:r>
                  <a:r>
                    <a:rPr lang="el-GR" sz="2400" b="1" dirty="0">
                      <a:solidFill>
                        <a:srgbClr val="000099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en-US" sz="2400" b="1" dirty="0">
                      <a:solidFill>
                        <a:srgbClr val="000099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=</a:t>
                  </a:r>
                  <a:r>
                    <a:rPr lang="el-GR" sz="2400" b="1" dirty="0">
                      <a:solidFill>
                        <a:srgbClr val="000099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el-GR" sz="2400" b="1" i="1" dirty="0" err="1">
                      <a:solidFill>
                        <a:srgbClr val="000099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ρ</a:t>
                  </a:r>
                  <a:r>
                    <a:rPr lang="el-GR" sz="2400" b="1" baseline="-25000" dirty="0" err="1">
                      <a:solidFill>
                        <a:srgbClr val="000099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υ</a:t>
                  </a:r>
                  <a:endParaRPr lang="el-GR" sz="2400" b="1" i="1" dirty="0">
                    <a:solidFill>
                      <a:srgbClr val="000099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grpSp>
              <p:nvGrpSpPr>
                <p:cNvPr id="10" name="Ομάδα 9"/>
                <p:cNvGrpSpPr/>
                <p:nvPr/>
              </p:nvGrpSpPr>
              <p:grpSpPr>
                <a:xfrm>
                  <a:off x="4737186" y="3597605"/>
                  <a:ext cx="2630720" cy="3175817"/>
                  <a:chOff x="4737186" y="3597605"/>
                  <a:chExt cx="2630720" cy="3175817"/>
                </a:xfrm>
              </p:grpSpPr>
              <p:grpSp>
                <p:nvGrpSpPr>
                  <p:cNvPr id="13" name="Ομάδα 12"/>
                  <p:cNvGrpSpPr/>
                  <p:nvPr/>
                </p:nvGrpSpPr>
                <p:grpSpPr>
                  <a:xfrm>
                    <a:off x="5793429" y="3597605"/>
                    <a:ext cx="480131" cy="422315"/>
                    <a:chOff x="4103305" y="3808879"/>
                    <a:chExt cx="480131" cy="422315"/>
                  </a:xfrm>
                </p:grpSpPr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18" name="Ορθογώνιο 17"/>
                        <p:cNvSpPr/>
                        <p:nvPr/>
                      </p:nvSpPr>
                      <p:spPr>
                        <a:xfrm>
                          <a:off x="4103305" y="3808879"/>
                          <a:ext cx="480131" cy="338554"/>
                        </a:xfrm>
                        <a:prstGeom prst="rect">
                          <a:avLst/>
                        </a:prstGeom>
                      </p:spPr>
                      <p:txBody>
                        <a:bodyPr wrap="none">
                          <a:spAutoFit/>
                        </a:bodyPr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l-GR" sz="1600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600" b="1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𝑭</m:t>
                                    </m:r>
                                  </m:e>
                                  <m:sub>
                                    <m:r>
                                      <a:rPr lang="en-US" sz="1600" b="1" i="1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𝑩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l-GR" sz="1600" dirty="0">
                            <a:solidFill>
                              <a:schemeClr val="tx1"/>
                            </a:solidFill>
                          </a:endParaRPr>
                        </a:p>
                      </p:txBody>
                    </p:sp>
                  </mc:Choice>
                  <mc:Fallback xmlns="">
                    <p:sp>
                      <p:nvSpPr>
                        <p:cNvPr id="18" name="Ορθογώνιο 17"/>
                        <p:cNvSpPr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>
                          <a:off x="4103305" y="3808879"/>
                          <a:ext cx="480131" cy="338554"/>
                        </a:xfrm>
                        <a:prstGeom prst="rect">
                          <a:avLst/>
                        </a:prstGeom>
                        <a:blipFill>
                          <a:blip r:embed="rId12"/>
                          <a:stretch>
                            <a:fillRect/>
                          </a:stretch>
                        </a:blipFill>
                      </p:spPr>
                      <p:txBody>
                        <a:bodyPr/>
                        <a:lstStyle/>
                        <a:p>
                          <a:r>
                            <a:rPr lang="el-GR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  <p:cxnSp>
                  <p:nvCxnSpPr>
                    <p:cNvPr id="19" name="Ευθύγραμμο βέλος σύνδεσης 18"/>
                    <p:cNvCxnSpPr/>
                    <p:nvPr/>
                  </p:nvCxnSpPr>
                  <p:spPr>
                    <a:xfrm flipV="1">
                      <a:off x="4173398" y="3809163"/>
                      <a:ext cx="0" cy="422031"/>
                    </a:xfrm>
                    <a:prstGeom prst="straightConnector1">
                      <a:avLst/>
                    </a:prstGeom>
                    <a:ln w="38100">
                      <a:solidFill>
                        <a:schemeClr val="tx1"/>
                      </a:solidFill>
                      <a:tailEnd type="triangl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4" name="Ομάδα 13"/>
                  <p:cNvGrpSpPr/>
                  <p:nvPr/>
                </p:nvGrpSpPr>
                <p:grpSpPr>
                  <a:xfrm>
                    <a:off x="5803104" y="4056179"/>
                    <a:ext cx="393056" cy="422031"/>
                    <a:chOff x="7847587" y="4326639"/>
                    <a:chExt cx="393056" cy="422031"/>
                  </a:xfrm>
                </p:grpSpPr>
                <p:cxnSp>
                  <p:nvCxnSpPr>
                    <p:cNvPr id="16" name="Ευθύγραμμο βέλος σύνδεσης 15"/>
                    <p:cNvCxnSpPr/>
                    <p:nvPr/>
                  </p:nvCxnSpPr>
                  <p:spPr>
                    <a:xfrm>
                      <a:off x="7903337" y="4326639"/>
                      <a:ext cx="0" cy="422031"/>
                    </a:xfrm>
                    <a:prstGeom prst="straightConnector1">
                      <a:avLst/>
                    </a:prstGeom>
                    <a:ln w="38100">
                      <a:solidFill>
                        <a:schemeClr val="tx1"/>
                      </a:solidFill>
                      <a:tailEnd type="triangl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17" name="Ορθογώνιο 16"/>
                        <p:cNvSpPr/>
                        <p:nvPr/>
                      </p:nvSpPr>
                      <p:spPr>
                        <a:xfrm>
                          <a:off x="7847587" y="4358889"/>
                          <a:ext cx="393056" cy="338554"/>
                        </a:xfrm>
                        <a:prstGeom prst="rect">
                          <a:avLst/>
                        </a:prstGeom>
                      </p:spPr>
                      <p:txBody>
                        <a:bodyPr wrap="none">
                          <a:spAutoFit/>
                        </a:bodyPr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6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𝒘</m:t>
                                </m:r>
                              </m:oMath>
                            </m:oMathPara>
                          </a14:m>
                          <a:endParaRPr lang="el-GR" sz="1600" dirty="0">
                            <a:solidFill>
                              <a:schemeClr val="tx1"/>
                            </a:solidFill>
                          </a:endParaRPr>
                        </a:p>
                      </p:txBody>
                    </p:sp>
                  </mc:Choice>
                  <mc:Fallback xmlns="">
                    <p:sp>
                      <p:nvSpPr>
                        <p:cNvPr id="17" name="Ορθογώνιο 16"/>
                        <p:cNvSpPr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>
                          <a:off x="7847587" y="4358889"/>
                          <a:ext cx="393056" cy="338554"/>
                        </a:xfrm>
                        <a:prstGeom prst="rect">
                          <a:avLst/>
                        </a:prstGeom>
                        <a:blipFill>
                          <a:blip r:embed="rId13"/>
                          <a:stretch>
                            <a:fillRect/>
                          </a:stretch>
                        </a:blipFill>
                      </p:spPr>
                      <p:txBody>
                        <a:bodyPr/>
                        <a:lstStyle/>
                        <a:p>
                          <a:r>
                            <a:rPr lang="el-GR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</p:grp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15" name="Ορθογώνιο 14"/>
                      <p:cNvSpPr/>
                      <p:nvPr/>
                    </p:nvSpPr>
                    <p:spPr>
                      <a:xfrm>
                        <a:off x="4737186" y="6404090"/>
                        <a:ext cx="2630720" cy="369332"/>
                      </a:xfrm>
                      <a:prstGeom prst="rect">
                        <a:avLst/>
                      </a:prstGeom>
                    </p:spPr>
                    <p:txBody>
                      <a:bodyPr wrap="none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b="1" i="1" smtClean="0">
                                      <a:solidFill>
                                        <a:srgbClr val="000099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1" i="1">
                                      <a:solidFill>
                                        <a:srgbClr val="000099"/>
                                      </a:solidFill>
                                      <a:latin typeface="Cambria Math" panose="02040503050406030204" pitchFamily="18" charset="0"/>
                                    </a:rPr>
                                    <m:t>𝑭</m:t>
                                  </m:r>
                                </m:e>
                                <m:sub>
                                  <m:r>
                                    <a:rPr lang="en-US" b="1" i="1">
                                      <a:solidFill>
                                        <a:srgbClr val="000099"/>
                                      </a:solidFill>
                                      <a:latin typeface="Cambria Math" panose="02040503050406030204" pitchFamily="18" charset="0"/>
                                    </a:rPr>
                                    <m:t>𝑩</m:t>
                                  </m:r>
                                </m:sub>
                              </m:sSub>
                              <m:r>
                                <a:rPr lang="en-US" b="1" i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1" i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𝒘</m:t>
                              </m:r>
                              <m:r>
                                <a:rPr lang="en-US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  <m:r>
                                <a:rPr lang="en-US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   ⇒</m:t>
                              </m:r>
                              <m:sSub>
                                <m:sSubPr>
                                  <m:ctrlPr>
                                    <a:rPr lang="en-US" b="1" i="1">
                                      <a:solidFill>
                                        <a:srgbClr val="000099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1" i="1">
                                      <a:solidFill>
                                        <a:srgbClr val="000099"/>
                                      </a:solidFill>
                                      <a:latin typeface="Cambria Math" panose="02040503050406030204" pitchFamily="18" charset="0"/>
                                    </a:rPr>
                                    <m:t>𝑭</m:t>
                                  </m:r>
                                </m:e>
                                <m:sub>
                                  <m:r>
                                    <a:rPr lang="en-US" b="1" i="1">
                                      <a:solidFill>
                                        <a:srgbClr val="000099"/>
                                      </a:solidFill>
                                      <a:latin typeface="Cambria Math" panose="02040503050406030204" pitchFamily="18" charset="0"/>
                                    </a:rPr>
                                    <m:t>𝑩</m:t>
                                  </m:r>
                                </m:sub>
                              </m:sSub>
                              <m:r>
                                <a:rPr lang="en-US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b="1" i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𝒘</m:t>
                              </m:r>
                            </m:oMath>
                          </m:oMathPara>
                        </a14:m>
                        <a:endParaRPr lang="el-GR" dirty="0">
                          <a:solidFill>
                            <a:srgbClr val="000099"/>
                          </a:solidFill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15" name="Ορθογώνιο 14"/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4737186" y="6404090"/>
                        <a:ext cx="2630720" cy="369332"/>
                      </a:xfrm>
                      <a:prstGeom prst="rect">
                        <a:avLst/>
                      </a:prstGeom>
                      <a:blipFill>
                        <a:blip r:embed="rId14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n-GB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</p:grpSp>
            <p:sp>
              <p:nvSpPr>
                <p:cNvPr id="11" name="TextBox 10"/>
                <p:cNvSpPr txBox="1"/>
                <p:nvPr/>
              </p:nvSpPr>
              <p:spPr>
                <a:xfrm>
                  <a:off x="402066" y="1984305"/>
                  <a:ext cx="2036007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l-GR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Το σώμα βυθίζεται</a:t>
                  </a:r>
                </a:p>
              </p:txBody>
            </p:sp>
            <p:sp>
              <p:nvSpPr>
                <p:cNvPr id="12" name="TextBox 11"/>
                <p:cNvSpPr txBox="1"/>
                <p:nvPr/>
              </p:nvSpPr>
              <p:spPr>
                <a:xfrm>
                  <a:off x="4880286" y="2054644"/>
                  <a:ext cx="1991251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l-GR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Ουδέτερη Πλεύση</a:t>
                  </a:r>
                </a:p>
              </p:txBody>
            </p:sp>
          </p:grpSp>
          <p:sp>
            <p:nvSpPr>
              <p:cNvPr id="69" name="TextBox 68"/>
              <p:cNvSpPr txBox="1"/>
              <p:nvPr/>
            </p:nvSpPr>
            <p:spPr>
              <a:xfrm>
                <a:off x="9767147" y="5779472"/>
                <a:ext cx="105509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sz="2400" b="1" i="1" dirty="0" err="1">
                    <a:solidFill>
                      <a:srgbClr val="000099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ρ</a:t>
                </a:r>
                <a:r>
                  <a:rPr lang="el-GR" sz="2400" b="1" baseline="-25000" dirty="0" err="1">
                    <a:solidFill>
                      <a:srgbClr val="000099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σ</a:t>
                </a:r>
                <a:r>
                  <a:rPr lang="el-GR" sz="2400" b="1" dirty="0">
                    <a:solidFill>
                      <a:srgbClr val="000099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&lt; </a:t>
                </a:r>
                <a:r>
                  <a:rPr lang="el-GR" sz="2400" b="1" i="1" dirty="0" err="1">
                    <a:solidFill>
                      <a:srgbClr val="000099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ρ</a:t>
                </a:r>
                <a:r>
                  <a:rPr lang="el-GR" sz="2400" b="1" baseline="-25000" dirty="0" err="1">
                    <a:solidFill>
                      <a:srgbClr val="000099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υ</a:t>
                </a:r>
                <a:endParaRPr lang="el-GR" sz="2400" b="1" i="1" dirty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1" name="Ορθογώνιο 70"/>
                  <p:cNvSpPr/>
                  <p:nvPr/>
                </p:nvSpPr>
                <p:spPr>
                  <a:xfrm>
                    <a:off x="9086446" y="6450983"/>
                    <a:ext cx="2630720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𝑭</m:t>
                              </m:r>
                            </m:e>
                            <m:sub>
                              <m:r>
                                <a:rPr lang="en-US" b="1" i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𝑩</m:t>
                              </m:r>
                            </m:sub>
                          </m:sSub>
                          <m:r>
                            <a:rPr lang="en-US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𝒘</m:t>
                          </m:r>
                          <m:r>
                            <a:rPr lang="el-GR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&gt;</m:t>
                          </m:r>
                          <m:r>
                            <a:rPr lang="en-US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  <m:r>
                            <a:rPr lang="en-US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   ⇒</m:t>
                          </m:r>
                          <m:sSub>
                            <m:sSubPr>
                              <m:ctrlPr>
                                <a:rPr lang="en-US" b="1" i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𝑭</m:t>
                              </m:r>
                            </m:e>
                            <m:sub>
                              <m:r>
                                <a:rPr lang="en-US" b="1" i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𝑩</m:t>
                              </m:r>
                            </m:sub>
                          </m:sSub>
                          <m:r>
                            <a:rPr lang="el-GR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&gt;</m:t>
                          </m:r>
                          <m:r>
                            <a:rPr lang="en-US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𝒘</m:t>
                          </m:r>
                        </m:oMath>
                      </m:oMathPara>
                    </a14:m>
                    <a:endParaRPr lang="el-GR" dirty="0">
                      <a:solidFill>
                        <a:srgbClr val="000099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71" name="Ορθογώνιο 70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086446" y="6450983"/>
                    <a:ext cx="2630720" cy="369332"/>
                  </a:xfrm>
                  <a:prstGeom prst="rect">
                    <a:avLst/>
                  </a:prstGeom>
                  <a:blipFill>
                    <a:blip r:embed="rId1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73" name="Ομάδα 72"/>
            <p:cNvGrpSpPr/>
            <p:nvPr/>
          </p:nvGrpSpPr>
          <p:grpSpPr>
            <a:xfrm>
              <a:off x="1340913" y="4346328"/>
              <a:ext cx="480131" cy="974214"/>
              <a:chOff x="5092035" y="3774825"/>
              <a:chExt cx="480131" cy="974214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4" name="Ορθογώνιο 73"/>
                  <p:cNvSpPr/>
                  <p:nvPr/>
                </p:nvSpPr>
                <p:spPr>
                  <a:xfrm>
                    <a:off x="5092035" y="3808879"/>
                    <a:ext cx="480131" cy="338554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𝑭</m:t>
                              </m:r>
                            </m:e>
                            <m:sub>
                              <m:r>
                                <a:rPr lang="en-US" sz="16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𝑩</m:t>
                              </m:r>
                            </m:sub>
                          </m:sSub>
                        </m:oMath>
                      </m:oMathPara>
                    </a14:m>
                    <a:endParaRPr lang="el-GR" sz="1600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74" name="Ορθογώνιο 73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092035" y="3808879"/>
                    <a:ext cx="480131" cy="338554"/>
                  </a:xfrm>
                  <a:prstGeom prst="rect">
                    <a:avLst/>
                  </a:prstGeom>
                  <a:blipFill>
                    <a:blip r:embed="rId1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75" name="Ευθύγραμμο βέλος σύνδεσης 74"/>
              <p:cNvCxnSpPr/>
              <p:nvPr/>
            </p:nvCxnSpPr>
            <p:spPr>
              <a:xfrm flipV="1">
                <a:off x="5150426" y="3774825"/>
                <a:ext cx="0" cy="422031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Ευθύγραμμο βέλος σύνδεσης 75"/>
              <p:cNvCxnSpPr/>
              <p:nvPr/>
            </p:nvCxnSpPr>
            <p:spPr>
              <a:xfrm>
                <a:off x="5150429" y="4209039"/>
                <a:ext cx="0" cy="540000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7" name="Ορθογώνιο 76"/>
                  <p:cNvSpPr/>
                  <p:nvPr/>
                </p:nvSpPr>
                <p:spPr>
                  <a:xfrm>
                    <a:off x="5115484" y="4275640"/>
                    <a:ext cx="393056" cy="338554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𝒘</m:t>
                          </m:r>
                        </m:oMath>
                      </m:oMathPara>
                    </a14:m>
                    <a:endParaRPr lang="el-GR" sz="1600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77" name="Ορθογώνιο 76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115484" y="4275640"/>
                    <a:ext cx="393056" cy="338554"/>
                  </a:xfrm>
                  <a:prstGeom prst="rect">
                    <a:avLst/>
                  </a:prstGeom>
                  <a:blipFill>
                    <a:blip r:embed="rId1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83" name="Οβάλ 82"/>
              <p:cNvSpPr/>
              <p:nvPr/>
            </p:nvSpPr>
            <p:spPr>
              <a:xfrm>
                <a:off x="5115483" y="4172579"/>
                <a:ext cx="72000" cy="720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957638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7 3.7037E-6 L 0.00195 -0.1386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1" y="-69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Θέση περιεχομένου 2"/>
          <p:cNvSpPr txBox="1">
            <a:spLocks/>
          </p:cNvSpPr>
          <p:nvPr/>
        </p:nvSpPr>
        <p:spPr>
          <a:xfrm>
            <a:off x="0" y="49763"/>
            <a:ext cx="12192000" cy="60466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l-GR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Ορισμός Ρευστού</a:t>
            </a:r>
          </a:p>
        </p:txBody>
      </p:sp>
      <p:sp>
        <p:nvSpPr>
          <p:cNvPr id="9" name="Θέση περιεχομένου 2"/>
          <p:cNvSpPr txBox="1">
            <a:spLocks/>
          </p:cNvSpPr>
          <p:nvPr/>
        </p:nvSpPr>
        <p:spPr>
          <a:xfrm>
            <a:off x="4779818" y="794444"/>
            <a:ext cx="2743201" cy="712238"/>
          </a:xfrm>
          <a:prstGeom prst="rect">
            <a:avLst/>
          </a:prstGeom>
          <a:ln w="38100"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None/>
            </a:pPr>
            <a:r>
              <a:rPr 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Ρευστά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l-G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Είναι οι ουσίες που ρέουν</a:t>
            </a:r>
            <a:r>
              <a:rPr lang="el-GR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</p:txBody>
      </p:sp>
      <p:sp>
        <p:nvSpPr>
          <p:cNvPr id="16" name="Θέση περιεχομένου 2"/>
          <p:cNvSpPr txBox="1">
            <a:spLocks/>
          </p:cNvSpPr>
          <p:nvPr/>
        </p:nvSpPr>
        <p:spPr>
          <a:xfrm>
            <a:off x="1322701" y="2732806"/>
            <a:ext cx="4322619" cy="3616039"/>
          </a:xfrm>
          <a:prstGeom prst="rect">
            <a:avLst/>
          </a:prstGeom>
          <a:ln w="38100">
            <a:noFill/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endParaRPr lang="en-US" sz="1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el-GR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Τα μόριά τους :</a:t>
            </a:r>
          </a:p>
          <a:p>
            <a:pPr>
              <a:spcBef>
                <a:spcPts val="0"/>
              </a:spcBef>
            </a:pPr>
            <a:r>
              <a:rPr lang="el-GR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Είναι πολύ κοντά το ένα με το άλλο και καθιστούν τα υγρά πρακτικά </a:t>
            </a:r>
            <a:r>
              <a:rPr lang="el-GR" sz="1600" b="1" dirty="0">
                <a:solidFill>
                  <a:srgbClr val="3333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ασυμπίεστα</a:t>
            </a:r>
            <a:r>
              <a:rPr lang="el-GR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spcBef>
                <a:spcPts val="0"/>
              </a:spcBef>
            </a:pPr>
            <a:r>
              <a:rPr lang="el-GR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Συγκρατούνται με ασθενείς δεσμούς και μπορούν να «ολισθαίνουν» μεταξύ τους επιτρέποντας στα υγρά να ρέουν και να παίρνουν το σχήμα του δοχείου που τα περικλείει.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l-GR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Τα υγρά επηρεάζονται σημαντικά από τη βαρύτητα και σε στατική κατάσταση </a:t>
            </a:r>
            <a:r>
              <a:rPr lang="el-GR" sz="1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οριοθετούνται</a:t>
            </a:r>
            <a:r>
              <a:rPr lang="el-GR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από μια καλά καθορισμένη οριζόντια ελεύθερη επιφάνεια.</a:t>
            </a:r>
          </a:p>
        </p:txBody>
      </p:sp>
      <p:sp>
        <p:nvSpPr>
          <p:cNvPr id="17" name="Θέση περιεχομένου 2"/>
          <p:cNvSpPr txBox="1">
            <a:spLocks/>
          </p:cNvSpPr>
          <p:nvPr/>
        </p:nvSpPr>
        <p:spPr>
          <a:xfrm>
            <a:off x="6826421" y="2732806"/>
            <a:ext cx="4322619" cy="3616039"/>
          </a:xfrm>
          <a:prstGeom prst="rect">
            <a:avLst/>
          </a:prstGeom>
          <a:ln w="38100">
            <a:noFill/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None/>
            </a:pPr>
            <a:endParaRPr lang="el-G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el-GR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Τα μόριά τους :</a:t>
            </a:r>
          </a:p>
          <a:p>
            <a:pPr>
              <a:spcBef>
                <a:spcPts val="0"/>
              </a:spcBef>
            </a:pPr>
            <a:r>
              <a:rPr lang="el-GR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Είναι σε πολύ μεγάλες αποστάσεις το ένα από το άλλο με αποτέλεσμα τα αέρια να είναι  </a:t>
            </a:r>
            <a:r>
              <a:rPr lang="el-GR" sz="1600" b="1" dirty="0">
                <a:solidFill>
                  <a:srgbClr val="3333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συμπιεστά</a:t>
            </a:r>
            <a:r>
              <a:rPr lang="el-GR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spcBef>
                <a:spcPts val="0"/>
              </a:spcBef>
            </a:pPr>
            <a:r>
              <a:rPr lang="el-GR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Κινούνται ελεύθερα σε όλο το χώρο που βρίσκονται.</a:t>
            </a:r>
          </a:p>
          <a:p>
            <a:pPr>
              <a:spcBef>
                <a:spcPts val="0"/>
              </a:spcBef>
            </a:pPr>
            <a:r>
              <a:rPr lang="el-GR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Συγκρούονται περιστασιακά μεταξύ τους αλλά και με τα τοιχώματα του δοχείου που τα περικλείει.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l-GR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Τα αέρια δεν επηρεάζονται σημαντικά από τη βαρύτητα και δεν </a:t>
            </a:r>
            <a:r>
              <a:rPr lang="el-GR" sz="1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οριοθετούνται</a:t>
            </a:r>
            <a:r>
              <a:rPr lang="el-GR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από κάποια ελεύθερη επιφάνεια.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7CB5C28D-4C89-4FB2-8103-448BC723E380}"/>
              </a:ext>
            </a:extLst>
          </p:cNvPr>
          <p:cNvGrpSpPr/>
          <p:nvPr/>
        </p:nvGrpSpPr>
        <p:grpSpPr>
          <a:xfrm>
            <a:off x="1246094" y="1506682"/>
            <a:ext cx="9855124" cy="5067852"/>
            <a:chOff x="1246094" y="1506682"/>
            <a:chExt cx="9855124" cy="5067852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4E8A0EE0-DD30-4140-A1AC-67ACCFD2D087}"/>
                </a:ext>
              </a:extLst>
            </p:cNvPr>
            <p:cNvGrpSpPr/>
            <p:nvPr/>
          </p:nvGrpSpPr>
          <p:grpSpPr>
            <a:xfrm>
              <a:off x="1246094" y="1506682"/>
              <a:ext cx="9855124" cy="5067852"/>
              <a:chOff x="1246094" y="1506682"/>
              <a:chExt cx="9855124" cy="5067852"/>
            </a:xfrm>
          </p:grpSpPr>
          <p:grpSp>
            <p:nvGrpSpPr>
              <p:cNvPr id="19" name="Ομάδα 18"/>
              <p:cNvGrpSpPr/>
              <p:nvPr/>
            </p:nvGrpSpPr>
            <p:grpSpPr>
              <a:xfrm>
                <a:off x="3210790" y="1506682"/>
                <a:ext cx="5690355" cy="1226126"/>
                <a:chOff x="3210791" y="1506682"/>
                <a:chExt cx="5530147" cy="1226126"/>
              </a:xfrm>
            </p:grpSpPr>
            <p:cxnSp>
              <p:nvCxnSpPr>
                <p:cNvPr id="11" name="Ευθεία γραμμή σύνδεσης 10"/>
                <p:cNvCxnSpPr>
                  <a:cxnSpLocks/>
                </p:cNvCxnSpPr>
                <p:nvPr/>
              </p:nvCxnSpPr>
              <p:spPr>
                <a:xfrm>
                  <a:off x="6000348" y="1506682"/>
                  <a:ext cx="0" cy="613063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Ευθεία γραμμή σύνδεσης 12"/>
                <p:cNvCxnSpPr/>
                <p:nvPr/>
              </p:nvCxnSpPr>
              <p:spPr>
                <a:xfrm>
                  <a:off x="3210791" y="2119745"/>
                  <a:ext cx="5527859" cy="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Ευθεία γραμμή σύνδεσης 13"/>
                <p:cNvCxnSpPr/>
                <p:nvPr/>
              </p:nvCxnSpPr>
              <p:spPr>
                <a:xfrm>
                  <a:off x="3228110" y="2119745"/>
                  <a:ext cx="0" cy="613063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Ευθεία γραμμή σύνδεσης 14"/>
                <p:cNvCxnSpPr/>
                <p:nvPr/>
              </p:nvCxnSpPr>
              <p:spPr>
                <a:xfrm>
                  <a:off x="8740938" y="2119745"/>
                  <a:ext cx="0" cy="613063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5D234D48-D940-49E9-B2F4-1BEEB56A0C03}"/>
                  </a:ext>
                </a:extLst>
              </p:cNvPr>
              <p:cNvSpPr/>
              <p:nvPr/>
            </p:nvSpPr>
            <p:spPr>
              <a:xfrm>
                <a:off x="1246094" y="2732805"/>
                <a:ext cx="4399226" cy="3841729"/>
              </a:xfrm>
              <a:prstGeom prst="rect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2965079D-422C-4FED-A6FF-7D15C890BBDE}"/>
                  </a:ext>
                </a:extLst>
              </p:cNvPr>
              <p:cNvSpPr/>
              <p:nvPr/>
            </p:nvSpPr>
            <p:spPr>
              <a:xfrm>
                <a:off x="6701992" y="2732805"/>
                <a:ext cx="4399226" cy="3841727"/>
              </a:xfrm>
              <a:prstGeom prst="rect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0505F909-C20F-4E32-B050-9217D393C2E3}"/>
                </a:ext>
              </a:extLst>
            </p:cNvPr>
            <p:cNvSpPr txBox="1"/>
            <p:nvPr/>
          </p:nvSpPr>
          <p:spPr>
            <a:xfrm>
              <a:off x="2754370" y="2732799"/>
              <a:ext cx="948482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indent="0" algn="ctr">
                <a:spcBef>
                  <a:spcPts val="0"/>
                </a:spcBef>
                <a:buNone/>
              </a:pPr>
              <a:r>
                <a:rPr lang="el-GR" sz="2400" b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Υγρά</a:t>
              </a:r>
              <a:endParaRPr lang="el-GR" sz="1800" b="1" dirty="0">
                <a:solidFill>
                  <a:srgbClr val="3333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70D2F8F1-6B34-4A8B-A9E1-9C3FDFF75F5D}"/>
                </a:ext>
              </a:extLst>
            </p:cNvPr>
            <p:cNvSpPr txBox="1"/>
            <p:nvPr/>
          </p:nvSpPr>
          <p:spPr>
            <a:xfrm>
              <a:off x="8236994" y="2695453"/>
              <a:ext cx="1323594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indent="0" algn="ctr">
                <a:spcBef>
                  <a:spcPts val="0"/>
                </a:spcBef>
                <a:buNone/>
              </a:pPr>
              <a:r>
                <a:rPr lang="el-GR" sz="2400" b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Αέρια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23839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περιεχομένου 2"/>
          <p:cNvSpPr txBox="1">
            <a:spLocks/>
          </p:cNvSpPr>
          <p:nvPr/>
        </p:nvSpPr>
        <p:spPr>
          <a:xfrm>
            <a:off x="-10660" y="7933"/>
            <a:ext cx="12192000" cy="51588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l-GR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ΑΝΩΣΗ – Συνθήκες Πλεύσης</a:t>
            </a:r>
          </a:p>
        </p:txBody>
      </p:sp>
      <p:sp>
        <p:nvSpPr>
          <p:cNvPr id="9" name="Ορθογώνιο 8"/>
          <p:cNvSpPr/>
          <p:nvPr/>
        </p:nvSpPr>
        <p:spPr>
          <a:xfrm>
            <a:off x="4045320" y="900188"/>
            <a:ext cx="228620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Πυκνότητας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υγρού:  </a:t>
            </a:r>
            <a:r>
              <a:rPr lang="el-GR" sz="20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ρ</a:t>
            </a:r>
            <a:r>
              <a:rPr lang="el-GR" sz="2000" b="1" baseline="-25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υ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l-GR" dirty="0"/>
          </a:p>
        </p:txBody>
      </p:sp>
      <p:sp>
        <p:nvSpPr>
          <p:cNvPr id="10" name="Ορθογώνιο 9"/>
          <p:cNvSpPr/>
          <p:nvPr/>
        </p:nvSpPr>
        <p:spPr>
          <a:xfrm>
            <a:off x="3784031" y="1302647"/>
            <a:ext cx="304762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Πυκνότητας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σώματος:  </a:t>
            </a:r>
            <a:r>
              <a:rPr lang="el-GR" sz="20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ρ</a:t>
            </a:r>
            <a:r>
              <a:rPr lang="el-GR" sz="2000" b="1" baseline="-25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</a:t>
            </a:r>
            <a:r>
              <a:rPr lang="en-US" sz="20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&lt;</a:t>
            </a:r>
            <a:r>
              <a:rPr lang="el-GR" sz="20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b="1" i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ρ</a:t>
            </a:r>
            <a:r>
              <a:rPr lang="el-GR" sz="2000" b="1" baseline="-25000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υ</a:t>
            </a:r>
            <a:r>
              <a:rPr lang="en-US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l-GR" dirty="0">
              <a:solidFill>
                <a:srgbClr val="000099"/>
              </a:solidFill>
            </a:endParaRPr>
          </a:p>
        </p:txBody>
      </p:sp>
      <p:grpSp>
        <p:nvGrpSpPr>
          <p:cNvPr id="49" name="Ομάδα 48"/>
          <p:cNvGrpSpPr/>
          <p:nvPr/>
        </p:nvGrpSpPr>
        <p:grpSpPr>
          <a:xfrm>
            <a:off x="388364" y="4139163"/>
            <a:ext cx="3629465" cy="670761"/>
            <a:chOff x="388364" y="4139163"/>
            <a:chExt cx="3629465" cy="670761"/>
          </a:xfrm>
        </p:grpSpPr>
        <p:sp>
          <p:nvSpPr>
            <p:cNvPr id="33" name="Ορθογώνιο 32"/>
            <p:cNvSpPr/>
            <p:nvPr/>
          </p:nvSpPr>
          <p:spPr>
            <a:xfrm>
              <a:off x="388364" y="4262006"/>
              <a:ext cx="2088000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Συνθήκη Ισορροπίας: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el-GR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4" name="TextBox 33"/>
                <p:cNvSpPr txBox="1"/>
                <p:nvPr/>
              </p:nvSpPr>
              <p:spPr>
                <a:xfrm>
                  <a:off x="2564098" y="4139163"/>
                  <a:ext cx="1453731" cy="67076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el-GR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r>
                              <a:rPr lang="en-US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𝑭</m:t>
                            </m:r>
                          </m:e>
                        </m:nary>
                        <m:r>
                          <a:rPr lang="en-US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en-US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</a:rPr>
                          <m:t>    ⇒</m:t>
                        </m:r>
                      </m:oMath>
                    </m:oMathPara>
                  </a14:m>
                  <a:endParaRPr lang="el-GR" b="1" dirty="0">
                    <a:solidFill>
                      <a:srgbClr val="000099"/>
                    </a:solidFill>
                  </a:endParaRPr>
                </a:p>
              </p:txBody>
            </p:sp>
          </mc:Choice>
          <mc:Fallback xmlns="">
            <p:sp>
              <p:nvSpPr>
                <p:cNvPr id="34" name="TextBox 3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64098" y="4139163"/>
                  <a:ext cx="1453731" cy="670761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Ορθογώνιο 34"/>
              <p:cNvSpPr/>
              <p:nvPr/>
            </p:nvSpPr>
            <p:spPr>
              <a:xfrm>
                <a:off x="7065359" y="2951191"/>
                <a:ext cx="115275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𝝆</m:t>
                          </m:r>
                        </m:e>
                        <m:sub>
                          <m:r>
                            <a:rPr lang="el-GR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𝝈</m:t>
                          </m:r>
                        </m:sub>
                      </m:sSub>
                      <m:sSub>
                        <m:sSubPr>
                          <m:ctrlPr>
                            <a:rPr lang="en-US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𝑽</m:t>
                          </m:r>
                        </m:e>
                        <m:sub>
                          <m:r>
                            <a:rPr lang="el-GR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𝝈</m:t>
                          </m:r>
                        </m:sub>
                      </m:sSub>
                      <m:r>
                        <a:rPr lang="en-US" b="1" i="1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𝒈</m:t>
                      </m:r>
                      <m:r>
                        <a:rPr lang="en-US" b="1" i="1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l-GR" dirty="0">
                  <a:solidFill>
                    <a:srgbClr val="000099"/>
                  </a:solidFill>
                </a:endParaRPr>
              </a:p>
            </p:txBody>
          </p:sp>
        </mc:Choice>
        <mc:Fallback xmlns="">
          <p:sp>
            <p:nvSpPr>
              <p:cNvPr id="35" name="Ορθογώνιο 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65359" y="2951191"/>
                <a:ext cx="1152751" cy="369332"/>
              </a:xfrm>
              <a:prstGeom prst="rect">
                <a:avLst/>
              </a:prstGeom>
              <a:blipFill>
                <a:blip r:embed="rId3"/>
                <a:stretch>
                  <a:fillRect b="-655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Ορθογώνιο 35"/>
              <p:cNvSpPr/>
              <p:nvPr/>
            </p:nvSpPr>
            <p:spPr>
              <a:xfrm>
                <a:off x="8079225" y="2928648"/>
                <a:ext cx="98450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𝝆</m:t>
                          </m:r>
                        </m:e>
                        <m:sub>
                          <m:r>
                            <a:rPr lang="el-GR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𝝈</m:t>
                          </m:r>
                        </m:sub>
                      </m:sSub>
                      <m:r>
                        <a:rPr lang="en-US" b="1" i="1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𝑨𝑯𝒈</m:t>
                      </m:r>
                    </m:oMath>
                  </m:oMathPara>
                </a14:m>
                <a:endParaRPr lang="el-GR" dirty="0">
                  <a:solidFill>
                    <a:srgbClr val="000099"/>
                  </a:solidFill>
                </a:endParaRPr>
              </a:p>
            </p:txBody>
          </p:sp>
        </mc:Choice>
        <mc:Fallback xmlns="">
          <p:sp>
            <p:nvSpPr>
              <p:cNvPr id="36" name="Ορθογώνιο 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79225" y="2928648"/>
                <a:ext cx="984500" cy="369332"/>
              </a:xfrm>
              <a:prstGeom prst="rect">
                <a:avLst/>
              </a:prstGeom>
              <a:blipFill>
                <a:blip r:embed="rId4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Ορθογώνιο 36"/>
              <p:cNvSpPr/>
              <p:nvPr/>
            </p:nvSpPr>
            <p:spPr>
              <a:xfrm>
                <a:off x="9099956" y="3444697"/>
                <a:ext cx="93961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𝝆</m:t>
                          </m:r>
                        </m:e>
                        <m:sub>
                          <m:r>
                            <a:rPr lang="el-GR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𝝊</m:t>
                          </m:r>
                        </m:sub>
                      </m:sSub>
                      <m:r>
                        <a:rPr lang="en-US" b="1" i="1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𝑨𝒉𝒈</m:t>
                      </m:r>
                    </m:oMath>
                  </m:oMathPara>
                </a14:m>
                <a:endParaRPr lang="el-GR" dirty="0">
                  <a:solidFill>
                    <a:srgbClr val="000099"/>
                  </a:solidFill>
                </a:endParaRPr>
              </a:p>
            </p:txBody>
          </p:sp>
        </mc:Choice>
        <mc:Fallback xmlns="">
          <p:sp>
            <p:nvSpPr>
              <p:cNvPr id="37" name="Ορθογώνιο 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99956" y="3444697"/>
                <a:ext cx="939616" cy="369332"/>
              </a:xfrm>
              <a:prstGeom prst="rect">
                <a:avLst/>
              </a:prstGeom>
              <a:blipFill>
                <a:blip r:embed="rId5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Ορθογώνιο 37"/>
              <p:cNvSpPr/>
              <p:nvPr/>
            </p:nvSpPr>
            <p:spPr>
              <a:xfrm>
                <a:off x="4076180" y="4225014"/>
                <a:ext cx="188218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𝑭</m:t>
                          </m:r>
                        </m:e>
                        <m:sub>
                          <m:r>
                            <a:rPr lang="en-US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𝑩</m:t>
                          </m:r>
                        </m:sub>
                      </m:sSub>
                      <m:r>
                        <a:rPr lang="en-US" b="1" i="1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1" i="1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𝒘</m:t>
                      </m:r>
                      <m:r>
                        <a:rPr lang="en-US" b="1" i="1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b="1" i="1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    ⇒</m:t>
                      </m:r>
                    </m:oMath>
                  </m:oMathPara>
                </a14:m>
                <a:endParaRPr lang="el-GR" b="1" dirty="0">
                  <a:solidFill>
                    <a:srgbClr val="000099"/>
                  </a:solidFill>
                </a:endParaRPr>
              </a:p>
            </p:txBody>
          </p:sp>
        </mc:Choice>
        <mc:Fallback xmlns="">
          <p:sp>
            <p:nvSpPr>
              <p:cNvPr id="38" name="Ορθογώνιο 3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76180" y="4225014"/>
                <a:ext cx="1882182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Ορθογώνιο 38"/>
              <p:cNvSpPr/>
              <p:nvPr/>
            </p:nvSpPr>
            <p:spPr>
              <a:xfrm>
                <a:off x="5899652" y="4203296"/>
                <a:ext cx="292246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𝝆</m:t>
                          </m:r>
                        </m:e>
                        <m:sub>
                          <m:r>
                            <a:rPr lang="el-GR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𝝊</m:t>
                          </m:r>
                        </m:sub>
                      </m:sSub>
                      <m:r>
                        <a:rPr lang="en-US" b="1" i="1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𝑨𝒉𝒈</m:t>
                      </m:r>
                      <m:r>
                        <a:rPr lang="en-US" b="1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𝝆</m:t>
                          </m:r>
                        </m:e>
                        <m:sub>
                          <m:r>
                            <a:rPr lang="el-GR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𝝈</m:t>
                          </m:r>
                        </m:sub>
                      </m:sSub>
                      <m:r>
                        <a:rPr lang="en-US" b="1" i="1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𝑨𝑯𝒈</m:t>
                      </m:r>
                      <m:r>
                        <a:rPr lang="en-US" b="1" i="1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     </m:t>
                      </m:r>
                      <m:r>
                        <a:rPr lang="en-US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b="1" dirty="0">
                  <a:solidFill>
                    <a:srgbClr val="000099"/>
                  </a:solidFill>
                </a:endParaRPr>
              </a:p>
            </p:txBody>
          </p:sp>
        </mc:Choice>
        <mc:Fallback xmlns="">
          <p:sp>
            <p:nvSpPr>
              <p:cNvPr id="39" name="Ορθογώνιο 3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99652" y="4203296"/>
                <a:ext cx="2922467" cy="369332"/>
              </a:xfrm>
              <a:prstGeom prst="rect">
                <a:avLst/>
              </a:prstGeom>
              <a:blipFill>
                <a:blip r:embed="rId7"/>
                <a:stretch>
                  <a:fillRect b="-15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8958392" y="4238560"/>
                <a:ext cx="2100640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𝑨𝒈</m:t>
                      </m:r>
                      <m:d>
                        <m:dPr>
                          <m:ctrlPr>
                            <a:rPr lang="en-US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b="1" i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𝝆</m:t>
                              </m:r>
                            </m:e>
                            <m:sub>
                              <m:r>
                                <a:rPr lang="el-GR" b="1" i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𝝊</m:t>
                              </m:r>
                            </m:sub>
                          </m:sSub>
                          <m:r>
                            <a:rPr lang="en-US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𝒉</m:t>
                          </m:r>
                          <m:r>
                            <a:rPr lang="en-US" b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b="1" i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𝝆</m:t>
                              </m:r>
                            </m:e>
                            <m:sub>
                              <m:r>
                                <a:rPr lang="el-GR" b="1" i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𝝈</m:t>
                              </m:r>
                            </m:sub>
                          </m:sSub>
                          <m:r>
                            <a:rPr lang="en-US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𝑯</m:t>
                          </m:r>
                        </m:e>
                      </m:d>
                      <m:r>
                        <a:rPr lang="en-US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el-GR" b="1" dirty="0">
                  <a:solidFill>
                    <a:srgbClr val="000099"/>
                  </a:solidFill>
                </a:endParaRPr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58392" y="4238560"/>
                <a:ext cx="2100640" cy="276999"/>
              </a:xfrm>
              <a:prstGeom prst="rect">
                <a:avLst/>
              </a:prstGeom>
              <a:blipFill>
                <a:blip r:embed="rId8"/>
                <a:stretch>
                  <a:fillRect l="-3488" r="-2326" b="-3260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2" name="Ευθεία γραμμή σύνδεσης 41"/>
          <p:cNvCxnSpPr/>
          <p:nvPr/>
        </p:nvCxnSpPr>
        <p:spPr>
          <a:xfrm>
            <a:off x="8958392" y="4250283"/>
            <a:ext cx="384900" cy="31062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Ορθογώνιο 42"/>
              <p:cNvSpPr/>
              <p:nvPr/>
            </p:nvSpPr>
            <p:spPr>
              <a:xfrm>
                <a:off x="4053243" y="4989048"/>
                <a:ext cx="225561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𝝆</m:t>
                          </m:r>
                        </m:e>
                        <m:sub>
                          <m:r>
                            <a:rPr lang="el-GR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𝝊</m:t>
                          </m:r>
                        </m:sub>
                      </m:sSub>
                      <m:r>
                        <a:rPr lang="en-US" b="1" i="1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𝒉</m:t>
                      </m:r>
                      <m:r>
                        <a:rPr lang="en-US" b="1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𝝆</m:t>
                          </m:r>
                        </m:e>
                        <m:sub>
                          <m:r>
                            <a:rPr lang="el-GR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𝝈</m:t>
                          </m:r>
                        </m:sub>
                      </m:sSub>
                      <m:r>
                        <a:rPr lang="en-US" b="1" i="1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𝑯</m:t>
                      </m:r>
                      <m:r>
                        <a:rPr lang="en-US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    ⇒</m:t>
                      </m:r>
                    </m:oMath>
                  </m:oMathPara>
                </a14:m>
                <a:endParaRPr lang="el-GR" dirty="0">
                  <a:solidFill>
                    <a:srgbClr val="000099"/>
                  </a:solidFill>
                </a:endParaRPr>
              </a:p>
            </p:txBody>
          </p:sp>
        </mc:Choice>
        <mc:Fallback xmlns="">
          <p:sp>
            <p:nvSpPr>
              <p:cNvPr id="43" name="Ορθογώνιο 4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53243" y="4989048"/>
                <a:ext cx="2255617" cy="369332"/>
              </a:xfrm>
              <a:prstGeom prst="rect">
                <a:avLst/>
              </a:prstGeom>
              <a:blipFill>
                <a:blip r:embed="rId9"/>
                <a:stretch>
                  <a:fillRect b="-655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/>
              <p:cNvSpPr txBox="1"/>
              <p:nvPr/>
            </p:nvSpPr>
            <p:spPr>
              <a:xfrm>
                <a:off x="6388008" y="5022148"/>
                <a:ext cx="1708673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𝝆</m:t>
                          </m:r>
                        </m:e>
                        <m:sub>
                          <m:r>
                            <a:rPr lang="el-GR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𝝊</m:t>
                          </m:r>
                        </m:sub>
                      </m:sSub>
                      <m:r>
                        <a:rPr lang="en-US" b="1" i="1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𝒉</m:t>
                      </m:r>
                      <m:r>
                        <a:rPr lang="en-US" b="1" i="0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𝝆</m:t>
                          </m:r>
                        </m:e>
                        <m:sub>
                          <m:r>
                            <a:rPr lang="el-GR" b="1" i="1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𝝈</m:t>
                          </m:r>
                        </m:sub>
                      </m:sSub>
                      <m:r>
                        <a:rPr lang="en-US" b="1" i="1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𝑯</m:t>
                      </m:r>
                      <m:r>
                        <a:rPr lang="en-US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     </m:t>
                      </m:r>
                      <m:r>
                        <a:rPr lang="en-US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b="1" dirty="0">
                  <a:solidFill>
                    <a:srgbClr val="000099"/>
                  </a:solidFill>
                </a:endParaRPr>
              </a:p>
            </p:txBody>
          </p:sp>
        </mc:Choice>
        <mc:Fallback xmlns=""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88008" y="5022148"/>
                <a:ext cx="1708673" cy="276999"/>
              </a:xfrm>
              <a:prstGeom prst="rect">
                <a:avLst/>
              </a:prstGeom>
              <a:blipFill>
                <a:blip r:embed="rId10"/>
                <a:stretch>
                  <a:fillRect l="-2857" t="-2222" r="-2143" b="-26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Ορθογώνιο 44"/>
              <p:cNvSpPr/>
              <p:nvPr/>
            </p:nvSpPr>
            <p:spPr>
              <a:xfrm>
                <a:off x="8206593" y="4758326"/>
                <a:ext cx="1485663" cy="792525"/>
              </a:xfrm>
              <a:prstGeom prst="rect">
                <a:avLst/>
              </a:prstGeom>
              <a:ln w="38100">
                <a:solidFill>
                  <a:srgbClr val="FF0000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000099"/>
                          </a:solidFill>
                          <a:effectLst/>
                          <a:latin typeface="Cambria Math" panose="02040503050406030204" pitchFamily="18" charset="0"/>
                        </a:rPr>
                        <m:t>𝒉</m:t>
                      </m:r>
                      <m:r>
                        <a:rPr lang="en-US" sz="2400" b="1" i="0" smtClean="0">
                          <a:solidFill>
                            <a:srgbClr val="000099"/>
                          </a:solidFill>
                          <a:effectLst/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1" i="1" smtClean="0">
                              <a:solidFill>
                                <a:srgbClr val="000099"/>
                              </a:solidFill>
                              <a:effectLst/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b="1" i="1">
                                  <a:solidFill>
                                    <a:srgbClr val="000099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400" b="1" i="1">
                                  <a:solidFill>
                                    <a:srgbClr val="000099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𝝆</m:t>
                              </m:r>
                            </m:e>
                            <m:sub>
                              <m:r>
                                <a:rPr lang="el-GR" sz="2400" b="1" i="1">
                                  <a:solidFill>
                                    <a:srgbClr val="000099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𝝈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400" b="1" i="1">
                                  <a:solidFill>
                                    <a:srgbClr val="000099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400" b="1" i="1">
                                  <a:solidFill>
                                    <a:srgbClr val="000099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𝝆</m:t>
                              </m:r>
                            </m:e>
                            <m:sub>
                              <m:r>
                                <a:rPr lang="el-GR" sz="2400" b="1" i="1">
                                  <a:solidFill>
                                    <a:srgbClr val="000099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𝝊</m:t>
                              </m:r>
                            </m:sub>
                          </m:sSub>
                        </m:den>
                      </m:f>
                      <m:r>
                        <a:rPr lang="en-US" sz="2400" b="1" i="1">
                          <a:solidFill>
                            <a:srgbClr val="000099"/>
                          </a:solidFill>
                          <a:effectLst/>
                          <a:latin typeface="Cambria Math" panose="02040503050406030204" pitchFamily="18" charset="0"/>
                        </a:rPr>
                        <m:t>𝑯</m:t>
                      </m:r>
                    </m:oMath>
                  </m:oMathPara>
                </a14:m>
                <a:endParaRPr lang="el-GR" sz="2400" dirty="0">
                  <a:solidFill>
                    <a:srgbClr val="000099"/>
                  </a:solidFill>
                  <a:effectLst/>
                </a:endParaRPr>
              </a:p>
            </p:txBody>
          </p:sp>
        </mc:Choice>
        <mc:Fallback xmlns="">
          <p:sp>
            <p:nvSpPr>
              <p:cNvPr id="45" name="Ορθογώνιο 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06593" y="4758326"/>
                <a:ext cx="1485663" cy="792525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  <a:ln w="38100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2" name="Ομάδα 51"/>
          <p:cNvGrpSpPr/>
          <p:nvPr/>
        </p:nvGrpSpPr>
        <p:grpSpPr>
          <a:xfrm>
            <a:off x="725837" y="980820"/>
            <a:ext cx="2628000" cy="2108385"/>
            <a:chOff x="725837" y="980820"/>
            <a:chExt cx="2628000" cy="2108385"/>
          </a:xfrm>
        </p:grpSpPr>
        <p:grpSp>
          <p:nvGrpSpPr>
            <p:cNvPr id="46" name="Ομάδα 45"/>
            <p:cNvGrpSpPr/>
            <p:nvPr/>
          </p:nvGrpSpPr>
          <p:grpSpPr>
            <a:xfrm>
              <a:off x="725837" y="999395"/>
              <a:ext cx="2628000" cy="2089810"/>
              <a:chOff x="725837" y="999395"/>
              <a:chExt cx="2628000" cy="2089810"/>
            </a:xfrm>
          </p:grpSpPr>
          <p:sp>
            <p:nvSpPr>
              <p:cNvPr id="8" name="Κύλινδρος 7"/>
              <p:cNvSpPr/>
              <p:nvPr/>
            </p:nvSpPr>
            <p:spPr>
              <a:xfrm>
                <a:off x="1736755" y="999395"/>
                <a:ext cx="477982" cy="1569027"/>
              </a:xfrm>
              <a:prstGeom prst="can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grpSp>
            <p:nvGrpSpPr>
              <p:cNvPr id="27" name="Ομάδα 26"/>
              <p:cNvGrpSpPr/>
              <p:nvPr/>
            </p:nvGrpSpPr>
            <p:grpSpPr>
              <a:xfrm>
                <a:off x="725837" y="1204986"/>
                <a:ext cx="2628000" cy="1884219"/>
                <a:chOff x="4585024" y="1242330"/>
                <a:chExt cx="2628000" cy="1884219"/>
              </a:xfrm>
            </p:grpSpPr>
            <p:sp>
              <p:nvSpPr>
                <p:cNvPr id="26" name="Ορθογώνιο 25"/>
                <p:cNvSpPr/>
                <p:nvPr/>
              </p:nvSpPr>
              <p:spPr>
                <a:xfrm>
                  <a:off x="4644737" y="1620982"/>
                  <a:ext cx="2520000" cy="1460538"/>
                </a:xfrm>
                <a:prstGeom prst="rect">
                  <a:avLst/>
                </a:prstGeom>
                <a:solidFill>
                  <a:schemeClr val="accent1">
                    <a:alpha val="3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grpSp>
              <p:nvGrpSpPr>
                <p:cNvPr id="25" name="Ομάδα 24"/>
                <p:cNvGrpSpPr/>
                <p:nvPr/>
              </p:nvGrpSpPr>
              <p:grpSpPr>
                <a:xfrm>
                  <a:off x="4585024" y="1242330"/>
                  <a:ext cx="2628000" cy="1884219"/>
                  <a:chOff x="491006" y="1513610"/>
                  <a:chExt cx="2628000" cy="1884219"/>
                </a:xfrm>
              </p:grpSpPr>
              <p:cxnSp>
                <p:nvCxnSpPr>
                  <p:cNvPr id="22" name="Ευθεία γραμμή σύνδεσης 21"/>
                  <p:cNvCxnSpPr/>
                  <p:nvPr/>
                </p:nvCxnSpPr>
                <p:spPr>
                  <a:xfrm>
                    <a:off x="519546" y="1537857"/>
                    <a:ext cx="0" cy="1859972"/>
                  </a:xfrm>
                  <a:prstGeom prst="line">
                    <a:avLst/>
                  </a:prstGeom>
                  <a:ln w="571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" name="Ευθεία γραμμή σύνδεσης 22"/>
                  <p:cNvCxnSpPr/>
                  <p:nvPr/>
                </p:nvCxnSpPr>
                <p:spPr>
                  <a:xfrm>
                    <a:off x="3093027" y="1513610"/>
                    <a:ext cx="0" cy="1859972"/>
                  </a:xfrm>
                  <a:prstGeom prst="line">
                    <a:avLst/>
                  </a:prstGeom>
                  <a:ln w="571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" name="Ευθεία γραμμή σύνδεσης 23"/>
                  <p:cNvCxnSpPr/>
                  <p:nvPr/>
                </p:nvCxnSpPr>
                <p:spPr>
                  <a:xfrm rot="5400000">
                    <a:off x="1805006" y="2075177"/>
                    <a:ext cx="0" cy="2628000"/>
                  </a:xfrm>
                  <a:prstGeom prst="line">
                    <a:avLst/>
                  </a:prstGeom>
                  <a:ln w="571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</p:grpSp>
        <p:sp>
          <p:nvSpPr>
            <p:cNvPr id="50" name="Ορθογώνιο 49"/>
            <p:cNvSpPr/>
            <p:nvPr/>
          </p:nvSpPr>
          <p:spPr>
            <a:xfrm>
              <a:off x="782918" y="1511955"/>
              <a:ext cx="38343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ρ</a:t>
              </a:r>
              <a:r>
                <a:rPr lang="el-GR" b="1" baseline="-25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υ</a:t>
              </a:r>
              <a:endParaRPr lang="el-GR" dirty="0"/>
            </a:p>
          </p:txBody>
        </p:sp>
        <p:sp>
          <p:nvSpPr>
            <p:cNvPr id="51" name="Ορθογώνιο 50"/>
            <p:cNvSpPr/>
            <p:nvPr/>
          </p:nvSpPr>
          <p:spPr>
            <a:xfrm>
              <a:off x="1685176" y="980820"/>
              <a:ext cx="38664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ρ</a:t>
              </a:r>
              <a:r>
                <a:rPr lang="el-GR" b="1" baseline="-25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σ</a:t>
              </a:r>
              <a:endParaRPr lang="el-GR" dirty="0"/>
            </a:p>
          </p:txBody>
        </p:sp>
      </p:grpSp>
      <p:grpSp>
        <p:nvGrpSpPr>
          <p:cNvPr id="57" name="Ομάδα 56"/>
          <p:cNvGrpSpPr/>
          <p:nvPr/>
        </p:nvGrpSpPr>
        <p:grpSpPr>
          <a:xfrm>
            <a:off x="2277019" y="1043528"/>
            <a:ext cx="4054504" cy="1510145"/>
            <a:chOff x="2277019" y="1043528"/>
            <a:chExt cx="4054504" cy="1510145"/>
          </a:xfrm>
        </p:grpSpPr>
        <p:sp>
          <p:nvSpPr>
            <p:cNvPr id="12" name="Ορθογώνιο 11"/>
            <p:cNvSpPr/>
            <p:nvPr/>
          </p:nvSpPr>
          <p:spPr>
            <a:xfrm>
              <a:off x="4381950" y="1702757"/>
              <a:ext cx="1949573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Ύψος</a:t>
              </a:r>
              <a:r>
                <a:rPr lang="en-US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σώματος:  </a:t>
              </a:r>
              <a:r>
                <a:rPr lang="el-GR" sz="2000" b="1" i="1" dirty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Η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el-GR" dirty="0"/>
            </a:p>
          </p:txBody>
        </p:sp>
        <p:cxnSp>
          <p:nvCxnSpPr>
            <p:cNvPr id="53" name="Ευθύγραμμο βέλος σύνδεσης 52"/>
            <p:cNvCxnSpPr/>
            <p:nvPr/>
          </p:nvCxnSpPr>
          <p:spPr>
            <a:xfrm>
              <a:off x="2306782" y="1043528"/>
              <a:ext cx="0" cy="1510145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Ορθογώνιο 53"/>
            <p:cNvSpPr/>
            <p:nvPr/>
          </p:nvSpPr>
          <p:spPr>
            <a:xfrm>
              <a:off x="2277019" y="1668961"/>
              <a:ext cx="36420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Η</a:t>
              </a:r>
              <a:endParaRPr lang="el-GR" dirty="0"/>
            </a:p>
          </p:txBody>
        </p:sp>
      </p:grpSp>
      <p:grpSp>
        <p:nvGrpSpPr>
          <p:cNvPr id="58" name="Ομάδα 57"/>
          <p:cNvGrpSpPr/>
          <p:nvPr/>
        </p:nvGrpSpPr>
        <p:grpSpPr>
          <a:xfrm>
            <a:off x="1317582" y="1570004"/>
            <a:ext cx="5055134" cy="972000"/>
            <a:chOff x="1317582" y="1570004"/>
            <a:chExt cx="5055134" cy="972000"/>
          </a:xfrm>
        </p:grpSpPr>
        <p:sp>
          <p:nvSpPr>
            <p:cNvPr id="16" name="Ορθογώνιο 15"/>
            <p:cNvSpPr/>
            <p:nvPr/>
          </p:nvSpPr>
          <p:spPr>
            <a:xfrm>
              <a:off x="3631260" y="2072054"/>
              <a:ext cx="2741456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Βυθισμένο τμήμα ύψους:  </a:t>
              </a:r>
              <a:r>
                <a:rPr lang="en-US" sz="2000" b="1" i="1" dirty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el-GR" dirty="0"/>
            </a:p>
          </p:txBody>
        </p:sp>
        <p:cxnSp>
          <p:nvCxnSpPr>
            <p:cNvPr id="55" name="Ευθύγραμμο βέλος σύνδεσης 54"/>
            <p:cNvCxnSpPr/>
            <p:nvPr/>
          </p:nvCxnSpPr>
          <p:spPr>
            <a:xfrm>
              <a:off x="1648684" y="1570004"/>
              <a:ext cx="0" cy="97200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Ορθογώνιο 55"/>
            <p:cNvSpPr/>
            <p:nvPr/>
          </p:nvSpPr>
          <p:spPr>
            <a:xfrm>
              <a:off x="1317582" y="1904489"/>
              <a:ext cx="31290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h</a:t>
              </a:r>
              <a:endParaRPr lang="el-GR" dirty="0"/>
            </a:p>
          </p:txBody>
        </p:sp>
      </p:grpSp>
      <p:grpSp>
        <p:nvGrpSpPr>
          <p:cNvPr id="60" name="Ομάδα 59"/>
          <p:cNvGrpSpPr/>
          <p:nvPr/>
        </p:nvGrpSpPr>
        <p:grpSpPr>
          <a:xfrm>
            <a:off x="1822542" y="801514"/>
            <a:ext cx="4551030" cy="2078540"/>
            <a:chOff x="1822542" y="801514"/>
            <a:chExt cx="4551030" cy="2078540"/>
          </a:xfrm>
        </p:grpSpPr>
        <p:sp>
          <p:nvSpPr>
            <p:cNvPr id="20" name="Ορθογώνιο 19"/>
            <p:cNvSpPr/>
            <p:nvPr/>
          </p:nvSpPr>
          <p:spPr>
            <a:xfrm>
              <a:off x="3660970" y="2479944"/>
              <a:ext cx="2712602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Εμβαδό βάσης</a:t>
              </a:r>
              <a:r>
                <a:rPr lang="en-US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σώματος:  </a:t>
              </a:r>
              <a:r>
                <a:rPr lang="el-GR" sz="2000" b="1" i="1" dirty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Α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el-GR" dirty="0"/>
            </a:p>
          </p:txBody>
        </p:sp>
        <p:sp>
          <p:nvSpPr>
            <p:cNvPr id="59" name="Ορθογώνιο 58"/>
            <p:cNvSpPr/>
            <p:nvPr/>
          </p:nvSpPr>
          <p:spPr>
            <a:xfrm>
              <a:off x="1822542" y="801514"/>
              <a:ext cx="33855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endParaRPr lang="el-GR" dirty="0"/>
            </a:p>
          </p:txBody>
        </p:sp>
      </p:grpSp>
      <p:grpSp>
        <p:nvGrpSpPr>
          <p:cNvPr id="2" name="Ομάδα 1"/>
          <p:cNvGrpSpPr/>
          <p:nvPr/>
        </p:nvGrpSpPr>
        <p:grpSpPr>
          <a:xfrm>
            <a:off x="1922184" y="1781275"/>
            <a:ext cx="5194378" cy="1546192"/>
            <a:chOff x="1922184" y="1781275"/>
            <a:chExt cx="5194378" cy="1546192"/>
          </a:xfrm>
        </p:grpSpPr>
        <p:grpSp>
          <p:nvGrpSpPr>
            <p:cNvPr id="68" name="Ομάδα 67"/>
            <p:cNvGrpSpPr/>
            <p:nvPr/>
          </p:nvGrpSpPr>
          <p:grpSpPr>
            <a:xfrm>
              <a:off x="1944096" y="1781275"/>
              <a:ext cx="5172466" cy="1546192"/>
              <a:chOff x="1944096" y="1781275"/>
              <a:chExt cx="5172466" cy="1546192"/>
            </a:xfrm>
          </p:grpSpPr>
          <p:grpSp>
            <p:nvGrpSpPr>
              <p:cNvPr id="47" name="Ομάδα 46"/>
              <p:cNvGrpSpPr/>
              <p:nvPr/>
            </p:nvGrpSpPr>
            <p:grpSpPr>
              <a:xfrm>
                <a:off x="4412810" y="2958135"/>
                <a:ext cx="2703752" cy="369332"/>
                <a:chOff x="4412810" y="2958135"/>
                <a:chExt cx="2703752" cy="369332"/>
              </a:xfrm>
            </p:grpSpPr>
            <p:sp>
              <p:nvSpPr>
                <p:cNvPr id="28" name="Ορθογώνιο 27"/>
                <p:cNvSpPr/>
                <p:nvPr/>
              </p:nvSpPr>
              <p:spPr>
                <a:xfrm>
                  <a:off x="4412810" y="2958135"/>
                  <a:ext cx="1689886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l-GR" sz="160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Βάρος σώματος:</a:t>
                  </a:r>
                  <a:r>
                    <a:rPr lang="en-US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endParaRPr lang="el-GR" dirty="0"/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9" name="TextBox 28"/>
                    <p:cNvSpPr txBox="1"/>
                    <p:nvPr/>
                  </p:nvSpPr>
                  <p:spPr>
                    <a:xfrm>
                      <a:off x="5973621" y="3015299"/>
                      <a:ext cx="1142941" cy="276999"/>
                    </a:xfrm>
                    <a:prstGeom prst="rect">
                      <a:avLst/>
                    </a:prstGeom>
                    <a:noFill/>
                  </p:spPr>
                  <p:txBody>
                    <a:bodyPr wrap="none" lIns="0" tIns="0" rIns="0" bIns="0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𝒘</m:t>
                            </m:r>
                            <m:r>
                              <a:rPr lang="en-US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𝒎𝒈</m:t>
                            </m:r>
                            <m:r>
                              <a:rPr lang="en-US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</a:rPr>
                              <m:t>=</m:t>
                            </m:r>
                          </m:oMath>
                        </m:oMathPara>
                      </a14:m>
                      <a:endParaRPr lang="el-GR" b="1" dirty="0">
                        <a:solidFill>
                          <a:srgbClr val="000099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29" name="TextBox 28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5973621" y="3015299"/>
                      <a:ext cx="1142941" cy="276999"/>
                    </a:xfrm>
                    <a:prstGeom prst="rect">
                      <a:avLst/>
                    </a:prstGeom>
                    <a:blipFill>
                      <a:blip r:embed="rId12"/>
                      <a:stretch>
                        <a:fillRect l="-2674" r="-1604" b="-26667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sp>
            <p:nvSpPr>
              <p:cNvPr id="61" name="Οβάλ 60"/>
              <p:cNvSpPr/>
              <p:nvPr/>
            </p:nvSpPr>
            <p:spPr>
              <a:xfrm>
                <a:off x="1944096" y="1781275"/>
                <a:ext cx="72000" cy="720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cxnSp>
            <p:nvCxnSpPr>
              <p:cNvPr id="64" name="Ευθύγραμμο βέλος σύνδεσης 63"/>
              <p:cNvCxnSpPr/>
              <p:nvPr/>
            </p:nvCxnSpPr>
            <p:spPr>
              <a:xfrm>
                <a:off x="1977934" y="1855128"/>
                <a:ext cx="0" cy="432000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5" name="Ορθογώνιο 64"/>
                <p:cNvSpPr/>
                <p:nvPr/>
              </p:nvSpPr>
              <p:spPr>
                <a:xfrm>
                  <a:off x="1922184" y="1887378"/>
                  <a:ext cx="393056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𝒘</m:t>
                        </m:r>
                      </m:oMath>
                    </m:oMathPara>
                  </a14:m>
                  <a:endParaRPr lang="el-GR" sz="16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65" name="Ορθογώνιο 6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922184" y="1887378"/>
                  <a:ext cx="393056" cy="338554"/>
                </a:xfrm>
                <a:prstGeom prst="rect">
                  <a:avLst/>
                </a:prstGeom>
                <a:blipFill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69" name="Ομάδα 68"/>
          <p:cNvGrpSpPr/>
          <p:nvPr/>
        </p:nvGrpSpPr>
        <p:grpSpPr>
          <a:xfrm>
            <a:off x="1909307" y="1367638"/>
            <a:ext cx="7276539" cy="2453409"/>
            <a:chOff x="1909307" y="1367638"/>
            <a:chExt cx="7276539" cy="2453409"/>
          </a:xfrm>
        </p:grpSpPr>
        <p:grpSp>
          <p:nvGrpSpPr>
            <p:cNvPr id="48" name="Ομάδα 47"/>
            <p:cNvGrpSpPr/>
            <p:nvPr/>
          </p:nvGrpSpPr>
          <p:grpSpPr>
            <a:xfrm>
              <a:off x="5174807" y="3451715"/>
              <a:ext cx="4011039" cy="369332"/>
              <a:chOff x="5174807" y="3451715"/>
              <a:chExt cx="4011039" cy="369332"/>
            </a:xfrm>
          </p:grpSpPr>
          <p:sp>
            <p:nvSpPr>
              <p:cNvPr id="30" name="Ορθογώνιο 29"/>
              <p:cNvSpPr/>
              <p:nvPr/>
            </p:nvSpPr>
            <p:spPr>
              <a:xfrm>
                <a:off x="5174807" y="3451715"/>
                <a:ext cx="91480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sz="16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Άνωση: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l-GR" dirty="0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1" name="TextBox 30"/>
                  <p:cNvSpPr txBox="1"/>
                  <p:nvPr/>
                </p:nvSpPr>
                <p:spPr>
                  <a:xfrm>
                    <a:off x="5973621" y="3508879"/>
                    <a:ext cx="3212225" cy="302390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𝑭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𝑩</m:t>
                              </m:r>
                            </m:sub>
                          </m:sSub>
                          <m:r>
                            <a:rPr lang="en-US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sSub>
                            <m:sSubPr>
                              <m:ctrlPr>
                                <a:rPr lang="en-US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𝝆</m:t>
                              </m:r>
                            </m:e>
                            <m:sub>
                              <m:r>
                                <a:rPr lang="el-GR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𝝊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𝑽</m:t>
                              </m:r>
                            </m:e>
                            <m:sub>
                              <m:r>
                                <a:rPr lang="el-GR" b="1" i="0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𝚩𝛖𝛉𝛊𝛔𝛍𝛆𝛎𝛐𝛖</m:t>
                              </m:r>
                              <m:r>
                                <a:rPr lang="el-GR" b="1" i="0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l-GR" b="1" i="0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  <m:t>𝚻𝛍𝛈𝛍𝛂𝛕𝛐𝛓</m:t>
                              </m:r>
                            </m:sub>
                          </m:sSub>
                          <m:r>
                            <a:rPr lang="en-US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𝒈</m:t>
                          </m:r>
                          <m:r>
                            <a:rPr lang="en-US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</m:oMath>
                      </m:oMathPara>
                    </a14:m>
                    <a:endParaRPr lang="el-GR" b="1" dirty="0">
                      <a:solidFill>
                        <a:srgbClr val="000099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31" name="TextBox 30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973621" y="3508879"/>
                    <a:ext cx="3212225" cy="302390"/>
                  </a:xfrm>
                  <a:prstGeom prst="rect">
                    <a:avLst/>
                  </a:prstGeom>
                  <a:blipFill>
                    <a:blip r:embed="rId14"/>
                    <a:stretch>
                      <a:fillRect l="-1328" r="-190" b="-28571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66" name="Ευθύγραμμο βέλος σύνδεσης 65"/>
            <p:cNvCxnSpPr/>
            <p:nvPr/>
          </p:nvCxnSpPr>
          <p:spPr>
            <a:xfrm flipV="1">
              <a:off x="1986391" y="1367638"/>
              <a:ext cx="0" cy="43200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7" name="Ορθογώνιο 66"/>
                <p:cNvSpPr/>
                <p:nvPr/>
              </p:nvSpPr>
              <p:spPr>
                <a:xfrm>
                  <a:off x="1909307" y="1463843"/>
                  <a:ext cx="480131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𝑭</m:t>
                            </m:r>
                          </m:e>
                          <m:sub>
                            <m:r>
                              <a:rPr lang="en-US" sz="16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𝑩</m:t>
                            </m:r>
                          </m:sub>
                        </m:sSub>
                      </m:oMath>
                    </m:oMathPara>
                  </a14:m>
                  <a:endParaRPr lang="el-GR" sz="16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67" name="Ορθογώνιο 6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909307" y="1463843"/>
                  <a:ext cx="480131" cy="338554"/>
                </a:xfrm>
                <a:prstGeom prst="rect">
                  <a:avLst/>
                </a:prstGeom>
                <a:blipFill>
                  <a:blip r:embed="rId1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1432337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6" grpId="0"/>
      <p:bldP spid="37" grpId="0"/>
      <p:bldP spid="38" grpId="0"/>
      <p:bldP spid="39" grpId="0"/>
      <p:bldP spid="40" grpId="0"/>
      <p:bldP spid="43" grpId="0"/>
      <p:bldP spid="44" grpId="0"/>
      <p:bldP spid="4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Θέση περιεχομένου 2"/>
          <p:cNvSpPr txBox="1">
            <a:spLocks/>
          </p:cNvSpPr>
          <p:nvPr/>
        </p:nvSpPr>
        <p:spPr>
          <a:xfrm>
            <a:off x="0" y="49763"/>
            <a:ext cx="12192000" cy="60466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l-GR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Όγκος και Πυκνότητα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1824" y="723965"/>
            <a:ext cx="1106994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Μια σημαντική παράμετρος που χαρακτηρίζει ένα μακροσκοπικό σύστημα είναι ο </a:t>
            </a:r>
            <a:r>
              <a:rPr lang="el-GR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όγκος </a:t>
            </a:r>
            <a:r>
              <a:rPr lang="en-US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δηλαδή η έκταση του χώρου που καταλαμβάνει το σύστημα.</a:t>
            </a:r>
          </a:p>
        </p:txBody>
      </p:sp>
      <p:sp>
        <p:nvSpPr>
          <p:cNvPr id="8" name="Ορθογώνιο 7"/>
          <p:cNvSpPr/>
          <p:nvPr/>
        </p:nvSpPr>
        <p:spPr>
          <a:xfrm>
            <a:off x="221824" y="1617552"/>
            <a:ext cx="40492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Συνήθεις μονάδες μέτρησης του όγκου:</a:t>
            </a:r>
            <a:endParaRPr lang="el-G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4364659" y="1639342"/>
                <a:ext cx="526318" cy="28321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l-GR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l-GR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1" i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𝐦</m:t>
                          </m:r>
                        </m:e>
                        <m:sup>
                          <m:r>
                            <a:rPr lang="en-US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</m:oMath>
                  </m:oMathPara>
                </a14:m>
                <a:endParaRPr lang="el-GR" b="1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4659" y="1639342"/>
                <a:ext cx="526318" cy="283219"/>
              </a:xfrm>
              <a:prstGeom prst="rect">
                <a:avLst/>
              </a:prstGeom>
              <a:blipFill>
                <a:blip r:embed="rId2"/>
                <a:stretch>
                  <a:fillRect l="-13953" t="-4348" r="-9302" b="-6522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Ορθογώνιο 9"/>
          <p:cNvSpPr/>
          <p:nvPr/>
        </p:nvSpPr>
        <p:spPr>
          <a:xfrm>
            <a:off x="198464" y="2653567"/>
            <a:ext cx="44000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 όγκος συνήθων γεωμετρικών σχημάτων:</a:t>
            </a:r>
            <a:endParaRPr lang="el-G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5346409" y="1632247"/>
                <a:ext cx="1852880" cy="28321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l-GR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l-GR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1" i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𝐜𝐦</m:t>
                          </m:r>
                        </m:e>
                        <m:sup>
                          <m:r>
                            <a:rPr lang="en-US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a:rPr lang="en-US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e>
                        <m:sup>
                          <m:r>
                            <a:rPr lang="en-US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𝟔</m:t>
                          </m:r>
                        </m:sup>
                      </m:sSup>
                      <m:r>
                        <a:rPr lang="en-US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1" i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𝐦</m:t>
                          </m:r>
                        </m:e>
                        <m:sup>
                          <m:r>
                            <a:rPr lang="en-US" b="1" i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</m:oMath>
                  </m:oMathPara>
                </a14:m>
                <a:endParaRPr lang="el-GR" b="1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46409" y="1632247"/>
                <a:ext cx="1852880" cy="283219"/>
              </a:xfrm>
              <a:prstGeom prst="rect">
                <a:avLst/>
              </a:prstGeom>
              <a:blipFill>
                <a:blip r:embed="rId3"/>
                <a:stretch>
                  <a:fillRect l="-2303" t="-4348" r="-1316" b="-6522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4368197" y="2089458"/>
                <a:ext cx="1604477" cy="28321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l-GR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1" i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𝐋</m:t>
                      </m:r>
                      <m:r>
                        <a:rPr lang="en-US" b="1" i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e>
                        <m:sup>
                          <m:r>
                            <a:rPr lang="en-US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a:rPr lang="en-US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𝐦</m:t>
                          </m:r>
                          <m:r>
                            <m:rPr>
                              <m:nor/>
                            </m:rPr>
                            <a:rPr lang="el-GR" b="1" dirty="0"/>
                            <m:t> </m:t>
                          </m:r>
                        </m:e>
                        <m:sup>
                          <m:r>
                            <a:rPr lang="en-US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</m:oMath>
                  </m:oMathPara>
                </a14:m>
                <a:endParaRPr lang="el-GR" b="1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8197" y="2089458"/>
                <a:ext cx="1604477" cy="283219"/>
              </a:xfrm>
              <a:prstGeom prst="rect">
                <a:avLst/>
              </a:prstGeom>
              <a:blipFill>
                <a:blip r:embed="rId4"/>
                <a:stretch>
                  <a:fillRect l="-3422" t="-4348" r="-1521" b="-6522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6158006" y="2092996"/>
                <a:ext cx="1594859" cy="28321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l-GR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1" i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𝐋</m:t>
                      </m:r>
                      <m:r>
                        <a:rPr lang="en-US" b="1" i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e>
                        <m:sup>
                          <m:r>
                            <a:rPr lang="en-US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  <m:r>
                        <a:rPr lang="en-US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𝐜𝐦</m:t>
                          </m:r>
                          <m:r>
                            <m:rPr>
                              <m:nor/>
                            </m:rPr>
                            <a:rPr lang="el-GR" b="1" dirty="0"/>
                            <m:t> </m:t>
                          </m:r>
                        </m:e>
                        <m:sup>
                          <m:r>
                            <a:rPr lang="en-US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</m:oMath>
                  </m:oMathPara>
                </a14:m>
                <a:endParaRPr lang="el-GR" b="1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58006" y="2092996"/>
                <a:ext cx="1594859" cy="283219"/>
              </a:xfrm>
              <a:prstGeom prst="rect">
                <a:avLst/>
              </a:prstGeom>
              <a:blipFill>
                <a:blip r:embed="rId5"/>
                <a:stretch>
                  <a:fillRect l="-3053" t="-4255" r="-1145" b="-6383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7915930" y="2096534"/>
                <a:ext cx="1554849" cy="28321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l-GR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1" i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𝐦𝐋</m:t>
                      </m:r>
                      <m:r>
                        <a:rPr lang="en-US" b="1" i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𝐜𝐦</m:t>
                          </m:r>
                          <m:r>
                            <m:rPr>
                              <m:nor/>
                            </m:rPr>
                            <a:rPr lang="el-GR" b="1" dirty="0"/>
                            <m:t> </m:t>
                          </m:r>
                        </m:e>
                        <m:sup>
                          <m:r>
                            <a:rPr lang="en-US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</m:oMath>
                  </m:oMathPara>
                </a14:m>
                <a:endParaRPr lang="el-GR" b="1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15930" y="2096534"/>
                <a:ext cx="1554849" cy="283219"/>
              </a:xfrm>
              <a:prstGeom prst="rect">
                <a:avLst/>
              </a:prstGeom>
              <a:blipFill>
                <a:blip r:embed="rId6"/>
                <a:stretch>
                  <a:fillRect l="-3529" t="-4348" r="-1569" b="-6522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3" name="Ομάδα 32"/>
          <p:cNvGrpSpPr/>
          <p:nvPr/>
        </p:nvGrpSpPr>
        <p:grpSpPr>
          <a:xfrm>
            <a:off x="4518827" y="2567913"/>
            <a:ext cx="3526174" cy="519373"/>
            <a:chOff x="4518827" y="2567913"/>
            <a:chExt cx="3526174" cy="519373"/>
          </a:xfrm>
        </p:grpSpPr>
        <p:sp>
          <p:nvSpPr>
            <p:cNvPr id="15" name="Ορθογώνιο 14"/>
            <p:cNvSpPr/>
            <p:nvPr/>
          </p:nvSpPr>
          <p:spPr>
            <a:xfrm>
              <a:off x="4518827" y="2660643"/>
              <a:ext cx="2113079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Σφαίρας ακτίνας </a:t>
              </a:r>
              <a:r>
                <a:rPr lang="en-US" b="1" i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R</a:t>
              </a:r>
              <a:r>
                <a:rPr 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el-GR" sz="1600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TextBox 15"/>
                <p:cNvSpPr txBox="1"/>
                <p:nvPr/>
              </p:nvSpPr>
              <p:spPr>
                <a:xfrm>
                  <a:off x="6692195" y="2567913"/>
                  <a:ext cx="1352806" cy="519373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𝑽</m:t>
                            </m:r>
                          </m:e>
                          <m:sub>
                            <m:r>
                              <a:rPr lang="el-GR" b="1" i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𝛔𝛗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𝟒</m:t>
                            </m:r>
                          </m:num>
                          <m:den>
                            <m:r>
                              <a:rPr lang="en-US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𝟑</m:t>
                            </m:r>
                          </m:den>
                        </m:f>
                        <m:r>
                          <a:rPr lang="el-GR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𝝅</m:t>
                        </m:r>
                        <m:sSup>
                          <m:sSupPr>
                            <m:ctrlPr>
                              <a:rPr lang="el-GR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𝑹</m:t>
                            </m:r>
                          </m:e>
                          <m:sup>
                            <m:r>
                              <a:rPr lang="en-US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𝟑</m:t>
                            </m:r>
                          </m:sup>
                        </m:sSup>
                      </m:oMath>
                    </m:oMathPara>
                  </a14:m>
                  <a:endParaRPr lang="el-GR" b="1" dirty="0">
                    <a:solidFill>
                      <a:srgbClr val="0070C0"/>
                    </a:solidFill>
                  </a:endParaRPr>
                </a:p>
              </p:txBody>
            </p:sp>
          </mc:Choice>
          <mc:Fallback xmlns="">
            <p:sp>
              <p:nvSpPr>
                <p:cNvPr id="16" name="TextBox 1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692195" y="2567913"/>
                  <a:ext cx="1352806" cy="519373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4" name="Ομάδα 33"/>
          <p:cNvGrpSpPr/>
          <p:nvPr/>
        </p:nvGrpSpPr>
        <p:grpSpPr>
          <a:xfrm>
            <a:off x="4522365" y="3132031"/>
            <a:ext cx="5044608" cy="369332"/>
            <a:chOff x="4522365" y="3132031"/>
            <a:chExt cx="5044608" cy="369332"/>
          </a:xfrm>
        </p:grpSpPr>
        <p:sp>
          <p:nvSpPr>
            <p:cNvPr id="17" name="Ορθογώνιο 16"/>
            <p:cNvSpPr/>
            <p:nvPr/>
          </p:nvSpPr>
          <p:spPr>
            <a:xfrm>
              <a:off x="4522365" y="3132031"/>
              <a:ext cx="3597203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Κυλίνδρου ακτίνας </a:t>
              </a:r>
              <a:r>
                <a:rPr lang="en-US" b="1" i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R</a:t>
              </a:r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και ύψους </a:t>
              </a:r>
              <a:r>
                <a:rPr lang="en-US" b="1" i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el-GR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/>
                <p:cNvSpPr txBox="1"/>
                <p:nvPr/>
              </p:nvSpPr>
              <p:spPr>
                <a:xfrm>
                  <a:off x="8183709" y="3168705"/>
                  <a:ext cx="1383264" cy="28321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𝑽</m:t>
                            </m:r>
                          </m:e>
                          <m:sub>
                            <m:r>
                              <a:rPr lang="el-GR" b="1" i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𝛋𝛖𝛌</m:t>
                            </m:r>
                          </m:sub>
                        </m:sSub>
                        <m:r>
                          <a:rPr lang="el-GR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l-GR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𝝅</m:t>
                        </m:r>
                        <m:sSup>
                          <m:sSupPr>
                            <m:ctrlPr>
                              <a:rPr lang="el-GR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𝑹</m:t>
                            </m:r>
                          </m:e>
                          <m:sup>
                            <m:r>
                              <a:rPr lang="en-US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𝒉</m:t>
                        </m:r>
                      </m:oMath>
                    </m:oMathPara>
                  </a14:m>
                  <a:endParaRPr lang="el-GR" b="1" dirty="0">
                    <a:solidFill>
                      <a:srgbClr val="0070C0"/>
                    </a:solidFill>
                  </a:endParaRPr>
                </a:p>
              </p:txBody>
            </p:sp>
          </mc:Choice>
          <mc:Fallback xmlns="">
            <p:sp>
              <p:nvSpPr>
                <p:cNvPr id="18" name="TextBox 1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183709" y="3168705"/>
                  <a:ext cx="1383264" cy="283219"/>
                </a:xfrm>
                <a:prstGeom prst="rect">
                  <a:avLst/>
                </a:prstGeom>
                <a:blipFill>
                  <a:blip r:embed="rId8"/>
                  <a:stretch>
                    <a:fillRect l="-3524" t="-4348" r="-4405" b="-17391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5" name="Ομάδα 34"/>
          <p:cNvGrpSpPr/>
          <p:nvPr/>
        </p:nvGrpSpPr>
        <p:grpSpPr>
          <a:xfrm>
            <a:off x="4536536" y="3571522"/>
            <a:ext cx="6512691" cy="369332"/>
            <a:chOff x="4536536" y="3571522"/>
            <a:chExt cx="6512691" cy="369332"/>
          </a:xfrm>
        </p:grpSpPr>
        <p:sp>
          <p:nvSpPr>
            <p:cNvPr id="19" name="Ορθογώνιο 18"/>
            <p:cNvSpPr/>
            <p:nvPr/>
          </p:nvSpPr>
          <p:spPr>
            <a:xfrm>
              <a:off x="4536536" y="3571522"/>
              <a:ext cx="5179367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Παραλληλεπιπέδου με μήκος </a:t>
              </a:r>
              <a:r>
                <a:rPr lang="el-GR" b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α</a:t>
              </a:r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πλάτους </a:t>
              </a:r>
              <a:r>
                <a:rPr lang="el-GR" b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β</a:t>
              </a:r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ύψος </a:t>
              </a:r>
              <a:r>
                <a:rPr lang="el-GR" b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γ</a:t>
              </a:r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el-GR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/>
                <p:cNvSpPr txBox="1"/>
                <p:nvPr/>
              </p:nvSpPr>
              <p:spPr>
                <a:xfrm>
                  <a:off x="9766888" y="3628407"/>
                  <a:ext cx="1282339" cy="301814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𝑽</m:t>
                            </m:r>
                          </m:e>
                          <m:sub>
                            <m:r>
                              <a:rPr lang="el-GR" b="1" i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𝛑𝛂𝛒</m:t>
                            </m:r>
                          </m:sub>
                        </m:sSub>
                        <m:r>
                          <a:rPr lang="el-GR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l-GR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𝜶𝜷𝜸</m:t>
                        </m:r>
                      </m:oMath>
                    </m:oMathPara>
                  </a14:m>
                  <a:endParaRPr lang="el-GR" b="1" dirty="0">
                    <a:solidFill>
                      <a:srgbClr val="0070C0"/>
                    </a:solidFill>
                  </a:endParaRPr>
                </a:p>
              </p:txBody>
            </p:sp>
          </mc:Choice>
          <mc:Fallback xmlns="">
            <p:sp>
              <p:nvSpPr>
                <p:cNvPr id="20" name="TextBox 1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766888" y="3628407"/>
                  <a:ext cx="1282339" cy="301814"/>
                </a:xfrm>
                <a:prstGeom prst="rect">
                  <a:avLst/>
                </a:prstGeom>
                <a:blipFill>
                  <a:blip r:embed="rId9"/>
                  <a:stretch>
                    <a:fillRect l="-3791" r="-6161" b="-24000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1" name="Ορθογώνιο 20"/>
          <p:cNvSpPr/>
          <p:nvPr/>
        </p:nvSpPr>
        <p:spPr>
          <a:xfrm>
            <a:off x="202002" y="4124415"/>
            <a:ext cx="20090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Πυκνότητα μάζας:</a:t>
            </a:r>
            <a:endParaRPr lang="el-GR" dirty="0"/>
          </a:p>
        </p:txBody>
      </p:sp>
      <p:sp>
        <p:nvSpPr>
          <p:cNvPr id="22" name="Ορθογώνιο 21"/>
          <p:cNvSpPr/>
          <p:nvPr/>
        </p:nvSpPr>
        <p:spPr>
          <a:xfrm>
            <a:off x="2140679" y="4117320"/>
            <a:ext cx="536590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Είναι η ποσότητα μάζας </a:t>
            </a:r>
            <a:r>
              <a:rPr lang="en-US" sz="2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(ή </a:t>
            </a:r>
            <a:r>
              <a:rPr lang="el-GR" sz="20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en-US" sz="2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που περικλείεται σε όγκο </a:t>
            </a:r>
            <a:r>
              <a:rPr lang="en-US" sz="2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(ή </a:t>
            </a:r>
            <a:r>
              <a:rPr lang="el-GR" sz="20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en-US" sz="2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δια του όγκου αυτού:</a:t>
            </a:r>
            <a:endParaRPr lang="el-GR" dirty="0"/>
          </a:p>
        </p:txBody>
      </p:sp>
      <p:grpSp>
        <p:nvGrpSpPr>
          <p:cNvPr id="36" name="Ομάδα 35"/>
          <p:cNvGrpSpPr/>
          <p:nvPr/>
        </p:nvGrpSpPr>
        <p:grpSpPr>
          <a:xfrm>
            <a:off x="2140678" y="4829689"/>
            <a:ext cx="3192964" cy="518604"/>
            <a:chOff x="2140678" y="4829689"/>
            <a:chExt cx="3192964" cy="518604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TextBox 23"/>
                <p:cNvSpPr txBox="1"/>
                <p:nvPr/>
              </p:nvSpPr>
              <p:spPr>
                <a:xfrm>
                  <a:off x="3963074" y="4829689"/>
                  <a:ext cx="1370568" cy="518604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𝝆</m:t>
                        </m:r>
                        <m:r>
                          <a:rPr lang="el-GR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l-GR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𝒎</m:t>
                            </m:r>
                          </m:num>
                          <m:den>
                            <m:r>
                              <a:rPr lang="en-US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𝑽</m:t>
                            </m:r>
                          </m:den>
                        </m:f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b="1" i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𝚫</m:t>
                            </m:r>
                            <m:r>
                              <a:rPr lang="en-US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𝒎</m:t>
                            </m:r>
                          </m:num>
                          <m:den>
                            <m:r>
                              <a:rPr lang="el-GR" b="1" i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𝚫</m:t>
                            </m:r>
                            <m:r>
                              <a:rPr lang="en-US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𝑽</m:t>
                            </m:r>
                          </m:den>
                        </m:f>
                      </m:oMath>
                    </m:oMathPara>
                  </a14:m>
                  <a:endParaRPr lang="el-GR" b="1" dirty="0">
                    <a:solidFill>
                      <a:srgbClr val="0070C0"/>
                    </a:solidFill>
                  </a:endParaRPr>
                </a:p>
              </p:txBody>
            </p:sp>
          </mc:Choice>
          <mc:Fallback xmlns="">
            <p:sp>
              <p:nvSpPr>
                <p:cNvPr id="24" name="TextBox 2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63074" y="4829689"/>
                  <a:ext cx="1370568" cy="518604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5" name="Ορθογώνιο 24"/>
            <p:cNvSpPr/>
            <p:nvPr/>
          </p:nvSpPr>
          <p:spPr>
            <a:xfrm>
              <a:off x="2140678" y="4966003"/>
              <a:ext cx="174252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Ομογενή υλικά:</a:t>
              </a:r>
              <a:endParaRPr lang="el-GR" dirty="0"/>
            </a:p>
          </p:txBody>
        </p:sp>
      </p:grpSp>
      <p:grpSp>
        <p:nvGrpSpPr>
          <p:cNvPr id="37" name="Ομάδα 36"/>
          <p:cNvGrpSpPr/>
          <p:nvPr/>
        </p:nvGrpSpPr>
        <p:grpSpPr>
          <a:xfrm>
            <a:off x="1772078" y="5445121"/>
            <a:ext cx="3051808" cy="526106"/>
            <a:chOff x="1772078" y="5445121"/>
            <a:chExt cx="3051808" cy="526106"/>
          </a:xfrm>
        </p:grpSpPr>
        <p:sp>
          <p:nvSpPr>
            <p:cNvPr id="26" name="Ορθογώνιο 25"/>
            <p:cNvSpPr/>
            <p:nvPr/>
          </p:nvSpPr>
          <p:spPr>
            <a:xfrm>
              <a:off x="1772078" y="5553484"/>
              <a:ext cx="211814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Ανομοιογενή υλικά:</a:t>
              </a:r>
              <a:endParaRPr lang="el-GR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7" name="TextBox 26"/>
                <p:cNvSpPr txBox="1"/>
                <p:nvPr/>
              </p:nvSpPr>
              <p:spPr>
                <a:xfrm>
                  <a:off x="3963074" y="5445121"/>
                  <a:ext cx="860812" cy="52610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𝝆</m:t>
                        </m:r>
                        <m:r>
                          <a:rPr lang="el-GR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l-GR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𝒅𝒎</m:t>
                            </m:r>
                          </m:num>
                          <m:den>
                            <m:r>
                              <a:rPr lang="en-US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𝒅𝑽</m:t>
                            </m:r>
                          </m:den>
                        </m:f>
                      </m:oMath>
                    </m:oMathPara>
                  </a14:m>
                  <a:endParaRPr lang="el-GR" b="1" dirty="0">
                    <a:solidFill>
                      <a:srgbClr val="0070C0"/>
                    </a:solidFill>
                  </a:endParaRPr>
                </a:p>
              </p:txBody>
            </p:sp>
          </mc:Choice>
          <mc:Fallback xmlns="">
            <p:sp>
              <p:nvSpPr>
                <p:cNvPr id="27" name="TextBox 2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63074" y="5445121"/>
                  <a:ext cx="860812" cy="526106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8" name="Ομάδα 37"/>
          <p:cNvGrpSpPr/>
          <p:nvPr/>
        </p:nvGrpSpPr>
        <p:grpSpPr>
          <a:xfrm>
            <a:off x="946268" y="6155178"/>
            <a:ext cx="4892621" cy="542969"/>
            <a:chOff x="946268" y="6155178"/>
            <a:chExt cx="4892621" cy="542969"/>
          </a:xfrm>
        </p:grpSpPr>
        <p:sp>
          <p:nvSpPr>
            <p:cNvPr id="28" name="Ορθογώνιο 27"/>
            <p:cNvSpPr/>
            <p:nvPr/>
          </p:nvSpPr>
          <p:spPr>
            <a:xfrm>
              <a:off x="946268" y="6248154"/>
              <a:ext cx="2993255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Μονάδες πυκνότητας μάζας:</a:t>
              </a:r>
              <a:endParaRPr lang="el-GR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9" name="TextBox 28"/>
                <p:cNvSpPr txBox="1"/>
                <p:nvPr/>
              </p:nvSpPr>
              <p:spPr>
                <a:xfrm>
                  <a:off x="3939523" y="6155178"/>
                  <a:ext cx="1899366" cy="54296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f>
                          <m:fPr>
                            <m:ctrlPr>
                              <a:rPr lang="el-GR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1" i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𝐤𝐠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l-GR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1" i="0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𝐦</m:t>
                                </m:r>
                              </m:e>
                              <m:sup>
                                <m:r>
                                  <a:rPr lang="en-US" b="1" i="0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𝟑</m:t>
                                </m:r>
                              </m:sup>
                            </m:sSup>
                          </m:den>
                        </m:f>
                        <m:r>
                          <a:rPr lang="en-US" b="1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sSup>
                          <m:sSupPr>
                            <m:ctrlPr>
                              <a:rPr lang="en-US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1" i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𝟏𝟎</m:t>
                            </m:r>
                          </m:e>
                          <m:sup>
                            <m:r>
                              <a:rPr lang="en-US" b="1" i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b="1" i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𝟑</m:t>
                            </m:r>
                          </m:sup>
                        </m:sSup>
                        <m:f>
                          <m:fPr>
                            <m:ctrlPr>
                              <a:rPr lang="en-US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1" i="0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𝐠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n-US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1" i="0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𝐜𝐦</m:t>
                                </m:r>
                              </m:e>
                              <m:sup>
                                <m:r>
                                  <a:rPr lang="en-US" b="1" i="0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𝟑</m:t>
                                </m:r>
                              </m:sup>
                            </m:sSup>
                          </m:den>
                        </m:f>
                      </m:oMath>
                    </m:oMathPara>
                  </a14:m>
                  <a:endParaRPr lang="el-GR" b="1" dirty="0">
                    <a:solidFill>
                      <a:srgbClr val="0070C0"/>
                    </a:solidFill>
                  </a:endParaRPr>
                </a:p>
              </p:txBody>
            </p:sp>
          </mc:Choice>
          <mc:Fallback xmlns="">
            <p:sp>
              <p:nvSpPr>
                <p:cNvPr id="29" name="TextBox 2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39523" y="6155178"/>
                  <a:ext cx="1899366" cy="542969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9" name="Ομάδα 38"/>
          <p:cNvGrpSpPr/>
          <p:nvPr/>
        </p:nvGrpSpPr>
        <p:grpSpPr>
          <a:xfrm>
            <a:off x="6573873" y="4316819"/>
            <a:ext cx="2885727" cy="2381328"/>
            <a:chOff x="6650073" y="4316819"/>
            <a:chExt cx="2885727" cy="2381328"/>
          </a:xfrm>
        </p:grpSpPr>
        <p:sp>
          <p:nvSpPr>
            <p:cNvPr id="30" name="Ορθογώνιο 29"/>
            <p:cNvSpPr/>
            <p:nvPr/>
          </p:nvSpPr>
          <p:spPr>
            <a:xfrm>
              <a:off x="6650073" y="5093690"/>
              <a:ext cx="2444087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r>
                <a:rPr 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Ενδεικτικές πυκνότητες μάζας σε κανονικές συνθήκες (0 </a:t>
              </a:r>
              <a:r>
                <a:rPr lang="el-GR" sz="1600" b="1" baseline="30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ο</a:t>
              </a:r>
              <a:r>
                <a:rPr lang="en-US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C, 1 </a:t>
              </a:r>
              <a:r>
                <a:rPr lang="en-US" sz="16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atm</a:t>
              </a:r>
              <a:r>
                <a:rPr lang="en-US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  <a:r>
                <a:rPr 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el-GR" sz="1600" dirty="0"/>
            </a:p>
          </p:txBody>
        </p:sp>
        <p:sp>
          <p:nvSpPr>
            <p:cNvPr id="31" name="Αριστερό άγκιστρο 30"/>
            <p:cNvSpPr/>
            <p:nvPr/>
          </p:nvSpPr>
          <p:spPr>
            <a:xfrm>
              <a:off x="9122735" y="4316819"/>
              <a:ext cx="413065" cy="2381328"/>
            </a:xfrm>
            <a:prstGeom prst="leftBrace">
              <a:avLst>
                <a:gd name="adj1" fmla="val 23778"/>
                <a:gd name="adj2" fmla="val 50000"/>
              </a:avLst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aphicFrame>
        <p:nvGraphicFramePr>
          <p:cNvPr id="32" name="Πίνακας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5386872"/>
              </p:ext>
            </p:extLst>
          </p:nvPr>
        </p:nvGraphicFramePr>
        <p:xfrm>
          <a:off x="9463472" y="4168861"/>
          <a:ext cx="2728527" cy="2682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2678">
                  <a:extLst>
                    <a:ext uri="{9D8B030D-6E8A-4147-A177-3AD203B41FA5}">
                      <a16:colId xmlns:a16="http://schemas.microsoft.com/office/drawing/2014/main" val="1663222654"/>
                    </a:ext>
                  </a:extLst>
                </a:gridCol>
                <a:gridCol w="1085849">
                  <a:extLst>
                    <a:ext uri="{9D8B030D-6E8A-4147-A177-3AD203B41FA5}">
                      <a16:colId xmlns:a16="http://schemas.microsoft.com/office/drawing/2014/main" val="1837628531"/>
                    </a:ext>
                  </a:extLst>
                </a:gridCol>
              </a:tblGrid>
              <a:tr h="321176">
                <a:tc>
                  <a:txBody>
                    <a:bodyPr/>
                    <a:lstStyle/>
                    <a:p>
                      <a:r>
                        <a:rPr lang="el-G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Ουσία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ρ (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kg/m</a:t>
                      </a:r>
                      <a:r>
                        <a:rPr lang="en-US" sz="1600" baseline="30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l-GR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1956835"/>
                  </a:ext>
                </a:extLst>
              </a:tr>
              <a:tr h="314179">
                <a:tc>
                  <a:txBody>
                    <a:bodyPr/>
                    <a:lstStyle/>
                    <a:p>
                      <a:r>
                        <a:rPr lang="el-GR" sz="1600" dirty="0"/>
                        <a:t>Αέριο</a:t>
                      </a:r>
                      <a:r>
                        <a:rPr lang="el-GR" sz="1600" baseline="0" dirty="0"/>
                        <a:t> Ήλιο</a:t>
                      </a:r>
                      <a:endParaRPr lang="el-G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600" dirty="0"/>
                        <a:t>   </a:t>
                      </a:r>
                      <a:r>
                        <a:rPr lang="en-US" sz="1600" dirty="0"/>
                        <a:t>    </a:t>
                      </a:r>
                      <a:r>
                        <a:rPr lang="el-GR" sz="1600" dirty="0"/>
                        <a:t>0,18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8862386"/>
                  </a:ext>
                </a:extLst>
              </a:tr>
              <a:tr h="314179">
                <a:tc>
                  <a:txBody>
                    <a:bodyPr/>
                    <a:lstStyle/>
                    <a:p>
                      <a:r>
                        <a:rPr lang="el-GR" sz="1600" dirty="0"/>
                        <a:t>Αέρας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600" dirty="0"/>
                        <a:t>   </a:t>
                      </a:r>
                      <a:r>
                        <a:rPr lang="en-US" sz="1600" dirty="0"/>
                        <a:t>    </a:t>
                      </a:r>
                      <a:r>
                        <a:rPr lang="el-GR" sz="1600" dirty="0"/>
                        <a:t>1,28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6484003"/>
                  </a:ext>
                </a:extLst>
              </a:tr>
              <a:tr h="314179">
                <a:tc>
                  <a:txBody>
                    <a:bodyPr/>
                    <a:lstStyle/>
                    <a:p>
                      <a:r>
                        <a:rPr lang="el-GR" sz="1600" dirty="0"/>
                        <a:t>Βενζίνη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   </a:t>
                      </a:r>
                      <a:r>
                        <a:rPr lang="el-GR" sz="1600" dirty="0"/>
                        <a:t>680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9740903"/>
                  </a:ext>
                </a:extLst>
              </a:tr>
              <a:tr h="314179">
                <a:tc>
                  <a:txBody>
                    <a:bodyPr/>
                    <a:lstStyle/>
                    <a:p>
                      <a:r>
                        <a:rPr lang="el-GR" sz="1600" dirty="0"/>
                        <a:t>Λάδι(τυπικό)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    </a:t>
                      </a:r>
                      <a:r>
                        <a:rPr lang="el-GR" sz="1600" dirty="0"/>
                        <a:t>900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0597230"/>
                  </a:ext>
                </a:extLst>
              </a:tr>
              <a:tr h="314179">
                <a:tc>
                  <a:txBody>
                    <a:bodyPr/>
                    <a:lstStyle/>
                    <a:p>
                      <a:r>
                        <a:rPr lang="el-GR" sz="1600" dirty="0"/>
                        <a:t>Νερό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  </a:t>
                      </a:r>
                      <a:r>
                        <a:rPr lang="el-GR" sz="1600" dirty="0"/>
                        <a:t>1000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8370294"/>
                  </a:ext>
                </a:extLst>
              </a:tr>
              <a:tr h="314179">
                <a:tc>
                  <a:txBody>
                    <a:bodyPr/>
                    <a:lstStyle/>
                    <a:p>
                      <a:r>
                        <a:rPr lang="el-GR" sz="1600" dirty="0"/>
                        <a:t>Θαλασσινό νερό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  </a:t>
                      </a:r>
                      <a:r>
                        <a:rPr lang="el-GR" sz="1600" dirty="0"/>
                        <a:t>1030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4109866"/>
                  </a:ext>
                </a:extLst>
              </a:tr>
              <a:tr h="314179">
                <a:tc>
                  <a:txBody>
                    <a:bodyPr/>
                    <a:lstStyle/>
                    <a:p>
                      <a:r>
                        <a:rPr lang="el-GR" sz="1600" dirty="0"/>
                        <a:t>Υδράργυρος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600" dirty="0"/>
                        <a:t>13600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96761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8302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2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21" grpId="0"/>
      <p:bldP spid="2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περιεχομένου 2"/>
          <p:cNvSpPr txBox="1">
            <a:spLocks/>
          </p:cNvSpPr>
          <p:nvPr/>
        </p:nvSpPr>
        <p:spPr>
          <a:xfrm>
            <a:off x="0" y="14594"/>
            <a:ext cx="12192000" cy="60466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l-GR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ΠΙΕΣΗ – Ορισμός</a:t>
            </a:r>
          </a:p>
        </p:txBody>
      </p:sp>
      <p:grpSp>
        <p:nvGrpSpPr>
          <p:cNvPr id="32" name="Ομάδα 31"/>
          <p:cNvGrpSpPr/>
          <p:nvPr/>
        </p:nvGrpSpPr>
        <p:grpSpPr>
          <a:xfrm>
            <a:off x="1257291" y="654427"/>
            <a:ext cx="9541805" cy="1693914"/>
            <a:chOff x="1257291" y="654427"/>
            <a:chExt cx="9541805" cy="1693914"/>
          </a:xfrm>
        </p:grpSpPr>
        <p:grpSp>
          <p:nvGrpSpPr>
            <p:cNvPr id="17" name="Ομάδα 16"/>
            <p:cNvGrpSpPr/>
            <p:nvPr/>
          </p:nvGrpSpPr>
          <p:grpSpPr>
            <a:xfrm>
              <a:off x="8953510" y="874431"/>
              <a:ext cx="1845586" cy="1470445"/>
              <a:chOff x="8953510" y="874431"/>
              <a:chExt cx="1845586" cy="1470445"/>
            </a:xfrm>
          </p:grpSpPr>
          <p:sp>
            <p:nvSpPr>
              <p:cNvPr id="6" name="Οβάλ 5"/>
              <p:cNvSpPr/>
              <p:nvPr/>
            </p:nvSpPr>
            <p:spPr>
              <a:xfrm>
                <a:off x="8953510" y="1794158"/>
                <a:ext cx="1506682" cy="550718"/>
              </a:xfrm>
              <a:prstGeom prst="ellipse">
                <a:avLst/>
              </a:prstGeom>
              <a:solidFill>
                <a:schemeClr val="bg2">
                  <a:lumMod val="9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cxnSp>
            <p:nvCxnSpPr>
              <p:cNvPr id="9" name="Ευθύγραμμο βέλος σύνδεσης 8"/>
              <p:cNvCxnSpPr/>
              <p:nvPr/>
            </p:nvCxnSpPr>
            <p:spPr>
              <a:xfrm flipH="1">
                <a:off x="9773060" y="874431"/>
                <a:ext cx="1026036" cy="1184297"/>
              </a:xfrm>
              <a:prstGeom prst="straightConnector1">
                <a:avLst/>
              </a:prstGeom>
              <a:ln w="41275">
                <a:solidFill>
                  <a:srgbClr val="3333FF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" name="TextBox 9"/>
              <p:cNvSpPr txBox="1"/>
              <p:nvPr/>
            </p:nvSpPr>
            <p:spPr>
              <a:xfrm>
                <a:off x="9089474" y="1864176"/>
                <a:ext cx="33855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endParaRPr lang="el-GR" b="1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6" name="TextBox 25"/>
                  <p:cNvSpPr txBox="1"/>
                  <p:nvPr/>
                </p:nvSpPr>
                <p:spPr>
                  <a:xfrm>
                    <a:off x="10447100" y="1263556"/>
                    <a:ext cx="205184" cy="310598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b="1" i="1" smtClean="0">
                                  <a:solidFill>
                                    <a:srgbClr val="3333FF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solidFill>
                                    <a:srgbClr val="3333FF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𝑭</m:t>
                              </m:r>
                            </m:e>
                          </m:acc>
                        </m:oMath>
                      </m:oMathPara>
                    </a14:m>
                    <a:endParaRPr lang="el-GR" b="1" dirty="0">
                      <a:solidFill>
                        <a:srgbClr val="3333FF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mc:Choice>
            <mc:Fallback xmlns="">
              <p:sp>
                <p:nvSpPr>
                  <p:cNvPr id="26" name="TextBox 2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447100" y="1263556"/>
                    <a:ext cx="205184" cy="310598"/>
                  </a:xfrm>
                  <a:prstGeom prst="rect">
                    <a:avLst/>
                  </a:prstGeom>
                  <a:blipFill>
                    <a:blip r:embed="rId2"/>
                    <a:stretch>
                      <a:fillRect l="-30303" r="-42424" b="-19608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22" name="TextBox 21"/>
            <p:cNvSpPr txBox="1"/>
            <p:nvPr/>
          </p:nvSpPr>
          <p:spPr>
            <a:xfrm>
              <a:off x="3191637" y="654427"/>
              <a:ext cx="5218999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l-GR" b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Ποιοτικός προσδιορισμός της Πίεσης</a:t>
              </a:r>
            </a:p>
            <a:p>
              <a:pPr algn="ctr"/>
              <a:r>
                <a:rPr lang="el-GR" b="1" dirty="0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Πίεση</a:t>
              </a:r>
              <a:r>
                <a:rPr lang="el-GR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είναι η δράση μιας δύναμης πάνω σε μια επιφάνεια </a:t>
              </a:r>
            </a:p>
          </p:txBody>
        </p:sp>
        <p:grpSp>
          <p:nvGrpSpPr>
            <p:cNvPr id="14" name="Ομάδα 13"/>
            <p:cNvGrpSpPr/>
            <p:nvPr/>
          </p:nvGrpSpPr>
          <p:grpSpPr>
            <a:xfrm>
              <a:off x="1257291" y="989796"/>
              <a:ext cx="1506682" cy="1358545"/>
              <a:chOff x="1257291" y="989796"/>
              <a:chExt cx="1506682" cy="1358545"/>
            </a:xfrm>
          </p:grpSpPr>
          <p:grpSp>
            <p:nvGrpSpPr>
              <p:cNvPr id="7" name="Ομάδα 6"/>
              <p:cNvGrpSpPr/>
              <p:nvPr/>
            </p:nvGrpSpPr>
            <p:grpSpPr>
              <a:xfrm>
                <a:off x="1257291" y="989796"/>
                <a:ext cx="1506682" cy="1358545"/>
                <a:chOff x="1257291" y="989796"/>
                <a:chExt cx="1506682" cy="1358545"/>
              </a:xfrm>
            </p:grpSpPr>
            <p:sp>
              <p:nvSpPr>
                <p:cNvPr id="5" name="Οβάλ 4"/>
                <p:cNvSpPr/>
                <p:nvPr/>
              </p:nvSpPr>
              <p:spPr>
                <a:xfrm>
                  <a:off x="1257291" y="1797623"/>
                  <a:ext cx="1506682" cy="550718"/>
                </a:xfrm>
                <a:prstGeom prst="ellipse">
                  <a:avLst/>
                </a:prstGeom>
                <a:solidFill>
                  <a:schemeClr val="bg2">
                    <a:lumMod val="9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cxnSp>
              <p:nvCxnSpPr>
                <p:cNvPr id="8" name="Ευθύγραμμο βέλος σύνδεσης 7"/>
                <p:cNvCxnSpPr/>
                <p:nvPr/>
              </p:nvCxnSpPr>
              <p:spPr>
                <a:xfrm flipH="1">
                  <a:off x="2015827" y="989796"/>
                  <a:ext cx="0" cy="1080655"/>
                </a:xfrm>
                <a:prstGeom prst="straightConnector1">
                  <a:avLst/>
                </a:prstGeom>
                <a:ln w="41275">
                  <a:solidFill>
                    <a:srgbClr val="3333FF"/>
                  </a:solidFill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6" name="TextBox 15"/>
                    <p:cNvSpPr txBox="1"/>
                    <p:nvPr/>
                  </p:nvSpPr>
                  <p:spPr>
                    <a:xfrm>
                      <a:off x="2082124" y="1083112"/>
                      <a:ext cx="205184" cy="310598"/>
                    </a:xfrm>
                    <a:prstGeom prst="rect">
                      <a:avLst/>
                    </a:prstGeom>
                    <a:noFill/>
                  </p:spPr>
                  <p:txBody>
                    <a:bodyPr wrap="none" lIns="0" tIns="0" rIns="0" bIns="0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acc>
                              <m:accPr>
                                <m:chr m:val="⃗"/>
                                <m:ctrlPr>
                                  <a:rPr lang="el-GR" b="1" i="1" smtClean="0">
                                    <a:solidFill>
                                      <a:srgbClr val="3333FF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1" i="1" smtClean="0">
                                    <a:solidFill>
                                      <a:srgbClr val="3333FF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𝑭</m:t>
                                </m:r>
                              </m:e>
                            </m:acc>
                          </m:oMath>
                        </m:oMathPara>
                      </a14:m>
                      <a:endParaRPr lang="el-GR" b="1" dirty="0">
                        <a:solidFill>
                          <a:srgbClr val="3333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p:txBody>
                </p:sp>
              </mc:Choice>
              <mc:Fallback xmlns="">
                <p:sp>
                  <p:nvSpPr>
                    <p:cNvPr id="16" name="TextBox 15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082124" y="1083112"/>
                      <a:ext cx="205184" cy="310598"/>
                    </a:xfrm>
                    <a:prstGeom prst="rect">
                      <a:avLst/>
                    </a:prstGeom>
                    <a:blipFill>
                      <a:blip r:embed="rId3"/>
                      <a:stretch>
                        <a:fillRect l="-30303" r="-42424" b="-17647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sp>
            <p:nvSpPr>
              <p:cNvPr id="2" name="TextBox 1"/>
              <p:cNvSpPr txBox="1"/>
              <p:nvPr/>
            </p:nvSpPr>
            <p:spPr>
              <a:xfrm>
                <a:off x="1436775" y="1835082"/>
                <a:ext cx="33855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endParaRPr lang="el-GR" b="1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31" name="Ομάδα 30"/>
          <p:cNvGrpSpPr/>
          <p:nvPr/>
        </p:nvGrpSpPr>
        <p:grpSpPr>
          <a:xfrm>
            <a:off x="1606052" y="1663077"/>
            <a:ext cx="6804584" cy="1477328"/>
            <a:chOff x="1606052" y="1663077"/>
            <a:chExt cx="6804584" cy="1477328"/>
          </a:xfrm>
        </p:grpSpPr>
        <p:sp>
          <p:nvSpPr>
            <p:cNvPr id="23" name="TextBox 22"/>
            <p:cNvSpPr txBox="1"/>
            <p:nvPr/>
          </p:nvSpPr>
          <p:spPr>
            <a:xfrm>
              <a:off x="3191637" y="1663077"/>
              <a:ext cx="5218999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l-GR" b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Ποσοτικός προσδιορισμός της Πίεσης</a:t>
              </a:r>
            </a:p>
            <a:p>
              <a:pPr algn="ctr"/>
              <a:r>
                <a:rPr lang="el-GR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Η </a:t>
              </a:r>
              <a:r>
                <a:rPr lang="el-GR" b="1" dirty="0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Πίεση </a:t>
              </a:r>
              <a:r>
                <a:rPr lang="en-US" b="1" dirty="0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l-GR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είναι</a:t>
              </a:r>
              <a:r>
                <a:rPr lang="en-US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ένα μονόμετρο καταστατικό μέγεθος το</a:t>
              </a:r>
              <a:r>
                <a:rPr lang="en-US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οποίο είναι ίσο με το μέτρο της κάθετης δύναμης που ασκείται πάνω σε μια επιφάνεια δια το εμβαδό της επιφάνειας αυτής.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TextBox 23"/>
                <p:cNvSpPr txBox="1"/>
                <p:nvPr/>
              </p:nvSpPr>
              <p:spPr>
                <a:xfrm>
                  <a:off x="1606052" y="2443387"/>
                  <a:ext cx="649216" cy="516745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rgbClr val="0070C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𝒑</m:t>
                        </m:r>
                        <m:r>
                          <a:rPr lang="en-US" b="1" i="1" smtClean="0">
                            <a:solidFill>
                              <a:srgbClr val="0070C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b="1" i="1" smtClean="0">
                                <a:solidFill>
                                  <a:srgbClr val="0070C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1" i="1" smtClean="0">
                                <a:solidFill>
                                  <a:srgbClr val="0070C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𝑭</m:t>
                            </m:r>
                          </m:num>
                          <m:den>
                            <m:r>
                              <a:rPr lang="en-US" b="1" i="1" smtClean="0">
                                <a:solidFill>
                                  <a:srgbClr val="0070C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𝑨</m:t>
                            </m:r>
                          </m:den>
                        </m:f>
                      </m:oMath>
                    </m:oMathPara>
                  </a14:m>
                  <a:endParaRPr lang="el-GR" b="1" dirty="0">
                    <a:solidFill>
                      <a:srgbClr val="0070C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</mc:Choice>
          <mc:Fallback xmlns="">
            <p:sp>
              <p:nvSpPr>
                <p:cNvPr id="24" name="TextBox 2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06052" y="2443387"/>
                  <a:ext cx="649216" cy="516745"/>
                </a:xfrm>
                <a:prstGeom prst="rect">
                  <a:avLst/>
                </a:prstGeom>
                <a:blipFill>
                  <a:blip r:embed="rId4"/>
                  <a:stretch>
                    <a:fillRect r="-2804" b="-8235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9" name="Ομάδα 28"/>
          <p:cNvGrpSpPr/>
          <p:nvPr/>
        </p:nvGrpSpPr>
        <p:grpSpPr>
          <a:xfrm>
            <a:off x="9466742" y="860842"/>
            <a:ext cx="1356446" cy="2101985"/>
            <a:chOff x="9466742" y="860842"/>
            <a:chExt cx="1356446" cy="2101985"/>
          </a:xfrm>
        </p:grpSpPr>
        <p:cxnSp>
          <p:nvCxnSpPr>
            <p:cNvPr id="12" name="Ευθεία γραμμή σύνδεσης 11"/>
            <p:cNvCxnSpPr/>
            <p:nvPr/>
          </p:nvCxnSpPr>
          <p:spPr>
            <a:xfrm flipV="1">
              <a:off x="9779188" y="862708"/>
              <a:ext cx="1044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Ευθύγραμμο βέλος σύνδεσης 12"/>
            <p:cNvCxnSpPr/>
            <p:nvPr/>
          </p:nvCxnSpPr>
          <p:spPr>
            <a:xfrm flipH="1">
              <a:off x="9766932" y="860842"/>
              <a:ext cx="0" cy="1188000"/>
            </a:xfrm>
            <a:prstGeom prst="straightConnector1">
              <a:avLst/>
            </a:prstGeom>
            <a:ln w="41275">
              <a:solidFill>
                <a:srgbClr val="3333FF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Ευθεία γραμμή σύνδεσης 10"/>
            <p:cNvCxnSpPr/>
            <p:nvPr/>
          </p:nvCxnSpPr>
          <p:spPr>
            <a:xfrm rot="16200000" flipV="1">
              <a:off x="10205419" y="1459514"/>
              <a:ext cx="1188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Ευθύγραμμο βέλος σύνδεσης 14"/>
            <p:cNvCxnSpPr/>
            <p:nvPr/>
          </p:nvCxnSpPr>
          <p:spPr>
            <a:xfrm flipH="1">
              <a:off x="9764000" y="2071703"/>
              <a:ext cx="1044000" cy="0"/>
            </a:xfrm>
            <a:prstGeom prst="straightConnector1">
              <a:avLst/>
            </a:prstGeom>
            <a:ln w="41275">
              <a:solidFill>
                <a:srgbClr val="3333FF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/>
                <p:cNvSpPr txBox="1"/>
                <p:nvPr/>
              </p:nvSpPr>
              <p:spPr>
                <a:xfrm>
                  <a:off x="9784782" y="971477"/>
                  <a:ext cx="328551" cy="310598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b="1" i="1" smtClean="0">
                                <a:solidFill>
                                  <a:srgbClr val="3333FF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b="1" i="1" smtClean="0">
                                    <a:solidFill>
                                      <a:srgbClr val="3333FF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1" i="1" smtClean="0">
                                    <a:solidFill>
                                      <a:srgbClr val="3333FF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𝑭</m:t>
                                </m:r>
                              </m:e>
                            </m:acc>
                          </m:e>
                          <m:sub>
                            <m:r>
                              <a:rPr lang="el-GR" b="1" i="1" smtClean="0">
                                <a:solidFill>
                                  <a:srgbClr val="3333FF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⊥</m:t>
                            </m:r>
                          </m:sub>
                        </m:sSub>
                      </m:oMath>
                    </m:oMathPara>
                  </a14:m>
                  <a:endParaRPr lang="el-GR" b="1" dirty="0">
                    <a:solidFill>
                      <a:srgbClr val="3333FF"/>
                    </a:solidFill>
                  </a:endParaRPr>
                </a:p>
              </p:txBody>
            </p:sp>
          </mc:Choice>
          <mc:Fallback xmlns="">
            <p:sp>
              <p:nvSpPr>
                <p:cNvPr id="18" name="TextBox 1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784782" y="971477"/>
                  <a:ext cx="328551" cy="310598"/>
                </a:xfrm>
                <a:prstGeom prst="rect">
                  <a:avLst/>
                </a:prstGeom>
                <a:blipFill>
                  <a:blip r:embed="rId5"/>
                  <a:stretch>
                    <a:fillRect l="-18519" r="-14815" b="-25490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TextBox 18"/>
                <p:cNvSpPr txBox="1"/>
                <p:nvPr/>
              </p:nvSpPr>
              <p:spPr>
                <a:xfrm>
                  <a:off x="10447100" y="2073134"/>
                  <a:ext cx="315727" cy="341825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b="1" i="1" smtClean="0">
                                <a:solidFill>
                                  <a:srgbClr val="3333FF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b="1" i="1" smtClean="0">
                                    <a:solidFill>
                                      <a:srgbClr val="3333FF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1" i="1" smtClean="0">
                                    <a:solidFill>
                                      <a:srgbClr val="3333FF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𝑭</m:t>
                                </m:r>
                              </m:e>
                            </m:acc>
                          </m:e>
                          <m:sub>
                            <m:r>
                              <a:rPr lang="en-US" b="1" i="1" smtClean="0">
                                <a:solidFill>
                                  <a:srgbClr val="3333FF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||</m:t>
                            </m:r>
                          </m:sub>
                        </m:sSub>
                      </m:oMath>
                    </m:oMathPara>
                  </a14:m>
                  <a:endParaRPr lang="el-GR" b="1" dirty="0">
                    <a:solidFill>
                      <a:srgbClr val="3333FF"/>
                    </a:solidFill>
                  </a:endParaRPr>
                </a:p>
              </p:txBody>
            </p:sp>
          </mc:Choice>
          <mc:Fallback xmlns="">
            <p:sp>
              <p:nvSpPr>
                <p:cNvPr id="19" name="TextBox 1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447100" y="2073134"/>
                  <a:ext cx="315727" cy="341825"/>
                </a:xfrm>
                <a:prstGeom prst="rect">
                  <a:avLst/>
                </a:prstGeom>
                <a:blipFill>
                  <a:blip r:embed="rId6"/>
                  <a:stretch>
                    <a:fillRect l="-21154" r="-23077" b="-32143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5" name="TextBox 24"/>
                <p:cNvSpPr txBox="1"/>
                <p:nvPr/>
              </p:nvSpPr>
              <p:spPr>
                <a:xfrm>
                  <a:off x="9466742" y="2446082"/>
                  <a:ext cx="772584" cy="516745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rgbClr val="0070C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𝒑</m:t>
                        </m:r>
                        <m:r>
                          <a:rPr lang="en-US" b="1" i="1" smtClean="0">
                            <a:solidFill>
                              <a:srgbClr val="0070C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b="1" i="1" smtClean="0">
                                <a:solidFill>
                                  <a:srgbClr val="0070C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b="1" i="1" smtClean="0">
                                    <a:solidFill>
                                      <a:srgbClr val="0070C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1" i="1" smtClean="0">
                                    <a:solidFill>
                                      <a:srgbClr val="0070C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𝑭</m:t>
                                </m:r>
                              </m:e>
                              <m:sub>
                                <m:r>
                                  <a:rPr lang="en-US" b="1" i="1" smtClean="0">
                                    <a:solidFill>
                                      <a:srgbClr val="0070C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⊥</m:t>
                                </m:r>
                              </m:sub>
                            </m:sSub>
                          </m:num>
                          <m:den>
                            <m:r>
                              <a:rPr lang="en-US" b="1" i="1" smtClean="0">
                                <a:solidFill>
                                  <a:srgbClr val="0070C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𝑨</m:t>
                            </m:r>
                          </m:den>
                        </m:f>
                      </m:oMath>
                    </m:oMathPara>
                  </a14:m>
                  <a:endParaRPr lang="el-GR" b="1" dirty="0">
                    <a:solidFill>
                      <a:srgbClr val="0070C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</mc:Choice>
          <mc:Fallback xmlns="">
            <p:sp>
              <p:nvSpPr>
                <p:cNvPr id="25" name="TextBox 2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466742" y="2446082"/>
                  <a:ext cx="772584" cy="516745"/>
                </a:xfrm>
                <a:prstGeom prst="rect">
                  <a:avLst/>
                </a:prstGeom>
                <a:blipFill>
                  <a:blip r:embed="rId7"/>
                  <a:stretch>
                    <a:fillRect r="-2362" b="-8235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aphicFrame>
        <p:nvGraphicFramePr>
          <p:cNvPr id="3" name="Πίνακας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6655400"/>
              </p:ext>
            </p:extLst>
          </p:nvPr>
        </p:nvGraphicFramePr>
        <p:xfrm>
          <a:off x="1930660" y="4306919"/>
          <a:ext cx="9229176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10267">
                  <a:extLst>
                    <a:ext uri="{9D8B030D-6E8A-4147-A177-3AD203B41FA5}">
                      <a16:colId xmlns:a16="http://schemas.microsoft.com/office/drawing/2014/main" val="1972840073"/>
                    </a:ext>
                  </a:extLst>
                </a:gridCol>
                <a:gridCol w="1797628">
                  <a:extLst>
                    <a:ext uri="{9D8B030D-6E8A-4147-A177-3AD203B41FA5}">
                      <a16:colId xmlns:a16="http://schemas.microsoft.com/office/drawing/2014/main" val="499713673"/>
                    </a:ext>
                  </a:extLst>
                </a:gridCol>
                <a:gridCol w="4021281">
                  <a:extLst>
                    <a:ext uri="{9D8B030D-6E8A-4147-A177-3AD203B41FA5}">
                      <a16:colId xmlns:a16="http://schemas.microsoft.com/office/drawing/2014/main" val="253354419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b="1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Μονάδα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b="1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Σύμβολο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b="1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Χρήσεις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27098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Pascal</a:t>
                      </a:r>
                      <a:endParaRPr lang="el-GR" b="1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N/m</a:t>
                      </a:r>
                      <a:r>
                        <a:rPr lang="en-US" b="1" i="0" baseline="30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b="1" i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= 1 Pa</a:t>
                      </a:r>
                      <a:endParaRPr lang="el-GR" b="1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S.I. </a:t>
                      </a:r>
                      <a:r>
                        <a:rPr lang="el-GR" b="1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(χρησιμοποιείτε σε</a:t>
                      </a:r>
                      <a:r>
                        <a:rPr lang="el-GR" b="1" i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υπολογισμούς)</a:t>
                      </a:r>
                      <a:endParaRPr lang="el-GR" b="1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50772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b="1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Ατμόσφαιρα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atm</a:t>
                      </a:r>
                      <a:endParaRPr lang="el-GR" b="1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b="1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Γενική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02262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b="1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Χιλιοστά</a:t>
                      </a:r>
                      <a:r>
                        <a:rPr lang="el-GR" b="1" i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στήλης </a:t>
                      </a:r>
                      <a:r>
                        <a:rPr lang="en-US" b="1" i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Hg</a:t>
                      </a:r>
                      <a:endParaRPr lang="el-GR" b="1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mmHg</a:t>
                      </a:r>
                      <a:r>
                        <a:rPr lang="en-US" b="1" i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= 1 </a:t>
                      </a:r>
                      <a:r>
                        <a:rPr lang="en-US" b="1" i="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Torr</a:t>
                      </a:r>
                      <a:endParaRPr lang="el-GR" b="1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b="1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Αέρια</a:t>
                      </a:r>
                      <a:r>
                        <a:rPr lang="el-GR" b="1" i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και βαρομετρική πίεση</a:t>
                      </a:r>
                      <a:endParaRPr lang="el-GR" b="1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11362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b="1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Λίμπρες</a:t>
                      </a:r>
                      <a:r>
                        <a:rPr lang="el-GR" b="1" i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ανά τετραγωνική ίντσα</a:t>
                      </a:r>
                      <a:endParaRPr lang="el-GR" b="1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psi</a:t>
                      </a:r>
                      <a:endParaRPr lang="el-GR" b="1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b="1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Στη βιομηχανία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22316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bar</a:t>
                      </a:r>
                      <a:endParaRPr lang="el-GR" b="1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bar = 1 </a:t>
                      </a:r>
                      <a:r>
                        <a:rPr lang="en-US" b="1" i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atm</a:t>
                      </a:r>
                      <a:endParaRPr lang="el-GR" b="1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b="1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Μετεωρολογία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2424904"/>
                  </a:ext>
                </a:extLst>
              </a:tr>
            </a:tbl>
          </a:graphicData>
        </a:graphic>
      </p:graphicFrame>
      <p:sp>
        <p:nvSpPr>
          <p:cNvPr id="21" name="Ορθογώνιο 20"/>
          <p:cNvSpPr/>
          <p:nvPr/>
        </p:nvSpPr>
        <p:spPr>
          <a:xfrm>
            <a:off x="5112197" y="3758106"/>
            <a:ext cx="237436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Μονάδες Πίεσης</a:t>
            </a:r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3493834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περιεχομένου 2"/>
          <p:cNvSpPr txBox="1">
            <a:spLocks/>
          </p:cNvSpPr>
          <p:nvPr/>
        </p:nvSpPr>
        <p:spPr>
          <a:xfrm>
            <a:off x="0" y="14594"/>
            <a:ext cx="12192000" cy="60466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l-GR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ΠΙΕΣΗ – Αιτίες</a:t>
            </a:r>
          </a:p>
        </p:txBody>
      </p:sp>
      <p:sp>
        <p:nvSpPr>
          <p:cNvPr id="5" name="Ορθογώνιο 4"/>
          <p:cNvSpPr/>
          <p:nvPr/>
        </p:nvSpPr>
        <p:spPr>
          <a:xfrm>
            <a:off x="405115" y="654427"/>
            <a:ext cx="1113067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Υπάρχουν δυο παράγοντες που συνεισφέρουν στην πίεση μέσα σε ένα δοχείο που περιέχει ένα ρευστό:</a:t>
            </a:r>
            <a:endParaRPr lang="el-GR" dirty="0"/>
          </a:p>
        </p:txBody>
      </p:sp>
      <p:sp>
        <p:nvSpPr>
          <p:cNvPr id="6" name="Ορθογώνιο 5"/>
          <p:cNvSpPr/>
          <p:nvPr/>
        </p:nvSpPr>
        <p:spPr>
          <a:xfrm>
            <a:off x="510090" y="1259091"/>
            <a:ext cx="399244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Βαρυτικός</a:t>
            </a:r>
            <a:r>
              <a:rPr 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Παράγοντας (στα υγρά)</a:t>
            </a:r>
            <a:endParaRPr lang="el-GR" dirty="0"/>
          </a:p>
        </p:txBody>
      </p:sp>
      <p:sp>
        <p:nvSpPr>
          <p:cNvPr id="7" name="Ορθογώνιο 6"/>
          <p:cNvSpPr/>
          <p:nvPr/>
        </p:nvSpPr>
        <p:spPr>
          <a:xfrm>
            <a:off x="6791923" y="1266017"/>
            <a:ext cx="395877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Θερμικός Παράγοντας (στα αέρια)</a:t>
            </a:r>
            <a:endParaRPr lang="el-GR" dirty="0"/>
          </a:p>
        </p:txBody>
      </p:sp>
      <p:grpSp>
        <p:nvGrpSpPr>
          <p:cNvPr id="83" name="Ομάδα 82"/>
          <p:cNvGrpSpPr/>
          <p:nvPr/>
        </p:nvGrpSpPr>
        <p:grpSpPr>
          <a:xfrm>
            <a:off x="151740" y="1891145"/>
            <a:ext cx="2040475" cy="2430942"/>
            <a:chOff x="151740" y="1891145"/>
            <a:chExt cx="2040475" cy="2430942"/>
          </a:xfrm>
        </p:grpSpPr>
        <p:grpSp>
          <p:nvGrpSpPr>
            <p:cNvPr id="70" name="Ομάδα 69"/>
            <p:cNvGrpSpPr/>
            <p:nvPr/>
          </p:nvGrpSpPr>
          <p:grpSpPr>
            <a:xfrm>
              <a:off x="473989" y="1891145"/>
              <a:ext cx="1440000" cy="1440000"/>
              <a:chOff x="473989" y="1891145"/>
              <a:chExt cx="1440000" cy="1440000"/>
            </a:xfrm>
          </p:grpSpPr>
          <p:sp>
            <p:nvSpPr>
              <p:cNvPr id="9" name="Ορθογώνιο 8"/>
              <p:cNvSpPr/>
              <p:nvPr/>
            </p:nvSpPr>
            <p:spPr>
              <a:xfrm>
                <a:off x="473989" y="1891145"/>
                <a:ext cx="1440000" cy="1440000"/>
              </a:xfrm>
              <a:prstGeom prst="rect">
                <a:avLst/>
              </a:prstGeom>
              <a:solidFill>
                <a:schemeClr val="bg1"/>
              </a:solidFill>
              <a:ln w="57150" cmpd="dbl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1" name="Οβάλ 10"/>
              <p:cNvSpPr/>
              <p:nvPr/>
            </p:nvSpPr>
            <p:spPr>
              <a:xfrm>
                <a:off x="811605" y="2251145"/>
                <a:ext cx="720000" cy="720000"/>
              </a:xfrm>
              <a:prstGeom prst="ellipse">
                <a:avLst/>
              </a:prstGeom>
              <a:gradFill flip="none" rotWithShape="1">
                <a:gsLst>
                  <a:gs pos="16000">
                    <a:schemeClr val="accent1">
                      <a:tint val="66000"/>
                      <a:satMod val="160000"/>
                    </a:schemeClr>
                  </a:gs>
                  <a:gs pos="55000">
                    <a:schemeClr val="accent1">
                      <a:lumMod val="75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sp>
          <p:nvSpPr>
            <p:cNvPr id="14" name="Ορθογώνιο 13"/>
            <p:cNvSpPr/>
            <p:nvPr/>
          </p:nvSpPr>
          <p:spPr>
            <a:xfrm>
              <a:off x="151740" y="3491090"/>
              <a:ext cx="2040475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Ποσότητα υγρού στο διάστημα απουσία </a:t>
              </a:r>
              <a:r>
                <a:rPr lang="el-GR" sz="16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βαρυτικού</a:t>
              </a:r>
              <a:r>
                <a:rPr 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πεδίου.</a:t>
              </a:r>
              <a:endParaRPr lang="el-GR" sz="1400" dirty="0"/>
            </a:p>
          </p:txBody>
        </p:sp>
      </p:grpSp>
      <p:grpSp>
        <p:nvGrpSpPr>
          <p:cNvPr id="84" name="Ομάδα 83"/>
          <p:cNvGrpSpPr/>
          <p:nvPr/>
        </p:nvGrpSpPr>
        <p:grpSpPr>
          <a:xfrm>
            <a:off x="2601859" y="1891146"/>
            <a:ext cx="2040475" cy="2430942"/>
            <a:chOff x="2601859" y="1891146"/>
            <a:chExt cx="2040475" cy="2430942"/>
          </a:xfrm>
        </p:grpSpPr>
        <p:grpSp>
          <p:nvGrpSpPr>
            <p:cNvPr id="71" name="Ομάδα 70"/>
            <p:cNvGrpSpPr/>
            <p:nvPr/>
          </p:nvGrpSpPr>
          <p:grpSpPr>
            <a:xfrm>
              <a:off x="2959281" y="1891146"/>
              <a:ext cx="1440000" cy="1440000"/>
              <a:chOff x="2959281" y="1891146"/>
              <a:chExt cx="1440000" cy="1440000"/>
            </a:xfrm>
          </p:grpSpPr>
          <p:sp>
            <p:nvSpPr>
              <p:cNvPr id="12" name="Ορθογώνιο 11"/>
              <p:cNvSpPr/>
              <p:nvPr/>
            </p:nvSpPr>
            <p:spPr>
              <a:xfrm>
                <a:off x="2959281" y="1891146"/>
                <a:ext cx="1440000" cy="1440000"/>
              </a:xfrm>
              <a:prstGeom prst="rect">
                <a:avLst/>
              </a:prstGeom>
              <a:solidFill>
                <a:schemeClr val="bg1"/>
              </a:solidFill>
              <a:ln w="57150" cmpd="dbl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3" name="Ορθογώνιο 12"/>
              <p:cNvSpPr/>
              <p:nvPr/>
            </p:nvSpPr>
            <p:spPr>
              <a:xfrm>
                <a:off x="2977663" y="2912530"/>
                <a:ext cx="1378800" cy="3960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sp>
          <p:nvSpPr>
            <p:cNvPr id="15" name="Ορθογώνιο 14"/>
            <p:cNvSpPr/>
            <p:nvPr/>
          </p:nvSpPr>
          <p:spPr>
            <a:xfrm>
              <a:off x="2601859" y="3491091"/>
              <a:ext cx="2040475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Ίδια ποσότητα υγρού παρουσία </a:t>
              </a:r>
              <a:r>
                <a:rPr lang="el-GR" sz="16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βαρυτικού</a:t>
              </a:r>
              <a:r>
                <a:rPr 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πεδίου.</a:t>
              </a:r>
              <a:endParaRPr lang="el-GR" sz="1400" dirty="0"/>
            </a:p>
          </p:txBody>
        </p:sp>
      </p:grpSp>
      <p:grpSp>
        <p:nvGrpSpPr>
          <p:cNvPr id="85" name="Ομάδα 84"/>
          <p:cNvGrpSpPr/>
          <p:nvPr/>
        </p:nvGrpSpPr>
        <p:grpSpPr>
          <a:xfrm>
            <a:off x="6435527" y="1886680"/>
            <a:ext cx="4687747" cy="2425758"/>
            <a:chOff x="6435527" y="1886680"/>
            <a:chExt cx="4687747" cy="2425758"/>
          </a:xfrm>
        </p:grpSpPr>
        <p:grpSp>
          <p:nvGrpSpPr>
            <p:cNvPr id="69" name="Ομάδα 68"/>
            <p:cNvGrpSpPr/>
            <p:nvPr/>
          </p:nvGrpSpPr>
          <p:grpSpPr>
            <a:xfrm>
              <a:off x="8060736" y="1886680"/>
              <a:ext cx="1440000" cy="1440000"/>
              <a:chOff x="7366252" y="1886680"/>
              <a:chExt cx="1440000" cy="1440000"/>
            </a:xfrm>
          </p:grpSpPr>
          <p:sp>
            <p:nvSpPr>
              <p:cNvPr id="16" name="Ορθογώνιο 15"/>
              <p:cNvSpPr/>
              <p:nvPr/>
            </p:nvSpPr>
            <p:spPr>
              <a:xfrm>
                <a:off x="7366252" y="1886680"/>
                <a:ext cx="1440000" cy="1440000"/>
              </a:xfrm>
              <a:prstGeom prst="rect">
                <a:avLst/>
              </a:prstGeom>
              <a:solidFill>
                <a:schemeClr val="bg1"/>
              </a:solidFill>
              <a:ln w="57150" cmpd="dbl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cxnSp>
            <p:nvCxnSpPr>
              <p:cNvPr id="3" name="Ευθύγραμμο βέλος σύνδεσης 2"/>
              <p:cNvCxnSpPr/>
              <p:nvPr/>
            </p:nvCxnSpPr>
            <p:spPr>
              <a:xfrm flipH="1" flipV="1">
                <a:off x="7525510" y="2121129"/>
                <a:ext cx="148639" cy="156389"/>
              </a:xfrm>
              <a:prstGeom prst="straightConnector1">
                <a:avLst/>
              </a:prstGeom>
              <a:ln w="28575">
                <a:solidFill>
                  <a:schemeClr val="bg2">
                    <a:lumMod val="25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Ευθύγραμμο βέλος σύνδεσης 16"/>
              <p:cNvCxnSpPr>
                <a:endCxn id="16" idx="0"/>
              </p:cNvCxnSpPr>
              <p:nvPr/>
            </p:nvCxnSpPr>
            <p:spPr>
              <a:xfrm flipV="1">
                <a:off x="7931240" y="1886680"/>
                <a:ext cx="155012" cy="313458"/>
              </a:xfrm>
              <a:prstGeom prst="straightConnector1">
                <a:avLst/>
              </a:prstGeom>
              <a:ln w="28575">
                <a:solidFill>
                  <a:schemeClr val="bg2">
                    <a:lumMod val="25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Ευθύγραμμο βέλος σύνδεσης 17"/>
              <p:cNvCxnSpPr/>
              <p:nvPr/>
            </p:nvCxnSpPr>
            <p:spPr>
              <a:xfrm flipH="1">
                <a:off x="7852826" y="2648464"/>
                <a:ext cx="304802" cy="152399"/>
              </a:xfrm>
              <a:prstGeom prst="straightConnector1">
                <a:avLst/>
              </a:prstGeom>
              <a:ln w="28575">
                <a:solidFill>
                  <a:schemeClr val="bg2">
                    <a:lumMod val="25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Ευθύγραμμο βέλος σύνδεσης 18"/>
              <p:cNvCxnSpPr/>
              <p:nvPr/>
            </p:nvCxnSpPr>
            <p:spPr>
              <a:xfrm>
                <a:off x="8316412" y="2864735"/>
                <a:ext cx="265320" cy="47795"/>
              </a:xfrm>
              <a:prstGeom prst="straightConnector1">
                <a:avLst/>
              </a:prstGeom>
              <a:ln w="28575">
                <a:solidFill>
                  <a:schemeClr val="bg2">
                    <a:lumMod val="25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Ευθύγραμμο βέλος σύνδεσης 19"/>
              <p:cNvCxnSpPr/>
              <p:nvPr/>
            </p:nvCxnSpPr>
            <p:spPr>
              <a:xfrm rot="10800000" flipH="1" flipV="1">
                <a:off x="8629868" y="2352489"/>
                <a:ext cx="148639" cy="156389"/>
              </a:xfrm>
              <a:prstGeom prst="straightConnector1">
                <a:avLst/>
              </a:prstGeom>
              <a:ln w="28575">
                <a:solidFill>
                  <a:schemeClr val="bg2">
                    <a:lumMod val="25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Ευθύγραμμο βέλος σύνδεσης 23"/>
              <p:cNvCxnSpPr/>
              <p:nvPr/>
            </p:nvCxnSpPr>
            <p:spPr>
              <a:xfrm flipH="1" flipV="1">
                <a:off x="8104864" y="2502630"/>
                <a:ext cx="304802" cy="36206"/>
              </a:xfrm>
              <a:prstGeom prst="straightConnector1">
                <a:avLst/>
              </a:prstGeom>
              <a:ln w="28575">
                <a:solidFill>
                  <a:schemeClr val="bg2">
                    <a:lumMod val="25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Ευθύγραμμο βέλος σύνδεσης 26"/>
              <p:cNvCxnSpPr/>
              <p:nvPr/>
            </p:nvCxnSpPr>
            <p:spPr>
              <a:xfrm flipH="1">
                <a:off x="8307729" y="3017135"/>
                <a:ext cx="161083" cy="291395"/>
              </a:xfrm>
              <a:prstGeom prst="straightConnector1">
                <a:avLst/>
              </a:prstGeom>
              <a:ln w="28575">
                <a:solidFill>
                  <a:schemeClr val="bg2">
                    <a:lumMod val="25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Ευθύγραμμο βέλος σύνδεσης 28"/>
              <p:cNvCxnSpPr/>
              <p:nvPr/>
            </p:nvCxnSpPr>
            <p:spPr>
              <a:xfrm flipH="1" flipV="1">
                <a:off x="8122049" y="3005958"/>
                <a:ext cx="161083" cy="291395"/>
              </a:xfrm>
              <a:prstGeom prst="straightConnector1">
                <a:avLst/>
              </a:prstGeom>
              <a:ln w="28575">
                <a:solidFill>
                  <a:schemeClr val="bg2">
                    <a:lumMod val="25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Ευθύγραμμο βέλος σύνδεσης 30"/>
              <p:cNvCxnSpPr/>
              <p:nvPr/>
            </p:nvCxnSpPr>
            <p:spPr>
              <a:xfrm flipV="1">
                <a:off x="8294708" y="2063924"/>
                <a:ext cx="174104" cy="208890"/>
              </a:xfrm>
              <a:prstGeom prst="straightConnector1">
                <a:avLst/>
              </a:prstGeom>
              <a:ln w="28575">
                <a:solidFill>
                  <a:schemeClr val="bg2">
                    <a:lumMod val="25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Ευθύγραμμο βέλος σύνδεσης 32"/>
              <p:cNvCxnSpPr/>
              <p:nvPr/>
            </p:nvCxnSpPr>
            <p:spPr>
              <a:xfrm flipH="1" flipV="1">
                <a:off x="7523452" y="3037715"/>
                <a:ext cx="174104" cy="208890"/>
              </a:xfrm>
              <a:prstGeom prst="straightConnector1">
                <a:avLst/>
              </a:prstGeom>
              <a:ln w="28575">
                <a:solidFill>
                  <a:schemeClr val="bg2">
                    <a:lumMod val="25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Ευθύγραμμο βέλος σύνδεσης 33"/>
              <p:cNvCxnSpPr/>
              <p:nvPr/>
            </p:nvCxnSpPr>
            <p:spPr>
              <a:xfrm flipH="1" flipV="1">
                <a:off x="7366252" y="2864735"/>
                <a:ext cx="327938" cy="106410"/>
              </a:xfrm>
              <a:prstGeom prst="straightConnector1">
                <a:avLst/>
              </a:prstGeom>
              <a:ln w="28575">
                <a:solidFill>
                  <a:schemeClr val="bg2">
                    <a:lumMod val="25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Ευθύγραμμο βέλος σύνδεσης 35"/>
              <p:cNvCxnSpPr/>
              <p:nvPr/>
            </p:nvCxnSpPr>
            <p:spPr>
              <a:xfrm flipV="1">
                <a:off x="7377104" y="2731435"/>
                <a:ext cx="317086" cy="74510"/>
              </a:xfrm>
              <a:prstGeom prst="straightConnector1">
                <a:avLst/>
              </a:prstGeom>
              <a:ln w="28575">
                <a:solidFill>
                  <a:schemeClr val="bg2">
                    <a:lumMod val="25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Ευθύγραμμο βέλος σύνδεσης 36"/>
              <p:cNvCxnSpPr/>
              <p:nvPr/>
            </p:nvCxnSpPr>
            <p:spPr>
              <a:xfrm flipV="1">
                <a:off x="7466259" y="2506311"/>
                <a:ext cx="177763" cy="113937"/>
              </a:xfrm>
              <a:prstGeom prst="straightConnector1">
                <a:avLst/>
              </a:prstGeom>
              <a:ln w="28575">
                <a:solidFill>
                  <a:schemeClr val="bg2">
                    <a:lumMod val="25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Ευθύγραμμο βέλος σύνδεσης 38"/>
              <p:cNvCxnSpPr/>
              <p:nvPr/>
            </p:nvCxnSpPr>
            <p:spPr>
              <a:xfrm flipH="1">
                <a:off x="7791086" y="3058387"/>
                <a:ext cx="174104" cy="208890"/>
              </a:xfrm>
              <a:prstGeom prst="straightConnector1">
                <a:avLst/>
              </a:prstGeom>
              <a:ln w="28575">
                <a:solidFill>
                  <a:schemeClr val="bg2">
                    <a:lumMod val="25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Ευθύγραμμο βέλος σύνδεσης 39"/>
              <p:cNvCxnSpPr/>
              <p:nvPr/>
            </p:nvCxnSpPr>
            <p:spPr>
              <a:xfrm flipH="1">
                <a:off x="8527170" y="2556011"/>
                <a:ext cx="246055" cy="215208"/>
              </a:xfrm>
              <a:prstGeom prst="straightConnector1">
                <a:avLst/>
              </a:prstGeom>
              <a:ln w="28575">
                <a:solidFill>
                  <a:schemeClr val="bg2">
                    <a:lumMod val="25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Ευθύγραμμο βέλος σύνδεσης 40"/>
              <p:cNvCxnSpPr/>
              <p:nvPr/>
            </p:nvCxnSpPr>
            <p:spPr>
              <a:xfrm>
                <a:off x="8634324" y="3110530"/>
                <a:ext cx="80491" cy="190226"/>
              </a:xfrm>
              <a:prstGeom prst="straightConnector1">
                <a:avLst/>
              </a:prstGeom>
              <a:ln w="28575">
                <a:solidFill>
                  <a:schemeClr val="bg2">
                    <a:lumMod val="25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7" name="Οβάλ 46"/>
              <p:cNvSpPr/>
              <p:nvPr/>
            </p:nvSpPr>
            <p:spPr>
              <a:xfrm>
                <a:off x="7896768" y="2156097"/>
                <a:ext cx="72000" cy="720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8" name="Οβάλ 47"/>
              <p:cNvSpPr/>
              <p:nvPr/>
            </p:nvSpPr>
            <p:spPr>
              <a:xfrm>
                <a:off x="8236040" y="2241495"/>
                <a:ext cx="72000" cy="720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9" name="Οβάλ 48"/>
              <p:cNvSpPr/>
              <p:nvPr/>
            </p:nvSpPr>
            <p:spPr>
              <a:xfrm>
                <a:off x="8608364" y="2324453"/>
                <a:ext cx="72000" cy="720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50" name="Οβάλ 49"/>
              <p:cNvSpPr/>
              <p:nvPr/>
            </p:nvSpPr>
            <p:spPr>
              <a:xfrm>
                <a:off x="8714465" y="2534720"/>
                <a:ext cx="72000" cy="720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51" name="Οβάλ 50"/>
              <p:cNvSpPr/>
              <p:nvPr/>
            </p:nvSpPr>
            <p:spPr>
              <a:xfrm>
                <a:off x="8589065" y="3057520"/>
                <a:ext cx="72000" cy="720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52" name="Οβάλ 51"/>
              <p:cNvSpPr/>
              <p:nvPr/>
            </p:nvSpPr>
            <p:spPr>
              <a:xfrm>
                <a:off x="8386515" y="2496145"/>
                <a:ext cx="72000" cy="720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53" name="Οβάλ 52"/>
              <p:cNvSpPr/>
              <p:nvPr/>
            </p:nvSpPr>
            <p:spPr>
              <a:xfrm>
                <a:off x="8133790" y="2602245"/>
                <a:ext cx="72000" cy="720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54" name="Οβάλ 53"/>
              <p:cNvSpPr/>
              <p:nvPr/>
            </p:nvSpPr>
            <p:spPr>
              <a:xfrm>
                <a:off x="8309340" y="2824095"/>
                <a:ext cx="72000" cy="720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55" name="Οβάλ 54"/>
              <p:cNvSpPr/>
              <p:nvPr/>
            </p:nvSpPr>
            <p:spPr>
              <a:xfrm>
                <a:off x="7414240" y="2600315"/>
                <a:ext cx="72000" cy="720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56" name="Οβάλ 55"/>
              <p:cNvSpPr/>
              <p:nvPr/>
            </p:nvSpPr>
            <p:spPr>
              <a:xfrm>
                <a:off x="7647662" y="2231846"/>
                <a:ext cx="72000" cy="720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57" name="Οβάλ 56"/>
              <p:cNvSpPr/>
              <p:nvPr/>
            </p:nvSpPr>
            <p:spPr>
              <a:xfrm>
                <a:off x="7369865" y="2752714"/>
                <a:ext cx="72000" cy="720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58" name="Οβάλ 57"/>
              <p:cNvSpPr/>
              <p:nvPr/>
            </p:nvSpPr>
            <p:spPr>
              <a:xfrm>
                <a:off x="7661165" y="2951415"/>
                <a:ext cx="72000" cy="720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59" name="Οβάλ 58"/>
              <p:cNvSpPr/>
              <p:nvPr/>
            </p:nvSpPr>
            <p:spPr>
              <a:xfrm>
                <a:off x="7686240" y="3231140"/>
                <a:ext cx="72000" cy="720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60" name="Οβάλ 59"/>
              <p:cNvSpPr/>
              <p:nvPr/>
            </p:nvSpPr>
            <p:spPr>
              <a:xfrm>
                <a:off x="7931240" y="3001565"/>
                <a:ext cx="72000" cy="720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61" name="Οβάλ 60"/>
              <p:cNvSpPr/>
              <p:nvPr/>
            </p:nvSpPr>
            <p:spPr>
              <a:xfrm>
                <a:off x="8234115" y="3223415"/>
                <a:ext cx="72000" cy="720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62" name="Οβάλ 61"/>
              <p:cNvSpPr/>
              <p:nvPr/>
            </p:nvSpPr>
            <p:spPr>
              <a:xfrm>
                <a:off x="8419529" y="3026497"/>
                <a:ext cx="72000" cy="720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cxnSp>
            <p:nvCxnSpPr>
              <p:cNvPr id="64" name="Ευθύγραμμο βέλος σύνδεσης 63"/>
              <p:cNvCxnSpPr/>
              <p:nvPr/>
            </p:nvCxnSpPr>
            <p:spPr>
              <a:xfrm rot="10800000" flipH="1" flipV="1">
                <a:off x="8110362" y="1923145"/>
                <a:ext cx="155012" cy="313458"/>
              </a:xfrm>
              <a:prstGeom prst="straightConnector1">
                <a:avLst/>
              </a:prstGeom>
              <a:ln w="28575">
                <a:solidFill>
                  <a:schemeClr val="bg2">
                    <a:lumMod val="25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5" name="Οβάλ 64"/>
              <p:cNvSpPr/>
              <p:nvPr/>
            </p:nvSpPr>
            <p:spPr>
              <a:xfrm>
                <a:off x="8087212" y="1905068"/>
                <a:ext cx="72000" cy="720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cxnSp>
            <p:nvCxnSpPr>
              <p:cNvPr id="66" name="Ευθύγραμμο βέλος σύνδεσης 65"/>
              <p:cNvCxnSpPr/>
              <p:nvPr/>
            </p:nvCxnSpPr>
            <p:spPr>
              <a:xfrm>
                <a:off x="7722916" y="2448199"/>
                <a:ext cx="304802" cy="36206"/>
              </a:xfrm>
              <a:prstGeom prst="straightConnector1">
                <a:avLst/>
              </a:prstGeom>
              <a:ln w="28575">
                <a:solidFill>
                  <a:schemeClr val="bg2">
                    <a:lumMod val="25000"/>
                  </a:schemeClr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7" name="Οβάλ 66"/>
              <p:cNvSpPr/>
              <p:nvPr/>
            </p:nvSpPr>
            <p:spPr>
              <a:xfrm>
                <a:off x="7693698" y="2417442"/>
                <a:ext cx="72000" cy="720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sp>
          <p:nvSpPr>
            <p:cNvPr id="68" name="Ορθογώνιο 67"/>
            <p:cNvSpPr/>
            <p:nvPr/>
          </p:nvSpPr>
          <p:spPr>
            <a:xfrm>
              <a:off x="6435527" y="3481441"/>
              <a:ext cx="4687747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Ο θερμικός παράγοντας είναι αποτέλεσμα των συγκρούσεων των ελεύθερων μορίων ενός αερίου με τα τοιχώματα του δοχείου που το περικλείει.</a:t>
              </a:r>
            </a:p>
          </p:txBody>
        </p:sp>
      </p:grpSp>
      <p:grpSp>
        <p:nvGrpSpPr>
          <p:cNvPr id="86" name="Ομάδα 85"/>
          <p:cNvGrpSpPr/>
          <p:nvPr/>
        </p:nvGrpSpPr>
        <p:grpSpPr>
          <a:xfrm>
            <a:off x="5714910" y="4348137"/>
            <a:ext cx="6096000" cy="1050168"/>
            <a:chOff x="5714910" y="4348137"/>
            <a:chExt cx="6096000" cy="105016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3" name="Ορθογώνιο 72"/>
                <p:cNvSpPr/>
                <p:nvPr/>
              </p:nvSpPr>
              <p:spPr>
                <a:xfrm>
                  <a:off x="8134759" y="4998195"/>
                  <a:ext cx="1365310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latin typeface="Cambria Math" panose="02040503050406030204" pitchFamily="18" charset="0"/>
                          </a:rPr>
                          <m:t>𝒑</m:t>
                        </m:r>
                        <m:r>
                          <a:rPr lang="en-US" sz="2000" b="1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000" b="1" i="1" smtClean="0">
                            <a:latin typeface="Cambria Math" panose="02040503050406030204" pitchFamily="18" charset="0"/>
                          </a:rPr>
                          <m:t>𝒏</m:t>
                        </m:r>
                        <m:sSub>
                          <m:sSubPr>
                            <m:ctrlPr>
                              <a:rPr lang="en-US" sz="2000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latin typeface="Cambria Math" panose="02040503050406030204" pitchFamily="18" charset="0"/>
                              </a:rPr>
                              <m:t>𝒌</m:t>
                            </m:r>
                          </m:e>
                          <m:sub>
                            <m:r>
                              <a:rPr lang="en-US" sz="2000" b="1" i="1" smtClean="0">
                                <a:latin typeface="Cambria Math" panose="02040503050406030204" pitchFamily="18" charset="0"/>
                              </a:rPr>
                              <m:t>𝑩</m:t>
                            </m:r>
                          </m:sub>
                        </m:sSub>
                        <m:r>
                          <a:rPr lang="en-US" sz="2000" b="1" i="1" smtClean="0">
                            <a:latin typeface="Cambria Math" panose="02040503050406030204" pitchFamily="18" charset="0"/>
                          </a:rPr>
                          <m:t>𝑻</m:t>
                        </m:r>
                      </m:oMath>
                    </m:oMathPara>
                  </a14:m>
                  <a:endParaRPr lang="el-GR" sz="2000" b="1" i="1" dirty="0"/>
                </a:p>
              </p:txBody>
            </p:sp>
          </mc:Choice>
          <mc:Fallback xmlns="">
            <p:sp>
              <p:nvSpPr>
                <p:cNvPr id="73" name="Ορθογώνιο 7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134759" y="4998195"/>
                  <a:ext cx="1365310" cy="400110"/>
                </a:xfrm>
                <a:prstGeom prst="rect">
                  <a:avLst/>
                </a:prstGeom>
                <a:blipFill>
                  <a:blip r:embed="rId2"/>
                  <a:stretch>
                    <a:fillRect b="-7576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74" name="Ορθογώνιο 73"/>
            <p:cNvSpPr/>
            <p:nvPr/>
          </p:nvSpPr>
          <p:spPr>
            <a:xfrm>
              <a:off x="5714910" y="4348137"/>
              <a:ext cx="6096000" cy="646331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algn="ctr"/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Ο θερμικός παράγοντας εξαρτάται από την απόλυτη θερμοκρασία του αερίου.</a:t>
              </a:r>
              <a:endParaRPr lang="el-GR" sz="1600" dirty="0"/>
            </a:p>
          </p:txBody>
        </p:sp>
      </p:grpSp>
      <p:grpSp>
        <p:nvGrpSpPr>
          <p:cNvPr id="88" name="Ομάδα 87"/>
          <p:cNvGrpSpPr/>
          <p:nvPr/>
        </p:nvGrpSpPr>
        <p:grpSpPr>
          <a:xfrm>
            <a:off x="6775478" y="5397639"/>
            <a:ext cx="4802009" cy="1341703"/>
            <a:chOff x="6775478" y="5397639"/>
            <a:chExt cx="4802009" cy="134170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1" name="Ορθογώνιο 80"/>
                <p:cNvSpPr/>
                <p:nvPr/>
              </p:nvSpPr>
              <p:spPr>
                <a:xfrm>
                  <a:off x="6934347" y="6370010"/>
                  <a:ext cx="61908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𝑻</m:t>
                        </m:r>
                        <m:r>
                          <a:rPr lang="el-GR" b="1" i="1" smtClean="0">
                            <a:latin typeface="Cambria Math" panose="02040503050406030204" pitchFamily="18" charset="0"/>
                          </a:rPr>
                          <m:t>=</m:t>
                        </m:r>
                      </m:oMath>
                    </m:oMathPara>
                  </a14:m>
                  <a:endParaRPr lang="el-GR" b="1" i="1" dirty="0"/>
                </a:p>
              </p:txBody>
            </p:sp>
          </mc:Choice>
          <mc:Fallback xmlns="">
            <p:sp>
              <p:nvSpPr>
                <p:cNvPr id="81" name="Ορθογώνιο 8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934347" y="6370010"/>
                  <a:ext cx="619080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87" name="Ομάδα 86"/>
            <p:cNvGrpSpPr/>
            <p:nvPr/>
          </p:nvGrpSpPr>
          <p:grpSpPr>
            <a:xfrm>
              <a:off x="6775478" y="5397639"/>
              <a:ext cx="4802009" cy="1332881"/>
              <a:chOff x="6775478" y="5397639"/>
              <a:chExt cx="4802009" cy="1332881"/>
            </a:xfrm>
          </p:grpSpPr>
          <p:grpSp>
            <p:nvGrpSpPr>
              <p:cNvPr id="77" name="Ομάδα 76"/>
              <p:cNvGrpSpPr/>
              <p:nvPr/>
            </p:nvGrpSpPr>
            <p:grpSpPr>
              <a:xfrm>
                <a:off x="6775478" y="5869540"/>
                <a:ext cx="4802009" cy="375552"/>
                <a:chOff x="6775478" y="5604076"/>
                <a:chExt cx="4802009" cy="375552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75" name="Ορθογώνιο 74"/>
                    <p:cNvSpPr/>
                    <p:nvPr/>
                  </p:nvSpPr>
                  <p:spPr>
                    <a:xfrm>
                      <a:off x="6775478" y="5604076"/>
                      <a:ext cx="2627514" cy="37555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1" i="1">
                                    <a:latin typeface="Cambria Math" panose="02040503050406030204" pitchFamily="18" charset="0"/>
                                  </a:rPr>
                                  <m:t>𝒌</m:t>
                                </m:r>
                              </m:e>
                              <m:sub>
                                <m:r>
                                  <a:rPr lang="en-US" b="1" i="1">
                                    <a:latin typeface="Cambria Math" panose="02040503050406030204" pitchFamily="18" charset="0"/>
                                  </a:rPr>
                                  <m:t>𝑩</m:t>
                                </m:r>
                              </m:sub>
                            </m:sSub>
                            <m:r>
                              <a:rPr lang="en-US" b="1" i="1" smtClean="0"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b="1" i="1" smtClean="0">
                                <a:latin typeface="Cambria Math" panose="02040503050406030204" pitchFamily="18" charset="0"/>
                              </a:rPr>
                              <m:t>𝟏</m:t>
                            </m:r>
                            <m:r>
                              <a:rPr lang="en-US" b="1" i="1" smtClean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b="1" i="1" smtClean="0">
                                <a:latin typeface="Cambria Math" panose="02040503050406030204" pitchFamily="18" charset="0"/>
                              </a:rPr>
                              <m:t>𝟑𝟖</m:t>
                            </m:r>
                            <m:r>
                              <a:rPr lang="en-US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×</m:t>
                            </m:r>
                            <m:sSup>
                              <m:sSupPr>
                                <m:ctrlPr>
                                  <a:rPr lang="en-US" b="1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𝟏𝟎</m:t>
                                </m:r>
                              </m:e>
                              <m:sup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𝟐𝟑</m:t>
                                </m:r>
                              </m:sup>
                            </m:sSup>
                            <m:r>
                              <a:rPr lang="en-US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b="1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𝐉</m:t>
                            </m:r>
                            <m:r>
                              <a:rPr lang="en-US" b="1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/</m:t>
                            </m:r>
                            <m:r>
                              <a:rPr lang="en-US" b="1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𝐊</m:t>
                            </m:r>
                          </m:oMath>
                        </m:oMathPara>
                      </a14:m>
                      <a:endParaRPr lang="el-GR" dirty="0"/>
                    </a:p>
                  </p:txBody>
                </p:sp>
              </mc:Choice>
              <mc:Fallback xmlns="">
                <p:sp>
                  <p:nvSpPr>
                    <p:cNvPr id="75" name="Ορθογώνιο 74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775478" y="5604076"/>
                      <a:ext cx="2627514" cy="375552"/>
                    </a:xfrm>
                    <a:prstGeom prst="rect">
                      <a:avLst/>
                    </a:prstGeom>
                    <a:blipFill>
                      <a:blip r:embed="rId4"/>
                      <a:stretch>
                        <a:fillRect b="-13115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sp>
              <p:nvSpPr>
                <p:cNvPr id="76" name="Ορθογώνιο 75"/>
                <p:cNvSpPr/>
                <p:nvPr/>
              </p:nvSpPr>
              <p:spPr>
                <a:xfrm>
                  <a:off x="9382084" y="5604840"/>
                  <a:ext cx="2195403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/>
                  <a:r>
                    <a:rPr lang="el-GR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Σταθερά </a:t>
                  </a:r>
                  <a:r>
                    <a:rPr lang="en-US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Boltzmann</a:t>
                  </a:r>
                  <a:endParaRPr lang="el-GR" sz="1600" dirty="0"/>
                </a:p>
              </p:txBody>
            </p:sp>
          </p:grpSp>
          <p:grpSp>
            <p:nvGrpSpPr>
              <p:cNvPr id="80" name="Ομάδα 79"/>
              <p:cNvGrpSpPr/>
              <p:nvPr/>
            </p:nvGrpSpPr>
            <p:grpSpPr>
              <a:xfrm>
                <a:off x="6840289" y="5397639"/>
                <a:ext cx="3660562" cy="384065"/>
                <a:chOff x="6855037" y="5456631"/>
                <a:chExt cx="3660562" cy="384065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78" name="Ορθογώνιο 77"/>
                    <p:cNvSpPr/>
                    <p:nvPr/>
                  </p:nvSpPr>
                  <p:spPr>
                    <a:xfrm>
                      <a:off x="6855037" y="5456631"/>
                      <a:ext cx="666640" cy="369332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b="1" i="1" smtClean="0">
                                <a:latin typeface="Cambria Math" panose="02040503050406030204" pitchFamily="18" charset="0"/>
                              </a:rPr>
                              <m:t>𝒏</m:t>
                            </m:r>
                            <m:r>
                              <a:rPr lang="en-US" b="1" i="1" smtClean="0">
                                <a:latin typeface="Cambria Math" panose="02040503050406030204" pitchFamily="18" charset="0"/>
                              </a:rPr>
                              <m:t>=</m:t>
                            </m:r>
                          </m:oMath>
                        </m:oMathPara>
                      </a14:m>
                      <a:endParaRPr lang="el-GR" dirty="0"/>
                    </a:p>
                  </p:txBody>
                </p:sp>
              </mc:Choice>
              <mc:Fallback xmlns="">
                <p:sp>
                  <p:nvSpPr>
                    <p:cNvPr id="78" name="Ορθογώνιο 77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855037" y="5456631"/>
                      <a:ext cx="666640" cy="369332"/>
                    </a:xfrm>
                    <a:prstGeom prst="rect">
                      <a:avLst/>
                    </a:prstGeom>
                    <a:blipFill>
                      <a:blip r:embed="rId5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sp>
              <p:nvSpPr>
                <p:cNvPr id="79" name="Ορθογώνιο 78"/>
                <p:cNvSpPr/>
                <p:nvPr/>
              </p:nvSpPr>
              <p:spPr>
                <a:xfrm>
                  <a:off x="7334162" y="5471364"/>
                  <a:ext cx="3181437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/>
                  <a:r>
                    <a:rPr lang="el-GR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Αριθμητική πυκνότητα αερίο</a:t>
                  </a:r>
                  <a:r>
                    <a:rPr lang="el-GR" sz="160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υ</a:t>
                  </a:r>
                  <a:endParaRPr lang="el-GR" sz="1600" dirty="0"/>
                </a:p>
              </p:txBody>
            </p:sp>
          </p:grpSp>
          <p:sp>
            <p:nvSpPr>
              <p:cNvPr id="82" name="Ορθογώνιο 81"/>
              <p:cNvSpPr/>
              <p:nvPr/>
            </p:nvSpPr>
            <p:spPr>
              <a:xfrm>
                <a:off x="7353830" y="6361188"/>
                <a:ext cx="3181437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l-GR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Απόλυτη θερμοκρασία αερίο</a:t>
                </a:r>
                <a:r>
                  <a:rPr lang="el-GR" sz="16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υ</a:t>
                </a:r>
                <a:endParaRPr lang="el-GR" sz="1600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084888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Ομάδα 55"/>
          <p:cNvGrpSpPr/>
          <p:nvPr/>
        </p:nvGrpSpPr>
        <p:grpSpPr>
          <a:xfrm>
            <a:off x="2503415" y="3402811"/>
            <a:ext cx="385042" cy="1080000"/>
            <a:chOff x="2503415" y="3963925"/>
            <a:chExt cx="385042" cy="108000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5" name="Ορθογώνιο 54"/>
                <p:cNvSpPr/>
                <p:nvPr/>
              </p:nvSpPr>
              <p:spPr>
                <a:xfrm>
                  <a:off x="2503415" y="4358034"/>
                  <a:ext cx="38504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rgbClr val="3333FF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𝑭</m:t>
                        </m:r>
                      </m:oMath>
                    </m:oMathPara>
                  </a14:m>
                  <a:endParaRPr lang="el-GR" dirty="0">
                    <a:solidFill>
                      <a:srgbClr val="3333FF"/>
                    </a:solidFill>
                  </a:endParaRPr>
                </a:p>
              </p:txBody>
            </p:sp>
          </mc:Choice>
          <mc:Fallback xmlns="">
            <p:sp>
              <p:nvSpPr>
                <p:cNvPr id="55" name="Ορθογώνιο 5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03415" y="4358034"/>
                  <a:ext cx="385042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54" name="Ευθύγραμμο βέλος σύνδεσης 53"/>
            <p:cNvCxnSpPr/>
            <p:nvPr/>
          </p:nvCxnSpPr>
          <p:spPr>
            <a:xfrm flipV="1">
              <a:off x="2554892" y="3963925"/>
              <a:ext cx="0" cy="1080000"/>
            </a:xfrm>
            <a:prstGeom prst="straightConnector1">
              <a:avLst/>
            </a:prstGeom>
            <a:ln w="38100">
              <a:solidFill>
                <a:srgbClr val="3333FF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Ομάδα 23"/>
          <p:cNvGrpSpPr/>
          <p:nvPr/>
        </p:nvGrpSpPr>
        <p:grpSpPr>
          <a:xfrm>
            <a:off x="2115833" y="1853841"/>
            <a:ext cx="914400" cy="1588530"/>
            <a:chOff x="6418200" y="2344617"/>
            <a:chExt cx="914400" cy="1588530"/>
          </a:xfrm>
          <a:solidFill>
            <a:schemeClr val="bg2">
              <a:lumMod val="90000"/>
            </a:schemeClr>
          </a:solidFill>
        </p:grpSpPr>
        <p:grpSp>
          <p:nvGrpSpPr>
            <p:cNvPr id="20" name="Ομάδα 19"/>
            <p:cNvGrpSpPr/>
            <p:nvPr/>
          </p:nvGrpSpPr>
          <p:grpSpPr>
            <a:xfrm>
              <a:off x="6418200" y="2344617"/>
              <a:ext cx="914400" cy="1582615"/>
              <a:chOff x="6418200" y="2344617"/>
              <a:chExt cx="914400" cy="1582615"/>
            </a:xfrm>
            <a:grpFill/>
          </p:grpSpPr>
          <p:sp>
            <p:nvSpPr>
              <p:cNvPr id="15" name="Κύλινδρος 14"/>
              <p:cNvSpPr/>
              <p:nvPr/>
            </p:nvSpPr>
            <p:spPr>
              <a:xfrm>
                <a:off x="6418200" y="2344617"/>
                <a:ext cx="914400" cy="1582615"/>
              </a:xfrm>
              <a:prstGeom prst="can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grpSp>
            <p:nvGrpSpPr>
              <p:cNvPr id="19" name="Ομάδα 18"/>
              <p:cNvGrpSpPr/>
              <p:nvPr/>
            </p:nvGrpSpPr>
            <p:grpSpPr>
              <a:xfrm>
                <a:off x="6418200" y="3645875"/>
                <a:ext cx="914400" cy="281357"/>
                <a:chOff x="6418200" y="3645875"/>
                <a:chExt cx="914400" cy="281357"/>
              </a:xfrm>
              <a:grpFill/>
            </p:grpSpPr>
            <p:sp>
              <p:nvSpPr>
                <p:cNvPr id="16" name="Τόξο 15"/>
                <p:cNvSpPr/>
                <p:nvPr/>
              </p:nvSpPr>
              <p:spPr>
                <a:xfrm>
                  <a:off x="6429000" y="3693232"/>
                  <a:ext cx="903600" cy="234000"/>
                </a:xfrm>
                <a:prstGeom prst="arc">
                  <a:avLst>
                    <a:gd name="adj1" fmla="val 52078"/>
                    <a:gd name="adj2" fmla="val 11018672"/>
                  </a:avLst>
                </a:prstGeom>
                <a:grpFill/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7" name="Τόξο 16"/>
                <p:cNvSpPr/>
                <p:nvPr/>
              </p:nvSpPr>
              <p:spPr>
                <a:xfrm flipV="1">
                  <a:off x="6418200" y="3645875"/>
                  <a:ext cx="903600" cy="234000"/>
                </a:xfrm>
                <a:prstGeom prst="arc">
                  <a:avLst>
                    <a:gd name="adj1" fmla="val 52078"/>
                    <a:gd name="adj2" fmla="val 11018672"/>
                  </a:avLst>
                </a:prstGeom>
                <a:grpFill/>
                <a:ln w="12700">
                  <a:solidFill>
                    <a:schemeClr val="tx1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</p:grpSp>
        <p:sp>
          <p:nvSpPr>
            <p:cNvPr id="23" name="TextBox 22"/>
            <p:cNvSpPr txBox="1"/>
            <p:nvPr/>
          </p:nvSpPr>
          <p:spPr>
            <a:xfrm>
              <a:off x="6700724" y="3563815"/>
              <a:ext cx="338554" cy="369332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l-GR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Α</a:t>
              </a:r>
            </a:p>
          </p:txBody>
        </p:sp>
      </p:grpSp>
      <p:sp>
        <p:nvSpPr>
          <p:cNvPr id="4" name="Θέση περιεχομένου 2"/>
          <p:cNvSpPr txBox="1">
            <a:spLocks/>
          </p:cNvSpPr>
          <p:nvPr/>
        </p:nvSpPr>
        <p:spPr>
          <a:xfrm>
            <a:off x="0" y="14594"/>
            <a:ext cx="12192000" cy="60466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l-GR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ΥΔΡΟΣΤΑΤΙΚΗ ΠΙΕΣΗ – Αρχή του 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Pascal</a:t>
            </a:r>
            <a:endParaRPr lang="el-GR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2" name="Ομάδα 31"/>
          <p:cNvGrpSpPr/>
          <p:nvPr/>
        </p:nvGrpSpPr>
        <p:grpSpPr>
          <a:xfrm>
            <a:off x="1637180" y="560503"/>
            <a:ext cx="10543095" cy="2828596"/>
            <a:chOff x="1637180" y="1121617"/>
            <a:chExt cx="10543095" cy="2828596"/>
          </a:xfrm>
        </p:grpSpPr>
        <p:grpSp>
          <p:nvGrpSpPr>
            <p:cNvPr id="29" name="Ομάδα 28"/>
            <p:cNvGrpSpPr/>
            <p:nvPr/>
          </p:nvGrpSpPr>
          <p:grpSpPr>
            <a:xfrm>
              <a:off x="1637180" y="2520461"/>
              <a:ext cx="312906" cy="1429752"/>
              <a:chOff x="5939547" y="2450123"/>
              <a:chExt cx="312906" cy="1429752"/>
            </a:xfrm>
          </p:grpSpPr>
          <p:cxnSp>
            <p:nvCxnSpPr>
              <p:cNvPr id="27" name="Ευθεία γραμμή σύνδεσης 26"/>
              <p:cNvCxnSpPr/>
              <p:nvPr/>
            </p:nvCxnSpPr>
            <p:spPr>
              <a:xfrm>
                <a:off x="6224954" y="2450123"/>
                <a:ext cx="0" cy="1429752"/>
              </a:xfrm>
              <a:prstGeom prst="line">
                <a:avLst/>
              </a:prstGeom>
              <a:ln w="12700">
                <a:solidFill>
                  <a:schemeClr val="tx1"/>
                </a:solidFill>
                <a:headEnd type="triangle" w="med" len="lg"/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8" name="TextBox 27"/>
              <p:cNvSpPr txBox="1"/>
              <p:nvPr/>
            </p:nvSpPr>
            <p:spPr>
              <a:xfrm>
                <a:off x="5939547" y="2980333"/>
                <a:ext cx="3129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</a:t>
                </a:r>
                <a:endParaRPr lang="el-GR" b="1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31" name="Ορθογώνιο 30"/>
            <p:cNvSpPr/>
            <p:nvPr/>
          </p:nvSpPr>
          <p:spPr>
            <a:xfrm>
              <a:off x="7203949" y="1121617"/>
              <a:ext cx="497632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Ζητούμενο, η Πίεση </a:t>
              </a:r>
              <a:r>
                <a:rPr lang="en-US" sz="2400" b="1" i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l-GR" sz="2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σε βάθος </a:t>
              </a:r>
              <a:r>
                <a:rPr lang="en-US" sz="2400" b="1" i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</a:t>
              </a:r>
              <a:r>
                <a:rPr lang="el-GR" sz="2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μέσα στο υγρό</a:t>
              </a:r>
              <a:endParaRPr lang="el-GR" dirty="0"/>
            </a:p>
          </p:txBody>
        </p:sp>
      </p:grpSp>
      <p:grpSp>
        <p:nvGrpSpPr>
          <p:cNvPr id="34" name="Ομάδα 33"/>
          <p:cNvGrpSpPr/>
          <p:nvPr/>
        </p:nvGrpSpPr>
        <p:grpSpPr>
          <a:xfrm>
            <a:off x="2119779" y="1004911"/>
            <a:ext cx="9145390" cy="2460905"/>
            <a:chOff x="2119779" y="1566025"/>
            <a:chExt cx="9145390" cy="2460905"/>
          </a:xfrm>
        </p:grpSpPr>
        <p:grpSp>
          <p:nvGrpSpPr>
            <p:cNvPr id="22" name="Ομάδα 21"/>
            <p:cNvGrpSpPr/>
            <p:nvPr/>
          </p:nvGrpSpPr>
          <p:grpSpPr>
            <a:xfrm>
              <a:off x="2119779" y="3657598"/>
              <a:ext cx="902677" cy="369332"/>
              <a:chOff x="6422146" y="3587260"/>
              <a:chExt cx="902677" cy="369332"/>
            </a:xfrm>
          </p:grpSpPr>
          <p:sp>
            <p:nvSpPr>
              <p:cNvPr id="14" name="Οβάλ 13"/>
              <p:cNvSpPr/>
              <p:nvPr/>
            </p:nvSpPr>
            <p:spPr>
              <a:xfrm>
                <a:off x="6422146" y="3645872"/>
                <a:ext cx="902677" cy="288000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6700723" y="3587260"/>
                <a:ext cx="33855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Α</a:t>
                </a:r>
              </a:p>
            </p:txBody>
          </p:sp>
        </p:grpSp>
        <p:sp>
          <p:nvSpPr>
            <p:cNvPr id="33" name="Ορθογώνιο 32"/>
            <p:cNvSpPr/>
            <p:nvPr/>
          </p:nvSpPr>
          <p:spPr>
            <a:xfrm>
              <a:off x="4624890" y="1566025"/>
              <a:ext cx="6640279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Στο βάθος </a:t>
              </a:r>
              <a:r>
                <a:rPr lang="en-US" sz="2400" b="1" i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</a:t>
              </a:r>
              <a:r>
                <a:rPr lang="el-GR" sz="2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θεωρούμε μια νοητή οριζόντια επιφάνεια εμβαδού </a:t>
              </a:r>
              <a:r>
                <a:rPr lang="el-GR" sz="2400" b="1" i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Α</a:t>
              </a:r>
              <a:endParaRPr lang="el-GR" i="1" dirty="0">
                <a:solidFill>
                  <a:srgbClr val="0070C0"/>
                </a:solidFill>
              </a:endParaRPr>
            </a:p>
          </p:txBody>
        </p:sp>
      </p:grpSp>
      <p:sp>
        <p:nvSpPr>
          <p:cNvPr id="35" name="Ορθογώνιο 34"/>
          <p:cNvSpPr/>
          <p:nvPr/>
        </p:nvSpPr>
        <p:spPr>
          <a:xfrm>
            <a:off x="4636614" y="1445323"/>
            <a:ext cx="539231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Πάνω στην επιφάνεια </a:t>
            </a:r>
            <a:r>
              <a:rPr lang="el-GR" sz="24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ασκούνται οι εξής δυνάμεις:</a:t>
            </a:r>
            <a:endParaRPr lang="el-GR" i="1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Ορθογώνιο 39"/>
              <p:cNvSpPr/>
              <p:nvPr/>
            </p:nvSpPr>
            <p:spPr>
              <a:xfrm>
                <a:off x="5832418" y="2744222"/>
                <a:ext cx="2714141" cy="3944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𝝆</m:t>
                      </m:r>
                      <m:sSub>
                        <m:sSubPr>
                          <m:ctrlPr>
                            <a:rPr lang="el-GR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𝑽</m:t>
                          </m:r>
                        </m:e>
                        <m:sub>
                          <m:r>
                            <a:rPr lang="el-GR" b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𝛎𝛐𝛈𝛕𝛐𝛖</m:t>
                          </m:r>
                          <m:r>
                            <a:rPr lang="el-GR" b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l-GR" b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𝛋𝛖𝛌𝛊𝛎𝛅𝛐𝛖</m:t>
                          </m:r>
                        </m:sub>
                      </m:sSub>
                      <m:r>
                        <a:rPr lang="en-US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𝒈</m:t>
                      </m:r>
                      <m:r>
                        <a:rPr lang="en-US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       </m:t>
                      </m:r>
                      <m:r>
                        <a:rPr lang="en-US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40" name="Ορθογώνιο 3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32418" y="2744222"/>
                <a:ext cx="2714141" cy="394403"/>
              </a:xfrm>
              <a:prstGeom prst="rect">
                <a:avLst/>
              </a:prstGeom>
              <a:blipFill>
                <a:blip r:embed="rId3"/>
                <a:stretch>
                  <a:fillRect b="-4615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Ορθογώνιο 40"/>
              <p:cNvSpPr/>
              <p:nvPr/>
            </p:nvSpPr>
            <p:spPr>
              <a:xfrm>
                <a:off x="8630330" y="2731888"/>
                <a:ext cx="1442831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𝒘</m:t>
                      </m:r>
                      <m:r>
                        <a:rPr lang="en-US" sz="2000" b="1" i="1" smtClean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l-GR" sz="2000" b="1" i="1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𝝆</m:t>
                      </m:r>
                      <m:r>
                        <a:rPr lang="en-US" sz="2000" b="1" i="1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𝑨𝒉𝒈</m:t>
                      </m:r>
                    </m:oMath>
                  </m:oMathPara>
                </a14:m>
                <a:endParaRPr lang="el-GR" sz="2000" dirty="0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41" name="Ορθογώνιο 4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30330" y="2731888"/>
                <a:ext cx="1442831" cy="400110"/>
              </a:xfrm>
              <a:prstGeom prst="rect">
                <a:avLst/>
              </a:prstGeom>
              <a:blipFill>
                <a:blip r:embed="rId4"/>
                <a:stretch>
                  <a:fillRect r="-2119" b="-21212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6" name="Ομάδα 45"/>
          <p:cNvGrpSpPr/>
          <p:nvPr/>
        </p:nvGrpSpPr>
        <p:grpSpPr>
          <a:xfrm>
            <a:off x="2511452" y="1934760"/>
            <a:ext cx="9680548" cy="1220336"/>
            <a:chOff x="2511452" y="2495874"/>
            <a:chExt cx="9680548" cy="1220336"/>
          </a:xfrm>
        </p:grpSpPr>
        <p:grpSp>
          <p:nvGrpSpPr>
            <p:cNvPr id="42" name="Ομάδα 41"/>
            <p:cNvGrpSpPr/>
            <p:nvPr/>
          </p:nvGrpSpPr>
          <p:grpSpPr>
            <a:xfrm>
              <a:off x="4636614" y="2495874"/>
              <a:ext cx="7555386" cy="1183509"/>
              <a:chOff x="4636614" y="2495874"/>
              <a:chExt cx="7555386" cy="1183509"/>
            </a:xfrm>
          </p:grpSpPr>
          <p:sp>
            <p:nvSpPr>
              <p:cNvPr id="36" name="Ορθογώνιο 35"/>
              <p:cNvSpPr/>
              <p:nvPr/>
            </p:nvSpPr>
            <p:spPr>
              <a:xfrm>
                <a:off x="4636614" y="2495874"/>
                <a:ext cx="7555386" cy="83099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l-GR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Το βάρος </a:t>
                </a:r>
                <a:r>
                  <a:rPr lang="en-US" sz="2400" b="1" i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</a:t>
                </a:r>
                <a:r>
                  <a:rPr lang="el-GR" sz="20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l-GR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της νοητής κυλινδρικής στήλης του υγρού που εκτείνεται ακριβώς  πάνω από την επιφάνεια  </a:t>
                </a:r>
                <a:r>
                  <a:rPr lang="el-GR" sz="2400" b="1" i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Α</a:t>
                </a:r>
                <a:r>
                  <a:rPr lang="el-GR" sz="20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  <a:endParaRPr lang="el-GR" dirty="0">
                  <a:solidFill>
                    <a:srgbClr val="0070C0"/>
                  </a:solidFill>
                </a:endParaRP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7" name="TextBox 36"/>
                  <p:cNvSpPr txBox="1"/>
                  <p:nvPr/>
                </p:nvSpPr>
                <p:spPr>
                  <a:xfrm>
                    <a:off x="4636614" y="3371606"/>
                    <a:ext cx="1268488" cy="307777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𝒘</m:t>
                          </m:r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𝒎𝒈</m:t>
                          </m:r>
                          <m:r>
                            <a:rPr lang="el-GR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</m:oMath>
                      </m:oMathPara>
                    </a14:m>
                    <a:endParaRPr lang="el-GR" sz="2000" b="1" dirty="0">
                      <a:solidFill>
                        <a:srgbClr val="0070C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37" name="TextBox 36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636614" y="3371606"/>
                    <a:ext cx="1268488" cy="307777"/>
                  </a:xfrm>
                  <a:prstGeom prst="rect">
                    <a:avLst/>
                  </a:prstGeom>
                  <a:blipFill>
                    <a:blip r:embed="rId5"/>
                    <a:stretch>
                      <a:fillRect l="-2404" r="-1442" b="-25490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44" name="Ευθύγραμμο βέλος σύνδεσης 43"/>
            <p:cNvCxnSpPr/>
            <p:nvPr/>
          </p:nvCxnSpPr>
          <p:spPr>
            <a:xfrm>
              <a:off x="2549399" y="3249066"/>
              <a:ext cx="0" cy="467144"/>
            </a:xfrm>
            <a:prstGeom prst="straightConnector1">
              <a:avLst/>
            </a:prstGeom>
            <a:ln w="38100">
              <a:solidFill>
                <a:srgbClr val="3333FF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5" name="Ορθογώνιο 44"/>
                <p:cNvSpPr/>
                <p:nvPr/>
              </p:nvSpPr>
              <p:spPr>
                <a:xfrm>
                  <a:off x="2511452" y="3256944"/>
                  <a:ext cx="418704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rgbClr val="3333FF"/>
                            </a:solidFill>
                            <a:latin typeface="Cambria Math" panose="02040503050406030204" pitchFamily="18" charset="0"/>
                          </a:rPr>
                          <m:t>𝒘</m:t>
                        </m:r>
                      </m:oMath>
                    </m:oMathPara>
                  </a14:m>
                  <a:endParaRPr lang="el-GR" dirty="0">
                    <a:solidFill>
                      <a:srgbClr val="3333FF"/>
                    </a:solidFill>
                  </a:endParaRPr>
                </a:p>
              </p:txBody>
            </p:sp>
          </mc:Choice>
          <mc:Fallback xmlns="">
            <p:sp>
              <p:nvSpPr>
                <p:cNvPr id="45" name="Ορθογώνιο 4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11452" y="3256944"/>
                  <a:ext cx="418704" cy="36933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51" name="Ομάδα 50"/>
          <p:cNvGrpSpPr/>
          <p:nvPr/>
        </p:nvGrpSpPr>
        <p:grpSpPr>
          <a:xfrm>
            <a:off x="2499479" y="1180391"/>
            <a:ext cx="9390198" cy="2515651"/>
            <a:chOff x="2499479" y="1741505"/>
            <a:chExt cx="9390198" cy="2515651"/>
          </a:xfrm>
        </p:grpSpPr>
        <p:cxnSp>
          <p:nvCxnSpPr>
            <p:cNvPr id="47" name="Ευθύγραμμο βέλος σύνδεσης 46"/>
            <p:cNvCxnSpPr/>
            <p:nvPr/>
          </p:nvCxnSpPr>
          <p:spPr>
            <a:xfrm>
              <a:off x="2549400" y="1889190"/>
              <a:ext cx="0" cy="648000"/>
            </a:xfrm>
            <a:prstGeom prst="straightConnector1">
              <a:avLst/>
            </a:prstGeom>
            <a:ln w="38100">
              <a:solidFill>
                <a:srgbClr val="3333FF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Ορθογώνιο 47"/>
            <p:cNvSpPr/>
            <p:nvPr/>
          </p:nvSpPr>
          <p:spPr>
            <a:xfrm>
              <a:off x="4595446" y="3795491"/>
              <a:ext cx="6166339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H </a:t>
              </a:r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δύναμη </a:t>
              </a:r>
              <a:r>
                <a:rPr lang="en-US" sz="2400" b="1" i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F</a:t>
              </a:r>
              <a:r>
                <a:rPr lang="en-US" sz="2400" b="1" baseline="-25000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  <a:r>
                <a:rPr lang="el-GR" sz="2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από την πίεσης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i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sz="2400" b="1" baseline="-25000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στην επιφάνεια του υγρού</a:t>
              </a:r>
              <a:r>
                <a:rPr lang="el-GR" sz="2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el-GR" dirty="0">
                <a:solidFill>
                  <a:srgbClr val="0070C0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9" name="TextBox 48"/>
                <p:cNvSpPr txBox="1"/>
                <p:nvPr/>
              </p:nvSpPr>
              <p:spPr>
                <a:xfrm>
                  <a:off x="10759303" y="3901849"/>
                  <a:ext cx="1130374" cy="30777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rgbClr val="0070C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𝑭</m:t>
                            </m:r>
                          </m:e>
                          <m:sub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=</m:t>
                        </m:r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rgbClr val="0070C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𝒑</m:t>
                            </m:r>
                          </m:e>
                          <m:sub>
                            <m:r>
                              <a:rPr lang="en-US" sz="2000" b="1" i="1" smtClean="0">
                                <a:solidFill>
                                  <a:srgbClr val="0070C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𝑨</m:t>
                        </m:r>
                      </m:oMath>
                    </m:oMathPara>
                  </a14:m>
                  <a:endParaRPr lang="el-GR" sz="2000" b="1" dirty="0">
                    <a:solidFill>
                      <a:srgbClr val="0070C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</mc:Choice>
          <mc:Fallback xmlns="">
            <p:sp>
              <p:nvSpPr>
                <p:cNvPr id="49" name="TextBox 4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759303" y="3901849"/>
                  <a:ext cx="1130374" cy="307777"/>
                </a:xfrm>
                <a:prstGeom prst="rect">
                  <a:avLst/>
                </a:prstGeom>
                <a:blipFill>
                  <a:blip r:embed="rId7"/>
                  <a:stretch>
                    <a:fillRect l="-4865" r="-8108" b="-33333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0" name="Ορθογώνιο 49"/>
                <p:cNvSpPr/>
                <p:nvPr/>
              </p:nvSpPr>
              <p:spPr>
                <a:xfrm>
                  <a:off x="2499479" y="1741505"/>
                  <a:ext cx="495585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3333FF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>
                                <a:solidFill>
                                  <a:srgbClr val="3333FF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𝑭</m:t>
                            </m:r>
                          </m:e>
                          <m:sub>
                            <m:r>
                              <a:rPr lang="en-US" b="1" i="1">
                                <a:solidFill>
                                  <a:srgbClr val="3333FF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</m:oMath>
                    </m:oMathPara>
                  </a14:m>
                  <a:endParaRPr lang="el-GR" dirty="0">
                    <a:solidFill>
                      <a:srgbClr val="3333FF"/>
                    </a:solidFill>
                  </a:endParaRPr>
                </a:p>
              </p:txBody>
            </p:sp>
          </mc:Choice>
          <mc:Fallback xmlns="">
            <p:sp>
              <p:nvSpPr>
                <p:cNvPr id="50" name="Ορθογώνιο 4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499479" y="1741505"/>
                  <a:ext cx="495585" cy="369332"/>
                </a:xfrm>
                <a:prstGeom prst="rect">
                  <a:avLst/>
                </a:prstGeom>
                <a:blipFill>
                  <a:blip r:embed="rId8"/>
                  <a:stretch>
                    <a:fillRect b="-666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57" name="Ομάδα 56"/>
          <p:cNvGrpSpPr/>
          <p:nvPr/>
        </p:nvGrpSpPr>
        <p:grpSpPr>
          <a:xfrm>
            <a:off x="4595448" y="3801608"/>
            <a:ext cx="6669721" cy="461665"/>
            <a:chOff x="4595448" y="4279594"/>
            <a:chExt cx="6669721" cy="461665"/>
          </a:xfrm>
        </p:grpSpPr>
        <p:sp>
          <p:nvSpPr>
            <p:cNvPr id="52" name="Ορθογώνιο 51"/>
            <p:cNvSpPr/>
            <p:nvPr/>
          </p:nvSpPr>
          <p:spPr>
            <a:xfrm>
              <a:off x="4595448" y="4279594"/>
              <a:ext cx="575603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H </a:t>
              </a:r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δύναμη </a:t>
              </a:r>
              <a:r>
                <a:rPr lang="en-US" sz="2400" b="1" i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F</a:t>
              </a:r>
              <a:r>
                <a:rPr lang="el-GR" sz="2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από την πίεσης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i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του υγρού στο βάθος </a:t>
              </a:r>
              <a:r>
                <a:rPr lang="en-US" sz="2400" b="1" i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</a:t>
              </a:r>
              <a:r>
                <a:rPr lang="en-US" sz="2000" b="1" i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sz="2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el-GR" dirty="0">
                <a:solidFill>
                  <a:srgbClr val="0070C0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3" name="TextBox 52"/>
                <p:cNvSpPr txBox="1"/>
                <p:nvPr/>
              </p:nvSpPr>
              <p:spPr>
                <a:xfrm>
                  <a:off x="10380503" y="4368168"/>
                  <a:ext cx="884666" cy="30777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𝑭</m:t>
                        </m:r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𝒑𝑨</m:t>
                        </m:r>
                      </m:oMath>
                    </m:oMathPara>
                  </a14:m>
                  <a:endParaRPr lang="el-GR" sz="2000" b="1" dirty="0">
                    <a:solidFill>
                      <a:srgbClr val="0070C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</mc:Choice>
          <mc:Fallback xmlns="">
            <p:sp>
              <p:nvSpPr>
                <p:cNvPr id="53" name="TextBox 5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380503" y="4368168"/>
                  <a:ext cx="884666" cy="307777"/>
                </a:xfrm>
                <a:prstGeom prst="rect">
                  <a:avLst/>
                </a:prstGeom>
                <a:blipFill>
                  <a:blip r:embed="rId9"/>
                  <a:stretch>
                    <a:fillRect l="-6897" r="-12414" b="-41176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59" name="TextBox 58"/>
          <p:cNvSpPr txBox="1"/>
          <p:nvPr/>
        </p:nvSpPr>
        <p:spPr>
          <a:xfrm>
            <a:off x="5638800" y="2387240"/>
            <a:ext cx="65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endParaRPr lang="el-G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/>
              <p:cNvSpPr txBox="1"/>
              <p:nvPr/>
            </p:nvSpPr>
            <p:spPr>
              <a:xfrm>
                <a:off x="4594328" y="4404884"/>
                <a:ext cx="1555105" cy="745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subHide m:val="on"/>
                          <m:supHide m:val="on"/>
                          <m:ctrlPr>
                            <a:rPr lang="el-GR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𝑭</m:t>
                          </m:r>
                        </m:e>
                      </m:nary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sz="20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  ⇒</m:t>
                      </m:r>
                    </m:oMath>
                  </m:oMathPara>
                </a14:m>
                <a:endParaRPr lang="el-GR" sz="2000" b="1" dirty="0">
                  <a:solidFill>
                    <a:srgbClr val="0070C0"/>
                  </a:solidFill>
                  <a:effectLst/>
                </a:endParaRPr>
              </a:p>
            </p:txBody>
          </p:sp>
        </mc:Choice>
        <mc:Fallback xmlns="">
          <p:sp>
            <p:nvSpPr>
              <p:cNvPr id="60" name="TextBox 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94328" y="4404884"/>
                <a:ext cx="1555105" cy="74533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4" name="Ομάδα 73"/>
          <p:cNvGrpSpPr/>
          <p:nvPr/>
        </p:nvGrpSpPr>
        <p:grpSpPr>
          <a:xfrm>
            <a:off x="8713336" y="2669273"/>
            <a:ext cx="3172877" cy="1643718"/>
            <a:chOff x="8713336" y="3230387"/>
            <a:chExt cx="3172877" cy="1643718"/>
          </a:xfrm>
        </p:grpSpPr>
        <p:sp>
          <p:nvSpPr>
            <p:cNvPr id="61" name="Οβάλ 60"/>
            <p:cNvSpPr/>
            <p:nvPr/>
          </p:nvSpPr>
          <p:spPr>
            <a:xfrm>
              <a:off x="10357474" y="4339866"/>
              <a:ext cx="967016" cy="534239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62" name="Οβάλ 61"/>
            <p:cNvSpPr/>
            <p:nvPr/>
          </p:nvSpPr>
          <p:spPr>
            <a:xfrm>
              <a:off x="10725579" y="3773586"/>
              <a:ext cx="1160634" cy="534239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63" name="Οβάλ 62"/>
            <p:cNvSpPr/>
            <p:nvPr/>
          </p:nvSpPr>
          <p:spPr>
            <a:xfrm>
              <a:off x="8713336" y="3230387"/>
              <a:ext cx="1315587" cy="534239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68" name="Ομάδα 67"/>
          <p:cNvGrpSpPr/>
          <p:nvPr/>
        </p:nvGrpSpPr>
        <p:grpSpPr>
          <a:xfrm>
            <a:off x="8874369" y="4486839"/>
            <a:ext cx="1368247" cy="495726"/>
            <a:chOff x="8874369" y="5471320"/>
            <a:chExt cx="1368247" cy="495726"/>
          </a:xfrm>
        </p:grpSpPr>
        <p:cxnSp>
          <p:nvCxnSpPr>
            <p:cNvPr id="65" name="Ευθεία γραμμή σύνδεσης 64"/>
            <p:cNvCxnSpPr/>
            <p:nvPr/>
          </p:nvCxnSpPr>
          <p:spPr>
            <a:xfrm flipH="1">
              <a:off x="8874369" y="5471320"/>
              <a:ext cx="140677" cy="49572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Ευθεία γραμμή σύνδεσης 65"/>
            <p:cNvCxnSpPr/>
            <p:nvPr/>
          </p:nvCxnSpPr>
          <p:spPr>
            <a:xfrm flipH="1">
              <a:off x="9553190" y="5471320"/>
              <a:ext cx="140677" cy="49572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Ευθεία γραμμή σύνδεσης 66"/>
            <p:cNvCxnSpPr/>
            <p:nvPr/>
          </p:nvCxnSpPr>
          <p:spPr>
            <a:xfrm flipH="1">
              <a:off x="10101939" y="5471320"/>
              <a:ext cx="140677" cy="49572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9" name="Ορθογώνιο 68"/>
              <p:cNvSpPr/>
              <p:nvPr/>
            </p:nvSpPr>
            <p:spPr>
              <a:xfrm>
                <a:off x="6075249" y="4560064"/>
                <a:ext cx="2514150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𝑭</m:t>
                      </m:r>
                      <m:r>
                        <a:rPr lang="en-US" sz="20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𝑭</m:t>
                          </m:r>
                        </m:e>
                        <m:sub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  <m:r>
                        <a:rPr lang="en-US" sz="20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sz="20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𝒘</m:t>
                      </m:r>
                      <m:r>
                        <a:rPr lang="en-US" sz="20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0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  <m:r>
                        <a:rPr lang="en-US" sz="2000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⇒</m:t>
                      </m:r>
                    </m:oMath>
                  </m:oMathPara>
                </a14:m>
                <a:endParaRPr lang="el-GR" sz="20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69" name="Ορθογώνιο 6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75249" y="4560064"/>
                <a:ext cx="2514150" cy="400110"/>
              </a:xfrm>
              <a:prstGeom prst="rect">
                <a:avLst/>
              </a:prstGeom>
              <a:blipFill>
                <a:blip r:embed="rId11"/>
                <a:stretch>
                  <a:fillRect b="-1515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0" name="Ορθογώνιο 69"/>
              <p:cNvSpPr/>
              <p:nvPr/>
            </p:nvSpPr>
            <p:spPr>
              <a:xfrm>
                <a:off x="8584819" y="4547146"/>
                <a:ext cx="304596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𝒑𝑨</m:t>
                      </m:r>
                      <m:r>
                        <a:rPr lang="en-US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𝒑</m:t>
                          </m:r>
                        </m:e>
                        <m:sub>
                          <m:r>
                            <a:rPr lang="en-US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  <m:r>
                        <a:rPr lang="en-US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  <m:r>
                        <a:rPr lang="en-US" b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l-GR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𝝆</m:t>
                      </m:r>
                      <m:r>
                        <a:rPr lang="en-US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𝑨𝒉𝒈</m:t>
                      </m:r>
                      <m:r>
                        <a:rPr lang="en-US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b="1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    ⇒</m:t>
                      </m:r>
                    </m:oMath>
                  </m:oMathPara>
                </a14:m>
                <a:endParaRPr lang="el-GR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70" name="Ορθογώνιο 6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84819" y="4547146"/>
                <a:ext cx="3045962" cy="369332"/>
              </a:xfrm>
              <a:prstGeom prst="rect">
                <a:avLst/>
              </a:prstGeom>
              <a:blipFill>
                <a:blip r:embed="rId12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1" name="Ορθογώνιο 70"/>
              <p:cNvSpPr/>
              <p:nvPr/>
            </p:nvSpPr>
            <p:spPr>
              <a:xfrm>
                <a:off x="4676330" y="5167565"/>
                <a:ext cx="2141868" cy="461665"/>
              </a:xfrm>
              <a:prstGeom prst="rect">
                <a:avLst/>
              </a:prstGeom>
              <a:ln w="38100">
                <a:solidFill>
                  <a:srgbClr val="FF0000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𝒑</m:t>
                      </m:r>
                      <m:r>
                        <a:rPr lang="en-US" sz="2400" b="1" i="1" smtClean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b="1" i="1">
                              <a:solidFill>
                                <a:srgbClr val="0070C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1" i="1">
                              <a:solidFill>
                                <a:srgbClr val="0070C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𝒑</m:t>
                          </m:r>
                        </m:e>
                        <m:sub>
                          <m:r>
                            <a:rPr lang="en-US" sz="2400" b="1" i="1">
                              <a:solidFill>
                                <a:srgbClr val="0070C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  <m:r>
                        <a:rPr lang="en-US" sz="2400" b="1" i="1" smtClean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l-GR" sz="2400" b="1" i="1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𝝆</m:t>
                      </m:r>
                      <m:r>
                        <a:rPr lang="en-US" sz="2400" b="1" i="1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𝒈𝒉</m:t>
                      </m:r>
                    </m:oMath>
                  </m:oMathPara>
                </a14:m>
                <a:endParaRPr lang="el-GR" sz="2400" b="1" dirty="0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71" name="Ορθογώνιο 7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6330" y="5167565"/>
                <a:ext cx="2141868" cy="461665"/>
              </a:xfrm>
              <a:prstGeom prst="rect">
                <a:avLst/>
              </a:prstGeom>
              <a:blipFill>
                <a:blip r:embed="rId13"/>
                <a:stretch>
                  <a:fillRect r="-1401" b="-19753"/>
                </a:stretch>
              </a:blipFill>
              <a:ln w="38100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5" name="Ορθογώνιο 74"/>
          <p:cNvSpPr/>
          <p:nvPr/>
        </p:nvSpPr>
        <p:spPr>
          <a:xfrm>
            <a:off x="6986704" y="5159818"/>
            <a:ext cx="471661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Υδροστατική πίεση σε βάθος </a:t>
            </a:r>
            <a:r>
              <a:rPr lang="en-US" sz="24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μέσα στο υγρό</a:t>
            </a:r>
            <a:endParaRPr lang="el-GR" i="1" dirty="0">
              <a:solidFill>
                <a:srgbClr val="0070C0"/>
              </a:solidFill>
            </a:endParaRPr>
          </a:p>
        </p:txBody>
      </p:sp>
      <p:grpSp>
        <p:nvGrpSpPr>
          <p:cNvPr id="79" name="Ομάδα 78"/>
          <p:cNvGrpSpPr/>
          <p:nvPr/>
        </p:nvGrpSpPr>
        <p:grpSpPr>
          <a:xfrm>
            <a:off x="175846" y="4660793"/>
            <a:ext cx="4397700" cy="892553"/>
            <a:chOff x="175846" y="4660793"/>
            <a:chExt cx="4397700" cy="892553"/>
          </a:xfrm>
        </p:grpSpPr>
        <p:grpSp>
          <p:nvGrpSpPr>
            <p:cNvPr id="73" name="Ομάδα 72"/>
            <p:cNvGrpSpPr/>
            <p:nvPr/>
          </p:nvGrpSpPr>
          <p:grpSpPr>
            <a:xfrm>
              <a:off x="175846" y="4660793"/>
              <a:ext cx="3901652" cy="892553"/>
              <a:chOff x="175846" y="5221907"/>
              <a:chExt cx="3901652" cy="892553"/>
            </a:xfrm>
          </p:grpSpPr>
          <p:sp>
            <p:nvSpPr>
              <p:cNvPr id="58" name="Ορθογώνιο 57"/>
              <p:cNvSpPr/>
              <p:nvPr/>
            </p:nvSpPr>
            <p:spPr>
              <a:xfrm>
                <a:off x="175846" y="5221907"/>
                <a:ext cx="3622431" cy="89255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r"/>
                <a:r>
                  <a:rPr lang="el-GR" sz="16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Η νοητή επιφάνεια </a:t>
                </a:r>
                <a:r>
                  <a:rPr lang="el-GR" sz="2000" b="1" i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Α</a:t>
                </a:r>
                <a:r>
                  <a:rPr lang="el-GR" sz="16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και η νοητή κυλινδρική στήλη είναι σε στατική ισορροπία:</a:t>
                </a:r>
                <a:endParaRPr lang="el-GR" sz="1600" i="1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72" name="Δεξί άγκιστρο 71"/>
              <p:cNvSpPr/>
              <p:nvPr/>
            </p:nvSpPr>
            <p:spPr>
              <a:xfrm>
                <a:off x="3632021" y="5322278"/>
                <a:ext cx="445477" cy="792182"/>
              </a:xfrm>
              <a:prstGeom prst="rightBrace">
                <a:avLst>
                  <a:gd name="adj1" fmla="val 21491"/>
                  <a:gd name="adj2" fmla="val 50000"/>
                </a:avLst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8" name="Ομάδα 7"/>
            <p:cNvGrpSpPr/>
            <p:nvPr/>
          </p:nvGrpSpPr>
          <p:grpSpPr>
            <a:xfrm>
              <a:off x="4208318" y="4761163"/>
              <a:ext cx="365228" cy="396000"/>
              <a:chOff x="4208318" y="5119301"/>
              <a:chExt cx="365228" cy="648390"/>
            </a:xfrm>
          </p:grpSpPr>
          <p:cxnSp>
            <p:nvCxnSpPr>
              <p:cNvPr id="3" name="Ευθεία γραμμή σύνδεσης 2"/>
              <p:cNvCxnSpPr/>
              <p:nvPr/>
            </p:nvCxnSpPr>
            <p:spPr>
              <a:xfrm flipV="1">
                <a:off x="4229100" y="5119301"/>
                <a:ext cx="0" cy="648390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Ευθύγραμμο βέλος σύνδεσης 6"/>
              <p:cNvCxnSpPr/>
              <p:nvPr/>
            </p:nvCxnSpPr>
            <p:spPr>
              <a:xfrm>
                <a:off x="4208318" y="5130844"/>
                <a:ext cx="365228" cy="0"/>
              </a:xfrm>
              <a:prstGeom prst="straightConnector1">
                <a:avLst/>
              </a:prstGeom>
              <a:ln w="38100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80" name="Ομάδα 79"/>
          <p:cNvGrpSpPr/>
          <p:nvPr/>
        </p:nvGrpSpPr>
        <p:grpSpPr>
          <a:xfrm>
            <a:off x="4676330" y="5727509"/>
            <a:ext cx="5149294" cy="388088"/>
            <a:chOff x="4676330" y="5727509"/>
            <a:chExt cx="5149294" cy="38808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Ορθογώνιο 8"/>
                <p:cNvSpPr/>
                <p:nvPr/>
              </p:nvSpPr>
              <p:spPr>
                <a:xfrm>
                  <a:off x="4676330" y="5746265"/>
                  <a:ext cx="216745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0070C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>
                                <a:solidFill>
                                  <a:srgbClr val="0070C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𝒑</m:t>
                            </m:r>
                          </m:e>
                          <m:sub>
                            <m:r>
                              <a:rPr lang="en-US" b="1" i="1">
                                <a:solidFill>
                                  <a:srgbClr val="0070C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  <m:r>
                          <a:rPr lang="el-GR" b="1" i="1" smtClean="0">
                            <a:solidFill>
                              <a:srgbClr val="0070C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=</m:t>
                        </m:r>
                        <m:sSub>
                          <m:sSubPr>
                            <m:ctrlPr>
                              <a:rPr lang="el-GR" b="1" i="1" smtClean="0">
                                <a:solidFill>
                                  <a:srgbClr val="0070C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0070C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𝒑</m:t>
                            </m:r>
                          </m:e>
                          <m:sub>
                            <m:r>
                              <a:rPr lang="en-US" b="1" i="0" smtClean="0">
                                <a:solidFill>
                                  <a:srgbClr val="0070C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𝐚𝐭𝐦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0070C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l-GR" b="1" i="1" smtClean="0">
                            <a:solidFill>
                              <a:srgbClr val="0070C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b="1" i="0" smtClean="0">
                            <a:solidFill>
                              <a:srgbClr val="0070C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1" i="0" smtClean="0">
                            <a:solidFill>
                              <a:srgbClr val="0070C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𝐚𝐭𝐦</m:t>
                        </m:r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9" name="Ορθογώνιο 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676330" y="5746265"/>
                  <a:ext cx="2167453" cy="369332"/>
                </a:xfrm>
                <a:prstGeom prst="rect">
                  <a:avLst/>
                </a:prstGeom>
                <a:blipFill>
                  <a:blip r:embed="rId14"/>
                  <a:stretch>
                    <a:fillRect b="-13333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76" name="Ορθογώνιο 75"/>
            <p:cNvSpPr/>
            <p:nvPr/>
          </p:nvSpPr>
          <p:spPr>
            <a:xfrm>
              <a:off x="6824097" y="5727509"/>
              <a:ext cx="3001527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Όταν το δοχείο είναι ανοιχτό</a:t>
              </a:r>
              <a:endParaRPr lang="el-GR" i="1" dirty="0">
                <a:solidFill>
                  <a:srgbClr val="0070C0"/>
                </a:solidFill>
              </a:endParaRPr>
            </a:p>
          </p:txBody>
        </p:sp>
      </p:grpSp>
      <p:grpSp>
        <p:nvGrpSpPr>
          <p:cNvPr id="81" name="Ομάδα 80"/>
          <p:cNvGrpSpPr/>
          <p:nvPr/>
        </p:nvGrpSpPr>
        <p:grpSpPr>
          <a:xfrm>
            <a:off x="4670762" y="6145884"/>
            <a:ext cx="7499902" cy="646331"/>
            <a:chOff x="4670762" y="6145884"/>
            <a:chExt cx="7499902" cy="64633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7" name="Ορθογώνιο 76"/>
                <p:cNvSpPr/>
                <p:nvPr/>
              </p:nvSpPr>
              <p:spPr>
                <a:xfrm>
                  <a:off x="4670762" y="6170420"/>
                  <a:ext cx="3242939" cy="617348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0070C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>
                                <a:solidFill>
                                  <a:srgbClr val="0070C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𝒑</m:t>
                            </m:r>
                          </m:e>
                          <m:sub>
                            <m:r>
                              <a:rPr lang="en-US" b="1" i="1">
                                <a:solidFill>
                                  <a:srgbClr val="0070C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  <m:r>
                          <a:rPr lang="el-GR" b="1" i="1" smtClean="0">
                            <a:solidFill>
                              <a:srgbClr val="0070C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=</m:t>
                        </m:r>
                        <m:sSub>
                          <m:sSubPr>
                            <m:ctrlPr>
                              <a:rPr lang="el-GR" b="1" i="1" smtClean="0">
                                <a:solidFill>
                                  <a:srgbClr val="0070C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0070C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𝒑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0070C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𝒂𝒕𝒎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0070C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el-GR" b="1" i="1" smtClean="0">
                                <a:solidFill>
                                  <a:srgbClr val="0070C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1" i="1" smtClean="0">
                                <a:solidFill>
                                  <a:srgbClr val="0070C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𝒘</m:t>
                            </m:r>
                          </m:num>
                          <m:den>
                            <m:sSub>
                              <m:sSubPr>
                                <m:ctrlPr>
                                  <a:rPr lang="el-GR" b="1" i="1" smtClean="0">
                                    <a:solidFill>
                                      <a:srgbClr val="0070C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1" i="1">
                                    <a:solidFill>
                                      <a:srgbClr val="0070C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𝑨</m:t>
                                </m:r>
                              </m:e>
                              <m:sub>
                                <m:r>
                                  <a:rPr lang="en-US" b="1" i="1" smtClean="0">
                                    <a:solidFill>
                                      <a:srgbClr val="0070C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𝟎</m:t>
                                </m:r>
                              </m:sub>
                            </m:sSub>
                          </m:den>
                        </m:f>
                        <m:r>
                          <a:rPr lang="en-US" b="1" i="1" smtClean="0">
                            <a:solidFill>
                              <a:srgbClr val="0070C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=</m:t>
                        </m:r>
                        <m:sSub>
                          <m:sSubPr>
                            <m:ctrlPr>
                              <a:rPr lang="el-GR" b="1" i="1">
                                <a:solidFill>
                                  <a:srgbClr val="0070C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>
                                <a:solidFill>
                                  <a:srgbClr val="0070C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𝒑</m:t>
                            </m:r>
                          </m:e>
                          <m:sub>
                            <m:r>
                              <a:rPr lang="en-US" b="1" i="1">
                                <a:solidFill>
                                  <a:srgbClr val="0070C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𝒂𝒕𝒎</m:t>
                            </m:r>
                          </m:sub>
                        </m:sSub>
                        <m:r>
                          <a:rPr lang="en-US" b="1" i="1">
                            <a:solidFill>
                              <a:srgbClr val="0070C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en-US" b="1" i="1" smtClean="0">
                                <a:solidFill>
                                  <a:srgbClr val="0070C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1" i="1" smtClean="0">
                                <a:solidFill>
                                  <a:srgbClr val="0070C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𝒎𝒈</m:t>
                            </m:r>
                          </m:num>
                          <m:den>
                            <m:sSub>
                              <m:sSubPr>
                                <m:ctrlPr>
                                  <a:rPr lang="en-US" b="1" i="1" smtClean="0">
                                    <a:solidFill>
                                      <a:srgbClr val="0070C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1" i="1" smtClean="0">
                                    <a:solidFill>
                                      <a:srgbClr val="0070C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𝑨</m:t>
                                </m:r>
                              </m:e>
                              <m:sub>
                                <m:r>
                                  <a:rPr lang="en-US" b="1" i="1" smtClean="0">
                                    <a:solidFill>
                                      <a:srgbClr val="0070C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𝟎</m:t>
                                </m:r>
                              </m:sub>
                            </m:sSub>
                          </m:den>
                        </m:f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77" name="Ορθογώνιο 7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670762" y="6170420"/>
                  <a:ext cx="3242939" cy="617348"/>
                </a:xfrm>
                <a:prstGeom prst="rect">
                  <a:avLst/>
                </a:prstGeom>
                <a:blipFill>
                  <a:blip r:embed="rId1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78" name="Ορθογώνιο 77"/>
            <p:cNvSpPr/>
            <p:nvPr/>
          </p:nvSpPr>
          <p:spPr>
            <a:xfrm>
              <a:off x="7944631" y="6145884"/>
              <a:ext cx="4226033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Όταν το υγρό συμπιέζεται με έμβολο μάζας </a:t>
              </a:r>
              <a:r>
                <a:rPr lang="en-US" b="1" i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</a:t>
              </a:r>
              <a:r>
                <a:rPr 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 </a:t>
              </a:r>
              <a:endPara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r>
                <a:rPr lang="el-GR" b="1" i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Α</a:t>
              </a:r>
              <a:r>
                <a:rPr lang="el-GR" b="1" baseline="-25000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  <a:r>
                <a:rPr 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είναι το εμβαδό της επιφάνειας του υγρού.</a:t>
              </a:r>
              <a:endParaRPr lang="el-GR" sz="1600" i="1" dirty="0">
                <a:solidFill>
                  <a:srgbClr val="0070C0"/>
                </a:solidFill>
              </a:endParaRPr>
            </a:p>
          </p:txBody>
        </p:sp>
      </p:grpSp>
      <p:grpSp>
        <p:nvGrpSpPr>
          <p:cNvPr id="2" name="Ομάδα 1"/>
          <p:cNvGrpSpPr/>
          <p:nvPr/>
        </p:nvGrpSpPr>
        <p:grpSpPr>
          <a:xfrm>
            <a:off x="111508" y="560502"/>
            <a:ext cx="7255128" cy="4001367"/>
            <a:chOff x="111508" y="560502"/>
            <a:chExt cx="7255128" cy="4001367"/>
          </a:xfrm>
        </p:grpSpPr>
        <p:grpSp>
          <p:nvGrpSpPr>
            <p:cNvPr id="82" name="Ομάδα 81"/>
            <p:cNvGrpSpPr/>
            <p:nvPr/>
          </p:nvGrpSpPr>
          <p:grpSpPr>
            <a:xfrm>
              <a:off x="111508" y="560502"/>
              <a:ext cx="7255128" cy="4001367"/>
              <a:chOff x="111508" y="560502"/>
              <a:chExt cx="7255128" cy="4001367"/>
            </a:xfrm>
          </p:grpSpPr>
          <p:grpSp>
            <p:nvGrpSpPr>
              <p:cNvPr id="39" name="Ομάδα 38"/>
              <p:cNvGrpSpPr/>
              <p:nvPr/>
            </p:nvGrpSpPr>
            <p:grpSpPr>
              <a:xfrm>
                <a:off x="111508" y="560502"/>
                <a:ext cx="7255128" cy="4001367"/>
                <a:chOff x="111508" y="1121616"/>
                <a:chExt cx="7255128" cy="4001367"/>
              </a:xfrm>
            </p:grpSpPr>
            <p:grpSp>
              <p:nvGrpSpPr>
                <p:cNvPr id="30" name="Ομάδα 29"/>
                <p:cNvGrpSpPr/>
                <p:nvPr/>
              </p:nvGrpSpPr>
              <p:grpSpPr>
                <a:xfrm>
                  <a:off x="111508" y="1121616"/>
                  <a:ext cx="7255128" cy="4001367"/>
                  <a:chOff x="111508" y="1121616"/>
                  <a:chExt cx="7255128" cy="4001367"/>
                </a:xfrm>
              </p:grpSpPr>
              <p:sp>
                <p:nvSpPr>
                  <p:cNvPr id="5" name="Ορθογώνιο 4"/>
                  <p:cNvSpPr/>
                  <p:nvPr/>
                </p:nvSpPr>
                <p:spPr>
                  <a:xfrm>
                    <a:off x="111508" y="1121616"/>
                    <a:ext cx="7255128" cy="461665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el-GR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Η Πίεση στο Εσωτερικό ενός ασυμπίεστου υγρού πυκνότητας </a:t>
                    </a:r>
                    <a:r>
                      <a:rPr lang="el-GR" sz="2400" b="1" dirty="0">
                        <a:solidFill>
                          <a:srgbClr val="0070C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ρ</a:t>
                    </a:r>
                    <a:r>
                      <a:rPr lang="en-US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:</a:t>
                    </a:r>
                    <a:endParaRPr lang="el-GR" dirty="0"/>
                  </a:p>
                </p:txBody>
              </p:sp>
              <p:grpSp>
                <p:nvGrpSpPr>
                  <p:cNvPr id="25" name="Ομάδα 24"/>
                  <p:cNvGrpSpPr/>
                  <p:nvPr/>
                </p:nvGrpSpPr>
                <p:grpSpPr>
                  <a:xfrm>
                    <a:off x="316155" y="2074984"/>
                    <a:ext cx="3716586" cy="3047999"/>
                    <a:chOff x="4618522" y="2004646"/>
                    <a:chExt cx="3716586" cy="3047999"/>
                  </a:xfrm>
                </p:grpSpPr>
                <p:sp>
                  <p:nvSpPr>
                    <p:cNvPr id="10" name="Κύλινδρος 9"/>
                    <p:cNvSpPr/>
                    <p:nvPr/>
                  </p:nvSpPr>
                  <p:spPr>
                    <a:xfrm>
                      <a:off x="4618522" y="2121876"/>
                      <a:ext cx="3716586" cy="2930769"/>
                    </a:xfrm>
                    <a:prstGeom prst="can">
                      <a:avLst/>
                    </a:prstGeom>
                    <a:solidFill>
                      <a:schemeClr val="bg2">
                        <a:lumMod val="90000"/>
                        <a:alpha val="54000"/>
                      </a:schemeClr>
                    </a:solidFill>
                    <a:ln w="57150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 dirty="0"/>
                    </a:p>
                  </p:txBody>
                </p:sp>
                <p:cxnSp>
                  <p:nvCxnSpPr>
                    <p:cNvPr id="12" name="Ευθεία γραμμή σύνδεσης 11"/>
                    <p:cNvCxnSpPr/>
                    <p:nvPr/>
                  </p:nvCxnSpPr>
                  <p:spPr>
                    <a:xfrm flipV="1">
                      <a:off x="4618522" y="2004646"/>
                      <a:ext cx="0" cy="633046"/>
                    </a:xfrm>
                    <a:prstGeom prst="line">
                      <a:avLst/>
                    </a:prstGeom>
                    <a:ln w="571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" name="Ευθεία γραμμή σύνδεσης 12"/>
                    <p:cNvCxnSpPr/>
                    <p:nvPr/>
                  </p:nvCxnSpPr>
                  <p:spPr>
                    <a:xfrm flipV="1">
                      <a:off x="8334732" y="2004647"/>
                      <a:ext cx="0" cy="633046"/>
                    </a:xfrm>
                    <a:prstGeom prst="line">
                      <a:avLst/>
                    </a:prstGeom>
                    <a:ln w="571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sp>
              <p:nvSpPr>
                <p:cNvPr id="38" name="TextBox 37"/>
                <p:cNvSpPr txBox="1"/>
                <p:nvPr/>
              </p:nvSpPr>
              <p:spPr>
                <a:xfrm>
                  <a:off x="405432" y="3423139"/>
                  <a:ext cx="316112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l-GR" sz="2000" b="1" i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ρ</a:t>
                  </a:r>
                </a:p>
              </p:txBody>
            </p: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4" name="Ορθογώνιο 63"/>
                  <p:cNvSpPr/>
                  <p:nvPr/>
                </p:nvSpPr>
                <p:spPr>
                  <a:xfrm>
                    <a:off x="647090" y="1791787"/>
                    <a:ext cx="500393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b="1" i="1" smtClean="0">
                                  <a:solidFill>
                                    <a:schemeClr val="tx1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chemeClr val="tx1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𝑨</m:t>
                              </m:r>
                            </m:e>
                            <m:sub>
                              <m:r>
                                <a:rPr lang="en-US" b="1" i="1">
                                  <a:solidFill>
                                    <a:schemeClr val="tx1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oMath>
                      </m:oMathPara>
                    </a14:m>
                    <a:endParaRPr lang="el-GR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64" name="Ορθογώνιο 63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47090" y="1791787"/>
                    <a:ext cx="500393" cy="369332"/>
                  </a:xfrm>
                  <a:prstGeom prst="rect">
                    <a:avLst/>
                  </a:prstGeom>
                  <a:blipFill>
                    <a:blip r:embed="rId16"/>
                    <a:stretch>
                      <a:fillRect b="-6557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83" name="Τόξο 82"/>
            <p:cNvSpPr/>
            <p:nvPr/>
          </p:nvSpPr>
          <p:spPr>
            <a:xfrm>
              <a:off x="316154" y="3825015"/>
              <a:ext cx="3708000" cy="720000"/>
            </a:xfrm>
            <a:prstGeom prst="arc">
              <a:avLst>
                <a:gd name="adj1" fmla="val 10826370"/>
                <a:gd name="adj2" fmla="val 0"/>
              </a:avLst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</p:spTree>
    <p:extLst>
      <p:ext uri="{BB962C8B-B14F-4D97-AF65-F5344CB8AC3E}">
        <p14:creationId xmlns:p14="http://schemas.microsoft.com/office/powerpoint/2010/main" val="918410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40" grpId="0"/>
      <p:bldP spid="41" grpId="0"/>
      <p:bldP spid="60" grpId="0"/>
      <p:bldP spid="69" grpId="0"/>
      <p:bldP spid="70" grpId="0"/>
      <p:bldP spid="71" grpId="0" animBg="1"/>
      <p:bldP spid="7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7" name="Group 116">
            <a:extLst>
              <a:ext uri="{FF2B5EF4-FFF2-40B4-BE49-F238E27FC236}">
                <a16:creationId xmlns:a16="http://schemas.microsoft.com/office/drawing/2014/main" id="{3E184825-54B7-40A7-8716-4C5993CE1CE4}"/>
              </a:ext>
            </a:extLst>
          </p:cNvPr>
          <p:cNvGrpSpPr/>
          <p:nvPr/>
        </p:nvGrpSpPr>
        <p:grpSpPr>
          <a:xfrm>
            <a:off x="126922" y="6418342"/>
            <a:ext cx="7949579" cy="403393"/>
            <a:chOff x="126922" y="6418342"/>
            <a:chExt cx="7949579" cy="403393"/>
          </a:xfrm>
        </p:grpSpPr>
        <p:sp>
          <p:nvSpPr>
            <p:cNvPr id="110" name="Ορθογώνιο 32">
              <a:extLst>
                <a:ext uri="{FF2B5EF4-FFF2-40B4-BE49-F238E27FC236}">
                  <a16:creationId xmlns:a16="http://schemas.microsoft.com/office/drawing/2014/main" id="{163C5268-E58C-4BA7-B98E-C52B0D9E330A}"/>
                </a:ext>
              </a:extLst>
            </p:cNvPr>
            <p:cNvSpPr/>
            <p:nvPr/>
          </p:nvSpPr>
          <p:spPr>
            <a:xfrm>
              <a:off x="126922" y="6452403"/>
              <a:ext cx="5984485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Βάρος νοητού κυλίνδρου:</a:t>
              </a:r>
              <a:endParaRPr lang="el-GR" i="1" dirty="0">
                <a:solidFill>
                  <a:srgbClr val="002060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1" name="TextBox 110">
                  <a:extLst>
                    <a:ext uri="{FF2B5EF4-FFF2-40B4-BE49-F238E27FC236}">
                      <a16:creationId xmlns:a16="http://schemas.microsoft.com/office/drawing/2014/main" id="{DE95FDC7-F506-4F10-B6EB-683A7E0A80F1}"/>
                    </a:ext>
                  </a:extLst>
                </p:cNvPr>
                <p:cNvSpPr txBox="1"/>
                <p:nvPr/>
              </p:nvSpPr>
              <p:spPr>
                <a:xfrm>
                  <a:off x="6159373" y="6418342"/>
                  <a:ext cx="1917128" cy="3693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1" smtClean="0">
                            <a:solidFill>
                              <a:srgbClr val="00206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𝒅𝒘</m:t>
                        </m:r>
                        <m:r>
                          <a:rPr lang="en-US" sz="2400" b="1" i="1" smtClean="0">
                            <a:solidFill>
                              <a:srgbClr val="00206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400" b="1" i="1" smtClean="0">
                            <a:solidFill>
                              <a:srgbClr val="00206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𝒈𝒅𝒎</m:t>
                        </m:r>
                        <m:r>
                          <a:rPr lang="en-US" sz="2400" b="1" i="1" smtClean="0">
                            <a:solidFill>
                              <a:srgbClr val="00206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=</m:t>
                        </m:r>
                      </m:oMath>
                    </m:oMathPara>
                  </a14:m>
                  <a:endParaRPr lang="el-GR" sz="2400" b="1" dirty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</mc:Choice>
          <mc:Fallback xmlns="">
            <p:sp>
              <p:nvSpPr>
                <p:cNvPr id="111" name="TextBox 110">
                  <a:extLst>
                    <a:ext uri="{FF2B5EF4-FFF2-40B4-BE49-F238E27FC236}">
                      <a16:creationId xmlns:a16="http://schemas.microsoft.com/office/drawing/2014/main" id="{DE95FDC7-F506-4F10-B6EB-683A7E0A80F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59373" y="6418342"/>
                  <a:ext cx="1917128" cy="369332"/>
                </a:xfrm>
                <a:prstGeom prst="rect">
                  <a:avLst/>
                </a:prstGeom>
                <a:blipFill>
                  <a:blip r:embed="rId2"/>
                  <a:stretch>
                    <a:fillRect l="-3810" t="-3333" r="-2857" b="-45000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" name="Ομάδα 55">
            <a:extLst>
              <a:ext uri="{FF2B5EF4-FFF2-40B4-BE49-F238E27FC236}">
                <a16:creationId xmlns:a16="http://schemas.microsoft.com/office/drawing/2014/main" id="{BD146AF9-FF4B-41B0-ACC6-A170890E4C15}"/>
              </a:ext>
            </a:extLst>
          </p:cNvPr>
          <p:cNvGrpSpPr/>
          <p:nvPr/>
        </p:nvGrpSpPr>
        <p:grpSpPr>
          <a:xfrm>
            <a:off x="2256527" y="3585691"/>
            <a:ext cx="385042" cy="576000"/>
            <a:chOff x="2256527" y="4146805"/>
            <a:chExt cx="385042" cy="57600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Ορθογώνιο 54">
                  <a:extLst>
                    <a:ext uri="{FF2B5EF4-FFF2-40B4-BE49-F238E27FC236}">
                      <a16:creationId xmlns:a16="http://schemas.microsoft.com/office/drawing/2014/main" id="{B5BB5E9B-87AB-4710-A496-3F84551B2B9A}"/>
                    </a:ext>
                  </a:extLst>
                </p:cNvPr>
                <p:cNvSpPr/>
                <p:nvPr/>
              </p:nvSpPr>
              <p:spPr>
                <a:xfrm>
                  <a:off x="2256527" y="4358034"/>
                  <a:ext cx="385042" cy="36000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chemeClr val="tx1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𝑭</m:t>
                        </m:r>
                      </m:oMath>
                    </m:oMathPara>
                  </a14:m>
                  <a:endParaRPr lang="el-GR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5" name="Ορθογώνιο 54">
                  <a:extLst>
                    <a:ext uri="{FF2B5EF4-FFF2-40B4-BE49-F238E27FC236}">
                      <a16:creationId xmlns:a16="http://schemas.microsoft.com/office/drawing/2014/main" id="{B5BB5E9B-87AB-4710-A496-3F84551B2B9A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56527" y="4358034"/>
                  <a:ext cx="385042" cy="360000"/>
                </a:xfrm>
                <a:prstGeom prst="rect">
                  <a:avLst/>
                </a:prstGeom>
                <a:blipFill>
                  <a:blip r:embed="rId3"/>
                  <a:stretch>
                    <a:fillRect b="-1695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6" name="Ευθύγραμμο βέλος σύνδεσης 53">
              <a:extLst>
                <a:ext uri="{FF2B5EF4-FFF2-40B4-BE49-F238E27FC236}">
                  <a16:creationId xmlns:a16="http://schemas.microsoft.com/office/drawing/2014/main" id="{1A7DE124-5E50-46C5-9881-23EEF7620410}"/>
                </a:ext>
              </a:extLst>
            </p:cNvPr>
            <p:cNvCxnSpPr/>
            <p:nvPr/>
          </p:nvCxnSpPr>
          <p:spPr>
            <a:xfrm flipV="1">
              <a:off x="2326292" y="4146805"/>
              <a:ext cx="0" cy="57600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Θέση περιεχομένου 2">
            <a:extLst>
              <a:ext uri="{FF2B5EF4-FFF2-40B4-BE49-F238E27FC236}">
                <a16:creationId xmlns:a16="http://schemas.microsoft.com/office/drawing/2014/main" id="{6EA3E775-925D-43F2-959A-0818FAE106DB}"/>
              </a:ext>
            </a:extLst>
          </p:cNvPr>
          <p:cNvSpPr txBox="1">
            <a:spLocks/>
          </p:cNvSpPr>
          <p:nvPr/>
        </p:nvSpPr>
        <p:spPr>
          <a:xfrm>
            <a:off x="0" y="14594"/>
            <a:ext cx="12192000" cy="60466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l-GR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ΥΔΡΟΣΤΑΤΙΚΗ ΠΙΕΣΗ – Αρχή του 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Pascal</a:t>
            </a:r>
            <a:endParaRPr lang="el-GR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5" name="Ομάδα 31">
            <a:extLst>
              <a:ext uri="{FF2B5EF4-FFF2-40B4-BE49-F238E27FC236}">
                <a16:creationId xmlns:a16="http://schemas.microsoft.com/office/drawing/2014/main" id="{E940F591-F811-4DE9-ACEE-BFA658B9AE2C}"/>
              </a:ext>
            </a:extLst>
          </p:cNvPr>
          <p:cNvGrpSpPr/>
          <p:nvPr/>
        </p:nvGrpSpPr>
        <p:grpSpPr>
          <a:xfrm>
            <a:off x="1243988" y="925600"/>
            <a:ext cx="10304884" cy="2545747"/>
            <a:chOff x="1243988" y="1486714"/>
            <a:chExt cx="10304884" cy="2545747"/>
          </a:xfrm>
        </p:grpSpPr>
        <p:grpSp>
          <p:nvGrpSpPr>
            <p:cNvPr id="16" name="Ομάδα 28">
              <a:extLst>
                <a:ext uri="{FF2B5EF4-FFF2-40B4-BE49-F238E27FC236}">
                  <a16:creationId xmlns:a16="http://schemas.microsoft.com/office/drawing/2014/main" id="{A553C82F-3862-4F3C-9BCC-E598EDD60203}"/>
                </a:ext>
              </a:extLst>
            </p:cNvPr>
            <p:cNvGrpSpPr/>
            <p:nvPr/>
          </p:nvGrpSpPr>
          <p:grpSpPr>
            <a:xfrm>
              <a:off x="1243988" y="2520461"/>
              <a:ext cx="312906" cy="1512000"/>
              <a:chOff x="5546355" y="2450123"/>
              <a:chExt cx="312906" cy="1512000"/>
            </a:xfrm>
          </p:grpSpPr>
          <p:cxnSp>
            <p:nvCxnSpPr>
              <p:cNvPr id="18" name="Ευθεία γραμμή σύνδεσης 26">
                <a:extLst>
                  <a:ext uri="{FF2B5EF4-FFF2-40B4-BE49-F238E27FC236}">
                    <a16:creationId xmlns:a16="http://schemas.microsoft.com/office/drawing/2014/main" id="{B582A764-AD17-46CD-8688-CED0449928FF}"/>
                  </a:ext>
                </a:extLst>
              </p:cNvPr>
              <p:cNvCxnSpPr/>
              <p:nvPr/>
            </p:nvCxnSpPr>
            <p:spPr>
              <a:xfrm>
                <a:off x="5813474" y="2450123"/>
                <a:ext cx="0" cy="1512000"/>
              </a:xfrm>
              <a:prstGeom prst="line">
                <a:avLst/>
              </a:prstGeom>
              <a:ln w="12700">
                <a:solidFill>
                  <a:schemeClr val="tx1"/>
                </a:solidFill>
                <a:headEnd type="triangle" w="med" len="lg"/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CBD5EE20-00E6-4910-A373-3CA56D70EABA}"/>
                  </a:ext>
                </a:extLst>
              </p:cNvPr>
              <p:cNvSpPr txBox="1"/>
              <p:nvPr/>
            </p:nvSpPr>
            <p:spPr>
              <a:xfrm>
                <a:off x="5546355" y="3080917"/>
                <a:ext cx="31290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</a:t>
                </a:r>
                <a:endParaRPr lang="el-GR" b="1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17" name="Ορθογώνιο 30">
              <a:extLst>
                <a:ext uri="{FF2B5EF4-FFF2-40B4-BE49-F238E27FC236}">
                  <a16:creationId xmlns:a16="http://schemas.microsoft.com/office/drawing/2014/main" id="{A963CDC1-DBA4-48F7-86EB-0D34CD71E1C2}"/>
                </a:ext>
              </a:extLst>
            </p:cNvPr>
            <p:cNvSpPr/>
            <p:nvPr/>
          </p:nvSpPr>
          <p:spPr>
            <a:xfrm>
              <a:off x="5638800" y="1486714"/>
              <a:ext cx="5910072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sz="2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Ζητούμενο: Η Πίεση  </a:t>
              </a:r>
              <a:r>
                <a:rPr lang="en-US" sz="2400" b="1" i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l-GR" sz="2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σε βάθος  </a:t>
              </a:r>
              <a:r>
                <a:rPr lang="en-US" sz="2400" b="1" i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</a:t>
              </a:r>
              <a:r>
                <a:rPr lang="el-GR" sz="2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μέσα στο υγρό</a:t>
              </a:r>
              <a:endParaRPr lang="el-GR" dirty="0"/>
            </a:p>
          </p:txBody>
        </p:sp>
      </p:grpSp>
      <p:sp>
        <p:nvSpPr>
          <p:cNvPr id="22" name="Ορθογώνιο 32">
            <a:extLst>
              <a:ext uri="{FF2B5EF4-FFF2-40B4-BE49-F238E27FC236}">
                <a16:creationId xmlns:a16="http://schemas.microsoft.com/office/drawing/2014/main" id="{F9930564-99DF-458A-B129-9FF2D528D557}"/>
              </a:ext>
            </a:extLst>
          </p:cNvPr>
          <p:cNvSpPr/>
          <p:nvPr/>
        </p:nvSpPr>
        <p:spPr>
          <a:xfrm>
            <a:off x="5171518" y="2650652"/>
            <a:ext cx="692149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Στη θέση </a:t>
            </a:r>
            <a:r>
              <a:rPr lang="en-US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(σε βάθος </a:t>
            </a:r>
            <a:r>
              <a:rPr lang="en-US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θεωρούμε νοητό κύλινδρο με εμβαδό βάσης </a:t>
            </a:r>
            <a:r>
              <a:rPr lang="el-GR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ύψος </a:t>
            </a:r>
            <a:r>
              <a:rPr lang="en-US" sz="24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dy</a:t>
            </a:r>
            <a:r>
              <a:rPr lang="el-GR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και μάζα </a:t>
            </a:r>
            <a:r>
              <a:rPr lang="en-US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dm = </a:t>
            </a:r>
            <a:r>
              <a:rPr lang="el-GR" sz="2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ρ </a:t>
            </a:r>
            <a:r>
              <a:rPr lang="en-US" sz="24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dV</a:t>
            </a:r>
            <a:endParaRPr lang="el-GR" dirty="0">
              <a:solidFill>
                <a:srgbClr val="002060"/>
              </a:solidFill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F7FD13F3-88B3-4269-BC74-62754B5BF600}"/>
              </a:ext>
            </a:extLst>
          </p:cNvPr>
          <p:cNvSpPr txBox="1"/>
          <p:nvPr/>
        </p:nvSpPr>
        <p:spPr>
          <a:xfrm>
            <a:off x="5638800" y="2387240"/>
            <a:ext cx="65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endParaRPr lang="el-GR" dirty="0"/>
          </a:p>
        </p:txBody>
      </p:sp>
      <p:grpSp>
        <p:nvGrpSpPr>
          <p:cNvPr id="116" name="Group 115">
            <a:extLst>
              <a:ext uri="{FF2B5EF4-FFF2-40B4-BE49-F238E27FC236}">
                <a16:creationId xmlns:a16="http://schemas.microsoft.com/office/drawing/2014/main" id="{F5D87ABA-3545-4369-9FB3-460DF09A1111}"/>
              </a:ext>
            </a:extLst>
          </p:cNvPr>
          <p:cNvGrpSpPr/>
          <p:nvPr/>
        </p:nvGrpSpPr>
        <p:grpSpPr>
          <a:xfrm>
            <a:off x="1761644" y="3657216"/>
            <a:ext cx="489236" cy="468650"/>
            <a:chOff x="1761644" y="3657216"/>
            <a:chExt cx="489236" cy="46865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2" name="Ορθογώνιο 44">
                  <a:extLst>
                    <a:ext uri="{FF2B5EF4-FFF2-40B4-BE49-F238E27FC236}">
                      <a16:creationId xmlns:a16="http://schemas.microsoft.com/office/drawing/2014/main" id="{EF65959A-3DC8-4C92-B4D3-9DB106D66767}"/>
                    </a:ext>
                  </a:extLst>
                </p:cNvPr>
                <p:cNvSpPr/>
                <p:nvPr/>
              </p:nvSpPr>
              <p:spPr>
                <a:xfrm>
                  <a:off x="1761644" y="3756534"/>
                  <a:ext cx="489236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b="1" i="1" dirty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d</a:t>
                  </a:r>
                  <a14:m>
                    <m:oMath xmlns:m="http://schemas.openxmlformats.org/officeDocument/2006/math"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𝒘</m:t>
                      </m:r>
                    </m:oMath>
                  </a14:m>
                  <a:endParaRPr lang="el-GR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112" name="Ορθογώνιο 44">
                  <a:extLst>
                    <a:ext uri="{FF2B5EF4-FFF2-40B4-BE49-F238E27FC236}">
                      <a16:creationId xmlns:a16="http://schemas.microsoft.com/office/drawing/2014/main" id="{EF65959A-3DC8-4C92-B4D3-9DB106D6676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761644" y="3756534"/>
                  <a:ext cx="489236" cy="369332"/>
                </a:xfrm>
                <a:prstGeom prst="rect">
                  <a:avLst/>
                </a:prstGeom>
                <a:blipFill>
                  <a:blip r:embed="rId4"/>
                  <a:stretch>
                    <a:fillRect l="-11250" t="-8197" b="-24590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13" name="Ευθύγραμμο βέλος σύνδεσης 43">
              <a:extLst>
                <a:ext uri="{FF2B5EF4-FFF2-40B4-BE49-F238E27FC236}">
                  <a16:creationId xmlns:a16="http://schemas.microsoft.com/office/drawing/2014/main" id="{0F87C060-26F2-4FC7-AF2B-9943EE5115E5}"/>
                </a:ext>
              </a:extLst>
            </p:cNvPr>
            <p:cNvCxnSpPr/>
            <p:nvPr/>
          </p:nvCxnSpPr>
          <p:spPr>
            <a:xfrm>
              <a:off x="2201927" y="3657216"/>
              <a:ext cx="0" cy="36000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1" name="Group 100">
            <a:extLst>
              <a:ext uri="{FF2B5EF4-FFF2-40B4-BE49-F238E27FC236}">
                <a16:creationId xmlns:a16="http://schemas.microsoft.com/office/drawing/2014/main" id="{FEBB0172-5728-45EA-B9D4-D82CB09AF1FF}"/>
              </a:ext>
            </a:extLst>
          </p:cNvPr>
          <p:cNvGrpSpPr/>
          <p:nvPr/>
        </p:nvGrpSpPr>
        <p:grpSpPr>
          <a:xfrm>
            <a:off x="1603533" y="3050769"/>
            <a:ext cx="1285875" cy="657568"/>
            <a:chOff x="1603533" y="3050769"/>
            <a:chExt cx="1285875" cy="657568"/>
          </a:xfrm>
        </p:grpSpPr>
        <p:sp>
          <p:nvSpPr>
            <p:cNvPr id="81" name="Cylinder 80">
              <a:extLst>
                <a:ext uri="{FF2B5EF4-FFF2-40B4-BE49-F238E27FC236}">
                  <a16:creationId xmlns:a16="http://schemas.microsoft.com/office/drawing/2014/main" id="{ECD0E557-B9C5-4987-B083-5C203B7CBA56}"/>
                </a:ext>
              </a:extLst>
            </p:cNvPr>
            <p:cNvSpPr/>
            <p:nvPr/>
          </p:nvSpPr>
          <p:spPr>
            <a:xfrm>
              <a:off x="1603533" y="3203512"/>
              <a:ext cx="1285875" cy="504825"/>
            </a:xfrm>
            <a:prstGeom prst="can">
              <a:avLst>
                <a:gd name="adj" fmla="val 50000"/>
              </a:avLst>
            </a:prstGeom>
            <a:gradFill>
              <a:gsLst>
                <a:gs pos="0">
                  <a:schemeClr val="tx1"/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2" name="TextBox 81">
              <a:extLst>
                <a:ext uri="{FF2B5EF4-FFF2-40B4-BE49-F238E27FC236}">
                  <a16:creationId xmlns:a16="http://schemas.microsoft.com/office/drawing/2014/main" id="{BCD78617-B71F-485D-9BF7-95C08C3E17D4}"/>
                </a:ext>
              </a:extLst>
            </p:cNvPr>
            <p:cNvSpPr txBox="1"/>
            <p:nvPr/>
          </p:nvSpPr>
          <p:spPr>
            <a:xfrm>
              <a:off x="1895436" y="3050769"/>
              <a:ext cx="3385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Α</a:t>
              </a:r>
            </a:p>
          </p:txBody>
        </p:sp>
      </p:grpSp>
      <p:grpSp>
        <p:nvGrpSpPr>
          <p:cNvPr id="92" name="Ομάδα 55">
            <a:extLst>
              <a:ext uri="{FF2B5EF4-FFF2-40B4-BE49-F238E27FC236}">
                <a16:creationId xmlns:a16="http://schemas.microsoft.com/office/drawing/2014/main" id="{C9E814B4-D73A-4177-A715-9216BB6628BE}"/>
              </a:ext>
            </a:extLst>
          </p:cNvPr>
          <p:cNvGrpSpPr/>
          <p:nvPr/>
        </p:nvGrpSpPr>
        <p:grpSpPr>
          <a:xfrm>
            <a:off x="2207572" y="2834904"/>
            <a:ext cx="957313" cy="503659"/>
            <a:chOff x="2256527" y="4111146"/>
            <a:chExt cx="957313" cy="50365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3" name="Ορθογώνιο 54">
                  <a:extLst>
                    <a:ext uri="{FF2B5EF4-FFF2-40B4-BE49-F238E27FC236}">
                      <a16:creationId xmlns:a16="http://schemas.microsoft.com/office/drawing/2014/main" id="{91EA5F33-3113-4682-9B5B-564C61861DAB}"/>
                    </a:ext>
                  </a:extLst>
                </p:cNvPr>
                <p:cNvSpPr/>
                <p:nvPr/>
              </p:nvSpPr>
              <p:spPr>
                <a:xfrm>
                  <a:off x="2256527" y="4111146"/>
                  <a:ext cx="95731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chemeClr val="tx1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𝑭</m:t>
                        </m:r>
                        <m:r>
                          <a:rPr lang="en-US" b="1" i="1" smtClean="0">
                            <a:solidFill>
                              <a:schemeClr val="tx1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b="1" i="1" smtClean="0">
                            <a:solidFill>
                              <a:schemeClr val="tx1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𝒅𝑭</m:t>
                        </m:r>
                      </m:oMath>
                    </m:oMathPara>
                  </a14:m>
                  <a:endParaRPr lang="el-GR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93" name="Ορθογώνιο 54">
                  <a:extLst>
                    <a:ext uri="{FF2B5EF4-FFF2-40B4-BE49-F238E27FC236}">
                      <a16:creationId xmlns:a16="http://schemas.microsoft.com/office/drawing/2014/main" id="{91EA5F33-3113-4682-9B5B-564C61861DAB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56527" y="4111146"/>
                  <a:ext cx="957313" cy="36933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94" name="Ευθύγραμμο βέλος σύνδεσης 53">
              <a:extLst>
                <a:ext uri="{FF2B5EF4-FFF2-40B4-BE49-F238E27FC236}">
                  <a16:creationId xmlns:a16="http://schemas.microsoft.com/office/drawing/2014/main" id="{B9E9060D-D314-4F05-8878-55E71298EE77}"/>
                </a:ext>
              </a:extLst>
            </p:cNvPr>
            <p:cNvCxnSpPr>
              <a:cxnSpLocks/>
            </p:cNvCxnSpPr>
            <p:nvPr/>
          </p:nvCxnSpPr>
          <p:spPr>
            <a:xfrm>
              <a:off x="2326292" y="4146805"/>
              <a:ext cx="0" cy="46800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9" name="Ομάδα 1">
            <a:extLst>
              <a:ext uri="{FF2B5EF4-FFF2-40B4-BE49-F238E27FC236}">
                <a16:creationId xmlns:a16="http://schemas.microsoft.com/office/drawing/2014/main" id="{4EF3F790-7511-4DC0-B68D-BF7BB9C6696A}"/>
              </a:ext>
            </a:extLst>
          </p:cNvPr>
          <p:cNvGrpSpPr/>
          <p:nvPr/>
        </p:nvGrpSpPr>
        <p:grpSpPr>
          <a:xfrm>
            <a:off x="111508" y="560502"/>
            <a:ext cx="12059155" cy="4001367"/>
            <a:chOff x="111508" y="560502"/>
            <a:chExt cx="12059155" cy="4001367"/>
          </a:xfrm>
        </p:grpSpPr>
        <p:grpSp>
          <p:nvGrpSpPr>
            <p:cNvPr id="70" name="Ομάδα 81">
              <a:extLst>
                <a:ext uri="{FF2B5EF4-FFF2-40B4-BE49-F238E27FC236}">
                  <a16:creationId xmlns:a16="http://schemas.microsoft.com/office/drawing/2014/main" id="{542A478E-5B36-4EC1-83D3-D253CADC926F}"/>
                </a:ext>
              </a:extLst>
            </p:cNvPr>
            <p:cNvGrpSpPr/>
            <p:nvPr/>
          </p:nvGrpSpPr>
          <p:grpSpPr>
            <a:xfrm>
              <a:off x="111508" y="560502"/>
              <a:ext cx="12059155" cy="4001367"/>
              <a:chOff x="111508" y="560502"/>
              <a:chExt cx="12059155" cy="4001367"/>
            </a:xfrm>
          </p:grpSpPr>
          <p:grpSp>
            <p:nvGrpSpPr>
              <p:cNvPr id="72" name="Ομάδα 38">
                <a:extLst>
                  <a:ext uri="{FF2B5EF4-FFF2-40B4-BE49-F238E27FC236}">
                    <a16:creationId xmlns:a16="http://schemas.microsoft.com/office/drawing/2014/main" id="{AB8B759B-9937-4A61-BC7E-1E40FE959BCE}"/>
                  </a:ext>
                </a:extLst>
              </p:cNvPr>
              <p:cNvGrpSpPr/>
              <p:nvPr/>
            </p:nvGrpSpPr>
            <p:grpSpPr>
              <a:xfrm>
                <a:off x="111508" y="560502"/>
                <a:ext cx="12059155" cy="4001367"/>
                <a:chOff x="111508" y="1121616"/>
                <a:chExt cx="12059155" cy="4001367"/>
              </a:xfrm>
            </p:grpSpPr>
            <p:grpSp>
              <p:nvGrpSpPr>
                <p:cNvPr id="74" name="Ομάδα 29">
                  <a:extLst>
                    <a:ext uri="{FF2B5EF4-FFF2-40B4-BE49-F238E27FC236}">
                      <a16:creationId xmlns:a16="http://schemas.microsoft.com/office/drawing/2014/main" id="{5BCAA971-513E-4D94-AC56-334211AC1C0D}"/>
                    </a:ext>
                  </a:extLst>
                </p:cNvPr>
                <p:cNvGrpSpPr/>
                <p:nvPr/>
              </p:nvGrpSpPr>
              <p:grpSpPr>
                <a:xfrm>
                  <a:off x="111508" y="1121616"/>
                  <a:ext cx="12059155" cy="4001367"/>
                  <a:chOff x="111508" y="1121616"/>
                  <a:chExt cx="12059155" cy="4001367"/>
                </a:xfrm>
              </p:grpSpPr>
              <p:sp>
                <p:nvSpPr>
                  <p:cNvPr id="76" name="Ορθογώνιο 4">
                    <a:extLst>
                      <a:ext uri="{FF2B5EF4-FFF2-40B4-BE49-F238E27FC236}">
                        <a16:creationId xmlns:a16="http://schemas.microsoft.com/office/drawing/2014/main" id="{97F16EAD-4162-4CD9-9A58-2E2297C367B1}"/>
                      </a:ext>
                    </a:extLst>
                  </p:cNvPr>
                  <p:cNvSpPr/>
                  <p:nvPr/>
                </p:nvSpPr>
                <p:spPr>
                  <a:xfrm>
                    <a:off x="111508" y="1121616"/>
                    <a:ext cx="12059155" cy="461665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pPr algn="ctr"/>
                    <a:r>
                      <a:rPr lang="el-GR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Δεξαμενή περιέχει ασυμπίεστο υγρό πυκνότητας </a:t>
                    </a:r>
                    <a:r>
                      <a:rPr lang="el-GR" sz="2400" b="1" dirty="0">
                        <a:solidFill>
                          <a:srgbClr val="000099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ρ</a:t>
                    </a:r>
                    <a:r>
                      <a:rPr lang="el-GR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μέχρι σε ύψος </a:t>
                    </a:r>
                    <a:r>
                      <a:rPr lang="el-GR" sz="2400" b="1" i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Η</a:t>
                    </a:r>
                    <a:endParaRPr lang="el-GR" i="1" dirty="0">
                      <a:solidFill>
                        <a:srgbClr val="002060"/>
                      </a:solidFill>
                    </a:endParaRPr>
                  </a:p>
                </p:txBody>
              </p:sp>
              <p:grpSp>
                <p:nvGrpSpPr>
                  <p:cNvPr id="77" name="Ομάδα 24">
                    <a:extLst>
                      <a:ext uri="{FF2B5EF4-FFF2-40B4-BE49-F238E27FC236}">
                        <a16:creationId xmlns:a16="http://schemas.microsoft.com/office/drawing/2014/main" id="{D7DD167B-AC8F-46C6-A875-3891DBC559A4}"/>
                      </a:ext>
                    </a:extLst>
                  </p:cNvPr>
                  <p:cNvGrpSpPr/>
                  <p:nvPr/>
                </p:nvGrpSpPr>
                <p:grpSpPr>
                  <a:xfrm>
                    <a:off x="316155" y="2074984"/>
                    <a:ext cx="3716586" cy="3047999"/>
                    <a:chOff x="4618522" y="2004646"/>
                    <a:chExt cx="3716586" cy="3047999"/>
                  </a:xfrm>
                </p:grpSpPr>
                <p:sp>
                  <p:nvSpPr>
                    <p:cNvPr id="78" name="Κύλινδρος 9">
                      <a:extLst>
                        <a:ext uri="{FF2B5EF4-FFF2-40B4-BE49-F238E27FC236}">
                          <a16:creationId xmlns:a16="http://schemas.microsoft.com/office/drawing/2014/main" id="{F51222C1-F055-4B94-BFF0-80FB626D554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618522" y="2121876"/>
                      <a:ext cx="3716586" cy="2930769"/>
                    </a:xfrm>
                    <a:prstGeom prst="can">
                      <a:avLst/>
                    </a:prstGeom>
                    <a:solidFill>
                      <a:schemeClr val="bg2">
                        <a:lumMod val="90000"/>
                        <a:alpha val="54000"/>
                      </a:schemeClr>
                    </a:solidFill>
                    <a:ln w="57150"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 dirty="0"/>
                    </a:p>
                  </p:txBody>
                </p:sp>
                <p:cxnSp>
                  <p:nvCxnSpPr>
                    <p:cNvPr id="79" name="Ευθεία γραμμή σύνδεσης 11">
                      <a:extLst>
                        <a:ext uri="{FF2B5EF4-FFF2-40B4-BE49-F238E27FC236}">
                          <a16:creationId xmlns:a16="http://schemas.microsoft.com/office/drawing/2014/main" id="{257F38D6-62C4-4DBC-B014-5A2253A09E2E}"/>
                        </a:ext>
                      </a:extLst>
                    </p:cNvPr>
                    <p:cNvCxnSpPr/>
                    <p:nvPr/>
                  </p:nvCxnSpPr>
                  <p:spPr>
                    <a:xfrm flipV="1">
                      <a:off x="4618522" y="2004646"/>
                      <a:ext cx="0" cy="633046"/>
                    </a:xfrm>
                    <a:prstGeom prst="line">
                      <a:avLst/>
                    </a:prstGeom>
                    <a:ln w="571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0" name="Ευθεία γραμμή σύνδεσης 12">
                      <a:extLst>
                        <a:ext uri="{FF2B5EF4-FFF2-40B4-BE49-F238E27FC236}">
                          <a16:creationId xmlns:a16="http://schemas.microsoft.com/office/drawing/2014/main" id="{E41C62D8-69FB-4408-9B1C-A397933FB26A}"/>
                        </a:ext>
                      </a:extLst>
                    </p:cNvPr>
                    <p:cNvCxnSpPr/>
                    <p:nvPr/>
                  </p:nvCxnSpPr>
                  <p:spPr>
                    <a:xfrm flipV="1">
                      <a:off x="8334732" y="2004647"/>
                      <a:ext cx="0" cy="633046"/>
                    </a:xfrm>
                    <a:prstGeom prst="line">
                      <a:avLst/>
                    </a:prstGeom>
                    <a:ln w="571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sp>
              <p:nvSpPr>
                <p:cNvPr id="75" name="TextBox 74">
                  <a:extLst>
                    <a:ext uri="{FF2B5EF4-FFF2-40B4-BE49-F238E27FC236}">
                      <a16:creationId xmlns:a16="http://schemas.microsoft.com/office/drawing/2014/main" id="{38324D51-7904-4305-8498-588513E7FA12}"/>
                    </a:ext>
                  </a:extLst>
                </p:cNvPr>
                <p:cNvSpPr txBox="1"/>
                <p:nvPr/>
              </p:nvSpPr>
              <p:spPr>
                <a:xfrm>
                  <a:off x="405432" y="3423139"/>
                  <a:ext cx="316112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l-GR" sz="2000" b="1" i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ρ</a:t>
                  </a:r>
                </a:p>
              </p:txBody>
            </p: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3" name="Ορθογώνιο 63">
                    <a:extLst>
                      <a:ext uri="{FF2B5EF4-FFF2-40B4-BE49-F238E27FC236}">
                        <a16:creationId xmlns:a16="http://schemas.microsoft.com/office/drawing/2014/main" id="{38FCFF75-D8BF-4DA2-97DE-E5BDE3923D4F}"/>
                      </a:ext>
                    </a:extLst>
                  </p:cNvPr>
                  <p:cNvSpPr/>
                  <p:nvPr/>
                </p:nvSpPr>
                <p:spPr>
                  <a:xfrm>
                    <a:off x="866546" y="1654627"/>
                    <a:ext cx="500393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b="1" i="1" smtClean="0">
                                  <a:solidFill>
                                    <a:schemeClr val="tx1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chemeClr val="tx1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𝑨</m:t>
                              </m:r>
                            </m:e>
                            <m:sub>
                              <m:r>
                                <a:rPr lang="en-US" b="1" i="1">
                                  <a:solidFill>
                                    <a:schemeClr val="tx1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oMath>
                      </m:oMathPara>
                    </a14:m>
                    <a:endParaRPr lang="el-GR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73" name="Ορθογώνιο 63">
                    <a:extLst>
                      <a:ext uri="{FF2B5EF4-FFF2-40B4-BE49-F238E27FC236}">
                        <a16:creationId xmlns:a16="http://schemas.microsoft.com/office/drawing/2014/main" id="{38FCFF75-D8BF-4DA2-97DE-E5BDE3923D4F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66546" y="1654627"/>
                    <a:ext cx="500393" cy="369332"/>
                  </a:xfrm>
                  <a:prstGeom prst="rect">
                    <a:avLst/>
                  </a:prstGeom>
                  <a:blipFill>
                    <a:blip r:embed="rId6"/>
                    <a:stretch>
                      <a:fillRect b="-6557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71" name="Τόξο 82">
              <a:extLst>
                <a:ext uri="{FF2B5EF4-FFF2-40B4-BE49-F238E27FC236}">
                  <a16:creationId xmlns:a16="http://schemas.microsoft.com/office/drawing/2014/main" id="{9AE6457E-542A-493C-9864-ED356EA00D81}"/>
                </a:ext>
              </a:extLst>
            </p:cNvPr>
            <p:cNvSpPr/>
            <p:nvPr/>
          </p:nvSpPr>
          <p:spPr>
            <a:xfrm>
              <a:off x="316154" y="3825015"/>
              <a:ext cx="3708000" cy="720000"/>
            </a:xfrm>
            <a:prstGeom prst="arc">
              <a:avLst>
                <a:gd name="adj1" fmla="val 10826370"/>
                <a:gd name="adj2" fmla="val 0"/>
              </a:avLst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081BD96F-9C0D-4FBD-AD06-09A14A328CB5}"/>
              </a:ext>
            </a:extLst>
          </p:cNvPr>
          <p:cNvCxnSpPr/>
          <p:nvPr/>
        </p:nvCxnSpPr>
        <p:spPr>
          <a:xfrm>
            <a:off x="2871501" y="3612007"/>
            <a:ext cx="1368000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0" name="Ορθογώνιο 49">
                <a:extLst>
                  <a:ext uri="{FF2B5EF4-FFF2-40B4-BE49-F238E27FC236}">
                    <a16:creationId xmlns:a16="http://schemas.microsoft.com/office/drawing/2014/main" id="{128470D8-ABF3-4EDD-9F20-1E47A7C3F123}"/>
                  </a:ext>
                </a:extLst>
              </p:cNvPr>
              <p:cNvSpPr/>
              <p:nvPr/>
            </p:nvSpPr>
            <p:spPr>
              <a:xfrm>
                <a:off x="4152188" y="3424384"/>
                <a:ext cx="372348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𝒚</m:t>
                      </m:r>
                    </m:oMath>
                  </m:oMathPara>
                </a14:m>
                <a:endParaRPr lang="el-GR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90" name="Ορθογώνιο 49">
                <a:extLst>
                  <a:ext uri="{FF2B5EF4-FFF2-40B4-BE49-F238E27FC236}">
                    <a16:creationId xmlns:a16="http://schemas.microsoft.com/office/drawing/2014/main" id="{128470D8-ABF3-4EDD-9F20-1E47A7C3F12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52188" y="3424384"/>
                <a:ext cx="372348" cy="369332"/>
              </a:xfrm>
              <a:prstGeom prst="rect">
                <a:avLst/>
              </a:prstGeom>
              <a:blipFill>
                <a:blip r:embed="rId7"/>
                <a:stretch>
                  <a:fillRect b="-15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96" name="Group 95">
            <a:extLst>
              <a:ext uri="{FF2B5EF4-FFF2-40B4-BE49-F238E27FC236}">
                <a16:creationId xmlns:a16="http://schemas.microsoft.com/office/drawing/2014/main" id="{C760DFEF-1618-4318-AAA8-40F08397C7B9}"/>
              </a:ext>
            </a:extLst>
          </p:cNvPr>
          <p:cNvGrpSpPr/>
          <p:nvPr/>
        </p:nvGrpSpPr>
        <p:grpSpPr>
          <a:xfrm>
            <a:off x="316154" y="1500043"/>
            <a:ext cx="9803166" cy="2832520"/>
            <a:chOff x="316154" y="1500043"/>
            <a:chExt cx="9803166" cy="2832520"/>
          </a:xfrm>
        </p:grpSpPr>
        <p:cxnSp>
          <p:nvCxnSpPr>
            <p:cNvPr id="84" name="Straight Connector 83">
              <a:extLst>
                <a:ext uri="{FF2B5EF4-FFF2-40B4-BE49-F238E27FC236}">
                  <a16:creationId xmlns:a16="http://schemas.microsoft.com/office/drawing/2014/main" id="{D504AC31-E38F-48B3-A995-4FA6D815B9B8}"/>
                </a:ext>
              </a:extLst>
            </p:cNvPr>
            <p:cNvCxnSpPr/>
            <p:nvPr/>
          </p:nvCxnSpPr>
          <p:spPr>
            <a:xfrm>
              <a:off x="316154" y="4185015"/>
              <a:ext cx="3912946" cy="0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1" name="Ορθογώνιο 49">
                  <a:extLst>
                    <a:ext uri="{FF2B5EF4-FFF2-40B4-BE49-F238E27FC236}">
                      <a16:creationId xmlns:a16="http://schemas.microsoft.com/office/drawing/2014/main" id="{4EB69A51-14D0-4B78-88FF-B106C498868C}"/>
                    </a:ext>
                  </a:extLst>
                </p:cNvPr>
                <p:cNvSpPr/>
                <p:nvPr/>
              </p:nvSpPr>
              <p:spPr>
                <a:xfrm>
                  <a:off x="4017756" y="3963231"/>
                  <a:ext cx="957196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chemeClr val="tx1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𝒚</m:t>
                        </m:r>
                        <m:r>
                          <a:rPr lang="en-US" b="1" i="1" smtClean="0">
                            <a:solidFill>
                              <a:schemeClr val="tx1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1" i="1" smtClean="0">
                            <a:solidFill>
                              <a:schemeClr val="tx1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𝟎</m:t>
                        </m:r>
                      </m:oMath>
                    </m:oMathPara>
                  </a14:m>
                  <a:endParaRPr lang="el-GR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91" name="Ορθογώνιο 49">
                  <a:extLst>
                    <a:ext uri="{FF2B5EF4-FFF2-40B4-BE49-F238E27FC236}">
                      <a16:creationId xmlns:a16="http://schemas.microsoft.com/office/drawing/2014/main" id="{4EB69A51-14D0-4B78-88FF-B106C498868C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17756" y="3963231"/>
                  <a:ext cx="957196" cy="369332"/>
                </a:xfrm>
                <a:prstGeom prst="rect">
                  <a:avLst/>
                </a:prstGeom>
                <a:blipFill>
                  <a:blip r:embed="rId8"/>
                  <a:stretch>
                    <a:fillRect b="-13115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95" name="Ορθογώνιο 30">
              <a:extLst>
                <a:ext uri="{FF2B5EF4-FFF2-40B4-BE49-F238E27FC236}">
                  <a16:creationId xmlns:a16="http://schemas.microsoft.com/office/drawing/2014/main" id="{A2651708-897E-4CD6-A759-8F14321C469E}"/>
                </a:ext>
              </a:extLst>
            </p:cNvPr>
            <p:cNvSpPr/>
            <p:nvPr/>
          </p:nvSpPr>
          <p:spPr>
            <a:xfrm>
              <a:off x="5142994" y="1500043"/>
              <a:ext cx="497632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Θέση αναφοράς, </a:t>
              </a:r>
              <a:r>
                <a:rPr lang="en-US" sz="2400" b="1" i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y=</a:t>
              </a:r>
              <a:r>
                <a:rPr lang="en-US" sz="24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  <a:r>
                <a:rPr lang="en-US" sz="2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ο πυθμένας της δεξαμενής</a:t>
              </a:r>
              <a:endParaRPr lang="el-GR" dirty="0"/>
            </a:p>
          </p:txBody>
        </p:sp>
      </p:grpSp>
      <p:grpSp>
        <p:nvGrpSpPr>
          <p:cNvPr id="98" name="Group 97">
            <a:extLst>
              <a:ext uri="{FF2B5EF4-FFF2-40B4-BE49-F238E27FC236}">
                <a16:creationId xmlns:a16="http://schemas.microsoft.com/office/drawing/2014/main" id="{7F20F01D-6DD9-412F-859D-8D61996601D8}"/>
              </a:ext>
            </a:extLst>
          </p:cNvPr>
          <p:cNvGrpSpPr/>
          <p:nvPr/>
        </p:nvGrpSpPr>
        <p:grpSpPr>
          <a:xfrm>
            <a:off x="316154" y="1664603"/>
            <a:ext cx="11786004" cy="890347"/>
            <a:chOff x="316154" y="1664603"/>
            <a:chExt cx="11786004" cy="890347"/>
          </a:xfrm>
        </p:grpSpPr>
        <p:cxnSp>
          <p:nvCxnSpPr>
            <p:cNvPr id="87" name="Straight Connector 86">
              <a:extLst>
                <a:ext uri="{FF2B5EF4-FFF2-40B4-BE49-F238E27FC236}">
                  <a16:creationId xmlns:a16="http://schemas.microsoft.com/office/drawing/2014/main" id="{D99FC245-1422-4F92-BF46-FEAD12F47F02}"/>
                </a:ext>
              </a:extLst>
            </p:cNvPr>
            <p:cNvCxnSpPr/>
            <p:nvPr/>
          </p:nvCxnSpPr>
          <p:spPr>
            <a:xfrm>
              <a:off x="316154" y="1980794"/>
              <a:ext cx="3912946" cy="0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8" name="Ορθογώνιο 49">
                  <a:extLst>
                    <a:ext uri="{FF2B5EF4-FFF2-40B4-BE49-F238E27FC236}">
                      <a16:creationId xmlns:a16="http://schemas.microsoft.com/office/drawing/2014/main" id="{4EC1645A-185C-40C1-BC02-CDD80B905166}"/>
                    </a:ext>
                  </a:extLst>
                </p:cNvPr>
                <p:cNvSpPr/>
                <p:nvPr/>
              </p:nvSpPr>
              <p:spPr>
                <a:xfrm>
                  <a:off x="2936342" y="1664603"/>
                  <a:ext cx="2047961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en-US" b="1" i="1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𝒑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b="1" i="1" smtClean="0">
                              <a:solidFill>
                                <a:schemeClr val="tx1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𝒑</m:t>
                          </m:r>
                        </m:e>
                        <m:sub>
                          <m:r>
                            <a:rPr lang="en-US" b="1" i="1">
                              <a:solidFill>
                                <a:schemeClr val="tx1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  <m:r>
                        <a:rPr lang="en-US" b="1" i="1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         </m:t>
                      </m:r>
                      <m:r>
                        <a:rPr lang="el-GR" b="1" i="1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𝑯</m:t>
                      </m:r>
                    </m:oMath>
                  </a14:m>
                  <a:r>
                    <a:rPr lang="en-US" dirty="0">
                      <a:solidFill>
                        <a:schemeClr val="tx1"/>
                      </a:solidFill>
                    </a:rPr>
                    <a:t> </a:t>
                  </a:r>
                  <a:endParaRPr lang="el-GR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88" name="Ορθογώνιο 49">
                  <a:extLst>
                    <a:ext uri="{FF2B5EF4-FFF2-40B4-BE49-F238E27FC236}">
                      <a16:creationId xmlns:a16="http://schemas.microsoft.com/office/drawing/2014/main" id="{4EC1645A-185C-40C1-BC02-CDD80B905166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36342" y="1664603"/>
                  <a:ext cx="2047961" cy="369332"/>
                </a:xfrm>
                <a:prstGeom prst="rect">
                  <a:avLst/>
                </a:prstGeom>
                <a:blipFill>
                  <a:blip r:embed="rId9"/>
                  <a:stretch>
                    <a:fillRect b="-13115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97" name="Ορθογώνιο 30">
              <a:extLst>
                <a:ext uri="{FF2B5EF4-FFF2-40B4-BE49-F238E27FC236}">
                  <a16:creationId xmlns:a16="http://schemas.microsoft.com/office/drawing/2014/main" id="{0FCA5A6A-670F-4BBF-B8F0-1CF86CC278E3}"/>
                </a:ext>
              </a:extLst>
            </p:cNvPr>
            <p:cNvSpPr/>
            <p:nvPr/>
          </p:nvSpPr>
          <p:spPr>
            <a:xfrm>
              <a:off x="5180663" y="2093285"/>
              <a:ext cx="6921495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Η επιφάνεια του υγρού είναι στη θέση  </a:t>
              </a:r>
              <a:r>
                <a:rPr lang="en-US" sz="2400" b="1" i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y=</a:t>
              </a:r>
              <a:r>
                <a:rPr lang="el-GR" sz="2400" b="1" i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Η</a:t>
              </a:r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όπου η πίεση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είναι  </a:t>
              </a:r>
              <a:r>
                <a:rPr lang="en-US" sz="2400" b="1" i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l-GR" sz="2400" b="1" baseline="-25000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  <a:r>
                <a:rPr lang="el-GR" sz="2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el-GR" dirty="0"/>
            </a:p>
          </p:txBody>
        </p:sp>
      </p:grpSp>
      <p:grpSp>
        <p:nvGrpSpPr>
          <p:cNvPr id="105" name="Group 104">
            <a:extLst>
              <a:ext uri="{FF2B5EF4-FFF2-40B4-BE49-F238E27FC236}">
                <a16:creationId xmlns:a16="http://schemas.microsoft.com/office/drawing/2014/main" id="{6DE857DF-9D98-4F87-A889-45D403060016}"/>
              </a:ext>
            </a:extLst>
          </p:cNvPr>
          <p:cNvGrpSpPr/>
          <p:nvPr/>
        </p:nvGrpSpPr>
        <p:grpSpPr>
          <a:xfrm>
            <a:off x="3625759" y="3492847"/>
            <a:ext cx="7310935" cy="513927"/>
            <a:chOff x="3625759" y="3492847"/>
            <a:chExt cx="7310935" cy="513927"/>
          </a:xfrm>
        </p:grpSpPr>
        <p:sp>
          <p:nvSpPr>
            <p:cNvPr id="102" name="Ορθογώνιο 32">
              <a:extLst>
                <a:ext uri="{FF2B5EF4-FFF2-40B4-BE49-F238E27FC236}">
                  <a16:creationId xmlns:a16="http://schemas.microsoft.com/office/drawing/2014/main" id="{DB5AF776-6B64-430B-9ADA-2659A083D687}"/>
                </a:ext>
              </a:extLst>
            </p:cNvPr>
            <p:cNvSpPr/>
            <p:nvPr/>
          </p:nvSpPr>
          <p:spPr>
            <a:xfrm>
              <a:off x="5180662" y="3545109"/>
              <a:ext cx="5756032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Στη θέση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i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y</a:t>
              </a:r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(σε βάθος </a:t>
              </a:r>
              <a:r>
                <a:rPr lang="en-US" sz="2400" b="1" i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</a:t>
              </a:r>
              <a:r>
                <a:rPr lang="el-GR" sz="2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η πίεση είναι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i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l-GR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ζητούμενη)</a:t>
              </a:r>
              <a:endParaRPr lang="el-GR" i="1" dirty="0">
                <a:solidFill>
                  <a:srgbClr val="002060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0" name="Ορθογώνιο 49">
                  <a:extLst>
                    <a:ext uri="{FF2B5EF4-FFF2-40B4-BE49-F238E27FC236}">
                      <a16:creationId xmlns:a16="http://schemas.microsoft.com/office/drawing/2014/main" id="{6BA2017F-F99C-4357-A4F4-6CD920E28497}"/>
                    </a:ext>
                  </a:extLst>
                </p:cNvPr>
                <p:cNvSpPr/>
                <p:nvPr/>
              </p:nvSpPr>
              <p:spPr>
                <a:xfrm>
                  <a:off x="3625759" y="3492847"/>
                  <a:ext cx="287424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chemeClr val="tx1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𝒑</m:t>
                        </m:r>
                      </m:oMath>
                    </m:oMathPara>
                  </a14:m>
                  <a:endParaRPr lang="el-GR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100" name="Ορθογώνιο 49">
                  <a:extLst>
                    <a:ext uri="{FF2B5EF4-FFF2-40B4-BE49-F238E27FC236}">
                      <a16:creationId xmlns:a16="http://schemas.microsoft.com/office/drawing/2014/main" id="{6BA2017F-F99C-4357-A4F4-6CD920E2849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25759" y="3492847"/>
                  <a:ext cx="287424" cy="369332"/>
                </a:xfrm>
                <a:prstGeom prst="rect">
                  <a:avLst/>
                </a:prstGeom>
                <a:blipFill>
                  <a:blip r:embed="rId10"/>
                  <a:stretch>
                    <a:fillRect r="-21277" b="-13115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04" name="Group 103">
            <a:extLst>
              <a:ext uri="{FF2B5EF4-FFF2-40B4-BE49-F238E27FC236}">
                <a16:creationId xmlns:a16="http://schemas.microsoft.com/office/drawing/2014/main" id="{314D21FE-B208-4CBF-9B29-6832039FCE54}"/>
              </a:ext>
            </a:extLst>
          </p:cNvPr>
          <p:cNvGrpSpPr/>
          <p:nvPr/>
        </p:nvGrpSpPr>
        <p:grpSpPr>
          <a:xfrm>
            <a:off x="1603533" y="3015554"/>
            <a:ext cx="7484483" cy="1542048"/>
            <a:chOff x="1603533" y="3015554"/>
            <a:chExt cx="7484483" cy="1542048"/>
          </a:xfrm>
        </p:grpSpPr>
        <p:cxnSp>
          <p:nvCxnSpPr>
            <p:cNvPr id="85" name="Straight Connector 84">
              <a:extLst>
                <a:ext uri="{FF2B5EF4-FFF2-40B4-BE49-F238E27FC236}">
                  <a16:creationId xmlns:a16="http://schemas.microsoft.com/office/drawing/2014/main" id="{5BE8AA2C-036C-4BC3-8809-D7E81F73B0E4}"/>
                </a:ext>
              </a:extLst>
            </p:cNvPr>
            <p:cNvCxnSpPr/>
            <p:nvPr/>
          </p:nvCxnSpPr>
          <p:spPr>
            <a:xfrm>
              <a:off x="1603533" y="3340735"/>
              <a:ext cx="2664000" cy="0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9" name="Ορθογώνιο 49">
                  <a:extLst>
                    <a:ext uri="{FF2B5EF4-FFF2-40B4-BE49-F238E27FC236}">
                      <a16:creationId xmlns:a16="http://schemas.microsoft.com/office/drawing/2014/main" id="{852CA7BA-DFE4-4CD9-823C-DD50B839472E}"/>
                    </a:ext>
                  </a:extLst>
                </p:cNvPr>
                <p:cNvSpPr/>
                <p:nvPr/>
              </p:nvSpPr>
              <p:spPr>
                <a:xfrm>
                  <a:off x="3116791" y="3015554"/>
                  <a:ext cx="1973981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𝒑</m:t>
                        </m:r>
                        <m:r>
                          <a:rPr lang="en-US" b="1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b="1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𝒅𝒑</m:t>
                        </m:r>
                        <m:r>
                          <a:rPr lang="en-US" b="1" i="1" smtClean="0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      </m:t>
                        </m:r>
                        <m:r>
                          <a:rPr lang="en-US" b="1" i="1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𝒚</m:t>
                        </m:r>
                        <m:r>
                          <a:rPr lang="en-US" b="1" i="1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b="1" i="1"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𝒅𝒚</m:t>
                        </m:r>
                      </m:oMath>
                    </m:oMathPara>
                  </a14:m>
                  <a:endParaRPr lang="el-GR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99" name="Ορθογώνιο 49">
                  <a:extLst>
                    <a:ext uri="{FF2B5EF4-FFF2-40B4-BE49-F238E27FC236}">
                      <a16:creationId xmlns:a16="http://schemas.microsoft.com/office/drawing/2014/main" id="{852CA7BA-DFE4-4CD9-823C-DD50B839472E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16791" y="3015554"/>
                  <a:ext cx="1973981" cy="369332"/>
                </a:xfrm>
                <a:prstGeom prst="rect">
                  <a:avLst/>
                </a:prstGeom>
                <a:blipFill>
                  <a:blip r:embed="rId11"/>
                  <a:stretch>
                    <a:fillRect r="-309" b="-2166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03" name="Ορθογώνιο 32">
              <a:extLst>
                <a:ext uri="{FF2B5EF4-FFF2-40B4-BE49-F238E27FC236}">
                  <a16:creationId xmlns:a16="http://schemas.microsoft.com/office/drawing/2014/main" id="{80B24C28-270F-42AB-A3E8-CAFD24806167}"/>
                </a:ext>
              </a:extLst>
            </p:cNvPr>
            <p:cNvSpPr/>
            <p:nvPr/>
          </p:nvSpPr>
          <p:spPr>
            <a:xfrm>
              <a:off x="5193098" y="4095937"/>
              <a:ext cx="3894918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Στη θέση </a:t>
              </a:r>
              <a:r>
                <a:rPr lang="en-US" sz="2400" b="1" i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y</a:t>
              </a:r>
              <a:r>
                <a:rPr lang="el-GR" sz="2400" b="1" i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+</a:t>
              </a:r>
              <a:r>
                <a:rPr lang="en-US" sz="2400" b="1" i="1" dirty="0" err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dy</a:t>
              </a:r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η πίεση είναι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i="1" dirty="0" err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p+dp</a:t>
              </a:r>
              <a:endParaRPr lang="el-GR" i="1" dirty="0">
                <a:solidFill>
                  <a:srgbClr val="002060"/>
                </a:solidFill>
              </a:endParaRPr>
            </a:p>
          </p:txBody>
        </p:sp>
      </p:grpSp>
      <p:grpSp>
        <p:nvGrpSpPr>
          <p:cNvPr id="114" name="Group 113">
            <a:extLst>
              <a:ext uri="{FF2B5EF4-FFF2-40B4-BE49-F238E27FC236}">
                <a16:creationId xmlns:a16="http://schemas.microsoft.com/office/drawing/2014/main" id="{D3715306-E88B-4C82-95A9-6F7498B3B743}"/>
              </a:ext>
            </a:extLst>
          </p:cNvPr>
          <p:cNvGrpSpPr/>
          <p:nvPr/>
        </p:nvGrpSpPr>
        <p:grpSpPr>
          <a:xfrm>
            <a:off x="111507" y="4832152"/>
            <a:ext cx="7099333" cy="738664"/>
            <a:chOff x="111507" y="4832152"/>
            <a:chExt cx="7099333" cy="738664"/>
          </a:xfrm>
        </p:grpSpPr>
        <p:sp>
          <p:nvSpPr>
            <p:cNvPr id="106" name="Ορθογώνιο 32">
              <a:extLst>
                <a:ext uri="{FF2B5EF4-FFF2-40B4-BE49-F238E27FC236}">
                  <a16:creationId xmlns:a16="http://schemas.microsoft.com/office/drawing/2014/main" id="{F755A5E0-3EAA-4D57-907B-37BDF2EFC0C5}"/>
                </a:ext>
              </a:extLst>
            </p:cNvPr>
            <p:cNvSpPr/>
            <p:nvPr/>
          </p:nvSpPr>
          <p:spPr>
            <a:xfrm>
              <a:off x="111507" y="4832152"/>
              <a:ext cx="5984485" cy="7386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Στη θέση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i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y</a:t>
              </a:r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η πίεση  </a:t>
              </a:r>
              <a:r>
                <a:rPr lang="en-US" sz="2400" b="1" i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l-GR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ωθεί προς τα πάνω την κάτω βάση του νοητού κυλίνδρου με δύναμη:</a:t>
              </a:r>
              <a:endParaRPr lang="el-GR" i="1" dirty="0">
                <a:solidFill>
                  <a:srgbClr val="002060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7" name="TextBox 106">
                  <a:extLst>
                    <a:ext uri="{FF2B5EF4-FFF2-40B4-BE49-F238E27FC236}">
                      <a16:creationId xmlns:a16="http://schemas.microsoft.com/office/drawing/2014/main" id="{856FAF3A-2636-4C12-9A6A-574262E23795}"/>
                    </a:ext>
                  </a:extLst>
                </p:cNvPr>
                <p:cNvSpPr txBox="1"/>
                <p:nvPr/>
              </p:nvSpPr>
              <p:spPr>
                <a:xfrm>
                  <a:off x="6150229" y="5186950"/>
                  <a:ext cx="1060611" cy="3693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1" smtClean="0">
                            <a:solidFill>
                              <a:srgbClr val="00206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𝑭</m:t>
                        </m:r>
                        <m:r>
                          <a:rPr lang="en-US" sz="2400" b="1" i="1" smtClean="0">
                            <a:solidFill>
                              <a:srgbClr val="00206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400" b="1" i="1" smtClean="0">
                            <a:solidFill>
                              <a:srgbClr val="00206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𝒑𝑨</m:t>
                        </m:r>
                      </m:oMath>
                    </m:oMathPara>
                  </a14:m>
                  <a:endParaRPr lang="el-GR" sz="2400" b="1" dirty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</mc:Choice>
          <mc:Fallback xmlns="">
            <p:sp>
              <p:nvSpPr>
                <p:cNvPr id="107" name="TextBox 106">
                  <a:extLst>
                    <a:ext uri="{FF2B5EF4-FFF2-40B4-BE49-F238E27FC236}">
                      <a16:creationId xmlns:a16="http://schemas.microsoft.com/office/drawing/2014/main" id="{856FAF3A-2636-4C12-9A6A-574262E2379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50229" y="5186950"/>
                  <a:ext cx="1060611" cy="369332"/>
                </a:xfrm>
                <a:prstGeom prst="rect">
                  <a:avLst/>
                </a:prstGeom>
                <a:blipFill>
                  <a:blip r:embed="rId12"/>
                  <a:stretch>
                    <a:fillRect l="-6897" r="-12069" b="-43333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15" name="Group 114">
            <a:extLst>
              <a:ext uri="{FF2B5EF4-FFF2-40B4-BE49-F238E27FC236}">
                <a16:creationId xmlns:a16="http://schemas.microsoft.com/office/drawing/2014/main" id="{C99BB0DE-2ACB-4B02-A841-DB31097EE2E6}"/>
              </a:ext>
            </a:extLst>
          </p:cNvPr>
          <p:cNvGrpSpPr/>
          <p:nvPr/>
        </p:nvGrpSpPr>
        <p:grpSpPr>
          <a:xfrm>
            <a:off x="117603" y="5597200"/>
            <a:ext cx="8864265" cy="738664"/>
            <a:chOff x="117603" y="5597200"/>
            <a:chExt cx="8864265" cy="738664"/>
          </a:xfrm>
        </p:grpSpPr>
        <p:sp>
          <p:nvSpPr>
            <p:cNvPr id="108" name="Ορθογώνιο 32">
              <a:extLst>
                <a:ext uri="{FF2B5EF4-FFF2-40B4-BE49-F238E27FC236}">
                  <a16:creationId xmlns:a16="http://schemas.microsoft.com/office/drawing/2014/main" id="{FED17EC7-4C62-4695-BEB1-95BB48692E39}"/>
                </a:ext>
              </a:extLst>
            </p:cNvPr>
            <p:cNvSpPr/>
            <p:nvPr/>
          </p:nvSpPr>
          <p:spPr>
            <a:xfrm>
              <a:off x="117603" y="5597200"/>
              <a:ext cx="5984485" cy="7386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Στη θέση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i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y</a:t>
              </a:r>
              <a:r>
                <a:rPr lang="el-GR" sz="2400" b="1" i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+</a:t>
              </a:r>
              <a:r>
                <a:rPr lang="en-US" sz="2400" b="1" i="1" dirty="0" err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dy</a:t>
              </a:r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η πίεση  </a:t>
              </a:r>
              <a:r>
                <a:rPr lang="en-US" sz="2400" b="1" i="1" dirty="0" err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p+dp</a:t>
              </a:r>
              <a:r>
                <a:rPr lang="el-GR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ωθεί προς τα κάτω την πάνω βάση του νοητού κυλίνδρου με δύναμη:</a:t>
              </a:r>
              <a:endParaRPr lang="el-GR" i="1" dirty="0">
                <a:solidFill>
                  <a:srgbClr val="002060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9" name="TextBox 108">
                  <a:extLst>
                    <a:ext uri="{FF2B5EF4-FFF2-40B4-BE49-F238E27FC236}">
                      <a16:creationId xmlns:a16="http://schemas.microsoft.com/office/drawing/2014/main" id="{83EBF3F0-7EE3-4361-B039-CE1DD7233075}"/>
                    </a:ext>
                  </a:extLst>
                </p:cNvPr>
                <p:cNvSpPr txBox="1"/>
                <p:nvPr/>
              </p:nvSpPr>
              <p:spPr>
                <a:xfrm>
                  <a:off x="6147181" y="5924566"/>
                  <a:ext cx="2834687" cy="3693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1" smtClean="0">
                            <a:solidFill>
                              <a:srgbClr val="00206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𝑭</m:t>
                        </m:r>
                        <m:r>
                          <a:rPr lang="el-GR" sz="2400" b="1" i="1" smtClean="0">
                            <a:solidFill>
                              <a:srgbClr val="00206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400" b="1" i="1" smtClean="0">
                            <a:solidFill>
                              <a:srgbClr val="00206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𝒅𝑭</m:t>
                        </m:r>
                        <m:r>
                          <a:rPr lang="en-US" sz="2400" b="1" i="1" smtClean="0">
                            <a:solidFill>
                              <a:srgbClr val="00206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=(</m:t>
                        </m:r>
                        <m:r>
                          <a:rPr lang="en-US" sz="2400" b="1" i="1" smtClean="0">
                            <a:solidFill>
                              <a:srgbClr val="00206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𝒑</m:t>
                        </m:r>
                        <m:r>
                          <a:rPr lang="en-US" sz="2400" b="1" i="1" smtClean="0">
                            <a:solidFill>
                              <a:srgbClr val="00206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400" b="1" i="1" smtClean="0">
                            <a:solidFill>
                              <a:srgbClr val="00206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𝒅𝒑</m:t>
                        </m:r>
                        <m:r>
                          <a:rPr lang="en-US" sz="2400" b="1" i="1" smtClean="0">
                            <a:solidFill>
                              <a:srgbClr val="00206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)</m:t>
                        </m:r>
                        <m:r>
                          <a:rPr lang="en-US" sz="2400" b="1" i="1" smtClean="0">
                            <a:solidFill>
                              <a:srgbClr val="00206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𝑨</m:t>
                        </m:r>
                      </m:oMath>
                    </m:oMathPara>
                  </a14:m>
                  <a:endParaRPr lang="el-GR" sz="2400" b="1" dirty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</mc:Choice>
          <mc:Fallback xmlns="">
            <p:sp>
              <p:nvSpPr>
                <p:cNvPr id="109" name="TextBox 108">
                  <a:extLst>
                    <a:ext uri="{FF2B5EF4-FFF2-40B4-BE49-F238E27FC236}">
                      <a16:creationId xmlns:a16="http://schemas.microsoft.com/office/drawing/2014/main" id="{83EBF3F0-7EE3-4361-B039-CE1DD723307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47181" y="5924566"/>
                  <a:ext cx="2834687" cy="369332"/>
                </a:xfrm>
                <a:prstGeom prst="rect">
                  <a:avLst/>
                </a:prstGeom>
                <a:blipFill>
                  <a:blip r:embed="rId13"/>
                  <a:stretch>
                    <a:fillRect l="-2151" t="-3333" r="-3226" b="-45000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18" name="TextBox 117">
                <a:extLst>
                  <a:ext uri="{FF2B5EF4-FFF2-40B4-BE49-F238E27FC236}">
                    <a16:creationId xmlns:a16="http://schemas.microsoft.com/office/drawing/2014/main" id="{1EE4D4D1-9E39-4A12-9169-2B8C488B5E2D}"/>
                  </a:ext>
                </a:extLst>
              </p:cNvPr>
              <p:cNvSpPr txBox="1"/>
              <p:nvPr/>
            </p:nvSpPr>
            <p:spPr>
              <a:xfrm>
                <a:off x="8067357" y="6416870"/>
                <a:ext cx="1181926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𝒈</m:t>
                      </m:r>
                      <m:r>
                        <a:rPr lang="el-GR" sz="2400" b="1" i="1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𝝆</m:t>
                      </m:r>
                      <m:r>
                        <a:rPr lang="en-US" sz="2400" b="1" i="1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𝒅𝑽</m:t>
                      </m:r>
                      <m:r>
                        <a:rPr lang="en-US" sz="2400" b="1" i="1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l-GR" sz="2400" b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118" name="TextBox 117">
                <a:extLst>
                  <a:ext uri="{FF2B5EF4-FFF2-40B4-BE49-F238E27FC236}">
                    <a16:creationId xmlns:a16="http://schemas.microsoft.com/office/drawing/2014/main" id="{1EE4D4D1-9E39-4A12-9169-2B8C488B5E2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67357" y="6416870"/>
                <a:ext cx="1181926" cy="369332"/>
              </a:xfrm>
              <a:prstGeom prst="rect">
                <a:avLst/>
              </a:prstGeom>
              <a:blipFill>
                <a:blip r:embed="rId14"/>
                <a:stretch>
                  <a:fillRect l="-6701" r="-4639" b="-35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9" name="TextBox 118">
                <a:extLst>
                  <a:ext uri="{FF2B5EF4-FFF2-40B4-BE49-F238E27FC236}">
                    <a16:creationId xmlns:a16="http://schemas.microsoft.com/office/drawing/2014/main" id="{91CFB7FB-5488-4FF0-8FFC-7BF5382CA153}"/>
                  </a:ext>
                </a:extLst>
              </p:cNvPr>
              <p:cNvSpPr txBox="1"/>
              <p:nvPr/>
            </p:nvSpPr>
            <p:spPr>
              <a:xfrm>
                <a:off x="9234741" y="6423510"/>
                <a:ext cx="1054776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400" b="1" i="1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𝝆</m:t>
                      </m:r>
                      <m:r>
                        <a:rPr lang="en-US" sz="2400" b="1" i="1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𝒈𝑨𝒅𝒚</m:t>
                      </m:r>
                    </m:oMath>
                  </m:oMathPara>
                </a14:m>
                <a:endParaRPr lang="el-GR" sz="2400" b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119" name="TextBox 118">
                <a:extLst>
                  <a:ext uri="{FF2B5EF4-FFF2-40B4-BE49-F238E27FC236}">
                    <a16:creationId xmlns:a16="http://schemas.microsoft.com/office/drawing/2014/main" id="{91CFB7FB-5488-4FF0-8FFC-7BF5382CA15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34741" y="6423510"/>
                <a:ext cx="1054776" cy="369332"/>
              </a:xfrm>
              <a:prstGeom prst="rect">
                <a:avLst/>
              </a:prstGeom>
              <a:blipFill>
                <a:blip r:embed="rId15"/>
                <a:stretch>
                  <a:fillRect l="-7514" t="-3333" r="-12717" b="-45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60137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5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6" presetClass="entr" presetSubtype="4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54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0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90" grpId="0"/>
      <p:bldP spid="118" grpId="0"/>
      <p:bldP spid="11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9" name="Group 138">
            <a:extLst>
              <a:ext uri="{FF2B5EF4-FFF2-40B4-BE49-F238E27FC236}">
                <a16:creationId xmlns:a16="http://schemas.microsoft.com/office/drawing/2014/main" id="{D71C93A8-0F16-4667-AE16-884974A75A98}"/>
              </a:ext>
            </a:extLst>
          </p:cNvPr>
          <p:cNvGrpSpPr/>
          <p:nvPr/>
        </p:nvGrpSpPr>
        <p:grpSpPr>
          <a:xfrm>
            <a:off x="0" y="14594"/>
            <a:ext cx="12192000" cy="4547275"/>
            <a:chOff x="0" y="14594"/>
            <a:chExt cx="12192000" cy="4547275"/>
          </a:xfrm>
        </p:grpSpPr>
        <p:grpSp>
          <p:nvGrpSpPr>
            <p:cNvPr id="81" name="Ομάδα 55">
              <a:extLst>
                <a:ext uri="{FF2B5EF4-FFF2-40B4-BE49-F238E27FC236}">
                  <a16:creationId xmlns:a16="http://schemas.microsoft.com/office/drawing/2014/main" id="{C7F4145D-4DD9-46CE-A0C9-43F774642442}"/>
                </a:ext>
              </a:extLst>
            </p:cNvPr>
            <p:cNvGrpSpPr/>
            <p:nvPr/>
          </p:nvGrpSpPr>
          <p:grpSpPr>
            <a:xfrm>
              <a:off x="2256527" y="3585691"/>
              <a:ext cx="385042" cy="576000"/>
              <a:chOff x="2256527" y="4146805"/>
              <a:chExt cx="385042" cy="576000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82" name="Ορθογώνιο 54">
                    <a:extLst>
                      <a:ext uri="{FF2B5EF4-FFF2-40B4-BE49-F238E27FC236}">
                        <a16:creationId xmlns:a16="http://schemas.microsoft.com/office/drawing/2014/main" id="{AD8B3FC0-1B69-4DFD-9DA0-B59356856A65}"/>
                      </a:ext>
                    </a:extLst>
                  </p:cNvPr>
                  <p:cNvSpPr/>
                  <p:nvPr/>
                </p:nvSpPr>
                <p:spPr>
                  <a:xfrm>
                    <a:off x="2256527" y="4358034"/>
                    <a:ext cx="385042" cy="36000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𝑭</m:t>
                          </m:r>
                        </m:oMath>
                      </m:oMathPara>
                    </a14:m>
                    <a:endParaRPr lang="el-GR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82" name="Ορθογώνιο 54">
                    <a:extLst>
                      <a:ext uri="{FF2B5EF4-FFF2-40B4-BE49-F238E27FC236}">
                        <a16:creationId xmlns:a16="http://schemas.microsoft.com/office/drawing/2014/main" id="{AD8B3FC0-1B69-4DFD-9DA0-B59356856A65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256527" y="4358034"/>
                    <a:ext cx="385042" cy="360000"/>
                  </a:xfrm>
                  <a:prstGeom prst="rect">
                    <a:avLst/>
                  </a:prstGeom>
                  <a:blipFill>
                    <a:blip r:embed="rId2"/>
                    <a:stretch>
                      <a:fillRect b="-1695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83" name="Ευθύγραμμο βέλος σύνδεσης 53">
                <a:extLst>
                  <a:ext uri="{FF2B5EF4-FFF2-40B4-BE49-F238E27FC236}">
                    <a16:creationId xmlns:a16="http://schemas.microsoft.com/office/drawing/2014/main" id="{F1410F62-4D17-49CC-8F02-1933788BE476}"/>
                  </a:ext>
                </a:extLst>
              </p:cNvPr>
              <p:cNvCxnSpPr/>
              <p:nvPr/>
            </p:nvCxnSpPr>
            <p:spPr>
              <a:xfrm flipV="1">
                <a:off x="2326292" y="4146805"/>
                <a:ext cx="0" cy="576000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4" name="Θέση περιεχομένου 2">
              <a:extLst>
                <a:ext uri="{FF2B5EF4-FFF2-40B4-BE49-F238E27FC236}">
                  <a16:creationId xmlns:a16="http://schemas.microsoft.com/office/drawing/2014/main" id="{7008187E-5065-44B1-B53B-C8621877FCE4}"/>
                </a:ext>
              </a:extLst>
            </p:cNvPr>
            <p:cNvSpPr txBox="1">
              <a:spLocks/>
            </p:cNvSpPr>
            <p:nvPr/>
          </p:nvSpPr>
          <p:spPr>
            <a:xfrm>
              <a:off x="0" y="14594"/>
              <a:ext cx="12192000" cy="604664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l-GR" sz="28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ΥΔΡΟΣΤΑΤΙΚΗ ΠΙΕΣΗ – Αρχή του </a:t>
              </a:r>
              <a:r>
                <a:rPr lang="en-US" sz="28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Pascal</a:t>
              </a:r>
              <a:endParaRPr lang="el-GR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85" name="Ομάδα 31">
              <a:extLst>
                <a:ext uri="{FF2B5EF4-FFF2-40B4-BE49-F238E27FC236}">
                  <a16:creationId xmlns:a16="http://schemas.microsoft.com/office/drawing/2014/main" id="{25EAEA49-B8B1-48EA-927A-1A38AFE9EA57}"/>
                </a:ext>
              </a:extLst>
            </p:cNvPr>
            <p:cNvGrpSpPr/>
            <p:nvPr/>
          </p:nvGrpSpPr>
          <p:grpSpPr>
            <a:xfrm>
              <a:off x="1243988" y="925600"/>
              <a:ext cx="10304884" cy="2545747"/>
              <a:chOff x="1243988" y="1486714"/>
              <a:chExt cx="10304884" cy="2545747"/>
            </a:xfrm>
          </p:grpSpPr>
          <p:grpSp>
            <p:nvGrpSpPr>
              <p:cNvPr id="86" name="Ομάδα 28">
                <a:extLst>
                  <a:ext uri="{FF2B5EF4-FFF2-40B4-BE49-F238E27FC236}">
                    <a16:creationId xmlns:a16="http://schemas.microsoft.com/office/drawing/2014/main" id="{20F42DBD-CEC9-4B1F-B589-89B22B74F1E9}"/>
                  </a:ext>
                </a:extLst>
              </p:cNvPr>
              <p:cNvGrpSpPr/>
              <p:nvPr/>
            </p:nvGrpSpPr>
            <p:grpSpPr>
              <a:xfrm>
                <a:off x="1243988" y="2520461"/>
                <a:ext cx="312906" cy="1512000"/>
                <a:chOff x="5546355" y="2450123"/>
                <a:chExt cx="312906" cy="1512000"/>
              </a:xfrm>
            </p:grpSpPr>
            <p:cxnSp>
              <p:nvCxnSpPr>
                <p:cNvPr id="88" name="Ευθεία γραμμή σύνδεσης 26">
                  <a:extLst>
                    <a:ext uri="{FF2B5EF4-FFF2-40B4-BE49-F238E27FC236}">
                      <a16:creationId xmlns:a16="http://schemas.microsoft.com/office/drawing/2014/main" id="{0FCA4757-D787-4E6E-8F24-FA4B0318B473}"/>
                    </a:ext>
                  </a:extLst>
                </p:cNvPr>
                <p:cNvCxnSpPr/>
                <p:nvPr/>
              </p:nvCxnSpPr>
              <p:spPr>
                <a:xfrm>
                  <a:off x="5813474" y="2450123"/>
                  <a:ext cx="0" cy="151200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  <a:headEnd type="triangle" w="med" len="lg"/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9" name="TextBox 88">
                  <a:extLst>
                    <a:ext uri="{FF2B5EF4-FFF2-40B4-BE49-F238E27FC236}">
                      <a16:creationId xmlns:a16="http://schemas.microsoft.com/office/drawing/2014/main" id="{BE93452A-B824-4D2C-B007-0F969820DCBC}"/>
                    </a:ext>
                  </a:extLst>
                </p:cNvPr>
                <p:cNvSpPr txBox="1"/>
                <p:nvPr/>
              </p:nvSpPr>
              <p:spPr>
                <a:xfrm>
                  <a:off x="5546355" y="3080917"/>
                  <a:ext cx="31290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b="1" i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h</a:t>
                  </a:r>
                  <a:endParaRPr lang="el-GR" b="1" i="1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87" name="Ορθογώνιο 30">
                <a:extLst>
                  <a:ext uri="{FF2B5EF4-FFF2-40B4-BE49-F238E27FC236}">
                    <a16:creationId xmlns:a16="http://schemas.microsoft.com/office/drawing/2014/main" id="{1BBE68DF-D607-49EF-A5E6-B9ADF1D4B903}"/>
                  </a:ext>
                </a:extLst>
              </p:cNvPr>
              <p:cNvSpPr/>
              <p:nvPr/>
            </p:nvSpPr>
            <p:spPr>
              <a:xfrm>
                <a:off x="5638800" y="1486714"/>
                <a:ext cx="5910072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l-GR" sz="20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Ζητούμενο: Η Πίεση  </a:t>
                </a:r>
                <a:r>
                  <a:rPr lang="en-US" sz="24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</a:t>
                </a:r>
                <a:r>
                  <a:rPr lang="el-GR" sz="20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σε βάθος  </a:t>
                </a:r>
                <a:r>
                  <a:rPr lang="en-US" sz="24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</a:t>
                </a:r>
                <a:r>
                  <a:rPr lang="el-GR" sz="20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μέσα στο υγρό</a:t>
                </a:r>
                <a:endParaRPr lang="el-GR" dirty="0"/>
              </a:p>
            </p:txBody>
          </p:sp>
        </p:grpSp>
        <p:sp>
          <p:nvSpPr>
            <p:cNvPr id="91" name="TextBox 90">
              <a:extLst>
                <a:ext uri="{FF2B5EF4-FFF2-40B4-BE49-F238E27FC236}">
                  <a16:creationId xmlns:a16="http://schemas.microsoft.com/office/drawing/2014/main" id="{069DD984-5005-400F-84AC-AD940C9530A2}"/>
                </a:ext>
              </a:extLst>
            </p:cNvPr>
            <p:cNvSpPr txBox="1"/>
            <p:nvPr/>
          </p:nvSpPr>
          <p:spPr>
            <a:xfrm>
              <a:off x="5638800" y="2387240"/>
              <a:ext cx="65" cy="276999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endParaRPr lang="el-GR" dirty="0"/>
            </a:p>
          </p:txBody>
        </p:sp>
        <p:grpSp>
          <p:nvGrpSpPr>
            <p:cNvPr id="92" name="Group 91">
              <a:extLst>
                <a:ext uri="{FF2B5EF4-FFF2-40B4-BE49-F238E27FC236}">
                  <a16:creationId xmlns:a16="http://schemas.microsoft.com/office/drawing/2014/main" id="{F4E5C501-0E15-4107-9C5A-B94A18A44F21}"/>
                </a:ext>
              </a:extLst>
            </p:cNvPr>
            <p:cNvGrpSpPr/>
            <p:nvPr/>
          </p:nvGrpSpPr>
          <p:grpSpPr>
            <a:xfrm>
              <a:off x="1603533" y="3050769"/>
              <a:ext cx="1285875" cy="657568"/>
              <a:chOff x="1603533" y="3050769"/>
              <a:chExt cx="1285875" cy="657568"/>
            </a:xfrm>
          </p:grpSpPr>
          <p:sp>
            <p:nvSpPr>
              <p:cNvPr id="93" name="Cylinder 92">
                <a:extLst>
                  <a:ext uri="{FF2B5EF4-FFF2-40B4-BE49-F238E27FC236}">
                    <a16:creationId xmlns:a16="http://schemas.microsoft.com/office/drawing/2014/main" id="{8986BAB7-4185-4011-9A9C-F7FD1AF63100}"/>
                  </a:ext>
                </a:extLst>
              </p:cNvPr>
              <p:cNvSpPr/>
              <p:nvPr/>
            </p:nvSpPr>
            <p:spPr>
              <a:xfrm>
                <a:off x="1603533" y="3203512"/>
                <a:ext cx="1285875" cy="504825"/>
              </a:xfrm>
              <a:prstGeom prst="can">
                <a:avLst>
                  <a:gd name="adj" fmla="val 50000"/>
                </a:avLst>
              </a:prstGeom>
              <a:gradFill>
                <a:gsLst>
                  <a:gs pos="0">
                    <a:schemeClr val="tx1"/>
                  </a:gs>
                  <a:gs pos="74000">
                    <a:schemeClr val="accent1">
                      <a:lumMod val="45000"/>
                      <a:lumOff val="55000"/>
                    </a:schemeClr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4" name="TextBox 93">
                <a:extLst>
                  <a:ext uri="{FF2B5EF4-FFF2-40B4-BE49-F238E27FC236}">
                    <a16:creationId xmlns:a16="http://schemas.microsoft.com/office/drawing/2014/main" id="{B9112FE7-5D7F-4B1E-979C-7BD8EECE2B96}"/>
                  </a:ext>
                </a:extLst>
              </p:cNvPr>
              <p:cNvSpPr txBox="1"/>
              <p:nvPr/>
            </p:nvSpPr>
            <p:spPr>
              <a:xfrm>
                <a:off x="1895436" y="3050769"/>
                <a:ext cx="33855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Α</a:t>
                </a:r>
              </a:p>
            </p:txBody>
          </p:sp>
        </p:grpSp>
        <p:grpSp>
          <p:nvGrpSpPr>
            <p:cNvPr id="95" name="Ομάδα 55">
              <a:extLst>
                <a:ext uri="{FF2B5EF4-FFF2-40B4-BE49-F238E27FC236}">
                  <a16:creationId xmlns:a16="http://schemas.microsoft.com/office/drawing/2014/main" id="{FE4FB2DE-A2D4-43DA-AF1D-43FB6491C845}"/>
                </a:ext>
              </a:extLst>
            </p:cNvPr>
            <p:cNvGrpSpPr/>
            <p:nvPr/>
          </p:nvGrpSpPr>
          <p:grpSpPr>
            <a:xfrm>
              <a:off x="2207572" y="2834904"/>
              <a:ext cx="957313" cy="503659"/>
              <a:chOff x="2256527" y="4111146"/>
              <a:chExt cx="957313" cy="503659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96" name="Ορθογώνιο 54">
                    <a:extLst>
                      <a:ext uri="{FF2B5EF4-FFF2-40B4-BE49-F238E27FC236}">
                        <a16:creationId xmlns:a16="http://schemas.microsoft.com/office/drawing/2014/main" id="{4FB460FF-EC46-40A5-AF96-EA9285C56DE0}"/>
                      </a:ext>
                    </a:extLst>
                  </p:cNvPr>
                  <p:cNvSpPr/>
                  <p:nvPr/>
                </p:nvSpPr>
                <p:spPr>
                  <a:xfrm>
                    <a:off x="2256527" y="4111146"/>
                    <a:ext cx="957313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𝑭</m:t>
                          </m:r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𝒅𝑭</m:t>
                          </m:r>
                        </m:oMath>
                      </m:oMathPara>
                    </a14:m>
                    <a:endParaRPr lang="el-GR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96" name="Ορθογώνιο 54">
                    <a:extLst>
                      <a:ext uri="{FF2B5EF4-FFF2-40B4-BE49-F238E27FC236}">
                        <a16:creationId xmlns:a16="http://schemas.microsoft.com/office/drawing/2014/main" id="{4FB460FF-EC46-40A5-AF96-EA9285C56DE0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256527" y="4111146"/>
                    <a:ext cx="957313" cy="369332"/>
                  </a:xfrm>
                  <a:prstGeom prst="rect">
                    <a:avLst/>
                  </a:prstGeom>
                  <a:blipFill>
                    <a:blip r:embed="rId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97" name="Ευθύγραμμο βέλος σύνδεσης 53">
                <a:extLst>
                  <a:ext uri="{FF2B5EF4-FFF2-40B4-BE49-F238E27FC236}">
                    <a16:creationId xmlns:a16="http://schemas.microsoft.com/office/drawing/2014/main" id="{AC569B63-D38D-4109-BB55-4AD8BA82265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326292" y="4146805"/>
                <a:ext cx="0" cy="468000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8" name="Group 97">
              <a:extLst>
                <a:ext uri="{FF2B5EF4-FFF2-40B4-BE49-F238E27FC236}">
                  <a16:creationId xmlns:a16="http://schemas.microsoft.com/office/drawing/2014/main" id="{3A6BA65A-948E-41BB-AEC5-08467AEA270F}"/>
                </a:ext>
              </a:extLst>
            </p:cNvPr>
            <p:cNvGrpSpPr/>
            <p:nvPr/>
          </p:nvGrpSpPr>
          <p:grpSpPr>
            <a:xfrm>
              <a:off x="1761644" y="3657216"/>
              <a:ext cx="489236" cy="468650"/>
              <a:chOff x="1761644" y="3657216"/>
              <a:chExt cx="489236" cy="468650"/>
            </a:xfrm>
          </p:grpSpPr>
          <p:cxnSp>
            <p:nvCxnSpPr>
              <p:cNvPr id="100" name="Ευθύγραμμο βέλος σύνδεσης 43">
                <a:extLst>
                  <a:ext uri="{FF2B5EF4-FFF2-40B4-BE49-F238E27FC236}">
                    <a16:creationId xmlns:a16="http://schemas.microsoft.com/office/drawing/2014/main" id="{21A2AAF4-F6EF-4500-9D16-BCF9D4E634B7}"/>
                  </a:ext>
                </a:extLst>
              </p:cNvPr>
              <p:cNvCxnSpPr/>
              <p:nvPr/>
            </p:nvCxnSpPr>
            <p:spPr>
              <a:xfrm>
                <a:off x="2201927" y="3657216"/>
                <a:ext cx="0" cy="360000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99" name="Ορθογώνιο 44">
                    <a:extLst>
                      <a:ext uri="{FF2B5EF4-FFF2-40B4-BE49-F238E27FC236}">
                        <a16:creationId xmlns:a16="http://schemas.microsoft.com/office/drawing/2014/main" id="{B1835F29-16E3-4537-8499-970B91D6F9AF}"/>
                      </a:ext>
                    </a:extLst>
                  </p:cNvPr>
                  <p:cNvSpPr/>
                  <p:nvPr/>
                </p:nvSpPr>
                <p:spPr>
                  <a:xfrm>
                    <a:off x="1761644" y="3756534"/>
                    <a:ext cx="489236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b="1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d</a:t>
                    </a:r>
                    <a14:m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𝒘</m:t>
                        </m:r>
                      </m:oMath>
                    </a14:m>
                    <a:endParaRPr lang="el-GR" dirty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p:txBody>
              </p:sp>
            </mc:Choice>
            <mc:Fallback xmlns="">
              <p:sp>
                <p:nvSpPr>
                  <p:cNvPr id="99" name="Ορθογώνιο 44">
                    <a:extLst>
                      <a:ext uri="{FF2B5EF4-FFF2-40B4-BE49-F238E27FC236}">
                        <a16:creationId xmlns:a16="http://schemas.microsoft.com/office/drawing/2014/main" id="{B1835F29-16E3-4537-8499-970B91D6F9AF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761644" y="3756534"/>
                    <a:ext cx="489236" cy="369332"/>
                  </a:xfrm>
                  <a:prstGeom prst="rect">
                    <a:avLst/>
                  </a:prstGeom>
                  <a:blipFill>
                    <a:blip r:embed="rId4"/>
                    <a:stretch>
                      <a:fillRect l="-11250" t="-8197" b="-24590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101" name="Ομάδα 1">
              <a:extLst>
                <a:ext uri="{FF2B5EF4-FFF2-40B4-BE49-F238E27FC236}">
                  <a16:creationId xmlns:a16="http://schemas.microsoft.com/office/drawing/2014/main" id="{02DB523A-9CB5-4574-A68A-C0C2433AEA43}"/>
                </a:ext>
              </a:extLst>
            </p:cNvPr>
            <p:cNvGrpSpPr/>
            <p:nvPr/>
          </p:nvGrpSpPr>
          <p:grpSpPr>
            <a:xfrm>
              <a:off x="111508" y="560502"/>
              <a:ext cx="12059155" cy="4001367"/>
              <a:chOff x="111508" y="560502"/>
              <a:chExt cx="12059155" cy="4001367"/>
            </a:xfrm>
          </p:grpSpPr>
          <p:grpSp>
            <p:nvGrpSpPr>
              <p:cNvPr id="102" name="Ομάδα 81">
                <a:extLst>
                  <a:ext uri="{FF2B5EF4-FFF2-40B4-BE49-F238E27FC236}">
                    <a16:creationId xmlns:a16="http://schemas.microsoft.com/office/drawing/2014/main" id="{1B9BE8BE-2AB4-4545-92FF-6D9DFE49D11F}"/>
                  </a:ext>
                </a:extLst>
              </p:cNvPr>
              <p:cNvGrpSpPr/>
              <p:nvPr/>
            </p:nvGrpSpPr>
            <p:grpSpPr>
              <a:xfrm>
                <a:off x="111508" y="560502"/>
                <a:ext cx="12059155" cy="4001367"/>
                <a:chOff x="111508" y="560502"/>
                <a:chExt cx="12059155" cy="4001367"/>
              </a:xfrm>
            </p:grpSpPr>
            <p:grpSp>
              <p:nvGrpSpPr>
                <p:cNvPr id="104" name="Ομάδα 38">
                  <a:extLst>
                    <a:ext uri="{FF2B5EF4-FFF2-40B4-BE49-F238E27FC236}">
                      <a16:creationId xmlns:a16="http://schemas.microsoft.com/office/drawing/2014/main" id="{1211E6C5-0342-41C6-96BD-81A093D5F0D7}"/>
                    </a:ext>
                  </a:extLst>
                </p:cNvPr>
                <p:cNvGrpSpPr/>
                <p:nvPr/>
              </p:nvGrpSpPr>
              <p:grpSpPr>
                <a:xfrm>
                  <a:off x="111508" y="560502"/>
                  <a:ext cx="12059155" cy="4001367"/>
                  <a:chOff x="111508" y="1121616"/>
                  <a:chExt cx="12059155" cy="4001367"/>
                </a:xfrm>
              </p:grpSpPr>
              <p:grpSp>
                <p:nvGrpSpPr>
                  <p:cNvPr id="106" name="Ομάδα 29">
                    <a:extLst>
                      <a:ext uri="{FF2B5EF4-FFF2-40B4-BE49-F238E27FC236}">
                        <a16:creationId xmlns:a16="http://schemas.microsoft.com/office/drawing/2014/main" id="{FB1FB223-2CFE-4B03-A40C-48BA4597789B}"/>
                      </a:ext>
                    </a:extLst>
                  </p:cNvPr>
                  <p:cNvGrpSpPr/>
                  <p:nvPr/>
                </p:nvGrpSpPr>
                <p:grpSpPr>
                  <a:xfrm>
                    <a:off x="111508" y="1121616"/>
                    <a:ext cx="12059155" cy="4001367"/>
                    <a:chOff x="111508" y="1121616"/>
                    <a:chExt cx="12059155" cy="4001367"/>
                  </a:xfrm>
                </p:grpSpPr>
                <p:sp>
                  <p:nvSpPr>
                    <p:cNvPr id="108" name="Ορθογώνιο 4">
                      <a:extLst>
                        <a:ext uri="{FF2B5EF4-FFF2-40B4-BE49-F238E27FC236}">
                          <a16:creationId xmlns:a16="http://schemas.microsoft.com/office/drawing/2014/main" id="{CC880A84-0477-4111-ABDF-AB334A4F473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11508" y="1121616"/>
                      <a:ext cx="12059155" cy="461665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pPr algn="ctr"/>
                      <a:r>
                        <a:rPr lang="el-GR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Δεξαμενή περιέχει ασυμπίεστο υγρό πυκνότητας </a:t>
                      </a:r>
                      <a:r>
                        <a:rPr lang="el-GR" sz="2400" b="1" dirty="0">
                          <a:solidFill>
                            <a:srgbClr val="000099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ρ</a:t>
                      </a:r>
                      <a:r>
                        <a:rPr lang="el-GR" sz="20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μέχρι σε ύψος </a:t>
                      </a:r>
                      <a:r>
                        <a:rPr lang="el-GR" sz="2400" b="1" i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Η</a:t>
                      </a:r>
                      <a:endParaRPr lang="el-GR" i="1" dirty="0">
                        <a:solidFill>
                          <a:srgbClr val="002060"/>
                        </a:solidFill>
                      </a:endParaRPr>
                    </a:p>
                  </p:txBody>
                </p:sp>
                <p:grpSp>
                  <p:nvGrpSpPr>
                    <p:cNvPr id="109" name="Ομάδα 24">
                      <a:extLst>
                        <a:ext uri="{FF2B5EF4-FFF2-40B4-BE49-F238E27FC236}">
                          <a16:creationId xmlns:a16="http://schemas.microsoft.com/office/drawing/2014/main" id="{4B3A6DF3-A68D-4227-8268-C45B06B5CA09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16155" y="2074984"/>
                      <a:ext cx="3716586" cy="3047999"/>
                      <a:chOff x="4618522" y="2004646"/>
                      <a:chExt cx="3716586" cy="3047999"/>
                    </a:xfrm>
                  </p:grpSpPr>
                  <p:sp>
                    <p:nvSpPr>
                      <p:cNvPr id="110" name="Κύλινδρος 9">
                        <a:extLst>
                          <a:ext uri="{FF2B5EF4-FFF2-40B4-BE49-F238E27FC236}">
                            <a16:creationId xmlns:a16="http://schemas.microsoft.com/office/drawing/2014/main" id="{57A6839C-A7ED-4C60-9651-955B24D10694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4618522" y="2121876"/>
                        <a:ext cx="3716586" cy="2930769"/>
                      </a:xfrm>
                      <a:prstGeom prst="can">
                        <a:avLst/>
                      </a:prstGeom>
                      <a:solidFill>
                        <a:schemeClr val="bg2">
                          <a:lumMod val="90000"/>
                          <a:alpha val="54000"/>
                        </a:schemeClr>
                      </a:solidFill>
                      <a:ln w="57150"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 dirty="0"/>
                      </a:p>
                    </p:txBody>
                  </p:sp>
                  <p:cxnSp>
                    <p:nvCxnSpPr>
                      <p:cNvPr id="111" name="Ευθεία γραμμή σύνδεσης 11">
                        <a:extLst>
                          <a:ext uri="{FF2B5EF4-FFF2-40B4-BE49-F238E27FC236}">
                            <a16:creationId xmlns:a16="http://schemas.microsoft.com/office/drawing/2014/main" id="{90184FEB-75AE-47F5-A692-98D9FD7D3C46}"/>
                          </a:ext>
                        </a:extLst>
                      </p:cNvPr>
                      <p:cNvCxnSpPr/>
                      <p:nvPr/>
                    </p:nvCxnSpPr>
                    <p:spPr>
                      <a:xfrm flipV="1">
                        <a:off x="4618522" y="2004646"/>
                        <a:ext cx="0" cy="633046"/>
                      </a:xfrm>
                      <a:prstGeom prst="line">
                        <a:avLst/>
                      </a:prstGeom>
                      <a:ln w="5715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12" name="Ευθεία γραμμή σύνδεσης 12">
                        <a:extLst>
                          <a:ext uri="{FF2B5EF4-FFF2-40B4-BE49-F238E27FC236}">
                            <a16:creationId xmlns:a16="http://schemas.microsoft.com/office/drawing/2014/main" id="{D8DCD54E-BF2C-446E-A030-7F593C57FC45}"/>
                          </a:ext>
                        </a:extLst>
                      </p:cNvPr>
                      <p:cNvCxnSpPr/>
                      <p:nvPr/>
                    </p:nvCxnSpPr>
                    <p:spPr>
                      <a:xfrm flipV="1">
                        <a:off x="8334732" y="2004647"/>
                        <a:ext cx="0" cy="633046"/>
                      </a:xfrm>
                      <a:prstGeom prst="line">
                        <a:avLst/>
                      </a:prstGeom>
                      <a:ln w="5715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  <p:sp>
                <p:nvSpPr>
                  <p:cNvPr id="107" name="TextBox 106">
                    <a:extLst>
                      <a:ext uri="{FF2B5EF4-FFF2-40B4-BE49-F238E27FC236}">
                        <a16:creationId xmlns:a16="http://schemas.microsoft.com/office/drawing/2014/main" id="{474E58E7-3A97-43D2-A1FB-BF62F5CE004D}"/>
                      </a:ext>
                    </a:extLst>
                  </p:cNvPr>
                  <p:cNvSpPr txBox="1"/>
                  <p:nvPr/>
                </p:nvSpPr>
                <p:spPr>
                  <a:xfrm>
                    <a:off x="405432" y="3423139"/>
                    <a:ext cx="316112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l-GR" sz="2000" b="1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ρ</a:t>
                    </a:r>
                  </a:p>
                </p:txBody>
              </p:sp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05" name="Ορθογώνιο 63">
                      <a:extLst>
                        <a:ext uri="{FF2B5EF4-FFF2-40B4-BE49-F238E27FC236}">
                          <a16:creationId xmlns:a16="http://schemas.microsoft.com/office/drawing/2014/main" id="{6E070980-9919-4F13-9D97-7D54F3508F0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66546" y="1654627"/>
                      <a:ext cx="500393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l-GR" b="1" i="1" smtClean="0">
                                    <a:solidFill>
                                      <a:schemeClr val="tx1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1" i="1">
                                    <a:solidFill>
                                      <a:schemeClr val="tx1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𝑨</m:t>
                                </m:r>
                              </m:e>
                              <m:sub>
                                <m:r>
                                  <a:rPr lang="en-US" b="1" i="1">
                                    <a:solidFill>
                                      <a:schemeClr val="tx1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𝟎</m:t>
                                </m:r>
                              </m:sub>
                            </m:sSub>
                          </m:oMath>
                        </m:oMathPara>
                      </a14:m>
                      <a:endParaRPr lang="el-GR" dirty="0">
                        <a:solidFill>
                          <a:schemeClr val="tx1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105" name="Ορθογώνιο 63">
                      <a:extLst>
                        <a:ext uri="{FF2B5EF4-FFF2-40B4-BE49-F238E27FC236}">
                          <a16:creationId xmlns:a16="http://schemas.microsoft.com/office/drawing/2014/main" id="{6E070980-9919-4F13-9D97-7D54F3508F0F}"/>
                        </a:ext>
                      </a:extLst>
                    </p:cNvPr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866546" y="1654627"/>
                      <a:ext cx="500393" cy="369332"/>
                    </a:xfrm>
                    <a:prstGeom prst="rect">
                      <a:avLst/>
                    </a:prstGeom>
                    <a:blipFill>
                      <a:blip r:embed="rId5"/>
                      <a:stretch>
                        <a:fillRect b="-6557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GB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sp>
            <p:nvSpPr>
              <p:cNvPr id="103" name="Τόξο 82">
                <a:extLst>
                  <a:ext uri="{FF2B5EF4-FFF2-40B4-BE49-F238E27FC236}">
                    <a16:creationId xmlns:a16="http://schemas.microsoft.com/office/drawing/2014/main" id="{55FC8531-0D3A-46C1-9AD9-6E8314E995B6}"/>
                  </a:ext>
                </a:extLst>
              </p:cNvPr>
              <p:cNvSpPr/>
              <p:nvPr/>
            </p:nvSpPr>
            <p:spPr>
              <a:xfrm>
                <a:off x="316154" y="3825015"/>
                <a:ext cx="3708000" cy="720000"/>
              </a:xfrm>
              <a:prstGeom prst="arc">
                <a:avLst>
                  <a:gd name="adj1" fmla="val 10826370"/>
                  <a:gd name="adj2" fmla="val 0"/>
                </a:avLst>
              </a:prstGeom>
              <a:ln w="38100">
                <a:solidFill>
                  <a:schemeClr val="tx1">
                    <a:lumMod val="50000"/>
                    <a:lumOff val="50000"/>
                  </a:schemeClr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cxnSp>
          <p:nvCxnSpPr>
            <p:cNvPr id="113" name="Straight Connector 112">
              <a:extLst>
                <a:ext uri="{FF2B5EF4-FFF2-40B4-BE49-F238E27FC236}">
                  <a16:creationId xmlns:a16="http://schemas.microsoft.com/office/drawing/2014/main" id="{C9B691CF-5EDD-43BA-8165-394D2DAC008C}"/>
                </a:ext>
              </a:extLst>
            </p:cNvPr>
            <p:cNvCxnSpPr/>
            <p:nvPr/>
          </p:nvCxnSpPr>
          <p:spPr>
            <a:xfrm>
              <a:off x="2871501" y="3612007"/>
              <a:ext cx="1368000" cy="0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4" name="Ορθογώνιο 49">
                  <a:extLst>
                    <a:ext uri="{FF2B5EF4-FFF2-40B4-BE49-F238E27FC236}">
                      <a16:creationId xmlns:a16="http://schemas.microsoft.com/office/drawing/2014/main" id="{0F6B9A3F-3F9F-491D-9A08-3FFAFF977AE6}"/>
                    </a:ext>
                  </a:extLst>
                </p:cNvPr>
                <p:cNvSpPr/>
                <p:nvPr/>
              </p:nvSpPr>
              <p:spPr>
                <a:xfrm>
                  <a:off x="4152188" y="3424384"/>
                  <a:ext cx="372348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chemeClr val="tx1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𝒚</m:t>
                        </m:r>
                      </m:oMath>
                    </m:oMathPara>
                  </a14:m>
                  <a:endParaRPr lang="el-GR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114" name="Ορθογώνιο 49">
                  <a:extLst>
                    <a:ext uri="{FF2B5EF4-FFF2-40B4-BE49-F238E27FC236}">
                      <a16:creationId xmlns:a16="http://schemas.microsoft.com/office/drawing/2014/main" id="{0F6B9A3F-3F9F-491D-9A08-3FFAFF977AE6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152188" y="3424384"/>
                  <a:ext cx="372348" cy="369332"/>
                </a:xfrm>
                <a:prstGeom prst="rect">
                  <a:avLst/>
                </a:prstGeom>
                <a:blipFill>
                  <a:blip r:embed="rId6"/>
                  <a:stretch>
                    <a:fillRect b="-15000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15" name="Group 114">
              <a:extLst>
                <a:ext uri="{FF2B5EF4-FFF2-40B4-BE49-F238E27FC236}">
                  <a16:creationId xmlns:a16="http://schemas.microsoft.com/office/drawing/2014/main" id="{95B7A288-ECA3-4A8B-ABEA-BBBBCEAF6212}"/>
                </a:ext>
              </a:extLst>
            </p:cNvPr>
            <p:cNvGrpSpPr/>
            <p:nvPr/>
          </p:nvGrpSpPr>
          <p:grpSpPr>
            <a:xfrm>
              <a:off x="316154" y="3963231"/>
              <a:ext cx="4658798" cy="369332"/>
              <a:chOff x="316154" y="3963231"/>
              <a:chExt cx="4658798" cy="369332"/>
            </a:xfrm>
          </p:grpSpPr>
          <p:cxnSp>
            <p:nvCxnSpPr>
              <p:cNvPr id="116" name="Straight Connector 115">
                <a:extLst>
                  <a:ext uri="{FF2B5EF4-FFF2-40B4-BE49-F238E27FC236}">
                    <a16:creationId xmlns:a16="http://schemas.microsoft.com/office/drawing/2014/main" id="{2924E0B2-D84E-4A8D-9C88-4A1096C91F1B}"/>
                  </a:ext>
                </a:extLst>
              </p:cNvPr>
              <p:cNvCxnSpPr/>
              <p:nvPr/>
            </p:nvCxnSpPr>
            <p:spPr>
              <a:xfrm>
                <a:off x="316154" y="4185015"/>
                <a:ext cx="3912946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17" name="Ορθογώνιο 49">
                    <a:extLst>
                      <a:ext uri="{FF2B5EF4-FFF2-40B4-BE49-F238E27FC236}">
                        <a16:creationId xmlns:a16="http://schemas.microsoft.com/office/drawing/2014/main" id="{47B9DAFE-50EA-431E-BF4F-E161164EEF87}"/>
                      </a:ext>
                    </a:extLst>
                  </p:cNvPr>
                  <p:cNvSpPr/>
                  <p:nvPr/>
                </p:nvSpPr>
                <p:spPr>
                  <a:xfrm>
                    <a:off x="4017756" y="3963231"/>
                    <a:ext cx="957196" cy="369332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𝒚</m:t>
                          </m:r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𝟎</m:t>
                          </m:r>
                        </m:oMath>
                      </m:oMathPara>
                    </a14:m>
                    <a:endParaRPr lang="el-GR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17" name="Ορθογώνιο 49">
                    <a:extLst>
                      <a:ext uri="{FF2B5EF4-FFF2-40B4-BE49-F238E27FC236}">
                        <a16:creationId xmlns:a16="http://schemas.microsoft.com/office/drawing/2014/main" id="{47B9DAFE-50EA-431E-BF4F-E161164EEF87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017756" y="3963231"/>
                    <a:ext cx="957196" cy="369332"/>
                  </a:xfrm>
                  <a:prstGeom prst="rect">
                    <a:avLst/>
                  </a:prstGeom>
                  <a:blipFill>
                    <a:blip r:embed="rId7"/>
                    <a:stretch>
                      <a:fillRect b="-13115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119" name="Group 118">
              <a:extLst>
                <a:ext uri="{FF2B5EF4-FFF2-40B4-BE49-F238E27FC236}">
                  <a16:creationId xmlns:a16="http://schemas.microsoft.com/office/drawing/2014/main" id="{A22B8A97-D0B9-47B1-B9EA-57C770C1FEA3}"/>
                </a:ext>
              </a:extLst>
            </p:cNvPr>
            <p:cNvGrpSpPr/>
            <p:nvPr/>
          </p:nvGrpSpPr>
          <p:grpSpPr>
            <a:xfrm>
              <a:off x="316154" y="1664603"/>
              <a:ext cx="4668149" cy="369332"/>
              <a:chOff x="316154" y="1664603"/>
              <a:chExt cx="4668149" cy="369332"/>
            </a:xfrm>
          </p:grpSpPr>
          <p:cxnSp>
            <p:nvCxnSpPr>
              <p:cNvPr id="120" name="Straight Connector 119">
                <a:extLst>
                  <a:ext uri="{FF2B5EF4-FFF2-40B4-BE49-F238E27FC236}">
                    <a16:creationId xmlns:a16="http://schemas.microsoft.com/office/drawing/2014/main" id="{FB4EC27D-B28F-4677-8F28-C43A80346E88}"/>
                  </a:ext>
                </a:extLst>
              </p:cNvPr>
              <p:cNvCxnSpPr/>
              <p:nvPr/>
            </p:nvCxnSpPr>
            <p:spPr>
              <a:xfrm>
                <a:off x="316154" y="1980794"/>
                <a:ext cx="3912946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21" name="Ορθογώνιο 49">
                    <a:extLst>
                      <a:ext uri="{FF2B5EF4-FFF2-40B4-BE49-F238E27FC236}">
                        <a16:creationId xmlns:a16="http://schemas.microsoft.com/office/drawing/2014/main" id="{924FBE21-FC0C-4273-97FB-2E9F7B73A3D9}"/>
                      </a:ext>
                    </a:extLst>
                  </p:cNvPr>
                  <p:cNvSpPr/>
                  <p:nvPr/>
                </p:nvSpPr>
                <p:spPr>
                  <a:xfrm>
                    <a:off x="2936342" y="1664603"/>
                    <a:ext cx="2047961" cy="369332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14:m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chemeClr val="tx1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𝒑</m:t>
                        </m:r>
                        <m:r>
                          <a:rPr lang="en-US" b="1" i="1" smtClean="0">
                            <a:solidFill>
                              <a:schemeClr val="tx1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=</m:t>
                        </m:r>
                        <m:sSub>
                          <m:sSubPr>
                            <m:ctrlPr>
                              <a:rPr lang="en-US" b="1" i="1" smtClean="0">
                                <a:solidFill>
                                  <a:schemeClr val="tx1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chemeClr val="tx1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𝒑</m:t>
                            </m:r>
                          </m:e>
                          <m:sub>
                            <m:r>
                              <a:rPr lang="en-US" b="1" i="1">
                                <a:solidFill>
                                  <a:schemeClr val="tx1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chemeClr val="tx1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         </m:t>
                        </m:r>
                        <m:r>
                          <a:rPr lang="el-GR" b="1" i="1" smtClean="0">
                            <a:solidFill>
                              <a:schemeClr val="tx1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1" i="1" smtClean="0">
                            <a:solidFill>
                              <a:schemeClr val="tx1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𝒚</m:t>
                        </m:r>
                        <m:r>
                          <a:rPr lang="en-US" b="1" i="1" smtClean="0">
                            <a:solidFill>
                              <a:schemeClr val="tx1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1" i="1" smtClean="0">
                            <a:solidFill>
                              <a:schemeClr val="tx1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𝑯</m:t>
                        </m:r>
                      </m:oMath>
                    </a14:m>
                    <a:r>
                      <a:rPr lang="en-US" dirty="0">
                        <a:solidFill>
                          <a:schemeClr val="tx1"/>
                        </a:solidFill>
                      </a:rPr>
                      <a:t> </a:t>
                    </a:r>
                    <a:endParaRPr lang="el-GR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21" name="Ορθογώνιο 49">
                    <a:extLst>
                      <a:ext uri="{FF2B5EF4-FFF2-40B4-BE49-F238E27FC236}">
                        <a16:creationId xmlns:a16="http://schemas.microsoft.com/office/drawing/2014/main" id="{924FBE21-FC0C-4273-97FB-2E9F7B73A3D9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936342" y="1664603"/>
                    <a:ext cx="2047961" cy="369332"/>
                  </a:xfrm>
                  <a:prstGeom prst="rect">
                    <a:avLst/>
                  </a:prstGeom>
                  <a:blipFill>
                    <a:blip r:embed="rId8"/>
                    <a:stretch>
                      <a:fillRect b="-13115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5" name="Ορθογώνιο 49">
                  <a:extLst>
                    <a:ext uri="{FF2B5EF4-FFF2-40B4-BE49-F238E27FC236}">
                      <a16:creationId xmlns:a16="http://schemas.microsoft.com/office/drawing/2014/main" id="{10B581EE-9973-4DCF-ADEB-E551B3F353F0}"/>
                    </a:ext>
                  </a:extLst>
                </p:cNvPr>
                <p:cNvSpPr/>
                <p:nvPr/>
              </p:nvSpPr>
              <p:spPr>
                <a:xfrm>
                  <a:off x="3625759" y="3492847"/>
                  <a:ext cx="287424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chemeClr val="tx1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𝒑</m:t>
                        </m:r>
                      </m:oMath>
                    </m:oMathPara>
                  </a14:m>
                  <a:endParaRPr lang="el-GR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125" name="Ορθογώνιο 49">
                  <a:extLst>
                    <a:ext uri="{FF2B5EF4-FFF2-40B4-BE49-F238E27FC236}">
                      <a16:creationId xmlns:a16="http://schemas.microsoft.com/office/drawing/2014/main" id="{10B581EE-9973-4DCF-ADEB-E551B3F353F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25759" y="3492847"/>
                  <a:ext cx="287424" cy="369332"/>
                </a:xfrm>
                <a:prstGeom prst="rect">
                  <a:avLst/>
                </a:prstGeom>
                <a:blipFill>
                  <a:blip r:embed="rId9"/>
                  <a:stretch>
                    <a:fillRect r="-21277" b="-13115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26" name="Group 125">
              <a:extLst>
                <a:ext uri="{FF2B5EF4-FFF2-40B4-BE49-F238E27FC236}">
                  <a16:creationId xmlns:a16="http://schemas.microsoft.com/office/drawing/2014/main" id="{37826C9A-EA5A-4374-AD69-E363B0A6981C}"/>
                </a:ext>
              </a:extLst>
            </p:cNvPr>
            <p:cNvGrpSpPr/>
            <p:nvPr/>
          </p:nvGrpSpPr>
          <p:grpSpPr>
            <a:xfrm>
              <a:off x="1603533" y="3015554"/>
              <a:ext cx="3487239" cy="369332"/>
              <a:chOff x="1603533" y="3015554"/>
              <a:chExt cx="3487239" cy="369332"/>
            </a:xfrm>
          </p:grpSpPr>
          <p:cxnSp>
            <p:nvCxnSpPr>
              <p:cNvPr id="127" name="Straight Connector 126">
                <a:extLst>
                  <a:ext uri="{FF2B5EF4-FFF2-40B4-BE49-F238E27FC236}">
                    <a16:creationId xmlns:a16="http://schemas.microsoft.com/office/drawing/2014/main" id="{B78B6716-6103-41AF-8E36-B95249E0FA5F}"/>
                  </a:ext>
                </a:extLst>
              </p:cNvPr>
              <p:cNvCxnSpPr/>
              <p:nvPr/>
            </p:nvCxnSpPr>
            <p:spPr>
              <a:xfrm>
                <a:off x="1603533" y="3340735"/>
                <a:ext cx="26640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28" name="Ορθογώνιο 49">
                    <a:extLst>
                      <a:ext uri="{FF2B5EF4-FFF2-40B4-BE49-F238E27FC236}">
                        <a16:creationId xmlns:a16="http://schemas.microsoft.com/office/drawing/2014/main" id="{2F4CADED-D1E6-4A81-A976-6F93643169DC}"/>
                      </a:ext>
                    </a:extLst>
                  </p:cNvPr>
                  <p:cNvSpPr/>
                  <p:nvPr/>
                </p:nvSpPr>
                <p:spPr>
                  <a:xfrm>
                    <a:off x="3116791" y="3015554"/>
                    <a:ext cx="1973981" cy="369332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1" i="1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𝒑</m:t>
                          </m:r>
                          <m:r>
                            <a:rPr lang="en-US" b="1" i="1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b="1" i="1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𝒅𝒑</m:t>
                          </m:r>
                          <m:r>
                            <a:rPr lang="en-US" b="1" i="1" smtClean="0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      </m:t>
                          </m:r>
                          <m:r>
                            <a:rPr lang="en-US" b="1" i="1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𝒚</m:t>
                          </m:r>
                          <m:r>
                            <a:rPr lang="en-US" b="1" i="1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b="1" i="1"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𝒅𝒚</m:t>
                          </m:r>
                        </m:oMath>
                      </m:oMathPara>
                    </a14:m>
                    <a:endParaRPr lang="el-GR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28" name="Ορθογώνιο 49">
                    <a:extLst>
                      <a:ext uri="{FF2B5EF4-FFF2-40B4-BE49-F238E27FC236}">
                        <a16:creationId xmlns:a16="http://schemas.microsoft.com/office/drawing/2014/main" id="{2F4CADED-D1E6-4A81-A976-6F93643169DC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116791" y="3015554"/>
                    <a:ext cx="1973981" cy="369332"/>
                  </a:xfrm>
                  <a:prstGeom prst="rect">
                    <a:avLst/>
                  </a:prstGeom>
                  <a:blipFill>
                    <a:blip r:embed="rId10"/>
                    <a:stretch>
                      <a:fillRect r="-309" b="-21667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32" name="TextBox 131">
                <a:extLst>
                  <a:ext uri="{FF2B5EF4-FFF2-40B4-BE49-F238E27FC236}">
                    <a16:creationId xmlns:a16="http://schemas.microsoft.com/office/drawing/2014/main" id="{30F9F9C2-B8CC-4863-8857-2E74F31691F9}"/>
                  </a:ext>
                </a:extLst>
              </p:cNvPr>
              <p:cNvSpPr txBox="1"/>
              <p:nvPr/>
            </p:nvSpPr>
            <p:spPr>
              <a:xfrm>
                <a:off x="5457975" y="2252413"/>
                <a:ext cx="884665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𝑭</m:t>
                      </m:r>
                      <m:r>
                        <a:rPr lang="en-US" sz="2000" b="1" i="1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𝒑𝑨</m:t>
                      </m:r>
                    </m:oMath>
                  </m:oMathPara>
                </a14:m>
                <a:endParaRPr lang="el-GR" sz="2000" b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132" name="TextBox 131">
                <a:extLst>
                  <a:ext uri="{FF2B5EF4-FFF2-40B4-BE49-F238E27FC236}">
                    <a16:creationId xmlns:a16="http://schemas.microsoft.com/office/drawing/2014/main" id="{30F9F9C2-B8CC-4863-8857-2E74F31691F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57975" y="2252413"/>
                <a:ext cx="884665" cy="307777"/>
              </a:xfrm>
              <a:prstGeom prst="rect">
                <a:avLst/>
              </a:prstGeom>
              <a:blipFill>
                <a:blip r:embed="rId11"/>
                <a:stretch>
                  <a:fillRect l="-6897" r="-13103" b="-4117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5" name="TextBox 134">
                <a:extLst>
                  <a:ext uri="{FF2B5EF4-FFF2-40B4-BE49-F238E27FC236}">
                    <a16:creationId xmlns:a16="http://schemas.microsoft.com/office/drawing/2014/main" id="{1495D740-3BD5-4E19-A548-E24299FE6E46}"/>
                  </a:ext>
                </a:extLst>
              </p:cNvPr>
              <p:cNvSpPr txBox="1"/>
              <p:nvPr/>
            </p:nvSpPr>
            <p:spPr>
              <a:xfrm>
                <a:off x="5456889" y="2749398"/>
                <a:ext cx="2361416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𝑭</m:t>
                      </m:r>
                      <m:r>
                        <a:rPr lang="el-GR" sz="2000" b="1" i="1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000" b="1" i="1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𝒅𝑭</m:t>
                      </m:r>
                      <m:r>
                        <a:rPr lang="en-US" sz="2000" b="1" i="1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=(</m:t>
                      </m:r>
                      <m:r>
                        <a:rPr lang="en-US" sz="2000" b="1" i="1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𝒑</m:t>
                      </m:r>
                      <m:r>
                        <a:rPr lang="en-US" sz="2000" b="1" i="1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000" b="1" i="1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𝒅𝒑</m:t>
                      </m:r>
                      <m:r>
                        <a:rPr lang="en-US" sz="2000" b="1" i="1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lang="en-US" sz="2000" b="1" i="1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𝑨</m:t>
                      </m:r>
                    </m:oMath>
                  </m:oMathPara>
                </a14:m>
                <a:endParaRPr lang="el-GR" sz="2000" b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135" name="TextBox 134">
                <a:extLst>
                  <a:ext uri="{FF2B5EF4-FFF2-40B4-BE49-F238E27FC236}">
                    <a16:creationId xmlns:a16="http://schemas.microsoft.com/office/drawing/2014/main" id="{1495D740-3BD5-4E19-A548-E24299FE6E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56889" y="2749398"/>
                <a:ext cx="2361416" cy="307777"/>
              </a:xfrm>
              <a:prstGeom prst="rect">
                <a:avLst/>
              </a:prstGeom>
              <a:blipFill>
                <a:blip r:embed="rId12"/>
                <a:stretch>
                  <a:fillRect l="-2320" t="-3922" r="-3093" b="-4313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8" name="TextBox 137">
                <a:extLst>
                  <a:ext uri="{FF2B5EF4-FFF2-40B4-BE49-F238E27FC236}">
                    <a16:creationId xmlns:a16="http://schemas.microsoft.com/office/drawing/2014/main" id="{FCDB25A6-AF98-44E3-92CF-F6E177249D66}"/>
                  </a:ext>
                </a:extLst>
              </p:cNvPr>
              <p:cNvSpPr txBox="1"/>
              <p:nvPr/>
            </p:nvSpPr>
            <p:spPr>
              <a:xfrm>
                <a:off x="5435533" y="3220294"/>
                <a:ext cx="1580369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𝒅𝒘</m:t>
                      </m:r>
                      <m:r>
                        <a:rPr lang="en-US" sz="2000" b="1" i="1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l-GR" sz="2000" b="1" i="1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𝝆</m:t>
                      </m:r>
                      <m:r>
                        <a:rPr lang="en-US" sz="2000" b="1" i="1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𝒈𝑨𝒅𝒚</m:t>
                      </m:r>
                    </m:oMath>
                  </m:oMathPara>
                </a14:m>
                <a:endParaRPr lang="el-GR" sz="2000" b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138" name="TextBox 137">
                <a:extLst>
                  <a:ext uri="{FF2B5EF4-FFF2-40B4-BE49-F238E27FC236}">
                    <a16:creationId xmlns:a16="http://schemas.microsoft.com/office/drawing/2014/main" id="{FCDB25A6-AF98-44E3-92CF-F6E177249D6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35533" y="3220294"/>
                <a:ext cx="1580369" cy="307777"/>
              </a:xfrm>
              <a:prstGeom prst="rect">
                <a:avLst/>
              </a:prstGeom>
              <a:blipFill>
                <a:blip r:embed="rId13"/>
                <a:stretch>
                  <a:fillRect l="-4247" t="-3922" r="-7336" b="-4313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0" name="Ορθογώνιο 32">
            <a:extLst>
              <a:ext uri="{FF2B5EF4-FFF2-40B4-BE49-F238E27FC236}">
                <a16:creationId xmlns:a16="http://schemas.microsoft.com/office/drawing/2014/main" id="{97C459C9-2892-4EF1-B103-9BCAB40181FB}"/>
              </a:ext>
            </a:extLst>
          </p:cNvPr>
          <p:cNvSpPr/>
          <p:nvPr/>
        </p:nvSpPr>
        <p:spPr>
          <a:xfrm>
            <a:off x="5457975" y="1530562"/>
            <a:ext cx="615477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Δυνάμεις που ασκούνται πάνω στο νοητού κυλίνδρου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O </a:t>
            </a:r>
            <a:r>
              <a:rPr 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νοητός κύλινδρος είναι σε ηρεμία:</a:t>
            </a:r>
            <a:endParaRPr lang="el-GR" sz="2000" i="1" dirty="0">
              <a:solidFill>
                <a:srgbClr val="002060"/>
              </a:solidFill>
            </a:endParaRPr>
          </a:p>
        </p:txBody>
      </p:sp>
      <p:grpSp>
        <p:nvGrpSpPr>
          <p:cNvPr id="167" name="Group 166">
            <a:extLst>
              <a:ext uri="{FF2B5EF4-FFF2-40B4-BE49-F238E27FC236}">
                <a16:creationId xmlns:a16="http://schemas.microsoft.com/office/drawing/2014/main" id="{D45B19E0-69F1-4AE1-8A7F-CFE3E7B9D068}"/>
              </a:ext>
            </a:extLst>
          </p:cNvPr>
          <p:cNvGrpSpPr/>
          <p:nvPr/>
        </p:nvGrpSpPr>
        <p:grpSpPr>
          <a:xfrm>
            <a:off x="7655859" y="2252413"/>
            <a:ext cx="3654023" cy="1333278"/>
            <a:chOff x="7655859" y="2252413"/>
            <a:chExt cx="3654023" cy="1333278"/>
          </a:xfrm>
        </p:grpSpPr>
        <p:sp>
          <p:nvSpPr>
            <p:cNvPr id="141" name="Right Brace 140">
              <a:extLst>
                <a:ext uri="{FF2B5EF4-FFF2-40B4-BE49-F238E27FC236}">
                  <a16:creationId xmlns:a16="http://schemas.microsoft.com/office/drawing/2014/main" id="{095414CC-B1F1-4F80-A3D0-03073A2875FE}"/>
                </a:ext>
              </a:extLst>
            </p:cNvPr>
            <p:cNvSpPr/>
            <p:nvPr/>
          </p:nvSpPr>
          <p:spPr>
            <a:xfrm>
              <a:off x="7655859" y="2252413"/>
              <a:ext cx="528563" cy="1333278"/>
            </a:xfrm>
            <a:prstGeom prst="rightBrace">
              <a:avLst>
                <a:gd name="adj1" fmla="val 18509"/>
                <a:gd name="adj2" fmla="val 50000"/>
              </a:avLst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144" name="Group 143">
              <a:extLst>
                <a:ext uri="{FF2B5EF4-FFF2-40B4-BE49-F238E27FC236}">
                  <a16:creationId xmlns:a16="http://schemas.microsoft.com/office/drawing/2014/main" id="{1EEFE21D-EDA8-4820-A76C-2A4E57EC0BC2}"/>
                </a:ext>
              </a:extLst>
            </p:cNvPr>
            <p:cNvGrpSpPr/>
            <p:nvPr/>
          </p:nvGrpSpPr>
          <p:grpSpPr>
            <a:xfrm>
              <a:off x="8278043" y="2686343"/>
              <a:ext cx="3031839" cy="521746"/>
              <a:chOff x="8223179" y="2686343"/>
              <a:chExt cx="3031839" cy="521746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2" name="TextBox 141">
                    <a:extLst>
                      <a:ext uri="{FF2B5EF4-FFF2-40B4-BE49-F238E27FC236}">
                        <a16:creationId xmlns:a16="http://schemas.microsoft.com/office/drawing/2014/main" id="{3208D4F6-FD96-496B-8766-6863E8E98DD1}"/>
                      </a:ext>
                    </a:extLst>
                  </p:cNvPr>
                  <p:cNvSpPr txBox="1"/>
                  <p:nvPr/>
                </p:nvSpPr>
                <p:spPr>
                  <a:xfrm>
                    <a:off x="8223179" y="2686343"/>
                    <a:ext cx="473142" cy="521746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nary>
                            <m:naryPr>
                              <m:chr m:val="∑"/>
                              <m:subHide m:val="on"/>
                              <m:supHide m:val="on"/>
                              <m:ctrlPr>
                                <a:rPr lang="en-GB" sz="1400" b="1" i="1" smtClean="0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/>
                          </m:nary>
                        </m:oMath>
                      </m:oMathPara>
                    </a14:m>
                    <a:endParaRPr lang="en-GB" sz="2000" b="1" dirty="0">
                      <a:solidFill>
                        <a:srgbClr val="000099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42" name="TextBox 141">
                    <a:extLst>
                      <a:ext uri="{FF2B5EF4-FFF2-40B4-BE49-F238E27FC236}">
                        <a16:creationId xmlns:a16="http://schemas.microsoft.com/office/drawing/2014/main" id="{3208D4F6-FD96-496B-8766-6863E8E98DD1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223179" y="2686343"/>
                    <a:ext cx="473142" cy="521746"/>
                  </a:xfrm>
                  <a:prstGeom prst="rect">
                    <a:avLst/>
                  </a:prstGeom>
                  <a:blipFill>
                    <a:blip r:embed="rId14"/>
                    <a:stretch>
                      <a:fillRect l="-137179" t="-147059" r="-146154" b="-207059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3" name="TextBox 142">
                    <a:extLst>
                      <a:ext uri="{FF2B5EF4-FFF2-40B4-BE49-F238E27FC236}">
                        <a16:creationId xmlns:a16="http://schemas.microsoft.com/office/drawing/2014/main" id="{46A6B252-4599-4BFE-B344-0D0443F2834A}"/>
                      </a:ext>
                    </a:extLst>
                  </p:cNvPr>
                  <p:cNvSpPr txBox="1"/>
                  <p:nvPr/>
                </p:nvSpPr>
                <p:spPr>
                  <a:xfrm>
                    <a:off x="8445787" y="2764786"/>
                    <a:ext cx="2809231" cy="307777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000" b="1" i="1" smtClean="0">
                              <a:solidFill>
                                <a:srgbClr val="000099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𝑭</m:t>
                          </m:r>
                          <m:r>
                            <a:rPr lang="en-US" sz="2000" b="1" i="1" smtClean="0">
                              <a:solidFill>
                                <a:srgbClr val="000099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2000" b="1" i="1" smtClean="0">
                              <a:solidFill>
                                <a:srgbClr val="000099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𝑭</m:t>
                          </m:r>
                          <m:r>
                            <a:rPr lang="en-US" sz="2000" b="1" i="1" smtClean="0">
                              <a:solidFill>
                                <a:srgbClr val="000099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−</m:t>
                          </m:r>
                          <m:d>
                            <m:dPr>
                              <m:ctrlPr>
                                <a:rPr lang="en-US" sz="2000" b="1" i="1" smtClean="0">
                                  <a:solidFill>
                                    <a:srgbClr val="000099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1" i="1" smtClean="0">
                                  <a:solidFill>
                                    <a:srgbClr val="000099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𝑭</m:t>
                              </m:r>
                              <m:r>
                                <a:rPr lang="en-US" sz="2000" b="1" i="1" smtClean="0">
                                  <a:solidFill>
                                    <a:srgbClr val="000099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000" b="1" i="1" smtClean="0">
                                  <a:solidFill>
                                    <a:srgbClr val="000099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𝒅𝑭</m:t>
                              </m:r>
                            </m:e>
                          </m:d>
                          <m:r>
                            <a:rPr lang="en-US" sz="2000" b="1" i="1" smtClean="0">
                              <a:solidFill>
                                <a:srgbClr val="000099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000" b="1" i="1" smtClean="0">
                              <a:solidFill>
                                <a:srgbClr val="000099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𝒘</m:t>
                          </m:r>
                          <m:r>
                            <a:rPr lang="en-US" sz="2000" b="1" i="1" smtClean="0">
                              <a:solidFill>
                                <a:srgbClr val="000099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=</m:t>
                          </m:r>
                        </m:oMath>
                      </m:oMathPara>
                    </a14:m>
                    <a:endParaRPr lang="en-GB" sz="2000" b="1" i="1" dirty="0">
                      <a:solidFill>
                        <a:srgbClr val="000099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endParaRPr>
                  </a:p>
                </p:txBody>
              </p:sp>
            </mc:Choice>
            <mc:Fallback xmlns="">
              <p:sp>
                <p:nvSpPr>
                  <p:cNvPr id="143" name="TextBox 142">
                    <a:extLst>
                      <a:ext uri="{FF2B5EF4-FFF2-40B4-BE49-F238E27FC236}">
                        <a16:creationId xmlns:a16="http://schemas.microsoft.com/office/drawing/2014/main" id="{46A6B252-4599-4BFE-B344-0D0443F2834A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445787" y="2764786"/>
                    <a:ext cx="2809231" cy="307777"/>
                  </a:xfrm>
                  <a:prstGeom prst="rect">
                    <a:avLst/>
                  </a:prstGeom>
                  <a:blipFill>
                    <a:blip r:embed="rId15"/>
                    <a:stretch>
                      <a:fillRect l="-1735" r="-1735" b="-18000"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45" name="TextBox 144">
                <a:extLst>
                  <a:ext uri="{FF2B5EF4-FFF2-40B4-BE49-F238E27FC236}">
                    <a16:creationId xmlns:a16="http://schemas.microsoft.com/office/drawing/2014/main" id="{FDCA0DE6-DEDE-42F9-9DCB-33A05047292C}"/>
                  </a:ext>
                </a:extLst>
              </p:cNvPr>
              <p:cNvSpPr txBox="1"/>
              <p:nvPr/>
            </p:nvSpPr>
            <p:spPr>
              <a:xfrm>
                <a:off x="11309882" y="2764785"/>
                <a:ext cx="211596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000099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en-GB" sz="2000" b="1" i="1" dirty="0">
                  <a:solidFill>
                    <a:srgbClr val="000099"/>
                  </a:solidFill>
                </a:endParaRPr>
              </a:p>
            </p:txBody>
          </p:sp>
        </mc:Choice>
        <mc:Fallback xmlns="">
          <p:sp>
            <p:nvSpPr>
              <p:cNvPr id="145" name="TextBox 144">
                <a:extLst>
                  <a:ext uri="{FF2B5EF4-FFF2-40B4-BE49-F238E27FC236}">
                    <a16:creationId xmlns:a16="http://schemas.microsoft.com/office/drawing/2014/main" id="{FDCA0DE6-DEDE-42F9-9DCB-33A0504729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09882" y="2764785"/>
                <a:ext cx="211596" cy="307777"/>
              </a:xfrm>
              <a:prstGeom prst="rect">
                <a:avLst/>
              </a:prstGeom>
              <a:blipFill>
                <a:blip r:embed="rId16"/>
                <a:stretch>
                  <a:fillRect l="-25714" r="-28571" b="-6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7" name="TextBox 146">
                <a:extLst>
                  <a:ext uri="{FF2B5EF4-FFF2-40B4-BE49-F238E27FC236}">
                    <a16:creationId xmlns:a16="http://schemas.microsoft.com/office/drawing/2014/main" id="{F3367820-68A9-40E4-9FC5-D573632B7461}"/>
                  </a:ext>
                </a:extLst>
              </p:cNvPr>
              <p:cNvSpPr txBox="1"/>
              <p:nvPr/>
            </p:nvSpPr>
            <p:spPr>
              <a:xfrm>
                <a:off x="5363266" y="3873691"/>
                <a:ext cx="4211040" cy="40011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𝒑𝑨</m:t>
                      </m:r>
                      <m:r>
                        <a:rPr lang="en-US" sz="2000" b="1" i="1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−</m:t>
                      </m:r>
                      <m:d>
                        <m:dPr>
                          <m:ctrlPr>
                            <a:rPr lang="en-US" sz="2000" b="1" i="1" smtClean="0">
                              <a:solidFill>
                                <a:srgbClr val="00206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1" i="1" smtClean="0">
                              <a:solidFill>
                                <a:srgbClr val="00206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𝒑</m:t>
                          </m:r>
                          <m:r>
                            <a:rPr lang="en-US" sz="2000" b="1" i="1" smtClean="0">
                              <a:solidFill>
                                <a:srgbClr val="00206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000" b="1" i="1" smtClean="0">
                              <a:solidFill>
                                <a:srgbClr val="00206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𝒅𝒑</m:t>
                          </m:r>
                        </m:e>
                      </m:d>
                      <m:r>
                        <a:rPr lang="en-US" sz="2000" b="1" i="1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𝑨</m:t>
                      </m:r>
                      <m:r>
                        <a:rPr lang="en-US" sz="2000" b="1" i="1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l-GR" sz="2000" b="1" i="1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𝝆</m:t>
                      </m:r>
                      <m:r>
                        <a:rPr lang="en-US" sz="2000" b="1" i="1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𝒈𝑨𝒅𝒚</m:t>
                      </m:r>
                      <m:r>
                        <a:rPr lang="en-US" sz="2000" b="1" i="1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sz="2000" b="1" i="1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000" b="0" i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    </m:t>
                      </m:r>
                      <m:r>
                        <a:rPr lang="en-US" sz="2000" b="0" i="1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47" name="TextBox 146">
                <a:extLst>
                  <a:ext uri="{FF2B5EF4-FFF2-40B4-BE49-F238E27FC236}">
                    <a16:creationId xmlns:a16="http://schemas.microsoft.com/office/drawing/2014/main" id="{F3367820-68A9-40E4-9FC5-D573632B746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63266" y="3873691"/>
                <a:ext cx="4211040" cy="400110"/>
              </a:xfrm>
              <a:prstGeom prst="rect">
                <a:avLst/>
              </a:prstGeom>
              <a:blipFill>
                <a:blip r:embed="rId17"/>
                <a:stretch>
                  <a:fillRect b="-2272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8" name="TextBox 147">
                <a:extLst>
                  <a:ext uri="{FF2B5EF4-FFF2-40B4-BE49-F238E27FC236}">
                    <a16:creationId xmlns:a16="http://schemas.microsoft.com/office/drawing/2014/main" id="{9CBBC7BF-0303-404C-BE6E-99F437A1293A}"/>
                  </a:ext>
                </a:extLst>
              </p:cNvPr>
              <p:cNvSpPr txBox="1"/>
              <p:nvPr/>
            </p:nvSpPr>
            <p:spPr>
              <a:xfrm>
                <a:off x="5363265" y="4419366"/>
                <a:ext cx="3716586" cy="40011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𝒑</m:t>
                      </m:r>
                      <m:r>
                        <a:rPr lang="en-US" sz="2000" b="1" i="1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000" b="1" i="1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𝒑</m:t>
                      </m:r>
                      <m:r>
                        <a:rPr lang="en-US" sz="2000" b="1" i="1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000" b="1" i="1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𝒅𝒑</m:t>
                      </m:r>
                      <m:r>
                        <a:rPr lang="en-US" sz="2000" b="1" i="1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l-GR" sz="2000" b="1" i="1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𝝆</m:t>
                      </m:r>
                      <m:r>
                        <a:rPr lang="en-US" sz="2000" b="1" i="1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𝒈𝒅𝒚</m:t>
                      </m:r>
                      <m:r>
                        <a:rPr lang="en-US" sz="2000" b="1" i="1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sz="2000" b="1" i="1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000" b="0" i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    </m:t>
                      </m:r>
                      <m:r>
                        <a:rPr lang="en-US" sz="2000" b="0" i="1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48" name="TextBox 147">
                <a:extLst>
                  <a:ext uri="{FF2B5EF4-FFF2-40B4-BE49-F238E27FC236}">
                    <a16:creationId xmlns:a16="http://schemas.microsoft.com/office/drawing/2014/main" id="{9CBBC7BF-0303-404C-BE6E-99F437A1293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63265" y="4419366"/>
                <a:ext cx="3716586" cy="400110"/>
              </a:xfrm>
              <a:prstGeom prst="rect">
                <a:avLst/>
              </a:prstGeom>
              <a:blipFill>
                <a:blip r:embed="rId18"/>
                <a:stretch>
                  <a:fillRect b="-2121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53" name="Group 152">
            <a:extLst>
              <a:ext uri="{FF2B5EF4-FFF2-40B4-BE49-F238E27FC236}">
                <a16:creationId xmlns:a16="http://schemas.microsoft.com/office/drawing/2014/main" id="{7A989DD9-B008-4A7A-9BBB-D0BA6B233904}"/>
              </a:ext>
            </a:extLst>
          </p:cNvPr>
          <p:cNvGrpSpPr/>
          <p:nvPr/>
        </p:nvGrpSpPr>
        <p:grpSpPr>
          <a:xfrm>
            <a:off x="5605287" y="3862179"/>
            <a:ext cx="2529679" cy="460390"/>
            <a:chOff x="5605287" y="3862179"/>
            <a:chExt cx="2529679" cy="460390"/>
          </a:xfrm>
        </p:grpSpPr>
        <p:cxnSp>
          <p:nvCxnSpPr>
            <p:cNvPr id="150" name="Straight Connector 149">
              <a:extLst>
                <a:ext uri="{FF2B5EF4-FFF2-40B4-BE49-F238E27FC236}">
                  <a16:creationId xmlns:a16="http://schemas.microsoft.com/office/drawing/2014/main" id="{5A4E8F39-462F-4A3A-8C8F-63DB8E1769D5}"/>
                </a:ext>
              </a:extLst>
            </p:cNvPr>
            <p:cNvCxnSpPr/>
            <p:nvPr/>
          </p:nvCxnSpPr>
          <p:spPr>
            <a:xfrm flipH="1">
              <a:off x="5605287" y="3862179"/>
              <a:ext cx="304639" cy="411622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1" name="Straight Connector 150">
              <a:extLst>
                <a:ext uri="{FF2B5EF4-FFF2-40B4-BE49-F238E27FC236}">
                  <a16:creationId xmlns:a16="http://schemas.microsoft.com/office/drawing/2014/main" id="{D4D43C55-D008-456A-975E-3089E290D9D6}"/>
                </a:ext>
              </a:extLst>
            </p:cNvPr>
            <p:cNvCxnSpPr/>
            <p:nvPr/>
          </p:nvCxnSpPr>
          <p:spPr>
            <a:xfrm flipH="1">
              <a:off x="7037847" y="3877419"/>
              <a:ext cx="304639" cy="411622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Straight Connector 151">
              <a:extLst>
                <a:ext uri="{FF2B5EF4-FFF2-40B4-BE49-F238E27FC236}">
                  <a16:creationId xmlns:a16="http://schemas.microsoft.com/office/drawing/2014/main" id="{5C8D0A21-FC44-4090-A3AD-6B2269932EA5}"/>
                </a:ext>
              </a:extLst>
            </p:cNvPr>
            <p:cNvCxnSpPr/>
            <p:nvPr/>
          </p:nvCxnSpPr>
          <p:spPr>
            <a:xfrm flipH="1">
              <a:off x="7830327" y="3910947"/>
              <a:ext cx="304639" cy="411622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6" name="Group 155">
            <a:extLst>
              <a:ext uri="{FF2B5EF4-FFF2-40B4-BE49-F238E27FC236}">
                <a16:creationId xmlns:a16="http://schemas.microsoft.com/office/drawing/2014/main" id="{AE3ED7D4-E069-46AF-9446-F925FF845BF1}"/>
              </a:ext>
            </a:extLst>
          </p:cNvPr>
          <p:cNvGrpSpPr/>
          <p:nvPr/>
        </p:nvGrpSpPr>
        <p:grpSpPr>
          <a:xfrm>
            <a:off x="5533023" y="4434791"/>
            <a:ext cx="758791" cy="426862"/>
            <a:chOff x="5533023" y="4434791"/>
            <a:chExt cx="758791" cy="426862"/>
          </a:xfrm>
        </p:grpSpPr>
        <p:cxnSp>
          <p:nvCxnSpPr>
            <p:cNvPr id="154" name="Straight Connector 153">
              <a:extLst>
                <a:ext uri="{FF2B5EF4-FFF2-40B4-BE49-F238E27FC236}">
                  <a16:creationId xmlns:a16="http://schemas.microsoft.com/office/drawing/2014/main" id="{8D838C76-5314-45EA-9F48-0832C227BA34}"/>
                </a:ext>
              </a:extLst>
            </p:cNvPr>
            <p:cNvCxnSpPr/>
            <p:nvPr/>
          </p:nvCxnSpPr>
          <p:spPr>
            <a:xfrm flipH="1">
              <a:off x="5533023" y="4434791"/>
              <a:ext cx="304639" cy="411622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Straight Connector 154">
              <a:extLst>
                <a:ext uri="{FF2B5EF4-FFF2-40B4-BE49-F238E27FC236}">
                  <a16:creationId xmlns:a16="http://schemas.microsoft.com/office/drawing/2014/main" id="{CB4BB68C-66C1-4D26-B0A0-F02D97CE0C59}"/>
                </a:ext>
              </a:extLst>
            </p:cNvPr>
            <p:cNvCxnSpPr/>
            <p:nvPr/>
          </p:nvCxnSpPr>
          <p:spPr>
            <a:xfrm flipH="1">
              <a:off x="5987175" y="4450031"/>
              <a:ext cx="304639" cy="411622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57" name="TextBox 156">
                <a:extLst>
                  <a:ext uri="{FF2B5EF4-FFF2-40B4-BE49-F238E27FC236}">
                    <a16:creationId xmlns:a16="http://schemas.microsoft.com/office/drawing/2014/main" id="{556DAEA0-EEFF-4A29-9FF4-FBBD8FF70F58}"/>
                  </a:ext>
                </a:extLst>
              </p:cNvPr>
              <p:cNvSpPr txBox="1"/>
              <p:nvPr/>
            </p:nvSpPr>
            <p:spPr>
              <a:xfrm>
                <a:off x="8995137" y="4395187"/>
                <a:ext cx="2526342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𝒅𝒑</m:t>
                      </m:r>
                      <m:r>
                        <a:rPr lang="en-US" sz="2400" b="1" i="1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l-GR" sz="2400" b="1" i="1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𝝆</m:t>
                      </m:r>
                      <m:r>
                        <a:rPr lang="en-US" sz="2400" b="1" i="1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𝒈𝒅𝒚</m:t>
                      </m:r>
                      <m:r>
                        <a:rPr lang="en-US" sz="2400" b="1" i="1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   ⇒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57" name="TextBox 156">
                <a:extLst>
                  <a:ext uri="{FF2B5EF4-FFF2-40B4-BE49-F238E27FC236}">
                    <a16:creationId xmlns:a16="http://schemas.microsoft.com/office/drawing/2014/main" id="{556DAEA0-EEFF-4A29-9FF4-FBBD8FF70F5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95137" y="4395187"/>
                <a:ext cx="2526342" cy="461665"/>
              </a:xfrm>
              <a:prstGeom prst="rect">
                <a:avLst/>
              </a:prstGeom>
              <a:blipFill>
                <a:blip r:embed="rId19"/>
                <a:stretch>
                  <a:fillRect l="-2174" r="-483" b="-25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8" name="TextBox 157">
                <a:extLst>
                  <a:ext uri="{FF2B5EF4-FFF2-40B4-BE49-F238E27FC236}">
                    <a16:creationId xmlns:a16="http://schemas.microsoft.com/office/drawing/2014/main" id="{FCD833E5-1BB7-48DD-A8E8-5ADC235752C2}"/>
                  </a:ext>
                </a:extLst>
              </p:cNvPr>
              <p:cNvSpPr txBox="1"/>
              <p:nvPr/>
            </p:nvSpPr>
            <p:spPr>
              <a:xfrm>
                <a:off x="1193638" y="5164770"/>
                <a:ext cx="2561535" cy="971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ctrlPr>
                            <a:rPr lang="en-GB" sz="2000" b="1" i="1" smtClean="0">
                              <a:solidFill>
                                <a:srgbClr val="000099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en-US" sz="2000" b="1" i="1" smtClean="0">
                              <a:solidFill>
                                <a:srgbClr val="000099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𝒑</m:t>
                          </m:r>
                        </m:sub>
                        <m:sup>
                          <m:sSub>
                            <m:sSubPr>
                              <m:ctrlPr>
                                <a:rPr lang="en-GB" sz="2000" b="1" i="1" smtClean="0">
                                  <a:solidFill>
                                    <a:srgbClr val="000099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solidFill>
                                    <a:srgbClr val="000099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𝒑</m:t>
                              </m:r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rgbClr val="000099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sup>
                        <m:e>
                          <m:r>
                            <a:rPr lang="en-US" sz="2000" b="1" i="1" smtClean="0">
                              <a:solidFill>
                                <a:srgbClr val="000099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𝒅𝒑</m:t>
                          </m:r>
                        </m:e>
                      </m:nary>
                      <m:r>
                        <a:rPr lang="en-US" sz="2000" b="1" i="1" smtClean="0"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limLoc m:val="undOvr"/>
                          <m:ctrlPr>
                            <a:rPr lang="en-US" sz="2000" b="1" i="1" smtClean="0">
                              <a:solidFill>
                                <a:srgbClr val="000099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en-US" sz="2000" b="1" i="1" smtClean="0">
                              <a:solidFill>
                                <a:srgbClr val="000099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𝒚</m:t>
                          </m:r>
                        </m:sub>
                        <m:sup>
                          <m:r>
                            <a:rPr lang="en-US" sz="2000" b="1" i="1" smtClean="0">
                              <a:solidFill>
                                <a:srgbClr val="000099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𝑯</m:t>
                          </m:r>
                        </m:sup>
                        <m:e>
                          <m:r>
                            <a:rPr lang="en-US" sz="2000" b="1" i="1" smtClean="0">
                              <a:solidFill>
                                <a:srgbClr val="000099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(−</m:t>
                          </m:r>
                          <m:r>
                            <a:rPr lang="el-GR" sz="2000" b="1" i="1" smtClean="0">
                              <a:solidFill>
                                <a:srgbClr val="000099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𝝆</m:t>
                          </m:r>
                          <m:r>
                            <a:rPr lang="en-US" sz="2000" b="1" i="1" smtClean="0">
                              <a:solidFill>
                                <a:srgbClr val="000099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𝒈𝒅𝒚</m:t>
                          </m:r>
                          <m:r>
                            <a:rPr lang="en-US" sz="2000" b="1" i="1" smtClean="0">
                              <a:solidFill>
                                <a:srgbClr val="000099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nary>
                      <m:r>
                        <a:rPr lang="en-US" sz="2000" b="1" i="1" smtClean="0"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GB" sz="2000" b="1" dirty="0">
                  <a:solidFill>
                    <a:srgbClr val="000099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158" name="TextBox 157">
                <a:extLst>
                  <a:ext uri="{FF2B5EF4-FFF2-40B4-BE49-F238E27FC236}">
                    <a16:creationId xmlns:a16="http://schemas.microsoft.com/office/drawing/2014/main" id="{FCD833E5-1BB7-48DD-A8E8-5ADC235752C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3638" y="5164770"/>
                <a:ext cx="2561535" cy="971997"/>
              </a:xfrm>
              <a:prstGeom prst="rect">
                <a:avLst/>
              </a:prstGeom>
              <a:blipFill>
                <a:blip r:embed="rId20"/>
                <a:stretch>
                  <a:fillRect r="-476" b="-5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63" name="Group 162">
            <a:extLst>
              <a:ext uri="{FF2B5EF4-FFF2-40B4-BE49-F238E27FC236}">
                <a16:creationId xmlns:a16="http://schemas.microsoft.com/office/drawing/2014/main" id="{34D4E85F-D8B8-41DB-8ED7-42CE88EA25BF}"/>
              </a:ext>
            </a:extLst>
          </p:cNvPr>
          <p:cNvGrpSpPr/>
          <p:nvPr/>
        </p:nvGrpSpPr>
        <p:grpSpPr>
          <a:xfrm>
            <a:off x="7321423" y="5807028"/>
            <a:ext cx="720000" cy="534685"/>
            <a:chOff x="7485299" y="5807028"/>
            <a:chExt cx="720000" cy="534685"/>
          </a:xfrm>
        </p:grpSpPr>
        <p:sp>
          <p:nvSpPr>
            <p:cNvPr id="159" name="Right Brace 158">
              <a:extLst>
                <a:ext uri="{FF2B5EF4-FFF2-40B4-BE49-F238E27FC236}">
                  <a16:creationId xmlns:a16="http://schemas.microsoft.com/office/drawing/2014/main" id="{00566729-0986-4064-A7BF-54F030C29738}"/>
                </a:ext>
              </a:extLst>
            </p:cNvPr>
            <p:cNvSpPr/>
            <p:nvPr/>
          </p:nvSpPr>
          <p:spPr>
            <a:xfrm rot="5400000" flipV="1">
              <a:off x="7719299" y="5573028"/>
              <a:ext cx="252000" cy="720000"/>
            </a:xfrm>
            <a:prstGeom prst="rightBrace">
              <a:avLst>
                <a:gd name="adj1" fmla="val 24438"/>
                <a:gd name="adj2" fmla="val 50000"/>
              </a:avLst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0" name="TextBox 159">
                  <a:extLst>
                    <a:ext uri="{FF2B5EF4-FFF2-40B4-BE49-F238E27FC236}">
                      <a16:creationId xmlns:a16="http://schemas.microsoft.com/office/drawing/2014/main" id="{83DEB0C8-1334-4281-BAF4-25CBDBD52F7D}"/>
                    </a:ext>
                  </a:extLst>
                </p:cNvPr>
                <p:cNvSpPr txBox="1"/>
                <p:nvPr/>
              </p:nvSpPr>
              <p:spPr>
                <a:xfrm>
                  <a:off x="7681821" y="6033936"/>
                  <a:ext cx="483209" cy="30777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rgbClr val="000099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000" b="1" i="1" smtClean="0">
                            <a:solidFill>
                              <a:srgbClr val="000099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𝒉</m:t>
                        </m:r>
                      </m:oMath>
                    </m:oMathPara>
                  </a14:m>
                  <a:endParaRPr lang="en-GB" sz="20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</mc:Choice>
          <mc:Fallback xmlns="">
            <p:sp>
              <p:nvSpPr>
                <p:cNvPr id="160" name="TextBox 159">
                  <a:extLst>
                    <a:ext uri="{FF2B5EF4-FFF2-40B4-BE49-F238E27FC236}">
                      <a16:creationId xmlns:a16="http://schemas.microsoft.com/office/drawing/2014/main" id="{83DEB0C8-1334-4281-BAF4-25CBDBD52F7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681821" y="6033936"/>
                  <a:ext cx="483209" cy="307777"/>
                </a:xfrm>
                <a:prstGeom prst="rect">
                  <a:avLst/>
                </a:prstGeom>
                <a:blipFill>
                  <a:blip r:embed="rId21"/>
                  <a:stretch>
                    <a:fillRect l="-6250" r="-18750" b="-18000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61" name="TextBox 160">
                <a:extLst>
                  <a:ext uri="{FF2B5EF4-FFF2-40B4-BE49-F238E27FC236}">
                    <a16:creationId xmlns:a16="http://schemas.microsoft.com/office/drawing/2014/main" id="{413A81AF-24BA-44A2-B8E4-43AC9D835613}"/>
                  </a:ext>
                </a:extLst>
              </p:cNvPr>
              <p:cNvSpPr txBox="1"/>
              <p:nvPr/>
            </p:nvSpPr>
            <p:spPr>
              <a:xfrm>
                <a:off x="3742619" y="5188212"/>
                <a:ext cx="1673279" cy="9719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l-GR" sz="2000" b="1" i="1" smtClean="0"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𝝆</m:t>
                      </m:r>
                      <m:r>
                        <a:rPr lang="en-US" sz="2000" b="1" i="1" smtClean="0"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𝒈</m:t>
                      </m:r>
                      <m:nary>
                        <m:naryPr>
                          <m:limLoc m:val="undOvr"/>
                          <m:ctrlPr>
                            <a:rPr lang="en-US" sz="2000" b="1" i="1" smtClean="0">
                              <a:solidFill>
                                <a:srgbClr val="000099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en-US" sz="2000" b="1" i="1" smtClean="0">
                              <a:solidFill>
                                <a:srgbClr val="000099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𝒚</m:t>
                          </m:r>
                        </m:sub>
                        <m:sup>
                          <m:r>
                            <a:rPr lang="en-US" sz="2000" b="1" i="1" smtClean="0">
                              <a:solidFill>
                                <a:srgbClr val="000099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𝑯</m:t>
                          </m:r>
                        </m:sup>
                        <m:e>
                          <m:r>
                            <a:rPr lang="en-US" sz="2000" b="1" i="1" smtClean="0">
                              <a:solidFill>
                                <a:srgbClr val="000099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𝒅𝒚</m:t>
                          </m:r>
                        </m:e>
                      </m:nary>
                      <m:r>
                        <a:rPr lang="en-US" sz="2000" b="1" i="1" smtClean="0"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en-US" sz="2000" b="1" i="1" smtClean="0"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n-GB" sz="2000" b="1" dirty="0">
                  <a:solidFill>
                    <a:srgbClr val="000099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161" name="TextBox 160">
                <a:extLst>
                  <a:ext uri="{FF2B5EF4-FFF2-40B4-BE49-F238E27FC236}">
                    <a16:creationId xmlns:a16="http://schemas.microsoft.com/office/drawing/2014/main" id="{413A81AF-24BA-44A2-B8E4-43AC9D83561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42619" y="5188212"/>
                <a:ext cx="1673279" cy="971997"/>
              </a:xfrm>
              <a:prstGeom prst="rect">
                <a:avLst/>
              </a:prstGeom>
              <a:blipFill>
                <a:blip r:embed="rId22"/>
                <a:stretch>
                  <a:fillRect r="-1095" b="-5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2" name="TextBox 161">
                <a:extLst>
                  <a:ext uri="{FF2B5EF4-FFF2-40B4-BE49-F238E27FC236}">
                    <a16:creationId xmlns:a16="http://schemas.microsoft.com/office/drawing/2014/main" id="{334D6724-46F1-4261-94BA-C333F406C79C}"/>
                  </a:ext>
                </a:extLst>
              </p:cNvPr>
              <p:cNvSpPr txBox="1"/>
              <p:nvPr/>
            </p:nvSpPr>
            <p:spPr>
              <a:xfrm>
                <a:off x="5605287" y="5524343"/>
                <a:ext cx="3000821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b="1" i="1" smtClean="0">
                              <a:solidFill>
                                <a:srgbClr val="000099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000099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𝒑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rgbClr val="000099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sz="2000" b="1" i="1" smtClean="0"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𝒑</m:t>
                      </m:r>
                      <m:r>
                        <a:rPr lang="en-US" sz="2000" b="1" i="1" smtClean="0"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</m:t>
                      </m:r>
                      <m:r>
                        <a:rPr lang="el-GR" sz="2000" b="1" i="1" smtClean="0"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𝝆</m:t>
                      </m:r>
                      <m:r>
                        <a:rPr lang="en-US" sz="2000" b="1" i="1" smtClean="0"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𝒈</m:t>
                      </m:r>
                      <m:d>
                        <m:dPr>
                          <m:ctrlPr>
                            <a:rPr lang="en-US" sz="2000" b="1" i="1" smtClean="0">
                              <a:solidFill>
                                <a:srgbClr val="000099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1" i="1">
                              <a:solidFill>
                                <a:srgbClr val="000099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𝑯</m:t>
                          </m:r>
                          <m:r>
                            <a:rPr lang="en-US" sz="2000" b="1" i="1">
                              <a:solidFill>
                                <a:srgbClr val="000099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000" b="1" i="1">
                              <a:solidFill>
                                <a:srgbClr val="000099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𝒚</m:t>
                          </m:r>
                        </m:e>
                      </m:d>
                      <m:r>
                        <a:rPr lang="en-US" sz="2000" b="1" i="1" smtClean="0">
                          <a:solidFill>
                            <a:srgbClr val="000099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⇒</m:t>
                      </m:r>
                    </m:oMath>
                  </m:oMathPara>
                </a14:m>
                <a:endParaRPr lang="en-GB" sz="2000" b="1" dirty="0">
                  <a:solidFill>
                    <a:srgbClr val="000099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162" name="TextBox 161">
                <a:extLst>
                  <a:ext uri="{FF2B5EF4-FFF2-40B4-BE49-F238E27FC236}">
                    <a16:creationId xmlns:a16="http://schemas.microsoft.com/office/drawing/2014/main" id="{334D6724-46F1-4261-94BA-C333F406C79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05287" y="5524343"/>
                <a:ext cx="3000821" cy="307777"/>
              </a:xfrm>
              <a:prstGeom prst="rect">
                <a:avLst/>
              </a:prstGeom>
              <a:blipFill>
                <a:blip r:embed="rId23"/>
                <a:stretch>
                  <a:fillRect l="-2033" r="-1829" b="-33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66" name="Group 165">
            <a:extLst>
              <a:ext uri="{FF2B5EF4-FFF2-40B4-BE49-F238E27FC236}">
                <a16:creationId xmlns:a16="http://schemas.microsoft.com/office/drawing/2014/main" id="{524E5387-D966-4D58-AF31-63629B45AC80}"/>
              </a:ext>
            </a:extLst>
          </p:cNvPr>
          <p:cNvGrpSpPr/>
          <p:nvPr/>
        </p:nvGrpSpPr>
        <p:grpSpPr>
          <a:xfrm>
            <a:off x="8701968" y="5497852"/>
            <a:ext cx="2106239" cy="542888"/>
            <a:chOff x="8701968" y="5497852"/>
            <a:chExt cx="2106239" cy="54288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4" name="TextBox 163">
                  <a:extLst>
                    <a:ext uri="{FF2B5EF4-FFF2-40B4-BE49-F238E27FC236}">
                      <a16:creationId xmlns:a16="http://schemas.microsoft.com/office/drawing/2014/main" id="{AA8ECBF0-A529-4AF9-BCDD-F02D53429A24}"/>
                    </a:ext>
                  </a:extLst>
                </p:cNvPr>
                <p:cNvSpPr txBox="1"/>
                <p:nvPr/>
              </p:nvSpPr>
              <p:spPr>
                <a:xfrm>
                  <a:off x="8757864" y="5521232"/>
                  <a:ext cx="1957202" cy="3693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1" smtClean="0">
                            <a:solidFill>
                              <a:srgbClr val="000099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𝒑</m:t>
                        </m:r>
                        <m:r>
                          <a:rPr lang="en-US" sz="2400" b="1" i="1" smtClean="0">
                            <a:solidFill>
                              <a:srgbClr val="000099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sSub>
                          <m:sSubPr>
                            <m:ctrlPr>
                              <a:rPr lang="en-US" sz="2400" b="1" i="1" smtClean="0">
                                <a:solidFill>
                                  <a:srgbClr val="000099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 smtClean="0">
                                <a:solidFill>
                                  <a:srgbClr val="000099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𝒑</m:t>
                            </m:r>
                          </m:e>
                          <m:sub>
                            <m:r>
                              <a:rPr lang="en-US" sz="2400" b="1" i="1" smtClean="0">
                                <a:solidFill>
                                  <a:srgbClr val="000099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  <m:r>
                          <a:rPr lang="en-US" sz="2400" b="1" i="1" smtClean="0">
                            <a:solidFill>
                              <a:srgbClr val="000099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a:rPr lang="el-GR" sz="2400" b="1" i="1" smtClean="0">
                            <a:solidFill>
                              <a:srgbClr val="000099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𝝆</m:t>
                        </m:r>
                        <m:r>
                          <a:rPr lang="en-US" sz="2400" b="1" i="1" smtClean="0">
                            <a:solidFill>
                              <a:srgbClr val="000099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𝒈𝒉</m:t>
                        </m:r>
                      </m:oMath>
                    </m:oMathPara>
                  </a14:m>
                  <a:endParaRPr lang="en-GB" sz="2400" b="1" dirty="0">
                    <a:solidFill>
                      <a:srgbClr val="000099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</mc:Choice>
          <mc:Fallback xmlns="">
            <p:sp>
              <p:nvSpPr>
                <p:cNvPr id="164" name="TextBox 163">
                  <a:extLst>
                    <a:ext uri="{FF2B5EF4-FFF2-40B4-BE49-F238E27FC236}">
                      <a16:creationId xmlns:a16="http://schemas.microsoft.com/office/drawing/2014/main" id="{AA8ECBF0-A529-4AF9-BCDD-F02D53429A2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757864" y="5521232"/>
                  <a:ext cx="1957202" cy="369332"/>
                </a:xfrm>
                <a:prstGeom prst="rect">
                  <a:avLst/>
                </a:prstGeom>
                <a:blipFill>
                  <a:blip r:embed="rId24"/>
                  <a:stretch>
                    <a:fillRect l="-4050" t="-3333" r="-6854" b="-45000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65" name="Rectangle: Rounded Corners 164">
              <a:extLst>
                <a:ext uri="{FF2B5EF4-FFF2-40B4-BE49-F238E27FC236}">
                  <a16:creationId xmlns:a16="http://schemas.microsoft.com/office/drawing/2014/main" id="{DD15DD25-C8D9-4C0E-9374-38ACBF6A102B}"/>
                </a:ext>
              </a:extLst>
            </p:cNvPr>
            <p:cNvSpPr/>
            <p:nvPr/>
          </p:nvSpPr>
          <p:spPr>
            <a:xfrm>
              <a:off x="8701968" y="5497852"/>
              <a:ext cx="2106239" cy="542888"/>
            </a:xfrm>
            <a:prstGeom prst="round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796841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" grpId="0"/>
      <p:bldP spid="135" grpId="0"/>
      <p:bldP spid="138" grpId="0"/>
      <p:bldP spid="140" grpId="0"/>
      <p:bldP spid="145" grpId="0"/>
      <p:bldP spid="147" grpId="0"/>
      <p:bldP spid="148" grpId="0"/>
      <p:bldP spid="157" grpId="0"/>
      <p:bldP spid="158" grpId="0"/>
      <p:bldP spid="161" grpId="0"/>
      <p:bldP spid="16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Ομάδα 9"/>
          <p:cNvGrpSpPr/>
          <p:nvPr/>
        </p:nvGrpSpPr>
        <p:grpSpPr>
          <a:xfrm>
            <a:off x="176564" y="2048078"/>
            <a:ext cx="11921649" cy="2331826"/>
            <a:chOff x="176564" y="1372666"/>
            <a:chExt cx="11921649" cy="2331826"/>
          </a:xfrm>
        </p:grpSpPr>
        <p:grpSp>
          <p:nvGrpSpPr>
            <p:cNvPr id="9" name="Ομάδα 8"/>
            <p:cNvGrpSpPr/>
            <p:nvPr/>
          </p:nvGrpSpPr>
          <p:grpSpPr>
            <a:xfrm>
              <a:off x="999456" y="1372666"/>
              <a:ext cx="11098757" cy="2331826"/>
              <a:chOff x="999456" y="1372666"/>
              <a:chExt cx="11098757" cy="2331826"/>
            </a:xfrm>
          </p:grpSpPr>
          <p:sp>
            <p:nvSpPr>
              <p:cNvPr id="21" name="Ορθογώνιο 20"/>
              <p:cNvSpPr/>
              <p:nvPr/>
            </p:nvSpPr>
            <p:spPr>
              <a:xfrm>
                <a:off x="999456" y="2209800"/>
                <a:ext cx="4500000" cy="1494692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7" name="Ορθογώνιο 26"/>
              <p:cNvSpPr/>
              <p:nvPr/>
            </p:nvSpPr>
            <p:spPr>
              <a:xfrm>
                <a:off x="6188965" y="1372666"/>
                <a:ext cx="5909248" cy="67710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l-GR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Η ελεύθερη στάθμη του υγρού σε κάθε επί μέρους δοχείο είναι στο ίδιο οριζόντιο επίπεδο όπου η πίεση είναι </a:t>
                </a:r>
                <a:r>
                  <a:rPr lang="en-US" sz="2000" b="1" i="1" dirty="0">
                    <a:solidFill>
                      <a:srgbClr val="0070C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</a:t>
                </a:r>
                <a:r>
                  <a:rPr lang="en-US" sz="2000" b="1" baseline="-25000" dirty="0">
                    <a:solidFill>
                      <a:srgbClr val="0070C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r>
                  <a:rPr lang="el-GR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endParaRPr lang="el-GR" i="1" dirty="0">
                  <a:solidFill>
                    <a:srgbClr val="002060"/>
                  </a:solidFill>
                </a:endParaRPr>
              </a:p>
            </p:txBody>
          </p:sp>
        </p:grpSp>
        <p:cxnSp>
          <p:nvCxnSpPr>
            <p:cNvPr id="31" name="Ευθεία γραμμή σύνδεσης 30"/>
            <p:cNvCxnSpPr/>
            <p:nvPr/>
          </p:nvCxnSpPr>
          <p:spPr>
            <a:xfrm flipV="1">
              <a:off x="581648" y="2202073"/>
              <a:ext cx="4680000" cy="0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" name="Ορθογώνιο 1"/>
                <p:cNvSpPr/>
                <p:nvPr/>
              </p:nvSpPr>
              <p:spPr>
                <a:xfrm>
                  <a:off x="176564" y="2005945"/>
                  <a:ext cx="456087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600" b="1" i="1" smtClean="0">
                                <a:solidFill>
                                  <a:schemeClr val="tx1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b="1" i="1">
                                <a:solidFill>
                                  <a:schemeClr val="tx1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𝒑</m:t>
                            </m:r>
                          </m:e>
                          <m:sub>
                            <m:r>
                              <a:rPr lang="en-US" sz="1600" b="1" i="1">
                                <a:solidFill>
                                  <a:schemeClr val="tx1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</m:oMath>
                    </m:oMathPara>
                  </a14:m>
                  <a:endParaRPr lang="el-GR" sz="16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2" name="Ορθογώνιο 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76564" y="2005945"/>
                  <a:ext cx="456087" cy="338554"/>
                </a:xfrm>
                <a:prstGeom prst="rect">
                  <a:avLst/>
                </a:prstGeom>
                <a:blipFill>
                  <a:blip r:embed="rId2"/>
                  <a:stretch>
                    <a:fillRect b="-10909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4" name="Θέση περιεχομένου 2"/>
          <p:cNvSpPr txBox="1">
            <a:spLocks/>
          </p:cNvSpPr>
          <p:nvPr/>
        </p:nvSpPr>
        <p:spPr>
          <a:xfrm>
            <a:off x="0" y="14594"/>
            <a:ext cx="12192000" cy="60466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l-GR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ΥΔΡΟΣΤΑΤΙΚΗ ΠΙΕΣΗ – Αρχή του 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Pascal</a:t>
            </a:r>
            <a:endParaRPr lang="el-GR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" name="Ομάδα 2"/>
          <p:cNvGrpSpPr/>
          <p:nvPr/>
        </p:nvGrpSpPr>
        <p:grpSpPr>
          <a:xfrm>
            <a:off x="137151" y="840369"/>
            <a:ext cx="10368058" cy="3562982"/>
            <a:chOff x="137151" y="164957"/>
            <a:chExt cx="10368058" cy="3562982"/>
          </a:xfrm>
        </p:grpSpPr>
        <p:grpSp>
          <p:nvGrpSpPr>
            <p:cNvPr id="8" name="Ομάδα 7"/>
            <p:cNvGrpSpPr/>
            <p:nvPr/>
          </p:nvGrpSpPr>
          <p:grpSpPr>
            <a:xfrm>
              <a:off x="137151" y="164957"/>
              <a:ext cx="10368058" cy="836656"/>
              <a:chOff x="137151" y="164957"/>
              <a:chExt cx="10368058" cy="836656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" name="Ορθογώνιο 4"/>
                  <p:cNvSpPr/>
                  <p:nvPr/>
                </p:nvSpPr>
                <p:spPr>
                  <a:xfrm>
                    <a:off x="4504022" y="164957"/>
                    <a:ext cx="1817549" cy="400110"/>
                  </a:xfrm>
                  <a:prstGeom prst="rect">
                    <a:avLst/>
                  </a:prstGeom>
                  <a:ln w="38100">
                    <a:noFill/>
                  </a:ln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𝒑</m:t>
                          </m:r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=</m:t>
                          </m:r>
                          <m:sSub>
                            <m:sSubPr>
                              <m:ctrlPr>
                                <a:rPr lang="en-US" sz="2000" b="1" i="1">
                                  <a:solidFill>
                                    <a:srgbClr val="0070C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>
                                  <a:solidFill>
                                    <a:srgbClr val="0070C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𝒑</m:t>
                              </m:r>
                            </m:e>
                            <m:sub>
                              <m:r>
                                <a:rPr lang="en-US" sz="2000" b="1" i="1">
                                  <a:solidFill>
                                    <a:srgbClr val="0070C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  <m:r>
                            <a:rPr lang="en-US" sz="2000" b="1" i="1" smtClean="0">
                              <a:solidFill>
                                <a:srgbClr val="0070C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l-GR" sz="2000" b="1" i="1">
                              <a:solidFill>
                                <a:srgbClr val="0070C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𝝆</m:t>
                          </m:r>
                          <m:r>
                            <a:rPr lang="en-US" sz="2000" b="1" i="1">
                              <a:solidFill>
                                <a:srgbClr val="0070C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𝒈𝒉</m:t>
                          </m:r>
                        </m:oMath>
                      </m:oMathPara>
                    </a14:m>
                    <a:endParaRPr lang="el-GR" sz="2000" b="1" dirty="0">
                      <a:solidFill>
                        <a:srgbClr val="0070C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endParaRPr>
                  </a:p>
                </p:txBody>
              </p:sp>
            </mc:Choice>
            <mc:Fallback xmlns="">
              <p:sp>
                <p:nvSpPr>
                  <p:cNvPr id="5" name="Ορθογώνιο 4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504022" y="164957"/>
                    <a:ext cx="1817549" cy="400110"/>
                  </a:xfrm>
                  <a:prstGeom prst="rect">
                    <a:avLst/>
                  </a:prstGeom>
                  <a:blipFill>
                    <a:blip r:embed="rId3"/>
                    <a:stretch>
                      <a:fillRect r="-1342" b="-23077"/>
                    </a:stretch>
                  </a:blipFill>
                  <a:ln w="38100">
                    <a:noFill/>
                  </a:ln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6" name="Ορθογώνιο 5"/>
              <p:cNvSpPr/>
              <p:nvPr/>
            </p:nvSpPr>
            <p:spPr>
              <a:xfrm>
                <a:off x="137151" y="195735"/>
                <a:ext cx="447237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Από την εξίσωση της Υδροστατικής Πίεσης</a:t>
                </a:r>
                <a:endParaRPr lang="el-GR" i="1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7" name="Ορθογώνιο 6"/>
              <p:cNvSpPr/>
              <p:nvPr/>
            </p:nvSpPr>
            <p:spPr>
              <a:xfrm>
                <a:off x="176562" y="632281"/>
                <a:ext cx="10328647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l-GR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προκύπτουν τα εξής ενδιαφέροντα συμπεράσματα σε ένα </a:t>
                </a:r>
                <a:r>
                  <a:rPr lang="el-GR" b="1" dirty="0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σύστημα συγκοινωνούντων ανοιχτών δοχείων</a:t>
                </a:r>
                <a:r>
                  <a:rPr lang="el-GR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  <a:endParaRPr lang="el-GR" i="1" dirty="0">
                  <a:solidFill>
                    <a:srgbClr val="0070C0"/>
                  </a:solidFill>
                </a:endParaRPr>
              </a:p>
            </p:txBody>
          </p:sp>
        </p:grpSp>
        <p:grpSp>
          <p:nvGrpSpPr>
            <p:cNvPr id="26" name="Ομάδα 25"/>
            <p:cNvGrpSpPr/>
            <p:nvPr/>
          </p:nvGrpSpPr>
          <p:grpSpPr>
            <a:xfrm>
              <a:off x="960165" y="1289538"/>
              <a:ext cx="4690358" cy="2438401"/>
              <a:chOff x="960165" y="1289538"/>
              <a:chExt cx="4690358" cy="2438401"/>
            </a:xfrm>
          </p:grpSpPr>
          <p:sp>
            <p:nvSpPr>
              <p:cNvPr id="24" name="Ορθογώνιο 23"/>
              <p:cNvSpPr/>
              <p:nvPr/>
            </p:nvSpPr>
            <p:spPr>
              <a:xfrm>
                <a:off x="5263661" y="2198076"/>
                <a:ext cx="386862" cy="96605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grpSp>
            <p:nvGrpSpPr>
              <p:cNvPr id="25" name="Ομάδα 24"/>
              <p:cNvGrpSpPr/>
              <p:nvPr/>
            </p:nvGrpSpPr>
            <p:grpSpPr>
              <a:xfrm>
                <a:off x="960165" y="1289538"/>
                <a:ext cx="4573128" cy="2438401"/>
                <a:chOff x="960165" y="1289538"/>
                <a:chExt cx="4573128" cy="2438401"/>
              </a:xfrm>
            </p:grpSpPr>
            <p:sp>
              <p:nvSpPr>
                <p:cNvPr id="15" name="Ελεύθερη σχεδίαση 14"/>
                <p:cNvSpPr/>
                <p:nvPr/>
              </p:nvSpPr>
              <p:spPr>
                <a:xfrm flipH="1">
                  <a:off x="2784222" y="1957754"/>
                  <a:ext cx="963784" cy="1219200"/>
                </a:xfrm>
                <a:custGeom>
                  <a:avLst/>
                  <a:gdLst>
                    <a:gd name="connsiteX0" fmla="*/ 0 w 1137139"/>
                    <a:gd name="connsiteY0" fmla="*/ 0 h 1887416"/>
                    <a:gd name="connsiteX1" fmla="*/ 11723 w 1137139"/>
                    <a:gd name="connsiteY1" fmla="*/ 1887416 h 1887416"/>
                    <a:gd name="connsiteX2" fmla="*/ 1137139 w 1137139"/>
                    <a:gd name="connsiteY2" fmla="*/ 1887416 h 1887416"/>
                    <a:gd name="connsiteX3" fmla="*/ 597877 w 1137139"/>
                    <a:gd name="connsiteY3" fmla="*/ 691662 h 1887416"/>
                    <a:gd name="connsiteX4" fmla="*/ 597877 w 1137139"/>
                    <a:gd name="connsiteY4" fmla="*/ 691662 h 1887416"/>
                    <a:gd name="connsiteX0" fmla="*/ 1129 w 1126545"/>
                    <a:gd name="connsiteY0" fmla="*/ 46892 h 1195754"/>
                    <a:gd name="connsiteX1" fmla="*/ 1129 w 1126545"/>
                    <a:gd name="connsiteY1" fmla="*/ 1195754 h 1195754"/>
                    <a:gd name="connsiteX2" fmla="*/ 1126545 w 1126545"/>
                    <a:gd name="connsiteY2" fmla="*/ 1195754 h 1195754"/>
                    <a:gd name="connsiteX3" fmla="*/ 587283 w 1126545"/>
                    <a:gd name="connsiteY3" fmla="*/ 0 h 1195754"/>
                    <a:gd name="connsiteX4" fmla="*/ 587283 w 1126545"/>
                    <a:gd name="connsiteY4" fmla="*/ 0 h 1195754"/>
                    <a:gd name="connsiteX0" fmla="*/ 0 w 1137139"/>
                    <a:gd name="connsiteY0" fmla="*/ 0 h 1219200"/>
                    <a:gd name="connsiteX1" fmla="*/ 11723 w 1137139"/>
                    <a:gd name="connsiteY1" fmla="*/ 1219200 h 1219200"/>
                    <a:gd name="connsiteX2" fmla="*/ 1137139 w 1137139"/>
                    <a:gd name="connsiteY2" fmla="*/ 1219200 h 1219200"/>
                    <a:gd name="connsiteX3" fmla="*/ 597877 w 1137139"/>
                    <a:gd name="connsiteY3" fmla="*/ 23446 h 1219200"/>
                    <a:gd name="connsiteX4" fmla="*/ 597877 w 1137139"/>
                    <a:gd name="connsiteY4" fmla="*/ 23446 h 12192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137139" h="1219200">
                      <a:moveTo>
                        <a:pt x="0" y="0"/>
                      </a:moveTo>
                      <a:cubicBezTo>
                        <a:pt x="3908" y="629139"/>
                        <a:pt x="7815" y="590061"/>
                        <a:pt x="11723" y="1219200"/>
                      </a:cubicBezTo>
                      <a:lnTo>
                        <a:pt x="1137139" y="1219200"/>
                      </a:lnTo>
                      <a:lnTo>
                        <a:pt x="597877" y="23446"/>
                      </a:lnTo>
                      <a:lnTo>
                        <a:pt x="597877" y="23446"/>
                      </a:lnTo>
                    </a:path>
                  </a:pathLst>
                </a:custGeom>
                <a:solidFill>
                  <a:schemeClr val="bg1"/>
                </a:solidFill>
                <a:ln w="57150" cmpd="sng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9" name="Ελεύθερη σχεδίαση 18"/>
                <p:cNvSpPr/>
                <p:nvPr/>
              </p:nvSpPr>
              <p:spPr>
                <a:xfrm>
                  <a:off x="4126523" y="1959085"/>
                  <a:ext cx="797169" cy="1260000"/>
                </a:xfrm>
                <a:custGeom>
                  <a:avLst/>
                  <a:gdLst>
                    <a:gd name="connsiteX0" fmla="*/ 0 w 797169"/>
                    <a:gd name="connsiteY0" fmla="*/ 0 h 1230923"/>
                    <a:gd name="connsiteX1" fmla="*/ 11723 w 797169"/>
                    <a:gd name="connsiteY1" fmla="*/ 1230923 h 1230923"/>
                    <a:gd name="connsiteX2" fmla="*/ 375139 w 797169"/>
                    <a:gd name="connsiteY2" fmla="*/ 1219200 h 1230923"/>
                    <a:gd name="connsiteX3" fmla="*/ 797169 w 797169"/>
                    <a:gd name="connsiteY3" fmla="*/ 11723 h 123092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797169" h="1230923">
                      <a:moveTo>
                        <a:pt x="0" y="0"/>
                      </a:moveTo>
                      <a:lnTo>
                        <a:pt x="11723" y="1230923"/>
                      </a:lnTo>
                      <a:lnTo>
                        <a:pt x="375139" y="1219200"/>
                      </a:lnTo>
                      <a:lnTo>
                        <a:pt x="797169" y="11723"/>
                      </a:lnTo>
                    </a:path>
                  </a:pathLst>
                </a:custGeom>
                <a:solidFill>
                  <a:schemeClr val="bg1"/>
                </a:solidFill>
                <a:ln w="57150" cmpd="sng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0" name="Ελεύθερη σχεδίαση 19"/>
                <p:cNvSpPr/>
                <p:nvPr/>
              </p:nvSpPr>
              <p:spPr>
                <a:xfrm>
                  <a:off x="960165" y="1324709"/>
                  <a:ext cx="4573128" cy="2403230"/>
                </a:xfrm>
                <a:custGeom>
                  <a:avLst/>
                  <a:gdLst>
                    <a:gd name="connsiteX0" fmla="*/ 0 w 4607169"/>
                    <a:gd name="connsiteY0" fmla="*/ 0 h 2414953"/>
                    <a:gd name="connsiteX1" fmla="*/ 35169 w 4607169"/>
                    <a:gd name="connsiteY1" fmla="*/ 2414953 h 2414953"/>
                    <a:gd name="connsiteX2" fmla="*/ 4607169 w 4607169"/>
                    <a:gd name="connsiteY2" fmla="*/ 2414953 h 2414953"/>
                    <a:gd name="connsiteX3" fmla="*/ 4607169 w 4607169"/>
                    <a:gd name="connsiteY3" fmla="*/ 1875692 h 2414953"/>
                    <a:gd name="connsiteX4" fmla="*/ 4267200 w 4607169"/>
                    <a:gd name="connsiteY4" fmla="*/ 1887415 h 2414953"/>
                    <a:gd name="connsiteX5" fmla="*/ 4243754 w 4607169"/>
                    <a:gd name="connsiteY5" fmla="*/ 668215 h 2414953"/>
                    <a:gd name="connsiteX0" fmla="*/ 0 w 4583723"/>
                    <a:gd name="connsiteY0" fmla="*/ 0 h 2403230"/>
                    <a:gd name="connsiteX1" fmla="*/ 11723 w 4583723"/>
                    <a:gd name="connsiteY1" fmla="*/ 2403230 h 2403230"/>
                    <a:gd name="connsiteX2" fmla="*/ 4583723 w 4583723"/>
                    <a:gd name="connsiteY2" fmla="*/ 2403230 h 2403230"/>
                    <a:gd name="connsiteX3" fmla="*/ 4583723 w 4583723"/>
                    <a:gd name="connsiteY3" fmla="*/ 1863969 h 2403230"/>
                    <a:gd name="connsiteX4" fmla="*/ 4243754 w 4583723"/>
                    <a:gd name="connsiteY4" fmla="*/ 1875692 h 2403230"/>
                    <a:gd name="connsiteX5" fmla="*/ 4220308 w 4583723"/>
                    <a:gd name="connsiteY5" fmla="*/ 656492 h 2403230"/>
                    <a:gd name="connsiteX0" fmla="*/ 12243 w 4572520"/>
                    <a:gd name="connsiteY0" fmla="*/ 0 h 2414953"/>
                    <a:gd name="connsiteX1" fmla="*/ 520 w 4572520"/>
                    <a:gd name="connsiteY1" fmla="*/ 2414953 h 2414953"/>
                    <a:gd name="connsiteX2" fmla="*/ 4572520 w 4572520"/>
                    <a:gd name="connsiteY2" fmla="*/ 2414953 h 2414953"/>
                    <a:gd name="connsiteX3" fmla="*/ 4572520 w 4572520"/>
                    <a:gd name="connsiteY3" fmla="*/ 1875692 h 2414953"/>
                    <a:gd name="connsiteX4" fmla="*/ 4232551 w 4572520"/>
                    <a:gd name="connsiteY4" fmla="*/ 1887415 h 2414953"/>
                    <a:gd name="connsiteX5" fmla="*/ 4209105 w 4572520"/>
                    <a:gd name="connsiteY5" fmla="*/ 668215 h 2414953"/>
                    <a:gd name="connsiteX0" fmla="*/ 12243 w 4572520"/>
                    <a:gd name="connsiteY0" fmla="*/ 0 h 2414953"/>
                    <a:gd name="connsiteX1" fmla="*/ 520 w 4572520"/>
                    <a:gd name="connsiteY1" fmla="*/ 2414953 h 2414953"/>
                    <a:gd name="connsiteX2" fmla="*/ 4572520 w 4572520"/>
                    <a:gd name="connsiteY2" fmla="*/ 2414953 h 2414953"/>
                    <a:gd name="connsiteX3" fmla="*/ 4572520 w 4572520"/>
                    <a:gd name="connsiteY3" fmla="*/ 1875692 h 2414953"/>
                    <a:gd name="connsiteX4" fmla="*/ 4232551 w 4572520"/>
                    <a:gd name="connsiteY4" fmla="*/ 1887415 h 2414953"/>
                    <a:gd name="connsiteX5" fmla="*/ 4209105 w 4572520"/>
                    <a:gd name="connsiteY5" fmla="*/ 668215 h 2414953"/>
                    <a:gd name="connsiteX0" fmla="*/ 1127 w 4573128"/>
                    <a:gd name="connsiteY0" fmla="*/ 0 h 2403230"/>
                    <a:gd name="connsiteX1" fmla="*/ 1128 w 4573128"/>
                    <a:gd name="connsiteY1" fmla="*/ 2403230 h 2403230"/>
                    <a:gd name="connsiteX2" fmla="*/ 4573128 w 4573128"/>
                    <a:gd name="connsiteY2" fmla="*/ 2403230 h 2403230"/>
                    <a:gd name="connsiteX3" fmla="*/ 4573128 w 4573128"/>
                    <a:gd name="connsiteY3" fmla="*/ 1863969 h 2403230"/>
                    <a:gd name="connsiteX4" fmla="*/ 4233159 w 4573128"/>
                    <a:gd name="connsiteY4" fmla="*/ 1875692 h 2403230"/>
                    <a:gd name="connsiteX5" fmla="*/ 4209713 w 4573128"/>
                    <a:gd name="connsiteY5" fmla="*/ 656492 h 2403230"/>
                    <a:gd name="connsiteX0" fmla="*/ 1127 w 4573128"/>
                    <a:gd name="connsiteY0" fmla="*/ 0 h 2403230"/>
                    <a:gd name="connsiteX1" fmla="*/ 1128 w 4573128"/>
                    <a:gd name="connsiteY1" fmla="*/ 2403230 h 2403230"/>
                    <a:gd name="connsiteX2" fmla="*/ 4573128 w 4573128"/>
                    <a:gd name="connsiteY2" fmla="*/ 2403230 h 2403230"/>
                    <a:gd name="connsiteX3" fmla="*/ 4573128 w 4573128"/>
                    <a:gd name="connsiteY3" fmla="*/ 1863969 h 2403230"/>
                    <a:gd name="connsiteX4" fmla="*/ 4233159 w 4573128"/>
                    <a:gd name="connsiteY4" fmla="*/ 1875692 h 2403230"/>
                    <a:gd name="connsiteX5" fmla="*/ 4256605 w 4573128"/>
                    <a:gd name="connsiteY5" fmla="*/ 644769 h 2403230"/>
                    <a:gd name="connsiteX0" fmla="*/ 1127 w 4573128"/>
                    <a:gd name="connsiteY0" fmla="*/ 0 h 2403230"/>
                    <a:gd name="connsiteX1" fmla="*/ 1128 w 4573128"/>
                    <a:gd name="connsiteY1" fmla="*/ 2403230 h 2403230"/>
                    <a:gd name="connsiteX2" fmla="*/ 4573128 w 4573128"/>
                    <a:gd name="connsiteY2" fmla="*/ 2403230 h 2403230"/>
                    <a:gd name="connsiteX3" fmla="*/ 4573128 w 4573128"/>
                    <a:gd name="connsiteY3" fmla="*/ 1863969 h 2403230"/>
                    <a:gd name="connsiteX4" fmla="*/ 4233159 w 4573128"/>
                    <a:gd name="connsiteY4" fmla="*/ 1875692 h 2403230"/>
                    <a:gd name="connsiteX5" fmla="*/ 4256605 w 4573128"/>
                    <a:gd name="connsiteY5" fmla="*/ 644769 h 2403230"/>
                    <a:gd name="connsiteX0" fmla="*/ 1127 w 4573128"/>
                    <a:gd name="connsiteY0" fmla="*/ 0 h 2403230"/>
                    <a:gd name="connsiteX1" fmla="*/ 1128 w 4573128"/>
                    <a:gd name="connsiteY1" fmla="*/ 2403230 h 2403230"/>
                    <a:gd name="connsiteX2" fmla="*/ 4573128 w 4573128"/>
                    <a:gd name="connsiteY2" fmla="*/ 2403230 h 2403230"/>
                    <a:gd name="connsiteX3" fmla="*/ 4573128 w 4573128"/>
                    <a:gd name="connsiteY3" fmla="*/ 1863969 h 2403230"/>
                    <a:gd name="connsiteX4" fmla="*/ 4233159 w 4573128"/>
                    <a:gd name="connsiteY4" fmla="*/ 1875692 h 2403230"/>
                    <a:gd name="connsiteX5" fmla="*/ 4209713 w 4573128"/>
                    <a:gd name="connsiteY5" fmla="*/ 656492 h 2403230"/>
                    <a:gd name="connsiteX0" fmla="*/ 1127 w 4573128"/>
                    <a:gd name="connsiteY0" fmla="*/ 0 h 2403230"/>
                    <a:gd name="connsiteX1" fmla="*/ 1128 w 4573128"/>
                    <a:gd name="connsiteY1" fmla="*/ 2403230 h 2403230"/>
                    <a:gd name="connsiteX2" fmla="*/ 4573128 w 4573128"/>
                    <a:gd name="connsiteY2" fmla="*/ 2403230 h 2403230"/>
                    <a:gd name="connsiteX3" fmla="*/ 4573128 w 4573128"/>
                    <a:gd name="connsiteY3" fmla="*/ 1863969 h 2403230"/>
                    <a:gd name="connsiteX4" fmla="*/ 4233159 w 4573128"/>
                    <a:gd name="connsiteY4" fmla="*/ 1875692 h 2403230"/>
                    <a:gd name="connsiteX5" fmla="*/ 4268328 w 4573128"/>
                    <a:gd name="connsiteY5" fmla="*/ 656492 h 2403230"/>
                    <a:gd name="connsiteX0" fmla="*/ 1127 w 4573128"/>
                    <a:gd name="connsiteY0" fmla="*/ 0 h 2403230"/>
                    <a:gd name="connsiteX1" fmla="*/ 1128 w 4573128"/>
                    <a:gd name="connsiteY1" fmla="*/ 2403230 h 2403230"/>
                    <a:gd name="connsiteX2" fmla="*/ 4573128 w 4573128"/>
                    <a:gd name="connsiteY2" fmla="*/ 2403230 h 2403230"/>
                    <a:gd name="connsiteX3" fmla="*/ 4573128 w 4573128"/>
                    <a:gd name="connsiteY3" fmla="*/ 1863969 h 2403230"/>
                    <a:gd name="connsiteX4" fmla="*/ 4280051 w 4573128"/>
                    <a:gd name="connsiteY4" fmla="*/ 1875692 h 2403230"/>
                    <a:gd name="connsiteX5" fmla="*/ 4268328 w 4573128"/>
                    <a:gd name="connsiteY5" fmla="*/ 656492 h 240323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4573128" h="2403230">
                      <a:moveTo>
                        <a:pt x="1127" y="0"/>
                      </a:moveTo>
                      <a:cubicBezTo>
                        <a:pt x="5035" y="801077"/>
                        <a:pt x="-2780" y="1602153"/>
                        <a:pt x="1128" y="2403230"/>
                      </a:cubicBezTo>
                      <a:lnTo>
                        <a:pt x="4573128" y="2403230"/>
                      </a:lnTo>
                      <a:lnTo>
                        <a:pt x="4573128" y="1863969"/>
                      </a:lnTo>
                      <a:lnTo>
                        <a:pt x="4280051" y="1875692"/>
                      </a:lnTo>
                      <a:lnTo>
                        <a:pt x="4268328" y="656492"/>
                      </a:lnTo>
                    </a:path>
                  </a:pathLst>
                </a:custGeom>
                <a:noFill/>
                <a:ln w="57150" cmpd="sng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4" name="Ελεύθερη σχεδίαση 13"/>
                <p:cNvSpPr/>
                <p:nvPr/>
              </p:nvSpPr>
              <p:spPr>
                <a:xfrm>
                  <a:off x="1591400" y="1289538"/>
                  <a:ext cx="978873" cy="1887416"/>
                </a:xfrm>
                <a:custGeom>
                  <a:avLst/>
                  <a:gdLst>
                    <a:gd name="connsiteX0" fmla="*/ 0 w 1137139"/>
                    <a:gd name="connsiteY0" fmla="*/ 0 h 1887416"/>
                    <a:gd name="connsiteX1" fmla="*/ 11723 w 1137139"/>
                    <a:gd name="connsiteY1" fmla="*/ 1887416 h 1887416"/>
                    <a:gd name="connsiteX2" fmla="*/ 1137139 w 1137139"/>
                    <a:gd name="connsiteY2" fmla="*/ 1887416 h 1887416"/>
                    <a:gd name="connsiteX3" fmla="*/ 597877 w 1137139"/>
                    <a:gd name="connsiteY3" fmla="*/ 691662 h 1887416"/>
                    <a:gd name="connsiteX4" fmla="*/ 597877 w 1137139"/>
                    <a:gd name="connsiteY4" fmla="*/ 691662 h 18874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137139" h="1887416">
                      <a:moveTo>
                        <a:pt x="0" y="0"/>
                      </a:moveTo>
                      <a:cubicBezTo>
                        <a:pt x="3908" y="629139"/>
                        <a:pt x="7815" y="1258277"/>
                        <a:pt x="11723" y="1887416"/>
                      </a:cubicBezTo>
                      <a:lnTo>
                        <a:pt x="1137139" y="1887416"/>
                      </a:lnTo>
                      <a:lnTo>
                        <a:pt x="597877" y="691662"/>
                      </a:lnTo>
                      <a:lnTo>
                        <a:pt x="597877" y="691662"/>
                      </a:lnTo>
                    </a:path>
                  </a:pathLst>
                </a:custGeom>
                <a:solidFill>
                  <a:schemeClr val="bg1"/>
                </a:solidFill>
                <a:ln w="57150" cmpd="sng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</p:grpSp>
      </p:grpSp>
      <p:sp>
        <p:nvSpPr>
          <p:cNvPr id="32" name="Ορθογώνιο 31"/>
          <p:cNvSpPr/>
          <p:nvPr/>
        </p:nvSpPr>
        <p:spPr>
          <a:xfrm>
            <a:off x="6200689" y="4090278"/>
            <a:ext cx="589752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Μια μεταβολή στην πίεση σε ένα σημείο ενός ασυμπίεστου ρευστού εμφανίζεται αμετάβλητη σε όλα τα σημεία του ρευστού   </a:t>
            </a:r>
            <a:r>
              <a:rPr lang="el-GR" b="1" dirty="0">
                <a:solidFill>
                  <a:srgbClr val="3333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(Αρχή του </a:t>
            </a:r>
            <a:r>
              <a:rPr lang="en-US" b="1" dirty="0">
                <a:solidFill>
                  <a:srgbClr val="3333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Pascal)</a:t>
            </a:r>
            <a:r>
              <a:rPr lang="el-GR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l-GR" i="1" dirty="0">
              <a:solidFill>
                <a:srgbClr val="002060"/>
              </a:solidFill>
            </a:endParaRPr>
          </a:p>
        </p:txBody>
      </p:sp>
      <p:grpSp>
        <p:nvGrpSpPr>
          <p:cNvPr id="11" name="Ομάδα 10"/>
          <p:cNvGrpSpPr/>
          <p:nvPr/>
        </p:nvGrpSpPr>
        <p:grpSpPr>
          <a:xfrm>
            <a:off x="195648" y="2958209"/>
            <a:ext cx="11902565" cy="1348435"/>
            <a:chOff x="195648" y="2282797"/>
            <a:chExt cx="11902565" cy="1348435"/>
          </a:xfrm>
        </p:grpSpPr>
        <p:sp>
          <p:nvSpPr>
            <p:cNvPr id="28" name="Ορθογώνιο 27"/>
            <p:cNvSpPr/>
            <p:nvPr/>
          </p:nvSpPr>
          <p:spPr>
            <a:xfrm>
              <a:off x="6200688" y="2282797"/>
              <a:ext cx="5897525" cy="9233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Η πίεση είναι η ίδια σε όλα τα σημεία ενός οριζόντιου νοητού επιπέδου μέσα σε ένα υγρό συγκοινωνούντων δοχείων που βρίσκεται σε υδροστατική ισορροπία.</a:t>
              </a:r>
              <a:endParaRPr lang="el-GR" i="1" dirty="0">
                <a:solidFill>
                  <a:srgbClr val="002060"/>
                </a:solidFill>
              </a:endParaRPr>
            </a:p>
          </p:txBody>
        </p:sp>
        <p:cxnSp>
          <p:nvCxnSpPr>
            <p:cNvPr id="30" name="Ευθεία γραμμή σύνδεσης 29"/>
            <p:cNvCxnSpPr/>
            <p:nvPr/>
          </p:nvCxnSpPr>
          <p:spPr>
            <a:xfrm flipV="1">
              <a:off x="581648" y="2675260"/>
              <a:ext cx="4680000" cy="0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Ορθογώνιο 21"/>
                <p:cNvSpPr/>
                <p:nvPr/>
              </p:nvSpPr>
              <p:spPr>
                <a:xfrm>
                  <a:off x="195648" y="2465103"/>
                  <a:ext cx="456086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600" b="1" i="1" smtClean="0">
                                <a:solidFill>
                                  <a:schemeClr val="tx1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b="1" i="1">
                                <a:solidFill>
                                  <a:schemeClr val="tx1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𝒑</m:t>
                            </m:r>
                          </m:e>
                          <m:sub>
                            <m:r>
                              <a:rPr lang="el-GR" sz="1600" b="1" i="1" smtClean="0">
                                <a:solidFill>
                                  <a:schemeClr val="tx1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oMath>
                    </m:oMathPara>
                  </a14:m>
                  <a:endParaRPr lang="el-GR" sz="16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22" name="Ορθογώνιο 2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95648" y="2465103"/>
                  <a:ext cx="456086" cy="338554"/>
                </a:xfrm>
                <a:prstGeom prst="rect">
                  <a:avLst/>
                </a:prstGeom>
                <a:blipFill>
                  <a:blip r:embed="rId4"/>
                  <a:stretch>
                    <a:fillRect b="-10714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34" name="Ευθεία γραμμή σύνδεσης 33"/>
            <p:cNvCxnSpPr/>
            <p:nvPr/>
          </p:nvCxnSpPr>
          <p:spPr>
            <a:xfrm flipV="1">
              <a:off x="578183" y="3513461"/>
              <a:ext cx="4968000" cy="0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5" name="Ορθογώνιο 34"/>
                <p:cNvSpPr/>
                <p:nvPr/>
              </p:nvSpPr>
              <p:spPr>
                <a:xfrm>
                  <a:off x="209673" y="3292678"/>
                  <a:ext cx="456086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600" b="1" i="1" smtClean="0">
                                <a:solidFill>
                                  <a:schemeClr val="tx1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b="1" i="1">
                                <a:solidFill>
                                  <a:schemeClr val="tx1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𝒑</m:t>
                            </m:r>
                          </m:e>
                          <m:sub>
                            <m:r>
                              <a:rPr lang="el-GR" sz="1600" b="1" i="1" smtClean="0">
                                <a:solidFill>
                                  <a:schemeClr val="tx1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oMath>
                    </m:oMathPara>
                  </a14:m>
                  <a:endParaRPr lang="el-GR" sz="16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35" name="Ορθογώνιο 3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09673" y="3292678"/>
                  <a:ext cx="456086" cy="338554"/>
                </a:xfrm>
                <a:prstGeom prst="rect">
                  <a:avLst/>
                </a:prstGeom>
                <a:blipFill>
                  <a:blip r:embed="rId5"/>
                  <a:stretch>
                    <a:fillRect b="-10909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186650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</p:bld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3350</TotalTime>
  <Words>2702</Words>
  <Application>Microsoft Office PowerPoint</Application>
  <PresentationFormat>Widescreen</PresentationFormat>
  <Paragraphs>496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Calibri</vt:lpstr>
      <vt:lpstr>Calibri Light</vt:lpstr>
      <vt:lpstr>Cambria Math</vt:lpstr>
      <vt:lpstr>Times New Roman</vt:lpstr>
      <vt:lpstr>Θέμα του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Sideris</dc:creator>
  <cp:lastModifiedBy>ΑΙΚΑΤΕΡΙΝΗ ΣΙΔΕΡΗ</cp:lastModifiedBy>
  <cp:revision>256</cp:revision>
  <dcterms:created xsi:type="dcterms:W3CDTF">2021-01-04T22:47:57Z</dcterms:created>
  <dcterms:modified xsi:type="dcterms:W3CDTF">2022-01-11T23:14:00Z</dcterms:modified>
</cp:coreProperties>
</file>