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274" r:id="rId4"/>
    <p:sldId id="280" r:id="rId5"/>
    <p:sldId id="279" r:id="rId6"/>
    <p:sldId id="273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ABDB77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19D9A-E37E-4303-B09C-5485BA1CE5AD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73FA9-792C-40C2-86A6-6DB0F2F59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353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3FA9-792C-40C2-86A6-6DB0F2F59B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0958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990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532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37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73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600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689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8442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79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64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506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5032B-54FE-4BCD-A657-5436905E4615}" type="datetimeFigureOut">
              <a:rPr lang="el-GR" smtClean="0"/>
              <a:t>9/4/2019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2E649-CEAA-495D-8116-279D8B067E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823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14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             </a:t>
            </a: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Πρόγραμμα Ειδίκευσης </a:t>
            </a:r>
            <a:b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</a:b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 στη Συμβουλευτική </a:t>
            </a:r>
            <a:b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</a:b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και </a:t>
            </a:r>
            <a:b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</a:br>
            <a:r>
              <a:rPr lang="el-GR" sz="16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                                                                              στον Προσανατολισμό</a:t>
            </a:r>
            <a:endParaRPr lang="el-GR" sz="1600" dirty="0">
              <a:solidFill>
                <a:srgbClr val="00808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2736303" cy="1584176"/>
          </a:xfrm>
        </p:spPr>
      </p:pic>
      <p:sp>
        <p:nvSpPr>
          <p:cNvPr id="6" name="TextBox 5"/>
          <p:cNvSpPr txBox="1"/>
          <p:nvPr/>
        </p:nvSpPr>
        <p:spPr>
          <a:xfrm>
            <a:off x="611560" y="2204864"/>
            <a:ext cx="8280920" cy="4585871"/>
          </a:xfrm>
          <a:prstGeom prst="rect">
            <a:avLst/>
          </a:prstGeom>
          <a:gradFill>
            <a:gsLst>
              <a:gs pos="99000">
                <a:srgbClr val="FFFFFF"/>
              </a:gs>
              <a:gs pos="100000">
                <a:srgbClr val="7D8496"/>
              </a:gs>
              <a:gs pos="79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endParaRPr lang="el-GR" dirty="0" smtClean="0"/>
          </a:p>
          <a:p>
            <a:endParaRPr lang="el-GR" dirty="0"/>
          </a:p>
          <a:p>
            <a:pPr algn="ctr"/>
            <a:endParaRPr lang="el-GR" sz="2000" b="1" i="1" dirty="0" smtClean="0"/>
          </a:p>
          <a:p>
            <a:pPr algn="ctr"/>
            <a:r>
              <a:rPr lang="el-GR" sz="2000" b="1" i="1" dirty="0" smtClean="0"/>
              <a:t>Συμβουλευτική Κοινωνικά Ευάλωτων Ομάδων</a:t>
            </a:r>
          </a:p>
          <a:p>
            <a:pPr algn="ctr"/>
            <a:endParaRPr lang="el-GR" sz="2000" b="1" i="1" dirty="0" smtClean="0"/>
          </a:p>
          <a:p>
            <a:pPr algn="ctr"/>
            <a:r>
              <a:rPr lang="el-GR" sz="2000" b="1" i="1" dirty="0" smtClean="0"/>
              <a:t>(Διαπολιτισμική Συμβουλευτική , Μειονότητες, ΑΜΕΑ κλπ)</a:t>
            </a:r>
          </a:p>
          <a:p>
            <a:endParaRPr lang="el-GR" sz="2000" b="1" i="1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n-US" sz="1200" i="1" dirty="0" smtClean="0">
              <a:solidFill>
                <a:srgbClr val="008080"/>
              </a:solidFill>
            </a:endParaRPr>
          </a:p>
          <a:p>
            <a:r>
              <a:rPr lang="el-GR" sz="1200" i="1" dirty="0" smtClean="0">
                <a:solidFill>
                  <a:srgbClr val="008080"/>
                </a:solidFill>
              </a:rPr>
              <a:t>Δρ. Ευανθία </a:t>
            </a:r>
            <a:r>
              <a:rPr lang="el-GR" sz="1200" i="1" dirty="0" err="1" smtClean="0">
                <a:solidFill>
                  <a:srgbClr val="008080"/>
                </a:solidFill>
              </a:rPr>
              <a:t>Τσαλίκη</a:t>
            </a:r>
            <a:endParaRPr lang="el-GR" sz="1200" i="1" dirty="0" smtClean="0">
              <a:solidFill>
                <a:srgbClr val="008080"/>
              </a:solidFill>
            </a:endParaRPr>
          </a:p>
          <a:p>
            <a:r>
              <a:rPr lang="en-US" sz="1200" i="1" dirty="0" smtClean="0">
                <a:solidFill>
                  <a:srgbClr val="008080"/>
                </a:solidFill>
              </a:rPr>
              <a:t>PhD in Intercultural Education, UCL Institute of Education, University of London</a:t>
            </a:r>
            <a:endParaRPr lang="el-GR" sz="1200" i="1" dirty="0" smtClean="0">
              <a:solidFill>
                <a:srgbClr val="008080"/>
              </a:solidFill>
            </a:endParaRPr>
          </a:p>
          <a:p>
            <a:r>
              <a:rPr lang="en-US" sz="1200" i="1" dirty="0" smtClean="0">
                <a:solidFill>
                  <a:srgbClr val="008080"/>
                </a:solidFill>
              </a:rPr>
              <a:t>Honorary research associate, International Centre for Intercultural Studies,</a:t>
            </a:r>
            <a:r>
              <a:rPr lang="en-US" sz="1200" i="1" dirty="0">
                <a:solidFill>
                  <a:srgbClr val="008080"/>
                </a:solidFill>
              </a:rPr>
              <a:t> UCL Institute of Education, University of London</a:t>
            </a:r>
            <a:r>
              <a:rPr lang="en-US" sz="1200" i="1" dirty="0" smtClean="0">
                <a:solidFill>
                  <a:srgbClr val="008080"/>
                </a:solidFill>
              </a:rPr>
              <a:t>  </a:t>
            </a:r>
            <a:endParaRPr lang="el-GR" sz="1200" i="1" dirty="0" smtClean="0">
              <a:solidFill>
                <a:srgbClr val="008080"/>
              </a:solidFill>
            </a:endParaRP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691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1400" b="1" i="1" dirty="0" smtClean="0">
                <a:solidFill>
                  <a:srgbClr val="008080"/>
                </a:solidFill>
              </a:rPr>
              <a:t>Συμβουλευτική </a:t>
            </a:r>
            <a:r>
              <a:rPr lang="el-GR" sz="1400" b="1" i="1" dirty="0" smtClean="0">
                <a:solidFill>
                  <a:srgbClr val="008080"/>
                </a:solidFill>
              </a:rPr>
              <a:t>με την οπτική του φύλου</a:t>
            </a:r>
            <a:r>
              <a:rPr lang="el-GR" sz="2000" b="1" i="1" dirty="0" smtClean="0">
                <a:solidFill>
                  <a:srgbClr val="008080"/>
                </a:solidFill>
              </a:rPr>
              <a:t/>
            </a:r>
            <a:br>
              <a:rPr lang="el-GR" sz="2000" b="1" i="1" dirty="0" smtClean="0">
                <a:solidFill>
                  <a:srgbClr val="008080"/>
                </a:solidFill>
              </a:rPr>
            </a:br>
            <a:endParaRPr lang="el-GR" sz="1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752528"/>
          </a:xfrm>
          <a:gradFill>
            <a:gsLst>
              <a:gs pos="96669">
                <a:srgbClr val="8A90A0"/>
              </a:gs>
              <a:gs pos="72000">
                <a:srgbClr val="FFFFFF"/>
              </a:gs>
              <a:gs pos="83000">
                <a:srgbClr val="E6E6E6"/>
              </a:gs>
              <a:gs pos="100000">
                <a:srgbClr val="7D8496"/>
              </a:gs>
              <a:gs pos="100000">
                <a:srgbClr val="E6E6E6"/>
              </a:gs>
              <a:gs pos="98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endParaRPr lang="el-GR" sz="1600" dirty="0"/>
          </a:p>
          <a:p>
            <a:pPr marL="0" indent="0">
              <a:buNone/>
            </a:pPr>
            <a:r>
              <a:rPr lang="el-GR" sz="1600" dirty="0"/>
              <a:t> </a:t>
            </a:r>
            <a:r>
              <a:rPr lang="el-GR" sz="1600" dirty="0" smtClean="0"/>
              <a:t>       </a:t>
            </a:r>
            <a:r>
              <a:rPr lang="el-GR" sz="1400" u="sng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Η έννοια του φύλου</a:t>
            </a:r>
          </a:p>
          <a:p>
            <a:pPr marL="0" indent="0">
              <a:buNone/>
            </a:pPr>
            <a:endParaRPr lang="el-GR" sz="1400" u="sng" dirty="0"/>
          </a:p>
          <a:p>
            <a:r>
              <a:rPr lang="el-GR" sz="1400" dirty="0">
                <a:latin typeface="Comic Sans MS" panose="030F0702030302020204" pitchFamily="66" charset="0"/>
              </a:rPr>
              <a:t>Βιολογικά προσδιορισμένα χαρακτηριστικά (γενετικά όργανα, ορμόνες) </a:t>
            </a:r>
            <a:endParaRPr lang="el-GR" sz="1400" dirty="0" smtClean="0">
              <a:latin typeface="Comic Sans MS" panose="030F0702030302020204" pitchFamily="66" charset="0"/>
            </a:endParaRPr>
          </a:p>
          <a:p>
            <a:endParaRPr lang="el-GR" sz="1400" dirty="0">
              <a:latin typeface="Comic Sans MS" panose="030F0702030302020204" pitchFamily="66" charset="0"/>
            </a:endParaRPr>
          </a:p>
          <a:p>
            <a:r>
              <a:rPr lang="el-GR" sz="1400" dirty="0" smtClean="0">
                <a:latin typeface="Comic Sans MS" panose="030F0702030302020204" pitchFamily="66" charset="0"/>
              </a:rPr>
              <a:t>Μια </a:t>
            </a:r>
            <a:r>
              <a:rPr lang="el-GR" sz="1400" dirty="0">
                <a:latin typeface="Comic Sans MS" panose="030F0702030302020204" pitchFamily="66" charset="0"/>
              </a:rPr>
              <a:t>σειρά από χαρακτηριστικά και συμπεριφορές που κοινωνικά έχουν συνδεθεί με το αρσενικό ή με το θηλυκό </a:t>
            </a:r>
            <a:endParaRPr lang="el-GR" sz="1400" dirty="0" smtClean="0">
              <a:latin typeface="Comic Sans MS" panose="030F0702030302020204" pitchFamily="66" charset="0"/>
            </a:endParaRPr>
          </a:p>
          <a:p>
            <a:endParaRPr lang="el-GR" sz="1400" dirty="0">
              <a:latin typeface="Comic Sans MS" panose="030F0702030302020204" pitchFamily="66" charset="0"/>
            </a:endParaRPr>
          </a:p>
          <a:p>
            <a:r>
              <a:rPr lang="el-GR" sz="1400" dirty="0" smtClean="0">
                <a:latin typeface="Comic Sans MS" panose="030F0702030302020204" pitchFamily="66" charset="0"/>
              </a:rPr>
              <a:t>Διαφορετικοί </a:t>
            </a:r>
            <a:r>
              <a:rPr lang="el-GR" sz="1400" dirty="0">
                <a:latin typeface="Comic Sans MS" panose="030F0702030302020204" pitchFamily="66" charset="0"/>
              </a:rPr>
              <a:t>κοινωνικοί ρόλοι </a:t>
            </a:r>
            <a:endParaRPr lang="el-GR" sz="1400" dirty="0" smtClean="0">
              <a:latin typeface="Comic Sans MS" panose="030F0702030302020204" pitchFamily="66" charset="0"/>
            </a:endParaRPr>
          </a:p>
          <a:p>
            <a:endParaRPr lang="el-GR" sz="1400" dirty="0">
              <a:latin typeface="Comic Sans MS" panose="030F0702030302020204" pitchFamily="66" charset="0"/>
            </a:endParaRPr>
          </a:p>
          <a:p>
            <a:r>
              <a:rPr lang="el-GR" sz="1400" dirty="0" smtClean="0">
                <a:latin typeface="Comic Sans MS" panose="030F0702030302020204" pitchFamily="66" charset="0"/>
              </a:rPr>
              <a:t>Το φύλο αποτελεί κοινωνική κατασκευή </a:t>
            </a:r>
            <a:r>
              <a:rPr lang="el-GR" sz="1400" dirty="0">
                <a:latin typeface="Comic Sans MS" panose="030F0702030302020204" pitchFamily="66" charset="0"/>
              </a:rPr>
              <a:t>και όχι βιολογικά προσδιορισμένα </a:t>
            </a:r>
            <a:r>
              <a:rPr lang="el-GR" sz="1400" dirty="0" smtClean="0">
                <a:latin typeface="Comic Sans MS" panose="030F0702030302020204" pitchFamily="66" charset="0"/>
              </a:rPr>
              <a:t>χαρακτηριστικό </a:t>
            </a:r>
          </a:p>
          <a:p>
            <a:endParaRPr lang="el-GR" sz="1400" dirty="0">
              <a:latin typeface="Comic Sans MS" panose="030F0702030302020204" pitchFamily="66" charset="0"/>
            </a:endParaRPr>
          </a:p>
          <a:p>
            <a:r>
              <a:rPr lang="el-GR" sz="1400" dirty="0" smtClean="0">
                <a:latin typeface="Comic Sans MS" panose="030F0702030302020204" pitchFamily="66" charset="0"/>
              </a:rPr>
              <a:t>Η  έννοια </a:t>
            </a:r>
            <a:r>
              <a:rPr lang="el-GR" sz="1400" dirty="0">
                <a:latin typeface="Comic Sans MS" panose="030F0702030302020204" pitchFamily="66" charset="0"/>
              </a:rPr>
              <a:t>του </a:t>
            </a:r>
            <a:r>
              <a:rPr lang="el-GR" sz="1400" dirty="0" smtClean="0">
                <a:latin typeface="Comic Sans MS" panose="030F0702030302020204" pitchFamily="66" charset="0"/>
              </a:rPr>
              <a:t>φύλου </a:t>
            </a:r>
            <a:r>
              <a:rPr lang="el-GR" sz="1400" dirty="0">
                <a:latin typeface="Comic Sans MS" panose="030F0702030302020204" pitchFamily="66" charset="0"/>
              </a:rPr>
              <a:t>δεν είναι </a:t>
            </a:r>
            <a:r>
              <a:rPr lang="el-GR" sz="1400" dirty="0" smtClean="0">
                <a:latin typeface="Comic Sans MS" panose="030F0702030302020204" pitchFamily="66" charset="0"/>
              </a:rPr>
              <a:t>στατική </a:t>
            </a:r>
            <a:r>
              <a:rPr lang="el-GR" sz="1400" dirty="0">
                <a:latin typeface="Comic Sans MS" panose="030F0702030302020204" pitchFamily="66" charset="0"/>
              </a:rPr>
              <a:t>και </a:t>
            </a:r>
            <a:r>
              <a:rPr lang="el-GR" sz="1400" dirty="0" smtClean="0">
                <a:latin typeface="Comic Sans MS" panose="030F0702030302020204" pitchFamily="66" charset="0"/>
              </a:rPr>
              <a:t>αμετάβλητη </a:t>
            </a:r>
          </a:p>
          <a:p>
            <a:endParaRPr lang="el-GR" sz="1400" dirty="0">
              <a:latin typeface="Comic Sans MS" panose="030F0702030302020204" pitchFamily="66" charset="0"/>
            </a:endParaRPr>
          </a:p>
          <a:p>
            <a:r>
              <a:rPr lang="el-GR" sz="1400" dirty="0" smtClean="0">
                <a:latin typeface="Comic Sans MS" panose="030F0702030302020204" pitchFamily="66" charset="0"/>
              </a:rPr>
              <a:t>Υφίσταται </a:t>
            </a:r>
            <a:r>
              <a:rPr lang="el-GR" sz="1400" dirty="0">
                <a:latin typeface="Comic Sans MS" panose="030F0702030302020204" pitchFamily="66" charset="0"/>
              </a:rPr>
              <a:t>αλλαγές ως τμήμα νέων οικονομικών, πολιτικών και ιδεολογικών διαδικασιών, τάσεων και γεγονότων. </a:t>
            </a:r>
            <a:endParaRPr lang="el-GR" sz="1400" dirty="0" smtClean="0">
              <a:latin typeface="Comic Sans MS" panose="030F0702030302020204" pitchFamily="66" charset="0"/>
            </a:endParaRPr>
          </a:p>
          <a:p>
            <a:endParaRPr lang="el-GR" sz="1400" dirty="0">
              <a:latin typeface="Comic Sans MS" panose="030F0702030302020204" pitchFamily="66" charset="0"/>
            </a:endParaRPr>
          </a:p>
          <a:p>
            <a:r>
              <a:rPr lang="el-GR" sz="1400" dirty="0" smtClean="0">
                <a:latin typeface="Comic Sans MS" panose="030F0702030302020204" pitchFamily="66" charset="0"/>
              </a:rPr>
              <a:t>Η </a:t>
            </a:r>
            <a:r>
              <a:rPr lang="el-GR" sz="1400" dirty="0">
                <a:latin typeface="Comic Sans MS" panose="030F0702030302020204" pitchFamily="66" charset="0"/>
              </a:rPr>
              <a:t>σημασία </a:t>
            </a:r>
            <a:r>
              <a:rPr lang="el-GR" sz="1400" dirty="0" smtClean="0">
                <a:latin typeface="Comic Sans MS" panose="030F0702030302020204" pitchFamily="66" charset="0"/>
              </a:rPr>
              <a:t>του </a:t>
            </a:r>
            <a:r>
              <a:rPr lang="el-GR" sz="1400" dirty="0">
                <a:latin typeface="Comic Sans MS" panose="030F0702030302020204" pitchFamily="66" charset="0"/>
              </a:rPr>
              <a:t>διαφοροποιείται όχι μόνο στο πλαίσιο ιστορικών περιόδων, αλλά και από έθνος σε έθνος, από περιοχή σε περιοχή κατά τη διάρκεια της ίδιας περιόδου. </a:t>
            </a:r>
          </a:p>
          <a:p>
            <a:pPr marL="0" indent="0" algn="ctr">
              <a:buNone/>
            </a:pPr>
            <a:endParaRPr lang="el-GR" sz="1400" u="sng" dirty="0" smtClean="0">
              <a:latin typeface="Comic Sans MS" panose="030F0702030302020204" pitchFamily="66" charset="0"/>
              <a:cs typeface="Arial" pitchFamily="34" charset="0"/>
            </a:endParaRPr>
          </a:p>
        </p:txBody>
      </p:sp>
      <p:pic>
        <p:nvPicPr>
          <p:cNvPr id="4" name="Θέση περιεχομένου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01" y="332656"/>
            <a:ext cx="18654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67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sz="2200" b="1" i="1" dirty="0" smtClean="0">
                <a:solidFill>
                  <a:srgbClr val="008080"/>
                </a:solidFill>
              </a:rPr>
              <a:t/>
            </a:r>
            <a:br>
              <a:rPr lang="el-GR" sz="2200" b="1" i="1" dirty="0" smtClean="0">
                <a:solidFill>
                  <a:srgbClr val="008080"/>
                </a:solidFill>
              </a:rPr>
            </a:br>
            <a:r>
              <a:rPr lang="el-GR" sz="1600" b="1" i="1" dirty="0">
                <a:solidFill>
                  <a:srgbClr val="008080"/>
                </a:solidFill>
              </a:rPr>
              <a:t>Συμβουλευτική </a:t>
            </a:r>
            <a:r>
              <a:rPr lang="en-US" sz="1600" b="1" i="1" dirty="0">
                <a:solidFill>
                  <a:srgbClr val="008080"/>
                </a:solidFill>
              </a:rPr>
              <a:t> </a:t>
            </a:r>
            <a:r>
              <a:rPr lang="el-GR" sz="1600" b="1" i="1" dirty="0" smtClean="0">
                <a:solidFill>
                  <a:srgbClr val="008080"/>
                </a:solidFill>
              </a:rPr>
              <a:t>με την οπτική του φύλου</a:t>
            </a:r>
            <a:r>
              <a:rPr lang="el-GR" sz="1600" b="1" i="1" dirty="0" smtClean="0">
                <a:solidFill>
                  <a:srgbClr val="008080"/>
                </a:solidFill>
              </a:rPr>
              <a:t> </a:t>
            </a:r>
            <a:r>
              <a:rPr lang="el-GR" sz="2200" b="1" i="1" dirty="0" smtClean="0">
                <a:solidFill>
                  <a:srgbClr val="008080"/>
                </a:solidFill>
              </a:rPr>
              <a:t/>
            </a:r>
            <a:br>
              <a:rPr lang="el-GR" sz="2200" b="1" i="1" dirty="0" smtClean="0">
                <a:solidFill>
                  <a:srgbClr val="008080"/>
                </a:solidFill>
              </a:rPr>
            </a:br>
            <a:r>
              <a:rPr lang="el-GR" b="1" i="1" dirty="0">
                <a:solidFill>
                  <a:srgbClr val="008080"/>
                </a:solidFill>
              </a:rPr>
              <a:t/>
            </a:r>
            <a:br>
              <a:rPr lang="el-GR" b="1" i="1" dirty="0">
                <a:solidFill>
                  <a:srgbClr val="008080"/>
                </a:solidFill>
              </a:rPr>
            </a:br>
            <a:endParaRPr lang="el-GR" sz="2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FFFFF"/>
              </a:gs>
              <a:gs pos="7001">
                <a:srgbClr val="E6E6E6"/>
              </a:gs>
              <a:gs pos="92000">
                <a:srgbClr val="7D8496"/>
              </a:gs>
              <a:gs pos="73000">
                <a:srgbClr val="E6E6E6"/>
              </a:gs>
              <a:gs pos="97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400" dirty="0" smtClean="0"/>
              <a:t>       </a:t>
            </a:r>
          </a:p>
          <a:p>
            <a:pPr marL="0" indent="0">
              <a:buNone/>
            </a:pPr>
            <a:r>
              <a:rPr lang="el-GR" sz="1400" dirty="0">
                <a:solidFill>
                  <a:srgbClr val="008080"/>
                </a:solidFill>
                <a:latin typeface="Comic Sans MS" panose="030F0702030302020204" pitchFamily="66" charset="0"/>
              </a:rPr>
              <a:t> </a:t>
            </a:r>
            <a:r>
              <a:rPr lang="el-GR" sz="1400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</a:t>
            </a:r>
            <a:r>
              <a:rPr lang="el-GR" sz="1200" b="1" u="sng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Προβλήματα γυναικών παγκοσμίως</a:t>
            </a:r>
            <a:endParaRPr lang="el-GR" sz="1200" b="1" u="sng" dirty="0" smtClean="0">
              <a:solidFill>
                <a:srgbClr val="008080"/>
              </a:solidFill>
            </a:endParaRPr>
          </a:p>
          <a:p>
            <a:pPr marL="0" indent="0">
              <a:buNone/>
            </a:pPr>
            <a:endParaRPr lang="el-GR" sz="14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>
                <a:latin typeface="Comic Sans MS" panose="030F0702030302020204" pitchFamily="66" charset="0"/>
              </a:rPr>
              <a:t>Πώληση των κοριτσιών για γάμο, ή πορνεία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 smtClean="0">
                <a:latin typeface="Comic Sans MS" panose="030F0702030302020204" pitchFamily="66" charset="0"/>
              </a:rPr>
              <a:t>Ανδρική </a:t>
            </a:r>
            <a:r>
              <a:rPr lang="el-GR" sz="1200" dirty="0">
                <a:latin typeface="Comic Sans MS" panose="030F0702030302020204" pitchFamily="66" charset="0"/>
              </a:rPr>
              <a:t>κυριαρχία και επακόλουθη κακοποίηση συζύγων (γυναικών)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 smtClean="0">
                <a:latin typeface="Comic Sans MS" panose="030F0702030302020204" pitchFamily="66" charset="0"/>
              </a:rPr>
              <a:t>Πολυγαμία </a:t>
            </a:r>
            <a:endParaRPr lang="el-GR" sz="12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 smtClean="0">
                <a:latin typeface="Comic Sans MS" panose="030F0702030302020204" pitchFamily="66" charset="0"/>
              </a:rPr>
              <a:t>Περιορισμός </a:t>
            </a:r>
            <a:r>
              <a:rPr lang="el-GR" sz="1200" dirty="0">
                <a:latin typeface="Comic Sans MS" panose="030F0702030302020204" pitchFamily="66" charset="0"/>
              </a:rPr>
              <a:t>προσωπικής ελευθερίας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 smtClean="0">
                <a:latin typeface="Comic Sans MS" panose="030F0702030302020204" pitchFamily="66" charset="0"/>
              </a:rPr>
              <a:t>Απάνθρωπη </a:t>
            </a:r>
            <a:r>
              <a:rPr lang="el-GR" sz="1200" dirty="0">
                <a:latin typeface="Comic Sans MS" panose="030F0702030302020204" pitchFamily="66" charset="0"/>
              </a:rPr>
              <a:t>μεταχείριση, βασανιστήρια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 smtClean="0">
                <a:latin typeface="Comic Sans MS" panose="030F0702030302020204" pitchFamily="66" charset="0"/>
              </a:rPr>
              <a:t>Ακρωτηριασμός </a:t>
            </a:r>
            <a:r>
              <a:rPr lang="el-GR" sz="1200" dirty="0">
                <a:latin typeface="Comic Sans MS" panose="030F0702030302020204" pitchFamily="66" charset="0"/>
              </a:rPr>
              <a:t>των γυναικείων γεννητικών οργάνων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>
                <a:latin typeface="Comic Sans MS" panose="030F0702030302020204" pitchFamily="66" charset="0"/>
              </a:rPr>
              <a:t>Ηθικά ζητήματα –παραδόσεις αιώνων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 smtClean="0">
                <a:latin typeface="Comic Sans MS" panose="030F0702030302020204" pitchFamily="66" charset="0"/>
              </a:rPr>
              <a:t>Απαξίωση </a:t>
            </a:r>
            <a:r>
              <a:rPr lang="el-GR" sz="1200" dirty="0">
                <a:latin typeface="Comic Sans MS" panose="030F0702030302020204" pitchFamily="66" charset="0"/>
              </a:rPr>
              <a:t>γυναικών –συνεχιζόμενη παραδοχή κατωτερότητας έναντι των ανδρών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 smtClean="0">
                <a:latin typeface="Comic Sans MS" panose="030F0702030302020204" pitchFamily="66" charset="0"/>
              </a:rPr>
              <a:t>Ανεπάρκεια </a:t>
            </a:r>
            <a:r>
              <a:rPr lang="el-GR" sz="1200" dirty="0">
                <a:latin typeface="Comic Sans MS" panose="030F0702030302020204" pitchFamily="66" charset="0"/>
              </a:rPr>
              <a:t>των γυναικών να παίρνουν αποφάσεις για τη ζωή τους, λόγω συναισθηματικής αστάθειας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 err="1" smtClean="0">
                <a:latin typeface="Comic Sans MS" panose="030F0702030302020204" pitchFamily="66" charset="0"/>
              </a:rPr>
              <a:t>Δαιμονοποίηση</a:t>
            </a:r>
            <a:r>
              <a:rPr lang="el-GR" sz="1200" dirty="0" smtClean="0">
                <a:latin typeface="Comic Sans MS" panose="030F0702030302020204" pitchFamily="66" charset="0"/>
              </a:rPr>
              <a:t> </a:t>
            </a:r>
            <a:r>
              <a:rPr lang="el-GR" sz="1200" dirty="0">
                <a:latin typeface="Comic Sans MS" panose="030F0702030302020204" pitchFamily="66" charset="0"/>
              </a:rPr>
              <a:t>της γυναικείας σεξουαλικότητας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 smtClean="0">
                <a:latin typeface="Comic Sans MS" panose="030F0702030302020204" pitchFamily="66" charset="0"/>
              </a:rPr>
              <a:t>Επιπτώσεις </a:t>
            </a:r>
            <a:r>
              <a:rPr lang="el-GR" sz="1200" dirty="0">
                <a:latin typeface="Comic Sans MS" panose="030F0702030302020204" pitchFamily="66" charset="0"/>
              </a:rPr>
              <a:t>στην αυτοαντίληψη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1200" dirty="0" smtClean="0">
                <a:latin typeface="Comic Sans MS" panose="030F0702030302020204" pitchFamily="66" charset="0"/>
              </a:rPr>
              <a:t>Παραβιάσεις </a:t>
            </a:r>
            <a:r>
              <a:rPr lang="el-GR" sz="1200" dirty="0">
                <a:latin typeface="Comic Sans MS" panose="030F0702030302020204" pitchFamily="66" charset="0"/>
              </a:rPr>
              <a:t>βασικών ανθρωπίνων δικαιωμάτων/πανανθρώπινες αξίες </a:t>
            </a:r>
          </a:p>
          <a:p>
            <a:endParaRPr lang="el-GR" sz="1400" dirty="0"/>
          </a:p>
          <a:p>
            <a:pPr marL="0" indent="0">
              <a:buNone/>
            </a:pPr>
            <a:endParaRPr lang="el-GR" sz="1400" b="1" dirty="0" smtClean="0">
              <a:solidFill>
                <a:srgbClr val="008080"/>
              </a:solidFill>
              <a:latin typeface="Comic Sans MS" panose="030F0702030302020204" pitchFamily="66" charset="0"/>
              <a:cs typeface="Segoe UI" pitchFamily="34" charset="0"/>
            </a:endParaRPr>
          </a:p>
          <a:p>
            <a:pPr marL="0" indent="0" algn="just">
              <a:buNone/>
            </a:pPr>
            <a:endParaRPr lang="el-GR" sz="1100" dirty="0" smtClean="0">
              <a:latin typeface="Comic Sans MS" panose="030F0702030302020204" pitchFamily="66" charset="0"/>
              <a:cs typeface="Segoe UI" pitchFamily="34" charset="0"/>
            </a:endParaRPr>
          </a:p>
          <a:p>
            <a:pPr marL="0" indent="0" algn="just">
              <a:buNone/>
            </a:pPr>
            <a:endParaRPr lang="el-GR" sz="1100" dirty="0">
              <a:latin typeface="Comic Sans MS" panose="030F0702030302020204" pitchFamily="66" charset="0"/>
              <a:cs typeface="Segoe UI" pitchFamily="34" charset="0"/>
            </a:endParaRPr>
          </a:p>
          <a:p>
            <a:pPr marL="0" indent="0">
              <a:buNone/>
            </a:pPr>
            <a:endParaRPr lang="el-GR" sz="1400" b="1" dirty="0" smtClean="0">
              <a:solidFill>
                <a:srgbClr val="00808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865451" cy="1080000"/>
          </a:xfrm>
        </p:spPr>
      </p:pic>
    </p:spTree>
    <p:extLst>
      <p:ext uri="{BB962C8B-B14F-4D97-AF65-F5344CB8AC3E}">
        <p14:creationId xmlns:p14="http://schemas.microsoft.com/office/powerpoint/2010/main" val="248600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1400" b="1" i="1" dirty="0" smtClean="0">
                <a:solidFill>
                  <a:srgbClr val="008080"/>
                </a:solidFill>
              </a:rPr>
              <a:t>Συμβουλευτική με την οπτική του φύλου</a:t>
            </a:r>
            <a:r>
              <a:rPr lang="el-GR" sz="1400" b="1" i="1" dirty="0">
                <a:solidFill>
                  <a:srgbClr val="008080"/>
                </a:solidFill>
              </a:rPr>
              <a:t/>
            </a:r>
            <a:br>
              <a:rPr lang="el-GR" sz="1400" b="1" i="1" dirty="0">
                <a:solidFill>
                  <a:srgbClr val="008080"/>
                </a:solidFill>
              </a:rPr>
            </a:br>
            <a:r>
              <a:rPr lang="el-GR" sz="2000" b="1" i="1" dirty="0">
                <a:solidFill>
                  <a:srgbClr val="008080"/>
                </a:solidFill>
              </a:rPr>
              <a:t/>
            </a:r>
            <a:br>
              <a:rPr lang="el-GR" sz="2000" b="1" i="1" dirty="0">
                <a:solidFill>
                  <a:srgbClr val="008080"/>
                </a:solidFill>
              </a:rPr>
            </a:b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gradFill>
            <a:gsLst>
              <a:gs pos="0">
                <a:srgbClr val="FFFFFF"/>
              </a:gs>
              <a:gs pos="95000">
                <a:srgbClr val="E6E6E6"/>
              </a:gs>
              <a:gs pos="95000">
                <a:srgbClr val="7D8496"/>
              </a:gs>
              <a:gs pos="99000">
                <a:srgbClr val="E6E6E6"/>
              </a:gs>
              <a:gs pos="100000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1200" dirty="0">
                <a:latin typeface="Comic Sans MS" panose="030F0702030302020204" pitchFamily="66" charset="0"/>
              </a:rPr>
              <a:t> </a:t>
            </a:r>
            <a:r>
              <a:rPr lang="el-GR" sz="1400" dirty="0" smtClean="0">
                <a:latin typeface="Comic Sans MS" panose="030F0702030302020204" pitchFamily="66" charset="0"/>
              </a:rPr>
              <a:t>      </a:t>
            </a:r>
            <a:endParaRPr lang="el-GR" dirty="0"/>
          </a:p>
          <a:p>
            <a:pPr marL="0" indent="0">
              <a:buNone/>
            </a:pPr>
            <a:r>
              <a:rPr lang="el-GR" sz="1200" b="1" dirty="0" smtClean="0">
                <a:latin typeface="Comic Sans MS" panose="030F0702030302020204" pitchFamily="66" charset="0"/>
              </a:rPr>
              <a:t>     </a:t>
            </a:r>
            <a:r>
              <a:rPr lang="el-GR" sz="1200" b="1" u="sng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Στόχοι συμβουλευτικής γυναικών</a:t>
            </a:r>
          </a:p>
          <a:p>
            <a:pPr marL="0" indent="0">
              <a:buNone/>
            </a:pPr>
            <a:endParaRPr lang="el-GR" sz="1200" b="1" u="sng" dirty="0" smtClean="0">
              <a:solidFill>
                <a:srgbClr val="008080"/>
              </a:solidFill>
              <a:latin typeface="Comic Sans MS" panose="030F0702030302020204" pitchFamily="66" charset="0"/>
            </a:endParaRPr>
          </a:p>
          <a:p>
            <a:r>
              <a:rPr lang="el-GR" sz="1200" b="1" dirty="0" smtClean="0">
                <a:latin typeface="Comic Sans MS" panose="030F0702030302020204" pitchFamily="66" charset="0"/>
              </a:rPr>
              <a:t>Σύμβουλος </a:t>
            </a:r>
            <a:r>
              <a:rPr lang="el-GR" sz="1200" dirty="0">
                <a:latin typeface="Comic Sans MS" panose="030F0702030302020204" pitchFamily="66" charset="0"/>
              </a:rPr>
              <a:t>(</a:t>
            </a:r>
            <a:r>
              <a:rPr lang="el-GR" sz="1200" dirty="0" err="1">
                <a:latin typeface="Comic Sans MS" panose="030F0702030302020204" pitchFamily="66" charset="0"/>
              </a:rPr>
              <a:t>κατευθυντικός</a:t>
            </a:r>
            <a:r>
              <a:rPr lang="el-GR" sz="1200" dirty="0">
                <a:latin typeface="Comic Sans MS" panose="030F0702030302020204" pitchFamily="66" charset="0"/>
              </a:rPr>
              <a:t> ή μη </a:t>
            </a:r>
            <a:r>
              <a:rPr lang="el-GR" sz="1200" dirty="0" err="1">
                <a:latin typeface="Comic Sans MS" panose="030F0702030302020204" pitchFamily="66" charset="0"/>
              </a:rPr>
              <a:t>κατευθυντικός</a:t>
            </a:r>
            <a:r>
              <a:rPr lang="el-GR" sz="1200" dirty="0">
                <a:latin typeface="Comic Sans MS" panose="030F0702030302020204" pitchFamily="66" charset="0"/>
              </a:rPr>
              <a:t>;); </a:t>
            </a:r>
            <a:endParaRPr lang="el-GR" sz="1200" dirty="0" smtClean="0">
              <a:latin typeface="Comic Sans MS" panose="030F0702030302020204" pitchFamily="66" charset="0"/>
            </a:endParaRPr>
          </a:p>
          <a:p>
            <a:endParaRPr lang="el-GR" sz="1200" dirty="0">
              <a:latin typeface="Comic Sans MS" panose="030F0702030302020204" pitchFamily="66" charset="0"/>
            </a:endParaRPr>
          </a:p>
          <a:p>
            <a:r>
              <a:rPr lang="el-GR" sz="1200" dirty="0" smtClean="0">
                <a:latin typeface="Comic Sans MS" panose="030F0702030302020204" pitchFamily="66" charset="0"/>
              </a:rPr>
              <a:t>Στη </a:t>
            </a:r>
            <a:r>
              <a:rPr lang="el-GR" sz="1200" dirty="0">
                <a:latin typeface="Comic Sans MS" panose="030F0702030302020204" pitchFamily="66" charset="0"/>
              </a:rPr>
              <a:t>βοήθεια για την αναγνώριση δυνατών </a:t>
            </a:r>
            <a:r>
              <a:rPr lang="el-GR" sz="1200" b="1" i="1" dirty="0">
                <a:latin typeface="Comic Sans MS" panose="030F0702030302020204" pitchFamily="66" charset="0"/>
              </a:rPr>
              <a:t>επιλογών </a:t>
            </a:r>
            <a:r>
              <a:rPr lang="el-GR" sz="1200" dirty="0">
                <a:latin typeface="Comic Sans MS" panose="030F0702030302020204" pitchFamily="66" charset="0"/>
              </a:rPr>
              <a:t>και στη λήψη αποφάσεων (συν-</a:t>
            </a:r>
            <a:r>
              <a:rPr lang="el-GR" sz="1200" dirty="0" err="1">
                <a:latin typeface="Comic Sans MS" panose="030F0702030302020204" pitchFamily="66" charset="0"/>
              </a:rPr>
              <a:t>απόφασ</a:t>
            </a:r>
            <a:r>
              <a:rPr lang="el-GR" sz="1200" dirty="0">
                <a:latin typeface="Comic Sans MS" panose="030F0702030302020204" pitchFamily="66" charset="0"/>
              </a:rPr>
              <a:t>η., συν-κατασκευή) </a:t>
            </a:r>
            <a:r>
              <a:rPr lang="el-GR" sz="1200" dirty="0" smtClean="0">
                <a:latin typeface="Comic Sans MS" panose="030F0702030302020204" pitchFamily="66" charset="0"/>
              </a:rPr>
              <a:t>αναγνώριση </a:t>
            </a:r>
            <a:r>
              <a:rPr lang="el-GR" sz="1200" dirty="0">
                <a:latin typeface="Comic Sans MS" panose="030F0702030302020204" pitchFamily="66" charset="0"/>
              </a:rPr>
              <a:t>ύπαρξης εναλλακτικών λύσεων στη ζωή τους </a:t>
            </a:r>
            <a:r>
              <a:rPr lang="el-GR" sz="1200" dirty="0" smtClean="0">
                <a:latin typeface="Comic Sans MS" panose="030F0702030302020204" pitchFamily="66" charset="0"/>
              </a:rPr>
              <a:t> (</a:t>
            </a:r>
            <a:r>
              <a:rPr lang="el-GR" sz="1200" dirty="0">
                <a:latin typeface="Comic Sans MS" panose="030F0702030302020204" pitchFamily="66" charset="0"/>
              </a:rPr>
              <a:t>νομικές, συναισθηματικές, σωματικές, </a:t>
            </a:r>
            <a:r>
              <a:rPr lang="el-GR" sz="1200" dirty="0" smtClean="0">
                <a:latin typeface="Comic Sans MS" panose="030F0702030302020204" pitchFamily="66" charset="0"/>
              </a:rPr>
              <a:t>πολιτισμικές ) επιλογές </a:t>
            </a:r>
          </a:p>
          <a:p>
            <a:endParaRPr lang="el-GR" sz="1200" dirty="0">
              <a:latin typeface="Comic Sans MS" panose="030F0702030302020204" pitchFamily="66" charset="0"/>
            </a:endParaRPr>
          </a:p>
          <a:p>
            <a:r>
              <a:rPr lang="el-GR" sz="1200" dirty="0">
                <a:latin typeface="Comic Sans MS" panose="030F0702030302020204" pitchFamily="66" charset="0"/>
              </a:rPr>
              <a:t>Εντοπισμός &amp; συζήτηση των πιθανών </a:t>
            </a:r>
            <a:r>
              <a:rPr lang="el-GR" sz="1200" b="1" i="1" dirty="0">
                <a:latin typeface="Comic Sans MS" panose="030F0702030302020204" pitchFamily="66" charset="0"/>
              </a:rPr>
              <a:t>κινδύνων </a:t>
            </a:r>
            <a:r>
              <a:rPr lang="el-GR" sz="1200" dirty="0">
                <a:latin typeface="Comic Sans MS" panose="030F0702030302020204" pitchFamily="66" charset="0"/>
              </a:rPr>
              <a:t>και </a:t>
            </a:r>
            <a:r>
              <a:rPr lang="el-GR" sz="1200" b="1" i="1" dirty="0">
                <a:latin typeface="Comic Sans MS" panose="030F0702030302020204" pitchFamily="66" charset="0"/>
              </a:rPr>
              <a:t>επιπτώσεων </a:t>
            </a:r>
            <a:r>
              <a:rPr lang="el-GR" sz="1200" dirty="0">
                <a:latin typeface="Comic Sans MS" panose="030F0702030302020204" pitchFamily="66" charset="0"/>
              </a:rPr>
              <a:t>στη ζωή των γυναικών από τις αποφάσεις και τις </a:t>
            </a:r>
            <a:r>
              <a:rPr lang="el-GR" sz="1200" b="1" i="1" dirty="0">
                <a:latin typeface="Comic Sans MS" panose="030F0702030302020204" pitchFamily="66" charset="0"/>
              </a:rPr>
              <a:t>αλλαγές </a:t>
            </a:r>
            <a:r>
              <a:rPr lang="el-GR" sz="1200" dirty="0">
                <a:latin typeface="Comic Sans MS" panose="030F0702030302020204" pitchFamily="66" charset="0"/>
              </a:rPr>
              <a:t>αυτές. </a:t>
            </a:r>
            <a:endParaRPr lang="el-GR" sz="1200" dirty="0" smtClean="0">
              <a:latin typeface="Comic Sans MS" panose="030F0702030302020204" pitchFamily="66" charset="0"/>
            </a:endParaRPr>
          </a:p>
          <a:p>
            <a:endParaRPr lang="el-GR" sz="1200" dirty="0">
              <a:latin typeface="Comic Sans MS" panose="030F0702030302020204" pitchFamily="66" charset="0"/>
            </a:endParaRPr>
          </a:p>
          <a:p>
            <a:r>
              <a:rPr lang="el-GR" sz="1200" dirty="0" smtClean="0">
                <a:latin typeface="Comic Sans MS" panose="030F0702030302020204" pitchFamily="66" charset="0"/>
              </a:rPr>
              <a:t>Σύμβουλος </a:t>
            </a:r>
            <a:r>
              <a:rPr lang="el-GR" sz="1200" dirty="0">
                <a:latin typeface="Comic Sans MS" panose="030F0702030302020204" pitchFamily="66" charset="0"/>
              </a:rPr>
              <a:t>–συζήτηση αξιών Αποδοχή της κουλτούρας (</a:t>
            </a:r>
            <a:r>
              <a:rPr lang="el-GR" sz="1200" dirty="0" err="1" smtClean="0">
                <a:latin typeface="Comic Sans MS" panose="030F0702030302020204" pitchFamily="66" charset="0"/>
              </a:rPr>
              <a:t>πολυπολιτισμικότητα</a:t>
            </a:r>
            <a:r>
              <a:rPr lang="el-GR" sz="1200" dirty="0">
                <a:latin typeface="Comic Sans MS" panose="030F0702030302020204" pitchFamily="66" charset="0"/>
              </a:rPr>
              <a:t>) αλλά κυρίως </a:t>
            </a:r>
            <a:r>
              <a:rPr lang="el-GR" sz="1200" b="1" dirty="0">
                <a:latin typeface="Comic Sans MS" panose="030F0702030302020204" pitchFamily="66" charset="0"/>
              </a:rPr>
              <a:t>αμφισβήτηση </a:t>
            </a:r>
            <a:r>
              <a:rPr lang="el-GR" sz="1200" dirty="0">
                <a:latin typeface="Comic Sans MS" panose="030F0702030302020204" pitchFamily="66" charset="0"/>
              </a:rPr>
              <a:t>όπου χρειάζεται (φεμινιστική επιλογές</a:t>
            </a:r>
            <a:r>
              <a:rPr lang="el-GR" sz="1200" dirty="0" smtClean="0">
                <a:latin typeface="Comic Sans MS" panose="030F0702030302020204" pitchFamily="66" charset="0"/>
              </a:rPr>
              <a:t>). </a:t>
            </a:r>
          </a:p>
          <a:p>
            <a:endParaRPr lang="el-GR" sz="1200" dirty="0">
              <a:latin typeface="Comic Sans MS" panose="030F0702030302020204" pitchFamily="66" charset="0"/>
            </a:endParaRPr>
          </a:p>
          <a:p>
            <a:r>
              <a:rPr lang="el-GR" sz="1200" dirty="0">
                <a:latin typeface="Comic Sans MS" panose="030F0702030302020204" pitchFamily="66" charset="0"/>
              </a:rPr>
              <a:t>Χρήση μιας προσέγγισης που να </a:t>
            </a:r>
            <a:r>
              <a:rPr lang="el-GR" sz="1200" b="1" dirty="0">
                <a:latin typeface="Comic Sans MS" panose="030F0702030302020204" pitchFamily="66" charset="0"/>
              </a:rPr>
              <a:t>αφυπνίζει </a:t>
            </a:r>
            <a:r>
              <a:rPr lang="el-GR" sz="1200" dirty="0">
                <a:latin typeface="Comic Sans MS" panose="030F0702030302020204" pitchFamily="66" charset="0"/>
              </a:rPr>
              <a:t>τη </a:t>
            </a:r>
            <a:r>
              <a:rPr lang="el-GR" sz="1200" b="1" dirty="0">
                <a:latin typeface="Comic Sans MS" panose="030F0702030302020204" pitchFamily="66" charset="0"/>
              </a:rPr>
              <a:t>συνείδηση</a:t>
            </a:r>
            <a:r>
              <a:rPr lang="el-GR" sz="1200" dirty="0">
                <a:latin typeface="Comic Sans MS" panose="030F0702030302020204" pitchFamily="66" charset="0"/>
              </a:rPr>
              <a:t>. Διαφοροποίηση ανάμεσα στα </a:t>
            </a:r>
            <a:r>
              <a:rPr lang="el-GR" sz="1200" b="1" i="1" dirty="0">
                <a:latin typeface="Comic Sans MS" panose="030F0702030302020204" pitchFamily="66" charset="0"/>
              </a:rPr>
              <a:t>προσωπικά </a:t>
            </a:r>
            <a:r>
              <a:rPr lang="el-GR" sz="1200" dirty="0">
                <a:latin typeface="Comic Sans MS" panose="030F0702030302020204" pitchFamily="66" charset="0"/>
              </a:rPr>
              <a:t>προβλήματα και τα </a:t>
            </a:r>
            <a:r>
              <a:rPr lang="el-GR" sz="1200" b="1" i="1" dirty="0">
                <a:latin typeface="Comic Sans MS" panose="030F0702030302020204" pitchFamily="66" charset="0"/>
              </a:rPr>
              <a:t>πολιτικά </a:t>
            </a:r>
            <a:r>
              <a:rPr lang="el-GR" sz="1200" dirty="0">
                <a:latin typeface="Comic Sans MS" panose="030F0702030302020204" pitchFamily="66" charset="0"/>
              </a:rPr>
              <a:t>ή </a:t>
            </a:r>
            <a:r>
              <a:rPr lang="el-GR" sz="1200" b="1" i="1" dirty="0">
                <a:latin typeface="Comic Sans MS" panose="030F0702030302020204" pitchFamily="66" charset="0"/>
              </a:rPr>
              <a:t>κοινωνικά </a:t>
            </a:r>
            <a:r>
              <a:rPr lang="el-GR" sz="1200" dirty="0">
                <a:latin typeface="Comic Sans MS" panose="030F0702030302020204" pitchFamily="66" charset="0"/>
              </a:rPr>
              <a:t>θέματα. </a:t>
            </a:r>
          </a:p>
          <a:p>
            <a:endParaRPr lang="el-GR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865451" cy="1080000"/>
          </a:xfrm>
        </p:spPr>
      </p:pic>
    </p:spTree>
    <p:extLst>
      <p:ext uri="{BB962C8B-B14F-4D97-AF65-F5344CB8AC3E}">
        <p14:creationId xmlns:p14="http://schemas.microsoft.com/office/powerpoint/2010/main" val="45165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1400" b="1" i="1" dirty="0" smtClean="0">
                <a:solidFill>
                  <a:srgbClr val="008080"/>
                </a:solidFill>
              </a:rPr>
              <a:t>Η ιδεολογία της αναπηρίας</a:t>
            </a:r>
            <a:r>
              <a:rPr lang="el-GR" sz="3200" b="1" i="1" dirty="0">
                <a:solidFill>
                  <a:srgbClr val="008080"/>
                </a:solidFill>
              </a:rPr>
              <a:t/>
            </a:r>
            <a:br>
              <a:rPr lang="el-GR" sz="3200" b="1" i="1" dirty="0">
                <a:solidFill>
                  <a:srgbClr val="008080"/>
                </a:solidFill>
              </a:rPr>
            </a:br>
            <a:r>
              <a:rPr lang="el-GR" sz="2000" b="1" i="1" dirty="0">
                <a:solidFill>
                  <a:srgbClr val="008080"/>
                </a:solidFill>
              </a:rPr>
              <a:t/>
            </a:r>
            <a:br>
              <a:rPr lang="el-GR" sz="2000" b="1" i="1" dirty="0">
                <a:solidFill>
                  <a:srgbClr val="008080"/>
                </a:solidFill>
              </a:rPr>
            </a:b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  <a:gradFill>
            <a:gsLst>
              <a:gs pos="41000">
                <a:srgbClr val="FFFFFF"/>
              </a:gs>
              <a:gs pos="93000">
                <a:srgbClr val="E6E6E6"/>
              </a:gs>
              <a:gs pos="95000">
                <a:srgbClr val="7D8496"/>
              </a:gs>
              <a:gs pos="98000">
                <a:srgbClr val="E6E6E6"/>
              </a:gs>
              <a:gs pos="97000">
                <a:srgbClr val="7D8496"/>
              </a:gs>
              <a:gs pos="100000">
                <a:srgbClr val="E6E6E6"/>
              </a:gs>
            </a:gsLst>
            <a:lin ang="5400000" scaled="0"/>
          </a:gra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400" u="sng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l-GR" sz="1200" b="1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     </a:t>
            </a:r>
            <a:r>
              <a:rPr lang="el-GR" sz="1200" b="1" u="sng" dirty="0" smtClean="0">
                <a:solidFill>
                  <a:srgbClr val="008080"/>
                </a:solidFill>
                <a:latin typeface="Comic Sans MS" panose="030F0702030302020204" pitchFamily="66" charset="0"/>
              </a:rPr>
              <a:t>Στόχοι </a:t>
            </a:r>
            <a:r>
              <a:rPr lang="el-GR" sz="1200" b="1" u="sng" dirty="0">
                <a:solidFill>
                  <a:srgbClr val="008080"/>
                </a:solidFill>
                <a:latin typeface="Comic Sans MS" panose="030F0702030302020204" pitchFamily="66" charset="0"/>
              </a:rPr>
              <a:t>συμβουλευτικής γυναικών</a:t>
            </a:r>
          </a:p>
          <a:p>
            <a:pPr marL="0" indent="0">
              <a:buNone/>
            </a:pPr>
            <a:endParaRPr lang="el-GR" sz="1400" u="sng" dirty="0">
              <a:latin typeface="Comic Sans MS" panose="030F0702030302020204" pitchFamily="66" charset="0"/>
            </a:endParaRPr>
          </a:p>
          <a:p>
            <a:endParaRPr lang="el-GR" sz="1400" dirty="0"/>
          </a:p>
          <a:p>
            <a:pPr algn="just"/>
            <a:r>
              <a:rPr lang="el-GR" sz="1200" dirty="0">
                <a:latin typeface="Comic Sans MS" panose="030F0702030302020204" pitchFamily="66" charset="0"/>
              </a:rPr>
              <a:t>Ανίχνευση του </a:t>
            </a:r>
            <a:r>
              <a:rPr lang="el-GR" sz="1200" i="1" dirty="0">
                <a:latin typeface="Comic Sans MS" panose="030F0702030302020204" pitchFamily="66" charset="0"/>
              </a:rPr>
              <a:t>ρόλου </a:t>
            </a:r>
            <a:r>
              <a:rPr lang="el-GR" sz="1200" dirty="0">
                <a:latin typeface="Comic Sans MS" panose="030F0702030302020204" pitchFamily="66" charset="0"/>
              </a:rPr>
              <a:t>που διαδραματίζουν οι </a:t>
            </a:r>
            <a:r>
              <a:rPr lang="el-GR" sz="1200" i="1" dirty="0">
                <a:latin typeface="Comic Sans MS" panose="030F0702030302020204" pitchFamily="66" charset="0"/>
              </a:rPr>
              <a:t>κοινωνικές κατασκευές </a:t>
            </a:r>
            <a:r>
              <a:rPr lang="el-GR" sz="1200" dirty="0">
                <a:latin typeface="Comic Sans MS" panose="030F0702030302020204" pitchFamily="66" charset="0"/>
              </a:rPr>
              <a:t>της γυναικείας ταυτότητας στην εμφάνιση των προβλημάτων αυτών </a:t>
            </a:r>
            <a:endParaRPr lang="el-GR" sz="1200" dirty="0" smtClean="0">
              <a:latin typeface="Comic Sans MS" panose="030F0702030302020204" pitchFamily="66" charset="0"/>
            </a:endParaRPr>
          </a:p>
          <a:p>
            <a:pPr algn="just"/>
            <a:endParaRPr lang="el-GR" sz="1200" dirty="0">
              <a:latin typeface="Comic Sans MS" panose="030F0702030302020204" pitchFamily="66" charset="0"/>
            </a:endParaRPr>
          </a:p>
          <a:p>
            <a:pPr algn="just"/>
            <a:r>
              <a:rPr lang="el-GR" sz="1200" dirty="0">
                <a:latin typeface="Comic Sans MS" panose="030F0702030302020204" pitchFamily="66" charset="0"/>
              </a:rPr>
              <a:t>Πως η διαδικασία </a:t>
            </a:r>
            <a:r>
              <a:rPr lang="el-GR" sz="1200" b="1" i="1" dirty="0">
                <a:latin typeface="Comic Sans MS" panose="030F0702030302020204" pitchFamily="66" charset="0"/>
              </a:rPr>
              <a:t>κοινωνικοποίησης </a:t>
            </a:r>
            <a:r>
              <a:rPr lang="el-GR" sz="1200" dirty="0">
                <a:latin typeface="Comic Sans MS" panose="030F0702030302020204" pitchFamily="66" charset="0"/>
              </a:rPr>
              <a:t>τους ως προς το φύλο έχει επηρεάσει τον τρόπο που σκέπτονται και αποφασίζουν για τους εαυτούς τους. </a:t>
            </a:r>
            <a:endParaRPr lang="el-GR" sz="1200" dirty="0" smtClean="0">
              <a:latin typeface="Comic Sans MS" panose="030F0702030302020204" pitchFamily="66" charset="0"/>
            </a:endParaRPr>
          </a:p>
          <a:p>
            <a:pPr algn="just"/>
            <a:endParaRPr lang="el-GR" sz="1200" dirty="0">
              <a:latin typeface="Comic Sans MS" panose="030F0702030302020204" pitchFamily="66" charset="0"/>
            </a:endParaRPr>
          </a:p>
          <a:p>
            <a:pPr algn="just"/>
            <a:r>
              <a:rPr lang="el-GR" sz="1200" dirty="0">
                <a:latin typeface="Comic Sans MS" panose="030F0702030302020204" pitchFamily="66" charset="0"/>
              </a:rPr>
              <a:t>Να εντοπίσουν τα μηνύματα (κοινωνία) για τους ρόλους των δυο φύλων που έχουν </a:t>
            </a:r>
            <a:r>
              <a:rPr lang="el-GR" sz="1200" b="1" i="1" dirty="0">
                <a:latin typeface="Comic Sans MS" panose="030F0702030302020204" pitchFamily="66" charset="0"/>
              </a:rPr>
              <a:t>εσωτερικεύσει</a:t>
            </a:r>
            <a:r>
              <a:rPr lang="el-GR" sz="1200" dirty="0">
                <a:latin typeface="Comic Sans MS" panose="030F0702030302020204" pitchFamily="66" charset="0"/>
              </a:rPr>
              <a:t>. </a:t>
            </a:r>
          </a:p>
          <a:p>
            <a:pPr algn="just"/>
            <a:endParaRPr lang="el-GR" sz="1200" dirty="0">
              <a:latin typeface="Comic Sans MS" panose="030F0702030302020204" pitchFamily="66" charset="0"/>
            </a:endParaRPr>
          </a:p>
          <a:p>
            <a:pPr algn="just"/>
            <a:r>
              <a:rPr lang="el-GR" sz="1200" dirty="0">
                <a:latin typeface="Comic Sans MS" panose="030F0702030302020204" pitchFamily="66" charset="0"/>
              </a:rPr>
              <a:t>Παροχή βοήθειας στις γυναίκες να ορίζουν τον εαυτό τους πέρα από το ρόλο τους στις σχέσεις τους με τους άντρες, το σπίτι και τα παιδιά. </a:t>
            </a:r>
          </a:p>
          <a:p>
            <a:pPr algn="just"/>
            <a:endParaRPr lang="el-GR" sz="1200" dirty="0">
              <a:latin typeface="Comic Sans MS" panose="030F0702030302020204" pitchFamily="66" charset="0"/>
            </a:endParaRPr>
          </a:p>
          <a:p>
            <a:pPr algn="just"/>
            <a:r>
              <a:rPr lang="el-GR" sz="1200" dirty="0" smtClean="0">
                <a:latin typeface="Comic Sans MS" panose="030F0702030302020204" pitchFamily="66" charset="0"/>
              </a:rPr>
              <a:t>Ενθάρρυνση </a:t>
            </a:r>
            <a:r>
              <a:rPr lang="el-GR" sz="1200" dirty="0">
                <a:latin typeface="Comic Sans MS" panose="030F0702030302020204" pitchFamily="66" charset="0"/>
              </a:rPr>
              <a:t>των γυναικών να φροντίζουν τον εαυτό τους , καθώς και άλλα άτομα. </a:t>
            </a:r>
            <a:endParaRPr lang="el-GR" sz="1200" dirty="0" smtClean="0">
              <a:latin typeface="Comic Sans MS" panose="030F0702030302020204" pitchFamily="66" charset="0"/>
            </a:endParaRPr>
          </a:p>
          <a:p>
            <a:pPr algn="just"/>
            <a:endParaRPr lang="el-GR" sz="1200" dirty="0">
              <a:latin typeface="Comic Sans MS" panose="030F0702030302020204" pitchFamily="66" charset="0"/>
            </a:endParaRPr>
          </a:p>
          <a:p>
            <a:pPr algn="just"/>
            <a:r>
              <a:rPr lang="el-GR" sz="1200" dirty="0" smtClean="0">
                <a:latin typeface="Comic Sans MS" panose="030F0702030302020204" pitchFamily="66" charset="0"/>
              </a:rPr>
              <a:t>Προώθηση </a:t>
            </a:r>
            <a:r>
              <a:rPr lang="el-GR" sz="1200" dirty="0">
                <a:latin typeface="Comic Sans MS" panose="030F0702030302020204" pitchFamily="66" charset="0"/>
              </a:rPr>
              <a:t>της ανάπτυξης ικανοτήτων σε τομείς όπως είναι η εργασία. </a:t>
            </a:r>
          </a:p>
          <a:p>
            <a:pPr marL="0" indent="0" algn="just">
              <a:buNone/>
            </a:pPr>
            <a:endParaRPr lang="el-GR" sz="1200" u="sng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1400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1400" u="sng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1400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1400" u="sng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656"/>
            <a:ext cx="1865451" cy="1080000"/>
          </a:xfrm>
        </p:spPr>
      </p:pic>
    </p:spTree>
    <p:extLst>
      <p:ext uri="{BB962C8B-B14F-4D97-AF65-F5344CB8AC3E}">
        <p14:creationId xmlns:p14="http://schemas.microsoft.com/office/powerpoint/2010/main" val="91844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3" y="3068960"/>
            <a:ext cx="3322674" cy="1979290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824849" y="1340768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200" dirty="0"/>
              <a:t>Σας ευχαριστώ για την παρουσία σας και τη συμμετοχή σας</a:t>
            </a:r>
            <a:r>
              <a:rPr lang="en-US" sz="3200" dirty="0"/>
              <a:t>!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3755191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3012</TotalTime>
  <Words>468</Words>
  <Application>Microsoft Office PowerPoint</Application>
  <PresentationFormat>Προβολή στην οθόνη (4:3)</PresentationFormat>
  <Paragraphs>86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                                                                                             Πρόγραμμα Ειδίκευσης                                                                                   στη Συμβουλευτική                                                                                  και                                                                                     στον Προσανατολισμό</vt:lpstr>
      <vt:lpstr>Συμβουλευτική με την οπτική του φύλου </vt:lpstr>
      <vt:lpstr> Συμβουλευτική  με την οπτική του φύλου   </vt:lpstr>
      <vt:lpstr>Συμβουλευτική με την οπτική του φύλου  </vt:lpstr>
      <vt:lpstr>Η ιδεολογία της αναπηρίας 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Evanthia Tsaliki</dc:creator>
  <cp:lastModifiedBy>Evanthia Tsaliki</cp:lastModifiedBy>
  <cp:revision>157</cp:revision>
  <dcterms:created xsi:type="dcterms:W3CDTF">2019-01-21T17:43:19Z</dcterms:created>
  <dcterms:modified xsi:type="dcterms:W3CDTF">2019-04-09T09:14:56Z</dcterms:modified>
</cp:coreProperties>
</file>