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63" r:id="rId4"/>
    <p:sldId id="265" r:id="rId5"/>
    <p:sldId id="270" r:id="rId6"/>
    <p:sldId id="306" r:id="rId7"/>
    <p:sldId id="264" r:id="rId8"/>
    <p:sldId id="307" r:id="rId9"/>
    <p:sldId id="308" r:id="rId10"/>
    <p:sldId id="266" r:id="rId11"/>
    <p:sldId id="267" r:id="rId12"/>
    <p:sldId id="272" r:id="rId13"/>
    <p:sldId id="310" r:id="rId14"/>
    <p:sldId id="312" r:id="rId1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DC2B9-CFE4-464A-B588-F09EF27E6539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E3D1B-697E-4636-AFC5-B461856DA3F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1010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19BBA1C-1400-4F1B-B4B2-AE4A8719617A}" type="slidenum">
              <a:rPr lang="en-US" smtClean="0">
                <a:solidFill>
                  <a:prstClr val="black"/>
                </a:solidFill>
              </a:rPr>
              <a:pPr eaLnBrk="1" hangingPunct="1"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52E83-9F94-4008-B72A-6C6B61E4DD2A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4D0D30-676F-49C4-AAEF-4702DB57BA0E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752E9-0037-4FC3-BADB-D4E957E23B39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F5910A-ADC1-F123-B6B3-6C42A8E7E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9CC95E0-9D6B-2E32-37A0-27FDEB67D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888643B-1C16-D372-19B9-60A20ED21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BAF2993-8797-A586-88D7-42A415B4C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DAEAFCA-07BA-05BE-F029-BDC988DD9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4711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366D40-21DE-CCA4-20F6-9086C1A5A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A4B7575-7144-C02F-F633-70AF3892A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5695CBF-FCD7-488A-7F88-B070F7BA2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AC110FB-DAF7-6484-82EE-64F4BB3D3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801EB7-37AA-74BD-41F8-EA355DAB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140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CA3010E-FA3F-F0EB-E455-A164FB97FA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32DBEE8-E8C2-5800-8E9C-E31A3E45C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B7E3B66-722D-BA7E-994C-ACC7C6C9F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D9E763C-B927-8E8A-3910-8F006E0BE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F565AFB-4765-D8FA-DBE8-5B02DB6BA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8731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759200" y="609600"/>
            <a:ext cx="8128000" cy="1143000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3759200" y="1981200"/>
            <a:ext cx="3962400" cy="41148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7924800" y="1981200"/>
            <a:ext cx="3962400" cy="4114800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4F1DE-6F58-4930-A586-9E2BE7C9A4D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0026777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95DFAB-B424-A919-3017-6D7868E54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A081D78-D983-2E92-4E43-6C5706E54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E32D85-F239-7684-49B6-B7565B054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5AF2E7B-E100-29DE-0BB0-8CD19F47F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56DFA23-0E26-A27B-734D-9E57E920F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557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564D3D-C2E8-BC26-06C7-5149543D9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F0C85C0-3420-2124-22AD-EECF67870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031CB5-9122-F9F4-AF49-0010B766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57D88AA-E6AD-E58E-2FE5-CAC0B08C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19D8F85-BD16-0235-D983-A32BE346D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947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A3E460-05E0-C390-AE54-7A7E11408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F57876-1129-408A-1EB2-DDED7FB13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3909C7A-2724-0CFE-9B83-77F7F6BA4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6D40D59-14CA-12D6-1F83-A3B0EC694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29EF272-B035-923D-4418-76FD0BFEE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87F1AFC-58E3-3C37-0DD9-C65CC06D9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30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0C41D3-001F-03F6-C538-2A2022B4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8B32789-F7BE-EE74-945C-A1B947BE6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286548B-C4CF-C4E8-5901-7A743BC7D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2847A3B-4101-99A0-56C3-BCDFB7F54C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678A845-523C-084B-F8EA-27A8349E07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DA677F9-D45B-FD80-613D-D0B30856C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EF527F0-2F96-63AF-4995-EDE95567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420141E-D8A9-2E80-264C-956E4F0A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585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7F8108-952E-4441-D9F3-ADB82B7DB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52CE8B0-DBBD-30FD-D940-546448EF9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0BB9DBD-3645-072F-16B6-12086788D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CE3D5D2-D3EE-3ECD-FD89-6F4113C66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863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611D9C5-6101-97E5-3CA9-2E9F7D048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DA4699A-843B-3320-10C3-D8338302E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F4B50D9-02A1-200A-8E2C-9695A639C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1871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1C0780-27CF-7B65-F9B4-04AE80701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32526E-16D6-A3DB-E4E5-9613C4372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567D02B-270F-3408-0397-493F7B6666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6EF501C-153B-D41B-6AEA-B44BD90D3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F3CCC91-9058-FA69-9083-53CF8E3D4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AEFBC32-35A9-98AA-C68F-62257401A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874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3EA23E-4108-A827-33E6-E60C655F2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1269EB8-428D-DAA6-2B96-F3F23C337A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4C38CF8-E35D-CE0A-5FBB-B5FAE9499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8148B86-7A5E-5319-0785-F70298DA7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E16F385-C830-EFFE-45B7-7248B9E4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CA6CFAE-F7DB-630B-95A4-BD80256A6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629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DAAC27C-32B1-19AA-13B2-AAF5F8DC8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8EACE84-F747-E8FA-3804-423379A8B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020F002-6FC7-5A1C-1A22-776BA44ECE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52D97-493B-4766-AD96-13615421B814}" type="datetimeFigureOut">
              <a:rPr lang="el-GR" smtClean="0"/>
              <a:t>26/11/2025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81EA62-7ABA-4002-76BC-4F58E5A376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A4410AD-1706-B3DD-5C4F-A176E0B86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1A100-DFE4-4C3E-ACEC-650AA07E746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72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t-teachers.com/triimero-eikastiko-paidagogiko-seminario-enosis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8E7648-C48F-D923-1E33-4A76247AA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46755"/>
            <a:ext cx="9144000" cy="2963208"/>
          </a:xfrm>
        </p:spPr>
        <p:txBody>
          <a:bodyPr>
            <a:normAutofit fontScale="90000"/>
          </a:bodyPr>
          <a:lstStyle/>
          <a:p>
            <a:br>
              <a:rPr lang="el-GR" sz="4000" dirty="0"/>
            </a:br>
            <a:br>
              <a:rPr lang="el-GR" sz="4000" dirty="0"/>
            </a:br>
            <a:br>
              <a:rPr lang="el-GR" sz="4000" dirty="0"/>
            </a:br>
            <a:r>
              <a:rPr lang="el-GR" sz="4000" dirty="0"/>
              <a:t>Γνωρίζοντας τις αναπηρίες:</a:t>
            </a:r>
            <a:br>
              <a:rPr lang="el-GR" sz="4000" dirty="0"/>
            </a:br>
            <a:r>
              <a:rPr lang="el-GR" sz="4000" dirty="0"/>
              <a:t>Αυτισμός</a:t>
            </a:r>
            <a:br>
              <a:rPr lang="el-GR" sz="4000" dirty="0"/>
            </a:br>
            <a:r>
              <a:rPr lang="el-GR" sz="4000" dirty="0"/>
              <a:t>Προβλήματα όρασης -Τύφλωση</a:t>
            </a:r>
            <a:br>
              <a:rPr lang="el-GR" sz="4000" dirty="0"/>
            </a:br>
            <a:r>
              <a:rPr lang="el-GR" sz="4000" dirty="0"/>
              <a:t>Προβλήματα ακοής- Κώφωση</a:t>
            </a:r>
            <a:br>
              <a:rPr lang="el-GR" dirty="0"/>
            </a:b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48BAB42-3BD6-68F2-8249-8F52572C0B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sz="1200" dirty="0"/>
          </a:p>
          <a:p>
            <a:endParaRPr lang="el-GR" sz="1200" dirty="0"/>
          </a:p>
          <a:p>
            <a:endParaRPr lang="el-GR" sz="1200" dirty="0"/>
          </a:p>
          <a:p>
            <a:r>
              <a:rPr lang="el-GR" sz="1200" dirty="0"/>
              <a:t>Στεφανία Φούσκα</a:t>
            </a:r>
          </a:p>
          <a:p>
            <a:r>
              <a:rPr lang="en-US" sz="1200" dirty="0"/>
              <a:t>Dr. </a:t>
            </a:r>
            <a:r>
              <a:rPr lang="el-GR" sz="1200" dirty="0"/>
              <a:t>Ειδικής Αγωγής &amp; Συμβουλευτικής</a:t>
            </a:r>
          </a:p>
        </p:txBody>
      </p:sp>
    </p:spTree>
    <p:extLst>
      <p:ext uri="{BB962C8B-B14F-4D97-AF65-F5344CB8AC3E}">
        <p14:creationId xmlns:p14="http://schemas.microsoft.com/office/powerpoint/2010/main" val="101940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697584" y="609600"/>
            <a:ext cx="1118961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dirty="0"/>
              <a:t>Ο ανθρώπινος πληθυσμός</a:t>
            </a:r>
            <a:br>
              <a:rPr lang="el-GR" sz="3600" dirty="0"/>
            </a:br>
            <a:r>
              <a:rPr lang="el-GR" sz="3600" dirty="0"/>
              <a:t>ένας κόσμος με πολλές κατευθύνσεις</a:t>
            </a:r>
            <a:r>
              <a:rPr lang="el-GR" dirty="0"/>
              <a:t> 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Εθνικότητα/Θρησκεία</a:t>
            </a:r>
          </a:p>
          <a:p>
            <a:r>
              <a:rPr lang="el-GR" sz="2400" dirty="0"/>
              <a:t>Πολιτισμική προέλευση</a:t>
            </a:r>
          </a:p>
          <a:p>
            <a:r>
              <a:rPr lang="el-GR" sz="2400" dirty="0"/>
              <a:t>Δυνατότητες</a:t>
            </a:r>
          </a:p>
          <a:p>
            <a:r>
              <a:rPr lang="el-GR" sz="2400" dirty="0"/>
              <a:t>Δεξιότητες</a:t>
            </a:r>
          </a:p>
          <a:p>
            <a:r>
              <a:rPr lang="el-GR" sz="2400" dirty="0"/>
              <a:t>Δυσκολίες</a:t>
            </a:r>
          </a:p>
          <a:p>
            <a:r>
              <a:rPr lang="el-GR" sz="2400" dirty="0"/>
              <a:t>Προσδοκίες των ατόμων</a:t>
            </a:r>
          </a:p>
          <a:p>
            <a:r>
              <a:rPr lang="el-GR" sz="2400" dirty="0"/>
              <a:t>Προσδοκίες της οικογένειας και του κοινωνικού περιβάλλοντος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type="clipArt" sz="half" idx="2"/>
          </p:nvPr>
        </p:nvGraphicFramePr>
        <p:xfrm>
          <a:off x="7816851" y="1981200"/>
          <a:ext cx="2271713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3247200" imgH="5878800" progId="MS_ClipArt_Gallery.2">
                  <p:embed/>
                </p:oleObj>
              </mc:Choice>
              <mc:Fallback>
                <p:oleObj name="Clip" r:id="rId2" imgW="3247200" imgH="5878800" progId="MS_ClipArt_Gallery.2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6851" y="1981200"/>
                        <a:ext cx="2271713" cy="411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807944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Τριτοβάθμια Εκπαίδευση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Υλικοτεχνική υποδομή</a:t>
            </a:r>
          </a:p>
          <a:p>
            <a:r>
              <a:rPr lang="el-GR" dirty="0"/>
              <a:t>Εξοπλισμός</a:t>
            </a:r>
          </a:p>
          <a:p>
            <a:r>
              <a:rPr lang="el-GR" dirty="0"/>
              <a:t>Προσβασιμότητα</a:t>
            </a:r>
          </a:p>
          <a:p>
            <a:r>
              <a:rPr lang="el-GR" dirty="0"/>
              <a:t>Κουλτούρα της εκπαιδευτικής δομής (κυρίαρχη νοοτροπία)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730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715678" y="381000"/>
            <a:ext cx="8723722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>Εμπόδια για μία δημιουργική συνάντηση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43400" y="1752600"/>
            <a:ext cx="2971800" cy="4343400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/>
              <a:t>Ανομοιογένεια του φοιτητικού πληθυσμού </a:t>
            </a:r>
          </a:p>
          <a:p>
            <a:r>
              <a:rPr lang="el-GR" sz="2400" dirty="0"/>
              <a:t>Θέματα διαφοροποίησης των φοιτητών</a:t>
            </a:r>
          </a:p>
          <a:p>
            <a:r>
              <a:rPr lang="el-GR" sz="2400" dirty="0"/>
              <a:t>Έλλειψη </a:t>
            </a:r>
            <a:r>
              <a:rPr lang="el-GR" sz="2400" dirty="0" err="1"/>
              <a:t>υλικοτεχικών</a:t>
            </a:r>
            <a:r>
              <a:rPr lang="el-GR" sz="2400" dirty="0"/>
              <a:t> μέσων για εναλλακτική διδασκαλία</a:t>
            </a:r>
          </a:p>
          <a:p>
            <a:r>
              <a:rPr lang="el-GR" sz="2400" dirty="0"/>
              <a:t>Στάσεις διδακτικού προσωπικού</a:t>
            </a:r>
          </a:p>
          <a:p>
            <a:r>
              <a:rPr lang="el-GR" sz="2400" dirty="0"/>
              <a:t>Πρόγραμμα Σπουδών</a:t>
            </a:r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type="clipArt" sz="half" idx="2"/>
          </p:nvPr>
        </p:nvGraphicFramePr>
        <p:xfrm>
          <a:off x="7467601" y="2579689"/>
          <a:ext cx="2970213" cy="291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4016520" imgH="3945240" progId="MS_ClipArt_Gallery.2">
                  <p:embed/>
                </p:oleObj>
              </mc:Choice>
              <mc:Fallback>
                <p:oleObj name="Clip" r:id="rId2" imgW="4016520" imgH="3945240" progId="MS_ClipArt_Gallery.2">
                  <p:embed/>
                  <p:pic>
                    <p:nvPicPr>
                      <p:cNvPr id="30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1" y="2579689"/>
                        <a:ext cx="2970213" cy="291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122005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F67009-BB7F-4DBD-DEF3-74EE5F9D8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80632"/>
          </a:xfrm>
        </p:spPr>
        <p:txBody>
          <a:bodyPr/>
          <a:lstStyle/>
          <a:p>
            <a:pPr algn="ctr"/>
            <a:r>
              <a:rPr lang="el-GR" dirty="0"/>
              <a:t>Ερωτήσεις, σκέψεις, προβληματισμοί</a:t>
            </a:r>
          </a:p>
        </p:txBody>
      </p:sp>
    </p:spTree>
    <p:extLst>
      <p:ext uri="{BB962C8B-B14F-4D97-AF65-F5344CB8AC3E}">
        <p14:creationId xmlns:p14="http://schemas.microsoft.com/office/powerpoint/2010/main" val="3409431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F0F2718-2170-66AD-22E6-9DA4BF4E1E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Ευχαριστώ για την προσοχή σας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2566022C-7CB0-F54F-D704-B65C2CC9B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516198" y="284227"/>
            <a:ext cx="4930218" cy="297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818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ChangeArrowheads="1"/>
          </p:cNvSpPr>
          <p:nvPr/>
        </p:nvSpPr>
        <p:spPr bwMode="auto">
          <a:xfrm>
            <a:off x="1752601" y="2895601"/>
            <a:ext cx="16716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en-US" altLang="en-US" sz="4000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7827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3600" dirty="0"/>
              <a:t>Οι άνθρωποι δεν σχεδιάζουν να αποτύχουν</a:t>
            </a:r>
            <a:r>
              <a:rPr lang="en-US" sz="3600" dirty="0"/>
              <a:t>.  </a:t>
            </a:r>
            <a:br>
              <a:rPr lang="en-US" sz="3600" dirty="0"/>
            </a:br>
            <a:r>
              <a:rPr lang="el-GR" sz="3600" dirty="0"/>
              <a:t>Αποτυγχάνουν να σχεδιάσουν</a:t>
            </a:r>
            <a:r>
              <a:rPr lang="en-US" sz="2700" dirty="0"/>
              <a:t>. </a:t>
            </a:r>
            <a:br>
              <a:rPr lang="el-GR" sz="2700" dirty="0"/>
            </a:br>
            <a:r>
              <a:rPr lang="en-US" sz="2700" dirty="0"/>
              <a:t>Benjamin Franklin</a:t>
            </a:r>
          </a:p>
        </p:txBody>
      </p:sp>
      <p:pic>
        <p:nvPicPr>
          <p:cNvPr id="81924" name="Picture 5" descr="C:\Users\VEGOELA\AppData\Local\Microsoft\Windows\Temporary Internet Files\Content.IE5\6F3YFAID\MP90044236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286001"/>
            <a:ext cx="86868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Διαταραχή Αυτιστικού Φάσματος (ΔΑΦ)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	Σύνθετη </a:t>
            </a:r>
            <a:r>
              <a:rPr lang="el-GR" dirty="0" err="1"/>
              <a:t>νευροαναπτυξιακή</a:t>
            </a:r>
            <a:r>
              <a:rPr lang="el-GR" dirty="0"/>
              <a:t> διαταραχή η οποία κυρίως πλήττει τον τρόπο με τον οποίο επικοινωνεί το άτομο και αλληλεπιδρά με τους άλλους. Το άτομο με ΔΑΦ παρουσιάζει, επίσης, περιορισμένα ενδιαφέρονται και επαναλαμβανόμενες συμπεριφορές.</a:t>
            </a:r>
          </a:p>
          <a:p>
            <a:pPr>
              <a:buNone/>
            </a:pPr>
            <a:r>
              <a:rPr lang="el-GR" dirty="0"/>
              <a:t>	Πρόκειται για μία δια βίου διαταραχή, η οποία δεν θεραπεύεται 	</a:t>
            </a:r>
          </a:p>
          <a:p>
            <a:pPr>
              <a:buNone/>
            </a:pPr>
            <a:r>
              <a:rPr lang="el-GR" dirty="0"/>
              <a:t>	Ο όρος «φάσμα του αυτισμού» χρησιμοποιείται εξαιτίας της ποικιλότητας της εμφάνισης των συνθηκών από άτομο σε άτομο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981200" y="548681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	Αν και υπάρχει μία ποικιλία διαφορών μεταξύ των ατόμων με ΔΑΦ ωστόσο «μοιράζονται» κοινά χαρακτηριστικά στις περιοχές: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Κοινωνική Επικοινωνία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Κατανόηση και χρήση της γλώσσας και της επικοινωνίας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Φανταστική σκέψη, ευχαρίστηση και συμμετοχή σε δραστηριότητες</a:t>
            </a:r>
          </a:p>
          <a:p>
            <a:pPr>
              <a:buFont typeface="Wingdings" pitchFamily="2" charset="2"/>
              <a:buChar char="v"/>
            </a:pPr>
            <a:r>
              <a:rPr lang="el-GR" dirty="0"/>
              <a:t>Επαναλαμβανόμενες, εμμονικές μορφές συμπεριφοράς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l-GR" dirty="0"/>
              <a:t>Αισθητηριακές δυσκολίες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‘</a:t>
            </a:r>
            <a:r>
              <a:rPr lang="el-GR" dirty="0" err="1"/>
              <a:t>Ατομα</a:t>
            </a:r>
            <a:r>
              <a:rPr lang="el-GR" dirty="0"/>
              <a:t> με προβλήματα όρασης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Χαμηλή λειτουργική όραση η οποία βελτιώνεται αλλά δεν αποκαθίσταται με διορθωτικά γυαλιά όρασης</a:t>
            </a:r>
          </a:p>
          <a:p>
            <a:r>
              <a:rPr lang="el-GR" dirty="0"/>
              <a:t>Χαρακτηρισμός της αναπηρίας 67% (οι άνω του 82% ανήκουν στην κατηγορία του 5%)</a:t>
            </a:r>
          </a:p>
          <a:p>
            <a:r>
              <a:rPr lang="el-GR" dirty="0"/>
              <a:t>Αμβλύωπες μαθητές είναι αυτοί οι οποίοι με σχετικά οπτικά βοηθήματα μπορούν να διαβάσουν κείμενα και να γράψουν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C66A65EA-B8CD-2112-A2BD-D73E26DB7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dirty="0"/>
              <a:t>Προβλήματα Ακοής/ Κώφωση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0E3D826D-D391-12DA-9E58-D90B2C4D25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l-GR" altLang="el-GR" b="1" dirty="0"/>
              <a:t>Ορισμοί</a:t>
            </a:r>
            <a:endParaRPr lang="el-GR" altLang="el-GR" dirty="0"/>
          </a:p>
          <a:p>
            <a:pPr marL="0" indent="0">
              <a:buClr>
                <a:srgbClr val="663300"/>
              </a:buClr>
              <a:buNone/>
            </a:pPr>
            <a:r>
              <a:rPr lang="el-GR" altLang="el-GR" b="1" dirty="0"/>
              <a:t>Ιατρικοί</a:t>
            </a:r>
            <a:r>
              <a:rPr lang="el-GR" altLang="el-GR" dirty="0"/>
              <a:t>: ως προς την απώλεια της ακοής</a:t>
            </a:r>
          </a:p>
          <a:p>
            <a:pPr>
              <a:buClr>
                <a:srgbClr val="663300"/>
              </a:buClr>
            </a:pPr>
            <a:endParaRPr lang="el-GR" altLang="el-GR" dirty="0"/>
          </a:p>
          <a:p>
            <a:pPr lvl="1">
              <a:buClr>
                <a:srgbClr val="663300"/>
              </a:buClr>
              <a:buFont typeface="Wingdings" panose="05000000000000000000" pitchFamily="2" charset="2"/>
              <a:buChar char="Ø"/>
            </a:pPr>
            <a:r>
              <a:rPr lang="el-GR" altLang="el-GR" b="1" dirty="0"/>
              <a:t>Βαρήκοος:</a:t>
            </a:r>
            <a:r>
              <a:rPr lang="el-GR" altLang="el-GR" dirty="0"/>
              <a:t> αυτός που έχει απώλεια ακοής πάνω από 27-90 ή 95 </a:t>
            </a:r>
            <a:r>
              <a:rPr lang="en-US" altLang="el-GR" dirty="0" err="1"/>
              <a:t>d.B</a:t>
            </a:r>
            <a:r>
              <a:rPr lang="en-US" altLang="el-GR" dirty="0"/>
              <a:t> (decibels), </a:t>
            </a:r>
            <a:r>
              <a:rPr lang="el-GR" altLang="el-GR" dirty="0"/>
              <a:t>εκ γενετής, επίκτητη, μονόπλευρη, </a:t>
            </a:r>
            <a:r>
              <a:rPr lang="el-GR" altLang="el-GR" dirty="0" err="1"/>
              <a:t>αμφοτερόπλευρη</a:t>
            </a:r>
            <a:endParaRPr lang="el-GR" altLang="el-GR" dirty="0"/>
          </a:p>
          <a:p>
            <a:pPr lvl="1">
              <a:buClr>
                <a:srgbClr val="663300"/>
              </a:buClr>
              <a:buFont typeface="Wingdings" panose="05000000000000000000" pitchFamily="2" charset="2"/>
              <a:buChar char="Ø"/>
            </a:pPr>
            <a:r>
              <a:rPr lang="el-GR" altLang="el-GR" b="1" dirty="0"/>
              <a:t>Κωφός: </a:t>
            </a:r>
            <a:r>
              <a:rPr lang="el-GR" altLang="el-GR" dirty="0"/>
              <a:t>αυτός που έχει μέσο όρο ακουστικής απώλειας πάνω από 90-95 </a:t>
            </a:r>
            <a:r>
              <a:rPr lang="el-GR" altLang="el-GR" dirty="0" err="1"/>
              <a:t>d.B</a:t>
            </a:r>
            <a:r>
              <a:rPr lang="el-GR" altLang="el-GR" dirty="0"/>
              <a:t> (εκ γενετής, επίκτητη, </a:t>
            </a:r>
            <a:r>
              <a:rPr lang="el-GR" altLang="el-GR" dirty="0" err="1"/>
              <a:t>αμφοτερόπλευρη</a:t>
            </a:r>
            <a:r>
              <a:rPr lang="el-GR" altLang="el-GR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8D5E52B-3DF6-DAAD-E4EB-8880A808BF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dirty="0"/>
              <a:t>Προβλήματα Ακοής Κώφωση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43FA814-BECC-FFAF-C524-B1EAC085F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rgbClr val="663300"/>
              </a:buClr>
              <a:buNone/>
            </a:pPr>
            <a:r>
              <a:rPr lang="el-GR" altLang="el-GR" b="1" dirty="0"/>
              <a:t>Κοινωνιολογικοί Ορισμοί</a:t>
            </a:r>
          </a:p>
          <a:p>
            <a:pPr marL="0" indent="0">
              <a:buClr>
                <a:srgbClr val="663300"/>
              </a:buClr>
              <a:buNone/>
            </a:pPr>
            <a:endParaRPr lang="el-GR" altLang="el-GR" b="1" dirty="0"/>
          </a:p>
          <a:p>
            <a:pPr lvl="1">
              <a:buClr>
                <a:srgbClr val="663300"/>
              </a:buClr>
              <a:buFont typeface="Wingdings" panose="05000000000000000000" pitchFamily="2" charset="2"/>
              <a:buChar char="Ø"/>
            </a:pPr>
            <a:r>
              <a:rPr lang="el-GR" altLang="el-GR" b="1" dirty="0"/>
              <a:t>Κωφός</a:t>
            </a:r>
            <a:r>
              <a:rPr lang="el-GR" altLang="el-GR" dirty="0"/>
              <a:t>: αυτός που συμπεριφέρεται ως Κωφός ανεξάρτητα από τον βαθμό της ακουστικής του απώλειας (χρησιμοποιεί την ΕΝΓ, ταυτίζεται με άλλους Κωφούς </a:t>
            </a:r>
            <a:r>
              <a:rPr lang="el-GR" altLang="el-GR" dirty="0" err="1"/>
              <a:t>κτλ</a:t>
            </a:r>
            <a:r>
              <a:rPr lang="el-GR" altLang="el-GR" dirty="0"/>
              <a:t>)</a:t>
            </a:r>
          </a:p>
          <a:p>
            <a:pPr lvl="1">
              <a:buClr>
                <a:srgbClr val="663300"/>
              </a:buClr>
              <a:buFont typeface="Wingdings" panose="05000000000000000000" pitchFamily="2" charset="2"/>
              <a:buChar char="Ø"/>
            </a:pPr>
            <a:r>
              <a:rPr lang="el-GR" altLang="el-GR" b="1" dirty="0"/>
              <a:t>Κωφός</a:t>
            </a:r>
            <a:r>
              <a:rPr lang="el-GR" altLang="el-GR" dirty="0"/>
              <a:t>: αυτός που έχει απώλεια ακοής και συμπεριφέρεται ως ακούοντας </a:t>
            </a:r>
          </a:p>
          <a:p>
            <a:pPr marL="457200" lvl="1" indent="0">
              <a:buClr>
                <a:srgbClr val="663300"/>
              </a:buClr>
              <a:buNone/>
            </a:pPr>
            <a:r>
              <a:rPr lang="el-GR" altLang="el-GR" dirty="0"/>
              <a:t>(δεν χρησιμοποιεί τη Νοηματική Γλώσσα </a:t>
            </a:r>
            <a:r>
              <a:rPr lang="el-GR" altLang="el-GR" dirty="0" err="1"/>
              <a:t>κτλ</a:t>
            </a:r>
            <a:r>
              <a:rPr lang="el-GR" altLang="el-GR" dirty="0"/>
              <a:t>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984925D-1FF3-FC5C-77CA-A9905C0067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sz="3600" b="1"/>
              <a:t>Διάγνωση Ακουστικής Απώλειας</a:t>
            </a:r>
            <a:endParaRPr lang="el-GR" altLang="el-GR" sz="360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AFD34B5-5871-FC2E-EB58-E9FEAF4B69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rgbClr val="663300"/>
              </a:buClr>
              <a:buNone/>
            </a:pPr>
            <a:r>
              <a:rPr lang="el-GR" altLang="el-GR" b="1" dirty="0"/>
              <a:t>Υποκειμενικά Τεστ </a:t>
            </a:r>
            <a:endParaRPr lang="el-GR" altLang="el-GR" dirty="0"/>
          </a:p>
          <a:p>
            <a:pPr>
              <a:buClr>
                <a:srgbClr val="663300"/>
              </a:buClr>
            </a:pPr>
            <a:r>
              <a:rPr lang="el-GR" altLang="el-GR" dirty="0"/>
              <a:t>Συνεργασία Εξεταζόμενων με Εξεταστές</a:t>
            </a:r>
          </a:p>
          <a:p>
            <a:pPr>
              <a:buClr>
                <a:srgbClr val="663300"/>
              </a:buClr>
              <a:buFont typeface="Monotype Sorts" pitchFamily="2" charset="2"/>
              <a:buNone/>
            </a:pPr>
            <a:r>
              <a:rPr lang="el-GR" altLang="el-GR" dirty="0"/>
              <a:t>	α) τονικό ακουόγραμμα</a:t>
            </a:r>
          </a:p>
          <a:p>
            <a:pPr>
              <a:buClr>
                <a:srgbClr val="663300"/>
              </a:buClr>
              <a:buFont typeface="Monotype Sorts" pitchFamily="2" charset="2"/>
              <a:buNone/>
            </a:pPr>
            <a:r>
              <a:rPr lang="el-GR" altLang="el-GR" dirty="0"/>
              <a:t>	β) φωνητική ακουομετρία</a:t>
            </a:r>
          </a:p>
          <a:p>
            <a:pPr>
              <a:buClr>
                <a:srgbClr val="663300"/>
              </a:buClr>
              <a:buFont typeface="Monotype Sorts" pitchFamily="2" charset="2"/>
              <a:buNone/>
            </a:pPr>
            <a:r>
              <a:rPr lang="el-GR" altLang="el-GR" dirty="0"/>
              <a:t>	γ) </a:t>
            </a:r>
            <a:r>
              <a:rPr lang="el-GR" altLang="el-GR" dirty="0" err="1"/>
              <a:t>παιγνιδοακουομετρία</a:t>
            </a:r>
            <a:r>
              <a:rPr lang="el-GR" altLang="el-GR" dirty="0"/>
              <a:t>-ανιχνευτική ακουομετρία </a:t>
            </a:r>
          </a:p>
          <a:p>
            <a:endParaRPr lang="el-GR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3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0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1C43E67-09FD-4154-ED1B-07B7F18878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sz="3600" b="1"/>
              <a:t>Διάγνωση Ακουστικής Απώλειας</a:t>
            </a:r>
            <a:endParaRPr lang="el-GR" altLang="el-GR" sz="360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64BCB84-3965-BFC7-AFDA-5D7187396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Clr>
                <a:srgbClr val="663300"/>
              </a:buClr>
              <a:buNone/>
            </a:pPr>
            <a:r>
              <a:rPr lang="el-GR" altLang="el-GR" b="1" dirty="0"/>
              <a:t>Αντικειμενικά Τεστ</a:t>
            </a:r>
            <a:endParaRPr lang="el-GR" altLang="el-GR" dirty="0"/>
          </a:p>
          <a:p>
            <a:pPr lvl="1">
              <a:buFont typeface="Monotype Sorts" pitchFamily="2" charset="2"/>
              <a:buNone/>
            </a:pPr>
            <a:r>
              <a:rPr lang="el-GR" altLang="el-GR" dirty="0"/>
              <a:t>α) </a:t>
            </a:r>
            <a:r>
              <a:rPr lang="el-GR" altLang="el-GR" dirty="0" err="1"/>
              <a:t>τυμπανομετρία</a:t>
            </a:r>
            <a:endParaRPr lang="el-GR" altLang="el-GR" dirty="0"/>
          </a:p>
          <a:p>
            <a:pPr lvl="1">
              <a:buFont typeface="Monotype Sorts" pitchFamily="2" charset="2"/>
              <a:buNone/>
            </a:pPr>
            <a:r>
              <a:rPr lang="el-GR" altLang="el-GR" dirty="0"/>
              <a:t>β) </a:t>
            </a:r>
            <a:r>
              <a:rPr lang="el-GR" altLang="el-GR" dirty="0" err="1"/>
              <a:t>ηλεκτροκοχλιομετρία</a:t>
            </a:r>
            <a:endParaRPr lang="el-GR" altLang="el-GR" dirty="0"/>
          </a:p>
          <a:p>
            <a:pPr lvl="1">
              <a:buFont typeface="Monotype Sorts" pitchFamily="2" charset="2"/>
              <a:buNone/>
            </a:pPr>
            <a:r>
              <a:rPr lang="el-GR" altLang="el-GR" dirty="0"/>
              <a:t>γ) </a:t>
            </a:r>
            <a:r>
              <a:rPr lang="el-GR" altLang="el-GR" dirty="0" err="1"/>
              <a:t>προκλητά</a:t>
            </a:r>
            <a:r>
              <a:rPr lang="el-GR" altLang="el-GR" dirty="0"/>
              <a:t> δυναμικά εγκεφαλικού στελέχους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utoUpdateAnimBg="0"/>
      <p:bldP spid="22531" grpId="0" build="p" autoUpdateAnimBg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447</Words>
  <Application>Microsoft Office PowerPoint</Application>
  <PresentationFormat>Ευρεία οθόνη</PresentationFormat>
  <Paragraphs>71</Paragraphs>
  <Slides>14</Slides>
  <Notes>4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Monotype Sorts</vt:lpstr>
      <vt:lpstr>Wingdings</vt:lpstr>
      <vt:lpstr>Θέμα του Office</vt:lpstr>
      <vt:lpstr>Clip</vt:lpstr>
      <vt:lpstr>   Γνωρίζοντας τις αναπηρίες: Αυτισμός Προβλήματα όρασης -Τύφλωση Προβλήματα ακοής- Κώφωση </vt:lpstr>
      <vt:lpstr>Οι άνθρωποι δεν σχεδιάζουν να αποτύχουν.   Αποτυγχάνουν να σχεδιάσουν.  Benjamin Franklin</vt:lpstr>
      <vt:lpstr>Διαταραχή Αυτιστικού Φάσματος (ΔΑΦ)</vt:lpstr>
      <vt:lpstr>Παρουσίαση του PowerPoint</vt:lpstr>
      <vt:lpstr>‘Ατομα με προβλήματα όρασης</vt:lpstr>
      <vt:lpstr>Προβλήματα Ακοής/ Κώφωση</vt:lpstr>
      <vt:lpstr>Προβλήματα Ακοής Κώφωση</vt:lpstr>
      <vt:lpstr>Διάγνωση Ακουστικής Απώλειας</vt:lpstr>
      <vt:lpstr>Διάγνωση Ακουστικής Απώλειας</vt:lpstr>
      <vt:lpstr>Ο ανθρώπινος πληθυσμός ένας κόσμος με πολλές κατευθύνσεις </vt:lpstr>
      <vt:lpstr>Τριτοβάθμια Εκπαίδευση</vt:lpstr>
      <vt:lpstr>Εμπόδια για μία δημιουργική συνάντηση</vt:lpstr>
      <vt:lpstr>Ερωτήσεις, σκέψεις, προβληματισμοί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Stefania Fouska</dc:creator>
  <cp:lastModifiedBy>Stefania Fouska</cp:lastModifiedBy>
  <cp:revision>3</cp:revision>
  <dcterms:created xsi:type="dcterms:W3CDTF">2025-11-26T10:26:42Z</dcterms:created>
  <dcterms:modified xsi:type="dcterms:W3CDTF">2025-11-26T10:49:29Z</dcterms:modified>
</cp:coreProperties>
</file>