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DB77"/>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65801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349900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17532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37374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F05032B-54FE-4BCD-A657-5436905E4615}" type="datetimeFigureOut">
              <a:rPr lang="el-GR" smtClean="0"/>
              <a:t>22/1/2019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68735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22/1/2019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74600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F05032B-54FE-4BCD-A657-5436905E4615}" type="datetimeFigureOut">
              <a:rPr lang="el-GR" smtClean="0"/>
              <a:t>22/1/2019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7568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F05032B-54FE-4BCD-A657-5436905E4615}" type="datetimeFigureOut">
              <a:rPr lang="el-GR" smtClean="0"/>
              <a:t>22/1/2019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558442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F05032B-54FE-4BCD-A657-5436905E4615}" type="datetimeFigureOut">
              <a:rPr lang="el-GR" smtClean="0"/>
              <a:t>22/1/2019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147379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22/1/2019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344642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F05032B-54FE-4BCD-A657-5436905E4615}" type="datetimeFigureOut">
              <a:rPr lang="el-GR" smtClean="0"/>
              <a:t>22/1/2019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0E2E649-CEAA-495D-8116-279D8B067E94}" type="slidenum">
              <a:rPr lang="el-GR" smtClean="0"/>
              <a:t>‹#›</a:t>
            </a:fld>
            <a:endParaRPr lang="el-GR"/>
          </a:p>
        </p:txBody>
      </p:sp>
    </p:spTree>
    <p:extLst>
      <p:ext uri="{BB962C8B-B14F-4D97-AF65-F5344CB8AC3E}">
        <p14:creationId xmlns:p14="http://schemas.microsoft.com/office/powerpoint/2010/main" val="225506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5032B-54FE-4BCD-A657-5436905E4615}" type="datetimeFigureOut">
              <a:rPr lang="el-GR" smtClean="0"/>
              <a:t>22/1/2019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E2E649-CEAA-495D-8116-279D8B067E94}" type="slidenum">
              <a:rPr lang="el-GR" smtClean="0"/>
              <a:t>‹#›</a:t>
            </a:fld>
            <a:endParaRPr lang="el-GR"/>
          </a:p>
        </p:txBody>
      </p:sp>
    </p:spTree>
    <p:extLst>
      <p:ext uri="{BB962C8B-B14F-4D97-AF65-F5344CB8AC3E}">
        <p14:creationId xmlns:p14="http://schemas.microsoft.com/office/powerpoint/2010/main" val="9182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858218"/>
          </a:xfrm>
          <a:solidFill>
            <a:schemeClr val="bg1"/>
          </a:solidFill>
        </p:spPr>
        <p:txBody>
          <a:bodyPr>
            <a:normAutofit/>
          </a:bodyPr>
          <a:lstStyle/>
          <a:p>
            <a:r>
              <a:rPr lang="el-GR" sz="1400" dirty="0" smtClean="0">
                <a:solidFill>
                  <a:srgbClr val="008080"/>
                </a:solidFill>
                <a:latin typeface="Comic Sans MS" panose="030F0702030302020204" pitchFamily="66" charset="0"/>
              </a:rPr>
              <a:t>                                                                                             </a:t>
            </a:r>
            <a:r>
              <a:rPr lang="el-GR" sz="1600" dirty="0" smtClean="0">
                <a:solidFill>
                  <a:srgbClr val="008080"/>
                </a:solidFill>
                <a:latin typeface="Comic Sans MS" panose="030F0702030302020204" pitchFamily="66" charset="0"/>
              </a:rPr>
              <a:t>Πρόγραμμα Ειδίκευσης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στη Συμβουλευτική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και </a:t>
            </a:r>
            <a:br>
              <a:rPr lang="el-GR" sz="1600" dirty="0" smtClean="0">
                <a:solidFill>
                  <a:srgbClr val="008080"/>
                </a:solidFill>
                <a:latin typeface="Comic Sans MS" panose="030F0702030302020204" pitchFamily="66" charset="0"/>
              </a:rPr>
            </a:br>
            <a:r>
              <a:rPr lang="el-GR" sz="1600" dirty="0" smtClean="0">
                <a:solidFill>
                  <a:srgbClr val="008080"/>
                </a:solidFill>
                <a:latin typeface="Comic Sans MS" panose="030F0702030302020204" pitchFamily="66" charset="0"/>
              </a:rPr>
              <a:t>                                                                                   στον Προσανατολισμό</a:t>
            </a:r>
            <a:endParaRPr lang="el-GR" sz="1600" dirty="0">
              <a:solidFill>
                <a:srgbClr val="008080"/>
              </a:solidFill>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2736303" cy="1584176"/>
          </a:xfrm>
        </p:spPr>
      </p:pic>
      <p:sp>
        <p:nvSpPr>
          <p:cNvPr id="6" name="TextBox 5"/>
          <p:cNvSpPr txBox="1"/>
          <p:nvPr/>
        </p:nvSpPr>
        <p:spPr>
          <a:xfrm>
            <a:off x="611560" y="2204864"/>
            <a:ext cx="8280920" cy="4124206"/>
          </a:xfrm>
          <a:prstGeom prst="rect">
            <a:avLst/>
          </a:prstGeom>
          <a:gradFill>
            <a:gsLst>
              <a:gs pos="99000">
                <a:srgbClr val="FFFFFF"/>
              </a:gs>
              <a:gs pos="100000">
                <a:srgbClr val="7D8496"/>
              </a:gs>
              <a:gs pos="79000">
                <a:srgbClr val="E6E6E6"/>
              </a:gs>
              <a:gs pos="100000">
                <a:srgbClr val="7D8496"/>
              </a:gs>
              <a:gs pos="100000">
                <a:srgbClr val="E6E6E6"/>
              </a:gs>
            </a:gsLst>
            <a:lin ang="5400000" scaled="0"/>
          </a:gradFill>
        </p:spPr>
        <p:txBody>
          <a:bodyPr wrap="square" rtlCol="0">
            <a:spAutoFit/>
          </a:bodyPr>
          <a:lstStyle/>
          <a:p>
            <a:endParaRPr lang="el-GR" dirty="0" smtClean="0"/>
          </a:p>
          <a:p>
            <a:endParaRPr lang="el-GR" dirty="0"/>
          </a:p>
          <a:p>
            <a:pPr algn="ctr"/>
            <a:endParaRPr lang="el-GR" sz="2000" b="1" i="1" dirty="0" smtClean="0"/>
          </a:p>
          <a:p>
            <a:pPr algn="ctr"/>
            <a:r>
              <a:rPr lang="el-GR" sz="2000" b="1" i="1" dirty="0" smtClean="0"/>
              <a:t>Συμβουλευτική Κοινωνικά Ευάλωτων Ομάδων</a:t>
            </a:r>
          </a:p>
          <a:p>
            <a:pPr algn="ctr"/>
            <a:endParaRPr lang="el-GR" sz="2000" b="1" i="1" dirty="0" smtClean="0"/>
          </a:p>
          <a:p>
            <a:pPr algn="ctr"/>
            <a:r>
              <a:rPr lang="el-GR" sz="2000" b="1" i="1" dirty="0" smtClean="0"/>
              <a:t>(Διαπολιτισμική Συμβουλευτική , Μειονότητες, ΑΜΕΑ κλπ)</a:t>
            </a:r>
          </a:p>
          <a:p>
            <a:endParaRPr lang="el-GR" sz="2000" b="1" i="1" dirty="0"/>
          </a:p>
          <a:p>
            <a:endParaRPr lang="el-GR" dirty="0" smtClean="0"/>
          </a:p>
          <a:p>
            <a:endParaRPr lang="el-GR" dirty="0"/>
          </a:p>
          <a:p>
            <a:endParaRPr lang="el-GR" dirty="0" smtClean="0"/>
          </a:p>
          <a:p>
            <a:endParaRPr lang="el-GR" dirty="0"/>
          </a:p>
          <a:p>
            <a:endParaRPr lang="el-GR" dirty="0" smtClean="0"/>
          </a:p>
          <a:p>
            <a:endParaRPr lang="el-GR" dirty="0" smtClean="0"/>
          </a:p>
          <a:p>
            <a:endParaRPr lang="el-GR" dirty="0"/>
          </a:p>
        </p:txBody>
      </p:sp>
    </p:spTree>
    <p:extLst>
      <p:ext uri="{BB962C8B-B14F-4D97-AF65-F5344CB8AC3E}">
        <p14:creationId xmlns:p14="http://schemas.microsoft.com/office/powerpoint/2010/main" val="220691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Μορφές   </a:t>
            </a:r>
            <a:r>
              <a:rPr lang="el-GR" sz="1800" b="1" i="1" dirty="0">
                <a:solidFill>
                  <a:srgbClr val="008080"/>
                </a:solidFill>
              </a:rPr>
              <a:t>Συμβουλευτικής</a:t>
            </a:r>
            <a:endParaRPr lang="el-GR" sz="1800" dirty="0"/>
          </a:p>
        </p:txBody>
      </p:sp>
      <p:sp>
        <p:nvSpPr>
          <p:cNvPr id="3" name="Θέση περιεχομένου 2"/>
          <p:cNvSpPr>
            <a:spLocks noGrp="1"/>
          </p:cNvSpPr>
          <p:nvPr>
            <p:ph idx="1"/>
          </p:nvPr>
        </p:nvSpPr>
        <p:spPr>
          <a:gradFill>
            <a:gsLst>
              <a:gs pos="62000">
                <a:srgbClr val="FFFFFF"/>
              </a:gs>
              <a:gs pos="84000">
                <a:srgbClr val="E6E6E6"/>
              </a:gs>
              <a:gs pos="100000">
                <a:srgbClr val="7D8496"/>
              </a:gs>
              <a:gs pos="98000">
                <a:srgbClr val="E6E6E6"/>
              </a:gs>
              <a:gs pos="100000">
                <a:srgbClr val="7D8496"/>
              </a:gs>
              <a:gs pos="100000">
                <a:srgbClr val="E6E6E6"/>
              </a:gs>
            </a:gsLst>
            <a:lin ang="5400000" scaled="0"/>
          </a:gradFill>
        </p:spPr>
        <p:txBody>
          <a:bodyPr>
            <a:normAutofit/>
          </a:bodyPr>
          <a:lstStyle/>
          <a:p>
            <a:pPr marL="0" indent="0">
              <a:buNone/>
            </a:pPr>
            <a:endParaRPr lang="el-GR" sz="2000" u="sng" dirty="0" smtClean="0">
              <a:latin typeface="Comic Sans MS" panose="030F0702030302020204" pitchFamily="66" charset="0"/>
            </a:endParaRPr>
          </a:p>
          <a:p>
            <a:pPr marL="0" indent="0">
              <a:buNone/>
            </a:pPr>
            <a:r>
              <a:rPr lang="el-GR" sz="2000" u="sng" dirty="0" smtClean="0">
                <a:latin typeface="Comic Sans MS" panose="030F0702030302020204" pitchFamily="66" charset="0"/>
              </a:rPr>
              <a:t>Ατομική συμβουλευτική</a:t>
            </a:r>
          </a:p>
          <a:p>
            <a:pPr marL="0" indent="0" algn="just">
              <a:buNone/>
            </a:pPr>
            <a:r>
              <a:rPr lang="el-GR" sz="1700" dirty="0" smtClean="0">
                <a:latin typeface="Comic Sans MS" panose="030F0702030302020204" pitchFamily="66" charset="0"/>
              </a:rPr>
              <a:t>Η </a:t>
            </a:r>
            <a:r>
              <a:rPr lang="el-GR" sz="1700" dirty="0">
                <a:latin typeface="Comic Sans MS" panose="030F0702030302020204" pitchFamily="66" charset="0"/>
              </a:rPr>
              <a:t>ατομική συμβουλευτική, σύμφωνα με τους </a:t>
            </a:r>
            <a:r>
              <a:rPr lang="el-GR" sz="1700" dirty="0" err="1">
                <a:latin typeface="Comic Sans MS" panose="030F0702030302020204" pitchFamily="66" charset="0"/>
              </a:rPr>
              <a:t>Ehly</a:t>
            </a:r>
            <a:r>
              <a:rPr lang="el-GR" sz="1700" dirty="0">
                <a:latin typeface="Comic Sans MS" panose="030F0702030302020204" pitchFamily="66" charset="0"/>
              </a:rPr>
              <a:t> &amp; </a:t>
            </a:r>
            <a:r>
              <a:rPr lang="el-GR" sz="1700" dirty="0" err="1">
                <a:latin typeface="Comic Sans MS" panose="030F0702030302020204" pitchFamily="66" charset="0"/>
              </a:rPr>
              <a:t>Dustin</a:t>
            </a:r>
            <a:r>
              <a:rPr lang="el-GR" sz="1700" dirty="0">
                <a:latin typeface="Comic Sans MS" panose="030F0702030302020204" pitchFamily="66" charset="0"/>
              </a:rPr>
              <a:t> (</a:t>
            </a:r>
            <a:r>
              <a:rPr lang="el-GR" sz="1700" dirty="0" smtClean="0">
                <a:latin typeface="Comic Sans MS" panose="030F0702030302020204" pitchFamily="66" charset="0"/>
              </a:rPr>
              <a:t>1989), </a:t>
            </a:r>
            <a:r>
              <a:rPr lang="el-GR" sz="1700" dirty="0">
                <a:latin typeface="Comic Sans MS" panose="030F0702030302020204" pitchFamily="66" charset="0"/>
              </a:rPr>
              <a:t>αφορά την </a:t>
            </a:r>
            <a:r>
              <a:rPr lang="el-GR" sz="1700" dirty="0" smtClean="0">
                <a:latin typeface="Comic Sans MS" panose="030F0702030302020204" pitchFamily="66" charset="0"/>
              </a:rPr>
              <a:t>παροχή συμβουλευτικής </a:t>
            </a:r>
            <a:r>
              <a:rPr lang="el-GR" sz="1700" dirty="0">
                <a:latin typeface="Comic Sans MS" panose="030F0702030302020204" pitchFamily="66" charset="0"/>
              </a:rPr>
              <a:t>βοήθειας στο άτομο, για αντιμετώπιση κάποιου θέματος-προβλήματος που </a:t>
            </a:r>
            <a:r>
              <a:rPr lang="el-GR" sz="1700" dirty="0" smtClean="0">
                <a:latin typeface="Comic Sans MS" panose="030F0702030302020204" pitchFamily="66" charset="0"/>
              </a:rPr>
              <a:t>το απασχολεί</a:t>
            </a:r>
            <a:r>
              <a:rPr lang="el-GR" sz="1700" dirty="0">
                <a:latin typeface="Comic Sans MS" panose="030F0702030302020204" pitchFamily="66" charset="0"/>
              </a:rPr>
              <a:t>, σε οποιονδήποτε τομέα ανάπτυξης κι αν αυτό αναφέρεται</a:t>
            </a:r>
            <a:r>
              <a:rPr lang="el-GR" sz="1700" dirty="0" smtClean="0">
                <a:latin typeface="Comic Sans MS" panose="030F0702030302020204" pitchFamily="66" charset="0"/>
              </a:rPr>
              <a:t>.</a:t>
            </a:r>
          </a:p>
          <a:p>
            <a:pPr marL="0" indent="0" algn="just">
              <a:buNone/>
            </a:pPr>
            <a:endParaRPr lang="el-GR" sz="1800" u="sng" dirty="0">
              <a:latin typeface="Comic Sans MS" panose="030F0702030302020204" pitchFamily="66" charset="0"/>
            </a:endParaRPr>
          </a:p>
          <a:p>
            <a:pPr marL="0" indent="0" algn="just">
              <a:buNone/>
            </a:pPr>
            <a:r>
              <a:rPr lang="el-GR" sz="1800" u="sng" dirty="0" smtClean="0">
                <a:latin typeface="Comic Sans MS" panose="030F0702030302020204" pitchFamily="66" charset="0"/>
              </a:rPr>
              <a:t>Ομαδική συμβουλευτική</a:t>
            </a:r>
          </a:p>
          <a:p>
            <a:pPr marL="0" indent="0" algn="just">
              <a:buNone/>
            </a:pPr>
            <a:r>
              <a:rPr lang="el-GR" sz="1700" dirty="0">
                <a:latin typeface="Comic Sans MS" panose="030F0702030302020204" pitchFamily="66" charset="0"/>
              </a:rPr>
              <a:t>Αντίθετα η </a:t>
            </a:r>
            <a:r>
              <a:rPr lang="el-GR" sz="1700" dirty="0" smtClean="0">
                <a:latin typeface="Comic Sans MS" panose="030F0702030302020204" pitchFamily="66" charset="0"/>
              </a:rPr>
              <a:t>ομαδική συμβουλευτική </a:t>
            </a:r>
            <a:r>
              <a:rPr lang="el-GR" sz="1700" dirty="0">
                <a:latin typeface="Comic Sans MS" panose="030F0702030302020204" pitchFamily="66" charset="0"/>
              </a:rPr>
              <a:t>εφαρμόζεται σε σύνολα-ομάδες ατόμων, π.χ. στη σχολική τάξη. Φυσικό </a:t>
            </a:r>
            <a:r>
              <a:rPr lang="el-GR" sz="1700" dirty="0" smtClean="0">
                <a:latin typeface="Comic Sans MS" panose="030F0702030302020204" pitchFamily="66" charset="0"/>
              </a:rPr>
              <a:t>είναι, ανάλογα </a:t>
            </a:r>
            <a:r>
              <a:rPr lang="el-GR" sz="1700" dirty="0">
                <a:latin typeface="Comic Sans MS" panose="030F0702030302020204" pitchFamily="66" charset="0"/>
              </a:rPr>
              <a:t>με την περίπτωση, να ενδείκνυται περισσότερο η μία ή η άλλη μορφή συμβουλευτικής</a:t>
            </a:r>
            <a:r>
              <a:rPr lang="el-GR" sz="1700" dirty="0" smtClean="0">
                <a:latin typeface="Comic Sans MS" panose="030F0702030302020204" pitchFamily="66" charset="0"/>
              </a:rPr>
              <a:t>.</a:t>
            </a:r>
            <a:r>
              <a:rPr lang="el-GR" sz="1600" dirty="0">
                <a:latin typeface="Comic Sans MS" panose="030F0702030302020204" pitchFamily="66" charset="0"/>
              </a:rPr>
              <a:t> </a:t>
            </a:r>
            <a:r>
              <a:rPr lang="el-GR" sz="1800" dirty="0" smtClean="0">
                <a:latin typeface="Comic Sans MS" panose="030F0702030302020204" pitchFamily="66" charset="0"/>
              </a:rPr>
              <a:t>Ακόμη ο σύμβουλος</a:t>
            </a:r>
            <a:r>
              <a:rPr lang="el-GR" sz="1800" dirty="0">
                <a:latin typeface="Comic Sans MS" panose="030F0702030302020204" pitchFamily="66" charset="0"/>
              </a:rPr>
              <a:t>, σύμφωνα με τους </a:t>
            </a:r>
            <a:r>
              <a:rPr lang="el-GR" sz="1800" dirty="0" err="1">
                <a:latin typeface="Comic Sans MS" panose="030F0702030302020204" pitchFamily="66" charset="0"/>
              </a:rPr>
              <a:t>Hamblin</a:t>
            </a:r>
            <a:r>
              <a:rPr lang="el-GR" sz="1800" dirty="0">
                <a:latin typeface="Comic Sans MS" panose="030F0702030302020204" pitchFamily="66" charset="0"/>
              </a:rPr>
              <a:t>, (</a:t>
            </a:r>
            <a:r>
              <a:rPr lang="el-GR" sz="1800" dirty="0" smtClean="0">
                <a:latin typeface="Comic Sans MS" panose="030F0702030302020204" pitchFamily="66" charset="0"/>
              </a:rPr>
              <a:t>1981) </a:t>
            </a:r>
            <a:r>
              <a:rPr lang="el-GR" sz="1800" dirty="0">
                <a:latin typeface="Comic Sans MS" panose="030F0702030302020204" pitchFamily="66" charset="0"/>
              </a:rPr>
              <a:t>και </a:t>
            </a:r>
            <a:r>
              <a:rPr lang="el-GR" sz="1800" dirty="0" err="1">
                <a:latin typeface="Comic Sans MS" panose="030F0702030302020204" pitchFamily="66" charset="0"/>
              </a:rPr>
              <a:t>Γεώργα</a:t>
            </a:r>
            <a:r>
              <a:rPr lang="el-GR" sz="1800" dirty="0">
                <a:latin typeface="Comic Sans MS" panose="030F0702030302020204" pitchFamily="66" charset="0"/>
              </a:rPr>
              <a:t> (</a:t>
            </a:r>
            <a:r>
              <a:rPr lang="el-GR" sz="1800" dirty="0" smtClean="0">
                <a:latin typeface="Comic Sans MS" panose="030F0702030302020204" pitchFamily="66" charset="0"/>
              </a:rPr>
              <a:t>1990), </a:t>
            </a:r>
            <a:r>
              <a:rPr lang="el-GR" sz="1800" dirty="0">
                <a:latin typeface="Comic Sans MS" panose="030F0702030302020204" pitchFamily="66" charset="0"/>
              </a:rPr>
              <a:t>προκειμένου να ασκήσει ομαδική συμβουλευτική, πρέπει να είναι εξοικειωμένος με την έννοια της ομάδας και τα χαρακτηριστικά της, δηλαδή τη συνοχή και τη δυναμική της.</a:t>
            </a:r>
          </a:p>
          <a:p>
            <a:pPr marL="0" indent="0" algn="just">
              <a:buNone/>
            </a:pPr>
            <a:endParaRPr lang="el-GR" sz="1700" u="sng"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2022787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a:solidFill>
                  <a:srgbClr val="008080"/>
                </a:solidFill>
              </a:rPr>
              <a:t>Μορφές   Συμβουλευτικής</a:t>
            </a:r>
            <a:endParaRPr lang="el-GR" sz="2000" dirty="0"/>
          </a:p>
        </p:txBody>
      </p:sp>
      <p:sp>
        <p:nvSpPr>
          <p:cNvPr id="3" name="Θέση περιεχομένου 2"/>
          <p:cNvSpPr>
            <a:spLocks noGrp="1"/>
          </p:cNvSpPr>
          <p:nvPr>
            <p:ph idx="1"/>
          </p:nvPr>
        </p:nvSpPr>
        <p:spPr>
          <a:xfrm>
            <a:off x="457200" y="1484784"/>
            <a:ext cx="8229600" cy="5040560"/>
          </a:xfrm>
          <a:gradFill>
            <a:gsLst>
              <a:gs pos="70000">
                <a:srgbClr val="FFFFFF"/>
              </a:gs>
              <a:gs pos="95000">
                <a:srgbClr val="E6E6E6"/>
              </a:gs>
              <a:gs pos="98000">
                <a:srgbClr val="7D8496"/>
              </a:gs>
              <a:gs pos="94000">
                <a:srgbClr val="E6E6E6"/>
              </a:gs>
              <a:gs pos="100000">
                <a:srgbClr val="7D8496"/>
              </a:gs>
              <a:gs pos="100000">
                <a:srgbClr val="E6E6E6"/>
              </a:gs>
            </a:gsLst>
            <a:lin ang="5400000" scaled="0"/>
          </a:gradFill>
        </p:spPr>
        <p:txBody>
          <a:bodyPr>
            <a:noAutofit/>
          </a:bodyPr>
          <a:lstStyle/>
          <a:p>
            <a:pPr marL="0" indent="0">
              <a:buNone/>
            </a:pPr>
            <a:r>
              <a:rPr lang="el-GR" sz="1400" u="sng" dirty="0">
                <a:latin typeface="Comic Sans MS" panose="030F0702030302020204" pitchFamily="66" charset="0"/>
              </a:rPr>
              <a:t>Η ατομική συμβουλευτική ενδείκνυται περισσότερο </a:t>
            </a:r>
            <a:r>
              <a:rPr lang="el-GR" sz="1400" u="sng" dirty="0" smtClean="0">
                <a:latin typeface="Comic Sans MS" panose="030F0702030302020204" pitchFamily="66" charset="0"/>
              </a:rPr>
              <a:t>όταν</a:t>
            </a:r>
            <a:r>
              <a:rPr lang="el-GR" sz="1400" dirty="0" smtClean="0">
                <a:latin typeface="Comic Sans MS" panose="030F0702030302020204" pitchFamily="66" charset="0"/>
              </a:rPr>
              <a:t>:</a:t>
            </a:r>
          </a:p>
          <a:p>
            <a:pPr marL="0" indent="0">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Η </a:t>
            </a:r>
            <a:r>
              <a:rPr lang="el-GR" sz="1400" dirty="0">
                <a:latin typeface="Comic Sans MS" panose="030F0702030302020204" pitchFamily="66" charset="0"/>
              </a:rPr>
              <a:t>εμπιστευτικότητα έχει απόλυτη αξία για το συμβουλευόμενο</a:t>
            </a:r>
            <a:r>
              <a:rPr lang="el-GR" sz="1400" dirty="0" smtClean="0">
                <a:latin typeface="Comic Sans MS" panose="030F0702030302020204" pitchFamily="66" charset="0"/>
              </a:rPr>
              <a:t>,</a:t>
            </a:r>
          </a:p>
          <a:p>
            <a:pPr marL="0" indent="0" algn="just">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αντιμετωπίζει ιδιαίτερο πρόβλημα, αρκετά πολύπλοκο και χρονοβόρο για </a:t>
            </a:r>
            <a:r>
              <a:rPr lang="el-GR" sz="1400" dirty="0" smtClean="0">
                <a:latin typeface="Comic Sans MS" panose="030F0702030302020204" pitchFamily="66" charset="0"/>
              </a:rPr>
              <a:t>να παρουσιαστεί </a:t>
            </a:r>
            <a:r>
              <a:rPr lang="el-GR" sz="1400" dirty="0">
                <a:latin typeface="Comic Sans MS" panose="030F0702030302020204" pitchFamily="66" charset="0"/>
              </a:rPr>
              <a:t>και να επιλυθεί στο πλαίσιο μιας </a:t>
            </a:r>
            <a:r>
              <a:rPr lang="el-GR" sz="1400" dirty="0" smtClean="0">
                <a:latin typeface="Comic Sans MS" panose="030F0702030302020204" pitchFamily="66" charset="0"/>
              </a:rPr>
              <a:t>ομάδας</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Τυχόν </a:t>
            </a:r>
            <a:r>
              <a:rPr lang="el-GR" sz="1400" dirty="0">
                <a:latin typeface="Comic Sans MS" panose="030F0702030302020204" pitchFamily="66" charset="0"/>
              </a:rPr>
              <a:t>αποτελέσματα διαφόρων κριτηρίων ίσως αποδειχθούν αρνητικά για τη </a:t>
            </a:r>
            <a:r>
              <a:rPr lang="el-GR" sz="1400" dirty="0" smtClean="0">
                <a:latin typeface="Comic Sans MS" panose="030F0702030302020204" pitchFamily="66" charset="0"/>
              </a:rPr>
              <a:t>θετική αυτοαντίληψη-</a:t>
            </a:r>
            <a:r>
              <a:rPr lang="el-GR" sz="1400" dirty="0" err="1" smtClean="0">
                <a:latin typeface="Comic Sans MS" panose="030F0702030302020204" pitchFamily="66" charset="0"/>
              </a:rPr>
              <a:t>αυτοεικόνα</a:t>
            </a:r>
            <a:r>
              <a:rPr lang="el-GR" sz="1400" dirty="0" smtClean="0">
                <a:latin typeface="Comic Sans MS" panose="030F0702030302020204" pitchFamily="66" charset="0"/>
              </a:rPr>
              <a:t> </a:t>
            </a:r>
            <a:r>
              <a:rPr lang="el-GR" sz="1400" dirty="0">
                <a:latin typeface="Comic Sans MS" panose="030F0702030302020204" pitchFamily="66" charset="0"/>
              </a:rPr>
              <a:t>(</a:t>
            </a:r>
            <a:r>
              <a:rPr lang="el-GR" sz="1400" dirty="0" err="1">
                <a:latin typeface="Comic Sans MS" panose="030F0702030302020204" pitchFamily="66" charset="0"/>
              </a:rPr>
              <a:t>self</a:t>
            </a:r>
            <a:r>
              <a:rPr lang="el-GR" sz="1400" dirty="0">
                <a:latin typeface="Comic Sans MS" panose="030F0702030302020204" pitchFamily="66" charset="0"/>
              </a:rPr>
              <a:t>-</a:t>
            </a:r>
            <a:r>
              <a:rPr lang="el-GR" sz="1400" dirty="0" err="1">
                <a:latin typeface="Comic Sans MS" panose="030F0702030302020204" pitchFamily="66" charset="0"/>
              </a:rPr>
              <a:t>concept</a:t>
            </a:r>
            <a:r>
              <a:rPr lang="el-GR" sz="1400" dirty="0">
                <a:latin typeface="Comic Sans MS" panose="030F0702030302020204" pitchFamily="66" charset="0"/>
              </a:rPr>
              <a:t>, </a:t>
            </a:r>
            <a:r>
              <a:rPr lang="el-GR" sz="1400" dirty="0" err="1">
                <a:latin typeface="Comic Sans MS" panose="030F0702030302020204" pitchFamily="66" charset="0"/>
              </a:rPr>
              <a:t>self</a:t>
            </a:r>
            <a:r>
              <a:rPr lang="el-GR" sz="1400" dirty="0">
                <a:latin typeface="Comic Sans MS" panose="030F0702030302020204" pitchFamily="66" charset="0"/>
              </a:rPr>
              <a:t>-</a:t>
            </a:r>
            <a:r>
              <a:rPr lang="el-GR" sz="1400" dirty="0" err="1">
                <a:latin typeface="Comic Sans MS" panose="030F0702030302020204" pitchFamily="66" charset="0"/>
              </a:rPr>
              <a:t>image</a:t>
            </a:r>
            <a:r>
              <a:rPr lang="el-GR" sz="1400" dirty="0">
                <a:latin typeface="Comic Sans MS" panose="030F0702030302020204" pitchFamily="66" charset="0"/>
              </a:rPr>
              <a:t>) του ατόμου και τη θέση-κύρος του </a:t>
            </a:r>
            <a:r>
              <a:rPr lang="el-GR" sz="1400" dirty="0" smtClean="0">
                <a:latin typeface="Comic Sans MS" panose="030F0702030302020204" pitchFamily="66" charset="0"/>
              </a:rPr>
              <a:t>στην ομάδα</a:t>
            </a:r>
            <a:r>
              <a:rPr lang="el-GR" sz="1400" dirty="0">
                <a:latin typeface="Comic Sans MS" panose="030F0702030302020204" pitchFamily="66" charset="0"/>
              </a:rPr>
              <a:t>,</a:t>
            </a:r>
          </a:p>
          <a:p>
            <a:pPr marL="0" indent="0" algn="just">
              <a:buNone/>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δεν είναι ομαλά ενταγμένο-προσαρμοσμένο στην ομάδα και φοβάται ότι </a:t>
            </a:r>
            <a:r>
              <a:rPr lang="el-GR" sz="1400" dirty="0" smtClean="0">
                <a:latin typeface="Comic Sans MS" panose="030F0702030302020204" pitchFamily="66" charset="0"/>
              </a:rPr>
              <a:t>θα απορριφθεί </a:t>
            </a:r>
            <a:r>
              <a:rPr lang="el-GR" sz="1400" dirty="0">
                <a:latin typeface="Comic Sans MS" panose="030F0702030302020204" pitchFamily="66" charset="0"/>
              </a:rPr>
              <a:t>για άλλη μια φορά, αν τα υπόλοιπα μέλη της ομάδας έρθουν σε επαφή με </a:t>
            </a:r>
            <a:r>
              <a:rPr lang="el-GR" sz="1400" dirty="0" smtClean="0">
                <a:latin typeface="Comic Sans MS" panose="030F0702030302020204" pitchFamily="66" charset="0"/>
              </a:rPr>
              <a:t>την αρνητική </a:t>
            </a:r>
            <a:r>
              <a:rPr lang="el-GR" sz="1400" dirty="0">
                <a:latin typeface="Comic Sans MS" panose="030F0702030302020204" pitchFamily="66" charset="0"/>
              </a:rPr>
              <a:t>εικόνα </a:t>
            </a:r>
            <a:r>
              <a:rPr lang="el-GR" sz="1400" dirty="0" smtClean="0">
                <a:latin typeface="Comic Sans MS" panose="030F0702030302020204" pitchFamily="66" charset="0"/>
              </a:rPr>
              <a:t>του</a:t>
            </a:r>
          </a:p>
          <a:p>
            <a:pPr algn="just">
              <a:buFont typeface="Wingdings" panose="05000000000000000000" pitchFamily="2" charset="2"/>
              <a:buChar char="ü"/>
            </a:pPr>
            <a:endParaRPr lang="el-GR" sz="1400" dirty="0" smtClean="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αδυνατεί να συμμετάσχει σε ομαδικές λειτουργίες </a:t>
            </a:r>
            <a:r>
              <a:rPr lang="el-GR" sz="1400" dirty="0" smtClean="0">
                <a:latin typeface="Comic Sans MS" panose="030F0702030302020204" pitchFamily="66" charset="0"/>
              </a:rPr>
              <a:t>και</a:t>
            </a:r>
          </a:p>
          <a:p>
            <a:pPr algn="just">
              <a:buFont typeface="Wingdings" panose="05000000000000000000" pitchFamily="2" charset="2"/>
              <a:buChar char="ü"/>
            </a:pPr>
            <a:endParaRPr lang="el-GR" sz="1400" dirty="0">
              <a:latin typeface="Comic Sans MS" panose="030F0702030302020204" pitchFamily="66" charset="0"/>
            </a:endParaRPr>
          </a:p>
          <a:p>
            <a:pPr algn="just">
              <a:buFont typeface="Wingdings" panose="05000000000000000000" pitchFamily="2" charset="2"/>
              <a:buChar char="ü"/>
            </a:pPr>
            <a:r>
              <a:rPr lang="el-GR" sz="1400" dirty="0" smtClean="0">
                <a:latin typeface="Comic Sans MS" panose="030F0702030302020204" pitchFamily="66" charset="0"/>
              </a:rPr>
              <a:t>Το </a:t>
            </a:r>
            <a:r>
              <a:rPr lang="el-GR" sz="1400" dirty="0">
                <a:latin typeface="Comic Sans MS" panose="030F0702030302020204" pitchFamily="66" charset="0"/>
              </a:rPr>
              <a:t>άτομο παρουσιάζει δυσαρμονική συμπεριφορά ως προς έναν ή περισσότερους </a:t>
            </a:r>
            <a:r>
              <a:rPr lang="el-GR" sz="1400" dirty="0" smtClean="0">
                <a:latin typeface="Comic Sans MS" panose="030F0702030302020204" pitchFamily="66" charset="0"/>
              </a:rPr>
              <a:t>τομείς ανάπτυξης</a:t>
            </a:r>
            <a:r>
              <a:rPr lang="el-GR" sz="1400" dirty="0">
                <a:latin typeface="Comic Sans MS" panose="030F0702030302020204" pitchFamily="66" charset="0"/>
              </a:rPr>
              <a:t>, π.χ. σωματικής, συναισθηματικής, κοινωνικής, κ.ά</a:t>
            </a:r>
            <a:r>
              <a:rPr lang="el-GR" sz="1400" dirty="0" smtClean="0">
                <a:latin typeface="Comic Sans MS" panose="030F0702030302020204" pitchFamily="66" charset="0"/>
              </a:rPr>
              <a:t>.</a:t>
            </a:r>
          </a:p>
          <a:p>
            <a:pPr algn="just">
              <a:buFont typeface="Wingdings" panose="05000000000000000000" pitchFamily="2" charset="2"/>
              <a:buChar char="ü"/>
            </a:pPr>
            <a:endParaRPr lang="el-GR" sz="1400" dirty="0">
              <a:latin typeface="Comic Sans MS" panose="030F0702030302020204" pitchFamily="66" charset="0"/>
            </a:endParaRPr>
          </a:p>
          <a:p>
            <a:pPr marL="0" indent="0" algn="just">
              <a:buNone/>
            </a:pPr>
            <a:r>
              <a:rPr lang="el-GR" sz="1400" dirty="0">
                <a:latin typeface="Comic Sans MS" panose="030F0702030302020204" pitchFamily="66" charset="0"/>
              </a:rPr>
              <a:t>Σε περιπτώσεις που ο σύμβουλος δεν είναι σε θέση ατομικά να χειριστεί με θετικό </a:t>
            </a:r>
            <a:r>
              <a:rPr lang="el-GR" sz="1400" dirty="0" smtClean="0">
                <a:latin typeface="Comic Sans MS" panose="030F0702030302020204" pitchFamily="66" charset="0"/>
              </a:rPr>
              <a:t>τρόπο, μια </a:t>
            </a:r>
            <a:r>
              <a:rPr lang="el-GR" sz="1400" dirty="0">
                <a:latin typeface="Comic Sans MS" panose="030F0702030302020204" pitchFamily="66" charset="0"/>
              </a:rPr>
              <a:t>ατομική περίπτωση ίσως να χρειάζεται υποστήριξη και από άλλο λειτουργό </a:t>
            </a:r>
            <a:r>
              <a:rPr lang="el-GR" sz="1400" dirty="0" smtClean="0">
                <a:latin typeface="Comic Sans MS" panose="030F0702030302020204" pitchFamily="66" charset="0"/>
              </a:rPr>
              <a:t>συμβουλευτικής (Μάνος, 1991)</a:t>
            </a:r>
            <a:r>
              <a:rPr lang="el-GR" sz="1400" dirty="0" smtClean="0"/>
              <a:t>.</a:t>
            </a:r>
            <a:endParaRPr lang="el-GR" sz="14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646487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Μορφές   Συμβουλευτικής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0">
                <a:srgbClr val="FFFFFF"/>
              </a:gs>
              <a:gs pos="7001">
                <a:srgbClr val="E6E6E6"/>
              </a:gs>
              <a:gs pos="100000">
                <a:srgbClr val="7D8496"/>
              </a:gs>
              <a:gs pos="96000">
                <a:srgbClr val="E6E6E6"/>
              </a:gs>
              <a:gs pos="100000">
                <a:srgbClr val="7D8496"/>
              </a:gs>
              <a:gs pos="100000">
                <a:srgbClr val="E6E6E6"/>
              </a:gs>
            </a:gsLst>
            <a:lin ang="5400000" scaled="0"/>
          </a:gradFill>
        </p:spPr>
        <p:txBody>
          <a:bodyPr>
            <a:noAutofit/>
          </a:bodyPr>
          <a:lstStyle/>
          <a:p>
            <a:pPr marL="0" indent="0">
              <a:buNone/>
            </a:pPr>
            <a:r>
              <a:rPr lang="el-GR" sz="1700" u="sng" dirty="0" smtClean="0">
                <a:latin typeface="Comic Sans MS" panose="030F0702030302020204" pitchFamily="66" charset="0"/>
              </a:rPr>
              <a:t>Πλεονεκτήματα ομαδικής συμβουλευτικής</a:t>
            </a:r>
            <a:endParaRPr lang="en-US" sz="1700" u="sng" dirty="0" smtClean="0">
              <a:latin typeface="Comic Sans MS" panose="030F0702030302020204" pitchFamily="66" charset="0"/>
            </a:endParaRPr>
          </a:p>
          <a:p>
            <a:pPr marL="0" indent="0">
              <a:buNone/>
            </a:pPr>
            <a:endParaRPr lang="el-GR" sz="1700" dirty="0" smtClean="0">
              <a:latin typeface="Comic Sans MS" panose="030F0702030302020204" pitchFamily="66" charset="0"/>
            </a:endParaRPr>
          </a:p>
          <a:p>
            <a:pPr algn="just">
              <a:buFont typeface="Wingdings" panose="05000000000000000000" pitchFamily="2" charset="2"/>
              <a:buChar char="ü"/>
            </a:pPr>
            <a:r>
              <a:rPr lang="el-GR" sz="1700" dirty="0" smtClean="0">
                <a:latin typeface="Comic Sans MS" panose="030F0702030302020204" pitchFamily="66" charset="0"/>
              </a:rPr>
              <a:t>Το άτομο να βιώνει το αίσθημα του «</a:t>
            </a:r>
            <a:r>
              <a:rPr lang="el-GR" sz="1700" dirty="0" err="1" smtClean="0">
                <a:latin typeface="Comic Sans MS" panose="030F0702030302020204" pitchFamily="66" charset="0"/>
              </a:rPr>
              <a:t>ανήκειν</a:t>
            </a:r>
            <a:r>
              <a:rPr lang="el-GR" sz="1700" dirty="0" smtClean="0">
                <a:latin typeface="Comic Sans MS" panose="030F0702030302020204" pitchFamily="66" charset="0"/>
              </a:rPr>
              <a:t>», του μοιράσματος συναισθημάτων, ιδεών, προβλημάτων,</a:t>
            </a:r>
          </a:p>
          <a:p>
            <a:pPr algn="just">
              <a:buFont typeface="Wingdings" panose="05000000000000000000" pitchFamily="2" charset="2"/>
              <a:buChar char="ü"/>
            </a:pPr>
            <a:r>
              <a:rPr lang="el-GR" sz="1700" dirty="0" smtClean="0">
                <a:latin typeface="Comic Sans MS" panose="030F0702030302020204" pitchFamily="66" charset="0"/>
              </a:rPr>
              <a:t>Να προωθηθούν και να καλλιεργηθούν οι διαπροσωπικές σχέσεις μεταξύ των μελών της ομάδας,</a:t>
            </a:r>
          </a:p>
          <a:p>
            <a:pPr algn="just">
              <a:buFont typeface="Wingdings" panose="05000000000000000000" pitchFamily="2" charset="2"/>
              <a:buChar char="ü"/>
            </a:pPr>
            <a:r>
              <a:rPr lang="el-GR" sz="1700" dirty="0" smtClean="0">
                <a:latin typeface="Comic Sans MS" panose="030F0702030302020204" pitchFamily="66" charset="0"/>
              </a:rPr>
              <a:t>Να ενθαρρυνθούν τα θετικά συναισθήματα, όπως η εμπιστοσύνη, η αμεσότητα, η</a:t>
            </a:r>
          </a:p>
          <a:p>
            <a:pPr marL="0" indent="0" algn="just">
              <a:buNone/>
            </a:pPr>
            <a:r>
              <a:rPr lang="el-GR" sz="1700" dirty="0" smtClean="0">
                <a:latin typeface="Comic Sans MS" panose="030F0702030302020204" pitchFamily="66" charset="0"/>
              </a:rPr>
              <a:t>     </a:t>
            </a:r>
            <a:r>
              <a:rPr lang="el-GR" sz="1700" dirty="0" err="1" smtClean="0">
                <a:latin typeface="Comic Sans MS" panose="030F0702030302020204" pitchFamily="66" charset="0"/>
              </a:rPr>
              <a:t>ενσυναίσθηση</a:t>
            </a:r>
            <a:r>
              <a:rPr lang="el-GR" sz="1700" dirty="0" smtClean="0">
                <a:latin typeface="Comic Sans MS" panose="030F0702030302020204" pitchFamily="66" charset="0"/>
              </a:rPr>
              <a:t>,</a:t>
            </a:r>
          </a:p>
          <a:p>
            <a:pPr algn="just">
              <a:buFont typeface="Wingdings" panose="05000000000000000000" pitchFamily="2" charset="2"/>
              <a:buChar char="ü"/>
            </a:pPr>
            <a:r>
              <a:rPr lang="el-GR" sz="1700" dirty="0" smtClean="0">
                <a:latin typeface="Comic Sans MS" panose="030F0702030302020204" pitchFamily="66" charset="0"/>
              </a:rPr>
              <a:t>Να έρθουν σε επαφή τα άτομα και με άλλους τρόπους συμπεριφοράς και αντίδρασης σε προβλήματα-καταστάσεις που μπορούν να απασχολούν και τα ίδια. Έτσι τους ανοίγονται νέοι πνευματικοί ορίζοντες, και πολλές φορές είναι δυνατόν να βρουν λύση στο δικό τους ατομικό πρόβλημα μέσα από τον τρόπο αντιμετώπισης προβλημάτων του άλλου και</a:t>
            </a:r>
          </a:p>
          <a:p>
            <a:pPr algn="just">
              <a:buFont typeface="Wingdings" panose="05000000000000000000" pitchFamily="2" charset="2"/>
              <a:buChar char="ü"/>
            </a:pPr>
            <a:r>
              <a:rPr lang="el-GR" sz="1700" dirty="0" smtClean="0">
                <a:latin typeface="Comic Sans MS" panose="030F0702030302020204" pitchFamily="66" charset="0"/>
              </a:rPr>
              <a:t>Να παρέχεται άμεση ανατροφοδότηση-αξιολόγηση του εαυτού και των άλλων (</a:t>
            </a:r>
            <a:r>
              <a:rPr lang="en-US" sz="1700" dirty="0" err="1" smtClean="0">
                <a:latin typeface="Comic Sans MS" panose="030F0702030302020204" pitchFamily="66" charset="0"/>
              </a:rPr>
              <a:t>Kottler</a:t>
            </a:r>
            <a:r>
              <a:rPr lang="en-US" sz="1700" dirty="0" smtClean="0">
                <a:latin typeface="Comic Sans MS" panose="030F0702030302020204" pitchFamily="66" charset="0"/>
              </a:rPr>
              <a:t> &amp; </a:t>
            </a:r>
            <a:r>
              <a:rPr lang="en-US" sz="1700" dirty="0" err="1" smtClean="0">
                <a:latin typeface="Comic Sans MS" panose="030F0702030302020204" pitchFamily="66" charset="0"/>
              </a:rPr>
              <a:t>Kottler</a:t>
            </a:r>
            <a:r>
              <a:rPr lang="en-US" sz="1700" dirty="0" smtClean="0">
                <a:latin typeface="Comic Sans MS" panose="030F0702030302020204" pitchFamily="66" charset="0"/>
              </a:rPr>
              <a:t>, 2000)</a:t>
            </a:r>
            <a:r>
              <a:rPr lang="el-GR" sz="1700" dirty="0" smtClean="0">
                <a:latin typeface="Comic Sans MS" panose="030F0702030302020204" pitchFamily="66" charset="0"/>
              </a:rPr>
              <a:t>.</a:t>
            </a:r>
            <a:endParaRPr lang="el-GR" sz="17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103530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Κοινωνικά ευπαθείς ομάδες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49000">
                <a:srgbClr val="FFFFFF"/>
              </a:gs>
              <a:gs pos="95000">
                <a:srgbClr val="E6E6E6"/>
              </a:gs>
              <a:gs pos="100000">
                <a:srgbClr val="7D8496"/>
              </a:gs>
              <a:gs pos="95000">
                <a:srgbClr val="E6E6E6"/>
              </a:gs>
              <a:gs pos="98000">
                <a:srgbClr val="7D8496"/>
              </a:gs>
              <a:gs pos="100000">
                <a:srgbClr val="E6E6E6"/>
              </a:gs>
            </a:gsLst>
            <a:lin ang="5400000" scaled="0"/>
          </a:gradFill>
        </p:spPr>
        <p:txBody>
          <a:bodyPr>
            <a:normAutofit/>
          </a:bodyPr>
          <a:lstStyle/>
          <a:p>
            <a:pPr marL="0" indent="0" algn="just">
              <a:spcBef>
                <a:spcPts val="0"/>
              </a:spcBef>
              <a:buNone/>
            </a:pPr>
            <a:r>
              <a:rPr lang="el-GR" sz="1800" u="sng" dirty="0">
                <a:latin typeface="Comic Sans MS" panose="030F0702030302020204" pitchFamily="66" charset="0"/>
              </a:rPr>
              <a:t>Ευάλωτες κοινωνικές ομάδες, ευπαθείς ή ομάδες υψηλού </a:t>
            </a:r>
            <a:r>
              <a:rPr lang="el-GR" sz="1800" u="sng" dirty="0" smtClean="0">
                <a:latin typeface="Comic Sans MS" panose="030F0702030302020204" pitchFamily="66" charset="0"/>
              </a:rPr>
              <a:t> κινδύνου </a:t>
            </a:r>
          </a:p>
          <a:p>
            <a:pPr marL="0" indent="0" algn="just">
              <a:spcBef>
                <a:spcPts val="0"/>
              </a:spcBef>
              <a:buNone/>
            </a:pPr>
            <a:endParaRPr lang="el-GR" sz="1800" u="sng" dirty="0">
              <a:latin typeface="Comic Sans MS" panose="030F0702030302020204" pitchFamily="66" charset="0"/>
            </a:endParaRPr>
          </a:p>
          <a:p>
            <a:pPr marL="0" indent="0" algn="just">
              <a:spcBef>
                <a:spcPts val="0"/>
              </a:spcBef>
              <a:buNone/>
            </a:pPr>
            <a:r>
              <a:rPr lang="el-GR" sz="1800" dirty="0" smtClean="0">
                <a:latin typeface="Comic Sans MS" panose="030F0702030302020204" pitchFamily="66" charset="0"/>
              </a:rPr>
              <a:t>ονομάζονται </a:t>
            </a:r>
            <a:r>
              <a:rPr lang="el-GR" sz="1800" dirty="0">
                <a:latin typeface="Comic Sans MS" panose="030F0702030302020204" pitchFamily="66" charset="0"/>
              </a:rPr>
              <a:t>εκείνες οι ομάδες του πληθυσμού που έχουν περιορισμένη ή καθόλου πρόσβαση σε κοινωνικά και δημόσια αγαθά και δυσκολεύονται ή αδυνατούν σε πολλά επίπεδα και σε διάφορους τομείς να έχουν ποιότητα ζωής (π.χ. στέγη, εργασία, ικανοποιητικό εισόδημα, εκπαίδευση, ιατρική περίθαλψη, κοινωνική ασφάλιση κ.ά.). Πρόκειται κυρίως για αστέγους, ανέργους/μακροχρόνια άνεργους, άτομα με αναπηρία (</a:t>
            </a:r>
            <a:r>
              <a:rPr lang="el-GR" sz="1800" dirty="0" err="1">
                <a:latin typeface="Comic Sans MS" panose="030F0702030302020204" pitchFamily="66" charset="0"/>
              </a:rPr>
              <a:t>ΑμεΑ</a:t>
            </a:r>
            <a:r>
              <a:rPr lang="el-GR" sz="1800" dirty="0">
                <a:latin typeface="Comic Sans MS" panose="030F0702030302020204" pitchFamily="66" charset="0"/>
              </a:rPr>
              <a:t>), πάσχοντες (σοβαρά παθολογικά προβλήματα, ψυχικές ασθένειες), αποφυλακισμένους, χρήστες και πρώην χρήστες </a:t>
            </a:r>
            <a:r>
              <a:rPr lang="el-GR" sz="1800" dirty="0" err="1">
                <a:latin typeface="Comic Sans MS" panose="030F0702030302020204" pitchFamily="66" charset="0"/>
              </a:rPr>
              <a:t>εξαρτησιογόνων</a:t>
            </a:r>
            <a:r>
              <a:rPr lang="el-GR" sz="1800" dirty="0">
                <a:latin typeface="Comic Sans MS" panose="030F0702030302020204" pitchFamily="66" charset="0"/>
              </a:rPr>
              <a:t> ουσιών, οροθετικούς, άτομα από θρησκευτικές ή πολιτισμικές μειονότητες, </a:t>
            </a:r>
            <a:r>
              <a:rPr lang="el-GR" sz="1800" dirty="0" err="1">
                <a:latin typeface="Comic Sans MS" panose="030F0702030302020204" pitchFamily="66" charset="0"/>
              </a:rPr>
              <a:t>ρομά</a:t>
            </a:r>
            <a:r>
              <a:rPr lang="el-GR" sz="1800" dirty="0">
                <a:latin typeface="Comic Sans MS" panose="030F0702030302020204" pitchFamily="66" charset="0"/>
              </a:rPr>
              <a:t> / τσιγγάνους, </a:t>
            </a:r>
            <a:r>
              <a:rPr lang="el-GR" sz="1800" dirty="0" err="1">
                <a:latin typeface="Comic Sans MS" panose="030F0702030302020204" pitchFamily="66" charset="0"/>
              </a:rPr>
              <a:t>μονογονεϊκές</a:t>
            </a:r>
            <a:r>
              <a:rPr lang="el-GR" sz="1800" dirty="0">
                <a:latin typeface="Comic Sans MS" panose="030F0702030302020204" pitchFamily="66" charset="0"/>
              </a:rPr>
              <a:t> οικογένειες, ανήλικους παραβάτες, κακοποιημένες γυναίκες, θύματα εμπορίας (</a:t>
            </a:r>
            <a:r>
              <a:rPr lang="el-GR" sz="1800" dirty="0" err="1">
                <a:latin typeface="Comic Sans MS" panose="030F0702030302020204" pitchFamily="66" charset="0"/>
              </a:rPr>
              <a:t>trafficking</a:t>
            </a:r>
            <a:r>
              <a:rPr lang="el-GR" sz="1800" dirty="0">
                <a:latin typeface="Comic Sans MS" panose="030F0702030302020204" pitchFamily="66" charset="0"/>
              </a:rPr>
              <a:t>), πρόσφυγες, μετανάστες, παλιννοστούντες, πληγέντες από θεομηνίες και φυσικές καταστροφές (πυρόπληκτοι, σεισμοπαθείς, </a:t>
            </a:r>
            <a:r>
              <a:rPr lang="el-GR" sz="1800" dirty="0" smtClean="0">
                <a:latin typeface="Comic Sans MS" panose="030F0702030302020204" pitchFamily="66" charset="0"/>
              </a:rPr>
              <a:t>πλημμυροπαθείς.</a:t>
            </a:r>
            <a:endParaRPr lang="el-GR" sz="1800" dirty="0">
              <a:latin typeface="Comic Sans MS" panose="030F0702030302020204" pitchFamily="66" charset="0"/>
            </a:endParaRPr>
          </a:p>
          <a:p>
            <a:pPr marL="0" indent="0" algn="just">
              <a:spcBef>
                <a:spcPts val="0"/>
              </a:spcBef>
              <a:buNone/>
            </a:pP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2438193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Κοινωνικά ευπαθείς ομάδες</a:t>
            </a:r>
            <a:endParaRPr lang="el-GR" sz="1800" dirty="0">
              <a:latin typeface="Comic Sans MS" panose="030F0702030302020204" pitchFamily="66" charset="0"/>
            </a:endParaRPr>
          </a:p>
        </p:txBody>
      </p:sp>
      <p:sp>
        <p:nvSpPr>
          <p:cNvPr id="3" name="Θέση περιεχομένου 2"/>
          <p:cNvSpPr>
            <a:spLocks noGrp="1"/>
          </p:cNvSpPr>
          <p:nvPr>
            <p:ph idx="1"/>
          </p:nvPr>
        </p:nvSpPr>
        <p:spPr>
          <a:gradFill>
            <a:gsLst>
              <a:gs pos="0">
                <a:srgbClr val="FFFFFF"/>
              </a:gs>
              <a:gs pos="72000">
                <a:srgbClr val="E6E6E6"/>
              </a:gs>
              <a:gs pos="99000">
                <a:srgbClr val="7D8496"/>
              </a:gs>
              <a:gs pos="100000">
                <a:srgbClr val="7D8496"/>
              </a:gs>
              <a:gs pos="100000">
                <a:srgbClr val="E6E6E6"/>
              </a:gs>
            </a:gsLst>
            <a:lin ang="5400000" scaled="0"/>
          </a:gradFill>
        </p:spPr>
        <p:txBody>
          <a:bodyPr>
            <a:normAutofit/>
          </a:bodyPr>
          <a:lstStyle/>
          <a:p>
            <a:pPr marL="0" indent="0" algn="ctr">
              <a:buNone/>
            </a:pPr>
            <a:r>
              <a:rPr lang="el-GR" sz="2000" u="sng" dirty="0" smtClean="0">
                <a:latin typeface="Comic Sans MS" panose="030F0702030302020204" pitchFamily="66" charset="0"/>
              </a:rPr>
              <a:t>Κοινωνικά ευπαθείς ομάδες</a:t>
            </a:r>
          </a:p>
          <a:p>
            <a:pPr marL="0" indent="0" algn="ctr">
              <a:buNone/>
            </a:pPr>
            <a:endParaRPr lang="el-GR" sz="2000" u="sng" dirty="0">
              <a:latin typeface="Comic Sans MS" panose="030F0702030302020204" pitchFamily="66" charset="0"/>
            </a:endParaRPr>
          </a:p>
          <a:p>
            <a:pPr marL="0" indent="0" algn="ctr">
              <a:buNone/>
            </a:pPr>
            <a:endParaRPr lang="el-GR" sz="2000" u="sng" dirty="0" smtClean="0">
              <a:latin typeface="Comic Sans MS" panose="030F0702030302020204" pitchFamily="66" charset="0"/>
            </a:endParaRPr>
          </a:p>
          <a:p>
            <a:pPr marL="0" indent="0" algn="ctr">
              <a:buNone/>
            </a:pPr>
            <a:endParaRPr lang="el-GR" sz="2000" u="sng" dirty="0" smtClean="0">
              <a:latin typeface="Comic Sans MS" panose="030F0702030302020204" pitchFamily="66" charset="0"/>
            </a:endParaRPr>
          </a:p>
          <a:p>
            <a:pPr marL="0" indent="0" algn="ctr">
              <a:buNone/>
            </a:pPr>
            <a:endParaRPr lang="el-GR" sz="2000" u="sng" dirty="0">
              <a:latin typeface="Comic Sans MS" panose="030F0702030302020204" pitchFamily="66" charset="0"/>
            </a:endParaRPr>
          </a:p>
          <a:p>
            <a:pPr marL="0" indent="0">
              <a:buNone/>
            </a:pPr>
            <a:r>
              <a:rPr lang="el-GR" sz="2000" u="sng" dirty="0" smtClean="0">
                <a:latin typeface="Comic Sans MS" panose="030F0702030302020204" pitchFamily="66" charset="0"/>
              </a:rPr>
              <a:t>Ευάλωτες ομάδες πληθυσμού</a:t>
            </a:r>
            <a:r>
              <a:rPr lang="el-GR" sz="2000" dirty="0" smtClean="0">
                <a:latin typeface="Comic Sans MS" panose="030F0702030302020204" pitchFamily="66" charset="0"/>
              </a:rPr>
              <a:t>                   </a:t>
            </a:r>
            <a:r>
              <a:rPr lang="el-GR" sz="2000" u="sng" dirty="0" smtClean="0">
                <a:latin typeface="Comic Sans MS" panose="030F0702030302020204" pitchFamily="66" charset="0"/>
              </a:rPr>
              <a:t>Ειδικές ομάδες πληθυσμού</a:t>
            </a:r>
          </a:p>
          <a:p>
            <a:pPr marL="0" indent="0">
              <a:buNone/>
            </a:pPr>
            <a:r>
              <a:rPr lang="el-GR" sz="2000" dirty="0" smtClean="0">
                <a:latin typeface="Comic Sans MS" panose="030F0702030302020204" pitchFamily="66" charset="0"/>
              </a:rPr>
              <a:t>(σωματικά και ψυχικά αίτια)                   (οικονομικά, κοινωνικά και </a:t>
            </a:r>
          </a:p>
          <a:p>
            <a:pPr marL="0" indent="0">
              <a:buNone/>
            </a:pPr>
            <a:r>
              <a:rPr lang="el-GR" sz="2000" dirty="0">
                <a:latin typeface="Comic Sans MS" panose="030F0702030302020204" pitchFamily="66" charset="0"/>
              </a:rPr>
              <a:t> </a:t>
            </a:r>
            <a:r>
              <a:rPr lang="el-GR" sz="2000" dirty="0" smtClean="0">
                <a:latin typeface="Comic Sans MS" panose="030F0702030302020204" pitchFamily="66" charset="0"/>
              </a:rPr>
              <a:t>                                                                   πολιτισμικά αίτια)</a:t>
            </a:r>
            <a:endParaRPr lang="el-GR" sz="20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cxnSp>
        <p:nvCxnSpPr>
          <p:cNvPr id="10" name="Ευθύγραμμο βέλος σύνδεσης 9"/>
          <p:cNvCxnSpPr/>
          <p:nvPr/>
        </p:nvCxnSpPr>
        <p:spPr>
          <a:xfrm flipH="1">
            <a:off x="2987824" y="1988840"/>
            <a:ext cx="1512168"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Ευθύγραμμο βέλος σύνδεσης 11"/>
          <p:cNvCxnSpPr/>
          <p:nvPr/>
        </p:nvCxnSpPr>
        <p:spPr>
          <a:xfrm>
            <a:off x="4499992" y="1988840"/>
            <a:ext cx="158417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613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smtClean="0">
                <a:solidFill>
                  <a:srgbClr val="008080"/>
                </a:solidFill>
              </a:rPr>
              <a:t>Βιβλιογραφικές αναφορές</a:t>
            </a:r>
            <a:endParaRPr lang="el-GR" sz="1800" dirty="0">
              <a:solidFill>
                <a:srgbClr val="008080"/>
              </a:solidFill>
            </a:endParaRPr>
          </a:p>
        </p:txBody>
      </p:sp>
      <p:sp>
        <p:nvSpPr>
          <p:cNvPr id="3" name="Θέση περιεχομένου 2"/>
          <p:cNvSpPr>
            <a:spLocks noGrp="1"/>
          </p:cNvSpPr>
          <p:nvPr>
            <p:ph idx="1"/>
          </p:nvPr>
        </p:nvSpPr>
        <p:spPr>
          <a:gradFill>
            <a:gsLst>
              <a:gs pos="67000">
                <a:srgbClr val="FFFFFF"/>
              </a:gs>
              <a:gs pos="85000">
                <a:srgbClr val="7D8496"/>
              </a:gs>
              <a:gs pos="95000">
                <a:srgbClr val="E6E6E6"/>
              </a:gs>
              <a:gs pos="100000">
                <a:srgbClr val="7D8496"/>
              </a:gs>
              <a:gs pos="100000">
                <a:srgbClr val="E6E6E6"/>
              </a:gs>
            </a:gsLst>
            <a:lin ang="5400000" scaled="0"/>
          </a:gradFill>
        </p:spPr>
        <p:txBody>
          <a:bodyPr>
            <a:noAutofit/>
          </a:bodyPr>
          <a:lstStyle/>
          <a:p>
            <a:pPr marL="0" indent="0" algn="just">
              <a:buNone/>
            </a:pPr>
            <a:r>
              <a:rPr lang="el-GR" sz="2000" u="sng" dirty="0" smtClean="0">
                <a:solidFill>
                  <a:srgbClr val="008080"/>
                </a:solidFill>
                <a:latin typeface="Comic Sans MS" panose="030F0702030302020204" pitchFamily="66" charset="0"/>
              </a:rPr>
              <a:t>Ελληνόγλωσσες</a:t>
            </a:r>
            <a:endParaRPr lang="en-US" sz="2000" u="sng" dirty="0" smtClean="0">
              <a:solidFill>
                <a:srgbClr val="008080"/>
              </a:solidFill>
              <a:latin typeface="Comic Sans MS" panose="030F0702030302020204" pitchFamily="66" charset="0"/>
            </a:endParaRPr>
          </a:p>
          <a:p>
            <a:pPr marL="0" indent="0" algn="just">
              <a:buNone/>
            </a:pPr>
            <a:endParaRPr lang="en-US" sz="1800" dirty="0">
              <a:latin typeface="Comic Sans MS" panose="030F0702030302020204" pitchFamily="66" charset="0"/>
            </a:endParaRPr>
          </a:p>
          <a:p>
            <a:pPr marL="0" indent="0" algn="just">
              <a:buNone/>
            </a:pPr>
            <a:r>
              <a:rPr lang="el-GR" sz="1800" dirty="0" err="1" smtClean="0">
                <a:latin typeface="Comic Sans MS" panose="030F0702030302020204" pitchFamily="66" charset="0"/>
              </a:rPr>
              <a:t>Γεώργας</a:t>
            </a:r>
            <a:r>
              <a:rPr lang="el-GR" sz="1800" dirty="0">
                <a:latin typeface="Comic Sans MS" panose="030F0702030302020204" pitchFamily="66" charset="0"/>
              </a:rPr>
              <a:t>, Δ. (1990). </a:t>
            </a:r>
            <a:r>
              <a:rPr lang="el-GR" sz="1800" i="1" dirty="0">
                <a:latin typeface="Comic Sans MS" panose="030F0702030302020204" pitchFamily="66" charset="0"/>
              </a:rPr>
              <a:t>Κοινωνική Ψυχολογία </a:t>
            </a:r>
            <a:r>
              <a:rPr lang="el-GR" sz="1800" dirty="0">
                <a:latin typeface="Comic Sans MS" panose="030F0702030302020204" pitchFamily="66" charset="0"/>
              </a:rPr>
              <a:t>(τ. Β'). Αθήνα: Ελληνικά Γράμματα</a:t>
            </a:r>
            <a:endParaRPr lang="el-GR" sz="1800" dirty="0" smtClean="0">
              <a:latin typeface="Comic Sans MS" panose="030F0702030302020204" pitchFamily="66" charset="0"/>
            </a:endParaRPr>
          </a:p>
          <a:p>
            <a:pPr marL="0" indent="0" algn="just">
              <a:buNone/>
            </a:pPr>
            <a:endParaRPr lang="el-GR" sz="1800" dirty="0">
              <a:latin typeface="Comic Sans MS" panose="030F0702030302020204" pitchFamily="66" charset="0"/>
            </a:endParaRPr>
          </a:p>
          <a:p>
            <a:pPr marL="0" indent="0" algn="just">
              <a:buNone/>
            </a:pPr>
            <a:r>
              <a:rPr lang="el-GR" sz="1800" dirty="0" smtClean="0">
                <a:latin typeface="Comic Sans MS" panose="030F0702030302020204" pitchFamily="66" charset="0"/>
              </a:rPr>
              <a:t>Δημητρόπουλος</a:t>
            </a:r>
            <a:r>
              <a:rPr lang="el-GR" sz="1800" dirty="0">
                <a:latin typeface="Comic Sans MS" panose="030F0702030302020204" pitchFamily="66" charset="0"/>
              </a:rPr>
              <a:t>, Ε.Γ. (1994). </a:t>
            </a:r>
            <a:r>
              <a:rPr lang="el-GR" sz="1800" i="1" dirty="0">
                <a:latin typeface="Comic Sans MS" panose="030F0702030302020204" pitchFamily="66" charset="0"/>
              </a:rPr>
              <a:t>Σχολικός Εκπαιδευτικός και Επαγγελματικός Προσανατολισμός </a:t>
            </a:r>
            <a:r>
              <a:rPr lang="el-GR" sz="1800" i="1" dirty="0" smtClean="0">
                <a:latin typeface="Comic Sans MS" panose="030F0702030302020204" pitchFamily="66" charset="0"/>
              </a:rPr>
              <a:t>και Συμβουλευτική </a:t>
            </a:r>
            <a:r>
              <a:rPr lang="el-GR" sz="1800" dirty="0">
                <a:latin typeface="Comic Sans MS" panose="030F0702030302020204" pitchFamily="66" charset="0"/>
              </a:rPr>
              <a:t>(τ. Β'). Αθήνα: Εκδόσεις Γρηγόρη.</a:t>
            </a:r>
            <a:endParaRPr lang="el-GR" sz="1800" dirty="0" smtClean="0">
              <a:latin typeface="Comic Sans MS" panose="030F0702030302020204" pitchFamily="66" charset="0"/>
            </a:endParaRPr>
          </a:p>
          <a:p>
            <a:pPr marL="0" indent="0" algn="just">
              <a:spcBef>
                <a:spcPts val="0"/>
              </a:spcBef>
              <a:buNone/>
            </a:pPr>
            <a:endParaRPr lang="el-GR" sz="2000" dirty="0">
              <a:latin typeface="Comic Sans MS" panose="030F0702030302020204" pitchFamily="66" charset="0"/>
            </a:endParaRPr>
          </a:p>
          <a:p>
            <a:pPr marL="0" indent="0" algn="just">
              <a:spcBef>
                <a:spcPts val="0"/>
              </a:spcBef>
              <a:buNone/>
            </a:pPr>
            <a:r>
              <a:rPr lang="en-US" sz="1800" dirty="0" err="1">
                <a:latin typeface="Comic Sans MS" panose="030F0702030302020204" pitchFamily="66" charset="0"/>
              </a:rPr>
              <a:t>D</a:t>
            </a:r>
            <a:r>
              <a:rPr lang="en-US" sz="1800" dirty="0" err="1" smtClean="0">
                <a:latin typeface="Comic Sans MS" panose="030F0702030302020204" pitchFamily="66" charset="0"/>
              </a:rPr>
              <a:t>raguns</a:t>
            </a:r>
            <a:r>
              <a:rPr lang="en-US" sz="1800" dirty="0" smtClean="0">
                <a:latin typeface="Comic Sans MS" panose="030F0702030302020204" pitchFamily="66" charset="0"/>
              </a:rPr>
              <a:t>, J. (2017a). </a:t>
            </a:r>
            <a:r>
              <a:rPr lang="el-GR" sz="1800" dirty="0" smtClean="0">
                <a:latin typeface="Comic Sans MS" panose="030F0702030302020204" pitchFamily="66" charset="0"/>
              </a:rPr>
              <a:t>Καθολικές και Διαφορετικές Συνιστώσες στην Πολυπολιτισμική Συμβουλευτική  (μτφ. Ο. Παπαδοπούλου). Στο Φ. </a:t>
            </a:r>
            <a:r>
              <a:rPr lang="el-GR" sz="1800" dirty="0" err="1" smtClean="0">
                <a:latin typeface="Comic Sans MS" panose="030F0702030302020204" pitchFamily="66" charset="0"/>
              </a:rPr>
              <a:t>Ισάρη</a:t>
            </a:r>
            <a:r>
              <a:rPr lang="el-GR" sz="1800" dirty="0" smtClean="0">
                <a:latin typeface="Comic Sans MS" panose="030F0702030302020204" pitchFamily="66" charset="0"/>
              </a:rPr>
              <a:t> (</a:t>
            </a:r>
            <a:r>
              <a:rPr lang="el-GR" sz="1800" dirty="0" err="1" smtClean="0">
                <a:latin typeface="Comic Sans MS" panose="030F0702030302020204" pitchFamily="66" charset="0"/>
              </a:rPr>
              <a:t>επιμ</a:t>
            </a:r>
            <a:r>
              <a:rPr lang="el-GR" sz="1800" dirty="0" smtClean="0">
                <a:latin typeface="Comic Sans MS" panose="030F0702030302020204" pitchFamily="66" charset="0"/>
              </a:rPr>
              <a:t>.) </a:t>
            </a:r>
            <a:r>
              <a:rPr lang="el-GR" sz="1800" i="1" dirty="0" smtClean="0">
                <a:latin typeface="Comic Sans MS" panose="030F0702030302020204" pitchFamily="66" charset="0"/>
              </a:rPr>
              <a:t>Πολυπολιτισμική Συμβουλευτική και Κοινωνική Δικαιοσύνη</a:t>
            </a:r>
            <a:r>
              <a:rPr lang="el-GR" sz="1800" dirty="0" smtClean="0">
                <a:latin typeface="Comic Sans MS" panose="030F0702030302020204" pitchFamily="66" charset="0"/>
              </a:rPr>
              <a:t> (</a:t>
            </a:r>
            <a:r>
              <a:rPr lang="el-GR" sz="1800" dirty="0" err="1" smtClean="0">
                <a:latin typeface="Comic Sans MS" panose="030F0702030302020204" pitchFamily="66" charset="0"/>
              </a:rPr>
              <a:t>σσ</a:t>
            </a:r>
            <a:r>
              <a:rPr lang="el-GR" sz="1800" dirty="0" smtClean="0">
                <a:latin typeface="Comic Sans MS" panose="030F0702030302020204" pitchFamily="66" charset="0"/>
              </a:rPr>
              <a:t>. 43 – 58). Αθήνα: </a:t>
            </a:r>
            <a:r>
              <a:rPr lang="el-GR" sz="1800" dirty="0" err="1" smtClean="0">
                <a:latin typeface="Comic Sans MS" panose="030F0702030302020204" pitchFamily="66" charset="0"/>
              </a:rPr>
              <a:t>Παρισιανός</a:t>
            </a:r>
            <a:r>
              <a:rPr lang="el-GR" sz="1800" dirty="0" smtClean="0">
                <a:latin typeface="Comic Sans MS" panose="030F0702030302020204" pitchFamily="66" charset="0"/>
              </a:rPr>
              <a:t>.</a:t>
            </a:r>
            <a:endParaRPr lang="en-US" sz="1800" dirty="0" smtClean="0">
              <a:latin typeface="Comic Sans MS" panose="030F0702030302020204" pitchFamily="66" charset="0"/>
            </a:endParaRPr>
          </a:p>
          <a:p>
            <a:pPr marL="0" indent="0" algn="just">
              <a:spcBef>
                <a:spcPts val="0"/>
              </a:spcBef>
              <a:buNone/>
            </a:pPr>
            <a:endParaRPr lang="en-US" sz="1800" dirty="0">
              <a:latin typeface="Comic Sans MS" panose="030F0702030302020204" pitchFamily="66" charset="0"/>
            </a:endParaRPr>
          </a:p>
          <a:p>
            <a:pPr marL="0" indent="0" algn="just">
              <a:spcBef>
                <a:spcPts val="0"/>
              </a:spcBef>
              <a:buNone/>
            </a:pPr>
            <a:r>
              <a:rPr lang="en-US" sz="1800" dirty="0" err="1" smtClean="0">
                <a:latin typeface="Comic Sans MS" panose="030F0702030302020204" pitchFamily="66" charset="0"/>
              </a:rPr>
              <a:t>Draguns</a:t>
            </a:r>
            <a:r>
              <a:rPr lang="en-US" sz="1800" dirty="0" smtClean="0">
                <a:latin typeface="Comic Sans MS" panose="030F0702030302020204" pitchFamily="66" charset="0"/>
              </a:rPr>
              <a:t>, J. (2017</a:t>
            </a:r>
            <a:r>
              <a:rPr lang="el-GR" sz="1800" dirty="0" smtClean="0">
                <a:latin typeface="Comic Sans MS" panose="030F0702030302020204" pitchFamily="66" charset="0"/>
              </a:rPr>
              <a:t>β) Συμβουλευτική σε Πολυπολιτισμικά Πλαίσια (μτφ</a:t>
            </a:r>
            <a:r>
              <a:rPr lang="el-GR" sz="1800" dirty="0">
                <a:latin typeface="Comic Sans MS" panose="030F0702030302020204" pitchFamily="66" charset="0"/>
              </a:rPr>
              <a:t>. Ο. Παπαδοπούλου). Στο Φ. </a:t>
            </a:r>
            <a:r>
              <a:rPr lang="el-GR" sz="1800" dirty="0" err="1">
                <a:latin typeface="Comic Sans MS" panose="030F0702030302020204" pitchFamily="66" charset="0"/>
              </a:rPr>
              <a:t>Ισάρη</a:t>
            </a:r>
            <a:r>
              <a:rPr lang="el-GR" sz="1800" dirty="0">
                <a:latin typeface="Comic Sans MS" panose="030F0702030302020204" pitchFamily="66" charset="0"/>
              </a:rPr>
              <a:t> (</a:t>
            </a:r>
            <a:r>
              <a:rPr lang="el-GR" sz="1800" dirty="0" err="1">
                <a:latin typeface="Comic Sans MS" panose="030F0702030302020204" pitchFamily="66" charset="0"/>
              </a:rPr>
              <a:t>επιμ</a:t>
            </a:r>
            <a:r>
              <a:rPr lang="el-GR" sz="1800" dirty="0">
                <a:latin typeface="Comic Sans MS" panose="030F0702030302020204" pitchFamily="66" charset="0"/>
              </a:rPr>
              <a:t>.) </a:t>
            </a:r>
            <a:r>
              <a:rPr lang="el-GR" sz="1800" i="1" dirty="0">
                <a:latin typeface="Comic Sans MS" panose="030F0702030302020204" pitchFamily="66" charset="0"/>
              </a:rPr>
              <a:t>Πολυπολιτισμική Συμβουλευτική και Κοινωνική Δικαιοσύνη</a:t>
            </a:r>
            <a:r>
              <a:rPr lang="el-GR" sz="1800" dirty="0">
                <a:latin typeface="Comic Sans MS" panose="030F0702030302020204" pitchFamily="66" charset="0"/>
              </a:rPr>
              <a:t> (</a:t>
            </a:r>
            <a:r>
              <a:rPr lang="el-GR" sz="1800" dirty="0" err="1">
                <a:latin typeface="Comic Sans MS" panose="030F0702030302020204" pitchFamily="66" charset="0"/>
              </a:rPr>
              <a:t>σσ</a:t>
            </a:r>
            <a:r>
              <a:rPr lang="el-GR" sz="1800" dirty="0">
                <a:latin typeface="Comic Sans MS" panose="030F0702030302020204" pitchFamily="66" charset="0"/>
              </a:rPr>
              <a:t>. </a:t>
            </a:r>
            <a:r>
              <a:rPr lang="el-GR" sz="1800" dirty="0" smtClean="0">
                <a:latin typeface="Comic Sans MS" panose="030F0702030302020204" pitchFamily="66" charset="0"/>
              </a:rPr>
              <a:t>24 - 41). </a:t>
            </a:r>
            <a:r>
              <a:rPr lang="el-GR" sz="1800" dirty="0">
                <a:latin typeface="Comic Sans MS" panose="030F0702030302020204" pitchFamily="66" charset="0"/>
              </a:rPr>
              <a:t>Αθήνα: </a:t>
            </a:r>
            <a:r>
              <a:rPr lang="el-GR" sz="1800" dirty="0" err="1">
                <a:latin typeface="Comic Sans MS" panose="030F0702030302020204" pitchFamily="66" charset="0"/>
              </a:rPr>
              <a:t>Παρισιανός</a:t>
            </a:r>
            <a:r>
              <a:rPr lang="el-GR" sz="1800" dirty="0" smtClean="0">
                <a:latin typeface="Comic Sans MS" panose="030F0702030302020204" pitchFamily="66" charset="0"/>
              </a:rPr>
              <a:t>.</a:t>
            </a:r>
          </a:p>
          <a:p>
            <a:pPr marL="0" indent="0" algn="just">
              <a:spcBef>
                <a:spcPts val="0"/>
              </a:spcBef>
              <a:buNone/>
            </a:pPr>
            <a:endParaRPr lang="el-GR" sz="1800" dirty="0" smtClean="0">
              <a:latin typeface="Comic Sans MS" panose="030F0702030302020204" pitchFamily="66" charset="0"/>
            </a:endParaRPr>
          </a:p>
          <a:p>
            <a:pPr marL="0" indent="0" algn="just">
              <a:spcBef>
                <a:spcPts val="0"/>
              </a:spcBef>
              <a:buNone/>
            </a:pPr>
            <a:endParaRPr lang="el-GR" sz="1800" dirty="0" smtClean="0">
              <a:latin typeface="Comic Sans MS" panose="030F0702030302020204" pitchFamily="66" charset="0"/>
            </a:endParaRPr>
          </a:p>
          <a:p>
            <a:pPr marL="0" indent="0" algn="just">
              <a:spcBef>
                <a:spcPts val="0"/>
              </a:spcBef>
              <a:buNone/>
            </a:pPr>
            <a:r>
              <a:rPr lang="el-GR" sz="1800" dirty="0" smtClean="0">
                <a:latin typeface="Comic Sans MS" panose="030F0702030302020204" pitchFamily="66" charset="0"/>
              </a:rPr>
              <a:t>.</a:t>
            </a:r>
            <a:endParaRPr lang="el-GR" sz="18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007537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Βιβλιογραφικές αναφορές</a:t>
            </a:r>
            <a:endParaRPr lang="el-GR" sz="1800" dirty="0"/>
          </a:p>
        </p:txBody>
      </p:sp>
      <p:sp>
        <p:nvSpPr>
          <p:cNvPr id="3" name="Θέση περιεχομένου 2"/>
          <p:cNvSpPr>
            <a:spLocks noGrp="1"/>
          </p:cNvSpPr>
          <p:nvPr>
            <p:ph idx="1"/>
          </p:nvPr>
        </p:nvSpPr>
        <p:spPr>
          <a:gradFill>
            <a:gsLst>
              <a:gs pos="0">
                <a:srgbClr val="FFFFFF"/>
              </a:gs>
              <a:gs pos="81000">
                <a:srgbClr val="E6E6E6"/>
              </a:gs>
              <a:gs pos="98000">
                <a:srgbClr val="7D8496"/>
              </a:gs>
              <a:gs pos="100000">
                <a:srgbClr val="E6E6E6"/>
              </a:gs>
              <a:gs pos="98000">
                <a:srgbClr val="7D8496"/>
              </a:gs>
              <a:gs pos="100000">
                <a:srgbClr val="E6E6E6"/>
              </a:gs>
            </a:gsLst>
            <a:lin ang="5400000" scaled="0"/>
          </a:gradFill>
        </p:spPr>
        <p:txBody>
          <a:bodyPr>
            <a:normAutofit/>
          </a:bodyPr>
          <a:lstStyle/>
          <a:p>
            <a:pPr marL="0" indent="0" algn="just">
              <a:buNone/>
            </a:pPr>
            <a:r>
              <a:rPr lang="el-GR" sz="1800" u="sng" dirty="0">
                <a:solidFill>
                  <a:srgbClr val="008080"/>
                </a:solidFill>
                <a:latin typeface="Comic Sans MS" panose="030F0702030302020204" pitchFamily="66" charset="0"/>
              </a:rPr>
              <a:t>Ελληνόγλωσσες</a:t>
            </a:r>
            <a:endParaRPr lang="en-US" sz="1800" u="sng" dirty="0">
              <a:solidFill>
                <a:srgbClr val="008080"/>
              </a:solidFill>
              <a:latin typeface="Comic Sans MS" panose="030F0702030302020204" pitchFamily="66" charset="0"/>
            </a:endParaRPr>
          </a:p>
          <a:p>
            <a:pPr marL="0" indent="0" algn="just">
              <a:buNone/>
            </a:pPr>
            <a:endParaRPr lang="el-GR" sz="1900" dirty="0" smtClean="0">
              <a:latin typeface="Comic Sans MS" panose="030F0702030302020204" pitchFamily="66" charset="0"/>
            </a:endParaRPr>
          </a:p>
          <a:p>
            <a:pPr marL="0" indent="0" algn="just">
              <a:buNone/>
            </a:pPr>
            <a:r>
              <a:rPr lang="el-GR" sz="1900" dirty="0" err="1" smtClean="0">
                <a:latin typeface="Comic Sans MS" panose="030F0702030302020204" pitchFamily="66" charset="0"/>
              </a:rPr>
              <a:t>Κλεφτάρας</a:t>
            </a:r>
            <a:r>
              <a:rPr lang="el-GR" sz="1900" dirty="0">
                <a:latin typeface="Comic Sans MS" panose="030F0702030302020204" pitchFamily="66" charset="0"/>
              </a:rPr>
              <a:t>, Γ. (2009). </a:t>
            </a:r>
            <a:r>
              <a:rPr lang="el-GR" sz="1900" i="1" dirty="0">
                <a:latin typeface="Comic Sans MS" panose="030F0702030302020204" pitchFamily="66" charset="0"/>
              </a:rPr>
              <a:t>Πολιτισμική και πολυπολιτισμική συμβουλευτική: άτομα με ειδικές ανάγκες-μειονότητες-μαθητές</a:t>
            </a:r>
            <a:r>
              <a:rPr lang="el-GR" sz="1900" dirty="0">
                <a:latin typeface="Comic Sans MS" panose="030F0702030302020204" pitchFamily="66" charset="0"/>
              </a:rPr>
              <a:t>. Αθήνα: Ελληνικά Γράμματα.</a:t>
            </a:r>
            <a:endParaRPr lang="en-US" sz="1900" dirty="0">
              <a:latin typeface="Comic Sans MS" panose="030F0702030302020204" pitchFamily="66" charset="0"/>
            </a:endParaRPr>
          </a:p>
          <a:p>
            <a:pPr marL="0" indent="0" algn="just">
              <a:spcBef>
                <a:spcPts val="0"/>
              </a:spcBef>
              <a:buNone/>
            </a:pPr>
            <a:r>
              <a:rPr lang="el-GR" sz="1900" dirty="0">
                <a:latin typeface="Comic Sans MS" panose="030F0702030302020204" pitchFamily="66" charset="0"/>
              </a:rPr>
              <a:t>  </a:t>
            </a:r>
          </a:p>
          <a:p>
            <a:pPr marL="0" indent="0" algn="just">
              <a:spcBef>
                <a:spcPts val="0"/>
              </a:spcBef>
              <a:buNone/>
            </a:pPr>
            <a:r>
              <a:rPr lang="el-GR" sz="1900" dirty="0" err="1">
                <a:latin typeface="Comic Sans MS" panose="030F0702030302020204" pitchFamily="66" charset="0"/>
              </a:rPr>
              <a:t>Μαλικιώση</a:t>
            </a:r>
            <a:r>
              <a:rPr lang="el-GR" sz="1900" dirty="0">
                <a:latin typeface="Comic Sans MS" panose="030F0702030302020204" pitchFamily="66" charset="0"/>
              </a:rPr>
              <a:t> – </a:t>
            </a:r>
            <a:r>
              <a:rPr lang="el-GR" sz="1900" dirty="0" err="1">
                <a:latin typeface="Comic Sans MS" panose="030F0702030302020204" pitchFamily="66" charset="0"/>
              </a:rPr>
              <a:t>Λοϊζου</a:t>
            </a:r>
            <a:r>
              <a:rPr lang="el-GR" sz="1900" dirty="0">
                <a:latin typeface="Comic Sans MS" panose="030F0702030302020204" pitchFamily="66" charset="0"/>
              </a:rPr>
              <a:t>, Μ. (1999). </a:t>
            </a:r>
            <a:r>
              <a:rPr lang="el-GR" sz="1900" i="1" dirty="0">
                <a:latin typeface="Comic Sans MS" panose="030F0702030302020204" pitchFamily="66" charset="0"/>
              </a:rPr>
              <a:t>Συμβουλευτική ψυχολογία</a:t>
            </a:r>
            <a:r>
              <a:rPr lang="el-GR" sz="1900" dirty="0">
                <a:latin typeface="Comic Sans MS" panose="030F0702030302020204" pitchFamily="66" charset="0"/>
              </a:rPr>
              <a:t> (ε’ έκδοση) Αθήνα: Ελληνικά Γράμματα.</a:t>
            </a:r>
          </a:p>
          <a:p>
            <a:pPr marL="0" indent="0" algn="just">
              <a:spcBef>
                <a:spcPts val="0"/>
              </a:spcBef>
              <a:buNone/>
            </a:pPr>
            <a:endParaRPr lang="el-GR" sz="1900" dirty="0">
              <a:latin typeface="Comic Sans MS" panose="030F0702030302020204" pitchFamily="66" charset="0"/>
            </a:endParaRPr>
          </a:p>
          <a:p>
            <a:pPr marL="0" indent="0" algn="just">
              <a:spcBef>
                <a:spcPts val="0"/>
              </a:spcBef>
              <a:buNone/>
            </a:pPr>
            <a:r>
              <a:rPr lang="el-GR" sz="1900" dirty="0">
                <a:latin typeface="Comic Sans MS" panose="030F0702030302020204" pitchFamily="66" charset="0"/>
              </a:rPr>
              <a:t>Μάνος, Κ. (1991). </a:t>
            </a:r>
            <a:r>
              <a:rPr lang="el-GR" sz="1900" i="1" dirty="0">
                <a:latin typeface="Comic Sans MS" panose="030F0702030302020204" pitchFamily="66" charset="0"/>
              </a:rPr>
              <a:t>Ψυχοπαιδαγωγική Συμβουλευτική </a:t>
            </a:r>
            <a:r>
              <a:rPr lang="el-GR" sz="1900" dirty="0">
                <a:latin typeface="Comic Sans MS" panose="030F0702030302020204" pitchFamily="66" charset="0"/>
              </a:rPr>
              <a:t>Ι. Αθήνα: Γρηγόρης</a:t>
            </a:r>
            <a:r>
              <a:rPr lang="el-GR" sz="1900" dirty="0" smtClean="0">
                <a:latin typeface="Comic Sans MS" panose="030F0702030302020204" pitchFamily="66" charset="0"/>
              </a:rPr>
              <a:t>.</a:t>
            </a:r>
          </a:p>
          <a:p>
            <a:pPr marL="0" indent="0" algn="just">
              <a:spcBef>
                <a:spcPts val="0"/>
              </a:spcBef>
              <a:buNone/>
            </a:pPr>
            <a:endParaRPr lang="el-GR" sz="1900" dirty="0">
              <a:latin typeface="Comic Sans MS" panose="030F0702030302020204" pitchFamily="66" charset="0"/>
            </a:endParaRPr>
          </a:p>
          <a:p>
            <a:pPr marL="0" indent="0" algn="just">
              <a:spcBef>
                <a:spcPts val="0"/>
              </a:spcBef>
              <a:buNone/>
            </a:pPr>
            <a:endParaRPr lang="el-GR" sz="1900" dirty="0">
              <a:latin typeface="Comic Sans MS" panose="030F0702030302020204" pitchFamily="66" charset="0"/>
            </a:endParaRPr>
          </a:p>
          <a:p>
            <a:pPr marL="0" indent="0" algn="just">
              <a:buNone/>
            </a:pPr>
            <a:r>
              <a:rPr lang="el-GR" sz="1800" dirty="0" err="1">
                <a:latin typeface="Comic Sans MS" panose="030F0702030302020204" pitchFamily="66" charset="0"/>
              </a:rPr>
              <a:t>Τσιπλητάρης</a:t>
            </a:r>
            <a:r>
              <a:rPr lang="el-GR" sz="1800" dirty="0">
                <a:latin typeface="Comic Sans MS" panose="030F0702030302020204" pitchFamily="66" charset="0"/>
              </a:rPr>
              <a:t>, Α. (2001</a:t>
            </a:r>
            <a:r>
              <a:rPr lang="el-GR" sz="1800" i="1" dirty="0">
                <a:latin typeface="Comic Sans MS" panose="030F0702030302020204" pitchFamily="66" charset="0"/>
              </a:rPr>
              <a:t>). Η κοινωνικοποίηση του παιδιού</a:t>
            </a:r>
            <a:r>
              <a:rPr lang="el-GR" sz="1800" dirty="0">
                <a:latin typeface="Comic Sans MS" panose="030F0702030302020204" pitchFamily="66" charset="0"/>
              </a:rPr>
              <a:t>. Αθήνα: Ατραπός</a:t>
            </a: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426272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1800" b="1" i="1" dirty="0">
                <a:solidFill>
                  <a:srgbClr val="008080"/>
                </a:solidFill>
              </a:rPr>
              <a:t>Βιβλιογραφικές αναφορές</a:t>
            </a:r>
            <a:endParaRPr lang="el-GR" sz="1800" dirty="0"/>
          </a:p>
        </p:txBody>
      </p:sp>
      <p:sp>
        <p:nvSpPr>
          <p:cNvPr id="3" name="Θέση περιεχομένου 2"/>
          <p:cNvSpPr>
            <a:spLocks noGrp="1"/>
          </p:cNvSpPr>
          <p:nvPr>
            <p:ph idx="1"/>
          </p:nvPr>
        </p:nvSpPr>
        <p:spPr>
          <a:gradFill>
            <a:gsLst>
              <a:gs pos="89000">
                <a:srgbClr val="FFFFFF"/>
              </a:gs>
              <a:gs pos="81000">
                <a:srgbClr val="E6E6E6"/>
              </a:gs>
              <a:gs pos="88000">
                <a:srgbClr val="7D8496"/>
              </a:gs>
              <a:gs pos="93000">
                <a:srgbClr val="E6E6E6"/>
              </a:gs>
              <a:gs pos="97000">
                <a:srgbClr val="7D8496"/>
              </a:gs>
              <a:gs pos="100000">
                <a:srgbClr val="E6E6E6"/>
              </a:gs>
            </a:gsLst>
            <a:lin ang="5400000" scaled="0"/>
          </a:gradFill>
        </p:spPr>
        <p:txBody>
          <a:bodyPr>
            <a:normAutofit/>
          </a:bodyPr>
          <a:lstStyle/>
          <a:p>
            <a:pPr marL="0" indent="0">
              <a:buNone/>
            </a:pPr>
            <a:r>
              <a:rPr lang="el-GR" sz="2000" u="sng" dirty="0" smtClean="0">
                <a:solidFill>
                  <a:srgbClr val="008080"/>
                </a:solidFill>
                <a:latin typeface="Comic Sans MS" panose="030F0702030302020204" pitchFamily="66" charset="0"/>
              </a:rPr>
              <a:t>Ξενόγλωσσες</a:t>
            </a:r>
          </a:p>
          <a:p>
            <a:pPr marL="0" indent="0">
              <a:buNone/>
            </a:pPr>
            <a:endParaRPr lang="el-GR" sz="2000" u="sng" dirty="0">
              <a:solidFill>
                <a:srgbClr val="008080"/>
              </a:solidFill>
              <a:latin typeface="Comic Sans MS" panose="030F0702030302020204" pitchFamily="66" charset="0"/>
            </a:endParaRPr>
          </a:p>
          <a:p>
            <a:pPr marL="0" indent="0" algn="just">
              <a:buNone/>
            </a:pPr>
            <a:r>
              <a:rPr lang="en-US" sz="1800" dirty="0" err="1">
                <a:latin typeface="Comic Sans MS" panose="030F0702030302020204" pitchFamily="66" charset="0"/>
              </a:rPr>
              <a:t>Ehly</a:t>
            </a:r>
            <a:r>
              <a:rPr lang="en-US" sz="1800" dirty="0">
                <a:latin typeface="Comic Sans MS" panose="030F0702030302020204" pitchFamily="66" charset="0"/>
              </a:rPr>
              <a:t>, S. &amp; Dustin, R. (1989). </a:t>
            </a:r>
            <a:r>
              <a:rPr lang="en-US" sz="1800" i="1" dirty="0">
                <a:latin typeface="Comic Sans MS" panose="030F0702030302020204" pitchFamily="66" charset="0"/>
              </a:rPr>
              <a:t>Individual and group counselling in schools</a:t>
            </a:r>
            <a:r>
              <a:rPr lang="en-US" sz="1800" dirty="0">
                <a:latin typeface="Comic Sans MS" panose="030F0702030302020204" pitchFamily="66" charset="0"/>
              </a:rPr>
              <a:t>. New York: The Guilford Press</a:t>
            </a:r>
            <a:r>
              <a:rPr lang="en-US" sz="1800" dirty="0" smtClean="0">
                <a:latin typeface="Comic Sans MS" panose="030F0702030302020204" pitchFamily="66" charset="0"/>
              </a:rPr>
              <a:t>.</a:t>
            </a:r>
            <a:endParaRPr lang="el-GR" sz="1800" dirty="0" smtClean="0">
              <a:latin typeface="Comic Sans MS" panose="030F0702030302020204" pitchFamily="66" charset="0"/>
            </a:endParaRPr>
          </a:p>
          <a:p>
            <a:pPr marL="0" indent="0" algn="just">
              <a:buNone/>
            </a:pPr>
            <a:endParaRPr lang="en-US" sz="1800" dirty="0">
              <a:latin typeface="Comic Sans MS" panose="030F0702030302020204" pitchFamily="66" charset="0"/>
            </a:endParaRPr>
          </a:p>
          <a:p>
            <a:pPr marL="0" indent="0" algn="just">
              <a:buNone/>
            </a:pPr>
            <a:r>
              <a:rPr lang="en-US" sz="1800" dirty="0">
                <a:latin typeface="Comic Sans MS" panose="030F0702030302020204" pitchFamily="66" charset="0"/>
              </a:rPr>
              <a:t>Hamblin, D. (1981). </a:t>
            </a:r>
            <a:r>
              <a:rPr lang="en-US" sz="1800" i="1" dirty="0">
                <a:latin typeface="Comic Sans MS" panose="030F0702030302020204" pitchFamily="66" charset="0"/>
              </a:rPr>
              <a:t>The teacher and counselling</a:t>
            </a:r>
            <a:r>
              <a:rPr lang="en-US" sz="1800" dirty="0">
                <a:latin typeface="Comic Sans MS" panose="030F0702030302020204" pitchFamily="66" charset="0"/>
              </a:rPr>
              <a:t>. Basil Blackwell-Oxford. Guilford, London &amp;Worcester: Billing and Sons </a:t>
            </a:r>
            <a:r>
              <a:rPr lang="en-US" sz="1800" dirty="0" smtClean="0">
                <a:latin typeface="Comic Sans MS" panose="030F0702030302020204" pitchFamily="66" charset="0"/>
              </a:rPr>
              <a:t>Limited.</a:t>
            </a:r>
            <a:endParaRPr lang="el-GR" sz="1800" dirty="0" smtClean="0">
              <a:latin typeface="Comic Sans MS" panose="030F0702030302020204" pitchFamily="66" charset="0"/>
            </a:endParaRPr>
          </a:p>
          <a:p>
            <a:pPr marL="0" indent="0" algn="just">
              <a:buNone/>
            </a:pPr>
            <a:endParaRPr lang="el-GR" sz="1800" dirty="0">
              <a:latin typeface="Comic Sans MS" panose="030F0702030302020204" pitchFamily="66" charset="0"/>
            </a:endParaRPr>
          </a:p>
          <a:p>
            <a:pPr marL="0" indent="0" algn="just">
              <a:buNone/>
            </a:pPr>
            <a:r>
              <a:rPr lang="en-US" sz="1800" dirty="0" err="1" smtClean="0">
                <a:latin typeface="Comic Sans MS" panose="030F0702030302020204" pitchFamily="66" charset="0"/>
              </a:rPr>
              <a:t>Kottler</a:t>
            </a:r>
            <a:r>
              <a:rPr lang="en-US" sz="1800" dirty="0">
                <a:latin typeface="Comic Sans MS" panose="030F0702030302020204" pitchFamily="66" charset="0"/>
              </a:rPr>
              <a:t>, J. &amp; </a:t>
            </a:r>
            <a:r>
              <a:rPr lang="en-US" sz="1800" dirty="0" err="1">
                <a:latin typeface="Comic Sans MS" panose="030F0702030302020204" pitchFamily="66" charset="0"/>
              </a:rPr>
              <a:t>Kottler</a:t>
            </a:r>
            <a:r>
              <a:rPr lang="en-US" sz="1800" dirty="0">
                <a:latin typeface="Comic Sans MS" panose="030F0702030302020204" pitchFamily="66" charset="0"/>
              </a:rPr>
              <a:t> E. (2000). </a:t>
            </a:r>
            <a:r>
              <a:rPr lang="en-US" sz="1800" i="1" dirty="0">
                <a:latin typeface="Comic Sans MS" panose="030F0702030302020204" pitchFamily="66" charset="0"/>
              </a:rPr>
              <a:t>Counseling Skills for Teachers</a:t>
            </a:r>
            <a:r>
              <a:rPr lang="en-US" sz="1800" dirty="0">
                <a:latin typeface="Comic Sans MS" panose="030F0702030302020204" pitchFamily="66" charset="0"/>
              </a:rPr>
              <a:t>. California: Corwin Press, Inc.</a:t>
            </a:r>
            <a:endParaRPr lang="el-GR" sz="1800" dirty="0">
              <a:latin typeface="Comic Sans MS" panose="030F0702030302020204" pitchFamily="66" charset="0"/>
            </a:endParaRPr>
          </a:p>
          <a:p>
            <a:pPr marL="0" indent="0" algn="just">
              <a:buNone/>
            </a:pPr>
            <a:endParaRPr lang="en-US" sz="1800" u="sng" dirty="0">
              <a:solidFill>
                <a:srgbClr val="008080"/>
              </a:solidFill>
              <a:latin typeface="Comic Sans MS" panose="030F0702030302020204" pitchFamily="66" charset="0"/>
            </a:endParaRPr>
          </a:p>
          <a:p>
            <a:endParaRPr lang="el-GR" sz="20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936104"/>
          </a:xfrm>
          <a:prstGeom prst="rect">
            <a:avLst/>
          </a:prstGeom>
        </p:spPr>
      </p:pic>
    </p:spTree>
    <p:extLst>
      <p:ext uri="{BB962C8B-B14F-4D97-AF65-F5344CB8AC3E}">
        <p14:creationId xmlns:p14="http://schemas.microsoft.com/office/powerpoint/2010/main" val="3298849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9793" y="3068960"/>
            <a:ext cx="3322674" cy="1979290"/>
          </a:xfrm>
          <a:prstGeom prst="rect">
            <a:avLst/>
          </a:prstGeom>
        </p:spPr>
      </p:pic>
      <p:sp>
        <p:nvSpPr>
          <p:cNvPr id="6" name="Ορθογώνιο 5"/>
          <p:cNvSpPr/>
          <p:nvPr/>
        </p:nvSpPr>
        <p:spPr>
          <a:xfrm>
            <a:off x="824849" y="1340768"/>
            <a:ext cx="7560840" cy="1077218"/>
          </a:xfrm>
          <a:prstGeom prst="rect">
            <a:avLst/>
          </a:prstGeom>
        </p:spPr>
        <p:txBody>
          <a:bodyPr wrap="square">
            <a:spAutoFit/>
          </a:bodyPr>
          <a:lstStyle/>
          <a:p>
            <a:pPr algn="ctr"/>
            <a:r>
              <a:rPr lang="el-GR" sz="3200" dirty="0"/>
              <a:t>Σας ευχαριστώ για την παρουσία σας και τη συμμετοχή σας</a:t>
            </a:r>
            <a:r>
              <a:rPr lang="en-US" sz="3200" dirty="0"/>
              <a:t>!</a:t>
            </a:r>
            <a:endParaRPr lang="el-GR" sz="3200" dirty="0"/>
          </a:p>
        </p:txBody>
      </p:sp>
    </p:spTree>
    <p:extLst>
      <p:ext uri="{BB962C8B-B14F-4D97-AF65-F5344CB8AC3E}">
        <p14:creationId xmlns:p14="http://schemas.microsoft.com/office/powerpoint/2010/main" val="137551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a:noFill/>
        </p:spPr>
        <p:txBody>
          <a:bodyPr>
            <a:normAutofit/>
          </a:bodyPr>
          <a:lstStyle/>
          <a:p>
            <a:pPr algn="r"/>
            <a:r>
              <a:rPr lang="el-GR" sz="2000" b="1" i="1" dirty="0" smtClean="0"/>
              <a:t/>
            </a:r>
            <a:br>
              <a:rPr lang="el-GR" sz="2000" b="1" i="1" dirty="0" smtClean="0"/>
            </a:br>
            <a:r>
              <a:rPr lang="el-GR" sz="2000" b="1" i="1" dirty="0" smtClean="0">
                <a:solidFill>
                  <a:srgbClr val="008080"/>
                </a:solidFill>
              </a:rPr>
              <a:t>Συμβουλευτική Κοινωνικά Ευάλωτων Ομάδων</a:t>
            </a:r>
            <a:r>
              <a:rPr lang="el-GR" b="1" i="1" dirty="0" smtClean="0">
                <a:solidFill>
                  <a:srgbClr val="008080"/>
                </a:solidFill>
              </a:rPr>
              <a:t/>
            </a:r>
            <a:br>
              <a:rPr lang="el-GR" b="1" i="1" dirty="0" smtClean="0">
                <a:solidFill>
                  <a:srgbClr val="008080"/>
                </a:solidFill>
              </a:rPr>
            </a:br>
            <a:r>
              <a:rPr lang="el-GR" sz="1800" i="1" dirty="0" smtClean="0">
                <a:solidFill>
                  <a:srgbClr val="008080"/>
                </a:solidFill>
                <a:latin typeface="Comic Sans MS" panose="030F0702030302020204" pitchFamily="66" charset="0"/>
              </a:rPr>
              <a:t>18.01.2019</a:t>
            </a:r>
            <a:endParaRPr lang="el-GR" i="1" dirty="0">
              <a:solidFill>
                <a:srgbClr val="008080"/>
              </a:solidFill>
            </a:endParaRPr>
          </a:p>
        </p:txBody>
      </p:sp>
      <p:sp>
        <p:nvSpPr>
          <p:cNvPr id="3" name="Θέση περιεχομένου 2"/>
          <p:cNvSpPr>
            <a:spLocks noGrp="1"/>
          </p:cNvSpPr>
          <p:nvPr>
            <p:ph idx="1"/>
          </p:nvPr>
        </p:nvSpPr>
        <p:spPr>
          <a:xfrm>
            <a:off x="457200" y="1700808"/>
            <a:ext cx="8229600" cy="4425355"/>
          </a:xfrm>
          <a:gradFill>
            <a:gsLst>
              <a:gs pos="58000">
                <a:srgbClr val="FFFFFF"/>
              </a:gs>
              <a:gs pos="100000">
                <a:srgbClr val="E6E6E6"/>
              </a:gs>
              <a:gs pos="100000">
                <a:srgbClr val="7D8496"/>
              </a:gs>
              <a:gs pos="100000">
                <a:srgbClr val="E6E6E6"/>
              </a:gs>
              <a:gs pos="100000">
                <a:srgbClr val="7D8496"/>
              </a:gs>
              <a:gs pos="100000">
                <a:srgbClr val="E6E6E6"/>
              </a:gs>
            </a:gsLst>
            <a:lin ang="5400000" scaled="0"/>
          </a:gradFill>
        </p:spPr>
        <p:txBody>
          <a:bodyPr>
            <a:normAutofit/>
          </a:bodyPr>
          <a:lstStyle/>
          <a:p>
            <a:pPr marL="0" indent="0" algn="just">
              <a:buNone/>
            </a:pPr>
            <a:r>
              <a:rPr lang="el-GR" sz="2000" dirty="0" smtClean="0">
                <a:latin typeface="Comic Sans MS" panose="030F0702030302020204" pitchFamily="66" charset="0"/>
              </a:rPr>
              <a:t>     </a:t>
            </a:r>
            <a:r>
              <a:rPr lang="el-GR" sz="2000" u="sng" dirty="0" smtClean="0">
                <a:latin typeface="Comic Sans MS" panose="030F0702030302020204" pitchFamily="66" charset="0"/>
              </a:rPr>
              <a:t>Μαθησιακοί στόχοι</a:t>
            </a:r>
          </a:p>
          <a:p>
            <a:pPr marL="0" indent="0" algn="just">
              <a:buNone/>
            </a:pPr>
            <a:endParaRPr lang="el-GR" sz="2000" b="1" u="sng" dirty="0" smtClean="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αναγνωρίζουν το ρόλο των γενετικών και κοινωνικό-πολιτισμικών παραγόντων στην ανθρώπινη </a:t>
            </a:r>
            <a:r>
              <a:rPr lang="el-GR" sz="1900" dirty="0" smtClean="0">
                <a:latin typeface="Comic Sans MS" panose="030F0702030302020204" pitchFamily="66" charset="0"/>
              </a:rPr>
              <a:t>ανάπτυξη</a:t>
            </a:r>
          </a:p>
          <a:p>
            <a:pPr marL="0" indent="0" algn="just">
              <a:buNone/>
            </a:pPr>
            <a:r>
              <a:rPr lang="el-GR" sz="1900" dirty="0" smtClean="0">
                <a:latin typeface="Comic Sans MS" panose="030F0702030302020204" pitchFamily="66" charset="0"/>
              </a:rPr>
              <a:t> </a:t>
            </a:r>
            <a:endParaRPr lang="el-GR" sz="1900" dirty="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αναγνωρίζουν και να περιγράφουν τις ιδιαιτερότητες εφαρμογής της συμβουλευτικής και του προσανατολισμού σε κοινωνικά ευάλωτες ομάδες (μειονότητες, ΑΜΕΑ, μετανάστες κλπ) </a:t>
            </a:r>
            <a:endParaRPr lang="el-GR" sz="1900" dirty="0" smtClean="0">
              <a:latin typeface="Comic Sans MS" panose="030F0702030302020204" pitchFamily="66" charset="0"/>
            </a:endParaRPr>
          </a:p>
          <a:p>
            <a:pPr marL="0" indent="0" algn="just">
              <a:buNone/>
            </a:pPr>
            <a:endParaRPr lang="el-GR" sz="1900" dirty="0">
              <a:latin typeface="Comic Sans MS" panose="030F0702030302020204" pitchFamily="66" charset="0"/>
            </a:endParaRPr>
          </a:p>
          <a:p>
            <a:pPr algn="just"/>
            <a:r>
              <a:rPr lang="el-GR" sz="1900" dirty="0" smtClean="0">
                <a:latin typeface="Comic Sans MS" panose="030F0702030302020204" pitchFamily="66" charset="0"/>
              </a:rPr>
              <a:t>Να </a:t>
            </a:r>
            <a:r>
              <a:rPr lang="el-GR" sz="1900" dirty="0">
                <a:latin typeface="Comic Sans MS" panose="030F0702030302020204" pitchFamily="66" charset="0"/>
              </a:rPr>
              <a:t>συνδυάζουν την θεωρία, την έρευνα και την εφαρμογή που εστιάζεται στην ανθρώπινη ανάπτυξη και ειδικότερα στις κοινωνικά ευάλωτες ομάδες </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3" y="260648"/>
            <a:ext cx="2414115" cy="1080000"/>
          </a:xfrm>
          <a:prstGeom prst="rect">
            <a:avLst/>
          </a:prstGeom>
        </p:spPr>
      </p:pic>
    </p:spTree>
    <p:extLst>
      <p:ext uri="{BB962C8B-B14F-4D97-AF65-F5344CB8AC3E}">
        <p14:creationId xmlns:p14="http://schemas.microsoft.com/office/powerpoint/2010/main" val="2373510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146"/>
          </a:xfrm>
        </p:spPr>
        <p:txBody>
          <a:bodyPr>
            <a:normAutofit/>
          </a:bodyPr>
          <a:lstStyle/>
          <a:p>
            <a:pPr algn="r"/>
            <a:r>
              <a:rPr lang="el-GR" sz="1800" b="1" i="1" dirty="0" smtClean="0">
                <a:solidFill>
                  <a:srgbClr val="008080"/>
                </a:solidFill>
              </a:rPr>
              <a:t>Συμβουλευτική Κοινωνικά Ευάλωτων Ομάδων</a:t>
            </a:r>
            <a:br>
              <a:rPr lang="el-GR" sz="1800" b="1" i="1" dirty="0" smtClean="0">
                <a:solidFill>
                  <a:srgbClr val="008080"/>
                </a:solidFill>
              </a:rPr>
            </a:br>
            <a:r>
              <a:rPr lang="el-GR" sz="1600" i="1" dirty="0" smtClean="0">
                <a:solidFill>
                  <a:srgbClr val="008080"/>
                </a:solidFill>
                <a:latin typeface="Comic Sans MS" panose="030F0702030302020204" pitchFamily="66" charset="0"/>
              </a:rPr>
              <a:t>18.01.2019</a:t>
            </a:r>
            <a:endParaRPr lang="el-GR" sz="1800" dirty="0"/>
          </a:p>
        </p:txBody>
      </p:sp>
      <p:sp>
        <p:nvSpPr>
          <p:cNvPr id="3" name="Θέση περιεχομένου 2"/>
          <p:cNvSpPr>
            <a:spLocks noGrp="1"/>
          </p:cNvSpPr>
          <p:nvPr>
            <p:ph idx="1"/>
          </p:nvPr>
        </p:nvSpPr>
        <p:spPr>
          <a:xfrm>
            <a:off x="539552" y="1844824"/>
            <a:ext cx="8229600" cy="4281339"/>
          </a:xfrm>
          <a:gradFill>
            <a:gsLst>
              <a:gs pos="58000">
                <a:srgbClr val="FFFFFF"/>
              </a:gs>
              <a:gs pos="99000">
                <a:srgbClr val="E6E6E6"/>
              </a:gs>
              <a:gs pos="100000">
                <a:srgbClr val="7D8496"/>
              </a:gs>
              <a:gs pos="98000">
                <a:srgbClr val="E6E6E6"/>
              </a:gs>
              <a:gs pos="100000">
                <a:srgbClr val="7D8496"/>
              </a:gs>
              <a:gs pos="100000">
                <a:srgbClr val="E6E6E6"/>
              </a:gs>
            </a:gsLst>
            <a:lin ang="5400000" scaled="0"/>
          </a:gradFill>
        </p:spPr>
        <p:txBody>
          <a:bodyPr>
            <a:normAutofit/>
          </a:bodyPr>
          <a:lstStyle/>
          <a:p>
            <a:pPr marL="0" indent="0">
              <a:buNone/>
            </a:pPr>
            <a:endParaRPr lang="el-GR" sz="1800" u="sng" dirty="0" smtClean="0">
              <a:latin typeface="Comic Sans MS" panose="030F0702030302020204" pitchFamily="66" charset="0"/>
            </a:endParaRPr>
          </a:p>
          <a:p>
            <a:pPr marL="0" indent="0">
              <a:buNone/>
            </a:pPr>
            <a:r>
              <a:rPr lang="el-GR" sz="1800" dirty="0">
                <a:latin typeface="Comic Sans MS" panose="030F0702030302020204" pitchFamily="66" charset="0"/>
              </a:rPr>
              <a:t> </a:t>
            </a:r>
            <a:r>
              <a:rPr lang="el-GR" sz="1800" dirty="0" smtClean="0">
                <a:latin typeface="Comic Sans MS" panose="030F0702030302020204" pitchFamily="66" charset="0"/>
              </a:rPr>
              <a:t>    </a:t>
            </a:r>
            <a:r>
              <a:rPr lang="el-GR" sz="1800" u="sng" dirty="0" smtClean="0">
                <a:latin typeface="Comic Sans MS" panose="030F0702030302020204" pitchFamily="66" charset="0"/>
              </a:rPr>
              <a:t>Υποχρεώσεις του μαθήματος</a:t>
            </a:r>
          </a:p>
          <a:p>
            <a:pPr marL="0" indent="0">
              <a:buNone/>
            </a:pPr>
            <a:endParaRPr lang="el-GR" sz="1800" u="sng" dirty="0">
              <a:latin typeface="Comic Sans MS" panose="030F0702030302020204" pitchFamily="66" charset="0"/>
            </a:endParaRPr>
          </a:p>
          <a:p>
            <a:pPr>
              <a:buFontTx/>
              <a:buChar char="-"/>
            </a:pPr>
            <a:r>
              <a:rPr lang="el-GR" sz="1800" dirty="0" smtClean="0">
                <a:latin typeface="Comic Sans MS" panose="030F0702030302020204" pitchFamily="66" charset="0"/>
              </a:rPr>
              <a:t>Παρακολούθηση του μαθήματος (2/3 των συνολικών ωρών)</a:t>
            </a:r>
          </a:p>
          <a:p>
            <a:pPr marL="0" indent="0">
              <a:buNone/>
            </a:pPr>
            <a:endParaRPr lang="el-GR" sz="1800" dirty="0">
              <a:latin typeface="Comic Sans MS" panose="030F0702030302020204" pitchFamily="66" charset="0"/>
            </a:endParaRPr>
          </a:p>
          <a:p>
            <a:pPr>
              <a:buFontTx/>
              <a:buChar char="-"/>
            </a:pPr>
            <a:r>
              <a:rPr lang="el-GR" sz="1800" dirty="0" smtClean="0">
                <a:latin typeface="Comic Sans MS" panose="030F0702030302020204" pitchFamily="66" charset="0"/>
              </a:rPr>
              <a:t>Γραπτή πρόοδος (40%)</a:t>
            </a:r>
          </a:p>
          <a:p>
            <a:pPr marL="0" indent="0">
              <a:buNone/>
            </a:pPr>
            <a:endParaRPr lang="el-GR" sz="1800" dirty="0">
              <a:latin typeface="Comic Sans MS" panose="030F0702030302020204" pitchFamily="66" charset="0"/>
            </a:endParaRPr>
          </a:p>
          <a:p>
            <a:pPr marL="0" indent="0">
              <a:buNone/>
            </a:pPr>
            <a:r>
              <a:rPr lang="el-GR" sz="1800" dirty="0" smtClean="0">
                <a:latin typeface="Comic Sans MS" panose="030F0702030302020204" pitchFamily="66" charset="0"/>
              </a:rPr>
              <a:t>-    Τελική γραπτή εξέταση</a:t>
            </a:r>
            <a:endParaRPr lang="el-GR" sz="18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356089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400" b="1" i="1" dirty="0" smtClean="0">
                <a:solidFill>
                  <a:srgbClr val="008080"/>
                </a:solidFill>
              </a:rPr>
              <a:t>Συμβουλευτική</a:t>
            </a:r>
            <a:endParaRPr lang="el-GR" sz="2400" dirty="0"/>
          </a:p>
        </p:txBody>
      </p:sp>
      <p:sp>
        <p:nvSpPr>
          <p:cNvPr id="3" name="Θέση περιεχομένου 2"/>
          <p:cNvSpPr>
            <a:spLocks noGrp="1"/>
          </p:cNvSpPr>
          <p:nvPr>
            <p:ph idx="1"/>
          </p:nvPr>
        </p:nvSpPr>
        <p:spPr>
          <a:xfrm>
            <a:off x="457200" y="1844824"/>
            <a:ext cx="8229600" cy="4281339"/>
          </a:xfrm>
          <a:gradFill>
            <a:gsLst>
              <a:gs pos="58000">
                <a:srgbClr val="FFFFFF"/>
              </a:gs>
              <a:gs pos="99000">
                <a:srgbClr val="E6E6E6"/>
              </a:gs>
              <a:gs pos="100000">
                <a:srgbClr val="7D8496"/>
              </a:gs>
              <a:gs pos="100000">
                <a:srgbClr val="E6E6E6"/>
              </a:gs>
              <a:gs pos="100000">
                <a:srgbClr val="7D8496"/>
              </a:gs>
              <a:gs pos="100000">
                <a:srgbClr val="E6E6E6"/>
              </a:gs>
            </a:gsLst>
            <a:lin ang="5400000" scaled="0"/>
          </a:gradFill>
        </p:spPr>
        <p:txBody>
          <a:bodyPr>
            <a:normAutofit fontScale="92500" lnSpcReduction="10000"/>
          </a:bodyPr>
          <a:lstStyle/>
          <a:p>
            <a:pPr marL="0" indent="0">
              <a:buNone/>
            </a:pPr>
            <a:r>
              <a:rPr lang="el-GR" sz="2800" dirty="0" smtClean="0">
                <a:latin typeface="Comic Sans MS" panose="030F0702030302020204" pitchFamily="66" charset="0"/>
              </a:rPr>
              <a:t> </a:t>
            </a:r>
            <a:r>
              <a:rPr lang="el-GR" sz="2800" i="1" u="sng" dirty="0" smtClean="0">
                <a:latin typeface="Comic Sans MS" panose="030F0702030302020204" pitchFamily="66" charset="0"/>
              </a:rPr>
              <a:t>Τι είναι ;</a:t>
            </a:r>
          </a:p>
          <a:p>
            <a:pPr marL="0" indent="0" algn="just">
              <a:lnSpc>
                <a:spcPct val="110000"/>
              </a:lnSpc>
              <a:spcBef>
                <a:spcPts val="0"/>
              </a:spcBef>
              <a:buNone/>
            </a:pPr>
            <a:r>
              <a:rPr lang="el-GR" sz="1800" dirty="0" smtClean="0">
                <a:latin typeface="Comic Sans MS" panose="030F0702030302020204" pitchFamily="66" charset="0"/>
              </a:rPr>
              <a:t>Διαδικασία κατά την οποία ατομικά ή ομαδικά ένα άτομο με ειδική κατάρτιση </a:t>
            </a:r>
          </a:p>
          <a:p>
            <a:pPr marL="0" indent="0" algn="just">
              <a:lnSpc>
                <a:spcPct val="110000"/>
              </a:lnSpc>
              <a:spcBef>
                <a:spcPts val="0"/>
              </a:spcBef>
              <a:buNone/>
            </a:pPr>
            <a:r>
              <a:rPr lang="el-GR" sz="1800" dirty="0" smtClean="0">
                <a:latin typeface="Comic Sans MS" panose="030F0702030302020204" pitchFamily="66" charset="0"/>
              </a:rPr>
              <a:t>(ο σύμβουλος) χρησιμοποιώντας ειδικές τεχνικές εξετάζει με ένα άτομο ή μια ομάδα θέματα που τους απασχολούν βοηθώντας τους να αντιμετωπίσουν τις δυσκολίες που </a:t>
            </a:r>
            <a:r>
              <a:rPr lang="el-GR" sz="1800" dirty="0" smtClean="0">
                <a:latin typeface="Comic Sans MS" panose="030F0702030302020204" pitchFamily="66" charset="0"/>
              </a:rPr>
              <a:t>συναντούν αποτελεσματικά. </a:t>
            </a:r>
            <a:r>
              <a:rPr lang="el-GR" sz="1800" dirty="0" smtClean="0">
                <a:latin typeface="Comic Sans MS" panose="030F0702030302020204" pitchFamily="66" charset="0"/>
              </a:rPr>
              <a:t>(</a:t>
            </a:r>
            <a:r>
              <a:rPr lang="en-US" sz="1800" dirty="0" err="1" smtClean="0">
                <a:latin typeface="Comic Sans MS" panose="030F0702030302020204" pitchFamily="66" charset="0"/>
              </a:rPr>
              <a:t>Draguns</a:t>
            </a:r>
            <a:r>
              <a:rPr lang="en-US" sz="1800" dirty="0" smtClean="0">
                <a:latin typeface="Comic Sans MS" panose="030F0702030302020204" pitchFamily="66" charset="0"/>
              </a:rPr>
              <a:t>, 2017</a:t>
            </a:r>
            <a:r>
              <a:rPr lang="el-GR" sz="1800" dirty="0" smtClean="0">
                <a:latin typeface="Comic Sans MS" panose="030F0702030302020204" pitchFamily="66" charset="0"/>
              </a:rPr>
              <a:t>α ∙ Δημητρόπουλος, 1999)</a:t>
            </a:r>
          </a:p>
          <a:p>
            <a:pPr marL="0" indent="0">
              <a:buNone/>
            </a:pPr>
            <a:endParaRPr lang="el-GR" dirty="0" smtClean="0"/>
          </a:p>
          <a:p>
            <a:pPr marL="0" indent="0">
              <a:buNone/>
            </a:pPr>
            <a:r>
              <a:rPr lang="el-GR" sz="2800" dirty="0" smtClean="0">
                <a:latin typeface="Comic Sans MS" panose="030F0702030302020204" pitchFamily="66" charset="0"/>
              </a:rPr>
              <a:t>   </a:t>
            </a:r>
            <a:r>
              <a:rPr lang="el-GR" sz="2800" i="1" u="sng" dirty="0" smtClean="0">
                <a:latin typeface="Comic Sans MS" panose="030F0702030302020204" pitchFamily="66" charset="0"/>
              </a:rPr>
              <a:t>Τι δεν είναι ;</a:t>
            </a:r>
          </a:p>
          <a:p>
            <a:pPr>
              <a:buFontTx/>
              <a:buChar char="-"/>
            </a:pPr>
            <a:r>
              <a:rPr lang="el-GR" sz="1800" dirty="0" smtClean="0">
                <a:latin typeface="Comic Sans MS" panose="030F0702030302020204" pitchFamily="66" charset="0"/>
              </a:rPr>
              <a:t>Παροχή συμβουλών και συστάσεων</a:t>
            </a:r>
          </a:p>
          <a:p>
            <a:pPr algn="just">
              <a:buFontTx/>
              <a:buChar char="-"/>
            </a:pPr>
            <a:r>
              <a:rPr lang="el-GR" sz="1800" dirty="0" smtClean="0">
                <a:latin typeface="Comic Sans MS" panose="030F0702030302020204" pitchFamily="66" charset="0"/>
              </a:rPr>
              <a:t>Επηρεασμός των πεποιθήσεων και της συμπεριφοράς του συμβουλευόμενου</a:t>
            </a:r>
          </a:p>
          <a:p>
            <a:pPr algn="just">
              <a:buFontTx/>
              <a:buChar char="-"/>
            </a:pPr>
            <a:r>
              <a:rPr lang="el-GR" sz="1800" dirty="0" smtClean="0">
                <a:latin typeface="Comic Sans MS" panose="030F0702030302020204" pitchFamily="66" charset="0"/>
              </a:rPr>
              <a:t>Επίδραση στη συμπεριφορά με πίεση ή με απειλή</a:t>
            </a:r>
          </a:p>
          <a:p>
            <a:pPr algn="just">
              <a:buFontTx/>
              <a:buChar char="-"/>
            </a:pPr>
            <a:r>
              <a:rPr lang="el-GR" sz="1800" dirty="0" smtClean="0">
                <a:latin typeface="Comic Sans MS" panose="030F0702030302020204" pitchFamily="66" charset="0"/>
              </a:rPr>
              <a:t>Απλή παροχή πληροφοριών</a:t>
            </a:r>
          </a:p>
          <a:p>
            <a:pPr algn="just">
              <a:buFontTx/>
              <a:buChar char="-"/>
            </a:pPr>
            <a:r>
              <a:rPr lang="el-GR" sz="1800" dirty="0" smtClean="0">
                <a:latin typeface="Comic Sans MS" panose="030F0702030302020204" pitchFamily="66" charset="0"/>
              </a:rPr>
              <a:t>Μια απλή συνέντευξη</a:t>
            </a:r>
          </a:p>
          <a:p>
            <a:pPr>
              <a:buFontTx/>
              <a:buChar char="-"/>
            </a:pPr>
            <a:endParaRPr lang="el-GR" sz="1800" i="1" dirty="0" smtClean="0">
              <a:latin typeface="Comic Sans MS" panose="030F0702030302020204" pitchFamily="66" charset="0"/>
            </a:endParaRPr>
          </a:p>
          <a:p>
            <a:pPr marL="0" indent="0">
              <a:buNone/>
            </a:pPr>
            <a:endParaRPr lang="el-GR" sz="2800" i="1" u="sng"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260648"/>
            <a:ext cx="1865451" cy="1152008"/>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370519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400" b="1" i="1" dirty="0" smtClean="0">
                <a:solidFill>
                  <a:srgbClr val="008080"/>
                </a:solidFill>
              </a:rPr>
              <a:t>Χαρακτηριστικά της Συμβουλευτικής</a:t>
            </a:r>
            <a:endParaRPr lang="el-GR" sz="2400" dirty="0"/>
          </a:p>
        </p:txBody>
      </p:sp>
      <p:sp>
        <p:nvSpPr>
          <p:cNvPr id="3" name="Θέση περιεχομένου 2"/>
          <p:cNvSpPr>
            <a:spLocks noGrp="1"/>
          </p:cNvSpPr>
          <p:nvPr>
            <p:ph idx="1"/>
          </p:nvPr>
        </p:nvSpPr>
        <p:spPr>
          <a:gradFill>
            <a:gsLst>
              <a:gs pos="58000">
                <a:srgbClr val="FFFFFF"/>
              </a:gs>
              <a:gs pos="99000">
                <a:srgbClr val="E6E6E6"/>
              </a:gs>
              <a:gs pos="100000">
                <a:srgbClr val="7D8496"/>
              </a:gs>
              <a:gs pos="100000">
                <a:srgbClr val="E6E6E6"/>
              </a:gs>
              <a:gs pos="100000">
                <a:srgbClr val="7D8496"/>
              </a:gs>
              <a:gs pos="99000">
                <a:srgbClr val="E6E6E6"/>
              </a:gs>
            </a:gsLst>
            <a:lin ang="5400000" scaled="0"/>
          </a:gradFill>
        </p:spPr>
        <p:txBody>
          <a:bodyPr>
            <a:normAutofit/>
          </a:bodyPr>
          <a:lstStyle/>
          <a:p>
            <a:pPr>
              <a:buFontTx/>
              <a:buChar char="-"/>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Διερεύνηση και κατανόηση του εαυτού και αλλαγή συμπεριφοράς</a:t>
            </a:r>
          </a:p>
          <a:p>
            <a:pPr marL="0" indent="0">
              <a:buNone/>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Προσπάθεια μείωσης των αρνητικών σκέψεων, συναισθημάτων και συμπεριφοράς του πελάτη</a:t>
            </a:r>
          </a:p>
          <a:p>
            <a:pPr>
              <a:buFontTx/>
              <a:buChar char="-"/>
            </a:pPr>
            <a:endParaRPr lang="el-GR" sz="1800" dirty="0" smtClean="0">
              <a:latin typeface="Comic Sans MS" panose="030F0702030302020204" pitchFamily="66" charset="0"/>
            </a:endParaRPr>
          </a:p>
          <a:p>
            <a:pPr>
              <a:buFontTx/>
              <a:buChar char="-"/>
            </a:pPr>
            <a:r>
              <a:rPr lang="el-GR" sz="1800" dirty="0" smtClean="0">
                <a:latin typeface="Comic Sans MS" panose="030F0702030302020204" pitchFamily="66" charset="0"/>
              </a:rPr>
              <a:t>Έμφαση στην ανάπτυξη δεξιοτήτων προγραμματισμού και λήψης αποφάσεων</a:t>
            </a:r>
          </a:p>
          <a:p>
            <a:pPr>
              <a:buFontTx/>
              <a:buChar char="-"/>
            </a:pPr>
            <a:endParaRPr lang="el-GR" sz="1800" dirty="0">
              <a:latin typeface="Comic Sans MS" panose="030F0702030302020204" pitchFamily="66" charset="0"/>
            </a:endParaRPr>
          </a:p>
          <a:p>
            <a:pPr>
              <a:buFontTx/>
              <a:buChar char="-"/>
            </a:pPr>
            <a:r>
              <a:rPr lang="el-GR" sz="1800" dirty="0" smtClean="0">
                <a:latin typeface="Comic Sans MS" panose="030F0702030302020204" pitchFamily="66" charset="0"/>
              </a:rPr>
              <a:t>Η συμβουλευτική διαδικασία έχει εξελικτική πορεία</a:t>
            </a:r>
          </a:p>
          <a:p>
            <a:pPr>
              <a:buFontTx/>
              <a:buChar char="-"/>
            </a:pPr>
            <a:endParaRPr lang="el-GR" sz="1800" dirty="0">
              <a:latin typeface="Comic Sans MS" panose="030F0702030302020204" pitchFamily="66" charset="0"/>
            </a:endParaRPr>
          </a:p>
          <a:p>
            <a:pPr>
              <a:buFontTx/>
              <a:buChar char="-"/>
            </a:pPr>
            <a:endParaRPr lang="el-GR" sz="1800" dirty="0" smtClean="0">
              <a:latin typeface="Comic Sans MS" panose="030F0702030302020204" pitchFamily="66" charset="0"/>
            </a:endParaRPr>
          </a:p>
          <a:p>
            <a:pPr>
              <a:buFontTx/>
              <a:buChar char="-"/>
            </a:pPr>
            <a:endParaRPr lang="el-GR" sz="1800" dirty="0">
              <a:latin typeface="Comic Sans MS" panose="030F0702030302020204" pitchFamily="66" charset="0"/>
            </a:endParaRP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404664"/>
            <a:ext cx="1865451" cy="1080000"/>
          </a:xfrm>
        </p:spPr>
      </p:pic>
      <p:pic>
        <p:nvPicPr>
          <p:cNvPr id="5"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404664"/>
            <a:ext cx="1865451" cy="1080000"/>
          </a:xfrm>
          <a:prstGeom prst="rect">
            <a:avLst/>
          </a:prstGeom>
        </p:spPr>
      </p:pic>
    </p:spTree>
    <p:extLst>
      <p:ext uri="{BB962C8B-B14F-4D97-AF65-F5344CB8AC3E}">
        <p14:creationId xmlns:p14="http://schemas.microsoft.com/office/powerpoint/2010/main" val="1235968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Χαρακτηριστικά της  Συμβουλευτικής</a:t>
            </a:r>
            <a:endParaRPr lang="el-GR" sz="2000" dirty="0">
              <a:latin typeface="Comic Sans MS" panose="030F0702030302020204" pitchFamily="66" charset="0"/>
            </a:endParaRPr>
          </a:p>
        </p:txBody>
      </p:sp>
      <p:sp>
        <p:nvSpPr>
          <p:cNvPr id="3" name="Θέση περιεχομένου 2"/>
          <p:cNvSpPr>
            <a:spLocks noGrp="1"/>
          </p:cNvSpPr>
          <p:nvPr>
            <p:ph idx="1"/>
          </p:nvPr>
        </p:nvSpPr>
        <p:spPr>
          <a:gradFill>
            <a:gsLst>
              <a:gs pos="90000">
                <a:schemeClr val="bg1"/>
              </a:gs>
              <a:gs pos="95000">
                <a:srgbClr val="A8A8A8"/>
              </a:gs>
              <a:gs pos="100000">
                <a:srgbClr val="A9A9A9"/>
              </a:gs>
              <a:gs pos="97000">
                <a:srgbClr val="ABABAB"/>
              </a:gs>
              <a:gs pos="100000">
                <a:srgbClr val="B0B0B0"/>
              </a:gs>
              <a:gs pos="100000">
                <a:srgbClr val="B9B9B9"/>
              </a:gs>
              <a:gs pos="100000">
                <a:srgbClr val="CCCCCC"/>
              </a:gs>
              <a:gs pos="0">
                <a:schemeClr val="bg1">
                  <a:lumMod val="65000"/>
                </a:schemeClr>
              </a:gs>
              <a:gs pos="100000">
                <a:schemeClr val="bg1">
                  <a:lumMod val="65000"/>
                </a:schemeClr>
              </a:gs>
              <a:gs pos="3000">
                <a:schemeClr val="bg1">
                  <a:lumMod val="95000"/>
                </a:schemeClr>
              </a:gs>
            </a:gsLst>
            <a:lin ang="5400000" scaled="0"/>
          </a:gradFill>
        </p:spPr>
        <p:txBody>
          <a:bodyPr>
            <a:normAutofit/>
          </a:bodyPr>
          <a:lstStyle/>
          <a:p>
            <a:pPr>
              <a:buFontTx/>
              <a:buChar char="-"/>
            </a:pPr>
            <a:r>
              <a:rPr lang="el-GR" sz="2000" dirty="0" smtClean="0">
                <a:latin typeface="Comic Sans MS" panose="030F0702030302020204" pitchFamily="66" charset="0"/>
              </a:rPr>
              <a:t>Προϋποθέτει άτομα που επιθυμούν την παροχή βοήθειας</a:t>
            </a:r>
          </a:p>
          <a:p>
            <a:pPr>
              <a:buFontTx/>
              <a:buChar char="-"/>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Αποσκοπεί την ανάπτυξη του ατόμου προς όφελός του ιδίου και του κοινωνικού συνόλου στο οποίο ανήκει.</a:t>
            </a:r>
          </a:p>
          <a:p>
            <a:pPr marL="0" indent="0">
              <a:buNone/>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Η σημαντικότητα της σχέσης συμβούλου και συμβουλευόμενου. Πρόκειται για μια σχέση που βασίζεται στην ισοτιμία και στον πραγματικό σεβασμό του συμβουλευόμενου</a:t>
            </a:r>
          </a:p>
          <a:p>
            <a:pPr>
              <a:buFontTx/>
              <a:buChar char="-"/>
            </a:pPr>
            <a:endParaRPr lang="el-GR" sz="2000" dirty="0" smtClean="0">
              <a:latin typeface="Comic Sans MS" panose="030F0702030302020204" pitchFamily="66" charset="0"/>
            </a:endParaRPr>
          </a:p>
          <a:p>
            <a:pPr>
              <a:buFontTx/>
              <a:buChar char="-"/>
            </a:pPr>
            <a:r>
              <a:rPr lang="el-GR" sz="2000" dirty="0" smtClean="0">
                <a:latin typeface="Comic Sans MS" panose="030F0702030302020204" pitchFamily="66" charset="0"/>
              </a:rPr>
              <a:t>Επίτευξη των παραπάνω από το ίδιο το άτομο με το ρόλο του συμβούλου να είναι βοηθητικής σημασίας ως προς το κομμάτι της αναζήτησης του εαυτού (</a:t>
            </a:r>
            <a:r>
              <a:rPr lang="en-US" sz="2000" dirty="0" err="1" smtClean="0">
                <a:latin typeface="Comic Sans MS" panose="030F0702030302020204" pitchFamily="66" charset="0"/>
              </a:rPr>
              <a:t>Draguns</a:t>
            </a:r>
            <a:r>
              <a:rPr lang="en-US" sz="2000" dirty="0" smtClean="0">
                <a:latin typeface="Comic Sans MS" panose="030F0702030302020204" pitchFamily="66" charset="0"/>
              </a:rPr>
              <a:t>, 2017b</a:t>
            </a:r>
            <a:r>
              <a:rPr lang="el-GR" sz="2000" dirty="0" smtClean="0">
                <a:latin typeface="Comic Sans MS" panose="030F0702030302020204" pitchFamily="66" charset="0"/>
              </a:rPr>
              <a:t> </a:t>
            </a:r>
            <a:r>
              <a:rPr lang="el-GR" sz="2000" dirty="0" err="1" smtClean="0">
                <a:latin typeface="Comic Sans MS" panose="030F0702030302020204" pitchFamily="66" charset="0"/>
              </a:rPr>
              <a:t>∙Κλεφτάρας</a:t>
            </a:r>
            <a:r>
              <a:rPr lang="el-GR" sz="2000" dirty="0" smtClean="0">
                <a:latin typeface="Comic Sans MS" panose="030F0702030302020204" pitchFamily="66" charset="0"/>
              </a:rPr>
              <a:t>, 2009 ∙ </a:t>
            </a:r>
            <a:r>
              <a:rPr lang="el-GR" sz="2000" dirty="0" err="1" smtClean="0">
                <a:latin typeface="Comic Sans MS" panose="030F0702030302020204" pitchFamily="66" charset="0"/>
              </a:rPr>
              <a:t>Μαλικιώση</a:t>
            </a:r>
            <a:r>
              <a:rPr lang="el-GR" sz="2000" dirty="0" smtClean="0">
                <a:latin typeface="Comic Sans MS" panose="030F0702030302020204" pitchFamily="66" charset="0"/>
              </a:rPr>
              <a:t> – Λοΐζου, 1999)</a:t>
            </a:r>
            <a:endParaRPr lang="el-GR" sz="20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188640"/>
            <a:ext cx="1865451" cy="1080000"/>
          </a:xfrm>
          <a:prstGeom prst="rect">
            <a:avLst/>
          </a:prstGeom>
        </p:spPr>
      </p:pic>
    </p:spTree>
    <p:extLst>
      <p:ext uri="{BB962C8B-B14F-4D97-AF65-F5344CB8AC3E}">
        <p14:creationId xmlns:p14="http://schemas.microsoft.com/office/powerpoint/2010/main" val="349702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10026"/>
          </a:xfrm>
        </p:spPr>
        <p:txBody>
          <a:bodyPr>
            <a:normAutofit/>
          </a:bodyPr>
          <a:lstStyle/>
          <a:p>
            <a:pPr algn="r"/>
            <a:r>
              <a:rPr lang="el-GR" sz="2000" b="1" i="1" dirty="0" smtClean="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100000">
                <a:schemeClr val="bg1"/>
              </a:gs>
              <a:gs pos="99000">
                <a:srgbClr val="7D8496"/>
              </a:gs>
              <a:gs pos="59000">
                <a:schemeClr val="bg1"/>
              </a:gs>
              <a:gs pos="100000">
                <a:srgbClr val="7D8496"/>
              </a:gs>
              <a:gs pos="97000">
                <a:srgbClr val="E6E6E6"/>
              </a:gs>
              <a:gs pos="65000">
                <a:srgbClr val="E6E6E6"/>
              </a:gs>
            </a:gsLst>
            <a:lin ang="5400000" scaled="0"/>
          </a:gradFill>
        </p:spPr>
        <p:txBody>
          <a:bodyPr>
            <a:normAutofit/>
          </a:bodyPr>
          <a:lstStyle/>
          <a:p>
            <a:pPr marL="0" indent="0">
              <a:buNone/>
            </a:pPr>
            <a:endParaRPr lang="el-GR" sz="1800" dirty="0"/>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εκπαίδευσης ή συμβουλευτική του σχολείου (που περιλαμβάνει </a:t>
            </a:r>
            <a:r>
              <a:rPr lang="el-GR" sz="1900" dirty="0" smtClean="0">
                <a:latin typeface="Comic Sans MS" panose="030F0702030302020204" pitchFamily="66" charset="0"/>
              </a:rPr>
              <a:t>τη συμβουλευτική </a:t>
            </a:r>
            <a:r>
              <a:rPr lang="el-GR" sz="1900" dirty="0">
                <a:latin typeface="Comic Sans MS" panose="030F0702030302020204" pitchFamily="66" charset="0"/>
              </a:rPr>
              <a:t>μάθησης-σχολικών προβλημάτων</a:t>
            </a:r>
            <a:r>
              <a:rPr lang="el-GR" sz="1900" dirty="0" smtClean="0">
                <a:latin typeface="Comic Sans MS" panose="030F0702030302020204" pitchFamily="66" charset="0"/>
              </a:rPr>
              <a:t>)</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a:t>
            </a:r>
            <a:r>
              <a:rPr lang="el-GR" sz="1900" dirty="0" smtClean="0">
                <a:latin typeface="Comic Sans MS" panose="030F0702030302020204" pitchFamily="66" charset="0"/>
              </a:rPr>
              <a:t>εργασίας</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επαγγελματικού </a:t>
            </a:r>
            <a:r>
              <a:rPr lang="el-GR" sz="1900" dirty="0" smtClean="0">
                <a:latin typeface="Comic Sans MS" panose="030F0702030302020204" pitchFamily="66" charset="0"/>
              </a:rPr>
              <a:t>προσανατολισμού</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Η </a:t>
            </a:r>
            <a:r>
              <a:rPr lang="el-GR" sz="1900" dirty="0">
                <a:latin typeface="Comic Sans MS" panose="030F0702030302020204" pitchFamily="66" charset="0"/>
              </a:rPr>
              <a:t>συμβουλευτική </a:t>
            </a:r>
            <a:r>
              <a:rPr lang="el-GR" sz="1900" dirty="0" smtClean="0">
                <a:latin typeface="Comic Sans MS" panose="030F0702030302020204" pitchFamily="66" charset="0"/>
              </a:rPr>
              <a:t>οικογένειας/γάμου</a:t>
            </a:r>
          </a:p>
          <a:p>
            <a:pPr algn="just">
              <a:buFontTx/>
              <a:buChar char="-"/>
            </a:pPr>
            <a:endParaRPr lang="el-GR" sz="1900" dirty="0">
              <a:latin typeface="Comic Sans MS" panose="030F0702030302020204" pitchFamily="66" charset="0"/>
            </a:endParaRPr>
          </a:p>
          <a:p>
            <a:pPr algn="just">
              <a:buFont typeface="Wingdings" panose="05000000000000000000" pitchFamily="2" charset="2"/>
              <a:buChar char="ü"/>
            </a:pPr>
            <a:r>
              <a:rPr lang="el-GR" sz="1900" dirty="0" smtClean="0">
                <a:latin typeface="Comic Sans MS" panose="030F0702030302020204" pitchFamily="66" charset="0"/>
              </a:rPr>
              <a:t> Η </a:t>
            </a:r>
            <a:r>
              <a:rPr lang="el-GR" sz="1900" dirty="0">
                <a:latin typeface="Comic Sans MS" panose="030F0702030302020204" pitchFamily="66" charset="0"/>
              </a:rPr>
              <a:t>συμβουλευτική και εκπαίδευση </a:t>
            </a:r>
            <a:r>
              <a:rPr lang="el-GR" sz="1900" dirty="0" smtClean="0">
                <a:latin typeface="Comic Sans MS" panose="030F0702030302020204" pitchFamily="66" charset="0"/>
              </a:rPr>
              <a:t>γονέων</a:t>
            </a:r>
            <a:endParaRPr lang="el-GR" sz="1900" dirty="0">
              <a:latin typeface="Comic Sans MS" panose="030F0702030302020204" pitchFamily="66" charset="0"/>
            </a:endParaRPr>
          </a:p>
          <a:p>
            <a:pPr marL="0" indent="0" algn="just">
              <a:buNone/>
            </a:pPr>
            <a:endParaRPr lang="el-GR" sz="1900" dirty="0">
              <a:latin typeface="Comic Sans MS" panose="030F0702030302020204" pitchFamily="66" charset="0"/>
            </a:endParaRPr>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1686093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r"/>
            <a:r>
              <a:rPr lang="el-GR" sz="2000" b="1" i="1" dirty="0" smtClean="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39000">
                <a:srgbClr val="FFFFFF"/>
              </a:gs>
              <a:gs pos="86000">
                <a:srgbClr val="E6E6E6"/>
              </a:gs>
              <a:gs pos="96000">
                <a:srgbClr val="7D8496"/>
              </a:gs>
              <a:gs pos="96000">
                <a:srgbClr val="E6E6E6"/>
              </a:gs>
              <a:gs pos="100000">
                <a:srgbClr val="7D8496"/>
              </a:gs>
              <a:gs pos="100000">
                <a:srgbClr val="E6E6E6"/>
              </a:gs>
            </a:gsLst>
            <a:lin ang="5400000" scaled="0"/>
          </a:gradFill>
        </p:spPr>
        <p:txBody>
          <a:bodyPr>
            <a:normAutofit/>
          </a:bodyPr>
          <a:lstStyle/>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στις υπηρεσίες και τους χώρους απασχόλησης (π.χ. ΟΑΕΔ), στο πλαίσιο κυρίως του επαγγελματικού </a:t>
            </a:r>
            <a:r>
              <a:rPr lang="el-GR" sz="1700" dirty="0" smtClean="0">
                <a:latin typeface="Comic Sans MS" panose="030F0702030302020204" pitchFamily="66" charset="0"/>
              </a:rPr>
              <a:t>προσανατολισμού</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στις </a:t>
            </a:r>
            <a:r>
              <a:rPr lang="el-GR" sz="1700" dirty="0" err="1">
                <a:latin typeface="Comic Sans MS" panose="030F0702030302020204" pitchFamily="66" charset="0"/>
              </a:rPr>
              <a:t>ιατροπαιδαγωγικές</a:t>
            </a:r>
            <a:r>
              <a:rPr lang="el-GR" sz="1700" dirty="0">
                <a:latin typeface="Comic Sans MS" panose="030F0702030302020204" pitchFamily="66" charset="0"/>
              </a:rPr>
              <a:t> υπηρεσίες ή σε παραρτήματα κέντρων ψυχικής υγιεινής, σε ιδρύματα κοινωνικών υπηρεσιών, σε συμβουλευτικούς σταθμούς δήμων, σε υπηρεσίες </a:t>
            </a:r>
            <a:r>
              <a:rPr lang="el-GR" sz="1700" dirty="0" smtClean="0">
                <a:latin typeface="Comic Sans MS" panose="030F0702030302020204" pitchFamily="66" charset="0"/>
              </a:rPr>
              <a:t>παλιννοστούντων</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a:latin typeface="Comic Sans MS" panose="030F0702030302020204" pitchFamily="66" charset="0"/>
              </a:rPr>
              <a:t>συμβουλευτική για προσωπική </a:t>
            </a:r>
            <a:r>
              <a:rPr lang="el-GR" sz="1700" dirty="0" smtClean="0">
                <a:latin typeface="Comic Sans MS" panose="030F0702030302020204" pitchFamily="66" charset="0"/>
              </a:rPr>
              <a:t>ανάπτυξη</a:t>
            </a:r>
          </a:p>
          <a:p>
            <a:pPr algn="just">
              <a:lnSpc>
                <a:spcPct val="110000"/>
              </a:lnSpc>
              <a:spcBef>
                <a:spcPts val="0"/>
              </a:spcBef>
              <a:buFontTx/>
              <a:buChar char="-"/>
            </a:pPr>
            <a:endParaRPr lang="el-GR" sz="1700" dirty="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smtClean="0">
                <a:latin typeface="Comic Sans MS" panose="030F0702030302020204" pitchFamily="66" charset="0"/>
              </a:rPr>
              <a:t>ποιμαντική συμβουλευτική</a:t>
            </a:r>
            <a:r>
              <a:rPr lang="el-GR" sz="1700" dirty="0" smtClean="0">
                <a:latin typeface="Comic Sans MS" panose="030F0702030302020204" pitchFamily="66" charset="0"/>
              </a:rPr>
              <a:t>,</a:t>
            </a:r>
          </a:p>
          <a:p>
            <a:pPr algn="just">
              <a:lnSpc>
                <a:spcPct val="110000"/>
              </a:lnSpc>
              <a:spcBef>
                <a:spcPts val="0"/>
              </a:spcBef>
              <a:buFontTx/>
              <a:buChar char="-"/>
            </a:pPr>
            <a:endParaRPr lang="el-GR" sz="1700" dirty="0" smtClean="0">
              <a:latin typeface="Comic Sans MS" panose="030F0702030302020204" pitchFamily="66" charset="0"/>
            </a:endParaRPr>
          </a:p>
          <a:p>
            <a:pPr algn="just">
              <a:lnSpc>
                <a:spcPct val="110000"/>
              </a:lnSpc>
              <a:spcBef>
                <a:spcPts val="0"/>
              </a:spcBef>
              <a:buFont typeface="Wingdings" panose="05000000000000000000" pitchFamily="2" charset="2"/>
              <a:buChar char="ü"/>
            </a:pPr>
            <a:r>
              <a:rPr lang="el-GR" sz="1700" dirty="0" smtClean="0">
                <a:latin typeface="Comic Sans MS" panose="030F0702030302020204" pitchFamily="66" charset="0"/>
              </a:rPr>
              <a:t>Η </a:t>
            </a:r>
            <a:r>
              <a:rPr lang="el-GR" sz="1700" dirty="0" smtClean="0">
                <a:latin typeface="Comic Sans MS" panose="030F0702030302020204" pitchFamily="66" charset="0"/>
              </a:rPr>
              <a:t>συμβουλευτική ειδικών κοινωνικών ομάδων (π.χ. ατόμων εξαρτημένων από </a:t>
            </a:r>
            <a:r>
              <a:rPr lang="el-GR" sz="1700" dirty="0" smtClean="0">
                <a:latin typeface="Comic Sans MS" panose="030F0702030302020204" pitchFamily="66" charset="0"/>
              </a:rPr>
              <a:t>ναρκωτικά, οινοπνευματώδη</a:t>
            </a:r>
            <a:r>
              <a:rPr lang="el-GR" sz="1700" dirty="0" smtClean="0">
                <a:latin typeface="Comic Sans MS" panose="030F0702030302020204" pitchFamily="66" charset="0"/>
              </a:rPr>
              <a:t>, γυναικών με ιδιαίτερες ανάγκες κ.ά</a:t>
            </a:r>
            <a:r>
              <a:rPr lang="el-GR" sz="1700" dirty="0" smtClean="0">
                <a:latin typeface="Comic Sans MS" panose="030F0702030302020204" pitchFamily="66" charset="0"/>
              </a:rPr>
              <a:t>.)</a:t>
            </a:r>
            <a:endParaRPr lang="el-GR" sz="1700" dirty="0" smtClean="0">
              <a:latin typeface="Comic Sans MS" panose="030F0702030302020204" pitchFamily="66" charset="0"/>
            </a:endParaRPr>
          </a:p>
          <a:p>
            <a:pPr marL="0" indent="0" algn="just">
              <a:lnSpc>
                <a:spcPct val="110000"/>
              </a:lnSpc>
              <a:spcBef>
                <a:spcPts val="0"/>
              </a:spcBef>
              <a:buNone/>
            </a:pPr>
            <a:endParaRPr lang="el-GR" sz="17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02" y="404664"/>
            <a:ext cx="1865451" cy="1080000"/>
          </a:xfrm>
          <a:prstGeom prst="rect">
            <a:avLst/>
          </a:prstGeom>
        </p:spPr>
      </p:pic>
    </p:spTree>
    <p:extLst>
      <p:ext uri="{BB962C8B-B14F-4D97-AF65-F5344CB8AC3E}">
        <p14:creationId xmlns:p14="http://schemas.microsoft.com/office/powerpoint/2010/main" val="227651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301006"/>
          </a:xfrm>
        </p:spPr>
        <p:txBody>
          <a:bodyPr>
            <a:normAutofit/>
          </a:bodyPr>
          <a:lstStyle/>
          <a:p>
            <a:pPr algn="r"/>
            <a:r>
              <a:rPr lang="el-GR" sz="2000" b="1" i="1" dirty="0">
                <a:solidFill>
                  <a:srgbClr val="008080"/>
                </a:solidFill>
              </a:rPr>
              <a:t>Εφαρμογές  Συμβουλευτικής</a:t>
            </a:r>
            <a:endParaRPr lang="el-GR" sz="2000" dirty="0"/>
          </a:p>
        </p:txBody>
      </p:sp>
      <p:sp>
        <p:nvSpPr>
          <p:cNvPr id="3" name="Θέση περιεχομένου 2"/>
          <p:cNvSpPr>
            <a:spLocks noGrp="1"/>
          </p:cNvSpPr>
          <p:nvPr>
            <p:ph idx="1"/>
          </p:nvPr>
        </p:nvSpPr>
        <p:spPr>
          <a:gradFill>
            <a:gsLst>
              <a:gs pos="39000">
                <a:srgbClr val="FFFFFF"/>
              </a:gs>
              <a:gs pos="66000">
                <a:srgbClr val="E6E6E6"/>
              </a:gs>
              <a:gs pos="93000">
                <a:srgbClr val="7D8496"/>
              </a:gs>
              <a:gs pos="100000">
                <a:srgbClr val="E6E6E6"/>
              </a:gs>
              <a:gs pos="100000">
                <a:srgbClr val="7D8496"/>
              </a:gs>
              <a:gs pos="100000">
                <a:srgbClr val="E6E6E6"/>
              </a:gs>
            </a:gsLst>
            <a:lin ang="5400000" scaled="0"/>
          </a:gradFill>
        </p:spPr>
        <p:txBody>
          <a:bodyPr>
            <a:normAutofit fontScale="62500" lnSpcReduction="20000"/>
          </a:bodyPr>
          <a:lstStyle/>
          <a:p>
            <a:pPr marL="0" indent="0" algn="just">
              <a:lnSpc>
                <a:spcPct val="120000"/>
              </a:lnSpc>
              <a:spcBef>
                <a:spcPts val="0"/>
              </a:spcBef>
              <a:buNone/>
            </a:pPr>
            <a:r>
              <a:rPr lang="el-GR" dirty="0" smtClean="0">
                <a:latin typeface="Comic Sans MS" panose="030F0702030302020204" pitchFamily="66" charset="0"/>
              </a:rPr>
              <a:t>   </a:t>
            </a: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σε φυλακισμένους και γενικά σε </a:t>
            </a:r>
            <a:r>
              <a:rPr lang="el-GR" sz="2700" dirty="0" err="1">
                <a:latin typeface="Comic Sans MS" panose="030F0702030302020204" pitchFamily="66" charset="0"/>
              </a:rPr>
              <a:t>παραβατικές</a:t>
            </a:r>
            <a:r>
              <a:rPr lang="el-GR" sz="2700" dirty="0">
                <a:latin typeface="Comic Sans MS" panose="030F0702030302020204" pitchFamily="66" charset="0"/>
              </a:rPr>
              <a:t> </a:t>
            </a:r>
            <a:r>
              <a:rPr lang="el-GR" sz="2700" dirty="0" smtClean="0">
                <a:latin typeface="Comic Sans MS" panose="030F0702030302020204" pitchFamily="66" charset="0"/>
              </a:rPr>
              <a:t>ομάδες</a:t>
            </a:r>
          </a:p>
          <a:p>
            <a:pPr marL="0" indent="0" algn="just">
              <a:lnSpc>
                <a:spcPct val="120000"/>
              </a:lnSpc>
              <a:spcBef>
                <a:spcPts val="0"/>
              </a:spcBef>
              <a:buNone/>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πολιτιστικών μειονοτήτων, επαναπατριζόμενων, παλιννοστούντων, μεταναστών, αλλοδαπών, προσφύγων</a:t>
            </a:r>
            <a:r>
              <a:rPr lang="el-GR" sz="2700" dirty="0" smtClean="0">
                <a:latin typeface="Comic Sans MS" panose="030F0702030302020204" pitchFamily="66" charset="0"/>
              </a:rPr>
              <a:t>,</a:t>
            </a:r>
          </a:p>
          <a:p>
            <a:pPr algn="just">
              <a:lnSpc>
                <a:spcPct val="120000"/>
              </a:lnSpc>
              <a:spcBef>
                <a:spcPts val="0"/>
              </a:spcBef>
              <a:buFontTx/>
              <a:buChar char="-"/>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ατόμων με ειδικά προβλήματα και ειδικές </a:t>
            </a:r>
            <a:r>
              <a:rPr lang="el-GR" sz="2700" dirty="0" smtClean="0">
                <a:latin typeface="Comic Sans MS" panose="030F0702030302020204" pitchFamily="66" charset="0"/>
              </a:rPr>
              <a:t>ανάγκες</a:t>
            </a:r>
          </a:p>
          <a:p>
            <a:pPr algn="just">
              <a:lnSpc>
                <a:spcPct val="120000"/>
              </a:lnSpc>
              <a:spcBef>
                <a:spcPts val="0"/>
              </a:spcBef>
              <a:buFontTx/>
              <a:buChar char="-"/>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a:latin typeface="Comic Sans MS" panose="030F0702030302020204" pitchFamily="66" charset="0"/>
              </a:rPr>
              <a:t> </a:t>
            </a:r>
            <a:r>
              <a:rPr lang="el-GR" sz="2700" dirty="0" smtClean="0">
                <a:latin typeface="Comic Sans MS" panose="030F0702030302020204" pitchFamily="66" charset="0"/>
              </a:rPr>
              <a:t>Η </a:t>
            </a:r>
            <a:r>
              <a:rPr lang="el-GR" sz="2700" dirty="0">
                <a:latin typeface="Comic Sans MS" panose="030F0702030302020204" pitchFamily="66" charset="0"/>
              </a:rPr>
              <a:t>συμβουλευτική σε ειδικότερες περιπτώσεις και καταστάσεις ζωής, όπως είναι η αντιμετώπιση ενός θανάτου, η συμβουλευτική-διδασκαλία δεξιοτήτων καθημερινής ζωής</a:t>
            </a:r>
            <a:r>
              <a:rPr lang="el-GR" sz="2700" dirty="0" smtClean="0">
                <a:latin typeface="Comic Sans MS" panose="030F0702030302020204" pitchFamily="66" charset="0"/>
              </a:rPr>
              <a:t>,</a:t>
            </a:r>
          </a:p>
          <a:p>
            <a:pPr marL="0" indent="0" algn="just">
              <a:lnSpc>
                <a:spcPct val="120000"/>
              </a:lnSpc>
              <a:spcBef>
                <a:spcPts val="0"/>
              </a:spcBef>
              <a:buNone/>
            </a:pPr>
            <a:endParaRPr lang="el-GR" sz="2700" dirty="0">
              <a:latin typeface="Comic Sans MS" panose="030F0702030302020204" pitchFamily="66" charset="0"/>
            </a:endParaRPr>
          </a:p>
          <a:p>
            <a:pPr algn="just">
              <a:lnSpc>
                <a:spcPct val="120000"/>
              </a:lnSpc>
              <a:spcBef>
                <a:spcPts val="0"/>
              </a:spcBef>
              <a:buFont typeface="Wingdings" panose="05000000000000000000" pitchFamily="2" charset="2"/>
              <a:buChar char="ü"/>
            </a:pPr>
            <a:r>
              <a:rPr lang="el-GR" sz="2700" dirty="0">
                <a:latin typeface="Comic Sans MS" panose="030F0702030302020204" pitchFamily="66" charset="0"/>
              </a:rPr>
              <a:t>  </a:t>
            </a:r>
            <a:r>
              <a:rPr lang="el-GR" sz="2700" dirty="0" smtClean="0">
                <a:latin typeface="Comic Sans MS" panose="030F0702030302020204" pitchFamily="66" charset="0"/>
              </a:rPr>
              <a:t>Ενώ </a:t>
            </a:r>
            <a:r>
              <a:rPr lang="el-GR" sz="2700" dirty="0">
                <a:latin typeface="Comic Sans MS" panose="030F0702030302020204" pitchFamily="66" charset="0"/>
              </a:rPr>
              <a:t>τελευταία καινοτομία αποτελεί στη χώρα μας η συμβουλευτική ψυχολογική υποστήριξη μέσω τηλεφώνου (Γραμμή Ζωής), αλλά και με άλλα μέσα, όπως το βίντεο, οι Η/Υ, το κασετόφωνο, που είναι μεγάλης επικουρικής συμβουλευτικής </a:t>
            </a:r>
            <a:r>
              <a:rPr lang="el-GR" sz="2700" dirty="0" smtClean="0">
                <a:latin typeface="Comic Sans MS" panose="030F0702030302020204" pitchFamily="66" charset="0"/>
              </a:rPr>
              <a:t>αξίας (</a:t>
            </a:r>
            <a:r>
              <a:rPr lang="el-GR" sz="2700" dirty="0" err="1" smtClean="0">
                <a:latin typeface="Comic Sans MS" panose="030F0702030302020204" pitchFamily="66" charset="0"/>
              </a:rPr>
              <a:t>Τσιπλητάρης</a:t>
            </a:r>
            <a:r>
              <a:rPr lang="el-GR" sz="2700" dirty="0" smtClean="0">
                <a:latin typeface="Comic Sans MS" panose="030F0702030302020204" pitchFamily="66" charset="0"/>
              </a:rPr>
              <a:t>, 2001 ∙ Δημητρόπουλος, 1994).</a:t>
            </a:r>
            <a:endParaRPr lang="el-GR" sz="2700" dirty="0">
              <a:latin typeface="Comic Sans MS" panose="030F0702030302020204" pitchFamily="66" charset="0"/>
            </a:endParaRPr>
          </a:p>
          <a:p>
            <a:endParaRPr lang="el-GR" sz="2700" dirty="0"/>
          </a:p>
        </p:txBody>
      </p:sp>
      <p:pic>
        <p:nvPicPr>
          <p:cNvPr id="4" name="Θέση περιεχομένου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1783" y="252262"/>
            <a:ext cx="1865451" cy="1080000"/>
          </a:xfrm>
          <a:prstGeom prst="rect">
            <a:avLst/>
          </a:prstGeom>
        </p:spPr>
      </p:pic>
    </p:spTree>
    <p:extLst>
      <p:ext uri="{BB962C8B-B14F-4D97-AF65-F5344CB8AC3E}">
        <p14:creationId xmlns:p14="http://schemas.microsoft.com/office/powerpoint/2010/main" val="30394725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1404</Words>
  <Application>Microsoft Office PowerPoint</Application>
  <PresentationFormat>Προβολή στην οθόνη (4:3)</PresentationFormat>
  <Paragraphs>169</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                                                                                             Πρόγραμμα Ειδίκευσης                                                                                   στη Συμβουλευτική                                                                                  και                                                                                     στον Προσανατολισμό</vt:lpstr>
      <vt:lpstr> Συμβουλευτική Κοινωνικά Ευάλωτων Ομάδων 18.01.2019</vt:lpstr>
      <vt:lpstr>Συμβουλευτική Κοινωνικά Ευάλωτων Ομάδων 18.01.2019</vt:lpstr>
      <vt:lpstr>Συμβουλευτική</vt:lpstr>
      <vt:lpstr>Χαρακτηριστικά της Συμβουλευτικής</vt:lpstr>
      <vt:lpstr>Χαρακτηριστικά της  Συμβουλευτικής</vt:lpstr>
      <vt:lpstr>Εφαρμογές  Συμβουλευτικής</vt:lpstr>
      <vt:lpstr>Εφαρμογές  Συμβουλευτικής</vt:lpstr>
      <vt:lpstr>Εφαρμογές  Συμβουλευτικής</vt:lpstr>
      <vt:lpstr>Μορφές   Συμβουλευτικής</vt:lpstr>
      <vt:lpstr>Μορφές   Συμβουλευτικής</vt:lpstr>
      <vt:lpstr>Μορφές   Συμβουλευτικής</vt:lpstr>
      <vt:lpstr>Κοινωνικά ευπαθείς ομάδες</vt:lpstr>
      <vt:lpstr>Κοινωνικά ευπαθείς ομάδες</vt:lpstr>
      <vt:lpstr>Βιβλιογραφικές αναφορές</vt:lpstr>
      <vt:lpstr>Βιβλιογραφικές αναφορές</vt:lpstr>
      <vt:lpstr>Βιβλιογραφικές αναφορές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Evanthia Tsaliki</dc:creator>
  <cp:lastModifiedBy>Evanthia Tsaliki</cp:lastModifiedBy>
  <cp:revision>29</cp:revision>
  <dcterms:created xsi:type="dcterms:W3CDTF">2019-01-21T17:43:19Z</dcterms:created>
  <dcterms:modified xsi:type="dcterms:W3CDTF">2019-01-22T18:42:37Z</dcterms:modified>
</cp:coreProperties>
</file>