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9" r:id="rId4"/>
    <p:sldId id="267" r:id="rId5"/>
    <p:sldId id="258" r:id="rId6"/>
    <p:sldId id="257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CC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92" autoAdjust="0"/>
    <p:restoredTop sz="90929"/>
  </p:normalViewPr>
  <p:slideViewPr>
    <p:cSldViewPr>
      <p:cViewPr varScale="1">
        <p:scale>
          <a:sx n="85" d="100"/>
          <a:sy n="85" d="100"/>
        </p:scale>
        <p:origin x="-209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5.xml"/><Relationship Id="rId1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1.wmf"/><Relationship Id="rId7" Type="http://schemas.openxmlformats.org/officeDocument/2006/relationships/image" Target="../media/image10.emf"/><Relationship Id="rId2" Type="http://schemas.openxmlformats.org/officeDocument/2006/relationships/image" Target="../media/image4.wmf"/><Relationship Id="rId1" Type="http://schemas.openxmlformats.org/officeDocument/2006/relationships/image" Target="../media/image7.emf"/><Relationship Id="rId6" Type="http://schemas.openxmlformats.org/officeDocument/2006/relationships/image" Target="../media/image9.emf"/><Relationship Id="rId5" Type="http://schemas.openxmlformats.org/officeDocument/2006/relationships/image" Target="../media/image8.wmf"/><Relationship Id="rId4" Type="http://schemas.openxmlformats.org/officeDocument/2006/relationships/image" Target="../media/image2.wmf"/><Relationship Id="rId9" Type="http://schemas.openxmlformats.org/officeDocument/2006/relationships/image" Target="../media/image12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3.wmf"/><Relationship Id="rId2" Type="http://schemas.openxmlformats.org/officeDocument/2006/relationships/image" Target="../media/image27.wmf"/><Relationship Id="rId1" Type="http://schemas.openxmlformats.org/officeDocument/2006/relationships/image" Target="../media/image29.wmf"/><Relationship Id="rId6" Type="http://schemas.openxmlformats.org/officeDocument/2006/relationships/image" Target="../media/image32.wmf"/><Relationship Id="rId5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71E8F-DDE8-4313-B269-DC1EBB6A536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699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0AB4C-0210-4B7E-B4BE-F3F6C28BE75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4516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2DBE9-E26D-463D-9A8A-30AFC80B161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2191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F3D4E-1241-4689-9809-222FA0D1DE6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397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BFF60-A4AC-4C41-8D3A-DFA8FA84412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0181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3687E-1295-473A-85E1-4B9854A66B6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0080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92B92-2727-47D6-8B4B-CF79F3ED0A1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708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D1F86-D9C5-4E68-9A2C-5CD73ACBC89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329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F367D-056F-42FA-9602-B004AB0A894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295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9C9A4-02D8-4422-90A0-61CC5D9C88B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83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13F4D-3FF2-4C0C-8B90-28E9B47E93A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006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79BBBE-73A3-410E-95DA-43C338A6BD7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1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1.e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0.emf"/><Relationship Id="rId20" Type="http://schemas.openxmlformats.org/officeDocument/2006/relationships/image" Target="../media/image12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2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7.e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5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image" Target="../media/image20.png"/><Relationship Id="rId5" Type="http://schemas.openxmlformats.org/officeDocument/2006/relationships/oleObject" Target="../embeddings/oleObject17.bin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wmf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0.png"/><Relationship Id="rId7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22.png"/><Relationship Id="rId10" Type="http://schemas.openxmlformats.org/officeDocument/2006/relationships/image" Target="../media/image31.png"/><Relationship Id="rId4" Type="http://schemas.openxmlformats.org/officeDocument/2006/relationships/image" Target="../media/image28.png"/><Relationship Id="rId9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39.png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3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image" Target="../media/image37.png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36.png"/><Relationship Id="rId4" Type="http://schemas.openxmlformats.org/officeDocument/2006/relationships/image" Target="../media/image16.wmf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9 - TextBox"/>
          <p:cNvSpPr txBox="1">
            <a:spLocks noChangeArrowheads="1"/>
          </p:cNvSpPr>
          <p:nvPr/>
        </p:nvSpPr>
        <p:spPr bwMode="auto">
          <a:xfrm>
            <a:off x="179388" y="981075"/>
            <a:ext cx="89646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b="1"/>
              <a:t>ΑΠΛΗ ΑΡΜΟΝΙΚΗ ΚΙΝΗΣΗ</a:t>
            </a:r>
          </a:p>
        </p:txBody>
      </p:sp>
      <p:sp>
        <p:nvSpPr>
          <p:cNvPr id="11267" name="20 - TextBox"/>
          <p:cNvSpPr txBox="1">
            <a:spLocks noChangeArrowheads="1"/>
          </p:cNvSpPr>
          <p:nvPr/>
        </p:nvSpPr>
        <p:spPr bwMode="auto">
          <a:xfrm>
            <a:off x="0" y="2484438"/>
            <a:ext cx="8964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b="1"/>
              <a:t>ΑΣΚΗΣΕΙΣ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b="1">
                <a:solidFill>
                  <a:schemeClr val="tx2"/>
                </a:solidFill>
              </a:rPr>
              <a:t>ΑΣΚΗΣΗ 4</a:t>
            </a:r>
          </a:p>
        </p:txBody>
      </p:sp>
      <p:sp>
        <p:nvSpPr>
          <p:cNvPr id="8198" name="Rectangle 3"/>
          <p:cNvSpPr>
            <a:spLocks noChangeArrowheads="1"/>
          </p:cNvSpPr>
          <p:nvPr/>
        </p:nvSpPr>
        <p:spPr bwMode="auto">
          <a:xfrm>
            <a:off x="0" y="685800"/>
            <a:ext cx="9144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Ένα σώμα μάζας </a:t>
            </a:r>
            <a:r>
              <a:rPr lang="en-US" altLang="el-GR" sz="2000" b="1" i="1">
                <a:solidFill>
                  <a:schemeClr val="tx2"/>
                </a:solidFill>
                <a:cs typeface="Times New Roman" pitchFamily="18" charset="0"/>
              </a:rPr>
              <a:t>m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=0,3 </a:t>
            </a:r>
            <a:r>
              <a:rPr lang="en-US" altLang="el-GR" sz="2000" b="1" i="1">
                <a:solidFill>
                  <a:schemeClr val="tx2"/>
                </a:solidFill>
                <a:cs typeface="Times New Roman" pitchFamily="18" charset="0"/>
              </a:rPr>
              <a:t>kg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l-GR" altLang="el-GR" sz="2000" b="1" i="1">
                <a:solidFill>
                  <a:schemeClr val="tx2"/>
                </a:solidFill>
              </a:rPr>
              <a:t>είναι προσαρμοσμένο στο άκρο ε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ν</a:t>
            </a:r>
            <a:r>
              <a:rPr lang="el-GR" altLang="el-GR" sz="2000" b="1" i="1">
                <a:solidFill>
                  <a:schemeClr val="tx2"/>
                </a:solidFill>
              </a:rPr>
              <a:t>ός οριζόντιου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 ελατ</a:t>
            </a:r>
            <a:r>
              <a:rPr lang="el-GR" altLang="el-GR" sz="2000" b="1" i="1">
                <a:solidFill>
                  <a:schemeClr val="tx2"/>
                </a:solidFill>
              </a:rPr>
              <a:t>η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ρ</a:t>
            </a:r>
            <a:r>
              <a:rPr lang="el-GR" altLang="el-GR" sz="2000" b="1" i="1">
                <a:solidFill>
                  <a:schemeClr val="tx2"/>
                </a:solidFill>
              </a:rPr>
              <a:t>ί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ο</a:t>
            </a:r>
            <a:r>
              <a:rPr lang="el-GR" altLang="el-GR" sz="2000" b="1" i="1">
                <a:solidFill>
                  <a:schemeClr val="tx2"/>
                </a:solidFill>
              </a:rPr>
              <a:t>υ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 που έχει σταθερά </a:t>
            </a:r>
            <a:r>
              <a:rPr lang="en-US" altLang="el-GR" sz="2000" b="1" i="1">
                <a:solidFill>
                  <a:schemeClr val="tx2"/>
                </a:solidFill>
                <a:cs typeface="Times New Roman" pitchFamily="18" charset="0"/>
              </a:rPr>
              <a:t>k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=</a:t>
            </a:r>
            <a:r>
              <a:rPr lang="el-GR" altLang="el-GR" sz="2000" b="1" i="1">
                <a:solidFill>
                  <a:schemeClr val="tx2"/>
                </a:solidFill>
              </a:rPr>
              <a:t>5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0 </a:t>
            </a:r>
            <a:r>
              <a:rPr lang="en-US" altLang="el-GR" sz="2000" b="1" i="1">
                <a:solidFill>
                  <a:schemeClr val="tx2"/>
                </a:solidFill>
                <a:cs typeface="Times New Roman" pitchFamily="18" charset="0"/>
              </a:rPr>
              <a:t>N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/</a:t>
            </a:r>
            <a:r>
              <a:rPr lang="en-US" altLang="el-GR" sz="2000" b="1" i="1">
                <a:solidFill>
                  <a:schemeClr val="tx2"/>
                </a:solidFill>
                <a:cs typeface="Times New Roman" pitchFamily="18" charset="0"/>
              </a:rPr>
              <a:t>m</a:t>
            </a:r>
            <a:r>
              <a:rPr lang="el-GR" altLang="el-GR" sz="2000" b="1" i="1">
                <a:solidFill>
                  <a:schemeClr val="tx2"/>
                </a:solidFill>
              </a:rPr>
              <a:t> και εκτελεί απλή αρμονική κίνηση με πλάτος Α=0,18 </a:t>
            </a:r>
            <a:r>
              <a:rPr lang="en-US" altLang="el-GR" sz="2000" b="1" i="1">
                <a:solidFill>
                  <a:schemeClr val="tx2"/>
                </a:solidFill>
              </a:rPr>
              <a:t>m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. </a:t>
            </a:r>
            <a:r>
              <a:rPr lang="el-GR" altLang="el-GR" sz="2000" b="1" i="1">
                <a:solidFill>
                  <a:schemeClr val="tx2"/>
                </a:solidFill>
              </a:rPr>
              <a:t>Να προσδιορίστε την ακριβή έκφραση της εξίσωσης κίνησης της μάζας </a:t>
            </a:r>
            <a:r>
              <a:rPr lang="en-US" altLang="el-GR" sz="2000" b="1" i="1">
                <a:solidFill>
                  <a:schemeClr val="tx2"/>
                </a:solidFill>
              </a:rPr>
              <a:t>m</a:t>
            </a:r>
            <a:r>
              <a:rPr lang="el-GR" altLang="el-GR" sz="2000" b="1" i="1">
                <a:solidFill>
                  <a:schemeClr val="tx2"/>
                </a:solidFill>
              </a:rPr>
              <a:t> όταν ισχύουν οι εξής αρχικές συνθήκες:</a:t>
            </a:r>
          </a:p>
          <a:p>
            <a:pPr eaLnBrk="1" hangingPunct="1"/>
            <a:r>
              <a:rPr lang="el-GR" altLang="el-GR" sz="2000" b="1" i="1">
                <a:solidFill>
                  <a:schemeClr val="tx2"/>
                </a:solidFill>
              </a:rPr>
              <a:t>Τη χρονική στιγμή </a:t>
            </a:r>
            <a:r>
              <a:rPr lang="en-US" altLang="el-GR" sz="2000" b="1" i="1">
                <a:solidFill>
                  <a:schemeClr val="tx2"/>
                </a:solidFill>
              </a:rPr>
              <a:t>t=0 s</a:t>
            </a:r>
            <a:r>
              <a:rPr lang="el-GR" altLang="el-GR" sz="2000" b="1" i="1">
                <a:solidFill>
                  <a:schemeClr val="tx2"/>
                </a:solidFill>
              </a:rPr>
              <a:t> η μάζα βρίσκεται στη θέση </a:t>
            </a:r>
            <a:r>
              <a:rPr lang="en-US" altLang="el-GR" sz="2000" b="1" i="1">
                <a:solidFill>
                  <a:schemeClr val="tx2"/>
                </a:solidFill>
              </a:rPr>
              <a:t>x</a:t>
            </a:r>
            <a:r>
              <a:rPr lang="en-US" altLang="el-GR" sz="2000" b="1">
                <a:solidFill>
                  <a:schemeClr val="tx2"/>
                </a:solidFill>
              </a:rPr>
              <a:t>(</a:t>
            </a:r>
            <a:r>
              <a:rPr lang="en-US" altLang="el-GR" sz="2000" b="1" i="1">
                <a:solidFill>
                  <a:schemeClr val="tx2"/>
                </a:solidFill>
              </a:rPr>
              <a:t>0</a:t>
            </a:r>
            <a:r>
              <a:rPr lang="en-US" altLang="el-GR" sz="2000" b="1">
                <a:solidFill>
                  <a:schemeClr val="tx2"/>
                </a:solidFill>
              </a:rPr>
              <a:t>)</a:t>
            </a:r>
            <a:r>
              <a:rPr lang="en-US" altLang="el-GR" sz="2000" b="1" i="1">
                <a:solidFill>
                  <a:schemeClr val="tx2"/>
                </a:solidFill>
              </a:rPr>
              <a:t>=x</a:t>
            </a:r>
            <a:r>
              <a:rPr lang="en-US" altLang="el-GR" sz="2000" b="1" i="1" baseline="-25000">
                <a:solidFill>
                  <a:schemeClr val="tx2"/>
                </a:solidFill>
              </a:rPr>
              <a:t>0</a:t>
            </a:r>
            <a:r>
              <a:rPr lang="en-US" altLang="el-GR" sz="2000" b="1" i="1">
                <a:solidFill>
                  <a:schemeClr val="tx2"/>
                </a:solidFill>
              </a:rPr>
              <a:t>=0,15 m</a:t>
            </a:r>
            <a:r>
              <a:rPr lang="el-GR" altLang="el-GR" sz="2000" b="1" i="1">
                <a:solidFill>
                  <a:schemeClr val="tx2"/>
                </a:solidFill>
              </a:rPr>
              <a:t> αριστερά από τη θέση ισορροπίας και κινείται προς τα αριστερά.</a:t>
            </a:r>
            <a:endParaRPr lang="en-US" altLang="el-GR" sz="2000" b="1" i="1">
              <a:solidFill>
                <a:schemeClr val="tx2"/>
              </a:solidFill>
            </a:endParaRP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228600" y="2743200"/>
            <a:ext cx="7010400" cy="1143000"/>
            <a:chOff x="144" y="1728"/>
            <a:chExt cx="4416" cy="720"/>
          </a:xfrm>
        </p:grpSpPr>
        <p:sp>
          <p:nvSpPr>
            <p:cNvPr id="8213" name="Rectangle 25"/>
            <p:cNvSpPr>
              <a:spLocks noChangeArrowheads="1"/>
            </p:cNvSpPr>
            <p:nvPr/>
          </p:nvSpPr>
          <p:spPr bwMode="auto">
            <a:xfrm>
              <a:off x="144" y="2016"/>
              <a:ext cx="19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/>
                <a:t>Σχεδιάγραμμα ταλάντωσης:</a:t>
              </a:r>
              <a:endParaRPr lang="el-GR" altLang="el-GR" sz="2000"/>
            </a:p>
          </p:txBody>
        </p:sp>
        <p:grpSp>
          <p:nvGrpSpPr>
            <p:cNvPr id="8214" name="Group 41"/>
            <p:cNvGrpSpPr>
              <a:grpSpLocks/>
            </p:cNvGrpSpPr>
            <p:nvPr/>
          </p:nvGrpSpPr>
          <p:grpSpPr bwMode="auto">
            <a:xfrm>
              <a:off x="2160" y="1728"/>
              <a:ext cx="2400" cy="720"/>
              <a:chOff x="2160" y="2160"/>
              <a:chExt cx="2400" cy="720"/>
            </a:xfrm>
          </p:grpSpPr>
          <p:sp>
            <p:nvSpPr>
              <p:cNvPr id="8215" name="Line 26"/>
              <p:cNvSpPr>
                <a:spLocks noChangeShapeType="1"/>
              </p:cNvSpPr>
              <p:nvPr/>
            </p:nvSpPr>
            <p:spPr bwMode="auto">
              <a:xfrm>
                <a:off x="2352" y="2592"/>
                <a:ext cx="16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216" name="Oval 27"/>
              <p:cNvSpPr>
                <a:spLocks noChangeArrowheads="1"/>
              </p:cNvSpPr>
              <p:nvPr/>
            </p:nvSpPr>
            <p:spPr bwMode="auto">
              <a:xfrm>
                <a:off x="3120" y="254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8217" name="Line 29"/>
              <p:cNvSpPr>
                <a:spLocks noChangeShapeType="1"/>
              </p:cNvSpPr>
              <p:nvPr/>
            </p:nvSpPr>
            <p:spPr bwMode="auto">
              <a:xfrm>
                <a:off x="2352" y="254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218" name="Line 31"/>
              <p:cNvSpPr>
                <a:spLocks noChangeShapeType="1"/>
              </p:cNvSpPr>
              <p:nvPr/>
            </p:nvSpPr>
            <p:spPr bwMode="auto">
              <a:xfrm>
                <a:off x="3984" y="254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219" name="Rectangle 32"/>
              <p:cNvSpPr>
                <a:spLocks noChangeArrowheads="1"/>
              </p:cNvSpPr>
              <p:nvPr/>
            </p:nvSpPr>
            <p:spPr bwMode="auto">
              <a:xfrm>
                <a:off x="3936" y="2640"/>
                <a:ext cx="6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/>
                  <a:t>Α=0,18</a:t>
                </a:r>
                <a:r>
                  <a:rPr lang="en-US" altLang="el-GR" sz="2000" b="1" i="1"/>
                  <a:t>m</a:t>
                </a:r>
                <a:endParaRPr lang="el-GR" altLang="el-GR" sz="2000"/>
              </a:p>
            </p:txBody>
          </p:sp>
          <p:sp>
            <p:nvSpPr>
              <p:cNvPr id="8220" name="Rectangle 34"/>
              <p:cNvSpPr>
                <a:spLocks noChangeArrowheads="1"/>
              </p:cNvSpPr>
              <p:nvPr/>
            </p:nvSpPr>
            <p:spPr bwMode="auto">
              <a:xfrm>
                <a:off x="2160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/>
                  <a:t>–</a:t>
                </a:r>
                <a:r>
                  <a:rPr lang="el-GR" altLang="el-GR" sz="2000" b="1" i="1"/>
                  <a:t>Α</a:t>
                </a:r>
                <a:endParaRPr lang="el-GR" altLang="el-GR" sz="2000"/>
              </a:p>
            </p:txBody>
          </p:sp>
          <p:sp>
            <p:nvSpPr>
              <p:cNvPr id="8221" name="Oval 35"/>
              <p:cNvSpPr>
                <a:spLocks noChangeArrowheads="1"/>
              </p:cNvSpPr>
              <p:nvPr/>
            </p:nvSpPr>
            <p:spPr bwMode="auto">
              <a:xfrm>
                <a:off x="2496" y="254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8222" name="Line 36"/>
              <p:cNvSpPr>
                <a:spLocks noChangeShapeType="1"/>
              </p:cNvSpPr>
              <p:nvPr/>
            </p:nvSpPr>
            <p:spPr bwMode="auto">
              <a:xfrm flipH="1">
                <a:off x="2256" y="2448"/>
                <a:ext cx="288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223" name="Rectangle 37"/>
              <p:cNvSpPr>
                <a:spLocks noChangeArrowheads="1"/>
              </p:cNvSpPr>
              <p:nvPr/>
            </p:nvSpPr>
            <p:spPr bwMode="auto">
              <a:xfrm>
                <a:off x="2256" y="2208"/>
                <a:ext cx="38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/>
                  <a:t>υ</a:t>
                </a:r>
                <a:r>
                  <a:rPr lang="el-GR" altLang="el-GR" sz="2000" b="1" i="1" baseline="-25000"/>
                  <a:t>0</a:t>
                </a:r>
                <a:r>
                  <a:rPr lang="el-GR" altLang="el-GR" sz="2000" b="1" i="1"/>
                  <a:t>&lt;0</a:t>
                </a:r>
                <a:endParaRPr lang="el-GR" altLang="el-GR" sz="2000"/>
              </a:p>
            </p:txBody>
          </p:sp>
          <p:sp>
            <p:nvSpPr>
              <p:cNvPr id="8224" name="Rectangle 38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768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/>
                  <a:t>x</a:t>
                </a:r>
                <a:r>
                  <a:rPr lang="en-US" altLang="el-GR" sz="2000" b="1" i="1" baseline="-25000"/>
                  <a:t>0</a:t>
                </a:r>
                <a:r>
                  <a:rPr lang="en-US" altLang="el-GR" sz="2000" b="1" i="1"/>
                  <a:t>=–0,15m</a:t>
                </a:r>
                <a:endParaRPr lang="el-GR" altLang="el-GR" sz="2000"/>
              </a:p>
            </p:txBody>
          </p:sp>
          <p:sp>
            <p:nvSpPr>
              <p:cNvPr id="8225" name="Rectangle 39"/>
              <p:cNvSpPr>
                <a:spLocks noChangeArrowheads="1"/>
              </p:cNvSpPr>
              <p:nvPr/>
            </p:nvSpPr>
            <p:spPr bwMode="auto">
              <a:xfrm>
                <a:off x="3120" y="2160"/>
                <a:ext cx="144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/>
                  <a:t>Θέση ισορροπίας</a:t>
                </a:r>
                <a:endParaRPr lang="el-GR" altLang="el-GR" sz="2000"/>
              </a:p>
            </p:txBody>
          </p:sp>
          <p:sp>
            <p:nvSpPr>
              <p:cNvPr id="8226" name="Line 40"/>
              <p:cNvSpPr>
                <a:spLocks noChangeShapeType="1"/>
              </p:cNvSpPr>
              <p:nvPr/>
            </p:nvSpPr>
            <p:spPr bwMode="auto">
              <a:xfrm flipH="1">
                <a:off x="3216" y="2352"/>
                <a:ext cx="288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228600" y="5562600"/>
            <a:ext cx="1600200" cy="914400"/>
            <a:chOff x="144" y="3504"/>
            <a:chExt cx="1008" cy="576"/>
          </a:xfrm>
        </p:grpSpPr>
        <p:sp>
          <p:nvSpPr>
            <p:cNvPr id="8211" name="Rectangle 44"/>
            <p:cNvSpPr>
              <a:spLocks noChangeArrowheads="1"/>
            </p:cNvSpPr>
            <p:nvPr/>
          </p:nvSpPr>
          <p:spPr bwMode="auto">
            <a:xfrm>
              <a:off x="144" y="3638"/>
              <a:ext cx="6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/>
                <a:t>t=0 s   </a:t>
              </a:r>
              <a:r>
                <a:rPr lang="en-US" altLang="el-GR" sz="2000" b="1" i="1">
                  <a:sym typeface="Symbol" pitchFamily="18" charset="2"/>
                </a:rPr>
                <a:t></a:t>
              </a:r>
              <a:endParaRPr lang="el-GR" altLang="el-GR" sz="2000"/>
            </a:p>
          </p:txBody>
        </p:sp>
        <p:sp>
          <p:nvSpPr>
            <p:cNvPr id="8212" name="AutoShape 46"/>
            <p:cNvSpPr>
              <a:spLocks/>
            </p:cNvSpPr>
            <p:nvPr/>
          </p:nvSpPr>
          <p:spPr bwMode="auto">
            <a:xfrm>
              <a:off x="864" y="3504"/>
              <a:ext cx="288" cy="576"/>
            </a:xfrm>
            <a:prstGeom prst="leftBrace">
              <a:avLst>
                <a:gd name="adj1" fmla="val 16667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228600" y="4114800"/>
            <a:ext cx="5257800" cy="396875"/>
            <a:chOff x="144" y="2592"/>
            <a:chExt cx="3312" cy="250"/>
          </a:xfrm>
        </p:grpSpPr>
        <p:sp>
          <p:nvSpPr>
            <p:cNvPr id="8209" name="Rectangle 49"/>
            <p:cNvSpPr>
              <a:spLocks noChangeArrowheads="1"/>
            </p:cNvSpPr>
            <p:nvPr/>
          </p:nvSpPr>
          <p:spPr bwMode="auto">
            <a:xfrm>
              <a:off x="144" y="2592"/>
              <a:ext cx="20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/>
                <a:t>Η εξίσωση κίνησης μάζας </a:t>
              </a:r>
              <a:r>
                <a:rPr lang="en-US" altLang="el-GR" sz="2000" b="1" i="1"/>
                <a:t>m</a:t>
              </a:r>
              <a:r>
                <a:rPr lang="el-GR" altLang="el-GR" sz="2000" b="1" i="1"/>
                <a:t> :</a:t>
              </a:r>
              <a:endParaRPr lang="el-GR" altLang="el-GR" sz="2000"/>
            </a:p>
          </p:txBody>
        </p:sp>
        <p:sp>
          <p:nvSpPr>
            <p:cNvPr id="8210" name="Rectangle 50"/>
            <p:cNvSpPr>
              <a:spLocks noChangeArrowheads="1"/>
            </p:cNvSpPr>
            <p:nvPr/>
          </p:nvSpPr>
          <p:spPr bwMode="auto">
            <a:xfrm>
              <a:off x="2256" y="2592"/>
              <a:ext cx="12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/>
                <a:t>x=A </a:t>
              </a:r>
              <a:r>
                <a:rPr lang="en-US" altLang="el-GR" sz="2000" b="1"/>
                <a:t>cos(</a:t>
              </a:r>
              <a:r>
                <a:rPr lang="el-GR" altLang="el-GR" sz="2000" b="1" i="1"/>
                <a:t>ω</a:t>
              </a:r>
              <a:r>
                <a:rPr lang="en-US" altLang="el-GR" sz="2000" b="1" i="1"/>
                <a:t>t + </a:t>
              </a:r>
              <a:r>
                <a:rPr lang="el-GR" altLang="el-GR" sz="2000" b="1" i="1"/>
                <a:t>φ</a:t>
              </a:r>
              <a:r>
                <a:rPr lang="el-GR" altLang="el-GR" sz="2000" b="1"/>
                <a:t>)</a:t>
              </a:r>
              <a:endParaRPr lang="el-GR" altLang="el-GR" sz="2000"/>
            </a:p>
          </p:txBody>
        </p:sp>
      </p:grpSp>
      <p:grpSp>
        <p:nvGrpSpPr>
          <p:cNvPr id="6" name="Group 60"/>
          <p:cNvGrpSpPr>
            <a:grpSpLocks/>
          </p:cNvGrpSpPr>
          <p:nvPr/>
        </p:nvGrpSpPr>
        <p:grpSpPr bwMode="auto">
          <a:xfrm>
            <a:off x="228600" y="4572000"/>
            <a:ext cx="5715000" cy="396875"/>
            <a:chOff x="144" y="2880"/>
            <a:chExt cx="3600" cy="250"/>
          </a:xfrm>
        </p:grpSpPr>
        <p:sp>
          <p:nvSpPr>
            <p:cNvPr id="8207" name="Rectangle 51"/>
            <p:cNvSpPr>
              <a:spLocks noChangeArrowheads="1"/>
            </p:cNvSpPr>
            <p:nvPr/>
          </p:nvSpPr>
          <p:spPr bwMode="auto">
            <a:xfrm>
              <a:off x="144" y="2880"/>
              <a:ext cx="20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/>
                <a:t>	Ταχύτητας μάζας </a:t>
              </a:r>
              <a:r>
                <a:rPr lang="en-US" altLang="el-GR" sz="2000" b="1" i="1"/>
                <a:t>m</a:t>
              </a:r>
              <a:r>
                <a:rPr lang="el-GR" altLang="el-GR" sz="2000" b="1" i="1"/>
                <a:t> :</a:t>
              </a:r>
              <a:endParaRPr lang="el-GR" altLang="el-GR" sz="2000"/>
            </a:p>
          </p:txBody>
        </p:sp>
        <p:sp>
          <p:nvSpPr>
            <p:cNvPr id="8208" name="Rectangle 52"/>
            <p:cNvSpPr>
              <a:spLocks noChangeArrowheads="1"/>
            </p:cNvSpPr>
            <p:nvPr/>
          </p:nvSpPr>
          <p:spPr bwMode="auto">
            <a:xfrm>
              <a:off x="2256" y="2880"/>
              <a:ext cx="14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/>
                <a:t>υ</a:t>
              </a:r>
              <a:r>
                <a:rPr lang="en-US" altLang="el-GR" sz="2000" b="1" i="1"/>
                <a:t>= </a:t>
              </a:r>
              <a:r>
                <a:rPr lang="el-GR" altLang="el-GR" sz="2000" b="1" i="1"/>
                <a:t>– ω</a:t>
              </a:r>
              <a:r>
                <a:rPr lang="en-US" altLang="el-GR" sz="2000" b="1" i="1"/>
                <a:t>A </a:t>
              </a:r>
              <a:r>
                <a:rPr lang="en-US" altLang="el-GR" sz="2000" b="1"/>
                <a:t>sin(</a:t>
              </a:r>
              <a:r>
                <a:rPr lang="el-GR" altLang="el-GR" sz="2000" b="1" i="1"/>
                <a:t>ω</a:t>
              </a:r>
              <a:r>
                <a:rPr lang="en-US" altLang="el-GR" sz="2000" b="1" i="1"/>
                <a:t>t + </a:t>
              </a:r>
              <a:r>
                <a:rPr lang="el-GR" altLang="el-GR" sz="2000" b="1" i="1"/>
                <a:t>φ</a:t>
              </a:r>
              <a:r>
                <a:rPr lang="el-GR" altLang="el-GR" sz="2000" b="1"/>
                <a:t>)</a:t>
              </a:r>
              <a:endParaRPr lang="el-GR" altLang="el-GR" sz="2000"/>
            </a:p>
          </p:txBody>
        </p:sp>
      </p:grpSp>
      <p:grpSp>
        <p:nvGrpSpPr>
          <p:cNvPr id="7" name="Group 62"/>
          <p:cNvGrpSpPr>
            <a:grpSpLocks/>
          </p:cNvGrpSpPr>
          <p:nvPr/>
        </p:nvGrpSpPr>
        <p:grpSpPr bwMode="auto">
          <a:xfrm>
            <a:off x="1981200" y="5030788"/>
            <a:ext cx="4254500" cy="942975"/>
            <a:chOff x="1248" y="3169"/>
            <a:chExt cx="2680" cy="594"/>
          </a:xfrm>
        </p:grpSpPr>
        <p:sp>
          <p:nvSpPr>
            <p:cNvPr id="8206" name="Rectangle 47"/>
            <p:cNvSpPr>
              <a:spLocks noChangeArrowheads="1"/>
            </p:cNvSpPr>
            <p:nvPr/>
          </p:nvSpPr>
          <p:spPr bwMode="auto">
            <a:xfrm>
              <a:off x="1248" y="3360"/>
              <a:ext cx="124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 smtClean="0"/>
                <a:t>x</a:t>
              </a:r>
              <a:r>
                <a:rPr lang="en-US" altLang="el-GR" sz="2000" b="1" i="1" baseline="-25000" dirty="0" smtClean="0"/>
                <a:t>0</a:t>
              </a:r>
              <a:r>
                <a:rPr lang="en-US" altLang="el-GR" sz="2000" b="1" i="1" dirty="0" smtClean="0"/>
                <a:t> =</a:t>
              </a:r>
              <a:r>
                <a:rPr lang="en-US" altLang="el-GR" sz="2000" b="1" i="1" dirty="0"/>
                <a:t>A </a:t>
              </a:r>
              <a:r>
                <a:rPr lang="en-US" altLang="el-GR" sz="2000" b="1" dirty="0"/>
                <a:t>cos(</a:t>
              </a:r>
              <a:r>
                <a:rPr lang="el-GR" altLang="el-GR" sz="2000" b="1" i="1" dirty="0"/>
                <a:t>φ</a:t>
              </a:r>
              <a:r>
                <a:rPr lang="el-GR" altLang="el-GR" sz="2000" b="1" dirty="0"/>
                <a:t>)</a:t>
              </a:r>
              <a:r>
                <a:rPr lang="en-US" altLang="el-GR" sz="2000" b="1" dirty="0"/>
                <a:t>     </a:t>
              </a:r>
              <a:r>
                <a:rPr lang="en-US" altLang="el-GR" sz="2000" b="1" i="1" dirty="0" smtClean="0">
                  <a:sym typeface="Symbol" pitchFamily="18" charset="2"/>
                </a:rPr>
                <a:t></a:t>
              </a:r>
              <a:endParaRPr lang="el-GR" altLang="el-GR" sz="2000" b="1" i="1" dirty="0">
                <a:sym typeface="Symbol" pitchFamily="18" charset="2"/>
              </a:endParaRPr>
            </a:p>
          </p:txBody>
        </p:sp>
        <p:graphicFrame>
          <p:nvGraphicFramePr>
            <p:cNvPr id="8196" name="Object 55"/>
            <p:cNvGraphicFramePr>
              <a:graphicFrameLocks noChangeAspect="1"/>
            </p:cNvGraphicFramePr>
            <p:nvPr/>
          </p:nvGraphicFramePr>
          <p:xfrm>
            <a:off x="2553" y="3169"/>
            <a:ext cx="1375" cy="5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51" name="Εξίσωση" r:id="rId3" imgW="1117440" imgH="482400" progId="Equation.3">
                    <p:embed/>
                  </p:oleObj>
                </mc:Choice>
                <mc:Fallback>
                  <p:oleObj name="Εξίσωση" r:id="rId3" imgW="1117440" imgH="482400" progId="Equation.3">
                    <p:embed/>
                    <p:pic>
                      <p:nvPicPr>
                        <p:cNvPr id="0" name="Object 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53" y="3169"/>
                          <a:ext cx="1375" cy="5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63"/>
          <p:cNvGrpSpPr>
            <a:grpSpLocks/>
          </p:cNvGrpSpPr>
          <p:nvPr/>
        </p:nvGrpSpPr>
        <p:grpSpPr bwMode="auto">
          <a:xfrm>
            <a:off x="1905000" y="5989638"/>
            <a:ext cx="4418013" cy="942975"/>
            <a:chOff x="1200" y="3773"/>
            <a:chExt cx="2783" cy="594"/>
          </a:xfrm>
        </p:grpSpPr>
        <p:sp>
          <p:nvSpPr>
            <p:cNvPr id="8205" name="Rectangle 48"/>
            <p:cNvSpPr>
              <a:spLocks noChangeArrowheads="1"/>
            </p:cNvSpPr>
            <p:nvPr/>
          </p:nvSpPr>
          <p:spPr bwMode="auto">
            <a:xfrm>
              <a:off x="1200" y="3926"/>
              <a:ext cx="129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800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 dirty="0" smtClean="0"/>
                <a:t>υ</a:t>
              </a:r>
              <a:r>
                <a:rPr lang="en-US" altLang="el-GR" sz="2000" b="1" i="1" baseline="-25000" dirty="0" smtClean="0"/>
                <a:t>0</a:t>
              </a:r>
              <a:r>
                <a:rPr lang="en-US" altLang="el-GR" sz="2000" b="1" i="1" dirty="0" smtClean="0"/>
                <a:t> = </a:t>
              </a:r>
              <a:r>
                <a:rPr lang="el-GR" altLang="el-GR" sz="2000" b="1" i="1" dirty="0"/>
                <a:t>– ω</a:t>
              </a:r>
              <a:r>
                <a:rPr lang="en-US" altLang="el-GR" sz="2000" b="1" i="1" dirty="0"/>
                <a:t>A </a:t>
              </a:r>
              <a:r>
                <a:rPr lang="en-US" altLang="el-GR" sz="2000" b="1" dirty="0"/>
                <a:t>sin(</a:t>
              </a:r>
              <a:r>
                <a:rPr lang="el-GR" altLang="el-GR" sz="2000" b="1" i="1" dirty="0"/>
                <a:t>φ</a:t>
              </a:r>
              <a:r>
                <a:rPr lang="el-GR" altLang="el-GR" sz="2000" b="1" dirty="0"/>
                <a:t>)</a:t>
              </a:r>
              <a:r>
                <a:rPr lang="en-US" altLang="el-GR" sz="2000" b="1" dirty="0"/>
                <a:t> </a:t>
              </a:r>
              <a:r>
                <a:rPr lang="en-US" altLang="el-GR" sz="2000" b="1" i="1" dirty="0">
                  <a:sym typeface="Symbol" pitchFamily="18" charset="2"/>
                </a:rPr>
                <a:t></a:t>
              </a:r>
              <a:endParaRPr lang="el-GR" altLang="el-GR" sz="2000" b="1" i="1" dirty="0">
                <a:sym typeface="Symbol" pitchFamily="18" charset="2"/>
              </a:endParaRPr>
            </a:p>
          </p:txBody>
        </p:sp>
        <p:graphicFrame>
          <p:nvGraphicFramePr>
            <p:cNvPr id="8195" name="Object 56"/>
            <p:cNvGraphicFramePr>
              <a:graphicFrameLocks noChangeAspect="1"/>
            </p:cNvGraphicFramePr>
            <p:nvPr/>
          </p:nvGraphicFramePr>
          <p:xfrm>
            <a:off x="2530" y="3773"/>
            <a:ext cx="1453" cy="5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52" name="Εξίσωση" r:id="rId5" imgW="1180800" imgH="482400" progId="Equation.3">
                    <p:embed/>
                  </p:oleObj>
                </mc:Choice>
                <mc:Fallback>
                  <p:oleObj name="Εξίσωση" r:id="rId5" imgW="1180800" imgH="482400" progId="Equation.3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0" y="3773"/>
                          <a:ext cx="1453" cy="5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73" name="Object 57"/>
          <p:cNvGraphicFramePr>
            <a:graphicFrameLocks noChangeAspect="1"/>
          </p:cNvGraphicFramePr>
          <p:nvPr/>
        </p:nvGraphicFramePr>
        <p:xfrm>
          <a:off x="6400800" y="4038600"/>
          <a:ext cx="12192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3" name="Εξίσωση" r:id="rId7" imgW="571320" imgH="419040" progId="Equation.3">
                  <p:embed/>
                </p:oleObj>
              </mc:Choice>
              <mc:Fallback>
                <p:oleObj name="Εξίσωση" r:id="rId7" imgW="571320" imgH="419040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038600"/>
                        <a:ext cx="1219200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228600" y="2590800"/>
            <a:ext cx="1600200" cy="914400"/>
            <a:chOff x="144" y="1632"/>
            <a:chExt cx="1008" cy="576"/>
          </a:xfrm>
        </p:grpSpPr>
        <p:sp>
          <p:nvSpPr>
            <p:cNvPr id="9252" name="Rectangle 40"/>
            <p:cNvSpPr>
              <a:spLocks noChangeArrowheads="1"/>
            </p:cNvSpPr>
            <p:nvPr/>
          </p:nvSpPr>
          <p:spPr bwMode="auto">
            <a:xfrm>
              <a:off x="144" y="1766"/>
              <a:ext cx="6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/>
                <a:t>t=0 s   </a:t>
              </a:r>
              <a:r>
                <a:rPr lang="en-US" altLang="el-GR" sz="2000" b="1" i="1">
                  <a:sym typeface="Symbol" pitchFamily="18" charset="2"/>
                </a:rPr>
                <a:t></a:t>
              </a:r>
              <a:endParaRPr lang="el-GR" altLang="el-GR" sz="2000"/>
            </a:p>
          </p:txBody>
        </p:sp>
        <p:sp>
          <p:nvSpPr>
            <p:cNvPr id="9253" name="AutoShape 41"/>
            <p:cNvSpPr>
              <a:spLocks/>
            </p:cNvSpPr>
            <p:nvPr/>
          </p:nvSpPr>
          <p:spPr bwMode="auto">
            <a:xfrm>
              <a:off x="864" y="1632"/>
              <a:ext cx="288" cy="576"/>
            </a:xfrm>
            <a:prstGeom prst="leftBrace">
              <a:avLst>
                <a:gd name="adj1" fmla="val 16667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aphicFrame>
        <p:nvGraphicFramePr>
          <p:cNvPr id="10284" name="Object 44"/>
          <p:cNvGraphicFramePr>
            <a:graphicFrameLocks noChangeAspect="1"/>
          </p:cNvGraphicFramePr>
          <p:nvPr/>
        </p:nvGraphicFramePr>
        <p:xfrm>
          <a:off x="1905000" y="2133600"/>
          <a:ext cx="60023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0" name="Εξίσωση" r:id="rId3" imgW="3073320" imgH="482400" progId="Equation.3">
                  <p:embed/>
                </p:oleObj>
              </mc:Choice>
              <mc:Fallback>
                <p:oleObj name="Εξίσωση" r:id="rId3" imgW="3073320" imgH="48240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133600"/>
                        <a:ext cx="60023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5" name="Object 45"/>
          <p:cNvGraphicFramePr>
            <a:graphicFrameLocks noChangeAspect="1"/>
          </p:cNvGraphicFramePr>
          <p:nvPr/>
        </p:nvGraphicFramePr>
        <p:xfrm>
          <a:off x="1981200" y="3048000"/>
          <a:ext cx="23066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1" name="Εξίσωση" r:id="rId5" imgW="1180800" imgH="482400" progId="Equation.3">
                  <p:embed/>
                </p:oleObj>
              </mc:Choice>
              <mc:Fallback>
                <p:oleObj name="Εξίσωση" r:id="rId5" imgW="1180800" imgH="48240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048000"/>
                        <a:ext cx="23066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6" name="Object 46"/>
          <p:cNvGraphicFramePr>
            <a:graphicFrameLocks noChangeAspect="1"/>
          </p:cNvGraphicFramePr>
          <p:nvPr/>
        </p:nvGraphicFramePr>
        <p:xfrm>
          <a:off x="1447800" y="4038600"/>
          <a:ext cx="2827338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2" name="Εξίσωση" r:id="rId7" imgW="1447560" imgH="406080" progId="Equation.3">
                  <p:embed/>
                </p:oleObj>
              </mc:Choice>
              <mc:Fallback>
                <p:oleObj name="Εξίσωση" r:id="rId7" imgW="1447560" imgH="40608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038600"/>
                        <a:ext cx="2827338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4419600" y="3124200"/>
            <a:ext cx="2003425" cy="1524000"/>
            <a:chOff x="2784" y="1968"/>
            <a:chExt cx="1262" cy="960"/>
          </a:xfrm>
        </p:grpSpPr>
        <p:sp>
          <p:nvSpPr>
            <p:cNvPr id="9250" name="Rectangle 48"/>
            <p:cNvSpPr>
              <a:spLocks noChangeArrowheads="1"/>
            </p:cNvSpPr>
            <p:nvPr/>
          </p:nvSpPr>
          <p:spPr bwMode="auto">
            <a:xfrm>
              <a:off x="3024" y="2304"/>
              <a:ext cx="2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>
                  <a:sym typeface="Symbol" pitchFamily="18" charset="2"/>
                </a:rPr>
                <a:t></a:t>
              </a:r>
              <a:endParaRPr lang="el-GR" altLang="el-GR" sz="2000" b="1" i="1">
                <a:sym typeface="Symbol" pitchFamily="18" charset="2"/>
              </a:endParaRPr>
            </a:p>
          </p:txBody>
        </p:sp>
        <p:sp>
          <p:nvSpPr>
            <p:cNvPr id="9251" name="AutoShape 47"/>
            <p:cNvSpPr>
              <a:spLocks/>
            </p:cNvSpPr>
            <p:nvPr/>
          </p:nvSpPr>
          <p:spPr bwMode="auto">
            <a:xfrm>
              <a:off x="2784" y="1968"/>
              <a:ext cx="288" cy="960"/>
            </a:xfrm>
            <a:prstGeom prst="rightBrace">
              <a:avLst>
                <a:gd name="adj1" fmla="val 27778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aphicFrame>
          <p:nvGraphicFramePr>
            <p:cNvPr id="9224" name="Object 49"/>
            <p:cNvGraphicFramePr>
              <a:graphicFrameLocks noChangeAspect="1"/>
            </p:cNvGraphicFramePr>
            <p:nvPr/>
          </p:nvGraphicFramePr>
          <p:xfrm>
            <a:off x="3312" y="2304"/>
            <a:ext cx="734" cy="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3" name="Εξίσωση" r:id="rId9" imgW="596880" imgH="203040" progId="Equation.3">
                    <p:embed/>
                  </p:oleObj>
                </mc:Choice>
                <mc:Fallback>
                  <p:oleObj name="Εξίσωση" r:id="rId9" imgW="596880" imgH="203040" progId="Equation.3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2" y="2304"/>
                          <a:ext cx="734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27" name="Group 60"/>
          <p:cNvGrpSpPr>
            <a:grpSpLocks/>
          </p:cNvGrpSpPr>
          <p:nvPr/>
        </p:nvGrpSpPr>
        <p:grpSpPr bwMode="auto">
          <a:xfrm>
            <a:off x="228600" y="0"/>
            <a:ext cx="8610600" cy="1752600"/>
            <a:chOff x="144" y="0"/>
            <a:chExt cx="5424" cy="1104"/>
          </a:xfrm>
        </p:grpSpPr>
        <p:sp>
          <p:nvSpPr>
            <p:cNvPr id="9235" name="Rectangle 2"/>
            <p:cNvSpPr>
              <a:spLocks noChangeArrowheads="1"/>
            </p:cNvSpPr>
            <p:nvPr/>
          </p:nvSpPr>
          <p:spPr bwMode="auto">
            <a:xfrm>
              <a:off x="432" y="0"/>
              <a:ext cx="489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l-GR" altLang="el-GR" sz="3200" b="1">
                  <a:solidFill>
                    <a:schemeClr val="tx2"/>
                  </a:solidFill>
                </a:rPr>
                <a:t>ΑΣΚΗΣΗ 4</a:t>
              </a:r>
            </a:p>
          </p:txBody>
        </p:sp>
        <p:sp>
          <p:nvSpPr>
            <p:cNvPr id="9236" name="Rectangle 26"/>
            <p:cNvSpPr>
              <a:spLocks noChangeArrowheads="1"/>
            </p:cNvSpPr>
            <p:nvPr/>
          </p:nvSpPr>
          <p:spPr bwMode="auto">
            <a:xfrm>
              <a:off x="144" y="672"/>
              <a:ext cx="19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/>
                <a:t>Σχεδιάγραμμα ταλάντωσης:</a:t>
              </a:r>
              <a:endParaRPr lang="el-GR" altLang="el-GR" sz="2000"/>
            </a:p>
          </p:txBody>
        </p:sp>
        <p:grpSp>
          <p:nvGrpSpPr>
            <p:cNvPr id="9237" name="Group 27"/>
            <p:cNvGrpSpPr>
              <a:grpSpLocks/>
            </p:cNvGrpSpPr>
            <p:nvPr/>
          </p:nvGrpSpPr>
          <p:grpSpPr bwMode="auto">
            <a:xfrm>
              <a:off x="2160" y="384"/>
              <a:ext cx="2400" cy="720"/>
              <a:chOff x="2160" y="2160"/>
              <a:chExt cx="2400" cy="720"/>
            </a:xfrm>
          </p:grpSpPr>
          <p:sp>
            <p:nvSpPr>
              <p:cNvPr id="9238" name="Line 28"/>
              <p:cNvSpPr>
                <a:spLocks noChangeShapeType="1"/>
              </p:cNvSpPr>
              <p:nvPr/>
            </p:nvSpPr>
            <p:spPr bwMode="auto">
              <a:xfrm>
                <a:off x="2352" y="2592"/>
                <a:ext cx="16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39" name="Oval 29"/>
              <p:cNvSpPr>
                <a:spLocks noChangeArrowheads="1"/>
              </p:cNvSpPr>
              <p:nvPr/>
            </p:nvSpPr>
            <p:spPr bwMode="auto">
              <a:xfrm>
                <a:off x="3120" y="254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9240" name="Line 30"/>
              <p:cNvSpPr>
                <a:spLocks noChangeShapeType="1"/>
              </p:cNvSpPr>
              <p:nvPr/>
            </p:nvSpPr>
            <p:spPr bwMode="auto">
              <a:xfrm>
                <a:off x="2352" y="254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41" name="Line 31"/>
              <p:cNvSpPr>
                <a:spLocks noChangeShapeType="1"/>
              </p:cNvSpPr>
              <p:nvPr/>
            </p:nvSpPr>
            <p:spPr bwMode="auto">
              <a:xfrm>
                <a:off x="3984" y="254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42" name="Rectangle 32"/>
              <p:cNvSpPr>
                <a:spLocks noChangeArrowheads="1"/>
              </p:cNvSpPr>
              <p:nvPr/>
            </p:nvSpPr>
            <p:spPr bwMode="auto">
              <a:xfrm>
                <a:off x="3936" y="2640"/>
                <a:ext cx="6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/>
                  <a:t>Α=0,18</a:t>
                </a:r>
                <a:r>
                  <a:rPr lang="en-US" altLang="el-GR" sz="2000" b="1" i="1"/>
                  <a:t>m</a:t>
                </a:r>
                <a:endParaRPr lang="el-GR" altLang="el-GR" sz="2000"/>
              </a:p>
            </p:txBody>
          </p:sp>
          <p:sp>
            <p:nvSpPr>
              <p:cNvPr id="9243" name="Rectangle 33"/>
              <p:cNvSpPr>
                <a:spLocks noChangeArrowheads="1"/>
              </p:cNvSpPr>
              <p:nvPr/>
            </p:nvSpPr>
            <p:spPr bwMode="auto">
              <a:xfrm>
                <a:off x="2160" y="26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/>
                  <a:t>–</a:t>
                </a:r>
                <a:r>
                  <a:rPr lang="el-GR" altLang="el-GR" sz="2000" b="1" i="1"/>
                  <a:t>Α</a:t>
                </a:r>
                <a:endParaRPr lang="el-GR" altLang="el-GR" sz="2000"/>
              </a:p>
            </p:txBody>
          </p:sp>
          <p:sp>
            <p:nvSpPr>
              <p:cNvPr id="9244" name="Oval 34"/>
              <p:cNvSpPr>
                <a:spLocks noChangeArrowheads="1"/>
              </p:cNvSpPr>
              <p:nvPr/>
            </p:nvSpPr>
            <p:spPr bwMode="auto">
              <a:xfrm>
                <a:off x="2496" y="254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9245" name="Line 35"/>
              <p:cNvSpPr>
                <a:spLocks noChangeShapeType="1"/>
              </p:cNvSpPr>
              <p:nvPr/>
            </p:nvSpPr>
            <p:spPr bwMode="auto">
              <a:xfrm flipH="1">
                <a:off x="2256" y="2448"/>
                <a:ext cx="288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46" name="Rectangle 36"/>
              <p:cNvSpPr>
                <a:spLocks noChangeArrowheads="1"/>
              </p:cNvSpPr>
              <p:nvPr/>
            </p:nvSpPr>
            <p:spPr bwMode="auto">
              <a:xfrm>
                <a:off x="2256" y="2208"/>
                <a:ext cx="38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/>
                  <a:t>υ</a:t>
                </a:r>
                <a:r>
                  <a:rPr lang="el-GR" altLang="el-GR" sz="2000" b="1" i="1" baseline="-25000"/>
                  <a:t>0</a:t>
                </a:r>
                <a:r>
                  <a:rPr lang="el-GR" altLang="el-GR" sz="2000" b="1" i="1"/>
                  <a:t>&lt;0</a:t>
                </a:r>
                <a:endParaRPr lang="el-GR" altLang="el-GR" sz="2000"/>
              </a:p>
            </p:txBody>
          </p:sp>
          <p:sp>
            <p:nvSpPr>
              <p:cNvPr id="9247" name="Rectangle 37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768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/>
                  <a:t>x</a:t>
                </a:r>
                <a:r>
                  <a:rPr lang="en-US" altLang="el-GR" sz="2000" b="1" i="1" baseline="-25000"/>
                  <a:t>0</a:t>
                </a:r>
                <a:r>
                  <a:rPr lang="en-US" altLang="el-GR" sz="2000" b="1" i="1"/>
                  <a:t>=–0,15m</a:t>
                </a:r>
                <a:endParaRPr lang="el-GR" altLang="el-GR" sz="2000"/>
              </a:p>
            </p:txBody>
          </p:sp>
          <p:sp>
            <p:nvSpPr>
              <p:cNvPr id="9248" name="Rectangle 38"/>
              <p:cNvSpPr>
                <a:spLocks noChangeArrowheads="1"/>
              </p:cNvSpPr>
              <p:nvPr/>
            </p:nvSpPr>
            <p:spPr bwMode="auto">
              <a:xfrm>
                <a:off x="3120" y="2160"/>
                <a:ext cx="144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/>
                  <a:t>Θέση ισορροπίας</a:t>
                </a:r>
                <a:endParaRPr lang="el-GR" altLang="el-GR" sz="2000"/>
              </a:p>
            </p:txBody>
          </p:sp>
          <p:sp>
            <p:nvSpPr>
              <p:cNvPr id="9249" name="Line 39"/>
              <p:cNvSpPr>
                <a:spLocks noChangeShapeType="1"/>
              </p:cNvSpPr>
              <p:nvPr/>
            </p:nvSpPr>
            <p:spPr bwMode="auto">
              <a:xfrm flipH="1">
                <a:off x="3216" y="2352"/>
                <a:ext cx="288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aphicFrame>
          <p:nvGraphicFramePr>
            <p:cNvPr id="9223" name="Object 53"/>
            <p:cNvGraphicFramePr>
              <a:graphicFrameLocks noChangeAspect="1"/>
            </p:cNvGraphicFramePr>
            <p:nvPr/>
          </p:nvGraphicFramePr>
          <p:xfrm>
            <a:off x="4800" y="528"/>
            <a:ext cx="768" cy="5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4" name="Εξίσωση" r:id="rId11" imgW="571320" imgH="419040" progId="Equation.3">
                    <p:embed/>
                  </p:oleObj>
                </mc:Choice>
                <mc:Fallback>
                  <p:oleObj name="Εξίσωση" r:id="rId11" imgW="571320" imgH="419040" progId="Equation.3">
                    <p:embed/>
                    <p:pic>
                      <p:nvPicPr>
                        <p:cNvPr id="0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528"/>
                          <a:ext cx="768" cy="564"/>
                        </a:xfrm>
                        <a:prstGeom prst="rect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94" name="Line 54"/>
          <p:cNvSpPr>
            <a:spLocks noChangeShapeType="1"/>
          </p:cNvSpPr>
          <p:nvPr/>
        </p:nvSpPr>
        <p:spPr bwMode="auto">
          <a:xfrm flipH="1">
            <a:off x="6172200" y="1752600"/>
            <a:ext cx="1447800" cy="3124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10295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154479"/>
              </p:ext>
            </p:extLst>
          </p:nvPr>
        </p:nvGraphicFramePr>
        <p:xfrm>
          <a:off x="5796136" y="4572000"/>
          <a:ext cx="3249612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5" name="Εξίσωση" r:id="rId13" imgW="1523880" imgH="444240" progId="Equation.3">
                  <p:embed/>
                </p:oleObj>
              </mc:Choice>
              <mc:Fallback>
                <p:oleObj name="Εξίσωση" r:id="rId13" imgW="1523880" imgH="444240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4572000"/>
                        <a:ext cx="3249612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62"/>
          <p:cNvGrpSpPr>
            <a:grpSpLocks/>
          </p:cNvGrpSpPr>
          <p:nvPr/>
        </p:nvGrpSpPr>
        <p:grpSpPr bwMode="auto">
          <a:xfrm>
            <a:off x="7186613" y="2722563"/>
            <a:ext cx="1957387" cy="1676400"/>
            <a:chOff x="4527" y="1715"/>
            <a:chExt cx="1233" cy="1056"/>
          </a:xfrm>
        </p:grpSpPr>
        <p:sp>
          <p:nvSpPr>
            <p:cNvPr id="9233" name="Rectangle 52"/>
            <p:cNvSpPr>
              <a:spLocks noChangeArrowheads="1"/>
            </p:cNvSpPr>
            <p:nvPr/>
          </p:nvSpPr>
          <p:spPr bwMode="auto">
            <a:xfrm>
              <a:off x="4800" y="2304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b="1" i="1"/>
                <a:t>φ=0,59 </a:t>
              </a:r>
              <a:r>
                <a:rPr lang="en-US" altLang="el-GR" b="1" i="1"/>
                <a:t>rad</a:t>
              </a:r>
              <a:endParaRPr lang="el-GR" altLang="el-GR"/>
            </a:p>
          </p:txBody>
        </p:sp>
        <p:sp>
          <p:nvSpPr>
            <p:cNvPr id="9234" name="AutoShape 56"/>
            <p:cNvSpPr>
              <a:spLocks/>
            </p:cNvSpPr>
            <p:nvPr/>
          </p:nvSpPr>
          <p:spPr bwMode="auto">
            <a:xfrm rot="2550851">
              <a:off x="4527" y="1715"/>
              <a:ext cx="288" cy="1056"/>
            </a:xfrm>
            <a:prstGeom prst="rightBrace">
              <a:avLst>
                <a:gd name="adj1" fmla="val 24071"/>
                <a:gd name="adj2" fmla="val 5094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10297" name="Rectangle 57"/>
          <p:cNvSpPr>
            <a:spLocks noChangeArrowheads="1"/>
          </p:cNvSpPr>
          <p:nvPr/>
        </p:nvSpPr>
        <p:spPr bwMode="auto">
          <a:xfrm>
            <a:off x="304800" y="5791200"/>
            <a:ext cx="3581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2200" b="1" i="1"/>
              <a:t>Η εξίσωση κίνησης μάζας </a:t>
            </a:r>
            <a:r>
              <a:rPr lang="en-US" altLang="el-GR" sz="2200" b="1" i="1"/>
              <a:t>m</a:t>
            </a:r>
            <a:r>
              <a:rPr lang="el-GR" altLang="el-GR" sz="2200" b="1" i="1"/>
              <a:t> :</a:t>
            </a:r>
            <a:endParaRPr lang="el-GR" altLang="el-GR" sz="2200"/>
          </a:p>
        </p:txBody>
      </p:sp>
      <p:sp>
        <p:nvSpPr>
          <p:cNvPr id="10298" name="Rectangle 58"/>
          <p:cNvSpPr>
            <a:spLocks noChangeArrowheads="1"/>
          </p:cNvSpPr>
          <p:nvPr/>
        </p:nvSpPr>
        <p:spPr bwMode="auto">
          <a:xfrm>
            <a:off x="3810000" y="57912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b="1" i="1"/>
              <a:t>x=A </a:t>
            </a:r>
            <a:r>
              <a:rPr lang="en-US" altLang="el-GR" b="1"/>
              <a:t>cos(</a:t>
            </a:r>
            <a:r>
              <a:rPr lang="el-GR" altLang="el-GR" b="1" i="1"/>
              <a:t>ω</a:t>
            </a:r>
            <a:r>
              <a:rPr lang="en-US" altLang="el-GR" b="1" i="1"/>
              <a:t>t + </a:t>
            </a:r>
            <a:r>
              <a:rPr lang="el-GR" altLang="el-GR" b="1" i="1"/>
              <a:t>φ</a:t>
            </a:r>
            <a:r>
              <a:rPr lang="en-US" altLang="el-GR" b="1"/>
              <a:t>)     </a:t>
            </a:r>
            <a:r>
              <a:rPr lang="en-US" altLang="el-GR" b="1" i="1">
                <a:sym typeface="Symbol" pitchFamily="18" charset="2"/>
              </a:rPr>
              <a:t></a:t>
            </a:r>
            <a:endParaRPr lang="el-GR" altLang="el-GR" b="1" i="1">
              <a:sym typeface="Symbol" pitchFamily="18" charset="2"/>
            </a:endParaRPr>
          </a:p>
        </p:txBody>
      </p:sp>
      <p:graphicFrame>
        <p:nvGraphicFramePr>
          <p:cNvPr id="10299" name="Object 59"/>
          <p:cNvGraphicFramePr>
            <a:graphicFrameLocks noChangeAspect="1"/>
          </p:cNvGraphicFramePr>
          <p:nvPr/>
        </p:nvGraphicFramePr>
        <p:xfrm>
          <a:off x="3810000" y="6248400"/>
          <a:ext cx="53340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6" name="Εξίσωση" r:id="rId15" imgW="2539800" imgH="215640" progId="Equation.3">
                  <p:embed/>
                </p:oleObj>
              </mc:Choice>
              <mc:Fallback>
                <p:oleObj name="Εξίσωση" r:id="rId15" imgW="2539800" imgH="215640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6248400"/>
                        <a:ext cx="533400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2" name="Line 65"/>
          <p:cNvSpPr>
            <a:spLocks noChangeShapeType="1"/>
          </p:cNvSpPr>
          <p:nvPr/>
        </p:nvSpPr>
        <p:spPr bwMode="auto">
          <a:xfrm>
            <a:off x="0" y="1905000"/>
            <a:ext cx="91440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1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1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4" grpId="0" animBg="1"/>
      <p:bldP spid="10297" grpId="0" autoUpdateAnimBg="0"/>
      <p:bldP spid="1029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0"/>
            <a:ext cx="7772400" cy="6096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l-GR" sz="3200" b="1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ΑΣΚΣΗΣΗ 1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609600"/>
            <a:ext cx="9144000" cy="19050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000" b="1" i="1" kern="0">
                <a:latin typeface="+mn-lt"/>
                <a:cs typeface="Times New Roman" pitchFamily="18" charset="0"/>
              </a:rPr>
              <a:t>Ένα σώμα </a:t>
            </a:r>
            <a:r>
              <a:rPr lang="el-GR" sz="2000" b="1" i="1" kern="0">
                <a:latin typeface="+mn-lt"/>
              </a:rPr>
              <a:t>με μάζα </a:t>
            </a:r>
            <a:r>
              <a:rPr lang="en-US" sz="2000" b="1" i="1" kern="0">
                <a:latin typeface="+mn-lt"/>
              </a:rPr>
              <a:t>m</a:t>
            </a:r>
            <a:r>
              <a:rPr lang="el-GR" sz="2000" b="1" i="1" kern="0">
                <a:latin typeface="+mn-lt"/>
                <a:cs typeface="Times New Roman" pitchFamily="18" charset="0"/>
              </a:rPr>
              <a:t> βρίσκεται πάνω σε μια οριζόντια επιφάνεια Ε που κινείται οριζόντια με απλή αρμονική κίνηση και με συχνότητα</a:t>
            </a:r>
            <a:r>
              <a:rPr lang="en-US" sz="2000" b="1" i="1" kern="0">
                <a:latin typeface="+mn-lt"/>
                <a:cs typeface="Times New Roman" pitchFamily="18" charset="0"/>
              </a:rPr>
              <a:t> f=2 Hz</a:t>
            </a:r>
            <a:r>
              <a:rPr lang="el-GR" sz="2000" b="1" i="1" kern="0">
                <a:latin typeface="+mn-lt"/>
                <a:cs typeface="Times New Roman" pitchFamily="18" charset="0"/>
              </a:rPr>
              <a:t>. Ο συντελεστής στατικής τριβής μεταξύ σώματος και οριζόντιας επιφάνειας είναι μ</a:t>
            </a:r>
            <a:r>
              <a:rPr lang="en-US" sz="2000" b="1" i="1" kern="0" baseline="-30000">
                <a:latin typeface="+mn-lt"/>
                <a:cs typeface="Times New Roman" pitchFamily="18" charset="0"/>
              </a:rPr>
              <a:t>s</a:t>
            </a:r>
            <a:r>
              <a:rPr lang="el-GR" sz="2000" b="1" i="1" kern="0">
                <a:latin typeface="+mn-lt"/>
                <a:cs typeface="Times New Roman" pitchFamily="18" charset="0"/>
              </a:rPr>
              <a:t>=0,50. Πόσο μεγάλο μπορεί να είναι το πλάτος ταλάντωσης της οριζόντιας επιφάνειας ώστε το σώμα να μην ολισθαίνει πάνω στην επιφάνεια αυτή;</a:t>
            </a:r>
            <a:r>
              <a:rPr lang="el-GR" sz="2000" kern="0">
                <a:latin typeface="+mn-lt"/>
              </a:rPr>
              <a:t> </a:t>
            </a:r>
          </a:p>
        </p:txBody>
      </p:sp>
      <p:grpSp>
        <p:nvGrpSpPr>
          <p:cNvPr id="12292" name="Group 49"/>
          <p:cNvGrpSpPr>
            <a:grpSpLocks/>
          </p:cNvGrpSpPr>
          <p:nvPr/>
        </p:nvGrpSpPr>
        <p:grpSpPr bwMode="auto">
          <a:xfrm>
            <a:off x="609600" y="2514600"/>
            <a:ext cx="4419600" cy="4343400"/>
            <a:chOff x="384" y="1584"/>
            <a:chExt cx="2784" cy="2736"/>
          </a:xfrm>
        </p:grpSpPr>
        <p:sp>
          <p:nvSpPr>
            <p:cNvPr id="12293" name="Text Box 41"/>
            <p:cNvSpPr txBox="1">
              <a:spLocks noChangeArrowheads="1"/>
            </p:cNvSpPr>
            <p:nvPr/>
          </p:nvSpPr>
          <p:spPr bwMode="auto">
            <a:xfrm>
              <a:off x="816" y="2544"/>
              <a:ext cx="528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2200" b="1" i="1"/>
                <a:t>w=mg</a:t>
              </a:r>
              <a:endParaRPr lang="el-GR" altLang="el-GR" sz="2200" b="1" i="1"/>
            </a:p>
          </p:txBody>
        </p:sp>
        <p:grpSp>
          <p:nvGrpSpPr>
            <p:cNvPr id="12294" name="Group 48"/>
            <p:cNvGrpSpPr>
              <a:grpSpLocks/>
            </p:cNvGrpSpPr>
            <p:nvPr/>
          </p:nvGrpSpPr>
          <p:grpSpPr bwMode="auto">
            <a:xfrm>
              <a:off x="384" y="1584"/>
              <a:ext cx="2784" cy="2736"/>
              <a:chOff x="384" y="1584"/>
              <a:chExt cx="2784" cy="2736"/>
            </a:xfrm>
          </p:grpSpPr>
          <p:sp>
            <p:nvSpPr>
              <p:cNvPr id="12295" name="Rectangle 4"/>
              <p:cNvSpPr>
                <a:spLocks noChangeArrowheads="1"/>
              </p:cNvSpPr>
              <p:nvPr/>
            </p:nvSpPr>
            <p:spPr bwMode="auto">
              <a:xfrm>
                <a:off x="384" y="2352"/>
                <a:ext cx="1968" cy="144"/>
              </a:xfrm>
              <a:prstGeom prst="rect">
                <a:avLst/>
              </a:prstGeom>
              <a:solidFill>
                <a:srgbClr val="996633"/>
              </a:solidFill>
              <a:ln w="9525">
                <a:solidFill>
                  <a:srgbClr val="996633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12296" name="Rectangle 5"/>
              <p:cNvSpPr>
                <a:spLocks noChangeArrowheads="1"/>
              </p:cNvSpPr>
              <p:nvPr/>
            </p:nvSpPr>
            <p:spPr bwMode="auto">
              <a:xfrm>
                <a:off x="1104" y="2064"/>
                <a:ext cx="48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12297" name="Text Box 8"/>
              <p:cNvSpPr txBox="1">
                <a:spLocks noChangeArrowheads="1"/>
              </p:cNvSpPr>
              <p:nvPr/>
            </p:nvSpPr>
            <p:spPr bwMode="auto">
              <a:xfrm>
                <a:off x="2352" y="2112"/>
                <a:ext cx="14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200" b="1" i="1"/>
                  <a:t>E</a:t>
                </a:r>
                <a:endParaRPr lang="el-GR" altLang="el-GR" sz="2200" b="1" i="1"/>
              </a:p>
            </p:txBody>
          </p:sp>
          <p:sp>
            <p:nvSpPr>
              <p:cNvPr id="12298" name="Text Box 10"/>
              <p:cNvSpPr txBox="1">
                <a:spLocks noChangeArrowheads="1"/>
              </p:cNvSpPr>
              <p:nvPr/>
            </p:nvSpPr>
            <p:spPr bwMode="auto">
              <a:xfrm>
                <a:off x="1152" y="1920"/>
                <a:ext cx="14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200" b="1" i="1"/>
                  <a:t>m</a:t>
                </a:r>
                <a:endParaRPr lang="el-GR" altLang="el-GR" sz="2200" b="1" i="1"/>
              </a:p>
            </p:txBody>
          </p:sp>
          <p:sp>
            <p:nvSpPr>
              <p:cNvPr id="12299" name="Line 21"/>
              <p:cNvSpPr>
                <a:spLocks noChangeShapeType="1"/>
              </p:cNvSpPr>
              <p:nvPr/>
            </p:nvSpPr>
            <p:spPr bwMode="auto">
              <a:xfrm rot="16200000" flipH="1">
                <a:off x="1056" y="2496"/>
                <a:ext cx="57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2300" name="Line 22"/>
              <p:cNvSpPr>
                <a:spLocks noChangeShapeType="1"/>
              </p:cNvSpPr>
              <p:nvPr/>
            </p:nvSpPr>
            <p:spPr bwMode="auto">
              <a:xfrm rot="5400000" flipH="1" flipV="1">
                <a:off x="1056" y="1920"/>
                <a:ext cx="57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2301" name="Oval 23"/>
              <p:cNvSpPr>
                <a:spLocks noChangeArrowheads="1"/>
              </p:cNvSpPr>
              <p:nvPr/>
            </p:nvSpPr>
            <p:spPr bwMode="auto">
              <a:xfrm>
                <a:off x="1296" y="2160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12302" name="Line 26"/>
              <p:cNvSpPr>
                <a:spLocks noChangeShapeType="1"/>
              </p:cNvSpPr>
              <p:nvPr/>
            </p:nvSpPr>
            <p:spPr bwMode="auto">
              <a:xfrm>
                <a:off x="1344" y="1584"/>
                <a:ext cx="0" cy="24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2303" name="Text Box 27"/>
              <p:cNvSpPr txBox="1">
                <a:spLocks noChangeArrowheads="1"/>
              </p:cNvSpPr>
              <p:nvPr/>
            </p:nvSpPr>
            <p:spPr bwMode="auto">
              <a:xfrm>
                <a:off x="720" y="4109"/>
                <a:ext cx="1296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sz="2200" b="1" i="1"/>
                  <a:t>θέση ισορροπίας</a:t>
                </a:r>
              </a:p>
            </p:txBody>
          </p:sp>
          <p:sp>
            <p:nvSpPr>
              <p:cNvPr id="12304" name="Text Box 40"/>
              <p:cNvSpPr txBox="1">
                <a:spLocks noChangeArrowheads="1"/>
              </p:cNvSpPr>
              <p:nvPr/>
            </p:nvSpPr>
            <p:spPr bwMode="auto">
              <a:xfrm>
                <a:off x="816" y="1632"/>
                <a:ext cx="480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200" b="1" i="1"/>
                  <a:t>N=mg</a:t>
                </a:r>
                <a:endParaRPr lang="el-GR" altLang="el-GR" sz="2200" b="1" i="1"/>
              </a:p>
            </p:txBody>
          </p:sp>
          <p:sp>
            <p:nvSpPr>
              <p:cNvPr id="12305" name="Text Box 47"/>
              <p:cNvSpPr txBox="1">
                <a:spLocks noChangeArrowheads="1"/>
              </p:cNvSpPr>
              <p:nvPr/>
            </p:nvSpPr>
            <p:spPr bwMode="auto">
              <a:xfrm>
                <a:off x="2784" y="2208"/>
                <a:ext cx="38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200" b="1" i="1"/>
                  <a:t>N=w</a:t>
                </a:r>
                <a:endParaRPr lang="el-GR" altLang="el-GR" sz="2200" b="1" i="1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1026"/>
          <p:cNvSpPr>
            <a:spLocks noChangeArrowheads="1"/>
          </p:cNvSpPr>
          <p:nvPr/>
        </p:nvSpPr>
        <p:spPr bwMode="auto">
          <a:xfrm>
            <a:off x="685800" y="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b="1">
                <a:solidFill>
                  <a:schemeClr val="tx2"/>
                </a:solidFill>
              </a:rPr>
              <a:t>ΑΣΚΗΣΗ 1</a:t>
            </a:r>
          </a:p>
        </p:txBody>
      </p:sp>
      <p:graphicFrame>
        <p:nvGraphicFramePr>
          <p:cNvPr id="5144" name="Object 1048"/>
          <p:cNvGraphicFramePr>
            <a:graphicFrameLocks noChangeAspect="1"/>
          </p:cNvGraphicFramePr>
          <p:nvPr/>
        </p:nvGraphicFramePr>
        <p:xfrm>
          <a:off x="228600" y="533400"/>
          <a:ext cx="190500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Εξίσωση" r:id="rId3" imgW="888840" imgH="203040" progId="Equation.3">
                  <p:embed/>
                </p:oleObj>
              </mc:Choice>
              <mc:Fallback>
                <p:oleObj name="Εξίσωση" r:id="rId3" imgW="888840" imgH="203040" progId="Equation.3">
                  <p:embed/>
                  <p:pic>
                    <p:nvPicPr>
                      <p:cNvPr id="0" name="Object 1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33400"/>
                        <a:ext cx="1905000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5" name="Object 1059"/>
          <p:cNvGraphicFramePr>
            <a:graphicFrameLocks noChangeAspect="1"/>
          </p:cNvGraphicFramePr>
          <p:nvPr/>
        </p:nvGraphicFramePr>
        <p:xfrm>
          <a:off x="228600" y="1066800"/>
          <a:ext cx="35814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name="Εξίσωση" r:id="rId5" imgW="1688760" imgH="355320" progId="Equation.3">
                  <p:embed/>
                </p:oleObj>
              </mc:Choice>
              <mc:Fallback>
                <p:oleObj name="Εξίσωση" r:id="rId5" imgW="1688760" imgH="355320" progId="Equation.3">
                  <p:embed/>
                  <p:pic>
                    <p:nvPicPr>
                      <p:cNvPr id="0" name="Object 10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066800"/>
                        <a:ext cx="3581400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6" name="Object 1060"/>
          <p:cNvGraphicFramePr>
            <a:graphicFrameLocks noChangeAspect="1"/>
          </p:cNvGraphicFramePr>
          <p:nvPr/>
        </p:nvGraphicFramePr>
        <p:xfrm>
          <a:off x="4343400" y="1054100"/>
          <a:ext cx="3048000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Εξίσωση" r:id="rId7" imgW="1422360" imgH="368280" progId="Equation.3">
                  <p:embed/>
                </p:oleObj>
              </mc:Choice>
              <mc:Fallback>
                <p:oleObj name="Εξίσωση" r:id="rId7" imgW="1422360" imgH="368280" progId="Equation.3">
                  <p:embed/>
                  <p:pic>
                    <p:nvPicPr>
                      <p:cNvPr id="0" name="Object 10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054100"/>
                        <a:ext cx="3048000" cy="788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8" name="Object 1062"/>
          <p:cNvGraphicFramePr>
            <a:graphicFrameLocks noChangeAspect="1"/>
          </p:cNvGraphicFramePr>
          <p:nvPr/>
        </p:nvGraphicFramePr>
        <p:xfrm>
          <a:off x="4343400" y="1905000"/>
          <a:ext cx="28194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" name="Εξίσωση" r:id="rId9" imgW="1333440" imgH="279360" progId="Equation.3">
                  <p:embed/>
                </p:oleObj>
              </mc:Choice>
              <mc:Fallback>
                <p:oleObj name="Εξίσωση" r:id="rId9" imgW="1333440" imgH="279360" progId="Equation.3">
                  <p:embed/>
                  <p:pic>
                    <p:nvPicPr>
                      <p:cNvPr id="0" name="Object 10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05000"/>
                        <a:ext cx="28194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0" name="Object 1064"/>
          <p:cNvGraphicFramePr>
            <a:graphicFrameLocks noChangeAspect="1"/>
          </p:cNvGraphicFramePr>
          <p:nvPr/>
        </p:nvGraphicFramePr>
        <p:xfrm>
          <a:off x="5715000" y="6372225"/>
          <a:ext cx="12144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Εξίσωση" r:id="rId11" imgW="571320" imgH="228600" progId="Equation.3">
                  <p:embed/>
                </p:oleObj>
              </mc:Choice>
              <mc:Fallback>
                <p:oleObj name="Εξίσωση" r:id="rId11" imgW="571320" imgH="228600" progId="Equation.3">
                  <p:embed/>
                  <p:pic>
                    <p:nvPicPr>
                      <p:cNvPr id="0" name="Object 10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6372225"/>
                        <a:ext cx="121443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3" name="Group 1089"/>
          <p:cNvGrpSpPr>
            <a:grpSpLocks/>
          </p:cNvGrpSpPr>
          <p:nvPr/>
        </p:nvGrpSpPr>
        <p:grpSpPr bwMode="auto">
          <a:xfrm>
            <a:off x="152400" y="1828800"/>
            <a:ext cx="4495800" cy="5029200"/>
            <a:chOff x="96" y="1152"/>
            <a:chExt cx="2832" cy="3168"/>
          </a:xfrm>
        </p:grpSpPr>
        <p:sp>
          <p:nvSpPr>
            <p:cNvPr id="1059" name="Line 1030"/>
            <p:cNvSpPr>
              <a:spLocks noChangeShapeType="1"/>
            </p:cNvSpPr>
            <p:nvPr/>
          </p:nvSpPr>
          <p:spPr bwMode="auto">
            <a:xfrm>
              <a:off x="96" y="1680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60" name="Text Box 1031"/>
            <p:cNvSpPr txBox="1">
              <a:spLocks noChangeArrowheads="1"/>
            </p:cNvSpPr>
            <p:nvPr/>
          </p:nvSpPr>
          <p:spPr bwMode="auto">
            <a:xfrm>
              <a:off x="96" y="1728"/>
              <a:ext cx="528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2200" b="1" i="1"/>
                <a:t>f=2 Hz</a:t>
              </a:r>
              <a:endParaRPr lang="el-GR" altLang="el-GR" sz="2200" b="1" i="1"/>
            </a:p>
          </p:txBody>
        </p:sp>
        <p:sp>
          <p:nvSpPr>
            <p:cNvPr id="1061" name="Text Box 1038"/>
            <p:cNvSpPr txBox="1">
              <a:spLocks noChangeArrowheads="1"/>
            </p:cNvSpPr>
            <p:nvPr/>
          </p:nvSpPr>
          <p:spPr bwMode="auto">
            <a:xfrm>
              <a:off x="720" y="4109"/>
              <a:ext cx="1296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sz="2200" b="1" i="1"/>
                <a:t>θέση ισορροπίας</a:t>
              </a:r>
            </a:p>
          </p:txBody>
        </p:sp>
        <p:sp>
          <p:nvSpPr>
            <p:cNvPr id="1062" name="Line 1037"/>
            <p:cNvSpPr>
              <a:spLocks noChangeShapeType="1"/>
            </p:cNvSpPr>
            <p:nvPr/>
          </p:nvSpPr>
          <p:spPr bwMode="auto">
            <a:xfrm>
              <a:off x="1344" y="1152"/>
              <a:ext cx="0" cy="29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063" name="Group 1087"/>
            <p:cNvGrpSpPr>
              <a:grpSpLocks/>
            </p:cNvGrpSpPr>
            <p:nvPr/>
          </p:nvGrpSpPr>
          <p:grpSpPr bwMode="auto">
            <a:xfrm>
              <a:off x="384" y="1248"/>
              <a:ext cx="2544" cy="1219"/>
              <a:chOff x="384" y="1248"/>
              <a:chExt cx="2544" cy="1219"/>
            </a:xfrm>
          </p:grpSpPr>
          <p:sp>
            <p:nvSpPr>
              <p:cNvPr id="1064" name="Text Box 1032"/>
              <p:cNvSpPr txBox="1">
                <a:spLocks noChangeArrowheads="1"/>
              </p:cNvSpPr>
              <p:nvPr/>
            </p:nvSpPr>
            <p:spPr bwMode="auto">
              <a:xfrm>
                <a:off x="2208" y="1824"/>
                <a:ext cx="14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200" b="1" i="1"/>
                  <a:t>E</a:t>
                </a:r>
                <a:endParaRPr lang="el-GR" altLang="el-GR" sz="2200" b="1" i="1"/>
              </a:p>
            </p:txBody>
          </p:sp>
          <p:sp>
            <p:nvSpPr>
              <p:cNvPr id="1065" name="Rectangle 1028"/>
              <p:cNvSpPr>
                <a:spLocks noChangeArrowheads="1"/>
              </p:cNvSpPr>
              <p:nvPr/>
            </p:nvSpPr>
            <p:spPr bwMode="auto">
              <a:xfrm>
                <a:off x="384" y="2016"/>
                <a:ext cx="1968" cy="144"/>
              </a:xfrm>
              <a:prstGeom prst="rect">
                <a:avLst/>
              </a:prstGeom>
              <a:solidFill>
                <a:srgbClr val="996633"/>
              </a:solidFill>
              <a:ln w="9525">
                <a:solidFill>
                  <a:srgbClr val="996633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1066" name="Rectangle 1029"/>
              <p:cNvSpPr>
                <a:spLocks noChangeArrowheads="1"/>
              </p:cNvSpPr>
              <p:nvPr/>
            </p:nvSpPr>
            <p:spPr bwMode="auto">
              <a:xfrm>
                <a:off x="1104" y="1728"/>
                <a:ext cx="48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1067" name="Oval 1036"/>
              <p:cNvSpPr>
                <a:spLocks noChangeArrowheads="1"/>
              </p:cNvSpPr>
              <p:nvPr/>
            </p:nvSpPr>
            <p:spPr bwMode="auto">
              <a:xfrm>
                <a:off x="1296" y="18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1068" name="Text Box 1051"/>
              <p:cNvSpPr txBox="1">
                <a:spLocks noChangeArrowheads="1"/>
              </p:cNvSpPr>
              <p:nvPr/>
            </p:nvSpPr>
            <p:spPr bwMode="auto">
              <a:xfrm>
                <a:off x="816" y="1248"/>
                <a:ext cx="480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200" b="1" i="1"/>
                  <a:t>N=mg</a:t>
                </a:r>
                <a:endParaRPr lang="el-GR" altLang="el-GR" sz="2200" b="1" i="1"/>
              </a:p>
            </p:txBody>
          </p:sp>
          <p:sp>
            <p:nvSpPr>
              <p:cNvPr id="1069" name="Text Box 1052"/>
              <p:cNvSpPr txBox="1">
                <a:spLocks noChangeArrowheads="1"/>
              </p:cNvSpPr>
              <p:nvPr/>
            </p:nvSpPr>
            <p:spPr bwMode="auto">
              <a:xfrm>
                <a:off x="864" y="2256"/>
                <a:ext cx="528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200" b="1" i="1"/>
                  <a:t>w=mg</a:t>
                </a:r>
                <a:endParaRPr lang="el-GR" altLang="el-GR" sz="2200" b="1" i="1"/>
              </a:p>
            </p:txBody>
          </p:sp>
          <p:sp>
            <p:nvSpPr>
              <p:cNvPr id="1070" name="Text Box 1033"/>
              <p:cNvSpPr txBox="1">
                <a:spLocks noChangeArrowheads="1"/>
              </p:cNvSpPr>
              <p:nvPr/>
            </p:nvSpPr>
            <p:spPr bwMode="auto">
              <a:xfrm>
                <a:off x="1152" y="1584"/>
                <a:ext cx="14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200" b="1" i="1"/>
                  <a:t>m</a:t>
                </a:r>
                <a:endParaRPr lang="el-GR" altLang="el-GR" sz="2200" b="1" i="1"/>
              </a:p>
            </p:txBody>
          </p:sp>
          <p:sp>
            <p:nvSpPr>
              <p:cNvPr id="1071" name="Line 1034"/>
              <p:cNvSpPr>
                <a:spLocks noChangeShapeType="1"/>
              </p:cNvSpPr>
              <p:nvPr/>
            </p:nvSpPr>
            <p:spPr bwMode="auto">
              <a:xfrm rot="16200000" flipH="1">
                <a:off x="1056" y="2160"/>
                <a:ext cx="57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72" name="Line 1035"/>
              <p:cNvSpPr>
                <a:spLocks noChangeShapeType="1"/>
              </p:cNvSpPr>
              <p:nvPr/>
            </p:nvSpPr>
            <p:spPr bwMode="auto">
              <a:xfrm rot="5400000" flipH="1" flipV="1">
                <a:off x="1056" y="1584"/>
                <a:ext cx="57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73" name="Line 1071"/>
              <p:cNvSpPr>
                <a:spLocks noChangeShapeType="1"/>
              </p:cNvSpPr>
              <p:nvPr/>
            </p:nvSpPr>
            <p:spPr bwMode="auto">
              <a:xfrm flipV="1">
                <a:off x="2352" y="2112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0000CC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74" name="Text Box 1073"/>
              <p:cNvSpPr txBox="1">
                <a:spLocks noChangeArrowheads="1"/>
              </p:cNvSpPr>
              <p:nvPr/>
            </p:nvSpPr>
            <p:spPr bwMode="auto">
              <a:xfrm>
                <a:off x="2544" y="1824"/>
                <a:ext cx="336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sz="2200" b="1" i="1">
                    <a:solidFill>
                      <a:srgbClr val="0000CC"/>
                    </a:solidFill>
                  </a:rPr>
                  <a:t>υ</a:t>
                </a:r>
                <a:r>
                  <a:rPr lang="en-US" altLang="el-GR" sz="2200" b="1" baseline="-25000">
                    <a:solidFill>
                      <a:srgbClr val="0000CC"/>
                    </a:solidFill>
                  </a:rPr>
                  <a:t>max</a:t>
                </a:r>
                <a:endParaRPr lang="el-GR" altLang="el-GR" sz="2200" b="1" i="1" baseline="-25000">
                  <a:solidFill>
                    <a:srgbClr val="0000CC"/>
                  </a:solidFill>
                </a:endParaRPr>
              </a:p>
            </p:txBody>
          </p:sp>
        </p:grpSp>
      </p:grpSp>
      <p:sp>
        <p:nvSpPr>
          <p:cNvPr id="5173" name="Text Box 1077"/>
          <p:cNvSpPr txBox="1">
            <a:spLocks noChangeArrowheads="1"/>
          </p:cNvSpPr>
          <p:nvPr/>
        </p:nvSpPr>
        <p:spPr bwMode="auto">
          <a:xfrm>
            <a:off x="5029200" y="2590800"/>
            <a:ext cx="4114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2000" b="1" i="1"/>
              <a:t>Η επιφάνεια Ε βρίσκεται στη θέση ισορροπίας και κινείται προς τα δεξιά μαζί με τη μάζα </a:t>
            </a:r>
            <a:r>
              <a:rPr lang="en-US" altLang="el-GR" sz="2000" b="1" i="1"/>
              <a:t>m</a:t>
            </a:r>
            <a:r>
              <a:rPr lang="el-GR" altLang="el-GR" sz="2000" b="1" i="1"/>
              <a:t> με ταχύτητα υ</a:t>
            </a:r>
            <a:r>
              <a:rPr lang="en-US" altLang="el-GR" sz="2000" b="1" baseline="-25000"/>
              <a:t>max</a:t>
            </a:r>
            <a:endParaRPr lang="el-GR" altLang="el-GR" sz="2000" b="1" i="1"/>
          </a:p>
        </p:txBody>
      </p:sp>
      <p:grpSp>
        <p:nvGrpSpPr>
          <p:cNvPr id="4" name="Group 1093"/>
          <p:cNvGrpSpPr>
            <a:grpSpLocks/>
          </p:cNvGrpSpPr>
          <p:nvPr/>
        </p:nvGrpSpPr>
        <p:grpSpPr bwMode="auto">
          <a:xfrm>
            <a:off x="152400" y="3657600"/>
            <a:ext cx="8991600" cy="2620963"/>
            <a:chOff x="96" y="2304"/>
            <a:chExt cx="5664" cy="1651"/>
          </a:xfrm>
        </p:grpSpPr>
        <p:sp>
          <p:nvSpPr>
            <p:cNvPr id="1037" name="Text Box 1063"/>
            <p:cNvSpPr txBox="1">
              <a:spLocks noChangeArrowheads="1"/>
            </p:cNvSpPr>
            <p:nvPr/>
          </p:nvSpPr>
          <p:spPr bwMode="auto">
            <a:xfrm>
              <a:off x="3168" y="2304"/>
              <a:ext cx="2592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sz="2000" b="1" i="1"/>
                <a:t>Η επιφάνεια Ε μαζί με τη μάζα </a:t>
              </a:r>
              <a:r>
                <a:rPr lang="en-US" altLang="el-GR" sz="2000" b="1" i="1"/>
                <a:t>m</a:t>
              </a:r>
              <a:r>
                <a:rPr lang="el-GR" altLang="el-GR" sz="2000" b="1" i="1"/>
                <a:t> βρίσκονται δεξιά από τη θέση ισορροπίας στη θέση </a:t>
              </a:r>
              <a:r>
                <a:rPr lang="en-US" altLang="el-GR" sz="2000" b="1" i="1"/>
                <a:t>x</a:t>
              </a:r>
              <a:r>
                <a:rPr lang="el-GR" altLang="el-GR" sz="2000" b="1" i="1"/>
                <a:t> και κινούνται προς τα δεξιά με ταχύτητα </a:t>
              </a:r>
              <a:r>
                <a:rPr lang="el-GR" altLang="el-GR" sz="2000" b="1" i="1">
                  <a:solidFill>
                    <a:srgbClr val="0000CC"/>
                  </a:solidFill>
                </a:rPr>
                <a:t>υ&lt;υ</a:t>
              </a:r>
              <a:r>
                <a:rPr lang="en-US" altLang="el-GR" sz="2000" b="1" baseline="-25000">
                  <a:solidFill>
                    <a:srgbClr val="0000CC"/>
                  </a:solidFill>
                </a:rPr>
                <a:t>max</a:t>
              </a:r>
              <a:r>
                <a:rPr lang="el-GR" altLang="el-GR" sz="2000" b="1"/>
                <a:t> </a:t>
              </a:r>
              <a:r>
                <a:rPr lang="el-GR" altLang="el-GR" sz="2000" b="1" i="1"/>
                <a:t>και με επιβράδυνση </a:t>
              </a:r>
              <a:r>
                <a:rPr lang="el-GR" altLang="el-GR" sz="2000" b="1" i="1">
                  <a:solidFill>
                    <a:srgbClr val="FF0000"/>
                  </a:solidFill>
                </a:rPr>
                <a:t>α</a:t>
              </a:r>
            </a:p>
          </p:txBody>
        </p:sp>
        <p:grpSp>
          <p:nvGrpSpPr>
            <p:cNvPr id="1038" name="Group 1092"/>
            <p:cNvGrpSpPr>
              <a:grpSpLocks/>
            </p:cNvGrpSpPr>
            <p:nvPr/>
          </p:nvGrpSpPr>
          <p:grpSpPr bwMode="auto">
            <a:xfrm>
              <a:off x="96" y="2544"/>
              <a:ext cx="3072" cy="1411"/>
              <a:chOff x="96" y="2544"/>
              <a:chExt cx="3072" cy="1411"/>
            </a:xfrm>
          </p:grpSpPr>
          <p:grpSp>
            <p:nvGrpSpPr>
              <p:cNvPr id="1039" name="Group 1090"/>
              <p:cNvGrpSpPr>
                <a:grpSpLocks/>
              </p:cNvGrpSpPr>
              <p:nvPr/>
            </p:nvGrpSpPr>
            <p:grpSpPr bwMode="auto">
              <a:xfrm>
                <a:off x="1344" y="3600"/>
                <a:ext cx="480" cy="211"/>
                <a:chOff x="1344" y="3600"/>
                <a:chExt cx="480" cy="211"/>
              </a:xfrm>
            </p:grpSpPr>
            <p:sp>
              <p:nvSpPr>
                <p:cNvPr id="1057" name="Line 1049"/>
                <p:cNvSpPr>
                  <a:spLocks noChangeShapeType="1"/>
                </p:cNvSpPr>
                <p:nvPr/>
              </p:nvSpPr>
              <p:spPr bwMode="auto">
                <a:xfrm>
                  <a:off x="1344" y="3600"/>
                  <a:ext cx="48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058" name="Text Box 1050"/>
                <p:cNvSpPr txBox="1">
                  <a:spLocks noChangeArrowheads="1"/>
                </p:cNvSpPr>
                <p:nvPr/>
              </p:nvSpPr>
              <p:spPr bwMode="auto">
                <a:xfrm>
                  <a:off x="1488" y="3600"/>
                  <a:ext cx="192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sz="2200" b="1" i="1"/>
                    <a:t>x</a:t>
                  </a:r>
                  <a:endParaRPr lang="el-GR" altLang="el-GR" sz="2200" b="1" i="1"/>
                </a:p>
              </p:txBody>
            </p:sp>
          </p:grpSp>
          <p:grpSp>
            <p:nvGrpSpPr>
              <p:cNvPr id="1040" name="Group 1091"/>
              <p:cNvGrpSpPr>
                <a:grpSpLocks/>
              </p:cNvGrpSpPr>
              <p:nvPr/>
            </p:nvGrpSpPr>
            <p:grpSpPr bwMode="auto">
              <a:xfrm>
                <a:off x="96" y="2544"/>
                <a:ext cx="3072" cy="1411"/>
                <a:chOff x="96" y="2544"/>
                <a:chExt cx="3072" cy="1411"/>
              </a:xfrm>
            </p:grpSpPr>
            <p:sp>
              <p:nvSpPr>
                <p:cNvPr id="1041" name="Text Box 1054"/>
                <p:cNvSpPr txBox="1">
                  <a:spLocks noChangeArrowheads="1"/>
                </p:cNvSpPr>
                <p:nvPr/>
              </p:nvSpPr>
              <p:spPr bwMode="auto">
                <a:xfrm>
                  <a:off x="1872" y="3744"/>
                  <a:ext cx="528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sz="2200" b="1" i="1">
                      <a:solidFill>
                        <a:srgbClr val="FF0000"/>
                      </a:solidFill>
                    </a:rPr>
                    <a:t>w=mg</a:t>
                  </a:r>
                  <a:endParaRPr lang="el-GR" altLang="el-GR" sz="2200" b="1" i="1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1042" name="Group 1088"/>
                <p:cNvGrpSpPr>
                  <a:grpSpLocks/>
                </p:cNvGrpSpPr>
                <p:nvPr/>
              </p:nvGrpSpPr>
              <p:grpSpPr bwMode="auto">
                <a:xfrm>
                  <a:off x="96" y="2544"/>
                  <a:ext cx="3072" cy="1304"/>
                  <a:chOff x="96" y="2544"/>
                  <a:chExt cx="3072" cy="1304"/>
                </a:xfrm>
              </p:grpSpPr>
              <p:sp>
                <p:nvSpPr>
                  <p:cNvPr id="1043" name="Line 1041"/>
                  <p:cNvSpPr>
                    <a:spLocks noChangeShapeType="1"/>
                  </p:cNvSpPr>
                  <p:nvPr/>
                </p:nvSpPr>
                <p:spPr bwMode="auto">
                  <a:xfrm>
                    <a:off x="96" y="2976"/>
                    <a:ext cx="384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044" name="Text Box 10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6" y="3072"/>
                    <a:ext cx="528" cy="2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l-GR" sz="2200" b="1" i="1"/>
                      <a:t>f=2 Hz</a:t>
                    </a:r>
                    <a:endParaRPr lang="el-GR" altLang="el-GR" sz="2200" b="1" i="1"/>
                  </a:p>
                </p:txBody>
              </p:sp>
              <p:graphicFrame>
                <p:nvGraphicFramePr>
                  <p:cNvPr id="1031" name="Object 1058"/>
                  <p:cNvGraphicFramePr>
                    <a:graphicFrameLocks noChangeAspect="1"/>
                  </p:cNvGraphicFramePr>
                  <p:nvPr/>
                </p:nvGraphicFramePr>
                <p:xfrm>
                  <a:off x="1344" y="2928"/>
                  <a:ext cx="224" cy="288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122" name="Εξίσωση" r:id="rId13" imgW="177480" imgH="228600" progId="Equation.3">
                          <p:embed/>
                        </p:oleObj>
                      </mc:Choice>
                      <mc:Fallback>
                        <p:oleObj name="Εξίσωση" r:id="rId13" imgW="177480" imgH="228600" progId="Equation.3">
                          <p:embed/>
                          <p:pic>
                            <p:nvPicPr>
                              <p:cNvPr id="0" name="Object 1058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4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1344" y="2928"/>
                                <a:ext cx="224" cy="288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pSp>
                <p:nvGrpSpPr>
                  <p:cNvPr id="1045" name="Group 1084"/>
                  <p:cNvGrpSpPr>
                    <a:grpSpLocks/>
                  </p:cNvGrpSpPr>
                  <p:nvPr/>
                </p:nvGrpSpPr>
                <p:grpSpPr bwMode="auto">
                  <a:xfrm>
                    <a:off x="864" y="2544"/>
                    <a:ext cx="2304" cy="960"/>
                    <a:chOff x="864" y="2736"/>
                    <a:chExt cx="2304" cy="960"/>
                  </a:xfrm>
                </p:grpSpPr>
                <p:sp>
                  <p:nvSpPr>
                    <p:cNvPr id="1050" name="Rectangle 10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552"/>
                      <a:ext cx="1968" cy="144"/>
                    </a:xfrm>
                    <a:prstGeom prst="rect">
                      <a:avLst/>
                    </a:prstGeom>
                    <a:solidFill>
                      <a:srgbClr val="996633"/>
                    </a:solidFill>
                    <a:ln w="9525">
                      <a:solidFill>
                        <a:srgbClr val="996633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/>
                      <a:endParaRPr lang="el-GR" altLang="el-GR"/>
                    </a:p>
                  </p:txBody>
                </p:sp>
                <p:sp>
                  <p:nvSpPr>
                    <p:cNvPr id="1051" name="Rectangle 10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4" y="3264"/>
                      <a:ext cx="480" cy="288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/>
                      <a:endParaRPr lang="el-GR" altLang="el-GR"/>
                    </a:p>
                  </p:txBody>
                </p:sp>
                <p:sp>
                  <p:nvSpPr>
                    <p:cNvPr id="1052" name="Text Box 104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88" y="3360"/>
                      <a:ext cx="144" cy="21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l-GR" sz="2200" b="1" i="1"/>
                        <a:t>E</a:t>
                      </a:r>
                      <a:endParaRPr lang="el-GR" altLang="el-GR" sz="2200" b="1" i="1"/>
                    </a:p>
                  </p:txBody>
                </p:sp>
                <p:sp>
                  <p:nvSpPr>
                    <p:cNvPr id="1053" name="Text Box 104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32" y="3120"/>
                      <a:ext cx="144" cy="21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l-GR" sz="2200" b="1" i="1"/>
                        <a:t>m</a:t>
                      </a:r>
                      <a:endParaRPr lang="el-GR" altLang="el-GR" sz="2200" b="1" i="1"/>
                    </a:p>
                  </p:txBody>
                </p:sp>
                <p:sp>
                  <p:nvSpPr>
                    <p:cNvPr id="1054" name="Text Box 105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920" y="2736"/>
                      <a:ext cx="480" cy="21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el-GR" sz="2200" b="1" i="1">
                          <a:solidFill>
                            <a:srgbClr val="FF0000"/>
                          </a:solidFill>
                        </a:rPr>
                        <a:t>N=mg</a:t>
                      </a:r>
                      <a:endParaRPr lang="el-GR" altLang="el-GR" sz="2200" b="1" i="1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1055" name="Line 107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32" y="3648"/>
                      <a:ext cx="336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00CC"/>
                      </a:solidFill>
                      <a:round/>
                      <a:headEnd/>
                      <a:tailEnd type="triangle" w="sm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056" name="Text Box 107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24" y="3408"/>
                      <a:ext cx="96" cy="21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l-GR" altLang="el-GR" sz="2200" b="1" i="1">
                          <a:solidFill>
                            <a:srgbClr val="0000CC"/>
                          </a:solidFill>
                        </a:rPr>
                        <a:t>υ</a:t>
                      </a:r>
                      <a:endParaRPr lang="el-GR" altLang="el-GR" sz="2200" b="1" i="1" baseline="-25000">
                        <a:solidFill>
                          <a:srgbClr val="0000CC"/>
                        </a:solidFill>
                      </a:endParaRPr>
                    </a:p>
                  </p:txBody>
                </p:sp>
              </p:grpSp>
              <p:sp>
                <p:nvSpPr>
                  <p:cNvPr id="1046" name="Line 1055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488" y="3216"/>
                    <a:ext cx="336" cy="0"/>
                  </a:xfrm>
                  <a:prstGeom prst="line">
                    <a:avLst/>
                  </a:prstGeom>
                  <a:noFill/>
                  <a:ln w="57150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047" name="Oval 1046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68"/>
                    <a:ext cx="96" cy="96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1048" name="Line 1045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1536" y="3560"/>
                    <a:ext cx="576" cy="0"/>
                  </a:xfrm>
                  <a:prstGeom prst="line">
                    <a:avLst/>
                  </a:prstGeom>
                  <a:noFill/>
                  <a:ln w="57150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049" name="Line 1047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536" y="2880"/>
                    <a:ext cx="576" cy="0"/>
                  </a:xfrm>
                  <a:prstGeom prst="line">
                    <a:avLst/>
                  </a:prstGeom>
                  <a:noFill/>
                  <a:ln w="57150">
                    <a:solidFill>
                      <a:srgbClr val="FF00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</p:grpSp>
      </p:grpSp>
      <p:sp>
        <p:nvSpPr>
          <p:cNvPr id="5181" name="Text Box 1085"/>
          <p:cNvSpPr txBox="1">
            <a:spLocks noChangeArrowheads="1"/>
          </p:cNvSpPr>
          <p:nvPr/>
        </p:nvSpPr>
        <p:spPr bwMode="auto">
          <a:xfrm>
            <a:off x="5029200" y="5410200"/>
            <a:ext cx="4114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2000" b="1" i="1"/>
              <a:t>Η μοναδική δύναμη που επιβραδύνει τη μάζα </a:t>
            </a:r>
            <a:r>
              <a:rPr lang="en-US" altLang="el-GR" sz="2000" b="1" i="1"/>
              <a:t>m</a:t>
            </a:r>
            <a:r>
              <a:rPr lang="el-GR" altLang="el-GR" sz="2000" b="1" i="1"/>
              <a:t> είναι η στατική τριβή ολίσθησης </a:t>
            </a:r>
            <a:r>
              <a:rPr lang="en-US" altLang="el-GR" sz="2000" b="1" i="1"/>
              <a:t>f</a:t>
            </a:r>
            <a:r>
              <a:rPr lang="en-US" altLang="el-GR" sz="2000" b="1" i="1" baseline="-25000"/>
              <a:t>s</a:t>
            </a:r>
            <a:endParaRPr lang="el-GR" altLang="el-GR" sz="2000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3" grpId="0" build="p" autoUpdateAnimBg="0"/>
      <p:bldP spid="518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29200" y="5257800"/>
          <a:ext cx="1828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" name="Εξίσωση" r:id="rId3" imgW="914400" imgH="253800" progId="Equation.3">
                  <p:embed/>
                </p:oleObj>
              </mc:Choice>
              <mc:Fallback>
                <p:oleObj name="Εξίσωση" r:id="rId3" imgW="914400" imgH="253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257800"/>
                        <a:ext cx="1828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b="1">
                <a:solidFill>
                  <a:schemeClr val="tx2"/>
                </a:solidFill>
              </a:rPr>
              <a:t>ΑΣΚΗΣΗ 1</a:t>
            </a:r>
          </a:p>
        </p:txBody>
      </p:sp>
      <p:grpSp>
        <p:nvGrpSpPr>
          <p:cNvPr id="2060" name="Group 68"/>
          <p:cNvGrpSpPr>
            <a:grpSpLocks/>
          </p:cNvGrpSpPr>
          <p:nvPr/>
        </p:nvGrpSpPr>
        <p:grpSpPr bwMode="auto">
          <a:xfrm>
            <a:off x="152400" y="533400"/>
            <a:ext cx="8991600" cy="6324600"/>
            <a:chOff x="96" y="336"/>
            <a:chExt cx="5664" cy="3984"/>
          </a:xfrm>
        </p:grpSpPr>
        <p:graphicFrame>
          <p:nvGraphicFramePr>
            <p:cNvPr id="2055" name="Object 10"/>
            <p:cNvGraphicFramePr>
              <a:graphicFrameLocks noChangeAspect="1"/>
            </p:cNvGraphicFramePr>
            <p:nvPr/>
          </p:nvGraphicFramePr>
          <p:xfrm>
            <a:off x="2736" y="1200"/>
            <a:ext cx="1776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7" name="Εξίσωση" r:id="rId5" imgW="1333440" imgH="279360" progId="Equation.3">
                    <p:embed/>
                  </p:oleObj>
                </mc:Choice>
                <mc:Fallback>
                  <p:oleObj name="Εξίσωση" r:id="rId5" imgW="1333440" imgH="27936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6" y="1200"/>
                          <a:ext cx="1776" cy="3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84" name="Group 66"/>
            <p:cNvGrpSpPr>
              <a:grpSpLocks/>
            </p:cNvGrpSpPr>
            <p:nvPr/>
          </p:nvGrpSpPr>
          <p:grpSpPr bwMode="auto">
            <a:xfrm>
              <a:off x="96" y="336"/>
              <a:ext cx="5664" cy="3984"/>
              <a:chOff x="96" y="336"/>
              <a:chExt cx="5664" cy="3984"/>
            </a:xfrm>
          </p:grpSpPr>
          <p:graphicFrame>
            <p:nvGraphicFramePr>
              <p:cNvPr id="2056" name="Object 3"/>
              <p:cNvGraphicFramePr>
                <a:graphicFrameLocks noChangeAspect="1"/>
              </p:cNvGraphicFramePr>
              <p:nvPr/>
            </p:nvGraphicFramePr>
            <p:xfrm>
              <a:off x="144" y="336"/>
              <a:ext cx="1200" cy="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68" name="Εξίσωση" r:id="rId7" imgW="888840" imgH="203040" progId="Equation.3">
                      <p:embed/>
                    </p:oleObj>
                  </mc:Choice>
                  <mc:Fallback>
                    <p:oleObj name="Εξίσωση" r:id="rId7" imgW="888840" imgH="203040" progId="Equation.3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4" y="336"/>
                            <a:ext cx="1200" cy="27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057" name="Object 8"/>
              <p:cNvGraphicFramePr>
                <a:graphicFrameLocks noChangeAspect="1"/>
              </p:cNvGraphicFramePr>
              <p:nvPr/>
            </p:nvGraphicFramePr>
            <p:xfrm>
              <a:off x="144" y="672"/>
              <a:ext cx="2256" cy="4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69" name="Εξίσωση" r:id="rId9" imgW="1688760" imgH="355320" progId="Equation.3">
                      <p:embed/>
                    </p:oleObj>
                  </mc:Choice>
                  <mc:Fallback>
                    <p:oleObj name="Εξίσωση" r:id="rId9" imgW="1688760" imgH="355320" progId="Equation.3">
                      <p:embed/>
                      <p:pic>
                        <p:nvPicPr>
                          <p:cNvPr id="0" name="Object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4" y="672"/>
                            <a:ext cx="2256" cy="47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058" name="Object 9"/>
              <p:cNvGraphicFramePr>
                <a:graphicFrameLocks noChangeAspect="1"/>
              </p:cNvGraphicFramePr>
              <p:nvPr/>
            </p:nvGraphicFramePr>
            <p:xfrm>
              <a:off x="2736" y="672"/>
              <a:ext cx="1920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70" name="Εξίσωση" r:id="rId11" imgW="1422360" imgH="355320" progId="Equation.3">
                      <p:embed/>
                    </p:oleObj>
                  </mc:Choice>
                  <mc:Fallback>
                    <p:oleObj name="Εξίσωση" r:id="rId11" imgW="1422360" imgH="355320" progId="Equation.3">
                      <p:embed/>
                      <p:pic>
                        <p:nvPicPr>
                          <p:cNvPr id="0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36" y="672"/>
                            <a:ext cx="1920" cy="48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2085" name="Group 13"/>
              <p:cNvGrpSpPr>
                <a:grpSpLocks/>
              </p:cNvGrpSpPr>
              <p:nvPr/>
            </p:nvGrpSpPr>
            <p:grpSpPr bwMode="auto">
              <a:xfrm>
                <a:off x="96" y="1152"/>
                <a:ext cx="2832" cy="3168"/>
                <a:chOff x="96" y="1152"/>
                <a:chExt cx="2832" cy="3168"/>
              </a:xfrm>
            </p:grpSpPr>
            <p:sp>
              <p:nvSpPr>
                <p:cNvPr id="2087" name="Line 14"/>
                <p:cNvSpPr>
                  <a:spLocks noChangeShapeType="1"/>
                </p:cNvSpPr>
                <p:nvPr/>
              </p:nvSpPr>
              <p:spPr bwMode="auto">
                <a:xfrm>
                  <a:off x="96" y="1680"/>
                  <a:ext cx="384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088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96" y="1728"/>
                  <a:ext cx="528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sz="2200" b="1" i="1"/>
                    <a:t>f=2 Hz</a:t>
                  </a:r>
                  <a:endParaRPr lang="el-GR" altLang="el-GR" sz="2200" b="1" i="1"/>
                </a:p>
              </p:txBody>
            </p:sp>
            <p:sp>
              <p:nvSpPr>
                <p:cNvPr id="2089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720" y="4109"/>
                  <a:ext cx="1296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l-GR" altLang="el-GR" sz="2200" b="1" i="1"/>
                    <a:t>θέση ισορροπίας</a:t>
                  </a:r>
                </a:p>
              </p:txBody>
            </p:sp>
            <p:sp>
              <p:nvSpPr>
                <p:cNvPr id="2090" name="Line 17"/>
                <p:cNvSpPr>
                  <a:spLocks noChangeShapeType="1"/>
                </p:cNvSpPr>
                <p:nvPr/>
              </p:nvSpPr>
              <p:spPr bwMode="auto">
                <a:xfrm>
                  <a:off x="1344" y="1152"/>
                  <a:ext cx="0" cy="29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grpSp>
              <p:nvGrpSpPr>
                <p:cNvPr id="2091" name="Group 18"/>
                <p:cNvGrpSpPr>
                  <a:grpSpLocks/>
                </p:cNvGrpSpPr>
                <p:nvPr/>
              </p:nvGrpSpPr>
              <p:grpSpPr bwMode="auto">
                <a:xfrm>
                  <a:off x="384" y="1248"/>
                  <a:ext cx="2544" cy="1219"/>
                  <a:chOff x="384" y="1248"/>
                  <a:chExt cx="2544" cy="1219"/>
                </a:xfrm>
              </p:grpSpPr>
              <p:sp>
                <p:nvSpPr>
                  <p:cNvPr id="2092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824"/>
                    <a:ext cx="144" cy="2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l-GR" sz="2200" b="1" i="1"/>
                      <a:t>E</a:t>
                    </a:r>
                    <a:endParaRPr lang="el-GR" altLang="el-GR" sz="2200" b="1" i="1"/>
                  </a:p>
                </p:txBody>
              </p:sp>
              <p:sp>
                <p:nvSpPr>
                  <p:cNvPr id="2093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384" y="2016"/>
                    <a:ext cx="1968" cy="144"/>
                  </a:xfrm>
                  <a:prstGeom prst="rect">
                    <a:avLst/>
                  </a:prstGeom>
                  <a:solidFill>
                    <a:srgbClr val="996633"/>
                  </a:solidFill>
                  <a:ln w="9525">
                    <a:solidFill>
                      <a:srgbClr val="996633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2094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1104" y="1728"/>
                    <a:ext cx="480" cy="288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2095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1824"/>
                    <a:ext cx="96" cy="96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2096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16" y="1248"/>
                    <a:ext cx="480" cy="2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l-GR" sz="2200" b="1" i="1"/>
                      <a:t>N=mg</a:t>
                    </a:r>
                    <a:endParaRPr lang="el-GR" altLang="el-GR" sz="2200" b="1" i="1"/>
                  </a:p>
                </p:txBody>
              </p:sp>
              <p:sp>
                <p:nvSpPr>
                  <p:cNvPr id="2097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4" y="2256"/>
                    <a:ext cx="528" cy="2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l-GR" sz="2200" b="1" i="1"/>
                      <a:t>w=mg</a:t>
                    </a:r>
                    <a:endParaRPr lang="el-GR" altLang="el-GR" sz="2200" b="1" i="1"/>
                  </a:p>
                </p:txBody>
              </p:sp>
              <p:sp>
                <p:nvSpPr>
                  <p:cNvPr id="2098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52" y="1584"/>
                    <a:ext cx="144" cy="2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l-GR" sz="2200" b="1" i="1"/>
                      <a:t>m</a:t>
                    </a:r>
                    <a:endParaRPr lang="el-GR" altLang="el-GR" sz="2200" b="1" i="1"/>
                  </a:p>
                </p:txBody>
              </p:sp>
              <p:sp>
                <p:nvSpPr>
                  <p:cNvPr id="2099" name="Line 26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1056" y="2160"/>
                    <a:ext cx="57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100" name="Line 27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056" y="1584"/>
                    <a:ext cx="57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101" name="Line 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52" y="2112"/>
                    <a:ext cx="576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CC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102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44" y="1824"/>
                    <a:ext cx="336" cy="2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l-GR" altLang="el-GR" sz="2200" b="1" i="1">
                        <a:solidFill>
                          <a:srgbClr val="0000CC"/>
                        </a:solidFill>
                      </a:rPr>
                      <a:t>υ</a:t>
                    </a:r>
                    <a:r>
                      <a:rPr lang="en-US" altLang="el-GR" sz="2200" b="1" baseline="-25000">
                        <a:solidFill>
                          <a:srgbClr val="0000CC"/>
                        </a:solidFill>
                      </a:rPr>
                      <a:t>max</a:t>
                    </a:r>
                    <a:endParaRPr lang="el-GR" altLang="el-GR" sz="2200" b="1" i="1" baseline="-25000">
                      <a:solidFill>
                        <a:srgbClr val="0000CC"/>
                      </a:solidFill>
                    </a:endParaRPr>
                  </a:p>
                </p:txBody>
              </p:sp>
            </p:grpSp>
          </p:grpSp>
          <p:sp>
            <p:nvSpPr>
              <p:cNvPr id="2086" name="Text Box 30"/>
              <p:cNvSpPr txBox="1">
                <a:spLocks noChangeArrowheads="1"/>
              </p:cNvSpPr>
              <p:nvPr/>
            </p:nvSpPr>
            <p:spPr bwMode="auto">
              <a:xfrm>
                <a:off x="3168" y="1632"/>
                <a:ext cx="2592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altLang="el-GR" sz="2000" b="1" i="1"/>
                  <a:t>Η επιφάνεια Ε βρίσκεται στη θέση ισορροπίας και κινείται προς τα δεξιά μαζί με τη μάζα </a:t>
                </a:r>
                <a:r>
                  <a:rPr lang="en-US" altLang="el-GR" sz="2000" b="1" i="1"/>
                  <a:t>m</a:t>
                </a:r>
                <a:r>
                  <a:rPr lang="el-GR" altLang="el-GR" sz="2000" b="1" i="1"/>
                  <a:t> με ταχύτητα υ</a:t>
                </a:r>
                <a:r>
                  <a:rPr lang="en-US" altLang="el-GR" sz="2000" b="1" baseline="-25000"/>
                  <a:t>max</a:t>
                </a:r>
                <a:endParaRPr lang="el-GR" altLang="el-GR" sz="2000" b="1" i="1"/>
              </a:p>
            </p:txBody>
          </p:sp>
        </p:grpSp>
      </p:grp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5029200" y="3657600"/>
            <a:ext cx="4114800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360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2000" b="1" i="1"/>
              <a:t>Η επιφάνεια Ε μαζί με τη μάζα </a:t>
            </a:r>
            <a:r>
              <a:rPr lang="en-US" altLang="el-GR" sz="2000" b="1" i="1"/>
              <a:t>m</a:t>
            </a:r>
            <a:r>
              <a:rPr lang="el-GR" altLang="el-GR" sz="2000" b="1" i="1"/>
              <a:t> βρίσκονται δεξιά στη μέγιστη απόσταση Α από τη θέση ισορροπίας όπου η ταχύτητα </a:t>
            </a:r>
            <a:r>
              <a:rPr lang="el-GR" altLang="el-GR" sz="2000" b="1" i="1">
                <a:solidFill>
                  <a:srgbClr val="0000CC"/>
                </a:solidFill>
              </a:rPr>
              <a:t>υ=0</a:t>
            </a:r>
            <a:r>
              <a:rPr lang="el-GR" altLang="el-GR" sz="2000" b="1"/>
              <a:t> </a:t>
            </a:r>
            <a:r>
              <a:rPr lang="el-GR" altLang="el-GR" sz="2000" b="1" i="1"/>
              <a:t>και η επιβράδυνση </a:t>
            </a:r>
            <a:r>
              <a:rPr lang="el-GR" altLang="el-GR" sz="2000" b="1" i="1">
                <a:solidFill>
                  <a:srgbClr val="FF0000"/>
                </a:solidFill>
              </a:rPr>
              <a:t>α=α</a:t>
            </a:r>
            <a:r>
              <a:rPr lang="en-US" altLang="el-GR" sz="2000" b="1" baseline="-25000">
                <a:solidFill>
                  <a:srgbClr val="FF0000"/>
                </a:solidFill>
              </a:rPr>
              <a:t>max</a:t>
            </a:r>
            <a:endParaRPr lang="el-GR" altLang="el-GR" sz="2000" b="1" i="1">
              <a:solidFill>
                <a:srgbClr val="FF0000"/>
              </a:solidFill>
            </a:endParaRPr>
          </a:p>
        </p:txBody>
      </p:sp>
      <p:grpSp>
        <p:nvGrpSpPr>
          <p:cNvPr id="2062" name="Group 67"/>
          <p:cNvGrpSpPr>
            <a:grpSpLocks/>
          </p:cNvGrpSpPr>
          <p:nvPr/>
        </p:nvGrpSpPr>
        <p:grpSpPr bwMode="auto">
          <a:xfrm>
            <a:off x="381000" y="4038600"/>
            <a:ext cx="4343400" cy="2239963"/>
            <a:chOff x="240" y="2544"/>
            <a:chExt cx="2736" cy="1411"/>
          </a:xfrm>
        </p:grpSpPr>
        <p:sp>
          <p:nvSpPr>
            <p:cNvPr id="2067" name="Text Box 42"/>
            <p:cNvSpPr txBox="1">
              <a:spLocks noChangeArrowheads="1"/>
            </p:cNvSpPr>
            <p:nvPr/>
          </p:nvSpPr>
          <p:spPr bwMode="auto">
            <a:xfrm>
              <a:off x="2640" y="3552"/>
              <a:ext cx="336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sz="2200" b="1" i="1">
                  <a:solidFill>
                    <a:srgbClr val="0000CC"/>
                  </a:solidFill>
                </a:rPr>
                <a:t>υ</a:t>
              </a:r>
              <a:r>
                <a:rPr lang="en-US" altLang="el-GR" sz="2200" b="1" i="1">
                  <a:solidFill>
                    <a:srgbClr val="0000CC"/>
                  </a:solidFill>
                </a:rPr>
                <a:t>=0</a:t>
              </a:r>
              <a:endParaRPr lang="el-GR" altLang="el-GR" sz="2200" b="1" i="1" baseline="-25000">
                <a:solidFill>
                  <a:srgbClr val="0000CC"/>
                </a:solidFill>
              </a:endParaRPr>
            </a:p>
          </p:txBody>
        </p:sp>
        <p:grpSp>
          <p:nvGrpSpPr>
            <p:cNvPr id="2068" name="Group 62"/>
            <p:cNvGrpSpPr>
              <a:grpSpLocks/>
            </p:cNvGrpSpPr>
            <p:nvPr/>
          </p:nvGrpSpPr>
          <p:grpSpPr bwMode="auto">
            <a:xfrm>
              <a:off x="240" y="2544"/>
              <a:ext cx="2736" cy="1411"/>
              <a:chOff x="240" y="2544"/>
              <a:chExt cx="2736" cy="1411"/>
            </a:xfrm>
          </p:grpSpPr>
          <p:sp>
            <p:nvSpPr>
              <p:cNvPr id="2069" name="Line 5"/>
              <p:cNvSpPr>
                <a:spLocks noChangeShapeType="1"/>
              </p:cNvSpPr>
              <p:nvPr/>
            </p:nvSpPr>
            <p:spPr bwMode="auto">
              <a:xfrm>
                <a:off x="1344" y="3600"/>
                <a:ext cx="62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070" name="Text Box 6"/>
              <p:cNvSpPr txBox="1">
                <a:spLocks noChangeArrowheads="1"/>
              </p:cNvSpPr>
              <p:nvPr/>
            </p:nvSpPr>
            <p:spPr bwMode="auto">
              <a:xfrm>
                <a:off x="1488" y="3600"/>
                <a:ext cx="336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200" b="1" i="1"/>
                  <a:t>x</a:t>
                </a:r>
                <a:r>
                  <a:rPr lang="el-GR" altLang="el-GR" sz="2200" b="1" i="1"/>
                  <a:t>=Α</a:t>
                </a:r>
              </a:p>
            </p:txBody>
          </p:sp>
          <p:sp>
            <p:nvSpPr>
              <p:cNvPr id="2071" name="Text Box 7"/>
              <p:cNvSpPr txBox="1">
                <a:spLocks noChangeArrowheads="1"/>
              </p:cNvSpPr>
              <p:nvPr/>
            </p:nvSpPr>
            <p:spPr bwMode="auto">
              <a:xfrm>
                <a:off x="1872" y="3744"/>
                <a:ext cx="528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200" b="1" i="1">
                    <a:solidFill>
                      <a:srgbClr val="FF0000"/>
                    </a:solidFill>
                  </a:rPr>
                  <a:t>w=mg</a:t>
                </a:r>
                <a:endParaRPr lang="el-GR" altLang="el-GR" sz="2200" b="1" i="1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2072" name="Group 51"/>
              <p:cNvGrpSpPr>
                <a:grpSpLocks/>
              </p:cNvGrpSpPr>
              <p:nvPr/>
            </p:nvGrpSpPr>
            <p:grpSpPr bwMode="auto">
              <a:xfrm>
                <a:off x="1008" y="2544"/>
                <a:ext cx="1968" cy="960"/>
                <a:chOff x="1008" y="2544"/>
                <a:chExt cx="1968" cy="960"/>
              </a:xfrm>
            </p:grpSpPr>
            <p:sp>
              <p:nvSpPr>
                <p:cNvPr id="2079" name="Rectangle 36"/>
                <p:cNvSpPr>
                  <a:spLocks noChangeArrowheads="1"/>
                </p:cNvSpPr>
                <p:nvPr/>
              </p:nvSpPr>
              <p:spPr bwMode="auto">
                <a:xfrm>
                  <a:off x="1008" y="3360"/>
                  <a:ext cx="1968" cy="144"/>
                </a:xfrm>
                <a:prstGeom prst="rect">
                  <a:avLst/>
                </a:prstGeom>
                <a:solidFill>
                  <a:srgbClr val="996633"/>
                </a:solidFill>
                <a:ln w="9525">
                  <a:solidFill>
                    <a:srgbClr val="9966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080" name="Rectangle 37"/>
                <p:cNvSpPr>
                  <a:spLocks noChangeArrowheads="1"/>
                </p:cNvSpPr>
                <p:nvPr/>
              </p:nvSpPr>
              <p:spPr bwMode="auto">
                <a:xfrm>
                  <a:off x="1728" y="3072"/>
                  <a:ext cx="480" cy="28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081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832" y="3168"/>
                  <a:ext cx="144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sz="2200" b="1" i="1"/>
                    <a:t>E</a:t>
                  </a:r>
                  <a:endParaRPr lang="el-GR" altLang="el-GR" sz="2200" b="1" i="1"/>
                </a:p>
              </p:txBody>
            </p:sp>
            <p:sp>
              <p:nvSpPr>
                <p:cNvPr id="2082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776" y="2928"/>
                  <a:ext cx="144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sz="2200" b="1" i="1"/>
                    <a:t>m</a:t>
                  </a:r>
                  <a:endParaRPr lang="el-GR" altLang="el-GR" sz="2200" b="1" i="1"/>
                </a:p>
              </p:txBody>
            </p:sp>
            <p:sp>
              <p:nvSpPr>
                <p:cNvPr id="2083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2064" y="2544"/>
                  <a:ext cx="480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sz="2200" b="1" i="1">
                      <a:solidFill>
                        <a:srgbClr val="FF0000"/>
                      </a:solidFill>
                    </a:rPr>
                    <a:t>N=mg</a:t>
                  </a:r>
                  <a:endParaRPr lang="el-GR" altLang="el-GR" sz="2200" b="1" i="1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2073" name="Line 32"/>
              <p:cNvSpPr>
                <a:spLocks noChangeShapeType="1"/>
              </p:cNvSpPr>
              <p:nvPr/>
            </p:nvSpPr>
            <p:spPr bwMode="auto">
              <a:xfrm>
                <a:off x="240" y="2976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074" name="Text Box 33"/>
              <p:cNvSpPr txBox="1">
                <a:spLocks noChangeArrowheads="1"/>
              </p:cNvSpPr>
              <p:nvPr/>
            </p:nvSpPr>
            <p:spPr bwMode="auto">
              <a:xfrm>
                <a:off x="240" y="3072"/>
                <a:ext cx="528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200" b="1" i="1"/>
                  <a:t>f=2 Hz</a:t>
                </a:r>
                <a:endParaRPr lang="el-GR" altLang="el-GR" sz="2200" b="1" i="1"/>
              </a:p>
            </p:txBody>
          </p:sp>
          <p:graphicFrame>
            <p:nvGraphicFramePr>
              <p:cNvPr id="2054" name="Object 34"/>
              <p:cNvGraphicFramePr>
                <a:graphicFrameLocks noChangeAspect="1"/>
              </p:cNvGraphicFramePr>
              <p:nvPr/>
            </p:nvGraphicFramePr>
            <p:xfrm>
              <a:off x="1296" y="2880"/>
              <a:ext cx="464" cy="3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71" name="Εξίσωση" r:id="rId13" imgW="368280" imgH="253800" progId="Equation.3">
                      <p:embed/>
                    </p:oleObj>
                  </mc:Choice>
                  <mc:Fallback>
                    <p:oleObj name="Εξίσωση" r:id="rId13" imgW="368280" imgH="253800" progId="Equation.3">
                      <p:embed/>
                      <p:pic>
                        <p:nvPicPr>
                          <p:cNvPr id="0" name="Object 3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96" y="2880"/>
                            <a:ext cx="464" cy="32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75" name="Line 43"/>
              <p:cNvSpPr>
                <a:spLocks noChangeShapeType="1"/>
              </p:cNvSpPr>
              <p:nvPr/>
            </p:nvSpPr>
            <p:spPr bwMode="auto">
              <a:xfrm flipH="1" flipV="1">
                <a:off x="1488" y="3216"/>
                <a:ext cx="48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076" name="Oval 44"/>
              <p:cNvSpPr>
                <a:spLocks noChangeArrowheads="1"/>
              </p:cNvSpPr>
              <p:nvPr/>
            </p:nvSpPr>
            <p:spPr bwMode="auto">
              <a:xfrm>
                <a:off x="1920" y="316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077" name="Line 45"/>
              <p:cNvSpPr>
                <a:spLocks noChangeShapeType="1"/>
              </p:cNvSpPr>
              <p:nvPr/>
            </p:nvSpPr>
            <p:spPr bwMode="auto">
              <a:xfrm rot="16200000" flipH="1">
                <a:off x="1680" y="3560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078" name="Line 46"/>
              <p:cNvSpPr>
                <a:spLocks noChangeShapeType="1"/>
              </p:cNvSpPr>
              <p:nvPr/>
            </p:nvSpPr>
            <p:spPr bwMode="auto">
              <a:xfrm rot="5400000" flipH="1" flipV="1">
                <a:off x="1680" y="2880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aphicFrame>
        <p:nvGraphicFramePr>
          <p:cNvPr id="13364" name="Object 52"/>
          <p:cNvGraphicFramePr>
            <a:graphicFrameLocks noChangeAspect="1"/>
          </p:cNvGraphicFramePr>
          <p:nvPr/>
        </p:nvGraphicFramePr>
        <p:xfrm>
          <a:off x="5029200" y="5715000"/>
          <a:ext cx="2641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" name="Εξίσωση" r:id="rId15" imgW="1320480" imgH="253800" progId="Equation.3">
                  <p:embed/>
                </p:oleObj>
              </mc:Choice>
              <mc:Fallback>
                <p:oleObj name="Εξίσωση" r:id="rId15" imgW="1320480" imgH="25380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715000"/>
                        <a:ext cx="2641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55"/>
          <p:cNvGrpSpPr>
            <a:grpSpLocks/>
          </p:cNvGrpSpPr>
          <p:nvPr/>
        </p:nvGrpSpPr>
        <p:grpSpPr bwMode="auto">
          <a:xfrm>
            <a:off x="4267200" y="1828800"/>
            <a:ext cx="3048000" cy="3657600"/>
            <a:chOff x="2688" y="1152"/>
            <a:chExt cx="1920" cy="2208"/>
          </a:xfrm>
        </p:grpSpPr>
        <p:sp>
          <p:nvSpPr>
            <p:cNvPr id="2065" name="Oval 53"/>
            <p:cNvSpPr>
              <a:spLocks noChangeArrowheads="1"/>
            </p:cNvSpPr>
            <p:nvPr/>
          </p:nvSpPr>
          <p:spPr bwMode="auto">
            <a:xfrm>
              <a:off x="2688" y="1152"/>
              <a:ext cx="1920" cy="43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066" name="Line 54"/>
            <p:cNvSpPr>
              <a:spLocks noChangeShapeType="1"/>
            </p:cNvSpPr>
            <p:nvPr/>
          </p:nvSpPr>
          <p:spPr bwMode="auto">
            <a:xfrm>
              <a:off x="3648" y="1584"/>
              <a:ext cx="336" cy="177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3368" name="AutoShape 56"/>
          <p:cNvSpPr>
            <a:spLocks/>
          </p:cNvSpPr>
          <p:nvPr/>
        </p:nvSpPr>
        <p:spPr bwMode="auto">
          <a:xfrm>
            <a:off x="7924800" y="5334000"/>
            <a:ext cx="304800" cy="838200"/>
          </a:xfrm>
          <a:prstGeom prst="rightBrace">
            <a:avLst>
              <a:gd name="adj1" fmla="val 22917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13369" name="Object 57"/>
          <p:cNvGraphicFramePr>
            <a:graphicFrameLocks noChangeAspect="1"/>
          </p:cNvGraphicFramePr>
          <p:nvPr/>
        </p:nvGraphicFramePr>
        <p:xfrm>
          <a:off x="6769100" y="5257800"/>
          <a:ext cx="1092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" name="Εξίσωση" r:id="rId17" imgW="545760" imgH="203040" progId="Equation.3">
                  <p:embed/>
                </p:oleObj>
              </mc:Choice>
              <mc:Fallback>
                <p:oleObj name="Εξίσωση" r:id="rId17" imgW="545760" imgH="203040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5257800"/>
                        <a:ext cx="1092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81" name="Object 69"/>
          <p:cNvGraphicFramePr>
            <a:graphicFrameLocks noChangeAspect="1"/>
          </p:cNvGraphicFramePr>
          <p:nvPr/>
        </p:nvGraphicFramePr>
        <p:xfrm>
          <a:off x="7848600" y="5876925"/>
          <a:ext cx="129540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" name="Εξίσωση" r:id="rId19" imgW="571320" imgH="431640" progId="Equation.3">
                  <p:embed/>
                </p:oleObj>
              </mc:Choice>
              <mc:Fallback>
                <p:oleObj name="Εξίσωση" r:id="rId19" imgW="571320" imgH="431640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5876925"/>
                        <a:ext cx="1295400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3" grpId="0" build="p" autoUpdateAnimBg="0"/>
      <p:bldP spid="1336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b="1">
                <a:solidFill>
                  <a:schemeClr val="tx2"/>
                </a:solidFill>
              </a:rPr>
              <a:t>ΑΣΚΗΣΗ </a:t>
            </a:r>
            <a:r>
              <a:rPr lang="en-US" altLang="el-GR" sz="3200" b="1">
                <a:solidFill>
                  <a:schemeClr val="tx2"/>
                </a:solidFill>
              </a:rPr>
              <a:t>2</a:t>
            </a:r>
            <a:endParaRPr lang="el-GR" altLang="el-GR" sz="3200" b="1">
              <a:solidFill>
                <a:schemeClr val="tx2"/>
              </a:solidFill>
            </a:endParaRPr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609600"/>
            <a:ext cx="9144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l-GR" altLang="el-GR" sz="2000" b="1" i="1" dirty="0">
                <a:cs typeface="Times New Roman" pitchFamily="18" charset="0"/>
              </a:rPr>
              <a:t>Ένα σώμα </a:t>
            </a:r>
            <a:r>
              <a:rPr lang="el-GR" altLang="el-GR" sz="2000" b="1" i="1" dirty="0"/>
              <a:t>μάζας </a:t>
            </a:r>
            <a:r>
              <a:rPr lang="en-US" altLang="el-GR" sz="2000" b="1" i="1" dirty="0"/>
              <a:t>m</a:t>
            </a:r>
            <a:r>
              <a:rPr lang="el-GR" altLang="el-GR" sz="2000" b="1" i="1" dirty="0">
                <a:cs typeface="Times New Roman" pitchFamily="18" charset="0"/>
              </a:rPr>
              <a:t> βρίσκεται πάνω σε ένα έμβολο Ε που κινείται κατακόρυφα με απλή αρμονική κίνηση περιόδου </a:t>
            </a:r>
            <a:r>
              <a:rPr lang="en-US" altLang="el-GR" sz="2000" b="1" i="1" dirty="0">
                <a:cs typeface="Times New Roman" pitchFamily="18" charset="0"/>
              </a:rPr>
              <a:t>T</a:t>
            </a:r>
            <a:r>
              <a:rPr lang="el-GR" altLang="el-GR" sz="2000" b="1" dirty="0" smtClean="0">
                <a:cs typeface="Times New Roman" pitchFamily="18" charset="0"/>
              </a:rPr>
              <a:t>=1</a:t>
            </a:r>
            <a:r>
              <a:rPr lang="en-US" altLang="el-GR" sz="2000" b="1" dirty="0" smtClean="0">
                <a:cs typeface="Times New Roman" pitchFamily="18" charset="0"/>
              </a:rPr>
              <a:t>,</a:t>
            </a:r>
            <a:r>
              <a:rPr lang="el-GR" altLang="el-GR" sz="2000" b="1" dirty="0" smtClean="0">
                <a:cs typeface="Times New Roman" pitchFamily="18" charset="0"/>
              </a:rPr>
              <a:t>0 </a:t>
            </a:r>
            <a:r>
              <a:rPr lang="en-US" altLang="el-GR" sz="2000" b="1" dirty="0">
                <a:cs typeface="Times New Roman" pitchFamily="18" charset="0"/>
              </a:rPr>
              <a:t>sec</a:t>
            </a:r>
            <a:r>
              <a:rPr lang="el-GR" altLang="el-GR" sz="2000" b="1" i="1" dirty="0">
                <a:cs typeface="Times New Roman" pitchFamily="18" charset="0"/>
              </a:rPr>
              <a:t>. </a:t>
            </a:r>
            <a:endParaRPr lang="en-US" altLang="el-GR" sz="2000" b="1" i="1" dirty="0" smtClean="0"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l-GR" altLang="el-GR" sz="2000" b="1" i="1" dirty="0" smtClean="0">
                <a:cs typeface="Times New Roman" pitchFamily="18" charset="0"/>
              </a:rPr>
              <a:t>Α</a:t>
            </a:r>
            <a:r>
              <a:rPr lang="el-GR" altLang="el-GR" sz="2000" b="1" i="1" dirty="0">
                <a:cs typeface="Times New Roman" pitchFamily="18" charset="0"/>
              </a:rPr>
              <a:t>) Σε ποιο πλάτος της κίνησης θα αποχωριστεί το σώμα</a:t>
            </a:r>
            <a:r>
              <a:rPr lang="en-US" altLang="el-GR" sz="2000" b="1" i="1" dirty="0">
                <a:cs typeface="Times New Roman" pitchFamily="18" charset="0"/>
              </a:rPr>
              <a:t> </a:t>
            </a:r>
            <a:r>
              <a:rPr lang="el-GR" altLang="el-GR" sz="2000" b="1" i="1" dirty="0">
                <a:cs typeface="Times New Roman" pitchFamily="18" charset="0"/>
              </a:rPr>
              <a:t>το έμβολο Ε;  </a:t>
            </a:r>
            <a:endParaRPr lang="en-US" altLang="el-GR" sz="2000" b="1" i="1" dirty="0" smtClean="0"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l-GR" altLang="el-GR" sz="2000" b="1" i="1" dirty="0" smtClean="0">
                <a:cs typeface="Times New Roman" pitchFamily="18" charset="0"/>
              </a:rPr>
              <a:t>Β</a:t>
            </a:r>
            <a:r>
              <a:rPr lang="el-GR" altLang="el-GR" sz="2000" b="1" i="1" dirty="0">
                <a:cs typeface="Times New Roman" pitchFamily="18" charset="0"/>
              </a:rPr>
              <a:t>) Αν το έμβολο ταλαντώνεται με πλάτος </a:t>
            </a:r>
            <a:r>
              <a:rPr lang="en-US" altLang="el-GR" sz="2000" b="1" i="1" dirty="0" smtClean="0">
                <a:cs typeface="Times New Roman" pitchFamily="18" charset="0"/>
              </a:rPr>
              <a:t>A</a:t>
            </a:r>
            <a:r>
              <a:rPr lang="el-GR" altLang="el-GR" sz="2000" b="1" dirty="0" smtClean="0">
                <a:cs typeface="Times New Roman" pitchFamily="18" charset="0"/>
              </a:rPr>
              <a:t>=0,050 </a:t>
            </a:r>
            <a:r>
              <a:rPr lang="en-US" altLang="el-GR" sz="2000" b="1" dirty="0">
                <a:cs typeface="Times New Roman" pitchFamily="18" charset="0"/>
              </a:rPr>
              <a:t>m</a:t>
            </a:r>
            <a:r>
              <a:rPr lang="el-GR" altLang="el-GR" sz="2000" b="1" i="1" dirty="0">
                <a:cs typeface="Times New Roman" pitchFamily="18" charset="0"/>
              </a:rPr>
              <a:t> ποια θα είναι τότε η μέγιστη συχνότητα για την οποία το σώμα Σ και το έμβολο Ε θα βρίσκονται συνεχώς σε επαφή;</a:t>
            </a:r>
            <a:r>
              <a:rPr lang="el-GR" altLang="el-GR" sz="2000" dirty="0"/>
              <a:t> 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1223392" y="4343400"/>
            <a:ext cx="3276600" cy="1828800"/>
            <a:chOff x="533400" y="4343400"/>
            <a:chExt cx="3276600" cy="1828800"/>
          </a:xfrm>
        </p:grpSpPr>
        <p:sp>
          <p:nvSpPr>
            <p:cNvPr id="3079" name="Rectangle 24"/>
            <p:cNvSpPr>
              <a:spLocks noChangeArrowheads="1"/>
            </p:cNvSpPr>
            <p:nvPr/>
          </p:nvSpPr>
          <p:spPr bwMode="auto">
            <a:xfrm>
              <a:off x="1066800" y="4343400"/>
              <a:ext cx="762000" cy="457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3" name="Ομάδα 2"/>
            <p:cNvGrpSpPr/>
            <p:nvPr/>
          </p:nvGrpSpPr>
          <p:grpSpPr>
            <a:xfrm>
              <a:off x="533400" y="4800600"/>
              <a:ext cx="3276600" cy="1371600"/>
              <a:chOff x="533400" y="4800600"/>
              <a:chExt cx="3276600" cy="1371600"/>
            </a:xfrm>
          </p:grpSpPr>
          <p:sp>
            <p:nvSpPr>
              <p:cNvPr id="3078" name="Freeform 21"/>
              <p:cNvSpPr>
                <a:spLocks/>
              </p:cNvSpPr>
              <p:nvPr/>
            </p:nvSpPr>
            <p:spPr bwMode="auto">
              <a:xfrm>
                <a:off x="533400" y="4800600"/>
                <a:ext cx="1828800" cy="1371600"/>
              </a:xfrm>
              <a:custGeom>
                <a:avLst/>
                <a:gdLst>
                  <a:gd name="T0" fmla="*/ 1209674884 w 1152"/>
                  <a:gd name="T1" fmla="*/ 2147483647 h 864"/>
                  <a:gd name="T2" fmla="*/ 1209674884 w 1152"/>
                  <a:gd name="T3" fmla="*/ 483870062 h 864"/>
                  <a:gd name="T4" fmla="*/ 0 w 1152"/>
                  <a:gd name="T5" fmla="*/ 483870062 h 864"/>
                  <a:gd name="T6" fmla="*/ 0 w 1152"/>
                  <a:gd name="T7" fmla="*/ 0 h 864"/>
                  <a:gd name="T8" fmla="*/ 2147483647 w 1152"/>
                  <a:gd name="T9" fmla="*/ 0 h 864"/>
                  <a:gd name="T10" fmla="*/ 2147483647 w 1152"/>
                  <a:gd name="T11" fmla="*/ 483870062 h 864"/>
                  <a:gd name="T12" fmla="*/ 1693545076 w 1152"/>
                  <a:gd name="T13" fmla="*/ 483870062 h 864"/>
                  <a:gd name="T14" fmla="*/ 1693545076 w 1152"/>
                  <a:gd name="T15" fmla="*/ 2147483647 h 864"/>
                  <a:gd name="T16" fmla="*/ 1209674884 w 1152"/>
                  <a:gd name="T17" fmla="*/ 2147483647 h 86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52"/>
                  <a:gd name="T28" fmla="*/ 0 h 864"/>
                  <a:gd name="T29" fmla="*/ 1152 w 1152"/>
                  <a:gd name="T30" fmla="*/ 864 h 86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52" h="864">
                    <a:moveTo>
                      <a:pt x="480" y="864"/>
                    </a:moveTo>
                    <a:lnTo>
                      <a:pt x="480" y="192"/>
                    </a:lnTo>
                    <a:lnTo>
                      <a:pt x="0" y="192"/>
                    </a:lnTo>
                    <a:lnTo>
                      <a:pt x="0" y="0"/>
                    </a:lnTo>
                    <a:lnTo>
                      <a:pt x="1152" y="0"/>
                    </a:lnTo>
                    <a:lnTo>
                      <a:pt x="1152" y="192"/>
                    </a:lnTo>
                    <a:lnTo>
                      <a:pt x="672" y="192"/>
                    </a:lnTo>
                    <a:lnTo>
                      <a:pt x="672" y="864"/>
                    </a:lnTo>
                    <a:lnTo>
                      <a:pt x="480" y="864"/>
                    </a:lnTo>
                    <a:close/>
                  </a:path>
                </a:pathLst>
              </a:custGeom>
              <a:solidFill>
                <a:srgbClr val="996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083" name="Line 30"/>
              <p:cNvSpPr>
                <a:spLocks noChangeShapeType="1"/>
              </p:cNvSpPr>
              <p:nvPr/>
            </p:nvSpPr>
            <p:spPr bwMode="auto">
              <a:xfrm>
                <a:off x="2362200" y="4953000"/>
                <a:ext cx="9906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127" name="Text Box 31"/>
              <p:cNvSpPr txBox="1">
                <a:spLocks noChangeArrowheads="1"/>
              </p:cNvSpPr>
              <p:nvPr/>
            </p:nvSpPr>
            <p:spPr bwMode="auto">
              <a:xfrm>
                <a:off x="2438400" y="4953000"/>
                <a:ext cx="1371600" cy="669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l-GR" altLang="el-GR" sz="2200" b="1" i="1"/>
                  <a:t>θέση ισορροπίας</a:t>
                </a:r>
              </a:p>
            </p:txBody>
          </p:sp>
        </p:grpSp>
        <p:sp>
          <p:nvSpPr>
            <p:cNvPr id="4130" name="Text Box 34"/>
            <p:cNvSpPr txBox="1">
              <a:spLocks noChangeArrowheads="1"/>
            </p:cNvSpPr>
            <p:nvPr/>
          </p:nvSpPr>
          <p:spPr bwMode="auto">
            <a:xfrm>
              <a:off x="1066800" y="4419600"/>
              <a:ext cx="228600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2200" b="1" i="1"/>
                <a:t>m</a:t>
              </a:r>
              <a:endParaRPr lang="el-GR" altLang="el-GR" sz="2200" b="1" i="1"/>
            </a:p>
          </p:txBody>
        </p:sp>
      </p:grpSp>
      <p:grpSp>
        <p:nvGrpSpPr>
          <p:cNvPr id="6" name="Ομάδα 5"/>
          <p:cNvGrpSpPr/>
          <p:nvPr/>
        </p:nvGrpSpPr>
        <p:grpSpPr>
          <a:xfrm>
            <a:off x="824647" y="3657600"/>
            <a:ext cx="1313145" cy="914400"/>
            <a:chOff x="134655" y="3657600"/>
            <a:chExt cx="1313145" cy="914400"/>
          </a:xfrm>
        </p:grpSpPr>
        <p:sp>
          <p:nvSpPr>
            <p:cNvPr id="3081" name="Line 26"/>
            <p:cNvSpPr>
              <a:spLocks noChangeShapeType="1"/>
            </p:cNvSpPr>
            <p:nvPr/>
          </p:nvSpPr>
          <p:spPr bwMode="auto">
            <a:xfrm rot="5400000" flipH="1" flipV="1">
              <a:off x="990600" y="4114800"/>
              <a:ext cx="9144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134655" y="3677308"/>
                  <a:ext cx="1288943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</a:rPr>
                              <m:t>𝑵</m:t>
                            </m:r>
                          </m:e>
                        </m:acc>
                        <m:r>
                          <a:rPr lang="en-US" sz="2000" b="1" i="1" smtClean="0"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4655" y="3677308"/>
                  <a:ext cx="1288943" cy="43749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r="-20283" b="-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677933" y="4495800"/>
            <a:ext cx="1536059" cy="1202515"/>
            <a:chOff x="-12059" y="4495800"/>
            <a:chExt cx="1536059" cy="12025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-12059" y="5298205"/>
                  <a:ext cx="148771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sz="2000" b="1" i="1" smtClean="0"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2059" y="5298205"/>
                  <a:ext cx="1487715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6061" r="-18033"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80" name="Line 25"/>
            <p:cNvSpPr>
              <a:spLocks noChangeShapeType="1"/>
            </p:cNvSpPr>
            <p:nvPr/>
          </p:nvSpPr>
          <p:spPr bwMode="auto">
            <a:xfrm rot="16200000" flipH="1">
              <a:off x="990600" y="5029200"/>
              <a:ext cx="9144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082" name="Oval 27"/>
            <p:cNvSpPr>
              <a:spLocks noChangeArrowheads="1"/>
            </p:cNvSpPr>
            <p:nvPr/>
          </p:nvSpPr>
          <p:spPr bwMode="auto">
            <a:xfrm>
              <a:off x="1371600" y="44958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Rectangle 5"/>
          <p:cNvSpPr>
            <a:spLocks noChangeArrowheads="1"/>
          </p:cNvSpPr>
          <p:nvPr/>
        </p:nvSpPr>
        <p:spPr bwMode="auto">
          <a:xfrm>
            <a:off x="685800" y="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b="1">
                <a:solidFill>
                  <a:schemeClr val="tx2"/>
                </a:solidFill>
              </a:rPr>
              <a:t>ΑΣΚΗΣΗ </a:t>
            </a:r>
            <a:r>
              <a:rPr lang="en-US" altLang="el-GR" sz="3200" b="1">
                <a:solidFill>
                  <a:schemeClr val="tx2"/>
                </a:solidFill>
              </a:rPr>
              <a:t>2A</a:t>
            </a:r>
            <a:endParaRPr lang="el-GR" altLang="el-GR" sz="3200" b="1">
              <a:solidFill>
                <a:schemeClr val="tx2"/>
              </a:solidFill>
            </a:endParaRPr>
          </a:p>
        </p:txBody>
      </p:sp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5530850" y="866775"/>
          <a:ext cx="19716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Εξίσωση" r:id="rId3" imgW="850680" imgH="203040" progId="Equation.3">
                  <p:embed/>
                </p:oleObj>
              </mc:Choice>
              <mc:Fallback>
                <p:oleObj name="Εξίσωση" r:id="rId3" imgW="850680" imgH="2030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0850" y="866775"/>
                        <a:ext cx="1971675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5486400" y="1385888"/>
          <a:ext cx="3151188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Εξίσωση" r:id="rId5" imgW="1371600" imgH="380880" progId="Equation.3">
                  <p:embed/>
                </p:oleObj>
              </mc:Choice>
              <mc:Fallback>
                <p:oleObj name="Εξίσωση" r:id="rId5" imgW="1371600" imgH="3808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385888"/>
                        <a:ext cx="3151188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5529263" y="2314575"/>
          <a:ext cx="334486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6" name="Εξίσωση" r:id="rId7" imgW="1447560" imgH="368280" progId="Equation.3">
                  <p:embed/>
                </p:oleObj>
              </mc:Choice>
              <mc:Fallback>
                <p:oleObj name="Εξίσωση" r:id="rId7" imgW="1447560" imgH="3682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63" y="2314575"/>
                        <a:ext cx="3344862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228600" y="838200"/>
            <a:ext cx="3962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2200" b="1" dirty="0"/>
              <a:t>Το έμβολο κινείται προς τα πάνω με επιβράδυνση </a:t>
            </a:r>
            <a:r>
              <a:rPr lang="el-GR" altLang="el-GR" b="1" dirty="0"/>
              <a:t>α</a:t>
            </a:r>
            <a:endParaRPr lang="el-GR" altLang="el-GR" sz="2200" b="1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3275856" y="4077072"/>
            <a:ext cx="381000" cy="864000"/>
            <a:chOff x="3955480" y="5513691"/>
            <a:chExt cx="381000" cy="864000"/>
          </a:xfrm>
        </p:grpSpPr>
        <p:sp>
          <p:nvSpPr>
            <p:cNvPr id="4120" name="Line 18"/>
            <p:cNvSpPr>
              <a:spLocks noChangeShapeType="1"/>
            </p:cNvSpPr>
            <p:nvPr/>
          </p:nvSpPr>
          <p:spPr bwMode="auto">
            <a:xfrm flipV="1">
              <a:off x="3955480" y="5513691"/>
              <a:ext cx="0" cy="864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21" name="Text Box 19"/>
            <p:cNvSpPr txBox="1">
              <a:spLocks noChangeArrowheads="1"/>
            </p:cNvSpPr>
            <p:nvPr/>
          </p:nvSpPr>
          <p:spPr bwMode="auto">
            <a:xfrm>
              <a:off x="4031680" y="5758333"/>
              <a:ext cx="304800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2200" b="1" i="1" dirty="0"/>
                <a:t>y</a:t>
              </a:r>
              <a:endParaRPr lang="el-GR" altLang="el-GR" sz="2200" b="1" i="1" dirty="0"/>
            </a:p>
          </p:txBody>
        </p:sp>
      </p:grp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4929336" y="4466456"/>
            <a:ext cx="295503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2200" b="1" dirty="0"/>
              <a:t>Β΄ Νόμος του </a:t>
            </a:r>
            <a:r>
              <a:rPr lang="el-GR" altLang="el-GR" sz="2200" b="1" dirty="0" smtClean="0"/>
              <a:t>Νεύτωνα</a:t>
            </a:r>
            <a:endParaRPr lang="el-GR" altLang="el-GR" sz="2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436096" y="3212976"/>
                <a:ext cx="23095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</m:e>
                        <m:sub>
                          <m:r>
                            <a:rPr lang="en-US" b="1" i="0" smtClean="0">
                              <a:latin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b="1" i="0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0" smtClean="0">
                              <a:latin typeface="Cambria Math"/>
                            </a:rPr>
                            <m:t>𝐦𝐚𝐱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800" b="1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3212976"/>
                <a:ext cx="2309543" cy="461665"/>
              </a:xfrm>
              <a:prstGeom prst="rect">
                <a:avLst/>
              </a:prstGeom>
              <a:blipFill rotWithShape="1">
                <a:blip r:embed="rId9"/>
                <a:stretch>
                  <a:fillRect t="-2632" r="-13193" b="-105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Ομάδα 3"/>
          <p:cNvGrpSpPr/>
          <p:nvPr/>
        </p:nvGrpSpPr>
        <p:grpSpPr>
          <a:xfrm>
            <a:off x="3052192" y="4581128"/>
            <a:ext cx="1491661" cy="677108"/>
            <a:chOff x="3052192" y="4856160"/>
            <a:chExt cx="1491661" cy="677108"/>
          </a:xfrm>
        </p:grpSpPr>
        <p:sp>
          <p:nvSpPr>
            <p:cNvPr id="89" name="Line 30"/>
            <p:cNvSpPr>
              <a:spLocks noChangeShapeType="1"/>
            </p:cNvSpPr>
            <p:nvPr/>
          </p:nvSpPr>
          <p:spPr bwMode="auto">
            <a:xfrm>
              <a:off x="3052192" y="5216200"/>
              <a:ext cx="990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0" name="Text Box 31"/>
            <p:cNvSpPr txBox="1">
              <a:spLocks noChangeArrowheads="1"/>
            </p:cNvSpPr>
            <p:nvPr/>
          </p:nvSpPr>
          <p:spPr bwMode="auto">
            <a:xfrm>
              <a:off x="3172253" y="4856160"/>
              <a:ext cx="1371600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l-GR" altLang="el-GR" sz="2200" b="1" dirty="0"/>
                <a:t>θέση ισορροπίας</a:t>
              </a:r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-392" y="3861048"/>
            <a:ext cx="4050824" cy="2311152"/>
            <a:chOff x="-392" y="3861048"/>
            <a:chExt cx="4050824" cy="2311152"/>
          </a:xfrm>
        </p:grpSpPr>
        <p:grpSp>
          <p:nvGrpSpPr>
            <p:cNvPr id="6" name="Ομάδα 5"/>
            <p:cNvGrpSpPr/>
            <p:nvPr/>
          </p:nvGrpSpPr>
          <p:grpSpPr>
            <a:xfrm>
              <a:off x="-392" y="3861048"/>
              <a:ext cx="3052584" cy="2311152"/>
              <a:chOff x="-392" y="3861048"/>
              <a:chExt cx="3052584" cy="2311152"/>
            </a:xfrm>
          </p:grpSpPr>
          <p:sp>
            <p:nvSpPr>
              <p:cNvPr id="85" name="Rectangle 24"/>
              <p:cNvSpPr>
                <a:spLocks noChangeArrowheads="1"/>
              </p:cNvSpPr>
              <p:nvPr/>
            </p:nvSpPr>
            <p:spPr bwMode="auto">
              <a:xfrm>
                <a:off x="1756792" y="4343400"/>
                <a:ext cx="762000" cy="4572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88" name="Freeform 21"/>
              <p:cNvSpPr>
                <a:spLocks/>
              </p:cNvSpPr>
              <p:nvPr/>
            </p:nvSpPr>
            <p:spPr bwMode="auto">
              <a:xfrm>
                <a:off x="1223392" y="4800600"/>
                <a:ext cx="1828800" cy="1371600"/>
              </a:xfrm>
              <a:custGeom>
                <a:avLst/>
                <a:gdLst>
                  <a:gd name="T0" fmla="*/ 1209674884 w 1152"/>
                  <a:gd name="T1" fmla="*/ 2147483647 h 864"/>
                  <a:gd name="T2" fmla="*/ 1209674884 w 1152"/>
                  <a:gd name="T3" fmla="*/ 483870062 h 864"/>
                  <a:gd name="T4" fmla="*/ 0 w 1152"/>
                  <a:gd name="T5" fmla="*/ 483870062 h 864"/>
                  <a:gd name="T6" fmla="*/ 0 w 1152"/>
                  <a:gd name="T7" fmla="*/ 0 h 864"/>
                  <a:gd name="T8" fmla="*/ 2147483647 w 1152"/>
                  <a:gd name="T9" fmla="*/ 0 h 864"/>
                  <a:gd name="T10" fmla="*/ 2147483647 w 1152"/>
                  <a:gd name="T11" fmla="*/ 483870062 h 864"/>
                  <a:gd name="T12" fmla="*/ 1693545076 w 1152"/>
                  <a:gd name="T13" fmla="*/ 483870062 h 864"/>
                  <a:gd name="T14" fmla="*/ 1693545076 w 1152"/>
                  <a:gd name="T15" fmla="*/ 2147483647 h 864"/>
                  <a:gd name="T16" fmla="*/ 1209674884 w 1152"/>
                  <a:gd name="T17" fmla="*/ 2147483647 h 86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52"/>
                  <a:gd name="T28" fmla="*/ 0 h 864"/>
                  <a:gd name="T29" fmla="*/ 1152 w 1152"/>
                  <a:gd name="T30" fmla="*/ 864 h 86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52" h="864">
                    <a:moveTo>
                      <a:pt x="480" y="864"/>
                    </a:moveTo>
                    <a:lnTo>
                      <a:pt x="480" y="192"/>
                    </a:lnTo>
                    <a:lnTo>
                      <a:pt x="0" y="192"/>
                    </a:lnTo>
                    <a:lnTo>
                      <a:pt x="0" y="0"/>
                    </a:lnTo>
                    <a:lnTo>
                      <a:pt x="1152" y="0"/>
                    </a:lnTo>
                    <a:lnTo>
                      <a:pt x="1152" y="192"/>
                    </a:lnTo>
                    <a:lnTo>
                      <a:pt x="672" y="192"/>
                    </a:lnTo>
                    <a:lnTo>
                      <a:pt x="672" y="864"/>
                    </a:lnTo>
                    <a:lnTo>
                      <a:pt x="480" y="864"/>
                    </a:lnTo>
                    <a:close/>
                  </a:path>
                </a:pathLst>
              </a:custGeom>
              <a:solidFill>
                <a:srgbClr val="996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5" name="Ομάδα 4"/>
              <p:cNvGrpSpPr/>
              <p:nvPr/>
            </p:nvGrpSpPr>
            <p:grpSpPr>
              <a:xfrm>
                <a:off x="-392" y="3861048"/>
                <a:ext cx="2214384" cy="1727564"/>
                <a:chOff x="-392" y="3861048"/>
                <a:chExt cx="2214384" cy="1727564"/>
              </a:xfrm>
            </p:grpSpPr>
            <p:grpSp>
              <p:nvGrpSpPr>
                <p:cNvPr id="2" name="Ομάδα 1"/>
                <p:cNvGrpSpPr/>
                <p:nvPr/>
              </p:nvGrpSpPr>
              <p:grpSpPr>
                <a:xfrm>
                  <a:off x="-392" y="4326549"/>
                  <a:ext cx="1150628" cy="1262063"/>
                  <a:chOff x="-392" y="4326549"/>
                  <a:chExt cx="1150628" cy="1262063"/>
                </a:xfrm>
              </p:grpSpPr>
              <p:sp>
                <p:nvSpPr>
                  <p:cNvPr id="4122" name="Line 20"/>
                  <p:cNvSpPr>
                    <a:spLocks noChangeShapeType="1"/>
                  </p:cNvSpPr>
                  <p:nvPr/>
                </p:nvSpPr>
                <p:spPr bwMode="auto">
                  <a:xfrm rot="16200000">
                    <a:off x="810816" y="4631349"/>
                    <a:ext cx="609600" cy="0"/>
                  </a:xfrm>
                  <a:prstGeom prst="line">
                    <a:avLst/>
                  </a:prstGeom>
                  <a:noFill/>
                  <a:ln w="50800">
                    <a:solidFill>
                      <a:schemeClr val="tx1"/>
                    </a:solidFill>
                    <a:round/>
                    <a:headEnd type="none" w="med" len="med"/>
                    <a:tailEnd type="triangle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124" name="Line 27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810816" y="5283812"/>
                    <a:ext cx="609600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3" name="TextBox 42"/>
                      <p:cNvSpPr txBox="1"/>
                      <p:nvPr/>
                    </p:nvSpPr>
                    <p:spPr>
                      <a:xfrm>
                        <a:off x="-392" y="4973106"/>
                        <a:ext cx="1044000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latin typeface="Cambria Math"/>
                                </a:rPr>
                                <m:t>=−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𝒂</m:t>
                              </m:r>
                              <m:acc>
                                <m:accPr>
                                  <m:chr m:val="̂"/>
                                  <m:ctrlPr>
                                    <a:rPr lang="en-US" sz="2000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𝒋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43" name="TextBox 4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-392" y="4973106"/>
                        <a:ext cx="1044000" cy="400110"/>
                      </a:xfrm>
                      <a:prstGeom prst="rect">
                        <a:avLst/>
                      </a:prstGeom>
                      <a:blipFill rotWithShape="1">
                        <a:blip r:embed="rId10"/>
                        <a:stretch>
                          <a:fillRect t="-6154" r="-35673" b="-10769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5" name="TextBox 44"/>
                      <p:cNvSpPr txBox="1"/>
                      <p:nvPr/>
                    </p:nvSpPr>
                    <p:spPr>
                      <a:xfrm>
                        <a:off x="755576" y="4509120"/>
                        <a:ext cx="394660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45" name="TextBox 44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55576" y="4509120"/>
                        <a:ext cx="394660" cy="400110"/>
                      </a:xfrm>
                      <a:prstGeom prst="rect">
                        <a:avLst/>
                      </a:prstGeom>
                      <a:blipFill rotWithShape="1">
                        <a:blip r:embed="rId11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87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1756792" y="4419600"/>
                  <a:ext cx="228600" cy="3349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sz="2200" b="1" i="1"/>
                    <a:t>m</a:t>
                  </a:r>
                  <a:endParaRPr lang="el-GR" altLang="el-GR" sz="2200" b="1" i="1"/>
                </a:p>
              </p:txBody>
            </p:sp>
            <p:grpSp>
              <p:nvGrpSpPr>
                <p:cNvPr id="91" name="Ομάδα 90"/>
                <p:cNvGrpSpPr/>
                <p:nvPr/>
              </p:nvGrpSpPr>
              <p:grpSpPr>
                <a:xfrm>
                  <a:off x="1751384" y="3861048"/>
                  <a:ext cx="444352" cy="720080"/>
                  <a:chOff x="1061392" y="3861048"/>
                  <a:chExt cx="444352" cy="720080"/>
                </a:xfrm>
              </p:grpSpPr>
              <p:sp>
                <p:nvSpPr>
                  <p:cNvPr id="92" name="Line 26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105800" y="4239128"/>
                    <a:ext cx="684000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93" name="TextBox 92"/>
                      <p:cNvSpPr txBox="1"/>
                      <p:nvPr/>
                    </p:nvSpPr>
                    <p:spPr>
                      <a:xfrm>
                        <a:off x="1061392" y="3861048"/>
                        <a:ext cx="444352" cy="43749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𝑵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93" name="TextBox 9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61392" y="3861048"/>
                        <a:ext cx="444352" cy="437492"/>
                      </a:xfrm>
                      <a:prstGeom prst="rect">
                        <a:avLst/>
                      </a:prstGeom>
                      <a:blipFill rotWithShape="1">
                        <a:blip r:embed="rId1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94" name="Ομάδα 93"/>
                <p:cNvGrpSpPr/>
                <p:nvPr/>
              </p:nvGrpSpPr>
              <p:grpSpPr>
                <a:xfrm>
                  <a:off x="1672964" y="4495800"/>
                  <a:ext cx="541028" cy="990600"/>
                  <a:chOff x="982972" y="4495800"/>
                  <a:chExt cx="541028" cy="990600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95" name="TextBox 94"/>
                      <p:cNvSpPr txBox="1"/>
                      <p:nvPr/>
                    </p:nvSpPr>
                    <p:spPr>
                      <a:xfrm>
                        <a:off x="982972" y="5085184"/>
                        <a:ext cx="450764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95" name="TextBox 94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82972" y="5085184"/>
                        <a:ext cx="450764" cy="400110"/>
                      </a:xfrm>
                      <a:prstGeom prst="rect">
                        <a:avLst/>
                      </a:prstGeom>
                      <a:blipFill rotWithShape="1">
                        <a:blip r:embed="rId1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96" name="Line 25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90600" y="5029200"/>
                    <a:ext cx="914400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97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1371600" y="4495800"/>
                    <a:ext cx="152400" cy="1524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</p:grpSp>
          </p:grpSp>
        </p:grpSp>
        <p:sp>
          <p:nvSpPr>
            <p:cNvPr id="103" name="Line 30"/>
            <p:cNvSpPr>
              <a:spLocks noChangeShapeType="1"/>
            </p:cNvSpPr>
            <p:nvPr/>
          </p:nvSpPr>
          <p:spPr bwMode="auto">
            <a:xfrm>
              <a:off x="3059832" y="4941168"/>
              <a:ext cx="990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4716014" y="5007732"/>
                <a:ext cx="2484000" cy="506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𝑵</m:t>
                          </m:r>
                        </m:e>
                      </m:acc>
                      <m:r>
                        <a:rPr lang="el-GR" b="1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l-GR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𝒘</m:t>
                          </m:r>
                        </m:e>
                      </m:acc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𝒎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b="1" i="1" smtClean="0">
                          <a:latin typeface="Cambria Math"/>
                        </a:rPr>
                        <m:t>   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4" y="5007732"/>
                <a:ext cx="2484000" cy="50642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7163971" y="5013176"/>
                <a:ext cx="1980029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𝑵</m:t>
                          </m:r>
                        </m:e>
                      </m:acc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𝒎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l-GR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𝒘</m:t>
                          </m:r>
                        </m:e>
                      </m:ac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3971" y="5013176"/>
                <a:ext cx="1980029" cy="50642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/>
              <p:cNvSpPr txBox="1"/>
              <p:nvPr/>
            </p:nvSpPr>
            <p:spPr>
              <a:xfrm>
                <a:off x="4907489" y="5574091"/>
                <a:ext cx="2701381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𝑵</m:t>
                          </m:r>
                        </m:e>
                      </m:acc>
                      <m:r>
                        <a:rPr lang="en-US" b="1" i="1" smtClean="0"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latin typeface="Cambria Math"/>
                        </a:rPr>
                        <m:t>𝒎𝒂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b="1" i="1" smtClean="0"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</a:rPr>
                        <m:t>𝒎𝒈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08" name="TextBox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7489" y="5574091"/>
                <a:ext cx="2701381" cy="50642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4894955" y="6162939"/>
                <a:ext cx="2323072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𝑵</m:t>
                          </m:r>
                        </m:e>
                      </m:acc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latin typeface="Cambria Math"/>
                        </a:rPr>
                        <m:t>𝒈</m:t>
                      </m:r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𝒂</m:t>
                      </m:r>
                      <m:r>
                        <a:rPr lang="en-US" b="1" i="1" smtClean="0">
                          <a:latin typeface="Cambria Math"/>
                        </a:rPr>
                        <m:t>)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4955" y="6162939"/>
                <a:ext cx="2323072" cy="506421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436096" y="3757735"/>
                <a:ext cx="1958485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0" smtClean="0">
                              <a:latin typeface="Cambria Math"/>
                            </a:rPr>
                            <m:t>𝐦</m:t>
                          </m:r>
                          <m:r>
                            <a:rPr lang="en-US" b="1" i="0" smtClean="0">
                              <a:latin typeface="Cambria Math"/>
                            </a:rPr>
                            <m:t> </m:t>
                          </m:r>
                          <m:r>
                            <a:rPr lang="en-US" b="1" i="0" smtClean="0">
                              <a:latin typeface="Cambria Math"/>
                            </a:rPr>
                            <m:t>𝐚𝐱</m:t>
                          </m:r>
                        </m:sub>
                      </m:sSub>
                      <m:r>
                        <a:rPr lang="en-US" b="1" i="0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𝑨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3757735"/>
                <a:ext cx="1958485" cy="47000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81481E-6 L -5.55556E-7 -0.125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9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8" grpId="0" build="p" autoUpdateAnimBg="0"/>
      <p:bldP spid="3101" grpId="0" build="p" autoUpdateAnimBg="0"/>
      <p:bldP spid="44" grpId="0"/>
      <p:bldP spid="106" grpId="0"/>
      <p:bldP spid="107" grpId="0"/>
      <p:bldP spid="108" grpId="0"/>
      <p:bldP spid="109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b="1">
                <a:solidFill>
                  <a:schemeClr val="tx2"/>
                </a:solidFill>
              </a:rPr>
              <a:t>ΑΣΚΗΣΗ </a:t>
            </a:r>
            <a:r>
              <a:rPr lang="en-US" altLang="el-GR" sz="3200" b="1">
                <a:solidFill>
                  <a:schemeClr val="tx2"/>
                </a:solidFill>
              </a:rPr>
              <a:t>2A</a:t>
            </a:r>
            <a:endParaRPr lang="el-GR" altLang="el-GR" sz="3200" b="1">
              <a:solidFill>
                <a:schemeClr val="tx2"/>
              </a:solidFill>
            </a:endParaRP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228600" y="838200"/>
            <a:ext cx="396240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2200" b="1" dirty="0"/>
              <a:t>Το έμβολο βρίσκεται </a:t>
            </a:r>
            <a:r>
              <a:rPr lang="el-GR" altLang="el-GR" sz="2200" b="1" dirty="0" smtClean="0"/>
              <a:t>στη μέγιστη μετατόπιση </a:t>
            </a:r>
            <a:r>
              <a:rPr lang="en-US" altLang="el-GR" sz="2200" b="1" dirty="0" smtClean="0"/>
              <a:t>A</a:t>
            </a:r>
            <a:endParaRPr lang="el-GR" altLang="el-GR" sz="2200" b="1" dirty="0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5012455" y="2673052"/>
            <a:ext cx="3312368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2200" b="1" dirty="0"/>
              <a:t>Για να αποχωριστεί η μάζα </a:t>
            </a:r>
            <a:r>
              <a:rPr lang="en-US" altLang="el-GR" sz="2200" b="1" dirty="0"/>
              <a:t>m</a:t>
            </a:r>
            <a:r>
              <a:rPr lang="el-GR" altLang="el-GR" sz="2200" b="1" dirty="0"/>
              <a:t> το έμβολο πρέπει </a:t>
            </a:r>
            <a:r>
              <a:rPr lang="el-GR" altLang="el-GR" sz="2200" b="1" i="1" dirty="0"/>
              <a:t>Ν</a:t>
            </a:r>
            <a:r>
              <a:rPr lang="el-GR" altLang="el-GR" sz="2200" b="1" dirty="0"/>
              <a:t>=0</a:t>
            </a:r>
          </a:p>
        </p:txBody>
      </p:sp>
      <p:grpSp>
        <p:nvGrpSpPr>
          <p:cNvPr id="29" name="Ομάδα 28"/>
          <p:cNvGrpSpPr/>
          <p:nvPr/>
        </p:nvGrpSpPr>
        <p:grpSpPr>
          <a:xfrm>
            <a:off x="-392" y="3861048"/>
            <a:ext cx="4050824" cy="2311152"/>
            <a:chOff x="-392" y="3861048"/>
            <a:chExt cx="4050824" cy="2311152"/>
          </a:xfrm>
        </p:grpSpPr>
        <p:grpSp>
          <p:nvGrpSpPr>
            <p:cNvPr id="30" name="Ομάδα 29"/>
            <p:cNvGrpSpPr/>
            <p:nvPr/>
          </p:nvGrpSpPr>
          <p:grpSpPr>
            <a:xfrm>
              <a:off x="-392" y="3861048"/>
              <a:ext cx="3052584" cy="2311152"/>
              <a:chOff x="-392" y="3861048"/>
              <a:chExt cx="3052584" cy="2311152"/>
            </a:xfrm>
          </p:grpSpPr>
          <p:sp>
            <p:nvSpPr>
              <p:cNvPr id="32" name="Rectangle 24"/>
              <p:cNvSpPr>
                <a:spLocks noChangeArrowheads="1"/>
              </p:cNvSpPr>
              <p:nvPr/>
            </p:nvSpPr>
            <p:spPr bwMode="auto">
              <a:xfrm>
                <a:off x="1756792" y="4343400"/>
                <a:ext cx="762000" cy="4572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33" name="Freeform 21"/>
              <p:cNvSpPr>
                <a:spLocks/>
              </p:cNvSpPr>
              <p:nvPr/>
            </p:nvSpPr>
            <p:spPr bwMode="auto">
              <a:xfrm>
                <a:off x="1223392" y="4800600"/>
                <a:ext cx="1828800" cy="1371600"/>
              </a:xfrm>
              <a:custGeom>
                <a:avLst/>
                <a:gdLst>
                  <a:gd name="T0" fmla="*/ 1209674884 w 1152"/>
                  <a:gd name="T1" fmla="*/ 2147483647 h 864"/>
                  <a:gd name="T2" fmla="*/ 1209674884 w 1152"/>
                  <a:gd name="T3" fmla="*/ 483870062 h 864"/>
                  <a:gd name="T4" fmla="*/ 0 w 1152"/>
                  <a:gd name="T5" fmla="*/ 483870062 h 864"/>
                  <a:gd name="T6" fmla="*/ 0 w 1152"/>
                  <a:gd name="T7" fmla="*/ 0 h 864"/>
                  <a:gd name="T8" fmla="*/ 2147483647 w 1152"/>
                  <a:gd name="T9" fmla="*/ 0 h 864"/>
                  <a:gd name="T10" fmla="*/ 2147483647 w 1152"/>
                  <a:gd name="T11" fmla="*/ 483870062 h 864"/>
                  <a:gd name="T12" fmla="*/ 1693545076 w 1152"/>
                  <a:gd name="T13" fmla="*/ 483870062 h 864"/>
                  <a:gd name="T14" fmla="*/ 1693545076 w 1152"/>
                  <a:gd name="T15" fmla="*/ 2147483647 h 864"/>
                  <a:gd name="T16" fmla="*/ 1209674884 w 1152"/>
                  <a:gd name="T17" fmla="*/ 2147483647 h 86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52"/>
                  <a:gd name="T28" fmla="*/ 0 h 864"/>
                  <a:gd name="T29" fmla="*/ 1152 w 1152"/>
                  <a:gd name="T30" fmla="*/ 864 h 86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52" h="864">
                    <a:moveTo>
                      <a:pt x="480" y="864"/>
                    </a:moveTo>
                    <a:lnTo>
                      <a:pt x="480" y="192"/>
                    </a:lnTo>
                    <a:lnTo>
                      <a:pt x="0" y="192"/>
                    </a:lnTo>
                    <a:lnTo>
                      <a:pt x="0" y="0"/>
                    </a:lnTo>
                    <a:lnTo>
                      <a:pt x="1152" y="0"/>
                    </a:lnTo>
                    <a:lnTo>
                      <a:pt x="1152" y="192"/>
                    </a:lnTo>
                    <a:lnTo>
                      <a:pt x="672" y="192"/>
                    </a:lnTo>
                    <a:lnTo>
                      <a:pt x="672" y="864"/>
                    </a:lnTo>
                    <a:lnTo>
                      <a:pt x="480" y="864"/>
                    </a:lnTo>
                    <a:close/>
                  </a:path>
                </a:pathLst>
              </a:custGeom>
              <a:solidFill>
                <a:srgbClr val="996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34" name="Ομάδα 33"/>
              <p:cNvGrpSpPr/>
              <p:nvPr/>
            </p:nvGrpSpPr>
            <p:grpSpPr>
              <a:xfrm>
                <a:off x="-392" y="3861048"/>
                <a:ext cx="2617025" cy="1727564"/>
                <a:chOff x="-392" y="3861048"/>
                <a:chExt cx="2617025" cy="1727564"/>
              </a:xfrm>
            </p:grpSpPr>
            <p:grpSp>
              <p:nvGrpSpPr>
                <p:cNvPr id="35" name="Ομάδα 34"/>
                <p:cNvGrpSpPr/>
                <p:nvPr/>
              </p:nvGrpSpPr>
              <p:grpSpPr>
                <a:xfrm>
                  <a:off x="-392" y="4326549"/>
                  <a:ext cx="1150628" cy="1262063"/>
                  <a:chOff x="-392" y="4326549"/>
                  <a:chExt cx="1150628" cy="1262063"/>
                </a:xfrm>
              </p:grpSpPr>
              <p:sp>
                <p:nvSpPr>
                  <p:cNvPr id="44" name="Line 20"/>
                  <p:cNvSpPr>
                    <a:spLocks noChangeShapeType="1"/>
                  </p:cNvSpPr>
                  <p:nvPr/>
                </p:nvSpPr>
                <p:spPr bwMode="auto">
                  <a:xfrm rot="16200000">
                    <a:off x="810816" y="4631349"/>
                    <a:ext cx="609600" cy="0"/>
                  </a:xfrm>
                  <a:prstGeom prst="line">
                    <a:avLst/>
                  </a:prstGeom>
                  <a:noFill/>
                  <a:ln w="50800">
                    <a:solidFill>
                      <a:schemeClr val="tx1"/>
                    </a:solidFill>
                    <a:round/>
                    <a:headEnd type="none" w="med" len="med"/>
                    <a:tailEnd type="triangle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5" name="Line 27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810816" y="5283812"/>
                    <a:ext cx="609600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6" name="TextBox 45"/>
                      <p:cNvSpPr txBox="1"/>
                      <p:nvPr/>
                    </p:nvSpPr>
                    <p:spPr>
                      <a:xfrm>
                        <a:off x="-392" y="4973106"/>
                        <a:ext cx="1044000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latin typeface="Cambria Math"/>
                                </a:rPr>
                                <m:t>=−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𝒂</m:t>
                              </m:r>
                              <m:acc>
                                <m:accPr>
                                  <m:chr m:val="̂"/>
                                  <m:ctrlPr>
                                    <a:rPr lang="en-US" sz="2000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𝒋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46" name="TextBox 45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-392" y="4973106"/>
                        <a:ext cx="1044000" cy="400110"/>
                      </a:xfrm>
                      <a:prstGeom prst="rect">
                        <a:avLst/>
                      </a:prstGeom>
                      <a:blipFill rotWithShape="1">
                        <a:blip r:embed="rId2"/>
                        <a:stretch>
                          <a:fillRect t="-6154" r="-35673" b="-10769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7" name="TextBox 46"/>
                      <p:cNvSpPr txBox="1"/>
                      <p:nvPr/>
                    </p:nvSpPr>
                    <p:spPr>
                      <a:xfrm>
                        <a:off x="755576" y="4509120"/>
                        <a:ext cx="394660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47" name="TextBox 46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55576" y="4509120"/>
                        <a:ext cx="394660" cy="400110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36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1756792" y="4419600"/>
                  <a:ext cx="228600" cy="3349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l-GR" sz="2200" b="1" i="1"/>
                    <a:t>m</a:t>
                  </a:r>
                  <a:endParaRPr lang="el-GR" altLang="el-GR" sz="2200" b="1" i="1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3" name="TextBox 42"/>
                    <p:cNvSpPr txBox="1"/>
                    <p:nvPr/>
                  </p:nvSpPr>
                  <p:spPr>
                    <a:xfrm>
                      <a:off x="1683557" y="3861048"/>
                      <a:ext cx="933076" cy="43749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  <m:r>
                              <a:rPr lang="en-US" sz="2000" b="1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n-US" sz="2000" b="1" i="1" smtClean="0">
                                <a:latin typeface="Cambria Math"/>
                              </a:rPr>
                              <m:t>𝟎</m:t>
                            </m:r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43" name="TextBox 4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83557" y="3861048"/>
                      <a:ext cx="933076" cy="437492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38" name="Ομάδα 37"/>
                <p:cNvGrpSpPr/>
                <p:nvPr/>
              </p:nvGrpSpPr>
              <p:grpSpPr>
                <a:xfrm>
                  <a:off x="1672964" y="4495800"/>
                  <a:ext cx="541028" cy="990600"/>
                  <a:chOff x="982972" y="4495800"/>
                  <a:chExt cx="541028" cy="990600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9" name="TextBox 38"/>
                      <p:cNvSpPr txBox="1"/>
                      <p:nvPr/>
                    </p:nvSpPr>
                    <p:spPr>
                      <a:xfrm>
                        <a:off x="982972" y="5085184"/>
                        <a:ext cx="450764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39" name="TextBox 38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82972" y="5085184"/>
                        <a:ext cx="450764" cy="400110"/>
                      </a:xfrm>
                      <a:prstGeom prst="rect">
                        <a:avLst/>
                      </a:prstGeom>
                      <a:blipFill rotWithShape="1">
                        <a:blip r:embed="rId5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40" name="Line 25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990600" y="5029200"/>
                    <a:ext cx="914400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1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1371600" y="4495800"/>
                    <a:ext cx="152400" cy="152400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</p:grpSp>
          </p:grpSp>
        </p:grp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3059832" y="4941168"/>
              <a:ext cx="990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3052192" y="4581128"/>
            <a:ext cx="1491661" cy="677108"/>
            <a:chOff x="3052192" y="4581128"/>
            <a:chExt cx="1491661" cy="677108"/>
          </a:xfrm>
        </p:grpSpPr>
        <p:sp>
          <p:nvSpPr>
            <p:cNvPr id="48" name="Line 30"/>
            <p:cNvSpPr>
              <a:spLocks noChangeShapeType="1"/>
            </p:cNvSpPr>
            <p:nvPr/>
          </p:nvSpPr>
          <p:spPr bwMode="auto">
            <a:xfrm>
              <a:off x="3052192" y="4941168"/>
              <a:ext cx="990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49" name="Ομάδα 48"/>
            <p:cNvGrpSpPr/>
            <p:nvPr/>
          </p:nvGrpSpPr>
          <p:grpSpPr>
            <a:xfrm>
              <a:off x="3052192" y="4581128"/>
              <a:ext cx="1491661" cy="677108"/>
              <a:chOff x="3052192" y="4856160"/>
              <a:chExt cx="1491661" cy="677108"/>
            </a:xfrm>
          </p:grpSpPr>
          <p:sp>
            <p:nvSpPr>
              <p:cNvPr id="50" name="Line 30"/>
              <p:cNvSpPr>
                <a:spLocks noChangeShapeType="1"/>
              </p:cNvSpPr>
              <p:nvPr/>
            </p:nvSpPr>
            <p:spPr bwMode="auto">
              <a:xfrm>
                <a:off x="3052192" y="5216200"/>
                <a:ext cx="9906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1" name="Text Box 31"/>
              <p:cNvSpPr txBox="1">
                <a:spLocks noChangeArrowheads="1"/>
              </p:cNvSpPr>
              <p:nvPr/>
            </p:nvSpPr>
            <p:spPr bwMode="auto">
              <a:xfrm>
                <a:off x="3172253" y="4856160"/>
                <a:ext cx="1371600" cy="677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l-GR" altLang="el-GR" sz="2200" b="1" dirty="0"/>
                  <a:t>θέση ισορροπίας</a:t>
                </a:r>
              </a:p>
            </p:txBody>
          </p:sp>
        </p:grpSp>
      </p:grpSp>
      <p:grpSp>
        <p:nvGrpSpPr>
          <p:cNvPr id="53" name="Ομάδα 52"/>
          <p:cNvGrpSpPr/>
          <p:nvPr/>
        </p:nvGrpSpPr>
        <p:grpSpPr>
          <a:xfrm>
            <a:off x="3275856" y="3429000"/>
            <a:ext cx="381000" cy="1512000"/>
            <a:chOff x="3955480" y="4865619"/>
            <a:chExt cx="381000" cy="1512000"/>
          </a:xfrm>
        </p:grpSpPr>
        <p:sp>
          <p:nvSpPr>
            <p:cNvPr id="54" name="Line 18"/>
            <p:cNvSpPr>
              <a:spLocks noChangeShapeType="1"/>
            </p:cNvSpPr>
            <p:nvPr/>
          </p:nvSpPr>
          <p:spPr bwMode="auto">
            <a:xfrm flipV="1">
              <a:off x="3955480" y="4865619"/>
              <a:ext cx="0" cy="1512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5" name="Text Box 19"/>
            <p:cNvSpPr txBox="1">
              <a:spLocks noChangeArrowheads="1"/>
            </p:cNvSpPr>
            <p:nvPr/>
          </p:nvSpPr>
          <p:spPr bwMode="auto">
            <a:xfrm>
              <a:off x="4031680" y="5153651"/>
              <a:ext cx="304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2200" b="1" i="1" dirty="0" smtClean="0"/>
                <a:t>A</a:t>
              </a:r>
              <a:endParaRPr lang="el-GR" altLang="el-GR" sz="2200" b="1" i="1" dirty="0"/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4714056" y="836712"/>
            <a:ext cx="4322440" cy="1529550"/>
            <a:chOff x="4714056" y="836712"/>
            <a:chExt cx="4322440" cy="1529550"/>
          </a:xfrm>
        </p:grpSpPr>
        <p:sp>
          <p:nvSpPr>
            <p:cNvPr id="56" name="Text Box 29"/>
            <p:cNvSpPr txBox="1">
              <a:spLocks noChangeArrowheads="1"/>
            </p:cNvSpPr>
            <p:nvPr/>
          </p:nvSpPr>
          <p:spPr bwMode="auto">
            <a:xfrm>
              <a:off x="4714056" y="836712"/>
              <a:ext cx="4322440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sz="2200" b="1" dirty="0" smtClean="0"/>
                <a:t>Για τυχαίο πλάτος ταλάντωσης </a:t>
              </a:r>
              <a:r>
                <a:rPr lang="en-US" altLang="el-GR" sz="2200" b="1" dirty="0" smtClean="0"/>
                <a:t>A</a:t>
              </a:r>
              <a:r>
                <a:rPr lang="el-GR" altLang="el-GR" sz="2200" b="1" dirty="0" smtClean="0"/>
                <a:t> η κάθετη δύναμη </a:t>
              </a:r>
              <a:r>
                <a:rPr lang="en-US" altLang="el-GR" sz="2200" b="1" dirty="0" smtClean="0"/>
                <a:t>N</a:t>
              </a:r>
              <a:r>
                <a:rPr lang="el-GR" altLang="el-GR" sz="2200" b="1" dirty="0" smtClean="0"/>
                <a:t> είναι ελάχιστη όταν  α = α</a:t>
              </a:r>
              <a:r>
                <a:rPr lang="en-US" altLang="el-GR" sz="2200" b="1" baseline="-25000" dirty="0" smtClean="0"/>
                <a:t>max</a:t>
              </a:r>
              <a:r>
                <a:rPr lang="en-US" altLang="el-GR" sz="2200" b="1" dirty="0" smtClean="0"/>
                <a:t> = </a:t>
              </a:r>
              <a:r>
                <a:rPr lang="en-US" altLang="el-GR" sz="2200" b="1" i="1" dirty="0" smtClean="0"/>
                <a:t>A</a:t>
              </a:r>
              <a:r>
                <a:rPr lang="el-GR" altLang="el-GR" sz="2200" b="1" dirty="0" smtClean="0"/>
                <a:t>ω</a:t>
              </a:r>
              <a:endParaRPr lang="el-GR" altLang="el-GR" sz="2200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4956597" y="1859841"/>
                  <a:ext cx="3159711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latin typeface="Cambria Math"/>
                              </a:rPr>
                              <m:t>𝐦𝐢𝐧</m:t>
                            </m:r>
                          </m:sub>
                        </m:sSub>
                        <m:r>
                          <a:rPr lang="en-US" b="1" i="1" smtClean="0"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latin typeface="Cambria Math"/>
                          </a:rPr>
                          <m:t>𝒎</m:t>
                        </m:r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𝒈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𝑨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b="1" i="1" smtClean="0"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  <m:acc>
                          <m:accPr>
                            <m:chr m:val="̂"/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56597" y="1859841"/>
                  <a:ext cx="3159711" cy="50642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8108799" y="1988840"/>
            <a:ext cx="783681" cy="1361320"/>
            <a:chOff x="7812360" y="1988840"/>
            <a:chExt cx="783681" cy="1361320"/>
          </a:xfrm>
        </p:grpSpPr>
        <p:sp>
          <p:nvSpPr>
            <p:cNvPr id="3" name="Δεξιό άγκιστρο 2"/>
            <p:cNvSpPr/>
            <p:nvPr/>
          </p:nvSpPr>
          <p:spPr>
            <a:xfrm>
              <a:off x="7812360" y="1988840"/>
              <a:ext cx="429816" cy="1361320"/>
            </a:xfrm>
            <a:prstGeom prst="rightBrace">
              <a:avLst>
                <a:gd name="adj1" fmla="val 26494"/>
                <a:gd name="adj2" fmla="val 50000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8100392" y="2368271"/>
              <a:ext cx="49564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800" dirty="0" smtClean="0">
                  <a:latin typeface="Cambria Math"/>
                  <a:ea typeface="Cambria Math"/>
                </a:rPr>
                <a:t>⇒</a:t>
              </a:r>
              <a:endParaRPr lang="el-GR" sz="28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876953" y="3535064"/>
                <a:ext cx="3818225" cy="5091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/>
                            </a:rPr>
                            <m:t>𝒈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0" smtClean="0">
                                  <a:latin typeface="Cambria Math"/>
                                </a:rPr>
                                <m:t>𝐦𝐚𝐱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l-GR" b="1" i="1" smtClean="0"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b="1" i="1" smtClean="0">
                          <a:latin typeface="Cambria Math"/>
                        </a:rPr>
                        <m:t>     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953" y="3535064"/>
                <a:ext cx="3818225" cy="50917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4949196" y="4255144"/>
                <a:ext cx="2547300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𝑨</m:t>
                          </m:r>
                        </m:e>
                        <m:sub>
                          <m:r>
                            <a:rPr lang="en-US" b="1" i="0" smtClean="0">
                              <a:latin typeface="Cambria Math"/>
                            </a:rPr>
                            <m:t>𝐦𝐚𝐱</m:t>
                          </m:r>
                        </m:sub>
                      </m:sSub>
                      <m:sSup>
                        <m:sSup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𝒈</m:t>
                      </m:r>
                      <m:r>
                        <a:rPr lang="en-US" b="1" i="1" smtClean="0"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9196" y="4255144"/>
                <a:ext cx="2547300" cy="470000"/>
              </a:xfrm>
              <a:prstGeom prst="rect">
                <a:avLst/>
              </a:prstGeom>
              <a:blipFill rotWithShape="1">
                <a:blip r:embed="rId8"/>
                <a:stretch>
                  <a:fillRect b="-1298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Ορθογώνιο 62"/>
              <p:cNvSpPr/>
              <p:nvPr/>
            </p:nvSpPr>
            <p:spPr>
              <a:xfrm>
                <a:off x="4940447" y="4759200"/>
                <a:ext cx="3627853" cy="7302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𝑨</m:t>
                          </m:r>
                        </m:e>
                        <m:sub>
                          <m:r>
                            <a:rPr lang="en-US" b="1" i="0" smtClean="0">
                              <a:latin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𝒈</m:t>
                          </m:r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l-GR" b="1" i="1" smtClean="0"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l-GR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𝒈</m:t>
                          </m:r>
                        </m:num>
                        <m:den>
                          <m:r>
                            <a:rPr lang="el-GR" b="1" i="1" smtClean="0">
                              <a:latin typeface="Cambria Math"/>
                            </a:rPr>
                            <m:t>𝟒</m:t>
                          </m:r>
                          <m:sSup>
                            <m:sSupPr>
                              <m:ctrlPr>
                                <a:rPr lang="el-GR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l-GR" b="1" i="1" smtClean="0">
                                  <a:latin typeface="Cambria Math"/>
                                </a:rPr>
                                <m:t>𝝅</m:t>
                              </m:r>
                            </m:e>
                            <m:sup>
                              <m:r>
                                <a:rPr lang="el-GR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l-GR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b="1" i="0" smtClean="0">
                              <a:latin typeface="Cambria Math"/>
                            </a:rPr>
                            <m:t>𝚻</m:t>
                          </m:r>
                        </m:e>
                        <m:sup>
                          <m:r>
                            <a:rPr lang="el-GR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   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3" name="Ορθογώνιο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447" y="4759200"/>
                <a:ext cx="3627853" cy="73020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Ορθογώνιο 63"/>
              <p:cNvSpPr/>
              <p:nvPr/>
            </p:nvSpPr>
            <p:spPr>
              <a:xfrm>
                <a:off x="4644008" y="5663567"/>
                <a:ext cx="4490973" cy="7371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𝑨</m:t>
                          </m:r>
                        </m:e>
                        <m:sub>
                          <m:r>
                            <a:rPr lang="en-US" sz="2000" b="1" i="0" smtClean="0">
                              <a:latin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l-GR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/>
                            </a:rPr>
                            <m:t>𝟗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𝟖𝟎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𝒎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/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l-GR" sz="2000" b="1" i="1" smtClean="0">
                              <a:latin typeface="Cambria Math"/>
                            </a:rPr>
                            <m:t>𝟒</m:t>
                          </m:r>
                          <m:sSup>
                            <m:sSupPr>
                              <m:ctrlPr>
                                <a:rPr lang="el-GR" sz="20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l-GR" sz="2000" b="1" i="1" smtClean="0">
                                  <a:latin typeface="Cambria Math"/>
                                </a:rPr>
                                <m:t>𝝅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latin typeface="Cambria Math"/>
                        </a:rPr>
                        <m:t>(</m:t>
                      </m:r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  <m:r>
                        <a:rPr lang="en-US" sz="2000" b="1" i="1" smtClean="0">
                          <a:latin typeface="Cambria Math"/>
                        </a:rPr>
                        <m:t>,</m:t>
                      </m:r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latin typeface="Cambria Math"/>
                        </a:rPr>
                        <m:t> </m:t>
                      </m:r>
                      <m:r>
                        <a:rPr lang="en-US" sz="2000" b="1" i="1" smtClean="0">
                          <a:latin typeface="Cambria Math"/>
                        </a:rPr>
                        <m:t>𝒔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latin typeface="Cambria Math"/>
                        </a:rPr>
                        <m:t>,</m:t>
                      </m:r>
                      <m:r>
                        <a:rPr lang="en-US" sz="2000" b="1" i="1" smtClean="0">
                          <a:latin typeface="Cambria Math"/>
                        </a:rPr>
                        <m:t>𝟐𝟓</m:t>
                      </m:r>
                      <m:r>
                        <a:rPr lang="en-US" sz="2000" b="1" i="1" smtClean="0">
                          <a:latin typeface="Cambria Math"/>
                        </a:rPr>
                        <m:t> </m:t>
                      </m:r>
                      <m:r>
                        <a:rPr lang="en-US" sz="2000" b="1" i="1" smtClean="0">
                          <a:latin typeface="Cambria Math"/>
                        </a:rPr>
                        <m:t>𝒎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4" name="Ορθογώνιο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5663567"/>
                <a:ext cx="4490973" cy="73712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-0.00046 L -0.00486 -0.221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4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3" grpId="0" build="p" autoUpdateAnimBg="0"/>
      <p:bldP spid="6174" grpId="0" build="p" autoUpdateAnimBg="0"/>
      <p:bldP spid="61" grpId="0"/>
      <p:bldP spid="6" grpId="0"/>
      <p:bldP spid="63" grpId="0"/>
      <p:bldP spid="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b="1">
                <a:solidFill>
                  <a:schemeClr val="tx2"/>
                </a:solidFill>
              </a:rPr>
              <a:t>ΑΣΚΗΣΗ </a:t>
            </a:r>
            <a:r>
              <a:rPr lang="en-US" altLang="el-GR" sz="3200" b="1">
                <a:solidFill>
                  <a:schemeClr val="tx2"/>
                </a:solidFill>
              </a:rPr>
              <a:t>2</a:t>
            </a:r>
            <a:r>
              <a:rPr lang="el-GR" altLang="el-GR" sz="3200" b="1">
                <a:solidFill>
                  <a:schemeClr val="tx2"/>
                </a:solidFill>
              </a:rPr>
              <a:t>Β</a:t>
            </a:r>
          </a:p>
        </p:txBody>
      </p:sp>
      <p:sp>
        <p:nvSpPr>
          <p:cNvPr id="6154" name="Freeform 3"/>
          <p:cNvSpPr>
            <a:spLocks/>
          </p:cNvSpPr>
          <p:nvPr/>
        </p:nvSpPr>
        <p:spPr bwMode="auto">
          <a:xfrm>
            <a:off x="533400" y="3352800"/>
            <a:ext cx="1828800" cy="1371600"/>
          </a:xfrm>
          <a:custGeom>
            <a:avLst/>
            <a:gdLst>
              <a:gd name="T0" fmla="*/ 1209674884 w 1152"/>
              <a:gd name="T1" fmla="*/ 2147483647 h 864"/>
              <a:gd name="T2" fmla="*/ 1209674884 w 1152"/>
              <a:gd name="T3" fmla="*/ 483870062 h 864"/>
              <a:gd name="T4" fmla="*/ 0 w 1152"/>
              <a:gd name="T5" fmla="*/ 483870062 h 864"/>
              <a:gd name="T6" fmla="*/ 0 w 1152"/>
              <a:gd name="T7" fmla="*/ 0 h 864"/>
              <a:gd name="T8" fmla="*/ 2147483647 w 1152"/>
              <a:gd name="T9" fmla="*/ 0 h 864"/>
              <a:gd name="T10" fmla="*/ 2147483647 w 1152"/>
              <a:gd name="T11" fmla="*/ 483870062 h 864"/>
              <a:gd name="T12" fmla="*/ 1693545076 w 1152"/>
              <a:gd name="T13" fmla="*/ 483870062 h 864"/>
              <a:gd name="T14" fmla="*/ 1693545076 w 1152"/>
              <a:gd name="T15" fmla="*/ 2147483647 h 864"/>
              <a:gd name="T16" fmla="*/ 1209674884 w 1152"/>
              <a:gd name="T17" fmla="*/ 2147483647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52"/>
              <a:gd name="T28" fmla="*/ 0 h 864"/>
              <a:gd name="T29" fmla="*/ 1152 w 1152"/>
              <a:gd name="T30" fmla="*/ 864 h 86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52" h="864">
                <a:moveTo>
                  <a:pt x="480" y="864"/>
                </a:moveTo>
                <a:lnTo>
                  <a:pt x="480" y="192"/>
                </a:lnTo>
                <a:lnTo>
                  <a:pt x="0" y="192"/>
                </a:lnTo>
                <a:lnTo>
                  <a:pt x="0" y="0"/>
                </a:lnTo>
                <a:lnTo>
                  <a:pt x="1152" y="0"/>
                </a:lnTo>
                <a:lnTo>
                  <a:pt x="1152" y="192"/>
                </a:lnTo>
                <a:lnTo>
                  <a:pt x="672" y="192"/>
                </a:lnTo>
                <a:lnTo>
                  <a:pt x="672" y="864"/>
                </a:lnTo>
                <a:lnTo>
                  <a:pt x="480" y="864"/>
                </a:lnTo>
                <a:close/>
              </a:path>
            </a:pathLst>
          </a:custGeom>
          <a:solidFill>
            <a:srgbClr val="996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55" name="Rectangle 4"/>
          <p:cNvSpPr>
            <a:spLocks noChangeArrowheads="1"/>
          </p:cNvSpPr>
          <p:nvPr/>
        </p:nvSpPr>
        <p:spPr bwMode="auto">
          <a:xfrm>
            <a:off x="1066800" y="2895600"/>
            <a:ext cx="7620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156" name="Line 5"/>
          <p:cNvSpPr>
            <a:spLocks noChangeShapeType="1"/>
          </p:cNvSpPr>
          <p:nvPr/>
        </p:nvSpPr>
        <p:spPr bwMode="auto">
          <a:xfrm rot="16200000" flipH="1">
            <a:off x="990600" y="35814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58" name="Oval 7"/>
          <p:cNvSpPr>
            <a:spLocks noChangeArrowheads="1"/>
          </p:cNvSpPr>
          <p:nvPr/>
        </p:nvSpPr>
        <p:spPr bwMode="auto">
          <a:xfrm>
            <a:off x="13716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159" name="Line 8"/>
          <p:cNvSpPr>
            <a:spLocks noChangeShapeType="1"/>
          </p:cNvSpPr>
          <p:nvPr/>
        </p:nvSpPr>
        <p:spPr bwMode="auto">
          <a:xfrm>
            <a:off x="1676400" y="49530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60" name="Text Box 9"/>
          <p:cNvSpPr txBox="1">
            <a:spLocks noChangeArrowheads="1"/>
          </p:cNvSpPr>
          <p:nvPr/>
        </p:nvSpPr>
        <p:spPr bwMode="auto">
          <a:xfrm>
            <a:off x="2438400" y="4953000"/>
            <a:ext cx="13716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200" b="1" i="1"/>
              <a:t>θέση ισορροπίας</a:t>
            </a:r>
          </a:p>
        </p:txBody>
      </p:sp>
      <p:sp>
        <p:nvSpPr>
          <p:cNvPr id="6161" name="Text Box 12"/>
          <p:cNvSpPr txBox="1">
            <a:spLocks noChangeArrowheads="1"/>
          </p:cNvSpPr>
          <p:nvPr/>
        </p:nvSpPr>
        <p:spPr bwMode="auto">
          <a:xfrm>
            <a:off x="1066800" y="2971800"/>
            <a:ext cx="2286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200" b="1" i="1"/>
              <a:t>m</a:t>
            </a:r>
            <a:endParaRPr lang="el-GR" altLang="el-GR" sz="2200" b="1" i="1"/>
          </a:p>
        </p:txBody>
      </p:sp>
      <p:sp>
        <p:nvSpPr>
          <p:cNvPr id="6162" name="Line 13"/>
          <p:cNvSpPr>
            <a:spLocks noChangeShapeType="1"/>
          </p:cNvSpPr>
          <p:nvPr/>
        </p:nvSpPr>
        <p:spPr bwMode="auto">
          <a:xfrm>
            <a:off x="2362200" y="35052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63" name="Line 14"/>
          <p:cNvSpPr>
            <a:spLocks noChangeShapeType="1"/>
          </p:cNvSpPr>
          <p:nvPr/>
        </p:nvSpPr>
        <p:spPr bwMode="auto">
          <a:xfrm flipV="1">
            <a:off x="2667000" y="35052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64" name="Text Box 15"/>
          <p:cNvSpPr txBox="1">
            <a:spLocks noChangeArrowheads="1"/>
          </p:cNvSpPr>
          <p:nvPr/>
        </p:nvSpPr>
        <p:spPr bwMode="auto">
          <a:xfrm>
            <a:off x="2743200" y="4114800"/>
            <a:ext cx="3048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200" b="1" i="1"/>
              <a:t>A</a:t>
            </a:r>
            <a:endParaRPr lang="el-GR" altLang="el-GR" sz="2200" b="1" i="1"/>
          </a:p>
        </p:txBody>
      </p:sp>
      <p:sp>
        <p:nvSpPr>
          <p:cNvPr id="6165" name="Line 16"/>
          <p:cNvSpPr>
            <a:spLocks noChangeShapeType="1"/>
          </p:cNvSpPr>
          <p:nvPr/>
        </p:nvSpPr>
        <p:spPr bwMode="auto">
          <a:xfrm rot="-5400000">
            <a:off x="76200" y="28194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66" name="Text Box 17"/>
          <p:cNvSpPr txBox="1">
            <a:spLocks noChangeArrowheads="1"/>
          </p:cNvSpPr>
          <p:nvPr/>
        </p:nvSpPr>
        <p:spPr bwMode="auto">
          <a:xfrm>
            <a:off x="152400" y="2209800"/>
            <a:ext cx="8382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200" b="1" i="1"/>
              <a:t>f=</a:t>
            </a:r>
            <a:r>
              <a:rPr lang="el-GR" altLang="el-GR" sz="2200" b="1" i="1"/>
              <a:t>???</a:t>
            </a:r>
          </a:p>
        </p:txBody>
      </p:sp>
      <p:sp>
        <p:nvSpPr>
          <p:cNvPr id="6167" name="Line 18"/>
          <p:cNvSpPr>
            <a:spLocks noChangeShapeType="1"/>
          </p:cNvSpPr>
          <p:nvPr/>
        </p:nvSpPr>
        <p:spPr bwMode="auto">
          <a:xfrm rot="16200000" flipH="1">
            <a:off x="1562100" y="27813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719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988134"/>
              </p:ext>
            </p:extLst>
          </p:nvPr>
        </p:nvGraphicFramePr>
        <p:xfrm>
          <a:off x="7060667" y="2362199"/>
          <a:ext cx="1498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9" name="Εξίσωση" r:id="rId3" imgW="749160" imgH="406080" progId="Equation.3">
                  <p:embed/>
                </p:oleObj>
              </mc:Choice>
              <mc:Fallback>
                <p:oleObj name="Εξίσωση" r:id="rId3" imgW="749160" imgH="40608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0667" y="2362199"/>
                        <a:ext cx="14986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4705672" y="3565465"/>
            <a:ext cx="4114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2200" b="1" dirty="0"/>
              <a:t>Για δεδομένο πλάτος  </a:t>
            </a:r>
            <a:r>
              <a:rPr lang="en-US" altLang="el-GR" sz="2200" b="1" i="1" dirty="0"/>
              <a:t>A</a:t>
            </a:r>
            <a:r>
              <a:rPr lang="en-US" altLang="el-GR" sz="2200" b="1" dirty="0"/>
              <a:t> </a:t>
            </a:r>
            <a:r>
              <a:rPr lang="el-GR" altLang="el-GR" sz="2200" b="1" dirty="0"/>
              <a:t>η κρίσιμη συχνότητα </a:t>
            </a:r>
            <a:r>
              <a:rPr lang="en-US" altLang="el-GR" sz="2200" b="1" dirty="0" err="1"/>
              <a:t>f</a:t>
            </a:r>
            <a:r>
              <a:rPr lang="en-US" altLang="el-GR" sz="2200" b="1" baseline="-25000" dirty="0" err="1"/>
              <a:t>C</a:t>
            </a:r>
            <a:r>
              <a:rPr lang="el-GR" altLang="el-GR" sz="2200" b="1" dirty="0"/>
              <a:t> για να αποχωριστεί η μάζα το έμβολο είναι:</a:t>
            </a:r>
          </a:p>
        </p:txBody>
      </p:sp>
      <p:graphicFrame>
        <p:nvGraphicFramePr>
          <p:cNvPr id="719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466366"/>
              </p:ext>
            </p:extLst>
          </p:nvPr>
        </p:nvGraphicFramePr>
        <p:xfrm>
          <a:off x="7050856" y="4746848"/>
          <a:ext cx="1625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0" name="Εξίσωση" r:id="rId5" imgW="812520" imgH="457200" progId="Equation.3">
                  <p:embed/>
                </p:oleObj>
              </mc:Choice>
              <mc:Fallback>
                <p:oleObj name="Εξίσωση" r:id="rId5" imgW="812520" imgH="4572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0856" y="4746848"/>
                        <a:ext cx="1625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403170"/>
              </p:ext>
            </p:extLst>
          </p:nvPr>
        </p:nvGraphicFramePr>
        <p:xfrm>
          <a:off x="5315101" y="5805264"/>
          <a:ext cx="167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1" name="Εξίσωση" r:id="rId7" imgW="838080" imgH="419040" progId="Equation.3">
                  <p:embed/>
                </p:oleObj>
              </mc:Choice>
              <mc:Fallback>
                <p:oleObj name="Εξίσωση" r:id="rId7" imgW="838080" imgH="41904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101" y="5805264"/>
                        <a:ext cx="167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228600" y="838200"/>
            <a:ext cx="396240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2200" b="1" dirty="0"/>
              <a:t>Το έμβολο βρίσκεται </a:t>
            </a:r>
            <a:r>
              <a:rPr lang="el-GR" altLang="el-GR" sz="2200" b="1" dirty="0" smtClean="0"/>
              <a:t>στη μέγιστη μετατόπιση </a:t>
            </a:r>
            <a:r>
              <a:rPr lang="en-US" altLang="el-GR" sz="2200" b="1" dirty="0" smtClean="0"/>
              <a:t>A</a:t>
            </a:r>
            <a:endParaRPr lang="el-GR" altLang="el-GR" sz="2200" b="1" dirty="0"/>
          </a:p>
        </p:txBody>
      </p:sp>
      <p:grpSp>
        <p:nvGrpSpPr>
          <p:cNvPr id="6" name="Ομάδα 5"/>
          <p:cNvGrpSpPr/>
          <p:nvPr/>
        </p:nvGrpSpPr>
        <p:grpSpPr>
          <a:xfrm>
            <a:off x="4499992" y="836712"/>
            <a:ext cx="4104456" cy="1010477"/>
            <a:chOff x="4499992" y="836712"/>
            <a:chExt cx="4104456" cy="1010477"/>
          </a:xfrm>
        </p:grpSpPr>
        <p:sp>
          <p:nvSpPr>
            <p:cNvPr id="27" name="Text Box 29"/>
            <p:cNvSpPr txBox="1">
              <a:spLocks noChangeArrowheads="1"/>
            </p:cNvSpPr>
            <p:nvPr/>
          </p:nvSpPr>
          <p:spPr bwMode="auto">
            <a:xfrm>
              <a:off x="4642048" y="836712"/>
              <a:ext cx="396240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sz="2200" b="1" dirty="0" smtClean="0"/>
                <a:t>Για την </a:t>
              </a:r>
              <a:r>
                <a:rPr lang="el-GR" altLang="el-GR" sz="2200" b="1" i="1" dirty="0" smtClean="0"/>
                <a:t>Ν</a:t>
              </a:r>
              <a:r>
                <a:rPr lang="en-US" altLang="el-GR" sz="2800" b="1" baseline="-25000" dirty="0" smtClean="0"/>
                <a:t>min</a:t>
              </a:r>
              <a:r>
                <a:rPr lang="el-GR" altLang="el-GR" sz="3200" b="1" dirty="0"/>
                <a:t> </a:t>
              </a:r>
              <a:r>
                <a:rPr lang="el-GR" altLang="el-GR" sz="2200" b="1" dirty="0" smtClean="0"/>
                <a:t>αποδείξαμε ότι:</a:t>
              </a:r>
              <a:endParaRPr lang="el-GR" altLang="el-GR" sz="2200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4499992" y="1340768"/>
                  <a:ext cx="3159711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latin typeface="Cambria Math"/>
                              </a:rPr>
                              <m:t>𝐦𝐢𝐧</m:t>
                            </m:r>
                          </m:sub>
                        </m:sSub>
                        <m:r>
                          <a:rPr lang="en-US" b="1" i="1" smtClean="0"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latin typeface="Cambria Math"/>
                          </a:rPr>
                          <m:t>𝒎</m:t>
                        </m:r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𝒈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𝑨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b="1" i="1" smtClean="0"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  <m:acc>
                          <m:accPr>
                            <m:chr m:val="̂"/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9992" y="1340768"/>
                  <a:ext cx="3159711" cy="506421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4572000" y="1774557"/>
            <a:ext cx="3591048" cy="1210043"/>
            <a:chOff x="4572000" y="1774557"/>
            <a:chExt cx="3591048" cy="1210043"/>
          </a:xfrm>
        </p:grpSpPr>
        <p:sp>
          <p:nvSpPr>
            <p:cNvPr id="3" name="Ορθογώνιο 2"/>
            <p:cNvSpPr/>
            <p:nvPr/>
          </p:nvSpPr>
          <p:spPr>
            <a:xfrm>
              <a:off x="4594442" y="1774557"/>
              <a:ext cx="356860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l-GR" altLang="el-GR" b="1" dirty="0" smtClean="0"/>
                <a:t>Η </a:t>
              </a:r>
              <a:r>
                <a:rPr lang="el-GR" altLang="el-GR" b="1" i="1" dirty="0" smtClean="0"/>
                <a:t>Ν</a:t>
              </a:r>
              <a:r>
                <a:rPr lang="en-US" altLang="el-GR" sz="3200" b="1" baseline="-25000" dirty="0"/>
                <a:t>min</a:t>
              </a:r>
              <a:r>
                <a:rPr lang="el-GR" altLang="el-GR" sz="3600" b="1" dirty="0"/>
                <a:t> </a:t>
              </a:r>
              <a:r>
                <a:rPr lang="el-GR" altLang="el-GR" b="1" dirty="0" smtClean="0"/>
                <a:t>είναι μηδέν όταν:</a:t>
              </a:r>
              <a:endParaRPr lang="el-GR" altLang="el-GR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4572000" y="2514600"/>
                  <a:ext cx="2504660" cy="47000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atin typeface="Cambria Math"/>
                          </a:rPr>
                          <m:t>𝒈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𝑨</m:t>
                        </m:r>
                        <m:sSup>
                          <m:sSup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b="1" i="1"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l-GR" b="1" i="1" smtClean="0">
                            <a:latin typeface="Cambria Math"/>
                          </a:rPr>
                          <m:t>=</m:t>
                        </m:r>
                        <m:r>
                          <a:rPr lang="el-GR" b="1" i="1" smtClean="0">
                            <a:latin typeface="Cambria Math"/>
                          </a:rPr>
                          <m:t>𝟎</m:t>
                        </m:r>
                        <m:r>
                          <a:rPr lang="el-GR" b="1" i="1" smtClean="0">
                            <a:latin typeface="Cambria Math"/>
                          </a:rPr>
                          <m:t>  ⇒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0" y="2514600"/>
                  <a:ext cx="2504660" cy="47000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168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42048" y="4737205"/>
                <a:ext cx="2332498" cy="7302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𝑨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𝒈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l-GR" b="1" i="1" smtClean="0">
                                  <a:latin typeface="Cambria Math"/>
                                </a:rPr>
                                <m:t>𝝅</m:t>
                              </m:r>
                            </m:e>
                            <m:sup>
                              <m:r>
                                <a:rPr lang="el-GR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sSub>
                        <m:sSub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b="1" i="1" smtClean="0">
                          <a:latin typeface="Cambria Math"/>
                        </a:rPr>
                        <m:t>   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048" y="4737205"/>
                <a:ext cx="2332498" cy="73020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71600" y="2487452"/>
                <a:ext cx="933076" cy="4374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𝑵</m:t>
                          </m:r>
                        </m:e>
                      </m:acc>
                      <m:r>
                        <a:rPr lang="en-US" sz="2000" b="1" i="1" smtClean="0"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2487452"/>
                <a:ext cx="933076" cy="43749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952884" y="3639580"/>
                <a:ext cx="45076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𝒘</m:t>
                          </m:r>
                        </m:e>
                      </m:ac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884" y="3639580"/>
                <a:ext cx="450764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979712" y="2600654"/>
                <a:ext cx="40748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600654"/>
                <a:ext cx="407484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5" grpId="0" build="p" autoUpdateAnimBg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b="1">
                <a:solidFill>
                  <a:schemeClr val="tx2"/>
                </a:solidFill>
              </a:rPr>
              <a:t>ΑΣΚΗΣΗ 3</a:t>
            </a:r>
          </a:p>
        </p:txBody>
      </p:sp>
      <p:sp>
        <p:nvSpPr>
          <p:cNvPr id="7178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Αντικείμενο με μάζα  </a:t>
            </a:r>
            <a:r>
              <a:rPr lang="en-US" altLang="el-GR" sz="2000" b="1" i="1">
                <a:solidFill>
                  <a:schemeClr val="tx2"/>
                </a:solidFill>
                <a:cs typeface="Times New Roman" pitchFamily="18" charset="0"/>
              </a:rPr>
              <a:t>m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=0,400 </a:t>
            </a:r>
            <a:r>
              <a:rPr lang="en-US" altLang="el-GR" sz="2000" b="1" i="1">
                <a:solidFill>
                  <a:schemeClr val="tx2"/>
                </a:solidFill>
                <a:cs typeface="Times New Roman" pitchFamily="18" charset="0"/>
              </a:rPr>
              <a:t>Kg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 εκτελεί απλή αρμονική κίνηση με πλάτος </a:t>
            </a:r>
            <a:r>
              <a:rPr lang="en-US" altLang="el-GR" sz="2000" b="1" i="1">
                <a:solidFill>
                  <a:schemeClr val="tx2"/>
                </a:solidFill>
                <a:cs typeface="Times New Roman" pitchFamily="18" charset="0"/>
              </a:rPr>
              <a:t>x</a:t>
            </a:r>
            <a:r>
              <a:rPr lang="el-GR" altLang="el-GR" sz="2000" b="1" i="1" baseline="-30000">
                <a:solidFill>
                  <a:schemeClr val="tx2"/>
                </a:solidFill>
                <a:cs typeface="Times New Roman" pitchFamily="18" charset="0"/>
              </a:rPr>
              <a:t>0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=0,025 </a:t>
            </a:r>
            <a:r>
              <a:rPr lang="en-US" altLang="el-GR" sz="2000" b="1" i="1">
                <a:solidFill>
                  <a:schemeClr val="tx2"/>
                </a:solidFill>
                <a:cs typeface="Times New Roman" pitchFamily="18" charset="0"/>
              </a:rPr>
              <a:t>m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 στο άκρο ενός οριζόντιου ελατηρίου. Το μέτρο της μέγιστης επιτάχυνσης του αντικειμένου είναι α</a:t>
            </a:r>
            <a:r>
              <a:rPr lang="el-GR" altLang="el-GR" sz="2000" b="1" i="1" baseline="-30000">
                <a:solidFill>
                  <a:schemeClr val="tx2"/>
                </a:solidFill>
                <a:cs typeface="Times New Roman" pitchFamily="18" charset="0"/>
              </a:rPr>
              <a:t>0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=6,00 </a:t>
            </a:r>
            <a:r>
              <a:rPr lang="en-US" altLang="el-GR" sz="2000" b="1" i="1">
                <a:solidFill>
                  <a:schemeClr val="tx2"/>
                </a:solidFill>
                <a:cs typeface="Times New Roman" pitchFamily="18" charset="0"/>
              </a:rPr>
              <a:t>m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/</a:t>
            </a:r>
            <a:r>
              <a:rPr lang="en-US" altLang="el-GR" sz="2000" b="1" i="1">
                <a:solidFill>
                  <a:schemeClr val="tx2"/>
                </a:solidFill>
                <a:cs typeface="Times New Roman" pitchFamily="18" charset="0"/>
              </a:rPr>
              <a:t>sec</a:t>
            </a:r>
            <a:r>
              <a:rPr lang="el-GR" altLang="el-GR" sz="2000" b="1" i="1" baseline="30000">
                <a:solidFill>
                  <a:schemeClr val="tx2"/>
                </a:solidFill>
                <a:cs typeface="Times New Roman" pitchFamily="18" charset="0"/>
              </a:rPr>
              <a:t>2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.  α) Ποια είναι η σταθερά </a:t>
            </a:r>
            <a:r>
              <a:rPr lang="de-DE" altLang="el-GR" sz="2000" b="1" i="1">
                <a:solidFill>
                  <a:schemeClr val="tx2"/>
                </a:solidFill>
                <a:cs typeface="Times New Roman" pitchFamily="18" charset="0"/>
              </a:rPr>
              <a:t>k</a:t>
            </a:r>
            <a:r>
              <a:rPr lang="el-GR" altLang="el-GR" sz="2000" b="1" i="1">
                <a:solidFill>
                  <a:schemeClr val="tx2"/>
                </a:solidFill>
                <a:cs typeface="Times New Roman" pitchFamily="18" charset="0"/>
              </a:rPr>
              <a:t> του ελατηρίου;  β)  πόση είναι η μέγιστη ταχύτητα του αντικειμένου;</a:t>
            </a:r>
            <a:r>
              <a:rPr lang="el-GR" altLang="el-GR" sz="2000" b="1">
                <a:solidFill>
                  <a:schemeClr val="tx2"/>
                </a:solidFill>
              </a:rPr>
              <a:t> </a:t>
            </a:r>
          </a:p>
        </p:txBody>
      </p:sp>
      <p:graphicFrame>
        <p:nvGraphicFramePr>
          <p:cNvPr id="16384" name="Object 0"/>
          <p:cNvGraphicFramePr>
            <a:graphicFrameLocks noChangeAspect="1"/>
          </p:cNvGraphicFramePr>
          <p:nvPr/>
        </p:nvGraphicFramePr>
        <p:xfrm>
          <a:off x="212725" y="2438400"/>
          <a:ext cx="30845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Εξίσωση" r:id="rId3" imgW="1282680" imgH="203040" progId="Equation.3">
                  <p:embed/>
                </p:oleObj>
              </mc:Choice>
              <mc:Fallback>
                <p:oleObj name="Εξίσωση" r:id="rId3" imgW="1282680" imgH="20304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" y="2438400"/>
                        <a:ext cx="308451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152400" y="3048000"/>
          <a:ext cx="3827463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Εξίσωση" r:id="rId5" imgW="1688760" imgH="368280" progId="Equation.3">
                  <p:embed/>
                </p:oleObj>
              </mc:Choice>
              <mc:Fallback>
                <p:oleObj name="Εξίσωση" r:id="rId5" imgW="1688760" imgH="3682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048000"/>
                        <a:ext cx="3827463" cy="827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52400" y="4038600"/>
          <a:ext cx="5122863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Εξίσωση" r:id="rId7" imgW="2374560" imgH="368280" progId="Equation.3">
                  <p:embed/>
                </p:oleObj>
              </mc:Choice>
              <mc:Fallback>
                <p:oleObj name="Εξίσωση" r:id="rId7" imgW="2374560" imgH="3682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038600"/>
                        <a:ext cx="5122863" cy="788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88900" y="5014913"/>
          <a:ext cx="1789113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Εξίσωση" r:id="rId9" imgW="774360" imgH="266400" progId="Equation.3">
                  <p:embed/>
                </p:oleObj>
              </mc:Choice>
              <mc:Fallback>
                <p:oleObj name="Εξίσωση" r:id="rId9" imgW="774360" imgH="266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" y="5014913"/>
                        <a:ext cx="1789113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52400" y="5715000"/>
          <a:ext cx="11430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r:id="rId11" imgW="571252" imgH="444307" progId="Equation.3">
                  <p:embed/>
                </p:oleObj>
              </mc:Choice>
              <mc:Fallback>
                <p:oleObj r:id="rId11" imgW="571252" imgH="44430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715000"/>
                        <a:ext cx="114300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7" name="AutoShape 15"/>
          <p:cNvSpPr>
            <a:spLocks/>
          </p:cNvSpPr>
          <p:nvPr/>
        </p:nvSpPr>
        <p:spPr bwMode="auto">
          <a:xfrm>
            <a:off x="1828800" y="5105400"/>
            <a:ext cx="609600" cy="1524000"/>
          </a:xfrm>
          <a:prstGeom prst="rightBrace">
            <a:avLst>
              <a:gd name="adj1" fmla="val 2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743200" y="5334000"/>
          <a:ext cx="1689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Εξίσωση" r:id="rId13" imgW="711000" imgH="393480" progId="Equation.3">
                  <p:embed/>
                </p:oleObj>
              </mc:Choice>
              <mc:Fallback>
                <p:oleObj name="Εξίσωση" r:id="rId13" imgW="7110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334000"/>
                        <a:ext cx="16891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Line 18"/>
          <p:cNvSpPr>
            <a:spLocks noChangeShapeType="1"/>
          </p:cNvSpPr>
          <p:nvPr/>
        </p:nvSpPr>
        <p:spPr bwMode="auto">
          <a:xfrm>
            <a:off x="5334000" y="2286000"/>
            <a:ext cx="0" cy="4572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5562600" y="3657600"/>
          <a:ext cx="276383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Εξίσωση" r:id="rId15" imgW="1218960" imgH="419040" progId="Equation.3">
                  <p:embed/>
                </p:oleObj>
              </mc:Choice>
              <mc:Fallback>
                <p:oleObj name="Εξίσωση" r:id="rId15" imgW="1218960" imgH="419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657600"/>
                        <a:ext cx="2763838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7" grpId="0" animBg="1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918</Words>
  <Application>Microsoft Office PowerPoint</Application>
  <PresentationFormat>Προβολή στην οθόνη (4:3)</PresentationFormat>
  <Paragraphs>131</Paragraphs>
  <Slides>11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Προεπιλεγμένη σχεδίαση</vt:lpstr>
      <vt:lpstr>Εξίσωση</vt:lpstr>
      <vt:lpstr>Equation.3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Α.Σ.ΠΑΙ.Τ.Ε.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ΑΣΚΣΗΣΗ 1</dc:title>
  <dc:creator>PHYSICS</dc:creator>
  <cp:lastModifiedBy>Sideris</cp:lastModifiedBy>
  <cp:revision>40</cp:revision>
  <dcterms:created xsi:type="dcterms:W3CDTF">2007-06-19T19:31:37Z</dcterms:created>
  <dcterms:modified xsi:type="dcterms:W3CDTF">2018-11-25T23:01:51Z</dcterms:modified>
</cp:coreProperties>
</file>