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 Georgakalou" initials="MG" lastIdx="5" clrIdx="0">
    <p:extLst>
      <p:ext uri="{19B8F6BF-5375-455C-9EA6-DF929625EA0E}">
        <p15:presenceInfo xmlns:p15="http://schemas.microsoft.com/office/powerpoint/2012/main" userId="8c803551987b1fd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8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6-09T13:15:53.517" idx="1">
    <p:pos x="10" y="10"/>
    <p:text/>
    <p:extLst>
      <p:ext uri="{C676402C-5697-4E1C-873F-D02D1690AC5C}">
        <p15:threadingInfo xmlns:p15="http://schemas.microsoft.com/office/powerpoint/2012/main" timeZoneBias="-180"/>
      </p:ext>
    </p:extLst>
  </p:cm>
  <p:cm authorId="1" dt="2022-06-09T13:17:54.667" idx="2">
    <p:pos x="106" y="106"/>
    <p:text>Και όμως είναι</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2-06-09T13:18:26.163" idx="3">
    <p:pos x="10" y="10"/>
    <p:text/>
    <p:extLst>
      <p:ext uri="{C676402C-5697-4E1C-873F-D02D1690AC5C}">
        <p15:threadingInfo xmlns:p15="http://schemas.microsoft.com/office/powerpoint/2012/main" timeZoneBias="-180"/>
      </p:ext>
    </p:extLst>
  </p:cm>
  <p:cm authorId="1" dt="2022-06-09T13:18:36.655" idx="4">
    <p:pos x="4976" y="3706"/>
    <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2-06-09T13:18:58.051" idx="5">
    <p:pos x="5226" y="2422"/>
    <p:text>Σωστές παρατηρήσεις</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6/9/2022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88D22E-5076-4A60-BF6D-303A4237DA35}"/>
              </a:ext>
            </a:extLst>
          </p:cNvPr>
          <p:cNvSpPr>
            <a:spLocks noGrp="1"/>
          </p:cNvSpPr>
          <p:nvPr>
            <p:ph type="ctrTitle"/>
          </p:nvPr>
        </p:nvSpPr>
        <p:spPr>
          <a:xfrm>
            <a:off x="1620672" y="2922137"/>
            <a:ext cx="9899744" cy="3077191"/>
          </a:xfrm>
        </p:spPr>
        <p:txBody>
          <a:bodyPr>
            <a:normAutofit fontScale="90000"/>
          </a:bodyPr>
          <a:lstStyle/>
          <a:p>
            <a:r>
              <a:rPr lang="el-GR" sz="3200" b="1" i="1" u="sng" kern="0" dirty="0">
                <a:solidFill>
                  <a:srgbClr val="2F5496"/>
                </a:solidFill>
                <a:effectLst/>
                <a:latin typeface="+mn-lt"/>
                <a:ea typeface="Times New Roman" panose="02020603050405020304" pitchFamily="18" charset="0"/>
                <a:cs typeface="Times New Roman" panose="02020603050405020304" pitchFamily="18" charset="0"/>
              </a:rPr>
              <a:t>8</a:t>
            </a:r>
            <a:r>
              <a:rPr lang="el-GR" sz="3200" b="1" i="1" u="sng" kern="0" baseline="30000" dirty="0">
                <a:solidFill>
                  <a:srgbClr val="2F5496"/>
                </a:solidFill>
                <a:effectLst/>
                <a:latin typeface="+mn-lt"/>
                <a:ea typeface="Times New Roman" panose="02020603050405020304" pitchFamily="18" charset="0"/>
                <a:cs typeface="Times New Roman" panose="02020603050405020304" pitchFamily="18" charset="0"/>
              </a:rPr>
              <a:t>η</a:t>
            </a:r>
            <a:r>
              <a:rPr lang="el-GR" sz="3200" b="1" i="1" u="sng" kern="0" dirty="0">
                <a:solidFill>
                  <a:srgbClr val="2F5496"/>
                </a:solidFill>
                <a:effectLst/>
                <a:latin typeface="+mn-lt"/>
                <a:ea typeface="Times New Roman" panose="02020603050405020304" pitchFamily="18" charset="0"/>
                <a:cs typeface="Times New Roman" panose="02020603050405020304" pitchFamily="18" charset="0"/>
              </a:rPr>
              <a:t> Εργασία(Ομαδική)</a:t>
            </a:r>
            <a:br>
              <a:rPr lang="el-GR" sz="32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el" sz="32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br>
              <a:rPr lang="el" sz="32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r>
              <a:rPr lang="el-GR" sz="3200" dirty="0">
                <a:latin typeface="+mn-lt"/>
              </a:rPr>
              <a:t>Παρακαλείστε να</a:t>
            </a:r>
            <a:r>
              <a:rPr lang="el" sz="3200" dirty="0">
                <a:latin typeface="+mn-lt"/>
              </a:rPr>
              <a:t> </a:t>
            </a:r>
            <a:r>
              <a:rPr lang="el-GR" sz="3200" dirty="0">
                <a:latin typeface="+mn-lt"/>
              </a:rPr>
              <a:t>εντοπίσετε </a:t>
            </a:r>
            <a:r>
              <a:rPr lang="el" sz="3200" dirty="0">
                <a:latin typeface="+mn-lt"/>
              </a:rPr>
              <a:t>τα </a:t>
            </a:r>
            <a:r>
              <a:rPr lang="el-GR" sz="3200" dirty="0">
                <a:latin typeface="+mn-lt"/>
              </a:rPr>
              <a:t>λάθη που πιθανά υπάρχουν στο</a:t>
            </a:r>
            <a:r>
              <a:rPr lang="el" sz="3200" dirty="0">
                <a:latin typeface="+mn-lt"/>
              </a:rPr>
              <a:t> παρακάτω</a:t>
            </a:r>
            <a:r>
              <a:rPr lang="el-GR" sz="3200" dirty="0">
                <a:latin typeface="+mn-lt"/>
              </a:rPr>
              <a:t> επιχειρηματικό σχέδιο</a:t>
            </a:r>
            <a:r>
              <a:rPr lang="el" sz="3200" dirty="0">
                <a:latin typeface="+mn-lt"/>
              </a:rPr>
              <a:t> και στη συνέχεια να το </a:t>
            </a:r>
            <a:r>
              <a:rPr lang="el-GR" sz="3200" dirty="0">
                <a:latin typeface="+mn-lt"/>
              </a:rPr>
              <a:t>διορθώσετε</a:t>
            </a:r>
            <a:r>
              <a:rPr lang="el" sz="3200" dirty="0">
                <a:latin typeface="+mn-lt"/>
              </a:rPr>
              <a:t>.</a:t>
            </a:r>
            <a:br>
              <a:rPr lang="el-GR" sz="3200" dirty="0">
                <a:effectLst/>
                <a:latin typeface="Calibri" panose="020F0502020204030204" pitchFamily="34" charset="0"/>
                <a:ea typeface="Times New Roman" panose="02020603050405020304" pitchFamily="18" charset="0"/>
                <a:cs typeface="Times New Roman" panose="02020603050405020304" pitchFamily="18" charset="0"/>
              </a:rPr>
            </a:br>
            <a:endParaRPr lang="el-GR" sz="3200" dirty="0"/>
          </a:p>
        </p:txBody>
      </p:sp>
      <p:pic>
        <p:nvPicPr>
          <p:cNvPr id="6" name="Εικόνα 5">
            <a:extLst>
              <a:ext uri="{FF2B5EF4-FFF2-40B4-BE49-F238E27FC236}">
                <a16:creationId xmlns:a16="http://schemas.microsoft.com/office/drawing/2014/main" id="{3B0BB276-D84F-456D-B56C-CDD71A4484C2}"/>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83359" y="386539"/>
            <a:ext cx="2521045" cy="1620672"/>
          </a:xfrm>
          <a:prstGeom prst="rect">
            <a:avLst/>
          </a:prstGeom>
          <a:effectLst>
            <a:outerShdw blurRad="50800" dist="38100" dir="10800000" algn="r" rotWithShape="0">
              <a:prstClr val="black">
                <a:alpha val="40000"/>
              </a:prstClr>
            </a:outerShdw>
          </a:effectLst>
        </p:spPr>
      </p:pic>
      <p:sp>
        <p:nvSpPr>
          <p:cNvPr id="9" name="Πλαίσιο κειμένου 2">
            <a:extLst>
              <a:ext uri="{FF2B5EF4-FFF2-40B4-BE49-F238E27FC236}">
                <a16:creationId xmlns:a16="http://schemas.microsoft.com/office/drawing/2014/main" id="{C53A631A-B3A1-45C2-9B45-D4C3B97E98DC}"/>
              </a:ext>
            </a:extLst>
          </p:cNvPr>
          <p:cNvSpPr txBox="1"/>
          <p:nvPr/>
        </p:nvSpPr>
        <p:spPr>
          <a:xfrm>
            <a:off x="5468583" y="434793"/>
            <a:ext cx="6408187" cy="1572418"/>
          </a:xfrm>
          <a:prstGeom prst="rect">
            <a:avLst/>
          </a:prstGeom>
          <a:solidFill>
            <a:prstClr val="white"/>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spAutoFit/>
          </a:bodyPr>
          <a:lstStyle/>
          <a:p>
            <a:pPr>
              <a:lnSpc>
                <a:spcPct val="107000"/>
              </a:lnSpc>
              <a:spcAft>
                <a:spcPts val="800"/>
              </a:spcAft>
            </a:pPr>
            <a:r>
              <a:rPr lang="el-GR" b="1" dirty="0">
                <a:effectLst/>
                <a:latin typeface="Calibri" panose="020F0502020204030204" pitchFamily="34" charset="0"/>
                <a:ea typeface="Times New Roman" panose="02020603050405020304" pitchFamily="18" charset="0"/>
                <a:cs typeface="Times New Roman" panose="02020603050405020304" pitchFamily="18" charset="0"/>
              </a:rPr>
              <a:t>ΟΝΟΜ/ΕΠΩΝ                                           Α.Μ.</a:t>
            </a:r>
            <a:endParaRPr lang="el-GR"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l-GR" dirty="0">
                <a:effectLst/>
                <a:latin typeface="Calibri" panose="020F0502020204030204" pitchFamily="34" charset="0"/>
                <a:ea typeface="Times New Roman" panose="02020603050405020304" pitchFamily="18" charset="0"/>
                <a:cs typeface="Times New Roman" panose="02020603050405020304" pitchFamily="18" charset="0"/>
              </a:rPr>
              <a:t>Φοιτητής 1</a:t>
            </a:r>
          </a:p>
          <a:p>
            <a:pPr>
              <a:lnSpc>
                <a:spcPct val="107000"/>
              </a:lnSpc>
              <a:spcAft>
                <a:spcPts val="800"/>
              </a:spcAft>
            </a:pPr>
            <a:r>
              <a:rPr lang="el-GR" dirty="0">
                <a:effectLst/>
                <a:latin typeface="Calibri" panose="020F0502020204030204" pitchFamily="34" charset="0"/>
                <a:ea typeface="Times New Roman" panose="02020603050405020304" pitchFamily="18" charset="0"/>
                <a:cs typeface="Times New Roman" panose="02020603050405020304" pitchFamily="18" charset="0"/>
              </a:rPr>
              <a:t>Φοιτητής 2</a:t>
            </a:r>
          </a:p>
          <a:p>
            <a:pPr>
              <a:lnSpc>
                <a:spcPct val="107000"/>
              </a:lnSpc>
              <a:spcAft>
                <a:spcPts val="800"/>
              </a:spcAft>
            </a:pPr>
            <a:r>
              <a:rPr lang="el-GR" b="1" dirty="0">
                <a:effectLst/>
                <a:latin typeface="Calibri" panose="020F0502020204030204" pitchFamily="34" charset="0"/>
                <a:ea typeface="Times New Roman" panose="02020603050405020304" pitchFamily="18" charset="0"/>
                <a:cs typeface="Times New Roman" panose="02020603050405020304" pitchFamily="18" charset="0"/>
              </a:rPr>
              <a:t>ΜΑΘΗΜΑ</a:t>
            </a:r>
            <a:r>
              <a:rPr lang="en-US" b="1" dirty="0">
                <a:effectLst/>
                <a:latin typeface="Calibri" panose="020F0502020204030204" pitchFamily="34" charset="0"/>
                <a:ea typeface="Times New Roman" panose="02020603050405020304" pitchFamily="18" charset="0"/>
                <a:cs typeface="Times New Roman" panose="02020603050405020304" pitchFamily="18" charset="0"/>
              </a:rPr>
              <a:t>:</a:t>
            </a:r>
            <a:r>
              <a:rPr lang="el-GR" dirty="0">
                <a:effectLst/>
                <a:latin typeface="Calibri" panose="020F0502020204030204" pitchFamily="34" charset="0"/>
                <a:ea typeface="Times New Roman" panose="02020603050405020304" pitchFamily="18" charset="0"/>
                <a:cs typeface="Times New Roman" panose="02020603050405020304" pitchFamily="18" charset="0"/>
              </a:rPr>
              <a:t>ΕΠΙΧΕΙΡΗΜΑΤΙΚΟΤΗΤΑ, ΚΑΙΝΟΤΟΜΙΑ ΚΑΙ ΔΙΔΑΚΤΙΚΗ ΙΙ</a:t>
            </a:r>
          </a:p>
        </p:txBody>
      </p:sp>
    </p:spTree>
    <p:extLst>
      <p:ext uri="{BB962C8B-B14F-4D97-AF65-F5344CB8AC3E}">
        <p14:creationId xmlns:p14="http://schemas.microsoft.com/office/powerpoint/2010/main" val="2159786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9785205-857E-478B-8FF3-ABF5A6AEA4AE}"/>
              </a:ext>
            </a:extLst>
          </p:cNvPr>
          <p:cNvSpPr>
            <a:spLocks noGrp="1"/>
          </p:cNvSpPr>
          <p:nvPr>
            <p:ph idx="1"/>
          </p:nvPr>
        </p:nvSpPr>
        <p:spPr>
          <a:xfrm>
            <a:off x="1705971" y="172023"/>
            <a:ext cx="10060864" cy="3080224"/>
          </a:xfrm>
        </p:spPr>
        <p:txBody>
          <a:bodyPr>
            <a:normAutofit/>
          </a:bodyPr>
          <a:lstStyle/>
          <a:p>
            <a:r>
              <a:rPr lang="el-GR" sz="2000" dirty="0"/>
              <a:t>Διαφήμιση – Δημόσιες Σχέσεις</a:t>
            </a:r>
            <a:endParaRPr lang="el" sz="2000" dirty="0"/>
          </a:p>
          <a:p>
            <a:pPr marL="0" indent="0">
              <a:buNone/>
            </a:pPr>
            <a:r>
              <a:rPr lang="el-GR" sz="2000" dirty="0"/>
              <a:t>Είπαμε ήδη ότι στόχος μας είναι η διατήρηση της πελατείας μας αλλά και η κατάκτηση νέας που όμως θα έχει τα ίδια χαρακτηριστικά με την υπάρχουσα. Θα είναι δηλαδή, κατά το δυνατόν σταθερή και μόνιμη. Αυτό σημαίνει ότι θα είναι και οι κυριότεροι διαφημιστές μας. Φυσικά, πρόκειται να εκδοθούν ενημερωτικά φυλλάδια, που θα περιγράφουν τις νέες μας υπηρεσίες και θα μοιραστούν στους χώρους όπου συχνάζουν οι πιθανοί πελάτες μας. Διαφημιστικά σποτάκια θα παίξουν τόσο στους ραδιοφωνικούς σταθμούς της πόλης μας, όσο και στον τοπικό τηλεοπτικό σταθμό. Τα έξοδα διαφήμισης προβλέπονται να είναι τα εξής: </a:t>
            </a:r>
          </a:p>
        </p:txBody>
      </p:sp>
      <p:sp>
        <p:nvSpPr>
          <p:cNvPr id="8" name="TextBox 7">
            <a:extLst>
              <a:ext uri="{FF2B5EF4-FFF2-40B4-BE49-F238E27FC236}">
                <a16:creationId xmlns:a16="http://schemas.microsoft.com/office/drawing/2014/main" id="{197C273C-3D49-41DA-8F5D-8CD33581FE74}"/>
              </a:ext>
            </a:extLst>
          </p:cNvPr>
          <p:cNvSpPr txBox="1"/>
          <p:nvPr/>
        </p:nvSpPr>
        <p:spPr>
          <a:xfrm>
            <a:off x="9452190" y="3429000"/>
            <a:ext cx="2463872" cy="1477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l"/>
            <a:r>
              <a:rPr lang="el" dirty="0"/>
              <a:t>Σχόλιο</a:t>
            </a:r>
            <a:r>
              <a:rPr lang="en-US" dirty="0"/>
              <a:t>:</a:t>
            </a:r>
            <a:r>
              <a:rPr lang="el" dirty="0"/>
              <a:t>Μη αρκετό προσωπικό χρειάζεται περισσότερες θέσεις. </a:t>
            </a:r>
            <a:endParaRPr lang="el-GR" dirty="0"/>
          </a:p>
        </p:txBody>
      </p:sp>
      <p:pic>
        <p:nvPicPr>
          <p:cNvPr id="22" name="Εικόνα 21">
            <a:extLst>
              <a:ext uri="{FF2B5EF4-FFF2-40B4-BE49-F238E27FC236}">
                <a16:creationId xmlns:a16="http://schemas.microsoft.com/office/drawing/2014/main" id="{CF00940E-B008-4867-BBF9-DDDD77016C68}"/>
              </a:ext>
            </a:extLst>
          </p:cNvPr>
          <p:cNvPicPr>
            <a:picLocks noChangeAspect="1"/>
          </p:cNvPicPr>
          <p:nvPr/>
        </p:nvPicPr>
        <p:blipFill>
          <a:blip r:embed="rId2"/>
          <a:stretch>
            <a:fillRect/>
          </a:stretch>
        </p:blipFill>
        <p:spPr>
          <a:xfrm>
            <a:off x="1800746" y="3161128"/>
            <a:ext cx="5662375" cy="3696872"/>
          </a:xfrm>
          <a:prstGeom prst="rect">
            <a:avLst/>
          </a:prstGeom>
        </p:spPr>
      </p:pic>
      <p:cxnSp>
        <p:nvCxnSpPr>
          <p:cNvPr id="24" name="Ευθύγραμμο βέλος σύνδεσης 23">
            <a:extLst>
              <a:ext uri="{FF2B5EF4-FFF2-40B4-BE49-F238E27FC236}">
                <a16:creationId xmlns:a16="http://schemas.microsoft.com/office/drawing/2014/main" id="{7CCB2DA6-BB38-4080-8AA3-4C7E6AA6CFBA}"/>
              </a:ext>
            </a:extLst>
          </p:cNvPr>
          <p:cNvCxnSpPr>
            <a:cxnSpLocks/>
          </p:cNvCxnSpPr>
          <p:nvPr/>
        </p:nvCxnSpPr>
        <p:spPr>
          <a:xfrm flipH="1">
            <a:off x="4056418" y="3990075"/>
            <a:ext cx="5513262" cy="148798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8" name="Ευθύγραμμο βέλος σύνδεσης 27">
            <a:extLst>
              <a:ext uri="{FF2B5EF4-FFF2-40B4-BE49-F238E27FC236}">
                <a16:creationId xmlns:a16="http://schemas.microsoft.com/office/drawing/2014/main" id="{D13A9023-1A14-4A64-BDBB-25C9EC455908}"/>
              </a:ext>
            </a:extLst>
          </p:cNvPr>
          <p:cNvCxnSpPr>
            <a:cxnSpLocks/>
          </p:cNvCxnSpPr>
          <p:nvPr/>
        </p:nvCxnSpPr>
        <p:spPr>
          <a:xfrm flipH="1">
            <a:off x="4738806" y="3813322"/>
            <a:ext cx="1516419" cy="28100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31" name="TextBox 30">
            <a:extLst>
              <a:ext uri="{FF2B5EF4-FFF2-40B4-BE49-F238E27FC236}">
                <a16:creationId xmlns:a16="http://schemas.microsoft.com/office/drawing/2014/main" id="{97EC9D16-5D41-48A0-B5E6-663AEB453E36}"/>
              </a:ext>
            </a:extLst>
          </p:cNvPr>
          <p:cNvSpPr txBox="1"/>
          <p:nvPr/>
        </p:nvSpPr>
        <p:spPr>
          <a:xfrm>
            <a:off x="6196479" y="3521333"/>
            <a:ext cx="2463872"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l"/>
            <a:r>
              <a:rPr lang="el" dirty="0"/>
              <a:t>Σχόλιο</a:t>
            </a:r>
            <a:r>
              <a:rPr lang="en-US" dirty="0"/>
              <a:t>:</a:t>
            </a:r>
            <a:r>
              <a:rPr lang="el" dirty="0"/>
              <a:t>Πολλά έξοδα για την διαφήμιση.</a:t>
            </a:r>
            <a:endParaRPr lang="el-GR" dirty="0"/>
          </a:p>
        </p:txBody>
      </p:sp>
    </p:spTree>
    <p:extLst>
      <p:ext uri="{BB962C8B-B14F-4D97-AF65-F5344CB8AC3E}">
        <p14:creationId xmlns:p14="http://schemas.microsoft.com/office/powerpoint/2010/main" val="2360457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AD1062E-A4FE-4630-8D91-2051B9C5A1C1}"/>
              </a:ext>
            </a:extLst>
          </p:cNvPr>
          <p:cNvSpPr>
            <a:spLocks noGrp="1"/>
          </p:cNvSpPr>
          <p:nvPr>
            <p:ph idx="1"/>
          </p:nvPr>
        </p:nvSpPr>
        <p:spPr>
          <a:xfrm>
            <a:off x="924328" y="2051411"/>
            <a:ext cx="11040209" cy="2755177"/>
          </a:xfrm>
        </p:spPr>
        <p:txBody>
          <a:bodyPr>
            <a:noAutofit/>
          </a:bodyPr>
          <a:lstStyle/>
          <a:p>
            <a:r>
              <a:rPr lang="el" sz="1600" dirty="0"/>
              <a:t>Σχετικά με το συγκεκριμένο επιχειρηματικό σχέδιο υπάρχουν αρκετά λάθη και θα το χαρακτηρίζαμε πολύ ελλιπής και απλωμένο ως προς τις προτάσεις και τους στόχους που θέτει ο νέος επιχειρηματίας.</a:t>
            </a:r>
          </a:p>
          <a:p>
            <a:r>
              <a:rPr lang="el" sz="1600" dirty="0"/>
              <a:t>Μερικές από τις ιδέες του δεν είναι </a:t>
            </a:r>
            <a:r>
              <a:rPr lang="en-US" sz="1600" dirty="0"/>
              <a:t>“</a:t>
            </a:r>
            <a:r>
              <a:rPr lang="el" sz="1600" dirty="0"/>
              <a:t>άσχημες</a:t>
            </a:r>
            <a:r>
              <a:rPr lang="en-US" sz="1600" dirty="0"/>
              <a:t>”. H </a:t>
            </a:r>
            <a:r>
              <a:rPr lang="el" sz="1600" dirty="0"/>
              <a:t>αξιοποίηση του πάνω ορόφου του καφενείου με την προσθήκη υπολογιστών είναι μια καλή σκέψη. Η διαφήμιση του καφενειου με διαφημιστικά φυλλάδια είναι και αυτό μια καλή ιδέα. Και τέλος το </a:t>
            </a:r>
            <a:r>
              <a:rPr lang="en-US" sz="1600" dirty="0" err="1"/>
              <a:t>wifi</a:t>
            </a:r>
            <a:r>
              <a:rPr lang="en-US" sz="1600" dirty="0"/>
              <a:t> </a:t>
            </a:r>
            <a:r>
              <a:rPr lang="el" sz="1600" dirty="0"/>
              <a:t>είναι πλέον απαραίτητο σε κ</a:t>
            </a:r>
            <a:r>
              <a:rPr lang="el-GR" sz="1600" dirty="0"/>
              <a:t>ά</a:t>
            </a:r>
            <a:r>
              <a:rPr lang="el" sz="1600" dirty="0"/>
              <a:t>θε καφενείο, στην εποχή που είμαστε άρα και έδω η πρόταση είναι σωστή.</a:t>
            </a:r>
          </a:p>
          <a:p>
            <a:r>
              <a:rPr lang="el" sz="1600" dirty="0"/>
              <a:t>Δεν έχει λάβη υπόψη του το κοινό(πελάτες) στο οποίο θέλει να απευθυνθεί.</a:t>
            </a:r>
          </a:p>
        </p:txBody>
      </p:sp>
    </p:spTree>
    <p:extLst>
      <p:ext uri="{BB962C8B-B14F-4D97-AF65-F5344CB8AC3E}">
        <p14:creationId xmlns:p14="http://schemas.microsoft.com/office/powerpoint/2010/main" val="2155318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E716D76-9BE7-4EE0-984C-65299DD3D3BD}"/>
              </a:ext>
            </a:extLst>
          </p:cNvPr>
          <p:cNvSpPr>
            <a:spLocks noGrp="1"/>
          </p:cNvSpPr>
          <p:nvPr>
            <p:ph idx="1"/>
          </p:nvPr>
        </p:nvSpPr>
        <p:spPr>
          <a:xfrm>
            <a:off x="1649104" y="341194"/>
            <a:ext cx="10101925" cy="4482910"/>
          </a:xfrm>
        </p:spPr>
        <p:txBody>
          <a:bodyPr>
            <a:noAutofit/>
          </a:bodyPr>
          <a:lstStyle/>
          <a:p>
            <a:r>
              <a:rPr lang="el" sz="1400" b="1" dirty="0"/>
              <a:t>Τι θα προτείναμε εμείς</a:t>
            </a:r>
            <a:r>
              <a:rPr lang="en-US" sz="1400" b="1" dirty="0"/>
              <a:t> </a:t>
            </a:r>
            <a:r>
              <a:rPr lang="el" sz="1400" b="1" dirty="0"/>
              <a:t>για να γίνει καλύτερο αυτό το επιχειρηματικό σχέδιο, ωστόσο</a:t>
            </a:r>
            <a:r>
              <a:rPr lang="en-US" sz="1400" b="1" dirty="0"/>
              <a:t>;</a:t>
            </a:r>
            <a:endParaRPr lang="el" sz="1400" b="1" dirty="0"/>
          </a:p>
          <a:p>
            <a:pPr marL="0" indent="0">
              <a:buNone/>
            </a:pPr>
            <a:r>
              <a:rPr lang="el" sz="1400" dirty="0"/>
              <a:t>Αρχικά θα ορίζαμε την ομάδα στόχο και θα είχαμε καλυτερή γνώση για το προίον που θα προωθήσουμε. Ο νεαρός επιχειρηματίας δεν το έχει κάνει αυτό.Επίσης ούτε έχει κάνει μια ανάλυση </a:t>
            </a:r>
            <a:r>
              <a:rPr lang="en-US" sz="1400" dirty="0"/>
              <a:t>SWOT.</a:t>
            </a:r>
          </a:p>
          <a:p>
            <a:pPr marL="0" indent="0">
              <a:buNone/>
            </a:pPr>
            <a:r>
              <a:rPr lang="el" sz="1400" dirty="0"/>
              <a:t>Στο προσωπικό μας ο κάθε υπάλληλος θα είχε τον ρόλο του</a:t>
            </a:r>
            <a:r>
              <a:rPr lang="en-US" sz="1400" dirty="0"/>
              <a:t>(</a:t>
            </a:r>
            <a:r>
              <a:rPr lang="el" sz="1400" dirty="0"/>
              <a:t>σέρβις, παραγγελίες, υποδοχή πελατών και έλεγχο πιστοποιητικών εμβολιασμού). Θα μπορούσαμε να προωθήσουμε μια δική μας συνταγή ροφήματος ή μια νέα συνταγή βουτήματος. Θα συμβουλευόμασταν και έναν σύμβουλο μάρκετινγκ για την προώθηση του.Αντί για υπολογιστές στον επάνω όροφο θα μπορούσαμε να κάνουμε κάθε σαββατοκύριακο πολιτιστικές εκδηλώσεις καλώντας μουσικούς, μπάντες, τραγουδιστές-ριες, συγκροτήματα, χορεύτριες </a:t>
            </a:r>
            <a:r>
              <a:rPr lang="en-US" sz="1400" dirty="0"/>
              <a:t>belly dance</a:t>
            </a:r>
            <a:r>
              <a:rPr lang="el" sz="1400" dirty="0"/>
              <a:t>,</a:t>
            </a:r>
            <a:r>
              <a:rPr lang="en-US" sz="1400" dirty="0"/>
              <a:t> </a:t>
            </a:r>
            <a:r>
              <a:rPr lang="el" sz="1400" dirty="0"/>
              <a:t>γελοτοποιούς, ζογκλέρ, κωμικούς. Το εισητήριο θα ήταν 3 ευρώ το άτομο και θα προσελκύοταν άνθρωποι κάθε ηλικίας.</a:t>
            </a:r>
          </a:p>
          <a:p>
            <a:pPr marL="0" indent="0">
              <a:buNone/>
            </a:pPr>
            <a:r>
              <a:rPr lang="el" sz="1400" dirty="0"/>
              <a:t>Θα μπορούσαμε να αλλάζαμε την αισθητική και διακόσμηση του χώρου.(νέα τραπέζια, νέες καρέκλες, προσθήκη φυτών, βάψιμο τοίχων)</a:t>
            </a:r>
            <a:endParaRPr lang="en-US" sz="1400" dirty="0"/>
          </a:p>
          <a:p>
            <a:pPr marL="0" indent="0">
              <a:buNone/>
            </a:pPr>
            <a:r>
              <a:rPr lang="el" sz="1400" dirty="0"/>
              <a:t>Θα μπορούσαμε να αλλάζαμε το μενού.</a:t>
            </a:r>
          </a:p>
          <a:p>
            <a:pPr marL="0" indent="0">
              <a:buNone/>
            </a:pPr>
            <a:r>
              <a:rPr lang="el" sz="1400" dirty="0"/>
              <a:t>Λόγω του ιού </a:t>
            </a:r>
            <a:r>
              <a:rPr lang="en-US" sz="1400" dirty="0"/>
              <a:t>covid-19 </a:t>
            </a:r>
            <a:r>
              <a:rPr lang="el" sz="1400" dirty="0"/>
              <a:t>που ξεκίνησε να εξαπλώνεται το έτος 2020 παγκοσμίως, έως και σήμερα, θα τηρούσαμε τα μέτρα προστασίας σύμφωνα με το ανάλογο ΦΕΚ. Σε κάθε τραπέζι θα υπήρχε ένα αντισηπτικό και όλοι στο προσωπικό μας θα φορούσαν πάντα την προστατευτική μάσκα. Επίσης το κάθε τραπέζι θα είχε συγκεκριμένη απόσταση το ένα απ</a:t>
            </a:r>
            <a:r>
              <a:rPr lang="el-GR" sz="1400" dirty="0"/>
              <a:t>ό</a:t>
            </a:r>
            <a:r>
              <a:rPr lang="el" sz="1400" dirty="0"/>
              <a:t> το άλλο . Τα έξοδα για τα αντισηπτικά και τις μάσκες θα περιλαμβάνονταν στο οικονομικό πλάνο εσόδων-εξόδων-αναμενόμενων κερδών-αναμενόμενων απωλειών.</a:t>
            </a:r>
          </a:p>
          <a:p>
            <a:pPr marL="0" indent="0">
              <a:buNone/>
            </a:pPr>
            <a:r>
              <a:rPr lang="el" sz="1400" dirty="0"/>
              <a:t>Για την διαφήμιση θα αρκούμασταν στα φυλλάδια.  Θα μπορούσαμε να αξιοποιήσουμε τα μέσα κοινωνικής δικτύωσης π.χ. </a:t>
            </a:r>
            <a:r>
              <a:rPr lang="en-US" sz="1400" dirty="0"/>
              <a:t>Instagram</a:t>
            </a:r>
            <a:r>
              <a:rPr lang="el" sz="1400" dirty="0"/>
              <a:t> διαφημίζοντας με ωραίες φωτογραφίες το καφένειο δηλαδή τον χώρο, την αυλή, τα τραπέζια, τις λιχουδιές κτλ.,  εντελώς δωρεάν!</a:t>
            </a:r>
          </a:p>
          <a:p>
            <a:pPr marL="0" indent="0">
              <a:buNone/>
            </a:pPr>
            <a:r>
              <a:rPr lang="el" sz="1400" dirty="0"/>
              <a:t>Σαν κύριος στόχος είναι καλύτερο να συγκεντρώσουμε πρώτα τα χρήματα βάση από αυτές τις αρχικές ιδέες, και στην συνέχεια να αναθεωρήσουμε και να θέσουμε νέους και εφικτούς στόχους στο μέλλον για το καφενείο αλλά και να πάρουμε περισσότερα ρίσκα(π.χ. </a:t>
            </a:r>
            <a:r>
              <a:rPr lang="en-US" sz="1400" dirty="0"/>
              <a:t>Delivery </a:t>
            </a:r>
            <a:r>
              <a:rPr lang="el" sz="1400" dirty="0"/>
              <a:t>καφέ στα σπίτια της περιοχής, αξιοποίηση υπολογιστών σε ευρύτερο και άνετο χώρο, αύξηση τιμών).</a:t>
            </a:r>
            <a:endParaRPr lang="el-GR" sz="1400" dirty="0"/>
          </a:p>
          <a:p>
            <a:endParaRPr lang="el-GR" sz="1400" dirty="0"/>
          </a:p>
        </p:txBody>
      </p:sp>
    </p:spTree>
    <p:extLst>
      <p:ext uri="{BB962C8B-B14F-4D97-AF65-F5344CB8AC3E}">
        <p14:creationId xmlns:p14="http://schemas.microsoft.com/office/powerpoint/2010/main" val="2335600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1296EB4-3642-4BA2-BED0-9E0431F4C7C7}"/>
              </a:ext>
            </a:extLst>
          </p:cNvPr>
          <p:cNvSpPr>
            <a:spLocks noGrp="1"/>
          </p:cNvSpPr>
          <p:nvPr>
            <p:ph idx="1"/>
          </p:nvPr>
        </p:nvSpPr>
        <p:spPr>
          <a:xfrm>
            <a:off x="1638300" y="1745017"/>
            <a:ext cx="8915400" cy="3777622"/>
          </a:xfrm>
        </p:spPr>
        <p:txBody>
          <a:bodyPr>
            <a:normAutofit/>
          </a:bodyPr>
          <a:lstStyle/>
          <a:p>
            <a:pPr marL="0" indent="0">
              <a:buNone/>
            </a:pPr>
            <a:r>
              <a:rPr lang="el-GR" sz="2000" dirty="0"/>
              <a:t>Η σκέψη μου αφορά στην επέκταση της οικογενειακής επιχείρησης εστίασης κι αναψυχής</a:t>
            </a:r>
            <a:endParaRPr lang="el" sz="2000" dirty="0"/>
          </a:p>
          <a:p>
            <a:r>
              <a:rPr lang="el-GR" sz="2000" dirty="0"/>
              <a:t> ΠΕΡΙΛΗΨΗ </a:t>
            </a:r>
            <a:endParaRPr lang="el" sz="2000" dirty="0"/>
          </a:p>
          <a:p>
            <a:pPr marL="0" indent="0">
              <a:buNone/>
            </a:pPr>
            <a:r>
              <a:rPr lang="el-GR" sz="2000" dirty="0"/>
              <a:t>Η οικογένειά μου διατηρεί εδώ και δύο γενιές ένα καφενείο. Αυτό που σκέφτομαι είναι να αναλάβω τη διαχείριση του καφενείου και να επεκτείνω τις εργασίες του στον τομέα του </a:t>
            </a:r>
            <a:r>
              <a:rPr lang="en-US" sz="2000" dirty="0"/>
              <a:t>internet café. </a:t>
            </a:r>
            <a:r>
              <a:rPr lang="el-GR" sz="2000" dirty="0"/>
              <a:t>Πιθανότατα, αργότερα, να καταφέρω να το επεκτείνω και στον τομέα του γρήγορου φαγητού.</a:t>
            </a:r>
          </a:p>
        </p:txBody>
      </p:sp>
    </p:spTree>
    <p:extLst>
      <p:ext uri="{BB962C8B-B14F-4D97-AF65-F5344CB8AC3E}">
        <p14:creationId xmlns:p14="http://schemas.microsoft.com/office/powerpoint/2010/main" val="309041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84FDC83-D83D-4C37-9A4D-4E2B2118537C}"/>
              </a:ext>
            </a:extLst>
          </p:cNvPr>
          <p:cNvSpPr>
            <a:spLocks noGrp="1"/>
          </p:cNvSpPr>
          <p:nvPr>
            <p:ph idx="1"/>
          </p:nvPr>
        </p:nvSpPr>
        <p:spPr>
          <a:xfrm>
            <a:off x="1203657" y="1631284"/>
            <a:ext cx="10386255" cy="4747147"/>
          </a:xfrm>
        </p:spPr>
        <p:txBody>
          <a:bodyPr>
            <a:noAutofit/>
          </a:bodyPr>
          <a:lstStyle/>
          <a:p>
            <a:r>
              <a:rPr lang="el-GR" sz="2000" dirty="0"/>
              <a:t>ΠΕΡΙΓΡΑΦΗ ΕΠΙΧΕΙΡΗΣΗΣ</a:t>
            </a:r>
            <a:endParaRPr lang="el" sz="2000" dirty="0"/>
          </a:p>
          <a:p>
            <a:pPr marL="0" indent="0">
              <a:buNone/>
            </a:pPr>
            <a:r>
              <a:rPr lang="el-GR" sz="2000" dirty="0"/>
              <a:t>Το καφενείο το άνοιξε ο παππούς μου το 1970. Είναι σε ένα πολύ καλό σημείο της πόλης. Η πελατεία του είναι σταθερή και εξασφαλισμένη τα τελευταία 40 χρόνια. Στη συνέχεια, το 1995, τη διαχείριση του καφενείου ανέλαβε ο πατέρας μου και το καφενείο γνώρισε μία νέα άνθηση με νέα γενιά πελατών και θαμώνων (αυτήν του πατέρα μου). Ο πατέρας το συστήνει στο γιο του και εκείνος στην παρέα του. Πρόκειται για επιχείρηση η οποία δεν έχει υποστεί ακόμη έντονα τις συνέπειες της κρίσης. Το καφενείο είναι διώροφο, στον κάτω όροφο βρίσκεται η σάλα και η «κουζίνα», στον πάνω όροφο, βρίσκονται κάποια λιγότερα τραπέζια (για περισσότερη ησυχία) και οι τουαλέτες. Στο υπόγειο του κτηρίου βρίσκεται η αποθήκη. Το καφενείο έχει μία αυλή, με μία συκιά στην άκρη της και καλύπτεται από κληματαριά. Η δυναμικότητα του καφενείου (όταν είναι γεμάτο) είναι 50 άτομα. </a:t>
            </a:r>
            <a:endParaRPr lang="el" sz="2000" dirty="0"/>
          </a:p>
        </p:txBody>
      </p:sp>
    </p:spTree>
    <p:extLst>
      <p:ext uri="{BB962C8B-B14F-4D97-AF65-F5344CB8AC3E}">
        <p14:creationId xmlns:p14="http://schemas.microsoft.com/office/powerpoint/2010/main" val="2035855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C3E4A8A-8B5A-431A-81FF-AFB05A856365}"/>
              </a:ext>
            </a:extLst>
          </p:cNvPr>
          <p:cNvSpPr>
            <a:spLocks noGrp="1"/>
          </p:cNvSpPr>
          <p:nvPr>
            <p:ph idx="1"/>
          </p:nvPr>
        </p:nvSpPr>
        <p:spPr>
          <a:xfrm>
            <a:off x="1241567" y="1564944"/>
            <a:ext cx="10383103" cy="4510206"/>
          </a:xfrm>
        </p:spPr>
        <p:txBody>
          <a:bodyPr>
            <a:noAutofit/>
          </a:bodyPr>
          <a:lstStyle/>
          <a:p>
            <a:r>
              <a:rPr lang="el-GR" sz="2000" dirty="0"/>
              <a:t>ΠΡΟΣΦΕΡΟΜΕΝΑ ΠΡΟΪΟΝΤΑ/ΥΠΗΡΕΣΙΕΣ </a:t>
            </a:r>
            <a:endParaRPr lang="el" sz="2000" dirty="0"/>
          </a:p>
          <a:p>
            <a:pPr marL="0" indent="0">
              <a:buNone/>
            </a:pPr>
            <a:r>
              <a:rPr lang="el-GR" sz="2000" dirty="0"/>
              <a:t>Το καφενείο, προσφέρει καφέ, </a:t>
            </a:r>
            <a:r>
              <a:rPr lang="el-GR" sz="2000" dirty="0" err="1"/>
              <a:t>τσάϊ</a:t>
            </a:r>
            <a:r>
              <a:rPr lang="el-GR" sz="2000" dirty="0"/>
              <a:t>, σοκολάτα, αναψυκτικά και βουτήματα. Επίσης, γλυκά του κουταλιού και φρέσκα σύκα (από τη συκιά της αυλής του) κάθε Αύγουστο και Σεπτέμβριο. Φυσικά, υπάρχει πάντα η δυνατότητα παραγγελίας μπύρας, ούζου, τσίπουρου, τσικουδιάς και καλού χύμα κρασιού που πάντα συνοδεύονται και από τους αντίστοιχους μεζέδες και ποικιλίες. Τις βραδινές ώρες, προσφέρονται και άλλα αλκοολούχα ποτά (π.χ. </a:t>
            </a:r>
            <a:r>
              <a:rPr lang="el-GR" sz="2000" dirty="0" err="1"/>
              <a:t>ουίσκυ</a:t>
            </a:r>
            <a:r>
              <a:rPr lang="el-GR" sz="2000" dirty="0"/>
              <a:t>)</a:t>
            </a:r>
            <a:r>
              <a:rPr lang="el" sz="2000" dirty="0"/>
              <a:t>. </a:t>
            </a:r>
            <a:r>
              <a:rPr lang="el-GR" sz="2000" dirty="0"/>
              <a:t>Οι θαμώνες, έχουν την ευκαιρία να παίζουν τάβλι και σκάκι στη σκιά της κληματαριάς. Ο πατέρας μου, προσέθεσε και το </a:t>
            </a:r>
            <a:r>
              <a:rPr lang="el-GR" sz="2000" dirty="0" err="1"/>
              <a:t>σκραμπλ</a:t>
            </a:r>
            <a:r>
              <a:rPr lang="el-GR" sz="2000" dirty="0"/>
              <a:t>, στα επιτραπέζια παιχνίδια που μπορεί να παίξει κάποιος στο καφενείο. Η αυλή μας έχει πολλή δροσιά. Τους καλοκαιρινούς μήνες είναι παράδεισος. Το χειμώνα θερμαίνεται με σόμπα. Αρχικά, αυτή ήταν σόμπα πετρελαίου και τα τελευταία χρόνια έχει αντικατασταθεί από σόμπα </a:t>
            </a:r>
            <a:r>
              <a:rPr lang="el-GR" sz="2000" dirty="0" err="1"/>
              <a:t>πέλετ</a:t>
            </a:r>
            <a:r>
              <a:rPr lang="el-GR" sz="2000" dirty="0"/>
              <a:t>. </a:t>
            </a:r>
          </a:p>
          <a:p>
            <a:endParaRPr lang="el-GR" sz="2000" dirty="0"/>
          </a:p>
        </p:txBody>
      </p:sp>
    </p:spTree>
    <p:extLst>
      <p:ext uri="{BB962C8B-B14F-4D97-AF65-F5344CB8AC3E}">
        <p14:creationId xmlns:p14="http://schemas.microsoft.com/office/powerpoint/2010/main" val="845636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DFFC25B-AFA8-4140-AC93-834B20008FB6}"/>
              </a:ext>
            </a:extLst>
          </p:cNvPr>
          <p:cNvSpPr>
            <a:spLocks noGrp="1"/>
          </p:cNvSpPr>
          <p:nvPr>
            <p:ph idx="1"/>
          </p:nvPr>
        </p:nvSpPr>
        <p:spPr>
          <a:xfrm>
            <a:off x="976194" y="1524000"/>
            <a:ext cx="11125507" cy="3810000"/>
          </a:xfrm>
        </p:spPr>
        <p:txBody>
          <a:bodyPr>
            <a:noAutofit/>
          </a:bodyPr>
          <a:lstStyle/>
          <a:p>
            <a:r>
              <a:rPr lang="el-GR" sz="2000" dirty="0"/>
              <a:t>Ο ΚΛΑΔΟΣ ΣΤΟΝ ΟΠΟΙΟ ΕΝΤΑΣΣΕΤΑΙ Η ΕΠΙΧΕΙΡΗΣΗ </a:t>
            </a:r>
            <a:endParaRPr lang="el" sz="2000" dirty="0"/>
          </a:p>
          <a:p>
            <a:pPr marL="0" indent="0">
              <a:buNone/>
            </a:pPr>
            <a:r>
              <a:rPr lang="el-GR" sz="2000" dirty="0"/>
              <a:t>Η επιχείρηση είναι μία εταιρεία που ανήκει στον ευρύτερο κλάδο των επισιτιστικών καταστημάτων. Η κρίση έχει πλήξει και αυτόν τον κλάδο, ωστόσο, λόγω της σταθερής του πελατείας, το δικό μας καφενείο ακόμη έχει δουλειά και αρκετή μάλιστα. </a:t>
            </a:r>
            <a:endParaRPr lang="el" sz="2000" dirty="0"/>
          </a:p>
          <a:p>
            <a:r>
              <a:rPr lang="el-GR" sz="2000" dirty="0"/>
              <a:t>ΠΕΡΙΓΡΑΦΗ ΤΩΝ ΝΕΩΝ ΠΡΟΪΟΝΤΩΝ/ΥΠΗΡΕΣΙΩΝ ΠΟΥ ΘΑ ΠΡΟΣΦΕΡΕΙ Η ΕΠΙΧΕΙΡΗΣΗ</a:t>
            </a:r>
            <a:endParaRPr lang="el" sz="2000" dirty="0"/>
          </a:p>
          <a:p>
            <a:pPr marL="0" indent="0">
              <a:buNone/>
            </a:pPr>
            <a:r>
              <a:rPr lang="el-GR" sz="2000" dirty="0"/>
              <a:t>Η αρχική ιδέα είναι να εγκαταστήσουμε μερικούς υπολογιστές με δυνατότητα σύνδεσης με το διαδίκτυο στον επάνω όροφο του καφενείου, αφού πρώτα διαμορφωθεί κατάλληλα με χωρίσματα, για διασφάλιση της «</a:t>
            </a:r>
            <a:r>
              <a:rPr lang="el-GR" sz="2000" dirty="0" err="1"/>
              <a:t>ιδιωτικότητας</a:t>
            </a:r>
            <a:r>
              <a:rPr lang="el-GR" sz="2000" dirty="0"/>
              <a:t>» του χρήστη. Επίσης, στους εσωτερικούς και εξωτερικούς χώρους του καφενείου θα προσφέρεται και η δυνατότητα ασύρματης πρόσβασης στο διαδίκτυο. </a:t>
            </a:r>
            <a:r>
              <a:rPr lang="el-GR" sz="2000" u="sng" dirty="0"/>
              <a:t>Αργότερα, </a:t>
            </a:r>
            <a:r>
              <a:rPr lang="el-GR" sz="2000" dirty="0"/>
              <a:t>και με δεδομένο ότι υπάρχει κουζίνα στο καφενείο, </a:t>
            </a:r>
            <a:r>
              <a:rPr lang="el-GR" sz="2000" u="sng" dirty="0"/>
              <a:t>μπορούμε να επεκτείνουμε τις εργασίες μας στην κατασκευή μικρών και γρήγορων γευμάτων για τους πελάτες μας</a:t>
            </a:r>
            <a:r>
              <a:rPr lang="el" sz="2000" u="sng" dirty="0"/>
              <a:t>.</a:t>
            </a:r>
            <a:endParaRPr lang="el-GR" sz="2000" u="sng" dirty="0"/>
          </a:p>
        </p:txBody>
      </p:sp>
      <p:sp>
        <p:nvSpPr>
          <p:cNvPr id="5" name="TextBox 4">
            <a:extLst>
              <a:ext uri="{FF2B5EF4-FFF2-40B4-BE49-F238E27FC236}">
                <a16:creationId xmlns:a16="http://schemas.microsoft.com/office/drawing/2014/main" id="{159BAA05-0AA1-4A0D-A9C4-567958EC196E}"/>
              </a:ext>
            </a:extLst>
          </p:cNvPr>
          <p:cNvSpPr txBox="1"/>
          <p:nvPr/>
        </p:nvSpPr>
        <p:spPr>
          <a:xfrm>
            <a:off x="5841220" y="5663218"/>
            <a:ext cx="4024974"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l"/>
            <a:r>
              <a:rPr lang="el" dirty="0"/>
              <a:t>Σχόλιο</a:t>
            </a:r>
            <a:r>
              <a:rPr lang="en-US" dirty="0"/>
              <a:t>:</a:t>
            </a:r>
            <a:r>
              <a:rPr lang="el" dirty="0"/>
              <a:t>Πολύ μακρινός μελλοντικός στόχος άρα και μη ρεαλιστικός.</a:t>
            </a:r>
            <a:endParaRPr lang="el-GR" dirty="0"/>
          </a:p>
        </p:txBody>
      </p:sp>
      <p:cxnSp>
        <p:nvCxnSpPr>
          <p:cNvPr id="7" name="Ευθύγραμμο βέλος σύνδεσης 6">
            <a:extLst>
              <a:ext uri="{FF2B5EF4-FFF2-40B4-BE49-F238E27FC236}">
                <a16:creationId xmlns:a16="http://schemas.microsoft.com/office/drawing/2014/main" id="{1B663E14-FEA2-4114-BD9F-BA6B4FCF5579}"/>
              </a:ext>
            </a:extLst>
          </p:cNvPr>
          <p:cNvCxnSpPr>
            <a:cxnSpLocks/>
          </p:cNvCxnSpPr>
          <p:nvPr/>
        </p:nvCxnSpPr>
        <p:spPr>
          <a:xfrm flipH="1" flipV="1">
            <a:off x="5326417" y="5557269"/>
            <a:ext cx="514803" cy="21189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15359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08A3A8C-AB74-4810-BAE3-FEC435D90F06}"/>
              </a:ext>
            </a:extLst>
          </p:cNvPr>
          <p:cNvSpPr>
            <a:spLocks noGrp="1"/>
          </p:cNvSpPr>
          <p:nvPr>
            <p:ph idx="1"/>
          </p:nvPr>
        </p:nvSpPr>
        <p:spPr>
          <a:xfrm>
            <a:off x="1544851" y="2139287"/>
            <a:ext cx="10035582" cy="4718713"/>
          </a:xfrm>
        </p:spPr>
        <p:txBody>
          <a:bodyPr>
            <a:noAutofit/>
          </a:bodyPr>
          <a:lstStyle/>
          <a:p>
            <a:r>
              <a:rPr lang="el-GR" sz="2000" dirty="0"/>
              <a:t>ΤΟΠΟΘΕΣΙΑ</a:t>
            </a:r>
            <a:endParaRPr lang="el" sz="2000" dirty="0"/>
          </a:p>
          <a:p>
            <a:pPr marL="0" indent="0">
              <a:buNone/>
            </a:pPr>
            <a:r>
              <a:rPr lang="el-GR" sz="2000" dirty="0"/>
              <a:t>Το καφενείο βρίσκεται σε πολύ καλό σημείο. Είναι κοντά στο κέντρο της πόλης (10 λεπτά με τα πόδια), κοντά σε αξιοθέατα της πόλης μας, κοντά στην αγορά (10 λεπτά με τα πόδια και το Σάββατο το πρωί 5 λεπτά με τα πόδια από το παζάρι). Επίσης, είναι πολύ κοντά στη θάλασσα (5 λεπτά με τα πόδια από παραλία που για δεύτερη συνεχή χρονιά κερδίζει γαλάζια σημαία).</a:t>
            </a:r>
            <a:endParaRPr lang="el" sz="2000" dirty="0"/>
          </a:p>
        </p:txBody>
      </p:sp>
    </p:spTree>
    <p:extLst>
      <p:ext uri="{BB962C8B-B14F-4D97-AF65-F5344CB8AC3E}">
        <p14:creationId xmlns:p14="http://schemas.microsoft.com/office/powerpoint/2010/main" val="3319711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5EC03E3-407D-4B9E-AF46-1077970F74F1}"/>
              </a:ext>
            </a:extLst>
          </p:cNvPr>
          <p:cNvSpPr>
            <a:spLocks noGrp="1"/>
          </p:cNvSpPr>
          <p:nvPr>
            <p:ph idx="1"/>
          </p:nvPr>
        </p:nvSpPr>
        <p:spPr>
          <a:xfrm>
            <a:off x="1603541" y="1326865"/>
            <a:ext cx="9381012" cy="3958834"/>
          </a:xfrm>
        </p:spPr>
        <p:txBody>
          <a:bodyPr>
            <a:noAutofit/>
          </a:bodyPr>
          <a:lstStyle/>
          <a:p>
            <a:r>
              <a:rPr lang="el-GR" sz="2000" dirty="0"/>
              <a:t>ΑΝΤΑΓΩΝΙΣΜΟΣ</a:t>
            </a:r>
            <a:endParaRPr lang="el" sz="2000" dirty="0"/>
          </a:p>
          <a:p>
            <a:pPr marL="0" indent="0">
              <a:buNone/>
            </a:pPr>
            <a:r>
              <a:rPr lang="el-GR" sz="2000" dirty="0"/>
              <a:t>Μιλώντας για ανταγωνισμό, </a:t>
            </a:r>
            <a:r>
              <a:rPr lang="el-GR" sz="2000" u="sng" dirty="0"/>
              <a:t>θα πρέπει αρχικά να ορίσουμε το προϊόν/υπηρεσία</a:t>
            </a:r>
            <a:r>
              <a:rPr lang="el-GR" sz="2000" dirty="0"/>
              <a:t>. Όσον αφορά στο επίπεδο του παραδοσιακού καφενείου, όπου θα πάει ο πελάτης, κυρίως, για την παρέα, υπάρχει στην πόλη μας (η οποία δεν παύει να είναι μια κλασική ελληνική επαρχιακή πόλη, ανεξάρτητα από την ανάπτυξη που έχουν επιφέρει τα ιδρύματα τριτοβάθμιας εκπαίδευσης που υπάρχουν σε αυτήν) αρκετός ανταγωνισμός με σταθερή πελατεία. </a:t>
            </a:r>
            <a:r>
              <a:rPr lang="el-GR" sz="2000" u="sng" dirty="0"/>
              <a:t>Στόχος μας είναι, κυρίως, η διατήρηση της πελατείας μας και του καλού μας ονόματος και δευτερευόντως η απόκτηση νέας πελατείας, η οποία φυσικά και μας ενδιαφέρει αλλά με απώτερο στόχο να γίνει και αυτή μέρος της μόνιμης και σταθερής πελατείας μας</a:t>
            </a:r>
            <a:r>
              <a:rPr lang="el-GR" sz="2000" dirty="0"/>
              <a:t>. Στο ίδιο ακριβώς στοχεύουν και οι υπόλοιποι ανταγωνιστές. Αυτό το επιτυγχάνουν είτε με νέες υπηρεσίες/προϊόντα ή με προσφορές (π.χ. το εμφιαλωμένο νερό δωρεάν ή τα συνοδευτικά βουτήματα δωρεάν ή καινούργιες γεύσεις καφέ ή τσαγιού). </a:t>
            </a:r>
          </a:p>
          <a:p>
            <a:endParaRPr lang="el-GR" sz="2000" dirty="0"/>
          </a:p>
        </p:txBody>
      </p:sp>
      <p:sp>
        <p:nvSpPr>
          <p:cNvPr id="4" name="TextBox 3">
            <a:extLst>
              <a:ext uri="{FF2B5EF4-FFF2-40B4-BE49-F238E27FC236}">
                <a16:creationId xmlns:a16="http://schemas.microsoft.com/office/drawing/2014/main" id="{D9AB7062-D35A-42B3-8578-EAEDD8AAF227}"/>
              </a:ext>
            </a:extLst>
          </p:cNvPr>
          <p:cNvSpPr txBox="1"/>
          <p:nvPr/>
        </p:nvSpPr>
        <p:spPr>
          <a:xfrm>
            <a:off x="7995466" y="748919"/>
            <a:ext cx="3718863" cy="923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l"/>
            <a:r>
              <a:rPr lang="el" dirty="0"/>
              <a:t>Σχόλιο</a:t>
            </a:r>
            <a:r>
              <a:rPr lang="en-US" dirty="0"/>
              <a:t>:</a:t>
            </a:r>
            <a:r>
              <a:rPr lang="el" dirty="0"/>
              <a:t>Αρκετά αισιόδοξη πρόταση, ποιο θα είναι το </a:t>
            </a:r>
            <a:r>
              <a:rPr lang="el-GR" sz="1800" dirty="0"/>
              <a:t>προϊόν</a:t>
            </a:r>
            <a:r>
              <a:rPr lang="en-US" dirty="0"/>
              <a:t>; </a:t>
            </a:r>
            <a:r>
              <a:rPr lang="el-GR" dirty="0"/>
              <a:t>Δ</a:t>
            </a:r>
            <a:r>
              <a:rPr lang="el" dirty="0"/>
              <a:t>εν υπάρχει σαφήνεια.</a:t>
            </a:r>
            <a:endParaRPr lang="el-GR" dirty="0"/>
          </a:p>
        </p:txBody>
      </p:sp>
      <p:sp>
        <p:nvSpPr>
          <p:cNvPr id="6" name="TextBox 5">
            <a:extLst>
              <a:ext uri="{FF2B5EF4-FFF2-40B4-BE49-F238E27FC236}">
                <a16:creationId xmlns:a16="http://schemas.microsoft.com/office/drawing/2014/main" id="{12D775B4-D2B6-483D-8853-E22E1AC24BD6}"/>
              </a:ext>
            </a:extLst>
          </p:cNvPr>
          <p:cNvSpPr txBox="1"/>
          <p:nvPr/>
        </p:nvSpPr>
        <p:spPr>
          <a:xfrm>
            <a:off x="7601045" y="5863645"/>
            <a:ext cx="3611728" cy="923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l"/>
            <a:r>
              <a:rPr lang="el" dirty="0"/>
              <a:t>Σχόλιο</a:t>
            </a:r>
            <a:r>
              <a:rPr lang="en-US" dirty="0"/>
              <a:t>:</a:t>
            </a:r>
            <a:r>
              <a:rPr lang="el" dirty="0"/>
              <a:t>Μη σαφής αρκετά στόχος, η νεα πελατεία που θα απευθύνεται</a:t>
            </a:r>
            <a:r>
              <a:rPr lang="en-US" dirty="0"/>
              <a:t>;</a:t>
            </a:r>
            <a:endParaRPr lang="el-GR" dirty="0"/>
          </a:p>
        </p:txBody>
      </p:sp>
      <p:cxnSp>
        <p:nvCxnSpPr>
          <p:cNvPr id="7" name="Ευθύγραμμο βέλος σύνδεσης 6">
            <a:extLst>
              <a:ext uri="{FF2B5EF4-FFF2-40B4-BE49-F238E27FC236}">
                <a16:creationId xmlns:a16="http://schemas.microsoft.com/office/drawing/2014/main" id="{5C4B7285-0C02-424D-BCE1-B9D5D389841F}"/>
              </a:ext>
            </a:extLst>
          </p:cNvPr>
          <p:cNvCxnSpPr>
            <a:cxnSpLocks/>
          </p:cNvCxnSpPr>
          <p:nvPr/>
        </p:nvCxnSpPr>
        <p:spPr>
          <a:xfrm flipH="1">
            <a:off x="7162610" y="1375735"/>
            <a:ext cx="876869" cy="39313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0" name="Ευθύγραμμο βέλος σύνδεσης 9">
            <a:extLst>
              <a:ext uri="{FF2B5EF4-FFF2-40B4-BE49-F238E27FC236}">
                <a16:creationId xmlns:a16="http://schemas.microsoft.com/office/drawing/2014/main" id="{0469640E-C28B-4063-BA89-875361732246}"/>
              </a:ext>
            </a:extLst>
          </p:cNvPr>
          <p:cNvCxnSpPr>
            <a:cxnSpLocks/>
          </p:cNvCxnSpPr>
          <p:nvPr/>
        </p:nvCxnSpPr>
        <p:spPr>
          <a:xfrm flipH="1" flipV="1">
            <a:off x="7335672" y="4899925"/>
            <a:ext cx="265373" cy="100409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5526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F7400A3-E4DA-4B31-BFAB-A62FFCF4427E}"/>
              </a:ext>
            </a:extLst>
          </p:cNvPr>
          <p:cNvSpPr>
            <a:spLocks noGrp="1"/>
          </p:cNvSpPr>
          <p:nvPr>
            <p:ph idx="1"/>
          </p:nvPr>
        </p:nvSpPr>
        <p:spPr>
          <a:xfrm>
            <a:off x="1317388" y="2037686"/>
            <a:ext cx="10064015" cy="4681940"/>
          </a:xfrm>
        </p:spPr>
        <p:txBody>
          <a:bodyPr>
            <a:normAutofit/>
          </a:bodyPr>
          <a:lstStyle/>
          <a:p>
            <a:r>
              <a:rPr lang="el-GR" sz="2000" dirty="0"/>
              <a:t>ΑΝΤΑΓΩΝΙΣΤΙΚΑ ΠΡΟΪΟΝΤΑ</a:t>
            </a:r>
            <a:endParaRPr lang="el" sz="2000" dirty="0"/>
          </a:p>
          <a:p>
            <a:pPr marL="0" indent="0">
              <a:buNone/>
            </a:pPr>
            <a:r>
              <a:rPr lang="el-GR" sz="2000" u="sng" dirty="0"/>
              <a:t>Ανταγωνιστικό προϊόν, όσον αφορά στην πρόσβαση στο ασύρματο διαδίκτυο είναι ο προσωπικός υπολογιστής του κάθε χρήστη</a:t>
            </a:r>
            <a:r>
              <a:rPr lang="el-GR" sz="2000" dirty="0"/>
              <a:t>. Όσον αφορά στον καφέ/ τσάι ή οποιοδήποτε άλλο προϊόν προσφέρουμε και πάλι είναι το σπίτι του κάθε πελάτη μας, αφού μπορεί να τα φτιάξει και στο σπίτι του (όπου πιθανότατα, μπορεί να είναι και πιο οικονομικά). </a:t>
            </a:r>
            <a:r>
              <a:rPr lang="el-GR" sz="2000" u="sng" dirty="0"/>
              <a:t>Όσον αφορά στο περιβάλλον και την ατμόσφαιρα της παρέας και πάλι ο ισχυρότερος ανταγωνισμός, έρχεται από το σπίτι του καθενός από τους πελάτες μας.</a:t>
            </a:r>
            <a:endParaRPr lang="el" sz="2000" u="sng" dirty="0"/>
          </a:p>
        </p:txBody>
      </p:sp>
      <p:sp>
        <p:nvSpPr>
          <p:cNvPr id="5" name="TextBox 4">
            <a:extLst>
              <a:ext uri="{FF2B5EF4-FFF2-40B4-BE49-F238E27FC236}">
                <a16:creationId xmlns:a16="http://schemas.microsoft.com/office/drawing/2014/main" id="{42AD0F96-EAA9-4491-B83F-097FABAB3BC1}"/>
              </a:ext>
            </a:extLst>
          </p:cNvPr>
          <p:cNvSpPr txBox="1"/>
          <p:nvPr/>
        </p:nvSpPr>
        <p:spPr>
          <a:xfrm>
            <a:off x="1317388" y="4795671"/>
            <a:ext cx="9820702" cy="17543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l"/>
            <a:r>
              <a:rPr lang="el" dirty="0"/>
              <a:t>Σχόλιο</a:t>
            </a:r>
            <a:r>
              <a:rPr lang="en-US" dirty="0"/>
              <a:t>:</a:t>
            </a:r>
            <a:r>
              <a:rPr lang="el" dirty="0"/>
              <a:t>Δεν είναι σπουδαίο ανταγωνιστικό </a:t>
            </a:r>
            <a:r>
              <a:rPr lang="el-GR" sz="1800" dirty="0"/>
              <a:t>προϊόν</a:t>
            </a:r>
            <a:r>
              <a:rPr lang="el" sz="1800" dirty="0"/>
              <a:t>. </a:t>
            </a:r>
            <a:r>
              <a:rPr lang="el" dirty="0"/>
              <a:t>σε ένα καφένειο οι άνθρωποι κάθονται για να απολαύσουν τον χρόνο τους με τις παρέες τους συζητόντας, πίνοντας, τρώγοντας και όχι να κάθονται στο υπολογιστή τους χρησιμοποιώντας το ασύρματο διαδίκτυο.Αυτό μπορούν να το χρησιμοποιήσουν και σπίτι τους.</a:t>
            </a:r>
          </a:p>
          <a:p>
            <a:pPr algn="l"/>
            <a:r>
              <a:rPr lang="el-GR" dirty="0"/>
              <a:t>Ο</a:t>
            </a:r>
            <a:r>
              <a:rPr lang="el" dirty="0"/>
              <a:t>ι υπολογιστές είναι μια καλή ιδέα αλλά θα απευθύνεται περισσότερο σε άτομα νέας ηλικίας.</a:t>
            </a:r>
            <a:endParaRPr lang="el-GR" dirty="0"/>
          </a:p>
        </p:txBody>
      </p:sp>
      <p:cxnSp>
        <p:nvCxnSpPr>
          <p:cNvPr id="7" name="Ευθύγραμμο βέλος σύνδεσης 6">
            <a:extLst>
              <a:ext uri="{FF2B5EF4-FFF2-40B4-BE49-F238E27FC236}">
                <a16:creationId xmlns:a16="http://schemas.microsoft.com/office/drawing/2014/main" id="{D01E6C14-E6E9-4888-9466-12E94D3432A2}"/>
              </a:ext>
            </a:extLst>
          </p:cNvPr>
          <p:cNvCxnSpPr>
            <a:cxnSpLocks/>
          </p:cNvCxnSpPr>
          <p:nvPr/>
        </p:nvCxnSpPr>
        <p:spPr>
          <a:xfrm flipH="1" flipV="1">
            <a:off x="5392761" y="3118134"/>
            <a:ext cx="834979" cy="167753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3" name="Ευθύγραμμο βέλος σύνδεσης 12">
            <a:extLst>
              <a:ext uri="{FF2B5EF4-FFF2-40B4-BE49-F238E27FC236}">
                <a16:creationId xmlns:a16="http://schemas.microsoft.com/office/drawing/2014/main" id="{0918A075-0B5C-4A72-AF16-6975761126BC}"/>
              </a:ext>
            </a:extLst>
          </p:cNvPr>
          <p:cNvCxnSpPr>
            <a:cxnSpLocks/>
          </p:cNvCxnSpPr>
          <p:nvPr/>
        </p:nvCxnSpPr>
        <p:spPr>
          <a:xfrm flipH="1">
            <a:off x="6779054" y="2037685"/>
            <a:ext cx="1134752" cy="178255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7" name="TextBox 16">
            <a:extLst>
              <a:ext uri="{FF2B5EF4-FFF2-40B4-BE49-F238E27FC236}">
                <a16:creationId xmlns:a16="http://schemas.microsoft.com/office/drawing/2014/main" id="{1839CCE9-F3EC-4972-9EFB-BB9A0E422C75}"/>
              </a:ext>
            </a:extLst>
          </p:cNvPr>
          <p:cNvSpPr txBox="1"/>
          <p:nvPr/>
        </p:nvSpPr>
        <p:spPr>
          <a:xfrm>
            <a:off x="5858587" y="837355"/>
            <a:ext cx="5031854" cy="1477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l"/>
            <a:r>
              <a:rPr lang="el" dirty="0"/>
              <a:t>Σχόλιο</a:t>
            </a:r>
            <a:r>
              <a:rPr lang="en-US" dirty="0"/>
              <a:t>:</a:t>
            </a:r>
            <a:r>
              <a:rPr lang="el" dirty="0"/>
              <a:t> Ωραία ατμόσφαιρα και περιβάλλον στην παρέα προυποθέτει ωραία ατμόσφαιρα στην συμπεριφορά του προσωπικού με τους πελάτες και στην</a:t>
            </a:r>
            <a:r>
              <a:rPr lang="en-US" dirty="0"/>
              <a:t> </a:t>
            </a:r>
            <a:r>
              <a:rPr lang="el" dirty="0"/>
              <a:t>ολική αισθητική-διακόσμηση του χώρου.</a:t>
            </a:r>
            <a:endParaRPr lang="el-GR" dirty="0"/>
          </a:p>
        </p:txBody>
      </p:sp>
    </p:spTree>
    <p:extLst>
      <p:ext uri="{BB962C8B-B14F-4D97-AF65-F5344CB8AC3E}">
        <p14:creationId xmlns:p14="http://schemas.microsoft.com/office/powerpoint/2010/main" val="3004294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7A02434-6C68-4666-8C16-AC5BB8B99621}"/>
              </a:ext>
            </a:extLst>
          </p:cNvPr>
          <p:cNvSpPr>
            <a:spLocks noGrp="1"/>
          </p:cNvSpPr>
          <p:nvPr>
            <p:ph idx="1"/>
          </p:nvPr>
        </p:nvSpPr>
        <p:spPr>
          <a:xfrm>
            <a:off x="1849959" y="133824"/>
            <a:ext cx="8915400" cy="3777622"/>
          </a:xfrm>
        </p:spPr>
        <p:txBody>
          <a:bodyPr>
            <a:noAutofit/>
          </a:bodyPr>
          <a:lstStyle/>
          <a:p>
            <a:r>
              <a:rPr lang="el-GR" sz="2000" dirty="0"/>
              <a:t>ΠΟΛΙΤΙΚΗ ΤΙΜΩΝ – ΠΩΛΗΣΕΙΣ </a:t>
            </a:r>
            <a:endParaRPr lang="el" sz="2000" dirty="0"/>
          </a:p>
          <a:p>
            <a:pPr marL="0" indent="0">
              <a:buNone/>
            </a:pPr>
            <a:r>
              <a:rPr lang="el-GR" sz="2000" dirty="0"/>
              <a:t>Οι τιμές μας θα είναι ιδιαιτέρως ανταγωνιστικές. Παρόλη την ευκολία πρόσβασης που έχει το καφενείο και παρόλη την ποικιλία σε γεύσεις καφέ, τσαγιού και ροφήματος σοκολάτας που προφέρουμε, οι τιμές μας δεν είναι πολύ ακριβές. Τα βουτήματα προσφέρονται χωρίς χρέωση, το ίδιο και το πρώτο ατομικό μπουκάλι εμφιαλωμένο νερό. Επίσης, ήδη τα επιτραπέζια παιχνίδια προσφέρονται δωρεάν. Το ίδιο θα γίνει και με την ασύρματη σύνδεση με το διαδίκτυο. Όσον αφορά, στο </a:t>
            </a:r>
            <a:r>
              <a:rPr lang="en-US" sz="2000" dirty="0"/>
              <a:t>internet café, </a:t>
            </a:r>
            <a:r>
              <a:rPr lang="el-GR" sz="2000" dirty="0"/>
              <a:t>στη χρήση δηλαδή του ειδικά διαμορφωμένου χώρου και στην απομονωμένη χρήση και πλοήγηση με τους υπολογιστές της επιχείρησης, οι τιμές θα εξαρτώνται από το χρόνο σύνδεσης και χρήσης. Θα είναι η χρέωση με την ώρα, </a:t>
            </a:r>
            <a:r>
              <a:rPr lang="el-GR" sz="2000" u="sng" dirty="0"/>
              <a:t>π.χ. 10 ευρώ η μία ώρα, 18 ευρώ το δίωρο, 25 ευρώ το τρίωρο κτλ</a:t>
            </a:r>
            <a:r>
              <a:rPr lang="el-GR" sz="2000" dirty="0"/>
              <a:t>. Ωστόσο, ο τιμοκατάλογος οι χρονοχρεώσεις θα διαμορφωθεί όταν δημιουργηθεί και η αντίστοιχη πελατεία και δούμε επί του πρακτέου τη ζήτηση που θα έχει η υπηρεσία. </a:t>
            </a:r>
          </a:p>
        </p:txBody>
      </p:sp>
      <p:sp>
        <p:nvSpPr>
          <p:cNvPr id="7" name="TextBox 6">
            <a:extLst>
              <a:ext uri="{FF2B5EF4-FFF2-40B4-BE49-F238E27FC236}">
                <a16:creationId xmlns:a16="http://schemas.microsoft.com/office/drawing/2014/main" id="{E4EBE08D-B905-4CA3-8AA2-D1F736E470C8}"/>
              </a:ext>
            </a:extLst>
          </p:cNvPr>
          <p:cNvSpPr txBox="1"/>
          <p:nvPr/>
        </p:nvSpPr>
        <p:spPr>
          <a:xfrm>
            <a:off x="3611278" y="5025705"/>
            <a:ext cx="5392761" cy="1477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l"/>
            <a:r>
              <a:rPr lang="el" dirty="0"/>
              <a:t>Σχόλιο</a:t>
            </a:r>
            <a:r>
              <a:rPr lang="en-US" dirty="0"/>
              <a:t>:</a:t>
            </a:r>
            <a:r>
              <a:rPr lang="el" dirty="0"/>
              <a:t>Αρκετά ακριβές οι τιμές και μη ρεαλιστική ιδέα.Κανονικά πρέπει να ξεκινήσουν από χαμηλές τιμές (3-5 ευρώ) και μετέπειτα, αν προσελκυστεί αρκετός και συχνός κόσμος, τότε να τις ανεβάσουν.</a:t>
            </a:r>
            <a:endParaRPr lang="el-GR" dirty="0"/>
          </a:p>
        </p:txBody>
      </p:sp>
      <p:cxnSp>
        <p:nvCxnSpPr>
          <p:cNvPr id="9" name="Ευθύγραμμο βέλος σύνδεσης 8">
            <a:extLst>
              <a:ext uri="{FF2B5EF4-FFF2-40B4-BE49-F238E27FC236}">
                <a16:creationId xmlns:a16="http://schemas.microsoft.com/office/drawing/2014/main" id="{FDF58A38-E5CB-416B-BAB4-CE3F8F1A0D5D}"/>
              </a:ext>
            </a:extLst>
          </p:cNvPr>
          <p:cNvCxnSpPr>
            <a:cxnSpLocks/>
          </p:cNvCxnSpPr>
          <p:nvPr/>
        </p:nvCxnSpPr>
        <p:spPr>
          <a:xfrm flipH="1" flipV="1">
            <a:off x="7335979" y="3911446"/>
            <a:ext cx="565641" cy="112783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35688509"/>
      </p:ext>
    </p:extLst>
  </p:cSld>
  <p:clrMapOvr>
    <a:masterClrMapping/>
  </p:clrMapOvr>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4</TotalTime>
  <Words>1841</Words>
  <Application>Microsoft Office PowerPoint</Application>
  <PresentationFormat>Widescreen</PresentationFormat>
  <Paragraphs>46</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Wingdings 3</vt:lpstr>
      <vt:lpstr>Θρόισμα</vt:lpstr>
      <vt:lpstr>8η Εργασία(Ομαδική)   Παρακαλείστε να εντοπίσετε τα λάθη που πιθανά υπάρχουν στο παρακάτω επιχειρηματικό σχέδιο και στη συνέχεια να το διορθώσετε.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8η Εργασία(Ομαδική)   Παρακαλείστε να εντοπίσετε τα λάθη που πιθανά υπάρχουν στο παρακάτω επιχειρηματικό σχέδιο και στη συνέχεια να το διορθώσετε.</dc:title>
  <dc:creator>Μιχάλης Σιδέρης</dc:creator>
  <cp:lastModifiedBy>Maria Georgakalou</cp:lastModifiedBy>
  <cp:revision>2</cp:revision>
  <dcterms:created xsi:type="dcterms:W3CDTF">2022-06-08T00:00:08Z</dcterms:created>
  <dcterms:modified xsi:type="dcterms:W3CDTF">2022-06-09T10:19:36Z</dcterms:modified>
</cp:coreProperties>
</file>