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60" r:id="rId4"/>
    <p:sldId id="261" r:id="rId5"/>
    <p:sldId id="262" r:id="rId6"/>
    <p:sldId id="263" r:id="rId7"/>
    <p:sldId id="264" r:id="rId8"/>
    <p:sldId id="265" r:id="rId9"/>
    <p:sldId id="267" r:id="rId10"/>
    <p:sldId id="268" r:id="rId11"/>
    <p:sldId id="269" r:id="rId12"/>
    <p:sldId id="277" r:id="rId13"/>
    <p:sldId id="274" r:id="rId14"/>
    <p:sldId id="271" r:id="rId15"/>
    <p:sldId id="272" r:id="rId16"/>
    <p:sldId id="273" r:id="rId17"/>
    <p:sldId id="275" r:id="rId18"/>
    <p:sldId id="27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8" d="100"/>
          <a:sy n="88" d="100"/>
        </p:scale>
        <p:origin x="46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5BB09CB-8FC6-4237-8CB5-006F0A44E4D2}"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9DBD7-31DE-4784-9C8B-850BA39A09BE}" type="slidenum">
              <a:rPr lang="en-US" smtClean="0"/>
              <a:t>‹#›</a:t>
            </a:fld>
            <a:endParaRPr lang="en-US"/>
          </a:p>
        </p:txBody>
      </p:sp>
    </p:spTree>
    <p:extLst>
      <p:ext uri="{BB962C8B-B14F-4D97-AF65-F5344CB8AC3E}">
        <p14:creationId xmlns:p14="http://schemas.microsoft.com/office/powerpoint/2010/main" val="2346987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5BB09CB-8FC6-4237-8CB5-006F0A44E4D2}"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9DBD7-31DE-4784-9C8B-850BA39A09BE}" type="slidenum">
              <a:rPr lang="en-US" smtClean="0"/>
              <a:t>‹#›</a:t>
            </a:fld>
            <a:endParaRPr lang="en-US"/>
          </a:p>
        </p:txBody>
      </p:sp>
    </p:spTree>
    <p:extLst>
      <p:ext uri="{BB962C8B-B14F-4D97-AF65-F5344CB8AC3E}">
        <p14:creationId xmlns:p14="http://schemas.microsoft.com/office/powerpoint/2010/main" val="3796069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5BB09CB-8FC6-4237-8CB5-006F0A44E4D2}"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9DBD7-31DE-4784-9C8B-850BA39A09BE}" type="slidenum">
              <a:rPr lang="en-US" smtClean="0"/>
              <a:t>‹#›</a:t>
            </a:fld>
            <a:endParaRPr lang="en-US"/>
          </a:p>
        </p:txBody>
      </p:sp>
    </p:spTree>
    <p:extLst>
      <p:ext uri="{BB962C8B-B14F-4D97-AF65-F5344CB8AC3E}">
        <p14:creationId xmlns:p14="http://schemas.microsoft.com/office/powerpoint/2010/main" val="3641060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5BB09CB-8FC6-4237-8CB5-006F0A44E4D2}"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9DBD7-31DE-4784-9C8B-850BA39A09BE}"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92377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5BB09CB-8FC6-4237-8CB5-006F0A44E4D2}"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9DBD7-31DE-4784-9C8B-850BA39A09BE}" type="slidenum">
              <a:rPr lang="en-US" smtClean="0"/>
              <a:t>‹#›</a:t>
            </a:fld>
            <a:endParaRPr lang="en-US"/>
          </a:p>
        </p:txBody>
      </p:sp>
    </p:spTree>
    <p:extLst>
      <p:ext uri="{BB962C8B-B14F-4D97-AF65-F5344CB8AC3E}">
        <p14:creationId xmlns:p14="http://schemas.microsoft.com/office/powerpoint/2010/main" val="336197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B5BB09CB-8FC6-4237-8CB5-006F0A44E4D2}" type="datetimeFigureOut">
              <a:rPr lang="en-US" smtClean="0"/>
              <a:t>11/14/2022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39DBD7-31DE-4784-9C8B-850BA39A09BE}" type="slidenum">
              <a:rPr lang="en-US" smtClean="0"/>
              <a:t>‹#›</a:t>
            </a:fld>
            <a:endParaRPr lang="en-US"/>
          </a:p>
        </p:txBody>
      </p:sp>
    </p:spTree>
    <p:extLst>
      <p:ext uri="{BB962C8B-B14F-4D97-AF65-F5344CB8AC3E}">
        <p14:creationId xmlns:p14="http://schemas.microsoft.com/office/powerpoint/2010/main" val="458995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B5BB09CB-8FC6-4237-8CB5-006F0A44E4D2}" type="datetimeFigureOut">
              <a:rPr lang="en-US" smtClean="0"/>
              <a:t>11/14/2022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39DBD7-31DE-4784-9C8B-850BA39A09BE}" type="slidenum">
              <a:rPr lang="en-US" smtClean="0"/>
              <a:t>‹#›</a:t>
            </a:fld>
            <a:endParaRPr lang="en-US"/>
          </a:p>
        </p:txBody>
      </p:sp>
    </p:spTree>
    <p:extLst>
      <p:ext uri="{BB962C8B-B14F-4D97-AF65-F5344CB8AC3E}">
        <p14:creationId xmlns:p14="http://schemas.microsoft.com/office/powerpoint/2010/main" val="1738614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5BB09CB-8FC6-4237-8CB5-006F0A44E4D2}"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9DBD7-31DE-4784-9C8B-850BA39A09BE}" type="slidenum">
              <a:rPr lang="en-US" smtClean="0"/>
              <a:t>‹#›</a:t>
            </a:fld>
            <a:endParaRPr lang="en-US"/>
          </a:p>
        </p:txBody>
      </p:sp>
    </p:spTree>
    <p:extLst>
      <p:ext uri="{BB962C8B-B14F-4D97-AF65-F5344CB8AC3E}">
        <p14:creationId xmlns:p14="http://schemas.microsoft.com/office/powerpoint/2010/main" val="250256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5BB09CB-8FC6-4237-8CB5-006F0A44E4D2}"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9DBD7-31DE-4784-9C8B-850BA39A09BE}" type="slidenum">
              <a:rPr lang="en-US" smtClean="0"/>
              <a:t>‹#›</a:t>
            </a:fld>
            <a:endParaRPr lang="en-US"/>
          </a:p>
        </p:txBody>
      </p:sp>
    </p:spTree>
    <p:extLst>
      <p:ext uri="{BB962C8B-B14F-4D97-AF65-F5344CB8AC3E}">
        <p14:creationId xmlns:p14="http://schemas.microsoft.com/office/powerpoint/2010/main" val="3655411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5BB09CB-8FC6-4237-8CB5-006F0A44E4D2}"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9DBD7-31DE-4784-9C8B-850BA39A09BE}" type="slidenum">
              <a:rPr lang="en-US" smtClean="0"/>
              <a:t>‹#›</a:t>
            </a:fld>
            <a:endParaRPr lang="en-US"/>
          </a:p>
        </p:txBody>
      </p:sp>
    </p:spTree>
    <p:extLst>
      <p:ext uri="{BB962C8B-B14F-4D97-AF65-F5344CB8AC3E}">
        <p14:creationId xmlns:p14="http://schemas.microsoft.com/office/powerpoint/2010/main" val="2459329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5BB09CB-8FC6-4237-8CB5-006F0A44E4D2}"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9DBD7-31DE-4784-9C8B-850BA39A09BE}" type="slidenum">
              <a:rPr lang="en-US" smtClean="0"/>
              <a:t>‹#›</a:t>
            </a:fld>
            <a:endParaRPr lang="en-US"/>
          </a:p>
        </p:txBody>
      </p:sp>
    </p:spTree>
    <p:extLst>
      <p:ext uri="{BB962C8B-B14F-4D97-AF65-F5344CB8AC3E}">
        <p14:creationId xmlns:p14="http://schemas.microsoft.com/office/powerpoint/2010/main" val="2718191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B5BB09CB-8FC6-4237-8CB5-006F0A44E4D2}"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9DBD7-31DE-4784-9C8B-850BA39A09BE}" type="slidenum">
              <a:rPr lang="en-US" smtClean="0"/>
              <a:t>‹#›</a:t>
            </a:fld>
            <a:endParaRPr lang="en-US"/>
          </a:p>
        </p:txBody>
      </p:sp>
    </p:spTree>
    <p:extLst>
      <p:ext uri="{BB962C8B-B14F-4D97-AF65-F5344CB8AC3E}">
        <p14:creationId xmlns:p14="http://schemas.microsoft.com/office/powerpoint/2010/main" val="843675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913795" y="2912232"/>
            <a:ext cx="5107208" cy="287896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2912232"/>
            <a:ext cx="5095357" cy="287896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5BB09CB-8FC6-4237-8CB5-006F0A44E4D2}" type="datetimeFigureOut">
              <a:rPr lang="en-US" smtClean="0"/>
              <a:t>11/14/2022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39DBD7-31DE-4784-9C8B-850BA39A09BE}" type="slidenum">
              <a:rPr lang="en-US" smtClean="0"/>
              <a:t>‹#›</a:t>
            </a:fld>
            <a:endParaRPr lang="en-US"/>
          </a:p>
        </p:txBody>
      </p:sp>
    </p:spTree>
    <p:extLst>
      <p:ext uri="{BB962C8B-B14F-4D97-AF65-F5344CB8AC3E}">
        <p14:creationId xmlns:p14="http://schemas.microsoft.com/office/powerpoint/2010/main" val="1353097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5BB09CB-8FC6-4237-8CB5-006F0A44E4D2}" type="datetimeFigureOut">
              <a:rPr lang="en-US" smtClean="0"/>
              <a:t>11/14/2022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39DBD7-31DE-4784-9C8B-850BA39A09BE}" type="slidenum">
              <a:rPr lang="en-US" smtClean="0"/>
              <a:t>‹#›</a:t>
            </a:fld>
            <a:endParaRPr lang="en-US"/>
          </a:p>
        </p:txBody>
      </p:sp>
    </p:spTree>
    <p:extLst>
      <p:ext uri="{BB962C8B-B14F-4D97-AF65-F5344CB8AC3E}">
        <p14:creationId xmlns:p14="http://schemas.microsoft.com/office/powerpoint/2010/main" val="3387111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BB09CB-8FC6-4237-8CB5-006F0A44E4D2}" type="datetimeFigureOut">
              <a:rPr lang="en-US" smtClean="0"/>
              <a:t>11/14/2022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39DBD7-31DE-4784-9C8B-850BA39A09BE}" type="slidenum">
              <a:rPr lang="en-US" smtClean="0"/>
              <a:t>‹#›</a:t>
            </a:fld>
            <a:endParaRPr lang="en-US"/>
          </a:p>
        </p:txBody>
      </p:sp>
    </p:spTree>
    <p:extLst>
      <p:ext uri="{BB962C8B-B14F-4D97-AF65-F5344CB8AC3E}">
        <p14:creationId xmlns:p14="http://schemas.microsoft.com/office/powerpoint/2010/main" val="1770159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5BB09CB-8FC6-4237-8CB5-006F0A44E4D2}"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9DBD7-31DE-4784-9C8B-850BA39A09BE}" type="slidenum">
              <a:rPr lang="en-US" smtClean="0"/>
              <a:t>‹#›</a:t>
            </a:fld>
            <a:endParaRPr lang="en-US"/>
          </a:p>
        </p:txBody>
      </p:sp>
    </p:spTree>
    <p:extLst>
      <p:ext uri="{BB962C8B-B14F-4D97-AF65-F5344CB8AC3E}">
        <p14:creationId xmlns:p14="http://schemas.microsoft.com/office/powerpoint/2010/main" val="252519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5BB09CB-8FC6-4237-8CB5-006F0A44E4D2}"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9DBD7-31DE-4784-9C8B-850BA39A09BE}" type="slidenum">
              <a:rPr lang="en-US" smtClean="0"/>
              <a:t>‹#›</a:t>
            </a:fld>
            <a:endParaRPr lang="en-US"/>
          </a:p>
        </p:txBody>
      </p:sp>
    </p:spTree>
    <p:extLst>
      <p:ext uri="{BB962C8B-B14F-4D97-AF65-F5344CB8AC3E}">
        <p14:creationId xmlns:p14="http://schemas.microsoft.com/office/powerpoint/2010/main" val="2132310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5BB09CB-8FC6-4237-8CB5-006F0A44E4D2}" type="datetimeFigureOut">
              <a:rPr lang="en-US" smtClean="0"/>
              <a:t>11/14/2022</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839DBD7-31DE-4784-9C8B-850BA39A09BE}" type="slidenum">
              <a:rPr lang="en-US" smtClean="0"/>
              <a:t>‹#›</a:t>
            </a:fld>
            <a:endParaRPr lang="en-US"/>
          </a:p>
        </p:txBody>
      </p:sp>
    </p:spTree>
    <p:extLst>
      <p:ext uri="{BB962C8B-B14F-4D97-AF65-F5344CB8AC3E}">
        <p14:creationId xmlns:p14="http://schemas.microsoft.com/office/powerpoint/2010/main" val="386445550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 Id="rId5" Type="http://schemas.openxmlformats.org/officeDocument/2006/relationships/image" Target="../media/image8.jp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BB710F9-7E41-A21C-B168-CB98E23824CA}"/>
              </a:ext>
            </a:extLst>
          </p:cNvPr>
          <p:cNvSpPr>
            <a:spLocks noGrp="1"/>
          </p:cNvSpPr>
          <p:nvPr>
            <p:ph type="ctrTitle"/>
          </p:nvPr>
        </p:nvSpPr>
        <p:spPr>
          <a:xfrm>
            <a:off x="1524000" y="1982037"/>
            <a:ext cx="9144000" cy="2387600"/>
          </a:xfrm>
        </p:spPr>
        <p:txBody>
          <a:bodyPr>
            <a:normAutofit fontScale="90000"/>
          </a:bodyPr>
          <a:lstStyle/>
          <a:p>
            <a:r>
              <a:rPr lang="el-GR" b="0" i="0" dirty="0" err="1">
                <a:solidFill>
                  <a:srgbClr val="1C1E21"/>
                </a:solidFill>
                <a:effectLst/>
                <a:latin typeface="inherit"/>
              </a:rPr>
              <a:t>Εφηβεια</a:t>
            </a:r>
            <a:r>
              <a:rPr lang="el-GR" b="0" i="0" dirty="0">
                <a:solidFill>
                  <a:srgbClr val="1C1E21"/>
                </a:solidFill>
                <a:effectLst/>
                <a:latin typeface="inherit"/>
              </a:rPr>
              <a:t>: </a:t>
            </a:r>
            <a:r>
              <a:rPr lang="el-GR" b="0" i="0" dirty="0" err="1">
                <a:solidFill>
                  <a:srgbClr val="1C1E21"/>
                </a:solidFill>
                <a:effectLst/>
                <a:latin typeface="inherit"/>
              </a:rPr>
              <a:t>αναπτυξη</a:t>
            </a:r>
            <a:r>
              <a:rPr lang="el-GR" b="0" i="0" dirty="0">
                <a:solidFill>
                  <a:srgbClr val="1C1E21"/>
                </a:solidFill>
                <a:effectLst/>
                <a:latin typeface="inherit"/>
              </a:rPr>
              <a:t> της </a:t>
            </a:r>
            <a:r>
              <a:rPr lang="el-GR" b="0" i="0" dirty="0" err="1">
                <a:solidFill>
                  <a:srgbClr val="1C1E21"/>
                </a:solidFill>
                <a:effectLst/>
                <a:latin typeface="inherit"/>
              </a:rPr>
              <a:t>προσωπικοτητας</a:t>
            </a:r>
            <a:r>
              <a:rPr lang="el-GR" b="0" i="0" dirty="0">
                <a:solidFill>
                  <a:srgbClr val="1C1E21"/>
                </a:solidFill>
                <a:effectLst/>
                <a:latin typeface="inherit"/>
              </a:rPr>
              <a:t> και </a:t>
            </a:r>
            <a:r>
              <a:rPr lang="el-GR" b="0" i="0" dirty="0" err="1">
                <a:solidFill>
                  <a:srgbClr val="1C1E21"/>
                </a:solidFill>
                <a:effectLst/>
                <a:latin typeface="inherit"/>
              </a:rPr>
              <a:t>κοινωνικο-πολιτισμικη</a:t>
            </a:r>
            <a:r>
              <a:rPr lang="el-GR" b="0" i="0" dirty="0">
                <a:solidFill>
                  <a:srgbClr val="1C1E21"/>
                </a:solidFill>
                <a:effectLst/>
                <a:latin typeface="inherit"/>
              </a:rPr>
              <a:t> </a:t>
            </a:r>
            <a:r>
              <a:rPr lang="el-GR" b="0" i="0" dirty="0" err="1">
                <a:solidFill>
                  <a:srgbClr val="1C1E21"/>
                </a:solidFill>
                <a:effectLst/>
                <a:latin typeface="inherit"/>
              </a:rPr>
              <a:t>αναπτυξη</a:t>
            </a:r>
            <a:r>
              <a:rPr lang="el-GR" b="0" i="0" dirty="0">
                <a:solidFill>
                  <a:srgbClr val="1C1E21"/>
                </a:solidFill>
                <a:effectLst/>
                <a:latin typeface="inherit"/>
              </a:rPr>
              <a:t/>
            </a:r>
            <a:br>
              <a:rPr lang="el-GR" b="0" i="0" dirty="0">
                <a:solidFill>
                  <a:srgbClr val="1C1E21"/>
                </a:solidFill>
                <a:effectLst/>
                <a:latin typeface="inherit"/>
              </a:rPr>
            </a:br>
            <a:r>
              <a:rPr lang="el-GR" dirty="0"/>
              <a:t/>
            </a:r>
            <a:br>
              <a:rPr lang="el-GR" dirty="0"/>
            </a:br>
            <a:endParaRPr lang="en-US" dirty="0">
              <a:solidFill>
                <a:srgbClr val="FF0000"/>
              </a:solidFill>
            </a:endParaRPr>
          </a:p>
        </p:txBody>
      </p:sp>
      <p:sp>
        <p:nvSpPr>
          <p:cNvPr id="3" name="Υπότιτλος 2">
            <a:extLst>
              <a:ext uri="{FF2B5EF4-FFF2-40B4-BE49-F238E27FC236}">
                <a16:creationId xmlns:a16="http://schemas.microsoft.com/office/drawing/2014/main" xmlns="" id="{5668E973-E67A-1626-4AD1-27FC8A5DAA06}"/>
              </a:ext>
            </a:extLst>
          </p:cNvPr>
          <p:cNvSpPr>
            <a:spLocks noGrp="1"/>
          </p:cNvSpPr>
          <p:nvPr>
            <p:ph type="subTitle" idx="1"/>
          </p:nvPr>
        </p:nvSpPr>
        <p:spPr/>
        <p:txBody>
          <a:bodyPr/>
          <a:lstStyle/>
          <a:p>
            <a:pPr algn="r"/>
            <a:r>
              <a:rPr lang="el-GR" dirty="0" err="1"/>
              <a:t>Τζόκας</a:t>
            </a:r>
            <a:r>
              <a:rPr lang="el-GR" dirty="0"/>
              <a:t> Χρήστος</a:t>
            </a:r>
          </a:p>
          <a:p>
            <a:pPr algn="r"/>
            <a:r>
              <a:rPr lang="el-GR" dirty="0"/>
              <a:t>Κυριάκος Παναγιώτης</a:t>
            </a:r>
          </a:p>
          <a:p>
            <a:pPr algn="r"/>
            <a:r>
              <a:rPr lang="el-GR" dirty="0"/>
              <a:t>Αναπτυξιακή ψυχολογία </a:t>
            </a:r>
            <a:endParaRPr lang="en-US" dirty="0"/>
          </a:p>
        </p:txBody>
      </p:sp>
    </p:spTree>
    <p:extLst>
      <p:ext uri="{BB962C8B-B14F-4D97-AF65-F5344CB8AC3E}">
        <p14:creationId xmlns:p14="http://schemas.microsoft.com/office/powerpoint/2010/main" val="3937751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0B16333-1CBE-6F70-AF86-C70A88DAC9EB}"/>
              </a:ext>
            </a:extLst>
          </p:cNvPr>
          <p:cNvSpPr>
            <a:spLocks noGrp="1"/>
          </p:cNvSpPr>
          <p:nvPr>
            <p:ph type="title"/>
          </p:nvPr>
        </p:nvSpPr>
        <p:spPr>
          <a:xfrm>
            <a:off x="838200" y="150521"/>
            <a:ext cx="10515600" cy="1325563"/>
          </a:xfrm>
        </p:spPr>
        <p:txBody>
          <a:bodyPr/>
          <a:lstStyle/>
          <a:p>
            <a:pPr algn="ctr"/>
            <a:r>
              <a:rPr lang="el-GR" dirty="0"/>
              <a:t>ΕΠΙΔΡΑΣΕΙΣ ΤΑΥΤΟΤΗΤΑΣ </a:t>
            </a:r>
            <a:endParaRPr lang="en-US" dirty="0"/>
          </a:p>
        </p:txBody>
      </p:sp>
      <p:sp>
        <p:nvSpPr>
          <p:cNvPr id="3" name="Θέση περιεχομένου 2">
            <a:extLst>
              <a:ext uri="{FF2B5EF4-FFF2-40B4-BE49-F238E27FC236}">
                <a16:creationId xmlns:a16="http://schemas.microsoft.com/office/drawing/2014/main" xmlns="" id="{54138A8C-622F-390F-BB30-1678A77C2E13}"/>
              </a:ext>
            </a:extLst>
          </p:cNvPr>
          <p:cNvSpPr>
            <a:spLocks noGrp="1"/>
          </p:cNvSpPr>
          <p:nvPr>
            <p:ph idx="1"/>
          </p:nvPr>
        </p:nvSpPr>
        <p:spPr/>
        <p:txBody>
          <a:bodyPr/>
          <a:lstStyle/>
          <a:p>
            <a:pPr>
              <a:buFont typeface="Wingdings" panose="05000000000000000000" pitchFamily="2" charset="2"/>
              <a:buChar char="ü"/>
            </a:pPr>
            <a:r>
              <a:rPr lang="el-GR" dirty="0"/>
              <a:t>Οι έφηβοι περιστοιχίζονται από ποικιλία περιπεπλεγμένων ρόλων που τους παρέχουν διαφορετικές ομάδες αναφοράς και διαφορετικοί άνθρωποι. Οι ρόλοι αυτοί πρέπει να ενσωματωθούν σε μια προσωπική ταυτότητα και οι ρόλοι που έρχονται σε αντίθεση πρέπει ή να εναρμονιστούν με αυτήν ή να απορριφθούν. Η διαδικασία αυτή είναι ακόμα πιο δύσκολη, όταν υπάρχει σύγκρουση ρόλων (για παράδειγμα, στο να είναι μέλη μιας ομάδας συνομηλίκων που τους αρέσει να διασκεδάζουν και να είναι ταυτόχρονα καλοί μαθητές) ή μεταξύ των σημαντικών άλλων (για παράδειγμα, μεταξύ ενός μεγαλύτερου αδερφού και ενός ερωτικού συντρόφου).</a:t>
            </a:r>
            <a:endParaRPr lang="en-US" dirty="0"/>
          </a:p>
        </p:txBody>
      </p:sp>
    </p:spTree>
    <p:extLst>
      <p:ext uri="{BB962C8B-B14F-4D97-AF65-F5344CB8AC3E}">
        <p14:creationId xmlns:p14="http://schemas.microsoft.com/office/powerpoint/2010/main" val="462268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67510F1-1D25-B391-81F9-F81F800ECF06}"/>
              </a:ext>
            </a:extLst>
          </p:cNvPr>
          <p:cNvSpPr>
            <a:spLocks noGrp="1"/>
          </p:cNvSpPr>
          <p:nvPr>
            <p:ph type="title"/>
          </p:nvPr>
        </p:nvSpPr>
        <p:spPr>
          <a:xfrm>
            <a:off x="836612" y="190697"/>
            <a:ext cx="10353761" cy="1325563"/>
          </a:xfrm>
        </p:spPr>
        <p:txBody>
          <a:bodyPr/>
          <a:lstStyle/>
          <a:p>
            <a:r>
              <a:rPr lang="el-GR" dirty="0"/>
              <a:t>ΠΡΟΤΥΠΑ ΣΥΓΚΡΟΤΗΣΗΣ ΤΗΣ ΤΑΥΤΟΤΗΤΑΣ </a:t>
            </a:r>
            <a:endParaRPr lang="en-US" dirty="0"/>
          </a:p>
        </p:txBody>
      </p:sp>
      <p:sp>
        <p:nvSpPr>
          <p:cNvPr id="3" name="Θέση κειμένου 2">
            <a:extLst>
              <a:ext uri="{FF2B5EF4-FFF2-40B4-BE49-F238E27FC236}">
                <a16:creationId xmlns:a16="http://schemas.microsoft.com/office/drawing/2014/main" xmlns="" id="{9075209C-8A82-A9D2-E436-1574A95AA86A}"/>
              </a:ext>
            </a:extLst>
          </p:cNvPr>
          <p:cNvSpPr>
            <a:spLocks noGrp="1"/>
          </p:cNvSpPr>
          <p:nvPr>
            <p:ph type="body" idx="1"/>
          </p:nvPr>
        </p:nvSpPr>
        <p:spPr>
          <a:xfrm>
            <a:off x="836612" y="1690689"/>
            <a:ext cx="10515600" cy="1365098"/>
          </a:xfrm>
        </p:spPr>
        <p:txBody>
          <a:bodyPr>
            <a:normAutofit/>
          </a:bodyPr>
          <a:lstStyle/>
          <a:p>
            <a:r>
              <a:rPr lang="el-GR" dirty="0"/>
              <a:t>Ο </a:t>
            </a:r>
            <a:r>
              <a:rPr lang="el-GR" dirty="0" err="1"/>
              <a:t>James</a:t>
            </a:r>
            <a:r>
              <a:rPr lang="el-GR" dirty="0"/>
              <a:t> </a:t>
            </a:r>
            <a:r>
              <a:rPr lang="el-GR" dirty="0" err="1"/>
              <a:t>Marcia</a:t>
            </a:r>
            <a:r>
              <a:rPr lang="el-GR" dirty="0"/>
              <a:t> επέκτεινε τη θεωρία του </a:t>
            </a:r>
            <a:r>
              <a:rPr lang="el-GR" dirty="0" err="1"/>
              <a:t>Erikson</a:t>
            </a:r>
            <a:r>
              <a:rPr lang="el-GR" dirty="0"/>
              <a:t> και καθόρισε τέσσερις διαφορετικές καταστάσεις ή πρότυπα συγκρότησης ταυτότητας. </a:t>
            </a:r>
          </a:p>
          <a:p>
            <a:endParaRPr lang="en-US" dirty="0"/>
          </a:p>
        </p:txBody>
      </p:sp>
      <p:sp>
        <p:nvSpPr>
          <p:cNvPr id="4" name="Θέση περιεχομένου 3">
            <a:extLst>
              <a:ext uri="{FF2B5EF4-FFF2-40B4-BE49-F238E27FC236}">
                <a16:creationId xmlns:a16="http://schemas.microsoft.com/office/drawing/2014/main" xmlns="" id="{066A78FE-8BCB-D6A0-8245-70B87E8C67C2}"/>
              </a:ext>
            </a:extLst>
          </p:cNvPr>
          <p:cNvSpPr>
            <a:spLocks noGrp="1"/>
          </p:cNvSpPr>
          <p:nvPr>
            <p:ph sz="half" idx="2"/>
          </p:nvPr>
        </p:nvSpPr>
        <p:spPr>
          <a:xfrm>
            <a:off x="862368" y="2863459"/>
            <a:ext cx="10489844" cy="2776052"/>
          </a:xfrm>
        </p:spPr>
        <p:txBody>
          <a:bodyPr>
            <a:noAutofit/>
          </a:bodyPr>
          <a:lstStyle/>
          <a:p>
            <a:pPr>
              <a:buFont typeface="Wingdings" panose="05000000000000000000" pitchFamily="2" charset="2"/>
              <a:buChar char="ü"/>
            </a:pPr>
            <a:r>
              <a:rPr lang="el-GR" sz="2400" dirty="0"/>
              <a:t> ο αποκλεισμός</a:t>
            </a:r>
          </a:p>
          <a:p>
            <a:pPr>
              <a:buFont typeface="Wingdings" panose="05000000000000000000" pitchFamily="2" charset="2"/>
              <a:buChar char="ü"/>
            </a:pPr>
            <a:r>
              <a:rPr lang="el-GR" sz="2400" dirty="0"/>
              <a:t> η διάχυση</a:t>
            </a:r>
          </a:p>
          <a:p>
            <a:pPr>
              <a:buFont typeface="Wingdings" panose="05000000000000000000" pitchFamily="2" charset="2"/>
              <a:buChar char="ü"/>
            </a:pPr>
            <a:r>
              <a:rPr lang="el-GR" sz="2400" dirty="0"/>
              <a:t> η αναστολή </a:t>
            </a:r>
          </a:p>
          <a:p>
            <a:pPr>
              <a:buFont typeface="Wingdings" panose="05000000000000000000" pitchFamily="2" charset="2"/>
              <a:buChar char="ü"/>
            </a:pPr>
            <a:r>
              <a:rPr lang="el-GR" sz="2400" dirty="0"/>
              <a:t> η επίτευξη συγκρότησης ταυτότητας.</a:t>
            </a:r>
            <a:endParaRPr lang="en-US" sz="2400" dirty="0"/>
          </a:p>
        </p:txBody>
      </p:sp>
      <p:sp>
        <p:nvSpPr>
          <p:cNvPr id="5" name="Θέση κειμένου 4">
            <a:extLst>
              <a:ext uri="{FF2B5EF4-FFF2-40B4-BE49-F238E27FC236}">
                <a16:creationId xmlns:a16="http://schemas.microsoft.com/office/drawing/2014/main" xmlns="" id="{B0B53A88-00D7-9202-8D7C-D61372787874}"/>
              </a:ext>
            </a:extLst>
          </p:cNvPr>
          <p:cNvSpPr>
            <a:spLocks noGrp="1"/>
          </p:cNvSpPr>
          <p:nvPr>
            <p:ph type="body" sz="quarter" idx="3"/>
          </p:nvPr>
        </p:nvSpPr>
        <p:spPr>
          <a:xfrm>
            <a:off x="5127171" y="5813940"/>
            <a:ext cx="5183188" cy="823912"/>
          </a:xfrm>
        </p:spPr>
        <p:txBody>
          <a:bodyPr>
            <a:normAutofit/>
          </a:bodyPr>
          <a:lstStyle/>
          <a:p>
            <a:endParaRPr lang="en-US" dirty="0"/>
          </a:p>
        </p:txBody>
      </p:sp>
      <p:sp>
        <p:nvSpPr>
          <p:cNvPr id="6" name="Θέση περιεχομένου 5">
            <a:extLst>
              <a:ext uri="{FF2B5EF4-FFF2-40B4-BE49-F238E27FC236}">
                <a16:creationId xmlns:a16="http://schemas.microsoft.com/office/drawing/2014/main" xmlns="" id="{D524FF8D-5581-602E-92E4-F147288FC81B}"/>
              </a:ext>
            </a:extLst>
          </p:cNvPr>
          <p:cNvSpPr>
            <a:spLocks noGrp="1"/>
          </p:cNvSpPr>
          <p:nvPr>
            <p:ph sz="quarter" idx="4"/>
          </p:nvPr>
        </p:nvSpPr>
        <p:spPr>
          <a:xfrm>
            <a:off x="320933" y="6812281"/>
            <a:ext cx="5183188"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974245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B0EE5DE-1AD3-76FB-3AA7-A5F486E16EBE}"/>
              </a:ext>
            </a:extLst>
          </p:cNvPr>
          <p:cNvSpPr>
            <a:spLocks noGrp="1"/>
          </p:cNvSpPr>
          <p:nvPr>
            <p:ph type="title"/>
          </p:nvPr>
        </p:nvSpPr>
        <p:spPr>
          <a:xfrm flipV="1">
            <a:off x="1057728" y="140228"/>
            <a:ext cx="10353761" cy="45719"/>
          </a:xfrm>
        </p:spPr>
        <p:txBody>
          <a:bodyPr>
            <a:normAutofit fontScale="90000"/>
          </a:bodyPr>
          <a:lstStyle/>
          <a:p>
            <a:endParaRPr lang="el-GR"/>
          </a:p>
        </p:txBody>
      </p:sp>
      <p:sp>
        <p:nvSpPr>
          <p:cNvPr id="3" name="Θέση κειμένου 2">
            <a:extLst>
              <a:ext uri="{FF2B5EF4-FFF2-40B4-BE49-F238E27FC236}">
                <a16:creationId xmlns:a16="http://schemas.microsoft.com/office/drawing/2014/main" xmlns="" id="{DC669056-6893-22DE-A3F3-2C6D136CCDB9}"/>
              </a:ext>
            </a:extLst>
          </p:cNvPr>
          <p:cNvSpPr>
            <a:spLocks noGrp="1"/>
          </p:cNvSpPr>
          <p:nvPr>
            <p:ph type="body" idx="1"/>
          </p:nvPr>
        </p:nvSpPr>
        <p:spPr>
          <a:xfrm>
            <a:off x="117337" y="640484"/>
            <a:ext cx="9458463" cy="1035880"/>
          </a:xfrm>
        </p:spPr>
        <p:txBody>
          <a:bodyPr>
            <a:normAutofit fontScale="70000" lnSpcReduction="20000"/>
          </a:bodyPr>
          <a:lstStyle/>
          <a:p>
            <a:pPr marL="342900" indent="-342900">
              <a:buFont typeface="Wingdings" panose="05000000000000000000" pitchFamily="2" charset="2"/>
              <a:buChar char="ü"/>
            </a:pPr>
            <a:r>
              <a:rPr lang="el-GR" b="0" dirty="0"/>
              <a:t>Οι έφηβοι που βρίσκονται σε κατάσταση αποκλεισμού έχουν προβεί σε δεσμεύσεις χωρίς να πάρουν πολλές αποφάσεις . Οι επιλογές έγιναν νωρίς και καθορίστηκαν περισσότερο από γονείς ή δασκάλους παρά από τους ίδιους. Η μετάβασή τους στην ενήλικη ζωή αποτελείται ομαλά και με λίγες συγκρούσεις, αλλά και με περιορισμένο πειραματισμό.</a:t>
            </a:r>
          </a:p>
          <a:p>
            <a:endParaRPr lang="el-GR" dirty="0"/>
          </a:p>
        </p:txBody>
      </p:sp>
      <p:sp>
        <p:nvSpPr>
          <p:cNvPr id="4" name="Θέση περιεχομένου 3">
            <a:extLst>
              <a:ext uri="{FF2B5EF4-FFF2-40B4-BE49-F238E27FC236}">
                <a16:creationId xmlns:a16="http://schemas.microsoft.com/office/drawing/2014/main" xmlns="" id="{E4C9F3D9-3018-1134-0BF8-7B5BDC46532F}"/>
              </a:ext>
            </a:extLst>
          </p:cNvPr>
          <p:cNvSpPr>
            <a:spLocks noGrp="1"/>
          </p:cNvSpPr>
          <p:nvPr>
            <p:ph sz="half" idx="2"/>
          </p:nvPr>
        </p:nvSpPr>
        <p:spPr>
          <a:xfrm>
            <a:off x="0" y="3251941"/>
            <a:ext cx="10160605" cy="1193287"/>
          </a:xfrm>
        </p:spPr>
        <p:txBody>
          <a:bodyPr>
            <a:noAutofit/>
          </a:bodyPr>
          <a:lstStyle/>
          <a:p>
            <a:pPr>
              <a:buFont typeface="Wingdings" panose="05000000000000000000" pitchFamily="2" charset="2"/>
              <a:buChar char="ü"/>
            </a:pPr>
            <a:r>
              <a:rPr lang="el-GR" sz="1700" dirty="0"/>
              <a:t>Οι έφηβοι ή οι νεαροί ενήλικοι που βρίσκονται σε κατάσταση αναστολής, βρίσκονται εν μέσω μιας κρίσης ταυτότητας ή μιας περιόδου λήψης και οι αποφάσεις μπορεί να αφορούν επαγγελματικές επιλογές θρησκευτικές πεποιθήσεις ή ηθικές αξίες ή πολιτικές απόψεις. Οι νέοι άνθρωποι που βρίσκονται στη θέση αυτή είναι απορροφημένοι με το να ανακαλύπτουν τον εαυτό τους».</a:t>
            </a:r>
          </a:p>
        </p:txBody>
      </p:sp>
      <p:sp>
        <p:nvSpPr>
          <p:cNvPr id="5" name="Θέση κειμένου 4">
            <a:extLst>
              <a:ext uri="{FF2B5EF4-FFF2-40B4-BE49-F238E27FC236}">
                <a16:creationId xmlns:a16="http://schemas.microsoft.com/office/drawing/2014/main" xmlns="" id="{9FFCCD9B-8874-DE9C-0E52-C3C77ED5B1BA}"/>
              </a:ext>
            </a:extLst>
          </p:cNvPr>
          <p:cNvSpPr>
            <a:spLocks noGrp="1"/>
          </p:cNvSpPr>
          <p:nvPr>
            <p:ph type="body" sz="quarter" idx="3"/>
          </p:nvPr>
        </p:nvSpPr>
        <p:spPr>
          <a:xfrm>
            <a:off x="2226734" y="2033218"/>
            <a:ext cx="9846733" cy="1193287"/>
          </a:xfrm>
        </p:spPr>
        <p:txBody>
          <a:bodyPr>
            <a:normAutofit fontScale="70000" lnSpcReduction="20000"/>
          </a:bodyPr>
          <a:lstStyle/>
          <a:p>
            <a:pPr marL="342900" indent="-342900">
              <a:buFont typeface="Wingdings" panose="05000000000000000000" pitchFamily="2" charset="2"/>
              <a:buChar char="ü"/>
            </a:pPr>
            <a:r>
              <a:rPr lang="el-GR" b="0" dirty="0"/>
              <a:t>Οι νέοι άνθρωποι που δεν έχουν προβεί σε συγκεκριμένες επιλογές κατευθύνσεων και φαίνεται να έχουν ελάχιστα κίνητρα για να βρουν κατεύθυνση βρίσκονται σε κατάσταση διάχυσης. Δεν έχουν βιώσει κάποια κρίση ούτε έχουν επιλέξει επαγγελματικό ρόλο ή ηθικό κώδικα. Για ορισμένους, ή ζωή περιστρέφεται γύρω από την άμεση ικανοποίηση, άλλοι πειραματίζονται, φαινομενικά τυχαία, με ποικίλες στάσεις και συμπεριφορές .</a:t>
            </a:r>
          </a:p>
          <a:p>
            <a:endParaRPr lang="el-GR" dirty="0"/>
          </a:p>
        </p:txBody>
      </p:sp>
      <p:sp>
        <p:nvSpPr>
          <p:cNvPr id="6" name="Θέση περιεχομένου 5">
            <a:extLst>
              <a:ext uri="{FF2B5EF4-FFF2-40B4-BE49-F238E27FC236}">
                <a16:creationId xmlns:a16="http://schemas.microsoft.com/office/drawing/2014/main" xmlns="" id="{4310C096-C532-1C83-3B6E-913BD76C6D4D}"/>
              </a:ext>
            </a:extLst>
          </p:cNvPr>
          <p:cNvSpPr>
            <a:spLocks noGrp="1"/>
          </p:cNvSpPr>
          <p:nvPr>
            <p:ph sz="quarter" idx="4"/>
          </p:nvPr>
        </p:nvSpPr>
        <p:spPr>
          <a:xfrm>
            <a:off x="2023534" y="5075258"/>
            <a:ext cx="9989090" cy="1502306"/>
          </a:xfrm>
        </p:spPr>
        <p:txBody>
          <a:bodyPr>
            <a:normAutofit fontScale="70000" lnSpcReduction="20000"/>
          </a:bodyPr>
          <a:lstStyle/>
          <a:p>
            <a:pPr>
              <a:buFont typeface="Wingdings" panose="05000000000000000000" pitchFamily="2" charset="2"/>
              <a:buChar char="ü"/>
            </a:pPr>
            <a:r>
              <a:rPr lang="el-GR" sz="2400" dirty="0"/>
              <a:t>Η επίτευξη συγκρότησης ταυτότητας είναι η κατάσταση που επιτυγχάνεται από άτομα που έχουν περάσει κρίση ταυτότητας και έχουν προβεί σε δεσμεύσεις. Ως αποτέλεσμα, ακολουθούν ένα πλάνο για το επάγγελμα που έχουν επιλέξει και επιχειρούν να ζήσουν τη ζωή τους σύμφωνα με τον ηθικό κώδικα που έχουν οι ίδιοι διαμορφώσει. Η επίτευξη συγκρότησης ταυτότητας θεωρείται η πιο επιθυμητή και η πιο ώριμη κατάσταση.</a:t>
            </a:r>
          </a:p>
          <a:p>
            <a:endParaRPr lang="el-GR" dirty="0"/>
          </a:p>
        </p:txBody>
      </p:sp>
      <p:pic>
        <p:nvPicPr>
          <p:cNvPr id="8" name="Εικόνα 7">
            <a:extLst>
              <a:ext uri="{FF2B5EF4-FFF2-40B4-BE49-F238E27FC236}">
                <a16:creationId xmlns:a16="http://schemas.microsoft.com/office/drawing/2014/main" xmlns="" id="{C788E824-7253-E9B2-453A-D39F5E5F6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9204" y="3205089"/>
            <a:ext cx="2066925" cy="1638072"/>
          </a:xfrm>
          <a:prstGeom prst="rect">
            <a:avLst/>
          </a:prstGeom>
        </p:spPr>
      </p:pic>
      <p:pic>
        <p:nvPicPr>
          <p:cNvPr id="10" name="Εικόνα 9">
            <a:extLst>
              <a:ext uri="{FF2B5EF4-FFF2-40B4-BE49-F238E27FC236}">
                <a16:creationId xmlns:a16="http://schemas.microsoft.com/office/drawing/2014/main" xmlns="" id="{FE89A3F9-00F3-0CCE-1200-74F23902B9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9154" y="276658"/>
            <a:ext cx="2466975" cy="1409700"/>
          </a:xfrm>
          <a:prstGeom prst="rect">
            <a:avLst/>
          </a:prstGeom>
        </p:spPr>
      </p:pic>
      <p:pic>
        <p:nvPicPr>
          <p:cNvPr id="12" name="Εικόνα 11">
            <a:extLst>
              <a:ext uri="{FF2B5EF4-FFF2-40B4-BE49-F238E27FC236}">
                <a16:creationId xmlns:a16="http://schemas.microsoft.com/office/drawing/2014/main" xmlns="" id="{1BCE4F68-D0DF-ABCA-6780-DBC46309E8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337" y="1662927"/>
            <a:ext cx="2040467" cy="1286933"/>
          </a:xfrm>
          <a:prstGeom prst="rect">
            <a:avLst/>
          </a:prstGeom>
        </p:spPr>
      </p:pic>
      <p:pic>
        <p:nvPicPr>
          <p:cNvPr id="14" name="Εικόνα 13">
            <a:extLst>
              <a:ext uri="{FF2B5EF4-FFF2-40B4-BE49-F238E27FC236}">
                <a16:creationId xmlns:a16="http://schemas.microsoft.com/office/drawing/2014/main" xmlns="" id="{58BEB505-83FB-92FA-13E6-D778D318A9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371" y="5007525"/>
            <a:ext cx="1768474" cy="1502306"/>
          </a:xfrm>
          <a:prstGeom prst="rect">
            <a:avLst/>
          </a:prstGeom>
        </p:spPr>
      </p:pic>
    </p:spTree>
    <p:extLst>
      <p:ext uri="{BB962C8B-B14F-4D97-AF65-F5344CB8AC3E}">
        <p14:creationId xmlns:p14="http://schemas.microsoft.com/office/powerpoint/2010/main" val="2549667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A43E316-0538-58EF-99A5-FBE474A5E02D}"/>
              </a:ext>
            </a:extLst>
          </p:cNvPr>
          <p:cNvSpPr>
            <a:spLocks noGrp="1"/>
          </p:cNvSpPr>
          <p:nvPr>
            <p:ph type="title"/>
          </p:nvPr>
        </p:nvSpPr>
        <p:spPr>
          <a:xfrm>
            <a:off x="1312730" y="397933"/>
            <a:ext cx="9566539" cy="1084792"/>
          </a:xfrm>
        </p:spPr>
        <p:txBody>
          <a:bodyPr/>
          <a:lstStyle/>
          <a:p>
            <a:r>
              <a:rPr lang="el-GR" b="1" dirty="0">
                <a:latin typeface="+mn-lt"/>
              </a:rPr>
              <a:t>ΑΛΛΑΓΕΣ ΣΤΗ ΣΥΝΘΕΣΗ ΤΗΣ ΟΙΚΟΓΕΝΕΙΑΣ </a:t>
            </a:r>
          </a:p>
        </p:txBody>
      </p:sp>
      <p:sp>
        <p:nvSpPr>
          <p:cNvPr id="3" name="Θέση περιεχομένου 2">
            <a:extLst>
              <a:ext uri="{FF2B5EF4-FFF2-40B4-BE49-F238E27FC236}">
                <a16:creationId xmlns:a16="http://schemas.microsoft.com/office/drawing/2014/main" xmlns="" id="{1E567015-EE4B-45E8-020A-10A3377472AF}"/>
              </a:ext>
            </a:extLst>
          </p:cNvPr>
          <p:cNvSpPr>
            <a:spLocks noGrp="1"/>
          </p:cNvSpPr>
          <p:nvPr>
            <p:ph idx="1"/>
          </p:nvPr>
        </p:nvSpPr>
        <p:spPr>
          <a:xfrm>
            <a:off x="4757473" y="1773237"/>
            <a:ext cx="6172200" cy="5084763"/>
          </a:xfrm>
        </p:spPr>
        <p:txBody>
          <a:bodyPr>
            <a:normAutofit/>
          </a:bodyPr>
          <a:lstStyle/>
          <a:p>
            <a:r>
              <a:rPr lang="el-GR" sz="2400" dirty="0"/>
              <a:t>Ορισμένοι αναλαμβάνουν επιπρόσθετες υποχρεώσεις. Άλλοι εξωτερικεύουν τα αρνητικά συναισθήματά τους και τις συγκρούσεις και εμπλέκονται σε αντικοινωνική και ανυπάκουη συμπεριφορά. Υπάρχουν και άλλοι που αποστασιοποιούνται από την οικογένεια και επικεντρώνονται σε δραστηριότητες οι οποίες σχετίζονται με συνομηλίκους.</a:t>
            </a:r>
          </a:p>
        </p:txBody>
      </p:sp>
      <p:sp>
        <p:nvSpPr>
          <p:cNvPr id="4" name="Θέση κειμένου 3">
            <a:extLst>
              <a:ext uri="{FF2B5EF4-FFF2-40B4-BE49-F238E27FC236}">
                <a16:creationId xmlns:a16="http://schemas.microsoft.com/office/drawing/2014/main" xmlns="" id="{DC8E83BA-269E-5A91-489D-D91F58BB8BCC}"/>
              </a:ext>
            </a:extLst>
          </p:cNvPr>
          <p:cNvSpPr>
            <a:spLocks noGrp="1"/>
          </p:cNvSpPr>
          <p:nvPr>
            <p:ph type="body" sz="half" idx="2"/>
          </p:nvPr>
        </p:nvSpPr>
        <p:spPr>
          <a:xfrm>
            <a:off x="825236" y="2286001"/>
            <a:ext cx="3932237" cy="2861732"/>
          </a:xfrm>
        </p:spPr>
        <p:txBody>
          <a:bodyPr>
            <a:normAutofit fontScale="92500" lnSpcReduction="10000"/>
          </a:bodyPr>
          <a:lstStyle/>
          <a:p>
            <a:r>
              <a:rPr lang="el-GR" sz="2800" dirty="0"/>
              <a:t>Με ποιον τρόπο αντιδρούν οι έφηβοι στις πιέσεις που σχετίζονται με τις αλλαγές στη σύνθεση της οικογένειάς τους;</a:t>
            </a:r>
          </a:p>
        </p:txBody>
      </p:sp>
    </p:spTree>
    <p:extLst>
      <p:ext uri="{BB962C8B-B14F-4D97-AF65-F5344CB8AC3E}">
        <p14:creationId xmlns:p14="http://schemas.microsoft.com/office/powerpoint/2010/main" val="884360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CED1362-1616-9135-C103-660AE2E549F1}"/>
              </a:ext>
            </a:extLst>
          </p:cNvPr>
          <p:cNvSpPr>
            <a:spLocks noGrp="1"/>
          </p:cNvSpPr>
          <p:nvPr>
            <p:ph type="title"/>
          </p:nvPr>
        </p:nvSpPr>
        <p:spPr>
          <a:xfrm>
            <a:off x="914400" y="355600"/>
            <a:ext cx="10515600" cy="1325563"/>
          </a:xfrm>
        </p:spPr>
        <p:txBody>
          <a:bodyPr/>
          <a:lstStyle/>
          <a:p>
            <a:pPr algn="ctr"/>
            <a:r>
              <a:rPr lang="el-GR" dirty="0"/>
              <a:t>Η ΔΥΝΑΜΙΚΗ ΤΗΣ ΟΙΚΟΓΕΝΕΙΑΣ</a:t>
            </a:r>
          </a:p>
        </p:txBody>
      </p:sp>
      <p:sp>
        <p:nvSpPr>
          <p:cNvPr id="3" name="Θέση κειμένου 2">
            <a:extLst>
              <a:ext uri="{FF2B5EF4-FFF2-40B4-BE49-F238E27FC236}">
                <a16:creationId xmlns:a16="http://schemas.microsoft.com/office/drawing/2014/main" xmlns="" id="{3D2CDB68-D94A-754C-B78D-1FE53F69331F}"/>
              </a:ext>
            </a:extLst>
          </p:cNvPr>
          <p:cNvSpPr>
            <a:spLocks noGrp="1"/>
          </p:cNvSpPr>
          <p:nvPr>
            <p:ph type="body" idx="1"/>
          </p:nvPr>
        </p:nvSpPr>
        <p:spPr>
          <a:xfrm>
            <a:off x="839788" y="1681163"/>
            <a:ext cx="10512424" cy="823912"/>
          </a:xfrm>
        </p:spPr>
        <p:txBody>
          <a:bodyPr>
            <a:normAutofit/>
          </a:bodyPr>
          <a:lstStyle/>
          <a:p>
            <a:r>
              <a:rPr lang="el-GR" dirty="0"/>
              <a:t>Ο τρόπος αλληλεπίδρασης των γονέων με τους εφήβους τους επηρεάζει καθοριστικά τη μετάβαση των εφήβων προς την ενηλικίωση.</a:t>
            </a:r>
          </a:p>
        </p:txBody>
      </p:sp>
      <p:sp>
        <p:nvSpPr>
          <p:cNvPr id="4" name="Θέση περιεχομένου 3">
            <a:extLst>
              <a:ext uri="{FF2B5EF4-FFF2-40B4-BE49-F238E27FC236}">
                <a16:creationId xmlns:a16="http://schemas.microsoft.com/office/drawing/2014/main" xmlns="" id="{575383F0-BCCF-026F-2CAA-A6B79B61B3B5}"/>
              </a:ext>
            </a:extLst>
          </p:cNvPr>
          <p:cNvSpPr>
            <a:spLocks noGrp="1"/>
          </p:cNvSpPr>
          <p:nvPr>
            <p:ph sz="half" idx="2"/>
          </p:nvPr>
        </p:nvSpPr>
        <p:spPr>
          <a:xfrm>
            <a:off x="665163" y="2878667"/>
            <a:ext cx="5157787" cy="4134908"/>
          </a:xfrm>
        </p:spPr>
        <p:txBody>
          <a:bodyPr/>
          <a:lstStyle/>
          <a:p>
            <a:pPr>
              <a:buFont typeface="Wingdings" panose="05000000000000000000" pitchFamily="2" charset="2"/>
              <a:buChar char="ü"/>
            </a:pPr>
            <a:r>
              <a:rPr lang="el-GR" dirty="0"/>
              <a:t>Έρευνες συστηματικά καταδεικνύουν ότι υπάρχουν πολύ λιγότερες συγκρούσεις μεταξύ των εφήβων και των οικογενειών τους από ό,τι παλαιότερα.</a:t>
            </a:r>
          </a:p>
        </p:txBody>
      </p:sp>
      <p:sp>
        <p:nvSpPr>
          <p:cNvPr id="5" name="Θέση κειμένου 4">
            <a:extLst>
              <a:ext uri="{FF2B5EF4-FFF2-40B4-BE49-F238E27FC236}">
                <a16:creationId xmlns:a16="http://schemas.microsoft.com/office/drawing/2014/main" xmlns="" id="{BC19FADA-700A-276C-6585-C444049D8F9F}"/>
              </a:ext>
            </a:extLst>
          </p:cNvPr>
          <p:cNvSpPr>
            <a:spLocks noGrp="1"/>
          </p:cNvSpPr>
          <p:nvPr>
            <p:ph type="body" sz="quarter" idx="3"/>
          </p:nvPr>
        </p:nvSpPr>
        <p:spPr>
          <a:xfrm>
            <a:off x="6722533" y="5567363"/>
            <a:ext cx="5183188" cy="823912"/>
          </a:xfrm>
        </p:spPr>
        <p:txBody>
          <a:bodyPr>
            <a:normAutofit/>
          </a:bodyPr>
          <a:lstStyle/>
          <a:p>
            <a:endParaRPr lang="el-GR" dirty="0"/>
          </a:p>
        </p:txBody>
      </p:sp>
      <p:sp>
        <p:nvSpPr>
          <p:cNvPr id="6" name="Θέση περιεχομένου 5">
            <a:extLst>
              <a:ext uri="{FF2B5EF4-FFF2-40B4-BE49-F238E27FC236}">
                <a16:creationId xmlns:a16="http://schemas.microsoft.com/office/drawing/2014/main" xmlns="" id="{B6BB8573-31E8-22D1-A1C6-7DEAF4C0BD1B}"/>
              </a:ext>
            </a:extLst>
          </p:cNvPr>
          <p:cNvSpPr>
            <a:spLocks noGrp="1"/>
          </p:cNvSpPr>
          <p:nvPr>
            <p:ph sz="quarter" idx="4"/>
          </p:nvPr>
        </p:nvSpPr>
        <p:spPr>
          <a:xfrm>
            <a:off x="6172200" y="2878667"/>
            <a:ext cx="5183188" cy="3310996"/>
          </a:xfrm>
        </p:spPr>
        <p:txBody>
          <a:bodyPr/>
          <a:lstStyle/>
          <a:p>
            <a:pPr>
              <a:buFont typeface="Wingdings" panose="05000000000000000000" pitchFamily="2" charset="2"/>
              <a:buChar char="ü"/>
            </a:pPr>
            <a:r>
              <a:rPr lang="el-GR" dirty="0"/>
              <a:t>Γενικά στη αρχή της εφηβείας παρατηρούνται περισσότερες συγκρούσεις απ' ότι στο τέλος της.</a:t>
            </a:r>
          </a:p>
          <a:p>
            <a:endParaRPr lang="el-GR" dirty="0"/>
          </a:p>
        </p:txBody>
      </p:sp>
      <p:pic>
        <p:nvPicPr>
          <p:cNvPr id="8" name="Εικόνα 7">
            <a:extLst>
              <a:ext uri="{FF2B5EF4-FFF2-40B4-BE49-F238E27FC236}">
                <a16:creationId xmlns:a16="http://schemas.microsoft.com/office/drawing/2014/main" xmlns="" id="{7D617488-FA06-27B0-6D55-3CABBD82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252" y="4248150"/>
            <a:ext cx="3852334" cy="2143125"/>
          </a:xfrm>
          <a:prstGeom prst="rect">
            <a:avLst/>
          </a:prstGeom>
        </p:spPr>
      </p:pic>
    </p:spTree>
    <p:extLst>
      <p:ext uri="{BB962C8B-B14F-4D97-AF65-F5344CB8AC3E}">
        <p14:creationId xmlns:p14="http://schemas.microsoft.com/office/powerpoint/2010/main" val="400438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EBC417F-7FC8-0610-7131-80CF5F9B692E}"/>
              </a:ext>
            </a:extLst>
          </p:cNvPr>
          <p:cNvSpPr>
            <a:spLocks noGrp="1"/>
          </p:cNvSpPr>
          <p:nvPr>
            <p:ph type="title"/>
          </p:nvPr>
        </p:nvSpPr>
        <p:spPr/>
        <p:txBody>
          <a:bodyPr>
            <a:normAutofit/>
          </a:bodyPr>
          <a:lstStyle/>
          <a:p>
            <a:pPr algn="ctr"/>
            <a:r>
              <a:rPr lang="el-GR" sz="3200" b="1" dirty="0">
                <a:latin typeface="+mn-lt"/>
              </a:rPr>
              <a:t>Οι </a:t>
            </a:r>
            <a:r>
              <a:rPr lang="el-GR" sz="3200" b="1" dirty="0" err="1">
                <a:latin typeface="+mn-lt"/>
              </a:rPr>
              <a:t>μητΕρες</a:t>
            </a:r>
            <a:r>
              <a:rPr lang="el-GR" sz="3200" b="1" dirty="0">
                <a:latin typeface="+mn-lt"/>
              </a:rPr>
              <a:t> και οι </a:t>
            </a:r>
            <a:r>
              <a:rPr lang="el-GR" sz="3200" b="1" dirty="0" err="1">
                <a:latin typeface="+mn-lt"/>
              </a:rPr>
              <a:t>πατΕρες</a:t>
            </a:r>
            <a:r>
              <a:rPr lang="el-GR" sz="3200" b="1" dirty="0">
                <a:latin typeface="+mn-lt"/>
              </a:rPr>
              <a:t> </a:t>
            </a:r>
            <a:r>
              <a:rPr lang="el-GR" sz="3200" b="1" dirty="0" err="1">
                <a:latin typeface="+mn-lt"/>
              </a:rPr>
              <a:t>επηρεΑζουν</a:t>
            </a:r>
            <a:r>
              <a:rPr lang="el-GR" sz="3200" b="1" dirty="0">
                <a:latin typeface="+mn-lt"/>
              </a:rPr>
              <a:t> τους </a:t>
            </a:r>
            <a:r>
              <a:rPr lang="el-GR" sz="3200" b="1" dirty="0" err="1">
                <a:latin typeface="+mn-lt"/>
              </a:rPr>
              <a:t>εφΗβους</a:t>
            </a:r>
            <a:r>
              <a:rPr lang="el-GR" sz="3200" b="1" dirty="0">
                <a:latin typeface="+mn-lt"/>
              </a:rPr>
              <a:t> με </a:t>
            </a:r>
            <a:r>
              <a:rPr lang="el-GR" sz="3200" b="1" dirty="0" err="1">
                <a:latin typeface="+mn-lt"/>
              </a:rPr>
              <a:t>διαφορετικΟ</a:t>
            </a:r>
            <a:r>
              <a:rPr lang="el-GR" sz="3200" b="1" dirty="0">
                <a:latin typeface="+mn-lt"/>
              </a:rPr>
              <a:t> </a:t>
            </a:r>
            <a:r>
              <a:rPr lang="el-GR" sz="3200" b="1" dirty="0" err="1">
                <a:latin typeface="+mn-lt"/>
              </a:rPr>
              <a:t>τρΟπο</a:t>
            </a:r>
            <a:r>
              <a:rPr lang="el-GR" sz="3200" b="1" dirty="0">
                <a:latin typeface="+mn-lt"/>
              </a:rPr>
              <a:t>. </a:t>
            </a:r>
          </a:p>
        </p:txBody>
      </p:sp>
      <p:sp>
        <p:nvSpPr>
          <p:cNvPr id="3" name="Θέση κειμένου 2">
            <a:extLst>
              <a:ext uri="{FF2B5EF4-FFF2-40B4-BE49-F238E27FC236}">
                <a16:creationId xmlns:a16="http://schemas.microsoft.com/office/drawing/2014/main" xmlns="" id="{EACCF93F-DD54-CF04-CC58-334BD8187107}"/>
              </a:ext>
            </a:extLst>
          </p:cNvPr>
          <p:cNvSpPr>
            <a:spLocks noGrp="1"/>
          </p:cNvSpPr>
          <p:nvPr>
            <p:ph type="body" idx="1"/>
          </p:nvPr>
        </p:nvSpPr>
        <p:spPr/>
        <p:txBody>
          <a:bodyPr>
            <a:normAutofit/>
          </a:bodyPr>
          <a:lstStyle/>
          <a:p>
            <a:pPr algn="ctr"/>
            <a:r>
              <a:rPr lang="el-GR" sz="2800" dirty="0"/>
              <a:t>Πατέρες </a:t>
            </a:r>
          </a:p>
        </p:txBody>
      </p:sp>
      <p:sp>
        <p:nvSpPr>
          <p:cNvPr id="4" name="Θέση περιεχομένου 3">
            <a:extLst>
              <a:ext uri="{FF2B5EF4-FFF2-40B4-BE49-F238E27FC236}">
                <a16:creationId xmlns:a16="http://schemas.microsoft.com/office/drawing/2014/main" xmlns="" id="{DEA33BE2-4508-E01F-1225-4B6946CEFF2C}"/>
              </a:ext>
            </a:extLst>
          </p:cNvPr>
          <p:cNvSpPr>
            <a:spLocks noGrp="1"/>
          </p:cNvSpPr>
          <p:nvPr>
            <p:ph sz="half" idx="2"/>
          </p:nvPr>
        </p:nvSpPr>
        <p:spPr/>
        <p:txBody>
          <a:bodyPr>
            <a:normAutofit lnSpcReduction="10000"/>
          </a:bodyPr>
          <a:lstStyle/>
          <a:p>
            <a:pPr>
              <a:buFont typeface="Wingdings" panose="05000000000000000000" pitchFamily="2" charset="2"/>
              <a:buChar char="ü"/>
            </a:pPr>
            <a:r>
              <a:rPr lang="el-GR" sz="2400" dirty="0"/>
              <a:t>Ενθαρρύνουν τη γνωστική ανάπτυξη</a:t>
            </a:r>
          </a:p>
          <a:p>
            <a:pPr>
              <a:buFont typeface="Wingdings" panose="05000000000000000000" pitchFamily="2" charset="2"/>
              <a:buChar char="ü"/>
            </a:pPr>
            <a:r>
              <a:rPr lang="el-GR" sz="2400" dirty="0"/>
              <a:t>Συζητούν συχνά απόψεις και  ανησυχίες </a:t>
            </a:r>
          </a:p>
          <a:p>
            <a:pPr>
              <a:buFont typeface="Wingdings" panose="05000000000000000000" pitchFamily="2" charset="2"/>
              <a:buChar char="ü"/>
            </a:pPr>
            <a:r>
              <a:rPr lang="el-GR" sz="2400" dirty="0"/>
              <a:t>Επιλύουν οικογενειακά προβλήματα</a:t>
            </a:r>
          </a:p>
        </p:txBody>
      </p:sp>
      <p:sp>
        <p:nvSpPr>
          <p:cNvPr id="5" name="Θέση κειμένου 4">
            <a:extLst>
              <a:ext uri="{FF2B5EF4-FFF2-40B4-BE49-F238E27FC236}">
                <a16:creationId xmlns:a16="http://schemas.microsoft.com/office/drawing/2014/main" xmlns="" id="{F44779E2-D288-367B-43F9-BCE5FFAE14A7}"/>
              </a:ext>
            </a:extLst>
          </p:cNvPr>
          <p:cNvSpPr>
            <a:spLocks noGrp="1"/>
          </p:cNvSpPr>
          <p:nvPr>
            <p:ph type="body" sz="quarter" idx="3"/>
          </p:nvPr>
        </p:nvSpPr>
        <p:spPr/>
        <p:txBody>
          <a:bodyPr>
            <a:normAutofit/>
          </a:bodyPr>
          <a:lstStyle/>
          <a:p>
            <a:pPr algn="ctr"/>
            <a:r>
              <a:rPr lang="el-GR" sz="2800" dirty="0"/>
              <a:t>Μητέρες </a:t>
            </a:r>
          </a:p>
        </p:txBody>
      </p:sp>
      <p:sp>
        <p:nvSpPr>
          <p:cNvPr id="6" name="Θέση περιεχομένου 5">
            <a:extLst>
              <a:ext uri="{FF2B5EF4-FFF2-40B4-BE49-F238E27FC236}">
                <a16:creationId xmlns:a16="http://schemas.microsoft.com/office/drawing/2014/main" xmlns="" id="{57691420-A3AB-4DEB-7D94-F580877BEDD1}"/>
              </a:ext>
            </a:extLst>
          </p:cNvPr>
          <p:cNvSpPr>
            <a:spLocks noGrp="1"/>
          </p:cNvSpPr>
          <p:nvPr>
            <p:ph sz="quarter" idx="4"/>
          </p:nvPr>
        </p:nvSpPr>
        <p:spPr/>
        <p:txBody>
          <a:bodyPr>
            <a:normAutofit lnSpcReduction="10000"/>
          </a:bodyPr>
          <a:lstStyle/>
          <a:p>
            <a:pPr marL="0" indent="0">
              <a:buNone/>
            </a:pPr>
            <a:r>
              <a:rPr lang="el-GR" sz="2400" dirty="0" err="1"/>
              <a:t>Αλληλεπιδρούν</a:t>
            </a:r>
            <a:r>
              <a:rPr lang="el-GR" sz="2400" dirty="0"/>
              <a:t> για ζητήματα όπως : </a:t>
            </a:r>
          </a:p>
          <a:p>
            <a:pPr>
              <a:buFont typeface="Wingdings" panose="05000000000000000000" pitchFamily="2" charset="2"/>
              <a:buChar char="ü"/>
            </a:pPr>
            <a:r>
              <a:rPr lang="el-GR" sz="2400" dirty="0" err="1"/>
              <a:t>Υπευθυνότητες</a:t>
            </a:r>
            <a:r>
              <a:rPr lang="el-GR" sz="2400" dirty="0"/>
              <a:t> στο σπίτι</a:t>
            </a:r>
          </a:p>
          <a:p>
            <a:pPr>
              <a:buFont typeface="Wingdings" panose="05000000000000000000" pitchFamily="2" charset="2"/>
              <a:buChar char="ü"/>
            </a:pPr>
            <a:r>
              <a:rPr lang="el-GR" sz="2400" dirty="0"/>
              <a:t>Σχολικές υποχρεώσεις</a:t>
            </a:r>
          </a:p>
          <a:p>
            <a:pPr>
              <a:buFont typeface="Wingdings" panose="05000000000000000000" pitchFamily="2" charset="2"/>
              <a:buChar char="ü"/>
            </a:pPr>
            <a:r>
              <a:rPr lang="el-GR" sz="2400" dirty="0"/>
              <a:t>Πειθαρχίας εντός και εκτός σπιτιού </a:t>
            </a:r>
          </a:p>
          <a:p>
            <a:pPr>
              <a:buFont typeface="Wingdings" panose="05000000000000000000" pitchFamily="2" charset="2"/>
              <a:buChar char="ü"/>
            </a:pPr>
            <a:r>
              <a:rPr lang="el-GR" sz="2400" dirty="0"/>
              <a:t>Δραστηριότητες ελεύθερου χρόνου </a:t>
            </a:r>
          </a:p>
          <a:p>
            <a:pPr marL="0" indent="0">
              <a:buNone/>
            </a:pPr>
            <a:endParaRPr lang="el-GR" dirty="0"/>
          </a:p>
        </p:txBody>
      </p:sp>
    </p:spTree>
    <p:extLst>
      <p:ext uri="{BB962C8B-B14F-4D97-AF65-F5344CB8AC3E}">
        <p14:creationId xmlns:p14="http://schemas.microsoft.com/office/powerpoint/2010/main" val="176487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A7A9C20-0D1A-5DBA-0ECF-8B026514D9AD}"/>
              </a:ext>
            </a:extLst>
          </p:cNvPr>
          <p:cNvSpPr>
            <a:spLocks noGrp="1"/>
          </p:cNvSpPr>
          <p:nvPr>
            <p:ph type="title"/>
          </p:nvPr>
        </p:nvSpPr>
        <p:spPr/>
        <p:txBody>
          <a:bodyPr/>
          <a:lstStyle/>
          <a:p>
            <a:pPr algn="ctr"/>
            <a:r>
              <a:rPr lang="el-GR" dirty="0"/>
              <a:t>ΤΥΠΟΙ ΓΟΝΕΙΚΟΤΗΤΑΣ</a:t>
            </a:r>
          </a:p>
        </p:txBody>
      </p:sp>
      <p:sp>
        <p:nvSpPr>
          <p:cNvPr id="3" name="Θέση κειμένου 2">
            <a:extLst>
              <a:ext uri="{FF2B5EF4-FFF2-40B4-BE49-F238E27FC236}">
                <a16:creationId xmlns:a16="http://schemas.microsoft.com/office/drawing/2014/main" xmlns="" id="{56F1EA70-8023-88EF-A1A9-A3E094799DA0}"/>
              </a:ext>
            </a:extLst>
          </p:cNvPr>
          <p:cNvSpPr>
            <a:spLocks noGrp="1"/>
          </p:cNvSpPr>
          <p:nvPr>
            <p:ph type="body" idx="1"/>
          </p:nvPr>
        </p:nvSpPr>
        <p:spPr>
          <a:xfrm>
            <a:off x="839788" y="1681163"/>
            <a:ext cx="10512424" cy="823912"/>
          </a:xfrm>
        </p:spPr>
        <p:txBody>
          <a:bodyPr/>
          <a:lstStyle/>
          <a:p>
            <a:pPr algn="ctr"/>
            <a:r>
              <a:rPr lang="el-GR" dirty="0"/>
              <a:t>Οι διαφορετικοί τύποι </a:t>
            </a:r>
            <a:r>
              <a:rPr lang="el-GR" dirty="0" err="1"/>
              <a:t>γονεϊκότητας</a:t>
            </a:r>
            <a:r>
              <a:rPr lang="el-GR" dirty="0"/>
              <a:t> επηρεάζουν την ψυχική συγκρότηση των παιδιών </a:t>
            </a:r>
          </a:p>
        </p:txBody>
      </p:sp>
      <p:sp>
        <p:nvSpPr>
          <p:cNvPr id="4" name="Θέση περιεχομένου 3">
            <a:extLst>
              <a:ext uri="{FF2B5EF4-FFF2-40B4-BE49-F238E27FC236}">
                <a16:creationId xmlns:a16="http://schemas.microsoft.com/office/drawing/2014/main" xmlns="" id="{FF874EE9-17E2-7406-A59E-1AD6A0BAA98D}"/>
              </a:ext>
            </a:extLst>
          </p:cNvPr>
          <p:cNvSpPr>
            <a:spLocks noGrp="1"/>
          </p:cNvSpPr>
          <p:nvPr>
            <p:ph sz="half" idx="2"/>
          </p:nvPr>
        </p:nvSpPr>
        <p:spPr>
          <a:xfrm>
            <a:off x="839788" y="2505075"/>
            <a:ext cx="5157787" cy="3489325"/>
          </a:xfrm>
        </p:spPr>
        <p:txBody>
          <a:bodyPr>
            <a:normAutofit fontScale="85000" lnSpcReduction="20000"/>
          </a:bodyPr>
          <a:lstStyle/>
          <a:p>
            <a:pPr marL="0" indent="0" algn="ctr">
              <a:buNone/>
            </a:pPr>
            <a:r>
              <a:rPr lang="el-GR" b="1" dirty="0"/>
              <a:t>Αυστηροί γονείς </a:t>
            </a:r>
          </a:p>
          <a:p>
            <a:pPr marL="0" indent="0">
              <a:buNone/>
            </a:pPr>
            <a:r>
              <a:rPr lang="el-GR" dirty="0"/>
              <a:t>Οι έφηβοι που είχαν αυστηρούς γονείς είναι πιο πιθανό να έχουν φυσιολογική εφηβική συμπεριφορά η οποία χαρακτηρίζεται από υπευθυνότητα και ανεξαρτησία, καθώς και από αποδοχή του εαυτού τους και αυτοέλεγχο.</a:t>
            </a:r>
          </a:p>
          <a:p>
            <a:pPr marL="0" indent="0">
              <a:buNone/>
            </a:pPr>
            <a:r>
              <a:rPr lang="el-GR" dirty="0"/>
              <a:t> Η συναισθηματική ζεστασιά και ο σταθερός έλεγχος που προσφέρεται από τους αυστηρούς γονείς παρέχει ασφάλεια στους περισσότερους εφήβους. </a:t>
            </a:r>
          </a:p>
          <a:p>
            <a:pPr marL="0" indent="0">
              <a:buNone/>
            </a:pPr>
            <a:r>
              <a:rPr lang="el-GR" dirty="0"/>
              <a:t>Οι αυστηροί γονείς, επίσης, λαμβάνουν υπόψη τους την αυξανόμενη γνωστική ικανότητα των εφήβων.</a:t>
            </a:r>
          </a:p>
        </p:txBody>
      </p:sp>
      <p:sp>
        <p:nvSpPr>
          <p:cNvPr id="5" name="Θέση κειμένου 4">
            <a:extLst>
              <a:ext uri="{FF2B5EF4-FFF2-40B4-BE49-F238E27FC236}">
                <a16:creationId xmlns:a16="http://schemas.microsoft.com/office/drawing/2014/main" xmlns="" id="{7758D705-7077-572D-C0F3-85742894947E}"/>
              </a:ext>
            </a:extLst>
          </p:cNvPr>
          <p:cNvSpPr>
            <a:spLocks noGrp="1"/>
          </p:cNvSpPr>
          <p:nvPr>
            <p:ph type="body" sz="quarter" idx="3"/>
          </p:nvPr>
        </p:nvSpPr>
        <p:spPr>
          <a:xfrm>
            <a:off x="2102379" y="344753"/>
            <a:ext cx="8732309" cy="823912"/>
          </a:xfrm>
        </p:spPr>
        <p:txBody>
          <a:bodyPr/>
          <a:lstStyle/>
          <a:p>
            <a:endParaRPr lang="el-GR" dirty="0"/>
          </a:p>
        </p:txBody>
      </p:sp>
      <p:sp>
        <p:nvSpPr>
          <p:cNvPr id="6" name="Θέση περιεχομένου 5">
            <a:extLst>
              <a:ext uri="{FF2B5EF4-FFF2-40B4-BE49-F238E27FC236}">
                <a16:creationId xmlns:a16="http://schemas.microsoft.com/office/drawing/2014/main" xmlns="" id="{66C7C0B9-5349-4752-BCF4-2C5A93E4B089}"/>
              </a:ext>
            </a:extLst>
          </p:cNvPr>
          <p:cNvSpPr>
            <a:spLocks noGrp="1"/>
          </p:cNvSpPr>
          <p:nvPr>
            <p:ph sz="quarter" idx="4"/>
          </p:nvPr>
        </p:nvSpPr>
        <p:spPr>
          <a:xfrm>
            <a:off x="6090675" y="2553721"/>
            <a:ext cx="5095357" cy="2878968"/>
          </a:xfrm>
        </p:spPr>
        <p:txBody>
          <a:bodyPr>
            <a:normAutofit fontScale="85000" lnSpcReduction="20000"/>
          </a:bodyPr>
          <a:lstStyle/>
          <a:p>
            <a:pPr marL="0" indent="0" algn="ctr">
              <a:buNone/>
            </a:pPr>
            <a:r>
              <a:rPr lang="el-GR" b="1" dirty="0"/>
              <a:t>Αυταρχικοί γονείς </a:t>
            </a:r>
          </a:p>
          <a:p>
            <a:pPr marL="0" indent="0">
              <a:buNone/>
            </a:pPr>
            <a:r>
              <a:rPr lang="el-GR" dirty="0"/>
              <a:t>Οι έφηβοι που είχαν αυταρχικούς γονείς. μπορεί να είναι εξαρτημένοι και να βιώνουν ανησυχία στην παρουσία προσώπων εξουσίας ή μπορεί να γίνουν ανυπάκουοι και εύθικτοι. </a:t>
            </a:r>
          </a:p>
        </p:txBody>
      </p:sp>
      <p:pic>
        <p:nvPicPr>
          <p:cNvPr id="8" name="Εικόνα 7">
            <a:extLst>
              <a:ext uri="{FF2B5EF4-FFF2-40B4-BE49-F238E27FC236}">
                <a16:creationId xmlns:a16="http://schemas.microsoft.com/office/drawing/2014/main" xmlns="" id="{3268C9A7-CAD2-3EB2-3C43-27F90B0EBB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9266" y="4142846"/>
            <a:ext cx="3908425" cy="1919287"/>
          </a:xfrm>
          <a:prstGeom prst="rect">
            <a:avLst/>
          </a:prstGeom>
        </p:spPr>
      </p:pic>
    </p:spTree>
    <p:extLst>
      <p:ext uri="{BB962C8B-B14F-4D97-AF65-F5344CB8AC3E}">
        <p14:creationId xmlns:p14="http://schemas.microsoft.com/office/powerpoint/2010/main" val="2016107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4FB7D28-A436-FE9F-21F0-70A273E4345B}"/>
              </a:ext>
            </a:extLst>
          </p:cNvPr>
          <p:cNvSpPr>
            <a:spLocks noGrp="1"/>
          </p:cNvSpPr>
          <p:nvPr>
            <p:ph type="title"/>
          </p:nvPr>
        </p:nvSpPr>
        <p:spPr/>
        <p:txBody>
          <a:bodyPr/>
          <a:lstStyle/>
          <a:p>
            <a:pPr algn="ctr"/>
            <a:r>
              <a:rPr lang="el-GR" dirty="0"/>
              <a:t>ΦΕΥΓΟΝΤΑΣ ΑΠΟ ΤΟ ΣΠΙΤΙ </a:t>
            </a:r>
          </a:p>
        </p:txBody>
      </p:sp>
      <p:sp>
        <p:nvSpPr>
          <p:cNvPr id="3" name="Θέση περιεχομένου 2">
            <a:extLst>
              <a:ext uri="{FF2B5EF4-FFF2-40B4-BE49-F238E27FC236}">
                <a16:creationId xmlns:a16="http://schemas.microsoft.com/office/drawing/2014/main" xmlns="" id="{BEBE6EAA-FAF7-4329-B2C7-31506C496BC0}"/>
              </a:ext>
            </a:extLst>
          </p:cNvPr>
          <p:cNvSpPr>
            <a:spLocks noGrp="1"/>
          </p:cNvSpPr>
          <p:nvPr>
            <p:ph sz="half" idx="1"/>
          </p:nvPr>
        </p:nvSpPr>
        <p:spPr>
          <a:xfrm>
            <a:off x="838199" y="1690689"/>
            <a:ext cx="4868332" cy="4351338"/>
          </a:xfrm>
        </p:spPr>
        <p:txBody>
          <a:bodyPr>
            <a:normAutofit fontScale="70000" lnSpcReduction="20000"/>
          </a:bodyPr>
          <a:lstStyle/>
          <a:p>
            <a:pPr marL="0" indent="0">
              <a:buNone/>
            </a:pPr>
            <a:r>
              <a:rPr lang="el-GR" sz="2400" dirty="0"/>
              <a:t>Καθώς οι έφηβοι γίνονται ολοένα και πιο ανεξάρτητοι και προετοιμάζονται να φύγουν από το σπίτι, οι προσαρμογές που πρέπει να συντελεστούν δεν είναι εύκολη υπόθεση . Η αυτονομία και η προσωπική διεκδίκηση δεν είναι επιζήμια χαρακτηριστικά, είναι καθοριστικής σημασίας για την ανάπτυξη. Οι ερευνητές έχουν εντοπίσει τρεις διαστάσεις της οικογενειακής λειτουργικότητας που είναι σχετικές με την αυτονομία και τον αποχωρισμό: συνεκτικότητα , προσαρμοστικότητα και ποιότητα επικοινωνίας Κατά τη διάρκεια της διαδικασίας του αποχωρισμού, είναι βοηθητικό οι οικογένειες να έχουν μέτρια αλλά όχι υπερβολικά επίπεδα συνεκτικότητας και προσαρμοστικότητας. </a:t>
            </a:r>
            <a:endParaRPr lang="el-GR" dirty="0"/>
          </a:p>
        </p:txBody>
      </p:sp>
      <p:sp>
        <p:nvSpPr>
          <p:cNvPr id="4" name="Θέση περιεχομένου 3">
            <a:extLst>
              <a:ext uri="{FF2B5EF4-FFF2-40B4-BE49-F238E27FC236}">
                <a16:creationId xmlns:a16="http://schemas.microsoft.com/office/drawing/2014/main" xmlns="" id="{123165A8-6C3E-1416-6589-F4479EDF7C70}"/>
              </a:ext>
            </a:extLst>
          </p:cNvPr>
          <p:cNvSpPr>
            <a:spLocks noGrp="1"/>
          </p:cNvSpPr>
          <p:nvPr>
            <p:ph sz="half" idx="2"/>
          </p:nvPr>
        </p:nvSpPr>
        <p:spPr>
          <a:xfrm>
            <a:off x="6096000" y="1690688"/>
            <a:ext cx="4868333" cy="4351338"/>
          </a:xfrm>
        </p:spPr>
        <p:txBody>
          <a:bodyPr>
            <a:normAutofit fontScale="70000" lnSpcReduction="20000"/>
          </a:bodyPr>
          <a:lstStyle/>
          <a:p>
            <a:pPr marL="0" indent="0">
              <a:buNone/>
            </a:pPr>
            <a:r>
              <a:rPr lang="el-GR" sz="2400" dirty="0"/>
              <a:t>Είναι καλύτερο οι οικογένειες να είναι σχετικά ευέλικτες και προσαρμοστικές, αλλά να μην έχουν τόσο χαλαρή δομή ώστε να είναι χαώδεις. Επίσης, οι οικογένειες θα έπρεπε να είναι συνεκτικές αλλά όχι «ασφυκτικές».</a:t>
            </a:r>
          </a:p>
          <a:p>
            <a:endParaRPr lang="el-GR" dirty="0"/>
          </a:p>
        </p:txBody>
      </p:sp>
      <p:pic>
        <p:nvPicPr>
          <p:cNvPr id="6" name="Εικόνα 5">
            <a:extLst>
              <a:ext uri="{FF2B5EF4-FFF2-40B4-BE49-F238E27FC236}">
                <a16:creationId xmlns:a16="http://schemas.microsoft.com/office/drawing/2014/main" xmlns="" id="{BE88A1F6-ABBB-CFBD-8560-8264CCD249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0404" y="3327400"/>
            <a:ext cx="4868332" cy="2469621"/>
          </a:xfrm>
          <a:prstGeom prst="rect">
            <a:avLst/>
          </a:prstGeom>
        </p:spPr>
      </p:pic>
    </p:spTree>
    <p:extLst>
      <p:ext uri="{BB962C8B-B14F-4D97-AF65-F5344CB8AC3E}">
        <p14:creationId xmlns:p14="http://schemas.microsoft.com/office/powerpoint/2010/main" val="3505863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3A215C1-BB68-4F8B-5888-7147AB8F6AAC}"/>
              </a:ext>
            </a:extLst>
          </p:cNvPr>
          <p:cNvSpPr>
            <a:spLocks noGrp="1"/>
          </p:cNvSpPr>
          <p:nvPr>
            <p:ph type="title"/>
          </p:nvPr>
        </p:nvSpPr>
        <p:spPr>
          <a:xfrm>
            <a:off x="838200" y="2766218"/>
            <a:ext cx="10515600" cy="1325563"/>
          </a:xfrm>
        </p:spPr>
        <p:txBody>
          <a:bodyPr/>
          <a:lstStyle/>
          <a:p>
            <a:pPr algn="ctr"/>
            <a:r>
              <a:rPr lang="el-GR" b="1" dirty="0"/>
              <a:t>ΕΥΧΑΡΙΣΤΟΥΜΕ</a:t>
            </a:r>
          </a:p>
        </p:txBody>
      </p:sp>
      <p:sp>
        <p:nvSpPr>
          <p:cNvPr id="3" name="Θέση περιεχομένου 2">
            <a:extLst>
              <a:ext uri="{FF2B5EF4-FFF2-40B4-BE49-F238E27FC236}">
                <a16:creationId xmlns:a16="http://schemas.microsoft.com/office/drawing/2014/main" xmlns="" id="{41963BE1-E342-E9C7-D70D-DBC84234E676}"/>
              </a:ext>
            </a:extLst>
          </p:cNvPr>
          <p:cNvSpPr>
            <a:spLocks noGrp="1"/>
          </p:cNvSpPr>
          <p:nvPr>
            <p:ph idx="1"/>
          </p:nvPr>
        </p:nvSpPr>
        <p:spPr>
          <a:xfrm>
            <a:off x="838200" y="5901267"/>
            <a:ext cx="10515600" cy="275696"/>
          </a:xfrm>
        </p:spPr>
        <p:txBody>
          <a:bodyPr>
            <a:normAutofit fontScale="55000" lnSpcReduction="20000"/>
          </a:bodyPr>
          <a:lstStyle/>
          <a:p>
            <a:endParaRPr lang="el-GR" dirty="0"/>
          </a:p>
        </p:txBody>
      </p:sp>
    </p:spTree>
    <p:extLst>
      <p:ext uri="{BB962C8B-B14F-4D97-AF65-F5344CB8AC3E}">
        <p14:creationId xmlns:p14="http://schemas.microsoft.com/office/powerpoint/2010/main" val="1010661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8F27B7B-BDA2-A614-3328-9ECDFA456828}"/>
              </a:ext>
            </a:extLst>
          </p:cNvPr>
          <p:cNvSpPr>
            <a:spLocks noGrp="1"/>
          </p:cNvSpPr>
          <p:nvPr>
            <p:ph type="title"/>
          </p:nvPr>
        </p:nvSpPr>
        <p:spPr/>
        <p:txBody>
          <a:bodyPr>
            <a:normAutofit/>
          </a:bodyPr>
          <a:lstStyle/>
          <a:p>
            <a:pPr algn="ctr"/>
            <a:r>
              <a:rPr lang="el-GR" sz="4800" dirty="0" err="1"/>
              <a:t>Σταδιο</a:t>
            </a:r>
            <a:r>
              <a:rPr lang="el-GR" sz="4800" dirty="0"/>
              <a:t> </a:t>
            </a:r>
            <a:r>
              <a:rPr lang="el-GR" sz="4800" dirty="0" err="1"/>
              <a:t>τυπικης</a:t>
            </a:r>
            <a:r>
              <a:rPr lang="el-GR" sz="4800" dirty="0"/>
              <a:t> </a:t>
            </a:r>
            <a:r>
              <a:rPr lang="el-GR" sz="4800" dirty="0" err="1"/>
              <a:t>νοησης</a:t>
            </a:r>
            <a:r>
              <a:rPr lang="el-GR" sz="4800" dirty="0"/>
              <a:t> </a:t>
            </a:r>
            <a:endParaRPr lang="en-US" sz="4800" dirty="0"/>
          </a:p>
        </p:txBody>
      </p:sp>
      <p:sp>
        <p:nvSpPr>
          <p:cNvPr id="3" name="Θέση κειμένου 2">
            <a:extLst>
              <a:ext uri="{FF2B5EF4-FFF2-40B4-BE49-F238E27FC236}">
                <a16:creationId xmlns:a16="http://schemas.microsoft.com/office/drawing/2014/main" xmlns="" id="{290ADD88-EDEB-7D42-3FC5-5ECF9A051A62}"/>
              </a:ext>
            </a:extLst>
          </p:cNvPr>
          <p:cNvSpPr>
            <a:spLocks noGrp="1"/>
          </p:cNvSpPr>
          <p:nvPr>
            <p:ph type="body" idx="1"/>
          </p:nvPr>
        </p:nvSpPr>
        <p:spPr>
          <a:xfrm>
            <a:off x="839788" y="1681163"/>
            <a:ext cx="5157787" cy="628084"/>
          </a:xfrm>
        </p:spPr>
        <p:txBody>
          <a:bodyPr/>
          <a:lstStyle/>
          <a:p>
            <a:pPr algn="ctr"/>
            <a:r>
              <a:rPr lang="el-GR" dirty="0"/>
              <a:t>ΟΡΙΣΜΟΣ</a:t>
            </a:r>
            <a:endParaRPr lang="en-US" dirty="0"/>
          </a:p>
        </p:txBody>
      </p:sp>
      <p:sp>
        <p:nvSpPr>
          <p:cNvPr id="4" name="Θέση περιεχομένου 3">
            <a:extLst>
              <a:ext uri="{FF2B5EF4-FFF2-40B4-BE49-F238E27FC236}">
                <a16:creationId xmlns:a16="http://schemas.microsoft.com/office/drawing/2014/main" xmlns="" id="{291415FB-6EED-63DF-F50C-3805ADD7145B}"/>
              </a:ext>
            </a:extLst>
          </p:cNvPr>
          <p:cNvSpPr>
            <a:spLocks noGrp="1"/>
          </p:cNvSpPr>
          <p:nvPr>
            <p:ph sz="half" idx="2"/>
          </p:nvPr>
        </p:nvSpPr>
        <p:spPr>
          <a:xfrm>
            <a:off x="913795" y="2632832"/>
            <a:ext cx="5107208" cy="2878968"/>
          </a:xfrm>
        </p:spPr>
        <p:txBody>
          <a:bodyPr>
            <a:normAutofit/>
          </a:bodyPr>
          <a:lstStyle/>
          <a:p>
            <a:r>
              <a:rPr lang="el-GR" dirty="0"/>
              <a:t>Το στάδιο τυπικής νόησης προϋποθέτει την ικανότητα του ανθρώπου να σχηματίζει, να ελέγχει και να αξιολογεί υποθέσεις, για τον  χειρισμό όχι μόνο των γνωστών, πραγματικών γεγονότων αλλά και αυτών που έρχονται σε αντίθεση με την πραγματικότητα.</a:t>
            </a:r>
          </a:p>
          <a:p>
            <a:endParaRPr lang="en-US" dirty="0"/>
          </a:p>
        </p:txBody>
      </p:sp>
      <p:sp>
        <p:nvSpPr>
          <p:cNvPr id="5" name="Θέση κειμένου 4">
            <a:extLst>
              <a:ext uri="{FF2B5EF4-FFF2-40B4-BE49-F238E27FC236}">
                <a16:creationId xmlns:a16="http://schemas.microsoft.com/office/drawing/2014/main" xmlns="" id="{D7E06876-E1DB-A1F3-6ECE-406422385AB6}"/>
              </a:ext>
            </a:extLst>
          </p:cNvPr>
          <p:cNvSpPr>
            <a:spLocks noGrp="1"/>
          </p:cNvSpPr>
          <p:nvPr>
            <p:ph type="body" sz="quarter" idx="3"/>
          </p:nvPr>
        </p:nvSpPr>
        <p:spPr>
          <a:xfrm>
            <a:off x="6172200" y="1681163"/>
            <a:ext cx="5183188" cy="628084"/>
          </a:xfrm>
        </p:spPr>
        <p:txBody>
          <a:bodyPr/>
          <a:lstStyle/>
          <a:p>
            <a:pPr algn="ctr"/>
            <a:r>
              <a:rPr lang="el-GR" dirty="0"/>
              <a:t> ΤΙ ΕΊΝΑΙ ΤΥΠΙΚΗ ΝΟΗΣΗ ;</a:t>
            </a:r>
            <a:endParaRPr lang="en-US" dirty="0"/>
          </a:p>
        </p:txBody>
      </p:sp>
      <p:sp>
        <p:nvSpPr>
          <p:cNvPr id="6" name="Θέση περιεχομένου 5">
            <a:extLst>
              <a:ext uri="{FF2B5EF4-FFF2-40B4-BE49-F238E27FC236}">
                <a16:creationId xmlns:a16="http://schemas.microsoft.com/office/drawing/2014/main" xmlns="" id="{E5D42411-1BF2-B7EB-7EB3-5614C6977869}"/>
              </a:ext>
            </a:extLst>
          </p:cNvPr>
          <p:cNvSpPr>
            <a:spLocks noGrp="1"/>
          </p:cNvSpPr>
          <p:nvPr>
            <p:ph sz="quarter" idx="4"/>
          </p:nvPr>
        </p:nvSpPr>
        <p:spPr>
          <a:xfrm>
            <a:off x="6194427" y="2505075"/>
            <a:ext cx="5183188" cy="3684588"/>
          </a:xfrm>
        </p:spPr>
        <p:txBody>
          <a:bodyPr>
            <a:normAutofit/>
          </a:bodyPr>
          <a:lstStyle/>
          <a:p>
            <a:pPr>
              <a:buFont typeface="Wingdings" panose="05000000000000000000" pitchFamily="2" charset="2"/>
              <a:buChar char="ü"/>
            </a:pPr>
            <a:r>
              <a:rPr lang="el-GR" dirty="0"/>
              <a:t>Η ικανότητα να συνδυάζουν σχετικές μεταβλητές προκειμένου να ανακαλύψουν τη λύση σε ένα πρόβλημα.</a:t>
            </a:r>
          </a:p>
          <a:p>
            <a:pPr>
              <a:buFont typeface="Wingdings" panose="05000000000000000000" pitchFamily="2" charset="2"/>
              <a:buChar char="ü"/>
            </a:pPr>
            <a:r>
              <a:rPr lang="el-GR" dirty="0"/>
              <a:t>Η ικανότητα να υποθέτουν την επίδραση μιας μεταβλητής σε μια άλλη. </a:t>
            </a:r>
          </a:p>
          <a:p>
            <a:pPr>
              <a:buFont typeface="Wingdings" panose="05000000000000000000" pitchFamily="2" charset="2"/>
              <a:buChar char="ü"/>
            </a:pPr>
            <a:r>
              <a:rPr lang="el-GR" dirty="0"/>
              <a:t>Η ικανότητα να συνδυάζουν και να διαχωρίζουν μεταβλητές με υποθετικό-παραγωγικό τρόπο </a:t>
            </a:r>
            <a:endParaRPr lang="en-US" dirty="0"/>
          </a:p>
        </p:txBody>
      </p:sp>
    </p:spTree>
    <p:extLst>
      <p:ext uri="{BB962C8B-B14F-4D97-AF65-F5344CB8AC3E}">
        <p14:creationId xmlns:p14="http://schemas.microsoft.com/office/powerpoint/2010/main" val="3944866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1B22BAF-9E37-6451-A34F-EE1B861B95B6}"/>
              </a:ext>
            </a:extLst>
          </p:cNvPr>
          <p:cNvSpPr>
            <a:spLocks noGrp="1"/>
          </p:cNvSpPr>
          <p:nvPr>
            <p:ph type="title"/>
          </p:nvPr>
        </p:nvSpPr>
        <p:spPr/>
        <p:txBody>
          <a:bodyPr/>
          <a:lstStyle/>
          <a:p>
            <a:pPr algn="ctr"/>
            <a:r>
              <a:rPr lang="el-GR" dirty="0"/>
              <a:t>ΕΠΕΞΕΡΓΑΣΙΑ ΠΛΗΡΟΦΟΡΙΩΝ </a:t>
            </a:r>
            <a:endParaRPr lang="en-US" dirty="0"/>
          </a:p>
        </p:txBody>
      </p:sp>
      <p:sp>
        <p:nvSpPr>
          <p:cNvPr id="3" name="Θέση κειμένου 2">
            <a:extLst>
              <a:ext uri="{FF2B5EF4-FFF2-40B4-BE49-F238E27FC236}">
                <a16:creationId xmlns:a16="http://schemas.microsoft.com/office/drawing/2014/main" xmlns="" id="{79D352F1-D6AC-64D1-5460-CD69AC41688E}"/>
              </a:ext>
            </a:extLst>
          </p:cNvPr>
          <p:cNvSpPr>
            <a:spLocks noGrp="1"/>
          </p:cNvSpPr>
          <p:nvPr>
            <p:ph type="body" idx="1"/>
          </p:nvPr>
        </p:nvSpPr>
        <p:spPr>
          <a:xfrm>
            <a:off x="839788" y="1681163"/>
            <a:ext cx="9554514" cy="823912"/>
          </a:xfrm>
        </p:spPr>
        <p:txBody>
          <a:bodyPr/>
          <a:lstStyle/>
          <a:p>
            <a:pPr algn="ctr"/>
            <a:r>
              <a:rPr lang="el-GR" dirty="0"/>
              <a:t>Η γνωστική ανάπτυξη κατά τη διάρκεια της εφηβείας περιλαμβάνει τα εξής:</a:t>
            </a:r>
            <a:endParaRPr lang="en-US" dirty="0"/>
          </a:p>
        </p:txBody>
      </p:sp>
      <p:sp>
        <p:nvSpPr>
          <p:cNvPr id="4" name="Θέση περιεχομένου 3">
            <a:extLst>
              <a:ext uri="{FF2B5EF4-FFF2-40B4-BE49-F238E27FC236}">
                <a16:creationId xmlns:a16="http://schemas.microsoft.com/office/drawing/2014/main" xmlns="" id="{E9B3A394-F9BF-EEA3-425C-114022A46EC4}"/>
              </a:ext>
            </a:extLst>
          </p:cNvPr>
          <p:cNvSpPr>
            <a:spLocks noGrp="1"/>
          </p:cNvSpPr>
          <p:nvPr>
            <p:ph sz="half" idx="2"/>
          </p:nvPr>
        </p:nvSpPr>
        <p:spPr>
          <a:xfrm>
            <a:off x="803971" y="2840750"/>
            <a:ext cx="10584057" cy="3684588"/>
          </a:xfrm>
        </p:spPr>
        <p:txBody>
          <a:bodyPr>
            <a:noAutofit/>
          </a:bodyPr>
          <a:lstStyle/>
          <a:p>
            <a:pPr>
              <a:buFont typeface="Wingdings" panose="05000000000000000000" pitchFamily="2" charset="2"/>
              <a:buChar char="ü"/>
            </a:pPr>
            <a:r>
              <a:rPr lang="el-GR" sz="1800" dirty="0"/>
              <a:t>Πιο αποτελεσματική χρήση των διακριτών βασικών στοιχείων της επεξεργασίας πληροφοριών, όπως της μνήμης, της διατήρησης και της μεταβίβασης των πληροφοριών.</a:t>
            </a:r>
          </a:p>
          <a:p>
            <a:pPr>
              <a:buFont typeface="Wingdings" panose="05000000000000000000" pitchFamily="2" charset="2"/>
              <a:buChar char="ü"/>
            </a:pPr>
            <a:endParaRPr lang="el-GR" sz="1800" dirty="0"/>
          </a:p>
          <a:p>
            <a:pPr>
              <a:buFont typeface="Wingdings" panose="05000000000000000000" pitchFamily="2" charset="2"/>
              <a:buChar char="ü"/>
            </a:pPr>
            <a:r>
              <a:rPr lang="el-GR" sz="1800" dirty="0"/>
              <a:t>Πιο περίπλοκες στρατηγικές για διαφορετικά είδη επίλυσης προβλημάτων.</a:t>
            </a:r>
          </a:p>
          <a:p>
            <a:pPr>
              <a:buFont typeface="Wingdings" panose="05000000000000000000" pitchFamily="2" charset="2"/>
              <a:buChar char="ü"/>
            </a:pPr>
            <a:endParaRPr lang="el-GR" sz="1800" dirty="0"/>
          </a:p>
          <a:p>
            <a:pPr>
              <a:buFont typeface="Wingdings" panose="05000000000000000000" pitchFamily="2" charset="2"/>
              <a:buChar char="ü"/>
            </a:pPr>
            <a:r>
              <a:rPr lang="el-GR" sz="1800" dirty="0"/>
              <a:t> Πιο αποτελεσματικούς τρόπους απόκτησης πληροφοριών και συμβολικής τους αποθήκευσης,</a:t>
            </a:r>
          </a:p>
          <a:p>
            <a:pPr>
              <a:buFont typeface="Wingdings" panose="05000000000000000000" pitchFamily="2" charset="2"/>
              <a:buChar char="ü"/>
            </a:pPr>
            <a:endParaRPr lang="el-GR" sz="1800" dirty="0"/>
          </a:p>
          <a:p>
            <a:pPr>
              <a:buFont typeface="Wingdings" panose="05000000000000000000" pitchFamily="2" charset="2"/>
              <a:buChar char="ü"/>
            </a:pPr>
            <a:r>
              <a:rPr lang="el-GR" sz="1800" dirty="0"/>
              <a:t>Εκτελεστικές λειτουργίες υψηλότερου βαθμού, όπως ο σχεδιασμός, η λήψη αποφάσεων και η ευελιξία στην επιλογή στρατηγικών από ευρύτερη βάση σεναρίων </a:t>
            </a:r>
            <a:endParaRPr lang="en-US" sz="1800" dirty="0"/>
          </a:p>
        </p:txBody>
      </p:sp>
      <p:sp>
        <p:nvSpPr>
          <p:cNvPr id="5" name="Θέση κειμένου 4">
            <a:extLst>
              <a:ext uri="{FF2B5EF4-FFF2-40B4-BE49-F238E27FC236}">
                <a16:creationId xmlns:a16="http://schemas.microsoft.com/office/drawing/2014/main" xmlns="" id="{16565B7C-A472-F824-01E2-9DA50D94DCA8}"/>
              </a:ext>
            </a:extLst>
          </p:cNvPr>
          <p:cNvSpPr>
            <a:spLocks noGrp="1"/>
          </p:cNvSpPr>
          <p:nvPr>
            <p:ph type="body" sz="quarter" idx="3"/>
          </p:nvPr>
        </p:nvSpPr>
        <p:spPr>
          <a:xfrm>
            <a:off x="6423025" y="2260957"/>
            <a:ext cx="5183188" cy="823912"/>
          </a:xfrm>
        </p:spPr>
        <p:txBody>
          <a:bodyPr/>
          <a:lstStyle/>
          <a:p>
            <a:endParaRPr lang="en-US"/>
          </a:p>
        </p:txBody>
      </p:sp>
      <p:sp>
        <p:nvSpPr>
          <p:cNvPr id="6" name="Θέση περιεχομένου 5">
            <a:extLst>
              <a:ext uri="{FF2B5EF4-FFF2-40B4-BE49-F238E27FC236}">
                <a16:creationId xmlns:a16="http://schemas.microsoft.com/office/drawing/2014/main" xmlns="" id="{5C52AC1B-F307-AC2E-E7DE-536F87B19B90}"/>
              </a:ext>
            </a:extLst>
          </p:cNvPr>
          <p:cNvSpPr>
            <a:spLocks noGrp="1"/>
          </p:cNvSpPr>
          <p:nvPr>
            <p:ph sz="quarter" idx="4"/>
          </p:nvPr>
        </p:nvSpPr>
        <p:spPr>
          <a:xfrm>
            <a:off x="6084368" y="5673703"/>
            <a:ext cx="5183188" cy="143426"/>
          </a:xfrm>
        </p:spPr>
        <p:txBody>
          <a:bodyPr>
            <a:normAutofit fontScale="25000" lnSpcReduction="20000"/>
          </a:bodyPr>
          <a:lstStyle/>
          <a:p>
            <a:endParaRPr lang="en-US" dirty="0"/>
          </a:p>
        </p:txBody>
      </p:sp>
    </p:spTree>
    <p:extLst>
      <p:ext uri="{BB962C8B-B14F-4D97-AF65-F5344CB8AC3E}">
        <p14:creationId xmlns:p14="http://schemas.microsoft.com/office/powerpoint/2010/main" val="3483049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3829FAC-6733-488F-EAEA-4851A14BA9AC}"/>
              </a:ext>
            </a:extLst>
          </p:cNvPr>
          <p:cNvSpPr>
            <a:spLocks noGrp="1"/>
          </p:cNvSpPr>
          <p:nvPr>
            <p:ph type="title"/>
          </p:nvPr>
        </p:nvSpPr>
        <p:spPr/>
        <p:txBody>
          <a:bodyPr/>
          <a:lstStyle/>
          <a:p>
            <a:pPr algn="ctr"/>
            <a:r>
              <a:rPr lang="el-GR" dirty="0"/>
              <a:t>ΠΕΔΙΟ ΚΑΙ ΠΕΡΙΕΧΟΜΕΝΟ ΤΗΣ ΣΚΕΨΗΣ </a:t>
            </a:r>
            <a:endParaRPr lang="en-US" dirty="0"/>
          </a:p>
        </p:txBody>
      </p:sp>
      <p:sp>
        <p:nvSpPr>
          <p:cNvPr id="3" name="Θέση περιεχομένου 2">
            <a:extLst>
              <a:ext uri="{FF2B5EF4-FFF2-40B4-BE49-F238E27FC236}">
                <a16:creationId xmlns:a16="http://schemas.microsoft.com/office/drawing/2014/main" xmlns="" id="{7229F9DF-7C42-D6AC-4E8F-5CF4F2BF3112}"/>
              </a:ext>
            </a:extLst>
          </p:cNvPr>
          <p:cNvSpPr>
            <a:spLocks noGrp="1"/>
          </p:cNvSpPr>
          <p:nvPr>
            <p:ph idx="1"/>
          </p:nvPr>
        </p:nvSpPr>
        <p:spPr/>
        <p:txBody>
          <a:bodyPr/>
          <a:lstStyle/>
          <a:p>
            <a:r>
              <a:rPr lang="el-GR" dirty="0"/>
              <a:t>Εξαιτίας των νέων και προηγμένων γνωστικών δεξιοτήτων τους, οι έφηβοι αναπτύσσουν πολύ ευρύτερο πεδίο και μεγαλύτερη περιπλοκότητα στο περιεχόμενο των σκέψεων τους. Η αφηρημένη σκέψη επηρεάζει όχι μόνο τις επιδιώξεις αυτές και τη μελέτη των φυσικών επιστημών και των μαθηματικών, αλλά και το πώς αντιλαμβάνονται οι έφηβοι τον κοινωνικό κόσμο.</a:t>
            </a:r>
          </a:p>
          <a:p>
            <a:pPr marL="0" indent="0">
              <a:buNone/>
            </a:pPr>
            <a:r>
              <a:rPr lang="el-GR" sz="9600" dirty="0"/>
              <a:t>                        </a:t>
            </a:r>
            <a:endParaRPr lang="en-US" sz="9600" dirty="0"/>
          </a:p>
        </p:txBody>
      </p:sp>
    </p:spTree>
    <p:extLst>
      <p:ext uri="{BB962C8B-B14F-4D97-AF65-F5344CB8AC3E}">
        <p14:creationId xmlns:p14="http://schemas.microsoft.com/office/powerpoint/2010/main" val="1279268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B79DA81-7898-280D-6A9D-5B31C3863FED}"/>
              </a:ext>
            </a:extLst>
          </p:cNvPr>
          <p:cNvSpPr>
            <a:spLocks noGrp="1"/>
          </p:cNvSpPr>
          <p:nvPr>
            <p:ph type="title"/>
          </p:nvPr>
        </p:nvSpPr>
        <p:spPr>
          <a:xfrm>
            <a:off x="854887" y="304800"/>
            <a:ext cx="10353761" cy="1326321"/>
          </a:xfrm>
        </p:spPr>
        <p:txBody>
          <a:bodyPr/>
          <a:lstStyle/>
          <a:p>
            <a:r>
              <a:rPr lang="el-GR" dirty="0"/>
              <a:t>ΕΠΙΓΝΩΣΗ ΤΟΥ ΕΑΥΤΟΥ ΚΑΙ ΕΓΩΚΕΝΤΡΙΣΜΟΣ  </a:t>
            </a:r>
            <a:endParaRPr lang="en-US" dirty="0"/>
          </a:p>
        </p:txBody>
      </p:sp>
      <p:sp>
        <p:nvSpPr>
          <p:cNvPr id="3" name="Θέση περιεχομένου 2">
            <a:extLst>
              <a:ext uri="{FF2B5EF4-FFF2-40B4-BE49-F238E27FC236}">
                <a16:creationId xmlns:a16="http://schemas.microsoft.com/office/drawing/2014/main" xmlns="" id="{52ED702F-A505-5786-FE23-B1BFBDA597B0}"/>
              </a:ext>
            </a:extLst>
          </p:cNvPr>
          <p:cNvSpPr>
            <a:spLocks noGrp="1"/>
          </p:cNvSpPr>
          <p:nvPr>
            <p:ph idx="1"/>
          </p:nvPr>
        </p:nvSpPr>
        <p:spPr>
          <a:xfrm>
            <a:off x="838201" y="1503395"/>
            <a:ext cx="5506616" cy="4448671"/>
          </a:xfrm>
        </p:spPr>
        <p:txBody>
          <a:bodyPr>
            <a:noAutofit/>
          </a:bodyPr>
          <a:lstStyle/>
          <a:p>
            <a:r>
              <a:rPr lang="el-GR" sz="1800" dirty="0"/>
              <a:t>Οι έφηβοι υποθέτουν ότι οι άλλοι άνθρωποι γοητεύονται από αυτούς, όπως και οι ίδιοι με τον εαυτό τους. Μπορεί να αποτυγχάνουν να διακρίνουν μεταξύ των δικών τους ανησυχιών και εκείνων των άλλων. Το αποτέλεσμα είναι ότι οι έφηβοι τείνουν να καταλήγουν σε βιαστικά συμπεράσματα ως προς τις αντιδράσεις των ανθρώπων γύρω τους και υποθέτουν ότι οι άλλοι θα τους εγκρίνουν ή θα τους επικρίνουν, όπως ακριβώς κάνουν και οι ίδιοι. Συγκεκριμένα, οι έρευνες καταδεικνύουν ότι οι έφηβοι ανησυχούν, πολύ περισσότερο από τα παιδιά μικρότερης ηλικίας, μήπως αποκαλυφθούν στους άλλους οι ανεπάρκειές τους</a:t>
            </a:r>
            <a:endParaRPr lang="en-US" sz="1800" dirty="0"/>
          </a:p>
        </p:txBody>
      </p:sp>
      <p:pic>
        <p:nvPicPr>
          <p:cNvPr id="5" name="Εικόνα 4">
            <a:extLst>
              <a:ext uri="{FF2B5EF4-FFF2-40B4-BE49-F238E27FC236}">
                <a16:creationId xmlns:a16="http://schemas.microsoft.com/office/drawing/2014/main" xmlns="" id="{84BDA75C-4D91-A68D-B23B-B2046AF2B7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6648" y="1935921"/>
            <a:ext cx="4099076" cy="4169617"/>
          </a:xfrm>
          <a:prstGeom prst="rect">
            <a:avLst/>
          </a:prstGeom>
        </p:spPr>
      </p:pic>
    </p:spTree>
    <p:extLst>
      <p:ext uri="{BB962C8B-B14F-4D97-AF65-F5344CB8AC3E}">
        <p14:creationId xmlns:p14="http://schemas.microsoft.com/office/powerpoint/2010/main" val="1113168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8BA8B1C-4882-05F2-6FB4-992143F49785}"/>
              </a:ext>
            </a:extLst>
          </p:cNvPr>
          <p:cNvSpPr>
            <a:spLocks noGrp="1"/>
          </p:cNvSpPr>
          <p:nvPr>
            <p:ph type="title"/>
          </p:nvPr>
        </p:nvSpPr>
        <p:spPr/>
        <p:txBody>
          <a:bodyPr/>
          <a:lstStyle/>
          <a:p>
            <a:r>
              <a:rPr lang="el-GR" dirty="0"/>
              <a:t>ΕΠΙΓΝΩΣΗ ΤΟΥ ΕΑΥΤΟΥ ΚΑΙ ΕΓΩΚΕΝΤΡΙΣΜΟΣ </a:t>
            </a:r>
            <a:endParaRPr lang="en-US" dirty="0"/>
          </a:p>
        </p:txBody>
      </p:sp>
      <p:sp>
        <p:nvSpPr>
          <p:cNvPr id="3" name="Θέση κειμένου 2">
            <a:extLst>
              <a:ext uri="{FF2B5EF4-FFF2-40B4-BE49-F238E27FC236}">
                <a16:creationId xmlns:a16="http://schemas.microsoft.com/office/drawing/2014/main" xmlns="" id="{46ED4DBB-8450-0722-17E8-DDEE3131C06B}"/>
              </a:ext>
            </a:extLst>
          </p:cNvPr>
          <p:cNvSpPr>
            <a:spLocks noGrp="1"/>
          </p:cNvSpPr>
          <p:nvPr>
            <p:ph type="body" idx="1"/>
          </p:nvPr>
        </p:nvSpPr>
        <p:spPr>
          <a:xfrm flipV="1">
            <a:off x="3191102" y="219074"/>
            <a:ext cx="5157787" cy="45719"/>
          </a:xfrm>
        </p:spPr>
        <p:txBody>
          <a:bodyPr>
            <a:normAutofit fontScale="25000" lnSpcReduction="20000"/>
          </a:bodyPr>
          <a:lstStyle/>
          <a:p>
            <a:endParaRPr lang="en-US" dirty="0"/>
          </a:p>
        </p:txBody>
      </p:sp>
      <p:sp>
        <p:nvSpPr>
          <p:cNvPr id="4" name="Θέση περιεχομένου 3">
            <a:extLst>
              <a:ext uri="{FF2B5EF4-FFF2-40B4-BE49-F238E27FC236}">
                <a16:creationId xmlns:a16="http://schemas.microsoft.com/office/drawing/2014/main" xmlns="" id="{DBC5CC10-B747-185D-BD3C-280244289300}"/>
              </a:ext>
            </a:extLst>
          </p:cNvPr>
          <p:cNvSpPr>
            <a:spLocks noGrp="1"/>
          </p:cNvSpPr>
          <p:nvPr>
            <p:ph sz="half" idx="2"/>
          </p:nvPr>
        </p:nvSpPr>
        <p:spPr>
          <a:xfrm>
            <a:off x="839788" y="1681163"/>
            <a:ext cx="5157787" cy="4508500"/>
          </a:xfrm>
        </p:spPr>
        <p:txBody>
          <a:bodyPr>
            <a:normAutofit/>
          </a:bodyPr>
          <a:lstStyle/>
          <a:p>
            <a:pPr>
              <a:buFont typeface="Wingdings" panose="05000000000000000000" pitchFamily="2" charset="2"/>
              <a:buChar char="ü"/>
            </a:pPr>
            <a:r>
              <a:rPr lang="el-GR" sz="1800" dirty="0"/>
              <a:t>Οι έφηβοι </a:t>
            </a:r>
            <a:r>
              <a:rPr lang="el-GR" sz="1800" dirty="0" err="1"/>
              <a:t>υπεραπασχολούνται</a:t>
            </a:r>
            <a:r>
              <a:rPr lang="el-GR" sz="1800" dirty="0"/>
              <a:t> με τα συναισθήματά τους. Ως μέρος αυτής της παραλλαγής του εγωκεντρισμού, ορισμένοι έφηβοι αναπτύσσουν αυτό που ο </a:t>
            </a:r>
            <a:r>
              <a:rPr lang="el-GR" sz="1800" dirty="0" err="1"/>
              <a:t>David</a:t>
            </a:r>
            <a:r>
              <a:rPr lang="el-GR" sz="1800" dirty="0"/>
              <a:t> </a:t>
            </a:r>
            <a:r>
              <a:rPr lang="el-GR" sz="1800" dirty="0" err="1"/>
              <a:t>Elkind</a:t>
            </a:r>
            <a:r>
              <a:rPr lang="el-GR" sz="1800" dirty="0"/>
              <a:t> ονόμασε </a:t>
            </a:r>
            <a:r>
              <a:rPr lang="el-GR" sz="1800" b="1" dirty="0"/>
              <a:t>προσωπικό μύθο</a:t>
            </a:r>
            <a:r>
              <a:rPr lang="el-GR" sz="1800" dirty="0"/>
              <a:t>, η εντύπωση ότι είναι τόσο ξεχωριστοί που θα έπρεπε να μην υπάγονται στους νόμους της φύσης, ότι τίποτα κακό δεν μπορεί να τους συμβεί και ότι θα ζήσουν για πάντα. Τα συναισθήματα αυτά, ότι είναι άτρωτοι και αθάνατοι, μπορεί να αποτελούν τη βάση της ριψοκίνδυνης συμπεριφοράς η οποία είναι πολύ συνηθισμένη κατά τη διάρκεια της εφηβείας.</a:t>
            </a:r>
          </a:p>
          <a:p>
            <a:pPr>
              <a:buFont typeface="Wingdings" panose="05000000000000000000" pitchFamily="2" charset="2"/>
              <a:buChar char="ü"/>
            </a:pPr>
            <a:endParaRPr lang="el-GR" sz="1800" dirty="0"/>
          </a:p>
          <a:p>
            <a:pPr marL="0" indent="0">
              <a:buNone/>
            </a:pPr>
            <a:endParaRPr lang="en-US" dirty="0"/>
          </a:p>
        </p:txBody>
      </p:sp>
      <p:sp>
        <p:nvSpPr>
          <p:cNvPr id="5" name="Θέση κειμένου 4">
            <a:extLst>
              <a:ext uri="{FF2B5EF4-FFF2-40B4-BE49-F238E27FC236}">
                <a16:creationId xmlns:a16="http://schemas.microsoft.com/office/drawing/2014/main" xmlns="" id="{89802589-E4BA-F53F-2A3D-59C6816B905D}"/>
              </a:ext>
            </a:extLst>
          </p:cNvPr>
          <p:cNvSpPr>
            <a:spLocks noGrp="1"/>
          </p:cNvSpPr>
          <p:nvPr>
            <p:ph type="body" sz="quarter" idx="3"/>
          </p:nvPr>
        </p:nvSpPr>
        <p:spPr/>
        <p:txBody>
          <a:bodyPr>
            <a:normAutofit fontScale="25000" lnSpcReduction="20000"/>
          </a:bodyPr>
          <a:lstStyle/>
          <a:p>
            <a:endParaRPr lang="en-US" dirty="0"/>
          </a:p>
        </p:txBody>
      </p:sp>
      <p:pic>
        <p:nvPicPr>
          <p:cNvPr id="8" name="Θέση περιεχομένου 7">
            <a:extLst>
              <a:ext uri="{FF2B5EF4-FFF2-40B4-BE49-F238E27FC236}">
                <a16:creationId xmlns:a16="http://schemas.microsoft.com/office/drawing/2014/main" xmlns="" id="{420D79A6-C77D-9112-47D8-CD76FBE1C293}"/>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6172200" y="1681163"/>
            <a:ext cx="5183188" cy="4400685"/>
          </a:xfrm>
        </p:spPr>
      </p:pic>
    </p:spTree>
    <p:extLst>
      <p:ext uri="{BB962C8B-B14F-4D97-AF65-F5344CB8AC3E}">
        <p14:creationId xmlns:p14="http://schemas.microsoft.com/office/powerpoint/2010/main" val="2058667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D708A2C-A80C-C9BA-6CEE-E88C659D10B9}"/>
              </a:ext>
            </a:extLst>
          </p:cNvPr>
          <p:cNvSpPr>
            <a:spLocks noGrp="1"/>
          </p:cNvSpPr>
          <p:nvPr>
            <p:ph type="title"/>
          </p:nvPr>
        </p:nvSpPr>
        <p:spPr/>
        <p:txBody>
          <a:bodyPr/>
          <a:lstStyle/>
          <a:p>
            <a:pPr algn="ctr"/>
            <a:r>
              <a:rPr lang="el-GR" dirty="0"/>
              <a:t>ΣΥΝΕΧΗΣ ΗΘΙΚΗ ΑΝΑΠΤΥΞΗ </a:t>
            </a:r>
            <a:endParaRPr lang="en-US" dirty="0"/>
          </a:p>
        </p:txBody>
      </p:sp>
      <p:sp>
        <p:nvSpPr>
          <p:cNvPr id="3" name="Θέση περιεχομένου 2">
            <a:extLst>
              <a:ext uri="{FF2B5EF4-FFF2-40B4-BE49-F238E27FC236}">
                <a16:creationId xmlns:a16="http://schemas.microsoft.com/office/drawing/2014/main" xmlns="" id="{DB50428D-179A-B976-F6B3-2FDCEA4951ED}"/>
              </a:ext>
            </a:extLst>
          </p:cNvPr>
          <p:cNvSpPr>
            <a:spLocks noGrp="1"/>
          </p:cNvSpPr>
          <p:nvPr>
            <p:ph idx="1"/>
          </p:nvPr>
        </p:nvSpPr>
        <p:spPr>
          <a:xfrm>
            <a:off x="838200" y="1690688"/>
            <a:ext cx="10515600" cy="4486275"/>
          </a:xfrm>
        </p:spPr>
        <p:txBody>
          <a:bodyPr/>
          <a:lstStyle/>
          <a:p>
            <a:pPr>
              <a:buFont typeface="Wingdings" panose="05000000000000000000" pitchFamily="2" charset="2"/>
              <a:buChar char="ü"/>
            </a:pPr>
            <a:r>
              <a:rPr lang="el-GR" dirty="0"/>
              <a:t>Καθώς οδεύουν προς την ενηλικίωση, οι έφηβοι αναγκάζονται να έρθουν αντιμέτωποι με πλευρές της ηθικής που δεν είχαν συναντήσει στο παρελθόν. Για παράδειγμα, τώρα που μπορούν να κάνουν σεξ, πρέπει να αποφασίσουν τι σημαίνει γι' αυτούς το σεξ και το αν θα κάνουν σεξ πριν από το γάμο, καθώς και «πόσο θα προχωρήσουν». Πρέπει να αξιολογήσουν συμπεριφορές και στάσεις συνομηλίκων που μπορεί να έχουν εμπλακεί με ναρκωτικά ή συμμορίες. Πρέπει να αποφασίσουν εάν το να έχουν καλή επίδοση στο σχολείο είναι σημαντικό, πώς αισθάνονται για τη συμμετοχή σε μια κοινωνία που αποτιμά την επιτυχία κυρίως σε σχέση με τον πλούτο και την ισχύ. </a:t>
            </a:r>
            <a:endParaRPr lang="en-US" dirty="0"/>
          </a:p>
        </p:txBody>
      </p:sp>
    </p:spTree>
    <p:extLst>
      <p:ext uri="{BB962C8B-B14F-4D97-AF65-F5344CB8AC3E}">
        <p14:creationId xmlns:p14="http://schemas.microsoft.com/office/powerpoint/2010/main" val="3703442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00274F5-1751-0328-8189-E9E147207419}"/>
              </a:ext>
            </a:extLst>
          </p:cNvPr>
          <p:cNvSpPr>
            <a:spLocks noGrp="1"/>
          </p:cNvSpPr>
          <p:nvPr>
            <p:ph type="title"/>
          </p:nvPr>
        </p:nvSpPr>
        <p:spPr/>
        <p:txBody>
          <a:bodyPr/>
          <a:lstStyle/>
          <a:p>
            <a:pPr algn="ctr"/>
            <a:r>
              <a:rPr lang="el-GR" dirty="0"/>
              <a:t>ΑΝΑΠΤΥΞΙΑΚΟΙ ΣΤΟΧΟΙ ΤΗΣ ΕΦΗΒΕΙΑΣ</a:t>
            </a:r>
            <a:endParaRPr lang="en-US" dirty="0"/>
          </a:p>
        </p:txBody>
      </p:sp>
      <p:sp>
        <p:nvSpPr>
          <p:cNvPr id="3" name="Θέση κειμένου 2">
            <a:extLst>
              <a:ext uri="{FF2B5EF4-FFF2-40B4-BE49-F238E27FC236}">
                <a16:creationId xmlns:a16="http://schemas.microsoft.com/office/drawing/2014/main" xmlns="" id="{BE36AD3C-FFB3-DC66-0A35-F4A31B3D0B8D}"/>
              </a:ext>
            </a:extLst>
          </p:cNvPr>
          <p:cNvSpPr>
            <a:spLocks noGrp="1"/>
          </p:cNvSpPr>
          <p:nvPr>
            <p:ph type="body" idx="1"/>
          </p:nvPr>
        </p:nvSpPr>
        <p:spPr>
          <a:xfrm>
            <a:off x="842965" y="1808135"/>
            <a:ext cx="10512423" cy="823912"/>
          </a:xfrm>
        </p:spPr>
        <p:txBody>
          <a:bodyPr>
            <a:normAutofit fontScale="85000" lnSpcReduction="20000"/>
          </a:bodyPr>
          <a:lstStyle/>
          <a:p>
            <a:r>
              <a:rPr lang="el-GR" dirty="0"/>
              <a:t>Κάθε περίοδος της ζωής συνοδεύεται από αναπτυξιακές προκλήσεις και δυσκολίες που απαιτούν νέες δεξιότητες και τρόπους αντίδρασης. Πολλοί θεωρητικοί επισημαίνουν ότι οι έφηβοι πρέπει να επιτύχουν δύο πολύ σημαντικούς στόχους.</a:t>
            </a:r>
            <a:endParaRPr lang="en-US" dirty="0"/>
          </a:p>
        </p:txBody>
      </p:sp>
      <p:sp>
        <p:nvSpPr>
          <p:cNvPr id="4" name="Θέση περιεχομένου 3">
            <a:extLst>
              <a:ext uri="{FF2B5EF4-FFF2-40B4-BE49-F238E27FC236}">
                <a16:creationId xmlns:a16="http://schemas.microsoft.com/office/drawing/2014/main" xmlns="" id="{DF897E2C-6A46-12C4-4BF0-A2CA5411D785}"/>
              </a:ext>
            </a:extLst>
          </p:cNvPr>
          <p:cNvSpPr>
            <a:spLocks noGrp="1"/>
          </p:cNvSpPr>
          <p:nvPr>
            <p:ph sz="half" idx="2"/>
          </p:nvPr>
        </p:nvSpPr>
        <p:spPr>
          <a:xfrm>
            <a:off x="705982" y="3220676"/>
            <a:ext cx="10512422" cy="1888524"/>
          </a:xfrm>
        </p:spPr>
        <p:txBody>
          <a:bodyPr>
            <a:noAutofit/>
          </a:bodyPr>
          <a:lstStyle/>
          <a:p>
            <a:pPr>
              <a:buFont typeface="Wingdings" panose="05000000000000000000" pitchFamily="2" charset="2"/>
              <a:buChar char="ü"/>
            </a:pPr>
            <a:r>
              <a:rPr lang="el-GR" sz="2000" dirty="0"/>
              <a:t>1. Να επιτύχουν αυτονομία και ανεξαρτησία από τους γονείς τους.</a:t>
            </a:r>
          </a:p>
          <a:p>
            <a:pPr marL="0" indent="0">
              <a:buNone/>
            </a:pPr>
            <a:endParaRPr lang="el-GR" sz="2000" dirty="0"/>
          </a:p>
          <a:p>
            <a:pPr>
              <a:buFont typeface="Wingdings" panose="05000000000000000000" pitchFamily="2" charset="2"/>
              <a:buChar char="ü"/>
            </a:pPr>
            <a:r>
              <a:rPr lang="el-GR" sz="2000" dirty="0"/>
              <a:t>2. Να συγκροτήσουν μια ταυτότητα, που σημαίνει να δημιουργήσουν έναν ολοκληρωμένο εαυτό που συνθέτει αρμονικά διαφορετικά στοιχεία της προσωπικότητας.</a:t>
            </a:r>
            <a:endParaRPr lang="en-US" sz="2000" dirty="0"/>
          </a:p>
        </p:txBody>
      </p:sp>
      <p:sp>
        <p:nvSpPr>
          <p:cNvPr id="5" name="Θέση κειμένου 4">
            <a:extLst>
              <a:ext uri="{FF2B5EF4-FFF2-40B4-BE49-F238E27FC236}">
                <a16:creationId xmlns:a16="http://schemas.microsoft.com/office/drawing/2014/main" xmlns="" id="{79CD8DC3-A293-D784-AF05-5531A47915BD}"/>
              </a:ext>
            </a:extLst>
          </p:cNvPr>
          <p:cNvSpPr>
            <a:spLocks noGrp="1"/>
          </p:cNvSpPr>
          <p:nvPr>
            <p:ph type="body" sz="quarter" idx="3"/>
          </p:nvPr>
        </p:nvSpPr>
        <p:spPr>
          <a:xfrm>
            <a:off x="6414796" y="5917261"/>
            <a:ext cx="5183188" cy="823912"/>
          </a:xfrm>
        </p:spPr>
        <p:txBody>
          <a:bodyPr>
            <a:normAutofit fontScale="85000" lnSpcReduction="20000"/>
          </a:bodyPr>
          <a:lstStyle/>
          <a:p>
            <a:endParaRPr lang="en-US" dirty="0"/>
          </a:p>
        </p:txBody>
      </p:sp>
      <p:sp>
        <p:nvSpPr>
          <p:cNvPr id="6" name="Θέση περιεχομένου 5">
            <a:extLst>
              <a:ext uri="{FF2B5EF4-FFF2-40B4-BE49-F238E27FC236}">
                <a16:creationId xmlns:a16="http://schemas.microsoft.com/office/drawing/2014/main" xmlns="" id="{31181AA7-28A4-E7E3-7C8B-9D7C09F77C2B}"/>
              </a:ext>
            </a:extLst>
          </p:cNvPr>
          <p:cNvSpPr>
            <a:spLocks noGrp="1"/>
          </p:cNvSpPr>
          <p:nvPr>
            <p:ph sz="quarter" idx="4"/>
          </p:nvPr>
        </p:nvSpPr>
        <p:spPr>
          <a:xfrm flipV="1">
            <a:off x="6172200" y="6189662"/>
            <a:ext cx="5183188"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889134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F856A67-D1F6-DD68-7116-9C31216D2906}"/>
              </a:ext>
            </a:extLst>
          </p:cNvPr>
          <p:cNvSpPr>
            <a:spLocks noGrp="1"/>
          </p:cNvSpPr>
          <p:nvPr>
            <p:ph type="title"/>
          </p:nvPr>
        </p:nvSpPr>
        <p:spPr>
          <a:xfrm>
            <a:off x="668695" y="355600"/>
            <a:ext cx="10515600" cy="1325563"/>
          </a:xfrm>
        </p:spPr>
        <p:txBody>
          <a:bodyPr/>
          <a:lstStyle/>
          <a:p>
            <a:pPr algn="ctr"/>
            <a:r>
              <a:rPr lang="el-GR" dirty="0"/>
              <a:t>ΣΥΓΚΡΟΤΗΣΗ ΤΑΥΤΟΤΗΤΑΣ </a:t>
            </a:r>
            <a:endParaRPr lang="en-US" dirty="0"/>
          </a:p>
        </p:txBody>
      </p:sp>
      <p:sp>
        <p:nvSpPr>
          <p:cNvPr id="3" name="Θέση κειμένου 2">
            <a:extLst>
              <a:ext uri="{FF2B5EF4-FFF2-40B4-BE49-F238E27FC236}">
                <a16:creationId xmlns:a16="http://schemas.microsoft.com/office/drawing/2014/main" xmlns="" id="{726DC947-8512-C6DD-0544-7FCAB188B4AC}"/>
              </a:ext>
            </a:extLst>
          </p:cNvPr>
          <p:cNvSpPr>
            <a:spLocks noGrp="1"/>
          </p:cNvSpPr>
          <p:nvPr>
            <p:ph type="body" idx="1"/>
          </p:nvPr>
        </p:nvSpPr>
        <p:spPr>
          <a:xfrm>
            <a:off x="6210318" y="5870608"/>
            <a:ext cx="5157787" cy="823912"/>
          </a:xfrm>
        </p:spPr>
        <p:txBody>
          <a:bodyPr/>
          <a:lstStyle/>
          <a:p>
            <a:endParaRPr lang="en-US"/>
          </a:p>
        </p:txBody>
      </p:sp>
      <p:sp>
        <p:nvSpPr>
          <p:cNvPr id="4" name="Θέση περιεχομένου 3">
            <a:extLst>
              <a:ext uri="{FF2B5EF4-FFF2-40B4-BE49-F238E27FC236}">
                <a16:creationId xmlns:a16="http://schemas.microsoft.com/office/drawing/2014/main" xmlns="" id="{EA373D44-315A-6306-662A-E3FA49999D7C}"/>
              </a:ext>
            </a:extLst>
          </p:cNvPr>
          <p:cNvSpPr>
            <a:spLocks noGrp="1"/>
          </p:cNvSpPr>
          <p:nvPr>
            <p:ph sz="half" idx="2"/>
          </p:nvPr>
        </p:nvSpPr>
        <p:spPr>
          <a:xfrm>
            <a:off x="768708" y="1772817"/>
            <a:ext cx="5157787" cy="3956180"/>
          </a:xfrm>
        </p:spPr>
        <p:txBody>
          <a:bodyPr>
            <a:normAutofit fontScale="77500" lnSpcReduction="20000"/>
          </a:bodyPr>
          <a:lstStyle/>
          <a:p>
            <a:pPr marL="0" indent="0">
              <a:buNone/>
            </a:pPr>
            <a:r>
              <a:rPr lang="el-GR" dirty="0"/>
              <a:t>Πριν από την εφηβεία κάποιος αντιλαμβανόταν τον εαυτό του σε σχέση με ποικίλους ρόλους, (φίλος, εχθρός, μαθητής, ποδοσφαιριστής, κιθαρίστας) σε σχέση με τη συμμετοχή σε στενές παρέες, ομάδες ή συμμορίες. Στην εφηβεία οι προηγμένες γνωστικές ικανότητες επιτρέπουν σε κάποιον να αναλύει τους ρόλους του, να αναγνωρίζει τις ασυνέπειες και τις συγκρούσεις και να τις αναδομεί για να συγκροτήσει ταυτότητα. Ορισμένες φορές εγκαταλείπει προηγούμενους ρόλους, άλλες φορές εδραιώνει νέες σχέσεις με τους γονείς, τα αδέλφια και τους συνομηλίκους. Ο </a:t>
            </a:r>
            <a:r>
              <a:rPr lang="el-GR" dirty="0" err="1"/>
              <a:t>Erikson</a:t>
            </a:r>
            <a:r>
              <a:rPr lang="el-GR" dirty="0"/>
              <a:t> (1968) θεωρούσε το στόχο της συγκρότησης ταυτότητας ως το βασικότερο εμπόδιο που πρέπει να υπερβούν οι έφηβοι προκειμένου να εξασφαλίσουν επιτυχή μετάβαση στην ενηλικίωση. </a:t>
            </a:r>
            <a:endParaRPr lang="en-US" dirty="0"/>
          </a:p>
        </p:txBody>
      </p:sp>
      <p:sp>
        <p:nvSpPr>
          <p:cNvPr id="5" name="Θέση κειμένου 4">
            <a:extLst>
              <a:ext uri="{FF2B5EF4-FFF2-40B4-BE49-F238E27FC236}">
                <a16:creationId xmlns:a16="http://schemas.microsoft.com/office/drawing/2014/main" xmlns="" id="{7D945366-70BF-AF3F-1A8A-1DD8A436681A}"/>
              </a:ext>
            </a:extLst>
          </p:cNvPr>
          <p:cNvSpPr>
            <a:spLocks noGrp="1"/>
          </p:cNvSpPr>
          <p:nvPr>
            <p:ph type="body" sz="quarter" idx="3"/>
          </p:nvPr>
        </p:nvSpPr>
        <p:spPr>
          <a:xfrm>
            <a:off x="6197634" y="5870608"/>
            <a:ext cx="5183188" cy="823912"/>
          </a:xfrm>
        </p:spPr>
        <p:txBody>
          <a:bodyPr/>
          <a:lstStyle/>
          <a:p>
            <a:endParaRPr lang="en-US"/>
          </a:p>
        </p:txBody>
      </p:sp>
      <p:sp>
        <p:nvSpPr>
          <p:cNvPr id="6" name="Θέση περιεχομένου 5">
            <a:extLst>
              <a:ext uri="{FF2B5EF4-FFF2-40B4-BE49-F238E27FC236}">
                <a16:creationId xmlns:a16="http://schemas.microsoft.com/office/drawing/2014/main" xmlns="" id="{85F1AC39-1713-3105-7A1D-8BE31A571506}"/>
              </a:ext>
            </a:extLst>
          </p:cNvPr>
          <p:cNvSpPr>
            <a:spLocks noGrp="1"/>
          </p:cNvSpPr>
          <p:nvPr>
            <p:ph sz="quarter" idx="4"/>
          </p:nvPr>
        </p:nvSpPr>
        <p:spPr>
          <a:xfrm>
            <a:off x="6096000" y="1772816"/>
            <a:ext cx="5183188" cy="3684588"/>
          </a:xfrm>
        </p:spPr>
        <p:txBody>
          <a:bodyPr>
            <a:normAutofit fontScale="77500" lnSpcReduction="20000"/>
          </a:bodyPr>
          <a:lstStyle/>
          <a:p>
            <a:pPr marL="0" indent="0">
              <a:buNone/>
            </a:pPr>
            <a:r>
              <a:rPr lang="el-GR" dirty="0"/>
              <a:t>Ιδανικά, οι έφηβοι ενηλικιώνονται με σταθερή και συνεπή αίσθηση του ποιοι είναι και με ποιον τρόπο προσαρμόζονται στην κοινωνία.</a:t>
            </a:r>
            <a:endParaRPr lang="en-US" dirty="0"/>
          </a:p>
        </p:txBody>
      </p:sp>
      <p:pic>
        <p:nvPicPr>
          <p:cNvPr id="8" name="Εικόνα 7">
            <a:extLst>
              <a:ext uri="{FF2B5EF4-FFF2-40B4-BE49-F238E27FC236}">
                <a16:creationId xmlns:a16="http://schemas.microsoft.com/office/drawing/2014/main" xmlns="" id="{A52AC409-F9A4-CFAB-1E9A-30F543E50C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7635" y="2631233"/>
            <a:ext cx="4859142" cy="3097765"/>
          </a:xfrm>
          <a:prstGeom prst="rect">
            <a:avLst/>
          </a:prstGeom>
        </p:spPr>
      </p:pic>
    </p:spTree>
    <p:extLst>
      <p:ext uri="{BB962C8B-B14F-4D97-AF65-F5344CB8AC3E}">
        <p14:creationId xmlns:p14="http://schemas.microsoft.com/office/powerpoint/2010/main" val="16999366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TM04033921[[fn=Δασμασκό]]</Template>
  <TotalTime>345</TotalTime>
  <Words>1556</Words>
  <Application>Microsoft Office PowerPoint</Application>
  <PresentationFormat>Ευρεία οθόνη</PresentationFormat>
  <Paragraphs>79</Paragraphs>
  <Slides>18</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18</vt:i4>
      </vt:variant>
    </vt:vector>
  </HeadingPairs>
  <TitlesOfParts>
    <vt:vector size="24" baseType="lpstr">
      <vt:lpstr>Arial</vt:lpstr>
      <vt:lpstr>Bookman Old Style</vt:lpstr>
      <vt:lpstr>inherit</vt:lpstr>
      <vt:lpstr>Rockwell</vt:lpstr>
      <vt:lpstr>Wingdings</vt:lpstr>
      <vt:lpstr>Damask</vt:lpstr>
      <vt:lpstr>Εφηβεια: αναπτυξη της προσωπικοτητας και κοινωνικο-πολιτισμικη αναπτυξη  </vt:lpstr>
      <vt:lpstr>Σταδιο τυπικης νοησης </vt:lpstr>
      <vt:lpstr>ΕΠΕΞΕΡΓΑΣΙΑ ΠΛΗΡΟΦΟΡΙΩΝ </vt:lpstr>
      <vt:lpstr>ΠΕΔΙΟ ΚΑΙ ΠΕΡΙΕΧΟΜΕΝΟ ΤΗΣ ΣΚΕΨΗΣ </vt:lpstr>
      <vt:lpstr>ΕΠΙΓΝΩΣΗ ΤΟΥ ΕΑΥΤΟΥ ΚΑΙ ΕΓΩΚΕΝΤΡΙΣΜΟΣ  </vt:lpstr>
      <vt:lpstr>ΕΠΙΓΝΩΣΗ ΤΟΥ ΕΑΥΤΟΥ ΚΑΙ ΕΓΩΚΕΝΤΡΙΣΜΟΣ </vt:lpstr>
      <vt:lpstr>ΣΥΝΕΧΗΣ ΗΘΙΚΗ ΑΝΑΠΤΥΞΗ </vt:lpstr>
      <vt:lpstr>ΑΝΑΠΤΥΞΙΑΚΟΙ ΣΤΟΧΟΙ ΤΗΣ ΕΦΗΒΕΙΑΣ</vt:lpstr>
      <vt:lpstr>ΣΥΓΚΡΟΤΗΣΗ ΤΑΥΤΟΤΗΤΑΣ </vt:lpstr>
      <vt:lpstr>ΕΠΙΔΡΑΣΕΙΣ ΤΑΥΤΟΤΗΤΑΣ </vt:lpstr>
      <vt:lpstr>ΠΡΟΤΥΠΑ ΣΥΓΚΡΟΤΗΣΗΣ ΤΗΣ ΤΑΥΤΟΤΗΤΑΣ </vt:lpstr>
      <vt:lpstr>Παρουσίαση του PowerPoint</vt:lpstr>
      <vt:lpstr>ΑΛΛΑΓΕΣ ΣΤΗ ΣΥΝΘΕΣΗ ΤΗΣ ΟΙΚΟΓΕΝΕΙΑΣ </vt:lpstr>
      <vt:lpstr>Η ΔΥΝΑΜΙΚΗ ΤΗΣ ΟΙΚΟΓΕΝΕΙΑΣ</vt:lpstr>
      <vt:lpstr>Οι μητΕρες και οι πατΕρες επηρεΑζουν τους εφΗβους με διαφορετικΟ τρΟπο. </vt:lpstr>
      <vt:lpstr>ΤΥΠΟΙ ΓΟΝΕΙΚΟΤΗΤΑΣ</vt:lpstr>
      <vt:lpstr>ΦΕΥΓΟΝΤΑΣ ΑΠΟ ΤΟ ΣΠΙΤΙ </vt:lpstr>
      <vt:lpstr>ΕΥΧΑΡΙΣΤΟΥΜΕ</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Εφηβεία: ανάπτυξη της προσωπικότητας και κοινωνικο-πολιτισμική ανάπτυξη</dc:title>
  <dc:creator>Βασιλική Βασιλοπούλου</dc:creator>
  <cp:lastModifiedBy>panagiotis kyriakos</cp:lastModifiedBy>
  <cp:revision>6</cp:revision>
  <dcterms:created xsi:type="dcterms:W3CDTF">2022-11-14T13:09:46Z</dcterms:created>
  <dcterms:modified xsi:type="dcterms:W3CDTF">2022-11-14T20:44:20Z</dcterms:modified>
</cp:coreProperties>
</file>