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74" r:id="rId4"/>
    <p:sldId id="280" r:id="rId5"/>
    <p:sldId id="279" r:id="rId6"/>
    <p:sldId id="257" r:id="rId7"/>
    <p:sldId id="258" r:id="rId8"/>
    <p:sldId id="275" r:id="rId9"/>
    <p:sldId id="259" r:id="rId10"/>
    <p:sldId id="276" r:id="rId11"/>
    <p:sldId id="260" r:id="rId12"/>
    <p:sldId id="262" r:id="rId13"/>
    <p:sldId id="264" r:id="rId14"/>
    <p:sldId id="263" r:id="rId15"/>
    <p:sldId id="269" r:id="rId16"/>
    <p:sldId id="27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ABDB77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19D9A-E37E-4303-B09C-5485BA1CE5AD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73FA9-792C-40C2-86A6-6DB0F2F59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53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3FA9-792C-40C2-86A6-6DB0F2F59B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95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90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32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37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7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00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89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44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79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64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0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032B-54FE-4BCD-A657-5436905E4615}" type="datetimeFigureOut">
              <a:rPr lang="el-GR" smtClean="0"/>
              <a:t>19/2/2019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23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14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          </a:t>
            </a: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Πρόγραμμα Ειδίκευσης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στη Συμβουλευτική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και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στον Προσανατολισμό</a:t>
            </a:r>
            <a:endParaRPr lang="el-GR" sz="1600" dirty="0">
              <a:solidFill>
                <a:srgbClr val="00808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2736303" cy="1584176"/>
          </a:xfrm>
        </p:spPr>
      </p:pic>
      <p:sp>
        <p:nvSpPr>
          <p:cNvPr id="6" name="TextBox 5"/>
          <p:cNvSpPr txBox="1"/>
          <p:nvPr/>
        </p:nvSpPr>
        <p:spPr>
          <a:xfrm>
            <a:off x="611560" y="2204864"/>
            <a:ext cx="8280920" cy="4124206"/>
          </a:xfrm>
          <a:prstGeom prst="rect">
            <a:avLst/>
          </a:prstGeom>
          <a:gradFill>
            <a:gsLst>
              <a:gs pos="99000">
                <a:srgbClr val="FFFFFF"/>
              </a:gs>
              <a:gs pos="100000">
                <a:srgbClr val="7D8496"/>
              </a:gs>
              <a:gs pos="79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endParaRPr lang="el-GR" dirty="0"/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Συμβουλευτική Κοινωνικά Ευάλωτων Ομάδων</a:t>
            </a:r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(Διαπολιτισμική Συμβουλευτική , Μειονότητες, ΑΜΕΑ κλπ)</a:t>
            </a:r>
          </a:p>
          <a:p>
            <a:endParaRPr lang="el-GR" sz="2000" b="1" i="1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691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20000">
                <a:srgbClr val="FFFFFF"/>
              </a:gs>
              <a:gs pos="78000">
                <a:srgbClr val="E6E6E6"/>
              </a:gs>
              <a:gs pos="93000">
                <a:srgbClr val="7D8496"/>
              </a:gs>
              <a:gs pos="89000">
                <a:srgbClr val="E6E6E6"/>
              </a:gs>
              <a:gs pos="95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3</a:t>
            </a:r>
            <a:r>
              <a:rPr lang="el-GR" sz="1400" dirty="0" smtClean="0">
                <a:latin typeface="Comic Sans MS" panose="030F0702030302020204" pitchFamily="66" charset="0"/>
              </a:rPr>
              <a:t>. </a:t>
            </a:r>
            <a:r>
              <a:rPr lang="el-GR" sz="1400" u="sng" dirty="0" err="1" smtClean="0">
                <a:latin typeface="Comic Sans MS" panose="030F0702030302020204" pitchFamily="66" charset="0"/>
              </a:rPr>
              <a:t>Αυτοαποκάλυψη</a:t>
            </a:r>
            <a:r>
              <a:rPr lang="el-GR" sz="1400" u="sng" dirty="0" smtClean="0">
                <a:latin typeface="Comic Sans MS" panose="030F0702030302020204" pitchFamily="66" charset="0"/>
              </a:rPr>
              <a:t> – Ενδοσκόπηση</a:t>
            </a:r>
          </a:p>
          <a:p>
            <a:pPr marL="0" indent="0">
              <a:buNone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Δυσκολία λόγω πολιτισμικών  ή </a:t>
            </a:r>
            <a:r>
              <a:rPr lang="el-GR" sz="1400" dirty="0" err="1" smtClean="0">
                <a:latin typeface="Comic Sans MS" panose="030F0702030302020204" pitchFamily="66" charset="0"/>
              </a:rPr>
              <a:t>κοινωνικοπολιτισμικών</a:t>
            </a:r>
            <a:r>
              <a:rPr lang="el-GR" sz="1400" dirty="0" smtClean="0">
                <a:latin typeface="Comic Sans MS" panose="030F0702030302020204" pitchFamily="66" charset="0"/>
              </a:rPr>
              <a:t> λόγων (αρνητικές εμπειρίες υποτίμησης, εκμετάλλευση και πολιτισμικός ρατσισμός)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Ενδοσκόπηση (εσωτερική διερεύνηση - ατομικότητα)</a:t>
            </a:r>
          </a:p>
          <a:p>
            <a:pPr marL="0" indent="0">
              <a:buNone/>
            </a:pPr>
            <a:r>
              <a:rPr lang="el-GR" sz="1400" dirty="0"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latin typeface="Comic Sans MS" panose="030F0702030302020204" pitchFamily="66" charset="0"/>
              </a:rPr>
              <a:t>              ≠</a:t>
            </a:r>
          </a:p>
          <a:p>
            <a:pPr marL="0" indent="0">
              <a:buNone/>
            </a:pPr>
            <a:r>
              <a:rPr lang="el-GR" sz="1400" dirty="0"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latin typeface="Comic Sans MS" panose="030F0702030302020204" pitchFamily="66" charset="0"/>
              </a:rPr>
              <a:t>     ομάδα, οικογένεια, συλλογικότητα </a:t>
            </a:r>
          </a:p>
          <a:p>
            <a:pPr marL="0" indent="0">
              <a:buNone/>
            </a:pPr>
            <a:endParaRPr lang="el-GR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400" dirty="0" smtClean="0">
                <a:latin typeface="Comic Sans MS" panose="030F0702030302020204" pitchFamily="66" charset="0"/>
              </a:rPr>
              <a:t>4. </a:t>
            </a:r>
            <a:r>
              <a:rPr lang="el-GR" sz="1400" u="sng" dirty="0" smtClean="0">
                <a:latin typeface="Comic Sans MS" panose="030F0702030302020204" pitchFamily="66" charset="0"/>
              </a:rPr>
              <a:t>Σχεσιακό σύστημα </a:t>
            </a:r>
            <a:r>
              <a:rPr lang="el-GR" sz="1400" dirty="0" smtClean="0">
                <a:latin typeface="Comic Sans MS" panose="030F0702030302020204" pitchFamily="66" charset="0"/>
              </a:rPr>
              <a:t>(τα πρότυπα των σχέσεων)</a:t>
            </a:r>
          </a:p>
          <a:p>
            <a:pPr marL="0" indent="0">
              <a:buNone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Ρόλος κυριαρχίας - υποταγής</a:t>
            </a:r>
            <a:endParaRPr lang="el-GR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8" y="332656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87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84664"/>
            <a:ext cx="8229600" cy="4752648"/>
          </a:xfrm>
          <a:gradFill>
            <a:gsLst>
              <a:gs pos="58000">
                <a:srgbClr val="FFFFFF"/>
              </a:gs>
              <a:gs pos="99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99000">
                <a:srgbClr val="E6E6E6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>
              <a:buAutoNum type="arabicPeriod" startAt="5"/>
            </a:pPr>
            <a:r>
              <a:rPr lang="el-GR" sz="1400" u="sng" dirty="0" smtClean="0">
                <a:latin typeface="Comic Sans MS" panose="030F0702030302020204" pitchFamily="66" charset="0"/>
              </a:rPr>
              <a:t>Κοινωνικοοικονομικό επίπεδο</a:t>
            </a:r>
          </a:p>
          <a:p>
            <a:pPr>
              <a:buAutoNum type="arabicPeriod" startAt="5"/>
            </a:pPr>
            <a:endParaRPr lang="el-GR" sz="1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400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Κάλυψη βασικών αναγκών σε καθημερινή βάση (στέγη, φαγητό)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Άγχος, κατάθλιψη, μοναξιά, εχθρότητα, απελπισία, χαμηλή αυτοεκτίμηση, κατωτερότητα</a:t>
            </a:r>
            <a:endParaRPr lang="el-GR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400" dirty="0" smtClean="0">
                <a:latin typeface="Comic Sans MS" panose="030F0702030302020204" pitchFamily="66" charset="0"/>
              </a:rPr>
              <a:t>6. </a:t>
            </a:r>
            <a:r>
              <a:rPr lang="el-GR" sz="1400" u="sng" dirty="0" smtClean="0">
                <a:latin typeface="Comic Sans MS" panose="030F0702030302020204" pitchFamily="66" charset="0"/>
              </a:rPr>
              <a:t>Κοσμοθεωρία: αντίληψη του κόσμου και της πραγματικότητας </a:t>
            </a:r>
            <a:r>
              <a:rPr lang="el-GR" sz="1400" dirty="0" smtClean="0">
                <a:latin typeface="Comic Sans MS" panose="030F0702030302020204" pitchFamily="66" charset="0"/>
              </a:rPr>
              <a:t>(σκέψεις, συναισθήματα, λήψη</a:t>
            </a:r>
          </a:p>
          <a:p>
            <a:pPr marL="0" indent="0">
              <a:buNone/>
            </a:pPr>
            <a:r>
              <a:rPr lang="el-GR" sz="1400" dirty="0"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latin typeface="Comic Sans MS" panose="030F0702030302020204" pitchFamily="66" charset="0"/>
              </a:rPr>
              <a:t>   αποφάσεων)</a:t>
            </a:r>
          </a:p>
          <a:p>
            <a:pPr marL="0" indent="0">
              <a:buNone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err="1" smtClean="0">
                <a:latin typeface="Comic Sans MS" panose="030F0702030302020204" pitchFamily="66" charset="0"/>
              </a:rPr>
              <a:t>Δυϊστική</a:t>
            </a:r>
            <a:r>
              <a:rPr lang="el-GR" sz="1400" dirty="0" smtClean="0">
                <a:latin typeface="Comic Sans MS" panose="030F0702030302020204" pitchFamily="66" charset="0"/>
              </a:rPr>
              <a:t> –ολιστική αντίληψη: εκδήλωση συμπτωμάτων (νους και σώμα)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Αίσθηση του εαυτού και εστίαση στην ατομικότητα (ατομικότητα # συλλογικότητα)</a:t>
            </a:r>
          </a:p>
          <a:p>
            <a:pPr marL="0" indent="0">
              <a:buNone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Η αντίληψη του χρόνου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  <p:cxnSp>
        <p:nvCxnSpPr>
          <p:cNvPr id="7" name="Ευθύγραμμο βέλος σύνδεσης 6"/>
          <p:cNvCxnSpPr/>
          <p:nvPr/>
        </p:nvCxnSpPr>
        <p:spPr>
          <a:xfrm>
            <a:off x="3408437" y="2447031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968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026"/>
          </a:xfrm>
        </p:spPr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100000">
                <a:schemeClr val="bg1"/>
              </a:gs>
              <a:gs pos="99000">
                <a:srgbClr val="7D8496"/>
              </a:gs>
              <a:gs pos="59000">
                <a:schemeClr val="bg1"/>
              </a:gs>
              <a:gs pos="100000">
                <a:srgbClr val="7D8496"/>
              </a:gs>
              <a:gs pos="97000">
                <a:srgbClr val="E6E6E6"/>
              </a:gs>
              <a:gs pos="65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r>
              <a:rPr lang="el-GR" sz="1400" dirty="0" smtClean="0">
                <a:latin typeface="Comic Sans MS" panose="030F0702030302020204" pitchFamily="66" charset="0"/>
              </a:rPr>
              <a:t>7. </a:t>
            </a:r>
            <a:r>
              <a:rPr lang="el-GR" sz="1400" u="sng" dirty="0" err="1" smtClean="0">
                <a:latin typeface="Comic Sans MS" panose="030F0702030302020204" pitchFamily="66" charset="0"/>
              </a:rPr>
              <a:t>Επιπολιτισμός</a:t>
            </a:r>
            <a:endParaRPr lang="el-GR" sz="1400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400" u="sng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Υψηλή αφομοίωση, χαμηλή πολιτισμική/εθνική ταυτότητα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Υψηλή αφομοίωση, υψηλή πολιτισμική/εθνική ταυτότητα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Χαμηλή αφομοίωση, υψηλή πολιτισμική/εθνική ταυτότητα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Χαμηλή αφομοίωση, χαμηλή πολιτισμική/εθνική ταυτότητα</a:t>
            </a:r>
            <a:endParaRPr lang="el-GR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b="1" u="sng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93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39000">
                <a:srgbClr val="FFFFFF"/>
              </a:gs>
              <a:gs pos="66000">
                <a:srgbClr val="E6E6E6"/>
              </a:gs>
              <a:gs pos="93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smtClean="0">
                <a:latin typeface="Comic Sans MS" panose="030F0702030302020204" pitchFamily="66" charset="0"/>
              </a:rPr>
              <a:t>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200" dirty="0" smtClean="0">
                <a:latin typeface="Comic Sans MS" panose="030F0702030302020204" pitchFamily="66" charset="0"/>
              </a:rPr>
              <a:t>‘</a:t>
            </a:r>
            <a:r>
              <a:rPr lang="el-GR" sz="1400" dirty="0" smtClean="0">
                <a:latin typeface="Comic Sans MS" panose="030F0702030302020204" pitchFamily="66" charset="0"/>
              </a:rPr>
              <a:t>Το καλύτερο είναι να ρωτάς διακριτικά το συμβουλευόμενο, αν σα σύμβουλος δεν είσαι εξοικειωμένος με συγκεκριμένα πολιτισμικά θέματα που αναδύονται στην πορεία της καθοδηγητικής και συμβουλευτικής διαδικασίας’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mic Sans MS" panose="030F0702030302020204" pitchFamily="66" charset="0"/>
              </a:rPr>
              <a:t>(It is best to sensitively ask the client, if you as a counselor are not familiar with certain cultural issues emerging in the course of the guidance and counseling process)</a:t>
            </a:r>
            <a:endParaRPr lang="el-GR" sz="14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83" y="252262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72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600" b="1" i="1" dirty="0" smtClean="0">
                <a:solidFill>
                  <a:srgbClr val="008080"/>
                </a:solidFill>
              </a:rPr>
              <a:t>Κώδικας δεοντολογίας στην πολυπολιτισμική συμβουλευτική</a:t>
            </a:r>
            <a:endParaRPr lang="el-GR" sz="1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39000">
                <a:srgbClr val="FFFFFF"/>
              </a:gs>
              <a:gs pos="86000">
                <a:srgbClr val="E6E6E6"/>
              </a:gs>
              <a:gs pos="96000">
                <a:srgbClr val="7D8496"/>
              </a:gs>
              <a:gs pos="96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17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200" i="1" dirty="0" smtClean="0">
                <a:latin typeface="Comic Sans MS" panose="030F0702030302020204" pitchFamily="66" charset="0"/>
              </a:rPr>
              <a:t>Οι σύμβουλοι δεν αποδέχονται κανενός είδους διάκριση που βασίζεται στην ηλικία, το χρώμα, τον πολιτισμό, τις αδυναμίες, την εθνικότητα, το φύλο, τη θρησκεία, τις σεξουαλικές προτιμήσεις, την οικογενειακή κατάσταση ή την κοινωνικοοικονομική θέση του πελάτη (</a:t>
            </a:r>
            <a:r>
              <a:rPr lang="en-US" sz="1200" i="1" dirty="0" smtClean="0">
                <a:latin typeface="Comic Sans MS" panose="030F0702030302020204" pitchFamily="66" charset="0"/>
              </a:rPr>
              <a:t>American Counseling Association)</a:t>
            </a:r>
            <a:endParaRPr lang="el-GR" sz="1200" i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1200" i="1" dirty="0">
              <a:latin typeface="Comic Sans MS" panose="030F0702030302020204" pitchFamily="66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200" i="1" dirty="0" smtClean="0">
                <a:latin typeface="Comic Sans MS" panose="030F0702030302020204" pitchFamily="66" charset="0"/>
              </a:rPr>
              <a:t>Όταν οι διαφορές ηλικίας, φύλου, φυλής, έθνους, εθνικής προέλευσης, θρησκείας, σεξουαλικού προσανατολισμού, ανικανότητας, γλώσσας ή κοινωνικοοικονομικά θέσης επηρεάζουν σημαντικά την εργασία των ψυχολόγων σε σχέση με τα συγκεκριμένα άτομα, οι ψυχολόγοι χρειάζεται να καταρτιστούν, να αποκτήσουν εμπειρίες, συμβουλές ή να δρουν κάτω από την επίβλεψη ώστε να είναι σε θέση να παρέχουν τις υπηρεσίες τους ή να παραπέμπουν τους πελάτες κατάλληλα </a:t>
            </a:r>
            <a:r>
              <a:rPr lang="en-US" sz="1200" i="1" dirty="0" smtClean="0">
                <a:latin typeface="Comic Sans MS" panose="030F0702030302020204" pitchFamily="66" charset="0"/>
              </a:rPr>
              <a:t>(American Psychological Association)</a:t>
            </a:r>
            <a:endParaRPr lang="el-GR" sz="1200" i="1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800" b="1" i="1" dirty="0" smtClean="0">
                <a:solidFill>
                  <a:srgbClr val="008080"/>
                </a:solidFill>
              </a:rPr>
              <a:t>Βιβλιογραφικές αναφορές</a:t>
            </a:r>
            <a:endParaRPr lang="el-GR" sz="1800" dirty="0">
              <a:solidFill>
                <a:srgbClr val="00808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67000">
                <a:srgbClr val="FFFFFF"/>
              </a:gs>
              <a:gs pos="85000">
                <a:srgbClr val="7D8496"/>
              </a:gs>
              <a:gs pos="95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Ελληνόγλωσσες</a:t>
            </a:r>
            <a:endParaRPr lang="en-US" sz="2000" u="sng" dirty="0" smtClean="0">
              <a:solidFill>
                <a:srgbClr val="008080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el-GR" sz="1800" dirty="0" err="1" smtClean="0"/>
              <a:t>Κατάκης</a:t>
            </a:r>
            <a:r>
              <a:rPr lang="el-GR" sz="1800" dirty="0" smtClean="0"/>
              <a:t>, Ε., </a:t>
            </a:r>
            <a:r>
              <a:rPr lang="el-GR" sz="1800" dirty="0" err="1" smtClean="0"/>
              <a:t>Σιμίρη</a:t>
            </a:r>
            <a:r>
              <a:rPr lang="el-GR" sz="1800" dirty="0" smtClean="0"/>
              <a:t>, Α. , </a:t>
            </a:r>
            <a:r>
              <a:rPr lang="el-GR" sz="1800" dirty="0" err="1" smtClean="0"/>
              <a:t>Καμπίτης</a:t>
            </a:r>
            <a:r>
              <a:rPr lang="el-GR" sz="1800" dirty="0" smtClean="0"/>
              <a:t> Ι. &amp; Κουγιουμτζής, Γ. (2015) Επαγγελματική Συμβουλευτική  σε Πολυπολιτισμικά Περιβάλλοντα. Στο Γ. </a:t>
            </a:r>
            <a:r>
              <a:rPr lang="el-GR" sz="1800" dirty="0"/>
              <a:t>Κουγιουμτζή (</a:t>
            </a:r>
            <a:r>
              <a:rPr lang="el-GR" sz="1800" dirty="0" err="1"/>
              <a:t>επιμ</a:t>
            </a:r>
            <a:r>
              <a:rPr lang="el-GR" sz="1800" dirty="0"/>
              <a:t>) </a:t>
            </a:r>
            <a:r>
              <a:rPr lang="el-GR" sz="1800" i="1" dirty="0" smtClean="0"/>
              <a:t>Ψυχοπαιδαγωγικές Εκφ</a:t>
            </a:r>
            <a:r>
              <a:rPr lang="el-GR" sz="1800" i="1" dirty="0" smtClean="0"/>
              <a:t>άνσεις Συμβουλευτικής και Προσανατολισμού </a:t>
            </a:r>
            <a:r>
              <a:rPr lang="el-GR" sz="1800" dirty="0" smtClean="0"/>
              <a:t>(σελ. 236 – 254). Αθήνα: Εκδόσεις Γρηγόρη. </a:t>
            </a:r>
            <a:endParaRPr lang="el-GR" sz="1800" dirty="0" smtClean="0"/>
          </a:p>
          <a:p>
            <a:pPr marL="0" indent="0" algn="just">
              <a:buNone/>
            </a:pPr>
            <a:r>
              <a:rPr lang="el-GR" sz="1800" dirty="0" err="1" smtClean="0"/>
              <a:t>Κλεφτάρας</a:t>
            </a:r>
            <a:r>
              <a:rPr lang="el-GR" sz="1800" dirty="0" smtClean="0"/>
              <a:t>, Γ . (2009). </a:t>
            </a:r>
            <a:r>
              <a:rPr lang="el-GR" sz="1800" i="1" dirty="0" smtClean="0"/>
              <a:t>Πολιτισμική και Πολυπολιτισμική Συμβουλευτική</a:t>
            </a:r>
            <a:r>
              <a:rPr lang="el-GR" sz="1800" dirty="0" smtClean="0"/>
              <a:t>.  Αθήνα: Ελληνικά Γράμματα.</a:t>
            </a:r>
          </a:p>
          <a:p>
            <a:pPr marL="0" indent="0" algn="just">
              <a:buNone/>
            </a:pPr>
            <a:endParaRPr lang="el-GR" sz="1800" dirty="0" smtClean="0"/>
          </a:p>
          <a:p>
            <a:pPr marL="0" indent="0" algn="just">
              <a:buNone/>
            </a:pPr>
            <a:r>
              <a:rPr lang="el-GR" sz="1800" dirty="0" err="1" smtClean="0"/>
              <a:t>Λεζέ</a:t>
            </a:r>
            <a:r>
              <a:rPr lang="el-GR" sz="1800" dirty="0" smtClean="0"/>
              <a:t>, Ε. (2016) Διαπολιτισμική Συμβουλευτική στη Θεωρία και στην Πράξη. Στο Γ. Κουγιουμτζής (</a:t>
            </a:r>
            <a:r>
              <a:rPr lang="el-GR" sz="1800" dirty="0" err="1" smtClean="0"/>
              <a:t>επιμ</a:t>
            </a:r>
            <a:r>
              <a:rPr lang="el-GR" sz="1800" dirty="0" smtClean="0"/>
              <a:t>.) </a:t>
            </a:r>
            <a:r>
              <a:rPr lang="el-GR" sz="1800" i="1" dirty="0" smtClean="0"/>
              <a:t>Εφαρμοσμένη Συμβουλευτική Συναρμογή Θεωρίας και Πράξης (σελ.31 – 46). </a:t>
            </a:r>
            <a:r>
              <a:rPr lang="el-GR" sz="1800" dirty="0" smtClean="0"/>
              <a:t>Αθήνα: Εκδόσεις Γρηγόρη</a:t>
            </a:r>
            <a:r>
              <a:rPr lang="el-GR" sz="1800" i="1" dirty="0" smtClean="0"/>
              <a:t>.</a:t>
            </a:r>
            <a:endParaRPr lang="el-GR" sz="1800" i="1" dirty="0"/>
          </a:p>
          <a:p>
            <a:pPr marL="0" indent="0" algn="just">
              <a:buNone/>
            </a:pPr>
            <a:endParaRPr lang="el-GR" sz="1800" dirty="0"/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2" y="404664"/>
            <a:ext cx="18654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37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3068960"/>
            <a:ext cx="3322674" cy="197929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824849" y="1340768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/>
              <a:t>Σας ευχαριστώ για την παρουσία σας και τη συμμετοχή σας</a:t>
            </a:r>
            <a:r>
              <a:rPr lang="en-US" sz="3200" dirty="0"/>
              <a:t>!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3755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Πολυπολιτισμική συμβουλευτική</a:t>
            </a:r>
            <a:br>
              <a:rPr lang="el-GR" sz="2000" b="1" i="1" dirty="0" smtClean="0">
                <a:solidFill>
                  <a:srgbClr val="008080"/>
                </a:solidFill>
              </a:rPr>
            </a:br>
            <a:r>
              <a:rPr lang="el-GR" sz="2000" b="1" i="1" dirty="0" smtClean="0">
                <a:solidFill>
                  <a:srgbClr val="008080"/>
                </a:solidFill>
              </a:rPr>
              <a:t>20.02.2019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  <a:gradFill>
            <a:gsLst>
              <a:gs pos="96669">
                <a:srgbClr val="8A90A0"/>
              </a:gs>
              <a:gs pos="72000">
                <a:srgbClr val="FFFFFF"/>
              </a:gs>
              <a:gs pos="83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98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mic Sans MS" panose="030F0702030302020204" pitchFamily="66" charset="0"/>
              </a:rPr>
              <a:t> </a:t>
            </a:r>
            <a:r>
              <a:rPr lang="el-GR" sz="1600" u="sng" dirty="0" smtClean="0">
                <a:latin typeface="Comic Sans MS" panose="030F0702030302020204" pitchFamily="66" charset="0"/>
              </a:rPr>
              <a:t>Πολυπολιτισμική συμβουλευτική</a:t>
            </a:r>
            <a:r>
              <a:rPr lang="el-GR" sz="1600" dirty="0" smtClean="0">
                <a:latin typeface="Comic Sans MS" panose="030F0702030302020204" pitchFamily="66" charset="0"/>
              </a:rPr>
              <a:t>                                 </a:t>
            </a:r>
            <a:r>
              <a:rPr lang="el-GR" sz="1600" u="sng" dirty="0" smtClean="0">
                <a:latin typeface="Comic Sans MS" panose="030F0702030302020204" pitchFamily="66" charset="0"/>
              </a:rPr>
              <a:t>Διαπολιτισμική συμβουλευτική</a:t>
            </a:r>
            <a:endParaRPr lang="el-GR" sz="1600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6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Πρόκειται για επιστημονικά πεδία που έχουν την ίδια έννοια και διέπονται από τις ίδιες βασικές αρχές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Χρησιμοποιούνται σε εναλλαγή</a:t>
            </a:r>
          </a:p>
          <a:p>
            <a:pPr marL="0" indent="0" algn="just">
              <a:buNone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Η χρήση του όρου ανά χώρα ποικίλλει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Η εξέλιξη των όρων και τι </a:t>
            </a:r>
            <a:r>
              <a:rPr lang="el-GR" sz="1600" dirty="0" err="1" smtClean="0">
                <a:latin typeface="Comic Sans MS" panose="030F0702030302020204" pitchFamily="66" charset="0"/>
              </a:rPr>
              <a:t>νοηματοδοτούν</a:t>
            </a:r>
            <a:r>
              <a:rPr lang="el-GR" sz="1600" dirty="0" smtClean="0">
                <a:latin typeface="Comic Sans MS" panose="030F0702030302020204" pitchFamily="66" charset="0"/>
              </a:rPr>
              <a:t> είναι ίδια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Προσωπική τοποθέτηση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1" y="332656"/>
            <a:ext cx="1865451" cy="1080000"/>
          </a:xfrm>
          <a:prstGeom prst="rect">
            <a:avLst/>
          </a:prstGeom>
        </p:spPr>
      </p:pic>
      <p:cxnSp>
        <p:nvCxnSpPr>
          <p:cNvPr id="6" name="Ευθύγραμμο βέλος σύνδεσης 5"/>
          <p:cNvCxnSpPr/>
          <p:nvPr/>
        </p:nvCxnSpPr>
        <p:spPr>
          <a:xfrm>
            <a:off x="3347864" y="2492896"/>
            <a:ext cx="93610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H="1">
            <a:off x="4499992" y="2492896"/>
            <a:ext cx="86409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67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sz="2200" b="1" i="1" dirty="0" smtClean="0">
                <a:solidFill>
                  <a:srgbClr val="008080"/>
                </a:solidFill>
              </a:rPr>
              <a:t/>
            </a:r>
            <a:br>
              <a:rPr lang="el-GR" sz="2200" b="1" i="1" dirty="0" smtClean="0">
                <a:solidFill>
                  <a:srgbClr val="008080"/>
                </a:solidFill>
              </a:rPr>
            </a:br>
            <a:r>
              <a:rPr lang="el-GR" sz="2200" b="1" i="1" dirty="0" smtClean="0">
                <a:solidFill>
                  <a:srgbClr val="008080"/>
                </a:solidFill>
              </a:rPr>
              <a:t>Πολυπολιτισμική συμβουλευτική</a:t>
            </a:r>
            <a:r>
              <a:rPr lang="el-GR" sz="2200" b="1" i="1" dirty="0" smtClean="0">
                <a:solidFill>
                  <a:srgbClr val="008080"/>
                </a:solidFill>
              </a:rPr>
              <a:t/>
            </a:r>
            <a:br>
              <a:rPr lang="el-GR" sz="2200" b="1" i="1" dirty="0" smtClean="0">
                <a:solidFill>
                  <a:srgbClr val="008080"/>
                </a:solidFill>
              </a:rPr>
            </a:br>
            <a:r>
              <a:rPr lang="el-GR" b="1" i="1" dirty="0">
                <a:solidFill>
                  <a:srgbClr val="008080"/>
                </a:solidFill>
              </a:rPr>
              <a:t/>
            </a:r>
            <a:br>
              <a:rPr lang="el-GR" b="1" i="1" dirty="0">
                <a:solidFill>
                  <a:srgbClr val="008080"/>
                </a:solidFill>
              </a:rPr>
            </a:br>
            <a:endParaRPr lang="el-GR" sz="2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7001">
                <a:srgbClr val="E6E6E6"/>
              </a:gs>
              <a:gs pos="92000">
                <a:srgbClr val="7D8496"/>
              </a:gs>
              <a:gs pos="73000">
                <a:srgbClr val="E6E6E6"/>
              </a:gs>
              <a:gs pos="97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Ιστορική αναδρομή (αναφορά σε φυλετικές ή εθνικές ομάδες)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Εξελικτικά αναφέρεται σε πολιτισμικές μειονότητες εξαιτίας διαφορετικών σωματικών ή πολιτισμικών χαρακτηριστικών που έχουν και κατά συνέπεια υφίστανται διάκριση, άνιση μεταχείριση, κοινωνική απόρριψη, αποκλεισμό και περιθωριοποίηση.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Βασίζεται σε κάποιες αρχές της Διαπολιτισμικής θεωρίας (πολιτισμικός σχετικισμός, αλληλεπίδραση, εποικοδομητική συνεργασία)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Προσωπική τοποθέτηση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14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      </a:t>
            </a:r>
            <a:endParaRPr lang="el-GR" sz="16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248600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Πολυπολιτισμική συμβουλευτική</a:t>
            </a:r>
            <a:br>
              <a:rPr lang="el-GR" sz="2000" b="1" i="1" dirty="0">
                <a:solidFill>
                  <a:srgbClr val="008080"/>
                </a:solidFill>
              </a:rPr>
            </a:br>
            <a:r>
              <a:rPr lang="el-GR" sz="2000" b="1" i="1" dirty="0">
                <a:solidFill>
                  <a:srgbClr val="008080"/>
                </a:solidFill>
              </a:rPr>
              <a:t/>
            </a:r>
            <a:br>
              <a:rPr lang="el-GR" sz="2000" b="1" i="1" dirty="0">
                <a:solidFill>
                  <a:srgbClr val="008080"/>
                </a:solidFill>
              </a:rPr>
            </a:b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95000">
                <a:srgbClr val="E6E6E6"/>
              </a:gs>
              <a:gs pos="95000">
                <a:srgbClr val="7D8496"/>
              </a:gs>
              <a:gs pos="99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/>
          <a:lstStyle/>
          <a:p>
            <a:pPr marL="0" indent="0"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   Πολιτισμική </a:t>
            </a:r>
            <a:r>
              <a:rPr lang="el-GR" sz="1600" dirty="0">
                <a:latin typeface="Comic Sans MS" panose="030F0702030302020204" pitchFamily="66" charset="0"/>
              </a:rPr>
              <a:t>συμβουλευτική              </a:t>
            </a:r>
            <a:r>
              <a:rPr lang="el-GR" sz="1600" dirty="0" smtClean="0">
                <a:latin typeface="Comic Sans MS" panose="030F0702030302020204" pitchFamily="66" charset="0"/>
              </a:rPr>
              <a:t>  #               Πολυπολιτισμική συμβουλευτική</a:t>
            </a:r>
          </a:p>
          <a:p>
            <a:pPr marL="0" indent="0"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080000"/>
          </a:xfrm>
        </p:spPr>
      </p:pic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99619"/>
              </p:ext>
            </p:extLst>
          </p:nvPr>
        </p:nvGraphicFramePr>
        <p:xfrm>
          <a:off x="683568" y="2204864"/>
          <a:ext cx="7488832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3806"/>
                <a:gridCol w="3685026"/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Αναγνώριση ότι όλοι οι άνθρωποι συμπεριλαμβανομένων και των συμβούλων επηρεάζονται από διαφορετικά πλαίσια μέσα στα οποία κινούνται ιστορικά και κοινωνικοπολιτικά</a:t>
                      </a:r>
                      <a:r>
                        <a:rPr lang="el-GR" sz="1600" b="1" i="0" u="none" strike="noStrike" kern="12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endParaRPr lang="el-GR" sz="16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rgbClr val="DDEBCF"/>
                        </a:gs>
                        <a:gs pos="10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Η συμβουλευτική με άτομα από διαφορετικό πολιτισμικό πλαίσιο προϋποθέτει το σεβασμό,  την αναγνώριση, την αποδοχή και την επεξεργασία των </a:t>
                      </a:r>
                      <a:r>
                        <a:rPr lang="el-GR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κοινωνικων</a:t>
                      </a:r>
                      <a:r>
                        <a:rPr lang="el-G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πολιτισμικών εμπειριών του ατόμου, οι οποίες αναπόφευκτα υπεισέρχονται και επηρεάζουν την προσαρμογή των συμβουλευόμενων και των συμβούλων (σεξουαλική ταυτότητα, το </a:t>
                      </a:r>
                      <a:r>
                        <a:rPr lang="el-GR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κοινωνικο</a:t>
                      </a:r>
                      <a:r>
                        <a:rPr lang="el-G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-οικονομικό επίπεδο, η κοινωνική τάξη οι σωματικές και νοητικές ικανότητες ή αναπηρίες, το φύλο και η θρησκεία)</a:t>
                      </a:r>
                      <a:endParaRPr lang="el-GR" sz="16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rgbClr val="DDEBCF"/>
                        </a:gs>
                        <a:gs pos="100000">
                          <a:srgbClr val="9CB86E"/>
                        </a:gs>
                        <a:gs pos="100000">
                          <a:srgbClr val="156B1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65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Προφίλ πολυπολιτισμικού συμβούλου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gradFill>
            <a:gsLst>
              <a:gs pos="41000">
                <a:srgbClr val="FFFFFF"/>
              </a:gs>
              <a:gs pos="93000">
                <a:srgbClr val="E6E6E6"/>
              </a:gs>
              <a:gs pos="95000">
                <a:srgbClr val="7D8496"/>
              </a:gs>
              <a:gs pos="98000">
                <a:srgbClr val="E6E6E6"/>
              </a:gs>
              <a:gs pos="97000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400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mic Sans MS" panose="030F0702030302020204" pitchFamily="66" charset="0"/>
              </a:rPr>
              <a:t>    </a:t>
            </a:r>
            <a:r>
              <a:rPr lang="el-GR" sz="1400" u="sng" dirty="0" smtClean="0">
                <a:latin typeface="Comic Sans MS" panose="030F0702030302020204" pitchFamily="66" charset="0"/>
              </a:rPr>
              <a:t>Πολιτισμική επάρκεια </a:t>
            </a:r>
          </a:p>
          <a:p>
            <a:pPr marL="0" indent="0">
              <a:buNone/>
            </a:pPr>
            <a:endParaRPr lang="el-GR" sz="1400" u="sng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Επίγνωση των προσωπικών πολιτισμικών αξιών και προκαταλήψεων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Επίγνωση της συμπεριφοράς του απέναντι στους συμβουλευόμενους από διαφορετικά πολιτισμικά πλαίσια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Επίγνωση των προσωπικών του ορίων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Αντίληψη του πολιτισμικού φορτίου που φέρει και πώς  αυτό αντανακλάται στη συμβουλευτική σχέση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400" dirty="0" smtClean="0">
                <a:latin typeface="Comic Sans MS" panose="030F0702030302020204" pitchFamily="66" charset="0"/>
              </a:rPr>
              <a:t>Σεβασμός της διαφορετικότητας</a:t>
            </a:r>
            <a:endParaRPr lang="en-US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400" dirty="0">
              <a:latin typeface="Comic Sans MS" panose="030F0702030302020204" pitchFamily="66" charset="0"/>
            </a:endParaRPr>
          </a:p>
          <a:p>
            <a:pPr algn="just"/>
            <a:r>
              <a:rPr lang="en-US" sz="1400" dirty="0">
                <a:latin typeface="Comic Sans MS" panose="030F0702030302020204" pitchFamily="66" charset="0"/>
              </a:rPr>
              <a:t>N</a:t>
            </a:r>
            <a:r>
              <a:rPr lang="el-GR" sz="1400" dirty="0" smtClean="0">
                <a:latin typeface="Comic Sans MS" panose="030F0702030302020204" pitchFamily="66" charset="0"/>
              </a:rPr>
              <a:t>α </a:t>
            </a:r>
            <a:r>
              <a:rPr lang="el-GR" sz="1400" dirty="0">
                <a:latin typeface="Comic Sans MS" panose="030F0702030302020204" pitchFamily="66" charset="0"/>
              </a:rPr>
              <a:t>αγωνίζεται για να καταλαβαίνει την κοσμοθεωρία και τον τρόπο </a:t>
            </a:r>
            <a:r>
              <a:rPr lang="el-GR" sz="1400" dirty="0" smtClean="0">
                <a:latin typeface="Comic Sans MS" panose="030F0702030302020204" pitchFamily="66" charset="0"/>
              </a:rPr>
              <a:t>που</a:t>
            </a:r>
            <a:r>
              <a:rPr lang="en-US" sz="1400" dirty="0" smtClean="0"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latin typeface="Comic Sans MS" panose="030F0702030302020204" pitchFamily="66" charset="0"/>
              </a:rPr>
              <a:t>αντιλαμβάνεται </a:t>
            </a:r>
            <a:r>
              <a:rPr lang="el-GR" sz="1400" dirty="0">
                <a:latin typeface="Comic Sans MS" panose="030F0702030302020204" pitchFamily="66" charset="0"/>
              </a:rPr>
              <a:t>τα πράγματα ο/η συμβουλευόμενος/η, χωρίς να κάνει κριτική</a:t>
            </a:r>
            <a:endParaRPr lang="el-GR" sz="14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4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91844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noFill/>
        </p:spPr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Προφίλ πολυπολιτισμικού συμβούλου</a:t>
            </a:r>
            <a:r>
              <a:rPr lang="el-GR" sz="2000" b="1" i="1" dirty="0" smtClean="0"/>
              <a:t/>
            </a:r>
            <a:br>
              <a:rPr lang="el-GR" sz="2000" b="1" i="1" dirty="0" smtClean="0"/>
            </a:br>
            <a:endParaRPr lang="el-GR" sz="2400" i="1" dirty="0">
              <a:solidFill>
                <a:srgbClr val="00808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  <a:gradFill>
            <a:gsLst>
              <a:gs pos="58000">
                <a:srgbClr val="FFFFFF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>
                <a:latin typeface="Comic Sans MS" panose="030F0702030302020204" pitchFamily="66" charset="0"/>
              </a:rPr>
              <a:t>     </a:t>
            </a:r>
          </a:p>
          <a:p>
            <a:pPr marL="0" indent="0" algn="just">
              <a:buNone/>
            </a:pPr>
            <a:r>
              <a:rPr lang="el-GR" sz="2000" dirty="0">
                <a:latin typeface="Comic Sans MS" panose="030F0702030302020204" pitchFamily="66" charset="0"/>
              </a:rPr>
              <a:t> </a:t>
            </a:r>
            <a:r>
              <a:rPr lang="el-GR" sz="2000" dirty="0" smtClean="0">
                <a:latin typeface="Comic Sans MS" panose="030F0702030302020204" pitchFamily="66" charset="0"/>
              </a:rPr>
              <a:t>   </a:t>
            </a:r>
            <a:r>
              <a:rPr lang="el-GR" sz="1800" u="sng" dirty="0" smtClean="0">
                <a:latin typeface="Comic Sans MS" panose="030F0702030302020204" pitchFamily="66" charset="0"/>
              </a:rPr>
              <a:t>Πολιτισμική επάρκεια</a:t>
            </a:r>
            <a:endParaRPr lang="el-GR" sz="1800" u="sng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l-GR" sz="19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Αποτελεσματική συνεργασία μέσω ενεργητικής αλληλεπίδρασης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>
                <a:latin typeface="Comic Sans MS" panose="030F0702030302020204" pitchFamily="66" charset="0"/>
              </a:rPr>
              <a:t>Ν</a:t>
            </a:r>
            <a:r>
              <a:rPr lang="el-GR" sz="1600" dirty="0" smtClean="0">
                <a:latin typeface="Comic Sans MS" panose="030F0702030302020204" pitchFamily="66" charset="0"/>
              </a:rPr>
              <a:t>α </a:t>
            </a:r>
            <a:r>
              <a:rPr lang="el-GR" sz="1600" dirty="0">
                <a:latin typeface="Comic Sans MS" panose="030F0702030302020204" pitchFamily="66" charset="0"/>
              </a:rPr>
              <a:t>ευαισθητοποιηθούν και να διευρύνουν την πολιτισμική τους ταυτότητα ως προς</a:t>
            </a:r>
          </a:p>
          <a:p>
            <a:pPr marL="0" indent="0" algn="just"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       τα </a:t>
            </a:r>
            <a:r>
              <a:rPr lang="el-GR" sz="1600" dirty="0">
                <a:latin typeface="Comic Sans MS" panose="030F0702030302020204" pitchFamily="66" charset="0"/>
              </a:rPr>
              <a:t>πολιτισμικά ζητήματα που αντιμετωπίζει ο</a:t>
            </a:r>
            <a:r>
              <a:rPr lang="el-GR" sz="1600" b="1" dirty="0">
                <a:latin typeface="Comic Sans MS" panose="030F0702030302020204" pitchFamily="66" charset="0"/>
              </a:rPr>
              <a:t>/</a:t>
            </a:r>
            <a:r>
              <a:rPr lang="el-GR" sz="1600" dirty="0">
                <a:latin typeface="Comic Sans MS" panose="030F0702030302020204" pitchFamily="66" charset="0"/>
              </a:rPr>
              <a:t>η συμβουλευόμενος/η τους </a:t>
            </a:r>
            <a:r>
              <a:rPr lang="el-GR" sz="1600" dirty="0" smtClean="0">
                <a:latin typeface="Comic Sans MS" panose="030F0702030302020204" pitchFamily="66" charset="0"/>
              </a:rPr>
              <a:t>και</a:t>
            </a:r>
          </a:p>
          <a:p>
            <a:pPr marL="0" indent="0" algn="just"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1600" dirty="0">
                <a:latin typeface="Comic Sans MS" panose="030F0702030302020204" pitchFamily="66" charset="0"/>
              </a:rPr>
              <a:t>Κάθε άτομο </a:t>
            </a:r>
            <a:r>
              <a:rPr lang="el-GR" sz="1600" dirty="0" smtClean="0">
                <a:latin typeface="Comic Sans MS" panose="030F0702030302020204" pitchFamily="66" charset="0"/>
              </a:rPr>
              <a:t>είναι μοναδικό </a:t>
            </a:r>
            <a:r>
              <a:rPr lang="el-GR" sz="1600" dirty="0">
                <a:latin typeface="Comic Sans MS" panose="030F0702030302020204" pitchFamily="66" charset="0"/>
              </a:rPr>
              <a:t>και ιδιαίτερο και γι’ αυτό είναι πολύ σημαντικό να μην </a:t>
            </a:r>
            <a:r>
              <a:rPr lang="el-GR" sz="1600" dirty="0" smtClean="0">
                <a:latin typeface="Comic Sans MS" panose="030F0702030302020204" pitchFamily="66" charset="0"/>
              </a:rPr>
              <a:t>αντιλαμβανόμαστε τους/τις </a:t>
            </a:r>
            <a:r>
              <a:rPr lang="el-GR" sz="1600" dirty="0">
                <a:latin typeface="Comic Sans MS" panose="030F0702030302020204" pitchFamily="66" charset="0"/>
              </a:rPr>
              <a:t>συμβουλευόμενους/ες στερεοτυπικά</a:t>
            </a:r>
            <a:endParaRPr lang="en-US" sz="1600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Ψυχομετρικά εργαλεία για τη μέτρηση της πολιτισμικής επάρκειας (δεξιότητες, επίγνωση, πολιτισμική </a:t>
            </a:r>
            <a:r>
              <a:rPr lang="el-GR" sz="1600" dirty="0" err="1" smtClean="0">
                <a:latin typeface="Comic Sans MS" panose="030F0702030302020204" pitchFamily="66" charset="0"/>
              </a:rPr>
              <a:t>ενσυναίσθηση</a:t>
            </a:r>
            <a:r>
              <a:rPr lang="el-GR" sz="1600" dirty="0" smtClean="0">
                <a:latin typeface="Comic Sans MS" panose="030F0702030302020204" pitchFamily="66" charset="0"/>
              </a:rPr>
              <a:t>, κοινωνικοπολιτικές αντιλήψεις)</a:t>
            </a:r>
            <a:endParaRPr lang="el-GR" sz="1600" dirty="0">
              <a:latin typeface="Comic Sans MS" panose="030F0702030302020204" pitchFamily="66" charset="0"/>
            </a:endParaRPr>
          </a:p>
          <a:p>
            <a:pPr algn="just"/>
            <a:endParaRPr lang="el-GR" altLang="el-GR" sz="2000" dirty="0" smtClean="0">
              <a:ea typeface="MS PGothic" pitchFamily="34" charset="-128"/>
            </a:endParaRPr>
          </a:p>
          <a:p>
            <a:pPr algn="just"/>
            <a:endParaRPr lang="el-GR" altLang="el-GR" sz="2000" dirty="0">
              <a:ea typeface="MS PGothic" pitchFamily="34" charset="-128"/>
            </a:endParaRPr>
          </a:p>
          <a:p>
            <a:pPr algn="just"/>
            <a:endParaRPr lang="el-GR" altLang="el-GR" sz="2000" dirty="0">
              <a:ea typeface="MS PGothic" pitchFamily="34" charset="-128"/>
            </a:endParaRPr>
          </a:p>
          <a:p>
            <a:pPr marL="0" indent="0" algn="just">
              <a:buNone/>
            </a:pPr>
            <a:endParaRPr lang="el-GR" sz="1900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3" y="260648"/>
            <a:ext cx="241411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1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r"/>
            <a:r>
              <a:rPr lang="el-GR" sz="1800" b="1" i="1" dirty="0">
                <a:solidFill>
                  <a:srgbClr val="008080"/>
                </a:solidFill>
              </a:rPr>
              <a:t>Προφίλ πολυπολιτισμικού συμβούλου</a:t>
            </a:r>
            <a:r>
              <a:rPr lang="el-GR" sz="1800" b="1" i="1" dirty="0">
                <a:solidFill>
                  <a:srgbClr val="008080"/>
                </a:solidFill>
              </a:rPr>
              <a:t/>
            </a:r>
            <a:br>
              <a:rPr lang="el-GR" sz="1800" b="1" i="1" dirty="0">
                <a:solidFill>
                  <a:srgbClr val="008080"/>
                </a:solidFill>
              </a:rPr>
            </a:br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1117" y="1700808"/>
            <a:ext cx="8229600" cy="4281339"/>
          </a:xfrm>
          <a:gradFill>
            <a:gsLst>
              <a:gs pos="58000">
                <a:srgbClr val="FFFFFF"/>
              </a:gs>
              <a:gs pos="99000">
                <a:srgbClr val="E6E6E6"/>
              </a:gs>
              <a:gs pos="100000">
                <a:srgbClr val="7D8496"/>
              </a:gs>
              <a:gs pos="98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sz="18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1865451" cy="1080000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  <p:sp>
        <p:nvSpPr>
          <p:cNvPr id="6" name="Έλλειψη 5"/>
          <p:cNvSpPr/>
          <p:nvPr/>
        </p:nvSpPr>
        <p:spPr>
          <a:xfrm>
            <a:off x="899592" y="2420888"/>
            <a:ext cx="2880320" cy="24482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Οι άνθρωποι εξελίσσουν τον πολιτισμό </a:t>
            </a:r>
            <a:endParaRPr lang="en-US" sz="12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(People develop cultures)</a:t>
            </a:r>
            <a:r>
              <a:rPr lang="el-G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el-GR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Έλλειψη 7"/>
          <p:cNvSpPr/>
          <p:nvPr/>
        </p:nvSpPr>
        <p:spPr>
          <a:xfrm>
            <a:off x="5940152" y="2613265"/>
            <a:ext cx="2592288" cy="223224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 </a:t>
            </a:r>
            <a:r>
              <a:rPr lang="el-G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πολιτισμός εξελίσσει τους ανθρώπους </a:t>
            </a:r>
          </a:p>
          <a:p>
            <a:pPr algn="ctr"/>
            <a:r>
              <a:rPr lang="el-G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Living in cultures develop people</a:t>
            </a:r>
            <a:endParaRPr lang="el-GR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Καμπύλο βέλος προς τα κάτω 8"/>
          <p:cNvSpPr/>
          <p:nvPr/>
        </p:nvSpPr>
        <p:spPr>
          <a:xfrm>
            <a:off x="3059832" y="1916832"/>
            <a:ext cx="3888432" cy="696433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Αριστερό-άνω βέλος 14"/>
          <p:cNvSpPr/>
          <p:nvPr/>
        </p:nvSpPr>
        <p:spPr>
          <a:xfrm>
            <a:off x="3131840" y="4869160"/>
            <a:ext cx="3816424" cy="288032"/>
          </a:xfrm>
          <a:prstGeom prst="lef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08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 smtClean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7001">
                <a:srgbClr val="E6E6E6"/>
              </a:gs>
              <a:gs pos="95000">
                <a:srgbClr val="7D8496"/>
              </a:gs>
              <a:gs pos="91000">
                <a:srgbClr val="E6E6E6"/>
              </a:gs>
              <a:gs pos="93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 smtClean="0">
              <a:latin typeface="Comic Sans MS" panose="030F0702030302020204" pitchFamily="66" charset="0"/>
            </a:endParaRPr>
          </a:p>
          <a:p>
            <a:pPr>
              <a:buAutoNum type="arabicPeriod"/>
            </a:pPr>
            <a:r>
              <a:rPr lang="el-GR" sz="1600" u="sng" dirty="0" smtClean="0">
                <a:latin typeface="Comic Sans MS" panose="030F0702030302020204" pitchFamily="66" charset="0"/>
              </a:rPr>
              <a:t>Γλώσσα και λεκτική έκφραση</a:t>
            </a:r>
          </a:p>
          <a:p>
            <a:pPr>
              <a:buAutoNum type="arabicPeriod"/>
            </a:pPr>
            <a:endParaRPr lang="el-GR" sz="1600" u="sng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Η κατανόηση δε θεωρείται δεδομένη</a:t>
            </a:r>
          </a:p>
          <a:p>
            <a:pPr marL="0" indent="0">
              <a:buNone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Απλή γλώσσα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Διατύπωση με διαφορετικούς τρόπους (εναλλακτικοί τρόποι έκφρασης)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Στήριξη των ειπωμένων με παραδείγματα και παραδείγματα από το συμβουλευόμενο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Να αποδίδει με το δικό του τρόπο ο σύμβουλος τα λεγόμενα του συμβουλευόμενου έτσι ώστε να βεβαιώνεται ότι τον έχει κατανοήσει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Ο ρόλος του διερμηνέα</a:t>
            </a:r>
          </a:p>
          <a:p>
            <a:pPr>
              <a:buAutoNum type="arabicPeriod"/>
            </a:pPr>
            <a:endParaRPr lang="el-GR" sz="1600" u="sng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600" u="sng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8" y="332656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4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b="1" i="1" dirty="0">
                <a:solidFill>
                  <a:srgbClr val="008080"/>
                </a:solidFill>
              </a:rPr>
              <a:t>Εμπόδια πολυπολιτισμικής συμβουλευτικής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>
                <a:latin typeface="Comic Sans MS" panose="030F0702030302020204" pitchFamily="66" charset="0"/>
              </a:rPr>
              <a:t>     </a:t>
            </a:r>
            <a:endParaRPr lang="el-GR" sz="1400" b="1" i="1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152008"/>
          </a:xfrm>
        </p:spPr>
      </p:pic>
      <p:pic>
        <p:nvPicPr>
          <p:cNvPr id="5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65451" cy="108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1" y="1988840"/>
            <a:ext cx="7992887" cy="3785652"/>
          </a:xfrm>
          <a:prstGeom prst="rect">
            <a:avLst/>
          </a:prstGeom>
          <a:gradFill>
            <a:gsLst>
              <a:gs pos="90000">
                <a:srgbClr val="FFFFFF"/>
              </a:gs>
              <a:gs pos="95000">
                <a:srgbClr val="E6E6E6"/>
              </a:gs>
              <a:gs pos="98000">
                <a:srgbClr val="7D8496"/>
              </a:gs>
              <a:gs pos="100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2. </a:t>
            </a:r>
            <a:r>
              <a:rPr lang="el-GR" sz="1600" u="sng" dirty="0" smtClean="0">
                <a:latin typeface="Comic Sans MS" panose="030F0702030302020204" pitchFamily="66" charset="0"/>
              </a:rPr>
              <a:t>Μη λεκτική έκφραση</a:t>
            </a:r>
          </a:p>
          <a:p>
            <a:endParaRPr lang="el-GR" sz="1600" u="sng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Χειρονομίες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Εκφράσεις προσώπου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 err="1" smtClean="0">
                <a:latin typeface="Comic Sans MS" panose="030F0702030302020204" pitchFamily="66" charset="0"/>
              </a:rPr>
              <a:t>Βλεμματική</a:t>
            </a:r>
            <a:r>
              <a:rPr lang="el-GR" sz="1600" dirty="0" smtClean="0">
                <a:latin typeface="Comic Sans MS" panose="030F0702030302020204" pitchFamily="66" charset="0"/>
              </a:rPr>
              <a:t> επαφή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Άγγιγμα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 smtClean="0">
                <a:latin typeface="Comic Sans MS" panose="030F0702030302020204" pitchFamily="66" charset="0"/>
              </a:rPr>
              <a:t>Εγγύτητα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1963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925</Words>
  <Application>Microsoft Office PowerPoint</Application>
  <PresentationFormat>Προβολή στην οθόνη (4:3)</PresentationFormat>
  <Paragraphs>176</Paragraphs>
  <Slides>16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                                                                                             Πρόγραμμα Ειδίκευσης                                                                                   στη Συμβουλευτική                                                                                  και                                                                                     στον Προσανατολισμό</vt:lpstr>
      <vt:lpstr>Πολυπολιτισμική συμβουλευτική 20.02.2019</vt:lpstr>
      <vt:lpstr> Πολυπολιτισμική συμβουλευτική  </vt:lpstr>
      <vt:lpstr>Πολυπολιτισμική συμβουλευτική  </vt:lpstr>
      <vt:lpstr>Προφίλ πολυπολιτισμικού συμβούλου</vt:lpstr>
      <vt:lpstr>Προφίλ πολυπολιτισμικού συμβούλου </vt:lpstr>
      <vt:lpstr>Προφίλ πολυπολιτισμικού συμβούλου </vt:lpstr>
      <vt:lpstr>Εμπόδια πολυπολιτισμικής συμβουλευτικής</vt:lpstr>
      <vt:lpstr>Εμπόδια πολυπολιτισμικής συμβουλευτικής</vt:lpstr>
      <vt:lpstr>Εμπόδια πολυπολιτισμικής συμβουλευτικής</vt:lpstr>
      <vt:lpstr>Εμπόδια πολυπολιτισμικής συμβουλευτικής</vt:lpstr>
      <vt:lpstr>Εμπόδια πολυπολιτισμικής συμβουλευτικής</vt:lpstr>
      <vt:lpstr>Εμπόδια πολυπολιτισμικής συμβουλευτικής</vt:lpstr>
      <vt:lpstr>Κώδικας δεοντολογίας στην πολυπολιτισμική συμβουλευτική</vt:lpstr>
      <vt:lpstr>Βιβλιογραφικές αναφορές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Evanthia Tsaliki</dc:creator>
  <cp:lastModifiedBy>Evanthia Tsaliki</cp:lastModifiedBy>
  <cp:revision>90</cp:revision>
  <dcterms:created xsi:type="dcterms:W3CDTF">2019-01-21T17:43:19Z</dcterms:created>
  <dcterms:modified xsi:type="dcterms:W3CDTF">2019-02-19T21:58:49Z</dcterms:modified>
</cp:coreProperties>
</file>