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handoutMasterIdLst>
    <p:handoutMasterId r:id="rId32"/>
  </p:handoutMasterIdLst>
  <p:sldIdLst>
    <p:sldId id="256" r:id="rId2"/>
    <p:sldId id="283" r:id="rId3"/>
    <p:sldId id="268" r:id="rId4"/>
    <p:sldId id="263" r:id="rId5"/>
    <p:sldId id="269" r:id="rId6"/>
    <p:sldId id="270" r:id="rId7"/>
    <p:sldId id="276" r:id="rId8"/>
    <p:sldId id="277" r:id="rId9"/>
    <p:sldId id="278" r:id="rId10"/>
    <p:sldId id="279" r:id="rId11"/>
    <p:sldId id="309" r:id="rId12"/>
    <p:sldId id="308" r:id="rId13"/>
    <p:sldId id="310" r:id="rId14"/>
    <p:sldId id="311" r:id="rId15"/>
    <p:sldId id="282" r:id="rId16"/>
    <p:sldId id="312" r:id="rId17"/>
    <p:sldId id="313" r:id="rId18"/>
    <p:sldId id="314" r:id="rId19"/>
    <p:sldId id="315" r:id="rId20"/>
    <p:sldId id="280" r:id="rId21"/>
    <p:sldId id="281" r:id="rId22"/>
    <p:sldId id="272" r:id="rId23"/>
    <p:sldId id="271" r:id="rId24"/>
    <p:sldId id="285" r:id="rId25"/>
    <p:sldId id="273" r:id="rId26"/>
    <p:sldId id="274" r:id="rId27"/>
    <p:sldId id="275" r:id="rId28"/>
    <p:sldId id="284" r:id="rId29"/>
    <p:sldId id="286" r:id="rId30"/>
  </p:sldIdLst>
  <p:sldSz cx="9144000" cy="6858000" type="screen4x3"/>
  <p:notesSz cx="7077075" cy="9077325"/>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ADD15"/>
    <a:srgbClr val="A4E91B"/>
    <a:srgbClr val="D0F488"/>
    <a:srgbClr val="D1F4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448" autoAdjust="0"/>
  </p:normalViewPr>
  <p:slideViewPr>
    <p:cSldViewPr>
      <p:cViewPr>
        <p:scale>
          <a:sx n="70" d="100"/>
          <a:sy n="70" d="100"/>
        </p:scale>
        <p:origin x="-1302"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54025"/>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l-GR"/>
          </a:p>
        </p:txBody>
      </p:sp>
      <p:sp>
        <p:nvSpPr>
          <p:cNvPr id="3" name="Date Placeholder 2"/>
          <p:cNvSpPr>
            <a:spLocks noGrp="1"/>
          </p:cNvSpPr>
          <p:nvPr>
            <p:ph type="dt" sz="quarter" idx="1"/>
          </p:nvPr>
        </p:nvSpPr>
        <p:spPr>
          <a:xfrm>
            <a:off x="4008438" y="0"/>
            <a:ext cx="3067050" cy="454025"/>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3929B192-C914-4FBC-8118-2EDD641C7CD4}" type="datetimeFigureOut">
              <a:rPr lang="el-GR"/>
              <a:pPr>
                <a:defRPr/>
              </a:pPr>
              <a:t>8/3/2020</a:t>
            </a:fld>
            <a:endParaRPr lang="el-GR"/>
          </a:p>
        </p:txBody>
      </p:sp>
      <p:sp>
        <p:nvSpPr>
          <p:cNvPr id="4" name="Footer Placeholder 3"/>
          <p:cNvSpPr>
            <a:spLocks noGrp="1"/>
          </p:cNvSpPr>
          <p:nvPr>
            <p:ph type="ftr" sz="quarter" idx="2"/>
          </p:nvPr>
        </p:nvSpPr>
        <p:spPr>
          <a:xfrm>
            <a:off x="0" y="8621713"/>
            <a:ext cx="3067050" cy="454025"/>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l-GR"/>
          </a:p>
        </p:txBody>
      </p:sp>
      <p:sp>
        <p:nvSpPr>
          <p:cNvPr id="5" name="Slide Number Placeholder 4"/>
          <p:cNvSpPr>
            <a:spLocks noGrp="1"/>
          </p:cNvSpPr>
          <p:nvPr>
            <p:ph type="sldNum" sz="quarter" idx="3"/>
          </p:nvPr>
        </p:nvSpPr>
        <p:spPr>
          <a:xfrm>
            <a:off x="4008438" y="8621713"/>
            <a:ext cx="3067050" cy="454025"/>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8A6684FF-C435-4D01-9C73-230EC4F1A49E}" type="slidenum">
              <a:rPr lang="el-GR"/>
              <a:pPr>
                <a:defRPr/>
              </a:pPr>
              <a:t>‹#›</a:t>
            </a:fld>
            <a:endParaRPr lang="el-GR"/>
          </a:p>
        </p:txBody>
      </p:sp>
    </p:spTree>
    <p:extLst>
      <p:ext uri="{BB962C8B-B14F-4D97-AF65-F5344CB8AC3E}">
        <p14:creationId xmlns:p14="http://schemas.microsoft.com/office/powerpoint/2010/main" val="1564686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3067050" cy="454025"/>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l-GR"/>
          </a:p>
        </p:txBody>
      </p:sp>
      <p:sp>
        <p:nvSpPr>
          <p:cNvPr id="3" name="Θέση ημερομηνίας 2"/>
          <p:cNvSpPr>
            <a:spLocks noGrp="1"/>
          </p:cNvSpPr>
          <p:nvPr>
            <p:ph type="dt" idx="1"/>
          </p:nvPr>
        </p:nvSpPr>
        <p:spPr>
          <a:xfrm>
            <a:off x="4008438" y="0"/>
            <a:ext cx="3067050" cy="454025"/>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F7B01E89-7B60-4328-A24D-7748956BFED9}" type="datetimeFigureOut">
              <a:rPr lang="el-GR"/>
              <a:pPr>
                <a:defRPr/>
              </a:pPr>
              <a:t>8/3/2020</a:t>
            </a:fld>
            <a:endParaRPr lang="el-GR"/>
          </a:p>
        </p:txBody>
      </p:sp>
      <p:sp>
        <p:nvSpPr>
          <p:cNvPr id="4" name="Θέση εικόνας διαφάνειας 3"/>
          <p:cNvSpPr>
            <a:spLocks noGrp="1" noRot="1" noChangeAspect="1"/>
          </p:cNvSpPr>
          <p:nvPr>
            <p:ph type="sldImg" idx="2"/>
          </p:nvPr>
        </p:nvSpPr>
        <p:spPr>
          <a:xfrm>
            <a:off x="1270000" y="681038"/>
            <a:ext cx="4537075" cy="34036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Θέση σημειώσεων 4"/>
          <p:cNvSpPr>
            <a:spLocks noGrp="1"/>
          </p:cNvSpPr>
          <p:nvPr>
            <p:ph type="body" sz="quarter" idx="3"/>
          </p:nvPr>
        </p:nvSpPr>
        <p:spPr>
          <a:xfrm>
            <a:off x="708025" y="4311650"/>
            <a:ext cx="5661025" cy="4084638"/>
          </a:xfrm>
          <a:prstGeom prst="rect">
            <a:avLst/>
          </a:prstGeom>
        </p:spPr>
        <p:txBody>
          <a:bodyPr vert="horz" lIns="91440" tIns="45720" rIns="91440" bIns="45720" rtlCol="0"/>
          <a:lstStyle/>
          <a:p>
            <a:pPr lvl="0"/>
            <a:r>
              <a:rPr lang="el-GR" noProof="0" smtClean="0"/>
              <a:t>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a:p>
        </p:txBody>
      </p:sp>
      <p:sp>
        <p:nvSpPr>
          <p:cNvPr id="6" name="Θέση υποσέλιδου 5"/>
          <p:cNvSpPr>
            <a:spLocks noGrp="1"/>
          </p:cNvSpPr>
          <p:nvPr>
            <p:ph type="ftr" sz="quarter" idx="4"/>
          </p:nvPr>
        </p:nvSpPr>
        <p:spPr>
          <a:xfrm>
            <a:off x="0" y="8621713"/>
            <a:ext cx="3067050" cy="454025"/>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l-GR"/>
          </a:p>
        </p:txBody>
      </p:sp>
      <p:sp>
        <p:nvSpPr>
          <p:cNvPr id="7" name="Θέση αριθμού διαφάνειας 6"/>
          <p:cNvSpPr>
            <a:spLocks noGrp="1"/>
          </p:cNvSpPr>
          <p:nvPr>
            <p:ph type="sldNum" sz="quarter" idx="5"/>
          </p:nvPr>
        </p:nvSpPr>
        <p:spPr>
          <a:xfrm>
            <a:off x="4008438" y="8621713"/>
            <a:ext cx="3067050" cy="454025"/>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B30D5A97-3750-40E8-B24F-86D3635D5834}" type="slidenum">
              <a:rPr lang="el-GR"/>
              <a:pPr>
                <a:defRPr/>
              </a:pPr>
              <a:t>‹#›</a:t>
            </a:fld>
            <a:endParaRPr lang="el-GR"/>
          </a:p>
        </p:txBody>
      </p:sp>
    </p:spTree>
    <p:extLst>
      <p:ext uri="{BB962C8B-B14F-4D97-AF65-F5344CB8AC3E}">
        <p14:creationId xmlns:p14="http://schemas.microsoft.com/office/powerpoint/2010/main" val="395157065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 name="Group 42"/>
          <p:cNvGrpSpPr>
            <a:grpSpLocks/>
          </p:cNvGrpSpPr>
          <p:nvPr/>
        </p:nvGrpSpPr>
        <p:grpSpPr bwMode="auto">
          <a:xfrm>
            <a:off x="-382588" y="0"/>
            <a:ext cx="9932988" cy="6858000"/>
            <a:chOff x="-382404" y="0"/>
            <a:chExt cx="9932332" cy="6858000"/>
          </a:xfrm>
        </p:grpSpPr>
        <p:grpSp>
          <p:nvGrpSpPr>
            <p:cNvPr id="5" name="Group 44"/>
            <p:cNvGrpSpPr>
              <a:grpSpLocks/>
            </p:cNvGrpSpPr>
            <p:nvPr/>
          </p:nvGrpSpPr>
          <p:grpSpPr bwMode="auto">
            <a:xfrm>
              <a:off x="159" y="0"/>
              <a:ext cx="9143396" cy="6858000"/>
              <a:chOff x="159" y="0"/>
              <a:chExt cx="9143396" cy="6858000"/>
            </a:xfrm>
          </p:grpSpPr>
          <p:grpSp>
            <p:nvGrpSpPr>
              <p:cNvPr id="28" name="Group 4"/>
              <p:cNvGrpSpPr>
                <a:grpSpLocks/>
              </p:cNvGrpSpPr>
              <p:nvPr/>
            </p:nvGrpSpPr>
            <p:grpSpPr bwMode="auto">
              <a:xfrm>
                <a:off x="159" y="0"/>
                <a:ext cx="2514434" cy="6858000"/>
                <a:chOff x="159" y="0"/>
                <a:chExt cx="2514434" cy="6858000"/>
              </a:xfrm>
            </p:grpSpPr>
            <p:sp>
              <p:nvSpPr>
                <p:cNvPr id="40" name="Rectangle 114"/>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1"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2"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29" name="Group 5"/>
              <p:cNvGrpSpPr>
                <a:grpSpLocks/>
              </p:cNvGrpSpPr>
              <p:nvPr/>
            </p:nvGrpSpPr>
            <p:grpSpPr bwMode="auto">
              <a:xfrm>
                <a:off x="422406" y="0"/>
                <a:ext cx="2514434" cy="6858000"/>
                <a:chOff x="-504" y="0"/>
                <a:chExt cx="2514434" cy="6858000"/>
              </a:xfrm>
            </p:grpSpPr>
            <p:sp>
              <p:nvSpPr>
                <p:cNvPr id="37" name="Rectangle 84"/>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Rectangle 85"/>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113"/>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0" name="Group 9"/>
              <p:cNvGrpSpPr>
                <a:grpSpLocks/>
              </p:cNvGrpSpPr>
              <p:nvPr/>
            </p:nvGrpSpPr>
            <p:grpSpPr bwMode="auto">
              <a:xfrm rot="10800000">
                <a:off x="6629121" y="0"/>
                <a:ext cx="2514434" cy="6858000"/>
                <a:chOff x="445" y="0"/>
                <a:chExt cx="2514434" cy="6858000"/>
              </a:xfrm>
            </p:grpSpPr>
            <p:sp>
              <p:nvSpPr>
                <p:cNvPr id="34" name="Rectangle 77"/>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5" name="Rectangle 78"/>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Rectangle 80"/>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1" name="Rectangle 74"/>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2" name="Rectangle 75"/>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76"/>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6" name="Freeform 44"/>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7" name="Freeform 47"/>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8" name="Freeform 48"/>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9" name="Freeform 50"/>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0" name="Freeform 51"/>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1" name="Hexagon 52"/>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Hexagon 53"/>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Hexagon 54"/>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Hexagon 55"/>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Hexagon 56"/>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Freeform 57"/>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Hexagon 58"/>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Hexagon 59"/>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Hexagon 60"/>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Hexagon 61"/>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Hexagon 62"/>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Hexagon 63"/>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Hexagon 64"/>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 name="Hexagon 65"/>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Hexagon 66"/>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Freeform 67"/>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Freeform 68"/>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3" name="Rectangle 45"/>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4" name="Rectangle 46"/>
          <p:cNvSpPr/>
          <p:nvPr/>
        </p:nvSpPr>
        <p:spPr>
          <a:xfrm>
            <a:off x="4649788" y="-22225"/>
            <a:ext cx="3505200" cy="23129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 name="Rectangle 49"/>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6" name="Rectangle 88"/>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l-GR" smtClean="0"/>
              <a:t>Στυλ κύριου τίτλου</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7" name="Date Placeholder 3"/>
          <p:cNvSpPr>
            <a:spLocks noGrp="1"/>
          </p:cNvSpPr>
          <p:nvPr>
            <p:ph type="dt" sz="half" idx="10"/>
          </p:nvPr>
        </p:nvSpPr>
        <p:spPr>
          <a:xfrm>
            <a:off x="4738688" y="1516063"/>
            <a:ext cx="2133600" cy="752475"/>
          </a:xfrm>
        </p:spPr>
        <p:txBody>
          <a:bodyPr anchor="b"/>
          <a:lstStyle>
            <a:lvl1pPr algn="l">
              <a:defRPr sz="2400" smtClean="0"/>
            </a:lvl1pPr>
          </a:lstStyle>
          <a:p>
            <a:pPr>
              <a:defRPr/>
            </a:pPr>
            <a:fld id="{E92A6105-5513-413F-AFEC-9979CFAE16A2}" type="datetimeFigureOut">
              <a:rPr lang="el-GR"/>
              <a:pPr>
                <a:defRPr/>
              </a:pPr>
              <a:t>8/3/2020</a:t>
            </a:fld>
            <a:endParaRPr lang="el-GR"/>
          </a:p>
        </p:txBody>
      </p:sp>
      <p:sp>
        <p:nvSpPr>
          <p:cNvPr id="48" name="Footer Placeholder 4"/>
          <p:cNvSpPr>
            <a:spLocks noGrp="1"/>
          </p:cNvSpPr>
          <p:nvPr>
            <p:ph type="ftr" sz="quarter" idx="11"/>
          </p:nvPr>
        </p:nvSpPr>
        <p:spPr>
          <a:xfrm>
            <a:off x="5303838" y="5719763"/>
            <a:ext cx="2830512" cy="365125"/>
          </a:xfrm>
        </p:spPr>
        <p:txBody>
          <a:bodyPr>
            <a:normAutofit/>
          </a:bodyPr>
          <a:lstStyle>
            <a:lvl1pPr>
              <a:defRPr>
                <a:solidFill>
                  <a:schemeClr val="accent1"/>
                </a:solidFill>
              </a:defRPr>
            </a:lvl1pPr>
          </a:lstStyle>
          <a:p>
            <a:pPr>
              <a:defRPr/>
            </a:pPr>
            <a:endParaRPr lang="el-GR"/>
          </a:p>
        </p:txBody>
      </p:sp>
      <p:sp>
        <p:nvSpPr>
          <p:cNvPr id="49" name="Slide Number Placeholder 5"/>
          <p:cNvSpPr>
            <a:spLocks noGrp="1"/>
          </p:cNvSpPr>
          <p:nvPr>
            <p:ph type="sldNum" sz="quarter" idx="12"/>
          </p:nvPr>
        </p:nvSpPr>
        <p:spPr>
          <a:xfrm>
            <a:off x="4649788" y="5719763"/>
            <a:ext cx="642937" cy="365125"/>
          </a:xfrm>
        </p:spPr>
        <p:txBody>
          <a:bodyPr/>
          <a:lstStyle>
            <a:lvl1pPr>
              <a:defRPr smtClean="0">
                <a:solidFill>
                  <a:schemeClr val="accent1"/>
                </a:solidFill>
              </a:defRPr>
            </a:lvl1pPr>
          </a:lstStyle>
          <a:p>
            <a:pPr>
              <a:defRPr/>
            </a:pPr>
            <a:fld id="{D4C94906-A947-4A23-81D4-2495D84ED81E}"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lvl1pPr>
              <a:defRPr/>
            </a:lvl1pPr>
          </a:lstStyle>
          <a:p>
            <a:pPr>
              <a:defRPr/>
            </a:pPr>
            <a:fld id="{E1C70A37-A0B0-4F58-BE3A-073D2D73DCF9}" type="datetimeFigureOut">
              <a:rPr lang="el-GR"/>
              <a:pPr>
                <a:defRPr/>
              </a:pPr>
              <a:t>8/3/2020</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3B117620-ADF0-40FE-81C8-C94DA58C1D55}"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l-GR" smtClean="0"/>
              <a:t>Στυλ κύριου τίτλου</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lvl1pPr>
              <a:defRPr/>
            </a:lvl1pPr>
          </a:lstStyle>
          <a:p>
            <a:pPr>
              <a:defRPr/>
            </a:pPr>
            <a:fld id="{2187D1C6-8A2A-4C3F-8D5F-B3204C018B73}" type="datetimeFigureOut">
              <a:rPr lang="el-GR"/>
              <a:pPr>
                <a:defRPr/>
              </a:pPr>
              <a:t>8/3/2020</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E99B9020-ECB1-4501-8F81-5A65A3FBD31E}"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lvl1pPr>
              <a:defRPr/>
            </a:lvl1pPr>
          </a:lstStyle>
          <a:p>
            <a:pPr>
              <a:defRPr/>
            </a:pPr>
            <a:fld id="{C25823EC-31A8-48FB-9484-835079BF83FF}" type="datetimeFigureOut">
              <a:rPr lang="el-GR"/>
              <a:pPr>
                <a:defRPr/>
              </a:pPr>
              <a:t>8/3/2020</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047987DB-E615-436E-9F9B-7C64F33477D6}"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lstStyle>
            <a:lvl1pPr algn="l">
              <a:defRPr sz="4000" b="0" cap="none" baseline="0"/>
            </a:lvl1pPr>
          </a:lstStyle>
          <a:p>
            <a:r>
              <a:rPr lang="el-GR" smtClean="0"/>
              <a:t>Στυλ κύριου τίτλου</a:t>
            </a:r>
            <a:endParaRPr lang="en-US" dirty="0"/>
          </a:p>
        </p:txBody>
      </p:sp>
      <p:sp>
        <p:nvSpPr>
          <p:cNvPr id="3" name="Text Placeholder 2"/>
          <p:cNvSpPr>
            <a:spLocks noGrp="1"/>
          </p:cNvSpPr>
          <p:nvPr>
            <p:ph type="body" idx="1"/>
          </p:nvPr>
        </p:nvSpPr>
        <p:spPr>
          <a:xfrm>
            <a:off x="1258645" y="4267200"/>
            <a:ext cx="6637467" cy="152041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lvl1pPr>
              <a:defRPr/>
            </a:lvl1pPr>
          </a:lstStyle>
          <a:p>
            <a:pPr>
              <a:defRPr/>
            </a:pPr>
            <a:fld id="{C2654A81-943E-4421-86CA-7EA7FFA8DF5F}" type="datetimeFigureOut">
              <a:rPr lang="el-GR"/>
              <a:pPr>
                <a:defRPr/>
              </a:pPr>
              <a:t>8/3/2020</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4E8D42D5-F7D5-44AE-95B6-054DD4295DC8}"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Date Placeholder 3"/>
          <p:cNvSpPr>
            <a:spLocks noGrp="1"/>
          </p:cNvSpPr>
          <p:nvPr>
            <p:ph type="dt" sz="half" idx="15"/>
          </p:nvPr>
        </p:nvSpPr>
        <p:spPr/>
        <p:txBody>
          <a:bodyPr/>
          <a:lstStyle>
            <a:lvl1pPr>
              <a:defRPr/>
            </a:lvl1pPr>
          </a:lstStyle>
          <a:p>
            <a:pPr>
              <a:defRPr/>
            </a:pPr>
            <a:fld id="{FD823738-414F-4B75-8352-4B7779C91C34}" type="datetimeFigureOut">
              <a:rPr lang="el-GR"/>
              <a:pPr>
                <a:defRPr/>
              </a:pPr>
              <a:t>8/3/2020</a:t>
            </a:fld>
            <a:endParaRPr lang="el-GR"/>
          </a:p>
        </p:txBody>
      </p:sp>
      <p:sp>
        <p:nvSpPr>
          <p:cNvPr id="6" name="Footer Placeholder 4"/>
          <p:cNvSpPr>
            <a:spLocks noGrp="1"/>
          </p:cNvSpPr>
          <p:nvPr>
            <p:ph type="ftr" sz="quarter" idx="16"/>
          </p:nvPr>
        </p:nvSpPr>
        <p:spPr/>
        <p:txBody>
          <a:bodyPr/>
          <a:lstStyle>
            <a:lvl1pPr>
              <a:defRPr/>
            </a:lvl1pPr>
          </a:lstStyle>
          <a:p>
            <a:pPr>
              <a:defRPr/>
            </a:pPr>
            <a:endParaRPr lang="el-GR"/>
          </a:p>
        </p:txBody>
      </p:sp>
      <p:sp>
        <p:nvSpPr>
          <p:cNvPr id="7" name="Slide Number Placeholder 5"/>
          <p:cNvSpPr>
            <a:spLocks noGrp="1"/>
          </p:cNvSpPr>
          <p:nvPr>
            <p:ph type="sldNum" sz="quarter" idx="17"/>
          </p:nvPr>
        </p:nvSpPr>
        <p:spPr/>
        <p:txBody>
          <a:bodyPr/>
          <a:lstStyle>
            <a:lvl1pPr>
              <a:defRPr/>
            </a:lvl1pPr>
          </a:lstStyle>
          <a:p>
            <a:pPr>
              <a:defRPr/>
            </a:pPr>
            <a:fld id="{19062146-AC4F-4641-9386-0E0425393040}"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3"/>
          <p:cNvSpPr>
            <a:spLocks noGrp="1"/>
          </p:cNvSpPr>
          <p:nvPr>
            <p:ph type="dt" sz="half" idx="10"/>
          </p:nvPr>
        </p:nvSpPr>
        <p:spPr/>
        <p:txBody>
          <a:bodyPr/>
          <a:lstStyle>
            <a:lvl1pPr>
              <a:defRPr/>
            </a:lvl1pPr>
          </a:lstStyle>
          <a:p>
            <a:pPr>
              <a:defRPr/>
            </a:pPr>
            <a:fld id="{3E7AD5D1-0926-4032-8A44-E6FD15AF2249}" type="datetimeFigureOut">
              <a:rPr lang="el-GR"/>
              <a:pPr>
                <a:defRPr/>
              </a:pPr>
              <a:t>8/3/2020</a:t>
            </a:fld>
            <a:endParaRPr lang="el-GR"/>
          </a:p>
        </p:txBody>
      </p:sp>
      <p:sp>
        <p:nvSpPr>
          <p:cNvPr id="8" name="Footer Placeholder 4"/>
          <p:cNvSpPr>
            <a:spLocks noGrp="1"/>
          </p:cNvSpPr>
          <p:nvPr>
            <p:ph type="ftr" sz="quarter" idx="11"/>
          </p:nvPr>
        </p:nvSpPr>
        <p:spPr/>
        <p:txBody>
          <a:bodyPr/>
          <a:lstStyle>
            <a:lvl1pPr>
              <a:defRPr/>
            </a:lvl1pPr>
          </a:lstStyle>
          <a:p>
            <a:pPr>
              <a:defRPr/>
            </a:pPr>
            <a:endParaRPr lang="el-GR"/>
          </a:p>
        </p:txBody>
      </p:sp>
      <p:sp>
        <p:nvSpPr>
          <p:cNvPr id="9" name="Slide Number Placeholder 5"/>
          <p:cNvSpPr>
            <a:spLocks noGrp="1"/>
          </p:cNvSpPr>
          <p:nvPr>
            <p:ph type="sldNum" sz="quarter" idx="12"/>
          </p:nvPr>
        </p:nvSpPr>
        <p:spPr/>
        <p:txBody>
          <a:bodyPr/>
          <a:lstStyle>
            <a:lvl1pPr>
              <a:defRPr/>
            </a:lvl1pPr>
          </a:lstStyle>
          <a:p>
            <a:pPr>
              <a:defRPr/>
            </a:pPr>
            <a:fld id="{54F6EEBB-2BB5-4CBD-AC3A-88B8BCFB5EFF}"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Date Placeholder 3"/>
          <p:cNvSpPr>
            <a:spLocks noGrp="1"/>
          </p:cNvSpPr>
          <p:nvPr>
            <p:ph type="dt" sz="half" idx="10"/>
          </p:nvPr>
        </p:nvSpPr>
        <p:spPr/>
        <p:txBody>
          <a:bodyPr/>
          <a:lstStyle>
            <a:lvl1pPr>
              <a:defRPr/>
            </a:lvl1pPr>
          </a:lstStyle>
          <a:p>
            <a:pPr>
              <a:defRPr/>
            </a:pPr>
            <a:fld id="{DE84A2F0-6F6F-4995-AA1E-E09B1F491392}" type="datetimeFigureOut">
              <a:rPr lang="el-GR"/>
              <a:pPr>
                <a:defRPr/>
              </a:pPr>
              <a:t>8/3/2020</a:t>
            </a:fld>
            <a:endParaRPr lang="el-GR"/>
          </a:p>
        </p:txBody>
      </p:sp>
      <p:sp>
        <p:nvSpPr>
          <p:cNvPr id="4" name="Footer Placeholder 4"/>
          <p:cNvSpPr>
            <a:spLocks noGrp="1"/>
          </p:cNvSpPr>
          <p:nvPr>
            <p:ph type="ftr" sz="quarter" idx="11"/>
          </p:nvPr>
        </p:nvSpPr>
        <p:spPr/>
        <p:txBody>
          <a:bodyPr/>
          <a:lstStyle>
            <a:lvl1pPr>
              <a:defRPr/>
            </a:lvl1pPr>
          </a:lstStyle>
          <a:p>
            <a:pPr>
              <a:defRPr/>
            </a:pPr>
            <a:endParaRPr lang="el-GR"/>
          </a:p>
        </p:txBody>
      </p:sp>
      <p:sp>
        <p:nvSpPr>
          <p:cNvPr id="5" name="Slide Number Placeholder 5"/>
          <p:cNvSpPr>
            <a:spLocks noGrp="1"/>
          </p:cNvSpPr>
          <p:nvPr>
            <p:ph type="sldNum" sz="quarter" idx="12"/>
          </p:nvPr>
        </p:nvSpPr>
        <p:spPr/>
        <p:txBody>
          <a:bodyPr/>
          <a:lstStyle>
            <a:lvl1pPr>
              <a:defRPr/>
            </a:lvl1pPr>
          </a:lstStyle>
          <a:p>
            <a:pPr>
              <a:defRPr/>
            </a:pPr>
            <a:fld id="{31BFE286-278A-41CD-AA3D-CD398A46A36B}"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2A42793-5810-4FB1-9841-768C20A4BB60}" type="datetimeFigureOut">
              <a:rPr lang="el-GR"/>
              <a:pPr>
                <a:defRPr/>
              </a:pPr>
              <a:t>8/3/2020</a:t>
            </a:fld>
            <a:endParaRPr lang="el-GR"/>
          </a:p>
        </p:txBody>
      </p:sp>
      <p:sp>
        <p:nvSpPr>
          <p:cNvPr id="3" name="Footer Placeholder 4"/>
          <p:cNvSpPr>
            <a:spLocks noGrp="1"/>
          </p:cNvSpPr>
          <p:nvPr>
            <p:ph type="ftr" sz="quarter" idx="11"/>
          </p:nvPr>
        </p:nvSpPr>
        <p:spPr/>
        <p:txBody>
          <a:bodyPr/>
          <a:lstStyle>
            <a:lvl1pPr>
              <a:defRPr/>
            </a:lvl1pPr>
          </a:lstStyle>
          <a:p>
            <a:pPr>
              <a:defRPr/>
            </a:pPr>
            <a:endParaRPr lang="el-GR"/>
          </a:p>
        </p:txBody>
      </p:sp>
      <p:sp>
        <p:nvSpPr>
          <p:cNvPr id="4" name="Slide Number Placeholder 5"/>
          <p:cNvSpPr>
            <a:spLocks noGrp="1"/>
          </p:cNvSpPr>
          <p:nvPr>
            <p:ph type="sldNum" sz="quarter" idx="12"/>
          </p:nvPr>
        </p:nvSpPr>
        <p:spPr/>
        <p:txBody>
          <a:bodyPr/>
          <a:lstStyle>
            <a:lvl1pPr>
              <a:defRPr/>
            </a:lvl1pPr>
          </a:lstStyle>
          <a:p>
            <a:pPr>
              <a:defRPr/>
            </a:pPr>
            <a:fld id="{B2C19CCD-F145-4594-96D0-0D128066A342}"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5" name="Group 43"/>
          <p:cNvGrpSpPr>
            <a:grpSpLocks/>
          </p:cNvGrpSpPr>
          <p:nvPr/>
        </p:nvGrpSpPr>
        <p:grpSpPr bwMode="auto">
          <a:xfrm>
            <a:off x="-382588" y="0"/>
            <a:ext cx="9932988" cy="6858000"/>
            <a:chOff x="-382404" y="0"/>
            <a:chExt cx="9932332" cy="6858000"/>
          </a:xfrm>
        </p:grpSpPr>
        <p:grpSp>
          <p:nvGrpSpPr>
            <p:cNvPr id="6" name="Group 44"/>
            <p:cNvGrpSpPr>
              <a:grpSpLocks/>
            </p:cNvGrpSpPr>
            <p:nvPr/>
          </p:nvGrpSpPr>
          <p:grpSpPr bwMode="auto">
            <a:xfrm>
              <a:off x="159" y="0"/>
              <a:ext cx="9143396" cy="6858000"/>
              <a:chOff x="159" y="0"/>
              <a:chExt cx="9143396" cy="6858000"/>
            </a:xfrm>
          </p:grpSpPr>
          <p:grpSp>
            <p:nvGrpSpPr>
              <p:cNvPr id="29" name="Group 4"/>
              <p:cNvGrpSpPr>
                <a:grpSpLocks/>
              </p:cNvGrpSpPr>
              <p:nvPr/>
            </p:nvGrpSpPr>
            <p:grpSpPr bwMode="auto">
              <a:xfrm>
                <a:off x="159" y="0"/>
                <a:ext cx="2514434" cy="6858000"/>
                <a:chOff x="159" y="0"/>
                <a:chExt cx="2514434" cy="6858000"/>
              </a:xfrm>
            </p:grpSpPr>
            <p:sp>
              <p:nvSpPr>
                <p:cNvPr id="41" name="Rectangle 83"/>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2"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3"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0" name="Group 5"/>
              <p:cNvGrpSpPr>
                <a:grpSpLocks/>
              </p:cNvGrpSpPr>
              <p:nvPr/>
            </p:nvGrpSpPr>
            <p:grpSpPr bwMode="auto">
              <a:xfrm>
                <a:off x="422406" y="0"/>
                <a:ext cx="2514434" cy="6858000"/>
                <a:chOff x="-504" y="0"/>
                <a:chExt cx="2514434" cy="6858000"/>
              </a:xfrm>
            </p:grpSpPr>
            <p:sp>
              <p:nvSpPr>
                <p:cNvPr id="38" name="Rectangle 80"/>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81"/>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Rectangle 82"/>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1" name="Group 9"/>
              <p:cNvGrpSpPr>
                <a:grpSpLocks/>
              </p:cNvGrpSpPr>
              <p:nvPr/>
            </p:nvGrpSpPr>
            <p:grpSpPr bwMode="auto">
              <a:xfrm rot="10800000">
                <a:off x="6629121" y="0"/>
                <a:ext cx="2514434" cy="6858000"/>
                <a:chOff x="445" y="0"/>
                <a:chExt cx="2514434" cy="6858000"/>
              </a:xfrm>
            </p:grpSpPr>
            <p:sp>
              <p:nvSpPr>
                <p:cNvPr id="35" name="Rectangle 77"/>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Rectangle 78"/>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7" name="Rectangle 79"/>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2" name="Rectangle 74"/>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75"/>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Rectangle 76"/>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7" name="Freeform 46"/>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8" name="Freeform 47"/>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9" name="Freeform 48"/>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0" name="Freeform 49"/>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1" name="Freeform 50"/>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2" name="Hexagon 51"/>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Hexagon 52"/>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Hexagon 53"/>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Hexagon 54"/>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Hexagon 55"/>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Freeform 58"/>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Hexagon 59"/>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Hexagon 61"/>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Hexagon 62"/>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Hexagon 63"/>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Hexagon 64"/>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Hexagon 65"/>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 name="Hexagon 66"/>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Hexagon 67"/>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Hexagon 68"/>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Freeform 69"/>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8" name="Freeform 70"/>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4" name="Rectangle 45"/>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 name="Rectangle 56"/>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6" name="Rectangle 57"/>
          <p:cNvSpPr/>
          <p:nvPr/>
        </p:nvSpPr>
        <p:spPr>
          <a:xfrm>
            <a:off x="904875" y="601663"/>
            <a:ext cx="3562350" cy="564832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7" name="Rectangle 60"/>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2" name="Title 1"/>
          <p:cNvSpPr>
            <a:spLocks noGrp="1"/>
          </p:cNvSpPr>
          <p:nvPr>
            <p:ph type="title"/>
          </p:nvPr>
        </p:nvSpPr>
        <p:spPr>
          <a:xfrm>
            <a:off x="4739833" y="2657434"/>
            <a:ext cx="3304572" cy="1463153"/>
          </a:xfrm>
        </p:spPr>
        <p:txBody>
          <a:bodyPr>
            <a:normAutofit/>
          </a:bodyPr>
          <a:lstStyle>
            <a:lvl1pPr algn="l">
              <a:defRPr sz="2800" b="0"/>
            </a:lvl1pPr>
          </a:lstStyle>
          <a:p>
            <a:r>
              <a:rPr lang="el-GR" smtClean="0"/>
              <a:t>Στυλ κύριου τίτλου</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8" name="Date Placeholder 4"/>
          <p:cNvSpPr>
            <a:spLocks noGrp="1"/>
          </p:cNvSpPr>
          <p:nvPr>
            <p:ph type="dt" sz="half" idx="10"/>
          </p:nvPr>
        </p:nvSpPr>
        <p:spPr/>
        <p:txBody>
          <a:bodyPr/>
          <a:lstStyle>
            <a:lvl1pPr>
              <a:defRPr/>
            </a:lvl1pPr>
          </a:lstStyle>
          <a:p>
            <a:pPr>
              <a:defRPr/>
            </a:pPr>
            <a:fld id="{9C6CF7D0-0270-4E22-9F06-3E838BE47E01}" type="datetimeFigureOut">
              <a:rPr lang="el-GR"/>
              <a:pPr>
                <a:defRPr/>
              </a:pPr>
              <a:t>8/3/2020</a:t>
            </a:fld>
            <a:endParaRPr lang="el-GR"/>
          </a:p>
        </p:txBody>
      </p:sp>
      <p:sp>
        <p:nvSpPr>
          <p:cNvPr id="49" name="Slide Number Placeholder 6"/>
          <p:cNvSpPr>
            <a:spLocks noGrp="1"/>
          </p:cNvSpPr>
          <p:nvPr>
            <p:ph type="sldNum" sz="quarter" idx="11"/>
          </p:nvPr>
        </p:nvSpPr>
        <p:spPr/>
        <p:txBody>
          <a:bodyPr/>
          <a:lstStyle>
            <a:lvl1pPr>
              <a:defRPr/>
            </a:lvl1pPr>
          </a:lstStyle>
          <a:p>
            <a:pPr>
              <a:defRPr/>
            </a:pPr>
            <a:fld id="{72012C8D-C37C-4CB6-9A35-A0C92375C87B}" type="slidenum">
              <a:rPr lang="el-GR"/>
              <a:pPr>
                <a:defRPr/>
              </a:pPr>
              <a:t>‹#›</a:t>
            </a:fld>
            <a:endParaRPr lang="el-GR"/>
          </a:p>
        </p:txBody>
      </p:sp>
      <p:sp>
        <p:nvSpPr>
          <p:cNvPr id="50" name="Footer Placeholder 5"/>
          <p:cNvSpPr>
            <a:spLocks noGrp="1"/>
          </p:cNvSpPr>
          <p:nvPr>
            <p:ph type="ftr" sz="quarter" idx="12"/>
          </p:nvPr>
        </p:nvSpPr>
        <p:spPr>
          <a:xfrm>
            <a:off x="4641850" y="5724525"/>
            <a:ext cx="3492500" cy="365125"/>
          </a:xfrm>
        </p:spPr>
        <p:txBody>
          <a:bodyPr>
            <a:normAutofit/>
          </a:bodyPr>
          <a:lstStyle>
            <a:lvl1pPr>
              <a:defRPr/>
            </a:lvl1pPr>
          </a:lstStyle>
          <a:p>
            <a:pPr>
              <a:defRPr/>
            </a:pPr>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5" name="Group 43"/>
          <p:cNvGrpSpPr>
            <a:grpSpLocks/>
          </p:cNvGrpSpPr>
          <p:nvPr/>
        </p:nvGrpSpPr>
        <p:grpSpPr bwMode="auto">
          <a:xfrm>
            <a:off x="-382588" y="0"/>
            <a:ext cx="9932988" cy="6858000"/>
            <a:chOff x="-382404" y="0"/>
            <a:chExt cx="9932332" cy="6858000"/>
          </a:xfrm>
        </p:grpSpPr>
        <p:grpSp>
          <p:nvGrpSpPr>
            <p:cNvPr id="6" name="Group 44"/>
            <p:cNvGrpSpPr>
              <a:grpSpLocks/>
            </p:cNvGrpSpPr>
            <p:nvPr/>
          </p:nvGrpSpPr>
          <p:grpSpPr bwMode="auto">
            <a:xfrm>
              <a:off x="159" y="0"/>
              <a:ext cx="9143396" cy="6858000"/>
              <a:chOff x="159" y="0"/>
              <a:chExt cx="9143396" cy="6858000"/>
            </a:xfrm>
          </p:grpSpPr>
          <p:grpSp>
            <p:nvGrpSpPr>
              <p:cNvPr id="29" name="Group 4"/>
              <p:cNvGrpSpPr>
                <a:grpSpLocks/>
              </p:cNvGrpSpPr>
              <p:nvPr/>
            </p:nvGrpSpPr>
            <p:grpSpPr bwMode="auto">
              <a:xfrm>
                <a:off x="159" y="0"/>
                <a:ext cx="2514434" cy="6858000"/>
                <a:chOff x="159" y="0"/>
                <a:chExt cx="2514434" cy="6858000"/>
              </a:xfrm>
            </p:grpSpPr>
            <p:sp>
              <p:nvSpPr>
                <p:cNvPr id="41" name="Rectangle 86"/>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2"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3"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0" name="Group 5"/>
              <p:cNvGrpSpPr>
                <a:grpSpLocks/>
              </p:cNvGrpSpPr>
              <p:nvPr/>
            </p:nvGrpSpPr>
            <p:grpSpPr bwMode="auto">
              <a:xfrm>
                <a:off x="422406" y="0"/>
                <a:ext cx="2514434" cy="6858000"/>
                <a:chOff x="-504" y="0"/>
                <a:chExt cx="2514434" cy="6858000"/>
              </a:xfrm>
            </p:grpSpPr>
            <p:sp>
              <p:nvSpPr>
                <p:cNvPr id="38" name="Rectangle 83"/>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84"/>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Rectangle 85"/>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1" name="Group 9"/>
              <p:cNvGrpSpPr>
                <a:grpSpLocks/>
              </p:cNvGrpSpPr>
              <p:nvPr/>
            </p:nvGrpSpPr>
            <p:grpSpPr bwMode="auto">
              <a:xfrm rot="10800000">
                <a:off x="6629121" y="0"/>
                <a:ext cx="2514434" cy="6858000"/>
                <a:chOff x="445" y="0"/>
                <a:chExt cx="2514434" cy="6858000"/>
              </a:xfrm>
            </p:grpSpPr>
            <p:sp>
              <p:nvSpPr>
                <p:cNvPr id="35" name="Rectangle 80"/>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Rectangle 81"/>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7" name="Rectangle 82"/>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2" name="Rectangle 77"/>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78"/>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Rectangle 79"/>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7" name="Freeform 45"/>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8" name="Freeform 46"/>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9" name="Freeform 47"/>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0" name="Freeform 48"/>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1" name="Freeform 49"/>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2" name="Hexagon 50"/>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Hexagon 51"/>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Hexagon 59"/>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Hexagon 60"/>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Hexagon 61"/>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Freeform 62"/>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Hexagon 63"/>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Hexagon 64"/>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Hexagon 65"/>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Hexagon 66"/>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Hexagon 67"/>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Hexagon 68"/>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 name="Hexagon 69"/>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Hexagon 70"/>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Hexagon 71"/>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Freeform 72"/>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8" name="Freeform 73"/>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4" name="Rectangle 93"/>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 name="Rectangle 100"/>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6" name="Rectangle 101"/>
          <p:cNvSpPr/>
          <p:nvPr/>
        </p:nvSpPr>
        <p:spPr>
          <a:xfrm>
            <a:off x="904875" y="601663"/>
            <a:ext cx="3562350" cy="564832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7" name="Rectangle 104"/>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734424" y="2660904"/>
            <a:ext cx="3300984" cy="1463040"/>
          </a:xfrm>
        </p:spPr>
        <p:txBody>
          <a:bodyPr>
            <a:normAutofit/>
          </a:bodyPr>
          <a:lstStyle>
            <a:lvl1pPr algn="l">
              <a:defRPr sz="2800" b="0"/>
            </a:lvl1pPr>
          </a:lstStyle>
          <a:p>
            <a:r>
              <a:rPr lang="el-GR" smtClean="0"/>
              <a:t>Στυλ κύριου τίτλου</a:t>
            </a:r>
            <a:endParaRPr lang="en-US"/>
          </a:p>
        </p:txBody>
      </p:sp>
      <p:sp>
        <p:nvSpPr>
          <p:cNvPr id="3" name="Picture Placeholder 2"/>
          <p:cNvSpPr>
            <a:spLocks noGrp="1"/>
          </p:cNvSpPr>
          <p:nvPr>
            <p:ph type="pic" idx="1"/>
          </p:nvPr>
        </p:nvSpPr>
        <p:spPr>
          <a:xfrm>
            <a:off x="1005208" y="693795"/>
            <a:ext cx="3359623" cy="5468112"/>
          </a:xfrm>
        </p:spPr>
        <p:txBody>
          <a:bodyPr rtlCol="0">
            <a:normAutofit/>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l-GR" noProof="0" smtClean="0"/>
              <a:t>Κάντε κλικ στο εικονίδιο για να προσθέσετε μια εικόνα</a:t>
            </a:r>
            <a:endParaRPr lang="en-US" noProof="0"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8" name="Date Placeholder 4"/>
          <p:cNvSpPr>
            <a:spLocks noGrp="1"/>
          </p:cNvSpPr>
          <p:nvPr>
            <p:ph type="dt" sz="half" idx="10"/>
          </p:nvPr>
        </p:nvSpPr>
        <p:spPr/>
        <p:txBody>
          <a:bodyPr/>
          <a:lstStyle>
            <a:lvl1pPr>
              <a:defRPr/>
            </a:lvl1pPr>
          </a:lstStyle>
          <a:p>
            <a:pPr>
              <a:defRPr/>
            </a:pPr>
            <a:fld id="{E9FD5419-569F-40EC-AD52-492AB8B425A8}" type="datetimeFigureOut">
              <a:rPr lang="el-GR"/>
              <a:pPr>
                <a:defRPr/>
              </a:pPr>
              <a:t>8/3/2020</a:t>
            </a:fld>
            <a:endParaRPr lang="el-GR"/>
          </a:p>
        </p:txBody>
      </p:sp>
      <p:sp>
        <p:nvSpPr>
          <p:cNvPr id="49" name="Footer Placeholder 5"/>
          <p:cNvSpPr>
            <a:spLocks noGrp="1"/>
          </p:cNvSpPr>
          <p:nvPr>
            <p:ph type="ftr" sz="quarter" idx="11"/>
          </p:nvPr>
        </p:nvSpPr>
        <p:spPr>
          <a:xfrm>
            <a:off x="4641850" y="5724525"/>
            <a:ext cx="3492500" cy="365125"/>
          </a:xfrm>
        </p:spPr>
        <p:txBody>
          <a:bodyPr>
            <a:normAutofit/>
          </a:bodyPr>
          <a:lstStyle>
            <a:lvl1pPr>
              <a:defRPr/>
            </a:lvl1pPr>
          </a:lstStyle>
          <a:p>
            <a:pPr>
              <a:defRPr/>
            </a:pPr>
            <a:endParaRPr lang="el-GR"/>
          </a:p>
        </p:txBody>
      </p:sp>
      <p:sp>
        <p:nvSpPr>
          <p:cNvPr id="50" name="Slide Number Placeholder 6"/>
          <p:cNvSpPr>
            <a:spLocks noGrp="1"/>
          </p:cNvSpPr>
          <p:nvPr>
            <p:ph type="sldNum" sz="quarter" idx="12"/>
          </p:nvPr>
        </p:nvSpPr>
        <p:spPr/>
        <p:txBody>
          <a:bodyPr/>
          <a:lstStyle>
            <a:lvl1pPr>
              <a:defRPr/>
            </a:lvl1pPr>
          </a:lstStyle>
          <a:p>
            <a:pPr>
              <a:defRPr/>
            </a:pPr>
            <a:fld id="{A0661C21-C799-42AB-B66D-E871493A1036}"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026" name="Group 41"/>
          <p:cNvGrpSpPr>
            <a:grpSpLocks/>
          </p:cNvGrpSpPr>
          <p:nvPr/>
        </p:nvGrpSpPr>
        <p:grpSpPr bwMode="auto">
          <a:xfrm>
            <a:off x="-304800" y="0"/>
            <a:ext cx="9932988" cy="6858000"/>
            <a:chOff x="-382404" y="0"/>
            <a:chExt cx="9932332" cy="6858000"/>
          </a:xfrm>
        </p:grpSpPr>
        <p:grpSp>
          <p:nvGrpSpPr>
            <p:cNvPr id="1035" name="Group 44"/>
            <p:cNvGrpSpPr>
              <a:grpSpLocks/>
            </p:cNvGrpSpPr>
            <p:nvPr/>
          </p:nvGrpSpPr>
          <p:grpSpPr bwMode="auto">
            <a:xfrm>
              <a:off x="0" y="0"/>
              <a:ext cx="9144000" cy="6858000"/>
              <a:chOff x="0" y="0"/>
              <a:chExt cx="9144000" cy="6858000"/>
            </a:xfrm>
          </p:grpSpPr>
          <p:grpSp>
            <p:nvGrpSpPr>
              <p:cNvPr id="1058" name="Group 4"/>
              <p:cNvGrpSpPr>
                <a:grpSpLocks/>
              </p:cNvGrpSpPr>
              <p:nvPr/>
            </p:nvGrpSpPr>
            <p:grpSpPr bwMode="auto">
              <a:xfrm>
                <a:off x="0" y="0"/>
                <a:ext cx="2514600" cy="6858000"/>
                <a:chOff x="0" y="0"/>
                <a:chExt cx="2514600" cy="6858000"/>
              </a:xfrm>
            </p:grpSpPr>
            <p:sp>
              <p:nvSpPr>
                <p:cNvPr id="113" name="Rectangle 112"/>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4"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5"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059" name="Group 5"/>
              <p:cNvGrpSpPr>
                <a:grpSpLocks/>
              </p:cNvGrpSpPr>
              <p:nvPr/>
            </p:nvGrpSpPr>
            <p:grpSpPr bwMode="auto">
              <a:xfrm>
                <a:off x="422910" y="0"/>
                <a:ext cx="2514600" cy="6858000"/>
                <a:chOff x="0" y="0"/>
                <a:chExt cx="2514600" cy="6858000"/>
              </a:xfrm>
            </p:grpSpPr>
            <p:sp>
              <p:nvSpPr>
                <p:cNvPr id="110" name="Rectangle 109"/>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1" name="Rectangle 110"/>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2" name="Rectangle 111"/>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060" name="Group 9"/>
              <p:cNvGrpSpPr>
                <a:grpSpLocks/>
              </p:cNvGrpSpPr>
              <p:nvPr/>
            </p:nvGrpSpPr>
            <p:grpSpPr bwMode="auto">
              <a:xfrm rot="10800000">
                <a:off x="6629400" y="0"/>
                <a:ext cx="2514600" cy="6858000"/>
                <a:chOff x="0" y="0"/>
                <a:chExt cx="2514600" cy="6858000"/>
              </a:xfrm>
            </p:grpSpPr>
            <p:sp>
              <p:nvSpPr>
                <p:cNvPr id="107" name="Rectangle 106"/>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8" name="Rectangle 107"/>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9" name="Rectangle 108"/>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104" name="Rectangle 103"/>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5" name="Rectangle 104"/>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6" name="Rectangle 105"/>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4" name="Freeform 43"/>
            <p:cNvSpPr/>
            <p:nvPr/>
          </p:nvSpPr>
          <p:spPr>
            <a:xfrm>
              <a:off x="-12540" y="5035550"/>
              <a:ext cx="9144983"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5" name="Freeform 44"/>
            <p:cNvSpPr/>
            <p:nvPr/>
          </p:nvSpPr>
          <p:spPr>
            <a:xfrm>
              <a:off x="-12540" y="3467100"/>
              <a:ext cx="9144983"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6" name="Freeform 45"/>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7" name="Freeform 46"/>
            <p:cNvSpPr/>
            <p:nvPr/>
          </p:nvSpPr>
          <p:spPr>
            <a:xfrm>
              <a:off x="-12540" y="5284788"/>
              <a:ext cx="9144983"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9" name="Freeform 48"/>
            <p:cNvSpPr/>
            <p:nvPr/>
          </p:nvSpPr>
          <p:spPr>
            <a:xfrm>
              <a:off x="2136793" y="5132388"/>
              <a:ext cx="6982951"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50" name="Hexagon 49"/>
            <p:cNvSpPr/>
            <p:nvPr/>
          </p:nvSpPr>
          <p:spPr>
            <a:xfrm rot="1800000">
              <a:off x="2995573" y="2859088"/>
              <a:ext cx="1601682"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 name="Hexagon 50"/>
            <p:cNvSpPr/>
            <p:nvPr/>
          </p:nvSpPr>
          <p:spPr>
            <a:xfrm rot="1800000">
              <a:off x="3719425"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2" name="Hexagon 51"/>
            <p:cNvSpPr/>
            <p:nvPr/>
          </p:nvSpPr>
          <p:spPr>
            <a:xfrm rot="1800000">
              <a:off x="3728949" y="15922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 name="Hexagon 52"/>
            <p:cNvSpPr/>
            <p:nvPr/>
          </p:nvSpPr>
          <p:spPr>
            <a:xfrm rot="1800000">
              <a:off x="2976524" y="325438"/>
              <a:ext cx="1601682"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4" name="Hexagon 53"/>
            <p:cNvSpPr/>
            <p:nvPr/>
          </p:nvSpPr>
          <p:spPr>
            <a:xfrm rot="1800000">
              <a:off x="4462326" y="5383213"/>
              <a:ext cx="1601682"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5" name="Freeform 54"/>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6" name="Hexagon 55"/>
            <p:cNvSpPr/>
            <p:nvPr/>
          </p:nvSpPr>
          <p:spPr>
            <a:xfrm rot="1800000">
              <a:off x="23969" y="540226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7" name="Hexagon 56"/>
            <p:cNvSpPr/>
            <p:nvPr/>
          </p:nvSpPr>
          <p:spPr>
            <a:xfrm rot="1800000">
              <a:off x="52542" y="28495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8" name="Hexagon 57"/>
            <p:cNvSpPr/>
            <p:nvPr/>
          </p:nvSpPr>
          <p:spPr>
            <a:xfrm rot="1800000">
              <a:off x="776394"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9" name="Hexagon 58"/>
            <p:cNvSpPr/>
            <p:nvPr/>
          </p:nvSpPr>
          <p:spPr>
            <a:xfrm rot="1800000">
              <a:off x="1509771" y="54117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0" name="Hexagon 59"/>
            <p:cNvSpPr/>
            <p:nvPr/>
          </p:nvSpPr>
          <p:spPr>
            <a:xfrm rot="1800000">
              <a:off x="1528820" y="2859088"/>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5" name="Hexagon 94"/>
            <p:cNvSpPr/>
            <p:nvPr/>
          </p:nvSpPr>
          <p:spPr>
            <a:xfrm rot="1800000">
              <a:off x="795443" y="15636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6" name="Hexagon 95"/>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7" name="Hexagon 96"/>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8" name="Hexagon 97"/>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9" name="Freeform 98"/>
            <p:cNvSpPr/>
            <p:nvPr/>
          </p:nvSpPr>
          <p:spPr>
            <a:xfrm rot="1800000">
              <a:off x="8306997" y="4056063"/>
              <a:ext cx="1242931"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0" name="Freeform 99"/>
            <p:cNvSpPr/>
            <p:nvPr/>
          </p:nvSpPr>
          <p:spPr>
            <a:xfrm rot="1800000">
              <a:off x="8306997"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66" name="Rectangle 65"/>
          <p:cNvSpPr/>
          <p:nvPr/>
        </p:nvSpPr>
        <p:spPr>
          <a:xfrm>
            <a:off x="457200" y="333375"/>
            <a:ext cx="8229600" cy="6186488"/>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0" name="Rectangle 69"/>
          <p:cNvSpPr/>
          <p:nvPr/>
        </p:nvSpPr>
        <p:spPr>
          <a:xfrm>
            <a:off x="4560888" y="-22225"/>
            <a:ext cx="3679825" cy="700088"/>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1" name="Rectangle 70"/>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30" name="Title Placeholder 1"/>
          <p:cNvSpPr>
            <a:spLocks noGrp="1"/>
          </p:cNvSpPr>
          <p:nvPr>
            <p:ph type="title"/>
          </p:nvPr>
        </p:nvSpPr>
        <p:spPr bwMode="auto">
          <a:xfrm>
            <a:off x="1042988" y="1027113"/>
            <a:ext cx="7024687"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l-GR" smtClean="0"/>
              <a:t>Στυλ κύριου τίτλου</a:t>
            </a:r>
            <a:endParaRPr lang="en-US" smtClean="0"/>
          </a:p>
        </p:txBody>
      </p:sp>
      <p:sp>
        <p:nvSpPr>
          <p:cNvPr id="1031" name="Text Placeholder 2"/>
          <p:cNvSpPr>
            <a:spLocks noGrp="1"/>
          </p:cNvSpPr>
          <p:nvPr>
            <p:ph type="body" idx="1"/>
          </p:nvPr>
        </p:nvSpPr>
        <p:spPr bwMode="auto">
          <a:xfrm>
            <a:off x="1042988" y="2324100"/>
            <a:ext cx="6777037" cy="350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4" name="Date Placeholder 3"/>
          <p:cNvSpPr>
            <a:spLocks noGrp="1"/>
          </p:cNvSpPr>
          <p:nvPr>
            <p:ph type="dt" sz="half" idx="2"/>
          </p:nvPr>
        </p:nvSpPr>
        <p:spPr>
          <a:xfrm>
            <a:off x="5997575" y="223838"/>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rgbClr val="FEFEFE"/>
                </a:solidFill>
                <a:latin typeface="+mn-lt"/>
              </a:defRPr>
            </a:lvl1pPr>
          </a:lstStyle>
          <a:p>
            <a:pPr>
              <a:defRPr/>
            </a:pPr>
            <a:fld id="{C9359C67-ACB3-4A06-943C-60B0017ECE79}" type="datetimeFigureOut">
              <a:rPr lang="el-GR"/>
              <a:pPr>
                <a:defRPr/>
              </a:pPr>
              <a:t>8/3/2020</a:t>
            </a:fld>
            <a:endParaRPr lang="el-GR"/>
          </a:p>
        </p:txBody>
      </p:sp>
      <p:sp>
        <p:nvSpPr>
          <p:cNvPr id="5" name="Footer Placeholder 4"/>
          <p:cNvSpPr>
            <a:spLocks noGrp="1"/>
          </p:cNvSpPr>
          <p:nvPr>
            <p:ph type="ftr" sz="quarter" idx="3"/>
          </p:nvPr>
        </p:nvSpPr>
        <p:spPr>
          <a:xfrm>
            <a:off x="4641850" y="5851525"/>
            <a:ext cx="3502025" cy="365125"/>
          </a:xfrm>
          <a:prstGeom prst="rect">
            <a:avLst/>
          </a:prstGeom>
        </p:spPr>
        <p:txBody>
          <a:bodyPr vert="horz" lIns="91440" tIns="45720" rIns="91440" bIns="45720" rtlCol="0" anchor="ctr"/>
          <a:lstStyle>
            <a:lvl1pPr algn="r" fontAlgn="auto">
              <a:spcBef>
                <a:spcPts val="0"/>
              </a:spcBef>
              <a:spcAft>
                <a:spcPts val="0"/>
              </a:spcAft>
              <a:defRPr sz="1200">
                <a:solidFill>
                  <a:schemeClr val="accent1"/>
                </a:solidFill>
                <a:latin typeface="+mn-lt"/>
              </a:defRPr>
            </a:lvl1pPr>
          </a:lstStyle>
          <a:p>
            <a:pPr>
              <a:defRPr/>
            </a:pPr>
            <a:endParaRPr lang="el-GR"/>
          </a:p>
        </p:txBody>
      </p:sp>
      <p:sp>
        <p:nvSpPr>
          <p:cNvPr id="6" name="Slide Number Placeholder 5"/>
          <p:cNvSpPr>
            <a:spLocks noGrp="1"/>
          </p:cNvSpPr>
          <p:nvPr>
            <p:ph type="sldNum" sz="quarter" idx="4"/>
          </p:nvPr>
        </p:nvSpPr>
        <p:spPr>
          <a:xfrm>
            <a:off x="4649788" y="223838"/>
            <a:ext cx="1331912" cy="365125"/>
          </a:xfrm>
          <a:prstGeom prst="rect">
            <a:avLst/>
          </a:prstGeom>
        </p:spPr>
        <p:txBody>
          <a:bodyPr vert="horz" lIns="91440" tIns="45720" rIns="91440" bIns="45720" rtlCol="0" anchor="ctr"/>
          <a:lstStyle>
            <a:lvl1pPr algn="l" fontAlgn="auto">
              <a:spcBef>
                <a:spcPts val="0"/>
              </a:spcBef>
              <a:spcAft>
                <a:spcPts val="0"/>
              </a:spcAft>
              <a:defRPr sz="1200" smtClean="0">
                <a:solidFill>
                  <a:srgbClr val="FEFEFE"/>
                </a:solidFill>
                <a:latin typeface="+mn-lt"/>
              </a:defRPr>
            </a:lvl1pPr>
          </a:lstStyle>
          <a:p>
            <a:pPr>
              <a:defRPr/>
            </a:pPr>
            <a:fld id="{0E33682E-E0B1-4370-9882-E84BE8EE9ABD}"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0" r:id="rId3"/>
    <p:sldLayoutId id="2147483669" r:id="rId4"/>
    <p:sldLayoutId id="2147483668" r:id="rId5"/>
    <p:sldLayoutId id="2147483667" r:id="rId6"/>
    <p:sldLayoutId id="2147483666" r:id="rId7"/>
    <p:sldLayoutId id="2147483673" r:id="rId8"/>
    <p:sldLayoutId id="2147483674" r:id="rId9"/>
    <p:sldLayoutId id="2147483665" r:id="rId10"/>
    <p:sldLayoutId id="2147483664" r:id="rId11"/>
  </p:sldLayoutIdLst>
  <p:txStyles>
    <p:titleStyle>
      <a:lvl1pPr algn="l" rtl="0" fontAlgn="base">
        <a:spcBef>
          <a:spcPct val="0"/>
        </a:spcBef>
        <a:spcAft>
          <a:spcPct val="0"/>
        </a:spcAft>
        <a:defRPr sz="4000" kern="1200">
          <a:solidFill>
            <a:schemeClr val="accent1"/>
          </a:solidFill>
          <a:latin typeface="+mj-lt"/>
          <a:ea typeface="+mj-ea"/>
          <a:cs typeface="+mj-cs"/>
        </a:defRPr>
      </a:lvl1pPr>
      <a:lvl2pPr algn="l" rtl="0" fontAlgn="base">
        <a:spcBef>
          <a:spcPct val="0"/>
        </a:spcBef>
        <a:spcAft>
          <a:spcPct val="0"/>
        </a:spcAft>
        <a:defRPr sz="4000">
          <a:solidFill>
            <a:schemeClr val="accent1"/>
          </a:solidFill>
          <a:latin typeface="Century Gothic" pitchFamily="34" charset="0"/>
        </a:defRPr>
      </a:lvl2pPr>
      <a:lvl3pPr algn="l" rtl="0" fontAlgn="base">
        <a:spcBef>
          <a:spcPct val="0"/>
        </a:spcBef>
        <a:spcAft>
          <a:spcPct val="0"/>
        </a:spcAft>
        <a:defRPr sz="4000">
          <a:solidFill>
            <a:schemeClr val="accent1"/>
          </a:solidFill>
          <a:latin typeface="Century Gothic" pitchFamily="34" charset="0"/>
        </a:defRPr>
      </a:lvl3pPr>
      <a:lvl4pPr algn="l" rtl="0" fontAlgn="base">
        <a:spcBef>
          <a:spcPct val="0"/>
        </a:spcBef>
        <a:spcAft>
          <a:spcPct val="0"/>
        </a:spcAft>
        <a:defRPr sz="4000">
          <a:solidFill>
            <a:schemeClr val="accent1"/>
          </a:solidFill>
          <a:latin typeface="Century Gothic" pitchFamily="34" charset="0"/>
        </a:defRPr>
      </a:lvl4pPr>
      <a:lvl5pPr algn="l" rtl="0" fontAlgn="base">
        <a:spcBef>
          <a:spcPct val="0"/>
        </a:spcBef>
        <a:spcAft>
          <a:spcPct val="0"/>
        </a:spcAft>
        <a:defRPr sz="4000">
          <a:solidFill>
            <a:schemeClr val="accent1"/>
          </a:solidFill>
          <a:latin typeface="Century Gothic"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3050" algn="l" rtl="0" fontAlgn="base">
        <a:spcBef>
          <a:spcPct val="20000"/>
        </a:spcBef>
        <a:spcAft>
          <a:spcPct val="0"/>
        </a:spcAft>
        <a:buClr>
          <a:schemeClr val="accent1"/>
        </a:buClr>
        <a:buSzPct val="76000"/>
        <a:buFont typeface="Wingdings 2" pitchFamily="18" charset="2"/>
        <a:buChar char=""/>
        <a:defRPr sz="2400" kern="1200">
          <a:solidFill>
            <a:schemeClr val="tx2"/>
          </a:solidFill>
          <a:latin typeface="+mn-lt"/>
          <a:ea typeface="+mn-ea"/>
          <a:cs typeface="+mn-cs"/>
        </a:defRPr>
      </a:lvl1pPr>
      <a:lvl2pPr marL="639763" indent="-273050" algn="l" rtl="0" fontAlgn="base">
        <a:spcBef>
          <a:spcPct val="20000"/>
        </a:spcBef>
        <a:spcAft>
          <a:spcPct val="0"/>
        </a:spcAft>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rtl="0" fontAlgn="base">
        <a:spcBef>
          <a:spcPct val="20000"/>
        </a:spcBef>
        <a:spcAft>
          <a:spcPct val="0"/>
        </a:spcAft>
        <a:buClr>
          <a:schemeClr val="accent1"/>
        </a:buClr>
        <a:buSzPct val="76000"/>
        <a:buFont typeface="Wingdings 2" pitchFamily="18" charset="2"/>
        <a:buChar char=""/>
        <a:defRPr sz="2000" kern="1200">
          <a:solidFill>
            <a:schemeClr val="tx2"/>
          </a:solidFill>
          <a:latin typeface="+mn-lt"/>
          <a:ea typeface="+mn-ea"/>
          <a:cs typeface="+mn-cs"/>
        </a:defRPr>
      </a:lvl3pPr>
      <a:lvl4pPr marL="1123950" indent="-228600" algn="l" rtl="0" fontAlgn="base">
        <a:spcBef>
          <a:spcPct val="20000"/>
        </a:spcBef>
        <a:spcAft>
          <a:spcPct val="0"/>
        </a:spcAft>
        <a:buClr>
          <a:schemeClr val="accent1"/>
        </a:buClr>
        <a:buSzPct val="76000"/>
        <a:buFont typeface="Wingdings 2" pitchFamily="18" charset="2"/>
        <a:buChar char=""/>
        <a:defRPr kern="1200">
          <a:solidFill>
            <a:schemeClr val="tx2"/>
          </a:solidFill>
          <a:latin typeface="+mn-lt"/>
          <a:ea typeface="+mn-ea"/>
          <a:cs typeface="+mn-cs"/>
        </a:defRPr>
      </a:lvl4pPr>
      <a:lvl5pPr marL="1325563" indent="-228600" algn="l" rtl="0" fontAlgn="base">
        <a:spcBef>
          <a:spcPct val="20000"/>
        </a:spcBef>
        <a:spcAft>
          <a:spcPct val="0"/>
        </a:spcAft>
        <a:buClr>
          <a:schemeClr val="accent1"/>
        </a:buClr>
        <a:buSzPct val="76000"/>
        <a:buFont typeface="Wingdings 2" pitchFamily="18" charset="2"/>
        <a:buChar char=""/>
        <a:defRPr sz="1600" kern="120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835696" y="3068960"/>
            <a:ext cx="6336703" cy="1152128"/>
          </a:xfrm>
          <a:solidFill>
            <a:schemeClr val="bg2">
              <a:lumMod val="50000"/>
            </a:schemeClr>
          </a:solidFill>
        </p:spPr>
        <p:txBody>
          <a:bodyPr rtlCol="0" anchor="ctr">
            <a:normAutofit fontScale="90000"/>
          </a:bodyPr>
          <a:lstStyle/>
          <a:p>
            <a:pPr algn="ctr" fontAlgn="auto">
              <a:lnSpc>
                <a:spcPct val="130000"/>
              </a:lnSpc>
              <a:spcAft>
                <a:spcPts val="0"/>
              </a:spcAft>
              <a:defRPr/>
            </a:pPr>
            <a:r>
              <a:rPr lang="el-GR" sz="2800" b="1" dirty="0" smtClean="0">
                <a:solidFill>
                  <a:schemeClr val="bg1"/>
                </a:solidFill>
              </a:rPr>
              <a:t>ΓΛΩΣΣΑ ΠΡΟΓΡΑΜΜΑΤΙΣΜΟΥ Ρ</a:t>
            </a:r>
            <a:r>
              <a:rPr lang="en-US" sz="2800" b="1" dirty="0">
                <a:solidFill>
                  <a:schemeClr val="bg1"/>
                </a:solidFill>
              </a:rPr>
              <a:t>YTHON </a:t>
            </a:r>
            <a:r>
              <a:rPr lang="el-GR"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Verdana" pitchFamily="34" charset="0"/>
                <a:ea typeface="Verdana" pitchFamily="34" charset="0"/>
                <a:cs typeface="Verdana" pitchFamily="34" charset="0"/>
              </a:rPr>
              <a:t/>
            </a:r>
            <a:br>
              <a:rPr lang="el-GR"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Verdana" pitchFamily="34" charset="0"/>
                <a:ea typeface="Verdana" pitchFamily="34" charset="0"/>
                <a:cs typeface="Verdana" pitchFamily="34" charset="0"/>
              </a:rPr>
            </a:br>
            <a:r>
              <a:rPr lang="el-GR" sz="2400" b="1" dirty="0" smtClean="0">
                <a:solidFill>
                  <a:schemeClr val="bg1"/>
                </a:solidFill>
              </a:rPr>
              <a:t>ΕΙΣΟΔΟΣ  - ΕΞΟΔΟΣ</a:t>
            </a:r>
            <a:endParaRPr lang="el-GR" sz="27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Verdana" pitchFamily="34" charset="0"/>
              <a:ea typeface="Verdana" pitchFamily="34" charset="0"/>
              <a:cs typeface="Verdana" pitchFamily="34" charset="0"/>
            </a:endParaRPr>
          </a:p>
        </p:txBody>
      </p:sp>
      <p:sp>
        <p:nvSpPr>
          <p:cNvPr id="15362" name="Rectangle 5"/>
          <p:cNvSpPr>
            <a:spLocks noChangeArrowheads="1"/>
          </p:cNvSpPr>
          <p:nvPr/>
        </p:nvSpPr>
        <p:spPr bwMode="auto">
          <a:xfrm>
            <a:off x="4859338" y="333375"/>
            <a:ext cx="3241675" cy="2246313"/>
          </a:xfrm>
          <a:prstGeom prst="rect">
            <a:avLst/>
          </a:prstGeom>
          <a:noFill/>
          <a:ln w="9525">
            <a:noFill/>
            <a:miter lim="800000"/>
            <a:headEnd/>
            <a:tailEnd/>
          </a:ln>
        </p:spPr>
        <p:txBody>
          <a:bodyPr>
            <a:spAutoFit/>
          </a:bodyPr>
          <a:lstStyle/>
          <a:p>
            <a:pPr algn="r"/>
            <a:r>
              <a:rPr lang="el-GR" sz="2000" b="1">
                <a:solidFill>
                  <a:srgbClr val="FFFFFF"/>
                </a:solidFill>
                <a:latin typeface="Verdana" pitchFamily="34" charset="0"/>
              </a:rPr>
              <a:t>Α.Σ.ΠΑΙ.Τ.Ε.</a:t>
            </a:r>
          </a:p>
          <a:p>
            <a:pPr algn="ctr"/>
            <a:endParaRPr lang="el-GR" sz="2000" b="1">
              <a:solidFill>
                <a:srgbClr val="FFFFFF"/>
              </a:solidFill>
              <a:latin typeface="Verdana" pitchFamily="34" charset="0"/>
            </a:endParaRPr>
          </a:p>
          <a:p>
            <a:pPr algn="ctr"/>
            <a:endParaRPr lang="el-GR" sz="2000" b="1">
              <a:solidFill>
                <a:srgbClr val="FFFFFF"/>
              </a:solidFill>
              <a:latin typeface="Verdana" pitchFamily="34" charset="0"/>
            </a:endParaRPr>
          </a:p>
          <a:p>
            <a:pPr algn="ctr"/>
            <a:r>
              <a:rPr lang="el-GR" sz="1600" b="1">
                <a:solidFill>
                  <a:srgbClr val="FFFFFF"/>
                </a:solidFill>
                <a:latin typeface="Calibri" pitchFamily="34" charset="0"/>
              </a:rPr>
              <a:t>ΤΜΗΜΑ ΕΚΠΑΙΔΕΥΤΙΚΩΝ ΗΛΕΚΤΡΟΛΟΓΩΝ ΜΗΧΑΝΙΚΩΝ &amp; ΕΚΠΑΙΔΕΥΤΙΚΩΝ ΗΛΕΚΤΡΟΝΙΚΩΝ ΜΗΧΑΝΙΚΩΝ</a:t>
            </a:r>
          </a:p>
          <a:p>
            <a:pPr algn="ctr"/>
            <a:endParaRPr lang="el-GR" sz="1600" b="1">
              <a:solidFill>
                <a:srgbClr val="FFFFFF"/>
              </a:solidFill>
              <a:latin typeface="Calibri" pitchFamily="34" charset="0"/>
            </a:endParaRPr>
          </a:p>
        </p:txBody>
      </p:sp>
      <p:pic>
        <p:nvPicPr>
          <p:cNvPr id="15363" name="Picture 7"/>
          <p:cNvPicPr>
            <a:picLocks noChangeAspect="1" noChangeArrowheads="1"/>
          </p:cNvPicPr>
          <p:nvPr/>
        </p:nvPicPr>
        <p:blipFill>
          <a:blip r:embed="rId2"/>
          <a:srcRect/>
          <a:stretch>
            <a:fillRect/>
          </a:stretch>
        </p:blipFill>
        <p:spPr bwMode="auto">
          <a:xfrm>
            <a:off x="4643438" y="0"/>
            <a:ext cx="1560512" cy="936625"/>
          </a:xfrm>
          <a:prstGeom prst="rect">
            <a:avLst/>
          </a:prstGeom>
          <a:noFill/>
          <a:ln w="9525">
            <a:noFill/>
            <a:miter lim="800000"/>
            <a:headEnd/>
            <a:tailEnd/>
          </a:ln>
        </p:spPr>
      </p:pic>
      <p:sp>
        <p:nvSpPr>
          <p:cNvPr id="3" name="TextBox 2"/>
          <p:cNvSpPr txBox="1"/>
          <p:nvPr/>
        </p:nvSpPr>
        <p:spPr>
          <a:xfrm>
            <a:off x="4643438" y="5013176"/>
            <a:ext cx="3457575" cy="954107"/>
          </a:xfrm>
          <a:prstGeom prst="rect">
            <a:avLst/>
          </a:prstGeom>
          <a:noFill/>
        </p:spPr>
        <p:txBody>
          <a:bodyPr wrap="square" rtlCol="0">
            <a:spAutoFit/>
          </a:bodyPr>
          <a:lstStyle/>
          <a:p>
            <a:r>
              <a:rPr lang="el-GR" sz="2800" dirty="0" smtClean="0"/>
              <a:t>Σπύρος </a:t>
            </a:r>
            <a:r>
              <a:rPr lang="el-GR" sz="2800" dirty="0" err="1" smtClean="0"/>
              <a:t>Πανέτσος</a:t>
            </a:r>
            <a:endParaRPr lang="el-GR" sz="2800" dirty="0" smtClean="0"/>
          </a:p>
          <a:p>
            <a:r>
              <a:rPr lang="el-GR" sz="2800" dirty="0" smtClean="0"/>
              <a:t>Καθ. Πληροφορικής</a:t>
            </a:r>
            <a:endParaRPr lang="el-GR" sz="2800" dirty="0"/>
          </a:p>
        </p:txBody>
      </p:sp>
      <p:sp>
        <p:nvSpPr>
          <p:cNvPr id="4" name="AutoShape 2" descr="Αποτέλεσμα εικόνας για pytho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
        <p:nvSpPr>
          <p:cNvPr id="5" name="AutoShape 4" descr="Αποτέλεσμα εικόνας για python"/>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pic>
        <p:nvPicPr>
          <p:cNvPr id="9" name="Εικόνα 8" descr="Python"/>
          <p:cNvPicPr/>
          <p:nvPr/>
        </p:nvPicPr>
        <p:blipFill>
          <a:blip r:embed="rId3">
            <a:extLst>
              <a:ext uri="{28A0092B-C50C-407E-A947-70E740481C1C}">
                <a14:useLocalDpi xmlns:a14="http://schemas.microsoft.com/office/drawing/2010/main" val="0"/>
              </a:ext>
            </a:extLst>
          </a:blip>
          <a:srcRect/>
          <a:stretch>
            <a:fillRect/>
          </a:stretch>
        </p:blipFill>
        <p:spPr bwMode="auto">
          <a:xfrm>
            <a:off x="755576" y="4437112"/>
            <a:ext cx="2448272" cy="2160240"/>
          </a:xfrm>
          <a:prstGeom prst="rect">
            <a:avLst/>
          </a:prstGeom>
          <a:noFill/>
          <a:ln>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Arial" pitchFamily="34" charset="0"/>
              <a:cs typeface="Arial" pitchFamily="34" charset="0"/>
            </a:endParaRPr>
          </a:p>
        </p:txBody>
      </p:sp>
      <p:sp>
        <p:nvSpPr>
          <p:cNvPr id="2" name="TextBox 1"/>
          <p:cNvSpPr txBox="1"/>
          <p:nvPr/>
        </p:nvSpPr>
        <p:spPr>
          <a:xfrm>
            <a:off x="467544" y="413300"/>
            <a:ext cx="8352928" cy="5632311"/>
          </a:xfrm>
          <a:prstGeom prst="rect">
            <a:avLst/>
          </a:prstGeom>
          <a:noFill/>
        </p:spPr>
        <p:txBody>
          <a:bodyPr wrap="square" rtlCol="0">
            <a:spAutoFit/>
          </a:bodyPr>
          <a:lstStyle/>
          <a:p>
            <a:r>
              <a:rPr lang="el-GR" sz="2000" dirty="0" smtClean="0">
                <a:latin typeface="Courier New" pitchFamily="49" charset="0"/>
                <a:cs typeface="Courier New" pitchFamily="49" charset="0"/>
              </a:rPr>
              <a:t>&gt;&gt;&gt; </a:t>
            </a:r>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d</a:t>
            </a:r>
            <a:r>
              <a:rPr lang="el-GR" sz="2000" dirty="0">
                <a:latin typeface="Courier New" pitchFamily="49" charset="0"/>
                <a:cs typeface="Courier New" pitchFamily="49" charset="0"/>
              </a:rPr>
              <a:t>' %555)</a:t>
            </a:r>
          </a:p>
          <a:p>
            <a:r>
              <a:rPr lang="el-GR" sz="2000" dirty="0" smtClean="0">
                <a:latin typeface="Courier New" pitchFamily="49" charset="0"/>
                <a:cs typeface="Courier New" pitchFamily="49" charset="0"/>
              </a:rPr>
              <a:t>555   </a:t>
            </a:r>
            <a:r>
              <a:rPr lang="el-GR" sz="2000" dirty="0" smtClean="0">
                <a:solidFill>
                  <a:srgbClr val="00B050"/>
                </a:solidFill>
                <a:latin typeface="Courier New" pitchFamily="49" charset="0"/>
                <a:cs typeface="Courier New" pitchFamily="49" charset="0"/>
              </a:rPr>
              <a:t># ο </a:t>
            </a:r>
            <a:r>
              <a:rPr lang="el-GR" sz="2000" dirty="0">
                <a:solidFill>
                  <a:srgbClr val="00B050"/>
                </a:solidFill>
                <a:latin typeface="Courier New" pitchFamily="49" charset="0"/>
                <a:cs typeface="Courier New" pitchFamily="49" charset="0"/>
              </a:rPr>
              <a:t>αριθμός </a:t>
            </a:r>
            <a:r>
              <a:rPr lang="el-GR" sz="2000" dirty="0" smtClean="0">
                <a:solidFill>
                  <a:srgbClr val="00B050"/>
                </a:solidFill>
                <a:latin typeface="Courier New" pitchFamily="49" charset="0"/>
                <a:cs typeface="Courier New" pitchFamily="49" charset="0"/>
              </a:rPr>
              <a:t>στοιχίζεται </a:t>
            </a:r>
            <a:r>
              <a:rPr lang="el-GR" sz="2000" dirty="0">
                <a:solidFill>
                  <a:srgbClr val="00B050"/>
                </a:solidFill>
                <a:latin typeface="Courier New" pitchFamily="49" charset="0"/>
                <a:cs typeface="Courier New" pitchFamily="49" charset="0"/>
              </a:rPr>
              <a:t>αριστερά.</a:t>
            </a:r>
          </a:p>
          <a:p>
            <a:r>
              <a:rPr lang="el-GR" sz="1000" dirty="0">
                <a:solidFill>
                  <a:srgbClr val="00B050"/>
                </a:solidFill>
                <a:latin typeface="Courier New" pitchFamily="49" charset="0"/>
                <a:cs typeface="Courier New" pitchFamily="49" charset="0"/>
              </a:rPr>
              <a:t> </a:t>
            </a:r>
          </a:p>
          <a:p>
            <a:r>
              <a:rPr lang="el-GR" sz="2000" dirty="0" smtClean="0">
                <a:latin typeface="Courier New" pitchFamily="49" charset="0"/>
                <a:cs typeface="Courier New" pitchFamily="49" charset="0"/>
              </a:rPr>
              <a:t>&gt;&gt;&gt; </a:t>
            </a:r>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 ('%6</a:t>
            </a:r>
            <a:r>
              <a:rPr lang="en-US" sz="2000" dirty="0">
                <a:latin typeface="Courier New" pitchFamily="49" charset="0"/>
                <a:cs typeface="Courier New" pitchFamily="49" charset="0"/>
              </a:rPr>
              <a:t>d</a:t>
            </a:r>
            <a:r>
              <a:rPr lang="el-GR" sz="2000" dirty="0">
                <a:latin typeface="Courier New" pitchFamily="49" charset="0"/>
                <a:cs typeface="Courier New" pitchFamily="49" charset="0"/>
              </a:rPr>
              <a:t>' %555)</a:t>
            </a:r>
          </a:p>
          <a:p>
            <a:r>
              <a:rPr lang="el-GR" sz="2000" dirty="0" smtClean="0">
                <a:latin typeface="Courier New" pitchFamily="49" charset="0"/>
                <a:cs typeface="Courier New" pitchFamily="49" charset="0"/>
              </a:rPr>
              <a:t>---555  </a:t>
            </a:r>
            <a:r>
              <a:rPr lang="el-GR" sz="2000" dirty="0" smtClean="0">
                <a:solidFill>
                  <a:srgbClr val="00B050"/>
                </a:solidFill>
                <a:latin typeface="Courier New" pitchFamily="49" charset="0"/>
                <a:cs typeface="Courier New" pitchFamily="49" charset="0"/>
              </a:rPr>
              <a:t># ο </a:t>
            </a:r>
            <a:r>
              <a:rPr lang="el-GR" sz="2000" dirty="0">
                <a:solidFill>
                  <a:srgbClr val="00B050"/>
                </a:solidFill>
                <a:latin typeface="Courier New" pitchFamily="49" charset="0"/>
                <a:cs typeface="Courier New" pitchFamily="49" charset="0"/>
              </a:rPr>
              <a:t>αριθμός εμφανίζεται σε ένα </a:t>
            </a:r>
            <a:r>
              <a:rPr lang="el-GR" sz="2000" dirty="0" smtClean="0">
                <a:solidFill>
                  <a:srgbClr val="00B050"/>
                </a:solidFill>
                <a:latin typeface="Courier New" pitchFamily="49" charset="0"/>
                <a:cs typeface="Courier New" pitchFamily="49" charset="0"/>
              </a:rPr>
              <a:t>πεδίο </a:t>
            </a:r>
            <a:r>
              <a:rPr lang="el-GR" sz="2000" dirty="0">
                <a:solidFill>
                  <a:srgbClr val="00B050"/>
                </a:solidFill>
                <a:latin typeface="Courier New" pitchFamily="49" charset="0"/>
                <a:cs typeface="Courier New" pitchFamily="49" charset="0"/>
              </a:rPr>
              <a:t>6 χαρακτήρων στοιχισμένος δεξιά (μένουν </a:t>
            </a:r>
            <a:r>
              <a:rPr lang="el-GR" sz="2000" dirty="0" smtClean="0">
                <a:solidFill>
                  <a:srgbClr val="00B050"/>
                </a:solidFill>
                <a:latin typeface="Courier New" pitchFamily="49" charset="0"/>
                <a:cs typeface="Courier New" pitchFamily="49" charset="0"/>
              </a:rPr>
              <a:t>κενά αριστερά)</a:t>
            </a:r>
            <a:endParaRPr lang="el-GR" sz="2000" dirty="0">
              <a:solidFill>
                <a:srgbClr val="00B050"/>
              </a:solidFill>
              <a:latin typeface="Courier New" pitchFamily="49" charset="0"/>
              <a:cs typeface="Courier New" pitchFamily="49" charset="0"/>
            </a:endParaRPr>
          </a:p>
          <a:p>
            <a:r>
              <a:rPr lang="el-GR" sz="1000" dirty="0">
                <a:latin typeface="Courier New" pitchFamily="49" charset="0"/>
                <a:cs typeface="Courier New" pitchFamily="49" charset="0"/>
              </a:rPr>
              <a:t> </a:t>
            </a:r>
          </a:p>
          <a:p>
            <a:r>
              <a:rPr lang="el-GR" sz="2000" dirty="0" smtClean="0">
                <a:latin typeface="Courier New" pitchFamily="49" charset="0"/>
                <a:cs typeface="Courier New" pitchFamily="49" charset="0"/>
              </a:rPr>
              <a:t>&gt;&gt;&gt; </a:t>
            </a:r>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 ('%-6</a:t>
            </a:r>
            <a:r>
              <a:rPr lang="en-US" sz="2000" dirty="0">
                <a:latin typeface="Courier New" pitchFamily="49" charset="0"/>
                <a:cs typeface="Courier New" pitchFamily="49" charset="0"/>
              </a:rPr>
              <a:t>d</a:t>
            </a:r>
            <a:r>
              <a:rPr lang="el-GR" sz="2000" dirty="0">
                <a:latin typeface="Courier New" pitchFamily="49" charset="0"/>
                <a:cs typeface="Courier New" pitchFamily="49" charset="0"/>
              </a:rPr>
              <a:t>' %555)</a:t>
            </a:r>
          </a:p>
          <a:p>
            <a:r>
              <a:rPr lang="el-GR" sz="2000" dirty="0" smtClean="0">
                <a:latin typeface="Courier New" pitchFamily="49" charset="0"/>
                <a:cs typeface="Courier New" pitchFamily="49" charset="0"/>
              </a:rPr>
              <a:t>555---</a:t>
            </a:r>
            <a:r>
              <a:rPr lang="el-GR" sz="2000" dirty="0">
                <a:latin typeface="Courier New" pitchFamily="49" charset="0"/>
                <a:cs typeface="Courier New" pitchFamily="49" charset="0"/>
              </a:rPr>
              <a:t> </a:t>
            </a:r>
            <a:r>
              <a:rPr lang="el-GR" sz="2000" dirty="0" smtClean="0">
                <a:latin typeface="Courier New" pitchFamily="49" charset="0"/>
                <a:cs typeface="Courier New" pitchFamily="49" charset="0"/>
              </a:rPr>
              <a:t> </a:t>
            </a:r>
            <a:r>
              <a:rPr lang="el-GR" sz="2000" dirty="0" smtClean="0">
                <a:solidFill>
                  <a:srgbClr val="00B050"/>
                </a:solidFill>
                <a:latin typeface="Courier New" pitchFamily="49" charset="0"/>
                <a:cs typeface="Courier New" pitchFamily="49" charset="0"/>
              </a:rPr>
              <a:t># </a:t>
            </a:r>
            <a:r>
              <a:rPr lang="el-GR" sz="2000" dirty="0">
                <a:solidFill>
                  <a:srgbClr val="00B050"/>
                </a:solidFill>
                <a:latin typeface="Courier New" pitchFamily="49" charset="0"/>
                <a:cs typeface="Courier New" pitchFamily="49" charset="0"/>
              </a:rPr>
              <a:t>ο αριθμός εμφανίζεται σε ένα </a:t>
            </a:r>
            <a:r>
              <a:rPr lang="el-GR" sz="2000" dirty="0" smtClean="0">
                <a:solidFill>
                  <a:srgbClr val="00B050"/>
                </a:solidFill>
                <a:latin typeface="Courier New" pitchFamily="49" charset="0"/>
                <a:cs typeface="Courier New" pitchFamily="49" charset="0"/>
              </a:rPr>
              <a:t>πεδίο </a:t>
            </a:r>
            <a:r>
              <a:rPr lang="el-GR" sz="2000" dirty="0">
                <a:solidFill>
                  <a:srgbClr val="00B050"/>
                </a:solidFill>
                <a:latin typeface="Courier New" pitchFamily="49" charset="0"/>
                <a:cs typeface="Courier New" pitchFamily="49" charset="0"/>
              </a:rPr>
              <a:t>6 χαρακτήρων στοιχισμένος αριστερά (μένουν </a:t>
            </a:r>
            <a:r>
              <a:rPr lang="el-GR" sz="2000" dirty="0" smtClean="0">
                <a:solidFill>
                  <a:srgbClr val="00B050"/>
                </a:solidFill>
                <a:latin typeface="Courier New" pitchFamily="49" charset="0"/>
                <a:cs typeface="Courier New" pitchFamily="49" charset="0"/>
              </a:rPr>
              <a:t>κενά δεξιά)</a:t>
            </a:r>
          </a:p>
          <a:p>
            <a:endParaRPr lang="el-GR" sz="1000" dirty="0">
              <a:latin typeface="Courier New" pitchFamily="49" charset="0"/>
              <a:cs typeface="Courier New" pitchFamily="49" charset="0"/>
            </a:endParaRPr>
          </a:p>
          <a:p>
            <a:r>
              <a:rPr lang="el-GR" sz="2000" dirty="0">
                <a:latin typeface="Courier New" pitchFamily="49" charset="0"/>
                <a:cs typeface="Courier New" pitchFamily="49" charset="0"/>
              </a:rPr>
              <a:t>&gt;&gt;&gt; </a:t>
            </a:r>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 ('=&gt;%-6</a:t>
            </a:r>
            <a:r>
              <a:rPr lang="en-US" sz="2000" dirty="0">
                <a:latin typeface="Courier New" pitchFamily="49" charset="0"/>
                <a:cs typeface="Courier New" pitchFamily="49" charset="0"/>
              </a:rPr>
              <a:t>d</a:t>
            </a:r>
            <a:r>
              <a:rPr lang="el-GR" sz="2000" dirty="0">
                <a:latin typeface="Courier New" pitchFamily="49" charset="0"/>
                <a:cs typeface="Courier New" pitchFamily="49" charset="0"/>
              </a:rPr>
              <a:t>&lt;=' %555)</a:t>
            </a:r>
          </a:p>
          <a:p>
            <a:r>
              <a:rPr lang="el-GR" sz="2000" dirty="0">
                <a:latin typeface="Courier New" pitchFamily="49" charset="0"/>
                <a:cs typeface="Courier New" pitchFamily="49" charset="0"/>
              </a:rPr>
              <a:t>=&gt;555   </a:t>
            </a:r>
            <a:r>
              <a:rPr lang="el-GR" sz="2000" dirty="0" smtClean="0">
                <a:latin typeface="Courier New" pitchFamily="49" charset="0"/>
                <a:cs typeface="Courier New" pitchFamily="49" charset="0"/>
              </a:rPr>
              <a:t>&lt;= </a:t>
            </a:r>
            <a:r>
              <a:rPr lang="el-GR" sz="2000" dirty="0">
                <a:latin typeface="Courier New" pitchFamily="49" charset="0"/>
                <a:cs typeface="Courier New" pitchFamily="49" charset="0"/>
              </a:rPr>
              <a:t> </a:t>
            </a:r>
            <a:r>
              <a:rPr lang="el-GR" sz="2000" dirty="0" smtClean="0">
                <a:solidFill>
                  <a:srgbClr val="00B050"/>
                </a:solidFill>
                <a:latin typeface="Courier New" pitchFamily="49" charset="0"/>
                <a:cs typeface="Courier New" pitchFamily="49" charset="0"/>
              </a:rPr>
              <a:t># </a:t>
            </a:r>
            <a:r>
              <a:rPr lang="el-GR" sz="2000" dirty="0">
                <a:solidFill>
                  <a:srgbClr val="00B050"/>
                </a:solidFill>
                <a:latin typeface="Courier New" pitchFamily="49" charset="0"/>
                <a:cs typeface="Courier New" pitchFamily="49" charset="0"/>
              </a:rPr>
              <a:t>εμφανίζονται οι χαρακτήρες =&gt;, ο αριθμός σε ένα </a:t>
            </a:r>
            <a:r>
              <a:rPr lang="el-GR" sz="2000" dirty="0" smtClean="0">
                <a:solidFill>
                  <a:srgbClr val="00B050"/>
                </a:solidFill>
                <a:latin typeface="Courier New" pitchFamily="49" charset="0"/>
                <a:cs typeface="Courier New" pitchFamily="49" charset="0"/>
              </a:rPr>
              <a:t>πεδίο </a:t>
            </a:r>
            <a:r>
              <a:rPr lang="el-GR" sz="2000" dirty="0">
                <a:solidFill>
                  <a:srgbClr val="00B050"/>
                </a:solidFill>
                <a:latin typeface="Courier New" pitchFamily="49" charset="0"/>
                <a:cs typeface="Courier New" pitchFamily="49" charset="0"/>
              </a:rPr>
              <a:t>6 χαρακτήρων στοιχισμένος αριστερά (μένουν </a:t>
            </a:r>
            <a:r>
              <a:rPr lang="el-GR" sz="2000" dirty="0" smtClean="0">
                <a:solidFill>
                  <a:srgbClr val="00B050"/>
                </a:solidFill>
                <a:latin typeface="Courier New" pitchFamily="49" charset="0"/>
                <a:cs typeface="Courier New" pitchFamily="49" charset="0"/>
              </a:rPr>
              <a:t>κενά δεξιά) </a:t>
            </a:r>
            <a:r>
              <a:rPr lang="el-GR" sz="2000" dirty="0">
                <a:solidFill>
                  <a:srgbClr val="00B050"/>
                </a:solidFill>
                <a:latin typeface="Courier New" pitchFamily="49" charset="0"/>
                <a:cs typeface="Courier New" pitchFamily="49" charset="0"/>
              </a:rPr>
              <a:t>και οι χαρακτήρες </a:t>
            </a:r>
            <a:r>
              <a:rPr lang="el-GR" sz="2000" dirty="0" smtClean="0">
                <a:solidFill>
                  <a:srgbClr val="00B050"/>
                </a:solidFill>
                <a:latin typeface="Courier New" pitchFamily="49" charset="0"/>
                <a:cs typeface="Courier New" pitchFamily="49" charset="0"/>
              </a:rPr>
              <a:t>&lt;=.</a:t>
            </a:r>
          </a:p>
          <a:p>
            <a:endParaRPr lang="el-GR" sz="1000" dirty="0" smtClean="0">
              <a:latin typeface="Courier New" pitchFamily="49" charset="0"/>
              <a:cs typeface="Courier New" pitchFamily="49" charset="0"/>
            </a:endParaRPr>
          </a:p>
          <a:p>
            <a:r>
              <a:rPr lang="el-GR" sz="2000" dirty="0" smtClean="0">
                <a:latin typeface="Courier New" pitchFamily="49" charset="0"/>
                <a:cs typeface="Courier New" pitchFamily="49" charset="0"/>
              </a:rPr>
              <a:t>&gt;&gt;&gt; </a:t>
            </a:r>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 ('%04</a:t>
            </a:r>
            <a:r>
              <a:rPr lang="en-US" sz="2000" dirty="0">
                <a:latin typeface="Courier New" pitchFamily="49" charset="0"/>
                <a:cs typeface="Courier New" pitchFamily="49" charset="0"/>
              </a:rPr>
              <a:t>d</a:t>
            </a:r>
            <a:r>
              <a:rPr lang="el-GR" sz="2000" dirty="0">
                <a:latin typeface="Courier New" pitchFamily="49" charset="0"/>
                <a:cs typeface="Courier New" pitchFamily="49" charset="0"/>
              </a:rPr>
              <a:t>' %555)</a:t>
            </a:r>
          </a:p>
          <a:p>
            <a:r>
              <a:rPr lang="el-GR" sz="2000" dirty="0" smtClean="0">
                <a:latin typeface="Courier New" pitchFamily="49" charset="0"/>
                <a:cs typeface="Courier New" pitchFamily="49" charset="0"/>
              </a:rPr>
              <a:t>000555  </a:t>
            </a:r>
            <a:r>
              <a:rPr lang="el-GR" sz="2000" dirty="0" smtClean="0">
                <a:solidFill>
                  <a:srgbClr val="00B050"/>
                </a:solidFill>
                <a:latin typeface="Courier New" pitchFamily="49" charset="0"/>
                <a:cs typeface="Courier New" pitchFamily="49" charset="0"/>
              </a:rPr>
              <a:t># </a:t>
            </a:r>
            <a:r>
              <a:rPr lang="el-GR" sz="2000" dirty="0">
                <a:solidFill>
                  <a:srgbClr val="00B050"/>
                </a:solidFill>
                <a:latin typeface="Courier New" pitchFamily="49" charset="0"/>
                <a:cs typeface="Courier New" pitchFamily="49" charset="0"/>
              </a:rPr>
              <a:t>εμφανίζεται ο αριθμός σε ένα </a:t>
            </a:r>
            <a:r>
              <a:rPr lang="el-GR" sz="2000" dirty="0" smtClean="0">
                <a:solidFill>
                  <a:srgbClr val="00B050"/>
                </a:solidFill>
                <a:latin typeface="Courier New" pitchFamily="49" charset="0"/>
                <a:cs typeface="Courier New" pitchFamily="49" charset="0"/>
              </a:rPr>
              <a:t>πεδίο </a:t>
            </a:r>
            <a:r>
              <a:rPr lang="el-GR" sz="2000" dirty="0">
                <a:solidFill>
                  <a:srgbClr val="00B050"/>
                </a:solidFill>
                <a:latin typeface="Courier New" pitchFamily="49" charset="0"/>
                <a:cs typeface="Courier New" pitchFamily="49" charset="0"/>
              </a:rPr>
              <a:t>6 χαρακτήρων στοιχισμένος δεξιά και οι </a:t>
            </a:r>
            <a:r>
              <a:rPr lang="el-GR" sz="2000" dirty="0" smtClean="0">
                <a:solidFill>
                  <a:srgbClr val="00B050"/>
                </a:solidFill>
                <a:latin typeface="Courier New" pitchFamily="49" charset="0"/>
                <a:cs typeface="Courier New" pitchFamily="49" charset="0"/>
              </a:rPr>
              <a:t>θέσεις </a:t>
            </a:r>
            <a:r>
              <a:rPr lang="el-GR" sz="2000" dirty="0">
                <a:solidFill>
                  <a:srgbClr val="00B050"/>
                </a:solidFill>
                <a:latin typeface="Courier New" pitchFamily="49" charset="0"/>
                <a:cs typeface="Courier New" pitchFamily="49" charset="0"/>
              </a:rPr>
              <a:t>δεξιά του αριθμού συμπληρώνονται με 0</a:t>
            </a:r>
          </a:p>
        </p:txBody>
      </p:sp>
      <p:sp>
        <p:nvSpPr>
          <p:cNvPr id="5" name="Ορθογώνιο 4"/>
          <p:cNvSpPr/>
          <p:nvPr/>
        </p:nvSpPr>
        <p:spPr>
          <a:xfrm>
            <a:off x="4788024" y="0"/>
            <a:ext cx="2000869" cy="369332"/>
          </a:xfrm>
          <a:prstGeom prst="rect">
            <a:avLst/>
          </a:prstGeom>
        </p:spPr>
        <p:txBody>
          <a:bodyPr wrap="none">
            <a:spAutoFit/>
          </a:bodyPr>
          <a:lstStyle/>
          <a:p>
            <a:r>
              <a:rPr lang="el-GR"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Παραδείγματα</a:t>
            </a:r>
            <a:endParaRPr lang="el-G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607273" y="496022"/>
            <a:ext cx="7996977" cy="5709255"/>
          </a:xfrm>
          <a:prstGeom prst="rect">
            <a:avLst/>
          </a:prstGeom>
          <a:noFill/>
        </p:spPr>
        <p:txBody>
          <a:bodyPr wrap="square">
            <a:spAutoFit/>
          </a:bodyPr>
          <a:lstStyle/>
          <a:p>
            <a:pPr>
              <a:spcAft>
                <a:spcPts val="600"/>
              </a:spcAft>
            </a:pPr>
            <a:r>
              <a:rPr lang="el-GR" sz="2000" dirty="0">
                <a:latin typeface="Arial" pitchFamily="34" charset="0"/>
                <a:ea typeface="Verdana" pitchFamily="34" charset="0"/>
                <a:cs typeface="Arial" pitchFamily="34" charset="0"/>
              </a:rPr>
              <a:t>Η συνάρτηση </a:t>
            </a:r>
            <a:r>
              <a:rPr lang="en-US" sz="2000" dirty="0">
                <a:latin typeface="Arial" pitchFamily="34" charset="0"/>
                <a:ea typeface="Verdana" pitchFamily="34" charset="0"/>
                <a:cs typeface="Arial" pitchFamily="34" charset="0"/>
              </a:rPr>
              <a:t>print</a:t>
            </a:r>
            <a:r>
              <a:rPr lang="el-GR" sz="2000" dirty="0">
                <a:latin typeface="Arial" pitchFamily="34" charset="0"/>
                <a:ea typeface="Verdana" pitchFamily="34" charset="0"/>
                <a:cs typeface="Arial" pitchFamily="34" charset="0"/>
              </a:rPr>
              <a:t>() χρησιμοποιεί </a:t>
            </a:r>
          </a:p>
          <a:p>
            <a:pPr marL="342900" indent="-342900">
              <a:spcAft>
                <a:spcPts val="600"/>
              </a:spcAft>
              <a:buFont typeface="Arial" pitchFamily="34" charset="0"/>
              <a:buChar char="•"/>
            </a:pPr>
            <a:r>
              <a:rPr lang="el-GR" sz="2000" dirty="0" smtClean="0">
                <a:latin typeface="Arial" pitchFamily="34" charset="0"/>
                <a:ea typeface="Verdana" pitchFamily="34" charset="0"/>
                <a:cs typeface="Arial" pitchFamily="34" charset="0"/>
              </a:rPr>
              <a:t>για </a:t>
            </a:r>
            <a:r>
              <a:rPr lang="el-GR" sz="2000" dirty="0">
                <a:latin typeface="Arial" pitchFamily="34" charset="0"/>
                <a:ea typeface="Verdana" pitchFamily="34" charset="0"/>
                <a:cs typeface="Arial" pitchFamily="34" charset="0"/>
              </a:rPr>
              <a:t>τους </a:t>
            </a:r>
            <a:r>
              <a:rPr lang="el-GR" sz="2000" dirty="0" smtClean="0">
                <a:latin typeface="Arial" pitchFamily="34" charset="0"/>
                <a:ea typeface="Verdana" pitchFamily="34" charset="0"/>
                <a:cs typeface="Arial" pitchFamily="34" charset="0"/>
              </a:rPr>
              <a:t>δεκαδικούς αριθμούς το </a:t>
            </a:r>
            <a:r>
              <a:rPr lang="el-GR" sz="2000" dirty="0">
                <a:latin typeface="Arial" pitchFamily="34" charset="0"/>
                <a:ea typeface="Verdana" pitchFamily="34" charset="0"/>
                <a:cs typeface="Arial" pitchFamily="34" charset="0"/>
              </a:rPr>
              <a:t>%</a:t>
            </a:r>
            <a:r>
              <a:rPr lang="en-US" sz="2000" dirty="0">
                <a:latin typeface="Arial" pitchFamily="34" charset="0"/>
                <a:ea typeface="Verdana" pitchFamily="34" charset="0"/>
                <a:cs typeface="Arial" pitchFamily="34" charset="0"/>
              </a:rPr>
              <a:t>f</a:t>
            </a:r>
            <a:r>
              <a:rPr lang="el-GR" sz="2000" dirty="0">
                <a:latin typeface="Arial" pitchFamily="34" charset="0"/>
                <a:ea typeface="Verdana" pitchFamily="34" charset="0"/>
                <a:cs typeface="Arial" pitchFamily="34" charset="0"/>
              </a:rPr>
              <a:t> για εμφάνιση του αριθμού με 6 δεκαδικά ψηφία. </a:t>
            </a:r>
            <a:endParaRPr lang="el-GR" sz="2000" dirty="0" smtClean="0">
              <a:latin typeface="Arial" pitchFamily="34" charset="0"/>
              <a:ea typeface="Verdana" pitchFamily="34" charset="0"/>
              <a:cs typeface="Arial" pitchFamily="34" charset="0"/>
            </a:endParaRPr>
          </a:p>
          <a:p>
            <a:pPr>
              <a:spcAft>
                <a:spcPts val="600"/>
              </a:spcAft>
            </a:pPr>
            <a:r>
              <a:rPr lang="el-GR" sz="2000" dirty="0"/>
              <a:t>Ο προσδιοριστής %</a:t>
            </a:r>
            <a:r>
              <a:rPr lang="en-US" sz="2000" dirty="0"/>
              <a:t>f</a:t>
            </a:r>
            <a:r>
              <a:rPr lang="el-GR" sz="2000" dirty="0"/>
              <a:t> εμφανίζει τον αριθμό με δεξιά στοίχιση. Ο προσδιοριστής %</a:t>
            </a:r>
            <a:r>
              <a:rPr lang="en-US" sz="2000" dirty="0"/>
              <a:t>w</a:t>
            </a:r>
            <a:r>
              <a:rPr lang="el-GR" sz="2000" dirty="0"/>
              <a:t>.</a:t>
            </a:r>
            <a:r>
              <a:rPr lang="en-US" sz="2000" dirty="0" err="1"/>
              <a:t>zf</a:t>
            </a:r>
            <a:r>
              <a:rPr lang="el-GR" sz="2000" dirty="0"/>
              <a:t> εμφανίζει τον αριθμό με δεξιά στοίχιση σε ένα πεδίο εκτύπωσης με ελάχιστο πλάτος </a:t>
            </a:r>
            <a:r>
              <a:rPr lang="en-US" sz="2000" dirty="0"/>
              <a:t>w</a:t>
            </a:r>
            <a:r>
              <a:rPr lang="el-GR" sz="2000" dirty="0"/>
              <a:t> θέσεων εκ των οποίων </a:t>
            </a:r>
            <a:r>
              <a:rPr lang="en-US" sz="2000" dirty="0"/>
              <a:t>z</a:t>
            </a:r>
            <a:r>
              <a:rPr lang="el-GR" sz="2000" dirty="0"/>
              <a:t> θέσεις θα καταλάβουν τα δεκαδικά ψηφία και μία θέση θα καταλάβει η υποδιαστολή. </a:t>
            </a:r>
            <a:endParaRPr lang="el-GR" sz="2000" dirty="0" smtClean="0"/>
          </a:p>
          <a:p>
            <a:pPr marL="342900" indent="-342900">
              <a:spcAft>
                <a:spcPts val="600"/>
              </a:spcAft>
              <a:buFont typeface="Arial" pitchFamily="34" charset="0"/>
              <a:buChar char="•"/>
            </a:pPr>
            <a:r>
              <a:rPr lang="el-GR" sz="2000" dirty="0" smtClean="0"/>
              <a:t>Αν </a:t>
            </a:r>
            <a:r>
              <a:rPr lang="el-GR" sz="2000" dirty="0"/>
              <a:t>το πλάτος του πεδίου εκτύπωσης είναι αρκετά μεγάλο για την εμφάνιση του δεκαδικού αριθμού εμφανίζονται κενές θέσεις αριστερά του αριθμού. </a:t>
            </a:r>
            <a:endParaRPr lang="el-GR" sz="2000" dirty="0" smtClean="0"/>
          </a:p>
          <a:p>
            <a:pPr marL="342900" indent="-342900">
              <a:spcAft>
                <a:spcPts val="600"/>
              </a:spcAft>
              <a:buFont typeface="Arial" pitchFamily="34" charset="0"/>
              <a:buChar char="•"/>
            </a:pPr>
            <a:r>
              <a:rPr lang="el-GR" sz="2000" dirty="0" smtClean="0"/>
              <a:t>Ο </a:t>
            </a:r>
            <a:r>
              <a:rPr lang="el-GR" sz="2000" dirty="0"/>
              <a:t>χαρακτήρα </a:t>
            </a:r>
            <a:r>
              <a:rPr lang="el-GR" sz="2000" b="1" dirty="0"/>
              <a:t>–</a:t>
            </a:r>
            <a:r>
              <a:rPr lang="el-GR" sz="2000" dirty="0"/>
              <a:t> (παύλα) μετά από τον προσδιοριστή μορφοποίησης % αλλάζει την προκαθορισμένη στοίχιση και στοιχίζει τον αριθμό αριστερά. </a:t>
            </a:r>
            <a:endParaRPr lang="el-GR" sz="2000" dirty="0" smtClean="0"/>
          </a:p>
          <a:p>
            <a:pPr marL="342900" indent="-342900">
              <a:spcAft>
                <a:spcPts val="600"/>
              </a:spcAft>
              <a:buFont typeface="Arial" pitchFamily="34" charset="0"/>
              <a:buChar char="•"/>
            </a:pPr>
            <a:r>
              <a:rPr lang="el-GR" sz="2000" dirty="0" smtClean="0"/>
              <a:t>Ο </a:t>
            </a:r>
            <a:r>
              <a:rPr lang="el-GR" sz="2000" dirty="0"/>
              <a:t>χαρακτήρας 0 (μηδέν) μετά από τον προσδιοριστή μορφοποίησης %, συμπληρώνει με μηδενικά το πεδίο εκτύπωσης αριστερά του αριθμού. </a:t>
            </a:r>
            <a:endParaRPr lang="el-GR" sz="2000" dirty="0">
              <a:latin typeface="Arial" pitchFamily="34" charset="0"/>
              <a:ea typeface="Verdana" pitchFamily="34" charset="0"/>
              <a:cs typeface="Arial" pitchFamily="34" charset="0"/>
            </a:endParaRPr>
          </a:p>
        </p:txBody>
      </p:sp>
      <p:sp>
        <p:nvSpPr>
          <p:cNvPr id="2" name="Ορθογώνιο 1"/>
          <p:cNvSpPr/>
          <p:nvPr/>
        </p:nvSpPr>
        <p:spPr>
          <a:xfrm>
            <a:off x="4675242" y="-57923"/>
            <a:ext cx="3497158" cy="553998"/>
          </a:xfrm>
          <a:prstGeom prst="rect">
            <a:avLst/>
          </a:prstGeom>
        </p:spPr>
        <p:txBody>
          <a:bodyPr wrap="square">
            <a:spAutoFit/>
          </a:bodyPr>
          <a:lstStyle/>
          <a:p>
            <a:pPr lvl="0" fontAlgn="auto">
              <a:lnSpc>
                <a:spcPct val="150000"/>
              </a:lnSpc>
              <a:spcBef>
                <a:spcPts val="0"/>
              </a:spcBef>
              <a:spcAft>
                <a:spcPts val="0"/>
              </a:spcAft>
              <a:defRPr/>
            </a:pPr>
            <a:r>
              <a:rPr lang="el-GR" sz="2000" b="1" dirty="0">
                <a:solidFill>
                  <a:srgbClr val="9ADD15"/>
                </a:solidFill>
                <a:latin typeface="Verdana" pitchFamily="34" charset="0"/>
                <a:ea typeface="Verdana" pitchFamily="34" charset="0"/>
                <a:cs typeface="Verdana" pitchFamily="34" charset="0"/>
              </a:rPr>
              <a:t>Η συνάρτηση </a:t>
            </a:r>
            <a:r>
              <a:rPr lang="en-US" sz="2000" b="1" dirty="0">
                <a:solidFill>
                  <a:srgbClr val="9ADD15"/>
                </a:solidFill>
                <a:latin typeface="Verdana" pitchFamily="34" charset="0"/>
                <a:ea typeface="Verdana" pitchFamily="34" charset="0"/>
                <a:cs typeface="Verdana" pitchFamily="34" charset="0"/>
              </a:rPr>
              <a:t>print</a:t>
            </a:r>
            <a:r>
              <a:rPr lang="el-GR" sz="2000" b="1" dirty="0">
                <a:solidFill>
                  <a:srgbClr val="9ADD15"/>
                </a:solidFill>
                <a:latin typeface="Verdana" pitchFamily="34" charset="0"/>
                <a:ea typeface="Verdana" pitchFamily="34" charset="0"/>
                <a:cs typeface="Verdana" pitchFamily="34" charset="0"/>
              </a:rPr>
              <a:t> ()</a:t>
            </a:r>
          </a:p>
        </p:txBody>
      </p:sp>
    </p:spTree>
    <p:extLst>
      <p:ext uri="{BB962C8B-B14F-4D97-AF65-F5344CB8AC3E}">
        <p14:creationId xmlns:p14="http://schemas.microsoft.com/office/powerpoint/2010/main" val="2352710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Arial" pitchFamily="34" charset="0"/>
              <a:cs typeface="Arial" pitchFamily="34" charset="0"/>
            </a:endParaRPr>
          </a:p>
        </p:txBody>
      </p:sp>
      <p:sp>
        <p:nvSpPr>
          <p:cNvPr id="5" name="Ορθογώνιο 4"/>
          <p:cNvSpPr/>
          <p:nvPr/>
        </p:nvSpPr>
        <p:spPr>
          <a:xfrm>
            <a:off x="4788024" y="0"/>
            <a:ext cx="2000869" cy="369332"/>
          </a:xfrm>
          <a:prstGeom prst="rect">
            <a:avLst/>
          </a:prstGeom>
        </p:spPr>
        <p:txBody>
          <a:bodyPr wrap="none">
            <a:spAutoFit/>
          </a:bodyPr>
          <a:lstStyle/>
          <a:p>
            <a:r>
              <a:rPr lang="el-GR"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Παραδείγματα</a:t>
            </a:r>
            <a:endParaRPr lang="el-GR" dirty="0"/>
          </a:p>
        </p:txBody>
      </p:sp>
      <p:sp>
        <p:nvSpPr>
          <p:cNvPr id="3" name="TextBox 2"/>
          <p:cNvSpPr txBox="1"/>
          <p:nvPr/>
        </p:nvSpPr>
        <p:spPr>
          <a:xfrm>
            <a:off x="524155" y="404813"/>
            <a:ext cx="8224309" cy="5940088"/>
          </a:xfrm>
          <a:prstGeom prst="rect">
            <a:avLst/>
          </a:prstGeom>
          <a:noFill/>
        </p:spPr>
        <p:txBody>
          <a:bodyPr wrap="square" rtlCol="0">
            <a:spAutoFit/>
          </a:bodyPr>
          <a:lstStyle/>
          <a:p>
            <a:r>
              <a:rPr lang="el-GR" sz="2000" dirty="0" smtClean="0">
                <a:latin typeface="Courier New" pitchFamily="49" charset="0"/>
                <a:cs typeface="Courier New" pitchFamily="49" charset="0"/>
              </a:rPr>
              <a:t>&gt;&gt;&gt; </a:t>
            </a:r>
            <a:r>
              <a:rPr lang="en-US" sz="2000" dirty="0">
                <a:latin typeface="Courier New" pitchFamily="49" charset="0"/>
                <a:cs typeface="Courier New" pitchFamily="49" charset="0"/>
              </a:rPr>
              <a:t>x</a:t>
            </a:r>
            <a:r>
              <a:rPr lang="el-GR" sz="2000" dirty="0">
                <a:latin typeface="Courier New" pitchFamily="49" charset="0"/>
                <a:cs typeface="Courier New" pitchFamily="49" charset="0"/>
              </a:rPr>
              <a:t>=5.123456478956</a:t>
            </a:r>
          </a:p>
          <a:p>
            <a:r>
              <a:rPr lang="el-GR" sz="2000" dirty="0">
                <a:latin typeface="Courier New" pitchFamily="49" charset="0"/>
                <a:cs typeface="Courier New" pitchFamily="49" charset="0"/>
              </a:rPr>
              <a:t>&gt;&gt;&gt; </a:t>
            </a:r>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f</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x</a:t>
            </a:r>
            <a:r>
              <a:rPr lang="el-GR" sz="2000" dirty="0">
                <a:latin typeface="Courier New" pitchFamily="49" charset="0"/>
                <a:cs typeface="Courier New" pitchFamily="49" charset="0"/>
              </a:rPr>
              <a:t>)</a:t>
            </a:r>
          </a:p>
          <a:p>
            <a:r>
              <a:rPr lang="el-GR" sz="2000" dirty="0" smtClean="0">
                <a:latin typeface="Courier New" pitchFamily="49" charset="0"/>
                <a:cs typeface="Courier New" pitchFamily="49" charset="0"/>
              </a:rPr>
              <a:t>5.123456 </a:t>
            </a:r>
            <a:r>
              <a:rPr lang="el-GR" sz="2000" dirty="0" smtClean="0">
                <a:solidFill>
                  <a:srgbClr val="00B050"/>
                </a:solidFill>
                <a:latin typeface="Courier New" pitchFamily="49" charset="0"/>
                <a:cs typeface="Courier New" pitchFamily="49" charset="0"/>
              </a:rPr>
              <a:t># ο </a:t>
            </a:r>
            <a:r>
              <a:rPr lang="el-GR" sz="2000" dirty="0">
                <a:solidFill>
                  <a:srgbClr val="00B050"/>
                </a:solidFill>
                <a:latin typeface="Courier New" pitchFamily="49" charset="0"/>
                <a:cs typeface="Courier New" pitchFamily="49" charset="0"/>
              </a:rPr>
              <a:t>αριθμός εμφανίζεται με 6 δεκαδικά ψηφία.</a:t>
            </a:r>
          </a:p>
          <a:p>
            <a:r>
              <a:rPr lang="el-GR" sz="1000" dirty="0">
                <a:latin typeface="Courier New" pitchFamily="49" charset="0"/>
                <a:cs typeface="Courier New" pitchFamily="49" charset="0"/>
              </a:rPr>
              <a:t> </a:t>
            </a:r>
          </a:p>
          <a:p>
            <a:r>
              <a:rPr lang="el-GR" sz="2000" dirty="0" smtClean="0">
                <a:latin typeface="Courier New" pitchFamily="49" charset="0"/>
                <a:cs typeface="Courier New" pitchFamily="49" charset="0"/>
              </a:rPr>
              <a:t>&gt;&gt;&gt; </a:t>
            </a:r>
            <a:r>
              <a:rPr lang="en-US" sz="2000" dirty="0">
                <a:latin typeface="Courier New" pitchFamily="49" charset="0"/>
                <a:cs typeface="Courier New" pitchFamily="49" charset="0"/>
              </a:rPr>
              <a:t>x</a:t>
            </a:r>
            <a:r>
              <a:rPr lang="el-GR" sz="2000" dirty="0">
                <a:latin typeface="Courier New" pitchFamily="49" charset="0"/>
                <a:cs typeface="Courier New" pitchFamily="49" charset="0"/>
              </a:rPr>
              <a:t>=5.123456478956</a:t>
            </a:r>
          </a:p>
          <a:p>
            <a:r>
              <a:rPr lang="el-GR" sz="2000" dirty="0">
                <a:latin typeface="Courier New" pitchFamily="49" charset="0"/>
                <a:cs typeface="Courier New" pitchFamily="49" charset="0"/>
              </a:rPr>
              <a:t>&gt;&gt;&gt; </a:t>
            </a:r>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('%8.4</a:t>
            </a:r>
            <a:r>
              <a:rPr lang="en-US" sz="2000" dirty="0">
                <a:latin typeface="Courier New" pitchFamily="49" charset="0"/>
                <a:cs typeface="Courier New" pitchFamily="49" charset="0"/>
              </a:rPr>
              <a:t>f</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x</a:t>
            </a:r>
            <a:r>
              <a:rPr lang="el-GR" sz="2000" dirty="0">
                <a:latin typeface="Courier New" pitchFamily="49" charset="0"/>
                <a:cs typeface="Courier New" pitchFamily="49" charset="0"/>
              </a:rPr>
              <a:t>)</a:t>
            </a:r>
          </a:p>
          <a:p>
            <a:r>
              <a:rPr lang="el-GR" sz="2000" dirty="0">
                <a:latin typeface="Courier New" pitchFamily="49" charset="0"/>
                <a:cs typeface="Courier New" pitchFamily="49" charset="0"/>
              </a:rPr>
              <a:t>  </a:t>
            </a:r>
            <a:r>
              <a:rPr lang="el-GR" sz="2000" dirty="0" smtClean="0">
                <a:latin typeface="Courier New" pitchFamily="49" charset="0"/>
                <a:cs typeface="Courier New" pitchFamily="49" charset="0"/>
              </a:rPr>
              <a:t>5.1234  </a:t>
            </a:r>
            <a:r>
              <a:rPr lang="el-GR" sz="2000" dirty="0" smtClean="0">
                <a:solidFill>
                  <a:srgbClr val="00B050"/>
                </a:solidFill>
                <a:latin typeface="Courier New" pitchFamily="49" charset="0"/>
                <a:cs typeface="Courier New" pitchFamily="49" charset="0"/>
              </a:rPr>
              <a:t># </a:t>
            </a:r>
            <a:r>
              <a:rPr lang="el-GR" sz="2000" dirty="0">
                <a:solidFill>
                  <a:srgbClr val="00B050"/>
                </a:solidFill>
                <a:latin typeface="Courier New" pitchFamily="49" charset="0"/>
                <a:cs typeface="Courier New" pitchFamily="49" charset="0"/>
              </a:rPr>
              <a:t>ο αριθμός εμφανίζεται σε ένα πλάτος πεδίου 8 χαρακτήρων με 4 δεκαδικά ψηφία στοιχισμένος δεξιά (μένουν κενές θέσεις αριστερά του αριθμού).</a:t>
            </a:r>
          </a:p>
          <a:p>
            <a:r>
              <a:rPr lang="el-GR" sz="1000" dirty="0">
                <a:latin typeface="Courier New" pitchFamily="49" charset="0"/>
                <a:cs typeface="Courier New" pitchFamily="49" charset="0"/>
              </a:rPr>
              <a:t> </a:t>
            </a:r>
          </a:p>
          <a:p>
            <a:r>
              <a:rPr lang="el-GR" sz="2000" dirty="0" smtClean="0">
                <a:latin typeface="Courier New" pitchFamily="49" charset="0"/>
                <a:cs typeface="Courier New" pitchFamily="49" charset="0"/>
              </a:rPr>
              <a:t>&gt;&gt;&gt; </a:t>
            </a:r>
            <a:r>
              <a:rPr lang="en-US" sz="2000" dirty="0">
                <a:latin typeface="Courier New" pitchFamily="49" charset="0"/>
                <a:cs typeface="Courier New" pitchFamily="49" charset="0"/>
              </a:rPr>
              <a:t>x</a:t>
            </a:r>
            <a:r>
              <a:rPr lang="el-GR" sz="2000" dirty="0">
                <a:latin typeface="Courier New" pitchFamily="49" charset="0"/>
                <a:cs typeface="Courier New" pitchFamily="49" charset="0"/>
              </a:rPr>
              <a:t>=5.123456478956</a:t>
            </a:r>
          </a:p>
          <a:p>
            <a:r>
              <a:rPr lang="el-GR" sz="2000" dirty="0">
                <a:latin typeface="Courier New" pitchFamily="49" charset="0"/>
                <a:cs typeface="Courier New" pitchFamily="49" charset="0"/>
              </a:rPr>
              <a:t>&gt;&gt;&gt; </a:t>
            </a:r>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 ('%8</a:t>
            </a:r>
            <a:r>
              <a:rPr lang="en-US" sz="2000" dirty="0">
                <a:latin typeface="Courier New" pitchFamily="49" charset="0"/>
                <a:cs typeface="Courier New" pitchFamily="49" charset="0"/>
              </a:rPr>
              <a:t>f</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x</a:t>
            </a:r>
            <a:r>
              <a:rPr lang="el-GR" sz="2000" dirty="0">
                <a:latin typeface="Courier New" pitchFamily="49" charset="0"/>
                <a:cs typeface="Courier New" pitchFamily="49" charset="0"/>
              </a:rPr>
              <a:t>)</a:t>
            </a:r>
          </a:p>
          <a:p>
            <a:r>
              <a:rPr lang="el-GR" sz="2000" dirty="0">
                <a:latin typeface="Courier New" pitchFamily="49" charset="0"/>
                <a:cs typeface="Courier New" pitchFamily="49" charset="0"/>
              </a:rPr>
              <a:t>5.123456   </a:t>
            </a:r>
            <a:r>
              <a:rPr lang="el-GR" sz="2000" dirty="0" smtClean="0">
                <a:latin typeface="Courier New" pitchFamily="49" charset="0"/>
                <a:cs typeface="Courier New" pitchFamily="49" charset="0"/>
              </a:rPr>
              <a:t> </a:t>
            </a:r>
            <a:r>
              <a:rPr lang="el-GR" sz="2000" dirty="0">
                <a:solidFill>
                  <a:srgbClr val="00B050"/>
                </a:solidFill>
                <a:latin typeface="Courier New" pitchFamily="49" charset="0"/>
                <a:cs typeface="Courier New" pitchFamily="49" charset="0"/>
              </a:rPr>
              <a:t># </a:t>
            </a:r>
            <a:r>
              <a:rPr lang="el-GR" sz="2000" dirty="0" smtClean="0">
                <a:solidFill>
                  <a:srgbClr val="00B050"/>
                </a:solidFill>
                <a:latin typeface="Courier New" pitchFamily="49" charset="0"/>
                <a:cs typeface="Courier New" pitchFamily="49" charset="0"/>
              </a:rPr>
              <a:t>ο </a:t>
            </a:r>
            <a:r>
              <a:rPr lang="el-GR" sz="2000" dirty="0">
                <a:solidFill>
                  <a:srgbClr val="00B050"/>
                </a:solidFill>
                <a:latin typeface="Courier New" pitchFamily="49" charset="0"/>
                <a:cs typeface="Courier New" pitchFamily="49" charset="0"/>
              </a:rPr>
              <a:t>αριθμός εμφανίζεται σε ένα πλάτος πεδίου 8 χαρακτήρων με 6 δεκαδικά ψηφία.</a:t>
            </a:r>
          </a:p>
          <a:p>
            <a:r>
              <a:rPr lang="el-GR" sz="1000" dirty="0">
                <a:latin typeface="Courier New" pitchFamily="49" charset="0"/>
                <a:cs typeface="Courier New" pitchFamily="49" charset="0"/>
              </a:rPr>
              <a:t> </a:t>
            </a:r>
          </a:p>
          <a:p>
            <a:r>
              <a:rPr lang="el-GR" sz="2000" dirty="0" smtClean="0">
                <a:latin typeface="Courier New" pitchFamily="49" charset="0"/>
                <a:cs typeface="Courier New" pitchFamily="49" charset="0"/>
              </a:rPr>
              <a:t>&gt;&gt;&gt; </a:t>
            </a:r>
            <a:r>
              <a:rPr lang="en-US" sz="2000" dirty="0">
                <a:latin typeface="Courier New" pitchFamily="49" charset="0"/>
                <a:cs typeface="Courier New" pitchFamily="49" charset="0"/>
              </a:rPr>
              <a:t>x</a:t>
            </a:r>
            <a:r>
              <a:rPr lang="el-GR" sz="2000" dirty="0">
                <a:latin typeface="Courier New" pitchFamily="49" charset="0"/>
                <a:cs typeface="Courier New" pitchFamily="49" charset="0"/>
              </a:rPr>
              <a:t>=5.123456478956</a:t>
            </a:r>
          </a:p>
          <a:p>
            <a:r>
              <a:rPr lang="el-GR" sz="2000" dirty="0">
                <a:latin typeface="Courier New" pitchFamily="49" charset="0"/>
                <a:cs typeface="Courier New" pitchFamily="49" charset="0"/>
              </a:rPr>
              <a:t>&gt;&gt;&gt; </a:t>
            </a:r>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 ('%.2</a:t>
            </a:r>
            <a:r>
              <a:rPr lang="en-US" sz="2000" dirty="0">
                <a:latin typeface="Courier New" pitchFamily="49" charset="0"/>
                <a:cs typeface="Courier New" pitchFamily="49" charset="0"/>
              </a:rPr>
              <a:t>f</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x</a:t>
            </a:r>
            <a:r>
              <a:rPr lang="el-GR" sz="2000" dirty="0">
                <a:latin typeface="Courier New" pitchFamily="49" charset="0"/>
                <a:cs typeface="Courier New" pitchFamily="49" charset="0"/>
              </a:rPr>
              <a:t>)</a:t>
            </a:r>
          </a:p>
          <a:p>
            <a:r>
              <a:rPr lang="el-GR" sz="2000" dirty="0">
                <a:latin typeface="Courier New" pitchFamily="49" charset="0"/>
                <a:cs typeface="Courier New" pitchFamily="49" charset="0"/>
              </a:rPr>
              <a:t>5.12   </a:t>
            </a:r>
            <a:r>
              <a:rPr lang="el-GR" sz="2000" dirty="0" smtClean="0">
                <a:solidFill>
                  <a:srgbClr val="00B050"/>
                </a:solidFill>
                <a:latin typeface="Courier New" pitchFamily="49" charset="0"/>
                <a:cs typeface="Courier New" pitchFamily="49" charset="0"/>
              </a:rPr>
              <a:t># ο </a:t>
            </a:r>
            <a:r>
              <a:rPr lang="el-GR" sz="2000" dirty="0">
                <a:solidFill>
                  <a:srgbClr val="00B050"/>
                </a:solidFill>
                <a:latin typeface="Courier New" pitchFamily="49" charset="0"/>
                <a:cs typeface="Courier New" pitchFamily="49" charset="0"/>
              </a:rPr>
              <a:t>αριθμός εμφανίζεται σε ένα προσαρμόσιμο πλάτος πεδίου με 2 δεκαδικά ψηφία</a:t>
            </a:r>
            <a:r>
              <a:rPr lang="el-GR" sz="2000" dirty="0" smtClean="0">
                <a:solidFill>
                  <a:srgbClr val="00B050"/>
                </a:solidFill>
                <a:latin typeface="Courier New" pitchFamily="49" charset="0"/>
                <a:cs typeface="Courier New" pitchFamily="49" charset="0"/>
              </a:rPr>
              <a:t>.</a:t>
            </a:r>
            <a:endParaRPr lang="el-GR" sz="2000" dirty="0">
              <a:latin typeface="Courier New" pitchFamily="49" charset="0"/>
              <a:cs typeface="Courier New" pitchFamily="49" charset="0"/>
            </a:endParaRPr>
          </a:p>
        </p:txBody>
      </p:sp>
    </p:spTree>
    <p:extLst>
      <p:ext uri="{BB962C8B-B14F-4D97-AF65-F5344CB8AC3E}">
        <p14:creationId xmlns:p14="http://schemas.microsoft.com/office/powerpoint/2010/main" val="39296894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Arial" pitchFamily="34" charset="0"/>
              <a:cs typeface="Arial" pitchFamily="34" charset="0"/>
            </a:endParaRPr>
          </a:p>
        </p:txBody>
      </p:sp>
      <p:sp>
        <p:nvSpPr>
          <p:cNvPr id="5" name="Ορθογώνιο 4"/>
          <p:cNvSpPr/>
          <p:nvPr/>
        </p:nvSpPr>
        <p:spPr>
          <a:xfrm>
            <a:off x="4788024" y="0"/>
            <a:ext cx="2000869" cy="369332"/>
          </a:xfrm>
          <a:prstGeom prst="rect">
            <a:avLst/>
          </a:prstGeom>
        </p:spPr>
        <p:txBody>
          <a:bodyPr wrap="none">
            <a:spAutoFit/>
          </a:bodyPr>
          <a:lstStyle/>
          <a:p>
            <a:r>
              <a:rPr lang="el-GR"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Παραδείγματα</a:t>
            </a:r>
            <a:endParaRPr lang="el-GR" dirty="0"/>
          </a:p>
        </p:txBody>
      </p:sp>
      <p:sp>
        <p:nvSpPr>
          <p:cNvPr id="3" name="TextBox 2"/>
          <p:cNvSpPr txBox="1"/>
          <p:nvPr/>
        </p:nvSpPr>
        <p:spPr>
          <a:xfrm>
            <a:off x="539750" y="404813"/>
            <a:ext cx="8208714" cy="5940088"/>
          </a:xfrm>
          <a:prstGeom prst="rect">
            <a:avLst/>
          </a:prstGeom>
          <a:noFill/>
        </p:spPr>
        <p:txBody>
          <a:bodyPr wrap="square" rtlCol="0">
            <a:spAutoFit/>
          </a:bodyPr>
          <a:lstStyle/>
          <a:p>
            <a:r>
              <a:rPr lang="el-GR" sz="2000" dirty="0" smtClean="0">
                <a:latin typeface="Courier New" pitchFamily="49" charset="0"/>
                <a:cs typeface="Courier New" pitchFamily="49" charset="0"/>
              </a:rPr>
              <a:t>&gt;&gt;&gt; </a:t>
            </a:r>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s</a:t>
            </a:r>
            <a:r>
              <a:rPr lang="el-GR" sz="2000" dirty="0">
                <a:latin typeface="Courier New" pitchFamily="49" charset="0"/>
                <a:cs typeface="Courier New" pitchFamily="49" charset="0"/>
              </a:rPr>
              <a:t>$' %'Τμήμα ΗΛΓ &amp; ΗΛΚ')</a:t>
            </a:r>
          </a:p>
          <a:p>
            <a:r>
              <a:rPr lang="el-GR" sz="2000" dirty="0">
                <a:latin typeface="Courier New" pitchFamily="49" charset="0"/>
                <a:cs typeface="Courier New" pitchFamily="49" charset="0"/>
              </a:rPr>
              <a:t>$Τμήμα ΗΛΓ &amp; ΗΛΚ</a:t>
            </a:r>
            <a:r>
              <a:rPr lang="el-GR" sz="2000" dirty="0" smtClean="0">
                <a:latin typeface="Courier New" pitchFamily="49" charset="0"/>
                <a:cs typeface="Courier New" pitchFamily="49" charset="0"/>
              </a:rPr>
              <a:t>$  </a:t>
            </a:r>
            <a:r>
              <a:rPr lang="el-GR" sz="2000" dirty="0" smtClean="0">
                <a:solidFill>
                  <a:srgbClr val="00B050"/>
                </a:solidFill>
                <a:latin typeface="Courier New" pitchFamily="49" charset="0"/>
                <a:cs typeface="Courier New" pitchFamily="49" charset="0"/>
              </a:rPr>
              <a:t># εμφανίζεται </a:t>
            </a:r>
            <a:r>
              <a:rPr lang="el-GR" sz="2000" dirty="0">
                <a:solidFill>
                  <a:srgbClr val="00B050"/>
                </a:solidFill>
                <a:latin typeface="Courier New" pitchFamily="49" charset="0"/>
                <a:cs typeface="Courier New" pitchFamily="49" charset="0"/>
              </a:rPr>
              <a:t>ολόκληρο το </a:t>
            </a:r>
            <a:r>
              <a:rPr lang="en-US" sz="2000" dirty="0">
                <a:solidFill>
                  <a:srgbClr val="00B050"/>
                </a:solidFill>
                <a:latin typeface="Courier New" pitchFamily="49" charset="0"/>
                <a:cs typeface="Courier New" pitchFamily="49" charset="0"/>
              </a:rPr>
              <a:t>string</a:t>
            </a:r>
            <a:r>
              <a:rPr lang="el-GR" sz="2000" dirty="0" smtClean="0">
                <a:solidFill>
                  <a:srgbClr val="00B050"/>
                </a:solidFill>
                <a:latin typeface="Courier New" pitchFamily="49" charset="0"/>
                <a:cs typeface="Courier New" pitchFamily="49" charset="0"/>
              </a:rPr>
              <a:t>.</a:t>
            </a:r>
            <a:endParaRPr lang="el-GR" sz="2000" dirty="0">
              <a:solidFill>
                <a:srgbClr val="00B050"/>
              </a:solidFill>
              <a:latin typeface="Courier New" pitchFamily="49" charset="0"/>
              <a:cs typeface="Courier New" pitchFamily="49" charset="0"/>
            </a:endParaRPr>
          </a:p>
          <a:p>
            <a:r>
              <a:rPr lang="el-GR" sz="1000" dirty="0">
                <a:latin typeface="Courier New" pitchFamily="49" charset="0"/>
                <a:cs typeface="Courier New" pitchFamily="49" charset="0"/>
              </a:rPr>
              <a:t> </a:t>
            </a:r>
          </a:p>
          <a:p>
            <a:r>
              <a:rPr lang="el-GR" sz="2000" dirty="0" smtClean="0">
                <a:latin typeface="Courier New" pitchFamily="49" charset="0"/>
                <a:cs typeface="Courier New" pitchFamily="49" charset="0"/>
              </a:rPr>
              <a:t>&gt;&gt;&gt; </a:t>
            </a:r>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 ('$%10</a:t>
            </a:r>
            <a:r>
              <a:rPr lang="en-US" sz="2000" dirty="0">
                <a:latin typeface="Courier New" pitchFamily="49" charset="0"/>
                <a:cs typeface="Courier New" pitchFamily="49" charset="0"/>
              </a:rPr>
              <a:t>s</a:t>
            </a:r>
            <a:r>
              <a:rPr lang="el-GR" sz="2000" dirty="0">
                <a:latin typeface="Courier New" pitchFamily="49" charset="0"/>
                <a:cs typeface="Courier New" pitchFamily="49" charset="0"/>
              </a:rPr>
              <a:t>$' %'Τμήμα ΗΛΓ &amp; ΗΛΚ')</a:t>
            </a:r>
          </a:p>
          <a:p>
            <a:r>
              <a:rPr lang="el-GR" sz="2000" dirty="0">
                <a:latin typeface="Courier New" pitchFamily="49" charset="0"/>
                <a:cs typeface="Courier New" pitchFamily="49" charset="0"/>
              </a:rPr>
              <a:t>$Τμήμα ΗΛΓ &amp; ΗΛΚ</a:t>
            </a:r>
            <a:r>
              <a:rPr lang="el-GR" sz="2000" dirty="0" smtClean="0">
                <a:latin typeface="Courier New" pitchFamily="49" charset="0"/>
                <a:cs typeface="Courier New" pitchFamily="49" charset="0"/>
              </a:rPr>
              <a:t>$ </a:t>
            </a:r>
            <a:r>
              <a:rPr lang="el-GR" sz="2000" dirty="0" smtClean="0">
                <a:solidFill>
                  <a:srgbClr val="00B050"/>
                </a:solidFill>
                <a:latin typeface="Courier New" pitchFamily="49" charset="0"/>
                <a:cs typeface="Courier New" pitchFamily="49" charset="0"/>
              </a:rPr>
              <a:t># εμφανίζεται </a:t>
            </a:r>
            <a:r>
              <a:rPr lang="el-GR" sz="2000" dirty="0">
                <a:solidFill>
                  <a:srgbClr val="00B050"/>
                </a:solidFill>
                <a:latin typeface="Courier New" pitchFamily="49" charset="0"/>
                <a:cs typeface="Courier New" pitchFamily="49" charset="0"/>
              </a:rPr>
              <a:t>ολόκληρο το </a:t>
            </a:r>
            <a:r>
              <a:rPr lang="en-US" sz="2000" dirty="0" smtClean="0">
                <a:solidFill>
                  <a:srgbClr val="00B050"/>
                </a:solidFill>
                <a:latin typeface="Courier New" pitchFamily="49" charset="0"/>
                <a:cs typeface="Courier New" pitchFamily="49" charset="0"/>
              </a:rPr>
              <a:t>string</a:t>
            </a:r>
            <a:r>
              <a:rPr lang="el-GR" sz="2000" dirty="0" smtClean="0">
                <a:solidFill>
                  <a:srgbClr val="00B050"/>
                </a:solidFill>
                <a:latin typeface="Courier New" pitchFamily="49" charset="0"/>
                <a:cs typeface="Courier New" pitchFamily="49" charset="0"/>
              </a:rPr>
              <a:t>, </a:t>
            </a:r>
            <a:r>
              <a:rPr lang="el-GR" sz="2000" dirty="0">
                <a:solidFill>
                  <a:srgbClr val="00B050"/>
                </a:solidFill>
                <a:latin typeface="Courier New" pitchFamily="49" charset="0"/>
                <a:cs typeface="Courier New" pitchFamily="49" charset="0"/>
              </a:rPr>
              <a:t>αν </a:t>
            </a:r>
            <a:r>
              <a:rPr lang="el-GR" sz="2000" dirty="0" smtClean="0">
                <a:solidFill>
                  <a:srgbClr val="00B050"/>
                </a:solidFill>
                <a:latin typeface="Courier New" pitchFamily="49" charset="0"/>
                <a:cs typeface="Courier New" pitchFamily="49" charset="0"/>
              </a:rPr>
              <a:t>πλάτος </a:t>
            </a:r>
            <a:r>
              <a:rPr lang="el-GR" sz="2000" dirty="0">
                <a:solidFill>
                  <a:srgbClr val="00B050"/>
                </a:solidFill>
                <a:latin typeface="Courier New" pitchFamily="49" charset="0"/>
                <a:cs typeface="Courier New" pitchFamily="49" charset="0"/>
              </a:rPr>
              <a:t>πεδίου </a:t>
            </a:r>
            <a:r>
              <a:rPr lang="el-GR" sz="2000" dirty="0" smtClean="0">
                <a:solidFill>
                  <a:srgbClr val="00B050"/>
                </a:solidFill>
                <a:latin typeface="Courier New" pitchFamily="49" charset="0"/>
                <a:cs typeface="Courier New" pitchFamily="49" charset="0"/>
              </a:rPr>
              <a:t>(10) &lt; μήκος </a:t>
            </a:r>
            <a:r>
              <a:rPr lang="el-GR" sz="2000" dirty="0">
                <a:solidFill>
                  <a:srgbClr val="00B050"/>
                </a:solidFill>
                <a:latin typeface="Courier New" pitchFamily="49" charset="0"/>
                <a:cs typeface="Courier New" pitchFamily="49" charset="0"/>
              </a:rPr>
              <a:t>του </a:t>
            </a:r>
            <a:r>
              <a:rPr lang="en-US" sz="2000" dirty="0" smtClean="0">
                <a:solidFill>
                  <a:srgbClr val="00B050"/>
                </a:solidFill>
                <a:latin typeface="Courier New" pitchFamily="49" charset="0"/>
                <a:cs typeface="Courier New" pitchFamily="49" charset="0"/>
              </a:rPr>
              <a:t>string</a:t>
            </a:r>
            <a:r>
              <a:rPr lang="el-GR" sz="2000" dirty="0" smtClean="0">
                <a:solidFill>
                  <a:srgbClr val="00B050"/>
                </a:solidFill>
                <a:latin typeface="Courier New" pitchFamily="49" charset="0"/>
                <a:cs typeface="Courier New" pitchFamily="49" charset="0"/>
              </a:rPr>
              <a:t>. </a:t>
            </a:r>
            <a:endParaRPr lang="el-GR" sz="2000" dirty="0">
              <a:solidFill>
                <a:srgbClr val="00B050"/>
              </a:solidFill>
              <a:latin typeface="Courier New" pitchFamily="49" charset="0"/>
              <a:cs typeface="Courier New" pitchFamily="49" charset="0"/>
            </a:endParaRPr>
          </a:p>
          <a:p>
            <a:r>
              <a:rPr lang="el-GR" sz="1000" dirty="0">
                <a:latin typeface="Courier New" pitchFamily="49" charset="0"/>
                <a:cs typeface="Courier New" pitchFamily="49" charset="0"/>
              </a:rPr>
              <a:t> </a:t>
            </a:r>
          </a:p>
          <a:p>
            <a:r>
              <a:rPr lang="el-GR" sz="2000" dirty="0" smtClean="0">
                <a:latin typeface="Courier New" pitchFamily="49" charset="0"/>
                <a:cs typeface="Courier New" pitchFamily="49" charset="0"/>
              </a:rPr>
              <a:t>&gt;&gt;&gt; </a:t>
            </a:r>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 ('$%.10$&amp;' %'Τμήμα ΗΛΓ &amp; ΗΛΚ')</a:t>
            </a:r>
          </a:p>
          <a:p>
            <a:r>
              <a:rPr lang="el-GR" sz="2000" dirty="0">
                <a:latin typeface="Courier New" pitchFamily="49" charset="0"/>
                <a:cs typeface="Courier New" pitchFamily="49" charset="0"/>
              </a:rPr>
              <a:t>$Τμήμα ΗΛΓ </a:t>
            </a:r>
            <a:r>
              <a:rPr lang="el-GR" sz="2000" dirty="0" smtClean="0">
                <a:latin typeface="Courier New" pitchFamily="49" charset="0"/>
                <a:cs typeface="Courier New" pitchFamily="49" charset="0"/>
              </a:rPr>
              <a:t>$</a:t>
            </a:r>
            <a:r>
              <a:rPr lang="en-US" sz="2000" dirty="0" smtClean="0">
                <a:latin typeface="Courier New" pitchFamily="49" charset="0"/>
                <a:cs typeface="Courier New" pitchFamily="49" charset="0"/>
              </a:rPr>
              <a:t> </a:t>
            </a:r>
            <a:r>
              <a:rPr lang="en-US" sz="2000" dirty="0" smtClean="0">
                <a:solidFill>
                  <a:srgbClr val="00B050"/>
                </a:solidFill>
                <a:latin typeface="Courier New" pitchFamily="49" charset="0"/>
                <a:cs typeface="Courier New" pitchFamily="49" charset="0"/>
              </a:rPr>
              <a:t># </a:t>
            </a:r>
            <a:r>
              <a:rPr lang="el-GR" sz="2000" dirty="0" smtClean="0">
                <a:solidFill>
                  <a:srgbClr val="00B050"/>
                </a:solidFill>
                <a:latin typeface="Courier New" pitchFamily="49" charset="0"/>
                <a:cs typeface="Courier New" pitchFamily="49" charset="0"/>
              </a:rPr>
              <a:t>εμφανίζει </a:t>
            </a:r>
            <a:r>
              <a:rPr lang="el-GR" sz="2000" dirty="0">
                <a:solidFill>
                  <a:srgbClr val="00B050"/>
                </a:solidFill>
                <a:latin typeface="Courier New" pitchFamily="49" charset="0"/>
                <a:cs typeface="Courier New" pitchFamily="49" charset="0"/>
              </a:rPr>
              <a:t>τους πρώτους 10 χαρακτήρες από το </a:t>
            </a:r>
            <a:r>
              <a:rPr lang="en-US" sz="2000" dirty="0" smtClean="0">
                <a:solidFill>
                  <a:srgbClr val="00B050"/>
                </a:solidFill>
                <a:latin typeface="Courier New" pitchFamily="49" charset="0"/>
                <a:cs typeface="Courier New" pitchFamily="49" charset="0"/>
              </a:rPr>
              <a:t>string </a:t>
            </a:r>
            <a:r>
              <a:rPr lang="el-GR" sz="2000" dirty="0" smtClean="0">
                <a:solidFill>
                  <a:srgbClr val="00B050"/>
                </a:solidFill>
                <a:latin typeface="Courier New" pitchFamily="49" charset="0"/>
                <a:cs typeface="Courier New" pitchFamily="49" charset="0"/>
              </a:rPr>
              <a:t> </a:t>
            </a:r>
            <a:r>
              <a:rPr lang="el-GR" sz="2000" dirty="0">
                <a:solidFill>
                  <a:srgbClr val="00B050"/>
                </a:solidFill>
                <a:latin typeface="Courier New" pitchFamily="49" charset="0"/>
                <a:cs typeface="Courier New" pitchFamily="49" charset="0"/>
              </a:rPr>
              <a:t>(αποκοπή), διότι χρησιμοποιείται η τελεία μετά το προσδιοριστή </a:t>
            </a:r>
            <a:r>
              <a:rPr lang="el-GR" sz="2000" dirty="0" smtClean="0">
                <a:solidFill>
                  <a:srgbClr val="00B050"/>
                </a:solidFill>
                <a:latin typeface="Courier New" pitchFamily="49" charset="0"/>
                <a:cs typeface="Courier New" pitchFamily="49" charset="0"/>
              </a:rPr>
              <a:t>%</a:t>
            </a:r>
            <a:endParaRPr lang="el-GR" sz="2000" dirty="0">
              <a:solidFill>
                <a:srgbClr val="00B050"/>
              </a:solidFill>
              <a:latin typeface="Courier New" pitchFamily="49" charset="0"/>
              <a:cs typeface="Courier New" pitchFamily="49" charset="0"/>
            </a:endParaRPr>
          </a:p>
          <a:p>
            <a:r>
              <a:rPr lang="el-GR" sz="1000" dirty="0">
                <a:latin typeface="Courier New" pitchFamily="49" charset="0"/>
                <a:cs typeface="Courier New" pitchFamily="49" charset="0"/>
              </a:rPr>
              <a:t> </a:t>
            </a:r>
          </a:p>
          <a:p>
            <a:r>
              <a:rPr lang="el-GR" sz="2000" dirty="0" smtClean="0">
                <a:latin typeface="Courier New" pitchFamily="49" charset="0"/>
                <a:cs typeface="Courier New" pitchFamily="49" charset="0"/>
              </a:rPr>
              <a:t>&gt;&gt;&gt; </a:t>
            </a:r>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 ('$%20</a:t>
            </a:r>
            <a:r>
              <a:rPr lang="en-US" sz="2000" dirty="0">
                <a:latin typeface="Courier New" pitchFamily="49" charset="0"/>
                <a:cs typeface="Courier New" pitchFamily="49" charset="0"/>
              </a:rPr>
              <a:t>s</a:t>
            </a:r>
            <a:r>
              <a:rPr lang="el-GR" sz="2000" dirty="0">
                <a:latin typeface="Courier New" pitchFamily="49" charset="0"/>
                <a:cs typeface="Courier New" pitchFamily="49" charset="0"/>
              </a:rPr>
              <a:t>$' %'Τμήμα ΗΛΓ &amp; ΗΛΚ')</a:t>
            </a:r>
          </a:p>
          <a:p>
            <a:r>
              <a:rPr lang="el-GR" sz="2000" dirty="0">
                <a:latin typeface="Courier New" pitchFamily="49" charset="0"/>
                <a:cs typeface="Courier New" pitchFamily="49" charset="0"/>
              </a:rPr>
              <a:t>$     Τμήμα ΗΛΓ &amp; ΗΛΚ</a:t>
            </a:r>
            <a:r>
              <a:rPr lang="el-GR" sz="2000" dirty="0" smtClean="0">
                <a:latin typeface="Courier New" pitchFamily="49" charset="0"/>
                <a:cs typeface="Courier New" pitchFamily="49" charset="0"/>
              </a:rPr>
              <a:t>$</a:t>
            </a:r>
            <a:r>
              <a:rPr lang="en-US" sz="2000" dirty="0" smtClean="0">
                <a:latin typeface="Courier New" pitchFamily="49" charset="0"/>
                <a:cs typeface="Courier New" pitchFamily="49" charset="0"/>
              </a:rPr>
              <a:t> </a:t>
            </a:r>
            <a:r>
              <a:rPr lang="en-US" sz="2000" dirty="0" smtClean="0">
                <a:solidFill>
                  <a:srgbClr val="00B050"/>
                </a:solidFill>
                <a:latin typeface="Courier New" pitchFamily="49" charset="0"/>
                <a:cs typeface="Courier New" pitchFamily="49" charset="0"/>
              </a:rPr>
              <a:t># </a:t>
            </a:r>
            <a:r>
              <a:rPr lang="el-GR" sz="2000" dirty="0" smtClean="0">
                <a:solidFill>
                  <a:srgbClr val="00B050"/>
                </a:solidFill>
                <a:latin typeface="Courier New" pitchFamily="49" charset="0"/>
                <a:cs typeface="Courier New" pitchFamily="49" charset="0"/>
              </a:rPr>
              <a:t>εμφανίζεται </a:t>
            </a:r>
            <a:r>
              <a:rPr lang="el-GR" sz="2000" dirty="0">
                <a:solidFill>
                  <a:srgbClr val="00B050"/>
                </a:solidFill>
                <a:latin typeface="Courier New" pitchFamily="49" charset="0"/>
                <a:cs typeface="Courier New" pitchFamily="49" charset="0"/>
              </a:rPr>
              <a:t>το </a:t>
            </a:r>
            <a:r>
              <a:rPr lang="en-US" sz="2000" dirty="0" smtClean="0">
                <a:solidFill>
                  <a:srgbClr val="00B050"/>
                </a:solidFill>
                <a:latin typeface="Courier New" pitchFamily="49" charset="0"/>
                <a:cs typeface="Courier New" pitchFamily="49" charset="0"/>
              </a:rPr>
              <a:t>string</a:t>
            </a:r>
            <a:r>
              <a:rPr lang="el-GR" sz="2000" dirty="0" smtClean="0">
                <a:solidFill>
                  <a:srgbClr val="00B050"/>
                </a:solidFill>
                <a:latin typeface="Courier New" pitchFamily="49" charset="0"/>
                <a:cs typeface="Courier New" pitchFamily="49" charset="0"/>
              </a:rPr>
              <a:t> </a:t>
            </a:r>
            <a:r>
              <a:rPr lang="el-GR" sz="2000" dirty="0">
                <a:solidFill>
                  <a:srgbClr val="00B050"/>
                </a:solidFill>
                <a:latin typeface="Courier New" pitchFamily="49" charset="0"/>
                <a:cs typeface="Courier New" pitchFamily="49" charset="0"/>
              </a:rPr>
              <a:t>με δεξιά στοίχιση όταν το πλάτος πεδίου (20) είναι μεγαλύτερο από το μήκος του </a:t>
            </a:r>
            <a:r>
              <a:rPr lang="en-US" sz="2000" dirty="0" smtClean="0">
                <a:solidFill>
                  <a:srgbClr val="00B050"/>
                </a:solidFill>
                <a:latin typeface="Courier New" pitchFamily="49" charset="0"/>
                <a:cs typeface="Courier New" pitchFamily="49" charset="0"/>
              </a:rPr>
              <a:t>string</a:t>
            </a:r>
            <a:r>
              <a:rPr lang="el-GR" sz="2000" dirty="0" smtClean="0">
                <a:solidFill>
                  <a:srgbClr val="00B050"/>
                </a:solidFill>
                <a:latin typeface="Courier New" pitchFamily="49" charset="0"/>
                <a:cs typeface="Courier New" pitchFamily="49" charset="0"/>
              </a:rPr>
              <a:t>.</a:t>
            </a:r>
            <a:endParaRPr lang="el-GR" sz="2000" dirty="0">
              <a:solidFill>
                <a:srgbClr val="00B050"/>
              </a:solidFill>
              <a:latin typeface="Courier New" pitchFamily="49" charset="0"/>
              <a:cs typeface="Courier New" pitchFamily="49" charset="0"/>
            </a:endParaRPr>
          </a:p>
          <a:p>
            <a:r>
              <a:rPr lang="el-GR" sz="1000" dirty="0">
                <a:latin typeface="Courier New" pitchFamily="49" charset="0"/>
                <a:cs typeface="Courier New" pitchFamily="49" charset="0"/>
              </a:rPr>
              <a:t> </a:t>
            </a:r>
          </a:p>
          <a:p>
            <a:r>
              <a:rPr lang="el-GR" sz="2000" dirty="0" smtClean="0">
                <a:latin typeface="Courier New" pitchFamily="49" charset="0"/>
                <a:cs typeface="Courier New" pitchFamily="49" charset="0"/>
              </a:rPr>
              <a:t>&gt;&gt;&gt; </a:t>
            </a:r>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 ('$%-20</a:t>
            </a:r>
            <a:r>
              <a:rPr lang="en-US" sz="2000" dirty="0">
                <a:latin typeface="Courier New" pitchFamily="49" charset="0"/>
                <a:cs typeface="Courier New" pitchFamily="49" charset="0"/>
              </a:rPr>
              <a:t>s</a:t>
            </a:r>
            <a:r>
              <a:rPr lang="el-GR" sz="2000" dirty="0">
                <a:latin typeface="Courier New" pitchFamily="49" charset="0"/>
                <a:cs typeface="Courier New" pitchFamily="49" charset="0"/>
              </a:rPr>
              <a:t>$' %'Τμήμα ΗΛΓ &amp; ΗΛΚ')</a:t>
            </a:r>
          </a:p>
          <a:p>
            <a:r>
              <a:rPr lang="el-GR" sz="2000" dirty="0">
                <a:latin typeface="Courier New" pitchFamily="49" charset="0"/>
                <a:cs typeface="Courier New" pitchFamily="49" charset="0"/>
              </a:rPr>
              <a:t>$Τμήμα ΗΛΓ &amp; ΗΛΚ     </a:t>
            </a:r>
            <a:r>
              <a:rPr lang="el-GR" sz="2000" dirty="0" smtClean="0">
                <a:latin typeface="Courier New" pitchFamily="49" charset="0"/>
                <a:cs typeface="Courier New" pitchFamily="49" charset="0"/>
              </a:rPr>
              <a:t>$</a:t>
            </a:r>
            <a:r>
              <a:rPr lang="en-US" sz="2000" dirty="0" smtClean="0">
                <a:latin typeface="Courier New" pitchFamily="49" charset="0"/>
                <a:cs typeface="Courier New" pitchFamily="49" charset="0"/>
              </a:rPr>
              <a:t> </a:t>
            </a:r>
            <a:r>
              <a:rPr lang="en-US" sz="2000" dirty="0" smtClean="0">
                <a:solidFill>
                  <a:srgbClr val="00B050"/>
                </a:solidFill>
                <a:latin typeface="Courier New" pitchFamily="49" charset="0"/>
                <a:cs typeface="Courier New" pitchFamily="49" charset="0"/>
              </a:rPr>
              <a:t>#</a:t>
            </a:r>
            <a:r>
              <a:rPr lang="el-GR" sz="2000" dirty="0" smtClean="0">
                <a:solidFill>
                  <a:srgbClr val="00B050"/>
                </a:solidFill>
                <a:latin typeface="Courier New" pitchFamily="49" charset="0"/>
                <a:cs typeface="Courier New" pitchFamily="49" charset="0"/>
              </a:rPr>
              <a:t> </a:t>
            </a:r>
            <a:r>
              <a:rPr lang="el-GR" sz="2000" dirty="0">
                <a:solidFill>
                  <a:srgbClr val="00B050"/>
                </a:solidFill>
                <a:latin typeface="Courier New" pitchFamily="49" charset="0"/>
                <a:cs typeface="Courier New" pitchFamily="49" charset="0"/>
              </a:rPr>
              <a:t>εμφανίζει το </a:t>
            </a:r>
            <a:r>
              <a:rPr lang="en-US" sz="2000" dirty="0" smtClean="0">
                <a:solidFill>
                  <a:srgbClr val="00B050"/>
                </a:solidFill>
                <a:latin typeface="Courier New" pitchFamily="49" charset="0"/>
                <a:cs typeface="Courier New" pitchFamily="49" charset="0"/>
              </a:rPr>
              <a:t>string</a:t>
            </a:r>
            <a:r>
              <a:rPr lang="el-GR" sz="2000" dirty="0" smtClean="0">
                <a:solidFill>
                  <a:srgbClr val="00B050"/>
                </a:solidFill>
                <a:latin typeface="Courier New" pitchFamily="49" charset="0"/>
                <a:cs typeface="Courier New" pitchFamily="49" charset="0"/>
              </a:rPr>
              <a:t> </a:t>
            </a:r>
            <a:r>
              <a:rPr lang="el-GR" sz="2000" dirty="0">
                <a:solidFill>
                  <a:srgbClr val="00B050"/>
                </a:solidFill>
                <a:latin typeface="Courier New" pitchFamily="49" charset="0"/>
                <a:cs typeface="Courier New" pitchFamily="49" charset="0"/>
              </a:rPr>
              <a:t>με αριστερή στοίχιση όταν το πλάτος πεδίου (20) </a:t>
            </a:r>
            <a:r>
              <a:rPr lang="en-US" sz="2000" dirty="0" smtClean="0">
                <a:solidFill>
                  <a:srgbClr val="00B050"/>
                </a:solidFill>
                <a:latin typeface="Courier New" pitchFamily="49" charset="0"/>
                <a:cs typeface="Courier New" pitchFamily="49" charset="0"/>
              </a:rPr>
              <a:t>&gt; </a:t>
            </a:r>
            <a:r>
              <a:rPr lang="el-GR" sz="2000" dirty="0" smtClean="0">
                <a:solidFill>
                  <a:srgbClr val="00B050"/>
                </a:solidFill>
                <a:latin typeface="Courier New" pitchFamily="49" charset="0"/>
                <a:cs typeface="Courier New" pitchFamily="49" charset="0"/>
              </a:rPr>
              <a:t>από </a:t>
            </a:r>
            <a:r>
              <a:rPr lang="el-GR" sz="2000" dirty="0">
                <a:solidFill>
                  <a:srgbClr val="00B050"/>
                </a:solidFill>
                <a:latin typeface="Courier New" pitchFamily="49" charset="0"/>
                <a:cs typeface="Courier New" pitchFamily="49" charset="0"/>
              </a:rPr>
              <a:t>το μήκος του </a:t>
            </a:r>
            <a:r>
              <a:rPr lang="en-US" sz="2000" dirty="0" smtClean="0">
                <a:solidFill>
                  <a:srgbClr val="00B050"/>
                </a:solidFill>
                <a:latin typeface="Courier New" pitchFamily="49" charset="0"/>
                <a:cs typeface="Courier New" pitchFamily="49" charset="0"/>
              </a:rPr>
              <a:t>string</a:t>
            </a:r>
            <a:r>
              <a:rPr lang="el-GR" sz="2000" dirty="0" smtClean="0">
                <a:solidFill>
                  <a:srgbClr val="00B050"/>
                </a:solidFill>
                <a:latin typeface="Courier New" pitchFamily="49" charset="0"/>
                <a:cs typeface="Courier New" pitchFamily="49" charset="0"/>
              </a:rPr>
              <a:t>.</a:t>
            </a:r>
            <a:endParaRPr lang="el-GR" dirty="0">
              <a:latin typeface="Courier New" pitchFamily="49" charset="0"/>
              <a:cs typeface="Courier New" pitchFamily="49" charset="0"/>
            </a:endParaRPr>
          </a:p>
        </p:txBody>
      </p:sp>
    </p:spTree>
    <p:extLst>
      <p:ext uri="{BB962C8B-B14F-4D97-AF65-F5344CB8AC3E}">
        <p14:creationId xmlns:p14="http://schemas.microsoft.com/office/powerpoint/2010/main" val="33568744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Arial" pitchFamily="34" charset="0"/>
              <a:cs typeface="Arial" pitchFamily="34" charset="0"/>
            </a:endParaRPr>
          </a:p>
        </p:txBody>
      </p:sp>
      <p:sp>
        <p:nvSpPr>
          <p:cNvPr id="5" name="Ορθογώνιο 4"/>
          <p:cNvSpPr/>
          <p:nvPr/>
        </p:nvSpPr>
        <p:spPr>
          <a:xfrm>
            <a:off x="4788024" y="0"/>
            <a:ext cx="2000869" cy="369332"/>
          </a:xfrm>
          <a:prstGeom prst="rect">
            <a:avLst/>
          </a:prstGeom>
        </p:spPr>
        <p:txBody>
          <a:bodyPr wrap="none">
            <a:spAutoFit/>
          </a:bodyPr>
          <a:lstStyle/>
          <a:p>
            <a:r>
              <a:rPr lang="el-GR"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Παραδείγματα</a:t>
            </a:r>
            <a:endParaRPr lang="el-GR" dirty="0"/>
          </a:p>
        </p:txBody>
      </p:sp>
      <p:sp>
        <p:nvSpPr>
          <p:cNvPr id="3" name="TextBox 2"/>
          <p:cNvSpPr txBox="1"/>
          <p:nvPr/>
        </p:nvSpPr>
        <p:spPr>
          <a:xfrm>
            <a:off x="524155" y="404813"/>
            <a:ext cx="8080095" cy="5416868"/>
          </a:xfrm>
          <a:prstGeom prst="rect">
            <a:avLst/>
          </a:prstGeom>
          <a:noFill/>
        </p:spPr>
        <p:txBody>
          <a:bodyPr wrap="square" rtlCol="0">
            <a:spAutoFit/>
          </a:bodyPr>
          <a:lstStyle/>
          <a:p>
            <a:r>
              <a:rPr lang="el-GR" dirty="0"/>
              <a:t> </a:t>
            </a:r>
          </a:p>
          <a:p>
            <a:r>
              <a:rPr lang="el-GR" sz="2000" dirty="0" smtClean="0"/>
              <a:t>Τα </a:t>
            </a:r>
            <a:r>
              <a:rPr lang="el-GR" sz="2000" dirty="0"/>
              <a:t>πλάτη πεδίων είναι πολύ χρήσιμα στην εκτύπωση αριθμητικών τιμών σε στήλες.</a:t>
            </a:r>
          </a:p>
          <a:p>
            <a:r>
              <a:rPr lang="el-GR" sz="2000" dirty="0"/>
              <a:t> </a:t>
            </a:r>
          </a:p>
          <a:p>
            <a:pPr>
              <a:spcAft>
                <a:spcPts val="600"/>
              </a:spcAft>
            </a:pPr>
            <a:r>
              <a:rPr lang="en-US" sz="2000" dirty="0" smtClean="0">
                <a:latin typeface="Courier New" pitchFamily="49" charset="0"/>
                <a:cs typeface="Courier New" pitchFamily="49" charset="0"/>
              </a:rPr>
              <a:t>&gt;&gt;&gt; </a:t>
            </a:r>
            <a:r>
              <a:rPr lang="en-US" sz="2000" dirty="0">
                <a:latin typeface="Courier New" pitchFamily="49" charset="0"/>
                <a:cs typeface="Courier New" pitchFamily="49" charset="0"/>
              </a:rPr>
              <a:t>x = 5.123</a:t>
            </a:r>
            <a:endParaRPr lang="el-GR" sz="2000" dirty="0">
              <a:latin typeface="Courier New" pitchFamily="49" charset="0"/>
              <a:cs typeface="Courier New" pitchFamily="49" charset="0"/>
            </a:endParaRPr>
          </a:p>
          <a:p>
            <a:pPr>
              <a:spcAft>
                <a:spcPts val="600"/>
              </a:spcAft>
            </a:pPr>
            <a:r>
              <a:rPr lang="en-US" sz="2000" dirty="0">
                <a:latin typeface="Courier New" pitchFamily="49" charset="0"/>
                <a:cs typeface="Courier New" pitchFamily="49" charset="0"/>
              </a:rPr>
              <a:t>&gt;&gt;&gt; y = 4.567</a:t>
            </a:r>
            <a:endParaRPr lang="el-GR" sz="2000" dirty="0">
              <a:latin typeface="Courier New" pitchFamily="49" charset="0"/>
              <a:cs typeface="Courier New" pitchFamily="49" charset="0"/>
            </a:endParaRPr>
          </a:p>
          <a:p>
            <a:pPr>
              <a:spcAft>
                <a:spcPts val="600"/>
              </a:spcAft>
            </a:pPr>
            <a:r>
              <a:rPr lang="en-US" sz="2000" dirty="0">
                <a:latin typeface="Courier New" pitchFamily="49" charset="0"/>
                <a:cs typeface="Courier New" pitchFamily="49" charset="0"/>
              </a:rPr>
              <a:t>&gt;&gt;&gt; print ('%.4f + %f = %.2f' %(x, y, </a:t>
            </a:r>
            <a:r>
              <a:rPr lang="en-US" sz="2000" dirty="0" err="1">
                <a:latin typeface="Courier New" pitchFamily="49" charset="0"/>
                <a:cs typeface="Courier New" pitchFamily="49" charset="0"/>
              </a:rPr>
              <a:t>x+y</a:t>
            </a:r>
            <a:r>
              <a:rPr lang="en-US" sz="2000" dirty="0">
                <a:latin typeface="Courier New" pitchFamily="49" charset="0"/>
                <a:cs typeface="Courier New" pitchFamily="49" charset="0"/>
              </a:rPr>
              <a:t>))</a:t>
            </a:r>
            <a:endParaRPr lang="el-GR" sz="2000" dirty="0">
              <a:latin typeface="Courier New" pitchFamily="49" charset="0"/>
              <a:cs typeface="Courier New" pitchFamily="49" charset="0"/>
            </a:endParaRPr>
          </a:p>
          <a:p>
            <a:pPr>
              <a:spcAft>
                <a:spcPts val="600"/>
              </a:spcAft>
            </a:pPr>
            <a:r>
              <a:rPr lang="el-GR" sz="2000" dirty="0">
                <a:latin typeface="Courier New" pitchFamily="49" charset="0"/>
                <a:cs typeface="Courier New" pitchFamily="49" charset="0"/>
              </a:rPr>
              <a:t>5.1230 + 4.567000 = 9.69</a:t>
            </a:r>
          </a:p>
          <a:p>
            <a:pPr>
              <a:spcAft>
                <a:spcPts val="600"/>
              </a:spcAft>
            </a:pPr>
            <a:r>
              <a:rPr lang="el-GR" sz="2000" dirty="0">
                <a:latin typeface="Courier New" pitchFamily="49" charset="0"/>
                <a:cs typeface="Courier New" pitchFamily="49" charset="0"/>
              </a:rPr>
              <a:t>&gt;&gt;&gt; </a:t>
            </a:r>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 ('Το άθροισμα %.4</a:t>
            </a:r>
            <a:r>
              <a:rPr lang="en-US" sz="2000" dirty="0">
                <a:latin typeface="Courier New" pitchFamily="49" charset="0"/>
                <a:cs typeface="Courier New" pitchFamily="49" charset="0"/>
              </a:rPr>
              <a:t>f</a:t>
            </a:r>
            <a:r>
              <a:rPr lang="el-GR" sz="2000" dirty="0">
                <a:latin typeface="Courier New" pitchFamily="49" charset="0"/>
                <a:cs typeface="Courier New" pitchFamily="49" charset="0"/>
              </a:rPr>
              <a:t> με %</a:t>
            </a:r>
            <a:r>
              <a:rPr lang="en-US" sz="2000" dirty="0">
                <a:latin typeface="Courier New" pitchFamily="49" charset="0"/>
                <a:cs typeface="Courier New" pitchFamily="49" charset="0"/>
              </a:rPr>
              <a:t>f</a:t>
            </a:r>
            <a:r>
              <a:rPr lang="el-GR" sz="2000" dirty="0">
                <a:latin typeface="Courier New" pitchFamily="49" charset="0"/>
                <a:cs typeface="Courier New" pitchFamily="49" charset="0"/>
              </a:rPr>
              <a:t> ισούται με %.2</a:t>
            </a:r>
            <a:r>
              <a:rPr lang="en-US" sz="2000" dirty="0">
                <a:latin typeface="Courier New" pitchFamily="49" charset="0"/>
                <a:cs typeface="Courier New" pitchFamily="49" charset="0"/>
              </a:rPr>
              <a:t>f</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x</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y</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x</a:t>
            </a:r>
            <a:r>
              <a:rPr lang="el-GR" sz="2000" dirty="0">
                <a:latin typeface="Courier New" pitchFamily="49" charset="0"/>
                <a:cs typeface="Courier New" pitchFamily="49" charset="0"/>
              </a:rPr>
              <a:t>+</a:t>
            </a:r>
            <a:r>
              <a:rPr lang="en-US" sz="2000" dirty="0">
                <a:latin typeface="Courier New" pitchFamily="49" charset="0"/>
                <a:cs typeface="Courier New" pitchFamily="49" charset="0"/>
              </a:rPr>
              <a:t>y</a:t>
            </a:r>
            <a:r>
              <a:rPr lang="el-GR" sz="2000" dirty="0" smtClean="0">
                <a:latin typeface="Courier New" pitchFamily="49" charset="0"/>
                <a:cs typeface="Courier New" pitchFamily="49" charset="0"/>
              </a:rPr>
              <a:t>)) </a:t>
            </a:r>
          </a:p>
          <a:p>
            <a:pPr>
              <a:spcAft>
                <a:spcPts val="600"/>
              </a:spcAft>
            </a:pPr>
            <a:r>
              <a:rPr lang="el-GR" sz="2000" dirty="0" smtClean="0">
                <a:latin typeface="Courier New" pitchFamily="49" charset="0"/>
                <a:cs typeface="Courier New" pitchFamily="49" charset="0"/>
              </a:rPr>
              <a:t>Το </a:t>
            </a:r>
            <a:r>
              <a:rPr lang="el-GR" sz="2000" dirty="0">
                <a:latin typeface="Courier New" pitchFamily="49" charset="0"/>
                <a:cs typeface="Courier New" pitchFamily="49" charset="0"/>
              </a:rPr>
              <a:t>άθροισμα 5.1230 με 4.567000 ισούται με 9.69</a:t>
            </a:r>
            <a:r>
              <a:rPr lang="el-GR" sz="2000" dirty="0">
                <a:solidFill>
                  <a:srgbClr val="00B050"/>
                </a:solidFill>
                <a:latin typeface="Courier New" pitchFamily="49" charset="0"/>
                <a:cs typeface="Courier New" pitchFamily="49" charset="0"/>
              </a:rPr>
              <a:t> </a:t>
            </a:r>
            <a:r>
              <a:rPr lang="en-US" sz="2000" dirty="0" smtClean="0">
                <a:solidFill>
                  <a:srgbClr val="00B050"/>
                </a:solidFill>
                <a:latin typeface="Courier New" pitchFamily="49" charset="0"/>
                <a:cs typeface="Courier New" pitchFamily="49" charset="0"/>
              </a:rPr>
              <a:t> # </a:t>
            </a:r>
            <a:r>
              <a:rPr lang="el-GR" sz="2000" dirty="0" smtClean="0">
                <a:solidFill>
                  <a:srgbClr val="00B050"/>
                </a:solidFill>
                <a:latin typeface="Courier New" pitchFamily="49" charset="0"/>
                <a:cs typeface="Courier New" pitchFamily="49" charset="0"/>
              </a:rPr>
              <a:t>εμφανίζονται </a:t>
            </a:r>
            <a:r>
              <a:rPr lang="el-GR" sz="2000" dirty="0">
                <a:solidFill>
                  <a:srgbClr val="00B050"/>
                </a:solidFill>
                <a:latin typeface="Courier New" pitchFamily="49" charset="0"/>
                <a:cs typeface="Courier New" pitchFamily="49" charset="0"/>
              </a:rPr>
              <a:t>δύο ή περισσότερες τιμές με προσδιοριστές μορφοποίησης, οι τιμές αυτές χωρίζονται με κόμμα και τοποθετούνται μέσα σε παρένθεση στην οποία προηγείται ο προσδιοριστής %. </a:t>
            </a:r>
          </a:p>
          <a:p>
            <a:endParaRPr lang="el-GR" dirty="0"/>
          </a:p>
        </p:txBody>
      </p:sp>
    </p:spTree>
    <p:extLst>
      <p:ext uri="{BB962C8B-B14F-4D97-AF65-F5344CB8AC3E}">
        <p14:creationId xmlns:p14="http://schemas.microsoft.com/office/powerpoint/2010/main" val="34853329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TextBox 2"/>
          <p:cNvSpPr txBox="1"/>
          <p:nvPr/>
        </p:nvSpPr>
        <p:spPr>
          <a:xfrm>
            <a:off x="683568" y="548680"/>
            <a:ext cx="7920682" cy="5478423"/>
          </a:xfrm>
          <a:prstGeom prst="rect">
            <a:avLst/>
          </a:prstGeom>
          <a:noFill/>
        </p:spPr>
        <p:txBody>
          <a:bodyPr wrap="square" rtlCol="0">
            <a:spAutoFit/>
          </a:bodyPr>
          <a:lstStyle/>
          <a:p>
            <a:pPr>
              <a:spcAft>
                <a:spcPts val="600"/>
              </a:spcAft>
            </a:pPr>
            <a:r>
              <a:rPr lang="el-GR" sz="2000" b="1" dirty="0" smtClean="0"/>
              <a:t>Με </a:t>
            </a:r>
            <a:r>
              <a:rPr lang="el-GR" sz="2000" b="1" dirty="0"/>
              <a:t>χρήση της μεθόδου </a:t>
            </a:r>
            <a:r>
              <a:rPr lang="en-US" sz="2000" b="1" dirty="0"/>
              <a:t>format</a:t>
            </a:r>
            <a:r>
              <a:rPr lang="el-GR" sz="2000" b="1" dirty="0"/>
              <a:t>().</a:t>
            </a:r>
            <a:r>
              <a:rPr lang="el-GR" sz="2000" dirty="0"/>
              <a:t> Η χρήση της μεθόδου </a:t>
            </a:r>
            <a:r>
              <a:rPr lang="en-US" sz="2000" dirty="0"/>
              <a:t>format</a:t>
            </a:r>
            <a:r>
              <a:rPr lang="el-GR" sz="2000" dirty="0"/>
              <a:t>() έχει περισσότερες δυνατότητες σε σχέση με τη χρήση των προσδιοριστών μορφοποίησης.</a:t>
            </a:r>
          </a:p>
          <a:p>
            <a:pPr>
              <a:spcAft>
                <a:spcPts val="600"/>
              </a:spcAft>
            </a:pPr>
            <a:r>
              <a:rPr lang="el-GR" sz="2000" dirty="0"/>
              <a:t>Η εφαρμογή της μεθόδου </a:t>
            </a:r>
            <a:r>
              <a:rPr lang="en-US" sz="2000" dirty="0"/>
              <a:t>format</a:t>
            </a:r>
            <a:r>
              <a:rPr lang="el-GR" sz="2000" dirty="0"/>
              <a:t>() σε ένα αντικειμένου τύπου </a:t>
            </a:r>
            <a:r>
              <a:rPr lang="en-US" sz="2000" dirty="0"/>
              <a:t>string</a:t>
            </a:r>
            <a:r>
              <a:rPr lang="el-GR" sz="2000" dirty="0"/>
              <a:t> προβλέπει την ύπαρξη ‘’πεδίων αντικατάστασης’’ </a:t>
            </a:r>
            <a:r>
              <a:rPr lang="el-GR" sz="2000" dirty="0" smtClean="0"/>
              <a:t> που </a:t>
            </a:r>
            <a:r>
              <a:rPr lang="el-GR" sz="2000" dirty="0"/>
              <a:t>προσδιορίζονται επειδή είναι τοποθετημένα μέσα σε άγκιστρα ({ }). </a:t>
            </a:r>
            <a:endParaRPr lang="el-GR" sz="2000" dirty="0" smtClean="0"/>
          </a:p>
          <a:p>
            <a:pPr>
              <a:spcAft>
                <a:spcPts val="600"/>
              </a:spcAft>
            </a:pPr>
            <a:r>
              <a:rPr lang="el-GR" sz="2000" dirty="0" smtClean="0"/>
              <a:t>Οτιδήποτε </a:t>
            </a:r>
            <a:r>
              <a:rPr lang="el-GR" sz="2000" dirty="0"/>
              <a:t>βρίσκεται εκτός αγκίστρων θεωρείται </a:t>
            </a:r>
            <a:r>
              <a:rPr lang="en-US" sz="2000" dirty="0"/>
              <a:t>string</a:t>
            </a:r>
            <a:r>
              <a:rPr lang="el-GR" sz="2000" dirty="0" smtClean="0"/>
              <a:t>. </a:t>
            </a:r>
          </a:p>
          <a:p>
            <a:pPr>
              <a:spcAft>
                <a:spcPts val="600"/>
              </a:spcAft>
            </a:pPr>
            <a:r>
              <a:rPr lang="el-GR" sz="2000" dirty="0" smtClean="0"/>
              <a:t>Κάθε </a:t>
            </a:r>
            <a:r>
              <a:rPr lang="el-GR" sz="2000" dirty="0"/>
              <a:t>πεδίο αντικατάστασης προβλέπεται να υπάρχει ο δείκτης θέσης του προς μορφοποίηση ορίσματος ή το όνομά του. </a:t>
            </a:r>
            <a:endParaRPr lang="el-GR" sz="2000" dirty="0" smtClean="0"/>
          </a:p>
          <a:p>
            <a:pPr>
              <a:spcAft>
                <a:spcPts val="600"/>
              </a:spcAft>
            </a:pPr>
            <a:r>
              <a:rPr lang="el-GR" sz="2000" dirty="0" smtClean="0"/>
              <a:t>Η </a:t>
            </a:r>
            <a:r>
              <a:rPr lang="el-GR" sz="2000" dirty="0"/>
              <a:t>μέθοδος επιστρέφει ένα αντίγραφο του </a:t>
            </a:r>
            <a:r>
              <a:rPr lang="en-US" sz="2000" dirty="0"/>
              <a:t>string</a:t>
            </a:r>
            <a:r>
              <a:rPr lang="el-GR" sz="2000" dirty="0" smtClean="0"/>
              <a:t>, </a:t>
            </a:r>
            <a:r>
              <a:rPr lang="el-GR" sz="2000" dirty="0"/>
              <a:t>όπου τα πεδία έχουν αντικατασταθεί με τις αντίστοιχες τιμές των ορισμάτων της. </a:t>
            </a:r>
            <a:endParaRPr lang="el-GR" sz="2000" dirty="0" smtClean="0"/>
          </a:p>
          <a:p>
            <a:pPr>
              <a:spcAft>
                <a:spcPts val="600"/>
              </a:spcAft>
            </a:pPr>
            <a:r>
              <a:rPr lang="el-GR" sz="2000" dirty="0" smtClean="0"/>
              <a:t>Η </a:t>
            </a:r>
            <a:r>
              <a:rPr lang="el-GR" sz="2000" dirty="0"/>
              <a:t>σύνταξη όσον αφορά τους προσδιοριστές μορφοποίησης έχει κάποιες ομοιότητες με αυτά που μάθαμε, αφού χρησιμοποιεί το σύμβολο : αντί του %. </a:t>
            </a:r>
            <a:endParaRPr lang="el-GR" sz="2000" dirty="0" smtClean="0"/>
          </a:p>
          <a:p>
            <a:pPr>
              <a:spcAft>
                <a:spcPts val="600"/>
              </a:spcAft>
            </a:pPr>
            <a:r>
              <a:rPr lang="el-GR" sz="2000" dirty="0"/>
              <a:t>Η μέθοδος </a:t>
            </a:r>
            <a:r>
              <a:rPr lang="en-US" sz="2000" dirty="0"/>
              <a:t>format</a:t>
            </a:r>
            <a:r>
              <a:rPr lang="el-GR" sz="2000" dirty="0"/>
              <a:t>() μπορεί να εφαρμοστεί μόνη της ή ως όρισμα της συνάρτησης </a:t>
            </a:r>
            <a:r>
              <a:rPr lang="en-US" sz="2000" dirty="0"/>
              <a:t>print</a:t>
            </a:r>
            <a:r>
              <a:rPr lang="el-GR" sz="2000" dirty="0"/>
              <a:t>().</a:t>
            </a:r>
          </a:p>
        </p:txBody>
      </p:sp>
      <p:sp>
        <p:nvSpPr>
          <p:cNvPr id="2" name="Ορθογώνιο 1"/>
          <p:cNvSpPr/>
          <p:nvPr/>
        </p:nvSpPr>
        <p:spPr>
          <a:xfrm>
            <a:off x="4731611" y="0"/>
            <a:ext cx="3384376" cy="400110"/>
          </a:xfrm>
          <a:prstGeom prst="rect">
            <a:avLst/>
          </a:prstGeom>
        </p:spPr>
        <p:txBody>
          <a:bodyPr wrap="square">
            <a:spAutoFit/>
          </a:bodyPr>
          <a:lstStyle/>
          <a:p>
            <a:pPr lvl="0"/>
            <a:r>
              <a:rPr lang="el-GR" sz="2000" b="1" dirty="0">
                <a:solidFill>
                  <a:srgbClr val="9ADD15"/>
                </a:solidFill>
                <a:latin typeface="Verdana" pitchFamily="34" charset="0"/>
                <a:ea typeface="Verdana" pitchFamily="34" charset="0"/>
                <a:cs typeface="Verdana" pitchFamily="34" charset="0"/>
              </a:rPr>
              <a:t>Η συνάρτηση </a:t>
            </a:r>
            <a:r>
              <a:rPr lang="en-US" sz="2000" b="1" dirty="0">
                <a:solidFill>
                  <a:srgbClr val="9ADD15"/>
                </a:solidFill>
                <a:latin typeface="Verdana" pitchFamily="34" charset="0"/>
                <a:ea typeface="Verdana" pitchFamily="34" charset="0"/>
                <a:cs typeface="Verdana" pitchFamily="34" charset="0"/>
              </a:rPr>
              <a:t>print</a:t>
            </a:r>
            <a:r>
              <a:rPr lang="el-GR" sz="2000" b="1" dirty="0">
                <a:solidFill>
                  <a:srgbClr val="9ADD15"/>
                </a:solidFill>
                <a:latin typeface="Verdana" pitchFamily="34" charset="0"/>
                <a:ea typeface="Verdana" pitchFamily="34" charset="0"/>
                <a:cs typeface="Verdana" pitchFamily="34" charset="0"/>
              </a:rPr>
              <a:t>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Arial" pitchFamily="34" charset="0"/>
              <a:cs typeface="Arial" pitchFamily="34" charset="0"/>
            </a:endParaRPr>
          </a:p>
        </p:txBody>
      </p:sp>
      <p:sp>
        <p:nvSpPr>
          <p:cNvPr id="5" name="Ορθογώνιο 4"/>
          <p:cNvSpPr/>
          <p:nvPr/>
        </p:nvSpPr>
        <p:spPr>
          <a:xfrm>
            <a:off x="4788024" y="0"/>
            <a:ext cx="2000869" cy="369332"/>
          </a:xfrm>
          <a:prstGeom prst="rect">
            <a:avLst/>
          </a:prstGeom>
        </p:spPr>
        <p:txBody>
          <a:bodyPr wrap="none">
            <a:spAutoFit/>
          </a:bodyPr>
          <a:lstStyle/>
          <a:p>
            <a:r>
              <a:rPr lang="el-GR"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Παραδείγματα</a:t>
            </a:r>
            <a:endParaRPr lang="el-GR" dirty="0"/>
          </a:p>
        </p:txBody>
      </p:sp>
      <p:sp>
        <p:nvSpPr>
          <p:cNvPr id="2" name="TextBox 1"/>
          <p:cNvSpPr txBox="1"/>
          <p:nvPr/>
        </p:nvSpPr>
        <p:spPr>
          <a:xfrm>
            <a:off x="539750" y="407583"/>
            <a:ext cx="8064500" cy="5940088"/>
          </a:xfrm>
          <a:prstGeom prst="rect">
            <a:avLst/>
          </a:prstGeom>
          <a:noFill/>
        </p:spPr>
        <p:txBody>
          <a:bodyPr wrap="square" rtlCol="0">
            <a:spAutoFit/>
          </a:bodyPr>
          <a:lstStyle/>
          <a:p>
            <a:r>
              <a:rPr lang="el-GR" sz="2000" dirty="0" smtClean="0">
                <a:latin typeface="Courier New" pitchFamily="49" charset="0"/>
                <a:cs typeface="Courier New" pitchFamily="49" charset="0"/>
              </a:rPr>
              <a:t>&gt;&gt;&gt; </a:t>
            </a:r>
            <a:r>
              <a:rPr lang="el-GR" sz="2000" dirty="0">
                <a:latin typeface="Courier New" pitchFamily="49" charset="0"/>
                <a:cs typeface="Courier New" pitchFamily="49" charset="0"/>
              </a:rPr>
              <a:t>'{}, {}, {}' .</a:t>
            </a:r>
            <a:r>
              <a:rPr lang="en-US" sz="2000" dirty="0">
                <a:latin typeface="Courier New" pitchFamily="49" charset="0"/>
                <a:cs typeface="Courier New" pitchFamily="49" charset="0"/>
              </a:rPr>
              <a:t>format</a:t>
            </a:r>
            <a:r>
              <a:rPr lang="el-GR" sz="2000" dirty="0">
                <a:latin typeface="Courier New" pitchFamily="49" charset="0"/>
                <a:cs typeface="Courier New" pitchFamily="49" charset="0"/>
              </a:rPr>
              <a:t> ('</a:t>
            </a:r>
            <a:r>
              <a:rPr lang="en-US" sz="2000" dirty="0" err="1">
                <a:latin typeface="Courier New" pitchFamily="49" charset="0"/>
                <a:cs typeface="Courier New" pitchFamily="49" charset="0"/>
              </a:rPr>
              <a:t>abc</a:t>
            </a:r>
            <a:r>
              <a:rPr lang="el-GR" sz="2000" dirty="0">
                <a:latin typeface="Courier New" pitchFamily="49" charset="0"/>
                <a:cs typeface="Courier New" pitchFamily="49" charset="0"/>
              </a:rPr>
              <a:t>', '</a:t>
            </a:r>
            <a:r>
              <a:rPr lang="en-US" sz="2000" dirty="0" err="1">
                <a:latin typeface="Courier New" pitchFamily="49" charset="0"/>
                <a:cs typeface="Courier New" pitchFamily="49" charset="0"/>
              </a:rPr>
              <a:t>ef</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g</a:t>
            </a:r>
            <a:r>
              <a:rPr lang="el-GR" sz="2000" dirty="0">
                <a:latin typeface="Courier New" pitchFamily="49" charset="0"/>
                <a:cs typeface="Courier New" pitchFamily="49" charset="0"/>
              </a:rPr>
              <a:t>')</a:t>
            </a:r>
          </a:p>
          <a:p>
            <a:r>
              <a:rPr lang="el-GR" sz="2000" dirty="0">
                <a:latin typeface="Courier New" pitchFamily="49" charset="0"/>
                <a:cs typeface="Courier New" pitchFamily="49" charset="0"/>
              </a:rPr>
              <a:t>'</a:t>
            </a:r>
            <a:r>
              <a:rPr lang="en-US" sz="2000" dirty="0" err="1">
                <a:latin typeface="Courier New" pitchFamily="49" charset="0"/>
                <a:cs typeface="Courier New" pitchFamily="49" charset="0"/>
              </a:rPr>
              <a:t>abc</a:t>
            </a:r>
            <a:r>
              <a:rPr lang="el-GR" sz="2000" dirty="0">
                <a:latin typeface="Courier New" pitchFamily="49" charset="0"/>
                <a:cs typeface="Courier New" pitchFamily="49" charset="0"/>
              </a:rPr>
              <a:t>, </a:t>
            </a:r>
            <a:r>
              <a:rPr lang="en-US" sz="2000" dirty="0" err="1">
                <a:latin typeface="Courier New" pitchFamily="49" charset="0"/>
                <a:cs typeface="Courier New" pitchFamily="49" charset="0"/>
              </a:rPr>
              <a:t>ef</a:t>
            </a:r>
            <a:r>
              <a:rPr lang="el-GR" sz="2000" dirty="0">
                <a:latin typeface="Courier New" pitchFamily="49" charset="0"/>
                <a:cs typeface="Courier New" pitchFamily="49" charset="0"/>
              </a:rPr>
              <a:t>, </a:t>
            </a:r>
            <a:r>
              <a:rPr lang="en-US" sz="2000" dirty="0" smtClean="0">
                <a:latin typeface="Courier New" pitchFamily="49" charset="0"/>
                <a:cs typeface="Courier New" pitchFamily="49" charset="0"/>
              </a:rPr>
              <a:t>g</a:t>
            </a:r>
            <a:r>
              <a:rPr lang="el-GR" sz="2000" dirty="0" smtClean="0">
                <a:latin typeface="Courier New" pitchFamily="49" charset="0"/>
                <a:cs typeface="Courier New" pitchFamily="49" charset="0"/>
              </a:rPr>
              <a:t>‘     </a:t>
            </a:r>
            <a:r>
              <a:rPr lang="el-GR" sz="2000" dirty="0" smtClean="0">
                <a:solidFill>
                  <a:srgbClr val="00B050"/>
                </a:solidFill>
                <a:latin typeface="Courier New" pitchFamily="49" charset="0"/>
                <a:cs typeface="Courier New" pitchFamily="49" charset="0"/>
              </a:rPr>
              <a:t># Δεν </a:t>
            </a:r>
            <a:r>
              <a:rPr lang="el-GR" sz="2000" dirty="0">
                <a:solidFill>
                  <a:srgbClr val="00B050"/>
                </a:solidFill>
                <a:latin typeface="Courier New" pitchFamily="49" charset="0"/>
                <a:cs typeface="Courier New" pitchFamily="49" charset="0"/>
              </a:rPr>
              <a:t>τοποθετήθηκαν οι αριθμοί της θέσης του ορίσματος, </a:t>
            </a:r>
            <a:r>
              <a:rPr lang="el-GR" sz="2000" dirty="0" smtClean="0">
                <a:solidFill>
                  <a:srgbClr val="00B050"/>
                </a:solidFill>
                <a:latin typeface="Courier New" pitchFamily="49" charset="0"/>
                <a:cs typeface="Courier New" pitchFamily="49" charset="0"/>
              </a:rPr>
              <a:t>το 1ο </a:t>
            </a:r>
            <a:r>
              <a:rPr lang="el-GR" sz="2000" dirty="0">
                <a:solidFill>
                  <a:srgbClr val="00B050"/>
                </a:solidFill>
                <a:latin typeface="Courier New" pitchFamily="49" charset="0"/>
                <a:cs typeface="Courier New" pitchFamily="49" charset="0"/>
              </a:rPr>
              <a:t>όρισμα ‘</a:t>
            </a:r>
            <a:r>
              <a:rPr lang="en-US" sz="2000" dirty="0" err="1">
                <a:solidFill>
                  <a:srgbClr val="00B050"/>
                </a:solidFill>
                <a:latin typeface="Courier New" pitchFamily="49" charset="0"/>
                <a:cs typeface="Courier New" pitchFamily="49" charset="0"/>
              </a:rPr>
              <a:t>abc</a:t>
            </a:r>
            <a:r>
              <a:rPr lang="el-GR" sz="2000" dirty="0">
                <a:solidFill>
                  <a:srgbClr val="00B050"/>
                </a:solidFill>
                <a:latin typeface="Courier New" pitchFamily="49" charset="0"/>
                <a:cs typeface="Courier New" pitchFamily="49" charset="0"/>
              </a:rPr>
              <a:t>’ αντιγράφηκε στη θέση του </a:t>
            </a:r>
            <a:r>
              <a:rPr lang="el-GR" sz="2000" dirty="0" smtClean="0">
                <a:solidFill>
                  <a:srgbClr val="00B050"/>
                </a:solidFill>
                <a:latin typeface="Courier New" pitchFamily="49" charset="0"/>
                <a:cs typeface="Courier New" pitchFamily="49" charset="0"/>
              </a:rPr>
              <a:t>1ου </a:t>
            </a:r>
            <a:r>
              <a:rPr lang="el-GR" sz="2000" dirty="0">
                <a:solidFill>
                  <a:srgbClr val="00B050"/>
                </a:solidFill>
                <a:latin typeface="Courier New" pitchFamily="49" charset="0"/>
                <a:cs typeface="Courier New" pitchFamily="49" charset="0"/>
              </a:rPr>
              <a:t>πεδίου, το </a:t>
            </a:r>
            <a:r>
              <a:rPr lang="el-GR" sz="2000" dirty="0" smtClean="0">
                <a:solidFill>
                  <a:srgbClr val="00B050"/>
                </a:solidFill>
                <a:latin typeface="Courier New" pitchFamily="49" charset="0"/>
                <a:cs typeface="Courier New" pitchFamily="49" charset="0"/>
              </a:rPr>
              <a:t>2ο </a:t>
            </a:r>
            <a:r>
              <a:rPr lang="el-GR" sz="2000" dirty="0">
                <a:solidFill>
                  <a:srgbClr val="00B050"/>
                </a:solidFill>
                <a:latin typeface="Courier New" pitchFamily="49" charset="0"/>
                <a:cs typeface="Courier New" pitchFamily="49" charset="0"/>
              </a:rPr>
              <a:t>όρισμα ‘</a:t>
            </a:r>
            <a:r>
              <a:rPr lang="en-US" sz="2000" dirty="0" err="1">
                <a:solidFill>
                  <a:srgbClr val="00B050"/>
                </a:solidFill>
                <a:latin typeface="Courier New" pitchFamily="49" charset="0"/>
                <a:cs typeface="Courier New" pitchFamily="49" charset="0"/>
              </a:rPr>
              <a:t>ef</a:t>
            </a:r>
            <a:r>
              <a:rPr lang="el-GR" sz="2000" dirty="0">
                <a:solidFill>
                  <a:srgbClr val="00B050"/>
                </a:solidFill>
                <a:latin typeface="Courier New" pitchFamily="49" charset="0"/>
                <a:cs typeface="Courier New" pitchFamily="49" charset="0"/>
              </a:rPr>
              <a:t>’ στη θέση του </a:t>
            </a:r>
            <a:r>
              <a:rPr lang="el-GR" sz="2000" dirty="0" smtClean="0">
                <a:solidFill>
                  <a:srgbClr val="00B050"/>
                </a:solidFill>
                <a:latin typeface="Courier New" pitchFamily="49" charset="0"/>
                <a:cs typeface="Courier New" pitchFamily="49" charset="0"/>
              </a:rPr>
              <a:t>2ου πεδίου, </a:t>
            </a:r>
            <a:r>
              <a:rPr lang="el-GR" sz="2000" dirty="0">
                <a:solidFill>
                  <a:srgbClr val="00B050"/>
                </a:solidFill>
                <a:latin typeface="Courier New" pitchFamily="49" charset="0"/>
                <a:cs typeface="Courier New" pitchFamily="49" charset="0"/>
              </a:rPr>
              <a:t>το </a:t>
            </a:r>
            <a:r>
              <a:rPr lang="el-GR" sz="2000" dirty="0" smtClean="0">
                <a:solidFill>
                  <a:srgbClr val="00B050"/>
                </a:solidFill>
                <a:latin typeface="Courier New" pitchFamily="49" charset="0"/>
                <a:cs typeface="Courier New" pitchFamily="49" charset="0"/>
              </a:rPr>
              <a:t>3ο </a:t>
            </a:r>
            <a:r>
              <a:rPr lang="el-GR" sz="2000" dirty="0">
                <a:solidFill>
                  <a:srgbClr val="00B050"/>
                </a:solidFill>
                <a:latin typeface="Courier New" pitchFamily="49" charset="0"/>
                <a:cs typeface="Courier New" pitchFamily="49" charset="0"/>
              </a:rPr>
              <a:t>όρισμα ‘</a:t>
            </a:r>
            <a:r>
              <a:rPr lang="en-US" sz="2000" dirty="0">
                <a:solidFill>
                  <a:srgbClr val="00B050"/>
                </a:solidFill>
                <a:latin typeface="Courier New" pitchFamily="49" charset="0"/>
                <a:cs typeface="Courier New" pitchFamily="49" charset="0"/>
              </a:rPr>
              <a:t>g</a:t>
            </a:r>
            <a:r>
              <a:rPr lang="el-GR" sz="2000" dirty="0">
                <a:solidFill>
                  <a:srgbClr val="00B050"/>
                </a:solidFill>
                <a:latin typeface="Courier New" pitchFamily="49" charset="0"/>
                <a:cs typeface="Courier New" pitchFamily="49" charset="0"/>
              </a:rPr>
              <a:t>’ στη θέση του </a:t>
            </a:r>
            <a:r>
              <a:rPr lang="el-GR" sz="2000" dirty="0" smtClean="0">
                <a:solidFill>
                  <a:srgbClr val="00B050"/>
                </a:solidFill>
                <a:latin typeface="Courier New" pitchFamily="49" charset="0"/>
                <a:cs typeface="Courier New" pitchFamily="49" charset="0"/>
              </a:rPr>
              <a:t>3ου</a:t>
            </a:r>
            <a:endParaRPr lang="el-GR" sz="2000" dirty="0">
              <a:solidFill>
                <a:srgbClr val="00B050"/>
              </a:solidFill>
              <a:latin typeface="Courier New" pitchFamily="49" charset="0"/>
              <a:cs typeface="Courier New" pitchFamily="49" charset="0"/>
            </a:endParaRPr>
          </a:p>
          <a:p>
            <a:r>
              <a:rPr lang="el-GR" sz="1000" dirty="0">
                <a:latin typeface="Courier New" pitchFamily="49" charset="0"/>
                <a:cs typeface="Courier New" pitchFamily="49" charset="0"/>
              </a:rPr>
              <a:t> </a:t>
            </a:r>
          </a:p>
          <a:p>
            <a:r>
              <a:rPr lang="el-GR" sz="2000" dirty="0" smtClean="0">
                <a:latin typeface="Courier New" pitchFamily="49" charset="0"/>
                <a:cs typeface="Courier New" pitchFamily="49" charset="0"/>
              </a:rPr>
              <a:t>&gt;&gt;&gt; </a:t>
            </a:r>
            <a:r>
              <a:rPr lang="el-GR" sz="2000" dirty="0">
                <a:latin typeface="Courier New" pitchFamily="49" charset="0"/>
                <a:cs typeface="Courier New" pitchFamily="49" charset="0"/>
              </a:rPr>
              <a:t>'{0}, {1}, {2}' .</a:t>
            </a:r>
            <a:r>
              <a:rPr lang="en-US" sz="2000" dirty="0">
                <a:latin typeface="Courier New" pitchFamily="49" charset="0"/>
                <a:cs typeface="Courier New" pitchFamily="49" charset="0"/>
              </a:rPr>
              <a:t>format</a:t>
            </a:r>
            <a:r>
              <a:rPr lang="el-GR" sz="2000" dirty="0">
                <a:latin typeface="Courier New" pitchFamily="49" charset="0"/>
                <a:cs typeface="Courier New" pitchFamily="49" charset="0"/>
              </a:rPr>
              <a:t> ('</a:t>
            </a:r>
            <a:r>
              <a:rPr lang="en-US" sz="2000" dirty="0" err="1">
                <a:latin typeface="Courier New" pitchFamily="49" charset="0"/>
                <a:cs typeface="Courier New" pitchFamily="49" charset="0"/>
              </a:rPr>
              <a:t>abc</a:t>
            </a:r>
            <a:r>
              <a:rPr lang="el-GR" sz="2000" dirty="0">
                <a:latin typeface="Courier New" pitchFamily="49" charset="0"/>
                <a:cs typeface="Courier New" pitchFamily="49" charset="0"/>
              </a:rPr>
              <a:t>', '</a:t>
            </a:r>
            <a:r>
              <a:rPr lang="en-US" sz="2000" dirty="0" err="1">
                <a:latin typeface="Courier New" pitchFamily="49" charset="0"/>
                <a:cs typeface="Courier New" pitchFamily="49" charset="0"/>
              </a:rPr>
              <a:t>ef</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g</a:t>
            </a:r>
            <a:r>
              <a:rPr lang="el-GR" sz="2000" dirty="0">
                <a:latin typeface="Courier New" pitchFamily="49" charset="0"/>
                <a:cs typeface="Courier New" pitchFamily="49" charset="0"/>
              </a:rPr>
              <a:t>')</a:t>
            </a:r>
          </a:p>
          <a:p>
            <a:r>
              <a:rPr lang="el-GR" sz="2000" dirty="0">
                <a:latin typeface="Courier New" pitchFamily="49" charset="0"/>
                <a:cs typeface="Courier New" pitchFamily="49" charset="0"/>
              </a:rPr>
              <a:t>'</a:t>
            </a:r>
            <a:r>
              <a:rPr lang="en-US" sz="2000" dirty="0" err="1">
                <a:latin typeface="Courier New" pitchFamily="49" charset="0"/>
                <a:cs typeface="Courier New" pitchFamily="49" charset="0"/>
              </a:rPr>
              <a:t>abc</a:t>
            </a:r>
            <a:r>
              <a:rPr lang="el-GR" sz="2000" dirty="0">
                <a:latin typeface="Courier New" pitchFamily="49" charset="0"/>
                <a:cs typeface="Courier New" pitchFamily="49" charset="0"/>
              </a:rPr>
              <a:t>, </a:t>
            </a:r>
            <a:r>
              <a:rPr lang="en-US" sz="2000" dirty="0" err="1">
                <a:latin typeface="Courier New" pitchFamily="49" charset="0"/>
                <a:cs typeface="Courier New" pitchFamily="49" charset="0"/>
              </a:rPr>
              <a:t>ef</a:t>
            </a:r>
            <a:r>
              <a:rPr lang="el-GR" sz="2000" dirty="0">
                <a:latin typeface="Courier New" pitchFamily="49" charset="0"/>
                <a:cs typeface="Courier New" pitchFamily="49" charset="0"/>
              </a:rPr>
              <a:t>, </a:t>
            </a:r>
            <a:r>
              <a:rPr lang="en-US" sz="2000" dirty="0" smtClean="0">
                <a:latin typeface="Courier New" pitchFamily="49" charset="0"/>
                <a:cs typeface="Courier New" pitchFamily="49" charset="0"/>
              </a:rPr>
              <a:t>g</a:t>
            </a:r>
            <a:r>
              <a:rPr lang="el-GR" sz="2000" dirty="0" smtClean="0">
                <a:latin typeface="Courier New" pitchFamily="49" charset="0"/>
                <a:cs typeface="Courier New" pitchFamily="49" charset="0"/>
              </a:rPr>
              <a:t>‘   </a:t>
            </a:r>
            <a:r>
              <a:rPr lang="el-GR" sz="2000" dirty="0" smtClean="0">
                <a:solidFill>
                  <a:srgbClr val="00B050"/>
                </a:solidFill>
                <a:latin typeface="Courier New" pitchFamily="49" charset="0"/>
                <a:cs typeface="Courier New" pitchFamily="49" charset="0"/>
              </a:rPr>
              <a:t># Χρησιμοποιήθηκαν </a:t>
            </a:r>
            <a:r>
              <a:rPr lang="el-GR" sz="2000" dirty="0">
                <a:solidFill>
                  <a:srgbClr val="00B050"/>
                </a:solidFill>
                <a:latin typeface="Courier New" pitchFamily="49" charset="0"/>
                <a:cs typeface="Courier New" pitchFamily="49" charset="0"/>
              </a:rPr>
              <a:t>οι δείκτες θέσης των ορισμάτων που θα αντιγραφούν στα αντίστοιχα πεδία </a:t>
            </a:r>
            <a:r>
              <a:rPr lang="el-GR" sz="2000" dirty="0" smtClean="0">
                <a:solidFill>
                  <a:srgbClr val="00B050"/>
                </a:solidFill>
                <a:latin typeface="Courier New" pitchFamily="49" charset="0"/>
                <a:cs typeface="Courier New" pitchFamily="49" charset="0"/>
              </a:rPr>
              <a:t>αντικατάστασης. </a:t>
            </a:r>
            <a:r>
              <a:rPr lang="el-GR" sz="2000" dirty="0">
                <a:solidFill>
                  <a:srgbClr val="00B050"/>
                </a:solidFill>
                <a:latin typeface="Courier New" pitchFamily="49" charset="0"/>
                <a:cs typeface="Courier New" pitchFamily="49" charset="0"/>
              </a:rPr>
              <a:t>Έτσι το όρισμα ‘</a:t>
            </a:r>
            <a:r>
              <a:rPr lang="en-US" sz="2000" dirty="0" err="1">
                <a:solidFill>
                  <a:srgbClr val="00B050"/>
                </a:solidFill>
                <a:latin typeface="Courier New" pitchFamily="49" charset="0"/>
                <a:cs typeface="Courier New" pitchFamily="49" charset="0"/>
              </a:rPr>
              <a:t>abc</a:t>
            </a:r>
            <a:r>
              <a:rPr lang="el-GR" sz="2000" dirty="0">
                <a:solidFill>
                  <a:srgbClr val="00B050"/>
                </a:solidFill>
                <a:latin typeface="Courier New" pitchFamily="49" charset="0"/>
                <a:cs typeface="Courier New" pitchFamily="49" charset="0"/>
              </a:rPr>
              <a:t>’ αντιγράφηκε στη θέση του πεδίου {0}, το όρισμα ‘</a:t>
            </a:r>
            <a:r>
              <a:rPr lang="en-US" sz="2000" dirty="0" err="1">
                <a:solidFill>
                  <a:srgbClr val="00B050"/>
                </a:solidFill>
                <a:latin typeface="Courier New" pitchFamily="49" charset="0"/>
                <a:cs typeface="Courier New" pitchFamily="49" charset="0"/>
              </a:rPr>
              <a:t>ef</a:t>
            </a:r>
            <a:r>
              <a:rPr lang="el-GR" sz="2000" dirty="0">
                <a:solidFill>
                  <a:srgbClr val="00B050"/>
                </a:solidFill>
                <a:latin typeface="Courier New" pitchFamily="49" charset="0"/>
                <a:cs typeface="Courier New" pitchFamily="49" charset="0"/>
              </a:rPr>
              <a:t>’στην θέση του πεδίου {1} και το τρίτο όρισμα ‘</a:t>
            </a:r>
            <a:r>
              <a:rPr lang="en-US" sz="2000" dirty="0">
                <a:solidFill>
                  <a:srgbClr val="00B050"/>
                </a:solidFill>
                <a:latin typeface="Courier New" pitchFamily="49" charset="0"/>
                <a:cs typeface="Courier New" pitchFamily="49" charset="0"/>
              </a:rPr>
              <a:t>g</a:t>
            </a:r>
            <a:r>
              <a:rPr lang="el-GR" sz="2000" dirty="0">
                <a:solidFill>
                  <a:srgbClr val="00B050"/>
                </a:solidFill>
                <a:latin typeface="Courier New" pitchFamily="49" charset="0"/>
                <a:cs typeface="Courier New" pitchFamily="49" charset="0"/>
              </a:rPr>
              <a:t>’ στη θέση πεδίου {2}.</a:t>
            </a:r>
          </a:p>
          <a:p>
            <a:r>
              <a:rPr lang="el-GR" sz="1000" dirty="0">
                <a:latin typeface="Courier New" pitchFamily="49" charset="0"/>
                <a:cs typeface="Courier New" pitchFamily="49" charset="0"/>
              </a:rPr>
              <a:t> </a:t>
            </a:r>
          </a:p>
          <a:p>
            <a:r>
              <a:rPr lang="el-GR" sz="2000" dirty="0" smtClean="0">
                <a:latin typeface="Courier New" pitchFamily="49" charset="0"/>
                <a:cs typeface="Courier New" pitchFamily="49" charset="0"/>
              </a:rPr>
              <a:t>&gt;&gt;&gt; </a:t>
            </a:r>
            <a:r>
              <a:rPr lang="el-GR" sz="2000" dirty="0">
                <a:latin typeface="Courier New" pitchFamily="49" charset="0"/>
                <a:cs typeface="Courier New" pitchFamily="49" charset="0"/>
              </a:rPr>
              <a:t>'Βάση: {</a:t>
            </a:r>
            <a:r>
              <a:rPr lang="en-US" sz="2000" dirty="0">
                <a:latin typeface="Courier New" pitchFamily="49" charset="0"/>
                <a:cs typeface="Courier New" pitchFamily="49" charset="0"/>
              </a:rPr>
              <a:t>base</a:t>
            </a:r>
            <a:r>
              <a:rPr lang="el-GR" sz="2000" dirty="0">
                <a:latin typeface="Courier New" pitchFamily="49" charset="0"/>
                <a:cs typeface="Courier New" pitchFamily="49" charset="0"/>
              </a:rPr>
              <a:t>} Ύψος: {</a:t>
            </a:r>
            <a:r>
              <a:rPr lang="en-US" sz="2000" dirty="0">
                <a:latin typeface="Courier New" pitchFamily="49" charset="0"/>
                <a:cs typeface="Courier New" pitchFamily="49" charset="0"/>
              </a:rPr>
              <a:t>height</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format</a:t>
            </a:r>
            <a:r>
              <a:rPr lang="el-GR" sz="2000" dirty="0">
                <a:latin typeface="Courier New" pitchFamily="49" charset="0"/>
                <a:cs typeface="Courier New" pitchFamily="49" charset="0"/>
              </a:rPr>
              <a:t>(</a:t>
            </a:r>
            <a:r>
              <a:rPr lang="en-US" sz="2000" dirty="0">
                <a:latin typeface="Courier New" pitchFamily="49" charset="0"/>
                <a:cs typeface="Courier New" pitchFamily="49" charset="0"/>
              </a:rPr>
              <a:t>base</a:t>
            </a:r>
            <a:r>
              <a:rPr lang="el-GR" sz="2000" dirty="0">
                <a:latin typeface="Courier New" pitchFamily="49" charset="0"/>
                <a:cs typeface="Courier New" pitchFamily="49" charset="0"/>
              </a:rPr>
              <a:t>='10',</a:t>
            </a:r>
            <a:r>
              <a:rPr lang="en-US" sz="2000" dirty="0">
                <a:latin typeface="Courier New" pitchFamily="49" charset="0"/>
                <a:cs typeface="Courier New" pitchFamily="49" charset="0"/>
              </a:rPr>
              <a:t>height</a:t>
            </a:r>
            <a:r>
              <a:rPr lang="el-GR" sz="2000" dirty="0">
                <a:latin typeface="Courier New" pitchFamily="49" charset="0"/>
                <a:cs typeface="Courier New" pitchFamily="49" charset="0"/>
              </a:rPr>
              <a:t>='5')</a:t>
            </a:r>
          </a:p>
          <a:p>
            <a:r>
              <a:rPr lang="el-GR" sz="2000" dirty="0">
                <a:latin typeface="Courier New" pitchFamily="49" charset="0"/>
                <a:cs typeface="Courier New" pitchFamily="49" charset="0"/>
              </a:rPr>
              <a:t>'Βάση: 10 Ύψος: </a:t>
            </a:r>
            <a:r>
              <a:rPr lang="el-GR" sz="2000" dirty="0" smtClean="0">
                <a:latin typeface="Courier New" pitchFamily="49" charset="0"/>
                <a:cs typeface="Courier New" pitchFamily="49" charset="0"/>
              </a:rPr>
              <a:t>5‘   </a:t>
            </a:r>
            <a:r>
              <a:rPr lang="el-GR" sz="2000" dirty="0" smtClean="0">
                <a:solidFill>
                  <a:srgbClr val="00B050"/>
                </a:solidFill>
                <a:latin typeface="Courier New" pitchFamily="49" charset="0"/>
                <a:cs typeface="Courier New" pitchFamily="49" charset="0"/>
              </a:rPr>
              <a:t># Τοποθετήθηκαν </a:t>
            </a:r>
            <a:r>
              <a:rPr lang="el-GR" sz="2000" dirty="0">
                <a:solidFill>
                  <a:srgbClr val="00B050"/>
                </a:solidFill>
                <a:latin typeface="Courier New" pitchFamily="49" charset="0"/>
                <a:cs typeface="Courier New" pitchFamily="49" charset="0"/>
              </a:rPr>
              <a:t>τα ονόματα των δύο ορισμάτων, οπότε η τιμή του ορίσματος </a:t>
            </a:r>
            <a:r>
              <a:rPr lang="en-US" sz="2000" dirty="0">
                <a:solidFill>
                  <a:srgbClr val="00B050"/>
                </a:solidFill>
                <a:latin typeface="Courier New" pitchFamily="49" charset="0"/>
                <a:cs typeface="Courier New" pitchFamily="49" charset="0"/>
              </a:rPr>
              <a:t>base</a:t>
            </a:r>
            <a:r>
              <a:rPr lang="el-GR" sz="2000" dirty="0">
                <a:solidFill>
                  <a:srgbClr val="00B050"/>
                </a:solidFill>
                <a:latin typeface="Courier New" pitchFamily="49" charset="0"/>
                <a:cs typeface="Courier New" pitchFamily="49" charset="0"/>
              </a:rPr>
              <a:t> θα αντιγραφεί στο πεδίο {</a:t>
            </a:r>
            <a:r>
              <a:rPr lang="en-US" sz="2000" dirty="0">
                <a:solidFill>
                  <a:srgbClr val="00B050"/>
                </a:solidFill>
                <a:latin typeface="Courier New" pitchFamily="49" charset="0"/>
                <a:cs typeface="Courier New" pitchFamily="49" charset="0"/>
              </a:rPr>
              <a:t>base</a:t>
            </a:r>
            <a:r>
              <a:rPr lang="el-GR" sz="2000" dirty="0">
                <a:solidFill>
                  <a:srgbClr val="00B050"/>
                </a:solidFill>
                <a:latin typeface="Courier New" pitchFamily="49" charset="0"/>
                <a:cs typeface="Courier New" pitchFamily="49" charset="0"/>
              </a:rPr>
              <a:t>} και η τιμή του ορίσματος </a:t>
            </a:r>
            <a:r>
              <a:rPr lang="en-US" sz="2000" dirty="0">
                <a:solidFill>
                  <a:srgbClr val="00B050"/>
                </a:solidFill>
                <a:latin typeface="Courier New" pitchFamily="49" charset="0"/>
                <a:cs typeface="Courier New" pitchFamily="49" charset="0"/>
              </a:rPr>
              <a:t>height</a:t>
            </a:r>
            <a:r>
              <a:rPr lang="el-GR" sz="2000" dirty="0">
                <a:solidFill>
                  <a:srgbClr val="00B050"/>
                </a:solidFill>
                <a:latin typeface="Courier New" pitchFamily="49" charset="0"/>
                <a:cs typeface="Courier New" pitchFamily="49" charset="0"/>
              </a:rPr>
              <a:t> θα αντιγραφεί στο πεδίο {</a:t>
            </a:r>
            <a:r>
              <a:rPr lang="en-US" sz="2000" dirty="0">
                <a:solidFill>
                  <a:srgbClr val="00B050"/>
                </a:solidFill>
                <a:latin typeface="Courier New" pitchFamily="49" charset="0"/>
                <a:cs typeface="Courier New" pitchFamily="49" charset="0"/>
              </a:rPr>
              <a:t>height</a:t>
            </a:r>
            <a:r>
              <a:rPr lang="el-GR" sz="2000" dirty="0" smtClean="0">
                <a:solidFill>
                  <a:srgbClr val="00B050"/>
                </a:solidFill>
                <a:latin typeface="Courier New" pitchFamily="49" charset="0"/>
                <a:cs typeface="Courier New" pitchFamily="49" charset="0"/>
              </a:rPr>
              <a:t>}.</a:t>
            </a:r>
            <a:endParaRPr lang="el-GR" dirty="0">
              <a:latin typeface="Courier New" pitchFamily="49" charset="0"/>
              <a:cs typeface="Courier New" pitchFamily="49" charset="0"/>
            </a:endParaRPr>
          </a:p>
        </p:txBody>
      </p:sp>
    </p:spTree>
    <p:extLst>
      <p:ext uri="{BB962C8B-B14F-4D97-AF65-F5344CB8AC3E}">
        <p14:creationId xmlns:p14="http://schemas.microsoft.com/office/powerpoint/2010/main" val="36623448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Arial" pitchFamily="34" charset="0"/>
              <a:cs typeface="Arial" pitchFamily="34" charset="0"/>
            </a:endParaRPr>
          </a:p>
        </p:txBody>
      </p:sp>
      <p:sp>
        <p:nvSpPr>
          <p:cNvPr id="5" name="Ορθογώνιο 4"/>
          <p:cNvSpPr/>
          <p:nvPr/>
        </p:nvSpPr>
        <p:spPr>
          <a:xfrm>
            <a:off x="4788024" y="0"/>
            <a:ext cx="2000869" cy="369332"/>
          </a:xfrm>
          <a:prstGeom prst="rect">
            <a:avLst/>
          </a:prstGeom>
        </p:spPr>
        <p:txBody>
          <a:bodyPr wrap="none">
            <a:spAutoFit/>
          </a:bodyPr>
          <a:lstStyle/>
          <a:p>
            <a:r>
              <a:rPr lang="el-GR"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Παραδείγματα</a:t>
            </a:r>
            <a:endParaRPr lang="el-GR" dirty="0"/>
          </a:p>
        </p:txBody>
      </p:sp>
      <p:sp>
        <p:nvSpPr>
          <p:cNvPr id="2" name="TextBox 1"/>
          <p:cNvSpPr txBox="1"/>
          <p:nvPr/>
        </p:nvSpPr>
        <p:spPr>
          <a:xfrm>
            <a:off x="622708" y="407583"/>
            <a:ext cx="7981542" cy="5940088"/>
          </a:xfrm>
          <a:prstGeom prst="rect">
            <a:avLst/>
          </a:prstGeom>
          <a:noFill/>
        </p:spPr>
        <p:txBody>
          <a:bodyPr wrap="square" rtlCol="0">
            <a:spAutoFit/>
          </a:bodyPr>
          <a:lstStyle/>
          <a:p>
            <a:r>
              <a:rPr lang="el-GR" sz="2000" dirty="0" smtClean="0">
                <a:latin typeface="Courier New" pitchFamily="49" charset="0"/>
                <a:cs typeface="Courier New" pitchFamily="49" charset="0"/>
              </a:rPr>
              <a:t>&gt;&gt;&gt; </a:t>
            </a:r>
            <a:r>
              <a:rPr lang="el-GR" sz="2000" dirty="0">
                <a:latin typeface="Courier New" pitchFamily="49" charset="0"/>
                <a:cs typeface="Courier New" pitchFamily="49" charset="0"/>
              </a:rPr>
              <a:t>'Ημέρα {0:02</a:t>
            </a:r>
            <a:r>
              <a:rPr lang="en-US" sz="2000" dirty="0">
                <a:latin typeface="Courier New" pitchFamily="49" charset="0"/>
                <a:cs typeface="Courier New" pitchFamily="49" charset="0"/>
              </a:rPr>
              <a:t>d</a:t>
            </a:r>
            <a:r>
              <a:rPr lang="el-GR" sz="2000" dirty="0">
                <a:latin typeface="Courier New" pitchFamily="49" charset="0"/>
                <a:cs typeface="Courier New" pitchFamily="49" charset="0"/>
              </a:rPr>
              <a:t>} Μήνας {1:02</a:t>
            </a:r>
            <a:r>
              <a:rPr lang="en-US" sz="2000" dirty="0">
                <a:latin typeface="Courier New" pitchFamily="49" charset="0"/>
                <a:cs typeface="Courier New" pitchFamily="49" charset="0"/>
              </a:rPr>
              <a:t>d</a:t>
            </a:r>
            <a:r>
              <a:rPr lang="el-GR" sz="2000" dirty="0">
                <a:latin typeface="Courier New" pitchFamily="49" charset="0"/>
                <a:cs typeface="Courier New" pitchFamily="49" charset="0"/>
              </a:rPr>
              <a:t>} Έτος {2:4</a:t>
            </a:r>
            <a:r>
              <a:rPr lang="en-US" sz="2000" dirty="0">
                <a:latin typeface="Courier New" pitchFamily="49" charset="0"/>
                <a:cs typeface="Courier New" pitchFamily="49" charset="0"/>
              </a:rPr>
              <a:t>d</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format</a:t>
            </a:r>
            <a:r>
              <a:rPr lang="el-GR" sz="2000" dirty="0">
                <a:latin typeface="Courier New" pitchFamily="49" charset="0"/>
                <a:cs typeface="Courier New" pitchFamily="49" charset="0"/>
              </a:rPr>
              <a:t>(12, 2, 1969)</a:t>
            </a:r>
          </a:p>
          <a:p>
            <a:r>
              <a:rPr lang="el-GR" sz="2000" dirty="0">
                <a:latin typeface="Courier New" pitchFamily="49" charset="0"/>
                <a:cs typeface="Courier New" pitchFamily="49" charset="0"/>
              </a:rPr>
              <a:t>'Ημέρα 12 Μήνας 02 Έτος </a:t>
            </a:r>
            <a:r>
              <a:rPr lang="el-GR" sz="2000" dirty="0" smtClean="0">
                <a:latin typeface="Courier New" pitchFamily="49" charset="0"/>
                <a:cs typeface="Courier New" pitchFamily="49" charset="0"/>
              </a:rPr>
              <a:t>1969‘ </a:t>
            </a:r>
          </a:p>
          <a:p>
            <a:r>
              <a:rPr lang="el-GR" sz="2000" dirty="0" smtClean="0">
                <a:solidFill>
                  <a:srgbClr val="00B050"/>
                </a:solidFill>
                <a:latin typeface="Courier New" pitchFamily="49" charset="0"/>
                <a:cs typeface="Courier New" pitchFamily="49" charset="0"/>
              </a:rPr>
              <a:t># Μορφοποίηση ημερομηνίας. </a:t>
            </a:r>
            <a:r>
              <a:rPr lang="el-GR" sz="2000" dirty="0">
                <a:solidFill>
                  <a:srgbClr val="00B050"/>
                </a:solidFill>
                <a:latin typeface="Courier New" pitchFamily="49" charset="0"/>
                <a:cs typeface="Courier New" pitchFamily="49" charset="0"/>
              </a:rPr>
              <a:t>Η εντολή </a:t>
            </a:r>
            <a:r>
              <a:rPr lang="el-GR" sz="2000" dirty="0" smtClean="0">
                <a:solidFill>
                  <a:srgbClr val="00B050"/>
                </a:solidFill>
                <a:latin typeface="Courier New" pitchFamily="49" charset="0"/>
                <a:cs typeface="Courier New" pitchFamily="49" charset="0"/>
              </a:rPr>
              <a:t>με </a:t>
            </a:r>
            <a:r>
              <a:rPr lang="el-GR" sz="2000" dirty="0">
                <a:solidFill>
                  <a:srgbClr val="00B050"/>
                </a:solidFill>
                <a:latin typeface="Courier New" pitchFamily="49" charset="0"/>
                <a:cs typeface="Courier New" pitchFamily="49" charset="0"/>
              </a:rPr>
              <a:t>αριθμούς θέσης των ορισμάτων που θα αντιγραφούν στα αντίστοιχα πεδία αντικατάστασης. Τα δύο πρώτα πεδία έχουν πλάτος 2 θέσεις και θα προηγούνται μηδενικά για τις μονοψήφιες τιμές και το τρίτο πεδίο έχει πλάτος 4 θέσεις. Στη μέθοδο </a:t>
            </a:r>
            <a:r>
              <a:rPr lang="en-US" sz="2000" dirty="0">
                <a:solidFill>
                  <a:srgbClr val="00B050"/>
                </a:solidFill>
                <a:latin typeface="Courier New" pitchFamily="49" charset="0"/>
                <a:cs typeface="Courier New" pitchFamily="49" charset="0"/>
              </a:rPr>
              <a:t>format</a:t>
            </a:r>
            <a:r>
              <a:rPr lang="el-GR" sz="2000" dirty="0">
                <a:solidFill>
                  <a:srgbClr val="00B050"/>
                </a:solidFill>
                <a:latin typeface="Courier New" pitchFamily="49" charset="0"/>
                <a:cs typeface="Courier New" pitchFamily="49" charset="0"/>
              </a:rPr>
              <a:t>() </a:t>
            </a:r>
            <a:r>
              <a:rPr lang="el-GR" sz="2000" dirty="0" smtClean="0">
                <a:solidFill>
                  <a:srgbClr val="00B050"/>
                </a:solidFill>
                <a:latin typeface="Courier New" pitchFamily="49" charset="0"/>
                <a:cs typeface="Courier New" pitchFamily="49" charset="0"/>
              </a:rPr>
              <a:t>χρησιμοποιεί τον προσδιοριστή </a:t>
            </a:r>
            <a:r>
              <a:rPr lang="el-GR" sz="2000" dirty="0">
                <a:solidFill>
                  <a:srgbClr val="00B050"/>
                </a:solidFill>
                <a:latin typeface="Courier New" pitchFamily="49" charset="0"/>
                <a:cs typeface="Courier New" pitchFamily="49" charset="0"/>
              </a:rPr>
              <a:t>μορφοποίησης το </a:t>
            </a:r>
            <a:r>
              <a:rPr lang="el-GR" sz="2000" dirty="0" smtClean="0">
                <a:solidFill>
                  <a:srgbClr val="00B050"/>
                </a:solidFill>
                <a:latin typeface="Courier New" pitchFamily="49" charset="0"/>
                <a:cs typeface="Courier New" pitchFamily="49" charset="0"/>
              </a:rPr>
              <a:t>: </a:t>
            </a:r>
            <a:r>
              <a:rPr lang="el-GR" sz="2000" dirty="0">
                <a:solidFill>
                  <a:srgbClr val="00B050"/>
                </a:solidFill>
                <a:latin typeface="Courier New" pitchFamily="49" charset="0"/>
                <a:cs typeface="Courier New" pitchFamily="49" charset="0"/>
              </a:rPr>
              <a:t>αντί του %.</a:t>
            </a:r>
          </a:p>
          <a:p>
            <a:r>
              <a:rPr lang="el-GR" sz="2000" dirty="0">
                <a:latin typeface="Courier New" pitchFamily="49" charset="0"/>
                <a:cs typeface="Courier New" pitchFamily="49" charset="0"/>
              </a:rPr>
              <a:t> </a:t>
            </a:r>
          </a:p>
          <a:p>
            <a:r>
              <a:rPr lang="el-GR" sz="2000" dirty="0" smtClean="0">
                <a:latin typeface="Courier New" pitchFamily="49" charset="0"/>
                <a:cs typeface="Courier New" pitchFamily="49" charset="0"/>
              </a:rPr>
              <a:t>&gt;&gt;&gt; </a:t>
            </a:r>
            <a:r>
              <a:rPr lang="el-GR" sz="2000" dirty="0">
                <a:latin typeface="Courier New" pitchFamily="49" charset="0"/>
                <a:cs typeface="Courier New" pitchFamily="49" charset="0"/>
              </a:rPr>
              <a:t>'Τελική τιμή {0:8.2</a:t>
            </a:r>
            <a:r>
              <a:rPr lang="en-US" sz="2000" dirty="0">
                <a:latin typeface="Courier New" pitchFamily="49" charset="0"/>
                <a:cs typeface="Courier New" pitchFamily="49" charset="0"/>
              </a:rPr>
              <a:t>f</a:t>
            </a:r>
            <a:r>
              <a:rPr lang="el-GR" sz="2000" dirty="0">
                <a:latin typeface="Courier New" pitchFamily="49" charset="0"/>
                <a:cs typeface="Courier New" pitchFamily="49" charset="0"/>
              </a:rPr>
              <a:t>} ευρώ' .</a:t>
            </a:r>
            <a:r>
              <a:rPr lang="en-US" sz="2000" dirty="0">
                <a:latin typeface="Courier New" pitchFamily="49" charset="0"/>
                <a:cs typeface="Courier New" pitchFamily="49" charset="0"/>
              </a:rPr>
              <a:t>format</a:t>
            </a:r>
            <a:r>
              <a:rPr lang="el-GR" sz="2000" dirty="0">
                <a:latin typeface="Courier New" pitchFamily="49" charset="0"/>
                <a:cs typeface="Courier New" pitchFamily="49" charset="0"/>
              </a:rPr>
              <a:t> (</a:t>
            </a:r>
            <a:r>
              <a:rPr lang="el-GR" sz="2000" dirty="0" smtClean="0">
                <a:latin typeface="Courier New" pitchFamily="49" charset="0"/>
                <a:cs typeface="Courier New" pitchFamily="49" charset="0"/>
              </a:rPr>
              <a:t>800*1.24</a:t>
            </a:r>
            <a:r>
              <a:rPr lang="el-GR" sz="2000" dirty="0">
                <a:latin typeface="Courier New" pitchFamily="49" charset="0"/>
                <a:cs typeface="Courier New" pitchFamily="49" charset="0"/>
              </a:rPr>
              <a:t>)</a:t>
            </a:r>
          </a:p>
          <a:p>
            <a:r>
              <a:rPr lang="el-GR" sz="2000" dirty="0">
                <a:latin typeface="Courier New" pitchFamily="49" charset="0"/>
                <a:cs typeface="Courier New" pitchFamily="49" charset="0"/>
              </a:rPr>
              <a:t>'Τελική τιμή   992.00 </a:t>
            </a:r>
            <a:r>
              <a:rPr lang="el-GR" sz="2000" dirty="0" smtClean="0">
                <a:latin typeface="Courier New" pitchFamily="49" charset="0"/>
                <a:cs typeface="Courier New" pitchFamily="49" charset="0"/>
              </a:rPr>
              <a:t>ευρώ‘  </a:t>
            </a:r>
          </a:p>
          <a:p>
            <a:r>
              <a:rPr lang="el-GR" sz="2000" dirty="0" smtClean="0">
                <a:latin typeface="Courier New" pitchFamily="49" charset="0"/>
                <a:cs typeface="Courier New" pitchFamily="49" charset="0"/>
              </a:rPr>
              <a:t> </a:t>
            </a:r>
            <a:r>
              <a:rPr lang="el-GR" sz="2000" dirty="0" smtClean="0">
                <a:solidFill>
                  <a:srgbClr val="00B050"/>
                </a:solidFill>
                <a:latin typeface="Courier New" pitchFamily="49" charset="0"/>
                <a:cs typeface="Courier New" pitchFamily="49" charset="0"/>
              </a:rPr>
              <a:t># Εντολή με αριθμό </a:t>
            </a:r>
            <a:r>
              <a:rPr lang="el-GR" sz="2000" dirty="0">
                <a:solidFill>
                  <a:srgbClr val="00B050"/>
                </a:solidFill>
                <a:latin typeface="Courier New" pitchFamily="49" charset="0"/>
                <a:cs typeface="Courier New" pitchFamily="49" charset="0"/>
              </a:rPr>
              <a:t>θέσης του ορίσματος που θα αντιγραφεί στο αντίστοιχο πεδίο αντικατάστασης. Το όρισμα προσδιορίζει το αποτέλεσμα μιας πράξης, το πεδίο αντικατάστασης έχει συνολικό πλάτος 8 θέσης εμφάνισης εκ των οποίων οι 2 προορίζονται για τα δεκαδικά ψηφία και η μία για την υποδιαστολή</a:t>
            </a:r>
            <a:r>
              <a:rPr lang="el-GR" sz="2000" dirty="0" smtClean="0">
                <a:solidFill>
                  <a:srgbClr val="00B050"/>
                </a:solidFill>
                <a:latin typeface="Courier New" pitchFamily="49" charset="0"/>
                <a:cs typeface="Courier New" pitchFamily="49" charset="0"/>
              </a:rPr>
              <a:t>.</a:t>
            </a:r>
            <a:endParaRPr lang="el-GR" dirty="0">
              <a:solidFill>
                <a:srgbClr val="00B050"/>
              </a:solidFill>
              <a:latin typeface="Courier New" pitchFamily="49" charset="0"/>
              <a:cs typeface="Courier New" pitchFamily="49" charset="0"/>
            </a:endParaRPr>
          </a:p>
        </p:txBody>
      </p:sp>
    </p:spTree>
    <p:extLst>
      <p:ext uri="{BB962C8B-B14F-4D97-AF65-F5344CB8AC3E}">
        <p14:creationId xmlns:p14="http://schemas.microsoft.com/office/powerpoint/2010/main" val="7792994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Arial" pitchFamily="34" charset="0"/>
              <a:cs typeface="Arial" pitchFamily="34" charset="0"/>
            </a:endParaRPr>
          </a:p>
        </p:txBody>
      </p:sp>
      <p:sp>
        <p:nvSpPr>
          <p:cNvPr id="5" name="Ορθογώνιο 4"/>
          <p:cNvSpPr/>
          <p:nvPr/>
        </p:nvSpPr>
        <p:spPr>
          <a:xfrm>
            <a:off x="4788024" y="0"/>
            <a:ext cx="2000869" cy="369332"/>
          </a:xfrm>
          <a:prstGeom prst="rect">
            <a:avLst/>
          </a:prstGeom>
        </p:spPr>
        <p:txBody>
          <a:bodyPr wrap="none">
            <a:spAutoFit/>
          </a:bodyPr>
          <a:lstStyle/>
          <a:p>
            <a:r>
              <a:rPr lang="el-GR"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Παραδείγματα</a:t>
            </a:r>
            <a:endParaRPr lang="el-GR" dirty="0"/>
          </a:p>
        </p:txBody>
      </p:sp>
      <p:sp>
        <p:nvSpPr>
          <p:cNvPr id="2" name="TextBox 1"/>
          <p:cNvSpPr txBox="1"/>
          <p:nvPr/>
        </p:nvSpPr>
        <p:spPr>
          <a:xfrm>
            <a:off x="554827" y="404813"/>
            <a:ext cx="8121629" cy="5940088"/>
          </a:xfrm>
          <a:prstGeom prst="rect">
            <a:avLst/>
          </a:prstGeom>
          <a:noFill/>
        </p:spPr>
        <p:txBody>
          <a:bodyPr wrap="square" rtlCol="0">
            <a:spAutoFit/>
          </a:bodyPr>
          <a:lstStyle/>
          <a:p>
            <a:r>
              <a:rPr lang="en-US" sz="2000" dirty="0" smtClean="0">
                <a:latin typeface="Courier New" pitchFamily="49" charset="0"/>
                <a:cs typeface="Courier New" pitchFamily="49" charset="0"/>
              </a:rPr>
              <a:t>&gt;&gt;&gt; </a:t>
            </a:r>
            <a:r>
              <a:rPr lang="en-US" sz="2000" dirty="0">
                <a:latin typeface="Courier New" pitchFamily="49" charset="0"/>
                <a:cs typeface="Courier New" pitchFamily="49" charset="0"/>
              </a:rPr>
              <a:t>print ('{1:02d} {</a:t>
            </a:r>
            <a:r>
              <a:rPr lang="en-US" sz="2000" dirty="0" err="1">
                <a:latin typeface="Courier New" pitchFamily="49" charset="0"/>
                <a:cs typeface="Courier New" pitchFamily="49" charset="0"/>
              </a:rPr>
              <a:t>mon</a:t>
            </a:r>
            <a:r>
              <a:rPr lang="en-US" sz="2000" dirty="0">
                <a:latin typeface="Courier New" pitchFamily="49" charset="0"/>
                <a:cs typeface="Courier New" pitchFamily="49" charset="0"/>
              </a:rPr>
              <a:t>}, {0:02d}' .format (12, 1969, </a:t>
            </a:r>
            <a:r>
              <a:rPr lang="en-US" sz="2000" dirty="0" err="1">
                <a:latin typeface="Courier New" pitchFamily="49" charset="0"/>
                <a:cs typeface="Courier New" pitchFamily="49" charset="0"/>
              </a:rPr>
              <a:t>mon</a:t>
            </a:r>
            <a:r>
              <a:rPr lang="en-US" sz="2000" dirty="0">
                <a:latin typeface="Courier New" pitchFamily="49" charset="0"/>
                <a:cs typeface="Courier New" pitchFamily="49" charset="0"/>
              </a:rPr>
              <a:t>='Feb'))</a:t>
            </a:r>
            <a:endParaRPr lang="el-GR" sz="2000" dirty="0">
              <a:latin typeface="Courier New" pitchFamily="49" charset="0"/>
              <a:cs typeface="Courier New" pitchFamily="49" charset="0"/>
            </a:endParaRPr>
          </a:p>
          <a:p>
            <a:r>
              <a:rPr lang="el-GR" sz="2000" dirty="0">
                <a:latin typeface="Courier New" pitchFamily="49" charset="0"/>
                <a:cs typeface="Courier New" pitchFamily="49" charset="0"/>
              </a:rPr>
              <a:t>1969 </a:t>
            </a:r>
            <a:r>
              <a:rPr lang="en-US" sz="2000" dirty="0">
                <a:latin typeface="Courier New" pitchFamily="49" charset="0"/>
                <a:cs typeface="Courier New" pitchFamily="49" charset="0"/>
              </a:rPr>
              <a:t>Feb</a:t>
            </a:r>
            <a:r>
              <a:rPr lang="el-GR" sz="2000" dirty="0">
                <a:latin typeface="Courier New" pitchFamily="49" charset="0"/>
                <a:cs typeface="Courier New" pitchFamily="49" charset="0"/>
              </a:rPr>
              <a:t>, 12</a:t>
            </a:r>
          </a:p>
          <a:p>
            <a:r>
              <a:rPr lang="el-GR" sz="2000" dirty="0" smtClean="0">
                <a:solidFill>
                  <a:srgbClr val="00B050"/>
                </a:solidFill>
                <a:latin typeface="Courier New" pitchFamily="49" charset="0"/>
                <a:cs typeface="Courier New" pitchFamily="49" charset="0"/>
              </a:rPr>
              <a:t># Στην εντολή </a:t>
            </a:r>
            <a:r>
              <a:rPr lang="el-GR" sz="2000" dirty="0">
                <a:solidFill>
                  <a:srgbClr val="00B050"/>
                </a:solidFill>
                <a:latin typeface="Courier New" pitchFamily="49" charset="0"/>
                <a:cs typeface="Courier New" pitchFamily="49" charset="0"/>
              </a:rPr>
              <a:t>συνδυάζονται πεδία αντικατάστασης με αριθμό θέσης ορίσματος ή το όνομα του ορίσματος, αρκεί τα ορίσματα θέσης (12 και 1969) να προηγούνται των ονομαστικών ορισμάτων (</a:t>
            </a:r>
            <a:r>
              <a:rPr lang="en-US" sz="2000" dirty="0" err="1">
                <a:solidFill>
                  <a:srgbClr val="00B050"/>
                </a:solidFill>
                <a:latin typeface="Courier New" pitchFamily="49" charset="0"/>
                <a:cs typeface="Courier New" pitchFamily="49" charset="0"/>
              </a:rPr>
              <a:t>mon</a:t>
            </a:r>
            <a:r>
              <a:rPr lang="el-GR" sz="2000" dirty="0" smtClean="0">
                <a:solidFill>
                  <a:srgbClr val="00B050"/>
                </a:solidFill>
                <a:latin typeface="Courier New" pitchFamily="49" charset="0"/>
                <a:cs typeface="Courier New" pitchFamily="49" charset="0"/>
              </a:rPr>
              <a:t>) </a:t>
            </a:r>
            <a:endParaRPr lang="el-GR" sz="2000" dirty="0">
              <a:solidFill>
                <a:srgbClr val="00B050"/>
              </a:solidFill>
              <a:latin typeface="Courier New" pitchFamily="49" charset="0"/>
              <a:cs typeface="Courier New" pitchFamily="49" charset="0"/>
            </a:endParaRPr>
          </a:p>
          <a:p>
            <a:r>
              <a:rPr lang="el-GR" sz="2000" dirty="0">
                <a:latin typeface="Courier New" pitchFamily="49" charset="0"/>
                <a:cs typeface="Courier New" pitchFamily="49" charset="0"/>
              </a:rPr>
              <a:t> </a:t>
            </a:r>
          </a:p>
          <a:p>
            <a:r>
              <a:rPr lang="el-GR" sz="2000" dirty="0" smtClean="0">
                <a:latin typeface="Courier New" pitchFamily="49" charset="0"/>
                <a:cs typeface="Courier New" pitchFamily="49" charset="0"/>
              </a:rPr>
              <a:t>&gt;&gt;&gt; </a:t>
            </a:r>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 ('Να {0} {1} ή να μην {0}' .</a:t>
            </a:r>
            <a:r>
              <a:rPr lang="en-US" sz="2000" dirty="0">
                <a:latin typeface="Courier New" pitchFamily="49" charset="0"/>
                <a:cs typeface="Courier New" pitchFamily="49" charset="0"/>
              </a:rPr>
              <a:t>format</a:t>
            </a:r>
            <a:r>
              <a:rPr lang="el-GR" sz="2000" dirty="0">
                <a:latin typeface="Courier New" pitchFamily="49" charset="0"/>
                <a:cs typeface="Courier New" pitchFamily="49" charset="0"/>
              </a:rPr>
              <a:t> ('ζει', 'κανείς'))</a:t>
            </a:r>
          </a:p>
          <a:p>
            <a:r>
              <a:rPr lang="el-GR" sz="2000" dirty="0">
                <a:latin typeface="Courier New" pitchFamily="49" charset="0"/>
                <a:cs typeface="Courier New" pitchFamily="49" charset="0"/>
              </a:rPr>
              <a:t>Να ζει κανείς ή να μην ζει</a:t>
            </a:r>
          </a:p>
          <a:p>
            <a:r>
              <a:rPr lang="el-GR" sz="2000" dirty="0" smtClean="0">
                <a:solidFill>
                  <a:srgbClr val="00B050"/>
                </a:solidFill>
                <a:latin typeface="Courier New" pitchFamily="49" charset="0"/>
                <a:cs typeface="Courier New" pitchFamily="49" charset="0"/>
              </a:rPr>
              <a:t># Η </a:t>
            </a:r>
            <a:r>
              <a:rPr lang="el-GR" sz="2000" dirty="0">
                <a:solidFill>
                  <a:srgbClr val="00B050"/>
                </a:solidFill>
                <a:latin typeface="Courier New" pitchFamily="49" charset="0"/>
                <a:cs typeface="Courier New" pitchFamily="49" charset="0"/>
              </a:rPr>
              <a:t>μέθοδος </a:t>
            </a:r>
            <a:r>
              <a:rPr lang="en-US" sz="2000" dirty="0">
                <a:solidFill>
                  <a:srgbClr val="00B050"/>
                </a:solidFill>
                <a:latin typeface="Courier New" pitchFamily="49" charset="0"/>
                <a:cs typeface="Courier New" pitchFamily="49" charset="0"/>
              </a:rPr>
              <a:t>format</a:t>
            </a:r>
            <a:r>
              <a:rPr lang="el-GR" sz="2000" dirty="0">
                <a:solidFill>
                  <a:srgbClr val="00B050"/>
                </a:solidFill>
                <a:latin typeface="Courier New" pitchFamily="49" charset="0"/>
                <a:cs typeface="Courier New" pitchFamily="49" charset="0"/>
              </a:rPr>
              <a:t> () επιτρέπει τη χρήση ενός ορίσματος σε πολλαπλά πεδία αντικατάστασης.</a:t>
            </a:r>
          </a:p>
          <a:p>
            <a:r>
              <a:rPr lang="el-GR" sz="2000" dirty="0">
                <a:latin typeface="Courier New" pitchFamily="49" charset="0"/>
                <a:cs typeface="Courier New" pitchFamily="49" charset="0"/>
              </a:rPr>
              <a:t> </a:t>
            </a:r>
          </a:p>
          <a:p>
            <a:r>
              <a:rPr lang="el-GR" sz="2000" dirty="0" smtClean="0">
                <a:latin typeface="Courier New" pitchFamily="49" charset="0"/>
                <a:cs typeface="Courier New" pitchFamily="49" charset="0"/>
              </a:rPr>
              <a:t>&gt;&gt;&gt; </a:t>
            </a:r>
            <a:r>
              <a:rPr lang="en-US" sz="2000" dirty="0" smtClean="0">
                <a:latin typeface="Courier New" pitchFamily="49" charset="0"/>
                <a:cs typeface="Courier New" pitchFamily="49" charset="0"/>
              </a:rPr>
              <a:t>print</a:t>
            </a:r>
            <a:r>
              <a:rPr lang="el-GR" sz="2000" dirty="0" smtClean="0">
                <a:latin typeface="Courier New" pitchFamily="49" charset="0"/>
                <a:cs typeface="Courier New" pitchFamily="49" charset="0"/>
              </a:rPr>
              <a:t>('{</a:t>
            </a:r>
            <a:r>
              <a:rPr lang="el-GR" sz="2000" dirty="0">
                <a:latin typeface="Courier New" pitchFamily="49" charset="0"/>
                <a:cs typeface="Courier New" pitchFamily="49" charset="0"/>
              </a:rPr>
              <a:t>0:&lt;15</a:t>
            </a:r>
            <a:r>
              <a:rPr lang="en-US" sz="2000" dirty="0">
                <a:latin typeface="Courier New" pitchFamily="49" charset="0"/>
                <a:cs typeface="Courier New" pitchFamily="49" charset="0"/>
              </a:rPr>
              <a:t>s</a:t>
            </a:r>
            <a:r>
              <a:rPr lang="el-GR" sz="2000" dirty="0">
                <a:latin typeface="Courier New" pitchFamily="49" charset="0"/>
                <a:cs typeface="Courier New" pitchFamily="49" charset="0"/>
              </a:rPr>
              <a:t>} {1:8.3</a:t>
            </a:r>
            <a:r>
              <a:rPr lang="en-US" sz="2000" dirty="0">
                <a:latin typeface="Courier New" pitchFamily="49" charset="0"/>
                <a:cs typeface="Courier New" pitchFamily="49" charset="0"/>
              </a:rPr>
              <a:t>f</a:t>
            </a:r>
            <a:r>
              <a:rPr lang="el-GR" sz="2000" dirty="0" smtClean="0">
                <a:latin typeface="Courier New" pitchFamily="49" charset="0"/>
                <a:cs typeface="Courier New" pitchFamily="49" charset="0"/>
              </a:rPr>
              <a:t>}'.</a:t>
            </a:r>
            <a:r>
              <a:rPr lang="en-US" sz="2000" dirty="0" smtClean="0">
                <a:latin typeface="Courier New" pitchFamily="49" charset="0"/>
                <a:cs typeface="Courier New" pitchFamily="49" charset="0"/>
              </a:rPr>
              <a:t>format</a:t>
            </a:r>
            <a:r>
              <a:rPr lang="el-GR" sz="2000" dirty="0" smtClean="0">
                <a:latin typeface="Courier New" pitchFamily="49" charset="0"/>
                <a:cs typeface="Courier New" pitchFamily="49" charset="0"/>
              </a:rPr>
              <a:t>(‘</a:t>
            </a:r>
            <a:r>
              <a:rPr lang="en-US" sz="2000" dirty="0" smtClean="0">
                <a:latin typeface="Courier New" pitchFamily="49" charset="0"/>
                <a:cs typeface="Courier New" pitchFamily="49" charset="0"/>
              </a:rPr>
              <a:t>Sum</a:t>
            </a:r>
            <a:r>
              <a:rPr lang="el-GR" sz="2000" dirty="0" smtClean="0">
                <a:latin typeface="Courier New" pitchFamily="49" charset="0"/>
                <a:cs typeface="Courier New" pitchFamily="49" charset="0"/>
              </a:rPr>
              <a:t>:',5678</a:t>
            </a:r>
            <a:r>
              <a:rPr lang="el-GR" sz="2000" dirty="0">
                <a:latin typeface="Courier New" pitchFamily="49" charset="0"/>
                <a:cs typeface="Courier New" pitchFamily="49" charset="0"/>
              </a:rPr>
              <a:t>))</a:t>
            </a:r>
          </a:p>
          <a:p>
            <a:r>
              <a:rPr lang="en-US" sz="2000" dirty="0" smtClean="0">
                <a:latin typeface="Courier New" pitchFamily="49" charset="0"/>
                <a:cs typeface="Courier New" pitchFamily="49" charset="0"/>
              </a:rPr>
              <a:t>Sum</a:t>
            </a:r>
            <a:r>
              <a:rPr lang="el-GR" sz="2000" dirty="0" smtClean="0">
                <a:latin typeface="Courier New" pitchFamily="49" charset="0"/>
                <a:cs typeface="Courier New" pitchFamily="49" charset="0"/>
              </a:rPr>
              <a:t>:     </a:t>
            </a:r>
            <a:r>
              <a:rPr lang="en-US" sz="2000" dirty="0" smtClean="0">
                <a:latin typeface="Courier New" pitchFamily="49" charset="0"/>
                <a:cs typeface="Courier New" pitchFamily="49" charset="0"/>
              </a:rPr>
              <a:t>   </a:t>
            </a:r>
            <a:r>
              <a:rPr lang="el-GR" sz="2000" dirty="0" smtClean="0">
                <a:latin typeface="Courier New" pitchFamily="49" charset="0"/>
                <a:cs typeface="Courier New" pitchFamily="49" charset="0"/>
              </a:rPr>
              <a:t>    </a:t>
            </a:r>
            <a:r>
              <a:rPr lang="el-GR" sz="2000" dirty="0">
                <a:latin typeface="Courier New" pitchFamily="49" charset="0"/>
                <a:cs typeface="Courier New" pitchFamily="49" charset="0"/>
              </a:rPr>
              <a:t>5678.000</a:t>
            </a:r>
          </a:p>
          <a:p>
            <a:r>
              <a:rPr lang="el-GR" sz="2000" dirty="0" smtClean="0">
                <a:solidFill>
                  <a:srgbClr val="00B050"/>
                </a:solidFill>
                <a:latin typeface="Courier New" pitchFamily="49" charset="0"/>
                <a:cs typeface="Courier New" pitchFamily="49" charset="0"/>
              </a:rPr>
              <a:t># Στη </a:t>
            </a:r>
            <a:r>
              <a:rPr lang="el-GR" sz="2000" dirty="0">
                <a:solidFill>
                  <a:srgbClr val="00B050"/>
                </a:solidFill>
                <a:latin typeface="Courier New" pitchFamily="49" charset="0"/>
                <a:cs typeface="Courier New" pitchFamily="49" charset="0"/>
              </a:rPr>
              <a:t>μέθοδος </a:t>
            </a:r>
            <a:r>
              <a:rPr lang="en-US" sz="2000" dirty="0">
                <a:solidFill>
                  <a:srgbClr val="00B050"/>
                </a:solidFill>
                <a:latin typeface="Courier New" pitchFamily="49" charset="0"/>
                <a:cs typeface="Courier New" pitchFamily="49" charset="0"/>
              </a:rPr>
              <a:t>format</a:t>
            </a:r>
            <a:r>
              <a:rPr lang="el-GR" sz="2000" dirty="0">
                <a:solidFill>
                  <a:srgbClr val="00B050"/>
                </a:solidFill>
                <a:latin typeface="Courier New" pitchFamily="49" charset="0"/>
                <a:cs typeface="Courier New" pitchFamily="49" charset="0"/>
              </a:rPr>
              <a:t> () το σύμβολο &lt; χρησιμοποιείται για αριστερή στοίχιση της τιμής ενός ορίσματος σε κάποιο καθορισμένο πλάτος </a:t>
            </a:r>
            <a:r>
              <a:rPr lang="el-GR" sz="2000" dirty="0" smtClean="0">
                <a:solidFill>
                  <a:srgbClr val="00B050"/>
                </a:solidFill>
                <a:latin typeface="Courier New" pitchFamily="49" charset="0"/>
                <a:cs typeface="Courier New" pitchFamily="49" charset="0"/>
              </a:rPr>
              <a:t>εμφάνισης.</a:t>
            </a:r>
            <a:endParaRPr lang="el-GR" dirty="0">
              <a:latin typeface="Courier New" pitchFamily="49" charset="0"/>
              <a:cs typeface="Courier New" pitchFamily="49" charset="0"/>
            </a:endParaRPr>
          </a:p>
        </p:txBody>
      </p:sp>
    </p:spTree>
    <p:extLst>
      <p:ext uri="{BB962C8B-B14F-4D97-AF65-F5344CB8AC3E}">
        <p14:creationId xmlns:p14="http://schemas.microsoft.com/office/powerpoint/2010/main" val="7792994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Arial" pitchFamily="34" charset="0"/>
              <a:cs typeface="Arial" pitchFamily="34" charset="0"/>
            </a:endParaRPr>
          </a:p>
        </p:txBody>
      </p:sp>
      <p:sp>
        <p:nvSpPr>
          <p:cNvPr id="5" name="Ορθογώνιο 4"/>
          <p:cNvSpPr/>
          <p:nvPr/>
        </p:nvSpPr>
        <p:spPr>
          <a:xfrm>
            <a:off x="4788024" y="0"/>
            <a:ext cx="2000869" cy="369332"/>
          </a:xfrm>
          <a:prstGeom prst="rect">
            <a:avLst/>
          </a:prstGeom>
        </p:spPr>
        <p:txBody>
          <a:bodyPr wrap="none">
            <a:spAutoFit/>
          </a:bodyPr>
          <a:lstStyle/>
          <a:p>
            <a:r>
              <a:rPr lang="el-GR"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Παραδείγματα</a:t>
            </a:r>
            <a:endParaRPr lang="el-GR" dirty="0"/>
          </a:p>
        </p:txBody>
      </p:sp>
      <p:sp>
        <p:nvSpPr>
          <p:cNvPr id="2" name="TextBox 1"/>
          <p:cNvSpPr txBox="1"/>
          <p:nvPr/>
        </p:nvSpPr>
        <p:spPr>
          <a:xfrm>
            <a:off x="549380" y="403166"/>
            <a:ext cx="8054870" cy="5940088"/>
          </a:xfrm>
          <a:prstGeom prst="rect">
            <a:avLst/>
          </a:prstGeom>
          <a:noFill/>
        </p:spPr>
        <p:txBody>
          <a:bodyPr wrap="square" rtlCol="0">
            <a:spAutoFit/>
          </a:bodyPr>
          <a:lstStyle/>
          <a:p>
            <a:r>
              <a:rPr lang="el-GR" sz="2000" dirty="0" smtClean="0">
                <a:latin typeface="Courier New" pitchFamily="49" charset="0"/>
                <a:cs typeface="Courier New" pitchFamily="49" charset="0"/>
              </a:rPr>
              <a:t>&gt;&gt;&gt; </a:t>
            </a:r>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 ('{0:&gt;15</a:t>
            </a:r>
            <a:r>
              <a:rPr lang="en-US" sz="2000" dirty="0">
                <a:latin typeface="Courier New" pitchFamily="49" charset="0"/>
                <a:cs typeface="Courier New" pitchFamily="49" charset="0"/>
              </a:rPr>
              <a:t>s</a:t>
            </a:r>
            <a:r>
              <a:rPr lang="el-GR" sz="2000" dirty="0">
                <a:latin typeface="Courier New" pitchFamily="49" charset="0"/>
                <a:cs typeface="Courier New" pitchFamily="49" charset="0"/>
              </a:rPr>
              <a:t>} {1:8.3</a:t>
            </a:r>
            <a:r>
              <a:rPr lang="en-US" sz="2000" dirty="0">
                <a:latin typeface="Courier New" pitchFamily="49" charset="0"/>
                <a:cs typeface="Courier New" pitchFamily="49" charset="0"/>
              </a:rPr>
              <a:t>f</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format</a:t>
            </a:r>
            <a:r>
              <a:rPr lang="el-GR" sz="2000" dirty="0">
                <a:latin typeface="Courier New" pitchFamily="49" charset="0"/>
                <a:cs typeface="Courier New" pitchFamily="49" charset="0"/>
              </a:rPr>
              <a:t> ('Σύνολο:', 5678))</a:t>
            </a:r>
          </a:p>
          <a:p>
            <a:r>
              <a:rPr lang="el-GR" sz="2000" dirty="0">
                <a:latin typeface="Courier New" pitchFamily="49" charset="0"/>
                <a:cs typeface="Courier New" pitchFamily="49" charset="0"/>
              </a:rPr>
              <a:t>        Σύνολο: 5678.000</a:t>
            </a:r>
          </a:p>
          <a:p>
            <a:r>
              <a:rPr lang="el-GR" sz="2000" dirty="0" smtClean="0">
                <a:solidFill>
                  <a:srgbClr val="00B050"/>
                </a:solidFill>
                <a:latin typeface="Courier New" pitchFamily="49" charset="0"/>
                <a:cs typeface="Courier New" pitchFamily="49" charset="0"/>
              </a:rPr>
              <a:t># </a:t>
            </a:r>
            <a:r>
              <a:rPr lang="en-US" sz="2000" dirty="0" smtClean="0">
                <a:solidFill>
                  <a:srgbClr val="00B050"/>
                </a:solidFill>
                <a:latin typeface="Courier New" pitchFamily="49" charset="0"/>
                <a:cs typeface="Courier New" pitchFamily="49" charset="0"/>
              </a:rPr>
              <a:t>To </a:t>
            </a:r>
            <a:r>
              <a:rPr lang="el-GR" sz="2000" dirty="0" smtClean="0">
                <a:solidFill>
                  <a:srgbClr val="00B050"/>
                </a:solidFill>
                <a:latin typeface="Courier New" pitchFamily="49" charset="0"/>
                <a:cs typeface="Courier New" pitchFamily="49" charset="0"/>
              </a:rPr>
              <a:t>σύμβολο </a:t>
            </a:r>
            <a:r>
              <a:rPr lang="el-GR" sz="2000" dirty="0">
                <a:solidFill>
                  <a:srgbClr val="00B050"/>
                </a:solidFill>
                <a:latin typeface="Courier New" pitchFamily="49" charset="0"/>
                <a:cs typeface="Courier New" pitchFamily="49" charset="0"/>
              </a:rPr>
              <a:t>&gt; χρησιμοποιείται για δεξιά στοίχιση της τιμής ενός ορίσματος σε κάποιο καθορισμένο πλάτος εμφάνισης</a:t>
            </a:r>
          </a:p>
          <a:p>
            <a:r>
              <a:rPr lang="el-GR" sz="2000" dirty="0">
                <a:latin typeface="Courier New" pitchFamily="49" charset="0"/>
                <a:cs typeface="Courier New" pitchFamily="49" charset="0"/>
              </a:rPr>
              <a:t> </a:t>
            </a:r>
          </a:p>
          <a:p>
            <a:r>
              <a:rPr lang="en-US" sz="2000" dirty="0" smtClean="0">
                <a:latin typeface="Courier New" pitchFamily="49" charset="0"/>
                <a:cs typeface="Courier New" pitchFamily="49" charset="0"/>
              </a:rPr>
              <a:t>&gt;&gt;&gt; </a:t>
            </a:r>
            <a:r>
              <a:rPr lang="en-US" sz="2000" dirty="0">
                <a:latin typeface="Courier New" pitchFamily="49" charset="0"/>
                <a:cs typeface="Courier New" pitchFamily="49" charset="0"/>
              </a:rPr>
              <a:t>print ('{0:^15s} {1:8.3f}' .format ('</a:t>
            </a:r>
            <a:r>
              <a:rPr lang="en-US" sz="2000" dirty="0" err="1">
                <a:latin typeface="Courier New" pitchFamily="49" charset="0"/>
                <a:cs typeface="Courier New" pitchFamily="49" charset="0"/>
              </a:rPr>
              <a:t>Σύνολο</a:t>
            </a:r>
            <a:r>
              <a:rPr lang="en-US" sz="2000" dirty="0">
                <a:latin typeface="Courier New" pitchFamily="49" charset="0"/>
                <a:cs typeface="Courier New" pitchFamily="49" charset="0"/>
              </a:rPr>
              <a:t>:', 5678))</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    </a:t>
            </a:r>
            <a:r>
              <a:rPr lang="el-GR" sz="2000" dirty="0">
                <a:latin typeface="Courier New" pitchFamily="49" charset="0"/>
                <a:cs typeface="Courier New" pitchFamily="49" charset="0"/>
              </a:rPr>
              <a:t>Σύνολο:     5678.000</a:t>
            </a:r>
          </a:p>
          <a:p>
            <a:r>
              <a:rPr lang="el-GR" sz="2000" dirty="0" smtClean="0">
                <a:solidFill>
                  <a:srgbClr val="00B050"/>
                </a:solidFill>
                <a:latin typeface="Courier New" pitchFamily="49" charset="0"/>
                <a:cs typeface="Courier New" pitchFamily="49" charset="0"/>
              </a:rPr>
              <a:t># </a:t>
            </a:r>
            <a:r>
              <a:rPr lang="en-US" sz="2000" dirty="0" smtClean="0">
                <a:solidFill>
                  <a:srgbClr val="00B050"/>
                </a:solidFill>
                <a:latin typeface="Courier New" pitchFamily="49" charset="0"/>
                <a:cs typeface="Courier New" pitchFamily="49" charset="0"/>
              </a:rPr>
              <a:t>To </a:t>
            </a:r>
            <a:r>
              <a:rPr lang="el-GR" sz="2000" dirty="0" smtClean="0">
                <a:solidFill>
                  <a:srgbClr val="00B050"/>
                </a:solidFill>
                <a:latin typeface="Courier New" pitchFamily="49" charset="0"/>
                <a:cs typeface="Courier New" pitchFamily="49" charset="0"/>
              </a:rPr>
              <a:t>σύμβολο </a:t>
            </a:r>
            <a:r>
              <a:rPr lang="el-GR" sz="2000" dirty="0">
                <a:solidFill>
                  <a:srgbClr val="00B050"/>
                </a:solidFill>
                <a:latin typeface="Courier New" pitchFamily="49" charset="0"/>
                <a:cs typeface="Courier New" pitchFamily="49" charset="0"/>
              </a:rPr>
              <a:t>^ χρησιμοποιείται για στοίχιση στο κέντρο της </a:t>
            </a:r>
            <a:r>
              <a:rPr lang="el-GR" sz="2000" dirty="0" smtClean="0">
                <a:solidFill>
                  <a:srgbClr val="00B050"/>
                </a:solidFill>
                <a:latin typeface="Courier New" pitchFamily="49" charset="0"/>
                <a:cs typeface="Courier New" pitchFamily="49" charset="0"/>
              </a:rPr>
              <a:t>τιμής </a:t>
            </a:r>
            <a:r>
              <a:rPr lang="el-GR" sz="2000" dirty="0">
                <a:solidFill>
                  <a:srgbClr val="00B050"/>
                </a:solidFill>
                <a:latin typeface="Courier New" pitchFamily="49" charset="0"/>
                <a:cs typeface="Courier New" pitchFamily="49" charset="0"/>
              </a:rPr>
              <a:t>ενός ορίσματος σε κάποιο καθορισμένο πλάτος εμφάνισης</a:t>
            </a:r>
          </a:p>
          <a:p>
            <a:r>
              <a:rPr lang="el-GR" sz="2000" dirty="0">
                <a:latin typeface="Courier New" pitchFamily="49" charset="0"/>
                <a:cs typeface="Courier New" pitchFamily="49" charset="0"/>
              </a:rPr>
              <a:t> </a:t>
            </a:r>
          </a:p>
          <a:p>
            <a:r>
              <a:rPr lang="el-GR" sz="2000" dirty="0" smtClean="0">
                <a:latin typeface="Courier New" pitchFamily="49" charset="0"/>
                <a:cs typeface="Courier New" pitchFamily="49" charset="0"/>
              </a:rPr>
              <a:t>&gt;&gt;&gt; </a:t>
            </a:r>
            <a:r>
              <a:rPr lang="el-GR" sz="2000" dirty="0">
                <a:latin typeface="Courier New" pitchFamily="49" charset="0"/>
                <a:cs typeface="Courier New" pitchFamily="49" charset="0"/>
              </a:rPr>
              <a:t>'{0:10.2</a:t>
            </a:r>
            <a:r>
              <a:rPr lang="en-US" sz="2000" dirty="0">
                <a:latin typeface="Courier New" pitchFamily="49" charset="0"/>
                <a:cs typeface="Courier New" pitchFamily="49" charset="0"/>
              </a:rPr>
              <a:t>f</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format</a:t>
            </a:r>
            <a:r>
              <a:rPr lang="el-GR" sz="2000" dirty="0">
                <a:latin typeface="Courier New" pitchFamily="49" charset="0"/>
                <a:cs typeface="Courier New" pitchFamily="49" charset="0"/>
              </a:rPr>
              <a:t>(5487.1234)</a:t>
            </a:r>
          </a:p>
          <a:p>
            <a:r>
              <a:rPr lang="el-GR" sz="2000" dirty="0">
                <a:latin typeface="Courier New" pitchFamily="49" charset="0"/>
                <a:cs typeface="Courier New" pitchFamily="49" charset="0"/>
              </a:rPr>
              <a:t>'   5487.12'</a:t>
            </a:r>
          </a:p>
          <a:p>
            <a:r>
              <a:rPr lang="el-GR" sz="2000" dirty="0" smtClean="0">
                <a:solidFill>
                  <a:srgbClr val="00B050"/>
                </a:solidFill>
                <a:latin typeface="Courier New" pitchFamily="49" charset="0"/>
                <a:cs typeface="Courier New" pitchFamily="49" charset="0"/>
              </a:rPr>
              <a:t># </a:t>
            </a:r>
            <a:r>
              <a:rPr lang="en-US" sz="2000" dirty="0" smtClean="0">
                <a:solidFill>
                  <a:srgbClr val="00B050"/>
                </a:solidFill>
                <a:latin typeface="Courier New" pitchFamily="49" charset="0"/>
                <a:cs typeface="Courier New" pitchFamily="49" charset="0"/>
              </a:rPr>
              <a:t>G</a:t>
            </a:r>
            <a:r>
              <a:rPr lang="el-GR" sz="2000" dirty="0" smtClean="0">
                <a:solidFill>
                  <a:srgbClr val="00B050"/>
                </a:solidFill>
                <a:latin typeface="Courier New" pitchFamily="49" charset="0"/>
                <a:cs typeface="Courier New" pitchFamily="49" charset="0"/>
              </a:rPr>
              <a:t>ια </a:t>
            </a:r>
            <a:r>
              <a:rPr lang="el-GR" sz="2000" dirty="0">
                <a:solidFill>
                  <a:srgbClr val="00B050"/>
                </a:solidFill>
                <a:latin typeface="Courier New" pitchFamily="49" charset="0"/>
                <a:cs typeface="Courier New" pitchFamily="49" charset="0"/>
              </a:rPr>
              <a:t>τη στοίχιση ενός αριθμού κινητής υποδιαστολής χρησιμοποιούμε πλάτος πεδίου εμφάνισης 10 και πλήθος δεκαδικών ψηφίων 2</a:t>
            </a:r>
            <a:r>
              <a:rPr lang="el-GR" sz="2000" dirty="0" smtClean="0">
                <a:solidFill>
                  <a:srgbClr val="00B050"/>
                </a:solidFill>
                <a:latin typeface="Courier New" pitchFamily="49" charset="0"/>
                <a:cs typeface="Courier New" pitchFamily="49" charset="0"/>
              </a:rPr>
              <a:t>.</a:t>
            </a:r>
            <a:endParaRPr lang="el-GR" dirty="0">
              <a:latin typeface="Courier New" pitchFamily="49" charset="0"/>
              <a:cs typeface="Courier New" pitchFamily="49" charset="0"/>
            </a:endParaRPr>
          </a:p>
        </p:txBody>
      </p:sp>
    </p:spTree>
    <p:extLst>
      <p:ext uri="{BB962C8B-B14F-4D97-AF65-F5344CB8AC3E}">
        <p14:creationId xmlns:p14="http://schemas.microsoft.com/office/powerpoint/2010/main" val="3937609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51969" y="476672"/>
            <a:ext cx="8208714" cy="6017032"/>
          </a:xfrm>
          <a:prstGeom prst="rect">
            <a:avLst/>
          </a:prstGeom>
          <a:noFill/>
        </p:spPr>
        <p:txBody>
          <a:bodyPr wrap="square">
            <a:spAutoFit/>
          </a:bodyPr>
          <a:lstStyle/>
          <a:p>
            <a:pPr>
              <a:spcAft>
                <a:spcPts val="600"/>
              </a:spcAft>
            </a:pPr>
            <a:r>
              <a:rPr lang="el-GR" sz="2400" dirty="0" smtClean="0"/>
              <a:t>Η </a:t>
            </a:r>
            <a:r>
              <a:rPr lang="el-GR" sz="2400" dirty="0"/>
              <a:t>εισαγωγή δεδομένων από το πληκτρολόγιο γίνεται με τη </a:t>
            </a:r>
            <a:r>
              <a:rPr lang="el-GR" sz="2400" dirty="0" smtClean="0"/>
              <a:t>κλήση </a:t>
            </a:r>
            <a:r>
              <a:rPr lang="el-GR" sz="2400" dirty="0"/>
              <a:t>της συνάρτησης </a:t>
            </a:r>
            <a:r>
              <a:rPr lang="en-US" sz="2400" dirty="0"/>
              <a:t>input</a:t>
            </a:r>
            <a:r>
              <a:rPr lang="el-GR" sz="2400" dirty="0"/>
              <a:t> (). Η σύνταξή της είναι:</a:t>
            </a:r>
          </a:p>
          <a:p>
            <a:pPr algn="ctr">
              <a:spcAft>
                <a:spcPts val="600"/>
              </a:spcAft>
            </a:pPr>
            <a:r>
              <a:rPr lang="en-US" sz="2400" dirty="0"/>
              <a:t>a</a:t>
            </a:r>
            <a:r>
              <a:rPr lang="el-GR" sz="2400" dirty="0"/>
              <a:t> = </a:t>
            </a:r>
            <a:r>
              <a:rPr lang="en-US" sz="2400" dirty="0"/>
              <a:t>input</a:t>
            </a:r>
            <a:r>
              <a:rPr lang="el-GR" sz="2400" dirty="0"/>
              <a:t> ('μήνυμα').</a:t>
            </a:r>
          </a:p>
          <a:p>
            <a:pPr>
              <a:spcAft>
                <a:spcPts val="600"/>
              </a:spcAft>
            </a:pPr>
            <a:r>
              <a:rPr lang="el-GR" sz="2400" dirty="0"/>
              <a:t>Η </a:t>
            </a:r>
            <a:r>
              <a:rPr lang="en-US" sz="2400" dirty="0"/>
              <a:t>input</a:t>
            </a:r>
            <a:r>
              <a:rPr lang="el-GR" sz="2400" dirty="0"/>
              <a:t>() δέχεται μια παράμετρο (</a:t>
            </a:r>
            <a:r>
              <a:rPr lang="en-US" sz="2400" dirty="0"/>
              <a:t>string</a:t>
            </a:r>
            <a:r>
              <a:rPr lang="el-GR" sz="2400" dirty="0"/>
              <a:t>) που μπορεί να είναι συμβολοσειρά, σταθερά ή μεταβλητή. </a:t>
            </a:r>
            <a:endParaRPr lang="el-GR" sz="2400" dirty="0" smtClean="0"/>
          </a:p>
          <a:p>
            <a:pPr>
              <a:spcAft>
                <a:spcPts val="600"/>
              </a:spcAft>
            </a:pPr>
            <a:r>
              <a:rPr lang="el-GR" sz="2400" dirty="0" smtClean="0"/>
              <a:t>Η </a:t>
            </a:r>
            <a:r>
              <a:rPr lang="el-GR" sz="2400" dirty="0"/>
              <a:t>παράμετρος δεν είναι υποχρεωτική, χρησιμοποιείται μόνο για να εμφανίσει στο χρήστη ένα μήνυμα που θα τον προτρέπει στην εισαγωγή των δεδομένων. </a:t>
            </a:r>
            <a:endParaRPr lang="el-GR" sz="2400" dirty="0" smtClean="0"/>
          </a:p>
          <a:p>
            <a:pPr>
              <a:spcAft>
                <a:spcPts val="600"/>
              </a:spcAft>
            </a:pPr>
            <a:r>
              <a:rPr lang="el-GR" sz="2400" dirty="0" smtClean="0"/>
              <a:t>Η συνάρτηση </a:t>
            </a:r>
            <a:r>
              <a:rPr lang="en-US" sz="2400" dirty="0"/>
              <a:t>input</a:t>
            </a:r>
            <a:r>
              <a:rPr lang="el-GR" sz="2400" dirty="0"/>
              <a:t> (</a:t>
            </a:r>
            <a:r>
              <a:rPr lang="en-US" sz="2400" dirty="0"/>
              <a:t>string</a:t>
            </a:r>
            <a:r>
              <a:rPr lang="el-GR" sz="2400" dirty="0"/>
              <a:t>) εμφανίζει την συμβολοσειρά </a:t>
            </a:r>
            <a:r>
              <a:rPr lang="en-US" sz="2400" dirty="0" smtClean="0"/>
              <a:t>string</a:t>
            </a:r>
            <a:r>
              <a:rPr lang="el-GR" sz="2400" dirty="0" smtClean="0"/>
              <a:t> </a:t>
            </a:r>
            <a:r>
              <a:rPr lang="el-GR" sz="2400" dirty="0"/>
              <a:t>ως μήνυμα στην οθόνη πριν την εισαγωγή των δεδομένων, σταματάει την εκτέλεσή της και περιμένει να πληκτρολογηθούν τα δεδομένα και να πατηθεί το </a:t>
            </a:r>
            <a:r>
              <a:rPr lang="en-US" sz="2400" dirty="0" smtClean="0"/>
              <a:t>Enter</a:t>
            </a:r>
            <a:r>
              <a:rPr lang="el-GR" sz="2400" dirty="0"/>
              <a:t>. </a:t>
            </a:r>
            <a:endParaRPr lang="el-GR" sz="2400" dirty="0" smtClean="0"/>
          </a:p>
          <a:p>
            <a:pPr>
              <a:spcAft>
                <a:spcPts val="600"/>
              </a:spcAft>
            </a:pPr>
            <a:r>
              <a:rPr lang="el-GR" sz="2400" b="1" dirty="0" smtClean="0"/>
              <a:t>Τα </a:t>
            </a:r>
            <a:r>
              <a:rPr lang="el-GR" sz="2400" b="1" dirty="0"/>
              <a:t>δεδομένα στη συνέχεια καταχωρούνται ως αλφαριθμητικοί χαρακτήρες στη μεταβλητή που έχει οριστεί αριστερά του τελεστή ανάθεσης. </a:t>
            </a:r>
            <a:endParaRPr lang="el-GR" sz="2400" b="1" dirty="0">
              <a:effectLst>
                <a:outerShdw blurRad="38100" dist="38100" dir="2700000" algn="tl">
                  <a:srgbClr val="000000">
                    <a:alpha val="43137"/>
                  </a:srgbClr>
                </a:outerShdw>
              </a:effectLst>
              <a:latin typeface="+mn-lt"/>
            </a:endParaRPr>
          </a:p>
        </p:txBody>
      </p:sp>
      <p:sp>
        <p:nvSpPr>
          <p:cNvPr id="2" name="Ορθογώνιο 1"/>
          <p:cNvSpPr/>
          <p:nvPr/>
        </p:nvSpPr>
        <p:spPr>
          <a:xfrm>
            <a:off x="4906998" y="0"/>
            <a:ext cx="2756781" cy="400110"/>
          </a:xfrm>
          <a:prstGeom prst="rect">
            <a:avLst/>
          </a:prstGeom>
        </p:spPr>
        <p:txBody>
          <a:bodyPr wrap="none">
            <a:spAutoFit/>
          </a:bodyPr>
          <a:lstStyle/>
          <a:p>
            <a:pPr algn="ctr" fontAlgn="auto">
              <a:spcBef>
                <a:spcPts val="0"/>
              </a:spcBef>
              <a:spcAft>
                <a:spcPts val="0"/>
              </a:spcAft>
              <a:defRPr/>
            </a:pPr>
            <a:r>
              <a:rPr lang="el-GR" sz="2000" b="1" dirty="0">
                <a:solidFill>
                  <a:srgbClr val="A4E91B"/>
                </a:solidFill>
              </a:rPr>
              <a:t>Η συνάρτηση </a:t>
            </a:r>
            <a:r>
              <a:rPr lang="en-US" sz="2000" b="1" dirty="0">
                <a:solidFill>
                  <a:srgbClr val="A4E91B"/>
                </a:solidFill>
              </a:rPr>
              <a:t>input </a:t>
            </a:r>
            <a:r>
              <a:rPr lang="el-GR" sz="2000" b="1" dirty="0">
                <a:solidFill>
                  <a:srgbClr val="A4E91B"/>
                </a:solidFill>
              </a:rPr>
              <a:t>()</a:t>
            </a:r>
            <a:endParaRPr lang="el-GR" sz="2000"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1879848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11025" y="512123"/>
            <a:ext cx="8632975" cy="6247864"/>
          </a:xfrm>
          <a:prstGeom prst="rect">
            <a:avLst/>
          </a:prstGeom>
          <a:noFill/>
        </p:spPr>
        <p:txBody>
          <a:bodyPr wrap="square">
            <a:spAutoFit/>
          </a:bodyPr>
          <a:lstStyle/>
          <a:p>
            <a:r>
              <a:rPr lang="el-GR" sz="2000" dirty="0" smtClean="0"/>
              <a:t>Στο </a:t>
            </a:r>
            <a:r>
              <a:rPr lang="el-GR" sz="2000" dirty="0"/>
              <a:t>όρισμα της συνάρτησης </a:t>
            </a:r>
            <a:r>
              <a:rPr lang="en-US" sz="2000" dirty="0"/>
              <a:t>print</a:t>
            </a:r>
            <a:r>
              <a:rPr lang="el-GR" sz="2000" dirty="0"/>
              <a:t>()</a:t>
            </a:r>
          </a:p>
          <a:p>
            <a:pPr marL="342900" lvl="0" indent="-342900">
              <a:buFont typeface="Arial" pitchFamily="34" charset="0"/>
              <a:buChar char="•"/>
            </a:pPr>
            <a:r>
              <a:rPr lang="el-GR" sz="2000" dirty="0"/>
              <a:t>η ανάποδη κάθετος </a:t>
            </a:r>
            <a:r>
              <a:rPr lang="en-US" sz="2000" dirty="0"/>
              <a:t>n</a:t>
            </a:r>
            <a:r>
              <a:rPr lang="el-GR" sz="2000" dirty="0"/>
              <a:t> (\</a:t>
            </a:r>
            <a:r>
              <a:rPr lang="en-US" sz="2000" dirty="0"/>
              <a:t>n</a:t>
            </a:r>
            <a:r>
              <a:rPr lang="el-GR" sz="2000" dirty="0"/>
              <a:t>) προκαλεί αλλαγή γραμμής </a:t>
            </a:r>
          </a:p>
          <a:p>
            <a:pPr marL="342900" lvl="0" indent="-342900">
              <a:buFont typeface="Arial" pitchFamily="34" charset="0"/>
              <a:buChar char="•"/>
            </a:pPr>
            <a:r>
              <a:rPr lang="el-GR" sz="2000" dirty="0"/>
              <a:t>η παράμετρος </a:t>
            </a:r>
            <a:r>
              <a:rPr lang="en-US" sz="2000" dirty="0" err="1"/>
              <a:t>sep</a:t>
            </a:r>
            <a:r>
              <a:rPr lang="en-US" sz="2000" dirty="0"/>
              <a:t> </a:t>
            </a:r>
            <a:r>
              <a:rPr lang="el-GR" sz="2000" dirty="0"/>
              <a:t>εισάγει μια συμβολοσειρά ανάμεσα στις τιμές </a:t>
            </a:r>
          </a:p>
          <a:p>
            <a:pPr marL="342900" lvl="0" indent="-342900">
              <a:buFont typeface="Arial" pitchFamily="34" charset="0"/>
              <a:buChar char="•"/>
            </a:pPr>
            <a:r>
              <a:rPr lang="el-GR" sz="2000" dirty="0"/>
              <a:t>η παράμετρος </a:t>
            </a:r>
            <a:r>
              <a:rPr lang="en-US" sz="2000" dirty="0"/>
              <a:t>end </a:t>
            </a:r>
            <a:r>
              <a:rPr lang="el-GR" sz="2000" dirty="0"/>
              <a:t>εισάγει μια συμβολοσειρά στο τέλος των τιμών, </a:t>
            </a:r>
          </a:p>
          <a:p>
            <a:r>
              <a:rPr lang="el-GR" sz="2000" dirty="0" smtClean="0"/>
              <a:t> </a:t>
            </a:r>
            <a:endParaRPr lang="el-GR" sz="2000" dirty="0"/>
          </a:p>
          <a:p>
            <a:pPr>
              <a:spcAft>
                <a:spcPts val="1200"/>
              </a:spcAft>
            </a:pPr>
            <a:r>
              <a:rPr lang="el-GR" sz="2000" dirty="0">
                <a:latin typeface="Courier New" pitchFamily="49" charset="0"/>
                <a:cs typeface="Courier New" pitchFamily="49" charset="0"/>
              </a:rPr>
              <a:t>&gt;&gt;&gt; </a:t>
            </a:r>
            <a:r>
              <a:rPr lang="en-US" sz="2000" dirty="0">
                <a:latin typeface="Courier New" pitchFamily="49" charset="0"/>
                <a:cs typeface="Courier New" pitchFamily="49" charset="0"/>
              </a:rPr>
              <a:t>x</a:t>
            </a:r>
            <a:r>
              <a:rPr lang="el-GR" sz="2000" dirty="0">
                <a:latin typeface="Courier New" pitchFamily="49" charset="0"/>
                <a:cs typeface="Courier New" pitchFamily="49" charset="0"/>
              </a:rPr>
              <a:t>=10</a:t>
            </a:r>
          </a:p>
          <a:p>
            <a:pPr>
              <a:spcAft>
                <a:spcPts val="1200"/>
              </a:spcAft>
            </a:pPr>
            <a:r>
              <a:rPr lang="en-US" sz="2000" dirty="0">
                <a:latin typeface="Courier New" pitchFamily="49" charset="0"/>
                <a:cs typeface="Courier New" pitchFamily="49" charset="0"/>
              </a:rPr>
              <a:t>&gt;&gt;&gt; y=20</a:t>
            </a:r>
            <a:endParaRPr lang="el-GR" sz="2000" dirty="0">
              <a:latin typeface="Courier New" pitchFamily="49" charset="0"/>
              <a:cs typeface="Courier New" pitchFamily="49" charset="0"/>
            </a:endParaRPr>
          </a:p>
          <a:p>
            <a:pPr>
              <a:spcAft>
                <a:spcPts val="1200"/>
              </a:spcAft>
            </a:pPr>
            <a:r>
              <a:rPr lang="en-US" sz="2000" dirty="0">
                <a:latin typeface="Courier New" pitchFamily="49" charset="0"/>
                <a:cs typeface="Courier New" pitchFamily="49" charset="0"/>
              </a:rPr>
              <a:t>&gt;&gt;&gt; z=30</a:t>
            </a:r>
            <a:endParaRPr lang="el-GR" sz="2000" dirty="0">
              <a:latin typeface="Courier New" pitchFamily="49" charset="0"/>
              <a:cs typeface="Courier New" pitchFamily="49" charset="0"/>
            </a:endParaRPr>
          </a:p>
          <a:p>
            <a:pPr>
              <a:spcAft>
                <a:spcPts val="1200"/>
              </a:spcAft>
            </a:pPr>
            <a:r>
              <a:rPr lang="en-US" sz="2000" dirty="0">
                <a:latin typeface="Courier New" pitchFamily="49" charset="0"/>
                <a:cs typeface="Courier New" pitchFamily="49" charset="0"/>
              </a:rPr>
              <a:t>&gt;&gt;&gt; </a:t>
            </a:r>
            <a:r>
              <a:rPr lang="en-US" sz="2000" dirty="0" smtClean="0">
                <a:latin typeface="Courier New" pitchFamily="49" charset="0"/>
                <a:cs typeface="Courier New" pitchFamily="49" charset="0"/>
              </a:rPr>
              <a:t>print(x</a:t>
            </a:r>
            <a:r>
              <a:rPr lang="en-US" sz="2000" dirty="0" smtClean="0">
                <a:latin typeface="Courier New" pitchFamily="49" charset="0"/>
                <a:cs typeface="Courier New" pitchFamily="49" charset="0"/>
              </a:rPr>
              <a:t>,</a:t>
            </a:r>
            <a:r>
              <a:rPr lang="el-GR" sz="2000" dirty="0" smtClean="0">
                <a:latin typeface="Courier New" pitchFamily="49" charset="0"/>
                <a:cs typeface="Courier New" pitchFamily="49" charset="0"/>
              </a:rPr>
              <a:t> </a:t>
            </a:r>
            <a:r>
              <a:rPr lang="en-US" sz="2000" dirty="0" smtClean="0">
                <a:latin typeface="Courier New" pitchFamily="49" charset="0"/>
                <a:cs typeface="Courier New" pitchFamily="49" charset="0"/>
              </a:rPr>
              <a:t>y,</a:t>
            </a:r>
            <a:r>
              <a:rPr lang="el-GR" sz="2000" dirty="0" smtClean="0">
                <a:latin typeface="Courier New" pitchFamily="49" charset="0"/>
                <a:cs typeface="Courier New" pitchFamily="49" charset="0"/>
              </a:rPr>
              <a:t> </a:t>
            </a:r>
            <a:r>
              <a:rPr lang="en-US" sz="2000" dirty="0" smtClean="0">
                <a:latin typeface="Courier New" pitchFamily="49" charset="0"/>
                <a:cs typeface="Courier New" pitchFamily="49" charset="0"/>
              </a:rPr>
              <a:t>z,</a:t>
            </a:r>
            <a:r>
              <a:rPr lang="el-GR" sz="2000" dirty="0" smtClean="0">
                <a:latin typeface="Courier New" pitchFamily="49" charset="0"/>
                <a:cs typeface="Courier New" pitchFamily="49" charset="0"/>
              </a:rPr>
              <a:t> </a:t>
            </a:r>
            <a:r>
              <a:rPr lang="en-US" sz="2000" dirty="0" err="1" smtClean="0">
                <a:latin typeface="Courier New" pitchFamily="49" charset="0"/>
                <a:cs typeface="Courier New" pitchFamily="49" charset="0"/>
              </a:rPr>
              <a:t>sep</a:t>
            </a:r>
            <a:r>
              <a:rPr lang="en-US" sz="2000" dirty="0" smtClean="0">
                <a:latin typeface="Courier New" pitchFamily="49" charset="0"/>
                <a:cs typeface="Courier New" pitchFamily="49" charset="0"/>
              </a:rPr>
              <a:t>=' </a:t>
            </a:r>
            <a:r>
              <a:rPr lang="el-GR" sz="2000" dirty="0">
                <a:latin typeface="Courier New" pitchFamily="49" charset="0"/>
                <a:cs typeface="Courier New" pitchFamily="49" charset="0"/>
              </a:rPr>
              <a:t>κενό</a:t>
            </a:r>
            <a:r>
              <a:rPr lang="en-US" sz="2000" dirty="0" smtClean="0">
                <a:latin typeface="Courier New" pitchFamily="49" charset="0"/>
                <a:cs typeface="Courier New" pitchFamily="49" charset="0"/>
              </a:rPr>
              <a:t>',end=' </a:t>
            </a:r>
            <a:r>
              <a:rPr lang="el-GR" sz="2000" dirty="0">
                <a:latin typeface="Courier New" pitchFamily="49" charset="0"/>
                <a:cs typeface="Courier New" pitchFamily="49" charset="0"/>
              </a:rPr>
              <a:t>τέλος</a:t>
            </a:r>
            <a:r>
              <a:rPr lang="en-US" sz="2000" dirty="0">
                <a:latin typeface="Courier New" pitchFamily="49" charset="0"/>
                <a:cs typeface="Courier New" pitchFamily="49" charset="0"/>
              </a:rPr>
              <a:t>.')</a:t>
            </a:r>
            <a:endParaRPr lang="el-GR" sz="2000" dirty="0">
              <a:latin typeface="Courier New" pitchFamily="49" charset="0"/>
              <a:cs typeface="Courier New" pitchFamily="49" charset="0"/>
            </a:endParaRPr>
          </a:p>
          <a:p>
            <a:pPr>
              <a:spcAft>
                <a:spcPts val="1200"/>
              </a:spcAft>
            </a:pPr>
            <a:r>
              <a:rPr lang="en-US" sz="2000" dirty="0">
                <a:latin typeface="Courier New" pitchFamily="49" charset="0"/>
                <a:cs typeface="Courier New" pitchFamily="49" charset="0"/>
              </a:rPr>
              <a:t>&gt;&gt;&gt; </a:t>
            </a:r>
            <a:r>
              <a:rPr lang="en-US" sz="2000" dirty="0" smtClean="0">
                <a:latin typeface="Courier New" pitchFamily="49" charset="0"/>
                <a:cs typeface="Courier New" pitchFamily="49" charset="0"/>
              </a:rPr>
              <a:t>print(x,'\</a:t>
            </a:r>
            <a:r>
              <a:rPr lang="en-US" sz="2000" dirty="0" err="1">
                <a:latin typeface="Courier New" pitchFamily="49" charset="0"/>
                <a:cs typeface="Courier New" pitchFamily="49" charset="0"/>
              </a:rPr>
              <a:t>n</a:t>
            </a:r>
            <a:r>
              <a:rPr lang="en-US" sz="2000" dirty="0" err="1" smtClean="0">
                <a:latin typeface="Courier New" pitchFamily="49" charset="0"/>
                <a:cs typeface="Courier New" pitchFamily="49" charset="0"/>
              </a:rPr>
              <a:t>',y</a:t>
            </a:r>
            <a:r>
              <a:rPr lang="en-US" sz="2000" dirty="0" smtClean="0">
                <a:latin typeface="Courier New" pitchFamily="49" charset="0"/>
                <a:cs typeface="Courier New" pitchFamily="49" charset="0"/>
              </a:rPr>
              <a:t>,'\</a:t>
            </a:r>
            <a:r>
              <a:rPr lang="en-US" sz="2000" dirty="0">
                <a:latin typeface="Courier New" pitchFamily="49" charset="0"/>
                <a:cs typeface="Courier New" pitchFamily="49" charset="0"/>
              </a:rPr>
              <a:t>n</a:t>
            </a:r>
            <a:r>
              <a:rPr lang="en-US" sz="2000" dirty="0" smtClean="0">
                <a:latin typeface="Courier New" pitchFamily="49" charset="0"/>
                <a:cs typeface="Courier New" pitchFamily="49" charset="0"/>
              </a:rPr>
              <a:t>',</a:t>
            </a:r>
            <a:r>
              <a:rPr lang="en-US" sz="2000" dirty="0" err="1" smtClean="0">
                <a:latin typeface="Courier New" pitchFamily="49" charset="0"/>
                <a:cs typeface="Courier New" pitchFamily="49" charset="0"/>
              </a:rPr>
              <a:t>z,sep</a:t>
            </a:r>
            <a:r>
              <a:rPr lang="en-US" sz="2000" dirty="0" smtClean="0">
                <a:latin typeface="Courier New" pitchFamily="49" charset="0"/>
                <a:cs typeface="Courier New" pitchFamily="49" charset="0"/>
              </a:rPr>
              <a:t>=' </a:t>
            </a:r>
            <a:r>
              <a:rPr lang="el-GR" sz="2000" dirty="0">
                <a:latin typeface="Courier New" pitchFamily="49" charset="0"/>
                <a:cs typeface="Courier New" pitchFamily="49" charset="0"/>
              </a:rPr>
              <a:t>κενό</a:t>
            </a: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',end=' </a:t>
            </a:r>
            <a:r>
              <a:rPr lang="el-GR" sz="2000" dirty="0">
                <a:latin typeface="Courier New" pitchFamily="49" charset="0"/>
                <a:cs typeface="Courier New" pitchFamily="49" charset="0"/>
              </a:rPr>
              <a:t>τέλος</a:t>
            </a:r>
            <a:r>
              <a:rPr lang="en-US" sz="2000" dirty="0">
                <a:latin typeface="Courier New" pitchFamily="49" charset="0"/>
                <a:cs typeface="Courier New" pitchFamily="49" charset="0"/>
              </a:rPr>
              <a:t>.')</a:t>
            </a:r>
            <a:endParaRPr lang="el-GR" sz="2000" dirty="0">
              <a:latin typeface="Courier New" pitchFamily="49" charset="0"/>
              <a:cs typeface="Courier New" pitchFamily="49" charset="0"/>
            </a:endParaRPr>
          </a:p>
          <a:p>
            <a:pPr>
              <a:spcAft>
                <a:spcPts val="1200"/>
              </a:spcAft>
            </a:pPr>
            <a:r>
              <a:rPr lang="el-GR" sz="2000" dirty="0">
                <a:latin typeface="Courier New" pitchFamily="49" charset="0"/>
                <a:cs typeface="Courier New" pitchFamily="49" charset="0"/>
              </a:rPr>
              <a:t>10 κενό </a:t>
            </a:r>
          </a:p>
          <a:p>
            <a:pPr>
              <a:spcAft>
                <a:spcPts val="1200"/>
              </a:spcAft>
            </a:pPr>
            <a:r>
              <a:rPr lang="el-GR" sz="2000" dirty="0">
                <a:latin typeface="Courier New" pitchFamily="49" charset="0"/>
                <a:cs typeface="Courier New" pitchFamily="49" charset="0"/>
              </a:rPr>
              <a:t> κενό 20 κενό </a:t>
            </a:r>
          </a:p>
          <a:p>
            <a:pPr>
              <a:spcAft>
                <a:spcPts val="1200"/>
              </a:spcAft>
            </a:pPr>
            <a:r>
              <a:rPr lang="el-GR" sz="2000" dirty="0">
                <a:latin typeface="Courier New" pitchFamily="49" charset="0"/>
                <a:cs typeface="Courier New" pitchFamily="49" charset="0"/>
              </a:rPr>
              <a:t> κενό 30 τέλος.</a:t>
            </a:r>
          </a:p>
          <a:p>
            <a:pPr>
              <a:spcAft>
                <a:spcPts val="1200"/>
              </a:spcAft>
            </a:pPr>
            <a:r>
              <a:rPr lang="el-GR" sz="2000" dirty="0">
                <a:latin typeface="Courier New" pitchFamily="49" charset="0"/>
                <a:cs typeface="Courier New" pitchFamily="49" charset="0"/>
              </a:rPr>
              <a:t>&gt;&gt;&gt; </a:t>
            </a:r>
          </a:p>
          <a:p>
            <a:pPr marL="231775" indent="-231775" fontAlgn="auto">
              <a:lnSpc>
                <a:spcPct val="150000"/>
              </a:lnSpc>
              <a:spcBef>
                <a:spcPts val="0"/>
              </a:spcBef>
              <a:spcAft>
                <a:spcPts val="0"/>
              </a:spcAft>
              <a:buFontTx/>
              <a:buBlip>
                <a:blip r:embed="rId2"/>
              </a:buBlip>
              <a:defRPr/>
            </a:pPr>
            <a:endParaRPr lang="el-GR" sz="2000" dirty="0">
              <a:effectLst>
                <a:outerShdw blurRad="38100" dist="38100" dir="2700000" algn="tl">
                  <a:srgbClr val="000000">
                    <a:alpha val="43137"/>
                  </a:srgbClr>
                </a:outerShdw>
              </a:effectLst>
              <a:latin typeface="+mn-lt"/>
            </a:endParaRPr>
          </a:p>
        </p:txBody>
      </p:sp>
      <p:sp>
        <p:nvSpPr>
          <p:cNvPr id="2" name="Ορθογώνιο 1"/>
          <p:cNvSpPr/>
          <p:nvPr/>
        </p:nvSpPr>
        <p:spPr>
          <a:xfrm>
            <a:off x="5155113" y="0"/>
            <a:ext cx="2916183" cy="369332"/>
          </a:xfrm>
          <a:prstGeom prst="rect">
            <a:avLst/>
          </a:prstGeom>
        </p:spPr>
        <p:txBody>
          <a:bodyPr wrap="none">
            <a:spAutoFit/>
          </a:bodyPr>
          <a:lstStyle/>
          <a:p>
            <a:pPr lvl="0"/>
            <a:r>
              <a:rPr lang="el-GR" b="1" dirty="0">
                <a:solidFill>
                  <a:srgbClr val="9ADD15"/>
                </a:solidFill>
                <a:latin typeface="Verdana" pitchFamily="34" charset="0"/>
                <a:ea typeface="Verdana" pitchFamily="34" charset="0"/>
                <a:cs typeface="Verdana" pitchFamily="34" charset="0"/>
              </a:rPr>
              <a:t>Η συνάρτηση </a:t>
            </a:r>
            <a:r>
              <a:rPr lang="en-US" b="1" dirty="0">
                <a:solidFill>
                  <a:srgbClr val="9ADD15"/>
                </a:solidFill>
                <a:latin typeface="Verdana" pitchFamily="34" charset="0"/>
                <a:ea typeface="Verdana" pitchFamily="34" charset="0"/>
                <a:cs typeface="Verdana" pitchFamily="34" charset="0"/>
              </a:rPr>
              <a:t>print</a:t>
            </a:r>
            <a:r>
              <a:rPr lang="el-GR" b="1" dirty="0">
                <a:solidFill>
                  <a:srgbClr val="9ADD15"/>
                </a:solidFill>
                <a:latin typeface="Verdana" pitchFamily="34" charset="0"/>
                <a:ea typeface="Verdana" pitchFamily="34" charset="0"/>
                <a:cs typeface="Verdana"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linds(horizont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linds(horizont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linds(horizontal)">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blinds(horizontal)">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blinds(horizontal)">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blinds(horizontal)">
                                      <p:cBhvr>
                                        <p:cTn id="47" dur="500"/>
                                        <p:tgtEl>
                                          <p:spTgt spid="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5">
                                            <p:txEl>
                                              <p:pRg st="9" end="9"/>
                                            </p:txEl>
                                          </p:spTgt>
                                        </p:tgtEl>
                                        <p:attrNameLst>
                                          <p:attrName>style.visibility</p:attrName>
                                        </p:attrNameLst>
                                      </p:cBhvr>
                                      <p:to>
                                        <p:strVal val="visible"/>
                                      </p:to>
                                    </p:set>
                                    <p:animEffect transition="in" filter="blinds(horizontal)">
                                      <p:cBhvr>
                                        <p:cTn id="52" dur="500"/>
                                        <p:tgtEl>
                                          <p:spTgt spid="5">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5">
                                            <p:txEl>
                                              <p:pRg st="10" end="10"/>
                                            </p:txEl>
                                          </p:spTgt>
                                        </p:tgtEl>
                                        <p:attrNameLst>
                                          <p:attrName>style.visibility</p:attrName>
                                        </p:attrNameLst>
                                      </p:cBhvr>
                                      <p:to>
                                        <p:strVal val="visible"/>
                                      </p:to>
                                    </p:set>
                                    <p:animEffect transition="in" filter="blinds(horizontal)">
                                      <p:cBhvr>
                                        <p:cTn id="57" dur="500"/>
                                        <p:tgtEl>
                                          <p:spTgt spid="5">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5">
                                            <p:txEl>
                                              <p:pRg st="11" end="11"/>
                                            </p:txEl>
                                          </p:spTgt>
                                        </p:tgtEl>
                                        <p:attrNameLst>
                                          <p:attrName>style.visibility</p:attrName>
                                        </p:attrNameLst>
                                      </p:cBhvr>
                                      <p:to>
                                        <p:strVal val="visible"/>
                                      </p:to>
                                    </p:set>
                                    <p:animEffect transition="in" filter="blinds(horizontal)">
                                      <p:cBhvr>
                                        <p:cTn id="62" dur="500"/>
                                        <p:tgtEl>
                                          <p:spTgt spid="5">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5">
                                            <p:txEl>
                                              <p:pRg st="12" end="12"/>
                                            </p:txEl>
                                          </p:spTgt>
                                        </p:tgtEl>
                                        <p:attrNameLst>
                                          <p:attrName>style.visibility</p:attrName>
                                        </p:attrNameLst>
                                      </p:cBhvr>
                                      <p:to>
                                        <p:strVal val="visible"/>
                                      </p:to>
                                    </p:set>
                                    <p:animEffect transition="in" filter="blinds(horizontal)">
                                      <p:cBhvr>
                                        <p:cTn id="67" dur="500"/>
                                        <p:tgtEl>
                                          <p:spTgt spid="5">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5">
                                            <p:txEl>
                                              <p:pRg st="13" end="13"/>
                                            </p:txEl>
                                          </p:spTgt>
                                        </p:tgtEl>
                                        <p:attrNameLst>
                                          <p:attrName>style.visibility</p:attrName>
                                        </p:attrNameLst>
                                      </p:cBhvr>
                                      <p:to>
                                        <p:strVal val="visible"/>
                                      </p:to>
                                    </p:set>
                                    <p:animEffect transition="in" filter="blinds(horizontal)">
                                      <p:cBhvr>
                                        <p:cTn id="72" dur="500"/>
                                        <p:tgtEl>
                                          <p:spTgt spid="5">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468313" y="982663"/>
            <a:ext cx="8207375" cy="3939540"/>
          </a:xfrm>
          <a:prstGeom prst="rect">
            <a:avLst/>
          </a:prstGeom>
          <a:noFill/>
        </p:spPr>
        <p:txBody>
          <a:bodyPr>
            <a:spAutoFit/>
          </a:bodyPr>
          <a:lstStyle/>
          <a:p>
            <a:r>
              <a:rPr lang="el-GR" sz="2000" dirty="0"/>
              <a:t>Να γραφεί πρόγραμμα που να δέχεται δύο ακέραιες τιμές και να εμφανίζει το άθροισμά τους</a:t>
            </a:r>
            <a:r>
              <a:rPr lang="el-GR" sz="2000" dirty="0" smtClean="0"/>
              <a:t>.</a:t>
            </a:r>
          </a:p>
          <a:p>
            <a:endParaRPr lang="el-GR" sz="2000" dirty="0"/>
          </a:p>
          <a:p>
            <a:endParaRPr lang="el-GR" sz="2000" dirty="0"/>
          </a:p>
          <a:p>
            <a:pPr>
              <a:spcAft>
                <a:spcPts val="1200"/>
              </a:spcAft>
            </a:pPr>
            <a:r>
              <a:rPr lang="en-US" sz="2000" dirty="0">
                <a:latin typeface="Courier New" pitchFamily="49" charset="0"/>
                <a:cs typeface="Courier New" pitchFamily="49" charset="0"/>
              </a:rPr>
              <a:t>a</a:t>
            </a:r>
            <a:r>
              <a:rPr lang="el-GR" sz="2000" dirty="0">
                <a:latin typeface="Courier New" pitchFamily="49" charset="0"/>
                <a:cs typeface="Courier New" pitchFamily="49" charset="0"/>
              </a:rPr>
              <a:t> = </a:t>
            </a:r>
            <a:r>
              <a:rPr lang="en-US" sz="2000" dirty="0" err="1">
                <a:latin typeface="Courier New" pitchFamily="49" charset="0"/>
                <a:cs typeface="Courier New" pitchFamily="49" charset="0"/>
              </a:rPr>
              <a:t>int</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input</a:t>
            </a:r>
            <a:r>
              <a:rPr lang="el-GR" sz="2000" dirty="0">
                <a:latin typeface="Courier New" pitchFamily="49" charset="0"/>
                <a:cs typeface="Courier New" pitchFamily="49" charset="0"/>
              </a:rPr>
              <a:t> (' Δώσε την πρώτη τιμή: '))  </a:t>
            </a:r>
          </a:p>
          <a:p>
            <a:pPr>
              <a:spcAft>
                <a:spcPts val="1200"/>
              </a:spcAft>
            </a:pPr>
            <a:r>
              <a:rPr lang="en-US" sz="2000" dirty="0">
                <a:latin typeface="Courier New" pitchFamily="49" charset="0"/>
                <a:cs typeface="Courier New" pitchFamily="49" charset="0"/>
              </a:rPr>
              <a:t>b</a:t>
            </a:r>
            <a:r>
              <a:rPr lang="el-GR" sz="2000" dirty="0">
                <a:latin typeface="Courier New" pitchFamily="49" charset="0"/>
                <a:cs typeface="Courier New" pitchFamily="49" charset="0"/>
              </a:rPr>
              <a:t> = </a:t>
            </a:r>
            <a:r>
              <a:rPr lang="en-US" sz="2000" dirty="0" err="1">
                <a:latin typeface="Courier New" pitchFamily="49" charset="0"/>
                <a:cs typeface="Courier New" pitchFamily="49" charset="0"/>
              </a:rPr>
              <a:t>int</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input</a:t>
            </a:r>
            <a:r>
              <a:rPr lang="el-GR" sz="2000" dirty="0">
                <a:latin typeface="Courier New" pitchFamily="49" charset="0"/>
                <a:cs typeface="Courier New" pitchFamily="49" charset="0"/>
              </a:rPr>
              <a:t> (' Δώσε την δεύτερη τιμή: '))  </a:t>
            </a:r>
          </a:p>
          <a:p>
            <a:pPr>
              <a:spcAft>
                <a:spcPts val="1200"/>
              </a:spcAft>
            </a:pPr>
            <a:r>
              <a:rPr lang="en-US" sz="2000" dirty="0">
                <a:latin typeface="Courier New" pitchFamily="49" charset="0"/>
                <a:cs typeface="Courier New" pitchFamily="49" charset="0"/>
              </a:rPr>
              <a:t>s</a:t>
            </a:r>
            <a:r>
              <a:rPr lang="el-GR" sz="2000" dirty="0">
                <a:latin typeface="Courier New" pitchFamily="49" charset="0"/>
                <a:cs typeface="Courier New" pitchFamily="49" charset="0"/>
              </a:rPr>
              <a:t> = </a:t>
            </a:r>
            <a:r>
              <a:rPr lang="en-US" sz="2000" dirty="0">
                <a:latin typeface="Courier New" pitchFamily="49" charset="0"/>
                <a:cs typeface="Courier New" pitchFamily="49" charset="0"/>
              </a:rPr>
              <a:t>a</a:t>
            </a:r>
            <a:r>
              <a:rPr lang="el-GR" sz="2000" dirty="0">
                <a:latin typeface="Courier New" pitchFamily="49" charset="0"/>
                <a:cs typeface="Courier New" pitchFamily="49" charset="0"/>
              </a:rPr>
              <a:t>+</a:t>
            </a:r>
            <a:r>
              <a:rPr lang="en-US" sz="2000" dirty="0">
                <a:latin typeface="Courier New" pitchFamily="49" charset="0"/>
                <a:cs typeface="Courier New" pitchFamily="49" charset="0"/>
              </a:rPr>
              <a:t>b</a:t>
            </a:r>
            <a:r>
              <a:rPr lang="el-GR" sz="2000" dirty="0">
                <a:latin typeface="Courier New" pitchFamily="49" charset="0"/>
                <a:cs typeface="Courier New" pitchFamily="49" charset="0"/>
              </a:rPr>
              <a:t>  </a:t>
            </a:r>
          </a:p>
          <a:p>
            <a:pPr>
              <a:spcAft>
                <a:spcPts val="1200"/>
              </a:spcAft>
            </a:pPr>
            <a:r>
              <a:rPr lang="en-US" sz="2000" dirty="0">
                <a:latin typeface="Courier New" pitchFamily="49" charset="0"/>
                <a:cs typeface="Courier New" pitchFamily="49" charset="0"/>
              </a:rPr>
              <a:t>print (' </a:t>
            </a:r>
            <a:r>
              <a:rPr lang="el-GR" sz="2000" dirty="0">
                <a:latin typeface="Courier New" pitchFamily="49" charset="0"/>
                <a:cs typeface="Courier New" pitchFamily="49" charset="0"/>
              </a:rPr>
              <a:t>Το άθροισμα</a:t>
            </a:r>
            <a:r>
              <a:rPr lang="en-US" sz="2000" dirty="0">
                <a:latin typeface="Courier New" pitchFamily="49" charset="0"/>
                <a:cs typeface="Courier New" pitchFamily="49" charset="0"/>
              </a:rPr>
              <a:t> {0:3d} = {1:3d} = {2:3d}' .format(a, b, s)) </a:t>
            </a:r>
            <a:endParaRPr lang="el-GR" sz="2000" dirty="0">
              <a:latin typeface="Courier New" pitchFamily="49" charset="0"/>
              <a:cs typeface="Courier New" pitchFamily="49" charset="0"/>
            </a:endParaRPr>
          </a:p>
          <a:p>
            <a:pPr marL="231775" indent="-231775" fontAlgn="auto">
              <a:lnSpc>
                <a:spcPct val="150000"/>
              </a:lnSpc>
              <a:spcBef>
                <a:spcPts val="0"/>
              </a:spcBef>
              <a:spcAft>
                <a:spcPts val="1200"/>
              </a:spcAft>
              <a:buFontTx/>
              <a:buBlip>
                <a:blip r:embed="rId2"/>
              </a:buBlip>
              <a:defRPr/>
            </a:pPr>
            <a:endParaRPr lang="el-GR" sz="2000" dirty="0">
              <a:effectLst>
                <a:outerShdw blurRad="38100" dist="38100" dir="2700000" algn="tl">
                  <a:srgbClr val="000000">
                    <a:alpha val="43137"/>
                  </a:srgbClr>
                </a:outerShdw>
              </a:effectLst>
              <a:latin typeface="Courier New" pitchFamily="49" charset="0"/>
              <a:cs typeface="Courier New" pitchFamily="49" charset="0"/>
            </a:endParaRPr>
          </a:p>
        </p:txBody>
      </p:sp>
      <p:sp>
        <p:nvSpPr>
          <p:cNvPr id="2" name="Ορθογώνιο 1"/>
          <p:cNvSpPr/>
          <p:nvPr/>
        </p:nvSpPr>
        <p:spPr>
          <a:xfrm>
            <a:off x="5539832" y="-17481"/>
            <a:ext cx="1298753" cy="400110"/>
          </a:xfrm>
          <a:prstGeom prst="rect">
            <a:avLst/>
          </a:prstGeom>
        </p:spPr>
        <p:txBody>
          <a:bodyPr wrap="none">
            <a:spAutoFit/>
          </a:bodyPr>
          <a:lstStyle/>
          <a:p>
            <a:pPr algn="ctr" fontAlgn="auto">
              <a:spcBef>
                <a:spcPts val="0"/>
              </a:spcBef>
              <a:spcAft>
                <a:spcPts val="0"/>
              </a:spcAft>
              <a:defRPr/>
            </a:pPr>
            <a:r>
              <a:rPr lang="el-GR" sz="2000" b="1" dirty="0" smtClean="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Άσκηση</a:t>
            </a:r>
            <a:endParaRPr lang="el-GR" sz="2000"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blinds(horizontal)">
                                      <p:cBhvr>
                                        <p:cTn id="12" dur="5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blinds(horizontal)">
                                      <p:cBhvr>
                                        <p:cTn id="17" dur="500"/>
                                        <p:tgtEl>
                                          <p:spTgt spid="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blinds(horizontal)">
                                      <p:cBhvr>
                                        <p:cTn id="22" dur="500"/>
                                        <p:tgtEl>
                                          <p:spTgt spid="5">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Effect transition="in" filter="blinds(horizontal)">
                                      <p:cBhvr>
                                        <p:cTn id="27"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04030" y="731013"/>
            <a:ext cx="8388449" cy="4739759"/>
          </a:xfrm>
          <a:prstGeom prst="rect">
            <a:avLst/>
          </a:prstGeom>
          <a:noFill/>
        </p:spPr>
        <p:txBody>
          <a:bodyPr wrap="square">
            <a:spAutoFit/>
          </a:bodyPr>
          <a:lstStyle/>
          <a:p>
            <a:r>
              <a:rPr lang="el-GR" sz="2000" dirty="0"/>
              <a:t>Να γραφεί πρόγραμμα που να δέχεται από το πληκτρολόγιο το όνομα ενός μαθητή, το επώνυμό του, την ηλικία του και το μέσο όρο βαθμολογίας σε δεκαδική μορφή και μετά να τυπώνονται όλα τα εισαγόμενα στοιχεία</a:t>
            </a:r>
            <a:r>
              <a:rPr lang="el-GR" sz="2000" dirty="0" smtClean="0"/>
              <a:t>.</a:t>
            </a:r>
          </a:p>
          <a:p>
            <a:endParaRPr lang="el-GR" sz="2000" dirty="0"/>
          </a:p>
          <a:p>
            <a:pPr>
              <a:spcAft>
                <a:spcPts val="600"/>
              </a:spcAft>
            </a:pPr>
            <a:r>
              <a:rPr lang="en-US" dirty="0" err="1">
                <a:latin typeface="Courier New" pitchFamily="49" charset="0"/>
                <a:cs typeface="Courier New" pitchFamily="49" charset="0"/>
              </a:rPr>
              <a:t>eponymo</a:t>
            </a:r>
            <a:r>
              <a:rPr lang="el-GR" dirty="0">
                <a:latin typeface="Courier New" pitchFamily="49" charset="0"/>
                <a:cs typeface="Courier New" pitchFamily="49" charset="0"/>
              </a:rPr>
              <a:t> = </a:t>
            </a:r>
            <a:r>
              <a:rPr lang="en-US" dirty="0">
                <a:latin typeface="Courier New" pitchFamily="49" charset="0"/>
                <a:cs typeface="Courier New" pitchFamily="49" charset="0"/>
              </a:rPr>
              <a:t>input</a:t>
            </a:r>
            <a:r>
              <a:rPr lang="el-GR" dirty="0">
                <a:latin typeface="Courier New" pitchFamily="49" charset="0"/>
                <a:cs typeface="Courier New" pitchFamily="49" charset="0"/>
              </a:rPr>
              <a:t> ('Δώσε επώνυμο: ') </a:t>
            </a:r>
            <a:endParaRPr lang="el-GR" dirty="0" smtClean="0">
              <a:latin typeface="Courier New" pitchFamily="49" charset="0"/>
              <a:cs typeface="Courier New" pitchFamily="49" charset="0"/>
            </a:endParaRPr>
          </a:p>
          <a:p>
            <a:pPr>
              <a:spcAft>
                <a:spcPts val="600"/>
              </a:spcAft>
            </a:pPr>
            <a:r>
              <a:rPr lang="en-US" dirty="0" err="1" smtClean="0">
                <a:latin typeface="Courier New" pitchFamily="49" charset="0"/>
                <a:cs typeface="Courier New" pitchFamily="49" charset="0"/>
              </a:rPr>
              <a:t>onoma</a:t>
            </a:r>
            <a:r>
              <a:rPr lang="el-GR" dirty="0" smtClean="0">
                <a:latin typeface="Courier New" pitchFamily="49" charset="0"/>
                <a:cs typeface="Courier New" pitchFamily="49" charset="0"/>
              </a:rPr>
              <a:t> </a:t>
            </a:r>
            <a:r>
              <a:rPr lang="el-GR" dirty="0">
                <a:latin typeface="Courier New" pitchFamily="49" charset="0"/>
                <a:cs typeface="Courier New" pitchFamily="49" charset="0"/>
              </a:rPr>
              <a:t>= </a:t>
            </a:r>
            <a:r>
              <a:rPr lang="en-US" dirty="0">
                <a:latin typeface="Courier New" pitchFamily="49" charset="0"/>
                <a:cs typeface="Courier New" pitchFamily="49" charset="0"/>
              </a:rPr>
              <a:t>input</a:t>
            </a:r>
            <a:r>
              <a:rPr lang="el-GR" dirty="0">
                <a:latin typeface="Courier New" pitchFamily="49" charset="0"/>
                <a:cs typeface="Courier New" pitchFamily="49" charset="0"/>
              </a:rPr>
              <a:t> ('Δώσε όνομα: ') </a:t>
            </a:r>
            <a:endParaRPr lang="el-GR" dirty="0" smtClean="0">
              <a:latin typeface="Courier New" pitchFamily="49" charset="0"/>
              <a:cs typeface="Courier New" pitchFamily="49" charset="0"/>
            </a:endParaRPr>
          </a:p>
          <a:p>
            <a:pPr>
              <a:spcAft>
                <a:spcPts val="600"/>
              </a:spcAft>
            </a:pPr>
            <a:r>
              <a:rPr lang="en-US" dirty="0" err="1" smtClean="0">
                <a:latin typeface="Courier New" pitchFamily="49" charset="0"/>
                <a:cs typeface="Courier New" pitchFamily="49" charset="0"/>
              </a:rPr>
              <a:t>hlikia</a:t>
            </a:r>
            <a:r>
              <a:rPr lang="el-GR" dirty="0" smtClean="0">
                <a:latin typeface="Courier New" pitchFamily="49" charset="0"/>
                <a:cs typeface="Courier New" pitchFamily="49" charset="0"/>
              </a:rPr>
              <a:t> </a:t>
            </a:r>
            <a:r>
              <a:rPr lang="el-GR" dirty="0">
                <a:latin typeface="Courier New" pitchFamily="49" charset="0"/>
                <a:cs typeface="Courier New" pitchFamily="49" charset="0"/>
              </a:rPr>
              <a:t>= </a:t>
            </a:r>
            <a:r>
              <a:rPr lang="en-US" dirty="0" err="1">
                <a:latin typeface="Courier New" pitchFamily="49" charset="0"/>
                <a:cs typeface="Courier New" pitchFamily="49" charset="0"/>
              </a:rPr>
              <a:t>int</a:t>
            </a:r>
            <a:r>
              <a:rPr lang="el-GR" dirty="0">
                <a:latin typeface="Courier New" pitchFamily="49" charset="0"/>
                <a:cs typeface="Courier New" pitchFamily="49" charset="0"/>
              </a:rPr>
              <a:t>(</a:t>
            </a:r>
            <a:r>
              <a:rPr lang="en-US" dirty="0">
                <a:latin typeface="Courier New" pitchFamily="49" charset="0"/>
                <a:cs typeface="Courier New" pitchFamily="49" charset="0"/>
              </a:rPr>
              <a:t>input</a:t>
            </a:r>
            <a:r>
              <a:rPr lang="el-GR" dirty="0">
                <a:latin typeface="Courier New" pitchFamily="49" charset="0"/>
                <a:cs typeface="Courier New" pitchFamily="49" charset="0"/>
              </a:rPr>
              <a:t> ('Δώσε ηλικία: ')) </a:t>
            </a:r>
            <a:endParaRPr lang="el-GR" dirty="0" smtClean="0">
              <a:latin typeface="Courier New" pitchFamily="49" charset="0"/>
              <a:cs typeface="Courier New" pitchFamily="49" charset="0"/>
            </a:endParaRPr>
          </a:p>
          <a:p>
            <a:pPr>
              <a:spcAft>
                <a:spcPts val="600"/>
              </a:spcAft>
            </a:pPr>
            <a:r>
              <a:rPr lang="en-US" dirty="0" err="1" smtClean="0">
                <a:latin typeface="Courier New" pitchFamily="49" charset="0"/>
                <a:cs typeface="Courier New" pitchFamily="49" charset="0"/>
              </a:rPr>
              <a:t>mesos</a:t>
            </a:r>
            <a:r>
              <a:rPr lang="el-GR" dirty="0" smtClean="0">
                <a:latin typeface="Courier New" pitchFamily="49" charset="0"/>
                <a:cs typeface="Courier New" pitchFamily="49" charset="0"/>
              </a:rPr>
              <a:t> </a:t>
            </a:r>
            <a:r>
              <a:rPr lang="el-GR" dirty="0">
                <a:latin typeface="Courier New" pitchFamily="49" charset="0"/>
                <a:cs typeface="Courier New" pitchFamily="49" charset="0"/>
              </a:rPr>
              <a:t>= </a:t>
            </a:r>
            <a:r>
              <a:rPr lang="en-US" dirty="0">
                <a:latin typeface="Courier New" pitchFamily="49" charset="0"/>
                <a:cs typeface="Courier New" pitchFamily="49" charset="0"/>
              </a:rPr>
              <a:t>float</a:t>
            </a:r>
            <a:r>
              <a:rPr lang="el-GR" dirty="0">
                <a:latin typeface="Courier New" pitchFamily="49" charset="0"/>
                <a:cs typeface="Courier New" pitchFamily="49" charset="0"/>
              </a:rPr>
              <a:t> (</a:t>
            </a:r>
            <a:r>
              <a:rPr lang="en-US" dirty="0">
                <a:latin typeface="Courier New" pitchFamily="49" charset="0"/>
                <a:cs typeface="Courier New" pitchFamily="49" charset="0"/>
              </a:rPr>
              <a:t>input</a:t>
            </a:r>
            <a:r>
              <a:rPr lang="el-GR" dirty="0">
                <a:latin typeface="Courier New" pitchFamily="49" charset="0"/>
                <a:cs typeface="Courier New" pitchFamily="49" charset="0"/>
              </a:rPr>
              <a:t> ('Δώσε μέσο όρο: ')) </a:t>
            </a:r>
            <a:endParaRPr lang="el-GR" dirty="0" smtClean="0">
              <a:latin typeface="Courier New" pitchFamily="49" charset="0"/>
              <a:cs typeface="Courier New" pitchFamily="49" charset="0"/>
            </a:endParaRPr>
          </a:p>
          <a:p>
            <a:pPr>
              <a:spcAft>
                <a:spcPts val="600"/>
              </a:spcAft>
            </a:pPr>
            <a:r>
              <a:rPr lang="en-US" dirty="0" smtClean="0">
                <a:latin typeface="Courier New" pitchFamily="49" charset="0"/>
                <a:cs typeface="Courier New" pitchFamily="49" charset="0"/>
              </a:rPr>
              <a:t>print </a:t>
            </a:r>
            <a:r>
              <a:rPr lang="en-US" dirty="0">
                <a:latin typeface="Courier New" pitchFamily="49" charset="0"/>
                <a:cs typeface="Courier New" pitchFamily="49" charset="0"/>
              </a:rPr>
              <a:t>('--------------------') </a:t>
            </a:r>
            <a:endParaRPr lang="el-GR" dirty="0" smtClean="0">
              <a:latin typeface="Courier New" pitchFamily="49" charset="0"/>
              <a:cs typeface="Courier New" pitchFamily="49" charset="0"/>
            </a:endParaRPr>
          </a:p>
          <a:p>
            <a:pPr>
              <a:spcAft>
                <a:spcPts val="600"/>
              </a:spcAft>
            </a:pPr>
            <a:r>
              <a:rPr lang="en-US" dirty="0" smtClean="0">
                <a:latin typeface="Courier New" pitchFamily="49" charset="0"/>
                <a:cs typeface="Courier New" pitchFamily="49" charset="0"/>
              </a:rPr>
              <a:t>print </a:t>
            </a:r>
            <a:r>
              <a:rPr lang="en-US" dirty="0">
                <a:latin typeface="Courier New" pitchFamily="49" charset="0"/>
                <a:cs typeface="Courier New" pitchFamily="49" charset="0"/>
              </a:rPr>
              <a:t>('{0:12s} : {1:15s}' .format ('Επ</a:t>
            </a:r>
            <a:r>
              <a:rPr lang="en-US" dirty="0" err="1">
                <a:latin typeface="Courier New" pitchFamily="49" charset="0"/>
                <a:cs typeface="Courier New" pitchFamily="49" charset="0"/>
              </a:rPr>
              <a:t>ίθετο</a:t>
            </a:r>
            <a:r>
              <a:rPr lang="en-US" dirty="0">
                <a:latin typeface="Courier New" pitchFamily="49" charset="0"/>
                <a:cs typeface="Courier New" pitchFamily="49" charset="0"/>
              </a:rPr>
              <a:t>', </a:t>
            </a:r>
            <a:r>
              <a:rPr lang="en-US" dirty="0" err="1">
                <a:latin typeface="Courier New" pitchFamily="49" charset="0"/>
                <a:cs typeface="Courier New" pitchFamily="49" charset="0"/>
              </a:rPr>
              <a:t>eponymo</a:t>
            </a:r>
            <a:r>
              <a:rPr lang="en-US" dirty="0">
                <a:latin typeface="Courier New" pitchFamily="49" charset="0"/>
                <a:cs typeface="Courier New" pitchFamily="49" charset="0"/>
              </a:rPr>
              <a:t>)) </a:t>
            </a:r>
            <a:endParaRPr lang="el-GR" dirty="0" smtClean="0">
              <a:latin typeface="Courier New" pitchFamily="49" charset="0"/>
              <a:cs typeface="Courier New" pitchFamily="49" charset="0"/>
            </a:endParaRPr>
          </a:p>
          <a:p>
            <a:pPr>
              <a:spcAft>
                <a:spcPts val="600"/>
              </a:spcAft>
            </a:pPr>
            <a:r>
              <a:rPr lang="en-US" dirty="0" smtClean="0">
                <a:latin typeface="Courier New" pitchFamily="49" charset="0"/>
                <a:cs typeface="Courier New" pitchFamily="49" charset="0"/>
              </a:rPr>
              <a:t>print </a:t>
            </a:r>
            <a:r>
              <a:rPr lang="en-US" dirty="0">
                <a:latin typeface="Courier New" pitchFamily="49" charset="0"/>
                <a:cs typeface="Courier New" pitchFamily="49" charset="0"/>
              </a:rPr>
              <a:t>('{0:12s} : {1:15s}' .format ('</a:t>
            </a:r>
            <a:r>
              <a:rPr lang="en-US" dirty="0" err="1">
                <a:latin typeface="Courier New" pitchFamily="49" charset="0"/>
                <a:cs typeface="Courier New" pitchFamily="49" charset="0"/>
              </a:rPr>
              <a:t>Όνομ</a:t>
            </a:r>
            <a:r>
              <a:rPr lang="en-US" dirty="0">
                <a:latin typeface="Courier New" pitchFamily="49" charset="0"/>
                <a:cs typeface="Courier New" pitchFamily="49" charset="0"/>
              </a:rPr>
              <a:t>α', onoma)) </a:t>
            </a:r>
            <a:endParaRPr lang="el-GR" dirty="0" smtClean="0">
              <a:latin typeface="Courier New" pitchFamily="49" charset="0"/>
              <a:cs typeface="Courier New" pitchFamily="49" charset="0"/>
            </a:endParaRPr>
          </a:p>
          <a:p>
            <a:pPr>
              <a:spcAft>
                <a:spcPts val="600"/>
              </a:spcAft>
            </a:pPr>
            <a:r>
              <a:rPr lang="en-US" dirty="0" smtClean="0">
                <a:latin typeface="Courier New" pitchFamily="49" charset="0"/>
                <a:cs typeface="Courier New" pitchFamily="49" charset="0"/>
              </a:rPr>
              <a:t>print </a:t>
            </a:r>
            <a:r>
              <a:rPr lang="en-US" dirty="0">
                <a:latin typeface="Courier New" pitchFamily="49" charset="0"/>
                <a:cs typeface="Courier New" pitchFamily="49" charset="0"/>
              </a:rPr>
              <a:t>('{0:12s} : {1:&lt;3d}' .format ('Ηλικία', hlikia)) </a:t>
            </a:r>
            <a:endParaRPr lang="el-GR" dirty="0" smtClean="0">
              <a:latin typeface="Courier New" pitchFamily="49" charset="0"/>
              <a:cs typeface="Courier New" pitchFamily="49" charset="0"/>
            </a:endParaRPr>
          </a:p>
          <a:p>
            <a:pPr>
              <a:spcAft>
                <a:spcPts val="600"/>
              </a:spcAft>
            </a:pPr>
            <a:r>
              <a:rPr lang="en-US" dirty="0" smtClean="0">
                <a:latin typeface="Courier New" pitchFamily="49" charset="0"/>
                <a:cs typeface="Courier New" pitchFamily="49" charset="0"/>
              </a:rPr>
              <a:t>print </a:t>
            </a:r>
            <a:r>
              <a:rPr lang="en-US" dirty="0">
                <a:latin typeface="Courier New" pitchFamily="49" charset="0"/>
                <a:cs typeface="Courier New" pitchFamily="49" charset="0"/>
              </a:rPr>
              <a:t>('{0:12s} : {1:&lt;5.2f}' .format ('Μέσος όρος', mesos))</a:t>
            </a:r>
            <a:endParaRPr lang="el-GR" dirty="0">
              <a:effectLst>
                <a:outerShdw blurRad="38100" dist="38100" dir="2700000" algn="tl">
                  <a:srgbClr val="000000">
                    <a:alpha val="43137"/>
                  </a:srgbClr>
                </a:outerShdw>
              </a:effectLst>
              <a:latin typeface="Courier New" pitchFamily="49" charset="0"/>
              <a:cs typeface="Courier New" pitchFamily="49" charset="0"/>
            </a:endParaRPr>
          </a:p>
        </p:txBody>
      </p:sp>
      <p:sp>
        <p:nvSpPr>
          <p:cNvPr id="2" name="Ορθογώνιο 1"/>
          <p:cNvSpPr/>
          <p:nvPr/>
        </p:nvSpPr>
        <p:spPr>
          <a:xfrm>
            <a:off x="4608630" y="-103018"/>
            <a:ext cx="3491762" cy="507831"/>
          </a:xfrm>
          <a:prstGeom prst="rect">
            <a:avLst/>
          </a:prstGeom>
        </p:spPr>
        <p:txBody>
          <a:bodyPr wrap="square">
            <a:spAutoFit/>
          </a:bodyPr>
          <a:lstStyle/>
          <a:p>
            <a:pPr algn="ctr" fontAlgn="auto">
              <a:lnSpc>
                <a:spcPct val="150000"/>
              </a:lnSpc>
              <a:spcBef>
                <a:spcPts val="0"/>
              </a:spcBef>
              <a:spcAft>
                <a:spcPts val="0"/>
              </a:spcAft>
              <a:defRPr/>
            </a:pPr>
            <a:r>
              <a:rPr lang="el-GR" b="1" dirty="0" smtClean="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Άσκηση</a:t>
            </a:r>
            <a:endParaRPr lang="el-GR" dirty="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2" name="TextBox 1"/>
          <p:cNvSpPr txBox="1"/>
          <p:nvPr/>
        </p:nvSpPr>
        <p:spPr>
          <a:xfrm>
            <a:off x="755576" y="503218"/>
            <a:ext cx="7632848" cy="3477875"/>
          </a:xfrm>
          <a:prstGeom prst="rect">
            <a:avLst/>
          </a:prstGeom>
          <a:noFill/>
        </p:spPr>
        <p:txBody>
          <a:bodyPr wrap="square" rtlCol="0">
            <a:spAutoFit/>
          </a:bodyPr>
          <a:lstStyle/>
          <a:p>
            <a:r>
              <a:rPr lang="el-GR" sz="2000" dirty="0"/>
              <a:t>Να γραφεί πρόγραμμα που να εκχωρεί στις ακέραιες μεταβλητές </a:t>
            </a:r>
            <a:r>
              <a:rPr lang="en-US" sz="2000" dirty="0"/>
              <a:t>a</a:t>
            </a:r>
            <a:r>
              <a:rPr lang="el-GR" sz="2000" dirty="0"/>
              <a:t>, </a:t>
            </a:r>
            <a:r>
              <a:rPr lang="en-US" sz="2000" dirty="0"/>
              <a:t>b</a:t>
            </a:r>
            <a:r>
              <a:rPr lang="el-GR" sz="2000" dirty="0"/>
              <a:t> τις τιμές 10, 17 και στη συνέχεια με χρήση τρίτης μεταβλητής να κάνετε ανταλλαγή του περιεχόμενού τους.</a:t>
            </a:r>
          </a:p>
          <a:p>
            <a:endParaRPr lang="el-GR" sz="2000" dirty="0" smtClean="0"/>
          </a:p>
          <a:p>
            <a:r>
              <a:rPr lang="en-US" sz="2000" dirty="0" smtClean="0">
                <a:latin typeface="Courier New" pitchFamily="49" charset="0"/>
                <a:cs typeface="Courier New" pitchFamily="49" charset="0"/>
              </a:rPr>
              <a:t>a </a:t>
            </a:r>
            <a:r>
              <a:rPr lang="en-US" sz="2000" dirty="0">
                <a:latin typeface="Courier New" pitchFamily="49" charset="0"/>
                <a:cs typeface="Courier New" pitchFamily="49" charset="0"/>
              </a:rPr>
              <a:t>= 10 </a:t>
            </a:r>
            <a:endParaRPr lang="el-GR" sz="2000" dirty="0" smtClean="0">
              <a:latin typeface="Courier New" pitchFamily="49" charset="0"/>
              <a:cs typeface="Courier New" pitchFamily="49" charset="0"/>
            </a:endParaRPr>
          </a:p>
          <a:p>
            <a:r>
              <a:rPr lang="en-US" sz="2000" dirty="0" smtClean="0">
                <a:latin typeface="Courier New" pitchFamily="49" charset="0"/>
                <a:cs typeface="Courier New" pitchFamily="49" charset="0"/>
              </a:rPr>
              <a:t>b </a:t>
            </a:r>
            <a:r>
              <a:rPr lang="en-US" sz="2000" dirty="0">
                <a:latin typeface="Courier New" pitchFamily="49" charset="0"/>
                <a:cs typeface="Courier New" pitchFamily="49" charset="0"/>
              </a:rPr>
              <a:t>= 17 </a:t>
            </a:r>
            <a:endParaRPr lang="el-GR" sz="2000" dirty="0" smtClean="0">
              <a:latin typeface="Courier New" pitchFamily="49" charset="0"/>
              <a:cs typeface="Courier New" pitchFamily="49" charset="0"/>
            </a:endParaRPr>
          </a:p>
          <a:p>
            <a:r>
              <a:rPr lang="en-US" sz="2000" dirty="0" smtClean="0">
                <a:latin typeface="Courier New" pitchFamily="49" charset="0"/>
                <a:cs typeface="Courier New" pitchFamily="49" charset="0"/>
              </a:rPr>
              <a:t>print </a:t>
            </a:r>
            <a:r>
              <a:rPr lang="en-US" sz="2000" dirty="0">
                <a:latin typeface="Courier New" pitchFamily="49" charset="0"/>
                <a:cs typeface="Courier New" pitchFamily="49" charset="0"/>
              </a:rPr>
              <a:t>(a, b)  </a:t>
            </a:r>
            <a:endParaRPr lang="el-GR" sz="2000" dirty="0" smtClean="0">
              <a:latin typeface="Courier New" pitchFamily="49" charset="0"/>
              <a:cs typeface="Courier New" pitchFamily="49" charset="0"/>
            </a:endParaRPr>
          </a:p>
          <a:p>
            <a:r>
              <a:rPr lang="en-US" sz="2000" dirty="0" smtClean="0">
                <a:latin typeface="Courier New" pitchFamily="49" charset="0"/>
                <a:cs typeface="Courier New" pitchFamily="49" charset="0"/>
              </a:rPr>
              <a:t>h </a:t>
            </a:r>
            <a:r>
              <a:rPr lang="en-US" sz="2000" dirty="0">
                <a:latin typeface="Courier New" pitchFamily="49" charset="0"/>
                <a:cs typeface="Courier New" pitchFamily="49" charset="0"/>
              </a:rPr>
              <a:t>= a </a:t>
            </a:r>
            <a:endParaRPr lang="el-GR" sz="2000" dirty="0" smtClean="0">
              <a:latin typeface="Courier New" pitchFamily="49" charset="0"/>
              <a:cs typeface="Courier New" pitchFamily="49" charset="0"/>
            </a:endParaRPr>
          </a:p>
          <a:p>
            <a:r>
              <a:rPr lang="en-US" sz="2000" dirty="0" smtClean="0">
                <a:latin typeface="Courier New" pitchFamily="49" charset="0"/>
                <a:cs typeface="Courier New" pitchFamily="49" charset="0"/>
              </a:rPr>
              <a:t>a </a:t>
            </a:r>
            <a:r>
              <a:rPr lang="en-US" sz="2000" dirty="0">
                <a:latin typeface="Courier New" pitchFamily="49" charset="0"/>
                <a:cs typeface="Courier New" pitchFamily="49" charset="0"/>
              </a:rPr>
              <a:t>= b </a:t>
            </a:r>
            <a:endParaRPr lang="el-GR" sz="2000" dirty="0" smtClean="0">
              <a:latin typeface="Courier New" pitchFamily="49" charset="0"/>
              <a:cs typeface="Courier New" pitchFamily="49" charset="0"/>
            </a:endParaRPr>
          </a:p>
          <a:p>
            <a:r>
              <a:rPr lang="en-US" sz="2000" dirty="0" smtClean="0">
                <a:latin typeface="Courier New" pitchFamily="49" charset="0"/>
                <a:cs typeface="Courier New" pitchFamily="49" charset="0"/>
              </a:rPr>
              <a:t>b </a:t>
            </a:r>
            <a:r>
              <a:rPr lang="en-US" sz="2000" dirty="0">
                <a:latin typeface="Courier New" pitchFamily="49" charset="0"/>
                <a:cs typeface="Courier New" pitchFamily="49" charset="0"/>
              </a:rPr>
              <a:t>= h </a:t>
            </a:r>
            <a:endParaRPr lang="el-GR" sz="2000" dirty="0" smtClean="0">
              <a:latin typeface="Courier New" pitchFamily="49" charset="0"/>
              <a:cs typeface="Courier New" pitchFamily="49" charset="0"/>
            </a:endParaRPr>
          </a:p>
          <a:p>
            <a:r>
              <a:rPr lang="en-US" sz="2000" dirty="0" smtClean="0">
                <a:latin typeface="Courier New" pitchFamily="49" charset="0"/>
                <a:cs typeface="Courier New" pitchFamily="49" charset="0"/>
              </a:rPr>
              <a:t>print </a:t>
            </a:r>
            <a:r>
              <a:rPr lang="en-US" sz="2000" dirty="0">
                <a:latin typeface="Courier New" pitchFamily="49" charset="0"/>
                <a:cs typeface="Courier New" pitchFamily="49" charset="0"/>
              </a:rPr>
              <a:t>(a, b)</a:t>
            </a:r>
            <a:endParaRPr lang="el-GR" dirty="0">
              <a:latin typeface="Courier New" pitchFamily="49" charset="0"/>
              <a:cs typeface="Courier New" pitchFamily="49" charset="0"/>
            </a:endParaRPr>
          </a:p>
        </p:txBody>
      </p:sp>
      <p:sp>
        <p:nvSpPr>
          <p:cNvPr id="6" name="Ορθογώνιο 5"/>
          <p:cNvSpPr/>
          <p:nvPr/>
        </p:nvSpPr>
        <p:spPr>
          <a:xfrm>
            <a:off x="5220072" y="0"/>
            <a:ext cx="1079142" cy="369332"/>
          </a:xfrm>
          <a:prstGeom prst="rect">
            <a:avLst/>
          </a:prstGeom>
        </p:spPr>
        <p:txBody>
          <a:bodyPr wrap="none">
            <a:spAutoFit/>
          </a:bodyPr>
          <a:lstStyle/>
          <a:p>
            <a:r>
              <a:rPr lang="el-GR" b="1" dirty="0" smtClean="0">
                <a:solidFill>
                  <a:srgbClr val="9ADD15"/>
                </a:solidFill>
              </a:rPr>
              <a:t>Άσκηση</a:t>
            </a:r>
            <a:endParaRPr lang="el-GR" b="1" dirty="0">
              <a:solidFill>
                <a:srgbClr val="9ADD15"/>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2" name="TextBox 1"/>
          <p:cNvSpPr txBox="1"/>
          <p:nvPr/>
        </p:nvSpPr>
        <p:spPr>
          <a:xfrm>
            <a:off x="755576" y="764704"/>
            <a:ext cx="7848674" cy="3908762"/>
          </a:xfrm>
          <a:prstGeom prst="rect">
            <a:avLst/>
          </a:prstGeom>
          <a:noFill/>
        </p:spPr>
        <p:txBody>
          <a:bodyPr wrap="square" rtlCol="0">
            <a:spAutoFit/>
          </a:bodyPr>
          <a:lstStyle/>
          <a:p>
            <a:r>
              <a:rPr lang="el-GR" sz="2000" dirty="0"/>
              <a:t>Να γραφεί πρόγραμμα που να δέχεται από το πληκτρολόγιο δύο ακέραιους και να τυπώνει το άθροισμα και το μέσο όρο τους.</a:t>
            </a:r>
          </a:p>
          <a:p>
            <a:endParaRPr lang="el-GR" sz="2000" dirty="0" smtClean="0"/>
          </a:p>
          <a:p>
            <a:pPr>
              <a:spcAft>
                <a:spcPts val="600"/>
              </a:spcAft>
            </a:pPr>
            <a:r>
              <a:rPr lang="en-US" sz="2000" dirty="0" smtClean="0">
                <a:latin typeface="Courier New" pitchFamily="49" charset="0"/>
                <a:cs typeface="Courier New" pitchFamily="49" charset="0"/>
              </a:rPr>
              <a:t>a </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int</a:t>
            </a:r>
            <a:r>
              <a:rPr lang="en-US" sz="2000" dirty="0">
                <a:latin typeface="Courier New" pitchFamily="49" charset="0"/>
                <a:cs typeface="Courier New" pitchFamily="49" charset="0"/>
              </a:rPr>
              <a:t> (input ('a = ')) </a:t>
            </a:r>
            <a:endParaRPr lang="el-GR" sz="2000" dirty="0">
              <a:latin typeface="Courier New" pitchFamily="49" charset="0"/>
              <a:cs typeface="Courier New" pitchFamily="49" charset="0"/>
            </a:endParaRPr>
          </a:p>
          <a:p>
            <a:pPr>
              <a:spcAft>
                <a:spcPts val="600"/>
              </a:spcAft>
            </a:pPr>
            <a:r>
              <a:rPr lang="en-US" sz="2000" dirty="0">
                <a:latin typeface="Courier New" pitchFamily="49" charset="0"/>
                <a:cs typeface="Courier New" pitchFamily="49" charset="0"/>
              </a:rPr>
              <a:t>b = </a:t>
            </a:r>
            <a:r>
              <a:rPr lang="en-US" sz="2000" dirty="0" err="1">
                <a:latin typeface="Courier New" pitchFamily="49" charset="0"/>
                <a:cs typeface="Courier New" pitchFamily="49" charset="0"/>
              </a:rPr>
              <a:t>int</a:t>
            </a:r>
            <a:r>
              <a:rPr lang="en-US" sz="2000" dirty="0">
                <a:latin typeface="Courier New" pitchFamily="49" charset="0"/>
                <a:cs typeface="Courier New" pitchFamily="49" charset="0"/>
              </a:rPr>
              <a:t> (input ('b = ')) </a:t>
            </a:r>
            <a:endParaRPr lang="el-GR" sz="2000" dirty="0">
              <a:latin typeface="Courier New" pitchFamily="49" charset="0"/>
              <a:cs typeface="Courier New" pitchFamily="49" charset="0"/>
            </a:endParaRPr>
          </a:p>
          <a:p>
            <a:pPr>
              <a:spcAft>
                <a:spcPts val="600"/>
              </a:spcAft>
            </a:pPr>
            <a:r>
              <a:rPr lang="en-US" sz="2000" dirty="0">
                <a:latin typeface="Courier New" pitchFamily="49" charset="0"/>
                <a:cs typeface="Courier New" pitchFamily="49" charset="0"/>
              </a:rPr>
              <a:t>s = a + b </a:t>
            </a:r>
            <a:endParaRPr lang="el-GR" sz="2000" dirty="0">
              <a:latin typeface="Courier New" pitchFamily="49" charset="0"/>
              <a:cs typeface="Courier New" pitchFamily="49" charset="0"/>
            </a:endParaRPr>
          </a:p>
          <a:p>
            <a:pPr>
              <a:spcAft>
                <a:spcPts val="600"/>
              </a:spcAft>
            </a:pPr>
            <a:r>
              <a:rPr lang="en-US" sz="2000" dirty="0" err="1">
                <a:latin typeface="Courier New" pitchFamily="49" charset="0"/>
                <a:cs typeface="Courier New" pitchFamily="49" charset="0"/>
              </a:rPr>
              <a:t>avg</a:t>
            </a:r>
            <a:r>
              <a:rPr lang="en-US" sz="2000" dirty="0">
                <a:latin typeface="Courier New" pitchFamily="49" charset="0"/>
                <a:cs typeface="Courier New" pitchFamily="49" charset="0"/>
              </a:rPr>
              <a:t> = s/2 </a:t>
            </a:r>
            <a:endParaRPr lang="el-GR" sz="2000" dirty="0">
              <a:latin typeface="Courier New" pitchFamily="49" charset="0"/>
              <a:cs typeface="Courier New" pitchFamily="49" charset="0"/>
            </a:endParaRPr>
          </a:p>
          <a:p>
            <a:pPr>
              <a:spcAft>
                <a:spcPts val="600"/>
              </a:spcAft>
            </a:pPr>
            <a:r>
              <a:rPr lang="en-US" sz="2000" dirty="0">
                <a:latin typeface="Courier New" pitchFamily="49" charset="0"/>
                <a:cs typeface="Courier New" pitchFamily="49" charset="0"/>
              </a:rPr>
              <a:t>p</a:t>
            </a:r>
            <a:r>
              <a:rPr lang="en-US" sz="2000" dirty="0" smtClean="0">
                <a:latin typeface="Courier New" pitchFamily="49" charset="0"/>
                <a:cs typeface="Courier New" pitchFamily="49" charset="0"/>
              </a:rPr>
              <a:t>rint</a:t>
            </a:r>
            <a:r>
              <a:rPr lang="el-GR" sz="2000" dirty="0" smtClean="0">
                <a:latin typeface="Courier New" pitchFamily="49" charset="0"/>
                <a:cs typeface="Courier New" pitchFamily="49" charset="0"/>
              </a:rPr>
              <a:t> </a:t>
            </a:r>
            <a:r>
              <a:rPr lang="en-US" sz="2000" dirty="0" smtClean="0">
                <a:latin typeface="Courier New" pitchFamily="49" charset="0"/>
                <a:cs typeface="Courier New" pitchFamily="49" charset="0"/>
              </a:rPr>
              <a:t>('{</a:t>
            </a:r>
            <a:r>
              <a:rPr lang="en-US" sz="2000" dirty="0">
                <a:latin typeface="Courier New" pitchFamily="49" charset="0"/>
                <a:cs typeface="Courier New" pitchFamily="49" charset="0"/>
              </a:rPr>
              <a:t>0:12s} : {1:&lt;3d</a:t>
            </a:r>
            <a:r>
              <a:rPr lang="en-US" sz="2000" dirty="0" smtClean="0">
                <a:latin typeface="Courier New" pitchFamily="49" charset="0"/>
                <a:cs typeface="Courier New" pitchFamily="49" charset="0"/>
              </a:rPr>
              <a:t>}'.format('</a:t>
            </a:r>
            <a:r>
              <a:rPr lang="en-US" sz="2000" dirty="0" err="1" smtClean="0">
                <a:latin typeface="Courier New" pitchFamily="49" charset="0"/>
                <a:cs typeface="Courier New" pitchFamily="49" charset="0"/>
              </a:rPr>
              <a:t>Άθροισμ</a:t>
            </a:r>
            <a:r>
              <a:rPr lang="en-US" sz="2000" dirty="0" smtClean="0">
                <a:latin typeface="Courier New" pitchFamily="49" charset="0"/>
                <a:cs typeface="Courier New" pitchFamily="49" charset="0"/>
              </a:rPr>
              <a:t>α=',s</a:t>
            </a:r>
            <a:r>
              <a:rPr lang="en-US" sz="2000" dirty="0">
                <a:latin typeface="Courier New" pitchFamily="49" charset="0"/>
                <a:cs typeface="Courier New" pitchFamily="49" charset="0"/>
              </a:rPr>
              <a:t>)) </a:t>
            </a:r>
            <a:endParaRPr lang="el-GR" sz="2000" dirty="0">
              <a:latin typeface="Courier New" pitchFamily="49" charset="0"/>
              <a:cs typeface="Courier New" pitchFamily="49" charset="0"/>
            </a:endParaRPr>
          </a:p>
          <a:p>
            <a:pPr>
              <a:spcAft>
                <a:spcPts val="600"/>
              </a:spcAft>
            </a:pPr>
            <a:r>
              <a:rPr lang="en-US" sz="2000" dirty="0">
                <a:latin typeface="Courier New" pitchFamily="49" charset="0"/>
                <a:cs typeface="Courier New" pitchFamily="49" charset="0"/>
              </a:rPr>
              <a:t>print ('{0:12s} : {1:&lt;5.2f}' .format ('</a:t>
            </a:r>
            <a:r>
              <a:rPr lang="en-US" sz="2000" dirty="0" err="1">
                <a:latin typeface="Courier New" pitchFamily="49" charset="0"/>
                <a:cs typeface="Courier New" pitchFamily="49" charset="0"/>
              </a:rPr>
              <a:t>Μέσος</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όρος</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avg</a:t>
            </a:r>
            <a:r>
              <a:rPr lang="en-US" sz="2000" dirty="0">
                <a:latin typeface="Courier New" pitchFamily="49" charset="0"/>
                <a:cs typeface="Courier New" pitchFamily="49" charset="0"/>
              </a:rPr>
              <a:t>))</a:t>
            </a:r>
            <a:endParaRPr lang="el-GR" sz="2000" dirty="0">
              <a:latin typeface="Courier New" pitchFamily="49" charset="0"/>
              <a:cs typeface="Courier New" pitchFamily="49" charset="0"/>
            </a:endParaRPr>
          </a:p>
          <a:p>
            <a:endParaRPr lang="el-GR" dirty="0"/>
          </a:p>
        </p:txBody>
      </p:sp>
      <p:sp>
        <p:nvSpPr>
          <p:cNvPr id="5" name="Ορθογώνιο 4"/>
          <p:cNvSpPr/>
          <p:nvPr/>
        </p:nvSpPr>
        <p:spPr>
          <a:xfrm>
            <a:off x="5220072" y="0"/>
            <a:ext cx="1079142" cy="369332"/>
          </a:xfrm>
          <a:prstGeom prst="rect">
            <a:avLst/>
          </a:prstGeom>
        </p:spPr>
        <p:txBody>
          <a:bodyPr wrap="none">
            <a:spAutoFit/>
          </a:bodyPr>
          <a:lstStyle/>
          <a:p>
            <a:r>
              <a:rPr lang="el-GR" b="1" dirty="0" smtClean="0">
                <a:solidFill>
                  <a:srgbClr val="9ADD15"/>
                </a:solidFill>
              </a:rPr>
              <a:t>Άσκηση</a:t>
            </a:r>
            <a:endParaRPr lang="el-GR" b="1" dirty="0">
              <a:solidFill>
                <a:srgbClr val="9ADD15"/>
              </a:solidFill>
            </a:endParaRPr>
          </a:p>
        </p:txBody>
      </p:sp>
    </p:spTree>
    <p:extLst>
      <p:ext uri="{BB962C8B-B14F-4D97-AF65-F5344CB8AC3E}">
        <p14:creationId xmlns:p14="http://schemas.microsoft.com/office/powerpoint/2010/main" val="24006006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39750" y="1124744"/>
            <a:ext cx="8135938" cy="3323987"/>
          </a:xfrm>
          <a:prstGeom prst="rect">
            <a:avLst/>
          </a:prstGeom>
          <a:noFill/>
        </p:spPr>
        <p:txBody>
          <a:bodyPr>
            <a:spAutoFit/>
          </a:bodyPr>
          <a:lstStyle/>
          <a:p>
            <a:r>
              <a:rPr lang="el-GR" sz="2000" dirty="0"/>
              <a:t>Να γραφεί πρόγραμμα που να τυπώνει τις τιμές </a:t>
            </a:r>
            <a:r>
              <a:rPr lang="en-US" sz="2000" dirty="0"/>
              <a:t>true</a:t>
            </a:r>
            <a:r>
              <a:rPr lang="el-GR" sz="2000" dirty="0"/>
              <a:t> ή </a:t>
            </a:r>
            <a:r>
              <a:rPr lang="en-US" sz="2000" dirty="0"/>
              <a:t>false</a:t>
            </a:r>
            <a:r>
              <a:rPr lang="el-GR" sz="2000" dirty="0"/>
              <a:t> ανάλογα αν δύο αριθμοί που εισάγονται από το πληκτρολόγιο είναι ίσοι ή άνισοι, με την χρήση </a:t>
            </a:r>
            <a:r>
              <a:rPr lang="en-US" sz="2000" dirty="0"/>
              <a:t>Boolean </a:t>
            </a:r>
            <a:r>
              <a:rPr lang="el-GR" sz="2000" dirty="0"/>
              <a:t>μεταβλητών. </a:t>
            </a:r>
          </a:p>
          <a:p>
            <a:endParaRPr lang="en-US" sz="2000" dirty="0" smtClean="0"/>
          </a:p>
          <a:p>
            <a:pPr>
              <a:spcAft>
                <a:spcPts val="600"/>
              </a:spcAft>
            </a:pPr>
            <a:r>
              <a:rPr lang="en-US" sz="2000" dirty="0" smtClean="0">
                <a:latin typeface="Courier New" pitchFamily="49" charset="0"/>
                <a:cs typeface="Courier New" pitchFamily="49" charset="0"/>
              </a:rPr>
              <a:t>a </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int</a:t>
            </a:r>
            <a:r>
              <a:rPr lang="en-US" sz="2000" dirty="0">
                <a:latin typeface="Courier New" pitchFamily="49" charset="0"/>
                <a:cs typeface="Courier New" pitchFamily="49" charset="0"/>
              </a:rPr>
              <a:t> (input ('a = ')) </a:t>
            </a:r>
            <a:endParaRPr lang="el-GR" sz="2000" dirty="0">
              <a:latin typeface="Courier New" pitchFamily="49" charset="0"/>
              <a:cs typeface="Courier New" pitchFamily="49" charset="0"/>
            </a:endParaRPr>
          </a:p>
          <a:p>
            <a:pPr>
              <a:spcAft>
                <a:spcPts val="600"/>
              </a:spcAft>
            </a:pPr>
            <a:r>
              <a:rPr lang="en-US" sz="2000" dirty="0">
                <a:latin typeface="Courier New" pitchFamily="49" charset="0"/>
                <a:cs typeface="Courier New" pitchFamily="49" charset="0"/>
              </a:rPr>
              <a:t>b = </a:t>
            </a:r>
            <a:r>
              <a:rPr lang="en-US" sz="2000" dirty="0" err="1">
                <a:latin typeface="Courier New" pitchFamily="49" charset="0"/>
                <a:cs typeface="Courier New" pitchFamily="49" charset="0"/>
              </a:rPr>
              <a:t>int</a:t>
            </a:r>
            <a:r>
              <a:rPr lang="en-US" sz="2000" dirty="0">
                <a:latin typeface="Courier New" pitchFamily="49" charset="0"/>
                <a:cs typeface="Courier New" pitchFamily="49" charset="0"/>
              </a:rPr>
              <a:t> (input ('b = ')) </a:t>
            </a:r>
            <a:endParaRPr lang="el-GR" sz="2000" dirty="0">
              <a:latin typeface="Courier New" pitchFamily="49" charset="0"/>
              <a:cs typeface="Courier New" pitchFamily="49" charset="0"/>
            </a:endParaRPr>
          </a:p>
          <a:p>
            <a:pPr>
              <a:spcAft>
                <a:spcPts val="600"/>
              </a:spcAft>
            </a:pPr>
            <a:r>
              <a:rPr lang="en-US" sz="2000" dirty="0">
                <a:latin typeface="Courier New" pitchFamily="49" charset="0"/>
                <a:cs typeface="Courier New" pitchFamily="49" charset="0"/>
              </a:rPr>
              <a:t>l</a:t>
            </a:r>
            <a:r>
              <a:rPr lang="el-GR" sz="2000" dirty="0">
                <a:latin typeface="Courier New" pitchFamily="49" charset="0"/>
                <a:cs typeface="Courier New" pitchFamily="49" charset="0"/>
              </a:rPr>
              <a:t> = </a:t>
            </a:r>
            <a:r>
              <a:rPr lang="en-US" sz="2000" dirty="0">
                <a:latin typeface="Courier New" pitchFamily="49" charset="0"/>
                <a:cs typeface="Courier New" pitchFamily="49" charset="0"/>
              </a:rPr>
              <a:t>a</a:t>
            </a:r>
            <a:r>
              <a:rPr lang="el-GR" sz="2000" dirty="0">
                <a:latin typeface="Courier New" pitchFamily="49" charset="0"/>
                <a:cs typeface="Courier New" pitchFamily="49" charset="0"/>
              </a:rPr>
              <a:t> == </a:t>
            </a:r>
            <a:r>
              <a:rPr lang="en-US" sz="2000" dirty="0">
                <a:latin typeface="Courier New" pitchFamily="49" charset="0"/>
                <a:cs typeface="Courier New" pitchFamily="49" charset="0"/>
              </a:rPr>
              <a:t>b</a:t>
            </a:r>
            <a:r>
              <a:rPr lang="el-GR" sz="2000" dirty="0">
                <a:latin typeface="Courier New" pitchFamily="49" charset="0"/>
                <a:cs typeface="Courier New" pitchFamily="49" charset="0"/>
              </a:rPr>
              <a:t>  </a:t>
            </a:r>
          </a:p>
          <a:p>
            <a:pPr>
              <a:spcAft>
                <a:spcPts val="600"/>
              </a:spcAft>
            </a:pPr>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l</a:t>
            </a:r>
            <a:r>
              <a:rPr lang="el-GR" sz="2000" dirty="0">
                <a:latin typeface="Courier New" pitchFamily="49" charset="0"/>
                <a:cs typeface="Courier New" pitchFamily="49" charset="0"/>
              </a:rPr>
              <a:t>) </a:t>
            </a:r>
          </a:p>
          <a:p>
            <a:pPr fontAlgn="auto">
              <a:lnSpc>
                <a:spcPct val="150000"/>
              </a:lnSpc>
              <a:spcBef>
                <a:spcPts val="0"/>
              </a:spcBef>
              <a:spcAft>
                <a:spcPts val="0"/>
              </a:spcAft>
              <a:defRPr/>
            </a:pPr>
            <a:endParaRPr lang="el-GR" sz="2000" dirty="0">
              <a:effectLst>
                <a:outerShdw blurRad="38100" dist="38100" dir="2700000" algn="tl">
                  <a:srgbClr val="000000">
                    <a:alpha val="43137"/>
                  </a:srgbClr>
                </a:outerShdw>
              </a:effectLst>
              <a:latin typeface="+mn-lt"/>
            </a:endParaRPr>
          </a:p>
        </p:txBody>
      </p:sp>
      <p:sp>
        <p:nvSpPr>
          <p:cNvPr id="6" name="Ορθογώνιο 5"/>
          <p:cNvSpPr/>
          <p:nvPr/>
        </p:nvSpPr>
        <p:spPr>
          <a:xfrm>
            <a:off x="5220072" y="0"/>
            <a:ext cx="1079142" cy="369332"/>
          </a:xfrm>
          <a:prstGeom prst="rect">
            <a:avLst/>
          </a:prstGeom>
        </p:spPr>
        <p:txBody>
          <a:bodyPr wrap="none">
            <a:spAutoFit/>
          </a:bodyPr>
          <a:lstStyle/>
          <a:p>
            <a:r>
              <a:rPr lang="el-GR" b="1" dirty="0" smtClean="0">
                <a:solidFill>
                  <a:srgbClr val="9ADD15"/>
                </a:solidFill>
              </a:rPr>
              <a:t>Άσκηση</a:t>
            </a:r>
            <a:endParaRPr lang="el-GR" b="1" dirty="0">
              <a:solidFill>
                <a:srgbClr val="9ADD15"/>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611188" y="1052513"/>
            <a:ext cx="8137525" cy="3477875"/>
          </a:xfrm>
          <a:prstGeom prst="rect">
            <a:avLst/>
          </a:prstGeom>
          <a:noFill/>
        </p:spPr>
        <p:txBody>
          <a:bodyPr>
            <a:spAutoFit/>
          </a:bodyPr>
          <a:lstStyle/>
          <a:p>
            <a:r>
              <a:rPr lang="el-GR" sz="2000" b="1" dirty="0"/>
              <a:t>Να γραφεί πρόγραμμα που να:</a:t>
            </a:r>
            <a:endParaRPr lang="el-GR" sz="2000" dirty="0"/>
          </a:p>
          <a:p>
            <a:pPr marL="457200" indent="-457200">
              <a:buFont typeface="+mj-lt"/>
              <a:buAutoNum type="arabicPeriod"/>
            </a:pPr>
            <a:r>
              <a:rPr lang="el-GR" sz="2000" b="1" dirty="0" smtClean="0"/>
              <a:t>Διαβάζει </a:t>
            </a:r>
            <a:r>
              <a:rPr lang="el-GR" sz="2000" b="1" dirty="0"/>
              <a:t>δύο πραγματικούς αριθμούς </a:t>
            </a:r>
            <a:r>
              <a:rPr lang="en-US" sz="2000" b="1" dirty="0"/>
              <a:t>a</a:t>
            </a:r>
            <a:r>
              <a:rPr lang="el-GR" sz="2000" b="1" dirty="0"/>
              <a:t>, </a:t>
            </a:r>
            <a:r>
              <a:rPr lang="en-US" sz="2000" b="1" dirty="0"/>
              <a:t>b</a:t>
            </a:r>
            <a:r>
              <a:rPr lang="el-GR" sz="2000" b="1" dirty="0"/>
              <a:t>.</a:t>
            </a:r>
            <a:endParaRPr lang="el-GR" sz="2000" dirty="0"/>
          </a:p>
          <a:p>
            <a:pPr marL="457200" indent="-457200">
              <a:buFont typeface="+mj-lt"/>
              <a:buAutoNum type="arabicPeriod"/>
            </a:pPr>
            <a:r>
              <a:rPr lang="el-GR" sz="2000" b="1" dirty="0" smtClean="0"/>
              <a:t>Υπολογίζει </a:t>
            </a:r>
            <a:r>
              <a:rPr lang="el-GR" sz="2000" b="1" dirty="0"/>
              <a:t>το άθροισμά τους </a:t>
            </a:r>
            <a:r>
              <a:rPr lang="en-US" sz="2000" b="1" dirty="0"/>
              <a:t>s</a:t>
            </a:r>
            <a:r>
              <a:rPr lang="el-GR" sz="2000" b="1" dirty="0"/>
              <a:t> καθώς και τη διαφορά τους </a:t>
            </a:r>
            <a:r>
              <a:rPr lang="en-US" sz="2000" b="1" dirty="0"/>
              <a:t>d</a:t>
            </a:r>
            <a:r>
              <a:rPr lang="el-GR" sz="2000" b="1" dirty="0"/>
              <a:t>.</a:t>
            </a:r>
            <a:endParaRPr lang="el-GR" sz="2000" dirty="0"/>
          </a:p>
          <a:p>
            <a:pPr marL="457200" indent="-457200">
              <a:buFont typeface="+mj-lt"/>
              <a:buAutoNum type="arabicPeriod"/>
            </a:pPr>
            <a:r>
              <a:rPr lang="el-GR" sz="2000" b="1" dirty="0" smtClean="0"/>
              <a:t>Εμφανίζει </a:t>
            </a:r>
            <a:r>
              <a:rPr lang="el-GR" sz="2000" b="1" dirty="0"/>
              <a:t>τα αποτελέσματα </a:t>
            </a:r>
            <a:r>
              <a:rPr lang="en-US" sz="2000" b="1" dirty="0"/>
              <a:t>s</a:t>
            </a:r>
            <a:r>
              <a:rPr lang="el-GR" sz="2000" b="1" dirty="0"/>
              <a:t>, </a:t>
            </a:r>
            <a:r>
              <a:rPr lang="en-US" sz="2000" b="1" dirty="0"/>
              <a:t>d</a:t>
            </a:r>
            <a:r>
              <a:rPr lang="el-GR" sz="2000" b="1" dirty="0"/>
              <a:t>.</a:t>
            </a:r>
            <a:endParaRPr lang="el-GR" sz="2000" dirty="0"/>
          </a:p>
          <a:p>
            <a:r>
              <a:rPr lang="el-GR" sz="2000" b="1" dirty="0"/>
              <a:t> </a:t>
            </a:r>
            <a:endParaRPr lang="el-GR" sz="2000" dirty="0"/>
          </a:p>
          <a:p>
            <a:pPr>
              <a:spcAft>
                <a:spcPts val="600"/>
              </a:spcAft>
            </a:pPr>
            <a:r>
              <a:rPr lang="en-US" sz="2000" dirty="0" smtClean="0">
                <a:latin typeface="Courier New" pitchFamily="49" charset="0"/>
                <a:cs typeface="Courier New" pitchFamily="49" charset="0"/>
              </a:rPr>
              <a:t>a</a:t>
            </a:r>
            <a:r>
              <a:rPr lang="el-GR" sz="2000" dirty="0" smtClean="0">
                <a:latin typeface="Courier New" pitchFamily="49" charset="0"/>
                <a:cs typeface="Courier New" pitchFamily="49" charset="0"/>
              </a:rPr>
              <a:t> </a:t>
            </a:r>
            <a:r>
              <a:rPr lang="el-GR" sz="2000" dirty="0">
                <a:latin typeface="Courier New" pitchFamily="49" charset="0"/>
                <a:cs typeface="Courier New" pitchFamily="49" charset="0"/>
              </a:rPr>
              <a:t>= </a:t>
            </a:r>
            <a:r>
              <a:rPr lang="en-US" sz="2000" dirty="0" err="1">
                <a:latin typeface="Courier New" pitchFamily="49" charset="0"/>
                <a:cs typeface="Courier New" pitchFamily="49" charset="0"/>
              </a:rPr>
              <a:t>int</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input</a:t>
            </a:r>
            <a:r>
              <a:rPr lang="el-GR" sz="2000" dirty="0">
                <a:latin typeface="Courier New" pitchFamily="49" charset="0"/>
                <a:cs typeface="Courier New" pitchFamily="49" charset="0"/>
              </a:rPr>
              <a:t> ('Δώσε πρώτη τιμή'))</a:t>
            </a:r>
          </a:p>
          <a:p>
            <a:pPr>
              <a:spcAft>
                <a:spcPts val="600"/>
              </a:spcAft>
            </a:pPr>
            <a:r>
              <a:rPr lang="en-US" sz="2000" dirty="0">
                <a:latin typeface="Courier New" pitchFamily="49" charset="0"/>
                <a:cs typeface="Courier New" pitchFamily="49" charset="0"/>
              </a:rPr>
              <a:t>b</a:t>
            </a:r>
            <a:r>
              <a:rPr lang="el-GR" sz="2000" dirty="0">
                <a:latin typeface="Courier New" pitchFamily="49" charset="0"/>
                <a:cs typeface="Courier New" pitchFamily="49" charset="0"/>
              </a:rPr>
              <a:t> = </a:t>
            </a:r>
            <a:r>
              <a:rPr lang="en-US" sz="2000" dirty="0" err="1">
                <a:latin typeface="Courier New" pitchFamily="49" charset="0"/>
                <a:cs typeface="Courier New" pitchFamily="49" charset="0"/>
              </a:rPr>
              <a:t>int</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input</a:t>
            </a:r>
            <a:r>
              <a:rPr lang="el-GR" sz="2000" dirty="0">
                <a:latin typeface="Courier New" pitchFamily="49" charset="0"/>
                <a:cs typeface="Courier New" pitchFamily="49" charset="0"/>
              </a:rPr>
              <a:t> ('Δώσε πρώτη τιμή'))</a:t>
            </a:r>
          </a:p>
          <a:p>
            <a:pPr>
              <a:spcAft>
                <a:spcPts val="600"/>
              </a:spcAft>
            </a:pPr>
            <a:r>
              <a:rPr lang="en-US" sz="2000" dirty="0">
                <a:latin typeface="Courier New" pitchFamily="49" charset="0"/>
                <a:cs typeface="Courier New" pitchFamily="49" charset="0"/>
              </a:rPr>
              <a:t>s</a:t>
            </a:r>
            <a:r>
              <a:rPr lang="el-GR" sz="2000" dirty="0">
                <a:latin typeface="Courier New" pitchFamily="49" charset="0"/>
                <a:cs typeface="Courier New" pitchFamily="49" charset="0"/>
              </a:rPr>
              <a:t> = </a:t>
            </a:r>
            <a:r>
              <a:rPr lang="en-US" sz="2000" dirty="0">
                <a:latin typeface="Courier New" pitchFamily="49" charset="0"/>
                <a:cs typeface="Courier New" pitchFamily="49" charset="0"/>
              </a:rPr>
              <a:t>a</a:t>
            </a:r>
            <a:r>
              <a:rPr lang="el-GR" sz="2000" dirty="0">
                <a:latin typeface="Courier New" pitchFamily="49" charset="0"/>
                <a:cs typeface="Courier New" pitchFamily="49" charset="0"/>
              </a:rPr>
              <a:t> + </a:t>
            </a:r>
            <a:r>
              <a:rPr lang="en-US" sz="2000" dirty="0">
                <a:latin typeface="Courier New" pitchFamily="49" charset="0"/>
                <a:cs typeface="Courier New" pitchFamily="49" charset="0"/>
              </a:rPr>
              <a:t>b</a:t>
            </a:r>
            <a:endParaRPr lang="el-GR" sz="2000" dirty="0">
              <a:latin typeface="Courier New" pitchFamily="49" charset="0"/>
              <a:cs typeface="Courier New" pitchFamily="49" charset="0"/>
            </a:endParaRPr>
          </a:p>
          <a:p>
            <a:pPr>
              <a:spcAft>
                <a:spcPts val="600"/>
              </a:spcAft>
            </a:pPr>
            <a:r>
              <a:rPr lang="en-US" sz="2000" dirty="0">
                <a:latin typeface="Courier New" pitchFamily="49" charset="0"/>
                <a:cs typeface="Courier New" pitchFamily="49" charset="0"/>
              </a:rPr>
              <a:t>d</a:t>
            </a:r>
            <a:r>
              <a:rPr lang="el-GR" sz="2000" dirty="0">
                <a:latin typeface="Courier New" pitchFamily="49" charset="0"/>
                <a:cs typeface="Courier New" pitchFamily="49" charset="0"/>
              </a:rPr>
              <a:t> = </a:t>
            </a:r>
            <a:r>
              <a:rPr lang="en-US" sz="2000" dirty="0">
                <a:latin typeface="Courier New" pitchFamily="49" charset="0"/>
                <a:cs typeface="Courier New" pitchFamily="49" charset="0"/>
              </a:rPr>
              <a:t>a</a:t>
            </a:r>
            <a:r>
              <a:rPr lang="el-GR" sz="2000" dirty="0">
                <a:latin typeface="Courier New" pitchFamily="49" charset="0"/>
                <a:cs typeface="Courier New" pitchFamily="49" charset="0"/>
              </a:rPr>
              <a:t> - </a:t>
            </a:r>
            <a:r>
              <a:rPr lang="en-US" sz="2000" dirty="0">
                <a:latin typeface="Courier New" pitchFamily="49" charset="0"/>
                <a:cs typeface="Courier New" pitchFamily="49" charset="0"/>
              </a:rPr>
              <a:t>b</a:t>
            </a:r>
            <a:endParaRPr lang="el-GR" sz="2000" dirty="0">
              <a:latin typeface="Courier New" pitchFamily="49" charset="0"/>
              <a:cs typeface="Courier New" pitchFamily="49" charset="0"/>
            </a:endParaRPr>
          </a:p>
          <a:p>
            <a:pPr>
              <a:spcAft>
                <a:spcPts val="600"/>
              </a:spcAft>
            </a:pPr>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s</a:t>
            </a:r>
            <a:r>
              <a:rPr lang="el-GR" sz="2000" dirty="0">
                <a:latin typeface="Courier New" pitchFamily="49" charset="0"/>
                <a:cs typeface="Courier New" pitchFamily="49" charset="0"/>
              </a:rPr>
              <a:t>,</a:t>
            </a:r>
            <a:r>
              <a:rPr lang="en-US" sz="2000" dirty="0">
                <a:latin typeface="Courier New" pitchFamily="49" charset="0"/>
                <a:cs typeface="Courier New" pitchFamily="49" charset="0"/>
              </a:rPr>
              <a:t>d</a:t>
            </a:r>
            <a:r>
              <a:rPr lang="el-GR" sz="2000" dirty="0">
                <a:latin typeface="Courier New" pitchFamily="49" charset="0"/>
                <a:cs typeface="Courier New" pitchFamily="49" charset="0"/>
              </a:rPr>
              <a:t>)</a:t>
            </a:r>
          </a:p>
        </p:txBody>
      </p:sp>
      <p:sp>
        <p:nvSpPr>
          <p:cNvPr id="6" name="Ορθογώνιο 5"/>
          <p:cNvSpPr/>
          <p:nvPr/>
        </p:nvSpPr>
        <p:spPr>
          <a:xfrm>
            <a:off x="5220072" y="0"/>
            <a:ext cx="1079142" cy="369332"/>
          </a:xfrm>
          <a:prstGeom prst="rect">
            <a:avLst/>
          </a:prstGeom>
        </p:spPr>
        <p:txBody>
          <a:bodyPr wrap="none">
            <a:spAutoFit/>
          </a:bodyPr>
          <a:lstStyle/>
          <a:p>
            <a:r>
              <a:rPr lang="el-GR" b="1" dirty="0" smtClean="0">
                <a:solidFill>
                  <a:srgbClr val="9ADD15"/>
                </a:solidFill>
              </a:rPr>
              <a:t>Άσκηση</a:t>
            </a:r>
            <a:endParaRPr lang="el-GR" b="1" dirty="0">
              <a:solidFill>
                <a:srgbClr val="9ADD15"/>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468312" y="548680"/>
            <a:ext cx="8135938" cy="5478423"/>
          </a:xfrm>
          <a:prstGeom prst="rect">
            <a:avLst/>
          </a:prstGeom>
          <a:noFill/>
        </p:spPr>
        <p:txBody>
          <a:bodyPr>
            <a:spAutoFit/>
          </a:bodyPr>
          <a:lstStyle/>
          <a:p>
            <a:r>
              <a:rPr lang="el-GR" sz="2000" b="1" dirty="0"/>
              <a:t>Να γραφεί πρόγραμμα που να:</a:t>
            </a:r>
            <a:endParaRPr lang="el-GR" sz="2000" dirty="0"/>
          </a:p>
          <a:p>
            <a:pPr marL="457200" lvl="0" indent="-457200">
              <a:buFont typeface="+mj-lt"/>
              <a:buAutoNum type="arabicPeriod"/>
            </a:pPr>
            <a:r>
              <a:rPr lang="el-GR" sz="2000" b="1" dirty="0"/>
              <a:t>Διαβάζει τρεις ακέραιους αριθμούς </a:t>
            </a:r>
            <a:r>
              <a:rPr lang="en-US" sz="2000" b="1" dirty="0"/>
              <a:t>a</a:t>
            </a:r>
            <a:r>
              <a:rPr lang="el-GR" sz="2000" b="1" dirty="0"/>
              <a:t>, </a:t>
            </a:r>
            <a:r>
              <a:rPr lang="en-US" sz="2000" b="1" dirty="0"/>
              <a:t>b</a:t>
            </a:r>
            <a:r>
              <a:rPr lang="el-GR" sz="2000" b="1" dirty="0"/>
              <a:t>, </a:t>
            </a:r>
            <a:r>
              <a:rPr lang="en-US" sz="2000" b="1" dirty="0"/>
              <a:t>c</a:t>
            </a:r>
            <a:r>
              <a:rPr lang="el-GR" sz="2000" b="1" dirty="0"/>
              <a:t>.</a:t>
            </a:r>
            <a:endParaRPr lang="el-GR" sz="2000" dirty="0"/>
          </a:p>
          <a:p>
            <a:pPr marL="457200" lvl="0" indent="-457200">
              <a:buFont typeface="+mj-lt"/>
              <a:buAutoNum type="arabicPeriod"/>
            </a:pPr>
            <a:r>
              <a:rPr lang="el-GR" sz="2000" b="1" dirty="0"/>
              <a:t>Υπολογίζει το άθροισμά τους </a:t>
            </a:r>
            <a:r>
              <a:rPr lang="en-US" sz="2000" b="1" dirty="0"/>
              <a:t>sum</a:t>
            </a:r>
            <a:r>
              <a:rPr lang="el-GR" sz="2000" b="1" dirty="0"/>
              <a:t>.</a:t>
            </a:r>
            <a:endParaRPr lang="el-GR" sz="2000" dirty="0"/>
          </a:p>
          <a:p>
            <a:pPr marL="457200" lvl="0" indent="-457200">
              <a:buFont typeface="+mj-lt"/>
              <a:buAutoNum type="arabicPeriod"/>
            </a:pPr>
            <a:r>
              <a:rPr lang="el-GR" sz="2000" b="1" dirty="0"/>
              <a:t>Υπολογίζει το μέσο όρο ΜΟ των τριών αριθμών.</a:t>
            </a:r>
            <a:endParaRPr lang="el-GR" sz="2000" dirty="0"/>
          </a:p>
          <a:p>
            <a:pPr marL="457200" lvl="0" indent="-457200">
              <a:buFont typeface="+mj-lt"/>
              <a:buAutoNum type="arabicPeriod"/>
            </a:pPr>
            <a:r>
              <a:rPr lang="el-GR" sz="2000" b="1" dirty="0"/>
              <a:t>Εμφανίζει το μήνυμα “Το άθροισμα είναι : “ καθώς και την τιμή της μεταβλητής </a:t>
            </a:r>
            <a:r>
              <a:rPr lang="en-US" sz="2000" b="1" dirty="0"/>
              <a:t>sum</a:t>
            </a:r>
            <a:r>
              <a:rPr lang="el-GR" sz="2000" b="1" dirty="0"/>
              <a:t>.</a:t>
            </a:r>
            <a:endParaRPr lang="el-GR" sz="2000" dirty="0"/>
          </a:p>
          <a:p>
            <a:pPr marL="457200" lvl="0" indent="-457200">
              <a:buFont typeface="+mj-lt"/>
              <a:buAutoNum type="arabicPeriod"/>
            </a:pPr>
            <a:r>
              <a:rPr lang="el-GR" sz="2000" b="1" dirty="0"/>
              <a:t>Εμφανίζει το μήνυμα “Ο μέσος όρος των τριών αριθμών είναι : “ καθώς και το αποτέλεσμα ΜΟ.</a:t>
            </a:r>
            <a:endParaRPr lang="el-GR" sz="2000" dirty="0"/>
          </a:p>
          <a:p>
            <a:r>
              <a:rPr lang="el-GR" sz="2000" dirty="0"/>
              <a:t> </a:t>
            </a:r>
          </a:p>
          <a:p>
            <a:pPr>
              <a:spcAft>
                <a:spcPts val="600"/>
              </a:spcAft>
            </a:pPr>
            <a:r>
              <a:rPr lang="en-US" sz="2000" dirty="0" smtClean="0">
                <a:latin typeface="Courier New" pitchFamily="49" charset="0"/>
                <a:cs typeface="Courier New" pitchFamily="49" charset="0"/>
              </a:rPr>
              <a:t>a </a:t>
            </a:r>
            <a:r>
              <a:rPr lang="en-US" sz="2000" dirty="0">
                <a:latin typeface="Courier New" pitchFamily="49" charset="0"/>
                <a:cs typeface="Courier New" pitchFamily="49" charset="0"/>
              </a:rPr>
              <a:t>= input ()</a:t>
            </a:r>
            <a:endParaRPr lang="el-GR" sz="2000" dirty="0">
              <a:latin typeface="Courier New" pitchFamily="49" charset="0"/>
              <a:cs typeface="Courier New" pitchFamily="49" charset="0"/>
            </a:endParaRPr>
          </a:p>
          <a:p>
            <a:pPr>
              <a:spcAft>
                <a:spcPts val="600"/>
              </a:spcAft>
            </a:pPr>
            <a:r>
              <a:rPr lang="en-US" sz="2000" dirty="0">
                <a:latin typeface="Courier New" pitchFamily="49" charset="0"/>
                <a:cs typeface="Courier New" pitchFamily="49" charset="0"/>
              </a:rPr>
              <a:t>b = input ()</a:t>
            </a:r>
            <a:endParaRPr lang="el-GR" sz="2000" dirty="0">
              <a:latin typeface="Courier New" pitchFamily="49" charset="0"/>
              <a:cs typeface="Courier New" pitchFamily="49" charset="0"/>
            </a:endParaRPr>
          </a:p>
          <a:p>
            <a:pPr>
              <a:spcAft>
                <a:spcPts val="600"/>
              </a:spcAft>
            </a:pPr>
            <a:r>
              <a:rPr lang="en-US" sz="2000" dirty="0">
                <a:latin typeface="Courier New" pitchFamily="49" charset="0"/>
                <a:cs typeface="Courier New" pitchFamily="49" charset="0"/>
              </a:rPr>
              <a:t>c = input ()</a:t>
            </a:r>
            <a:endParaRPr lang="el-GR" sz="2000" dirty="0">
              <a:latin typeface="Courier New" pitchFamily="49" charset="0"/>
              <a:cs typeface="Courier New" pitchFamily="49" charset="0"/>
            </a:endParaRPr>
          </a:p>
          <a:p>
            <a:pPr>
              <a:spcAft>
                <a:spcPts val="600"/>
              </a:spcAft>
            </a:pPr>
            <a:r>
              <a:rPr lang="en-US" sz="2000" dirty="0">
                <a:latin typeface="Courier New" pitchFamily="49" charset="0"/>
                <a:cs typeface="Courier New" pitchFamily="49" charset="0"/>
              </a:rPr>
              <a:t>sum = </a:t>
            </a:r>
            <a:r>
              <a:rPr lang="en-US" sz="2000" dirty="0" err="1">
                <a:latin typeface="Courier New" pitchFamily="49" charset="0"/>
                <a:cs typeface="Courier New" pitchFamily="49" charset="0"/>
              </a:rPr>
              <a:t>int</a:t>
            </a:r>
            <a:r>
              <a:rPr lang="en-US" sz="2000" dirty="0">
                <a:latin typeface="Courier New" pitchFamily="49" charset="0"/>
                <a:cs typeface="Courier New" pitchFamily="49" charset="0"/>
              </a:rPr>
              <a:t> (a) + </a:t>
            </a:r>
            <a:r>
              <a:rPr lang="en-US" sz="2000" dirty="0" err="1">
                <a:latin typeface="Courier New" pitchFamily="49" charset="0"/>
                <a:cs typeface="Courier New" pitchFamily="49" charset="0"/>
              </a:rPr>
              <a:t>int</a:t>
            </a:r>
            <a:r>
              <a:rPr lang="en-US" sz="2000" dirty="0">
                <a:latin typeface="Courier New" pitchFamily="49" charset="0"/>
                <a:cs typeface="Courier New" pitchFamily="49" charset="0"/>
              </a:rPr>
              <a:t> (b) + </a:t>
            </a:r>
            <a:r>
              <a:rPr lang="en-US" sz="2000" dirty="0" err="1">
                <a:latin typeface="Courier New" pitchFamily="49" charset="0"/>
                <a:cs typeface="Courier New" pitchFamily="49" charset="0"/>
              </a:rPr>
              <a:t>int</a:t>
            </a:r>
            <a:r>
              <a:rPr lang="en-US" sz="2000" dirty="0">
                <a:latin typeface="Courier New" pitchFamily="49" charset="0"/>
                <a:cs typeface="Courier New" pitchFamily="49" charset="0"/>
              </a:rPr>
              <a:t> (c)</a:t>
            </a:r>
            <a:endParaRPr lang="el-GR" sz="2000" dirty="0">
              <a:latin typeface="Courier New" pitchFamily="49" charset="0"/>
              <a:cs typeface="Courier New" pitchFamily="49" charset="0"/>
            </a:endParaRPr>
          </a:p>
          <a:p>
            <a:pPr>
              <a:spcAft>
                <a:spcPts val="600"/>
              </a:spcAft>
            </a:pPr>
            <a:r>
              <a:rPr lang="en-US" sz="2000" dirty="0" err="1">
                <a:latin typeface="Courier New" pitchFamily="49" charset="0"/>
                <a:cs typeface="Courier New" pitchFamily="49" charset="0"/>
              </a:rPr>
              <a:t>mo</a:t>
            </a:r>
            <a:r>
              <a:rPr lang="en-US" sz="2000" dirty="0">
                <a:latin typeface="Courier New" pitchFamily="49" charset="0"/>
                <a:cs typeface="Courier New" pitchFamily="49" charset="0"/>
              </a:rPr>
              <a:t> = (</a:t>
            </a:r>
            <a:r>
              <a:rPr lang="en-US" sz="2000" dirty="0" err="1">
                <a:latin typeface="Courier New" pitchFamily="49" charset="0"/>
                <a:cs typeface="Courier New" pitchFamily="49" charset="0"/>
              </a:rPr>
              <a:t>int</a:t>
            </a:r>
            <a:r>
              <a:rPr lang="en-US" sz="2000" dirty="0">
                <a:latin typeface="Courier New" pitchFamily="49" charset="0"/>
                <a:cs typeface="Courier New" pitchFamily="49" charset="0"/>
              </a:rPr>
              <a:t> (a) + </a:t>
            </a:r>
            <a:r>
              <a:rPr lang="en-US" sz="2000" dirty="0" err="1">
                <a:latin typeface="Courier New" pitchFamily="49" charset="0"/>
                <a:cs typeface="Courier New" pitchFamily="49" charset="0"/>
              </a:rPr>
              <a:t>int</a:t>
            </a:r>
            <a:r>
              <a:rPr lang="en-US" sz="2000" dirty="0">
                <a:latin typeface="Courier New" pitchFamily="49" charset="0"/>
                <a:cs typeface="Courier New" pitchFamily="49" charset="0"/>
              </a:rPr>
              <a:t> (b) + </a:t>
            </a:r>
            <a:r>
              <a:rPr lang="en-US" sz="2000" dirty="0" err="1">
                <a:latin typeface="Courier New" pitchFamily="49" charset="0"/>
                <a:cs typeface="Courier New" pitchFamily="49" charset="0"/>
              </a:rPr>
              <a:t>int</a:t>
            </a:r>
            <a:r>
              <a:rPr lang="en-US" sz="2000" dirty="0">
                <a:latin typeface="Courier New" pitchFamily="49" charset="0"/>
                <a:cs typeface="Courier New" pitchFamily="49" charset="0"/>
              </a:rPr>
              <a:t> (c)) / 3</a:t>
            </a:r>
            <a:endParaRPr lang="el-GR" sz="2000" dirty="0">
              <a:latin typeface="Courier New" pitchFamily="49" charset="0"/>
              <a:cs typeface="Courier New" pitchFamily="49" charset="0"/>
            </a:endParaRPr>
          </a:p>
          <a:p>
            <a:pPr>
              <a:spcAft>
                <a:spcPts val="600"/>
              </a:spcAft>
            </a:pPr>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 ('Το άθροισμα είναι:', </a:t>
            </a:r>
            <a:r>
              <a:rPr lang="en-US" sz="2000" dirty="0">
                <a:latin typeface="Courier New" pitchFamily="49" charset="0"/>
                <a:cs typeface="Courier New" pitchFamily="49" charset="0"/>
              </a:rPr>
              <a:t>sum</a:t>
            </a:r>
            <a:r>
              <a:rPr lang="el-GR" sz="2000" dirty="0">
                <a:latin typeface="Courier New" pitchFamily="49" charset="0"/>
                <a:cs typeface="Courier New" pitchFamily="49" charset="0"/>
              </a:rPr>
              <a:t>) </a:t>
            </a:r>
          </a:p>
          <a:p>
            <a:pPr>
              <a:spcAft>
                <a:spcPts val="600"/>
              </a:spcAft>
            </a:pPr>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 ('Ο μέσος όρος των τριών θα είναι:', </a:t>
            </a:r>
            <a:r>
              <a:rPr lang="en-US" sz="2000" dirty="0" err="1">
                <a:latin typeface="Courier New" pitchFamily="49" charset="0"/>
                <a:cs typeface="Courier New" pitchFamily="49" charset="0"/>
              </a:rPr>
              <a:t>mo</a:t>
            </a:r>
            <a:r>
              <a:rPr lang="el-GR" sz="2000" dirty="0">
                <a:latin typeface="Courier New" pitchFamily="49" charset="0"/>
                <a:cs typeface="Courier New" pitchFamily="49" charset="0"/>
              </a:rPr>
              <a:t>)</a:t>
            </a:r>
          </a:p>
        </p:txBody>
      </p:sp>
      <p:sp>
        <p:nvSpPr>
          <p:cNvPr id="6" name="Ορθογώνιο 5"/>
          <p:cNvSpPr/>
          <p:nvPr/>
        </p:nvSpPr>
        <p:spPr>
          <a:xfrm>
            <a:off x="5220072" y="0"/>
            <a:ext cx="1079142" cy="369332"/>
          </a:xfrm>
          <a:prstGeom prst="rect">
            <a:avLst/>
          </a:prstGeom>
        </p:spPr>
        <p:txBody>
          <a:bodyPr wrap="none">
            <a:spAutoFit/>
          </a:bodyPr>
          <a:lstStyle/>
          <a:p>
            <a:r>
              <a:rPr lang="el-GR" b="1" dirty="0" smtClean="0">
                <a:solidFill>
                  <a:srgbClr val="9ADD15"/>
                </a:solidFill>
              </a:rPr>
              <a:t>Άσκηση</a:t>
            </a:r>
            <a:endParaRPr lang="el-GR" b="1" dirty="0">
              <a:solidFill>
                <a:srgbClr val="9ADD15"/>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39750" y="908050"/>
            <a:ext cx="8135938" cy="3400931"/>
          </a:xfrm>
          <a:prstGeom prst="rect">
            <a:avLst/>
          </a:prstGeom>
          <a:noFill/>
        </p:spPr>
        <p:txBody>
          <a:bodyPr>
            <a:spAutoFit/>
          </a:bodyPr>
          <a:lstStyle/>
          <a:p>
            <a:r>
              <a:rPr lang="el-GR" sz="2000" b="1" dirty="0"/>
              <a:t>Όταν δυο αντιστάτες με αντιστάσεις </a:t>
            </a:r>
            <a:r>
              <a:rPr lang="en-US" sz="2000" b="1" dirty="0"/>
              <a:t>R</a:t>
            </a:r>
            <a:r>
              <a:rPr lang="el-GR" sz="2000" b="1" dirty="0"/>
              <a:t>1 και </a:t>
            </a:r>
            <a:r>
              <a:rPr lang="en-US" sz="2000" b="1" dirty="0"/>
              <a:t>R</a:t>
            </a:r>
            <a:r>
              <a:rPr lang="el-GR" sz="2000" b="1" dirty="0"/>
              <a:t>2 συνδέονται σε διακλάδωση (παράλληλα), τότε η ολική τους αντίσταση </a:t>
            </a:r>
            <a:r>
              <a:rPr lang="en-US" sz="2000" b="1" dirty="0"/>
              <a:t>R</a:t>
            </a:r>
            <a:r>
              <a:rPr lang="el-GR" sz="2000" b="1" dirty="0"/>
              <a:t> δίνεται από τη σχέση 1/</a:t>
            </a:r>
            <a:r>
              <a:rPr lang="en-US" sz="2000" b="1" dirty="0"/>
              <a:t>R</a:t>
            </a:r>
            <a:r>
              <a:rPr lang="el-GR" sz="2000" b="1" dirty="0"/>
              <a:t>=1/</a:t>
            </a:r>
            <a:r>
              <a:rPr lang="en-US" sz="2000" b="1" dirty="0"/>
              <a:t>R</a:t>
            </a:r>
            <a:r>
              <a:rPr lang="el-GR" sz="2000" b="1" dirty="0"/>
              <a:t>1 + 1/</a:t>
            </a:r>
            <a:r>
              <a:rPr lang="en-US" sz="2000" b="1" dirty="0"/>
              <a:t>R</a:t>
            </a:r>
            <a:r>
              <a:rPr lang="el-GR" sz="2000" b="1" dirty="0"/>
              <a:t>3. Να γραφεί πρόγραμμα που να:</a:t>
            </a:r>
            <a:endParaRPr lang="el-GR" sz="2000" dirty="0"/>
          </a:p>
          <a:p>
            <a:pPr marL="457200" lvl="0" indent="-457200">
              <a:buFont typeface="+mj-lt"/>
              <a:buAutoNum type="arabicPeriod"/>
            </a:pPr>
            <a:r>
              <a:rPr lang="el-GR" sz="2000" b="1" dirty="0"/>
              <a:t>Διαβάζει τις τιμές των αντιστάσεων </a:t>
            </a:r>
            <a:r>
              <a:rPr lang="en-US" sz="2000" b="1" dirty="0"/>
              <a:t>R</a:t>
            </a:r>
            <a:r>
              <a:rPr lang="el-GR" sz="2000" b="1" dirty="0"/>
              <a:t>1 και </a:t>
            </a:r>
            <a:r>
              <a:rPr lang="en-US" sz="2000" b="1" dirty="0"/>
              <a:t>R</a:t>
            </a:r>
            <a:r>
              <a:rPr lang="el-GR" sz="2000" b="1" dirty="0"/>
              <a:t>3.</a:t>
            </a:r>
            <a:endParaRPr lang="el-GR" sz="2000" dirty="0"/>
          </a:p>
          <a:p>
            <a:pPr marL="457200" lvl="0" indent="-457200">
              <a:buFont typeface="+mj-lt"/>
              <a:buAutoNum type="arabicPeriod"/>
            </a:pPr>
            <a:r>
              <a:rPr lang="el-GR" sz="2000" b="1" dirty="0"/>
              <a:t>Υπολογίζει και εμφανίζει την τιμή της ολικής αντίστασης </a:t>
            </a:r>
            <a:r>
              <a:rPr lang="en-US" sz="2000" b="1" dirty="0"/>
              <a:t>R</a:t>
            </a:r>
            <a:r>
              <a:rPr lang="el-GR" sz="2000" b="1" dirty="0"/>
              <a:t>.</a:t>
            </a:r>
            <a:endParaRPr lang="el-GR" sz="2000" dirty="0"/>
          </a:p>
          <a:p>
            <a:r>
              <a:rPr lang="el-GR" sz="2000" b="1" dirty="0"/>
              <a:t> </a:t>
            </a:r>
            <a:endParaRPr lang="el-GR" sz="2000" dirty="0"/>
          </a:p>
          <a:p>
            <a:pPr>
              <a:spcAft>
                <a:spcPts val="600"/>
              </a:spcAft>
            </a:pPr>
            <a:r>
              <a:rPr lang="en-US" sz="2000" dirty="0" smtClean="0">
                <a:latin typeface="Courier New" pitchFamily="49" charset="0"/>
                <a:cs typeface="Courier New" pitchFamily="49" charset="0"/>
              </a:rPr>
              <a:t>r</a:t>
            </a:r>
            <a:r>
              <a:rPr lang="el-GR" sz="2000" dirty="0">
                <a:latin typeface="Courier New" pitchFamily="49" charset="0"/>
                <a:cs typeface="Courier New" pitchFamily="49" charset="0"/>
              </a:rPr>
              <a:t>1 = </a:t>
            </a:r>
            <a:r>
              <a:rPr lang="en-US" sz="2000" dirty="0" err="1">
                <a:latin typeface="Courier New" pitchFamily="49" charset="0"/>
                <a:cs typeface="Courier New" pitchFamily="49" charset="0"/>
              </a:rPr>
              <a:t>int</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input</a:t>
            </a:r>
            <a:r>
              <a:rPr lang="el-GR" sz="2000" dirty="0">
                <a:latin typeface="Courier New" pitchFamily="49" charset="0"/>
                <a:cs typeface="Courier New" pitchFamily="49" charset="0"/>
              </a:rPr>
              <a:t> ('Δώσε αντίσταση </a:t>
            </a:r>
            <a:r>
              <a:rPr lang="en-US" sz="2000" dirty="0">
                <a:latin typeface="Courier New" pitchFamily="49" charset="0"/>
                <a:cs typeface="Courier New" pitchFamily="49" charset="0"/>
              </a:rPr>
              <a:t>r</a:t>
            </a:r>
            <a:r>
              <a:rPr lang="el-GR" sz="2000" dirty="0">
                <a:latin typeface="Courier New" pitchFamily="49" charset="0"/>
                <a:cs typeface="Courier New" pitchFamily="49" charset="0"/>
              </a:rPr>
              <a:t>1: </a:t>
            </a:r>
            <a:r>
              <a:rPr lang="el-GR" sz="2000" dirty="0" smtClean="0">
                <a:latin typeface="Courier New" pitchFamily="49" charset="0"/>
                <a:cs typeface="Courier New" pitchFamily="49" charset="0"/>
              </a:rPr>
              <a:t>'))</a:t>
            </a:r>
            <a:endParaRPr lang="en-US" sz="2000" dirty="0" smtClean="0">
              <a:latin typeface="Courier New" pitchFamily="49" charset="0"/>
              <a:cs typeface="Courier New" pitchFamily="49" charset="0"/>
            </a:endParaRPr>
          </a:p>
          <a:p>
            <a:pPr>
              <a:spcAft>
                <a:spcPts val="600"/>
              </a:spcAft>
            </a:pPr>
            <a:r>
              <a:rPr lang="en-US" sz="2000" dirty="0" smtClean="0">
                <a:latin typeface="Courier New" pitchFamily="49" charset="0"/>
                <a:cs typeface="Courier New" pitchFamily="49" charset="0"/>
              </a:rPr>
              <a:t>r</a:t>
            </a:r>
            <a:r>
              <a:rPr lang="el-GR" sz="2000" dirty="0">
                <a:latin typeface="Courier New" pitchFamily="49" charset="0"/>
                <a:cs typeface="Courier New" pitchFamily="49" charset="0"/>
              </a:rPr>
              <a:t>2 = </a:t>
            </a:r>
            <a:r>
              <a:rPr lang="en-US" sz="2000" dirty="0" err="1">
                <a:latin typeface="Courier New" pitchFamily="49" charset="0"/>
                <a:cs typeface="Courier New" pitchFamily="49" charset="0"/>
              </a:rPr>
              <a:t>int</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input</a:t>
            </a:r>
            <a:r>
              <a:rPr lang="el-GR" sz="2000" dirty="0">
                <a:latin typeface="Courier New" pitchFamily="49" charset="0"/>
                <a:cs typeface="Courier New" pitchFamily="49" charset="0"/>
              </a:rPr>
              <a:t> ('Δώσε αντίσταση </a:t>
            </a:r>
            <a:r>
              <a:rPr lang="en-US" sz="2000" dirty="0">
                <a:latin typeface="Courier New" pitchFamily="49" charset="0"/>
                <a:cs typeface="Courier New" pitchFamily="49" charset="0"/>
              </a:rPr>
              <a:t>r</a:t>
            </a:r>
            <a:r>
              <a:rPr lang="el-GR" sz="2000" dirty="0">
                <a:latin typeface="Courier New" pitchFamily="49" charset="0"/>
                <a:cs typeface="Courier New" pitchFamily="49" charset="0"/>
              </a:rPr>
              <a:t>2: </a:t>
            </a:r>
            <a:r>
              <a:rPr lang="el-GR" sz="2000" dirty="0" smtClean="0">
                <a:latin typeface="Courier New" pitchFamily="49" charset="0"/>
                <a:cs typeface="Courier New" pitchFamily="49" charset="0"/>
              </a:rPr>
              <a:t>'))</a:t>
            </a:r>
            <a:endParaRPr lang="en-US" sz="2000" dirty="0" smtClean="0">
              <a:latin typeface="Courier New" pitchFamily="49" charset="0"/>
              <a:cs typeface="Courier New" pitchFamily="49" charset="0"/>
            </a:endParaRPr>
          </a:p>
          <a:p>
            <a:pPr>
              <a:spcAft>
                <a:spcPts val="600"/>
              </a:spcAft>
            </a:pPr>
            <a:r>
              <a:rPr lang="en-US" sz="2000" dirty="0" smtClean="0">
                <a:latin typeface="Courier New" pitchFamily="49" charset="0"/>
                <a:cs typeface="Courier New" pitchFamily="49" charset="0"/>
              </a:rPr>
              <a:t>r </a:t>
            </a:r>
            <a:r>
              <a:rPr lang="en-US" sz="2000" dirty="0">
                <a:latin typeface="Courier New" pitchFamily="49" charset="0"/>
                <a:cs typeface="Courier New" pitchFamily="49" charset="0"/>
              </a:rPr>
              <a:t>= (r1 * r2) / (r1 + r2) </a:t>
            </a:r>
            <a:endParaRPr lang="en-US" sz="2000" dirty="0" smtClean="0">
              <a:latin typeface="Courier New" pitchFamily="49" charset="0"/>
              <a:cs typeface="Courier New" pitchFamily="49" charset="0"/>
            </a:endParaRPr>
          </a:p>
          <a:p>
            <a:pPr>
              <a:spcAft>
                <a:spcPts val="600"/>
              </a:spcAft>
            </a:pPr>
            <a:r>
              <a:rPr lang="en-US" sz="2000" dirty="0" smtClean="0">
                <a:latin typeface="Courier New" pitchFamily="49" charset="0"/>
                <a:cs typeface="Courier New" pitchFamily="49" charset="0"/>
              </a:rPr>
              <a:t>print</a:t>
            </a:r>
            <a:r>
              <a:rPr lang="el-GR" sz="2000" dirty="0" smtClean="0">
                <a:latin typeface="Courier New" pitchFamily="49" charset="0"/>
                <a:cs typeface="Courier New" pitchFamily="49" charset="0"/>
              </a:rPr>
              <a:t> </a:t>
            </a:r>
            <a:r>
              <a:rPr lang="el-GR" sz="2000" dirty="0">
                <a:latin typeface="Courier New" pitchFamily="49" charset="0"/>
                <a:cs typeface="Courier New" pitchFamily="49" charset="0"/>
              </a:rPr>
              <a:t>('Ολική αντίσταση : {0:&lt;7.2</a:t>
            </a:r>
            <a:r>
              <a:rPr lang="en-US" sz="2000" dirty="0">
                <a:latin typeface="Courier New" pitchFamily="49" charset="0"/>
                <a:cs typeface="Courier New" pitchFamily="49" charset="0"/>
              </a:rPr>
              <a:t>f</a:t>
            </a:r>
            <a:r>
              <a:rPr lang="el-GR" sz="2000" dirty="0">
                <a:latin typeface="Courier New" pitchFamily="49" charset="0"/>
                <a:cs typeface="Courier New" pitchFamily="49" charset="0"/>
              </a:rPr>
              <a:t>} ' .</a:t>
            </a:r>
            <a:r>
              <a:rPr lang="en-US" sz="2000" dirty="0">
                <a:latin typeface="Courier New" pitchFamily="49" charset="0"/>
                <a:cs typeface="Courier New" pitchFamily="49" charset="0"/>
              </a:rPr>
              <a:t>format</a:t>
            </a:r>
            <a:r>
              <a:rPr lang="el-GR" sz="2000" dirty="0">
                <a:latin typeface="Courier New" pitchFamily="49" charset="0"/>
                <a:cs typeface="Courier New" pitchFamily="49" charset="0"/>
              </a:rPr>
              <a:t>(</a:t>
            </a:r>
            <a:r>
              <a:rPr lang="en-US" sz="2000" dirty="0">
                <a:latin typeface="Courier New" pitchFamily="49" charset="0"/>
                <a:cs typeface="Courier New" pitchFamily="49" charset="0"/>
              </a:rPr>
              <a:t>r</a:t>
            </a:r>
            <a:r>
              <a:rPr lang="el-GR" sz="2000" dirty="0">
                <a:latin typeface="Courier New" pitchFamily="49" charset="0"/>
                <a:cs typeface="Courier New" pitchFamily="49" charset="0"/>
              </a:rPr>
              <a:t>))</a:t>
            </a:r>
            <a:endParaRPr lang="el-GR" sz="2000" b="1" dirty="0">
              <a:latin typeface="Courier New" pitchFamily="49" charset="0"/>
              <a:cs typeface="Courier New" pitchFamily="49" charset="0"/>
            </a:endParaRPr>
          </a:p>
        </p:txBody>
      </p:sp>
      <p:sp>
        <p:nvSpPr>
          <p:cNvPr id="6" name="Ορθογώνιο 5"/>
          <p:cNvSpPr/>
          <p:nvPr/>
        </p:nvSpPr>
        <p:spPr>
          <a:xfrm>
            <a:off x="4788024" y="0"/>
            <a:ext cx="1298753" cy="400110"/>
          </a:xfrm>
          <a:prstGeom prst="rect">
            <a:avLst/>
          </a:prstGeom>
        </p:spPr>
        <p:txBody>
          <a:bodyPr wrap="none">
            <a:spAutoFit/>
          </a:bodyPr>
          <a:lstStyle/>
          <a:p>
            <a:r>
              <a:rPr lang="el-GR" sz="2000" b="1" dirty="0" smtClean="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Άσκηση</a:t>
            </a:r>
            <a:endParaRPr lang="el-GR" sz="2000" b="1" dirty="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70720359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467643" y="620688"/>
            <a:ext cx="8208714" cy="5324535"/>
          </a:xfrm>
          <a:prstGeom prst="rect">
            <a:avLst/>
          </a:prstGeom>
          <a:noFill/>
        </p:spPr>
        <p:txBody>
          <a:bodyPr wrap="square">
            <a:spAutoFit/>
          </a:bodyPr>
          <a:lstStyle/>
          <a:p>
            <a:r>
              <a:rPr lang="el-GR" sz="2400" b="1" dirty="0"/>
              <a:t>Να γραφεί πρόγραμμα που να : </a:t>
            </a:r>
            <a:endParaRPr lang="el-GR" sz="2400" dirty="0"/>
          </a:p>
          <a:p>
            <a:pPr marL="457200" lvl="0" indent="-457200">
              <a:buFont typeface="+mj-lt"/>
              <a:buAutoNum type="arabicPeriod"/>
            </a:pPr>
            <a:r>
              <a:rPr lang="el-GR" sz="2400" b="1" dirty="0"/>
              <a:t>Διαβάζει έναν τετραψήφιο αριθμό Α</a:t>
            </a:r>
            <a:endParaRPr lang="el-GR" sz="2400" dirty="0"/>
          </a:p>
          <a:p>
            <a:pPr marL="457200" lvl="0" indent="-457200">
              <a:buFont typeface="+mj-lt"/>
              <a:buAutoNum type="arabicPeriod"/>
            </a:pPr>
            <a:r>
              <a:rPr lang="el-GR" sz="2400" b="1" dirty="0"/>
              <a:t>Υπολογίζει και εμφανίζει το άθροισμα των ψηφίων του.</a:t>
            </a:r>
            <a:endParaRPr lang="el-GR" sz="2400" dirty="0"/>
          </a:p>
          <a:p>
            <a:r>
              <a:rPr lang="el-GR" sz="2400" b="1" dirty="0"/>
              <a:t> </a:t>
            </a:r>
            <a:endParaRPr lang="el-GR" sz="2400" dirty="0"/>
          </a:p>
          <a:p>
            <a:pPr>
              <a:spcAft>
                <a:spcPts val="600"/>
              </a:spcAft>
            </a:pPr>
            <a:r>
              <a:rPr lang="en-US" sz="2000" dirty="0" smtClean="0">
                <a:latin typeface="Courier New" pitchFamily="49" charset="0"/>
                <a:cs typeface="Courier New" pitchFamily="49" charset="0"/>
              </a:rPr>
              <a:t>a</a:t>
            </a:r>
            <a:r>
              <a:rPr lang="el-GR" sz="2000" dirty="0" smtClean="0">
                <a:latin typeface="Courier New" pitchFamily="49" charset="0"/>
                <a:cs typeface="Courier New" pitchFamily="49" charset="0"/>
              </a:rPr>
              <a:t> </a:t>
            </a:r>
            <a:r>
              <a:rPr lang="el-GR" sz="2000" dirty="0">
                <a:latin typeface="Courier New" pitchFamily="49" charset="0"/>
                <a:cs typeface="Courier New" pitchFamily="49" charset="0"/>
              </a:rPr>
              <a:t>= </a:t>
            </a:r>
            <a:r>
              <a:rPr lang="en-US" sz="2000" dirty="0" err="1">
                <a:latin typeface="Courier New" pitchFamily="49" charset="0"/>
                <a:cs typeface="Courier New" pitchFamily="49" charset="0"/>
              </a:rPr>
              <a:t>int</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input</a:t>
            </a:r>
            <a:r>
              <a:rPr lang="el-GR" sz="2000" dirty="0">
                <a:latin typeface="Courier New" pitchFamily="49" charset="0"/>
                <a:cs typeface="Courier New" pitchFamily="49" charset="0"/>
              </a:rPr>
              <a:t> ('Δώσε έναν τετραψήφιο αριθμό: '))</a:t>
            </a:r>
          </a:p>
          <a:p>
            <a:pPr>
              <a:spcAft>
                <a:spcPts val="600"/>
              </a:spcAft>
            </a:pPr>
            <a:r>
              <a:rPr lang="en-US" sz="2000" dirty="0">
                <a:latin typeface="Courier New" pitchFamily="49" charset="0"/>
                <a:cs typeface="Courier New" pitchFamily="49" charset="0"/>
              </a:rPr>
              <a:t>x = a // 1000 </a:t>
            </a:r>
            <a:endParaRPr lang="el-GR" sz="2000" dirty="0">
              <a:latin typeface="Courier New" pitchFamily="49" charset="0"/>
              <a:cs typeface="Courier New" pitchFamily="49" charset="0"/>
            </a:endParaRPr>
          </a:p>
          <a:p>
            <a:pPr>
              <a:spcAft>
                <a:spcPts val="600"/>
              </a:spcAft>
            </a:pPr>
            <a:r>
              <a:rPr lang="en-US" sz="2000" dirty="0">
                <a:latin typeface="Courier New" pitchFamily="49" charset="0"/>
                <a:cs typeface="Courier New" pitchFamily="49" charset="0"/>
              </a:rPr>
              <a:t>k = a % 1000 </a:t>
            </a:r>
            <a:endParaRPr lang="el-GR" sz="2000" dirty="0">
              <a:latin typeface="Courier New" pitchFamily="49" charset="0"/>
              <a:cs typeface="Courier New" pitchFamily="49" charset="0"/>
            </a:endParaRPr>
          </a:p>
          <a:p>
            <a:pPr>
              <a:spcAft>
                <a:spcPts val="600"/>
              </a:spcAft>
            </a:pPr>
            <a:r>
              <a:rPr lang="en-US" sz="2000" dirty="0">
                <a:latin typeface="Courier New" pitchFamily="49" charset="0"/>
                <a:cs typeface="Courier New" pitchFamily="49" charset="0"/>
              </a:rPr>
              <a:t>y = k // 100 </a:t>
            </a:r>
            <a:endParaRPr lang="el-GR" sz="2000" dirty="0">
              <a:latin typeface="Courier New" pitchFamily="49" charset="0"/>
              <a:cs typeface="Courier New" pitchFamily="49" charset="0"/>
            </a:endParaRPr>
          </a:p>
          <a:p>
            <a:pPr>
              <a:spcAft>
                <a:spcPts val="600"/>
              </a:spcAft>
            </a:pPr>
            <a:r>
              <a:rPr lang="en-US" sz="2000" dirty="0">
                <a:latin typeface="Courier New" pitchFamily="49" charset="0"/>
                <a:cs typeface="Courier New" pitchFamily="49" charset="0"/>
              </a:rPr>
              <a:t>l = k % 100 </a:t>
            </a:r>
            <a:endParaRPr lang="el-GR" sz="2000" dirty="0">
              <a:latin typeface="Courier New" pitchFamily="49" charset="0"/>
              <a:cs typeface="Courier New" pitchFamily="49" charset="0"/>
            </a:endParaRPr>
          </a:p>
          <a:p>
            <a:pPr>
              <a:spcAft>
                <a:spcPts val="600"/>
              </a:spcAft>
            </a:pPr>
            <a:r>
              <a:rPr lang="en-US" sz="2000" dirty="0">
                <a:latin typeface="Courier New" pitchFamily="49" charset="0"/>
                <a:cs typeface="Courier New" pitchFamily="49" charset="0"/>
              </a:rPr>
              <a:t>z = l // 10 </a:t>
            </a:r>
            <a:endParaRPr lang="el-GR" sz="2000" dirty="0">
              <a:latin typeface="Courier New" pitchFamily="49" charset="0"/>
              <a:cs typeface="Courier New" pitchFamily="49" charset="0"/>
            </a:endParaRPr>
          </a:p>
          <a:p>
            <a:pPr>
              <a:spcAft>
                <a:spcPts val="600"/>
              </a:spcAft>
            </a:pPr>
            <a:r>
              <a:rPr lang="en-US" sz="2000" dirty="0">
                <a:latin typeface="Courier New" pitchFamily="49" charset="0"/>
                <a:cs typeface="Courier New" pitchFamily="49" charset="0"/>
              </a:rPr>
              <a:t>m = a % 10</a:t>
            </a:r>
            <a:endParaRPr lang="el-GR" sz="2000" dirty="0">
              <a:latin typeface="Courier New" pitchFamily="49" charset="0"/>
              <a:cs typeface="Courier New" pitchFamily="49" charset="0"/>
            </a:endParaRPr>
          </a:p>
          <a:p>
            <a:pPr>
              <a:spcAft>
                <a:spcPts val="600"/>
              </a:spcAft>
            </a:pPr>
            <a:r>
              <a:rPr lang="en-US" sz="2000" dirty="0">
                <a:latin typeface="Courier New" pitchFamily="49" charset="0"/>
                <a:cs typeface="Courier New" pitchFamily="49" charset="0"/>
              </a:rPr>
              <a:t>sum = x + y + z + m </a:t>
            </a:r>
            <a:endParaRPr lang="el-GR" sz="2000" dirty="0">
              <a:latin typeface="Courier New" pitchFamily="49" charset="0"/>
              <a:cs typeface="Courier New" pitchFamily="49" charset="0"/>
            </a:endParaRPr>
          </a:p>
          <a:p>
            <a:pPr>
              <a:spcAft>
                <a:spcPts val="600"/>
              </a:spcAft>
            </a:pPr>
            <a:r>
              <a:rPr lang="en-US" sz="2000" dirty="0">
                <a:latin typeface="Courier New" pitchFamily="49" charset="0"/>
                <a:cs typeface="Courier New" pitchFamily="49" charset="0"/>
              </a:rPr>
              <a:t>print ('</a:t>
            </a:r>
            <a:r>
              <a:rPr lang="en-US" sz="2000" dirty="0" err="1">
                <a:latin typeface="Courier New" pitchFamily="49" charset="0"/>
                <a:cs typeface="Courier New" pitchFamily="49" charset="0"/>
              </a:rPr>
              <a:t>Άθροισμ</a:t>
            </a:r>
            <a:r>
              <a:rPr lang="en-US" sz="2000" dirty="0">
                <a:latin typeface="Courier New" pitchFamily="49" charset="0"/>
                <a:cs typeface="Courier New" pitchFamily="49" charset="0"/>
              </a:rPr>
              <a:t>α ψηφίων:  {0:3d} ' .format(sum))</a:t>
            </a:r>
            <a:endParaRPr lang="el-GR" sz="2000" dirty="0">
              <a:latin typeface="Courier New" pitchFamily="49" charset="0"/>
              <a:cs typeface="Courier New" pitchFamily="49" charset="0"/>
            </a:endParaRPr>
          </a:p>
        </p:txBody>
      </p:sp>
      <p:sp>
        <p:nvSpPr>
          <p:cNvPr id="6" name="Ορθογώνιο 5"/>
          <p:cNvSpPr/>
          <p:nvPr/>
        </p:nvSpPr>
        <p:spPr>
          <a:xfrm>
            <a:off x="4788024" y="0"/>
            <a:ext cx="1298753" cy="400110"/>
          </a:xfrm>
          <a:prstGeom prst="rect">
            <a:avLst/>
          </a:prstGeom>
        </p:spPr>
        <p:txBody>
          <a:bodyPr wrap="none">
            <a:spAutoFit/>
          </a:bodyPr>
          <a:lstStyle/>
          <a:p>
            <a:r>
              <a:rPr lang="el-GR" sz="2000" b="1" dirty="0" smtClean="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Άσκηση</a:t>
            </a:r>
            <a:endParaRPr lang="el-GR" sz="2000" b="1" dirty="0">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2467041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39750" y="548680"/>
            <a:ext cx="8208714" cy="4909036"/>
          </a:xfrm>
          <a:prstGeom prst="rect">
            <a:avLst/>
          </a:prstGeom>
          <a:noFill/>
        </p:spPr>
        <p:txBody>
          <a:bodyPr wrap="square">
            <a:spAutoFit/>
          </a:bodyPr>
          <a:lstStyle/>
          <a:p>
            <a:pPr>
              <a:spcAft>
                <a:spcPts val="600"/>
              </a:spcAft>
            </a:pPr>
            <a:r>
              <a:rPr lang="el-GR" sz="2400" dirty="0" smtClean="0"/>
              <a:t>Για </a:t>
            </a:r>
            <a:r>
              <a:rPr lang="el-GR" sz="2400" dirty="0"/>
              <a:t>εισαγωγή </a:t>
            </a:r>
            <a:r>
              <a:rPr lang="el-GR" sz="2400" dirty="0" smtClean="0"/>
              <a:t>αριθμών </a:t>
            </a:r>
            <a:r>
              <a:rPr lang="el-GR" sz="2400" dirty="0"/>
              <a:t>χρησιμοποιούμε την </a:t>
            </a:r>
            <a:r>
              <a:rPr lang="en-US" sz="2400" dirty="0"/>
              <a:t>input</a:t>
            </a:r>
            <a:r>
              <a:rPr lang="el-GR" sz="2400" dirty="0"/>
              <a:t>() σε συνδυασμό με τις συναρτήσεις </a:t>
            </a:r>
            <a:r>
              <a:rPr lang="en-US" sz="2400" dirty="0" err="1"/>
              <a:t>int</a:t>
            </a:r>
            <a:r>
              <a:rPr lang="el-GR" sz="2400" dirty="0"/>
              <a:t>(), </a:t>
            </a:r>
            <a:r>
              <a:rPr lang="en-US" sz="2400" dirty="0"/>
              <a:t>float</a:t>
            </a:r>
            <a:r>
              <a:rPr lang="el-GR" sz="2400" dirty="0"/>
              <a:t>() και </a:t>
            </a:r>
            <a:r>
              <a:rPr lang="en-US" sz="2400" dirty="0"/>
              <a:t>complex</a:t>
            </a:r>
            <a:r>
              <a:rPr lang="el-GR" sz="2400" dirty="0"/>
              <a:t>(). Η Python προσφέρει </a:t>
            </a:r>
            <a:r>
              <a:rPr lang="el-GR" sz="2400" dirty="0" smtClean="0"/>
              <a:t>τις συναρτήσεις :</a:t>
            </a:r>
            <a:endParaRPr lang="el-GR" sz="2400" dirty="0"/>
          </a:p>
          <a:p>
            <a:pPr marL="342900" lvl="0" indent="-342900">
              <a:spcAft>
                <a:spcPts val="600"/>
              </a:spcAft>
              <a:buFont typeface="Arial" pitchFamily="34" charset="0"/>
              <a:buChar char="•"/>
            </a:pPr>
            <a:r>
              <a:rPr lang="el-GR" sz="2400" dirty="0" err="1"/>
              <a:t>float(x</a:t>
            </a:r>
            <a:r>
              <a:rPr lang="el-GR" sz="2400" dirty="0"/>
              <a:t>): μετατρέπει ακέραιους αριθμούς και συμβολοσειρές σε </a:t>
            </a:r>
            <a:r>
              <a:rPr lang="el-GR" sz="2400" dirty="0" smtClean="0"/>
              <a:t>δεκαδικούς αριθμούς.</a:t>
            </a:r>
            <a:endParaRPr lang="el-GR" sz="2400" dirty="0"/>
          </a:p>
          <a:p>
            <a:pPr marL="342900" lvl="0" indent="-342900">
              <a:spcAft>
                <a:spcPts val="600"/>
              </a:spcAft>
              <a:buFont typeface="Arial" pitchFamily="34" charset="0"/>
              <a:buChar char="•"/>
            </a:pPr>
            <a:r>
              <a:rPr lang="el-GR" sz="2400" dirty="0" err="1"/>
              <a:t>int(x</a:t>
            </a:r>
            <a:r>
              <a:rPr lang="el-GR" sz="2400" dirty="0"/>
              <a:t>): μετατρέπει δεκαδικούς </a:t>
            </a:r>
            <a:r>
              <a:rPr lang="el-GR" sz="2400" dirty="0" smtClean="0"/>
              <a:t>αριθμούς σε ακέραιους.</a:t>
            </a:r>
            <a:endParaRPr lang="el-GR" sz="2400" dirty="0"/>
          </a:p>
          <a:p>
            <a:pPr marL="342900" lvl="0" indent="-342900">
              <a:spcAft>
                <a:spcPts val="600"/>
              </a:spcAft>
              <a:buFont typeface="Arial" pitchFamily="34" charset="0"/>
              <a:buChar char="•"/>
            </a:pPr>
            <a:r>
              <a:rPr lang="el-GR" sz="2400" dirty="0" err="1"/>
              <a:t>str(n</a:t>
            </a:r>
            <a:r>
              <a:rPr lang="el-GR" sz="2400" dirty="0"/>
              <a:t>): μετατρέπει αριθμούς σε συμβολοσειρές.</a:t>
            </a:r>
          </a:p>
          <a:p>
            <a:pPr marL="342900" lvl="0" indent="-342900">
              <a:spcAft>
                <a:spcPts val="600"/>
              </a:spcAft>
              <a:buFont typeface="Arial" pitchFamily="34" charset="0"/>
              <a:buChar char="•"/>
            </a:pPr>
            <a:r>
              <a:rPr lang="en-US" sz="2400" dirty="0"/>
              <a:t>complex</a:t>
            </a:r>
            <a:r>
              <a:rPr lang="el-GR" sz="2400" dirty="0"/>
              <a:t>(): μετατρέπει συμβολοσειρές σε </a:t>
            </a:r>
            <a:r>
              <a:rPr lang="el-GR" sz="2400" dirty="0" smtClean="0"/>
              <a:t>μιγαδικούς.</a:t>
            </a:r>
            <a:endParaRPr lang="el-GR" sz="2400" dirty="0"/>
          </a:p>
          <a:p>
            <a:pPr>
              <a:spcAft>
                <a:spcPts val="600"/>
              </a:spcAft>
            </a:pPr>
            <a:r>
              <a:rPr lang="el-GR" sz="2400" dirty="0"/>
              <a:t>Οι συναρτήσεις </a:t>
            </a:r>
            <a:r>
              <a:rPr lang="el-GR" sz="2400" dirty="0" err="1"/>
              <a:t>int</a:t>
            </a:r>
            <a:r>
              <a:rPr lang="el-GR" sz="2400" dirty="0"/>
              <a:t> και </a:t>
            </a:r>
            <a:r>
              <a:rPr lang="el-GR" sz="2400" dirty="0" err="1"/>
              <a:t>float</a:t>
            </a:r>
            <a:r>
              <a:rPr lang="el-GR" sz="2400" dirty="0"/>
              <a:t> επιστρέφουν </a:t>
            </a:r>
            <a:r>
              <a:rPr lang="el-GR" sz="2400" dirty="0" smtClean="0"/>
              <a:t>ως </a:t>
            </a:r>
            <a:r>
              <a:rPr lang="el-GR" sz="2400" dirty="0"/>
              <a:t>τιμή, έναν ακέραιο </a:t>
            </a:r>
            <a:r>
              <a:rPr lang="el-GR" sz="2400" dirty="0" smtClean="0"/>
              <a:t>ή </a:t>
            </a:r>
            <a:r>
              <a:rPr lang="el-GR" sz="2400" dirty="0"/>
              <a:t>έναν </a:t>
            </a:r>
            <a:r>
              <a:rPr lang="el-GR" sz="2400" dirty="0" smtClean="0"/>
              <a:t>δεκαδικό αριθμό αντίστοιχα</a:t>
            </a:r>
            <a:r>
              <a:rPr lang="el-GR" sz="2400" dirty="0"/>
              <a:t>, δεν αλλάζουν τον τύπο μιας μεταβλητής και την τιμή στην οποία αυτή δείχνει. </a:t>
            </a:r>
            <a:endParaRPr lang="el-GR" sz="2400" b="1" dirty="0">
              <a:effectLst>
                <a:outerShdw blurRad="38100" dist="38100" dir="2700000" algn="tl">
                  <a:srgbClr val="000000">
                    <a:alpha val="43137"/>
                  </a:srgbClr>
                </a:outerShdw>
              </a:effectLst>
              <a:latin typeface="+mn-lt"/>
            </a:endParaRPr>
          </a:p>
        </p:txBody>
      </p:sp>
      <p:sp>
        <p:nvSpPr>
          <p:cNvPr id="2" name="Ορθογώνιο 1"/>
          <p:cNvSpPr/>
          <p:nvPr/>
        </p:nvSpPr>
        <p:spPr>
          <a:xfrm>
            <a:off x="4644107" y="-5855"/>
            <a:ext cx="3528294" cy="369332"/>
          </a:xfrm>
          <a:prstGeom prst="rect">
            <a:avLst/>
          </a:prstGeom>
        </p:spPr>
        <p:txBody>
          <a:bodyPr wrap="square">
            <a:spAutoFit/>
          </a:bodyPr>
          <a:lstStyle/>
          <a:p>
            <a:pPr algn="ctr" fontAlgn="auto">
              <a:spcBef>
                <a:spcPts val="0"/>
              </a:spcBef>
              <a:spcAft>
                <a:spcPts val="0"/>
              </a:spcAft>
              <a:defRPr/>
            </a:pPr>
            <a:r>
              <a:rPr lang="en-US" b="1" dirty="0" err="1" smtClean="0">
                <a:solidFill>
                  <a:srgbClr val="A4E91B"/>
                </a:solidFill>
                <a:latin typeface="Verdana" pitchFamily="34" charset="0"/>
                <a:ea typeface="Verdana" pitchFamily="34" charset="0"/>
                <a:cs typeface="Verdana" pitchFamily="34" charset="0"/>
              </a:rPr>
              <a:t>int</a:t>
            </a:r>
            <a:r>
              <a:rPr lang="el-GR" b="1" dirty="0">
                <a:solidFill>
                  <a:srgbClr val="A4E91B"/>
                </a:solidFill>
                <a:latin typeface="Verdana" pitchFamily="34" charset="0"/>
                <a:ea typeface="Verdana" pitchFamily="34" charset="0"/>
                <a:cs typeface="Verdana" pitchFamily="34" charset="0"/>
              </a:rPr>
              <a:t>(), </a:t>
            </a:r>
            <a:r>
              <a:rPr lang="en-US" b="1" dirty="0">
                <a:solidFill>
                  <a:srgbClr val="A4E91B"/>
                </a:solidFill>
                <a:latin typeface="Verdana" pitchFamily="34" charset="0"/>
                <a:ea typeface="Verdana" pitchFamily="34" charset="0"/>
                <a:cs typeface="Verdana" pitchFamily="34" charset="0"/>
              </a:rPr>
              <a:t>float</a:t>
            </a:r>
            <a:r>
              <a:rPr lang="el-GR" b="1" dirty="0" smtClean="0">
                <a:solidFill>
                  <a:srgbClr val="A4E91B"/>
                </a:solidFill>
                <a:latin typeface="Verdana" pitchFamily="34" charset="0"/>
                <a:ea typeface="Verdana" pitchFamily="34" charset="0"/>
                <a:cs typeface="Verdana" pitchFamily="34" charset="0"/>
              </a:rPr>
              <a:t>(), </a:t>
            </a:r>
            <a:r>
              <a:rPr lang="en-US" b="1" dirty="0" smtClean="0">
                <a:solidFill>
                  <a:srgbClr val="A4E91B"/>
                </a:solidFill>
                <a:latin typeface="Verdana" pitchFamily="34" charset="0"/>
                <a:ea typeface="Verdana" pitchFamily="34" charset="0"/>
                <a:cs typeface="Verdana" pitchFamily="34" charset="0"/>
              </a:rPr>
              <a:t>complex</a:t>
            </a:r>
            <a:r>
              <a:rPr lang="el-GR" b="1" dirty="0" smtClean="0">
                <a:solidFill>
                  <a:srgbClr val="A4E91B"/>
                </a:solidFill>
                <a:latin typeface="Verdana" pitchFamily="34" charset="0"/>
                <a:ea typeface="Verdana" pitchFamily="34" charset="0"/>
                <a:cs typeface="Verdana" pitchFamily="34" charset="0"/>
              </a:rPr>
              <a:t>()</a:t>
            </a:r>
            <a:endParaRPr lang="el-GR"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shade val="94000"/>
                <a:satMod val="114000"/>
                <a:lumMod val="96000"/>
              </a:schemeClr>
            </a:gs>
            <a:gs pos="76000">
              <a:schemeClr val="bg2">
                <a:tint val="92000"/>
                <a:shade val="66000"/>
                <a:satMod val="110000"/>
                <a:lumMod val="80000"/>
              </a:schemeClr>
            </a:gs>
            <a:gs pos="100000">
              <a:schemeClr val="bg2">
                <a:tint val="89000"/>
                <a:shade val="62000"/>
                <a:satMod val="110000"/>
                <a:lumMod val="72000"/>
              </a:schemeClr>
            </a:gs>
          </a:gsLst>
          <a:lin ang="5400000" scaled="0"/>
        </a:gradFill>
        <a:effectLst/>
      </p:bgPr>
    </p:bg>
    <p:spTree>
      <p:nvGrpSpPr>
        <p:cNvPr id="1" name=""/>
        <p:cNvGrpSpPr/>
        <p:nvPr/>
      </p:nvGrpSpPr>
      <p:grpSpPr>
        <a:xfrm>
          <a:off x="0" y="0"/>
          <a:ext cx="0" cy="0"/>
          <a:chOff x="0" y="0"/>
          <a:chExt cx="0" cy="0"/>
        </a:xfrm>
      </p:grpSpPr>
      <p:sp>
        <p:nvSpPr>
          <p:cNvPr id="4" name="Ορθογώνιο 3"/>
          <p:cNvSpPr/>
          <p:nvPr/>
        </p:nvSpPr>
        <p:spPr>
          <a:xfrm>
            <a:off x="611188" y="404813"/>
            <a:ext cx="7993062" cy="5832499"/>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4427984" y="0"/>
            <a:ext cx="3672408" cy="548680"/>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err="1">
                <a:solidFill>
                  <a:srgbClr val="A4E91B"/>
                </a:solidFill>
                <a:latin typeface="Verdana" pitchFamily="34" charset="0"/>
                <a:ea typeface="Verdana" pitchFamily="34" charset="0"/>
                <a:cs typeface="Verdana" pitchFamily="34" charset="0"/>
              </a:rPr>
              <a:t>int</a:t>
            </a:r>
            <a:r>
              <a:rPr lang="el-GR" sz="2000" b="1" dirty="0">
                <a:solidFill>
                  <a:srgbClr val="A4E91B"/>
                </a:solidFill>
                <a:latin typeface="Verdana" pitchFamily="34" charset="0"/>
                <a:ea typeface="Verdana" pitchFamily="34" charset="0"/>
                <a:cs typeface="Verdana" pitchFamily="34" charset="0"/>
              </a:rPr>
              <a:t>(), </a:t>
            </a:r>
            <a:r>
              <a:rPr lang="en-US" sz="2000" b="1" dirty="0">
                <a:solidFill>
                  <a:srgbClr val="A4E91B"/>
                </a:solidFill>
                <a:latin typeface="Verdana" pitchFamily="34" charset="0"/>
                <a:ea typeface="Verdana" pitchFamily="34" charset="0"/>
                <a:cs typeface="Verdana" pitchFamily="34" charset="0"/>
              </a:rPr>
              <a:t>float</a:t>
            </a:r>
            <a:r>
              <a:rPr lang="el-GR" sz="2000" b="1" dirty="0">
                <a:solidFill>
                  <a:srgbClr val="A4E91B"/>
                </a:solidFill>
                <a:latin typeface="Verdana" pitchFamily="34" charset="0"/>
                <a:ea typeface="Verdana" pitchFamily="34" charset="0"/>
                <a:cs typeface="Verdana" pitchFamily="34" charset="0"/>
              </a:rPr>
              <a:t>(), </a:t>
            </a:r>
            <a:r>
              <a:rPr lang="en-US" sz="2000" b="1" dirty="0">
                <a:solidFill>
                  <a:srgbClr val="A4E91B"/>
                </a:solidFill>
                <a:latin typeface="Verdana" pitchFamily="34" charset="0"/>
                <a:ea typeface="Verdana" pitchFamily="34" charset="0"/>
                <a:cs typeface="Verdana" pitchFamily="34" charset="0"/>
              </a:rPr>
              <a:t>complex</a:t>
            </a:r>
            <a:r>
              <a:rPr lang="el-GR" sz="2000" b="1" dirty="0">
                <a:solidFill>
                  <a:srgbClr val="A4E91B"/>
                </a:solidFill>
                <a:latin typeface="Verdana" pitchFamily="34" charset="0"/>
                <a:ea typeface="Verdana" pitchFamily="34" charset="0"/>
                <a:cs typeface="Verdana" pitchFamily="34" charset="0"/>
              </a:rPr>
              <a:t>()</a:t>
            </a:r>
            <a:endParaRPr lang="el-GR" sz="2000" b="1" dirty="0">
              <a:ln w="12700">
                <a:solidFill>
                  <a:schemeClr val="tx2">
                    <a:satMod val="155000"/>
                  </a:schemeClr>
                </a:solidFill>
                <a:prstDash val="solid"/>
              </a:ln>
              <a:solidFill>
                <a:srgbClr val="9ADD15"/>
              </a:solidFill>
              <a:effectLst>
                <a:outerShdw blurRad="41275" dist="20320" dir="1800000" algn="tl" rotWithShape="0">
                  <a:srgbClr val="000000">
                    <a:alpha val="40000"/>
                  </a:srgbClr>
                </a:outerShdw>
              </a:effectLst>
              <a:latin typeface="Verdana" pitchFamily="34" charset="0"/>
              <a:ea typeface="Verdana" pitchFamily="34" charset="0"/>
              <a:cs typeface="Verdana" pitchFamily="34" charset="0"/>
            </a:endParaRPr>
          </a:p>
        </p:txBody>
      </p:sp>
      <p:sp>
        <p:nvSpPr>
          <p:cNvPr id="5" name="TextBox 4"/>
          <p:cNvSpPr txBox="1"/>
          <p:nvPr/>
        </p:nvSpPr>
        <p:spPr>
          <a:xfrm>
            <a:off x="611188" y="593841"/>
            <a:ext cx="7777236" cy="4093428"/>
          </a:xfrm>
          <a:prstGeom prst="rect">
            <a:avLst/>
          </a:prstGeom>
          <a:noFill/>
        </p:spPr>
        <p:txBody>
          <a:bodyPr wrap="square">
            <a:spAutoFit/>
          </a:bodyPr>
          <a:lstStyle/>
          <a:p>
            <a:pPr>
              <a:spcAft>
                <a:spcPts val="1200"/>
              </a:spcAft>
            </a:pPr>
            <a:r>
              <a:rPr lang="el-GR" sz="2000" dirty="0"/>
              <a:t>Οι συναρτήσεις </a:t>
            </a:r>
            <a:r>
              <a:rPr lang="el-GR" sz="2000" dirty="0" err="1"/>
              <a:t>int</a:t>
            </a:r>
            <a:r>
              <a:rPr lang="el-GR" sz="2000" dirty="0"/>
              <a:t> και </a:t>
            </a:r>
            <a:r>
              <a:rPr lang="el-GR" sz="2000" dirty="0" err="1"/>
              <a:t>float</a:t>
            </a:r>
            <a:r>
              <a:rPr lang="el-GR" sz="2000" dirty="0"/>
              <a:t> μετατρέπουν σε αριθμούς συμβολοσειρές που «μοιάζουν» με αριθμούς. Διαφορετικά εμφανίζεται μήνυμα σφάλματος. </a:t>
            </a:r>
            <a:endParaRPr lang="el-GR" sz="2000" dirty="0" smtClean="0"/>
          </a:p>
          <a:p>
            <a:pPr>
              <a:spcAft>
                <a:spcPts val="1200"/>
              </a:spcAft>
            </a:pPr>
            <a:r>
              <a:rPr lang="el-GR" sz="2000" dirty="0" smtClean="0"/>
              <a:t>Για </a:t>
            </a:r>
            <a:r>
              <a:rPr lang="el-GR" sz="2000" dirty="0"/>
              <a:t>παράδειγμα, η συμβολοσειρά ‘8.25’ μπορεί να μετατραπεί σε αριθμό, ενώ η συμβολοσειρά ‘ΗΛΚ’ ότι δεν μπορεί. Προσοχή, η συμβολοσειρά ‘8,25’ δεν μπορεί να μετατραπεί σε αριθμό. </a:t>
            </a:r>
          </a:p>
          <a:p>
            <a:pPr>
              <a:spcAft>
                <a:spcPts val="600"/>
              </a:spcAft>
            </a:pPr>
            <a:r>
              <a:rPr lang="el-GR" sz="2000" dirty="0">
                <a:latin typeface="Courier New" pitchFamily="49" charset="0"/>
                <a:cs typeface="Courier New" pitchFamily="49" charset="0"/>
              </a:rPr>
              <a:t>&gt;&gt;&gt; </a:t>
            </a:r>
            <a:r>
              <a:rPr lang="en-US" sz="2000" dirty="0" err="1">
                <a:latin typeface="Courier New" pitchFamily="49" charset="0"/>
                <a:cs typeface="Courier New" pitchFamily="49" charset="0"/>
              </a:rPr>
              <a:t>eid</a:t>
            </a:r>
            <a:r>
              <a:rPr lang="el-GR" sz="2000" dirty="0">
                <a:latin typeface="Courier New" pitchFamily="49" charset="0"/>
                <a:cs typeface="Courier New" pitchFamily="49" charset="0"/>
              </a:rPr>
              <a:t> = </a:t>
            </a:r>
            <a:r>
              <a:rPr lang="en-US" sz="2000" dirty="0">
                <a:latin typeface="Courier New" pitchFamily="49" charset="0"/>
                <a:cs typeface="Courier New" pitchFamily="49" charset="0"/>
              </a:rPr>
              <a:t>input</a:t>
            </a:r>
            <a:r>
              <a:rPr lang="el-GR" sz="2000" dirty="0">
                <a:latin typeface="Courier New" pitchFamily="49" charset="0"/>
                <a:cs typeface="Courier New" pitchFamily="49" charset="0"/>
              </a:rPr>
              <a:t>(‘Ειδικότητα: ‘ )</a:t>
            </a:r>
          </a:p>
          <a:p>
            <a:pPr>
              <a:spcAft>
                <a:spcPts val="600"/>
              </a:spcAft>
            </a:pPr>
            <a:r>
              <a:rPr lang="el-GR" sz="2000" dirty="0">
                <a:latin typeface="Courier New" pitchFamily="49" charset="0"/>
                <a:cs typeface="Courier New" pitchFamily="49" charset="0"/>
              </a:rPr>
              <a:t>Ειδικότητα: </a:t>
            </a:r>
            <a:r>
              <a:rPr lang="el-GR" sz="2000" dirty="0">
                <a:solidFill>
                  <a:srgbClr val="FF0000"/>
                </a:solidFill>
                <a:latin typeface="Courier New" pitchFamily="49" charset="0"/>
                <a:cs typeface="Courier New" pitchFamily="49" charset="0"/>
              </a:rPr>
              <a:t>Ηλεκτρολόγος</a:t>
            </a:r>
          </a:p>
          <a:p>
            <a:pPr>
              <a:spcAft>
                <a:spcPts val="600"/>
              </a:spcAft>
            </a:pPr>
            <a:r>
              <a:rPr lang="el-GR" sz="2000" dirty="0">
                <a:latin typeface="Courier New" pitchFamily="49" charset="0"/>
                <a:cs typeface="Courier New" pitchFamily="49" charset="0"/>
              </a:rPr>
              <a:t>&gt;&gt;&gt; </a:t>
            </a:r>
            <a:r>
              <a:rPr lang="en-US" sz="2000" dirty="0" err="1">
                <a:latin typeface="Courier New" pitchFamily="49" charset="0"/>
                <a:cs typeface="Courier New" pitchFamily="49" charset="0"/>
              </a:rPr>
              <a:t>onoma</a:t>
            </a:r>
            <a:r>
              <a:rPr lang="el-GR" sz="2000" dirty="0">
                <a:latin typeface="Courier New" pitchFamily="49" charset="0"/>
                <a:cs typeface="Courier New" pitchFamily="49" charset="0"/>
              </a:rPr>
              <a:t> = </a:t>
            </a:r>
            <a:r>
              <a:rPr lang="en-US" sz="2000" dirty="0">
                <a:latin typeface="Courier New" pitchFamily="49" charset="0"/>
                <a:cs typeface="Courier New" pitchFamily="49" charset="0"/>
              </a:rPr>
              <a:t>input</a:t>
            </a:r>
            <a:r>
              <a:rPr lang="el-GR" sz="2000" dirty="0">
                <a:latin typeface="Courier New" pitchFamily="49" charset="0"/>
                <a:cs typeface="Courier New" pitchFamily="49" charset="0"/>
              </a:rPr>
              <a:t>(“Όνομα: “)</a:t>
            </a:r>
          </a:p>
          <a:p>
            <a:pPr>
              <a:spcAft>
                <a:spcPts val="600"/>
              </a:spcAft>
            </a:pPr>
            <a:r>
              <a:rPr lang="el-GR" sz="2000" dirty="0">
                <a:latin typeface="Courier New" pitchFamily="49" charset="0"/>
                <a:cs typeface="Courier New" pitchFamily="49" charset="0"/>
              </a:rPr>
              <a:t>Όνομα: </a:t>
            </a:r>
            <a:r>
              <a:rPr lang="el-GR" sz="2000" dirty="0">
                <a:solidFill>
                  <a:srgbClr val="FF0000"/>
                </a:solidFill>
                <a:latin typeface="Courier New" pitchFamily="49" charset="0"/>
                <a:cs typeface="Courier New" pitchFamily="49" charset="0"/>
              </a:rPr>
              <a:t>Νίκος</a:t>
            </a:r>
          </a:p>
          <a:p>
            <a:pPr marL="342900" indent="-342900">
              <a:spcAft>
                <a:spcPts val="1200"/>
              </a:spcAft>
              <a:buFont typeface="Arial" pitchFamily="34" charset="0"/>
              <a:buChar char="•"/>
            </a:pPr>
            <a:endParaRPr lang="el-GR" sz="2000" dirty="0">
              <a:effectLst>
                <a:outerShdw blurRad="38100" dist="38100" dir="2700000" algn="tl">
                  <a:srgbClr val="FFFFFF"/>
                </a:outerShdw>
              </a:effectLst>
              <a:latin typeface="Century Gothic"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75556" y="404813"/>
            <a:ext cx="8064698"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75556" y="439165"/>
            <a:ext cx="7992690" cy="6309420"/>
          </a:xfrm>
          <a:prstGeom prst="rect">
            <a:avLst/>
          </a:prstGeom>
          <a:noFill/>
        </p:spPr>
        <p:txBody>
          <a:bodyPr wrap="square">
            <a:spAutoFit/>
          </a:bodyPr>
          <a:lstStyle/>
          <a:p>
            <a:r>
              <a:rPr lang="el-GR" sz="2400" dirty="0">
                <a:latin typeface="Courier New" pitchFamily="49" charset="0"/>
                <a:cs typeface="Courier New" pitchFamily="49" charset="0"/>
              </a:rPr>
              <a:t>&gt;&gt;&gt; </a:t>
            </a:r>
            <a:r>
              <a:rPr lang="en-US" sz="2400" dirty="0">
                <a:latin typeface="Courier New" pitchFamily="49" charset="0"/>
                <a:cs typeface="Courier New" pitchFamily="49" charset="0"/>
              </a:rPr>
              <a:t>x </a:t>
            </a:r>
            <a:r>
              <a:rPr lang="el-GR" sz="2400" dirty="0">
                <a:latin typeface="Courier New" pitchFamily="49" charset="0"/>
                <a:cs typeface="Courier New" pitchFamily="49" charset="0"/>
              </a:rPr>
              <a:t>= </a:t>
            </a:r>
            <a:r>
              <a:rPr lang="en-US" sz="2400" dirty="0">
                <a:latin typeface="Courier New" pitchFamily="49" charset="0"/>
                <a:cs typeface="Courier New" pitchFamily="49" charset="0"/>
              </a:rPr>
              <a:t>input</a:t>
            </a:r>
            <a:r>
              <a:rPr lang="el-GR" sz="2400" dirty="0">
                <a:latin typeface="Courier New" pitchFamily="49" charset="0"/>
                <a:cs typeface="Courier New" pitchFamily="49" charset="0"/>
              </a:rPr>
              <a:t> ('Ειδικότητα: ')</a:t>
            </a:r>
          </a:p>
          <a:p>
            <a:r>
              <a:rPr lang="el-GR" sz="2400" dirty="0">
                <a:latin typeface="Courier New" pitchFamily="49" charset="0"/>
                <a:cs typeface="Courier New" pitchFamily="49" charset="0"/>
              </a:rPr>
              <a:t>Ειδικότητα: </a:t>
            </a:r>
            <a:r>
              <a:rPr lang="el-GR" sz="2400" dirty="0">
                <a:solidFill>
                  <a:srgbClr val="FF0000"/>
                </a:solidFill>
                <a:latin typeface="Courier New" pitchFamily="49" charset="0"/>
                <a:cs typeface="Courier New" pitchFamily="49" charset="0"/>
              </a:rPr>
              <a:t>Ηλεκτρολόγος</a:t>
            </a:r>
          </a:p>
          <a:p>
            <a:r>
              <a:rPr lang="el-GR" sz="2400" dirty="0">
                <a:latin typeface="Courier New" pitchFamily="49" charset="0"/>
                <a:cs typeface="Courier New" pitchFamily="49" charset="0"/>
              </a:rPr>
              <a:t>&gt;&gt;&gt; </a:t>
            </a:r>
            <a:r>
              <a:rPr lang="en-US" sz="2400" dirty="0">
                <a:latin typeface="Courier New" pitchFamily="49" charset="0"/>
                <a:cs typeface="Courier New" pitchFamily="49" charset="0"/>
              </a:rPr>
              <a:t>x</a:t>
            </a:r>
            <a:endParaRPr lang="el-GR" sz="2400" dirty="0">
              <a:latin typeface="Courier New" pitchFamily="49" charset="0"/>
              <a:cs typeface="Courier New" pitchFamily="49" charset="0"/>
            </a:endParaRPr>
          </a:p>
          <a:p>
            <a:r>
              <a:rPr lang="el-GR" sz="2400" dirty="0">
                <a:latin typeface="Courier New" pitchFamily="49" charset="0"/>
                <a:cs typeface="Courier New" pitchFamily="49" charset="0"/>
              </a:rPr>
              <a:t>'Ηλεκτρολόγος'</a:t>
            </a:r>
          </a:p>
          <a:p>
            <a:r>
              <a:rPr lang="el-GR" sz="2400" dirty="0">
                <a:latin typeface="Courier New" pitchFamily="49" charset="0"/>
                <a:cs typeface="Courier New" pitchFamily="49" charset="0"/>
              </a:rPr>
              <a:t>&gt;&gt;&gt; </a:t>
            </a:r>
          </a:p>
          <a:p>
            <a:endParaRPr lang="el-GR" sz="1000" dirty="0" smtClean="0">
              <a:latin typeface="Courier New" pitchFamily="49" charset="0"/>
              <a:cs typeface="Courier New" pitchFamily="49" charset="0"/>
            </a:endParaRPr>
          </a:p>
          <a:p>
            <a:r>
              <a:rPr lang="el-GR" sz="2400" dirty="0">
                <a:latin typeface="Courier New" pitchFamily="49" charset="0"/>
                <a:cs typeface="Courier New" pitchFamily="49" charset="0"/>
              </a:rPr>
              <a:t>&gt;&gt;&gt; </a:t>
            </a:r>
            <a:r>
              <a:rPr lang="en-US" sz="2400" dirty="0">
                <a:latin typeface="Courier New" pitchFamily="49" charset="0"/>
                <a:cs typeface="Courier New" pitchFamily="49" charset="0"/>
              </a:rPr>
              <a:t>x </a:t>
            </a:r>
            <a:r>
              <a:rPr lang="el-GR" sz="2400" dirty="0">
                <a:latin typeface="Courier New" pitchFamily="49" charset="0"/>
                <a:cs typeface="Courier New" pitchFamily="49" charset="0"/>
              </a:rPr>
              <a:t>= </a:t>
            </a:r>
            <a:r>
              <a:rPr lang="en-US" sz="2400" dirty="0">
                <a:latin typeface="Courier New" pitchFamily="49" charset="0"/>
                <a:cs typeface="Courier New" pitchFamily="49" charset="0"/>
              </a:rPr>
              <a:t>input</a:t>
            </a:r>
            <a:r>
              <a:rPr lang="el-GR" sz="2400" dirty="0">
                <a:latin typeface="Courier New" pitchFamily="49" charset="0"/>
                <a:cs typeface="Courier New" pitchFamily="49" charset="0"/>
              </a:rPr>
              <a:t> ('Δώσε αριθμό: ')</a:t>
            </a:r>
          </a:p>
          <a:p>
            <a:r>
              <a:rPr lang="el-GR" sz="2400" dirty="0">
                <a:latin typeface="Courier New" pitchFamily="49" charset="0"/>
                <a:cs typeface="Courier New" pitchFamily="49" charset="0"/>
              </a:rPr>
              <a:t>Δώσε αριθμό: </a:t>
            </a:r>
            <a:r>
              <a:rPr lang="el-GR" sz="2400" dirty="0">
                <a:solidFill>
                  <a:srgbClr val="FF0000"/>
                </a:solidFill>
                <a:latin typeface="Courier New" pitchFamily="49" charset="0"/>
                <a:cs typeface="Courier New" pitchFamily="49" charset="0"/>
              </a:rPr>
              <a:t>9</a:t>
            </a:r>
          </a:p>
          <a:p>
            <a:r>
              <a:rPr lang="el-GR" sz="2400" dirty="0">
                <a:latin typeface="Courier New" pitchFamily="49" charset="0"/>
                <a:cs typeface="Courier New" pitchFamily="49" charset="0"/>
              </a:rPr>
              <a:t>&gt;&gt;&gt; </a:t>
            </a:r>
            <a:r>
              <a:rPr lang="en-US" sz="2400" dirty="0">
                <a:latin typeface="Courier New" pitchFamily="49" charset="0"/>
                <a:cs typeface="Courier New" pitchFamily="49" charset="0"/>
              </a:rPr>
              <a:t>print</a:t>
            </a:r>
            <a:r>
              <a:rPr lang="el-GR" sz="2400" dirty="0">
                <a:latin typeface="Courier New" pitchFamily="49" charset="0"/>
                <a:cs typeface="Courier New" pitchFamily="49" charset="0"/>
              </a:rPr>
              <a:t> (</a:t>
            </a:r>
            <a:r>
              <a:rPr lang="en-US" sz="2400" dirty="0">
                <a:latin typeface="Courier New" pitchFamily="49" charset="0"/>
                <a:cs typeface="Courier New" pitchFamily="49" charset="0"/>
              </a:rPr>
              <a:t>x</a:t>
            </a:r>
            <a:r>
              <a:rPr lang="el-GR" sz="2400" dirty="0">
                <a:latin typeface="Courier New" pitchFamily="49" charset="0"/>
                <a:cs typeface="Courier New" pitchFamily="49" charset="0"/>
              </a:rPr>
              <a:t>*3)</a:t>
            </a:r>
          </a:p>
          <a:p>
            <a:r>
              <a:rPr lang="el-GR" sz="2400" dirty="0">
                <a:latin typeface="Courier New" pitchFamily="49" charset="0"/>
                <a:cs typeface="Courier New" pitchFamily="49" charset="0"/>
              </a:rPr>
              <a:t>999</a:t>
            </a:r>
          </a:p>
          <a:p>
            <a:r>
              <a:rPr lang="el-GR" sz="2400" dirty="0" smtClean="0">
                <a:latin typeface="Courier New" pitchFamily="49" charset="0"/>
                <a:cs typeface="Courier New" pitchFamily="49" charset="0"/>
              </a:rPr>
              <a:t>&gt;&gt;&gt;</a:t>
            </a:r>
          </a:p>
          <a:p>
            <a:endParaRPr lang="el-GR" sz="1000" dirty="0" smtClean="0">
              <a:latin typeface="Courier New" pitchFamily="49" charset="0"/>
              <a:cs typeface="Courier New" pitchFamily="49" charset="0"/>
            </a:endParaRPr>
          </a:p>
          <a:p>
            <a:r>
              <a:rPr lang="el-GR" sz="2400" dirty="0" smtClean="0">
                <a:latin typeface="Courier New" pitchFamily="49" charset="0"/>
                <a:cs typeface="Courier New" pitchFamily="49" charset="0"/>
              </a:rPr>
              <a:t>&gt;&gt;&gt; </a:t>
            </a:r>
            <a:r>
              <a:rPr lang="en-US" sz="2400" dirty="0">
                <a:latin typeface="Courier New" pitchFamily="49" charset="0"/>
                <a:cs typeface="Courier New" pitchFamily="49" charset="0"/>
              </a:rPr>
              <a:t>x </a:t>
            </a:r>
            <a:r>
              <a:rPr lang="el-GR" sz="2400" dirty="0">
                <a:latin typeface="Courier New" pitchFamily="49" charset="0"/>
                <a:cs typeface="Courier New" pitchFamily="49" charset="0"/>
              </a:rPr>
              <a:t>= </a:t>
            </a:r>
            <a:r>
              <a:rPr lang="en-US" sz="2400" dirty="0" err="1">
                <a:latin typeface="Courier New" pitchFamily="49" charset="0"/>
                <a:cs typeface="Courier New" pitchFamily="49" charset="0"/>
              </a:rPr>
              <a:t>int</a:t>
            </a:r>
            <a:r>
              <a:rPr lang="el-GR" sz="2400" dirty="0">
                <a:latin typeface="Courier New" pitchFamily="49" charset="0"/>
                <a:cs typeface="Courier New" pitchFamily="49" charset="0"/>
              </a:rPr>
              <a:t>(</a:t>
            </a:r>
            <a:r>
              <a:rPr lang="en-US" sz="2400" dirty="0">
                <a:latin typeface="Courier New" pitchFamily="49" charset="0"/>
                <a:cs typeface="Courier New" pitchFamily="49" charset="0"/>
              </a:rPr>
              <a:t>input</a:t>
            </a:r>
            <a:r>
              <a:rPr lang="el-GR" sz="2400" dirty="0">
                <a:latin typeface="Courier New" pitchFamily="49" charset="0"/>
                <a:cs typeface="Courier New" pitchFamily="49" charset="0"/>
              </a:rPr>
              <a:t> ('Δώσε αριθμό: '))</a:t>
            </a:r>
          </a:p>
          <a:p>
            <a:r>
              <a:rPr lang="el-GR" sz="2400" dirty="0">
                <a:latin typeface="Courier New" pitchFamily="49" charset="0"/>
                <a:cs typeface="Courier New" pitchFamily="49" charset="0"/>
              </a:rPr>
              <a:t>Δώσε αριθμό: </a:t>
            </a:r>
            <a:r>
              <a:rPr lang="el-GR" sz="2400" dirty="0">
                <a:solidFill>
                  <a:srgbClr val="FF0000"/>
                </a:solidFill>
                <a:latin typeface="Courier New" pitchFamily="49" charset="0"/>
                <a:cs typeface="Courier New" pitchFamily="49" charset="0"/>
              </a:rPr>
              <a:t>9</a:t>
            </a:r>
          </a:p>
          <a:p>
            <a:r>
              <a:rPr lang="el-GR" sz="2400" dirty="0">
                <a:latin typeface="Courier New" pitchFamily="49" charset="0"/>
                <a:cs typeface="Courier New" pitchFamily="49" charset="0"/>
              </a:rPr>
              <a:t>&gt;&gt;&gt; </a:t>
            </a:r>
            <a:r>
              <a:rPr lang="en-US" sz="2400" dirty="0">
                <a:latin typeface="Courier New" pitchFamily="49" charset="0"/>
                <a:cs typeface="Courier New" pitchFamily="49" charset="0"/>
              </a:rPr>
              <a:t>print</a:t>
            </a:r>
            <a:r>
              <a:rPr lang="el-GR" sz="2400" dirty="0">
                <a:latin typeface="Courier New" pitchFamily="49" charset="0"/>
                <a:cs typeface="Courier New" pitchFamily="49" charset="0"/>
              </a:rPr>
              <a:t> (</a:t>
            </a:r>
            <a:r>
              <a:rPr lang="en-US" sz="2400" dirty="0">
                <a:latin typeface="Courier New" pitchFamily="49" charset="0"/>
                <a:cs typeface="Courier New" pitchFamily="49" charset="0"/>
              </a:rPr>
              <a:t>x</a:t>
            </a:r>
            <a:r>
              <a:rPr lang="el-GR" sz="2400" dirty="0">
                <a:latin typeface="Courier New" pitchFamily="49" charset="0"/>
                <a:cs typeface="Courier New" pitchFamily="49" charset="0"/>
              </a:rPr>
              <a:t>*3)</a:t>
            </a:r>
          </a:p>
          <a:p>
            <a:r>
              <a:rPr lang="el-GR" sz="2400" dirty="0">
                <a:latin typeface="Courier New" pitchFamily="49" charset="0"/>
                <a:cs typeface="Courier New" pitchFamily="49" charset="0"/>
              </a:rPr>
              <a:t>27</a:t>
            </a:r>
          </a:p>
          <a:p>
            <a:r>
              <a:rPr lang="el-GR" sz="2400" dirty="0">
                <a:latin typeface="Courier New" pitchFamily="49" charset="0"/>
                <a:cs typeface="Courier New" pitchFamily="49" charset="0"/>
              </a:rPr>
              <a:t>&gt;&gt;&gt; </a:t>
            </a:r>
          </a:p>
          <a:p>
            <a:endParaRPr lang="el-GR" sz="2400" dirty="0"/>
          </a:p>
        </p:txBody>
      </p:sp>
      <p:sp>
        <p:nvSpPr>
          <p:cNvPr id="2" name="Ορθογώνιο 1"/>
          <p:cNvSpPr/>
          <p:nvPr/>
        </p:nvSpPr>
        <p:spPr>
          <a:xfrm>
            <a:off x="5410796" y="-31129"/>
            <a:ext cx="2000869" cy="369332"/>
          </a:xfrm>
          <a:prstGeom prst="rect">
            <a:avLst/>
          </a:prstGeom>
        </p:spPr>
        <p:txBody>
          <a:bodyPr wrap="none">
            <a:spAutoFit/>
          </a:bodyPr>
          <a:lstStyle/>
          <a:p>
            <a:pPr algn="ctr" fontAlgn="auto">
              <a:spcBef>
                <a:spcPts val="0"/>
              </a:spcBef>
              <a:spcAft>
                <a:spcPts val="0"/>
              </a:spcAft>
              <a:defRPr/>
            </a:pPr>
            <a:r>
              <a:rPr lang="el-GR" b="1" dirty="0" smtClean="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Παραδείγματα</a:t>
            </a:r>
            <a:endParaRPr lang="el-GR"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2771800" y="-72008"/>
            <a:ext cx="5616624" cy="764704"/>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rPr>
              <a:t>Παράθυρο διερμηνευτή της Python</a:t>
            </a:r>
            <a:endParaRPr lang="el-GR" sz="2000"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5" name="TextBox 4"/>
          <p:cNvSpPr txBox="1"/>
          <p:nvPr/>
        </p:nvSpPr>
        <p:spPr>
          <a:xfrm>
            <a:off x="494179" y="721461"/>
            <a:ext cx="8135938" cy="5632311"/>
          </a:xfrm>
          <a:prstGeom prst="rect">
            <a:avLst/>
          </a:prstGeom>
          <a:noFill/>
        </p:spPr>
        <p:txBody>
          <a:bodyPr>
            <a:spAutoFit/>
          </a:bodyPr>
          <a:lstStyle/>
          <a:p>
            <a:r>
              <a:rPr lang="el-GR" sz="2000" dirty="0">
                <a:latin typeface="Courier New" pitchFamily="49" charset="0"/>
                <a:cs typeface="Courier New" pitchFamily="49" charset="0"/>
              </a:rPr>
              <a:t>&gt;&gt;&gt; </a:t>
            </a:r>
            <a:r>
              <a:rPr lang="en-US" sz="2000" dirty="0">
                <a:latin typeface="Courier New" pitchFamily="49" charset="0"/>
                <a:cs typeface="Courier New" pitchFamily="49" charset="0"/>
              </a:rPr>
              <a:t>x </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float</a:t>
            </a:r>
            <a:r>
              <a:rPr lang="el-GR" sz="2000" dirty="0">
                <a:latin typeface="Courier New" pitchFamily="49" charset="0"/>
                <a:cs typeface="Courier New" pitchFamily="49" charset="0"/>
              </a:rPr>
              <a:t>((</a:t>
            </a:r>
            <a:r>
              <a:rPr lang="en-US" sz="2000" dirty="0">
                <a:latin typeface="Courier New" pitchFamily="49" charset="0"/>
                <a:cs typeface="Courier New" pitchFamily="49" charset="0"/>
              </a:rPr>
              <a:t>input</a:t>
            </a:r>
            <a:r>
              <a:rPr lang="el-GR" sz="2000" dirty="0">
                <a:latin typeface="Courier New" pitchFamily="49" charset="0"/>
                <a:cs typeface="Courier New" pitchFamily="49" charset="0"/>
              </a:rPr>
              <a:t> ('Δώσε αριθμό: '))</a:t>
            </a:r>
          </a:p>
          <a:p>
            <a:r>
              <a:rPr lang="el-GR" sz="2000" dirty="0">
                <a:latin typeface="Courier New" pitchFamily="49" charset="0"/>
                <a:cs typeface="Courier New" pitchFamily="49" charset="0"/>
              </a:rPr>
              <a:t>Δώσε αριθμό: 3.2</a:t>
            </a:r>
          </a:p>
          <a:p>
            <a:r>
              <a:rPr lang="el-GR" sz="2000" dirty="0">
                <a:latin typeface="Courier New" pitchFamily="49" charset="0"/>
                <a:cs typeface="Courier New" pitchFamily="49" charset="0"/>
              </a:rPr>
              <a:t>&gt;&gt;&gt; </a:t>
            </a:r>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x</a:t>
            </a:r>
            <a:r>
              <a:rPr lang="el-GR" sz="2000" dirty="0">
                <a:latin typeface="Courier New" pitchFamily="49" charset="0"/>
                <a:cs typeface="Courier New" pitchFamily="49" charset="0"/>
              </a:rPr>
              <a:t>*3)</a:t>
            </a:r>
          </a:p>
          <a:p>
            <a:r>
              <a:rPr lang="el-GR" sz="2000" dirty="0">
                <a:latin typeface="Courier New" pitchFamily="49" charset="0"/>
                <a:cs typeface="Courier New" pitchFamily="49" charset="0"/>
              </a:rPr>
              <a:t>9.6</a:t>
            </a:r>
          </a:p>
          <a:p>
            <a:r>
              <a:rPr lang="el-GR" sz="2000" dirty="0">
                <a:latin typeface="Courier New" pitchFamily="49" charset="0"/>
                <a:cs typeface="Courier New" pitchFamily="49" charset="0"/>
              </a:rPr>
              <a:t>&gt;&gt;&gt; </a:t>
            </a:r>
          </a:p>
          <a:p>
            <a:endParaRPr lang="el-GR" sz="1000" dirty="0" smtClean="0">
              <a:latin typeface="Courier New" pitchFamily="49" charset="0"/>
              <a:cs typeface="Courier New" pitchFamily="49" charset="0"/>
            </a:endParaRPr>
          </a:p>
          <a:p>
            <a:r>
              <a:rPr lang="el-GR" sz="2000" dirty="0" smtClean="0">
                <a:latin typeface="Courier New" pitchFamily="49" charset="0"/>
                <a:cs typeface="Courier New" pitchFamily="49" charset="0"/>
              </a:rPr>
              <a:t>&gt;&gt;&gt; </a:t>
            </a:r>
            <a:r>
              <a:rPr lang="en-US" sz="2000" dirty="0">
                <a:latin typeface="Courier New" pitchFamily="49" charset="0"/>
                <a:cs typeface="Courier New" pitchFamily="49" charset="0"/>
              </a:rPr>
              <a:t>x </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input</a:t>
            </a:r>
            <a:r>
              <a:rPr lang="el-GR" sz="2000" dirty="0">
                <a:latin typeface="Courier New" pitchFamily="49" charset="0"/>
                <a:cs typeface="Courier New" pitchFamily="49" charset="0"/>
              </a:rPr>
              <a:t> ('Δώσε αριθμό: ')</a:t>
            </a:r>
          </a:p>
          <a:p>
            <a:r>
              <a:rPr lang="el-GR" sz="2000" dirty="0">
                <a:latin typeface="Courier New" pitchFamily="49" charset="0"/>
                <a:cs typeface="Courier New" pitchFamily="49" charset="0"/>
              </a:rPr>
              <a:t>'Δώσε αριθμό: 3+2</a:t>
            </a:r>
            <a:r>
              <a:rPr lang="en-US" sz="2000" dirty="0">
                <a:latin typeface="Courier New" pitchFamily="49" charset="0"/>
                <a:cs typeface="Courier New" pitchFamily="49" charset="0"/>
              </a:rPr>
              <a:t>j</a:t>
            </a:r>
            <a:endParaRPr lang="el-GR" sz="2000" dirty="0">
              <a:latin typeface="Courier New" pitchFamily="49" charset="0"/>
              <a:cs typeface="Courier New" pitchFamily="49" charset="0"/>
            </a:endParaRPr>
          </a:p>
          <a:p>
            <a:r>
              <a:rPr lang="el-GR" sz="2000" dirty="0">
                <a:latin typeface="Courier New" pitchFamily="49" charset="0"/>
                <a:cs typeface="Courier New" pitchFamily="49" charset="0"/>
              </a:rPr>
              <a:t>&gt;&gt;&gt; </a:t>
            </a:r>
            <a:r>
              <a:rPr lang="en-US" sz="2000" dirty="0">
                <a:latin typeface="Courier New" pitchFamily="49" charset="0"/>
                <a:cs typeface="Courier New" pitchFamily="49" charset="0"/>
              </a:rPr>
              <a:t>x</a:t>
            </a:r>
            <a:r>
              <a:rPr lang="el-GR" sz="2000" dirty="0">
                <a:latin typeface="Courier New" pitchFamily="49" charset="0"/>
                <a:cs typeface="Courier New" pitchFamily="49" charset="0"/>
              </a:rPr>
              <a:t> = </a:t>
            </a:r>
            <a:r>
              <a:rPr lang="en-US" sz="2000" dirty="0">
                <a:latin typeface="Courier New" pitchFamily="49" charset="0"/>
                <a:cs typeface="Courier New" pitchFamily="49" charset="0"/>
              </a:rPr>
              <a:t>complex</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x</a:t>
            </a:r>
            <a:r>
              <a:rPr lang="el-GR" sz="2000" dirty="0">
                <a:latin typeface="Courier New" pitchFamily="49" charset="0"/>
                <a:cs typeface="Courier New" pitchFamily="49" charset="0"/>
              </a:rPr>
              <a:t>)</a:t>
            </a:r>
          </a:p>
          <a:p>
            <a:r>
              <a:rPr lang="el-GR" sz="2000" dirty="0">
                <a:latin typeface="Courier New" pitchFamily="49" charset="0"/>
                <a:cs typeface="Courier New" pitchFamily="49" charset="0"/>
              </a:rPr>
              <a:t>&gt;&gt;&gt; </a:t>
            </a:r>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x</a:t>
            </a:r>
            <a:r>
              <a:rPr lang="el-GR" sz="2000" dirty="0">
                <a:latin typeface="Courier New" pitchFamily="49" charset="0"/>
                <a:cs typeface="Courier New" pitchFamily="49" charset="0"/>
              </a:rPr>
              <a:t>*3)</a:t>
            </a:r>
          </a:p>
          <a:p>
            <a:r>
              <a:rPr lang="el-GR" sz="2000" dirty="0">
                <a:latin typeface="Courier New" pitchFamily="49" charset="0"/>
                <a:cs typeface="Courier New" pitchFamily="49" charset="0"/>
              </a:rPr>
              <a:t>9+6</a:t>
            </a:r>
            <a:r>
              <a:rPr lang="en-US" sz="2000" dirty="0">
                <a:latin typeface="Courier New" pitchFamily="49" charset="0"/>
                <a:cs typeface="Courier New" pitchFamily="49" charset="0"/>
              </a:rPr>
              <a:t>j</a:t>
            </a:r>
            <a:endParaRPr lang="el-GR" sz="2000" dirty="0">
              <a:latin typeface="Courier New" pitchFamily="49" charset="0"/>
              <a:cs typeface="Courier New" pitchFamily="49" charset="0"/>
            </a:endParaRPr>
          </a:p>
          <a:p>
            <a:r>
              <a:rPr lang="el-GR" sz="2000" dirty="0">
                <a:latin typeface="Courier New" pitchFamily="49" charset="0"/>
                <a:cs typeface="Courier New" pitchFamily="49" charset="0"/>
              </a:rPr>
              <a:t>&gt;&gt;&gt; </a:t>
            </a:r>
          </a:p>
          <a:p>
            <a:endParaRPr lang="el-GR" sz="1000" dirty="0" smtClean="0">
              <a:latin typeface="Courier New" pitchFamily="49" charset="0"/>
              <a:cs typeface="Courier New" pitchFamily="49" charset="0"/>
            </a:endParaRPr>
          </a:p>
          <a:p>
            <a:r>
              <a:rPr lang="en-US" sz="2000" dirty="0" smtClean="0">
                <a:latin typeface="Courier New" pitchFamily="49" charset="0"/>
                <a:cs typeface="Courier New" pitchFamily="49" charset="0"/>
              </a:rPr>
              <a:t>&gt;&gt;&gt; </a:t>
            </a:r>
            <a:r>
              <a:rPr lang="en-US" sz="2000" dirty="0">
                <a:latin typeface="Courier New" pitchFamily="49" charset="0"/>
                <a:cs typeface="Courier New" pitchFamily="49" charset="0"/>
              </a:rPr>
              <a:t>x = </a:t>
            </a:r>
            <a:r>
              <a:rPr lang="en-US" sz="2000" dirty="0" err="1">
                <a:latin typeface="Courier New" pitchFamily="49" charset="0"/>
                <a:cs typeface="Courier New" pitchFamily="49" charset="0"/>
              </a:rPr>
              <a:t>int</a:t>
            </a:r>
            <a:r>
              <a:rPr lang="en-US" sz="2000" dirty="0">
                <a:latin typeface="Courier New" pitchFamily="49" charset="0"/>
                <a:cs typeface="Courier New" pitchFamily="49" charset="0"/>
              </a:rPr>
              <a:t> (input(‘</a:t>
            </a:r>
            <a:r>
              <a:rPr lang="el-GR" sz="2000" dirty="0">
                <a:latin typeface="Courier New" pitchFamily="49" charset="0"/>
                <a:cs typeface="Courier New" pitchFamily="49" charset="0"/>
              </a:rPr>
              <a:t>Δώσε</a:t>
            </a:r>
            <a:r>
              <a:rPr lang="en-US" sz="2000" dirty="0">
                <a:latin typeface="Courier New" pitchFamily="49" charset="0"/>
                <a:cs typeface="Courier New" pitchFamily="49" charset="0"/>
              </a:rPr>
              <a:t> x: ‘))</a:t>
            </a:r>
            <a:endParaRPr lang="el-GR" sz="2000" dirty="0">
              <a:latin typeface="Courier New" pitchFamily="49" charset="0"/>
              <a:cs typeface="Courier New" pitchFamily="49" charset="0"/>
            </a:endParaRPr>
          </a:p>
          <a:p>
            <a:r>
              <a:rPr lang="el-GR" sz="2000" dirty="0">
                <a:latin typeface="Courier New" pitchFamily="49" charset="0"/>
                <a:cs typeface="Courier New" pitchFamily="49" charset="0"/>
              </a:rPr>
              <a:t>Δώσε</a:t>
            </a:r>
            <a:r>
              <a:rPr lang="en-US" sz="2000" dirty="0">
                <a:latin typeface="Courier New" pitchFamily="49" charset="0"/>
                <a:cs typeface="Courier New" pitchFamily="49" charset="0"/>
              </a:rPr>
              <a:t> x: </a:t>
            </a:r>
            <a:r>
              <a:rPr lang="el-GR" sz="2000" dirty="0">
                <a:latin typeface="Courier New" pitchFamily="49" charset="0"/>
                <a:cs typeface="Courier New" pitchFamily="49" charset="0"/>
              </a:rPr>
              <a:t>5</a:t>
            </a:r>
          </a:p>
          <a:p>
            <a:r>
              <a:rPr lang="en-US" sz="2000" dirty="0">
                <a:latin typeface="Courier New" pitchFamily="49" charset="0"/>
                <a:cs typeface="Courier New" pitchFamily="49" charset="0"/>
              </a:rPr>
              <a:t>&gt;&gt;&gt; y = float (input(‘</a:t>
            </a:r>
            <a:r>
              <a:rPr lang="el-GR" sz="2000" dirty="0">
                <a:latin typeface="Courier New" pitchFamily="49" charset="0"/>
                <a:cs typeface="Courier New" pitchFamily="49" charset="0"/>
              </a:rPr>
              <a:t>Δώσε</a:t>
            </a:r>
            <a:r>
              <a:rPr lang="en-US" sz="2000" dirty="0">
                <a:latin typeface="Courier New" pitchFamily="49" charset="0"/>
                <a:cs typeface="Courier New" pitchFamily="49" charset="0"/>
              </a:rPr>
              <a:t> y: ‘))</a:t>
            </a:r>
            <a:endParaRPr lang="el-GR" sz="2000" dirty="0">
              <a:latin typeface="Courier New" pitchFamily="49" charset="0"/>
              <a:cs typeface="Courier New" pitchFamily="49" charset="0"/>
            </a:endParaRPr>
          </a:p>
          <a:p>
            <a:r>
              <a:rPr lang="el-GR" sz="2000" dirty="0">
                <a:latin typeface="Courier New" pitchFamily="49" charset="0"/>
                <a:cs typeface="Courier New" pitchFamily="49" charset="0"/>
              </a:rPr>
              <a:t>Δώσε</a:t>
            </a:r>
            <a:r>
              <a:rPr lang="en-US" sz="2000" dirty="0">
                <a:latin typeface="Courier New" pitchFamily="49" charset="0"/>
                <a:cs typeface="Courier New" pitchFamily="49" charset="0"/>
              </a:rPr>
              <a:t> y: 6</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&gt;&gt;&gt; print(x/y)</a:t>
            </a:r>
            <a:endParaRPr lang="el-GR" sz="2000" dirty="0">
              <a:latin typeface="Courier New" pitchFamily="49" charset="0"/>
              <a:cs typeface="Courier New" pitchFamily="49" charset="0"/>
            </a:endParaRPr>
          </a:p>
          <a:p>
            <a:r>
              <a:rPr lang="el-GR" sz="2000" dirty="0" smtClean="0">
                <a:latin typeface="Courier New" pitchFamily="49" charset="0"/>
                <a:cs typeface="Courier New" pitchFamily="49" charset="0"/>
              </a:rPr>
              <a:t>0.8333333333333334</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602791" y="1288504"/>
            <a:ext cx="8135938" cy="2246769"/>
          </a:xfrm>
          <a:prstGeom prst="rect">
            <a:avLst/>
          </a:prstGeom>
          <a:noFill/>
        </p:spPr>
        <p:txBody>
          <a:bodyPr>
            <a:spAutoFit/>
          </a:bodyPr>
          <a:lstStyle/>
          <a:p>
            <a:pPr lvl="0" fontAlgn="auto">
              <a:spcBef>
                <a:spcPts val="0"/>
              </a:spcBef>
              <a:spcAft>
                <a:spcPts val="0"/>
              </a:spcAft>
              <a:defRPr/>
            </a:pPr>
            <a:r>
              <a:rPr lang="el-GR" sz="2000" dirty="0"/>
              <a:t>Στη </a:t>
            </a:r>
            <a:r>
              <a:rPr lang="en-US" sz="2000" dirty="0"/>
              <a:t>Python</a:t>
            </a:r>
            <a:r>
              <a:rPr lang="el-GR" sz="2000" dirty="0"/>
              <a:t> υπάρχουν δύο τρόποι για την μορφοποίηση της εξόδου των </a:t>
            </a:r>
            <a:r>
              <a:rPr lang="el-GR" sz="2000" dirty="0" smtClean="0"/>
              <a:t>δεδομένων:</a:t>
            </a:r>
          </a:p>
          <a:p>
            <a:pPr lvl="0" fontAlgn="auto">
              <a:spcBef>
                <a:spcPts val="0"/>
              </a:spcBef>
              <a:spcAft>
                <a:spcPts val="0"/>
              </a:spcAft>
              <a:defRPr/>
            </a:pPr>
            <a:endParaRPr lang="el-GR" sz="2000" dirty="0" smtClean="0"/>
          </a:p>
          <a:p>
            <a:pPr lvl="0" fontAlgn="auto">
              <a:spcBef>
                <a:spcPts val="0"/>
              </a:spcBef>
              <a:spcAft>
                <a:spcPts val="0"/>
              </a:spcAft>
              <a:defRPr/>
            </a:pPr>
            <a:r>
              <a:rPr lang="el-GR" sz="2000" dirty="0" smtClean="0"/>
              <a:t>α</a:t>
            </a:r>
            <a:r>
              <a:rPr lang="el-GR" sz="2000" dirty="0"/>
              <a:t>) με χρήση προσδιοριστών μορφοποίησης και </a:t>
            </a:r>
            <a:endParaRPr lang="el-GR" sz="2000" dirty="0" smtClean="0"/>
          </a:p>
          <a:p>
            <a:pPr lvl="0" fontAlgn="auto">
              <a:spcBef>
                <a:spcPts val="0"/>
              </a:spcBef>
              <a:spcAft>
                <a:spcPts val="0"/>
              </a:spcAft>
              <a:defRPr/>
            </a:pPr>
            <a:endParaRPr lang="el-GR" sz="2000" dirty="0" smtClean="0"/>
          </a:p>
          <a:p>
            <a:pPr lvl="0" fontAlgn="auto">
              <a:spcBef>
                <a:spcPts val="0"/>
              </a:spcBef>
              <a:spcAft>
                <a:spcPts val="0"/>
              </a:spcAft>
              <a:defRPr/>
            </a:pPr>
            <a:r>
              <a:rPr lang="el-GR" sz="2000" dirty="0" smtClean="0"/>
              <a:t>β</a:t>
            </a:r>
            <a:r>
              <a:rPr lang="el-GR" sz="2000" dirty="0"/>
              <a:t>) με χρήση της μεθόδου </a:t>
            </a:r>
            <a:r>
              <a:rPr lang="en-US" sz="2000" dirty="0"/>
              <a:t>format</a:t>
            </a:r>
            <a:r>
              <a:rPr lang="el-GR" sz="2000" dirty="0" smtClean="0"/>
              <a:t>().</a:t>
            </a:r>
          </a:p>
          <a:p>
            <a:pPr lvl="0" fontAlgn="auto">
              <a:spcBef>
                <a:spcPts val="0"/>
              </a:spcBef>
              <a:spcAft>
                <a:spcPts val="0"/>
              </a:spcAft>
              <a:defRPr/>
            </a:pPr>
            <a:endParaRPr lang="el-GR" sz="2000" dirty="0">
              <a:effectLst>
                <a:outerShdw blurRad="38100" dist="38100" dir="2700000" algn="tl">
                  <a:srgbClr val="000000">
                    <a:alpha val="43137"/>
                  </a:srgbClr>
                </a:outerShdw>
              </a:effectLst>
              <a:latin typeface="+mn-lt"/>
            </a:endParaRPr>
          </a:p>
        </p:txBody>
      </p:sp>
      <p:sp>
        <p:nvSpPr>
          <p:cNvPr id="2" name="Ορθογώνιο 1"/>
          <p:cNvSpPr/>
          <p:nvPr/>
        </p:nvSpPr>
        <p:spPr>
          <a:xfrm>
            <a:off x="4788024" y="4703"/>
            <a:ext cx="3220753" cy="400110"/>
          </a:xfrm>
          <a:prstGeom prst="rect">
            <a:avLst/>
          </a:prstGeom>
        </p:spPr>
        <p:txBody>
          <a:bodyPr wrap="none">
            <a:spAutoFit/>
          </a:bodyPr>
          <a:lstStyle/>
          <a:p>
            <a:pPr algn="ctr" fontAlgn="auto">
              <a:spcBef>
                <a:spcPts val="0"/>
              </a:spcBef>
              <a:spcAft>
                <a:spcPts val="0"/>
              </a:spcAft>
              <a:defRPr/>
            </a:pPr>
            <a:r>
              <a:rPr lang="el-GR" sz="2000" b="1" dirty="0">
                <a:solidFill>
                  <a:srgbClr val="9ADD15"/>
                </a:solidFill>
                <a:latin typeface="Verdana" pitchFamily="34" charset="0"/>
                <a:ea typeface="Verdana" pitchFamily="34" charset="0"/>
                <a:cs typeface="Verdana" pitchFamily="34" charset="0"/>
              </a:rPr>
              <a:t>Η συνάρτηση </a:t>
            </a:r>
            <a:r>
              <a:rPr lang="en-US" sz="2000" b="1" dirty="0">
                <a:solidFill>
                  <a:srgbClr val="9ADD15"/>
                </a:solidFill>
                <a:latin typeface="Verdana" pitchFamily="34" charset="0"/>
                <a:ea typeface="Verdana" pitchFamily="34" charset="0"/>
                <a:cs typeface="Verdana" pitchFamily="34" charset="0"/>
              </a:rPr>
              <a:t>print</a:t>
            </a:r>
            <a:r>
              <a:rPr lang="el-GR" sz="2000" b="1" dirty="0">
                <a:solidFill>
                  <a:srgbClr val="9ADD15"/>
                </a:solidFill>
                <a:latin typeface="Verdana" pitchFamily="34" charset="0"/>
                <a:ea typeface="Verdana" pitchFamily="34" charset="0"/>
                <a:cs typeface="Verdana" pitchFamily="34" charset="0"/>
              </a:rPr>
              <a:t> ()</a:t>
            </a:r>
            <a:endParaRPr lang="el-GR" sz="2000"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51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39750" y="908720"/>
            <a:ext cx="8135938" cy="1631216"/>
          </a:xfrm>
          <a:prstGeom prst="rect">
            <a:avLst/>
          </a:prstGeom>
          <a:noFill/>
        </p:spPr>
        <p:txBody>
          <a:bodyPr>
            <a:spAutoFit/>
          </a:bodyPr>
          <a:lstStyle/>
          <a:p>
            <a:pPr fontAlgn="auto">
              <a:spcBef>
                <a:spcPts val="0"/>
              </a:spcBef>
              <a:spcAft>
                <a:spcPts val="0"/>
              </a:spcAft>
              <a:defRPr/>
            </a:pPr>
            <a:r>
              <a:rPr lang="el-GR" sz="2000" b="1" dirty="0"/>
              <a:t>Α) Με χρήση προσδιοριστών μορφοποίησης. </a:t>
            </a:r>
            <a:r>
              <a:rPr lang="el-GR" sz="2000" dirty="0"/>
              <a:t>Σε αυτό τον τρόπο η συνάρτηση </a:t>
            </a:r>
            <a:r>
              <a:rPr lang="en-US" sz="2000" dirty="0"/>
              <a:t>print</a:t>
            </a:r>
            <a:r>
              <a:rPr lang="el-GR" sz="2000" dirty="0"/>
              <a:t>() χρησιμοποιεί προσδιοριστές μορφοποίησης για να μορφοποιήσει αυτό που θα εμφανίσει (μπορεί να περιλαμβάνει συμβολοσειρές και τιμές μεταβλητών). Οι κυριότεροι προσδιοριστές μορφοποίησης ανάλογα με το είδος μεταβλητής είναι:</a:t>
            </a:r>
            <a:endParaRPr lang="el-GR" sz="2000" dirty="0">
              <a:effectLst>
                <a:outerShdw blurRad="38100" dist="38100" dir="2700000" algn="tl">
                  <a:srgbClr val="000000">
                    <a:alpha val="43137"/>
                  </a:srgbClr>
                </a:outerShdw>
              </a:effectLst>
              <a:latin typeface="+mn-lt"/>
            </a:endParaRPr>
          </a:p>
        </p:txBody>
      </p:sp>
      <p:sp>
        <p:nvSpPr>
          <p:cNvPr id="7" name="Ορθογώνιο 6"/>
          <p:cNvSpPr/>
          <p:nvPr/>
        </p:nvSpPr>
        <p:spPr>
          <a:xfrm>
            <a:off x="4716016" y="31648"/>
            <a:ext cx="2916183" cy="369332"/>
          </a:xfrm>
          <a:prstGeom prst="rect">
            <a:avLst/>
          </a:prstGeom>
        </p:spPr>
        <p:txBody>
          <a:bodyPr wrap="none">
            <a:spAutoFit/>
          </a:bodyPr>
          <a:lstStyle/>
          <a:p>
            <a:r>
              <a:rPr lang="el-GR" b="1" dirty="0">
                <a:solidFill>
                  <a:srgbClr val="9ADD15"/>
                </a:solidFill>
                <a:latin typeface="Verdana" pitchFamily="34" charset="0"/>
                <a:ea typeface="Verdana" pitchFamily="34" charset="0"/>
                <a:cs typeface="Verdana" pitchFamily="34" charset="0"/>
              </a:rPr>
              <a:t>Η συνάρτηση </a:t>
            </a:r>
            <a:r>
              <a:rPr lang="en-US" b="1" dirty="0">
                <a:solidFill>
                  <a:srgbClr val="9ADD15"/>
                </a:solidFill>
                <a:latin typeface="Verdana" pitchFamily="34" charset="0"/>
                <a:ea typeface="Verdana" pitchFamily="34" charset="0"/>
                <a:cs typeface="Verdana" pitchFamily="34" charset="0"/>
              </a:rPr>
              <a:t>print</a:t>
            </a:r>
            <a:r>
              <a:rPr lang="el-GR" b="1" dirty="0">
                <a:solidFill>
                  <a:srgbClr val="9ADD15"/>
                </a:solidFill>
                <a:latin typeface="Verdana" pitchFamily="34" charset="0"/>
                <a:ea typeface="Verdana" pitchFamily="34" charset="0"/>
                <a:cs typeface="Verdana" pitchFamily="34" charset="0"/>
              </a:rPr>
              <a:t> ()</a:t>
            </a:r>
            <a:endParaRPr lang="el-GR" dirty="0"/>
          </a:p>
        </p:txBody>
      </p:sp>
      <p:graphicFrame>
        <p:nvGraphicFramePr>
          <p:cNvPr id="8" name="Πίνακας 7"/>
          <p:cNvGraphicFramePr>
            <a:graphicFrameLocks noGrp="1"/>
          </p:cNvGraphicFramePr>
          <p:nvPr>
            <p:extLst>
              <p:ext uri="{D42A27DB-BD31-4B8C-83A1-F6EECF244321}">
                <p14:modId xmlns:p14="http://schemas.microsoft.com/office/powerpoint/2010/main" val="2246659285"/>
              </p:ext>
            </p:extLst>
          </p:nvPr>
        </p:nvGraphicFramePr>
        <p:xfrm>
          <a:off x="619653" y="2852936"/>
          <a:ext cx="7904694" cy="2453640"/>
        </p:xfrm>
        <a:graphic>
          <a:graphicData uri="http://schemas.openxmlformats.org/drawingml/2006/table">
            <a:tbl>
              <a:tblPr firstRow="1" firstCol="1" bandRow="1" bandCol="1">
                <a:tableStyleId>{5C22544A-7EE6-4342-B048-85BDC9FD1C3A}</a:tableStyleId>
              </a:tblPr>
              <a:tblGrid>
                <a:gridCol w="889534"/>
                <a:gridCol w="7015160"/>
              </a:tblGrid>
              <a:tr h="303394">
                <a:tc gridSpan="2">
                  <a:txBody>
                    <a:bodyPr/>
                    <a:lstStyle/>
                    <a:p>
                      <a:pPr algn="ctr">
                        <a:lnSpc>
                          <a:spcPct val="115000"/>
                        </a:lnSpc>
                        <a:spcAft>
                          <a:spcPts val="600"/>
                        </a:spcAft>
                      </a:pPr>
                      <a:r>
                        <a:rPr lang="en-US" sz="2000" dirty="0">
                          <a:effectLst/>
                        </a:rPr>
                        <a:t>ΑΚΕΡΑΙΑ ΜΕΤΑΒΛΗΤΗ</a:t>
                      </a:r>
                      <a:endParaRPr lang="el-GR" sz="2000" dirty="0">
                        <a:effectLst/>
                        <a:latin typeface="Times New Roman"/>
                        <a:ea typeface="Times New Roman"/>
                      </a:endParaRPr>
                    </a:p>
                  </a:txBody>
                  <a:tcPr marL="68580" marR="68580" marT="0" marB="0"/>
                </a:tc>
                <a:tc hMerge="1">
                  <a:txBody>
                    <a:bodyPr/>
                    <a:lstStyle/>
                    <a:p>
                      <a:endParaRPr lang="el-GR"/>
                    </a:p>
                  </a:txBody>
                  <a:tcPr/>
                </a:tc>
              </a:tr>
              <a:tr h="303394">
                <a:tc>
                  <a:txBody>
                    <a:bodyPr/>
                    <a:lstStyle/>
                    <a:p>
                      <a:pPr>
                        <a:lnSpc>
                          <a:spcPct val="115000"/>
                        </a:lnSpc>
                        <a:spcAft>
                          <a:spcPts val="600"/>
                        </a:spcAft>
                      </a:pPr>
                      <a:r>
                        <a:rPr lang="en-US" sz="2000">
                          <a:effectLst/>
                        </a:rPr>
                        <a:t>%d</a:t>
                      </a:r>
                      <a:endParaRPr lang="el-GR" sz="2000">
                        <a:effectLst/>
                        <a:latin typeface="Times New Roman"/>
                        <a:ea typeface="Times New Roman"/>
                      </a:endParaRPr>
                    </a:p>
                  </a:txBody>
                  <a:tcPr marL="68580" marR="68580" marT="0" marB="0"/>
                </a:tc>
                <a:tc>
                  <a:txBody>
                    <a:bodyPr/>
                    <a:lstStyle/>
                    <a:p>
                      <a:pPr>
                        <a:lnSpc>
                          <a:spcPct val="115000"/>
                        </a:lnSpc>
                        <a:spcAft>
                          <a:spcPts val="600"/>
                        </a:spcAft>
                      </a:pPr>
                      <a:r>
                        <a:rPr lang="en-US" sz="2000">
                          <a:effectLst/>
                        </a:rPr>
                        <a:t>ακέραιος αριθμός (int)</a:t>
                      </a:r>
                      <a:endParaRPr lang="el-GR" sz="2000">
                        <a:effectLst/>
                        <a:latin typeface="Times New Roman"/>
                        <a:ea typeface="Times New Roman"/>
                      </a:endParaRPr>
                    </a:p>
                  </a:txBody>
                  <a:tcPr marL="68580" marR="68580" marT="0" marB="0"/>
                </a:tc>
              </a:tr>
              <a:tr h="303394">
                <a:tc gridSpan="2">
                  <a:txBody>
                    <a:bodyPr/>
                    <a:lstStyle/>
                    <a:p>
                      <a:pPr algn="ctr">
                        <a:lnSpc>
                          <a:spcPct val="115000"/>
                        </a:lnSpc>
                        <a:spcAft>
                          <a:spcPts val="600"/>
                        </a:spcAft>
                      </a:pPr>
                      <a:r>
                        <a:rPr lang="en-US" sz="2000" dirty="0">
                          <a:effectLst/>
                        </a:rPr>
                        <a:t>ΑΛΦΑΡΙΘΜΗΤΙΚΗ ΜΕΤΑΒΛΗΤΗ</a:t>
                      </a:r>
                      <a:endParaRPr lang="el-GR" sz="2000" dirty="0">
                        <a:effectLst/>
                        <a:latin typeface="Times New Roman"/>
                        <a:ea typeface="Times New Roman"/>
                      </a:endParaRPr>
                    </a:p>
                  </a:txBody>
                  <a:tcPr marL="68580" marR="68580" marT="0" marB="0"/>
                </a:tc>
                <a:tc hMerge="1">
                  <a:txBody>
                    <a:bodyPr/>
                    <a:lstStyle/>
                    <a:p>
                      <a:endParaRPr lang="el-GR"/>
                    </a:p>
                  </a:txBody>
                  <a:tcPr/>
                </a:tc>
              </a:tr>
              <a:tr h="303394">
                <a:tc>
                  <a:txBody>
                    <a:bodyPr/>
                    <a:lstStyle/>
                    <a:p>
                      <a:pPr>
                        <a:lnSpc>
                          <a:spcPct val="115000"/>
                        </a:lnSpc>
                        <a:spcAft>
                          <a:spcPts val="600"/>
                        </a:spcAft>
                      </a:pPr>
                      <a:r>
                        <a:rPr lang="en-US" sz="2000">
                          <a:effectLst/>
                        </a:rPr>
                        <a:t>%s</a:t>
                      </a:r>
                      <a:endParaRPr lang="el-GR" sz="2000">
                        <a:effectLst/>
                        <a:latin typeface="Times New Roman"/>
                        <a:ea typeface="Times New Roman"/>
                      </a:endParaRPr>
                    </a:p>
                  </a:txBody>
                  <a:tcPr marL="68580" marR="68580" marT="0" marB="0"/>
                </a:tc>
                <a:tc>
                  <a:txBody>
                    <a:bodyPr/>
                    <a:lstStyle/>
                    <a:p>
                      <a:pPr>
                        <a:lnSpc>
                          <a:spcPct val="115000"/>
                        </a:lnSpc>
                        <a:spcAft>
                          <a:spcPts val="600"/>
                        </a:spcAft>
                      </a:pPr>
                      <a:r>
                        <a:rPr lang="en-US" sz="2000" dirty="0">
                          <a:effectLst/>
                        </a:rPr>
                        <a:t>α</a:t>
                      </a:r>
                      <a:r>
                        <a:rPr lang="en-US" sz="2000" dirty="0" err="1">
                          <a:effectLst/>
                        </a:rPr>
                        <a:t>λφ</a:t>
                      </a:r>
                      <a:r>
                        <a:rPr lang="en-US" sz="2000" dirty="0">
                          <a:effectLst/>
                        </a:rPr>
                        <a:t>αριθμητικό (str)</a:t>
                      </a:r>
                      <a:endParaRPr lang="el-GR" sz="2000" dirty="0">
                        <a:effectLst/>
                        <a:latin typeface="Times New Roman"/>
                        <a:ea typeface="Times New Roman"/>
                      </a:endParaRPr>
                    </a:p>
                  </a:txBody>
                  <a:tcPr marL="68580" marR="68580" marT="0" marB="0"/>
                </a:tc>
              </a:tr>
              <a:tr h="303394">
                <a:tc>
                  <a:txBody>
                    <a:bodyPr/>
                    <a:lstStyle/>
                    <a:p>
                      <a:pPr>
                        <a:lnSpc>
                          <a:spcPct val="115000"/>
                        </a:lnSpc>
                        <a:spcAft>
                          <a:spcPts val="600"/>
                        </a:spcAft>
                      </a:pPr>
                      <a:r>
                        <a:rPr lang="en-US" sz="2000">
                          <a:effectLst/>
                        </a:rPr>
                        <a:t>%c</a:t>
                      </a:r>
                      <a:endParaRPr lang="el-GR" sz="2000">
                        <a:effectLst/>
                        <a:latin typeface="Times New Roman"/>
                        <a:ea typeface="Times New Roman"/>
                      </a:endParaRPr>
                    </a:p>
                  </a:txBody>
                  <a:tcPr marL="68580" marR="68580" marT="0" marB="0"/>
                </a:tc>
                <a:tc>
                  <a:txBody>
                    <a:bodyPr/>
                    <a:lstStyle/>
                    <a:p>
                      <a:pPr>
                        <a:lnSpc>
                          <a:spcPct val="115000"/>
                        </a:lnSpc>
                        <a:spcAft>
                          <a:spcPts val="600"/>
                        </a:spcAft>
                      </a:pPr>
                      <a:r>
                        <a:rPr lang="en-US" sz="2000">
                          <a:effectLst/>
                        </a:rPr>
                        <a:t>χαρακτήρας </a:t>
                      </a:r>
                      <a:endParaRPr lang="el-GR" sz="2000">
                        <a:effectLst/>
                        <a:latin typeface="Times New Roman"/>
                        <a:ea typeface="Times New Roman"/>
                      </a:endParaRPr>
                    </a:p>
                  </a:txBody>
                  <a:tcPr marL="68580" marR="68580" marT="0" marB="0"/>
                </a:tc>
              </a:tr>
              <a:tr h="303394">
                <a:tc gridSpan="2">
                  <a:txBody>
                    <a:bodyPr/>
                    <a:lstStyle/>
                    <a:p>
                      <a:pPr algn="ctr">
                        <a:lnSpc>
                          <a:spcPct val="115000"/>
                        </a:lnSpc>
                        <a:spcAft>
                          <a:spcPts val="600"/>
                        </a:spcAft>
                      </a:pPr>
                      <a:r>
                        <a:rPr lang="en-US" sz="2000">
                          <a:effectLst/>
                        </a:rPr>
                        <a:t>ΠΡΑΓΜΑΤΙΚΗ ΜΕΤΑΒΛΗΤΗ</a:t>
                      </a:r>
                      <a:endParaRPr lang="el-GR" sz="2000">
                        <a:effectLst/>
                        <a:latin typeface="Times New Roman"/>
                        <a:ea typeface="Times New Roman"/>
                      </a:endParaRPr>
                    </a:p>
                  </a:txBody>
                  <a:tcPr marL="68580" marR="68580" marT="0" marB="0"/>
                </a:tc>
                <a:tc hMerge="1">
                  <a:txBody>
                    <a:bodyPr/>
                    <a:lstStyle/>
                    <a:p>
                      <a:endParaRPr lang="el-GR"/>
                    </a:p>
                  </a:txBody>
                  <a:tcPr/>
                </a:tc>
              </a:tr>
              <a:tr h="303394">
                <a:tc>
                  <a:txBody>
                    <a:bodyPr/>
                    <a:lstStyle/>
                    <a:p>
                      <a:pPr>
                        <a:lnSpc>
                          <a:spcPct val="115000"/>
                        </a:lnSpc>
                        <a:spcAft>
                          <a:spcPts val="600"/>
                        </a:spcAft>
                      </a:pPr>
                      <a:r>
                        <a:rPr lang="en-US" sz="2000">
                          <a:effectLst/>
                        </a:rPr>
                        <a:t>%f</a:t>
                      </a:r>
                      <a:endParaRPr lang="el-GR" sz="2000">
                        <a:effectLst/>
                        <a:latin typeface="Times New Roman"/>
                        <a:ea typeface="Times New Roman"/>
                      </a:endParaRPr>
                    </a:p>
                  </a:txBody>
                  <a:tcPr marL="68580" marR="68580" marT="0" marB="0"/>
                </a:tc>
                <a:tc>
                  <a:txBody>
                    <a:bodyPr/>
                    <a:lstStyle/>
                    <a:p>
                      <a:pPr>
                        <a:lnSpc>
                          <a:spcPct val="115000"/>
                        </a:lnSpc>
                        <a:spcAft>
                          <a:spcPts val="600"/>
                        </a:spcAft>
                      </a:pPr>
                      <a:r>
                        <a:rPr lang="el-GR" sz="2000" dirty="0">
                          <a:effectLst/>
                        </a:rPr>
                        <a:t>πραγματικός αριθμός με 6 δεκαδικά ψηφία (</a:t>
                      </a:r>
                      <a:r>
                        <a:rPr lang="en-US" sz="2000" dirty="0">
                          <a:effectLst/>
                        </a:rPr>
                        <a:t>float</a:t>
                      </a:r>
                      <a:r>
                        <a:rPr lang="el-GR" sz="2000" dirty="0">
                          <a:effectLst/>
                        </a:rPr>
                        <a:t>)</a:t>
                      </a:r>
                      <a:endParaRPr lang="el-GR" sz="2000" dirty="0">
                        <a:effectLst/>
                        <a:latin typeface="Times New Roman"/>
                        <a:ea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607273" y="496022"/>
            <a:ext cx="8135938" cy="4862870"/>
          </a:xfrm>
          <a:prstGeom prst="rect">
            <a:avLst/>
          </a:prstGeom>
          <a:noFill/>
        </p:spPr>
        <p:txBody>
          <a:bodyPr>
            <a:spAutoFit/>
          </a:bodyPr>
          <a:lstStyle/>
          <a:p>
            <a:pPr>
              <a:spcAft>
                <a:spcPts val="600"/>
              </a:spcAft>
            </a:pPr>
            <a:r>
              <a:rPr lang="el-GR" sz="2000" dirty="0">
                <a:latin typeface="Arial" pitchFamily="34" charset="0"/>
                <a:ea typeface="Verdana" pitchFamily="34" charset="0"/>
                <a:cs typeface="Arial" pitchFamily="34" charset="0"/>
              </a:rPr>
              <a:t>Η συνάρτηση </a:t>
            </a:r>
            <a:r>
              <a:rPr lang="en-US" sz="2000" dirty="0">
                <a:latin typeface="Arial" pitchFamily="34" charset="0"/>
                <a:ea typeface="Verdana" pitchFamily="34" charset="0"/>
                <a:cs typeface="Arial" pitchFamily="34" charset="0"/>
              </a:rPr>
              <a:t>print</a:t>
            </a:r>
            <a:r>
              <a:rPr lang="el-GR" sz="2000" dirty="0">
                <a:latin typeface="Arial" pitchFamily="34" charset="0"/>
                <a:ea typeface="Verdana" pitchFamily="34" charset="0"/>
                <a:cs typeface="Arial" pitchFamily="34" charset="0"/>
              </a:rPr>
              <a:t>() χρησιμοποιεί </a:t>
            </a:r>
          </a:p>
          <a:p>
            <a:pPr marL="342900" indent="-342900">
              <a:spcAft>
                <a:spcPts val="600"/>
              </a:spcAft>
              <a:buFont typeface="Arial" pitchFamily="34" charset="0"/>
              <a:buChar char="•"/>
            </a:pPr>
            <a:r>
              <a:rPr lang="el-GR" sz="2000" dirty="0">
                <a:latin typeface="Arial" pitchFamily="34" charset="0"/>
                <a:ea typeface="Verdana" pitchFamily="34" charset="0"/>
                <a:cs typeface="Arial" pitchFamily="34" charset="0"/>
              </a:rPr>
              <a:t>για τους ακέραιους αριθμούς </a:t>
            </a:r>
            <a:r>
              <a:rPr lang="el-GR" sz="2000" dirty="0" smtClean="0">
                <a:latin typeface="Arial" pitchFamily="34" charset="0"/>
                <a:ea typeface="Verdana" pitchFamily="34" charset="0"/>
                <a:cs typeface="Arial" pitchFamily="34" charset="0"/>
              </a:rPr>
              <a:t>το %</a:t>
            </a:r>
            <a:r>
              <a:rPr lang="en-US" sz="2000" dirty="0">
                <a:latin typeface="Arial" pitchFamily="34" charset="0"/>
                <a:ea typeface="Verdana" pitchFamily="34" charset="0"/>
                <a:cs typeface="Arial" pitchFamily="34" charset="0"/>
              </a:rPr>
              <a:t>d</a:t>
            </a:r>
            <a:r>
              <a:rPr lang="el-GR" sz="2000" dirty="0">
                <a:latin typeface="Arial" pitchFamily="34" charset="0"/>
                <a:ea typeface="Verdana" pitchFamily="34" charset="0"/>
                <a:cs typeface="Arial" pitchFamily="34" charset="0"/>
              </a:rPr>
              <a:t> για εμφάνιση του αριθμού με αριστερή </a:t>
            </a:r>
            <a:r>
              <a:rPr lang="el-GR" sz="2000" dirty="0" smtClean="0">
                <a:latin typeface="Arial" pitchFamily="34" charset="0"/>
                <a:ea typeface="Verdana" pitchFamily="34" charset="0"/>
                <a:cs typeface="Arial" pitchFamily="34" charset="0"/>
              </a:rPr>
              <a:t>στοίχιση. </a:t>
            </a:r>
            <a:endParaRPr lang="el-GR" sz="2000" dirty="0">
              <a:latin typeface="Arial" pitchFamily="34" charset="0"/>
              <a:ea typeface="Verdana" pitchFamily="34" charset="0"/>
              <a:cs typeface="Arial" pitchFamily="34" charset="0"/>
            </a:endParaRPr>
          </a:p>
          <a:p>
            <a:pPr>
              <a:spcAft>
                <a:spcPts val="600"/>
              </a:spcAft>
            </a:pPr>
            <a:r>
              <a:rPr lang="el-GR" sz="2000" dirty="0" smtClean="0">
                <a:latin typeface="Arial" pitchFamily="34" charset="0"/>
                <a:ea typeface="Verdana" pitchFamily="34" charset="0"/>
                <a:cs typeface="Arial" pitchFamily="34" charset="0"/>
              </a:rPr>
              <a:t>Η </a:t>
            </a:r>
            <a:r>
              <a:rPr lang="en-US" sz="2000" dirty="0">
                <a:latin typeface="Arial" pitchFamily="34" charset="0"/>
                <a:ea typeface="Verdana" pitchFamily="34" charset="0"/>
                <a:cs typeface="Arial" pitchFamily="34" charset="0"/>
              </a:rPr>
              <a:t>Python</a:t>
            </a:r>
            <a:r>
              <a:rPr lang="el-GR" sz="2000" dirty="0">
                <a:latin typeface="Arial" pitchFamily="34" charset="0"/>
                <a:ea typeface="Verdana" pitchFamily="34" charset="0"/>
                <a:cs typeface="Arial" pitchFamily="34" charset="0"/>
              </a:rPr>
              <a:t> </a:t>
            </a:r>
            <a:r>
              <a:rPr lang="el-GR" sz="2000" dirty="0" smtClean="0">
                <a:latin typeface="Arial" pitchFamily="34" charset="0"/>
                <a:ea typeface="Verdana" pitchFamily="34" charset="0"/>
                <a:cs typeface="Arial" pitchFamily="34" charset="0"/>
              </a:rPr>
              <a:t>μπορεί να εμφανίσει αριθμούς σε </a:t>
            </a:r>
            <a:r>
              <a:rPr lang="el-GR" sz="2000" dirty="0">
                <a:latin typeface="Arial" pitchFamily="34" charset="0"/>
                <a:ea typeface="Verdana" pitchFamily="34" charset="0"/>
                <a:cs typeface="Arial" pitchFamily="34" charset="0"/>
              </a:rPr>
              <a:t>πεδία συγκεκριμένου πλάτους. Για να εμφανίσουμε έναν ακέραιο αριθμό με ελάχιστο πλάτος πεδίου, πρέπει μεταξύ των % και </a:t>
            </a:r>
            <a:r>
              <a:rPr lang="en-US" sz="2000" dirty="0">
                <a:latin typeface="Arial" pitchFamily="34" charset="0"/>
                <a:ea typeface="Verdana" pitchFamily="34" charset="0"/>
                <a:cs typeface="Arial" pitchFamily="34" charset="0"/>
              </a:rPr>
              <a:t>d</a:t>
            </a:r>
            <a:r>
              <a:rPr lang="el-GR" sz="2000" dirty="0">
                <a:latin typeface="Arial" pitchFamily="34" charset="0"/>
                <a:ea typeface="Verdana" pitchFamily="34" charset="0"/>
                <a:cs typeface="Arial" pitchFamily="34" charset="0"/>
              </a:rPr>
              <a:t> να </a:t>
            </a:r>
            <a:r>
              <a:rPr lang="el-GR" sz="2000" dirty="0" smtClean="0">
                <a:latin typeface="Arial" pitchFamily="34" charset="0"/>
                <a:ea typeface="Verdana" pitchFamily="34" charset="0"/>
                <a:cs typeface="Arial" pitchFamily="34" charset="0"/>
              </a:rPr>
              <a:t>θέσουμε </a:t>
            </a:r>
            <a:r>
              <a:rPr lang="el-GR" sz="2000" dirty="0">
                <a:latin typeface="Arial" pitchFamily="34" charset="0"/>
                <a:ea typeface="Verdana" pitchFamily="34" charset="0"/>
                <a:cs typeface="Arial" pitchFamily="34" charset="0"/>
              </a:rPr>
              <a:t>μια ακέραια </a:t>
            </a:r>
            <a:r>
              <a:rPr lang="el-GR" sz="2000" dirty="0" smtClean="0">
                <a:latin typeface="Arial" pitchFamily="34" charset="0"/>
                <a:ea typeface="Verdana" pitchFamily="34" charset="0"/>
                <a:cs typeface="Arial" pitchFamily="34" charset="0"/>
              </a:rPr>
              <a:t>τιμή</a:t>
            </a:r>
            <a:r>
              <a:rPr lang="el-GR" sz="2000" dirty="0">
                <a:latin typeface="Arial" pitchFamily="34" charset="0"/>
                <a:ea typeface="Verdana" pitchFamily="34" charset="0"/>
                <a:cs typeface="Arial" pitchFamily="34" charset="0"/>
              </a:rPr>
              <a:t>. </a:t>
            </a:r>
            <a:endParaRPr lang="el-GR" sz="2000" dirty="0" smtClean="0">
              <a:latin typeface="Arial" pitchFamily="34" charset="0"/>
              <a:ea typeface="Verdana" pitchFamily="34" charset="0"/>
              <a:cs typeface="Arial" pitchFamily="34" charset="0"/>
            </a:endParaRPr>
          </a:p>
          <a:p>
            <a:pPr marL="342900" indent="-342900">
              <a:spcAft>
                <a:spcPts val="600"/>
              </a:spcAft>
              <a:buFont typeface="Arial" pitchFamily="34" charset="0"/>
              <a:buChar char="•"/>
            </a:pPr>
            <a:r>
              <a:rPr lang="el-GR" sz="2000" dirty="0" smtClean="0">
                <a:latin typeface="Arial" pitchFamily="34" charset="0"/>
                <a:ea typeface="Verdana" pitchFamily="34" charset="0"/>
                <a:cs typeface="Arial" pitchFamily="34" charset="0"/>
              </a:rPr>
              <a:t>Αν </a:t>
            </a:r>
            <a:r>
              <a:rPr lang="el-GR" sz="2000" dirty="0">
                <a:latin typeface="Arial" pitchFamily="34" charset="0"/>
                <a:ea typeface="Verdana" pitchFamily="34" charset="0"/>
                <a:cs typeface="Arial" pitchFamily="34" charset="0"/>
              </a:rPr>
              <a:t>το πλήθος των ψηφίων </a:t>
            </a:r>
            <a:r>
              <a:rPr lang="el-GR" sz="2000" dirty="0" smtClean="0">
                <a:latin typeface="Arial" pitchFamily="34" charset="0"/>
                <a:ea typeface="Verdana" pitchFamily="34" charset="0"/>
                <a:cs typeface="Arial" pitchFamily="34" charset="0"/>
              </a:rPr>
              <a:t>&gt; από </a:t>
            </a:r>
            <a:r>
              <a:rPr lang="el-GR" sz="2000" dirty="0">
                <a:latin typeface="Arial" pitchFamily="34" charset="0"/>
                <a:ea typeface="Verdana" pitchFamily="34" charset="0"/>
                <a:cs typeface="Arial" pitchFamily="34" charset="0"/>
              </a:rPr>
              <a:t>το πλάτος του πεδίου, τότε το πλάτος αυξάνει </a:t>
            </a:r>
            <a:r>
              <a:rPr lang="el-GR" sz="2000" dirty="0" smtClean="0">
                <a:latin typeface="Arial" pitchFamily="34" charset="0"/>
                <a:ea typeface="Verdana" pitchFamily="34" charset="0"/>
                <a:cs typeface="Arial" pitchFamily="34" charset="0"/>
              </a:rPr>
              <a:t>ώστε </a:t>
            </a:r>
            <a:r>
              <a:rPr lang="el-GR" sz="2000" dirty="0">
                <a:latin typeface="Arial" pitchFamily="34" charset="0"/>
                <a:ea typeface="Verdana" pitchFamily="34" charset="0"/>
                <a:cs typeface="Arial" pitchFamily="34" charset="0"/>
              </a:rPr>
              <a:t>να εμφανιστεί ολόκληρος ο αριθμός. </a:t>
            </a:r>
            <a:endParaRPr lang="el-GR" sz="2000" dirty="0" smtClean="0">
              <a:latin typeface="Arial" pitchFamily="34" charset="0"/>
              <a:ea typeface="Verdana" pitchFamily="34" charset="0"/>
              <a:cs typeface="Arial" pitchFamily="34" charset="0"/>
            </a:endParaRPr>
          </a:p>
          <a:p>
            <a:pPr marL="342900" indent="-342900">
              <a:spcAft>
                <a:spcPts val="600"/>
              </a:spcAft>
              <a:buFont typeface="Arial" pitchFamily="34" charset="0"/>
              <a:buChar char="•"/>
            </a:pPr>
            <a:r>
              <a:rPr lang="el-GR" sz="2000" dirty="0" smtClean="0">
                <a:latin typeface="Arial" pitchFamily="34" charset="0"/>
                <a:ea typeface="Verdana" pitchFamily="34" charset="0"/>
                <a:cs typeface="Arial" pitchFamily="34" charset="0"/>
              </a:rPr>
              <a:t>Αν </a:t>
            </a:r>
            <a:r>
              <a:rPr lang="el-GR" sz="2000" dirty="0">
                <a:latin typeface="Arial" pitchFamily="34" charset="0"/>
                <a:ea typeface="Verdana" pitchFamily="34" charset="0"/>
                <a:cs typeface="Arial" pitchFamily="34" charset="0"/>
              </a:rPr>
              <a:t>τα ψηφία </a:t>
            </a:r>
            <a:r>
              <a:rPr lang="el-GR" sz="2000" dirty="0" smtClean="0">
                <a:latin typeface="Arial" pitchFamily="34" charset="0"/>
                <a:ea typeface="Verdana" pitchFamily="34" charset="0"/>
                <a:cs typeface="Arial" pitchFamily="34" charset="0"/>
              </a:rPr>
              <a:t>&lt;από </a:t>
            </a:r>
            <a:r>
              <a:rPr lang="el-GR" sz="2000" dirty="0">
                <a:latin typeface="Arial" pitchFamily="34" charset="0"/>
                <a:ea typeface="Verdana" pitchFamily="34" charset="0"/>
                <a:cs typeface="Arial" pitchFamily="34" charset="0"/>
              </a:rPr>
              <a:t>το </a:t>
            </a:r>
            <a:r>
              <a:rPr lang="el-GR" sz="2000" dirty="0" smtClean="0">
                <a:latin typeface="Arial" pitchFamily="34" charset="0"/>
                <a:ea typeface="Verdana" pitchFamily="34" charset="0"/>
                <a:cs typeface="Arial" pitchFamily="34" charset="0"/>
              </a:rPr>
              <a:t>πλάτος </a:t>
            </a:r>
            <a:r>
              <a:rPr lang="el-GR" sz="2000" dirty="0">
                <a:latin typeface="Arial" pitchFamily="34" charset="0"/>
                <a:ea typeface="Verdana" pitchFamily="34" charset="0"/>
                <a:cs typeface="Arial" pitchFamily="34" charset="0"/>
              </a:rPr>
              <a:t>του, ο αριθμός στοιχίζεται στα δεξιά του πεδίου εκτύπωσης και αφήνονται κενά αριστερά του αριθμού. </a:t>
            </a:r>
            <a:endParaRPr lang="el-GR" sz="2000" dirty="0" smtClean="0">
              <a:latin typeface="Arial" pitchFamily="34" charset="0"/>
              <a:ea typeface="Verdana" pitchFamily="34" charset="0"/>
              <a:cs typeface="Arial" pitchFamily="34" charset="0"/>
            </a:endParaRPr>
          </a:p>
          <a:p>
            <a:pPr marL="342900" indent="-342900">
              <a:spcAft>
                <a:spcPts val="600"/>
              </a:spcAft>
              <a:buFont typeface="Arial" pitchFamily="34" charset="0"/>
              <a:buChar char="•"/>
            </a:pPr>
            <a:r>
              <a:rPr lang="el-GR" sz="2000" dirty="0" smtClean="0">
                <a:latin typeface="Arial" pitchFamily="34" charset="0"/>
                <a:ea typeface="Verdana" pitchFamily="34" charset="0"/>
                <a:cs typeface="Arial" pitchFamily="34" charset="0"/>
              </a:rPr>
              <a:t>Ο </a:t>
            </a:r>
            <a:r>
              <a:rPr lang="el-GR" sz="2000" dirty="0">
                <a:latin typeface="Arial" pitchFamily="34" charset="0"/>
                <a:ea typeface="Verdana" pitchFamily="34" charset="0"/>
                <a:cs typeface="Arial" pitchFamily="34" charset="0"/>
              </a:rPr>
              <a:t>χαρακτήρα </a:t>
            </a:r>
            <a:r>
              <a:rPr lang="el-GR" sz="2000" b="1" dirty="0">
                <a:latin typeface="Arial" pitchFamily="34" charset="0"/>
                <a:ea typeface="Verdana" pitchFamily="34" charset="0"/>
                <a:cs typeface="Arial" pitchFamily="34" charset="0"/>
              </a:rPr>
              <a:t>–</a:t>
            </a:r>
            <a:r>
              <a:rPr lang="el-GR" sz="2000" dirty="0">
                <a:latin typeface="Arial" pitchFamily="34" charset="0"/>
                <a:ea typeface="Verdana" pitchFamily="34" charset="0"/>
                <a:cs typeface="Arial" pitchFamily="34" charset="0"/>
              </a:rPr>
              <a:t> (παύλα) μετά από </a:t>
            </a:r>
            <a:r>
              <a:rPr lang="el-GR" sz="2000" dirty="0" smtClean="0">
                <a:latin typeface="Arial" pitchFamily="34" charset="0"/>
                <a:ea typeface="Verdana" pitchFamily="34" charset="0"/>
                <a:cs typeface="Arial" pitchFamily="34" charset="0"/>
              </a:rPr>
              <a:t>το % </a:t>
            </a:r>
            <a:r>
              <a:rPr lang="el-GR" sz="2000" dirty="0">
                <a:latin typeface="Arial" pitchFamily="34" charset="0"/>
                <a:ea typeface="Verdana" pitchFamily="34" charset="0"/>
                <a:cs typeface="Arial" pitchFamily="34" charset="0"/>
              </a:rPr>
              <a:t>αλλάζει την </a:t>
            </a:r>
            <a:r>
              <a:rPr lang="el-GR" sz="2000" dirty="0" smtClean="0">
                <a:latin typeface="Arial" pitchFamily="34" charset="0"/>
                <a:ea typeface="Verdana" pitchFamily="34" charset="0"/>
                <a:cs typeface="Arial" pitchFamily="34" charset="0"/>
              </a:rPr>
              <a:t>στοίχιση </a:t>
            </a:r>
            <a:r>
              <a:rPr lang="el-GR" sz="2000" dirty="0">
                <a:latin typeface="Arial" pitchFamily="34" charset="0"/>
                <a:ea typeface="Verdana" pitchFamily="34" charset="0"/>
                <a:cs typeface="Arial" pitchFamily="34" charset="0"/>
              </a:rPr>
              <a:t>και στοιχίζει τον αριθμό αριστερά. </a:t>
            </a:r>
            <a:endParaRPr lang="el-GR" sz="2000" dirty="0" smtClean="0">
              <a:latin typeface="Arial" pitchFamily="34" charset="0"/>
              <a:ea typeface="Verdana" pitchFamily="34" charset="0"/>
              <a:cs typeface="Arial" pitchFamily="34" charset="0"/>
            </a:endParaRPr>
          </a:p>
          <a:p>
            <a:pPr marL="342900" indent="-342900">
              <a:spcAft>
                <a:spcPts val="600"/>
              </a:spcAft>
              <a:buFont typeface="Arial" pitchFamily="34" charset="0"/>
              <a:buChar char="•"/>
            </a:pPr>
            <a:r>
              <a:rPr lang="el-GR" sz="2000" dirty="0" smtClean="0">
                <a:latin typeface="Arial" pitchFamily="34" charset="0"/>
                <a:ea typeface="Verdana" pitchFamily="34" charset="0"/>
                <a:cs typeface="Arial" pitchFamily="34" charset="0"/>
              </a:rPr>
              <a:t>Ο </a:t>
            </a:r>
            <a:r>
              <a:rPr lang="el-GR" sz="2000" dirty="0">
                <a:latin typeface="Arial" pitchFamily="34" charset="0"/>
                <a:ea typeface="Verdana" pitchFamily="34" charset="0"/>
                <a:cs typeface="Arial" pitchFamily="34" charset="0"/>
              </a:rPr>
              <a:t>χαρακτήρας 0 (μηδέν) μετά από </a:t>
            </a:r>
            <a:r>
              <a:rPr lang="el-GR" sz="2000" dirty="0" smtClean="0">
                <a:latin typeface="Arial" pitchFamily="34" charset="0"/>
                <a:ea typeface="Verdana" pitchFamily="34" charset="0"/>
                <a:cs typeface="Arial" pitchFamily="34" charset="0"/>
              </a:rPr>
              <a:t>το %, </a:t>
            </a:r>
            <a:r>
              <a:rPr lang="el-GR" sz="2000" dirty="0">
                <a:latin typeface="Arial" pitchFamily="34" charset="0"/>
                <a:ea typeface="Verdana" pitchFamily="34" charset="0"/>
                <a:cs typeface="Arial" pitchFamily="34" charset="0"/>
              </a:rPr>
              <a:t>συμπληρώνει με μηδενικά το πεδίο εκτύπωσης αριστερά του αριθμού.</a:t>
            </a:r>
          </a:p>
        </p:txBody>
      </p:sp>
      <p:sp>
        <p:nvSpPr>
          <p:cNvPr id="2" name="Ορθογώνιο 1"/>
          <p:cNvSpPr/>
          <p:nvPr/>
        </p:nvSpPr>
        <p:spPr>
          <a:xfrm>
            <a:off x="4675242" y="-57923"/>
            <a:ext cx="3497158" cy="553998"/>
          </a:xfrm>
          <a:prstGeom prst="rect">
            <a:avLst/>
          </a:prstGeom>
        </p:spPr>
        <p:txBody>
          <a:bodyPr wrap="square">
            <a:spAutoFit/>
          </a:bodyPr>
          <a:lstStyle/>
          <a:p>
            <a:pPr lvl="0" fontAlgn="auto">
              <a:lnSpc>
                <a:spcPct val="150000"/>
              </a:lnSpc>
              <a:spcBef>
                <a:spcPts val="0"/>
              </a:spcBef>
              <a:spcAft>
                <a:spcPts val="0"/>
              </a:spcAft>
              <a:defRPr/>
            </a:pPr>
            <a:r>
              <a:rPr lang="el-GR" sz="2000" b="1" dirty="0">
                <a:solidFill>
                  <a:srgbClr val="9ADD15"/>
                </a:solidFill>
                <a:latin typeface="Verdana" pitchFamily="34" charset="0"/>
                <a:ea typeface="Verdana" pitchFamily="34" charset="0"/>
                <a:cs typeface="Verdana" pitchFamily="34" charset="0"/>
              </a:rPr>
              <a:t>Η συνάρτηση </a:t>
            </a:r>
            <a:r>
              <a:rPr lang="en-US" sz="2000" b="1" dirty="0">
                <a:solidFill>
                  <a:srgbClr val="9ADD15"/>
                </a:solidFill>
                <a:latin typeface="Verdana" pitchFamily="34" charset="0"/>
                <a:ea typeface="Verdana" pitchFamily="34" charset="0"/>
                <a:cs typeface="Verdana" pitchFamily="34" charset="0"/>
              </a:rPr>
              <a:t>print</a:t>
            </a:r>
            <a:r>
              <a:rPr lang="el-GR" sz="2000" b="1" dirty="0">
                <a:solidFill>
                  <a:srgbClr val="9ADD15"/>
                </a:solidFill>
                <a:latin typeface="Verdana" pitchFamily="34" charset="0"/>
                <a:ea typeface="Verdana" pitchFamily="34" charset="0"/>
                <a:cs typeface="Verdana"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linds(horizont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linds(horizont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linds(horizontal)">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blinds(horizontal)">
                                      <p:cBhvr>
                                        <p:cTn id="37"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5142</TotalTime>
  <Words>1925</Words>
  <Application>Microsoft Office PowerPoint</Application>
  <PresentationFormat>Προβολή στην οθόνη (4:3)</PresentationFormat>
  <Paragraphs>315</Paragraphs>
  <Slides>29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29</vt:i4>
      </vt:variant>
    </vt:vector>
  </HeadingPairs>
  <TitlesOfParts>
    <vt:vector size="30" baseType="lpstr">
      <vt:lpstr>Austin</vt:lpstr>
      <vt:lpstr>ΓΛΩΣΣΑ ΠΡΟΓΡΑΜΜΑΤΙΣΜΟΥ ΡYTHON  ΕΙΣΟΔΟΣ  - ΕΞΟΔΟΣ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Ιάκωβος</dc:creator>
  <cp:lastModifiedBy>spanetsos</cp:lastModifiedBy>
  <cp:revision>203</cp:revision>
  <dcterms:created xsi:type="dcterms:W3CDTF">2011-12-29T07:56:36Z</dcterms:created>
  <dcterms:modified xsi:type="dcterms:W3CDTF">2020-03-08T08:57:50Z</dcterms:modified>
</cp:coreProperties>
</file>