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8" r:id="rId4"/>
    <p:sldId id="259" r:id="rId5"/>
    <p:sldId id="260" r:id="rId6"/>
    <p:sldId id="261" r:id="rId7"/>
    <p:sldId id="262" r:id="rId8"/>
    <p:sldId id="263" r:id="rId9"/>
    <p:sldId id="267" r:id="rId10"/>
    <p:sldId id="268" r:id="rId11"/>
    <p:sldId id="269" r:id="rId12"/>
    <p:sldId id="264" r:id="rId13"/>
    <p:sldId id="26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D1935E-13DC-4691-89AD-821F61510F3D}" type="datetimeFigureOut">
              <a:rPr lang="el-GR" smtClean="0"/>
              <a:t>2/12/2020</a:t>
            </a:fld>
            <a:endParaRPr lang="el-GR"/>
          </a:p>
        </p:txBody>
      </p:sp>
      <p:sp>
        <p:nvSpPr>
          <p:cNvPr id="5" name="Footer Placeholder 4"/>
          <p:cNvSpPr>
            <a:spLocks noGrp="1"/>
          </p:cNvSpPr>
          <p:nvPr>
            <p:ph type="ftr" sz="quarter" idx="11"/>
          </p:nvPr>
        </p:nvSpPr>
        <p:spPr>
          <a:xfrm>
            <a:off x="2416500" y="329307"/>
            <a:ext cx="4973915" cy="309201"/>
          </a:xfrm>
        </p:spPr>
        <p:txBody>
          <a:bodyPr/>
          <a:lstStyle/>
          <a:p>
            <a:endParaRPr lang="el-GR"/>
          </a:p>
        </p:txBody>
      </p:sp>
      <p:sp>
        <p:nvSpPr>
          <p:cNvPr id="6" name="Slide Number Placeholder 5"/>
          <p:cNvSpPr>
            <a:spLocks noGrp="1"/>
          </p:cNvSpPr>
          <p:nvPr>
            <p:ph type="sldNum" sz="quarter" idx="12"/>
          </p:nvPr>
        </p:nvSpPr>
        <p:spPr>
          <a:xfrm>
            <a:off x="1437664" y="798973"/>
            <a:ext cx="811019" cy="503578"/>
          </a:xfrm>
        </p:spPr>
        <p:txBody>
          <a:bodyPr/>
          <a:lstStyle/>
          <a:p>
            <a:fld id="{B78AA9D1-9705-421F-BB21-72CECF21C2CB}" type="slidenum">
              <a:rPr lang="el-GR" smtClean="0"/>
              <a:t>‹#›</a:t>
            </a:fld>
            <a:endParaRPr lang="el-G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19754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1935E-13DC-4691-89AD-821F61510F3D}" type="datetimeFigureOut">
              <a:rPr lang="el-GR" smtClean="0"/>
              <a:t>2/12/2020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78AA9D1-9705-421F-BB21-72CECF21C2CB}" type="slidenum">
              <a:rPr lang="el-GR" smtClean="0"/>
              <a:t>‹#›</a:t>
            </a:fld>
            <a:endParaRPr lang="el-G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3491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1935E-13DC-4691-89AD-821F61510F3D}" type="datetimeFigureOut">
              <a:rPr lang="el-GR" smtClean="0"/>
              <a:t>2/12/2020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78AA9D1-9705-421F-BB21-72CECF21C2CB}" type="slidenum">
              <a:rPr lang="el-GR" smtClean="0"/>
              <a:t>‹#›</a:t>
            </a:fld>
            <a:endParaRPr lang="el-G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12924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1935E-13DC-4691-89AD-821F61510F3D}" type="datetimeFigureOut">
              <a:rPr lang="el-GR" smtClean="0"/>
              <a:t>2/12/2020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78AA9D1-9705-421F-BB21-72CECF21C2CB}" type="slidenum">
              <a:rPr lang="el-GR" smtClean="0"/>
              <a:t>‹#›</a:t>
            </a:fld>
            <a:endParaRPr lang="el-G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26995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DD1935E-13DC-4691-89AD-821F61510F3D}" type="datetimeFigureOut">
              <a:rPr lang="el-GR" smtClean="0"/>
              <a:t>2/12/2020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78AA9D1-9705-421F-BB21-72CECF21C2CB}" type="slidenum">
              <a:rPr lang="el-GR" smtClean="0"/>
              <a:t>‹#›</a:t>
            </a:fld>
            <a:endParaRPr lang="el-G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47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D1935E-13DC-4691-89AD-821F61510F3D}" type="datetimeFigureOut">
              <a:rPr lang="el-GR" smtClean="0"/>
              <a:t>2/12/2020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78AA9D1-9705-421F-BB21-72CECF21C2CB}" type="slidenum">
              <a:rPr lang="el-GR" smtClean="0"/>
              <a:t>‹#›</a:t>
            </a:fld>
            <a:endParaRPr lang="el-G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27116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D1935E-13DC-4691-89AD-821F61510F3D}" type="datetimeFigureOut">
              <a:rPr lang="el-GR" smtClean="0"/>
              <a:t>2/12/2020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78AA9D1-9705-421F-BB21-72CECF21C2CB}" type="slidenum">
              <a:rPr lang="el-GR" smtClean="0"/>
              <a:t>‹#›</a:t>
            </a:fld>
            <a:endParaRPr lang="el-G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5024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D1935E-13DC-4691-89AD-821F61510F3D}" type="datetimeFigureOut">
              <a:rPr lang="el-GR" smtClean="0"/>
              <a:t>2/12/2020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78AA9D1-9705-421F-BB21-72CECF21C2CB}" type="slidenum">
              <a:rPr lang="el-GR" smtClean="0"/>
              <a:t>‹#›</a:t>
            </a:fld>
            <a:endParaRPr lang="el-G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01310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D1935E-13DC-4691-89AD-821F61510F3D}" type="datetimeFigureOut">
              <a:rPr lang="el-GR" smtClean="0"/>
              <a:t>2/12/2020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B78AA9D1-9705-421F-BB21-72CECF21C2CB}" type="slidenum">
              <a:rPr lang="el-GR" smtClean="0"/>
              <a:t>‹#›</a:t>
            </a:fld>
            <a:endParaRPr lang="el-GR"/>
          </a:p>
        </p:txBody>
      </p:sp>
    </p:spTree>
    <p:extLst>
      <p:ext uri="{BB962C8B-B14F-4D97-AF65-F5344CB8AC3E}">
        <p14:creationId xmlns:p14="http://schemas.microsoft.com/office/powerpoint/2010/main" val="2350184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D1935E-13DC-4691-89AD-821F61510F3D}" type="datetimeFigureOut">
              <a:rPr lang="el-GR" smtClean="0"/>
              <a:t>2/12/2020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78AA9D1-9705-421F-BB21-72CECF21C2CB}" type="slidenum">
              <a:rPr lang="el-GR" smtClean="0"/>
              <a:t>‹#›</a:t>
            </a:fld>
            <a:endParaRPr lang="el-G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7804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DD1935E-13DC-4691-89AD-821F61510F3D}" type="datetimeFigureOut">
              <a:rPr lang="el-GR" smtClean="0"/>
              <a:t>2/12/2020</a:t>
            </a:fld>
            <a:endParaRPr lang="el-GR"/>
          </a:p>
        </p:txBody>
      </p:sp>
      <p:sp>
        <p:nvSpPr>
          <p:cNvPr id="6" name="Footer Placeholder 5"/>
          <p:cNvSpPr>
            <a:spLocks noGrp="1"/>
          </p:cNvSpPr>
          <p:nvPr>
            <p:ph type="ftr" sz="quarter" idx="11"/>
          </p:nvPr>
        </p:nvSpPr>
        <p:spPr>
          <a:xfrm>
            <a:off x="1447382" y="318640"/>
            <a:ext cx="5541004" cy="320931"/>
          </a:xfrm>
        </p:spPr>
        <p:txBody>
          <a:bodyPr/>
          <a:lstStyle/>
          <a:p>
            <a:endParaRPr lang="el-GR"/>
          </a:p>
        </p:txBody>
      </p:sp>
      <p:sp>
        <p:nvSpPr>
          <p:cNvPr id="7" name="Slide Number Placeholder 6"/>
          <p:cNvSpPr>
            <a:spLocks noGrp="1"/>
          </p:cNvSpPr>
          <p:nvPr>
            <p:ph type="sldNum" sz="quarter" idx="12"/>
          </p:nvPr>
        </p:nvSpPr>
        <p:spPr/>
        <p:txBody>
          <a:bodyPr/>
          <a:lstStyle/>
          <a:p>
            <a:fld id="{B78AA9D1-9705-421F-BB21-72CECF21C2CB}" type="slidenum">
              <a:rPr lang="el-GR" smtClean="0"/>
              <a:t>‹#›</a:t>
            </a:fld>
            <a:endParaRPr lang="el-G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01415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DD1935E-13DC-4691-89AD-821F61510F3D}" type="datetimeFigureOut">
              <a:rPr lang="el-GR" smtClean="0"/>
              <a:t>2/12/2020</a:t>
            </a:fld>
            <a:endParaRPr lang="el-G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78AA9D1-9705-421F-BB21-72CECF21C2CB}" type="slidenum">
              <a:rPr lang="el-GR" smtClean="0"/>
              <a:t>‹#›</a:t>
            </a:fld>
            <a:endParaRPr lang="el-G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9593006"/>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a:t>Τα στάδια της συμβουλετικής</a:t>
            </a:r>
          </a:p>
        </p:txBody>
      </p:sp>
      <p:sp>
        <p:nvSpPr>
          <p:cNvPr id="3" name="Subtitle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3141969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AACE7F-9E95-486F-B165-20F24D49D8C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3653E0BC-011D-4C69-8670-A65A1B91B019}"/>
              </a:ext>
            </a:extLst>
          </p:cNvPr>
          <p:cNvSpPr>
            <a:spLocks noGrp="1"/>
          </p:cNvSpPr>
          <p:nvPr>
            <p:ph idx="1"/>
          </p:nvPr>
        </p:nvSpPr>
        <p:spPr/>
        <p:txBody>
          <a:bodyPr>
            <a:normAutofit fontScale="85000" lnSpcReduction="10000"/>
          </a:bodyPr>
          <a:lstStyle/>
          <a:p>
            <a:r>
              <a:rPr lang="el-GR" sz="2900" dirty="0"/>
              <a:t>Συμβουλευτική: σκοπός της Συμβουλευτικής είναι να βοηθήσει το</a:t>
            </a:r>
          </a:p>
          <a:p>
            <a:r>
              <a:rPr lang="el-GR" sz="2900" dirty="0"/>
              <a:t>άτομο να απαντήσει στις παρακάτω ερωτήσεις:</a:t>
            </a:r>
          </a:p>
          <a:p>
            <a:r>
              <a:rPr lang="el-GR" sz="2900" dirty="0"/>
              <a:t>Πως πήρα αυτό το δρόμο;</a:t>
            </a:r>
          </a:p>
          <a:p>
            <a:r>
              <a:rPr lang="el-GR" sz="2900" dirty="0"/>
              <a:t>Ποιοι παράγοντες δημιούργησαν αυτή τη συμπεριφορά;</a:t>
            </a:r>
          </a:p>
          <a:p>
            <a:r>
              <a:rPr lang="el-GR" sz="2900" dirty="0"/>
              <a:t> Ποιες θα είναι οι πιθανές μελλοντικές εξελίξεις, αν η σημερινή</a:t>
            </a:r>
          </a:p>
          <a:p>
            <a:r>
              <a:rPr lang="el-GR" sz="2900" dirty="0"/>
              <a:t>κατάσταση συνεχισθεί;</a:t>
            </a:r>
          </a:p>
          <a:p>
            <a:endParaRPr lang="el-GR" dirty="0"/>
          </a:p>
        </p:txBody>
      </p:sp>
    </p:spTree>
    <p:extLst>
      <p:ext uri="{BB962C8B-B14F-4D97-AF65-F5344CB8AC3E}">
        <p14:creationId xmlns:p14="http://schemas.microsoft.com/office/powerpoint/2010/main" val="3272797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23C11A-E3B1-4463-89CC-53B3B6F918A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DBDEEC5-9B16-452C-AA7A-6B7EAEDF242C}"/>
              </a:ext>
            </a:extLst>
          </p:cNvPr>
          <p:cNvSpPr>
            <a:spLocks noGrp="1"/>
          </p:cNvSpPr>
          <p:nvPr>
            <p:ph idx="1"/>
          </p:nvPr>
        </p:nvSpPr>
        <p:spPr/>
        <p:txBody>
          <a:bodyPr/>
          <a:lstStyle/>
          <a:p>
            <a:r>
              <a:rPr lang="el-GR" dirty="0"/>
              <a:t>Ποιες εναλλακτικές δραστηριότητες ή τροποποιήσεις μπορούν να</a:t>
            </a:r>
          </a:p>
          <a:p>
            <a:r>
              <a:rPr lang="el-GR" dirty="0"/>
              <a:t>προβλεφθούν και με ποια μέσα;</a:t>
            </a:r>
          </a:p>
          <a:p>
            <a:r>
              <a:rPr lang="el-GR" dirty="0"/>
              <a:t>Πως μπορώ αποτελεσματικά να ανατρέψω τις παραπάνω</a:t>
            </a:r>
          </a:p>
          <a:p>
            <a:r>
              <a:rPr lang="el-GR" dirty="0"/>
              <a:t>προβλέψεις;</a:t>
            </a:r>
          </a:p>
          <a:p>
            <a:r>
              <a:rPr lang="el-GR" dirty="0"/>
              <a:t>Πως μπορώ να δημιουργήσω επιθυμητές αλλαγές στη συμπεριφορά</a:t>
            </a:r>
          </a:p>
          <a:p>
            <a:r>
              <a:rPr lang="el-GR" dirty="0"/>
              <a:t>μου;</a:t>
            </a:r>
          </a:p>
          <a:p>
            <a:endParaRPr lang="el-GR" dirty="0"/>
          </a:p>
        </p:txBody>
      </p:sp>
    </p:spTree>
    <p:extLst>
      <p:ext uri="{BB962C8B-B14F-4D97-AF65-F5344CB8AC3E}">
        <p14:creationId xmlns:p14="http://schemas.microsoft.com/office/powerpoint/2010/main" val="1732152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Διερευνητικό στάδιο </a:t>
            </a:r>
          </a:p>
        </p:txBody>
      </p:sp>
      <p:sp>
        <p:nvSpPr>
          <p:cNvPr id="3" name="Content Placeholder 2"/>
          <p:cNvSpPr>
            <a:spLocks noGrp="1"/>
          </p:cNvSpPr>
          <p:nvPr>
            <p:ph idx="1"/>
          </p:nvPr>
        </p:nvSpPr>
        <p:spPr/>
        <p:txBody>
          <a:bodyPr>
            <a:normAutofit fontScale="92500"/>
          </a:bodyPr>
          <a:lstStyle/>
          <a:p>
            <a:r>
              <a:rPr lang="el-GR" dirty="0"/>
              <a:t>Βασικός στόχος να βοηθήσει ώστε ο συμβουλεύμενος νε εκφράσει τις σκέψεις και τα συναισθήματά του και μέσα από την ελεύθερη έκφραση να οδηγηθεί στην κατανόηση της συμπεριφοράς του. </a:t>
            </a:r>
          </a:p>
          <a:p>
            <a:r>
              <a:rPr lang="el-GR" dirty="0"/>
              <a:t>Πώς να ξέρω τι σκέφτομαι αν δεν έχω ακούσει τι θέλω να πω; </a:t>
            </a:r>
          </a:p>
          <a:p>
            <a:r>
              <a:rPr lang="el-GR" dirty="0"/>
              <a:t>Υποστήριξη για την ελεύθερη έκφραση των συναισθημάτων </a:t>
            </a:r>
          </a:p>
          <a:p>
            <a:r>
              <a:rPr lang="el-GR" dirty="0"/>
              <a:t>Ενθάρρυνση και γνήσιο ενδιαφέρον</a:t>
            </a:r>
          </a:p>
          <a:p>
            <a:r>
              <a:rPr lang="el-GR" dirty="0"/>
              <a:t>Θεμελίωση μιας αρμονικής σχέσης (Ανοικτές ερωτήσεις, αντανακλάσεις συναισθημάτων, αναδιατυπώσεις, επαναλήψεις ή παραφράσεις, αυτοαποκαλύψεις, πληροφόρηση)</a:t>
            </a:r>
          </a:p>
        </p:txBody>
      </p:sp>
    </p:spTree>
    <p:extLst>
      <p:ext uri="{BB962C8B-B14F-4D97-AF65-F5344CB8AC3E}">
        <p14:creationId xmlns:p14="http://schemas.microsoft.com/office/powerpoint/2010/main" val="435999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Στάδιο ενόρασης- κατανόηση και δέσμευση</a:t>
            </a:r>
          </a:p>
        </p:txBody>
      </p:sp>
      <p:sp>
        <p:nvSpPr>
          <p:cNvPr id="3" name="Content Placeholder 2"/>
          <p:cNvSpPr>
            <a:spLocks noGrp="1"/>
          </p:cNvSpPr>
          <p:nvPr>
            <p:ph idx="1"/>
          </p:nvPr>
        </p:nvSpPr>
        <p:spPr/>
        <p:txBody>
          <a:bodyPr/>
          <a:lstStyle/>
          <a:p>
            <a:r>
              <a:rPr lang="el-GR" dirty="0"/>
              <a:t>Η ενόραση βοηθά τους συμβουλεύομενους να καταλάβουν γιατί συμπεριφέρονται, σκέφτονται και αισθάνονται με ένα συγκεκριμένο τρόπο. </a:t>
            </a:r>
          </a:p>
          <a:p>
            <a:r>
              <a:rPr lang="el-GR" dirty="0"/>
              <a:t>Από τη στιγμή που αποκτήσουν επίγνωση της συμπεριφοράς τους η πορεία τους προς την αλλαγή γίνεται ευκολότερα αφού θα έχουν μεγαλύτερη αίθηση ευθύνης και ελέγχο της ζωής τους ώστε να προσωρήσουν σε αποφάσεις για τη βελτίωσή της. </a:t>
            </a:r>
          </a:p>
          <a:p>
            <a:r>
              <a:rPr lang="el-GR" dirty="0"/>
              <a:t>(Ένεργητική ακρόαση, πρόκληση, ερμηνεία, αμεσότητα)</a:t>
            </a:r>
          </a:p>
        </p:txBody>
      </p:sp>
    </p:spTree>
    <p:extLst>
      <p:ext uri="{BB962C8B-B14F-4D97-AF65-F5344CB8AC3E}">
        <p14:creationId xmlns:p14="http://schemas.microsoft.com/office/powerpoint/2010/main" val="3307605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Στάδιο δράσης</a:t>
            </a:r>
          </a:p>
        </p:txBody>
      </p:sp>
      <p:sp>
        <p:nvSpPr>
          <p:cNvPr id="3" name="Content Placeholder 2"/>
          <p:cNvSpPr>
            <a:spLocks noGrp="1"/>
          </p:cNvSpPr>
          <p:nvPr>
            <p:ph idx="1"/>
          </p:nvPr>
        </p:nvSpPr>
        <p:spPr/>
        <p:txBody>
          <a:bodyPr/>
          <a:lstStyle/>
          <a:p>
            <a:r>
              <a:rPr lang="el-GR" dirty="0"/>
              <a:t>Οι στόχοι επικεντρώνεται στον τρόπο με τον οποίο το άτομο θα μπορέσει να κτακτήσει νέες συμπεριφορές. </a:t>
            </a:r>
          </a:p>
          <a:p>
            <a:r>
              <a:rPr lang="el-GR" dirty="0"/>
              <a:t>Απαραίτητη προϋπόθεση να έχει αφιερωθεί χρόνος στα δύο προηγούμενα στάδια. </a:t>
            </a:r>
          </a:p>
          <a:p>
            <a:r>
              <a:rPr lang="el-GR" dirty="0"/>
              <a:t>Ενθάρρυνση ώστε το άτομο να πάρει αποφάσεις.</a:t>
            </a:r>
          </a:p>
          <a:p>
            <a:pPr marL="0" indent="0">
              <a:buNone/>
            </a:pPr>
            <a:r>
              <a:rPr lang="el-GR" dirty="0"/>
              <a:t>  (Παροχή πληροφόρησης, καθοδήγη).</a:t>
            </a:r>
          </a:p>
        </p:txBody>
      </p:sp>
    </p:spTree>
    <p:extLst>
      <p:ext uri="{BB962C8B-B14F-4D97-AF65-F5344CB8AC3E}">
        <p14:creationId xmlns:p14="http://schemas.microsoft.com/office/powerpoint/2010/main" val="4145929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normAutofit/>
          </a:bodyPr>
          <a:lstStyle/>
          <a:p>
            <a:r>
              <a:rPr lang="el-GR" dirty="0"/>
              <a:t>Συμβουλευτική ονομάζεται η προσέγγιση που ακολουθεί ο εκπαιδευτικός, ο οποίος προσφέρει στήριξη στους μαθητές καθώς αυτοί προσπαθούν να ικανοποιήσουν τις ανάγκες τους.</a:t>
            </a:r>
          </a:p>
          <a:p>
            <a:r>
              <a:rPr lang="el-GR" dirty="0"/>
              <a:t>Στο επίπεδο της σχολικής τάξης η συμβουλευτική προάγει ένα θετικό κλίμα, πρόσφορο για μάθηση, καθώς και την αίσθηση της προσωπικής αξίας στους μαθητές.</a:t>
            </a:r>
          </a:p>
          <a:p>
            <a:r>
              <a:rPr lang="el-GR" dirty="0"/>
              <a:t>Ακόμη η συμβουλευτική μπορεί να ενισχύσει την ικανότητα των μαθητών για αυτοδιαχείρηση, καλλιεγώντας την ικανότητά τους να αναγνωρίζουν τις ευκαιρίες και να παίρνουν σωστές αποφάσεις. </a:t>
            </a:r>
          </a:p>
        </p:txBody>
      </p:sp>
    </p:spTree>
    <p:extLst>
      <p:ext uri="{BB962C8B-B14F-4D97-AF65-F5344CB8AC3E}">
        <p14:creationId xmlns:p14="http://schemas.microsoft.com/office/powerpoint/2010/main" val="2230379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Ενσυναίσθηση </a:t>
            </a:r>
          </a:p>
        </p:txBody>
      </p:sp>
      <p:sp>
        <p:nvSpPr>
          <p:cNvPr id="3" name="Content Placeholder 2"/>
          <p:cNvSpPr>
            <a:spLocks noGrp="1"/>
          </p:cNvSpPr>
          <p:nvPr>
            <p:ph idx="1"/>
          </p:nvPr>
        </p:nvSpPr>
        <p:spPr/>
        <p:txBody>
          <a:bodyPr/>
          <a:lstStyle/>
          <a:p>
            <a:r>
              <a:rPr lang="el-GR" dirty="0"/>
              <a:t>Είναι η  ικανότητα του καθηγητή-συμβούλου να κατανοεί τον κόσμο των μαθητών του έτσι όπως οι ίδιοι τον αντιλαμβάνονται: Σημαίνει να αντιλαμβάνεται το εσωτερικό πλαίσιο αναφοράς ενός άλλου ανθρώπου με ακρίβεια, με τα συναισθηματικά στοιχεία και νοήματα που ενυπάρχουν σε αυτό, σαν να ήταν εκείνος ο άλλος άνθρωπος, χωρίς όμως να ξεχάσει ποτέ τον όρο «σαν»</a:t>
            </a:r>
          </a:p>
        </p:txBody>
      </p:sp>
    </p:spTree>
    <p:extLst>
      <p:ext uri="{BB962C8B-B14F-4D97-AF65-F5344CB8AC3E}">
        <p14:creationId xmlns:p14="http://schemas.microsoft.com/office/powerpoint/2010/main" val="3441645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Σεβασμός </a:t>
            </a:r>
          </a:p>
        </p:txBody>
      </p:sp>
      <p:sp>
        <p:nvSpPr>
          <p:cNvPr id="3" name="Content Placeholder 2"/>
          <p:cNvSpPr>
            <a:spLocks noGrp="1"/>
          </p:cNvSpPr>
          <p:nvPr>
            <p:ph idx="1"/>
          </p:nvPr>
        </p:nvSpPr>
        <p:spPr/>
        <p:txBody>
          <a:bodyPr/>
          <a:lstStyle/>
          <a:p>
            <a:r>
              <a:rPr lang="el-GR" dirty="0"/>
              <a:t>Ο σεβασμός προς τους μαθητές που δείχνει ο δάσκαλος σημαίνει ότι τους αποδέχεται ως ξεχωριστά άτομα δίχως να επιβάλει όρους για αυτό. </a:t>
            </a:r>
          </a:p>
        </p:txBody>
      </p:sp>
    </p:spTree>
    <p:extLst>
      <p:ext uri="{BB962C8B-B14F-4D97-AF65-F5344CB8AC3E}">
        <p14:creationId xmlns:p14="http://schemas.microsoft.com/office/powerpoint/2010/main" val="3901892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Γνησιότητα</a:t>
            </a:r>
          </a:p>
        </p:txBody>
      </p:sp>
      <p:sp>
        <p:nvSpPr>
          <p:cNvPr id="3" name="Content Placeholder 2"/>
          <p:cNvSpPr>
            <a:spLocks noGrp="1"/>
          </p:cNvSpPr>
          <p:nvPr>
            <p:ph idx="1"/>
          </p:nvPr>
        </p:nvSpPr>
        <p:spPr/>
        <p:txBody>
          <a:bodyPr/>
          <a:lstStyle/>
          <a:p>
            <a:r>
              <a:rPr lang="el-GR" dirty="0"/>
              <a:t>Η γνησιότητα είναι η ικανότητα του εκπαιδευτικού αφενός να έχει επίγνωση των προσωπικών εσωτερικών του εμπειριών καθώς παρακολουθεί και προσπαθεί να κατανοήσει τις εμπειρίες των μαθητών του και αφετέρου να εμφανίζει αυτές τις εμπειρίες στη συμβουλευτική σχέση όποτε χρειάζεται</a:t>
            </a:r>
          </a:p>
        </p:txBody>
      </p:sp>
    </p:spTree>
    <p:extLst>
      <p:ext uri="{BB962C8B-B14F-4D97-AF65-F5344CB8AC3E}">
        <p14:creationId xmlns:p14="http://schemas.microsoft.com/office/powerpoint/2010/main" val="3600337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Ζεστασιά ή η άνευ όρων θετική αναγνώριση </a:t>
            </a:r>
          </a:p>
        </p:txBody>
      </p:sp>
      <p:sp>
        <p:nvSpPr>
          <p:cNvPr id="3" name="Content Placeholder 2"/>
          <p:cNvSpPr>
            <a:spLocks noGrp="1"/>
          </p:cNvSpPr>
          <p:nvPr>
            <p:ph idx="1"/>
          </p:nvPr>
        </p:nvSpPr>
        <p:spPr/>
        <p:txBody>
          <a:bodyPr/>
          <a:lstStyle/>
          <a:p>
            <a:r>
              <a:rPr lang="el-GR" dirty="0"/>
              <a:t>Αν αντιλαμβάνομαι τις προσωπικές εμπειρίες του άλλου κατά τέτοιο τρόπο ώστε να μην μπορώ να κάνω διάκριση μεταξύ των προσωπικών του εμπειριών ως περισσότερο ή λιγότερο άξιων θετικής αναγνώρισης τότε αισθάνομαι άνευ όρων θετική αναγνώριση για αυτό τον άνθρωπο </a:t>
            </a:r>
            <a:r>
              <a:rPr lang="en-US" dirty="0"/>
              <a:t>(Rogers, 1959).</a:t>
            </a:r>
            <a:endParaRPr lang="el-GR" dirty="0"/>
          </a:p>
        </p:txBody>
      </p:sp>
    </p:spTree>
    <p:extLst>
      <p:ext uri="{BB962C8B-B14F-4D97-AF65-F5344CB8AC3E}">
        <p14:creationId xmlns:p14="http://schemas.microsoft.com/office/powerpoint/2010/main" val="3390240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Αυτοαποκάλυψη</a:t>
            </a:r>
          </a:p>
        </p:txBody>
      </p:sp>
      <p:sp>
        <p:nvSpPr>
          <p:cNvPr id="3" name="Content Placeholder 2"/>
          <p:cNvSpPr>
            <a:spLocks noGrp="1"/>
          </p:cNvSpPr>
          <p:nvPr>
            <p:ph idx="1"/>
          </p:nvPr>
        </p:nvSpPr>
        <p:spPr/>
        <p:txBody>
          <a:bodyPr/>
          <a:lstStyle/>
          <a:p>
            <a:r>
              <a:rPr lang="el-GR" dirty="0"/>
              <a:t>Είναι η διαδικασία αποκάλυψης πτυχών της προσωπικότητας του εκπαιδευτικού-συμβούλου τόσο στον ίδιο του τον εαυτό όσο και σε άλλα άτομα τα οποία εμπιστεύεται. </a:t>
            </a:r>
          </a:p>
        </p:txBody>
      </p:sp>
    </p:spTree>
    <p:extLst>
      <p:ext uri="{BB962C8B-B14F-4D97-AF65-F5344CB8AC3E}">
        <p14:creationId xmlns:p14="http://schemas.microsoft.com/office/powerpoint/2010/main" val="139795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Ευκρίνεια </a:t>
            </a:r>
          </a:p>
        </p:txBody>
      </p:sp>
      <p:sp>
        <p:nvSpPr>
          <p:cNvPr id="3" name="Content Placeholder 2"/>
          <p:cNvSpPr>
            <a:spLocks noGrp="1"/>
          </p:cNvSpPr>
          <p:nvPr>
            <p:ph idx="1"/>
          </p:nvPr>
        </p:nvSpPr>
        <p:spPr/>
        <p:txBody>
          <a:bodyPr/>
          <a:lstStyle/>
          <a:p>
            <a:r>
              <a:rPr lang="el-GR" dirty="0"/>
              <a:t>Αυτή αναφέρεται στην ακριβή επισήμανση των συναισθημάτων και των εμπειριών των μαθητών από τον εκπαιδευτικό και στο χαρακτηρισμό τους.</a:t>
            </a:r>
          </a:p>
          <a:p>
            <a:endParaRPr lang="el-GR" dirty="0"/>
          </a:p>
        </p:txBody>
      </p:sp>
    </p:spTree>
    <p:extLst>
      <p:ext uri="{BB962C8B-B14F-4D97-AF65-F5344CB8AC3E}">
        <p14:creationId xmlns:p14="http://schemas.microsoft.com/office/powerpoint/2010/main" val="2985367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8FF85F-8A7E-4E2D-990B-3BFFC78046C5}"/>
              </a:ext>
            </a:extLst>
          </p:cNvPr>
          <p:cNvSpPr>
            <a:spLocks noGrp="1"/>
          </p:cNvSpPr>
          <p:nvPr>
            <p:ph type="title"/>
          </p:nvPr>
        </p:nvSpPr>
        <p:spPr/>
        <p:txBody>
          <a:bodyPr/>
          <a:lstStyle/>
          <a:p>
            <a:r>
              <a:rPr lang="el-GR" dirty="0"/>
              <a:t>Διαδοχική σειρά για τις Βασικές Δεξιότητες Συμβουλευτικής</a:t>
            </a:r>
          </a:p>
        </p:txBody>
      </p:sp>
      <p:sp>
        <p:nvSpPr>
          <p:cNvPr id="3" name="Θέση περιεχομένου 2">
            <a:extLst>
              <a:ext uri="{FF2B5EF4-FFF2-40B4-BE49-F238E27FC236}">
                <a16:creationId xmlns:a16="http://schemas.microsoft.com/office/drawing/2014/main" id="{B06E396A-8ADA-4597-B4D9-073D23F6C02B}"/>
              </a:ext>
            </a:extLst>
          </p:cNvPr>
          <p:cNvSpPr>
            <a:spLocks noGrp="1"/>
          </p:cNvSpPr>
          <p:nvPr>
            <p:ph idx="1"/>
          </p:nvPr>
        </p:nvSpPr>
        <p:spPr/>
        <p:txBody>
          <a:bodyPr>
            <a:normAutofit/>
          </a:bodyPr>
          <a:lstStyle/>
          <a:p>
            <a:r>
              <a:rPr lang="el-GR" dirty="0"/>
              <a:t>Προσεκτική παρακολούθηση και ακρόαση</a:t>
            </a:r>
          </a:p>
          <a:p>
            <a:r>
              <a:rPr lang="el-GR" dirty="0"/>
              <a:t>Ανοικτή πρόσκληση για συζήτηση (ανοικτές &amp; κλειστές ερωτήσεις)</a:t>
            </a:r>
          </a:p>
          <a:p>
            <a:r>
              <a:rPr lang="el-GR" dirty="0"/>
              <a:t>Διευκρίνηση (εστίαση στο θετικό, στοιχειώδης ενθάρρυνση, παράφραση)</a:t>
            </a:r>
          </a:p>
          <a:p>
            <a:r>
              <a:rPr lang="el-GR" dirty="0"/>
              <a:t>Περίληψη</a:t>
            </a:r>
          </a:p>
          <a:p>
            <a:r>
              <a:rPr lang="el-GR" dirty="0"/>
              <a:t>Σύνθεση δεξιοτήτων (ερμηνεία, </a:t>
            </a:r>
            <a:r>
              <a:rPr lang="el-GR" dirty="0" err="1"/>
              <a:t>αυτοαποκάλυψη</a:t>
            </a:r>
            <a:r>
              <a:rPr lang="el-GR" dirty="0"/>
              <a:t> ,επίλυση συγκρούσεων, αρμονική σχέση, αντιμετώπιση ασυμφωνίας, ιδανική λύση, παραγωγή εναλλακτικών λύσεων, μεταφορά, γενίκευση, επικέντρωση στον πελάτη, ανατροφοδότηση)</a:t>
            </a:r>
          </a:p>
        </p:txBody>
      </p:sp>
    </p:spTree>
    <p:extLst>
      <p:ext uri="{BB962C8B-B14F-4D97-AF65-F5344CB8AC3E}">
        <p14:creationId xmlns:p14="http://schemas.microsoft.com/office/powerpoint/2010/main" val="318887117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225</TotalTime>
  <Words>639</Words>
  <Application>Microsoft Office PowerPoint</Application>
  <PresentationFormat>Ευρεία οθόνη</PresentationFormat>
  <Paragraphs>49</Paragraphs>
  <Slides>14</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14</vt:i4>
      </vt:variant>
    </vt:vector>
  </HeadingPairs>
  <TitlesOfParts>
    <vt:vector size="17" baseType="lpstr">
      <vt:lpstr>Arial</vt:lpstr>
      <vt:lpstr>Gill Sans MT</vt:lpstr>
      <vt:lpstr>Gallery</vt:lpstr>
      <vt:lpstr>Τα στάδια της συμβουλετικής</vt:lpstr>
      <vt:lpstr>Παρουσίαση του PowerPoint</vt:lpstr>
      <vt:lpstr>Ενσυναίσθηση </vt:lpstr>
      <vt:lpstr>Σεβασμός </vt:lpstr>
      <vt:lpstr>Γνησιότητα</vt:lpstr>
      <vt:lpstr>Ζεστασιά ή η άνευ όρων θετική αναγνώριση </vt:lpstr>
      <vt:lpstr>Αυτοαποκάλυψη</vt:lpstr>
      <vt:lpstr>Ευκρίνεια </vt:lpstr>
      <vt:lpstr>Διαδοχική σειρά για τις Βασικές Δεξιότητες Συμβουλευτικής</vt:lpstr>
      <vt:lpstr>Παρουσίαση του PowerPoint</vt:lpstr>
      <vt:lpstr>Παρουσίαση του PowerPoint</vt:lpstr>
      <vt:lpstr>Διερευνητικό στάδιο </vt:lpstr>
      <vt:lpstr>Στάδιο ενόρασης- κατανόηση και δέσμευση</vt:lpstr>
      <vt:lpstr>Στάδιο δράσης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Τα στάδια της συμβουλετικής</dc:title>
  <dc:creator>Γεώργιος</dc:creator>
  <cp:lastModifiedBy>ΓΕΩΡΓΙΟΣ ΚΟΥΝΤΟΥΡΑΣ</cp:lastModifiedBy>
  <cp:revision>9</cp:revision>
  <dcterms:created xsi:type="dcterms:W3CDTF">2017-05-09T17:45:27Z</dcterms:created>
  <dcterms:modified xsi:type="dcterms:W3CDTF">2020-12-02T17:23:17Z</dcterms:modified>
</cp:coreProperties>
</file>