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85" r:id="rId3"/>
    <p:sldId id="289" r:id="rId4"/>
    <p:sldId id="288" r:id="rId5"/>
    <p:sldId id="263" r:id="rId6"/>
    <p:sldId id="28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7" r:id="rId17"/>
    <p:sldId id="278" r:id="rId18"/>
    <p:sldId id="283" r:id="rId19"/>
    <p:sldId id="279" r:id="rId20"/>
    <p:sldId id="290" r:id="rId21"/>
    <p:sldId id="287" r:id="rId22"/>
    <p:sldId id="259" r:id="rId23"/>
    <p:sldId id="281" r:id="rId24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0066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32" autoAdjust="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deris\Desktop\ASPAITE\8EMATA-BA8MOLOGIES\2016-JUN\Statistika-Jun2016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deris\Desktop\ASPAITE\8EMATA-BA8MOLOGIES\2016-JUN\Statistika-Jun2016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deris\Desktop\ASPAITE\8EMATA-BA8MOLOGIES\2016-JUN\Statistika-Jun2016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deris\Desktop\ASPAITE\8EMATA-BA8MOLOGIES\2016-JUN\Statistika-Jun2016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7499999999999999E-2"/>
          <c:y val="4.0774719673802246E-3"/>
          <c:w val="0.67777777777777781"/>
          <c:h val="0.9949031600407747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</c:spPr>
          <c:explosion val="25"/>
          <c:dPt>
            <c:idx val="0"/>
            <c:bubble3D val="0"/>
            <c:explosion val="0"/>
            <c:spPr>
              <a:solidFill>
                <a:srgbClr val="00B050"/>
              </a:solidFill>
            </c:spPr>
          </c:dPt>
          <c:dPt>
            <c:idx val="1"/>
            <c:bubble3D val="0"/>
            <c:explosion val="3"/>
          </c:dPt>
          <c:dLbls>
            <c:dLbl>
              <c:idx val="0"/>
              <c:numFmt formatCode="0.0%" sourceLinked="0"/>
              <c:spPr/>
              <c:txPr>
                <a:bodyPr/>
                <a:lstStyle/>
                <a:p>
                  <a:pPr>
                    <a:defRPr sz="1200" b="1"/>
                  </a:pPr>
                  <a:endParaRPr lang="el-G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 sz="1200" b="1"/>
                  </a:pPr>
                  <a:endParaRPr lang="el-G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'Mechanical-Jun2016'!$A$1:$B$1</c:f>
              <c:numCache>
                <c:formatCode>General</c:formatCode>
                <c:ptCount val="2"/>
                <c:pt idx="0">
                  <c:v>62</c:v>
                </c:pt>
                <c:pt idx="1">
                  <c:v>229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9824639107611551E-2"/>
          <c:y val="3.7957332256544858E-2"/>
          <c:w val="0.87725869422572178"/>
          <c:h val="0.8251139376808668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'Mechanical-Jun2016'!$O$2:$O$6</c:f>
              <c:strCache>
                <c:ptCount val="5"/>
                <c:pt idx="0">
                  <c:v>Καθόλου</c:v>
                </c:pt>
                <c:pt idx="1">
                  <c:v>Ελλιπής</c:v>
                </c:pt>
                <c:pt idx="2">
                  <c:v>Μέτρια</c:v>
                </c:pt>
                <c:pt idx="3">
                  <c:v>Καλή</c:v>
                </c:pt>
                <c:pt idx="4">
                  <c:v>Άριστη</c:v>
                </c:pt>
              </c:strCache>
            </c:strRef>
          </c:cat>
          <c:val>
            <c:numRef>
              <c:f>'Mechanical-Jun2016'!$P$2:$P$6</c:f>
              <c:numCache>
                <c:formatCode>0.0</c:formatCode>
                <c:ptCount val="5"/>
                <c:pt idx="0">
                  <c:v>32.653061224489797</c:v>
                </c:pt>
                <c:pt idx="1">
                  <c:v>40.816326530612244</c:v>
                </c:pt>
                <c:pt idx="2">
                  <c:v>16.326530612244898</c:v>
                </c:pt>
                <c:pt idx="3">
                  <c:v>10.204081632653061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805696"/>
        <c:axId val="136060224"/>
      </c:barChart>
      <c:catAx>
        <c:axId val="211805696"/>
        <c:scaling>
          <c:orientation val="minMax"/>
        </c:scaling>
        <c:delete val="0"/>
        <c:axPos val="b"/>
        <c:majorTickMark val="out"/>
        <c:minorTickMark val="none"/>
        <c:tickLblPos val="nextTo"/>
        <c:crossAx val="136060224"/>
        <c:crosses val="autoZero"/>
        <c:auto val="1"/>
        <c:lblAlgn val="ctr"/>
        <c:lblOffset val="100"/>
        <c:noMultiLvlLbl val="0"/>
      </c:catAx>
      <c:valAx>
        <c:axId val="136060224"/>
        <c:scaling>
          <c:orientation val="minMax"/>
          <c:max val="40"/>
        </c:scaling>
        <c:delete val="0"/>
        <c:axPos val="l"/>
        <c:majorGridlines>
          <c:spPr>
            <a:ln>
              <a:solidFill>
                <a:schemeClr val="tx1"/>
              </a:solidFill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crossAx val="211805696"/>
        <c:crosses val="autoZero"/>
        <c:crossBetween val="between"/>
      </c:valAx>
      <c:spPr>
        <a:ln>
          <a:solidFill>
            <a:srgbClr val="4F81BD"/>
          </a:solidFill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3343896132752928"/>
          <c:y val="3.6916108678435144E-2"/>
          <c:w val="0.8428285746028219"/>
          <c:h val="0.8398863733055812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'Mechanical-Jun2016'!$F$19:$F$29</c:f>
              <c:strCache>
                <c:ptCount val="11"/>
                <c:pt idx="0">
                  <c:v>0-0,5</c:v>
                </c:pt>
                <c:pt idx="1">
                  <c:v>1-1,5</c:v>
                </c:pt>
                <c:pt idx="2">
                  <c:v>2-2,5</c:v>
                </c:pt>
                <c:pt idx="3">
                  <c:v>3-3,5</c:v>
                </c:pt>
                <c:pt idx="4">
                  <c:v>4-4,5</c:v>
                </c:pt>
                <c:pt idx="5">
                  <c:v>5-5,5</c:v>
                </c:pt>
                <c:pt idx="6">
                  <c:v>6-6,5</c:v>
                </c:pt>
                <c:pt idx="7">
                  <c:v>7-7,5</c:v>
                </c:pt>
                <c:pt idx="8">
                  <c:v>8-8,5</c:v>
                </c:pt>
                <c:pt idx="9">
                  <c:v>9-9,5</c:v>
                </c:pt>
                <c:pt idx="10">
                  <c:v>10-</c:v>
                </c:pt>
              </c:strCache>
            </c:strRef>
          </c:cat>
          <c:val>
            <c:numRef>
              <c:f>'Mechanical-Jun2016'!$G$19:$G$29</c:f>
              <c:numCache>
                <c:formatCode>0.0</c:formatCode>
                <c:ptCount val="11"/>
                <c:pt idx="0">
                  <c:v>67.741935483870961</c:v>
                </c:pt>
                <c:pt idx="1">
                  <c:v>6.4516129032258061</c:v>
                </c:pt>
                <c:pt idx="2">
                  <c:v>1.6129032258064515</c:v>
                </c:pt>
                <c:pt idx="3">
                  <c:v>11.29032258064516</c:v>
                </c:pt>
                <c:pt idx="4">
                  <c:v>0</c:v>
                </c:pt>
                <c:pt idx="5">
                  <c:v>4.838709677419355</c:v>
                </c:pt>
                <c:pt idx="6">
                  <c:v>6.4516129032258061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1.6129032258064515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807232"/>
        <c:axId val="218440832"/>
      </c:barChart>
      <c:catAx>
        <c:axId val="211807232"/>
        <c:scaling>
          <c:orientation val="minMax"/>
        </c:scaling>
        <c:delete val="0"/>
        <c:axPos val="b"/>
        <c:majorTickMark val="out"/>
        <c:minorTickMark val="none"/>
        <c:tickLblPos val="nextTo"/>
        <c:crossAx val="218440832"/>
        <c:crosses val="autoZero"/>
        <c:auto val="1"/>
        <c:lblAlgn val="ctr"/>
        <c:lblOffset val="100"/>
        <c:noMultiLvlLbl val="0"/>
      </c:catAx>
      <c:valAx>
        <c:axId val="218440832"/>
        <c:scaling>
          <c:orientation val="minMax"/>
          <c:max val="70"/>
        </c:scaling>
        <c:delete val="0"/>
        <c:axPos val="l"/>
        <c:majorGridlines>
          <c:spPr>
            <a:ln>
              <a:solidFill>
                <a:schemeClr val="tx1"/>
              </a:solidFill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crossAx val="211807232"/>
        <c:crosses val="autoZero"/>
        <c:crossBetween val="between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9678272968936981E-2"/>
          <c:y val="5.1400554097404488E-2"/>
          <c:w val="0.87307102473791631"/>
          <c:h val="0.79727823488518235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circle"/>
            <c:size val="4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'Mechanical-Jun2016'!$G$46:$G$94</c:f>
              <c:numCache>
                <c:formatCode>General</c:formatCode>
                <c:ptCount val="49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2</c:v>
                </c:pt>
                <c:pt idx="15">
                  <c:v>17</c:v>
                </c:pt>
                <c:pt idx="16">
                  <c:v>35</c:v>
                </c:pt>
                <c:pt idx="17">
                  <c:v>31</c:v>
                </c:pt>
                <c:pt idx="18">
                  <c:v>32</c:v>
                </c:pt>
                <c:pt idx="19">
                  <c:v>33</c:v>
                </c:pt>
                <c:pt idx="20">
                  <c:v>34</c:v>
                </c:pt>
                <c:pt idx="21">
                  <c:v>35</c:v>
                </c:pt>
                <c:pt idx="22">
                  <c:v>36</c:v>
                </c:pt>
                <c:pt idx="23">
                  <c:v>37</c:v>
                </c:pt>
                <c:pt idx="24">
                  <c:v>38</c:v>
                </c:pt>
                <c:pt idx="25">
                  <c:v>39</c:v>
                </c:pt>
                <c:pt idx="26">
                  <c:v>31.5</c:v>
                </c:pt>
                <c:pt idx="27">
                  <c:v>35</c:v>
                </c:pt>
                <c:pt idx="28">
                  <c:v>32.5</c:v>
                </c:pt>
                <c:pt idx="29">
                  <c:v>33.5</c:v>
                </c:pt>
                <c:pt idx="30">
                  <c:v>34.5</c:v>
                </c:pt>
                <c:pt idx="31">
                  <c:v>35</c:v>
                </c:pt>
                <c:pt idx="32">
                  <c:v>35.5</c:v>
                </c:pt>
                <c:pt idx="33">
                  <c:v>36.5</c:v>
                </c:pt>
                <c:pt idx="34">
                  <c:v>37.5</c:v>
                </c:pt>
                <c:pt idx="35">
                  <c:v>35</c:v>
                </c:pt>
                <c:pt idx="36">
                  <c:v>55</c:v>
                </c:pt>
                <c:pt idx="37">
                  <c:v>53</c:v>
                </c:pt>
                <c:pt idx="38">
                  <c:v>55</c:v>
                </c:pt>
                <c:pt idx="39">
                  <c:v>55</c:v>
                </c:pt>
                <c:pt idx="40">
                  <c:v>55</c:v>
                </c:pt>
                <c:pt idx="41">
                  <c:v>53</c:v>
                </c:pt>
                <c:pt idx="42">
                  <c:v>57</c:v>
                </c:pt>
                <c:pt idx="43">
                  <c:v>57</c:v>
                </c:pt>
                <c:pt idx="44">
                  <c:v>75</c:v>
                </c:pt>
                <c:pt idx="45">
                  <c:v>75</c:v>
                </c:pt>
                <c:pt idx="46">
                  <c:v>75</c:v>
                </c:pt>
                <c:pt idx="47">
                  <c:v>75</c:v>
                </c:pt>
                <c:pt idx="48">
                  <c:v>75</c:v>
                </c:pt>
              </c:numCache>
            </c:numRef>
          </c:xVal>
          <c:yVal>
            <c:numRef>
              <c:f>'Mechanical-Jun2016'!$H$46:$H$94</c:f>
              <c:numCache>
                <c:formatCode>0.0</c:formatCode>
                <c:ptCount val="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1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0.1</c:v>
                </c:pt>
                <c:pt idx="27">
                  <c:v>2</c:v>
                </c:pt>
                <c:pt idx="28">
                  <c:v>0.1</c:v>
                </c:pt>
                <c:pt idx="29">
                  <c:v>0.1</c:v>
                </c:pt>
                <c:pt idx="30">
                  <c:v>0.1</c:v>
                </c:pt>
                <c:pt idx="31">
                  <c:v>3</c:v>
                </c:pt>
                <c:pt idx="32">
                  <c:v>0.1</c:v>
                </c:pt>
                <c:pt idx="33">
                  <c:v>0.1</c:v>
                </c:pt>
                <c:pt idx="34">
                  <c:v>0.1</c:v>
                </c:pt>
                <c:pt idx="35">
                  <c:v>5</c:v>
                </c:pt>
                <c:pt idx="36">
                  <c:v>5</c:v>
                </c:pt>
                <c:pt idx="37">
                  <c:v>0</c:v>
                </c:pt>
                <c:pt idx="38">
                  <c:v>0</c:v>
                </c:pt>
                <c:pt idx="39">
                  <c:v>10</c:v>
                </c:pt>
                <c:pt idx="40">
                  <c:v>6</c:v>
                </c:pt>
                <c:pt idx="41">
                  <c:v>3</c:v>
                </c:pt>
                <c:pt idx="42">
                  <c:v>3</c:v>
                </c:pt>
                <c:pt idx="43">
                  <c:v>0</c:v>
                </c:pt>
                <c:pt idx="44">
                  <c:v>6.5</c:v>
                </c:pt>
                <c:pt idx="45">
                  <c:v>6</c:v>
                </c:pt>
                <c:pt idx="46">
                  <c:v>5</c:v>
                </c:pt>
                <c:pt idx="47">
                  <c:v>3</c:v>
                </c:pt>
                <c:pt idx="48">
                  <c:v>3.5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8442560"/>
        <c:axId val="218443136"/>
      </c:scatterChart>
      <c:valAx>
        <c:axId val="218442560"/>
        <c:scaling>
          <c:orientation val="minMax"/>
          <c:max val="10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18443136"/>
        <c:crosses val="autoZero"/>
        <c:crossBetween val="midCat"/>
        <c:majorUnit val="10"/>
      </c:valAx>
      <c:valAx>
        <c:axId val="218443136"/>
        <c:scaling>
          <c:orientation val="minMax"/>
          <c:max val="10"/>
        </c:scaling>
        <c:delete val="0"/>
        <c:axPos val="l"/>
        <c:majorGridlines>
          <c:spPr>
            <a:ln>
              <a:solidFill>
                <a:schemeClr val="tx1"/>
              </a:solidFill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crossAx val="218442560"/>
        <c:crosses val="autoZero"/>
        <c:crossBetween val="midCat"/>
      </c:valAx>
      <c:spPr>
        <a:ln>
          <a:solidFill>
            <a:srgbClr val="4F81BD"/>
          </a:solidFill>
        </a:ln>
      </c:spPr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3E4E08-B403-4DE8-B059-CC1D2FC16459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4803B37-52D2-4BAF-BE9D-1862E5758C4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453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5604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2797EB-F508-4F94-93F9-0A125AA3B2D0}" type="slidenum">
              <a:rPr lang="el-G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5CB5-000C-4103-AE4C-559125DB3475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1B328-7BB1-4B44-88E8-7F0105CB0F9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617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37779-4FFD-473B-B871-03A3B9D1320E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1D8FA-20DD-4DD5-8597-FFC0331639A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4066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8B1C7-83A0-4FC6-9B72-BAF5B604999C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93586-7AFD-4172-95CE-F557E3943B7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299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BEEFF-E1E6-42E3-B761-1B80152ED8BF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4692F-52A4-49D7-982B-3090874C9AC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709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B4D21-5903-4F6F-8C46-710241857803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E99C2-8D59-4203-B5CB-628B97B810D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8304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C1DD7-BA9B-48C3-868D-0A2129F50426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4C980-7F3B-4DB3-96C8-BBC65E7C782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905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0F790-CD68-4BAB-9A7C-E8BF679D09A0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88CAC-6B7B-4EFE-960C-41A541D0DB9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185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95A64-D986-4938-BF77-1EB18B351C1D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D0924-31C8-4D2F-89CF-9D7327D7FFD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427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BF250-D64E-40FF-867C-4527F5112124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6ED22-8001-4A54-8795-B4D8481BCBB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991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68C91-F143-4545-A9AC-98D63E4D3768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B6738-4D34-4A90-8100-092A79D764E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877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39ECE-5530-4C8A-8A55-F5DCE5579DA6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00492-29A5-495E-A26D-659F9569140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853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356085-CAD8-4B88-B93D-17EB4FA469F4}" type="datetimeFigureOut">
              <a:rPr lang="el-GR"/>
              <a:pPr>
                <a:defRPr/>
              </a:pPr>
              <a:t>30/9/2019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47F176-99E7-446A-9E44-DF3E449FC40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eclass.aspete.gr/courses/PM272/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esideris@aspete.gr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esideris@aspete.gr" TargetMode="Externa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295650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dirty="0" smtClean="0">
                <a:cs typeface="Times New Roman" pitchFamily="18" charset="0"/>
              </a:rPr>
              <a:t> </a:t>
            </a:r>
            <a:r>
              <a:rPr lang="en-US" sz="3000" dirty="0" smtClean="0">
                <a:cs typeface="Times New Roman" pitchFamily="18" charset="0"/>
              </a:rPr>
              <a:t/>
            </a:r>
            <a:br>
              <a:rPr lang="en-US" sz="3000" dirty="0" smtClean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2051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4 - Ορθογώνιο"/>
          <p:cNvSpPr>
            <a:spLocks noChangeArrowheads="1"/>
          </p:cNvSpPr>
          <p:nvPr/>
        </p:nvSpPr>
        <p:spPr bwMode="auto">
          <a:xfrm>
            <a:off x="-34925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2053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Περιμένει ο Καθηγητής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Από τους Φοιτητές του;</a:t>
            </a:r>
            <a:endParaRPr lang="el-GR" altLang="el-GR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4 - Ορθογώνιο"/>
          <p:cNvSpPr>
            <a:spLocks noChangeArrowheads="1"/>
          </p:cNvSpPr>
          <p:nvPr/>
        </p:nvSpPr>
        <p:spPr bwMode="auto">
          <a:xfrm>
            <a:off x="0" y="1196975"/>
            <a:ext cx="9144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Πριν πω τι περιμένω από εσάς, σας επισημαίνω τα εξής:</a:t>
            </a:r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0" y="2565400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Μελετώντας τη Φυσική, θα νιώσετε πολλές φορές μπερδεμένοι και προβληματισμένοι.</a:t>
            </a:r>
          </a:p>
        </p:txBody>
      </p:sp>
      <p:sp>
        <p:nvSpPr>
          <p:cNvPr id="7" name="6 - Ορθογώνιο"/>
          <p:cNvSpPr>
            <a:spLocks noChangeArrowheads="1"/>
          </p:cNvSpPr>
          <p:nvPr/>
        </p:nvSpPr>
        <p:spPr bwMode="auto">
          <a:xfrm>
            <a:off x="0" y="3957638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Μην απογοητεύεστε!!!!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Για τα μπερδέματα και τα προβλήματα θα διαπιστώσετε ότι πάντα θα υπάρχει λύση.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0" y="5694363"/>
            <a:ext cx="9144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Δεν είναι κακό να κάνετε λάθη!!!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Αρκεί να θέλετε να μάθετε από τις εμπειρίες σας.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0" y="2924175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Κανείς δεν γεννήθηκε γνωρίζοντας Φυσική, όπως κανείς δεν γεννήθηκε γνωρίζοντας να παίζει πιάνο ή να βάζει τρίποντα.</a:t>
            </a:r>
          </a:p>
        </p:txBody>
      </p:sp>
      <p:sp>
        <p:nvSpPr>
          <p:cNvPr id="7" name="6 - Ορθογώνιο"/>
          <p:cNvSpPr>
            <a:spLocks noChangeArrowheads="1"/>
          </p:cNvSpPr>
          <p:nvPr/>
        </p:nvSpPr>
        <p:spPr bwMode="auto">
          <a:xfrm>
            <a:off x="0" y="4757738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Η ικανότητα να ξέρει κανείς Φυσική πηγάζει από την άσκηση, την επανάληψη και τη συνεχή προσπάθεια </a:t>
            </a:r>
          </a:p>
        </p:txBody>
      </p:sp>
      <p:sp>
        <p:nvSpPr>
          <p:cNvPr id="11268" name="3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Περιμένει ο Καθηγητής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Από τους Φοιτητές του;</a:t>
            </a:r>
            <a:endParaRPr lang="el-GR" altLang="el-GR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4 - Ορθογώνιο"/>
          <p:cNvSpPr>
            <a:spLocks noChangeArrowheads="1"/>
          </p:cNvSpPr>
          <p:nvPr/>
        </p:nvSpPr>
        <p:spPr bwMode="auto">
          <a:xfrm>
            <a:off x="0" y="1196975"/>
            <a:ext cx="9144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Πριν πω τι περιμένω από εσάς, σας επισημαίνω τα εξής: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3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Περιμένει ο Καθηγητής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Από τους Φοιτητές του;</a:t>
            </a:r>
            <a:endParaRPr lang="el-GR" altLang="el-GR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4 - Ορθογώνιο"/>
          <p:cNvSpPr>
            <a:spLocks noChangeArrowheads="1"/>
          </p:cNvSpPr>
          <p:nvPr/>
        </p:nvSpPr>
        <p:spPr bwMode="auto">
          <a:xfrm>
            <a:off x="0" y="1341438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Όλοι θα θέλατε να γνωρίζετε ποιος είναι ο «καλύτερος» τρόπος για να μελετήσετε τη Φυσική.</a:t>
            </a:r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0" y="25654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(α)  Δεν υπάρχει «καλύτερος» τρόπος.</a:t>
            </a:r>
          </a:p>
        </p:txBody>
      </p:sp>
      <p:sp>
        <p:nvSpPr>
          <p:cNvPr id="7" name="6 - Ορθογώνιο"/>
          <p:cNvSpPr>
            <a:spLocks noChangeArrowheads="1"/>
          </p:cNvSpPr>
          <p:nvPr/>
        </p:nvSpPr>
        <p:spPr bwMode="auto">
          <a:xfrm>
            <a:off x="0" y="3533775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(β)  Πρέπει να ξεχάσετε τις συνήθειες που αποκτήσατε στο Λύκειο 	και ιδιαίτερα στα φροντιστήρια που κάνατε.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0" y="4840288"/>
            <a:ext cx="9144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(γ)  Ο καθηγητής χρησιμοποιεί το χρόνο διδασκαλίας στην τάξη:</a:t>
            </a:r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539750" y="5395913"/>
            <a:ext cx="867568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200" b="1">
                <a:latin typeface="Times New Roman" pitchFamily="18" charset="0"/>
                <a:cs typeface="Times New Roman" pitchFamily="18" charset="0"/>
              </a:rPr>
              <a:t>για να ξεκαθαρίζει απορίες – δυσκολίες των φοιτητών</a:t>
            </a:r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539750" y="5899150"/>
            <a:ext cx="85328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200" b="1">
                <a:latin typeface="Times New Roman" pitchFamily="18" charset="0"/>
                <a:cs typeface="Times New Roman" pitchFamily="18" charset="0"/>
              </a:rPr>
              <a:t>και όχι για να επαναλαμβάνει αυτά που είναι γραμμένα μέσα στο σύγγραμμα που θα προμηθευτείτε για το μάθημα.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3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Περιμένει ο Καθηγητής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Από τους Φοιτητές του;</a:t>
            </a:r>
            <a:endParaRPr lang="el-GR" altLang="el-GR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0" y="13414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Να διαβάζετε ! ! ! ! ! ! ! ! ! ! ! ! ! !</a:t>
            </a:r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0" y="2060575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Να συμμετέχετε ενεργά στο μάθημα!!!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(με απορίες, παρατηρήσεις σχόλια και κριτική).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0" y="321310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Να προσπαθείτε κάθε φορά:</a:t>
            </a:r>
          </a:p>
        </p:txBody>
      </p:sp>
      <p:sp>
        <p:nvSpPr>
          <p:cNvPr id="2" name="Ορθογώνιο 1"/>
          <p:cNvSpPr>
            <a:spLocks noChangeArrowheads="1"/>
          </p:cNvSpPr>
          <p:nvPr/>
        </p:nvSpPr>
        <p:spPr bwMode="auto">
          <a:xfrm>
            <a:off x="34925" y="3894138"/>
            <a:ext cx="91090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να λύνετε τις ασκήσεις που υπάρχουν στο τέλος κάθε κεφαλαίου του βιβλίου.</a:t>
            </a:r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auto">
          <a:xfrm>
            <a:off x="34925" y="4830763"/>
            <a:ext cx="91090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να μελετάτε προσεκτικά τις λυμένες ασκήσεις που είναι αναρτημένες στο ΑΣΠΑΙΤΕ </a:t>
            </a:r>
            <a:r>
              <a:rPr lang="en-US" altLang="el-GR" sz="2400" b="1">
                <a:latin typeface="Times New Roman" pitchFamily="18" charset="0"/>
                <a:cs typeface="Times New Roman" pitchFamily="18" charset="0"/>
              </a:rPr>
              <a:t>e-Class</a:t>
            </a: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auto">
          <a:xfrm>
            <a:off x="34925" y="5767388"/>
            <a:ext cx="91090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να μη διστάζετε να ζητάτε τη βοήθειά μου κάθε φορά που τη χρειάζεστε.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2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3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Περιμένει ο Καθηγητής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Από τους Φοιτητές του;</a:t>
            </a:r>
            <a:endParaRPr lang="el-GR" altLang="el-GR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0" y="2492375"/>
            <a:ext cx="91440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Για να είναι αποδοτική η προσπάθειά σας, πρέπει να διαθέτετε επιπλέον δυο (2) ώρες προσωπικής μελέτης για κάθε μια (1) ώρα διδασκαλία του μαθήματος στην τάξη.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3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Περιμένει ο Καθηγητής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από τους Φοιτητές του;</a:t>
            </a:r>
            <a:endParaRPr lang="el-GR" altLang="el-GR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0" y="2698750"/>
            <a:ext cx="9144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Ωριμότητα</a:t>
            </a:r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0" y="34290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Υπευθυνότητα</a:t>
            </a:r>
          </a:p>
        </p:txBody>
      </p:sp>
      <p:sp>
        <p:nvSpPr>
          <p:cNvPr id="7" name="6 - Ορθογώνιο"/>
          <p:cNvSpPr>
            <a:spLocks noChangeArrowheads="1"/>
          </p:cNvSpPr>
          <p:nvPr/>
        </p:nvSpPr>
        <p:spPr bwMode="auto">
          <a:xfrm>
            <a:off x="0" y="4860925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Συνεργασιμότητα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0" y="41402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Ειλικρίνεια</a:t>
            </a:r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0" y="558958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Συνέπεια</a:t>
            </a:r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34925" y="1268413"/>
            <a:ext cx="9144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Προσπάθεια</a:t>
            </a:r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0" y="1979613"/>
            <a:ext cx="9144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Αυτοπεποίθηση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3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Περιμένουν οι Φοιτητές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Από τον Καθηγητής τους;</a:t>
            </a:r>
            <a:endParaRPr lang="el-GR" altLang="el-GR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34925" y="2349500"/>
            <a:ext cx="9109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Περιμένω την απάντησή σας…..</a:t>
            </a:r>
          </a:p>
        </p:txBody>
      </p:sp>
      <p:sp>
        <p:nvSpPr>
          <p:cNvPr id="4" name="4 - Ορθογώνιο"/>
          <p:cNvSpPr>
            <a:spLocks noChangeArrowheads="1"/>
          </p:cNvSpPr>
          <p:nvPr/>
        </p:nvSpPr>
        <p:spPr bwMode="auto">
          <a:xfrm>
            <a:off x="14288" y="3492500"/>
            <a:ext cx="9109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….. μπορείτε να μου τη στείλετε και με </a:t>
            </a:r>
            <a:r>
              <a:rPr lang="en-US" altLang="el-GR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email</a:t>
            </a:r>
            <a:endParaRPr lang="el-GR" altLang="el-GR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4 - Ορθογώνιο"/>
          <p:cNvSpPr>
            <a:spLocks noChangeArrowheads="1"/>
          </p:cNvSpPr>
          <p:nvPr/>
        </p:nvSpPr>
        <p:spPr bwMode="auto">
          <a:xfrm>
            <a:off x="34925" y="188913"/>
            <a:ext cx="9109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μπορώ εγώ ο καθηγητής να κάνω για σας:</a:t>
            </a:r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0" y="278130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Να είμαι συνεπής με το μάθημά μου</a:t>
            </a:r>
          </a:p>
        </p:txBody>
      </p:sp>
      <p:sp>
        <p:nvSpPr>
          <p:cNvPr id="7" name="6 - Ορθογώνιο"/>
          <p:cNvSpPr>
            <a:spLocks noChangeArrowheads="1"/>
          </p:cNvSpPr>
          <p:nvPr/>
        </p:nvSpPr>
        <p:spPr bwMode="auto">
          <a:xfrm>
            <a:off x="0" y="4059238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Να είμαι συνεργάσιμος και ειλικρινής με τους φοιτητές μου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0" y="5516563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Να είμαι διαθέσιμος κάθε φορά που με χρειάζονται οι φοιτητές μου.</a:t>
            </a:r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36513" y="1268413"/>
            <a:ext cx="91074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Να σας προσφέρω ένα πλούσιο εκπαιδευτικό υλικό στο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800" b="1">
                <a:latin typeface="Times New Roman" pitchFamily="18" charset="0"/>
                <a:cs typeface="Times New Roman" pitchFamily="18" charset="0"/>
                <a:hlinkClick r:id="rId2"/>
              </a:rPr>
              <a:t>e</a:t>
            </a:r>
            <a:r>
              <a:rPr lang="el-GR" altLang="el-GR" sz="2800" b="1">
                <a:latin typeface="Times New Roman" pitchFamily="18" charset="0"/>
                <a:cs typeface="Times New Roman" pitchFamily="18" charset="0"/>
                <a:hlinkClick r:id="rId2"/>
              </a:rPr>
              <a:t>-</a:t>
            </a:r>
            <a:r>
              <a:rPr lang="en-US" altLang="el-GR" sz="2800" b="1">
                <a:latin typeface="Times New Roman" pitchFamily="18" charset="0"/>
                <a:cs typeface="Times New Roman" pitchFamily="18" charset="0"/>
                <a:hlinkClick r:id="rId2"/>
              </a:rPr>
              <a:t>Class</a:t>
            </a:r>
            <a:endParaRPr lang="el-GR" altLang="el-GR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9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Ως Καθηγητής του Μαθήματος Φυσικής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σας Προτείνω:</a:t>
            </a:r>
            <a:endParaRPr lang="el-GR" altLang="el-GR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 - Ορθογώνιο"/>
          <p:cNvSpPr>
            <a:spLocks noChangeArrowheads="1"/>
          </p:cNvSpPr>
          <p:nvPr/>
        </p:nvSpPr>
        <p:spPr bwMode="auto">
          <a:xfrm>
            <a:off x="0" y="1340768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latin typeface="Times New Roman" pitchFamily="18" charset="0"/>
                <a:cs typeface="Times New Roman" pitchFamily="18" charset="0"/>
              </a:rPr>
              <a:t>Να εγγραφείτε στην πλατφόρμα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latin typeface="Times New Roman" pitchFamily="18" charset="0"/>
                <a:cs typeface="Times New Roman" pitchFamily="18" charset="0"/>
              </a:rPr>
              <a:t>ΑΣΠΑΙΤΕ </a:t>
            </a:r>
            <a:r>
              <a:rPr lang="en-US" altLang="el-GR" b="1" dirty="0" smtClean="0">
                <a:latin typeface="Times New Roman" pitchFamily="18" charset="0"/>
                <a:cs typeface="Times New Roman" pitchFamily="18" charset="0"/>
              </a:rPr>
              <a:t>e-Class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 smtClean="0">
                <a:latin typeface="Times New Roman" pitchFamily="18" charset="0"/>
                <a:cs typeface="Times New Roman" pitchFamily="18" charset="0"/>
              </a:rPr>
              <a:t>Χρησιμοποιώντας το Ακαδημαϊκό </a:t>
            </a:r>
            <a:r>
              <a:rPr lang="en-US" altLang="el-GR" b="1" dirty="0" smtClean="0">
                <a:latin typeface="Times New Roman" pitchFamily="18" charset="0"/>
                <a:cs typeface="Times New Roman" pitchFamily="18" charset="0"/>
              </a:rPr>
              <a:t>email</a:t>
            </a:r>
            <a:endParaRPr lang="el-GR" alt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5 - Ορθογώνιο"/>
          <p:cNvSpPr>
            <a:spLocks noChangeArrowheads="1"/>
          </p:cNvSpPr>
          <p:nvPr/>
        </p:nvSpPr>
        <p:spPr bwMode="auto">
          <a:xfrm>
            <a:off x="11113" y="3792538"/>
            <a:ext cx="91440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Όλες οι ανακοινώσεις του μαθήματος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Εισαγωγή στη Μηχανική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θα αναρτώνται στην πλατφόρμα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ΑΣΠΑΙΤΕ </a:t>
            </a:r>
            <a:r>
              <a:rPr lang="en-US" altLang="el-GR" b="1">
                <a:latin typeface="Times New Roman" pitchFamily="18" charset="0"/>
                <a:cs typeface="Times New Roman" pitchFamily="18" charset="0"/>
              </a:rPr>
              <a:t>e-Class</a:t>
            </a:r>
            <a:endParaRPr lang="el-GR" altLang="el-GR" b="1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  <a:cs typeface="Times New Roman" pitchFamily="18" charset="0"/>
              </a:rPr>
              <a:t>και θα τις λαμβάνετε με </a:t>
            </a:r>
            <a:r>
              <a:rPr lang="en-US" altLang="el-GR" b="1">
                <a:latin typeface="Times New Roman" pitchFamily="18" charset="0"/>
                <a:cs typeface="Times New Roman" pitchFamily="18" charset="0"/>
              </a:rPr>
              <a:t>email</a:t>
            </a:r>
            <a:endParaRPr lang="el-GR" altLang="el-GR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auto">
          <a:xfrm>
            <a:off x="0" y="1268413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latin typeface="Times New Roman" pitchFamily="18" charset="0"/>
                <a:cs typeface="Times New Roman" pitchFamily="18" charset="0"/>
              </a:rPr>
              <a:t>Να μου στέλνετε οτιδήποτε έχει σχέση με </a:t>
            </a:r>
            <a:r>
              <a:rPr lang="el-GR" altLang="el-GR" sz="2400" b="1" dirty="0" smtClean="0">
                <a:latin typeface="Times New Roman" pitchFamily="18" charset="0"/>
                <a:cs typeface="Times New Roman" pitchFamily="18" charset="0"/>
              </a:rPr>
              <a:t>τα μαθήματα Φυσικής </a:t>
            </a:r>
            <a:r>
              <a:rPr lang="el-GR" altLang="el-GR" sz="2400" b="1" dirty="0">
                <a:latin typeface="Times New Roman" pitchFamily="18" charset="0"/>
                <a:cs typeface="Times New Roman" pitchFamily="18" charset="0"/>
              </a:rPr>
              <a:t>(απορίες, σχόλια, κριτική κλπ.)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latin typeface="Times New Roman" pitchFamily="18" charset="0"/>
                <a:cs typeface="Times New Roman" pitchFamily="18" charset="0"/>
              </a:rPr>
              <a:t>καθώς και προβληματισμούς επί παντός Ακαδημαϊκού θέματος.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0" y="2708275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Να απευθύνεστε σε μένα 24 ώρες το 24ωρο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επί 365 μέρες το χρόνο,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  <a:cs typeface="Times New Roman" pitchFamily="18" charset="0"/>
              </a:rPr>
              <a:t>ως φοιτητές αλλά και ως μελλοντικοί επαγγελματίες.</a:t>
            </a:r>
          </a:p>
        </p:txBody>
      </p:sp>
      <p:sp>
        <p:nvSpPr>
          <p:cNvPr id="19460" name="9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Ως Καθηγητής του Μαθήματος Φυσικής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σας Παρέχω τη Δυνατότητα:</a:t>
            </a:r>
            <a:endParaRPr lang="el-GR" altLang="el-GR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5 - Ορθογώνιο"/>
          <p:cNvSpPr>
            <a:spLocks noChangeArrowheads="1"/>
          </p:cNvSpPr>
          <p:nvPr/>
        </p:nvSpPr>
        <p:spPr bwMode="auto">
          <a:xfrm>
            <a:off x="0" y="5745163"/>
            <a:ext cx="91440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en-US" altLang="el-GR" sz="2800" b="1" dirty="0">
                <a:latin typeface="Times New Roman" pitchFamily="18" charset="0"/>
                <a:cs typeface="Times New Roman" pitchFamily="18" charset="0"/>
              </a:rPr>
              <a:t>email </a:t>
            </a:r>
            <a:r>
              <a:rPr lang="el-GR" altLang="el-GR" sz="2800" b="1" dirty="0">
                <a:latin typeface="Times New Roman" pitchFamily="18" charset="0"/>
                <a:cs typeface="Times New Roman" pitchFamily="18" charset="0"/>
              </a:rPr>
              <a:t>μου είναι: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4000" b="1" u="sng" dirty="0" err="1">
                <a:latin typeface="Times New Roman" pitchFamily="18" charset="0"/>
                <a:cs typeface="Times New Roman" pitchFamily="18" charset="0"/>
                <a:hlinkClick r:id="rId2"/>
              </a:rPr>
              <a:t>esideris</a:t>
            </a:r>
            <a:r>
              <a:rPr lang="el-GR" altLang="el-GR" sz="4000" b="1" u="sng" dirty="0">
                <a:latin typeface="Times New Roman" pitchFamily="18" charset="0"/>
                <a:cs typeface="Times New Roman" pitchFamily="18" charset="0"/>
                <a:hlinkClick r:id="rId2"/>
              </a:rPr>
              <a:t>@</a:t>
            </a:r>
            <a:r>
              <a:rPr lang="en-US" altLang="el-GR" sz="4000" b="1" u="sng" dirty="0" err="1">
                <a:latin typeface="Times New Roman" pitchFamily="18" charset="0"/>
                <a:cs typeface="Times New Roman" pitchFamily="18" charset="0"/>
                <a:hlinkClick r:id="rId2"/>
              </a:rPr>
              <a:t>aspete</a:t>
            </a:r>
            <a:r>
              <a:rPr lang="el-GR" altLang="el-GR" sz="4000" b="1" u="sng" dirty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altLang="el-GR" sz="4000" b="1" u="sng" dirty="0">
                <a:latin typeface="Times New Roman" pitchFamily="18" charset="0"/>
                <a:cs typeface="Times New Roman" pitchFamily="18" charset="0"/>
                <a:hlinkClick r:id="rId2"/>
              </a:rPr>
              <a:t>gr</a:t>
            </a:r>
            <a:endParaRPr lang="el-GR" alt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7 - Ορθογώνιο"/>
          <p:cNvSpPr>
            <a:spLocks noChangeArrowheads="1"/>
          </p:cNvSpPr>
          <p:nvPr/>
        </p:nvSpPr>
        <p:spPr bwMode="auto">
          <a:xfrm>
            <a:off x="34925" y="4173538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latin typeface="Times New Roman" pitchFamily="18" charset="0"/>
                <a:cs typeface="Times New Roman" pitchFamily="18" charset="0"/>
              </a:rPr>
              <a:t>Στο γραφείο μου, κατά προτίμηση: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latin typeface="Times New Roman" pitchFamily="18" charset="0"/>
                <a:cs typeface="Times New Roman" pitchFamily="18" charset="0"/>
              </a:rPr>
              <a:t>Δευτέρα 11:00 – 13:00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latin typeface="Times New Roman" pitchFamily="18" charset="0"/>
                <a:cs typeface="Times New Roman" pitchFamily="18" charset="0"/>
              </a:rPr>
              <a:t>Και οποιαδήποτε </a:t>
            </a:r>
            <a:r>
              <a:rPr lang="el-GR" altLang="el-GR" sz="2400" b="1" dirty="0" smtClean="0">
                <a:latin typeface="Times New Roman" pitchFamily="18" charset="0"/>
                <a:cs typeface="Times New Roman" pitchFamily="18" charset="0"/>
              </a:rPr>
              <a:t>άλλη</a:t>
            </a:r>
            <a:r>
              <a:rPr lang="en-US" altLang="el-G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el-GR" sz="2400" b="1" dirty="0" smtClean="0">
                <a:latin typeface="Times New Roman" pitchFamily="18" charset="0"/>
                <a:cs typeface="Times New Roman" pitchFamily="18" charset="0"/>
              </a:rPr>
              <a:t>ημέρα και </a:t>
            </a:r>
            <a:r>
              <a:rPr lang="el-GR" altLang="el-GR" sz="2400" b="1" dirty="0">
                <a:latin typeface="Times New Roman" pitchFamily="18" charset="0"/>
                <a:cs typeface="Times New Roman" pitchFamily="18" charset="0"/>
              </a:rPr>
              <a:t>ώρα κατόπιν συνεννόησης.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3 - TextBox"/>
          <p:cNvSpPr txBox="1">
            <a:spLocks noChangeArrowheads="1"/>
          </p:cNvSpPr>
          <p:nvPr/>
        </p:nvSpPr>
        <p:spPr bwMode="auto">
          <a:xfrm>
            <a:off x="468313" y="549275"/>
            <a:ext cx="8207375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ΜΑΘΗΜΑ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6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ΕΙΣΑΓΩΓΗ ΣΤΗ ΜΗΧΑΝΙΚΗ</a:t>
            </a:r>
            <a:endParaRPr lang="el-GR" altLang="el-GR" sz="6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5 - TextBox"/>
          <p:cNvSpPr txBox="1">
            <a:spLocks noChangeArrowheads="1"/>
          </p:cNvSpPr>
          <p:nvPr/>
        </p:nvSpPr>
        <p:spPr bwMode="auto">
          <a:xfrm>
            <a:off x="250825" y="4738688"/>
            <a:ext cx="88931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lang="el-GR" altLang="el-GR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ΔΙΔΑΣΚΩΝ</a:t>
            </a:r>
          </a:p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endParaRPr lang="el-GR" altLang="el-G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lang="el-GR" altLang="el-GR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Καθηγητής Σιδερής Ευστάθιος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- Ορθογώνιο"/>
          <p:cNvSpPr>
            <a:spLocks noChangeArrowheads="1"/>
          </p:cNvSpPr>
          <p:nvPr/>
        </p:nvSpPr>
        <p:spPr bwMode="auto">
          <a:xfrm>
            <a:off x="0" y="3501008"/>
            <a:ext cx="91440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latin typeface="Times New Roman" pitchFamily="18" charset="0"/>
                <a:cs typeface="Times New Roman" pitchFamily="18" charset="0"/>
              </a:rPr>
              <a:t>Το</a:t>
            </a:r>
            <a:r>
              <a:rPr lang="en-US" altLang="el-G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el-GR" sz="2800" b="1" dirty="0" smtClean="0">
                <a:latin typeface="Times New Roman" pitchFamily="18" charset="0"/>
                <a:cs typeface="Times New Roman" pitchFamily="18" charset="0"/>
              </a:rPr>
              <a:t>δικό μου Ακαδημαϊκό </a:t>
            </a:r>
            <a:r>
              <a:rPr lang="en-US" altLang="el-GR" sz="2800" b="1" dirty="0">
                <a:latin typeface="Times New Roman" pitchFamily="18" charset="0"/>
                <a:cs typeface="Times New Roman" pitchFamily="18" charset="0"/>
              </a:rPr>
              <a:t>email </a:t>
            </a:r>
            <a:r>
              <a:rPr lang="el-GR" altLang="el-GR" sz="2800" b="1" dirty="0" smtClean="0">
                <a:latin typeface="Times New Roman" pitchFamily="18" charset="0"/>
                <a:cs typeface="Times New Roman" pitchFamily="18" charset="0"/>
              </a:rPr>
              <a:t>είναι</a:t>
            </a:r>
            <a:r>
              <a:rPr lang="el-GR" altLang="el-GR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4000" b="1" u="sng" dirty="0" err="1">
                <a:latin typeface="Times New Roman" pitchFamily="18" charset="0"/>
                <a:cs typeface="Times New Roman" pitchFamily="18" charset="0"/>
                <a:hlinkClick r:id="rId2"/>
              </a:rPr>
              <a:t>esideris</a:t>
            </a:r>
            <a:r>
              <a:rPr lang="el-GR" altLang="el-GR" sz="4000" b="1" u="sng" dirty="0">
                <a:latin typeface="Times New Roman" pitchFamily="18" charset="0"/>
                <a:cs typeface="Times New Roman" pitchFamily="18" charset="0"/>
                <a:hlinkClick r:id="rId2"/>
              </a:rPr>
              <a:t>@</a:t>
            </a:r>
            <a:r>
              <a:rPr lang="en-US" altLang="el-GR" sz="4000" b="1" u="sng" dirty="0" err="1">
                <a:latin typeface="Times New Roman" pitchFamily="18" charset="0"/>
                <a:cs typeface="Times New Roman" pitchFamily="18" charset="0"/>
                <a:hlinkClick r:id="rId2"/>
              </a:rPr>
              <a:t>aspete</a:t>
            </a:r>
            <a:r>
              <a:rPr lang="el-GR" altLang="el-GR" sz="4000" b="1" u="sng" dirty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altLang="el-GR" sz="4000" b="1" u="sng" dirty="0">
                <a:latin typeface="Times New Roman" pitchFamily="18" charset="0"/>
                <a:cs typeface="Times New Roman" pitchFamily="18" charset="0"/>
                <a:hlinkClick r:id="rId2"/>
              </a:rPr>
              <a:t>gr</a:t>
            </a:r>
            <a:endParaRPr lang="el-GR" alt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9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ΤΡΟΠΟΣ ΑΜΕΣΗΣ ΕΠΙΚΟΙΝΩΝΙΑΣ:</a:t>
            </a:r>
            <a:endParaRPr lang="el-GR" altLang="el-GR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9 - Ορθογώνιο"/>
          <p:cNvSpPr>
            <a:spLocks noChangeArrowheads="1"/>
          </p:cNvSpPr>
          <p:nvPr/>
        </p:nvSpPr>
        <p:spPr bwMode="auto">
          <a:xfrm>
            <a:off x="0" y="1628800"/>
            <a:ext cx="907256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 smtClean="0">
                <a:latin typeface="Times New Roman" pitchFamily="18" charset="0"/>
                <a:cs typeface="Times New Roman" pitchFamily="18" charset="0"/>
              </a:rPr>
              <a:t>Για την άμεση επικοινωνία μας θα ΠΡΕΠΕΙ να </a:t>
            </a:r>
            <a:r>
              <a:rPr lang="el-GR" altLang="el-GR" b="1" smtClean="0">
                <a:latin typeface="Times New Roman" pitchFamily="18" charset="0"/>
                <a:cs typeface="Times New Roman" pitchFamily="18" charset="0"/>
              </a:rPr>
              <a:t>χρησιμοποιείτε το </a:t>
            </a:r>
            <a:r>
              <a:rPr lang="el-GR" altLang="el-GR" b="1" dirty="0" smtClean="0">
                <a:latin typeface="Times New Roman" pitchFamily="18" charset="0"/>
                <a:cs typeface="Times New Roman" pitchFamily="18" charset="0"/>
              </a:rPr>
              <a:t>Ακαδημαϊκό σας </a:t>
            </a:r>
            <a:r>
              <a:rPr lang="en-US" altLang="el-GR" b="1" dirty="0" smtClean="0">
                <a:latin typeface="Times New Roman" pitchFamily="18" charset="0"/>
                <a:cs typeface="Times New Roman" pitchFamily="18" charset="0"/>
              </a:rPr>
              <a:t>email</a:t>
            </a:r>
            <a:endParaRPr lang="el-GR" alt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19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5 - TextBox"/>
          <p:cNvSpPr txBox="1">
            <a:spLocks noChangeArrowheads="1"/>
          </p:cNvSpPr>
          <p:nvPr/>
        </p:nvSpPr>
        <p:spPr bwMode="auto">
          <a:xfrm>
            <a:off x="611188" y="44450"/>
            <a:ext cx="784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ΠΟΥ ΕΙΝΑΙ ΤΟ ΓΡΑΦΕΙΟ ΤΟΥ ΔΙΔΑΣΚΟΝΤΑ</a:t>
            </a:r>
          </a:p>
        </p:txBody>
      </p:sp>
      <p:grpSp>
        <p:nvGrpSpPr>
          <p:cNvPr id="20483" name="Ομάδα 5"/>
          <p:cNvGrpSpPr>
            <a:grpSpLocks/>
          </p:cNvGrpSpPr>
          <p:nvPr/>
        </p:nvGrpSpPr>
        <p:grpSpPr bwMode="auto">
          <a:xfrm>
            <a:off x="177800" y="765175"/>
            <a:ext cx="8934450" cy="5635625"/>
            <a:chOff x="177772" y="765175"/>
            <a:chExt cx="8933514" cy="5635625"/>
          </a:xfrm>
        </p:grpSpPr>
        <p:sp>
          <p:nvSpPr>
            <p:cNvPr id="20485" name="22 - TextBox"/>
            <p:cNvSpPr txBox="1">
              <a:spLocks noChangeArrowheads="1"/>
            </p:cNvSpPr>
            <p:nvPr/>
          </p:nvSpPr>
          <p:spPr bwMode="auto">
            <a:xfrm>
              <a:off x="5435947" y="6092825"/>
              <a:ext cx="15843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400" b="1">
                  <a:latin typeface="Times New Roman" pitchFamily="18" charset="0"/>
                  <a:cs typeface="Times New Roman" pitchFamily="18" charset="0"/>
                </a:rPr>
                <a:t>Κεντρική Είσοδος</a:t>
              </a:r>
            </a:p>
          </p:txBody>
        </p:sp>
        <p:sp>
          <p:nvSpPr>
            <p:cNvPr id="20486" name="47 - TextBox"/>
            <p:cNvSpPr txBox="1">
              <a:spLocks noChangeArrowheads="1"/>
            </p:cNvSpPr>
            <p:nvPr/>
          </p:nvSpPr>
          <p:spPr bwMode="auto">
            <a:xfrm>
              <a:off x="177772" y="5038725"/>
              <a:ext cx="8636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400" b="1">
                  <a:latin typeface="Times New Roman" pitchFamily="18" charset="0"/>
                  <a:cs typeface="Times New Roman" pitchFamily="18" charset="0"/>
                </a:rPr>
                <a:t>Γραφείο Σιδερή</a:t>
              </a:r>
            </a:p>
          </p:txBody>
        </p:sp>
        <p:grpSp>
          <p:nvGrpSpPr>
            <p:cNvPr id="20487" name="Ομάδα 3"/>
            <p:cNvGrpSpPr>
              <a:grpSpLocks/>
            </p:cNvGrpSpPr>
            <p:nvPr/>
          </p:nvGrpSpPr>
          <p:grpSpPr bwMode="auto">
            <a:xfrm>
              <a:off x="647623" y="765175"/>
              <a:ext cx="8463663" cy="5327650"/>
              <a:chOff x="647623" y="765175"/>
              <a:chExt cx="8463663" cy="5327650"/>
            </a:xfrm>
          </p:grpSpPr>
          <p:sp>
            <p:nvSpPr>
              <p:cNvPr id="20488" name="TextBox 2"/>
              <p:cNvSpPr txBox="1">
                <a:spLocks noChangeArrowheads="1"/>
              </p:cNvSpPr>
              <p:nvPr/>
            </p:nvSpPr>
            <p:spPr bwMode="auto">
              <a:xfrm rot="16200000">
                <a:off x="3994529" y="1595438"/>
                <a:ext cx="1855787" cy="738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1400" b="1" dirty="0">
                    <a:latin typeface="Times New Roman" pitchFamily="18" charset="0"/>
                    <a:cs typeface="Times New Roman" pitchFamily="18" charset="0"/>
                  </a:rPr>
                  <a:t>Αίθουσα Διδασκαλίας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1400" b="1" dirty="0">
                    <a:latin typeface="Times New Roman" pitchFamily="18" charset="0"/>
                    <a:cs typeface="Times New Roman" pitchFamily="18" charset="0"/>
                  </a:rPr>
                  <a:t>Ηλεκτρολόγων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1400" b="1" dirty="0">
                    <a:latin typeface="Times New Roman" pitchFamily="18" charset="0"/>
                    <a:cs typeface="Times New Roman" pitchFamily="18" charset="0"/>
                  </a:rPr>
                  <a:t>Ηλεκτρονικών</a:t>
                </a:r>
              </a:p>
            </p:txBody>
          </p:sp>
          <p:grpSp>
            <p:nvGrpSpPr>
              <p:cNvPr id="20489" name="Ομάδα 2"/>
              <p:cNvGrpSpPr>
                <a:grpSpLocks/>
              </p:cNvGrpSpPr>
              <p:nvPr/>
            </p:nvGrpSpPr>
            <p:grpSpPr bwMode="auto">
              <a:xfrm>
                <a:off x="647623" y="765175"/>
                <a:ext cx="7955716" cy="5327650"/>
                <a:chOff x="647623" y="765175"/>
                <a:chExt cx="7955716" cy="5327650"/>
              </a:xfrm>
            </p:grpSpPr>
            <p:grpSp>
              <p:nvGrpSpPr>
                <p:cNvPr id="20491" name="46 - Ομάδα"/>
                <p:cNvGrpSpPr>
                  <a:grpSpLocks/>
                </p:cNvGrpSpPr>
                <p:nvPr/>
              </p:nvGrpSpPr>
              <p:grpSpPr bwMode="auto">
                <a:xfrm>
                  <a:off x="647623" y="765175"/>
                  <a:ext cx="7955716" cy="5327650"/>
                  <a:chOff x="647322" y="764630"/>
                  <a:chExt cx="7956225" cy="5328666"/>
                </a:xfrm>
              </p:grpSpPr>
              <p:sp>
                <p:nvSpPr>
                  <p:cNvPr id="37" name="6 - Ορθογώνιο"/>
                  <p:cNvSpPr/>
                  <p:nvPr/>
                </p:nvSpPr>
                <p:spPr>
                  <a:xfrm>
                    <a:off x="2411310" y="4365767"/>
                    <a:ext cx="3311390" cy="16560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8" name="7 - Ορθογώνιο"/>
                  <p:cNvSpPr/>
                  <p:nvPr/>
                </p:nvSpPr>
                <p:spPr>
                  <a:xfrm>
                    <a:off x="6733548" y="4365767"/>
                    <a:ext cx="1869999" cy="16560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9" name="8 - Ορθογώνιο"/>
                  <p:cNvSpPr/>
                  <p:nvPr/>
                </p:nvSpPr>
                <p:spPr>
                  <a:xfrm>
                    <a:off x="7020875" y="2852591"/>
                    <a:ext cx="1582672" cy="647824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40" name="9 - Ορθογώνιο"/>
                  <p:cNvSpPr/>
                  <p:nvPr/>
                </p:nvSpPr>
                <p:spPr>
                  <a:xfrm>
                    <a:off x="2410963" y="2852591"/>
                    <a:ext cx="4032085" cy="647824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cxnSp>
                <p:nvCxnSpPr>
                  <p:cNvPr id="41" name="11 - Ευθύγραμμο βέλος σύνδεσης"/>
                  <p:cNvCxnSpPr/>
                  <p:nvPr/>
                </p:nvCxnSpPr>
                <p:spPr>
                  <a:xfrm flipV="1">
                    <a:off x="6155722" y="5445472"/>
                    <a:ext cx="0" cy="647824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13 - Ευθεία γραμμή σύνδεσης"/>
                  <p:cNvCxnSpPr/>
                  <p:nvPr/>
                </p:nvCxnSpPr>
                <p:spPr>
                  <a:xfrm>
                    <a:off x="8603547" y="3500415"/>
                    <a:ext cx="0" cy="865352"/>
                  </a:xfrm>
                  <a:prstGeom prst="line">
                    <a:avLst/>
                  </a:prstGeom>
                  <a:ln w="28575">
                    <a:solidFill>
                      <a:schemeClr val="tx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" name="17 - Ελεύθερη σχεδίαση"/>
                  <p:cNvSpPr/>
                  <p:nvPr/>
                </p:nvSpPr>
                <p:spPr>
                  <a:xfrm flipH="1">
                    <a:off x="647322" y="3932297"/>
                    <a:ext cx="5500463" cy="1368686"/>
                  </a:xfrm>
                  <a:custGeom>
                    <a:avLst/>
                    <a:gdLst>
                      <a:gd name="connsiteX0" fmla="*/ 0 w 3448280"/>
                      <a:gd name="connsiteY0" fmla="*/ 1311008 h 1311008"/>
                      <a:gd name="connsiteX1" fmla="*/ 11017 w 3448280"/>
                      <a:gd name="connsiteY1" fmla="*/ 0 h 1311008"/>
                      <a:gd name="connsiteX2" fmla="*/ 3448280 w 3448280"/>
                      <a:gd name="connsiteY2" fmla="*/ 0 h 1311008"/>
                      <a:gd name="connsiteX3" fmla="*/ 3448280 w 3448280"/>
                      <a:gd name="connsiteY3" fmla="*/ 0 h 1311008"/>
                      <a:gd name="connsiteX4" fmla="*/ 3448280 w 3448280"/>
                      <a:gd name="connsiteY4" fmla="*/ 0 h 1311008"/>
                      <a:gd name="connsiteX0" fmla="*/ 0 w 3449873"/>
                      <a:gd name="connsiteY0" fmla="*/ 1271985 h 1271985"/>
                      <a:gd name="connsiteX1" fmla="*/ 12610 w 3449873"/>
                      <a:gd name="connsiteY1" fmla="*/ 0 h 1271985"/>
                      <a:gd name="connsiteX2" fmla="*/ 3449873 w 3449873"/>
                      <a:gd name="connsiteY2" fmla="*/ 0 h 1271985"/>
                      <a:gd name="connsiteX3" fmla="*/ 3449873 w 3449873"/>
                      <a:gd name="connsiteY3" fmla="*/ 0 h 1271985"/>
                      <a:gd name="connsiteX4" fmla="*/ 3449873 w 3449873"/>
                      <a:gd name="connsiteY4" fmla="*/ 0 h 12719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449873" h="1271985">
                        <a:moveTo>
                          <a:pt x="0" y="1271985"/>
                        </a:moveTo>
                        <a:cubicBezTo>
                          <a:pt x="3672" y="834982"/>
                          <a:pt x="8938" y="437003"/>
                          <a:pt x="12610" y="0"/>
                        </a:cubicBezTo>
                        <a:lnTo>
                          <a:pt x="3449873" y="0"/>
                        </a:lnTo>
                        <a:lnTo>
                          <a:pt x="3449873" y="0"/>
                        </a:lnTo>
                        <a:lnTo>
                          <a:pt x="3449873" y="0"/>
                        </a:lnTo>
                      </a:path>
                    </a:pathLst>
                  </a:custGeom>
                  <a:ln w="19050">
                    <a:prstDash val="dash"/>
                    <a:headEnd type="none" w="med" len="med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cxnSp>
                <p:nvCxnSpPr>
                  <p:cNvPr id="44" name="20 - Ευθύγραμμο βέλος σύνδεσης"/>
                  <p:cNvCxnSpPr/>
                  <p:nvPr/>
                </p:nvCxnSpPr>
                <p:spPr>
                  <a:xfrm flipV="1">
                    <a:off x="6658939" y="2709689"/>
                    <a:ext cx="0" cy="719274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502" name="21 - TextBox"/>
                  <p:cNvSpPr txBox="1">
                    <a:spLocks noChangeArrowheads="1"/>
                  </p:cNvSpPr>
                  <p:nvPr/>
                </p:nvSpPr>
                <p:spPr bwMode="auto">
                  <a:xfrm rot="-5400000">
                    <a:off x="5448524" y="1475205"/>
                    <a:ext cx="1944337" cy="5231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l-GR" altLang="el-GR" sz="1400" b="1">
                        <a:latin typeface="Times New Roman" pitchFamily="18" charset="0"/>
                        <a:cs typeface="Times New Roman" pitchFamily="18" charset="0"/>
                      </a:rPr>
                      <a:t>Προς Αίθουσες Διδασκαλίας</a:t>
                    </a:r>
                  </a:p>
                </p:txBody>
              </p:sp>
              <p:cxnSp>
                <p:nvCxnSpPr>
                  <p:cNvPr id="46" name="23 - Ευθύγραμμο βέλος σύνδεσης"/>
                  <p:cNvCxnSpPr/>
                  <p:nvPr/>
                </p:nvCxnSpPr>
                <p:spPr>
                  <a:xfrm rot="16200000" flipH="1">
                    <a:off x="323410" y="4329248"/>
                    <a:ext cx="647824" cy="0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5" name="Ορθογώνιο 34"/>
                <p:cNvSpPr/>
                <p:nvPr/>
              </p:nvSpPr>
              <p:spPr>
                <a:xfrm>
                  <a:off x="4284204" y="1052513"/>
                  <a:ext cx="1295313" cy="1800225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l-GR"/>
                </a:p>
              </p:txBody>
            </p:sp>
            <p:cxnSp>
              <p:nvCxnSpPr>
                <p:cNvPr id="36" name="Ευθεία γραμμή σύνδεσης 35"/>
                <p:cNvCxnSpPr/>
                <p:nvPr/>
              </p:nvCxnSpPr>
              <p:spPr>
                <a:xfrm flipV="1">
                  <a:off x="7595383" y="1125538"/>
                  <a:ext cx="0" cy="17272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490" name="21 - TextBox"/>
              <p:cNvSpPr txBox="1">
                <a:spLocks noChangeArrowheads="1"/>
              </p:cNvSpPr>
              <p:nvPr/>
            </p:nvSpPr>
            <p:spPr bwMode="auto">
              <a:xfrm>
                <a:off x="7523786" y="1681163"/>
                <a:ext cx="1587500" cy="307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1400" b="1">
                    <a:latin typeface="Times New Roman" pitchFamily="18" charset="0"/>
                    <a:cs typeface="Times New Roman" pitchFamily="18" charset="0"/>
                  </a:rPr>
                  <a:t>Αίθριος Χώρος</a:t>
                </a:r>
              </a:p>
            </p:txBody>
          </p:sp>
        </p:grpSp>
      </p:grpSp>
      <p:sp>
        <p:nvSpPr>
          <p:cNvPr id="47" name="7 - Ορθογώνιο"/>
          <p:cNvSpPr/>
          <p:nvPr/>
        </p:nvSpPr>
        <p:spPr bwMode="auto">
          <a:xfrm>
            <a:off x="179388" y="4797425"/>
            <a:ext cx="862012" cy="16557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>
            <a:spLocks noChangeArrowheads="1"/>
          </p:cNvSpPr>
          <p:nvPr/>
        </p:nvSpPr>
        <p:spPr bwMode="auto">
          <a:xfrm>
            <a:off x="107950" y="1628800"/>
            <a:ext cx="89281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latin typeface="Times New Roman" pitchFamily="18" charset="0"/>
                <a:cs typeface="Times New Roman" pitchFamily="18" charset="0"/>
              </a:rPr>
              <a:t>(α) Το όνομά σας.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latin typeface="Times New Roman" pitchFamily="18" charset="0"/>
                <a:cs typeface="Times New Roman" pitchFamily="18" charset="0"/>
              </a:rPr>
              <a:t>(β) </a:t>
            </a:r>
            <a:r>
              <a:rPr lang="el-GR" altLang="el-GR" sz="2800" b="1" dirty="0">
                <a:latin typeface="Times New Roman" pitchFamily="18" charset="0"/>
                <a:cs typeface="Times New Roman" pitchFamily="18" charset="0"/>
              </a:rPr>
              <a:t>Την κατεύθυνση σας στο Λύκειο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latin typeface="Times New Roman" pitchFamily="18" charset="0"/>
                <a:cs typeface="Times New Roman" pitchFamily="18" charset="0"/>
              </a:rPr>
              <a:t>      (Τεχνολογική ή Θετική ή Θεωρητική)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latin typeface="Times New Roman" pitchFamily="18" charset="0"/>
                <a:cs typeface="Times New Roman" pitchFamily="18" charset="0"/>
              </a:rPr>
              <a:t>(γ) </a:t>
            </a:r>
            <a:r>
              <a:rPr lang="el-GR" altLang="el-GR" sz="2800" b="1" dirty="0">
                <a:latin typeface="Times New Roman" pitchFamily="18" charset="0"/>
                <a:cs typeface="Times New Roman" pitchFamily="18" charset="0"/>
              </a:rPr>
              <a:t>Το βαθμός Φυσικής</a:t>
            </a:r>
            <a:r>
              <a:rPr lang="en-US" altLang="el-G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el-GR" sz="2800" b="1" dirty="0">
                <a:latin typeface="Times New Roman" pitchFamily="18" charset="0"/>
                <a:cs typeface="Times New Roman" pitchFamily="18" charset="0"/>
              </a:rPr>
              <a:t>Κατεύθυνσης στις Πανελλαδικές</a:t>
            </a:r>
            <a:r>
              <a:rPr lang="el-GR" altLang="el-G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latin typeface="Times New Roman" pitchFamily="18" charset="0"/>
                <a:cs typeface="Times New Roman" pitchFamily="18" charset="0"/>
              </a:rPr>
              <a:t>(δ) Το βαθμό Μαθηματικών Κατεύθυνσης στις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el-GR" sz="2800" b="1" dirty="0" smtClean="0">
                <a:latin typeface="Times New Roman" pitchFamily="18" charset="0"/>
                <a:cs typeface="Times New Roman" pitchFamily="18" charset="0"/>
              </a:rPr>
              <a:t>     Πανελλαδικές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latin typeface="Times New Roman" pitchFamily="18" charset="0"/>
                <a:cs typeface="Times New Roman" pitchFamily="18" charset="0"/>
              </a:rPr>
              <a:t>(ε)  Τα μόρια εισαγωγής στο Τμήμα</a:t>
            </a:r>
            <a:endParaRPr lang="el-GR" alt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4 - Ορθογώνιο"/>
          <p:cNvSpPr>
            <a:spLocks noChangeArrowheads="1"/>
          </p:cNvSpPr>
          <p:nvPr/>
        </p:nvSpPr>
        <p:spPr bwMode="auto">
          <a:xfrm>
            <a:off x="0" y="44450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Στο Πλαίσιο της συνεργασίας μας θα ήθελα να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μου </a:t>
            </a:r>
            <a:r>
              <a:rPr lang="el-GR" altLang="el-GR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γράψετε σε ένα χαρτί:</a:t>
            </a:r>
            <a:endParaRPr lang="el-GR" altLang="el-GR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/>
          <p:cNvSpPr>
            <a:spLocks noGrp="1"/>
          </p:cNvSpPr>
          <p:nvPr>
            <p:ph type="title"/>
          </p:nvPr>
        </p:nvSpPr>
        <p:spPr>
          <a:xfrm>
            <a:off x="1588" y="2852738"/>
            <a:ext cx="9142412" cy="1143000"/>
          </a:xfrm>
        </p:spPr>
        <p:txBody>
          <a:bodyPr/>
          <a:lstStyle/>
          <a:p>
            <a:r>
              <a:rPr lang="el-GR" altLang="el-GR" sz="8000" smtClean="0">
                <a:solidFill>
                  <a:srgbClr val="0000CC"/>
                </a:solidFill>
              </a:rPr>
              <a:t>Σας Ευχαριστώ 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Σημαντική Παρατήρηση!!!</a:t>
            </a:r>
            <a:endParaRPr lang="el-GR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0" indent="0" algn="ctr">
              <a:buNone/>
            </a:pPr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μάθημα:</a:t>
            </a:r>
          </a:p>
          <a:p>
            <a:pPr marL="0" indent="0" algn="ctr">
              <a:buNone/>
            </a:pPr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«Εισαγωγή στη Μηχανική»</a:t>
            </a:r>
            <a:endParaRPr lang="el-GR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ενότητα </a:t>
            </a:r>
          </a:p>
          <a:p>
            <a:pPr marL="0" indent="0" algn="ctr">
              <a:buNone/>
            </a:pPr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</a:t>
            </a:r>
            <a:r>
              <a:rPr lang="el-GR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Φυσικής</a:t>
            </a:r>
          </a:p>
          <a:p>
            <a:pPr marL="0" indent="0" algn="ctr">
              <a:buNone/>
            </a:pPr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για το λόγο αυτό θα διδαχθεί όπως διδάσκονται</a:t>
            </a:r>
          </a:p>
          <a:p>
            <a:pPr marL="0" indent="0" algn="ctr">
              <a:buNone/>
            </a:pPr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μαθήματα </a:t>
            </a:r>
            <a:r>
              <a:rPr lang="el-GR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Φυσικής</a:t>
            </a:r>
          </a:p>
          <a:p>
            <a:pPr marL="0" indent="0" algn="ctr">
              <a:buNone/>
            </a:pPr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όλα τα Ανώτατα Εκπαιδευτικά Ιδρύματα</a:t>
            </a:r>
            <a:endParaRPr lang="el-G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14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Ορθογώνιο"/>
          <p:cNvSpPr>
            <a:spLocks noChangeArrowheads="1"/>
          </p:cNvSpPr>
          <p:nvPr/>
        </p:nvSpPr>
        <p:spPr bwMode="auto">
          <a:xfrm>
            <a:off x="71438" y="-26988"/>
            <a:ext cx="9072562" cy="1076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αισθάνεστε όταν σε ένα πρόγραμμα σπουδών συναντάτε </a:t>
            </a:r>
            <a:r>
              <a:rPr lang="el-GR" altLang="el-GR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ένα μάθημα </a:t>
            </a:r>
            <a:r>
              <a:rPr lang="el-GR" altLang="el-GR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Φυσική;</a:t>
            </a:r>
            <a:endParaRPr lang="el-GR" altLang="el-GR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3 - Ορθογώνιο"/>
          <p:cNvSpPr>
            <a:spLocks noChangeArrowheads="1"/>
          </p:cNvSpPr>
          <p:nvPr/>
        </p:nvSpPr>
        <p:spPr bwMode="auto">
          <a:xfrm>
            <a:off x="73025" y="1897063"/>
            <a:ext cx="9070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Τρόμο και απροθυμία;</a:t>
            </a:r>
          </a:p>
        </p:txBody>
      </p:sp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34925" y="2762250"/>
            <a:ext cx="90535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Αβεβαιότητα;</a:t>
            </a:r>
          </a:p>
        </p:txBody>
      </p:sp>
      <p:sp>
        <p:nvSpPr>
          <p:cNvPr id="7" name="5 - Ορθογώνιο"/>
          <p:cNvSpPr>
            <a:spLocks noChangeArrowheads="1"/>
          </p:cNvSpPr>
          <p:nvPr/>
        </p:nvSpPr>
        <p:spPr bwMode="auto">
          <a:xfrm>
            <a:off x="34925" y="3625850"/>
            <a:ext cx="9037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Ενθουσιασμό;</a:t>
            </a:r>
          </a:p>
        </p:txBody>
      </p:sp>
      <p:sp>
        <p:nvSpPr>
          <p:cNvPr id="8" name="6 - Ορθογώνιο"/>
          <p:cNvSpPr>
            <a:spLocks noChangeArrowheads="1"/>
          </p:cNvSpPr>
          <p:nvPr/>
        </p:nvSpPr>
        <p:spPr bwMode="auto">
          <a:xfrm>
            <a:off x="34925" y="4489450"/>
            <a:ext cx="9056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Όλα τα παραπάνω;</a:t>
            </a:r>
          </a:p>
        </p:txBody>
      </p:sp>
    </p:spTree>
    <p:extLst>
      <p:ext uri="{BB962C8B-B14F-4D97-AF65-F5344CB8AC3E}">
        <p14:creationId xmlns:p14="http://schemas.microsoft.com/office/powerpoint/2010/main" val="410447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3 - Ορθογώνιο"/>
          <p:cNvSpPr>
            <a:spLocks noChangeArrowheads="1"/>
          </p:cNvSpPr>
          <p:nvPr/>
        </p:nvSpPr>
        <p:spPr bwMode="auto">
          <a:xfrm>
            <a:off x="34925" y="-26988"/>
            <a:ext cx="9072563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έχετε ακούσει για </a:t>
            </a:r>
            <a:r>
              <a:rPr lang="el-GR" altLang="el-GR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τον </a:t>
            </a:r>
            <a:r>
              <a:rPr lang="el-GR" altLang="el-GR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καθηγητής </a:t>
            </a:r>
            <a:endParaRPr lang="el-GR" altLang="el-GR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που διδάσκει τα Μαθήματα Φυσικής;</a:t>
            </a:r>
            <a:endParaRPr lang="el-GR" altLang="el-GR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Ορθογώνιο"/>
          <p:cNvSpPr>
            <a:spLocks noChangeArrowheads="1"/>
          </p:cNvSpPr>
          <p:nvPr/>
        </p:nvSpPr>
        <p:spPr bwMode="auto">
          <a:xfrm>
            <a:off x="71438" y="1628775"/>
            <a:ext cx="9037637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Ο Καθηγητής είναι τόσο δύσκολος και παράξενος ώστε η πλειοψηφία των φοιτητών να αποτυγχάνει στις εξετάσεις της Φυσικής.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34925" y="4192588"/>
            <a:ext cx="24495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ΣΥΜΒΟΥΛΗ:</a:t>
            </a:r>
          </a:p>
        </p:txBody>
      </p:sp>
      <p:sp>
        <p:nvSpPr>
          <p:cNvPr id="6" name="7 - Ορθογώνιο"/>
          <p:cNvSpPr>
            <a:spLocks noChangeArrowheads="1"/>
          </p:cNvSpPr>
          <p:nvPr/>
        </p:nvSpPr>
        <p:spPr bwMode="auto">
          <a:xfrm>
            <a:off x="2195513" y="3822700"/>
            <a:ext cx="69135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Πριν αποδεχτείτε μια πληροφορία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θα πρέπει πρώτα να ελέγξετε την αξιοπιστία του ατόμου που σας δίνει την πληροφορία αυτή.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987675" y="5445125"/>
            <a:ext cx="612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Για να δούμε όμως ποιος έχει δίκιο???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6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3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Οι επιδόσεις των </a:t>
            </a:r>
            <a:r>
              <a:rPr lang="el-GR" altLang="el-GR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Φοιτητών στο μάθημα Εισαγωγή στη Μηχανική τα τελευταία χρόνια</a:t>
            </a:r>
            <a:endParaRPr lang="el-GR" altLang="el-GR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Ομάδα 18"/>
          <p:cNvGrpSpPr>
            <a:grpSpLocks/>
          </p:cNvGrpSpPr>
          <p:nvPr/>
        </p:nvGrpSpPr>
        <p:grpSpPr bwMode="auto">
          <a:xfrm>
            <a:off x="61913" y="1125538"/>
            <a:ext cx="3856037" cy="2600325"/>
            <a:chOff x="61132" y="1125538"/>
            <a:chExt cx="3856818" cy="2600190"/>
          </a:xfrm>
        </p:grpSpPr>
        <p:graphicFrame>
          <p:nvGraphicFramePr>
            <p:cNvPr id="4" name="Γράφημα 3"/>
            <p:cNvGraphicFramePr>
              <a:graphicFrameLocks/>
            </p:cNvGraphicFramePr>
            <p:nvPr/>
          </p:nvGraphicFramePr>
          <p:xfrm>
            <a:off x="61132" y="1205448"/>
            <a:ext cx="3349267" cy="25202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37"/>
            <p:cNvSpPr txBox="1"/>
            <p:nvPr/>
          </p:nvSpPr>
          <p:spPr>
            <a:xfrm>
              <a:off x="1729932" y="1125538"/>
              <a:ext cx="1868866" cy="27621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l-GR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Εξετάστηκαν 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62</a:t>
              </a:r>
              <a:r>
                <a:rPr lang="el-GR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φοιτητές</a:t>
              </a:r>
            </a:p>
          </p:txBody>
        </p:sp>
        <p:sp>
          <p:nvSpPr>
            <p:cNvPr id="6" name="TextBox 38"/>
            <p:cNvSpPr txBox="1"/>
            <p:nvPr/>
          </p:nvSpPr>
          <p:spPr>
            <a:xfrm>
              <a:off x="1739459" y="1316028"/>
              <a:ext cx="2178491" cy="27621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l-GR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Δεν εξετάστηκαν 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229</a:t>
              </a:r>
              <a:r>
                <a:rPr lang="el-GR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φοιτητές</a:t>
              </a:r>
            </a:p>
          </p:txBody>
        </p:sp>
        <p:sp>
          <p:nvSpPr>
            <p:cNvPr id="7" name="Ορθογώνιο 6"/>
            <p:cNvSpPr/>
            <p:nvPr/>
          </p:nvSpPr>
          <p:spPr>
            <a:xfrm>
              <a:off x="1691824" y="1211259"/>
              <a:ext cx="71452" cy="107944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l-GR"/>
            </a:p>
          </p:txBody>
        </p:sp>
        <p:sp>
          <p:nvSpPr>
            <p:cNvPr id="8" name="Ορθογώνιο 7"/>
            <p:cNvSpPr/>
            <p:nvPr/>
          </p:nvSpPr>
          <p:spPr>
            <a:xfrm>
              <a:off x="1701351" y="1401749"/>
              <a:ext cx="71452" cy="1079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l-GR"/>
            </a:p>
          </p:txBody>
        </p:sp>
      </p:grpSp>
      <p:grpSp>
        <p:nvGrpSpPr>
          <p:cNvPr id="2" name="Ομάδα 1"/>
          <p:cNvGrpSpPr>
            <a:grpSpLocks/>
          </p:cNvGrpSpPr>
          <p:nvPr/>
        </p:nvGrpSpPr>
        <p:grpSpPr bwMode="auto">
          <a:xfrm>
            <a:off x="4140200" y="1125538"/>
            <a:ext cx="4895850" cy="2808287"/>
            <a:chOff x="4139952" y="1124744"/>
            <a:chExt cx="4896544" cy="2809081"/>
          </a:xfrm>
        </p:grpSpPr>
        <p:graphicFrame>
          <p:nvGraphicFramePr>
            <p:cNvPr id="9" name="Γράφημα 8"/>
            <p:cNvGraphicFramePr>
              <a:graphicFrameLocks/>
            </p:cNvGraphicFramePr>
            <p:nvPr/>
          </p:nvGraphicFramePr>
          <p:xfrm>
            <a:off x="4139952" y="1124744"/>
            <a:ext cx="4896544" cy="266429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" name="12 - TextBox"/>
            <p:cNvSpPr txBox="1"/>
            <p:nvPr/>
          </p:nvSpPr>
          <p:spPr>
            <a:xfrm>
              <a:off x="4503542" y="3660698"/>
              <a:ext cx="4234462" cy="273127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l-GR" b="1" dirty="0"/>
                <a:t>Προετοιμασία για την εξέταση </a:t>
              </a:r>
              <a:r>
                <a:rPr lang="el-GR" b="1" dirty="0" smtClean="0"/>
                <a:t>της  </a:t>
              </a:r>
              <a:r>
                <a:rPr lang="en-US" b="1" dirty="0" smtClean="0"/>
                <a:t>«</a:t>
              </a:r>
              <a:r>
                <a:rPr lang="el-GR" b="1" dirty="0" smtClean="0"/>
                <a:t>Εισαγωγή στη Μηχανική»</a:t>
              </a:r>
              <a:endParaRPr lang="el-GR" b="1" dirty="0"/>
            </a:p>
          </p:txBody>
        </p:sp>
        <p:sp>
          <p:nvSpPr>
            <p:cNvPr id="11" name="11 - TextBox"/>
            <p:cNvSpPr txBox="1"/>
            <p:nvPr/>
          </p:nvSpPr>
          <p:spPr>
            <a:xfrm rot="16200000">
              <a:off x="3446002" y="1961609"/>
              <a:ext cx="1621295" cy="233396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l-GR" b="1" dirty="0"/>
                <a:t>Ποσοστό  Φοιτητών  (%)</a:t>
              </a:r>
            </a:p>
          </p:txBody>
        </p:sp>
      </p:grpSp>
      <p:grpSp>
        <p:nvGrpSpPr>
          <p:cNvPr id="3" name="Ομάδα 2"/>
          <p:cNvGrpSpPr>
            <a:grpSpLocks/>
          </p:cNvGrpSpPr>
          <p:nvPr/>
        </p:nvGrpSpPr>
        <p:grpSpPr bwMode="auto">
          <a:xfrm>
            <a:off x="71438" y="3810000"/>
            <a:ext cx="4213225" cy="2965450"/>
            <a:chOff x="71438" y="3810087"/>
            <a:chExt cx="4213225" cy="2965363"/>
          </a:xfrm>
        </p:grpSpPr>
        <p:graphicFrame>
          <p:nvGraphicFramePr>
            <p:cNvPr id="12" name="Γράφημα 11"/>
            <p:cNvGraphicFramePr>
              <a:graphicFrameLocks/>
            </p:cNvGraphicFramePr>
            <p:nvPr/>
          </p:nvGraphicFramePr>
          <p:xfrm>
            <a:off x="71438" y="3810087"/>
            <a:ext cx="3960440" cy="28202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3" name="9 - TextBox"/>
            <p:cNvSpPr txBox="1"/>
            <p:nvPr/>
          </p:nvSpPr>
          <p:spPr>
            <a:xfrm rot="16200000">
              <a:off x="-573064" y="4608573"/>
              <a:ext cx="1666826" cy="247650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l-GR" b="1" dirty="0"/>
                <a:t>Ποσοστό  Φοιτητών  (%)</a:t>
              </a:r>
            </a:p>
          </p:txBody>
        </p:sp>
        <p:sp>
          <p:nvSpPr>
            <p:cNvPr id="14" name="8 - TextBox"/>
            <p:cNvSpPr txBox="1"/>
            <p:nvPr/>
          </p:nvSpPr>
          <p:spPr>
            <a:xfrm>
              <a:off x="498475" y="6575431"/>
              <a:ext cx="3786188" cy="20001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l-GR" dirty="0"/>
                <a:t> </a:t>
              </a:r>
              <a:r>
                <a:rPr lang="el-GR" b="1" dirty="0"/>
                <a:t>Βαθμολογία  </a:t>
              </a:r>
              <a:r>
                <a:rPr lang="el-GR" b="1" dirty="0" smtClean="0"/>
                <a:t>«Εισαγωγή στη Μηχανική»</a:t>
              </a:r>
              <a:endParaRPr lang="el-GR" b="1" dirty="0"/>
            </a:p>
          </p:txBody>
        </p:sp>
      </p:grpSp>
      <p:grpSp>
        <p:nvGrpSpPr>
          <p:cNvPr id="15" name="Ομάδα 14"/>
          <p:cNvGrpSpPr>
            <a:grpSpLocks/>
          </p:cNvGrpSpPr>
          <p:nvPr/>
        </p:nvGrpSpPr>
        <p:grpSpPr bwMode="auto">
          <a:xfrm>
            <a:off x="4211638" y="3933825"/>
            <a:ext cx="4930775" cy="2917825"/>
            <a:chOff x="4127500" y="3933056"/>
            <a:chExt cx="4930805" cy="2918594"/>
          </a:xfrm>
        </p:grpSpPr>
        <p:graphicFrame>
          <p:nvGraphicFramePr>
            <p:cNvPr id="16" name="Γράφημα 15"/>
            <p:cNvGraphicFramePr>
              <a:graphicFrameLocks/>
            </p:cNvGraphicFramePr>
            <p:nvPr/>
          </p:nvGraphicFramePr>
          <p:xfrm>
            <a:off x="4139953" y="3933056"/>
            <a:ext cx="4918352" cy="28529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7" name="14 - TextBox"/>
            <p:cNvSpPr txBox="1"/>
            <p:nvPr/>
          </p:nvSpPr>
          <p:spPr>
            <a:xfrm>
              <a:off x="4373563" y="6413385"/>
              <a:ext cx="4578378" cy="438265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l-GR" dirty="0"/>
                <a:t> </a:t>
              </a:r>
              <a:r>
                <a:rPr lang="el-GR" dirty="0" smtClean="0"/>
                <a:t>       Καθόλου                  </a:t>
              </a:r>
              <a:r>
                <a:rPr lang="el-GR" dirty="0"/>
                <a:t>Ελλιπής     </a:t>
              </a:r>
              <a:r>
                <a:rPr lang="el-GR" dirty="0" smtClean="0"/>
                <a:t>        </a:t>
              </a:r>
              <a:r>
                <a:rPr lang="el-GR" dirty="0"/>
                <a:t>Μέτρια         </a:t>
              </a:r>
              <a:r>
                <a:rPr lang="el-GR" dirty="0" smtClean="0"/>
                <a:t>        </a:t>
              </a:r>
              <a:r>
                <a:rPr lang="el-GR" dirty="0"/>
                <a:t>Καλή         </a:t>
              </a:r>
              <a:r>
                <a:rPr lang="el-GR" dirty="0" smtClean="0"/>
                <a:t>       </a:t>
              </a:r>
              <a:r>
                <a:rPr lang="el-GR" dirty="0"/>
                <a:t>Άριστη</a:t>
              </a:r>
            </a:p>
            <a:p>
              <a:pPr algn="ctr">
                <a:defRPr/>
              </a:pPr>
              <a:r>
                <a:rPr lang="el-GR" b="1" dirty="0"/>
                <a:t>Προετοιμασία για την εξέταση στη  </a:t>
              </a:r>
              <a:r>
                <a:rPr lang="el-GR" b="1" dirty="0" smtClean="0"/>
                <a:t>«Εισαγωγή στη Μηχανική»</a:t>
              </a:r>
              <a:endParaRPr lang="el-GR" b="1" dirty="0"/>
            </a:p>
          </p:txBody>
        </p:sp>
        <p:sp>
          <p:nvSpPr>
            <p:cNvPr id="18" name="15 - TextBox"/>
            <p:cNvSpPr txBox="1"/>
            <p:nvPr/>
          </p:nvSpPr>
          <p:spPr>
            <a:xfrm rot="16200000">
              <a:off x="3918660" y="5007312"/>
              <a:ext cx="646282" cy="22860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l-GR" b="1" dirty="0"/>
                <a:t>Βαθμός</a:t>
              </a:r>
              <a:r>
                <a:rPr lang="el-GR" dirty="0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3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Είναι η Φυσική;</a:t>
            </a:r>
            <a:endParaRPr lang="el-GR" altLang="el-GR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-36513" y="1571625"/>
            <a:ext cx="9144001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4000" b="1">
                <a:latin typeface="Times New Roman" pitchFamily="18" charset="0"/>
                <a:cs typeface="Times New Roman" pitchFamily="18" charset="0"/>
              </a:rPr>
              <a:t>Η Φυσική ασχολείται με την ανακάλυψη των σχέσεων που συνδέουν τα διάφορα συμβάντα που λαμβάνουν χώρα στο φυσικό περιβάλλον.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4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Τι Είναι η Φυσική;</a:t>
            </a:r>
            <a:endParaRPr lang="el-GR" altLang="el-GR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0" y="3500438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Οι έννοιες της Φυσικής αποτελούν σήμερα της βάση της επιστήμης και της τεχνολογίας. 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0" y="1341438"/>
            <a:ext cx="914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Οι έννοιες της φυσικής ανακαλύφθηκαν από πραγματικούς ανθρώπους οι οποίοι αγωνίστηκαν για να αντιμετωπίσουν πραγματικά προβλήματα.</a:t>
            </a:r>
          </a:p>
        </p:txBody>
      </p:sp>
      <p:sp>
        <p:nvSpPr>
          <p:cNvPr id="5" name="5 - Ορθογώνιο"/>
          <p:cNvSpPr>
            <a:spLocks noChangeArrowheads="1"/>
          </p:cNvSpPr>
          <p:nvPr/>
        </p:nvSpPr>
        <p:spPr bwMode="auto">
          <a:xfrm>
            <a:off x="0" y="52832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Όλα τα τεχνολογικά επιτεύγματα προέκυψαν από φυσικούς ή από μηχανικούς που ήξεραν καλή φυσική.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3 - Ορθογώνιο"/>
          <p:cNvSpPr>
            <a:spLocks noChangeArrowheads="1"/>
          </p:cNvSpPr>
          <p:nvPr/>
        </p:nvSpPr>
        <p:spPr bwMode="auto">
          <a:xfrm>
            <a:off x="71438" y="44450"/>
            <a:ext cx="90725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Ποιος Είναι ο Ρόλος της Φυσικής στην Ανώτατη Εκπαίδευση;</a:t>
            </a:r>
            <a:endParaRPr lang="el-GR" altLang="el-GR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0" y="1341438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Η Φυσική αποτελεί τη βάση όλων των Τεχνολογικών Μαθημάτων όλων των Ειδικοτήτων.</a:t>
            </a:r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0" y="2997200"/>
            <a:ext cx="9144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Η Φυσική, μαζί με τα Μαθηματικά, δίνουν το στίγμα της Ανώτατης Εκπαίδευσης και διακρίνουν ένα Ανώτατο Εκπαιδευτικό Ίδρυμα ως Ακαδημαϊκό και όχι ως Τεχνική Σχολή. </a:t>
            </a:r>
          </a:p>
        </p:txBody>
      </p:sp>
      <p:sp>
        <p:nvSpPr>
          <p:cNvPr id="7" name="6 - Ορθογώνιο"/>
          <p:cNvSpPr>
            <a:spLocks noChangeArrowheads="1"/>
          </p:cNvSpPr>
          <p:nvPr/>
        </p:nvSpPr>
        <p:spPr bwMode="auto">
          <a:xfrm>
            <a:off x="0" y="5373688"/>
            <a:ext cx="914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8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 προσανατολισμός όλης της Ανώτατης Εκπαίδευση προς την Επαγγελματική Εκπαίδευση έχει αποδυναμώσει το ρόλο της Φυσικής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1007</Words>
  <Application>Microsoft Office PowerPoint</Application>
  <PresentationFormat>Προβολή στην οθόνη (4:3)</PresentationFormat>
  <Paragraphs>151</Paragraphs>
  <Slides>23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Θέμα του Office</vt:lpstr>
      <vt:lpstr>Παρουσίαση του PowerPoint</vt:lpstr>
      <vt:lpstr>Παρουσίαση του PowerPoint</vt:lpstr>
      <vt:lpstr>Σημαντική Παρατήρηση!!!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Σας Ευχαριστώ !!!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ΑΝΩΤΑΤΗ ΣΧΟΛΗ ΠΑΙΔΑΓΩΓΙΚΗΣ ΚΑΙ ΤΕΧΝΟΛΟΓΙΚΗΣ ΕΚΠΑΙΔΕΥΣΗΣ</dc:title>
  <dc:creator>Σιδερής</dc:creator>
  <cp:lastModifiedBy>Sideris</cp:lastModifiedBy>
  <cp:revision>134</cp:revision>
  <dcterms:created xsi:type="dcterms:W3CDTF">2013-10-14T19:45:05Z</dcterms:created>
  <dcterms:modified xsi:type="dcterms:W3CDTF">2019-09-29T23:10:23Z</dcterms:modified>
</cp:coreProperties>
</file>