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handoutMasterIdLst>
    <p:handoutMasterId r:id="rId58"/>
  </p:handoutMasterIdLst>
  <p:sldIdLst>
    <p:sldId id="256" r:id="rId2"/>
    <p:sldId id="283" r:id="rId3"/>
    <p:sldId id="268" r:id="rId4"/>
    <p:sldId id="330" r:id="rId5"/>
    <p:sldId id="331" r:id="rId6"/>
    <p:sldId id="332" r:id="rId7"/>
    <p:sldId id="333" r:id="rId8"/>
    <p:sldId id="313" r:id="rId9"/>
    <p:sldId id="334" r:id="rId10"/>
    <p:sldId id="335" r:id="rId11"/>
    <p:sldId id="263" r:id="rId12"/>
    <p:sldId id="336" r:id="rId13"/>
    <p:sldId id="337" r:id="rId14"/>
    <p:sldId id="338" r:id="rId15"/>
    <p:sldId id="269" r:id="rId16"/>
    <p:sldId id="339" r:id="rId17"/>
    <p:sldId id="340" r:id="rId18"/>
    <p:sldId id="341" r:id="rId19"/>
    <p:sldId id="342" r:id="rId20"/>
    <p:sldId id="343" r:id="rId21"/>
    <p:sldId id="270" r:id="rId22"/>
    <p:sldId id="276" r:id="rId23"/>
    <p:sldId id="277" r:id="rId24"/>
    <p:sldId id="344" r:id="rId25"/>
    <p:sldId id="278" r:id="rId26"/>
    <p:sldId id="345" r:id="rId27"/>
    <p:sldId id="346" r:id="rId28"/>
    <p:sldId id="347" r:id="rId29"/>
    <p:sldId id="348" r:id="rId30"/>
    <p:sldId id="314" r:id="rId31"/>
    <p:sldId id="349" r:id="rId32"/>
    <p:sldId id="350" r:id="rId33"/>
    <p:sldId id="316" r:id="rId34"/>
    <p:sldId id="351" r:id="rId35"/>
    <p:sldId id="353" r:id="rId36"/>
    <p:sldId id="354" r:id="rId37"/>
    <p:sldId id="356" r:id="rId38"/>
    <p:sldId id="355" r:id="rId39"/>
    <p:sldId id="352" r:id="rId40"/>
    <p:sldId id="357" r:id="rId41"/>
    <p:sldId id="371" r:id="rId42"/>
    <p:sldId id="372" r:id="rId43"/>
    <p:sldId id="373" r:id="rId44"/>
    <p:sldId id="368" r:id="rId45"/>
    <p:sldId id="369" r:id="rId46"/>
    <p:sldId id="358" r:id="rId47"/>
    <p:sldId id="359" r:id="rId48"/>
    <p:sldId id="360" r:id="rId49"/>
    <p:sldId id="361" r:id="rId50"/>
    <p:sldId id="363" r:id="rId51"/>
    <p:sldId id="362" r:id="rId52"/>
    <p:sldId id="364" r:id="rId53"/>
    <p:sldId id="365" r:id="rId54"/>
    <p:sldId id="367" r:id="rId55"/>
    <p:sldId id="366" r:id="rId56"/>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D15"/>
    <a:srgbClr val="A4E91B"/>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48" autoAdjust="0"/>
  </p:normalViewPr>
  <p:slideViewPr>
    <p:cSldViewPr>
      <p:cViewPr varScale="1">
        <p:scale>
          <a:sx n="67" d="100"/>
          <a:sy n="67"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19/5/2020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19/5/2020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19/5/2020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19/5/2020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19/5/2020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19/5/2020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19/5/2020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19/5/2020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19/5/2020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19/5/2020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19/5/2020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19/5/2020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19/5/2020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19/5/2020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3068960"/>
            <a:ext cx="7416823" cy="1512168"/>
          </a:xfrm>
          <a:solidFill>
            <a:schemeClr val="bg2">
              <a:lumMod val="50000"/>
            </a:schemeClr>
          </a:solidFill>
        </p:spPr>
        <p:txBody>
          <a:bodyPr rtlCol="0" anchor="ctr">
            <a:normAutofit fontScale="90000"/>
          </a:bodyPr>
          <a:lstStyle/>
          <a:p>
            <a:pPr algn="ctr" fontAlgn="auto">
              <a:lnSpc>
                <a:spcPct val="130000"/>
              </a:lnSpc>
              <a:spcAft>
                <a:spcPts val="0"/>
              </a:spcAft>
              <a:defRPr/>
            </a:pPr>
            <a:r>
              <a:rPr lang="el-GR" sz="3100" b="1" dirty="0" smtClean="0">
                <a:solidFill>
                  <a:schemeClr val="bg1"/>
                </a:solidFill>
              </a:rPr>
              <a:t>ΓΛΩΣΣΑ ΠΡΟΓΡΑΜΜΑΤΙΣΜΟΥ Ρ</a:t>
            </a:r>
            <a:r>
              <a:rPr lang="en-US" sz="31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700" b="1" dirty="0">
                <a:solidFill>
                  <a:schemeClr val="bg1"/>
                </a:solidFill>
              </a:rPr>
              <a:t>ΣΥΝΑΡΤΗΣΕΙΣ – ΒΙΒΛΙΟΘΗΚΕΣ – ΕΞΑΙΡΕΣΕΙΣ</a:t>
            </a:r>
            <a:r>
              <a:rPr lang="el-GR" sz="2700" dirty="0">
                <a:solidFill>
                  <a:schemeClr val="bg1"/>
                </a:solidFill>
              </a:rPr>
              <a:t/>
            </a:r>
            <a:br>
              <a:rPr lang="el-GR" sz="2700" dirty="0">
                <a:solidFill>
                  <a:schemeClr val="bg1"/>
                </a:solidFill>
              </a:rPr>
            </a:br>
            <a:endParaRPr lang="el-GR" sz="270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92459"/>
            <a:ext cx="8033953" cy="6001643"/>
          </a:xfrm>
          <a:prstGeom prst="rect">
            <a:avLst/>
          </a:prstGeom>
          <a:noFill/>
        </p:spPr>
        <p:txBody>
          <a:bodyPr wrap="square">
            <a:spAutoFit/>
          </a:bodyPr>
          <a:lstStyle/>
          <a:p>
            <a:r>
              <a:rPr lang="el-GR" sz="2400" dirty="0"/>
              <a:t>Να γραφεί πρόγραμμα που να διαβάζει και τυπώνει χαρακτήρα - χαρακτήρα ένα κείμενο 10 γραμμών</a:t>
            </a:r>
            <a:r>
              <a:rPr lang="el-GR" sz="2400" dirty="0" smtClean="0"/>
              <a:t>.</a:t>
            </a:r>
          </a:p>
          <a:p>
            <a:r>
              <a:rPr lang="el-GR" sz="2400" dirty="0">
                <a:solidFill>
                  <a:srgbClr val="FF0000"/>
                </a:solidFill>
                <a:latin typeface="Courier New" pitchFamily="49" charset="0"/>
                <a:cs typeface="Courier New" pitchFamily="49" charset="0"/>
              </a:rPr>
              <a:t>#Ορισμός συνάρτησης</a:t>
            </a:r>
          </a:p>
          <a:p>
            <a:r>
              <a:rPr lang="en-US" sz="2400" dirty="0" err="1">
                <a:latin typeface="Courier New" pitchFamily="49" charset="0"/>
                <a:cs typeface="Courier New" pitchFamily="49" charset="0"/>
              </a:rPr>
              <a:t>def</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diabase</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    </a:t>
            </a:r>
            <a:r>
              <a:rPr lang="en-US" sz="2400" dirty="0" err="1">
                <a:latin typeface="Courier New" pitchFamily="49" charset="0"/>
                <a:cs typeface="Courier New" pitchFamily="49" charset="0"/>
              </a:rPr>
              <a:t>plithos</a:t>
            </a:r>
            <a:r>
              <a:rPr lang="el-GR" sz="2400" dirty="0">
                <a:latin typeface="Courier New" pitchFamily="49" charset="0"/>
                <a:cs typeface="Courier New" pitchFamily="49" charset="0"/>
              </a:rPr>
              <a:t> = 1</a:t>
            </a:r>
          </a:p>
          <a:p>
            <a:r>
              <a:rPr lang="el-GR" sz="2400" dirty="0">
                <a:latin typeface="Courier New" pitchFamily="49" charset="0"/>
                <a:cs typeface="Courier New" pitchFamily="49" charset="0"/>
              </a:rPr>
              <a:t>    </a:t>
            </a:r>
            <a:r>
              <a:rPr lang="en-US" sz="2400" dirty="0">
                <a:latin typeface="Courier New" pitchFamily="49" charset="0"/>
                <a:cs typeface="Courier New" pitchFamily="49" charset="0"/>
              </a:rPr>
              <a:t>while </a:t>
            </a:r>
            <a:r>
              <a:rPr lang="en-US" sz="2400" dirty="0" err="1">
                <a:latin typeface="Courier New" pitchFamily="49" charset="0"/>
                <a:cs typeface="Courier New" pitchFamily="49" charset="0"/>
              </a:rPr>
              <a:t>plithos</a:t>
            </a:r>
            <a:r>
              <a:rPr lang="en-US" sz="2400" dirty="0">
                <a:latin typeface="Courier New" pitchFamily="49" charset="0"/>
                <a:cs typeface="Courier New" pitchFamily="49" charset="0"/>
              </a:rPr>
              <a:t> &lt; 61: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xar</a:t>
            </a:r>
            <a:r>
              <a:rPr lang="en-US" sz="2400" dirty="0">
                <a:latin typeface="Courier New" pitchFamily="49" charset="0"/>
                <a:cs typeface="Courier New" pitchFamily="49" charset="0"/>
              </a:rPr>
              <a:t> = input (</a:t>
            </a:r>
            <a:r>
              <a:rPr lang="en-US" sz="2400" dirty="0">
                <a:solidFill>
                  <a:srgbClr val="00B050"/>
                </a:solidFill>
                <a:latin typeface="Courier New" pitchFamily="49" charset="0"/>
                <a:cs typeface="Courier New" pitchFamily="49" charset="0"/>
              </a:rPr>
              <a:t>'</a:t>
            </a:r>
            <a:r>
              <a:rPr lang="en-US" sz="2400" dirty="0" err="1">
                <a:solidFill>
                  <a:srgbClr val="00B050"/>
                </a:solidFill>
                <a:latin typeface="Courier New" pitchFamily="49" charset="0"/>
                <a:cs typeface="Courier New" pitchFamily="49" charset="0"/>
              </a:rPr>
              <a:t>Δώσε</a:t>
            </a:r>
            <a:r>
              <a:rPr lang="en-US" sz="2400" dirty="0">
                <a:solidFill>
                  <a:srgbClr val="00B050"/>
                </a:solidFill>
                <a:latin typeface="Courier New" pitchFamily="49" charset="0"/>
                <a:cs typeface="Courier New" pitchFamily="49" charset="0"/>
              </a:rPr>
              <a:t> χαρα</a:t>
            </a:r>
            <a:r>
              <a:rPr lang="en-US" sz="2400" dirty="0" err="1">
                <a:solidFill>
                  <a:srgbClr val="00B050"/>
                </a:solidFill>
                <a:latin typeface="Courier New" pitchFamily="49" charset="0"/>
                <a:cs typeface="Courier New" pitchFamily="49" charset="0"/>
              </a:rPr>
              <a:t>κτήρ</a:t>
            </a:r>
            <a:r>
              <a:rPr lang="en-US" sz="2400" dirty="0">
                <a:solidFill>
                  <a:srgbClr val="00B050"/>
                </a:solidFill>
                <a:latin typeface="Courier New" pitchFamily="49" charset="0"/>
                <a:cs typeface="Courier New" pitchFamily="49" charset="0"/>
              </a:rPr>
              <a:t>α '</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 (</a:t>
            </a:r>
            <a:r>
              <a:rPr lang="en-US" sz="2400" dirty="0" err="1">
                <a:latin typeface="Courier New" pitchFamily="49" charset="0"/>
                <a:cs typeface="Courier New" pitchFamily="49" charset="0"/>
              </a:rPr>
              <a:t>xar</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plithos</a:t>
            </a:r>
            <a:r>
              <a:rPr lang="en-US" sz="2400" dirty="0">
                <a:latin typeface="Courier New" pitchFamily="49" charset="0"/>
                <a:cs typeface="Courier New" pitchFamily="49" charset="0"/>
              </a:rPr>
              <a:t> = </a:t>
            </a:r>
            <a:r>
              <a:rPr lang="en-US" sz="2400" dirty="0" err="1">
                <a:latin typeface="Courier New" pitchFamily="49" charset="0"/>
                <a:cs typeface="Courier New" pitchFamily="49" charset="0"/>
              </a:rPr>
              <a:t>plithos</a:t>
            </a:r>
            <a:r>
              <a:rPr lang="en-US" sz="2400" dirty="0">
                <a:latin typeface="Courier New" pitchFamily="49" charset="0"/>
                <a:cs typeface="Courier New" pitchFamily="49" charset="0"/>
              </a:rPr>
              <a:t> + 1</a:t>
            </a:r>
            <a:endParaRPr lang="el-GR" sz="2400" dirty="0">
              <a:latin typeface="Courier New" pitchFamily="49" charset="0"/>
              <a:cs typeface="Courier New" pitchFamily="49" charset="0"/>
            </a:endParaRPr>
          </a:p>
          <a:p>
            <a:r>
              <a:rPr lang="en-US" sz="2400" dirty="0" smtClean="0">
                <a:solidFill>
                  <a:srgbClr val="FF0000"/>
                </a:solidFill>
                <a:latin typeface="Courier New" pitchFamily="49" charset="0"/>
                <a:cs typeface="Courier New" pitchFamily="49" charset="0"/>
              </a:rPr>
              <a:t>#</a:t>
            </a:r>
            <a:r>
              <a:rPr lang="en-US" sz="2400" dirty="0" err="1">
                <a:solidFill>
                  <a:srgbClr val="FF0000"/>
                </a:solidFill>
                <a:latin typeface="Courier New" pitchFamily="49" charset="0"/>
                <a:cs typeface="Courier New" pitchFamily="49" charset="0"/>
              </a:rPr>
              <a:t>Κλήση</a:t>
            </a:r>
            <a:r>
              <a:rPr lang="en-US" sz="2400" dirty="0">
                <a:solidFill>
                  <a:srgbClr val="FF0000"/>
                </a:solidFill>
                <a:latin typeface="Courier New" pitchFamily="49" charset="0"/>
                <a:cs typeface="Courier New" pitchFamily="49" charset="0"/>
              </a:rPr>
              <a:t> </a:t>
            </a:r>
            <a:r>
              <a:rPr lang="en-US" sz="2400" dirty="0" err="1">
                <a:solidFill>
                  <a:srgbClr val="FF0000"/>
                </a:solidFill>
                <a:latin typeface="Courier New" pitchFamily="49" charset="0"/>
                <a:cs typeface="Courier New" pitchFamily="49" charset="0"/>
              </a:rPr>
              <a:t>συνάρτησης</a:t>
            </a:r>
            <a:endParaRPr lang="el-GR" sz="2400" dirty="0">
              <a:solidFill>
                <a:srgbClr val="FF0000"/>
              </a:solidFill>
              <a:latin typeface="Courier New" pitchFamily="49" charset="0"/>
              <a:cs typeface="Courier New" pitchFamily="49" charset="0"/>
            </a:endParaRPr>
          </a:p>
          <a:p>
            <a:r>
              <a:rPr lang="en-US" sz="2400" dirty="0" err="1">
                <a:latin typeface="Courier New" pitchFamily="49" charset="0"/>
                <a:cs typeface="Courier New" pitchFamily="49" charset="0"/>
              </a:rPr>
              <a:t>arithmos</a:t>
            </a:r>
            <a:r>
              <a:rPr lang="en-US" sz="2400" dirty="0">
                <a:latin typeface="Courier New" pitchFamily="49" charset="0"/>
                <a:cs typeface="Courier New" pitchFamily="49" charset="0"/>
              </a:rPr>
              <a:t> = 1</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 ('Γράψε </a:t>
            </a:r>
            <a:r>
              <a:rPr lang="el-GR" sz="2400" dirty="0" smtClean="0">
                <a:latin typeface="Courier New" pitchFamily="49" charset="0"/>
                <a:cs typeface="Courier New" pitchFamily="49" charset="0"/>
              </a:rPr>
              <a:t>κείμενο, </a:t>
            </a:r>
            <a:r>
              <a:rPr lang="en-US" sz="2400" dirty="0" err="1">
                <a:latin typeface="Courier New" pitchFamily="49" charset="0"/>
                <a:cs typeface="Courier New" pitchFamily="49" charset="0"/>
              </a:rPr>
              <a:t>cntr</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z</a:t>
            </a:r>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γιά</a:t>
            </a:r>
            <a:r>
              <a:rPr lang="el-GR" sz="2400" dirty="0">
                <a:latin typeface="Courier New" pitchFamily="49" charset="0"/>
                <a:cs typeface="Courier New" pitchFamily="49" charset="0"/>
              </a:rPr>
              <a:t> τέλος’')</a:t>
            </a:r>
          </a:p>
          <a:p>
            <a:r>
              <a:rPr lang="en-US" sz="2400" dirty="0">
                <a:latin typeface="Courier New" pitchFamily="49" charset="0"/>
                <a:cs typeface="Courier New" pitchFamily="49" charset="0"/>
              </a:rPr>
              <a:t>while </a:t>
            </a:r>
            <a:r>
              <a:rPr lang="en-US" sz="2400" dirty="0" err="1">
                <a:latin typeface="Courier New" pitchFamily="49" charset="0"/>
                <a:cs typeface="Courier New" pitchFamily="49" charset="0"/>
              </a:rPr>
              <a:t>arithmos</a:t>
            </a:r>
            <a:r>
              <a:rPr lang="en-US" sz="2400" dirty="0">
                <a:latin typeface="Courier New" pitchFamily="49" charset="0"/>
                <a:cs typeface="Courier New" pitchFamily="49" charset="0"/>
              </a:rPr>
              <a:t> &lt;= 10: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  (</a:t>
            </a:r>
            <a:r>
              <a:rPr lang="en-US" sz="2400" dirty="0">
                <a:solidFill>
                  <a:srgbClr val="00B050"/>
                </a:solidFill>
                <a:latin typeface="Courier New" pitchFamily="49" charset="0"/>
                <a:cs typeface="Courier New" pitchFamily="49" charset="0"/>
              </a:rPr>
              <a:t>'Η </a:t>
            </a:r>
            <a:r>
              <a:rPr lang="en-US" sz="2400" dirty="0" err="1">
                <a:solidFill>
                  <a:srgbClr val="00B050"/>
                </a:solidFill>
                <a:latin typeface="Courier New" pitchFamily="49" charset="0"/>
                <a:cs typeface="Courier New" pitchFamily="49" charset="0"/>
              </a:rPr>
              <a:t>γρ</a:t>
            </a:r>
            <a:r>
              <a:rPr lang="en-US" sz="2400" dirty="0">
                <a:solidFill>
                  <a:srgbClr val="00B050"/>
                </a:solidFill>
                <a:latin typeface="Courier New" pitchFamily="49" charset="0"/>
                <a:cs typeface="Courier New" pitchFamily="49" charset="0"/>
              </a:rPr>
              <a:t>αμμή '</a:t>
            </a:r>
            <a:r>
              <a:rPr lang="en-US" sz="2400" dirty="0">
                <a:latin typeface="Courier New" pitchFamily="49" charset="0"/>
                <a:cs typeface="Courier New" pitchFamily="49" charset="0"/>
              </a:rPr>
              <a:t>, arithmos</a:t>
            </a:r>
            <a:r>
              <a:rPr lang="en-US" sz="2400" dirty="0" smtClean="0">
                <a:latin typeface="Courier New" pitchFamily="49" charset="0"/>
                <a:cs typeface="Courier New" pitchFamily="49" charset="0"/>
              </a:rPr>
              <a:t>,</a:t>
            </a:r>
            <a:r>
              <a:rPr lang="en-US" sz="2400" dirty="0" smtClean="0">
                <a:solidFill>
                  <a:srgbClr val="00B050"/>
                </a:solidFill>
                <a:latin typeface="Courier New" pitchFamily="49" charset="0"/>
                <a:cs typeface="Courier New" pitchFamily="49" charset="0"/>
              </a:rPr>
              <a:t>' </a:t>
            </a:r>
            <a:r>
              <a:rPr lang="en-US" sz="2400" dirty="0">
                <a:solidFill>
                  <a:srgbClr val="00B050"/>
                </a:solidFill>
                <a:latin typeface="Courier New" pitchFamily="49" charset="0"/>
                <a:cs typeface="Courier New" pitchFamily="49" charset="0"/>
              </a:rPr>
              <a:t>ειναι'</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diabase</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arithmos</a:t>
            </a:r>
            <a:r>
              <a:rPr lang="en-US" sz="2400" dirty="0">
                <a:latin typeface="Courier New" pitchFamily="49" charset="0"/>
                <a:cs typeface="Courier New" pitchFamily="49" charset="0"/>
              </a:rPr>
              <a:t> = </a:t>
            </a:r>
            <a:r>
              <a:rPr lang="en-US" sz="2400" dirty="0" smtClean="0">
                <a:latin typeface="Courier New" pitchFamily="49" charset="0"/>
                <a:cs typeface="Courier New" pitchFamily="49" charset="0"/>
              </a:rPr>
              <a:t>arithmos+1</a:t>
            </a:r>
            <a:endParaRPr lang="el-GR" sz="2400" dirty="0"/>
          </a:p>
        </p:txBody>
      </p:sp>
      <p:sp>
        <p:nvSpPr>
          <p:cNvPr id="2" name="Ορθογώνιο 1"/>
          <p:cNvSpPr/>
          <p:nvPr/>
        </p:nvSpPr>
        <p:spPr>
          <a:xfrm>
            <a:off x="4211959" y="-5855"/>
            <a:ext cx="4408671" cy="369332"/>
          </a:xfrm>
          <a:prstGeom prst="rect">
            <a:avLst/>
          </a:prstGeom>
        </p:spPr>
        <p:txBody>
          <a:bodyPr wrap="square">
            <a:spAutoFit/>
          </a:bodyPr>
          <a:lstStyle/>
          <a:p>
            <a:pPr algn="ctr" fontAlgn="auto">
              <a:spcBef>
                <a:spcPts val="0"/>
              </a:spcBef>
              <a:spcAft>
                <a:spcPts val="0"/>
              </a:spcAft>
              <a:defRPr/>
            </a:pPr>
            <a:r>
              <a:rPr lang="el-GR" b="1" dirty="0">
                <a:solidFill>
                  <a:srgbClr val="92D050"/>
                </a:solidFill>
              </a:rPr>
              <a:t>Ορισμός και κλήση συνάρτησης</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865185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err="1">
                <a:solidFill>
                  <a:srgbClr val="9ADD15"/>
                </a:solidFill>
              </a:rPr>
              <a:t>Μέθοδοι</a:t>
            </a:r>
            <a:r>
              <a:rPr lang="en-US" sz="2000" b="1" dirty="0">
                <a:solidFill>
                  <a:srgbClr val="9ADD15"/>
                </a:solidFill>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19101" y="843460"/>
            <a:ext cx="7777236" cy="4154984"/>
          </a:xfrm>
          <a:prstGeom prst="rect">
            <a:avLst/>
          </a:prstGeom>
          <a:noFill/>
        </p:spPr>
        <p:txBody>
          <a:bodyPr wrap="square">
            <a:spAutoFit/>
          </a:bodyPr>
          <a:lstStyle/>
          <a:p>
            <a:r>
              <a:rPr lang="el-GR" sz="2400" dirty="0"/>
              <a:t>Η Python παρέχει έτοιμες βιβλιοθήκες (</a:t>
            </a:r>
            <a:r>
              <a:rPr lang="el-GR" sz="2400" dirty="0" err="1"/>
              <a:t>modules</a:t>
            </a:r>
            <a:r>
              <a:rPr lang="el-GR" sz="2400" dirty="0"/>
              <a:t>) συναρτήσεων ή συναρτήσεις που μπορούμε να χρησιμοποιήσουμε. </a:t>
            </a:r>
            <a:endParaRPr lang="el-GR" sz="2400" dirty="0" smtClean="0"/>
          </a:p>
          <a:p>
            <a:r>
              <a:rPr lang="el-GR" sz="2400" dirty="0" smtClean="0"/>
              <a:t>Οι </a:t>
            </a:r>
            <a:r>
              <a:rPr lang="el-GR" sz="2400" dirty="0"/>
              <a:t>έτοιμες συναρτήσεις εμφανίζονται με τρεις διαφορετικές συντακτικές μορφές κλήσης.</a:t>
            </a:r>
          </a:p>
          <a:p>
            <a:pPr marL="342900" lvl="0" indent="-342900">
              <a:buFont typeface="Arial" pitchFamily="34" charset="0"/>
              <a:buChar char="•"/>
            </a:pPr>
            <a:endParaRPr lang="el-GR" sz="2400" dirty="0" smtClean="0"/>
          </a:p>
          <a:p>
            <a:pPr marL="342900" lvl="0" indent="-342900">
              <a:buFont typeface="Arial" pitchFamily="34" charset="0"/>
              <a:buChar char="•"/>
            </a:pPr>
            <a:r>
              <a:rPr lang="el-GR" sz="2400" dirty="0" smtClean="0"/>
              <a:t>Κάποιες </a:t>
            </a:r>
            <a:r>
              <a:rPr lang="el-GR" sz="2400" dirty="0"/>
              <a:t>καλούνται όπως οι συναρτήσεις που ορίζουμε με την εντολή </a:t>
            </a:r>
            <a:r>
              <a:rPr lang="el-GR" sz="2400" dirty="0" err="1">
                <a:latin typeface="Courier New" pitchFamily="49" charset="0"/>
                <a:cs typeface="Courier New" pitchFamily="49" charset="0"/>
              </a:rPr>
              <a:t>def</a:t>
            </a:r>
            <a:r>
              <a:rPr lang="el-GR" sz="2400" dirty="0"/>
              <a:t>. Τα ορίσματα τους τα γράφουμε μέσα σε παρένθεση. Μπορεί να επιστρέφουν τιμή ή όχι. Τέτοιου είδους συνάρτηση είναι η </a:t>
            </a:r>
            <a:r>
              <a:rPr lang="el-GR" sz="2400" dirty="0" err="1">
                <a:latin typeface="Courier New" pitchFamily="49" charset="0"/>
                <a:cs typeface="Courier New" pitchFamily="49" charset="0"/>
              </a:rPr>
              <a:t>abs(x</a:t>
            </a:r>
            <a:r>
              <a:rPr lang="el-GR" sz="2400" dirty="0">
                <a:latin typeface="Courier New" pitchFamily="49" charset="0"/>
                <a:cs typeface="Courier New" pitchFamily="49" charset="0"/>
              </a:rPr>
              <a:t>)</a:t>
            </a:r>
            <a:r>
              <a:rPr lang="el-GR" sz="2400" dirty="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err="1">
                <a:solidFill>
                  <a:srgbClr val="9ADD15"/>
                </a:solidFill>
              </a:rPr>
              <a:t>Μέθοδοι</a:t>
            </a:r>
            <a:r>
              <a:rPr lang="en-US" sz="2000" b="1" dirty="0">
                <a:solidFill>
                  <a:srgbClr val="9ADD15"/>
                </a:solidFill>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6001643"/>
          </a:xfrm>
          <a:prstGeom prst="rect">
            <a:avLst/>
          </a:prstGeom>
          <a:noFill/>
        </p:spPr>
        <p:txBody>
          <a:bodyPr wrap="square">
            <a:spAutoFit/>
          </a:bodyPr>
          <a:lstStyle/>
          <a:p>
            <a:pPr lvl="0"/>
            <a:r>
              <a:rPr lang="el-GR" sz="2400" dirty="0"/>
              <a:t>Κάποιες άλλες καλούνται με τη βοήθεια τελεστών. Για παράδειγμα η συνάρτηση που ενώνει δύο συμβολοσειρές ενεργοποιείται με τον τελεστή +:</a:t>
            </a: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ab</a:t>
            </a:r>
            <a:r>
              <a:rPr lang="en-US" sz="2400" dirty="0">
                <a:latin typeface="Courier New" pitchFamily="49" charset="0"/>
                <a:cs typeface="Courier New" pitchFamily="49" charset="0"/>
              </a:rPr>
              <a:t>'+'cd')</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abcd</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l-GR" sz="2400" dirty="0"/>
              <a:t>Εναλλακτικά μπορούμε πάντα να ορίσουμε μια δική μας συνάρτηση όπως:</a:t>
            </a:r>
          </a:p>
          <a:p>
            <a:r>
              <a:rPr lang="en-US" sz="2400" dirty="0" smtClean="0">
                <a:latin typeface="Courier New" pitchFamily="49" charset="0"/>
                <a:cs typeface="Courier New" pitchFamily="49" charset="0"/>
              </a:rPr>
              <a:t>&gt;&gt;&gt;</a:t>
            </a:r>
            <a:r>
              <a:rPr lang="el-GR" sz="2400" dirty="0" smtClean="0">
                <a:latin typeface="Courier New" pitchFamily="49" charset="0"/>
                <a:cs typeface="Courier New" pitchFamily="49" charset="0"/>
              </a:rPr>
              <a:t> </a:t>
            </a:r>
            <a:r>
              <a:rPr lang="en-US" sz="2400" dirty="0" err="1" smtClean="0">
                <a:latin typeface="Courier New" pitchFamily="49" charset="0"/>
                <a:cs typeface="Courier New" pitchFamily="49" charset="0"/>
              </a:rPr>
              <a:t>def</a:t>
            </a:r>
            <a:r>
              <a:rPr lang="en-US" sz="2400" dirty="0" smtClean="0">
                <a:latin typeface="Courier New" pitchFamily="49" charset="0"/>
                <a:cs typeface="Courier New" pitchFamily="49" charset="0"/>
              </a:rPr>
              <a:t> </a:t>
            </a:r>
            <a:r>
              <a:rPr lang="en-US" sz="2400" dirty="0">
                <a:latin typeface="Courier New" pitchFamily="49" charset="0"/>
                <a:cs typeface="Courier New" pitchFamily="49" charset="0"/>
              </a:rPr>
              <a:t>conn (s1, s2):</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l-GR" sz="2400" dirty="0" smtClean="0">
                <a:latin typeface="Courier New" pitchFamily="49" charset="0"/>
                <a:cs typeface="Courier New" pitchFamily="49" charset="0"/>
              </a:rPr>
              <a:t> </a:t>
            </a:r>
            <a:r>
              <a:rPr lang="en-US" sz="2400" dirty="0" smtClean="0">
                <a:latin typeface="Courier New" pitchFamily="49" charset="0"/>
                <a:cs typeface="Courier New" pitchFamily="49" charset="0"/>
              </a:rPr>
              <a:t>return </a:t>
            </a:r>
            <a:r>
              <a:rPr lang="en-US" sz="2400" dirty="0">
                <a:latin typeface="Courier New" pitchFamily="49" charset="0"/>
                <a:cs typeface="Courier New" pitchFamily="49" charset="0"/>
              </a:rPr>
              <a:t>s1+s2 </a:t>
            </a:r>
            <a:endParaRPr lang="el-GR" sz="2400" dirty="0">
              <a:latin typeface="Courier New" pitchFamily="49" charset="0"/>
              <a:cs typeface="Courier New" pitchFamily="49" charset="0"/>
            </a:endParaRPr>
          </a:p>
          <a:p>
            <a:r>
              <a:rPr lang="en-US" sz="2400" dirty="0" smtClean="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l-GR" sz="2400" dirty="0"/>
              <a:t>Κάθε φορά που θέλουμε να ενώσουμε δύο συμβολοσειρές καλούμε τη συνάρτηση </a:t>
            </a:r>
            <a:r>
              <a:rPr lang="el-GR" sz="2400" dirty="0" err="1" smtClean="0"/>
              <a:t>conn</a:t>
            </a:r>
            <a:r>
              <a:rPr lang="el-GR" sz="2400" dirty="0" smtClean="0"/>
              <a:t>():</a:t>
            </a:r>
            <a:endParaRPr lang="el-GR" sz="2400" dirty="0"/>
          </a:p>
          <a:p>
            <a:r>
              <a:rPr lang="en-US" sz="2400" dirty="0" smtClean="0">
                <a:latin typeface="Courier New" pitchFamily="49" charset="0"/>
                <a:cs typeface="Courier New" pitchFamily="49" charset="0"/>
              </a:rPr>
              <a:t>&gt;&gt;&gt; </a:t>
            </a:r>
            <a:r>
              <a:rPr lang="en-US" sz="2400" dirty="0">
                <a:latin typeface="Courier New" pitchFamily="49" charset="0"/>
                <a:cs typeface="Courier New" pitchFamily="49" charset="0"/>
              </a:rPr>
              <a:t>print (conn('</a:t>
            </a:r>
            <a:r>
              <a:rPr lang="en-US" sz="2400" dirty="0" err="1">
                <a:latin typeface="Courier New" pitchFamily="49" charset="0"/>
                <a:cs typeface="Courier New" pitchFamily="49" charset="0"/>
              </a:rPr>
              <a:t>ab</a:t>
            </a:r>
            <a:r>
              <a:rPr lang="en-US" sz="2400" dirty="0">
                <a:latin typeface="Courier New" pitchFamily="49" charset="0"/>
                <a:cs typeface="Courier New" pitchFamily="49" charset="0"/>
              </a:rPr>
              <a:t>','cd'))</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abcd</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p:txBody>
      </p:sp>
    </p:spTree>
    <p:extLst>
      <p:ext uri="{BB962C8B-B14F-4D97-AF65-F5344CB8AC3E}">
        <p14:creationId xmlns:p14="http://schemas.microsoft.com/office/powerpoint/2010/main" val="1622181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err="1">
                <a:solidFill>
                  <a:srgbClr val="9ADD15"/>
                </a:solidFill>
              </a:rPr>
              <a:t>Μέθοδοι</a:t>
            </a:r>
            <a:r>
              <a:rPr lang="en-US" sz="2000" b="1" dirty="0">
                <a:solidFill>
                  <a:srgbClr val="9ADD15"/>
                </a:solidFill>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5632311"/>
          </a:xfrm>
          <a:prstGeom prst="rect">
            <a:avLst/>
          </a:prstGeom>
          <a:noFill/>
        </p:spPr>
        <p:txBody>
          <a:bodyPr wrap="square">
            <a:spAutoFit/>
          </a:bodyPr>
          <a:lstStyle/>
          <a:p>
            <a:pPr lvl="0"/>
            <a:r>
              <a:rPr lang="el-GR" sz="2400" dirty="0"/>
              <a:t>Τέλος υπάρχει και η τρίτη κατηγορία συναρτήσεων που ονομάζονται </a:t>
            </a:r>
            <a:r>
              <a:rPr lang="el-GR" sz="2400" b="1" dirty="0"/>
              <a:t>μέθοδοι </a:t>
            </a:r>
            <a:r>
              <a:rPr lang="el-GR" sz="2400" dirty="0"/>
              <a:t>και καλούνται ως εξής:</a:t>
            </a: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M=['</a:t>
            </a:r>
            <a:r>
              <a:rPr lang="en-US" sz="2400" dirty="0" err="1">
                <a:latin typeface="Courier New" pitchFamily="49" charset="0"/>
                <a:cs typeface="Courier New" pitchFamily="49" charset="0"/>
              </a:rPr>
              <a:t>a','b','c','b',',b','a</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M.count</a:t>
            </a:r>
            <a:r>
              <a:rPr lang="en-US" sz="2400" dirty="0">
                <a:latin typeface="Courier New" pitchFamily="49" charset="0"/>
                <a:cs typeface="Courier New" pitchFamily="49" charset="0"/>
              </a:rPr>
              <a:t>('a'))</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2</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l-GR" sz="2400" dirty="0"/>
              <a:t>Η </a:t>
            </a:r>
            <a:r>
              <a:rPr lang="el-GR" sz="2400" dirty="0" err="1"/>
              <a:t>count</a:t>
            </a:r>
            <a:r>
              <a:rPr lang="el-GR" sz="2400" dirty="0"/>
              <a:t>() είναι μια μέθοδος που μετράει πόσα από τα στοιχεία της </a:t>
            </a:r>
            <a:r>
              <a:rPr lang="el-GR" sz="2400" dirty="0" smtClean="0"/>
              <a:t>ακολουθίας Μ </a:t>
            </a:r>
            <a:r>
              <a:rPr lang="el-GR" sz="2400" dirty="0"/>
              <a:t>είναι ίδια με την παράμετρο που δίνουμε. </a:t>
            </a:r>
            <a:endParaRPr lang="el-GR" sz="2400" dirty="0" smtClean="0"/>
          </a:p>
          <a:p>
            <a:r>
              <a:rPr lang="el-GR" sz="2400" dirty="0" smtClean="0"/>
              <a:t>Οι μέθοδοι καλούνται, γράφοντας το </a:t>
            </a:r>
            <a:r>
              <a:rPr lang="el-GR" sz="2400" dirty="0"/>
              <a:t>όνομα της λίστας, μια τελεία και το όνομα της μεθόδου. Αυτός ο τρόπος σύνταξης λέγεται </a:t>
            </a:r>
            <a:r>
              <a:rPr lang="el-GR" sz="2400" b="1" dirty="0" err="1"/>
              <a:t>dot</a:t>
            </a:r>
            <a:r>
              <a:rPr lang="el-GR" sz="2400" b="1" dirty="0"/>
              <a:t> </a:t>
            </a:r>
            <a:r>
              <a:rPr lang="el-GR" sz="2400" b="1" dirty="0" err="1" smtClean="0"/>
              <a:t>notation</a:t>
            </a:r>
            <a:r>
              <a:rPr lang="el-GR" sz="2400" b="1" dirty="0" smtClean="0"/>
              <a:t> ( </a:t>
            </a:r>
            <a:r>
              <a:rPr lang="el-GR" sz="2400" b="1" dirty="0"/>
              <a:t>σημειογραφία με τελεία).</a:t>
            </a:r>
            <a:endParaRPr lang="el-GR" sz="2400" dirty="0"/>
          </a:p>
          <a:p>
            <a:endParaRPr lang="el-GR" sz="2400" dirty="0"/>
          </a:p>
        </p:txBody>
      </p:sp>
    </p:spTree>
    <p:extLst>
      <p:ext uri="{BB962C8B-B14F-4D97-AF65-F5344CB8AC3E}">
        <p14:creationId xmlns:p14="http://schemas.microsoft.com/office/powerpoint/2010/main" val="1015278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err="1">
                <a:solidFill>
                  <a:srgbClr val="9ADD15"/>
                </a:solidFill>
              </a:rPr>
              <a:t>Μέθοδοι</a:t>
            </a:r>
            <a:r>
              <a:rPr lang="en-US" sz="2000" b="1" dirty="0">
                <a:solidFill>
                  <a:srgbClr val="9ADD15"/>
                </a:solidFill>
              </a:rPr>
              <a:t> </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5632311"/>
          </a:xfrm>
          <a:prstGeom prst="rect">
            <a:avLst/>
          </a:prstGeom>
          <a:noFill/>
        </p:spPr>
        <p:txBody>
          <a:bodyPr wrap="square">
            <a:spAutoFit/>
          </a:bodyPr>
          <a:lstStyle/>
          <a:p>
            <a:r>
              <a:rPr lang="el-GR" sz="2400" dirty="0" smtClean="0"/>
              <a:t>Και </a:t>
            </a:r>
            <a:r>
              <a:rPr lang="el-GR" sz="2400" dirty="0"/>
              <a:t>πάλι, αν δε μας αρέσει αυτή η σύνταξη κλήσης μπορούμε να ορίσουμε κάτι τέτοιο:</a:t>
            </a:r>
          </a:p>
          <a:p>
            <a:r>
              <a:rPr lang="en-US" sz="2400" dirty="0">
                <a:latin typeface="Courier New" pitchFamily="49" charset="0"/>
                <a:cs typeface="Courier New" pitchFamily="49" charset="0"/>
              </a:rPr>
              <a:t>&gt;&gt;&gt;</a:t>
            </a:r>
            <a:r>
              <a:rPr lang="en-US" sz="2400" dirty="0" err="1">
                <a:latin typeface="Courier New" pitchFamily="49" charset="0"/>
                <a:cs typeface="Courier New" pitchFamily="49" charset="0"/>
              </a:rPr>
              <a:t>def</a:t>
            </a:r>
            <a:r>
              <a:rPr lang="en-US" sz="2400" dirty="0">
                <a:latin typeface="Courier New" pitchFamily="49" charset="0"/>
                <a:cs typeface="Courier New" pitchFamily="49" charset="0"/>
              </a:rPr>
              <a:t> </a:t>
            </a:r>
            <a:r>
              <a:rPr lang="en-US" sz="2400" dirty="0" err="1">
                <a:latin typeface="Courier New" pitchFamily="49" charset="0"/>
                <a:cs typeface="Courier New" pitchFamily="49" charset="0"/>
              </a:rPr>
              <a:t>my_count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A,x</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return </a:t>
            </a:r>
            <a:r>
              <a:rPr lang="en-US" sz="2400" dirty="0" err="1">
                <a:latin typeface="Courier New" pitchFamily="49" charset="0"/>
                <a:cs typeface="Courier New" pitchFamily="49" charset="0"/>
              </a:rPr>
              <a:t>A.count</a:t>
            </a:r>
            <a:r>
              <a:rPr lang="en-US" sz="2400" dirty="0">
                <a:latin typeface="Courier New" pitchFamily="49" charset="0"/>
                <a:cs typeface="Courier New" pitchFamily="49" charset="0"/>
              </a:rPr>
              <a:t>(x)</a:t>
            </a:r>
            <a:endParaRPr lang="el-GR" sz="2400" dirty="0">
              <a:latin typeface="Courier New" pitchFamily="49" charset="0"/>
              <a:cs typeface="Courier New" pitchFamily="49" charset="0"/>
            </a:endParaRPr>
          </a:p>
          <a:p>
            <a:r>
              <a:rPr lang="el-GR" sz="2400" dirty="0" smtClean="0">
                <a:latin typeface="Courier New" pitchFamily="49" charset="0"/>
                <a:cs typeface="Courier New" pitchFamily="49" charset="0"/>
              </a:rPr>
              <a:t>&gt;&gt;&gt;</a:t>
            </a:r>
            <a:r>
              <a:rPr lang="el-GR" sz="2400" dirty="0">
                <a:latin typeface="Courier New" pitchFamily="49" charset="0"/>
                <a:cs typeface="Courier New" pitchFamily="49" charset="0"/>
              </a:rPr>
              <a:t> </a:t>
            </a:r>
          </a:p>
          <a:p>
            <a:r>
              <a:rPr lang="el-GR" sz="2400" dirty="0"/>
              <a:t>Στην  συνέχεια την καλούμε γράφοντας: </a:t>
            </a:r>
          </a:p>
          <a:p>
            <a:r>
              <a:rPr lang="en-US" sz="2400" dirty="0">
                <a:latin typeface="Courier New" pitchFamily="49" charset="0"/>
                <a:cs typeface="Courier New" pitchFamily="49" charset="0"/>
              </a:rPr>
              <a:t>&gt;&gt;&gt;print (</a:t>
            </a:r>
            <a:r>
              <a:rPr lang="en-US" sz="2400" dirty="0" err="1">
                <a:latin typeface="Courier New" pitchFamily="49" charset="0"/>
                <a:cs typeface="Courier New" pitchFamily="49" charset="0"/>
              </a:rPr>
              <a:t>my_count</a:t>
            </a:r>
            <a:r>
              <a:rPr lang="en-US" sz="2400" dirty="0">
                <a:latin typeface="Courier New" pitchFamily="49" charset="0"/>
                <a:cs typeface="Courier New" pitchFamily="49" charset="0"/>
              </a:rPr>
              <a:t>(</a:t>
            </a:r>
            <a:r>
              <a:rPr lang="en-US" sz="2400" dirty="0" err="1">
                <a:latin typeface="Courier New" pitchFamily="49" charset="0"/>
                <a:cs typeface="Courier New" pitchFamily="49" charset="0"/>
              </a:rPr>
              <a:t>L.'a</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4</a:t>
            </a:r>
            <a:endParaRPr lang="el-GR" sz="2400" dirty="0">
              <a:latin typeface="Courier New" pitchFamily="49" charset="0"/>
              <a:cs typeface="Courier New" pitchFamily="49" charset="0"/>
            </a:endParaRPr>
          </a:p>
          <a:p>
            <a:r>
              <a:rPr lang="el-GR" sz="2400" dirty="0" smtClean="0">
                <a:latin typeface="Courier New" pitchFamily="49" charset="0"/>
                <a:cs typeface="Courier New" pitchFamily="49" charset="0"/>
              </a:rPr>
              <a:t>&gt;&gt;&gt;</a:t>
            </a:r>
          </a:p>
          <a:p>
            <a:r>
              <a:rPr lang="el-GR" sz="2400" dirty="0" smtClean="0"/>
              <a:t>Παρόλο που υπάρχουν </a:t>
            </a:r>
            <a:r>
              <a:rPr lang="el-GR" sz="2400" dirty="0"/>
              <a:t>αυτές οι τρεις διαφορετικές κατηγορίες συναρτήσεων με τους διαφορετικούς τρόπους </a:t>
            </a:r>
            <a:r>
              <a:rPr lang="el-GR" sz="2400" dirty="0" smtClean="0"/>
              <a:t>κλήσης, προς </a:t>
            </a:r>
            <a:r>
              <a:rPr lang="el-GR" sz="2400" dirty="0"/>
              <a:t>το παρόν </a:t>
            </a:r>
            <a:r>
              <a:rPr lang="el-GR" sz="2400" dirty="0" smtClean="0"/>
              <a:t>αρκούμαστε στο ότι </a:t>
            </a:r>
            <a:r>
              <a:rPr lang="el-GR" sz="2400" dirty="0"/>
              <a:t>κάποια τμήματα προγράμματος είναι βολικότερο να συντάσσονται ως τελεστές, άλλες ως μέθοδοι και άλλες ως συναρτήσεις</a:t>
            </a:r>
            <a:r>
              <a:rPr lang="el-GR" sz="2400" dirty="0" smtClean="0"/>
              <a:t>.</a:t>
            </a:r>
            <a:endParaRPr lang="el-GR" sz="2400" dirty="0">
              <a:latin typeface="Courier New" pitchFamily="49" charset="0"/>
              <a:cs typeface="Courier New" pitchFamily="49" charset="0"/>
            </a:endParaRPr>
          </a:p>
        </p:txBody>
      </p:sp>
    </p:spTree>
    <p:extLst>
      <p:ext uri="{BB962C8B-B14F-4D97-AF65-F5344CB8AC3E}">
        <p14:creationId xmlns:p14="http://schemas.microsoft.com/office/powerpoint/2010/main" val="7535410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5324535"/>
          </a:xfrm>
          <a:prstGeom prst="rect">
            <a:avLst/>
          </a:prstGeom>
          <a:noFill/>
        </p:spPr>
        <p:txBody>
          <a:bodyPr wrap="square">
            <a:spAutoFit/>
          </a:bodyPr>
          <a:lstStyle/>
          <a:p>
            <a:pPr marL="342900" indent="-342900">
              <a:buFont typeface="Arial" pitchFamily="34" charset="0"/>
              <a:buChar char="•"/>
            </a:pPr>
            <a:r>
              <a:rPr lang="el-GR" sz="2000" dirty="0"/>
              <a:t>Μία συνάρτηση μπορεί να δεχθεί παραμέτρους </a:t>
            </a:r>
            <a:r>
              <a:rPr lang="el-GR" sz="2000" dirty="0" smtClean="0"/>
              <a:t>που δίνουν </a:t>
            </a:r>
            <a:r>
              <a:rPr lang="el-GR" sz="2000" dirty="0"/>
              <a:t>τιμές στη συνάρτηση ως είσοδος, έτσι ώστε αυτή να εκτελέσει τις εντολές της χρησιμοποιώντας τις τιμές </a:t>
            </a:r>
            <a:r>
              <a:rPr lang="el-GR" sz="2000" dirty="0" smtClean="0"/>
              <a:t>αυτές.</a:t>
            </a:r>
            <a:endParaRPr lang="el-GR" sz="2000" dirty="0"/>
          </a:p>
          <a:p>
            <a:pPr marL="342900" indent="-342900">
              <a:buFont typeface="Arial" pitchFamily="34" charset="0"/>
              <a:buChar char="•"/>
            </a:pPr>
            <a:r>
              <a:rPr lang="el-GR" sz="2000" dirty="0"/>
              <a:t>Μια συνάρτηση </a:t>
            </a:r>
            <a:r>
              <a:rPr lang="el-GR" sz="2000" dirty="0" smtClean="0"/>
              <a:t>με παραμέτρους </a:t>
            </a:r>
            <a:r>
              <a:rPr lang="el-GR" sz="2000" dirty="0"/>
              <a:t>καλείται με το όνομά της ακολουθούμενο από μια λίστα ονομάτων ή τιμών μέσα σε παρενθέσεις, που χωρίζονται με κόμμα. </a:t>
            </a:r>
            <a:endParaRPr lang="el-GR" sz="2000" dirty="0" smtClean="0"/>
          </a:p>
          <a:p>
            <a:pPr marL="342900" indent="-342900">
              <a:buFont typeface="Arial" pitchFamily="34" charset="0"/>
              <a:buChar char="•"/>
            </a:pPr>
            <a:r>
              <a:rPr lang="el-GR" sz="2000" dirty="0" smtClean="0"/>
              <a:t>Οι </a:t>
            </a:r>
            <a:r>
              <a:rPr lang="el-GR" sz="2000" dirty="0"/>
              <a:t>τιμές των παραμέτρων ορίζονται, όταν καλούμε μία συνάρτηση. Οι παράμετροι υπάρχουν μόνο κατά τη διάρκεια εκτέλεσης της συνάρτησης. Κατά την κλήση μιας συνάρτησης οι τιμές που παίρνουν οι παράμετροι ονομάζονται ορίσματα. </a:t>
            </a:r>
            <a:endParaRPr lang="el-GR" sz="2000" dirty="0" smtClean="0"/>
          </a:p>
          <a:p>
            <a:pPr marL="342900" indent="-342900">
              <a:buFont typeface="Arial" pitchFamily="34" charset="0"/>
              <a:buChar char="•"/>
            </a:pPr>
            <a:r>
              <a:rPr lang="el-GR" sz="2000" dirty="0" smtClean="0"/>
              <a:t>Στον </a:t>
            </a:r>
            <a:r>
              <a:rPr lang="el-GR" sz="2000" dirty="0"/>
              <a:t>ορισμό μιας συνάρτησης έχουμε </a:t>
            </a:r>
            <a:r>
              <a:rPr lang="el-GR" sz="2000" dirty="0" smtClean="0"/>
              <a:t>παραμέτρους, </a:t>
            </a:r>
            <a:r>
              <a:rPr lang="el-GR" sz="2000" dirty="0"/>
              <a:t>δηλαδή ονομασίες </a:t>
            </a:r>
            <a:r>
              <a:rPr lang="el-GR" sz="2000" dirty="0" smtClean="0"/>
              <a:t>μεταβλητών, </a:t>
            </a:r>
            <a:r>
              <a:rPr lang="el-GR" sz="2000" dirty="0"/>
              <a:t>και στην κλήση μιας συνάρτησης έχουμε </a:t>
            </a:r>
            <a:r>
              <a:rPr lang="el-GR" sz="2000" dirty="0" smtClean="0"/>
              <a:t>ορίσματα, </a:t>
            </a:r>
            <a:r>
              <a:rPr lang="el-GR" sz="2000" dirty="0"/>
              <a:t>δηλαδή τιμές ή μεταβλητές στις οποίες έχουν εκχωρηθεί τιμές. </a:t>
            </a:r>
            <a:endParaRPr lang="el-GR" sz="2000" dirty="0" smtClean="0"/>
          </a:p>
          <a:p>
            <a:pPr marL="342900" indent="-342900">
              <a:buFont typeface="Arial" pitchFamily="34" charset="0"/>
              <a:buChar char="•"/>
            </a:pPr>
            <a:r>
              <a:rPr lang="el-GR" sz="2000" dirty="0" smtClean="0"/>
              <a:t>Όταν </a:t>
            </a:r>
            <a:r>
              <a:rPr lang="el-GR" sz="2000" dirty="0"/>
              <a:t>κληθεί μια συνάρτηση, παίρνει τα δεδομένα που της δίνονται ως ορίσματα μέσω των παραμέτρων της, εκτελεί τις εντολές της και τέλος επιστρέφει στο σημείο από το οποίο κλήθηκε</a:t>
            </a:r>
            <a:r>
              <a:rPr lang="el-GR" sz="2000" dirty="0" smtClean="0"/>
              <a:t>.</a:t>
            </a: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6155531"/>
          </a:xfrm>
          <a:prstGeom prst="rect">
            <a:avLst/>
          </a:prstGeom>
          <a:noFill/>
        </p:spPr>
        <p:txBody>
          <a:bodyPr wrap="square">
            <a:spAutoFit/>
          </a:bodyPr>
          <a:lstStyle/>
          <a:p>
            <a:pPr marL="342900" indent="-342900">
              <a:spcAft>
                <a:spcPts val="600"/>
              </a:spcAft>
              <a:buFont typeface="Arial" pitchFamily="34" charset="0"/>
              <a:buChar char="•"/>
            </a:pPr>
            <a:r>
              <a:rPr lang="el-GR" sz="2200" dirty="0"/>
              <a:t>Κατά την κλήση μίας συνάρτησης με ορίσματα, η τιμή κάθε ορίσματος αντιγράφεται στην αντίστοιχη τυπική παράμετρο της συνάρτησης. Στην περίπτωση αυτή το πλήθος των ορισμάτων πρέπει να είναι ίδιο με το πλήθος των παραμέτρων και τα ορίσματα ονομάζονται «ορίσματα θέσης» (</a:t>
            </a:r>
            <a:r>
              <a:rPr lang="en-US" sz="2200" dirty="0"/>
              <a:t>positional</a:t>
            </a:r>
            <a:r>
              <a:rPr lang="el-GR" sz="2200" dirty="0"/>
              <a:t>). </a:t>
            </a:r>
          </a:p>
          <a:p>
            <a:pPr marL="342900" indent="-342900">
              <a:spcAft>
                <a:spcPts val="600"/>
              </a:spcAft>
              <a:buFont typeface="Arial" pitchFamily="34" charset="0"/>
              <a:buChar char="•"/>
            </a:pPr>
            <a:r>
              <a:rPr lang="el-GR" sz="2200" dirty="0"/>
              <a:t>Σε συναρτήσεις με πολλές παραμέτρους μπορούμε να καθορίσουμε </a:t>
            </a:r>
            <a:r>
              <a:rPr lang="el-GR" sz="2200" dirty="0" smtClean="0"/>
              <a:t>μόνο </a:t>
            </a:r>
            <a:r>
              <a:rPr lang="el-GR" sz="2200" dirty="0"/>
              <a:t>μερικές από </a:t>
            </a:r>
            <a:r>
              <a:rPr lang="el-GR" sz="2200" dirty="0" smtClean="0"/>
              <a:t>αυτές, δίνοντας </a:t>
            </a:r>
            <a:r>
              <a:rPr lang="el-GR" sz="2200" dirty="0"/>
              <a:t>τιμές μόνο σε αυτές </a:t>
            </a:r>
            <a:r>
              <a:rPr lang="el-GR" sz="2200" dirty="0" smtClean="0"/>
              <a:t>με χρήση των ονομάτων </a:t>
            </a:r>
            <a:r>
              <a:rPr lang="el-GR" sz="2200" dirty="0"/>
              <a:t>τους, δηλ. χρήση των ονομάτων </a:t>
            </a:r>
            <a:r>
              <a:rPr lang="el-GR" sz="2200" dirty="0" smtClean="0"/>
              <a:t>των </a:t>
            </a:r>
            <a:r>
              <a:rPr lang="el-GR" sz="2200" dirty="0"/>
              <a:t>παραμέτρων αντί της θέσης τους για να καθορίσουμε τα ορίσματα της συνάρτησης</a:t>
            </a:r>
            <a:r>
              <a:rPr lang="el-GR" sz="2200" dirty="0" smtClean="0"/>
              <a:t>. Έτσι </a:t>
            </a:r>
            <a:r>
              <a:rPr lang="el-GR" sz="2200" dirty="0"/>
              <a:t>έχουμε δύο πλεονεκτήματα, </a:t>
            </a:r>
            <a:endParaRPr lang="el-GR" sz="2200" dirty="0" smtClean="0"/>
          </a:p>
          <a:p>
            <a:pPr marL="914400" lvl="1" indent="-457200">
              <a:spcAft>
                <a:spcPts val="600"/>
              </a:spcAft>
              <a:buFont typeface="+mj-lt"/>
              <a:buAutoNum type="arabicPeriod"/>
            </a:pPr>
            <a:r>
              <a:rPr lang="el-GR" sz="2200" dirty="0" smtClean="0"/>
              <a:t>η </a:t>
            </a:r>
            <a:r>
              <a:rPr lang="el-GR" sz="2200" dirty="0"/>
              <a:t>χρήση της </a:t>
            </a:r>
            <a:r>
              <a:rPr lang="el-GR" sz="2200" dirty="0" smtClean="0"/>
              <a:t> συνάρτησης είναι </a:t>
            </a:r>
            <a:r>
              <a:rPr lang="el-GR" sz="2200" dirty="0"/>
              <a:t>ευκολότερη επειδή δεν </a:t>
            </a:r>
            <a:r>
              <a:rPr lang="el-GR" sz="2200" dirty="0" smtClean="0"/>
              <a:t>ανησυχούμε </a:t>
            </a:r>
            <a:r>
              <a:rPr lang="el-GR" sz="2200" dirty="0"/>
              <a:t>για τη διάταξη των ορισμάτων. </a:t>
            </a:r>
            <a:endParaRPr lang="el-GR" sz="2200" dirty="0" smtClean="0"/>
          </a:p>
          <a:p>
            <a:pPr marL="914400" lvl="1" indent="-457200">
              <a:spcAft>
                <a:spcPts val="600"/>
              </a:spcAft>
              <a:buFont typeface="+mj-lt"/>
              <a:buAutoNum type="arabicPeriod"/>
            </a:pPr>
            <a:r>
              <a:rPr lang="el-GR" sz="2200" dirty="0" smtClean="0"/>
              <a:t>μπορούμε </a:t>
            </a:r>
            <a:r>
              <a:rPr lang="el-GR" sz="2200" dirty="0"/>
              <a:t>να δώσουμε τιμές μόνο σε εκείνες τις παραμέτρους που θέλουμε, δεδομένου ότι οι άλλες παράμετροι έχουν προεπιλεγμένες τιμές ορίσματος</a:t>
            </a:r>
            <a:r>
              <a:rPr lang="el-GR" sz="2200" dirty="0" smtClean="0"/>
              <a:t>.</a:t>
            </a: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05829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3939540"/>
          </a:xfrm>
          <a:prstGeom prst="rect">
            <a:avLst/>
          </a:prstGeom>
          <a:noFill/>
        </p:spPr>
        <p:txBody>
          <a:bodyPr wrap="square">
            <a:spAutoFit/>
          </a:bodyPr>
          <a:lstStyle/>
          <a:p>
            <a:pPr marL="342900" indent="-342900">
              <a:spcAft>
                <a:spcPts val="600"/>
              </a:spcAft>
              <a:buFont typeface="Arial" pitchFamily="34" charset="0"/>
              <a:buChar char="•"/>
            </a:pPr>
            <a:r>
              <a:rPr lang="el-GR" sz="2000" dirty="0" smtClean="0"/>
              <a:t>Στην </a:t>
            </a:r>
            <a:r>
              <a:rPr lang="en-US" sz="2000" dirty="0" smtClean="0"/>
              <a:t>Python </a:t>
            </a:r>
            <a:r>
              <a:rPr lang="el-GR" sz="2000" dirty="0"/>
              <a:t>μπορούμε να ορίσουμε συναρτήσεις με προεπιλεγμένες τιμές ορισμάτων, γεγονός που μας επιτρέπει κατά την κλήση της συνάρτησης να παραλείψουμε συγκεκριμένα ορίσματα. Τα ορίσματα αυτά ονομάζονται «ορίσματα προεπιλεγμένης τιμής» (</a:t>
            </a:r>
            <a:r>
              <a:rPr lang="en-US" sz="2000" dirty="0"/>
              <a:t>keyword arguments</a:t>
            </a:r>
            <a:r>
              <a:rPr lang="el-GR" sz="2000" dirty="0"/>
              <a:t>).</a:t>
            </a:r>
          </a:p>
          <a:p>
            <a:pPr marL="342900" indent="-342900">
              <a:spcAft>
                <a:spcPts val="600"/>
              </a:spcAft>
              <a:buFont typeface="Arial" pitchFamily="34" charset="0"/>
              <a:buChar char="•"/>
            </a:pPr>
            <a:r>
              <a:rPr lang="el-GR" sz="2000" dirty="0"/>
              <a:t>Η προεπιλεγμένη τιμή ορίσματος πρέπει να είναι σταθερή (για την ακρίβεια πρέπει να είναι αμετάβλητη (</a:t>
            </a:r>
            <a:r>
              <a:rPr lang="el-GR" sz="2000" dirty="0" err="1"/>
              <a:t>immutable</a:t>
            </a:r>
            <a:r>
              <a:rPr lang="el-GR" sz="2000" dirty="0"/>
              <a:t>)) και καθορίζεται κατά τον ορισμό της συνάρτησης. </a:t>
            </a:r>
            <a:r>
              <a:rPr lang="en-US" sz="2000" dirty="0" smtClean="0"/>
              <a:t> </a:t>
            </a:r>
          </a:p>
          <a:p>
            <a:pPr marL="342900" indent="-342900">
              <a:spcAft>
                <a:spcPts val="600"/>
              </a:spcAft>
              <a:buFont typeface="Arial" pitchFamily="34" charset="0"/>
              <a:buChar char="•"/>
            </a:pPr>
            <a:r>
              <a:rPr lang="el-GR" sz="2000" dirty="0" smtClean="0"/>
              <a:t>Για </a:t>
            </a:r>
            <a:r>
              <a:rPr lang="el-GR" sz="2000" dirty="0"/>
              <a:t>τον ορισμό μίας προεπιλεγμένης τιμής ορίσματος τοποθετούμε μετά το όνομα της παραμέτρου το σύμβολο «=» και την σταθερή τιμή. Οι παράμετροι με προεπιλεγμένη τιμή ορίσματος πρέπει να έπονται των κανονικών παραμέτρων</a:t>
            </a:r>
            <a:r>
              <a:rPr lang="el-GR" sz="2000" dirty="0" smtClean="0"/>
              <a:t>.</a:t>
            </a: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14503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5940088"/>
          </a:xfrm>
          <a:prstGeom prst="rect">
            <a:avLst/>
          </a:prstGeom>
          <a:noFill/>
        </p:spPr>
        <p:txBody>
          <a:bodyPr wrap="square">
            <a:spAutoFit/>
          </a:bodyPr>
          <a:lstStyle/>
          <a:p>
            <a:r>
              <a:rPr lang="el-GR" sz="2000" b="1" dirty="0"/>
              <a:t>Παράδειγμα</a:t>
            </a:r>
            <a:endParaRPr lang="el-GR" sz="2000" dirty="0"/>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greeting</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times</a:t>
            </a:r>
            <a:r>
              <a:rPr lang="el-GR" sz="2000" dirty="0">
                <a:latin typeface="Courier New" pitchFamily="49" charset="0"/>
                <a:cs typeface="Courier New" pitchFamily="49" charset="0"/>
              </a:rPr>
              <a:t> = 2):</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a:t>
            </a:r>
            <a:r>
              <a:rPr lang="el-GR" sz="2000" dirty="0">
                <a:solidFill>
                  <a:schemeClr val="accent1"/>
                </a:solidFill>
                <a:latin typeface="Courier New" pitchFamily="49" charset="0"/>
                <a:cs typeface="Courier New" pitchFamily="49" charset="0"/>
              </a:rPr>
              <a:t>'Καλημέρα '</a:t>
            </a:r>
            <a:r>
              <a:rPr lang="el-GR" sz="2000" dirty="0">
                <a:latin typeface="Courier New" pitchFamily="49" charset="0"/>
                <a:cs typeface="Courier New" pitchFamily="49" charset="0"/>
              </a:rPr>
              <a:t> * </a:t>
            </a:r>
            <a:r>
              <a:rPr lang="el-GR" sz="2000" dirty="0" err="1">
                <a:latin typeface="Courier New" pitchFamily="49" charset="0"/>
                <a:cs typeface="Courier New" pitchFamily="49" charset="0"/>
              </a:rPr>
              <a:t>times</a:t>
            </a:r>
            <a:r>
              <a:rPr lang="el-GR" sz="2000" dirty="0">
                <a:latin typeface="Courier New" pitchFamily="49" charset="0"/>
                <a:cs typeface="Courier New" pitchFamily="49" charset="0"/>
              </a:rPr>
              <a:t>)</a:t>
            </a:r>
          </a:p>
          <a:p>
            <a:r>
              <a:rPr lang="el-GR" sz="2000" dirty="0"/>
              <a:t> </a:t>
            </a:r>
          </a:p>
          <a:p>
            <a:r>
              <a:rPr lang="el-GR" sz="2000" dirty="0"/>
              <a:t>Η κλήση της συνάρτησης μπορεί να γίνει </a:t>
            </a:r>
            <a:r>
              <a:rPr lang="el-GR" sz="2000" dirty="0" smtClean="0"/>
              <a:t>χωρίς </a:t>
            </a:r>
            <a:r>
              <a:rPr lang="el-GR" sz="2000" dirty="0"/>
              <a:t>όρισμα, οπότε η παράμετρος </a:t>
            </a:r>
            <a:r>
              <a:rPr lang="en-US" sz="2000" dirty="0"/>
              <a:t>times </a:t>
            </a:r>
            <a:r>
              <a:rPr lang="el-GR" sz="2000" dirty="0"/>
              <a:t>κρατάει την τιμή 2 που είναι η προεπιλεγμένη τιμή του.</a:t>
            </a:r>
          </a:p>
          <a:p>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a:t>
            </a:r>
            <a:r>
              <a:rPr lang="el-GR" sz="2000" dirty="0">
                <a:solidFill>
                  <a:schemeClr val="accent1"/>
                </a:solidFill>
                <a:latin typeface="Courier New" pitchFamily="49" charset="0"/>
                <a:cs typeface="Courier New" pitchFamily="49" charset="0"/>
              </a:rPr>
              <a:t>'Εντολή </a:t>
            </a:r>
            <a:r>
              <a:rPr lang="el-GR" sz="2000" dirty="0" smtClean="0">
                <a:solidFill>
                  <a:schemeClr val="accent1"/>
                </a:solidFill>
                <a:latin typeface="Courier New" pitchFamily="49" charset="0"/>
                <a:cs typeface="Courier New" pitchFamily="49" charset="0"/>
              </a:rPr>
              <a:t>ΠΡΙΝ </a:t>
            </a:r>
            <a:r>
              <a:rPr lang="el-GR" sz="2000" dirty="0">
                <a:solidFill>
                  <a:schemeClr val="accent1"/>
                </a:solidFill>
                <a:latin typeface="Courier New" pitchFamily="49" charset="0"/>
                <a:cs typeface="Courier New" pitchFamily="49" charset="0"/>
              </a:rPr>
              <a:t>την κλήση της συνάρτησης'</a:t>
            </a:r>
            <a:r>
              <a:rPr lang="el-GR" sz="2000" dirty="0">
                <a:latin typeface="Courier New" pitchFamily="49" charset="0"/>
                <a:cs typeface="Courier New" pitchFamily="49" charset="0"/>
              </a:rPr>
              <a:t>)</a:t>
            </a:r>
          </a:p>
          <a:p>
            <a:r>
              <a:rPr lang="el-GR" sz="2000" dirty="0">
                <a:solidFill>
                  <a:srgbClr val="FF0000"/>
                </a:solidFill>
                <a:latin typeface="Courier New" pitchFamily="49" charset="0"/>
                <a:cs typeface="Courier New" pitchFamily="49" charset="0"/>
              </a:rPr>
              <a:t>#Κλήση συνάρτησης</a:t>
            </a:r>
          </a:p>
          <a:p>
            <a:r>
              <a:rPr lang="el-GR" sz="2000" dirty="0" err="1">
                <a:latin typeface="Courier New" pitchFamily="49" charset="0"/>
                <a:cs typeface="Courier New" pitchFamily="49" charset="0"/>
              </a:rPr>
              <a:t>greeting</a:t>
            </a:r>
            <a:r>
              <a:rPr lang="el-GR" sz="2000" dirty="0">
                <a:latin typeface="Courier New" pitchFamily="49" charset="0"/>
                <a:cs typeface="Courier New" pitchFamily="49" charset="0"/>
              </a:rPr>
              <a:t> ()</a:t>
            </a:r>
          </a:p>
          <a:p>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'Εντολή </a:t>
            </a:r>
            <a:r>
              <a:rPr lang="el-GR" sz="2000" dirty="0" smtClean="0">
                <a:solidFill>
                  <a:srgbClr val="9ADD15"/>
                </a:solidFill>
                <a:latin typeface="Courier New" pitchFamily="49" charset="0"/>
                <a:cs typeface="Courier New" pitchFamily="49" charset="0"/>
              </a:rPr>
              <a:t>ΜΕΤΑ </a:t>
            </a:r>
            <a:r>
              <a:rPr lang="el-GR" sz="2000" dirty="0">
                <a:solidFill>
                  <a:srgbClr val="9ADD15"/>
                </a:solidFill>
                <a:latin typeface="Courier New" pitchFamily="49" charset="0"/>
                <a:cs typeface="Courier New" pitchFamily="49" charset="0"/>
              </a:rPr>
              <a:t>την κλήση της συνάρτησης</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p>
          <a:p>
            <a:r>
              <a:rPr lang="el-GR" sz="2000" dirty="0"/>
              <a:t>Το αποτέλεσμα της κλήσης θα είναι:</a:t>
            </a:r>
          </a:p>
          <a:p>
            <a:r>
              <a:rPr lang="el-GR" sz="2000" dirty="0">
                <a:latin typeface="Courier New" pitchFamily="49" charset="0"/>
                <a:cs typeface="Courier New" pitchFamily="49" charset="0"/>
              </a:rPr>
              <a:t>&gt;&gt;&gt; </a:t>
            </a:r>
          </a:p>
          <a:p>
            <a:r>
              <a:rPr lang="el-GR" sz="2000" dirty="0">
                <a:latin typeface="Courier New" pitchFamily="49" charset="0"/>
                <a:cs typeface="Courier New" pitchFamily="49" charset="0"/>
              </a:rPr>
              <a:t>Εντολή </a:t>
            </a:r>
            <a:r>
              <a:rPr lang="el-GR" sz="2000" dirty="0" smtClean="0">
                <a:latin typeface="Courier New" pitchFamily="49" charset="0"/>
                <a:cs typeface="Courier New" pitchFamily="49" charset="0"/>
              </a:rPr>
              <a:t>ΠΡΙΝ </a:t>
            </a:r>
            <a:r>
              <a:rPr lang="el-GR" sz="2000" dirty="0">
                <a:latin typeface="Courier New" pitchFamily="49" charset="0"/>
                <a:cs typeface="Courier New" pitchFamily="49" charset="0"/>
              </a:rPr>
              <a:t>την κλήση της συνάρτησης</a:t>
            </a:r>
          </a:p>
          <a:p>
            <a:r>
              <a:rPr lang="el-GR" sz="2000" dirty="0">
                <a:latin typeface="Courier New" pitchFamily="49" charset="0"/>
                <a:cs typeface="Courier New" pitchFamily="49" charset="0"/>
              </a:rPr>
              <a:t>Καλημέρα </a:t>
            </a:r>
            <a:r>
              <a:rPr lang="el-GR" sz="2000" dirty="0" err="1">
                <a:latin typeface="Courier New" pitchFamily="49" charset="0"/>
                <a:cs typeface="Courier New" pitchFamily="49" charset="0"/>
              </a:rPr>
              <a:t>Καλημέρα</a:t>
            </a:r>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Εντολή </a:t>
            </a:r>
            <a:r>
              <a:rPr lang="el-GR" sz="2000" dirty="0" smtClean="0">
                <a:latin typeface="Courier New" pitchFamily="49" charset="0"/>
                <a:cs typeface="Courier New" pitchFamily="49" charset="0"/>
              </a:rPr>
              <a:t>ΜΕΤΑ </a:t>
            </a:r>
            <a:r>
              <a:rPr lang="el-GR" sz="2000" dirty="0">
                <a:latin typeface="Courier New" pitchFamily="49" charset="0"/>
                <a:cs typeface="Courier New" pitchFamily="49" charset="0"/>
              </a:rPr>
              <a:t>την κλήση της συνάρτησης</a:t>
            </a:r>
          </a:p>
          <a:p>
            <a:r>
              <a:rPr lang="el-GR" sz="2000" dirty="0">
                <a:latin typeface="Courier New" pitchFamily="49" charset="0"/>
                <a:cs typeface="Courier New" pitchFamily="49" charset="0"/>
              </a:rPr>
              <a:t>&gt;&gt;&gt; </a:t>
            </a: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2632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25401"/>
            <a:ext cx="7992690" cy="5324535"/>
          </a:xfrm>
          <a:prstGeom prst="rect">
            <a:avLst/>
          </a:prstGeom>
          <a:noFill/>
        </p:spPr>
        <p:txBody>
          <a:bodyPr wrap="square">
            <a:spAutoFit/>
          </a:bodyPr>
          <a:lstStyle/>
          <a:p>
            <a:r>
              <a:rPr lang="el-GR" sz="2000" b="1" dirty="0"/>
              <a:t>Παράδειγμα</a:t>
            </a:r>
            <a:endParaRPr lang="el-GR" sz="2000" dirty="0"/>
          </a:p>
          <a:p>
            <a:r>
              <a:rPr lang="el-GR" sz="2000" dirty="0" smtClean="0"/>
              <a:t>Υπάρχει όμως και η δυνατότητα κλήσης της συνάρτησης με όρισμα που καθορίζει την τιμή που θα πάρει η παράμετρος </a:t>
            </a:r>
            <a:r>
              <a:rPr lang="en-US" sz="2000" dirty="0" smtClean="0"/>
              <a:t>times</a:t>
            </a:r>
            <a:r>
              <a:rPr lang="el-GR" sz="2000" dirty="0" smtClean="0"/>
              <a:t> (στην περίπτωση αυτή αγνοείται η προεπιλεγμένη τιμή του ορίσματος).</a:t>
            </a:r>
          </a:p>
          <a:p>
            <a:endParaRPr lang="en-US" sz="2000" dirty="0" smtClean="0">
              <a:latin typeface="Courier New" pitchFamily="49" charset="0"/>
              <a:cs typeface="Courier New" pitchFamily="49" charset="0"/>
            </a:endParaRPr>
          </a:p>
          <a:p>
            <a:r>
              <a:rPr lang="el-GR" sz="2000" dirty="0" err="1" smtClean="0">
                <a:latin typeface="Courier New" pitchFamily="49" charset="0"/>
                <a:cs typeface="Courier New" pitchFamily="49" charset="0"/>
              </a:rPr>
              <a:t>print</a:t>
            </a:r>
            <a:r>
              <a:rPr lang="el-GR" sz="2000" dirty="0" smtClean="0">
                <a:latin typeface="Courier New" pitchFamily="49" charset="0"/>
                <a:cs typeface="Courier New" pitchFamily="49" charset="0"/>
              </a:rPr>
              <a:t> (</a:t>
            </a:r>
            <a:r>
              <a:rPr lang="el-GR" sz="2000" dirty="0" smtClean="0">
                <a:solidFill>
                  <a:schemeClr val="bg2">
                    <a:lumMod val="75000"/>
                  </a:schemeClr>
                </a:solidFill>
                <a:latin typeface="Courier New" pitchFamily="49" charset="0"/>
                <a:cs typeface="Courier New" pitchFamily="49" charset="0"/>
              </a:rPr>
              <a:t>'Εντολή ΠΡΙΝ την κλήση της συνάρτησης'</a:t>
            </a:r>
            <a:r>
              <a:rPr lang="el-GR" sz="2000" dirty="0" smtClean="0">
                <a:latin typeface="Courier New" pitchFamily="49" charset="0"/>
                <a:cs typeface="Courier New" pitchFamily="49" charset="0"/>
              </a:rPr>
              <a:t>)</a:t>
            </a:r>
          </a:p>
          <a:p>
            <a:r>
              <a:rPr lang="el-GR" sz="2000" dirty="0" smtClean="0">
                <a:solidFill>
                  <a:srgbClr val="FF0000"/>
                </a:solidFill>
                <a:latin typeface="Courier New" pitchFamily="49" charset="0"/>
                <a:cs typeface="Courier New" pitchFamily="49" charset="0"/>
              </a:rPr>
              <a:t>#Κλήση συνάρτησης</a:t>
            </a:r>
          </a:p>
          <a:p>
            <a:r>
              <a:rPr lang="el-GR" sz="2000" dirty="0" err="1" smtClean="0">
                <a:latin typeface="Courier New" pitchFamily="49" charset="0"/>
                <a:cs typeface="Courier New" pitchFamily="49" charset="0"/>
              </a:rPr>
              <a:t>greeting</a:t>
            </a:r>
            <a:r>
              <a:rPr lang="el-GR" sz="2000" dirty="0" smtClean="0">
                <a:latin typeface="Courier New" pitchFamily="49" charset="0"/>
                <a:cs typeface="Courier New" pitchFamily="49" charset="0"/>
              </a:rPr>
              <a:t> (5)</a:t>
            </a:r>
          </a:p>
          <a:p>
            <a:r>
              <a:rPr lang="el-GR" sz="2000" dirty="0" err="1" smtClean="0">
                <a:latin typeface="Courier New" pitchFamily="49" charset="0"/>
                <a:cs typeface="Courier New" pitchFamily="49" charset="0"/>
              </a:rPr>
              <a:t>print</a:t>
            </a:r>
            <a:r>
              <a:rPr lang="el-GR" sz="2000" dirty="0" smtClean="0">
                <a:latin typeface="Courier New" pitchFamily="49" charset="0"/>
                <a:cs typeface="Courier New" pitchFamily="49" charset="0"/>
              </a:rPr>
              <a:t> (</a:t>
            </a:r>
            <a:r>
              <a:rPr lang="el-GR" sz="2000" dirty="0" smtClean="0">
                <a:solidFill>
                  <a:schemeClr val="bg2">
                    <a:lumMod val="75000"/>
                  </a:schemeClr>
                </a:solidFill>
                <a:latin typeface="Courier New" pitchFamily="49" charset="0"/>
                <a:cs typeface="Courier New" pitchFamily="49" charset="0"/>
              </a:rPr>
              <a:t>'Εντολή ΜΕΤΑ την κλήση της συνάρτησης'</a:t>
            </a:r>
            <a:r>
              <a:rPr lang="el-GR" sz="2000" dirty="0" smtClean="0">
                <a:latin typeface="Courier New" pitchFamily="49" charset="0"/>
                <a:cs typeface="Courier New" pitchFamily="49" charset="0"/>
              </a:rPr>
              <a:t>)</a:t>
            </a:r>
          </a:p>
          <a:p>
            <a:r>
              <a:rPr lang="el-GR" sz="2000" dirty="0" smtClean="0"/>
              <a:t> </a:t>
            </a:r>
          </a:p>
          <a:p>
            <a:r>
              <a:rPr lang="el-GR" sz="2000" dirty="0" smtClean="0"/>
              <a:t>Το αποτέλεσμα της κλήσης θα είναι:</a:t>
            </a:r>
          </a:p>
          <a:p>
            <a:r>
              <a:rPr lang="el-GR" sz="2000" dirty="0" smtClean="0">
                <a:latin typeface="Courier New" pitchFamily="49" charset="0"/>
                <a:cs typeface="Courier New" pitchFamily="49" charset="0"/>
              </a:rPr>
              <a:t>&gt;&gt;&gt; </a:t>
            </a:r>
          </a:p>
          <a:p>
            <a:r>
              <a:rPr lang="el-GR" sz="2000" dirty="0" smtClean="0">
                <a:latin typeface="Courier New" pitchFamily="49" charset="0"/>
                <a:cs typeface="Courier New" pitchFamily="49" charset="0"/>
              </a:rPr>
              <a:t>Εντολή ΠΡΙΝ την κλήση της συνάρτησης</a:t>
            </a:r>
          </a:p>
          <a:p>
            <a:r>
              <a:rPr lang="el-GR" sz="2000" dirty="0" smtClean="0">
                <a:latin typeface="Courier New" pitchFamily="49" charset="0"/>
                <a:cs typeface="Courier New" pitchFamily="49" charset="0"/>
              </a:rPr>
              <a:t>Καλημέρα </a:t>
            </a:r>
            <a:r>
              <a:rPr lang="el-GR" sz="2000" dirty="0" err="1" smtClean="0">
                <a:latin typeface="Courier New" pitchFamily="49" charset="0"/>
                <a:cs typeface="Courier New" pitchFamily="49" charset="0"/>
              </a:rPr>
              <a:t>Καλημέρα</a:t>
            </a:r>
            <a:r>
              <a:rPr lang="el-GR" sz="2000" dirty="0" smtClean="0">
                <a:latin typeface="Courier New" pitchFamily="49" charset="0"/>
                <a:cs typeface="Courier New" pitchFamily="49" charset="0"/>
              </a:rPr>
              <a:t> </a:t>
            </a:r>
            <a:r>
              <a:rPr lang="el-GR" sz="2000" dirty="0" err="1" smtClean="0">
                <a:latin typeface="Courier New" pitchFamily="49" charset="0"/>
                <a:cs typeface="Courier New" pitchFamily="49" charset="0"/>
              </a:rPr>
              <a:t>Καλημέρα</a:t>
            </a:r>
            <a:r>
              <a:rPr lang="el-GR" sz="2000" dirty="0" smtClean="0">
                <a:latin typeface="Courier New" pitchFamily="49" charset="0"/>
                <a:cs typeface="Courier New" pitchFamily="49" charset="0"/>
              </a:rPr>
              <a:t> </a:t>
            </a:r>
            <a:r>
              <a:rPr lang="el-GR" sz="2000" dirty="0" err="1" smtClean="0">
                <a:latin typeface="Courier New" pitchFamily="49" charset="0"/>
                <a:cs typeface="Courier New" pitchFamily="49" charset="0"/>
              </a:rPr>
              <a:t>Καλημέρα</a:t>
            </a:r>
            <a:r>
              <a:rPr lang="el-GR" sz="2000" dirty="0" smtClean="0">
                <a:latin typeface="Courier New" pitchFamily="49" charset="0"/>
                <a:cs typeface="Courier New" pitchFamily="49" charset="0"/>
              </a:rPr>
              <a:t> </a:t>
            </a:r>
            <a:r>
              <a:rPr lang="el-GR" sz="2000" dirty="0" err="1" smtClean="0">
                <a:latin typeface="Courier New" pitchFamily="49" charset="0"/>
                <a:cs typeface="Courier New" pitchFamily="49" charset="0"/>
              </a:rPr>
              <a:t>Καλημέρα</a:t>
            </a:r>
            <a:endParaRPr lang="el-GR" sz="2000" dirty="0" smtClean="0">
              <a:latin typeface="Courier New" pitchFamily="49" charset="0"/>
              <a:cs typeface="Courier New" pitchFamily="49" charset="0"/>
            </a:endParaRPr>
          </a:p>
          <a:p>
            <a:r>
              <a:rPr lang="el-GR" sz="2000" dirty="0" smtClean="0">
                <a:latin typeface="Courier New" pitchFamily="49" charset="0"/>
                <a:cs typeface="Courier New" pitchFamily="49" charset="0"/>
              </a:rPr>
              <a:t>Εντολή ΜΕΤΑ την κλήση της συνάρτησης</a:t>
            </a:r>
          </a:p>
          <a:p>
            <a:r>
              <a:rPr lang="el-GR" sz="2000" dirty="0" smtClean="0">
                <a:latin typeface="Courier New" pitchFamily="49" charset="0"/>
                <a:cs typeface="Courier New" pitchFamily="49" charset="0"/>
              </a:rPr>
              <a:t>&gt;&gt;&gt; </a:t>
            </a:r>
          </a:p>
          <a:p>
            <a:pPr marL="342900" indent="-342900">
              <a:spcAft>
                <a:spcPts val="600"/>
              </a:spcAft>
              <a:buFont typeface="Arial" pitchFamily="34" charset="0"/>
              <a:buChar char="•"/>
            </a:pP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1800266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1969" y="476672"/>
            <a:ext cx="8052281" cy="4893647"/>
          </a:xfrm>
          <a:prstGeom prst="rect">
            <a:avLst/>
          </a:prstGeom>
          <a:noFill/>
        </p:spPr>
        <p:txBody>
          <a:bodyPr wrap="square">
            <a:spAutoFit/>
          </a:bodyPr>
          <a:lstStyle/>
          <a:p>
            <a:r>
              <a:rPr lang="el-GR" sz="2400" dirty="0"/>
              <a:t>Πολλές φορές </a:t>
            </a:r>
            <a:r>
              <a:rPr lang="el-GR" sz="2400" dirty="0" smtClean="0"/>
              <a:t>το </a:t>
            </a:r>
            <a:r>
              <a:rPr lang="el-GR" sz="2400" dirty="0"/>
              <a:t>όλο πρόγραμμα χωρίζεται σε επιμέρους ανεξάρτητα προγράμματα, τα οποία κατόπιν συνδυάζονται μεταξύ τους προκειμένου να έχουμε το αποτέλεσμα που θέλουμε. Η </a:t>
            </a:r>
            <a:r>
              <a:rPr lang="en-US" sz="2400" dirty="0"/>
              <a:t>Python</a:t>
            </a:r>
            <a:r>
              <a:rPr lang="el-GR" sz="2400" dirty="0"/>
              <a:t> όπως και οι άλλες γλώσσες προγραμματισμού μας δίνει τη δυνατότητα να γράψουμε σχετικά μικρά προγράμματα τα οποία πραγματοποιούν μια συγκεκριμένη εργασία. Στη συνέχεια τα προγράμματα αυτά μπορούν να συνδυαστούν κατάλληλα για να αποτελέσουν το κύριο πρόγραμμα. Τα ανεξάρτητα αυτά τμήματα προγραμμάτων λέγονται συναρτήσεις (</a:t>
            </a:r>
            <a:r>
              <a:rPr lang="en-US" sz="2400" dirty="0"/>
              <a:t>functions</a:t>
            </a:r>
            <a:r>
              <a:rPr lang="el-GR" sz="2400" dirty="0"/>
              <a:t>) και μας διευκολύνουν να λύσουμε το πρόβλημα μας. </a:t>
            </a:r>
          </a:p>
          <a:p>
            <a:endParaRPr lang="el-GR" sz="2400" dirty="0"/>
          </a:p>
          <a:p>
            <a:endParaRPr lang="el-GR" sz="2400" dirty="0"/>
          </a:p>
        </p:txBody>
      </p:sp>
      <p:sp>
        <p:nvSpPr>
          <p:cNvPr id="2" name="Ορθογώνιο 1"/>
          <p:cNvSpPr/>
          <p:nvPr/>
        </p:nvSpPr>
        <p:spPr>
          <a:xfrm>
            <a:off x="5802981" y="0"/>
            <a:ext cx="964815"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rPr>
              <a:t>Γενικά</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25401"/>
            <a:ext cx="7992690" cy="4093428"/>
          </a:xfrm>
          <a:prstGeom prst="rect">
            <a:avLst/>
          </a:prstGeom>
          <a:noFill/>
        </p:spPr>
        <p:txBody>
          <a:bodyPr wrap="square">
            <a:spAutoFit/>
          </a:bodyPr>
          <a:lstStyle/>
          <a:p>
            <a:r>
              <a:rPr lang="el-GR" sz="2000" b="1" dirty="0"/>
              <a:t>Παράδειγμα</a:t>
            </a:r>
            <a:endParaRPr lang="el-GR" sz="2000" dirty="0"/>
          </a:p>
          <a:p>
            <a:r>
              <a:rPr lang="el-GR" sz="2000" dirty="0">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diakopes</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atoma</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kostos_hotel</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eisitirio</a:t>
            </a:r>
            <a:r>
              <a:rPr lang="el-GR" sz="2000" dirty="0">
                <a:latin typeface="Courier New" pitchFamily="49" charset="0"/>
                <a:cs typeface="Courier New" pitchFamily="49" charset="0"/>
              </a:rPr>
              <a:t> = 40):</a:t>
            </a:r>
          </a:p>
          <a:p>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sum_kostos</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atoma</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kostos_hotel</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eisitirio</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Ατομα</a:t>
            </a:r>
            <a:r>
              <a:rPr lang="el-GR" sz="2000" dirty="0" smtClean="0">
                <a:latin typeface="Courier New" pitchFamily="49" charset="0"/>
                <a:cs typeface="Courier New" pitchFamily="49" charset="0"/>
              </a:rPr>
              <a:t>:', </a:t>
            </a:r>
            <a:r>
              <a:rPr lang="el-GR" sz="2000" dirty="0" err="1">
                <a:latin typeface="Courier New" pitchFamily="49" charset="0"/>
                <a:cs typeface="Courier New" pitchFamily="49" charset="0"/>
              </a:rPr>
              <a:t>atoma</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Κόστος</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sum_kostos</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#Κλήση συνάρτησης</a:t>
            </a:r>
          </a:p>
          <a:p>
            <a:r>
              <a:rPr lang="en-US" sz="2000" dirty="0" err="1">
                <a:latin typeface="Courier New" pitchFamily="49" charset="0"/>
                <a:cs typeface="Courier New" pitchFamily="49" charset="0"/>
              </a:rPr>
              <a:t>diakopes</a:t>
            </a:r>
            <a:r>
              <a:rPr lang="el-GR" sz="2000" dirty="0">
                <a:latin typeface="Courier New" pitchFamily="49" charset="0"/>
                <a:cs typeface="Courier New" pitchFamily="49" charset="0"/>
              </a:rPr>
              <a:t> (2, </a:t>
            </a:r>
            <a:r>
              <a:rPr lang="el-GR" sz="2000" dirty="0" smtClean="0">
                <a:latin typeface="Courier New" pitchFamily="49" charset="0"/>
                <a:cs typeface="Courier New" pitchFamily="49" charset="0"/>
              </a:rPr>
              <a:t>30)</a:t>
            </a:r>
            <a:endParaRPr lang="el-GR" sz="2000" dirty="0">
              <a:latin typeface="Courier New" pitchFamily="49" charset="0"/>
              <a:cs typeface="Courier New" pitchFamily="49" charset="0"/>
            </a:endParaRPr>
          </a:p>
          <a:p>
            <a:r>
              <a:rPr lang="en-US" sz="2000" dirty="0" err="1">
                <a:latin typeface="Courier New" pitchFamily="49" charset="0"/>
                <a:cs typeface="Courier New" pitchFamily="49" charset="0"/>
              </a:rPr>
              <a:t>diakopes</a:t>
            </a:r>
            <a:r>
              <a:rPr lang="el-GR" sz="2000" dirty="0">
                <a:latin typeface="Courier New" pitchFamily="49" charset="0"/>
                <a:cs typeface="Courier New" pitchFamily="49" charset="0"/>
              </a:rPr>
              <a:t> (2, 30, </a:t>
            </a:r>
            <a:r>
              <a:rPr lang="el-GR" sz="2000" dirty="0" smtClean="0">
                <a:latin typeface="Courier New" pitchFamily="49" charset="0"/>
                <a:cs typeface="Courier New" pitchFamily="49" charset="0"/>
              </a:rPr>
              <a:t>50)</a:t>
            </a:r>
            <a:endParaRPr lang="el-GR" sz="2000" dirty="0">
              <a:latin typeface="Courier New" pitchFamily="49" charset="0"/>
              <a:cs typeface="Courier New" pitchFamily="49" charset="0"/>
            </a:endParaRPr>
          </a:p>
          <a:p>
            <a:r>
              <a:rPr lang="en-US" sz="2000" dirty="0" err="1">
                <a:latin typeface="Courier New" pitchFamily="49" charset="0"/>
                <a:cs typeface="Courier New" pitchFamily="49" charset="0"/>
              </a:rPr>
              <a:t>diakopes</a:t>
            </a:r>
            <a:r>
              <a:rPr lang="en-US" sz="2000" dirty="0">
                <a:latin typeface="Courier New" pitchFamily="49" charset="0"/>
                <a:cs typeface="Courier New" pitchFamily="49" charset="0"/>
              </a:rPr>
              <a:t> (</a:t>
            </a:r>
            <a:r>
              <a:rPr lang="en-US" sz="2000" dirty="0" err="1" smtClean="0">
                <a:latin typeface="Courier New" pitchFamily="49" charset="0"/>
                <a:cs typeface="Courier New" pitchFamily="49" charset="0"/>
              </a:rPr>
              <a:t>eisitirio</a:t>
            </a:r>
            <a:r>
              <a:rPr lang="en-US" sz="2000" dirty="0" smtClean="0">
                <a:latin typeface="Courier New" pitchFamily="49" charset="0"/>
                <a:cs typeface="Courier New" pitchFamily="49" charset="0"/>
              </a:rPr>
              <a:t>=20</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kostos_hotel</a:t>
            </a:r>
            <a:r>
              <a:rPr lang="en-US" sz="2000" dirty="0">
                <a:latin typeface="Courier New" pitchFamily="49" charset="0"/>
                <a:cs typeface="Courier New" pitchFamily="49" charset="0"/>
              </a:rPr>
              <a:t>=25, </a:t>
            </a:r>
            <a:r>
              <a:rPr lang="en-US" sz="2000" dirty="0" err="1" smtClean="0">
                <a:latin typeface="Courier New" pitchFamily="49" charset="0"/>
                <a:cs typeface="Courier New" pitchFamily="49" charset="0"/>
              </a:rPr>
              <a:t>atoma</a:t>
            </a:r>
            <a:r>
              <a:rPr lang="en-US" sz="2000" dirty="0" smtClean="0">
                <a:latin typeface="Courier New" pitchFamily="49" charset="0"/>
                <a:cs typeface="Courier New" pitchFamily="49" charset="0"/>
              </a:rPr>
              <a:t>=3</a:t>
            </a:r>
            <a:r>
              <a:rPr lang="en-US" sz="2000" dirty="0">
                <a:latin typeface="Courier New" pitchFamily="49" charset="0"/>
                <a:cs typeface="Courier New" pitchFamily="49" charset="0"/>
              </a:rPr>
              <a:t>) </a:t>
            </a:r>
            <a:endParaRPr lang="el-GR"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diakopes</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kostos_hotel</a:t>
            </a:r>
            <a:r>
              <a:rPr lang="en-US" sz="2000" dirty="0">
                <a:latin typeface="Courier New" pitchFamily="49" charset="0"/>
                <a:cs typeface="Courier New" pitchFamily="49" charset="0"/>
              </a:rPr>
              <a:t>=25, </a:t>
            </a:r>
            <a:r>
              <a:rPr lang="en-US" sz="2000" dirty="0" err="1">
                <a:latin typeface="Courier New" pitchFamily="49" charset="0"/>
                <a:cs typeface="Courier New" pitchFamily="49" charset="0"/>
              </a:rPr>
              <a:t>atoma</a:t>
            </a:r>
            <a:r>
              <a:rPr lang="en-US" sz="2000" dirty="0">
                <a:latin typeface="Courier New" pitchFamily="49" charset="0"/>
                <a:cs typeface="Courier New" pitchFamily="49" charset="0"/>
              </a:rPr>
              <a:t> = </a:t>
            </a:r>
            <a:r>
              <a:rPr lang="en-US" sz="2000" dirty="0" smtClean="0">
                <a:latin typeface="Courier New" pitchFamily="49" charset="0"/>
                <a:cs typeface="Courier New" pitchFamily="49" charset="0"/>
              </a:rPr>
              <a:t>3</a:t>
            </a:r>
            <a:r>
              <a:rPr lang="el-GR"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err="1">
                <a:latin typeface="Courier New" pitchFamily="49" charset="0"/>
                <a:cs typeface="Courier New" pitchFamily="49" charset="0"/>
              </a:rPr>
              <a:t>diakopes</a:t>
            </a:r>
            <a:r>
              <a:rPr lang="en-US" sz="2000" dirty="0">
                <a:latin typeface="Courier New" pitchFamily="49" charset="0"/>
                <a:cs typeface="Courier New" pitchFamily="49" charset="0"/>
              </a:rPr>
              <a:t> (3, </a:t>
            </a:r>
            <a:r>
              <a:rPr lang="en-US" sz="2000" dirty="0" err="1">
                <a:latin typeface="Courier New" pitchFamily="49" charset="0"/>
                <a:cs typeface="Courier New" pitchFamily="49" charset="0"/>
              </a:rPr>
              <a:t>eisitirio</a:t>
            </a:r>
            <a:r>
              <a:rPr lang="en-US" sz="2000" dirty="0">
                <a:latin typeface="Courier New" pitchFamily="49" charset="0"/>
                <a:cs typeface="Courier New" pitchFamily="49" charset="0"/>
              </a:rPr>
              <a:t> = 25, </a:t>
            </a:r>
            <a:r>
              <a:rPr lang="en-US" sz="2000" dirty="0" err="1">
                <a:latin typeface="Courier New" pitchFamily="49" charset="0"/>
                <a:cs typeface="Courier New" pitchFamily="49" charset="0"/>
              </a:rPr>
              <a:t>kostos_hotel</a:t>
            </a:r>
            <a:r>
              <a:rPr lang="en-US" sz="2000" dirty="0">
                <a:latin typeface="Courier New" pitchFamily="49" charset="0"/>
                <a:cs typeface="Courier New" pitchFamily="49" charset="0"/>
              </a:rPr>
              <a:t>=20) </a:t>
            </a:r>
            <a:r>
              <a:rPr lang="en-US" sz="2000" dirty="0" err="1" smtClean="0">
                <a:latin typeface="Courier New" pitchFamily="49" charset="0"/>
                <a:cs typeface="Courier New" pitchFamily="49" charset="0"/>
              </a:rPr>
              <a:t>diakopes</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(5, </a:t>
            </a:r>
            <a:r>
              <a:rPr lang="en-US" sz="2000" dirty="0" err="1">
                <a:latin typeface="Courier New" pitchFamily="49" charset="0"/>
                <a:cs typeface="Courier New" pitchFamily="49" charset="0"/>
              </a:rPr>
              <a:t>kostos</a:t>
            </a:r>
            <a:r>
              <a:rPr lang="el-GR" sz="2000" dirty="0">
                <a:latin typeface="Courier New" pitchFamily="49" charset="0"/>
                <a:cs typeface="Courier New" pitchFamily="49" charset="0"/>
              </a:rPr>
              <a:t>_</a:t>
            </a:r>
            <a:r>
              <a:rPr lang="en-US" sz="2000" dirty="0">
                <a:latin typeface="Courier New" pitchFamily="49" charset="0"/>
                <a:cs typeface="Courier New" pitchFamily="49" charset="0"/>
              </a:rPr>
              <a:t>hotel</a:t>
            </a:r>
            <a:r>
              <a:rPr lang="el-GR" sz="2000" dirty="0">
                <a:latin typeface="Courier New" pitchFamily="49" charset="0"/>
                <a:cs typeface="Courier New" pitchFamily="49" charset="0"/>
              </a:rPr>
              <a:t>=25</a:t>
            </a:r>
            <a:r>
              <a:rPr lang="el-GR" sz="2000" dirty="0" smtClean="0">
                <a:latin typeface="Courier New" pitchFamily="49" charset="0"/>
                <a:cs typeface="Courier New" pitchFamily="49" charset="0"/>
              </a:rPr>
              <a:t>)</a:t>
            </a:r>
            <a:endParaRPr lang="el-GR" sz="2000" dirty="0"/>
          </a:p>
        </p:txBody>
      </p:sp>
      <p:sp>
        <p:nvSpPr>
          <p:cNvPr id="2" name="Ορθογώνιο 1"/>
          <p:cNvSpPr/>
          <p:nvPr/>
        </p:nvSpPr>
        <p:spPr>
          <a:xfrm>
            <a:off x="4928934" y="-31129"/>
            <a:ext cx="2964594"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Παράμετροι και ορίσματα</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441444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2" y="432538"/>
            <a:ext cx="8135938" cy="5940088"/>
          </a:xfrm>
          <a:prstGeom prst="rect">
            <a:avLst/>
          </a:prstGeom>
          <a:noFill/>
        </p:spPr>
        <p:txBody>
          <a:bodyPr>
            <a:spAutoFit/>
          </a:bodyPr>
          <a:lstStyle/>
          <a:p>
            <a:pPr marL="342900" indent="-342900">
              <a:buFont typeface="Arial" pitchFamily="34" charset="0"/>
              <a:buChar char="•"/>
            </a:pPr>
            <a:r>
              <a:rPr lang="el-GR" sz="2000" dirty="0"/>
              <a:t>Η εμφάνιση της εντολής </a:t>
            </a:r>
            <a:r>
              <a:rPr lang="el-GR" sz="2000" dirty="0" err="1"/>
              <a:t>return</a:t>
            </a:r>
            <a:r>
              <a:rPr lang="el-GR" sz="2000" dirty="0"/>
              <a:t> σε οποιοδήποτε σημείο στο σώμα μιας συνάρτησης τερματίζει την εκτέλεση </a:t>
            </a:r>
            <a:r>
              <a:rPr lang="el-GR" sz="2000" dirty="0" smtClean="0"/>
              <a:t>της </a:t>
            </a:r>
            <a:r>
              <a:rPr lang="el-GR" sz="2000" dirty="0"/>
              <a:t>συνάρτησης και επιστρέφει τη ροή του προγράμματος στο κυρίως πρόγραμμα στο σημείο αμέσως μετά την κλήση της. </a:t>
            </a:r>
            <a:endParaRPr lang="en-US" sz="2000" dirty="0" smtClean="0"/>
          </a:p>
          <a:p>
            <a:pPr marL="342900" indent="-342900">
              <a:buFont typeface="Arial" pitchFamily="34" charset="0"/>
              <a:buChar char="•"/>
            </a:pPr>
            <a:r>
              <a:rPr lang="el-GR" sz="2000" dirty="0" smtClean="0"/>
              <a:t>Η </a:t>
            </a:r>
            <a:r>
              <a:rPr lang="el-GR" sz="2000" dirty="0"/>
              <a:t>χρήση της εντολής </a:t>
            </a:r>
            <a:r>
              <a:rPr lang="el-GR" sz="2000" dirty="0" err="1"/>
              <a:t>return</a:t>
            </a:r>
            <a:r>
              <a:rPr lang="el-GR" sz="2000" dirty="0"/>
              <a:t> είναι προαιρετική. </a:t>
            </a:r>
            <a:endParaRPr lang="en-US" sz="2000" dirty="0" smtClean="0"/>
          </a:p>
          <a:p>
            <a:pPr marL="342900" indent="-342900">
              <a:buFont typeface="Arial" pitchFamily="34" charset="0"/>
              <a:buChar char="•"/>
            </a:pPr>
            <a:r>
              <a:rPr lang="el-GR" sz="2000" dirty="0" smtClean="0"/>
              <a:t>Σε </a:t>
            </a:r>
            <a:r>
              <a:rPr lang="el-GR" sz="2000" dirty="0"/>
              <a:t>μία συνάρτηση η εντολή </a:t>
            </a:r>
            <a:r>
              <a:rPr lang="el-GR" sz="2000" dirty="0" err="1"/>
              <a:t>return</a:t>
            </a:r>
            <a:r>
              <a:rPr lang="el-GR" sz="2000" dirty="0"/>
              <a:t> ακολουθούμενη από μία τιμή χρησιμοποιείται για να επιστραφεί η τιμή αυτή από την συνάρτηση στο κυρίως πρόγραμμα.</a:t>
            </a:r>
          </a:p>
          <a:p>
            <a:r>
              <a:rPr lang="el-GR" sz="2000" dirty="0"/>
              <a:t>Παράδειγμα</a:t>
            </a:r>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max1(a, b):</a:t>
            </a: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if a &gt; b:</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return a</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elif</a:t>
            </a:r>
            <a:r>
              <a:rPr lang="en-US" sz="2000" dirty="0">
                <a:latin typeface="Courier New" pitchFamily="49" charset="0"/>
                <a:cs typeface="Courier New" pitchFamily="49" charset="0"/>
              </a:rPr>
              <a:t> a == b:</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l-GR" sz="2000" dirty="0" err="1">
                <a:latin typeface="Courier New" pitchFamily="49" charset="0"/>
                <a:cs typeface="Courier New" pitchFamily="49" charset="0"/>
              </a:rPr>
              <a:t>return</a:t>
            </a:r>
            <a:r>
              <a:rPr lang="el-GR" sz="2000" dirty="0">
                <a:latin typeface="Courier New" pitchFamily="49" charset="0"/>
                <a:cs typeface="Courier New" pitchFamily="49" charset="0"/>
              </a:rPr>
              <a:t> 'Οι αριθμοί είναι ίσοι'</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else</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return b</a:t>
            </a:r>
            <a:endParaRPr lang="el-GR" sz="2000" dirty="0">
              <a:latin typeface="Courier New" pitchFamily="49" charset="0"/>
              <a:cs typeface="Courier New" pitchFamily="49" charset="0"/>
            </a:endParaRPr>
          </a:p>
          <a:p>
            <a:r>
              <a:rPr lang="en-US" sz="2000" dirty="0" smtClean="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r>
              <a:rPr lang="en-US" sz="2000" dirty="0">
                <a:latin typeface="Courier New" pitchFamily="49" charset="0"/>
                <a:cs typeface="Courier New" pitchFamily="49" charset="0"/>
              </a:rPr>
              <a:t>print(max1(12, 7))</a:t>
            </a:r>
            <a:endParaRPr lang="el-GR" sz="2000" dirty="0">
              <a:latin typeface="Courier New" pitchFamily="49" charset="0"/>
              <a:cs typeface="Courier New" pitchFamily="49" charset="0"/>
            </a:endParaRPr>
          </a:p>
        </p:txBody>
      </p:sp>
      <p:sp>
        <p:nvSpPr>
          <p:cNvPr id="2" name="Ορθογώνιο 1"/>
          <p:cNvSpPr/>
          <p:nvPr/>
        </p:nvSpPr>
        <p:spPr>
          <a:xfrm>
            <a:off x="5429176" y="0"/>
            <a:ext cx="2018501"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return</a:t>
            </a:r>
            <a:r>
              <a:rPr lang="en-US" b="1" dirty="0" smtClean="0"/>
              <a:t> </a:t>
            </a:r>
            <a:r>
              <a:rPr lang="en-US" b="1" dirty="0" smtClean="0">
                <a:solidFill>
                  <a:srgbClr val="92D050"/>
                </a:solidFill>
              </a:rPr>
              <a:t> </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61682"/>
            <a:ext cx="8135938" cy="5940088"/>
          </a:xfrm>
          <a:prstGeom prst="rect">
            <a:avLst/>
          </a:prstGeom>
          <a:noFill/>
        </p:spPr>
        <p:txBody>
          <a:bodyPr>
            <a:spAutoFit/>
          </a:bodyPr>
          <a:lstStyle/>
          <a:p>
            <a:pPr marL="342900" indent="-342900">
              <a:buFont typeface="Arial" pitchFamily="34" charset="0"/>
              <a:buChar char="•"/>
            </a:pPr>
            <a:r>
              <a:rPr lang="el-GR" sz="2000" dirty="0"/>
              <a:t>Η εντολή </a:t>
            </a:r>
            <a:r>
              <a:rPr lang="el-GR" sz="2000" dirty="0" err="1"/>
              <a:t>return</a:t>
            </a:r>
            <a:r>
              <a:rPr lang="el-GR" sz="2000" dirty="0"/>
              <a:t> χωρίς να ακολουθείται από κάποια τιμή είναι ισοδύναμη με την </a:t>
            </a:r>
            <a:r>
              <a:rPr lang="el-GR" sz="2000" dirty="0" err="1"/>
              <a:t>return</a:t>
            </a:r>
            <a:r>
              <a:rPr lang="el-GR" sz="2000" dirty="0"/>
              <a:t> </a:t>
            </a:r>
            <a:r>
              <a:rPr lang="en-US" sz="2000" dirty="0"/>
              <a:t>N</a:t>
            </a:r>
            <a:r>
              <a:rPr lang="el-GR" sz="2000" dirty="0" err="1"/>
              <a:t>one</a:t>
            </a:r>
            <a:r>
              <a:rPr lang="el-GR" sz="2000" dirty="0"/>
              <a:t>. </a:t>
            </a:r>
            <a:endParaRPr lang="en-US" sz="2000" dirty="0" smtClean="0"/>
          </a:p>
          <a:p>
            <a:pPr marL="342900" indent="-342900">
              <a:buFont typeface="Arial" pitchFamily="34" charset="0"/>
              <a:buChar char="•"/>
            </a:pPr>
            <a:r>
              <a:rPr lang="el-GR" sz="2000" dirty="0" smtClean="0"/>
              <a:t>Το </a:t>
            </a:r>
            <a:r>
              <a:rPr lang="en-US" sz="2000" dirty="0"/>
              <a:t>N</a:t>
            </a:r>
            <a:r>
              <a:rPr lang="el-GR" sz="2000" dirty="0" err="1"/>
              <a:t>one</a:t>
            </a:r>
            <a:r>
              <a:rPr lang="el-GR" sz="2000" dirty="0"/>
              <a:t> είναι ένας ειδικός τύπος στην Python που </a:t>
            </a:r>
            <a:r>
              <a:rPr lang="el-GR" sz="2000" dirty="0" smtClean="0"/>
              <a:t>χρησιμοποιείται </a:t>
            </a:r>
            <a:r>
              <a:rPr lang="el-GR" sz="2000" dirty="0"/>
              <a:t>για να δείξει ότι μια μεταβλητή δεν έχει καμία </a:t>
            </a:r>
            <a:r>
              <a:rPr lang="el-GR" sz="2000" dirty="0" smtClean="0"/>
              <a:t>τιμή.</a:t>
            </a:r>
            <a:endParaRPr lang="el-GR" sz="2000" dirty="0"/>
          </a:p>
          <a:p>
            <a:pPr marL="342900" indent="-342900">
              <a:buFont typeface="Arial" pitchFamily="34" charset="0"/>
              <a:buChar char="•"/>
            </a:pPr>
            <a:r>
              <a:rPr lang="el-GR" sz="2000" dirty="0" err="1"/>
              <a:t>Kάθε</a:t>
            </a:r>
            <a:r>
              <a:rPr lang="el-GR" sz="2000" dirty="0"/>
              <a:t> συνάρτηση σιωπηρά περιέχει μια εντολή </a:t>
            </a:r>
            <a:r>
              <a:rPr lang="el-GR" sz="2000" dirty="0" err="1"/>
              <a:t>return</a:t>
            </a:r>
            <a:r>
              <a:rPr lang="el-GR" sz="2000" dirty="0"/>
              <a:t> </a:t>
            </a:r>
            <a:r>
              <a:rPr lang="el-GR" sz="2000" dirty="0" err="1"/>
              <a:t>None</a:t>
            </a:r>
            <a:r>
              <a:rPr lang="el-GR" sz="2000" dirty="0"/>
              <a:t> στο τέλος της εκτός κι αν έχουμε γράψει τη δική μας εντολή επιστροφής </a:t>
            </a:r>
            <a:r>
              <a:rPr lang="el-GR" sz="2000" dirty="0" err="1"/>
              <a:t>return</a:t>
            </a:r>
            <a:r>
              <a:rPr lang="el-GR" sz="2000" dirty="0"/>
              <a:t>. </a:t>
            </a:r>
            <a:endParaRPr lang="el-GR" sz="2000" dirty="0" smtClean="0"/>
          </a:p>
          <a:p>
            <a:pPr marL="342900" indent="-342900">
              <a:buFont typeface="Arial" pitchFamily="34" charset="0"/>
              <a:buChar char="•"/>
            </a:pPr>
            <a:r>
              <a:rPr lang="el-GR" sz="2000" dirty="0" smtClean="0"/>
              <a:t>Αν</a:t>
            </a:r>
            <a:r>
              <a:rPr lang="en-US" sz="2000" dirty="0" smtClean="0"/>
              <a:t> </a:t>
            </a:r>
            <a:r>
              <a:rPr lang="el-GR" sz="2000" dirty="0" smtClean="0"/>
              <a:t>δεν χρησιμοποιήσουμε </a:t>
            </a:r>
            <a:r>
              <a:rPr lang="el-GR" sz="2000" dirty="0"/>
              <a:t>την εντολή </a:t>
            </a:r>
            <a:r>
              <a:rPr lang="el-GR" sz="2000" dirty="0" err="1"/>
              <a:t>return</a:t>
            </a:r>
            <a:r>
              <a:rPr lang="el-GR" sz="2000" dirty="0"/>
              <a:t> </a:t>
            </a:r>
            <a:r>
              <a:rPr lang="el-GR" sz="2000" dirty="0" smtClean="0"/>
              <a:t>στο τέλος </a:t>
            </a:r>
            <a:r>
              <a:rPr lang="el-GR" sz="2000" dirty="0"/>
              <a:t>μιας συνάρτησης, </a:t>
            </a:r>
            <a:r>
              <a:rPr lang="el-GR" sz="2000" dirty="0" smtClean="0"/>
              <a:t>η </a:t>
            </a:r>
            <a:r>
              <a:rPr lang="el-GR" sz="2000" dirty="0"/>
              <a:t>Python θεωρεί ότι υπάρχει η εντολή </a:t>
            </a:r>
            <a:r>
              <a:rPr lang="el-GR" sz="2000" dirty="0" err="1"/>
              <a:t>return</a:t>
            </a:r>
            <a:r>
              <a:rPr lang="el-GR" sz="2000" dirty="0"/>
              <a:t> </a:t>
            </a:r>
            <a:r>
              <a:rPr lang="el-GR" sz="2000" dirty="0" err="1"/>
              <a:t>None</a:t>
            </a:r>
            <a:r>
              <a:rPr lang="el-GR" sz="2000" dirty="0"/>
              <a:t>.</a:t>
            </a:r>
          </a:p>
          <a:p>
            <a:r>
              <a:rPr lang="el-GR" sz="2000" b="1" dirty="0"/>
              <a:t>Παράδειγμα</a:t>
            </a:r>
            <a:endParaRPr lang="el-GR" sz="2000" dirty="0"/>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gree</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x,y</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s=x+y</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 </a:t>
            </a:r>
          </a:p>
          <a:p>
            <a:r>
              <a:rPr lang="el-GR" sz="2000" dirty="0">
                <a:solidFill>
                  <a:srgbClr val="FF0000"/>
                </a:solidFill>
                <a:latin typeface="Courier New" pitchFamily="49" charset="0"/>
                <a:cs typeface="Courier New" pitchFamily="49" charset="0"/>
              </a:rPr>
              <a:t>#Κλήση συνάρτησης</a:t>
            </a:r>
          </a:p>
          <a:p>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'Τιμή </a:t>
            </a:r>
            <a:r>
              <a:rPr lang="el-GR" sz="2000" dirty="0" smtClean="0">
                <a:solidFill>
                  <a:srgbClr val="9ADD15"/>
                </a:solidFill>
                <a:latin typeface="Courier New" pitchFamily="49" charset="0"/>
                <a:cs typeface="Courier New" pitchFamily="49" charset="0"/>
              </a:rPr>
              <a:t>συνάρτησης χωρίς </a:t>
            </a:r>
            <a:r>
              <a:rPr lang="el-GR" sz="2000" dirty="0" err="1" smtClean="0">
                <a:solidFill>
                  <a:srgbClr val="9ADD15"/>
                </a:solidFill>
                <a:latin typeface="Courier New" pitchFamily="49" charset="0"/>
                <a:cs typeface="Courier New" pitchFamily="49" charset="0"/>
              </a:rPr>
              <a:t>return</a:t>
            </a:r>
            <a:r>
              <a:rPr lang="el-GR" sz="2000" dirty="0" smtClean="0">
                <a:solidFill>
                  <a:srgbClr val="9ADD15"/>
                </a:solidFill>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a:t>
            </a:r>
            <a:r>
              <a:rPr lang="el-GR" sz="2000" dirty="0">
                <a:latin typeface="Courier New" pitchFamily="49" charset="0"/>
                <a:cs typeface="Courier New" pitchFamily="49" charset="0"/>
              </a:rPr>
              <a:t>,gree(3,5))</a:t>
            </a:r>
          </a:p>
          <a:p>
            <a:r>
              <a:rPr lang="el-GR" sz="2000" dirty="0"/>
              <a:t>Το αποτέλεσμα της κλήσης θα είναι:</a:t>
            </a:r>
          </a:p>
          <a:p>
            <a:r>
              <a:rPr lang="el-GR" sz="2000" dirty="0">
                <a:latin typeface="Courier New" pitchFamily="49" charset="0"/>
                <a:cs typeface="Courier New" pitchFamily="49" charset="0"/>
              </a:rPr>
              <a:t>&gt;&gt;&gt; </a:t>
            </a:r>
          </a:p>
          <a:p>
            <a:r>
              <a:rPr lang="el-GR" sz="2000" dirty="0">
                <a:latin typeface="Courier New" pitchFamily="49" charset="0"/>
                <a:cs typeface="Courier New" pitchFamily="49" charset="0"/>
              </a:rPr>
              <a:t>Τιμή </a:t>
            </a:r>
            <a:r>
              <a:rPr lang="el-GR" sz="2000" dirty="0" smtClean="0">
                <a:latin typeface="Courier New" pitchFamily="49" charset="0"/>
                <a:cs typeface="Courier New" pitchFamily="49" charset="0"/>
              </a:rPr>
              <a:t>συνάρτηση χωρίς </a:t>
            </a:r>
            <a:r>
              <a:rPr lang="el-GR" sz="2000" dirty="0" err="1" smtClean="0">
                <a:latin typeface="Courier New" pitchFamily="49" charset="0"/>
                <a:cs typeface="Courier New" pitchFamily="49" charset="0"/>
              </a:rPr>
              <a:t>return</a:t>
            </a:r>
            <a:r>
              <a:rPr lang="el-GR" sz="2000" dirty="0" smtClean="0">
                <a:latin typeface="Courier New" pitchFamily="49" charset="0"/>
                <a:cs typeface="Courier New" pitchFamily="49" charset="0"/>
              </a:rPr>
              <a:t> </a:t>
            </a:r>
            <a:r>
              <a:rPr lang="el-GR" sz="2000" dirty="0" err="1">
                <a:latin typeface="Courier New" pitchFamily="49" charset="0"/>
                <a:cs typeface="Courier New" pitchFamily="49" charset="0"/>
              </a:rPr>
              <a:t>None</a:t>
            </a:r>
            <a:endParaRPr lang="el-GR" sz="2000" dirty="0">
              <a:latin typeface="Courier New" pitchFamily="49" charset="0"/>
              <a:cs typeface="Courier New" pitchFamily="49" charset="0"/>
            </a:endParaRPr>
          </a:p>
        </p:txBody>
      </p:sp>
      <p:sp>
        <p:nvSpPr>
          <p:cNvPr id="2" name="Ορθογώνιο 1"/>
          <p:cNvSpPr/>
          <p:nvPr/>
        </p:nvSpPr>
        <p:spPr>
          <a:xfrm>
            <a:off x="5287710" y="4703"/>
            <a:ext cx="2221378" cy="400110"/>
          </a:xfrm>
          <a:prstGeom prst="rect">
            <a:avLst/>
          </a:prstGeom>
        </p:spPr>
        <p:txBody>
          <a:bodyPr wrap="non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return</a:t>
            </a:r>
            <a:r>
              <a:rPr lang="en-US" sz="2000" b="1" dirty="0" smtClean="0"/>
              <a:t> </a:t>
            </a:r>
            <a:r>
              <a:rPr lang="en-US" sz="2000" b="1" dirty="0" smtClean="0">
                <a:solidFill>
                  <a:srgbClr val="92D050"/>
                </a:solidFill>
              </a:rPr>
              <a:t>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41995"/>
            <a:ext cx="8135938" cy="5878532"/>
          </a:xfrm>
          <a:prstGeom prst="rect">
            <a:avLst/>
          </a:prstGeom>
          <a:noFill/>
        </p:spPr>
        <p:txBody>
          <a:bodyPr>
            <a:spAutoFit/>
          </a:bodyPr>
          <a:lstStyle/>
          <a:p>
            <a:r>
              <a:rPr lang="el-GR" sz="2400" b="1" dirty="0"/>
              <a:t>Παράδειγμα</a:t>
            </a:r>
            <a:endParaRPr lang="el-GR" sz="2400" dirty="0"/>
          </a:p>
          <a:p>
            <a:r>
              <a:rPr lang="el-GR" sz="2400" dirty="0"/>
              <a:t>Να γίνει πρόγραμμα που να διαβάζει και να προσθέτει </a:t>
            </a:r>
            <a:r>
              <a:rPr lang="el-GR" sz="2400" dirty="0" smtClean="0"/>
              <a:t>τρεις </a:t>
            </a:r>
            <a:r>
              <a:rPr lang="el-GR" sz="2400" dirty="0"/>
              <a:t>ακεραίους χρησιμοποιώντας τη συνάρτηση </a:t>
            </a:r>
            <a:r>
              <a:rPr lang="en-US" sz="2400" dirty="0" smtClean="0"/>
              <a:t>sum</a:t>
            </a:r>
            <a:r>
              <a:rPr lang="el-GR" sz="2400" dirty="0" smtClean="0"/>
              <a:t>. </a:t>
            </a:r>
            <a:endParaRPr lang="el-GR" sz="2400" dirty="0"/>
          </a:p>
          <a:p>
            <a:r>
              <a:rPr lang="el-GR" sz="2400" dirty="0">
                <a:solidFill>
                  <a:srgbClr val="FF0000"/>
                </a:solidFill>
                <a:latin typeface="Courier New" pitchFamily="49" charset="0"/>
                <a:cs typeface="Courier New" pitchFamily="49" charset="0"/>
              </a:rPr>
              <a:t>#Ορισμός συνάρτησης</a:t>
            </a:r>
          </a:p>
          <a:p>
            <a:r>
              <a:rPr lang="en-US" sz="2400" dirty="0" err="1">
                <a:latin typeface="Courier New" pitchFamily="49" charset="0"/>
                <a:cs typeface="Courier New" pitchFamily="49" charset="0"/>
              </a:rPr>
              <a:t>def</a:t>
            </a:r>
            <a:r>
              <a:rPr lang="en-US" sz="2400" dirty="0">
                <a:latin typeface="Courier New" pitchFamily="49" charset="0"/>
                <a:cs typeface="Courier New" pitchFamily="49" charset="0"/>
              </a:rPr>
              <a:t> sum</a:t>
            </a:r>
            <a:r>
              <a:rPr lang="el-GR" sz="2400" dirty="0">
                <a:latin typeface="Courier New" pitchFamily="49" charset="0"/>
                <a:cs typeface="Courier New" pitchFamily="49" charset="0"/>
              </a:rPr>
              <a:t>1 ( </a:t>
            </a:r>
            <a:r>
              <a:rPr lang="en-US" sz="2400" dirty="0">
                <a:latin typeface="Courier New" pitchFamily="49" charset="0"/>
                <a:cs typeface="Courier New" pitchFamily="49" charset="0"/>
              </a:rPr>
              <a:t>s</a:t>
            </a:r>
            <a:r>
              <a:rPr lang="el-GR" sz="2400" dirty="0">
                <a:latin typeface="Courier New" pitchFamily="49" charset="0"/>
                <a:cs typeface="Courier New" pitchFamily="49" charset="0"/>
              </a:rPr>
              <a:t>1, </a:t>
            </a:r>
            <a:r>
              <a:rPr lang="en-US" sz="2400" dirty="0">
                <a:latin typeface="Courier New" pitchFamily="49" charset="0"/>
                <a:cs typeface="Courier New" pitchFamily="49" charset="0"/>
              </a:rPr>
              <a:t>s</a:t>
            </a:r>
            <a:r>
              <a:rPr lang="el-GR" sz="2400" dirty="0">
                <a:latin typeface="Courier New" pitchFamily="49" charset="0"/>
                <a:cs typeface="Courier New" pitchFamily="49" charset="0"/>
              </a:rPr>
              <a:t>2): </a:t>
            </a:r>
          </a:p>
          <a:p>
            <a:r>
              <a:rPr lang="el-GR" sz="2400" dirty="0">
                <a:latin typeface="Courier New" pitchFamily="49" charset="0"/>
                <a:cs typeface="Courier New" pitchFamily="49" charset="0"/>
              </a:rPr>
              <a:t>    </a:t>
            </a:r>
            <a:r>
              <a:rPr lang="en-US" sz="2400" dirty="0">
                <a:latin typeface="Courier New" pitchFamily="49" charset="0"/>
                <a:cs typeface="Courier New" pitchFamily="49" charset="0"/>
              </a:rPr>
              <a:t>s = s1+s2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return s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endParaRPr lang="el-GR" sz="2400" dirty="0">
              <a:latin typeface="Courier New" pitchFamily="49" charset="0"/>
              <a:cs typeface="Courier New" pitchFamily="49" charset="0"/>
            </a:endParaRPr>
          </a:p>
          <a:p>
            <a:r>
              <a:rPr lang="en-US" sz="2400" dirty="0">
                <a:solidFill>
                  <a:srgbClr val="FF0000"/>
                </a:solidFill>
                <a:latin typeface="Courier New" pitchFamily="49" charset="0"/>
                <a:cs typeface="Courier New" pitchFamily="49" charset="0"/>
              </a:rPr>
              <a:t>#</a:t>
            </a:r>
            <a:r>
              <a:rPr lang="en-US" sz="2400" dirty="0" err="1">
                <a:solidFill>
                  <a:srgbClr val="FF0000"/>
                </a:solidFill>
                <a:latin typeface="Courier New" pitchFamily="49" charset="0"/>
                <a:cs typeface="Courier New" pitchFamily="49" charset="0"/>
              </a:rPr>
              <a:t>Κλήση</a:t>
            </a:r>
            <a:r>
              <a:rPr lang="en-US" sz="2400" dirty="0">
                <a:solidFill>
                  <a:srgbClr val="FF0000"/>
                </a:solidFill>
                <a:latin typeface="Courier New" pitchFamily="49" charset="0"/>
                <a:cs typeface="Courier New" pitchFamily="49" charset="0"/>
              </a:rPr>
              <a:t> </a:t>
            </a:r>
            <a:r>
              <a:rPr lang="en-US" sz="2400" dirty="0" err="1">
                <a:solidFill>
                  <a:srgbClr val="FF0000"/>
                </a:solidFill>
                <a:latin typeface="Courier New" pitchFamily="49" charset="0"/>
                <a:cs typeface="Courier New" pitchFamily="49" charset="0"/>
              </a:rPr>
              <a:t>συνάρτησης</a:t>
            </a:r>
            <a:endParaRPr lang="el-GR" sz="2400" dirty="0">
              <a:solidFill>
                <a:srgbClr val="FF0000"/>
              </a:solidFill>
              <a:latin typeface="Courier New" pitchFamily="49" charset="0"/>
              <a:cs typeface="Courier New" pitchFamily="49" charset="0"/>
            </a:endParaRPr>
          </a:p>
          <a:p>
            <a:r>
              <a:rPr lang="en-US" sz="2400" dirty="0">
                <a:latin typeface="Courier New" pitchFamily="49" charset="0"/>
                <a:cs typeface="Courier New" pitchFamily="49" charset="0"/>
              </a:rPr>
              <a:t>x</a:t>
            </a:r>
            <a:r>
              <a:rPr lang="el-GR" sz="2400" dirty="0">
                <a:latin typeface="Courier New" pitchFamily="49" charset="0"/>
                <a:cs typeface="Courier New" pitchFamily="49" charset="0"/>
              </a:rPr>
              <a:t> = </a:t>
            </a:r>
            <a:r>
              <a:rPr lang="en-US" sz="2400" dirty="0" err="1">
                <a:latin typeface="Courier New" pitchFamily="49" charset="0"/>
                <a:cs typeface="Courier New" pitchFamily="49" charset="0"/>
              </a:rPr>
              <a:t>int</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a:t>
            </a:r>
            <a:r>
              <a:rPr lang="el-GR" sz="2400" dirty="0">
                <a:solidFill>
                  <a:srgbClr val="9ADD15"/>
                </a:solidFill>
                <a:latin typeface="Courier New" pitchFamily="49" charset="0"/>
                <a:cs typeface="Courier New" pitchFamily="49" charset="0"/>
              </a:rPr>
              <a:t>'Δώσε 1ο αριθμό : '</a:t>
            </a:r>
            <a:r>
              <a:rPr lang="el-GR" sz="2400" dirty="0">
                <a:latin typeface="Courier New" pitchFamily="49" charset="0"/>
                <a:cs typeface="Courier New" pitchFamily="49" charset="0"/>
              </a:rPr>
              <a:t>)) </a:t>
            </a:r>
          </a:p>
          <a:p>
            <a:r>
              <a:rPr lang="en-US" sz="2400" dirty="0">
                <a:latin typeface="Courier New" pitchFamily="49" charset="0"/>
                <a:cs typeface="Courier New" pitchFamily="49" charset="0"/>
              </a:rPr>
              <a:t>y</a:t>
            </a:r>
            <a:r>
              <a:rPr lang="el-GR" sz="2400" dirty="0">
                <a:latin typeface="Courier New" pitchFamily="49" charset="0"/>
                <a:cs typeface="Courier New" pitchFamily="49" charset="0"/>
              </a:rPr>
              <a:t> = </a:t>
            </a:r>
            <a:r>
              <a:rPr lang="en-US" sz="2400" dirty="0" err="1">
                <a:latin typeface="Courier New" pitchFamily="49" charset="0"/>
                <a:cs typeface="Courier New" pitchFamily="49" charset="0"/>
              </a:rPr>
              <a:t>int</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a:t>
            </a:r>
            <a:r>
              <a:rPr lang="el-GR" sz="2400" dirty="0">
                <a:solidFill>
                  <a:srgbClr val="9ADD15"/>
                </a:solidFill>
                <a:latin typeface="Courier New" pitchFamily="49" charset="0"/>
                <a:cs typeface="Courier New" pitchFamily="49" charset="0"/>
              </a:rPr>
              <a:t>'Δώσε 2ο αριθμό : '</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z</a:t>
            </a:r>
            <a:r>
              <a:rPr lang="el-GR" sz="2400" dirty="0">
                <a:latin typeface="Courier New" pitchFamily="49" charset="0"/>
                <a:cs typeface="Courier New" pitchFamily="49" charset="0"/>
              </a:rPr>
              <a:t> = </a:t>
            </a:r>
            <a:r>
              <a:rPr lang="en-US" sz="2400" dirty="0" err="1">
                <a:latin typeface="Courier New" pitchFamily="49" charset="0"/>
                <a:cs typeface="Courier New" pitchFamily="49" charset="0"/>
              </a:rPr>
              <a:t>int</a:t>
            </a:r>
            <a:r>
              <a:rPr lang="el-GR" sz="2400" dirty="0">
                <a:latin typeface="Courier New" pitchFamily="49" charset="0"/>
                <a:cs typeface="Courier New" pitchFamily="49" charset="0"/>
              </a:rPr>
              <a:t>(</a:t>
            </a:r>
            <a:r>
              <a:rPr lang="en-US" sz="2400" dirty="0">
                <a:latin typeface="Courier New" pitchFamily="49" charset="0"/>
                <a:cs typeface="Courier New" pitchFamily="49" charset="0"/>
              </a:rPr>
              <a:t>input</a:t>
            </a:r>
            <a:r>
              <a:rPr lang="el-GR" sz="2400" dirty="0">
                <a:latin typeface="Courier New" pitchFamily="49" charset="0"/>
                <a:cs typeface="Courier New" pitchFamily="49" charset="0"/>
              </a:rPr>
              <a:t> (</a:t>
            </a:r>
            <a:r>
              <a:rPr lang="el-GR" sz="2400" dirty="0">
                <a:solidFill>
                  <a:srgbClr val="9ADD15"/>
                </a:solidFill>
                <a:latin typeface="Courier New" pitchFamily="49" charset="0"/>
                <a:cs typeface="Courier New" pitchFamily="49" charset="0"/>
              </a:rPr>
              <a:t>'Δώσε 3ο αριθμό : '</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temp = </a:t>
            </a:r>
            <a:r>
              <a:rPr lang="en-US" sz="2400" dirty="0" smtClean="0">
                <a:latin typeface="Courier New" pitchFamily="49" charset="0"/>
                <a:cs typeface="Courier New" pitchFamily="49" charset="0"/>
              </a:rPr>
              <a:t>sum1 </a:t>
            </a:r>
            <a:r>
              <a:rPr lang="en-US" sz="2400" dirty="0">
                <a:latin typeface="Courier New" pitchFamily="49" charset="0"/>
                <a:cs typeface="Courier New" pitchFamily="49" charset="0"/>
              </a:rPr>
              <a:t>( x, y )   </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tel_s</a:t>
            </a:r>
            <a:r>
              <a:rPr lang="en-US" sz="2400" dirty="0">
                <a:latin typeface="Courier New" pitchFamily="49" charset="0"/>
                <a:cs typeface="Courier New" pitchFamily="49" charset="0"/>
              </a:rPr>
              <a:t> = sum1 (z, temp)</a:t>
            </a:r>
            <a:endParaRPr lang="el-GR" sz="2400" dirty="0">
              <a:latin typeface="Courier New" pitchFamily="49" charset="0"/>
              <a:cs typeface="Courier New" pitchFamily="49" charset="0"/>
            </a:endParaRPr>
          </a:p>
          <a:p>
            <a:r>
              <a:rPr lang="en-US" sz="2000" dirty="0" smtClean="0">
                <a:latin typeface="Courier New" pitchFamily="49" charset="0"/>
                <a:cs typeface="Courier New" pitchFamily="49" charset="0"/>
              </a:rPr>
              <a:t>print(</a:t>
            </a:r>
            <a:r>
              <a:rPr lang="en-US" sz="2000" dirty="0" smtClean="0">
                <a:solidFill>
                  <a:srgbClr val="9ADD15"/>
                </a:solidFill>
                <a:latin typeface="Courier New" pitchFamily="49" charset="0"/>
                <a:cs typeface="Courier New" pitchFamily="49" charset="0"/>
              </a:rPr>
              <a:t>'{</a:t>
            </a:r>
            <a:r>
              <a:rPr lang="en-US" sz="2000" dirty="0">
                <a:solidFill>
                  <a:srgbClr val="9ADD15"/>
                </a:solidFill>
                <a:latin typeface="Courier New" pitchFamily="49" charset="0"/>
                <a:cs typeface="Courier New" pitchFamily="49" charset="0"/>
              </a:rPr>
              <a:t>0:d</a:t>
            </a:r>
            <a:r>
              <a:rPr lang="en-US" sz="2000" dirty="0" smtClean="0">
                <a:solidFill>
                  <a:srgbClr val="9ADD15"/>
                </a:solidFill>
                <a:latin typeface="Courier New" pitchFamily="49" charset="0"/>
                <a:cs typeface="Courier New" pitchFamily="49" charset="0"/>
              </a:rPr>
              <a:t>}+{</a:t>
            </a:r>
            <a:r>
              <a:rPr lang="en-US" sz="2000" dirty="0">
                <a:solidFill>
                  <a:srgbClr val="9ADD15"/>
                </a:solidFill>
                <a:latin typeface="Courier New" pitchFamily="49" charset="0"/>
                <a:cs typeface="Courier New" pitchFamily="49" charset="0"/>
              </a:rPr>
              <a:t>1:d</a:t>
            </a:r>
            <a:r>
              <a:rPr lang="en-US" sz="2000" dirty="0" smtClean="0">
                <a:solidFill>
                  <a:srgbClr val="9ADD15"/>
                </a:solidFill>
                <a:latin typeface="Courier New" pitchFamily="49" charset="0"/>
                <a:cs typeface="Courier New" pitchFamily="49" charset="0"/>
              </a:rPr>
              <a:t>}+{</a:t>
            </a:r>
            <a:r>
              <a:rPr lang="en-US" sz="2000" dirty="0">
                <a:solidFill>
                  <a:srgbClr val="9ADD15"/>
                </a:solidFill>
                <a:latin typeface="Courier New" pitchFamily="49" charset="0"/>
                <a:cs typeface="Courier New" pitchFamily="49" charset="0"/>
              </a:rPr>
              <a:t>2:d</a:t>
            </a:r>
            <a:r>
              <a:rPr lang="en-US" sz="2000" dirty="0" smtClean="0">
                <a:solidFill>
                  <a:srgbClr val="9ADD15"/>
                </a:solidFill>
                <a:latin typeface="Courier New" pitchFamily="49" charset="0"/>
                <a:cs typeface="Courier New" pitchFamily="49" charset="0"/>
              </a:rPr>
              <a:t>}={</a:t>
            </a:r>
            <a:r>
              <a:rPr lang="en-US" sz="2000" dirty="0">
                <a:solidFill>
                  <a:srgbClr val="9ADD15"/>
                </a:solidFill>
                <a:latin typeface="Courier New" pitchFamily="49" charset="0"/>
                <a:cs typeface="Courier New" pitchFamily="49" charset="0"/>
              </a:rPr>
              <a:t>3:d}'</a:t>
            </a:r>
            <a:r>
              <a:rPr lang="en-US" sz="2000" dirty="0">
                <a:latin typeface="Courier New" pitchFamily="49" charset="0"/>
                <a:cs typeface="Courier New" pitchFamily="49" charset="0"/>
              </a:rPr>
              <a:t>.format(</a:t>
            </a:r>
            <a:r>
              <a:rPr lang="en-US" sz="2000" dirty="0" err="1">
                <a:latin typeface="Courier New" pitchFamily="49" charset="0"/>
                <a:cs typeface="Courier New" pitchFamily="49" charset="0"/>
              </a:rPr>
              <a:t>x,y,z,tel_s</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t> </a:t>
            </a:r>
            <a:endParaRPr lang="el-GR" sz="2000" dirty="0"/>
          </a:p>
        </p:txBody>
      </p:sp>
      <p:sp>
        <p:nvSpPr>
          <p:cNvPr id="7" name="Ορθογώνιο 6"/>
          <p:cNvSpPr/>
          <p:nvPr/>
        </p:nvSpPr>
        <p:spPr>
          <a:xfrm>
            <a:off x="5164856" y="31648"/>
            <a:ext cx="2018501"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return</a:t>
            </a:r>
            <a:r>
              <a:rPr lang="en-US" b="1" dirty="0" smtClean="0"/>
              <a:t> </a:t>
            </a:r>
            <a:r>
              <a:rPr lang="en-US" b="1" dirty="0" smtClean="0">
                <a:solidFill>
                  <a:srgbClr val="92D050"/>
                </a:solidFill>
              </a:rPr>
              <a:t> </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41995"/>
            <a:ext cx="8135938" cy="6217087"/>
          </a:xfrm>
          <a:prstGeom prst="rect">
            <a:avLst/>
          </a:prstGeom>
          <a:noFill/>
        </p:spPr>
        <p:txBody>
          <a:bodyPr>
            <a:spAutoFit/>
          </a:bodyPr>
          <a:lstStyle/>
          <a:p>
            <a:r>
              <a:rPr lang="el-GR" sz="2000" b="1" dirty="0"/>
              <a:t>Παράδειγμα</a:t>
            </a:r>
            <a:endParaRPr lang="el-GR" sz="2000" dirty="0"/>
          </a:p>
          <a:p>
            <a:r>
              <a:rPr lang="el-GR" sz="2000" dirty="0"/>
              <a:t>Να γραφεί πρόγραμμα που θα διαβάζει 3 ακέραιους </a:t>
            </a:r>
            <a:r>
              <a:rPr lang="en-US" sz="2000" dirty="0"/>
              <a:t>x</a:t>
            </a:r>
            <a:r>
              <a:rPr lang="el-GR" sz="2000" dirty="0"/>
              <a:t>1, </a:t>
            </a:r>
            <a:r>
              <a:rPr lang="en-US" sz="2000" dirty="0"/>
              <a:t>x</a:t>
            </a:r>
            <a:r>
              <a:rPr lang="el-GR" sz="2000" dirty="0"/>
              <a:t>2, </a:t>
            </a:r>
            <a:r>
              <a:rPr lang="en-US" sz="2000" dirty="0"/>
              <a:t>x</a:t>
            </a:r>
            <a:r>
              <a:rPr lang="el-GR" sz="2000" dirty="0"/>
              <a:t>3 και να τυπώνει τον μικρότερο και τον μεγαλύτερο.</a:t>
            </a:r>
          </a:p>
          <a:p>
            <a:r>
              <a:rPr lang="el-GR" dirty="0" smtClean="0">
                <a:solidFill>
                  <a:srgbClr val="FF0000"/>
                </a:solidFill>
                <a:latin typeface="Courier New" pitchFamily="49" charset="0"/>
                <a:cs typeface="Courier New" pitchFamily="49" charset="0"/>
              </a:rPr>
              <a:t>#</a:t>
            </a:r>
            <a:r>
              <a:rPr lang="el-GR" dirty="0">
                <a:solidFill>
                  <a:srgbClr val="FF0000"/>
                </a:solidFill>
                <a:latin typeface="Courier New" pitchFamily="49" charset="0"/>
                <a:cs typeface="Courier New" pitchFamily="49" charset="0"/>
              </a:rPr>
              <a:t>Ορισμός συνάρτησης</a:t>
            </a:r>
          </a:p>
          <a:p>
            <a:r>
              <a:rPr lang="en-US" dirty="0" err="1">
                <a:latin typeface="Courier New" pitchFamily="49" charset="0"/>
                <a:cs typeface="Courier New" pitchFamily="49" charset="0"/>
              </a:rPr>
              <a:t>def</a:t>
            </a:r>
            <a:r>
              <a:rPr lang="en-US" dirty="0">
                <a:latin typeface="Courier New" pitchFamily="49" charset="0"/>
                <a:cs typeface="Courier New" pitchFamily="49" charset="0"/>
              </a:rPr>
              <a:t> max</a:t>
            </a:r>
            <a:r>
              <a:rPr lang="el-GR" dirty="0">
                <a:latin typeface="Courier New" pitchFamily="49" charset="0"/>
                <a:cs typeface="Courier New" pitchFamily="49" charset="0"/>
              </a:rPr>
              <a:t>1 (</a:t>
            </a:r>
            <a:r>
              <a:rPr lang="en-US" dirty="0">
                <a:latin typeface="Courier New" pitchFamily="49" charset="0"/>
                <a:cs typeface="Courier New" pitchFamily="49" charset="0"/>
              </a:rPr>
              <a:t>x</a:t>
            </a:r>
            <a:r>
              <a:rPr lang="el-GR" dirty="0">
                <a:latin typeface="Courier New" pitchFamily="49" charset="0"/>
                <a:cs typeface="Courier New" pitchFamily="49" charset="0"/>
              </a:rPr>
              <a:t>,</a:t>
            </a:r>
            <a:r>
              <a:rPr lang="en-US" dirty="0">
                <a:latin typeface="Courier New" pitchFamily="49" charset="0"/>
                <a:cs typeface="Courier New" pitchFamily="49" charset="0"/>
              </a:rPr>
              <a:t>y</a:t>
            </a:r>
            <a:r>
              <a:rPr lang="el-GR" dirty="0">
                <a:latin typeface="Courier New" pitchFamily="49" charset="0"/>
                <a:cs typeface="Courier New" pitchFamily="49" charset="0"/>
              </a:rPr>
              <a:t> ) : </a:t>
            </a:r>
          </a:p>
          <a:p>
            <a:r>
              <a:rPr lang="el-GR" dirty="0">
                <a:latin typeface="Courier New" pitchFamily="49" charset="0"/>
                <a:cs typeface="Courier New" pitchFamily="49" charset="0"/>
              </a:rPr>
              <a:t>    </a:t>
            </a:r>
            <a:r>
              <a:rPr lang="en-US" dirty="0">
                <a:latin typeface="Courier New" pitchFamily="49" charset="0"/>
                <a:cs typeface="Courier New" pitchFamily="49" charset="0"/>
              </a:rPr>
              <a:t>if x&gt;y: </a:t>
            </a:r>
            <a:endParaRPr lang="el-GR" dirty="0">
              <a:latin typeface="Courier New" pitchFamily="49" charset="0"/>
              <a:cs typeface="Courier New" pitchFamily="49" charset="0"/>
            </a:endParaRPr>
          </a:p>
          <a:p>
            <a:r>
              <a:rPr lang="en-US" dirty="0">
                <a:latin typeface="Courier New" pitchFamily="49" charset="0"/>
                <a:cs typeface="Courier New" pitchFamily="49" charset="0"/>
              </a:rPr>
              <a:t>        meg = x </a:t>
            </a:r>
            <a:endParaRPr lang="el-GR" dirty="0">
              <a:latin typeface="Courier New" pitchFamily="49" charset="0"/>
              <a:cs typeface="Courier New" pitchFamily="49" charset="0"/>
            </a:endParaRPr>
          </a:p>
          <a:p>
            <a:r>
              <a:rPr lang="en-US" dirty="0">
                <a:latin typeface="Courier New" pitchFamily="49" charset="0"/>
                <a:cs typeface="Courier New" pitchFamily="49" charset="0"/>
              </a:rPr>
              <a:t>    else: </a:t>
            </a:r>
            <a:endParaRPr lang="el-GR" dirty="0">
              <a:latin typeface="Courier New" pitchFamily="49" charset="0"/>
              <a:cs typeface="Courier New" pitchFamily="49" charset="0"/>
            </a:endParaRPr>
          </a:p>
          <a:p>
            <a:r>
              <a:rPr lang="en-US" dirty="0">
                <a:latin typeface="Courier New" pitchFamily="49" charset="0"/>
                <a:cs typeface="Courier New" pitchFamily="49" charset="0"/>
              </a:rPr>
              <a:t>        meg = y</a:t>
            </a:r>
            <a:endParaRPr lang="el-GR" dirty="0">
              <a:latin typeface="Courier New" pitchFamily="49" charset="0"/>
              <a:cs typeface="Courier New" pitchFamily="49" charset="0"/>
            </a:endParaRPr>
          </a:p>
          <a:p>
            <a:r>
              <a:rPr lang="en-US" dirty="0">
                <a:latin typeface="Courier New" pitchFamily="49" charset="0"/>
                <a:cs typeface="Courier New" pitchFamily="49" charset="0"/>
              </a:rPr>
              <a:t>    return meg</a:t>
            </a:r>
            <a:endParaRPr lang="el-GR" dirty="0">
              <a:latin typeface="Courier New" pitchFamily="49" charset="0"/>
              <a:cs typeface="Courier New" pitchFamily="49" charset="0"/>
            </a:endParaRPr>
          </a:p>
          <a:p>
            <a:r>
              <a:rPr lang="en-US" dirty="0" err="1" smtClean="0">
                <a:latin typeface="Courier New" pitchFamily="49" charset="0"/>
                <a:cs typeface="Courier New" pitchFamily="49" charset="0"/>
              </a:rPr>
              <a:t>def</a:t>
            </a:r>
            <a:r>
              <a:rPr lang="en-US" dirty="0" smtClean="0">
                <a:latin typeface="Courier New" pitchFamily="49" charset="0"/>
                <a:cs typeface="Courier New" pitchFamily="49" charset="0"/>
              </a:rPr>
              <a:t> </a:t>
            </a:r>
            <a:r>
              <a:rPr lang="en-US" dirty="0">
                <a:latin typeface="Courier New" pitchFamily="49" charset="0"/>
                <a:cs typeface="Courier New" pitchFamily="49" charset="0"/>
              </a:rPr>
              <a:t>min1 (</a:t>
            </a:r>
            <a:r>
              <a:rPr lang="en-US" dirty="0" err="1">
                <a:latin typeface="Courier New" pitchFamily="49" charset="0"/>
                <a:cs typeface="Courier New" pitchFamily="49" charset="0"/>
              </a:rPr>
              <a:t>x,y</a:t>
            </a:r>
            <a:r>
              <a:rPr lang="en-US" dirty="0">
                <a:latin typeface="Courier New" pitchFamily="49" charset="0"/>
                <a:cs typeface="Courier New" pitchFamily="49" charset="0"/>
              </a:rPr>
              <a:t> ): </a:t>
            </a:r>
            <a:endParaRPr lang="el-GR" dirty="0">
              <a:latin typeface="Courier New" pitchFamily="49" charset="0"/>
              <a:cs typeface="Courier New" pitchFamily="49" charset="0"/>
            </a:endParaRPr>
          </a:p>
          <a:p>
            <a:r>
              <a:rPr lang="en-US" dirty="0">
                <a:latin typeface="Courier New" pitchFamily="49" charset="0"/>
                <a:cs typeface="Courier New" pitchFamily="49" charset="0"/>
              </a:rPr>
              <a:t>    if x&lt;y : </a:t>
            </a:r>
            <a:endParaRPr lang="el-GR" dirty="0">
              <a:latin typeface="Courier New" pitchFamily="49" charset="0"/>
              <a:cs typeface="Courier New" pitchFamily="49" charset="0"/>
            </a:endParaRPr>
          </a:p>
          <a:p>
            <a:r>
              <a:rPr lang="en-US" dirty="0">
                <a:latin typeface="Courier New" pitchFamily="49" charset="0"/>
                <a:cs typeface="Courier New" pitchFamily="49" charset="0"/>
              </a:rPr>
              <a:t>        el = x </a:t>
            </a:r>
            <a:endParaRPr lang="el-GR" dirty="0">
              <a:latin typeface="Courier New" pitchFamily="49" charset="0"/>
              <a:cs typeface="Courier New" pitchFamily="49" charset="0"/>
            </a:endParaRPr>
          </a:p>
          <a:p>
            <a:r>
              <a:rPr lang="en-US" dirty="0">
                <a:latin typeface="Courier New" pitchFamily="49" charset="0"/>
                <a:cs typeface="Courier New" pitchFamily="49" charset="0"/>
              </a:rPr>
              <a:t>    else: </a:t>
            </a:r>
            <a:endParaRPr lang="el-GR" dirty="0">
              <a:latin typeface="Courier New" pitchFamily="49" charset="0"/>
              <a:cs typeface="Courier New" pitchFamily="49" charset="0"/>
            </a:endParaRPr>
          </a:p>
          <a:p>
            <a:r>
              <a:rPr lang="en-US" dirty="0">
                <a:latin typeface="Courier New" pitchFamily="49" charset="0"/>
                <a:cs typeface="Courier New" pitchFamily="49" charset="0"/>
              </a:rPr>
              <a:t>        el = y</a:t>
            </a:r>
            <a:endParaRPr lang="el-GR" dirty="0">
              <a:latin typeface="Courier New" pitchFamily="49" charset="0"/>
              <a:cs typeface="Courier New" pitchFamily="49" charset="0"/>
            </a:endParaRPr>
          </a:p>
          <a:p>
            <a:r>
              <a:rPr lang="en-US" dirty="0">
                <a:latin typeface="Courier New" pitchFamily="49" charset="0"/>
                <a:cs typeface="Courier New" pitchFamily="49" charset="0"/>
              </a:rPr>
              <a:t>    return el</a:t>
            </a:r>
            <a:endParaRPr lang="el-GR" dirty="0">
              <a:latin typeface="Courier New" pitchFamily="49" charset="0"/>
              <a:cs typeface="Courier New" pitchFamily="49" charset="0"/>
            </a:endParaRPr>
          </a:p>
          <a:p>
            <a:r>
              <a:rPr lang="en-US" dirty="0">
                <a:latin typeface="Courier New" pitchFamily="49" charset="0"/>
                <a:cs typeface="Courier New" pitchFamily="49" charset="0"/>
              </a:rPr>
              <a:t> </a:t>
            </a:r>
            <a:r>
              <a:rPr lang="en-US" dirty="0" smtClean="0">
                <a:solidFill>
                  <a:srgbClr val="FF0000"/>
                </a:solidFill>
                <a:latin typeface="Courier New" pitchFamily="49" charset="0"/>
                <a:cs typeface="Courier New" pitchFamily="49" charset="0"/>
              </a:rPr>
              <a:t>#</a:t>
            </a:r>
            <a:r>
              <a:rPr lang="en-US" dirty="0" err="1">
                <a:solidFill>
                  <a:srgbClr val="FF0000"/>
                </a:solidFill>
                <a:latin typeface="Courier New" pitchFamily="49" charset="0"/>
                <a:cs typeface="Courier New" pitchFamily="49" charset="0"/>
              </a:rPr>
              <a:t>Κλήση</a:t>
            </a:r>
            <a:r>
              <a:rPr lang="en-US" dirty="0">
                <a:solidFill>
                  <a:srgbClr val="FF0000"/>
                </a:solidFill>
                <a:latin typeface="Courier New" pitchFamily="49" charset="0"/>
                <a:cs typeface="Courier New" pitchFamily="49" charset="0"/>
              </a:rPr>
              <a:t> </a:t>
            </a:r>
            <a:r>
              <a:rPr lang="en-US" dirty="0" err="1">
                <a:solidFill>
                  <a:srgbClr val="FF0000"/>
                </a:solidFill>
                <a:latin typeface="Courier New" pitchFamily="49" charset="0"/>
                <a:cs typeface="Courier New" pitchFamily="49" charset="0"/>
              </a:rPr>
              <a:t>συνάρτησης</a:t>
            </a:r>
            <a:endParaRPr lang="el-GR" dirty="0">
              <a:solidFill>
                <a:srgbClr val="FF0000"/>
              </a:solidFill>
              <a:latin typeface="Courier New" pitchFamily="49" charset="0"/>
              <a:cs typeface="Courier New" pitchFamily="49" charset="0"/>
            </a:endParaRPr>
          </a:p>
          <a:p>
            <a:r>
              <a:rPr lang="en-US" dirty="0">
                <a:latin typeface="Courier New" pitchFamily="49" charset="0"/>
                <a:cs typeface="Courier New" pitchFamily="49" charset="0"/>
              </a:rPr>
              <a:t>x</a:t>
            </a:r>
            <a:r>
              <a:rPr lang="el-GR" dirty="0">
                <a:latin typeface="Courier New" pitchFamily="49" charset="0"/>
                <a:cs typeface="Courier New" pitchFamily="49" charset="0"/>
              </a:rPr>
              <a:t> = </a:t>
            </a:r>
            <a:r>
              <a:rPr lang="en-US" dirty="0" err="1">
                <a:latin typeface="Courier New" pitchFamily="49" charset="0"/>
                <a:cs typeface="Courier New" pitchFamily="49" charset="0"/>
              </a:rPr>
              <a:t>int</a:t>
            </a:r>
            <a:r>
              <a:rPr lang="el-GR" dirty="0">
                <a:latin typeface="Courier New" pitchFamily="49" charset="0"/>
                <a:cs typeface="Courier New" pitchFamily="49" charset="0"/>
              </a:rPr>
              <a:t>(</a:t>
            </a:r>
            <a:r>
              <a:rPr lang="en-US" dirty="0">
                <a:latin typeface="Courier New" pitchFamily="49" charset="0"/>
                <a:cs typeface="Courier New" pitchFamily="49" charset="0"/>
              </a:rPr>
              <a:t>input</a:t>
            </a:r>
            <a:r>
              <a:rPr lang="el-GR" dirty="0">
                <a:latin typeface="Courier New" pitchFamily="49" charset="0"/>
                <a:cs typeface="Courier New" pitchFamily="49" charset="0"/>
              </a:rPr>
              <a:t> (</a:t>
            </a:r>
            <a:r>
              <a:rPr lang="el-GR" dirty="0">
                <a:solidFill>
                  <a:srgbClr val="9ADD15"/>
                </a:solidFill>
                <a:latin typeface="Courier New" pitchFamily="49" charset="0"/>
                <a:cs typeface="Courier New" pitchFamily="49" charset="0"/>
              </a:rPr>
              <a:t>'Δώσε 1ο αριθμό : '</a:t>
            </a:r>
            <a:r>
              <a:rPr lang="el-GR" dirty="0">
                <a:latin typeface="Courier New" pitchFamily="49" charset="0"/>
                <a:cs typeface="Courier New" pitchFamily="49" charset="0"/>
              </a:rPr>
              <a:t>)) </a:t>
            </a:r>
          </a:p>
          <a:p>
            <a:r>
              <a:rPr lang="en-US" dirty="0">
                <a:latin typeface="Courier New" pitchFamily="49" charset="0"/>
                <a:cs typeface="Courier New" pitchFamily="49" charset="0"/>
              </a:rPr>
              <a:t>y</a:t>
            </a:r>
            <a:r>
              <a:rPr lang="el-GR" dirty="0">
                <a:latin typeface="Courier New" pitchFamily="49" charset="0"/>
                <a:cs typeface="Courier New" pitchFamily="49" charset="0"/>
              </a:rPr>
              <a:t> = </a:t>
            </a:r>
            <a:r>
              <a:rPr lang="en-US" dirty="0" err="1">
                <a:latin typeface="Courier New" pitchFamily="49" charset="0"/>
                <a:cs typeface="Courier New" pitchFamily="49" charset="0"/>
              </a:rPr>
              <a:t>int</a:t>
            </a:r>
            <a:r>
              <a:rPr lang="el-GR" dirty="0">
                <a:latin typeface="Courier New" pitchFamily="49" charset="0"/>
                <a:cs typeface="Courier New" pitchFamily="49" charset="0"/>
              </a:rPr>
              <a:t>(</a:t>
            </a:r>
            <a:r>
              <a:rPr lang="en-US" dirty="0">
                <a:latin typeface="Courier New" pitchFamily="49" charset="0"/>
                <a:cs typeface="Courier New" pitchFamily="49" charset="0"/>
              </a:rPr>
              <a:t>input</a:t>
            </a:r>
            <a:r>
              <a:rPr lang="el-GR" dirty="0">
                <a:latin typeface="Courier New" pitchFamily="49" charset="0"/>
                <a:cs typeface="Courier New" pitchFamily="49" charset="0"/>
              </a:rPr>
              <a:t> (</a:t>
            </a:r>
            <a:r>
              <a:rPr lang="el-GR" dirty="0">
                <a:solidFill>
                  <a:srgbClr val="9ADD15"/>
                </a:solidFill>
                <a:latin typeface="Courier New" pitchFamily="49" charset="0"/>
                <a:cs typeface="Courier New" pitchFamily="49" charset="0"/>
              </a:rPr>
              <a:t>'Δώσε 2ο αριθμό : '</a:t>
            </a:r>
            <a:r>
              <a:rPr lang="el-GR" dirty="0">
                <a:latin typeface="Courier New" pitchFamily="49" charset="0"/>
                <a:cs typeface="Courier New" pitchFamily="49" charset="0"/>
              </a:rPr>
              <a:t>))</a:t>
            </a:r>
          </a:p>
          <a:p>
            <a:r>
              <a:rPr lang="en-US" dirty="0">
                <a:latin typeface="Courier New" pitchFamily="49" charset="0"/>
                <a:cs typeface="Courier New" pitchFamily="49" charset="0"/>
              </a:rPr>
              <a:t>z</a:t>
            </a:r>
            <a:r>
              <a:rPr lang="el-GR" dirty="0">
                <a:latin typeface="Courier New" pitchFamily="49" charset="0"/>
                <a:cs typeface="Courier New" pitchFamily="49" charset="0"/>
              </a:rPr>
              <a:t> = </a:t>
            </a:r>
            <a:r>
              <a:rPr lang="en-US" dirty="0" err="1">
                <a:latin typeface="Courier New" pitchFamily="49" charset="0"/>
                <a:cs typeface="Courier New" pitchFamily="49" charset="0"/>
              </a:rPr>
              <a:t>int</a:t>
            </a:r>
            <a:r>
              <a:rPr lang="el-GR" dirty="0">
                <a:latin typeface="Courier New" pitchFamily="49" charset="0"/>
                <a:cs typeface="Courier New" pitchFamily="49" charset="0"/>
              </a:rPr>
              <a:t>(</a:t>
            </a:r>
            <a:r>
              <a:rPr lang="en-US" dirty="0">
                <a:latin typeface="Courier New" pitchFamily="49" charset="0"/>
                <a:cs typeface="Courier New" pitchFamily="49" charset="0"/>
              </a:rPr>
              <a:t>input</a:t>
            </a:r>
            <a:r>
              <a:rPr lang="el-GR" dirty="0">
                <a:latin typeface="Courier New" pitchFamily="49" charset="0"/>
                <a:cs typeface="Courier New" pitchFamily="49" charset="0"/>
              </a:rPr>
              <a:t> (</a:t>
            </a:r>
            <a:r>
              <a:rPr lang="el-GR" dirty="0">
                <a:solidFill>
                  <a:srgbClr val="9ADD15"/>
                </a:solidFill>
                <a:latin typeface="Courier New" pitchFamily="49" charset="0"/>
                <a:cs typeface="Courier New" pitchFamily="49" charset="0"/>
              </a:rPr>
              <a:t>'Δώσε 3ο αριθμό : '</a:t>
            </a:r>
            <a:r>
              <a:rPr lang="el-GR" dirty="0">
                <a:latin typeface="Courier New" pitchFamily="49" charset="0"/>
                <a:cs typeface="Courier New" pitchFamily="49" charset="0"/>
              </a:rPr>
              <a:t>))</a:t>
            </a:r>
          </a:p>
          <a:p>
            <a:r>
              <a:rPr lang="en-US" dirty="0">
                <a:latin typeface="Courier New" pitchFamily="49" charset="0"/>
                <a:cs typeface="Courier New" pitchFamily="49" charset="0"/>
              </a:rPr>
              <a:t>print (</a:t>
            </a:r>
            <a:r>
              <a:rPr lang="en-US" dirty="0" smtClean="0">
                <a:latin typeface="Courier New" pitchFamily="49" charset="0"/>
                <a:cs typeface="Courier New" pitchFamily="49" charset="0"/>
              </a:rPr>
              <a:t>min</a:t>
            </a:r>
            <a:r>
              <a:rPr lang="el-GR" dirty="0" smtClean="0">
                <a:latin typeface="Courier New" pitchFamily="49" charset="0"/>
                <a:cs typeface="Courier New" pitchFamily="49" charset="0"/>
              </a:rPr>
              <a:t>1</a:t>
            </a:r>
            <a:r>
              <a:rPr lang="en-US" dirty="0" smtClean="0">
                <a:latin typeface="Courier New" pitchFamily="49" charset="0"/>
                <a:cs typeface="Courier New" pitchFamily="49" charset="0"/>
              </a:rPr>
              <a:t>(min</a:t>
            </a:r>
            <a:r>
              <a:rPr lang="el-GR" dirty="0" smtClean="0">
                <a:latin typeface="Courier New" pitchFamily="49" charset="0"/>
                <a:cs typeface="Courier New" pitchFamily="49" charset="0"/>
              </a:rPr>
              <a:t>1</a:t>
            </a:r>
            <a:r>
              <a:rPr lang="en-US" dirty="0" smtClean="0">
                <a:latin typeface="Courier New" pitchFamily="49" charset="0"/>
                <a:cs typeface="Courier New" pitchFamily="49" charset="0"/>
              </a:rPr>
              <a:t>(x1,x2</a:t>
            </a:r>
            <a:r>
              <a:rPr lang="en-US" dirty="0">
                <a:latin typeface="Courier New" pitchFamily="49" charset="0"/>
                <a:cs typeface="Courier New" pitchFamily="49" charset="0"/>
              </a:rPr>
              <a:t>),x3),' ',</a:t>
            </a:r>
            <a:r>
              <a:rPr lang="en-US" dirty="0" smtClean="0">
                <a:latin typeface="Courier New" pitchFamily="49" charset="0"/>
                <a:cs typeface="Courier New" pitchFamily="49" charset="0"/>
              </a:rPr>
              <a:t>max</a:t>
            </a:r>
            <a:r>
              <a:rPr lang="el-GR" dirty="0" smtClean="0">
                <a:latin typeface="Courier New" pitchFamily="49" charset="0"/>
                <a:cs typeface="Courier New" pitchFamily="49" charset="0"/>
              </a:rPr>
              <a:t>1</a:t>
            </a:r>
            <a:r>
              <a:rPr lang="en-US" dirty="0" smtClean="0">
                <a:latin typeface="Courier New" pitchFamily="49" charset="0"/>
                <a:cs typeface="Courier New" pitchFamily="49" charset="0"/>
              </a:rPr>
              <a:t>(max</a:t>
            </a:r>
            <a:r>
              <a:rPr lang="el-GR" smtClean="0">
                <a:latin typeface="Courier New" pitchFamily="49" charset="0"/>
                <a:cs typeface="Courier New" pitchFamily="49" charset="0"/>
              </a:rPr>
              <a:t>1</a:t>
            </a:r>
            <a:r>
              <a:rPr lang="en-US" smtClean="0">
                <a:latin typeface="Courier New" pitchFamily="49" charset="0"/>
                <a:cs typeface="Courier New" pitchFamily="49" charset="0"/>
              </a:rPr>
              <a:t>(x1,x2</a:t>
            </a:r>
            <a:r>
              <a:rPr lang="en-US" dirty="0">
                <a:latin typeface="Courier New" pitchFamily="49" charset="0"/>
                <a:cs typeface="Courier New" pitchFamily="49" charset="0"/>
              </a:rPr>
              <a:t>),x3</a:t>
            </a:r>
            <a:r>
              <a:rPr lang="en-US" dirty="0" smtClean="0">
                <a:latin typeface="Courier New" pitchFamily="49" charset="0"/>
                <a:cs typeface="Courier New" pitchFamily="49" charset="0"/>
              </a:rPr>
              <a:t>))</a:t>
            </a:r>
            <a:endParaRPr lang="el-GR" sz="2000" dirty="0"/>
          </a:p>
        </p:txBody>
      </p:sp>
      <p:sp>
        <p:nvSpPr>
          <p:cNvPr id="7" name="Ορθογώνιο 6"/>
          <p:cNvSpPr/>
          <p:nvPr/>
        </p:nvSpPr>
        <p:spPr>
          <a:xfrm>
            <a:off x="5164856" y="31648"/>
            <a:ext cx="2018501"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return</a:t>
            </a:r>
            <a:r>
              <a:rPr lang="en-US" b="1" dirty="0" smtClean="0"/>
              <a:t> </a:t>
            </a:r>
            <a:r>
              <a:rPr lang="en-US" b="1" dirty="0" smtClean="0">
                <a:solidFill>
                  <a:srgbClr val="92D050"/>
                </a:solidFill>
              </a:rPr>
              <a:t> </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936195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5632311"/>
          </a:xfrm>
          <a:prstGeom prst="rect">
            <a:avLst/>
          </a:prstGeom>
          <a:noFill/>
        </p:spPr>
        <p:txBody>
          <a:bodyPr>
            <a:spAutoFit/>
          </a:bodyPr>
          <a:lstStyle/>
          <a:p>
            <a:r>
              <a:rPr lang="el-GR" sz="2000" b="1" i="1" dirty="0"/>
              <a:t>Συναρτήσεις χωρίς παραμέτρους που δεν επιστρέφουν τιμή</a:t>
            </a:r>
            <a:endParaRPr lang="el-GR" sz="2000" dirty="0"/>
          </a:p>
          <a:p>
            <a:pPr marL="342900" indent="-342900">
              <a:buFont typeface="Arial" pitchFamily="34" charset="0"/>
              <a:buChar char="•"/>
            </a:pPr>
            <a:r>
              <a:rPr lang="el-GR" sz="2000" dirty="0"/>
              <a:t>Οι συναρτήσεις αυτές αποτελούν την πιο απλή μορφή συνάρτησης, αφού ούτε δέχονται ούτε επιστρέφουν κάποια τιμή. </a:t>
            </a:r>
            <a:endParaRPr lang="el-GR" sz="2000" dirty="0" smtClean="0"/>
          </a:p>
          <a:p>
            <a:pPr marL="342900" indent="-342900">
              <a:buFont typeface="Arial" pitchFamily="34" charset="0"/>
              <a:buChar char="•"/>
            </a:pPr>
            <a:r>
              <a:rPr lang="el-GR" sz="2000" dirty="0" smtClean="0"/>
              <a:t>Στην </a:t>
            </a:r>
            <a:r>
              <a:rPr lang="el-GR" sz="2000" dirty="0"/>
              <a:t>περίπτωση αυτή δεν υπάρχουν ούτε τυπικές παράμετροι ούτε ορίσματα. Συνήθως, οι συναρτήσεις αυτές εμφανίζουν κάτι στην οθόνη. </a:t>
            </a:r>
            <a:endParaRPr lang="el-GR" sz="2000" dirty="0" smtClean="0"/>
          </a:p>
          <a:p>
            <a:endParaRPr lang="el-GR" sz="2000" b="1" dirty="0" smtClean="0"/>
          </a:p>
          <a:p>
            <a:r>
              <a:rPr lang="el-GR" sz="2000" b="1" dirty="0" smtClean="0"/>
              <a:t>Παράδειγμα</a:t>
            </a:r>
            <a:endParaRPr lang="el-GR" sz="2000" dirty="0"/>
          </a:p>
          <a:p>
            <a:r>
              <a:rPr lang="el-GR" sz="2000" dirty="0"/>
              <a:t>Να γίνει </a:t>
            </a:r>
            <a:r>
              <a:rPr lang="el-GR" sz="2000" dirty="0" err="1"/>
              <a:t>προγραμα</a:t>
            </a:r>
            <a:r>
              <a:rPr lang="el-GR" sz="2000" dirty="0"/>
              <a:t> που να εμφανίζει το μήνυμα ΑΑΑ στην οθόνη.</a:t>
            </a:r>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msg</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('ΑΑΑ')</a:t>
            </a:r>
          </a:p>
          <a:p>
            <a:r>
              <a:rPr lang="el-GR" sz="2000" dirty="0">
                <a:latin typeface="Courier New" pitchFamily="49" charset="0"/>
                <a:cs typeface="Courier New" pitchFamily="49" charset="0"/>
              </a:rPr>
              <a:t> </a:t>
            </a:r>
          </a:p>
          <a:p>
            <a:r>
              <a:rPr lang="el-GR" sz="2000" dirty="0">
                <a:solidFill>
                  <a:srgbClr val="FF0000"/>
                </a:solidFill>
                <a:latin typeface="Courier New" pitchFamily="49" charset="0"/>
                <a:cs typeface="Courier New" pitchFamily="49" charset="0"/>
              </a:rPr>
              <a:t>#Κλήση συνάρτησης</a:t>
            </a:r>
          </a:p>
          <a:p>
            <a:r>
              <a:rPr lang="el-GR" sz="2000" dirty="0" err="1">
                <a:latin typeface="Courier New" pitchFamily="49" charset="0"/>
                <a:cs typeface="Courier New" pitchFamily="49" charset="0"/>
              </a:rPr>
              <a:t>msg</a:t>
            </a:r>
            <a:r>
              <a:rPr lang="el-GR" sz="2000" dirty="0">
                <a:latin typeface="Courier New" pitchFamily="49" charset="0"/>
                <a:cs typeface="Courier New" pitchFamily="49" charset="0"/>
              </a:rPr>
              <a:t> ()</a:t>
            </a:r>
          </a:p>
          <a:p>
            <a:r>
              <a:rPr lang="el-GR" sz="2000" dirty="0"/>
              <a:t> </a:t>
            </a:r>
          </a:p>
          <a:p>
            <a:endParaRPr lang="el-GR" sz="2000" dirty="0"/>
          </a:p>
          <a:p>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940088"/>
          </a:xfrm>
          <a:prstGeom prst="rect">
            <a:avLst/>
          </a:prstGeom>
          <a:noFill/>
        </p:spPr>
        <p:txBody>
          <a:bodyPr wrap="square">
            <a:spAutoFit/>
          </a:bodyPr>
          <a:lstStyle/>
          <a:p>
            <a:r>
              <a:rPr lang="el-GR" sz="2000" b="1" dirty="0"/>
              <a:t>Παράδειγμα</a:t>
            </a:r>
            <a:endParaRPr lang="el-GR" sz="2000" dirty="0"/>
          </a:p>
          <a:p>
            <a:r>
              <a:rPr lang="el-GR" sz="2000" dirty="0"/>
              <a:t>Να γίνει πρόγραμμα που να αλλάζει την τιμή μιας καθολικής μεταβλητής σε μια συνάρτηση.</a:t>
            </a:r>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test</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 = a+1  </a:t>
            </a:r>
          </a:p>
          <a:p>
            <a:r>
              <a:rPr lang="en-US" sz="2000" dirty="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r>
              <a:rPr lang="en-US" sz="2000" dirty="0">
                <a:latin typeface="Courier New" pitchFamily="49" charset="0"/>
                <a:cs typeface="Courier New" pitchFamily="49" charset="0"/>
              </a:rPr>
              <a:t>a = </a:t>
            </a:r>
            <a:r>
              <a:rPr lang="en-US" sz="2000" dirty="0" smtClean="0">
                <a:latin typeface="Courier New" pitchFamily="49" charset="0"/>
                <a:cs typeface="Courier New" pitchFamily="49" charset="0"/>
              </a:rPr>
              <a:t>2</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print(a</a:t>
            </a:r>
            <a:r>
              <a:rPr lang="en-US"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smtClean="0">
                <a:latin typeface="Courier New" pitchFamily="49" charset="0"/>
                <a:cs typeface="Courier New" pitchFamily="49" charset="0"/>
              </a:rPr>
              <a:t>test</a:t>
            </a:r>
            <a:endParaRPr lang="el-GR" sz="2000" dirty="0">
              <a:latin typeface="Courier New" pitchFamily="49" charset="0"/>
              <a:cs typeface="Courier New" pitchFamily="49" charset="0"/>
            </a:endParaRPr>
          </a:p>
          <a:p>
            <a:r>
              <a:rPr lang="el-GR" sz="2000" dirty="0" err="1">
                <a:latin typeface="Courier New" pitchFamily="49" charset="0"/>
                <a:cs typeface="Courier New" pitchFamily="49" charset="0"/>
              </a:rPr>
              <a:t>print(a</a:t>
            </a:r>
            <a:r>
              <a:rPr lang="el-GR"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r>
              <a:rPr lang="el-GR" sz="2000" dirty="0"/>
              <a:t> </a:t>
            </a:r>
          </a:p>
          <a:p>
            <a:r>
              <a:rPr lang="el-GR" sz="2000" dirty="0" smtClean="0"/>
              <a:t>Δηλαδή </a:t>
            </a:r>
            <a:r>
              <a:rPr lang="el-GR" sz="2000" dirty="0"/>
              <a:t>αλλάξαμε την τιμή </a:t>
            </a:r>
            <a:r>
              <a:rPr lang="el-GR" sz="2000" dirty="0" smtClean="0"/>
              <a:t>μεταβλητής </a:t>
            </a:r>
            <a:r>
              <a:rPr lang="el-GR" sz="2000" dirty="0"/>
              <a:t>του κυρίως</a:t>
            </a:r>
            <a:r>
              <a:rPr lang="el-GR" sz="2000" dirty="0" smtClean="0"/>
              <a:t> </a:t>
            </a:r>
            <a:r>
              <a:rPr lang="el-GR" sz="2000" dirty="0"/>
              <a:t>προγράμματος μέσα σε μια συνάρτηση. </a:t>
            </a:r>
            <a:endParaRPr lang="el-GR" sz="2000" dirty="0" smtClean="0"/>
          </a:p>
          <a:p>
            <a:r>
              <a:rPr lang="el-GR" sz="2000" b="1" dirty="0" smtClean="0"/>
              <a:t>Πρέπει </a:t>
            </a:r>
            <a:r>
              <a:rPr lang="el-GR" sz="2000" b="1" dirty="0"/>
              <a:t>όμως να αποφεύγεται γιατί στην περίπτωση αυτή η συνάρτηση δεν είναι ανεξάρτητη από το πρόγραμμα. </a:t>
            </a:r>
            <a:endParaRPr lang="el-GR" sz="2000" b="1" dirty="0" smtClean="0"/>
          </a:p>
          <a:p>
            <a:r>
              <a:rPr lang="el-GR" sz="2000" dirty="0" smtClean="0"/>
              <a:t>Το </a:t>
            </a:r>
            <a:r>
              <a:rPr lang="el-GR" sz="2000" dirty="0"/>
              <a:t>ορθό είναι μια συνάρτηση να είναι ανεξάρτητη από το κυρίως πρόγραμμα δεχόμενη από αυτό συγκεκριμένες τιμές και επιστρέφοντας επίσης συγκεκριμένες</a:t>
            </a:r>
            <a:r>
              <a:rPr lang="el-GR" sz="2000" dirty="0" smtClean="0"/>
              <a:t>.</a:t>
            </a:r>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415267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940088"/>
          </a:xfrm>
          <a:prstGeom prst="rect">
            <a:avLst/>
          </a:prstGeom>
          <a:noFill/>
        </p:spPr>
        <p:txBody>
          <a:bodyPr wrap="square">
            <a:spAutoFit/>
          </a:bodyPr>
          <a:lstStyle/>
          <a:p>
            <a:r>
              <a:rPr lang="el-GR" sz="2000" b="1" i="1" dirty="0"/>
              <a:t>Συναρτήσεις χωρίς παραμέτρους που επιστρέφουν τιμή</a:t>
            </a:r>
            <a:endParaRPr lang="el-GR" sz="2000" dirty="0"/>
          </a:p>
          <a:p>
            <a:r>
              <a:rPr lang="el-GR" sz="2000" dirty="0"/>
              <a:t>Οι συναρτήσεις αυτές </a:t>
            </a:r>
            <a:r>
              <a:rPr lang="el-GR" sz="2000" dirty="0" smtClean="0"/>
              <a:t>δεν </a:t>
            </a:r>
            <a:r>
              <a:rPr lang="el-GR" sz="2000" dirty="0"/>
              <a:t>έχουν </a:t>
            </a:r>
            <a:r>
              <a:rPr lang="el-GR" sz="2000" dirty="0" smtClean="0"/>
              <a:t>παραμέτρους και </a:t>
            </a:r>
            <a:r>
              <a:rPr lang="el-GR" sz="2000" dirty="0"/>
              <a:t>επιστρέφουν μια τιμή στο κυρίως πρόγραμμα. Συνήθως οι </a:t>
            </a:r>
            <a:r>
              <a:rPr lang="el-GR" sz="2000" dirty="0" smtClean="0"/>
              <a:t>συναρτήσεις </a:t>
            </a:r>
            <a:r>
              <a:rPr lang="el-GR" sz="2000" dirty="0"/>
              <a:t>αυτές κάνουν υπολογισμούς και επιστρέφουν μια </a:t>
            </a:r>
            <a:r>
              <a:rPr lang="el-GR" sz="2000" dirty="0" smtClean="0"/>
              <a:t>τιμή </a:t>
            </a:r>
            <a:r>
              <a:rPr lang="el-GR" sz="2000" dirty="0"/>
              <a:t>στο κυρίως πρόγραμμα.</a:t>
            </a:r>
          </a:p>
          <a:p>
            <a:endParaRPr lang="el-GR" sz="2000" dirty="0" smtClean="0">
              <a:solidFill>
                <a:srgbClr val="FF0000"/>
              </a:solidFill>
              <a:latin typeface="Courier New" pitchFamily="49" charset="0"/>
              <a:cs typeface="Courier New" pitchFamily="49" charset="0"/>
            </a:endParaRPr>
          </a:p>
          <a:p>
            <a:r>
              <a:rPr lang="el-GR" sz="2000" dirty="0" smtClean="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total</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count</a:t>
            </a:r>
            <a:r>
              <a:rPr lang="el-GR" sz="2000" dirty="0">
                <a:latin typeface="Courier New" pitchFamily="49" charset="0"/>
                <a:cs typeface="Courier New" pitchFamily="49" charset="0"/>
              </a:rPr>
              <a:t> = 0</a:t>
            </a: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for x in range (1,6):</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count += x</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l-GR" sz="2000" dirty="0" err="1">
                <a:latin typeface="Courier New" pitchFamily="49" charset="0"/>
                <a:cs typeface="Courier New" pitchFamily="49" charset="0"/>
              </a:rPr>
              <a:t>return</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count</a:t>
            </a:r>
            <a:endParaRPr lang="el-GR" sz="2000" dirty="0">
              <a:latin typeface="Courier New" pitchFamily="49" charset="0"/>
              <a:cs typeface="Courier New" pitchFamily="49" charset="0"/>
            </a:endParaRPr>
          </a:p>
          <a:p>
            <a:r>
              <a:rPr lang="el-GR" sz="2000" dirty="0"/>
              <a:t> </a:t>
            </a:r>
          </a:p>
          <a:p>
            <a:r>
              <a:rPr lang="el-GR" sz="2000" dirty="0"/>
              <a:t>Η κλήση της συνάρτησης γίνεται με το όνομα της ακολουθούμενο από ένα ζευγάρι κενών παρενθέσεων, όμως η τιμή που επιστρέφει η συνάρτηση πρέπει να καταχωρηθεί σε κάποια </a:t>
            </a:r>
            <a:r>
              <a:rPr lang="el-GR" sz="2000" dirty="0" smtClean="0"/>
              <a:t>μεταβλητή (κλήση συνάρτησης σε εντολή εκχώρησης ή εντολή εξόδου)</a:t>
            </a:r>
            <a:endParaRPr lang="el-GR" sz="2000" dirty="0"/>
          </a:p>
          <a:p>
            <a:r>
              <a:rPr lang="en-US" sz="2000" dirty="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r>
              <a:rPr lang="en-US" sz="2000" dirty="0">
                <a:latin typeface="Courier New" pitchFamily="49" charset="0"/>
                <a:cs typeface="Courier New" pitchFamily="49" charset="0"/>
              </a:rPr>
              <a:t>k = total()</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print(total())</a:t>
            </a:r>
            <a:endParaRPr lang="el-GR" sz="2000" dirty="0">
              <a:latin typeface="Courier New" pitchFamily="49" charset="0"/>
              <a:cs typeface="Courier New" pitchFamily="49" charset="0"/>
            </a:endParaRP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29986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3" end="13"/>
                                            </p:txEl>
                                          </p:spTgt>
                                        </p:tgtEl>
                                        <p:attrNameLst>
                                          <p:attrName>style.visibility</p:attrName>
                                        </p:attrNameLst>
                                      </p:cBhvr>
                                      <p:to>
                                        <p:strVal val="visible"/>
                                      </p:to>
                                    </p:set>
                                    <p:animEffect transition="in" filter="blinds(horizontal)">
                                      <p:cBhvr>
                                        <p:cTn id="67"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324535"/>
          </a:xfrm>
          <a:prstGeom prst="rect">
            <a:avLst/>
          </a:prstGeom>
          <a:noFill/>
        </p:spPr>
        <p:txBody>
          <a:bodyPr wrap="square">
            <a:spAutoFit/>
          </a:bodyPr>
          <a:lstStyle/>
          <a:p>
            <a:r>
              <a:rPr lang="el-GR" sz="2000" b="1" i="1" dirty="0"/>
              <a:t>Συναρτήσεις με παραμέτρους που δεν επιστρέφουν τιμή</a:t>
            </a:r>
            <a:endParaRPr lang="el-GR" sz="2000" dirty="0"/>
          </a:p>
          <a:p>
            <a:r>
              <a:rPr lang="el-GR" sz="2000" dirty="0"/>
              <a:t>Οι συναρτήσεις αυτές δέχονται κάποιες τιμές, εκτελούν υπολογισμούς και εμφανίζουν το αποτέλεσμα στην οθόνη. Στην περίπτωση αυτή κατά την κλήση της συνάρτησης πρέπει μέσα σε παρένθεση να γραφούν τα ορίσματα που θα σταλούν για επεξεργασία στην συνάρτηση στην δε επικεφαλίδα της συνάρτηση να γραφούν οι παράμετροι που θα δεχτούν τις τιμές για επεξεργασία.</a:t>
            </a:r>
          </a:p>
          <a:p>
            <a:r>
              <a:rPr lang="el-GR" sz="2000" dirty="0">
                <a:solidFill>
                  <a:srgbClr val="FF0000"/>
                </a:solidFill>
                <a:latin typeface="Courier New" pitchFamily="49" charset="0"/>
                <a:cs typeface="Courier New" pitchFamily="49" charset="0"/>
              </a:rPr>
              <a:t>#Ορισμός συνάρτησης</a:t>
            </a:r>
          </a:p>
          <a:p>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avg</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b</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c</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mo</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n-US" sz="2000" dirty="0">
                <a:latin typeface="Courier New" pitchFamily="49" charset="0"/>
                <a:cs typeface="Courier New" pitchFamily="49" charset="0"/>
              </a:rPr>
              <a:t>)/3.0</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print(</a:t>
            </a:r>
            <a:r>
              <a:rPr lang="en-US" sz="2000" dirty="0">
                <a:solidFill>
                  <a:srgbClr val="9ADD15"/>
                </a:solidFill>
                <a:latin typeface="Courier New" pitchFamily="49" charset="0"/>
                <a:cs typeface="Courier New" pitchFamily="49" charset="0"/>
              </a:rPr>
              <a:t>'Average = {0:5.2f}' </a:t>
            </a:r>
            <a:r>
              <a:rPr lang="en-US" sz="2000" dirty="0">
                <a:latin typeface="Courier New" pitchFamily="49" charset="0"/>
                <a:cs typeface="Courier New" pitchFamily="49" charset="0"/>
              </a:rPr>
              <a:t>.format(</a:t>
            </a:r>
            <a:r>
              <a:rPr lang="en-US" sz="2000" dirty="0" err="1">
                <a:latin typeface="Courier New" pitchFamily="49" charset="0"/>
                <a:cs typeface="Courier New" pitchFamily="49" charset="0"/>
              </a:rPr>
              <a:t>mo</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t> </a:t>
            </a:r>
            <a:endParaRPr lang="el-GR" sz="2000" dirty="0"/>
          </a:p>
          <a:p>
            <a:r>
              <a:rPr lang="el-GR" sz="2000" dirty="0"/>
              <a:t>Η κλήση της συνάρτησης γίνεται με το όνομά της ακολουθούμενο από ένα ζευγάρι παρενθέσεων, όπου τα δύο ορίσματά της χωρίζονται με κόμμα.</a:t>
            </a:r>
          </a:p>
          <a:p>
            <a:r>
              <a:rPr lang="el-GR" sz="2000" dirty="0">
                <a:solidFill>
                  <a:srgbClr val="FF0000"/>
                </a:solidFill>
                <a:latin typeface="Courier New" pitchFamily="49" charset="0"/>
                <a:cs typeface="Courier New" pitchFamily="49" charset="0"/>
              </a:rPr>
              <a:t>#Κλήση συνάρτησης</a:t>
            </a:r>
          </a:p>
          <a:p>
            <a:r>
              <a:rPr lang="el-GR" sz="2000" dirty="0" err="1">
                <a:latin typeface="Courier New" pitchFamily="49" charset="0"/>
                <a:cs typeface="Courier New" pitchFamily="49" charset="0"/>
              </a:rPr>
              <a:t>avg</a:t>
            </a:r>
            <a:r>
              <a:rPr lang="el-GR" sz="2000" dirty="0">
                <a:latin typeface="Courier New" pitchFamily="49" charset="0"/>
                <a:cs typeface="Courier New" pitchFamily="49" charset="0"/>
              </a:rPr>
              <a:t> (3,5,7)</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119706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73412" y="414910"/>
            <a:ext cx="7996977" cy="6247864"/>
          </a:xfrm>
          <a:prstGeom prst="rect">
            <a:avLst/>
          </a:prstGeom>
          <a:noFill/>
        </p:spPr>
        <p:txBody>
          <a:bodyPr wrap="square">
            <a:spAutoFit/>
          </a:bodyPr>
          <a:lstStyle/>
          <a:p>
            <a:r>
              <a:rPr lang="el-GR" sz="2000" b="1" dirty="0"/>
              <a:t>Παράδειγμα</a:t>
            </a:r>
            <a:endParaRPr lang="el-GR" sz="2000" dirty="0"/>
          </a:p>
          <a:p>
            <a:r>
              <a:rPr lang="el-GR" sz="2000" dirty="0">
                <a:solidFill>
                  <a:srgbClr val="FF0000"/>
                </a:solidFill>
                <a:latin typeface="Courier New" pitchFamily="49" charset="0"/>
                <a:cs typeface="Courier New" pitchFamily="49" charset="0"/>
              </a:rPr>
              <a:t>#Ορισμός συνάρτησης </a:t>
            </a:r>
            <a:endParaRPr lang="el-GR" sz="2000" dirty="0" smtClean="0">
              <a:solidFill>
                <a:srgbClr val="FF0000"/>
              </a:solidFill>
              <a:latin typeface="Courier New" pitchFamily="49" charset="0"/>
              <a:cs typeface="Courier New" pitchFamily="49" charset="0"/>
            </a:endParaRPr>
          </a:p>
          <a:p>
            <a:r>
              <a:rPr lang="en-US" sz="2000" dirty="0" err="1" smtClean="0">
                <a:latin typeface="Courier New" pitchFamily="49" charset="0"/>
                <a:cs typeface="Courier New" pitchFamily="49" charset="0"/>
              </a:rPr>
              <a:t>def</a:t>
            </a:r>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athr</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1,</a:t>
            </a:r>
            <a:r>
              <a:rPr lang="en-US" sz="2000" dirty="0">
                <a:latin typeface="Courier New" pitchFamily="49" charset="0"/>
                <a:cs typeface="Courier New" pitchFamily="49" charset="0"/>
              </a:rPr>
              <a:t>s</a:t>
            </a:r>
            <a:r>
              <a:rPr lang="el-GR" sz="2000" dirty="0">
                <a:latin typeface="Courier New" pitchFamily="49" charset="0"/>
                <a:cs typeface="Courier New" pitchFamily="49" charset="0"/>
              </a:rPr>
              <a:t>2):</a:t>
            </a: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sum1 = s1 + s2</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print (</a:t>
            </a:r>
            <a:r>
              <a:rPr lang="en-US" sz="2000" dirty="0">
                <a:solidFill>
                  <a:srgbClr val="9ADD15"/>
                </a:solidFill>
                <a:latin typeface="Courier New" pitchFamily="49" charset="0"/>
                <a:cs typeface="Courier New" pitchFamily="49" charset="0"/>
              </a:rPr>
              <a:t>'</a:t>
            </a:r>
            <a:r>
              <a:rPr lang="en-US" sz="2000" dirty="0" err="1">
                <a:solidFill>
                  <a:srgbClr val="9ADD15"/>
                </a:solidFill>
                <a:latin typeface="Courier New" pitchFamily="49" charset="0"/>
                <a:cs typeface="Courier New" pitchFamily="49" charset="0"/>
              </a:rPr>
              <a:t>Το</a:t>
            </a:r>
            <a:r>
              <a:rPr lang="en-US" sz="2000" dirty="0">
                <a:solidFill>
                  <a:srgbClr val="9ADD15"/>
                </a:solidFill>
                <a:latin typeface="Courier New" pitchFamily="49" charset="0"/>
                <a:cs typeface="Courier New" pitchFamily="49" charset="0"/>
              </a:rPr>
              <a:t> </a:t>
            </a:r>
            <a:r>
              <a:rPr lang="en-US" sz="2000" dirty="0" err="1">
                <a:solidFill>
                  <a:srgbClr val="9ADD15"/>
                </a:solidFill>
                <a:latin typeface="Courier New" pitchFamily="49" charset="0"/>
                <a:cs typeface="Courier New" pitchFamily="49" charset="0"/>
              </a:rPr>
              <a:t>άθροισ</a:t>
            </a:r>
            <a:r>
              <a:rPr lang="en-US" sz="2000" dirty="0">
                <a:solidFill>
                  <a:srgbClr val="9ADD15"/>
                </a:solidFill>
                <a:latin typeface="Courier New" pitchFamily="49" charset="0"/>
                <a:cs typeface="Courier New" pitchFamily="49" charset="0"/>
              </a:rPr>
              <a:t>α είναι '</a:t>
            </a:r>
            <a:r>
              <a:rPr lang="en-US" sz="2000" dirty="0">
                <a:latin typeface="Courier New" pitchFamily="49" charset="0"/>
                <a:cs typeface="Courier New" pitchFamily="49" charset="0"/>
              </a:rPr>
              <a:t>, sum1)</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r>
              <a:rPr lang="en-US" sz="2000" dirty="0">
                <a:solidFill>
                  <a:srgbClr val="FF0000"/>
                </a:solidFill>
                <a:latin typeface="Courier New" pitchFamily="49" charset="0"/>
                <a:cs typeface="Courier New" pitchFamily="49" charset="0"/>
              </a:rPr>
              <a:t>#</a:t>
            </a:r>
            <a:r>
              <a:rPr lang="en-US" sz="2000" dirty="0" err="1">
                <a:solidFill>
                  <a:srgbClr val="FF0000"/>
                </a:solidFill>
                <a:latin typeface="Courier New" pitchFamily="49" charset="0"/>
                <a:cs typeface="Courier New" pitchFamily="49" charset="0"/>
              </a:rPr>
              <a:t>Κλήση</a:t>
            </a:r>
            <a:r>
              <a:rPr lang="en-US" sz="2000" dirty="0">
                <a:solidFill>
                  <a:srgbClr val="FF0000"/>
                </a:solidFill>
                <a:latin typeface="Courier New" pitchFamily="49" charset="0"/>
                <a:cs typeface="Courier New" pitchFamily="49" charset="0"/>
              </a:rPr>
              <a:t> </a:t>
            </a:r>
            <a:r>
              <a:rPr lang="en-US" sz="2000" dirty="0" err="1">
                <a:solidFill>
                  <a:srgbClr val="FF0000"/>
                </a:solidFill>
                <a:latin typeface="Courier New" pitchFamily="49" charset="0"/>
                <a:cs typeface="Courier New" pitchFamily="49" charset="0"/>
              </a:rPr>
              <a:t>συνάρτησης</a:t>
            </a:r>
            <a:r>
              <a:rPr lang="el-GR" sz="2000" dirty="0">
                <a:solidFill>
                  <a:srgbClr val="FF0000"/>
                </a:solidFill>
                <a:latin typeface="Courier New" pitchFamily="49" charset="0"/>
                <a:cs typeface="Courier New" pitchFamily="49" charset="0"/>
              </a:rPr>
              <a:t> </a:t>
            </a:r>
            <a:endParaRPr lang="el-GR" sz="2000" dirty="0" smtClean="0">
              <a:solidFill>
                <a:srgbClr val="FF0000"/>
              </a:solidFill>
              <a:latin typeface="Courier New" pitchFamily="49" charset="0"/>
              <a:cs typeface="Courier New" pitchFamily="49" charset="0"/>
            </a:endParaRPr>
          </a:p>
          <a:p>
            <a:r>
              <a:rPr lang="en-US" sz="2000" dirty="0" err="1" smtClean="0">
                <a:latin typeface="Courier New" pitchFamily="49" charset="0"/>
                <a:cs typeface="Courier New" pitchFamily="49" charset="0"/>
              </a:rPr>
              <a:t>athr</a:t>
            </a:r>
            <a:r>
              <a:rPr lang="en-US" sz="2000" dirty="0" smtClean="0">
                <a:latin typeface="Courier New" pitchFamily="49" charset="0"/>
                <a:cs typeface="Courier New" pitchFamily="49" charset="0"/>
              </a:rPr>
              <a:t>(12</a:t>
            </a:r>
            <a:r>
              <a:rPr lang="en-US" sz="2000" dirty="0">
                <a:latin typeface="Courier New" pitchFamily="49" charset="0"/>
                <a:cs typeface="Courier New" pitchFamily="49" charset="0"/>
              </a:rPr>
              <a:t>, 15)</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a1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a:t>
            </a:r>
            <a:r>
              <a:rPr lang="en-US" sz="2000" dirty="0">
                <a:solidFill>
                  <a:srgbClr val="9ADD15"/>
                </a:solidFill>
                <a:latin typeface="Courier New" pitchFamily="49" charset="0"/>
                <a:cs typeface="Courier New" pitchFamily="49" charset="0"/>
              </a:rPr>
              <a:t>'</a:t>
            </a:r>
            <a:r>
              <a:rPr lang="en-US" sz="2000" dirty="0" err="1">
                <a:solidFill>
                  <a:srgbClr val="9ADD15"/>
                </a:solidFill>
                <a:latin typeface="Courier New" pitchFamily="49" charset="0"/>
                <a:cs typeface="Courier New" pitchFamily="49" charset="0"/>
              </a:rPr>
              <a:t>Δώσε</a:t>
            </a:r>
            <a:r>
              <a:rPr lang="en-US" sz="2000" dirty="0">
                <a:solidFill>
                  <a:srgbClr val="9ADD15"/>
                </a:solidFill>
                <a:latin typeface="Courier New" pitchFamily="49" charset="0"/>
                <a:cs typeface="Courier New" pitchFamily="49" charset="0"/>
              </a:rPr>
              <a:t> α</a:t>
            </a:r>
            <a:r>
              <a:rPr lang="en-US" sz="2000" dirty="0" err="1">
                <a:solidFill>
                  <a:srgbClr val="9ADD15"/>
                </a:solidFill>
                <a:latin typeface="Courier New" pitchFamily="49" charset="0"/>
                <a:cs typeface="Courier New" pitchFamily="49" charset="0"/>
              </a:rPr>
              <a:t>ριθμό</a:t>
            </a:r>
            <a:r>
              <a:rPr lang="en-US" sz="2000" dirty="0">
                <a:solidFill>
                  <a:srgbClr val="9ADD15"/>
                </a:solidFill>
                <a:latin typeface="Courier New" pitchFamily="49" charset="0"/>
                <a:cs typeface="Courier New" pitchFamily="49" charset="0"/>
              </a:rPr>
              <a:t> a1 '</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a2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a:t>
            </a:r>
            <a:r>
              <a:rPr lang="en-US" sz="2000" dirty="0">
                <a:solidFill>
                  <a:srgbClr val="9ADD15"/>
                </a:solidFill>
                <a:latin typeface="Courier New" pitchFamily="49" charset="0"/>
                <a:cs typeface="Courier New" pitchFamily="49" charset="0"/>
              </a:rPr>
              <a:t>'</a:t>
            </a:r>
            <a:r>
              <a:rPr lang="en-US" sz="2000" dirty="0" err="1">
                <a:solidFill>
                  <a:srgbClr val="9ADD15"/>
                </a:solidFill>
                <a:latin typeface="Courier New" pitchFamily="49" charset="0"/>
                <a:cs typeface="Courier New" pitchFamily="49" charset="0"/>
              </a:rPr>
              <a:t>Δώσε</a:t>
            </a:r>
            <a:r>
              <a:rPr lang="en-US" sz="2000" dirty="0">
                <a:solidFill>
                  <a:srgbClr val="9ADD15"/>
                </a:solidFill>
                <a:latin typeface="Courier New" pitchFamily="49" charset="0"/>
                <a:cs typeface="Courier New" pitchFamily="49" charset="0"/>
              </a:rPr>
              <a:t> α</a:t>
            </a:r>
            <a:r>
              <a:rPr lang="en-US" sz="2000" dirty="0" err="1">
                <a:solidFill>
                  <a:srgbClr val="9ADD15"/>
                </a:solidFill>
                <a:latin typeface="Courier New" pitchFamily="49" charset="0"/>
                <a:cs typeface="Courier New" pitchFamily="49" charset="0"/>
              </a:rPr>
              <a:t>ριθμό</a:t>
            </a:r>
            <a:r>
              <a:rPr lang="en-US" sz="2000" dirty="0">
                <a:solidFill>
                  <a:srgbClr val="9ADD15"/>
                </a:solidFill>
                <a:latin typeface="Courier New" pitchFamily="49" charset="0"/>
                <a:cs typeface="Courier New" pitchFamily="49" charset="0"/>
              </a:rPr>
              <a:t> a2 '</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err="1">
                <a:latin typeface="Courier New" pitchFamily="49" charset="0"/>
                <a:cs typeface="Courier New" pitchFamily="49" charset="0"/>
              </a:rPr>
              <a:t>athr</a:t>
            </a:r>
            <a:r>
              <a:rPr lang="en-US" sz="2000" dirty="0">
                <a:latin typeface="Courier New" pitchFamily="49" charset="0"/>
                <a:cs typeface="Courier New" pitchFamily="49" charset="0"/>
              </a:rPr>
              <a:t>(a1, a2</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r>
              <a:rPr lang="el-GR" sz="2000" dirty="0"/>
              <a:t>Κατά την εκτέλεση του παραπάνω προγράμματος η συνάρτηση </a:t>
            </a:r>
            <a:r>
              <a:rPr lang="en-US" sz="2000" dirty="0" err="1"/>
              <a:t>athr</a:t>
            </a:r>
            <a:r>
              <a:rPr lang="el-GR" sz="2000" dirty="0"/>
              <a:t> καλείται δύο </a:t>
            </a:r>
            <a:r>
              <a:rPr lang="el-GR" sz="2000" dirty="0" smtClean="0"/>
              <a:t>φορές.</a:t>
            </a:r>
          </a:p>
          <a:p>
            <a:r>
              <a:rPr lang="el-GR" sz="2000" dirty="0" smtClean="0"/>
              <a:t>Με </a:t>
            </a:r>
            <a:r>
              <a:rPr lang="el-GR" sz="2000" dirty="0"/>
              <a:t>την ευκαιρία αυτού του παραδείγματος να παρατηρήσουμε τα εξής:</a:t>
            </a:r>
          </a:p>
          <a:p>
            <a:pPr marL="342900" lvl="0" indent="-342900">
              <a:buFont typeface="Arial" pitchFamily="34" charset="0"/>
              <a:buChar char="•"/>
            </a:pPr>
            <a:r>
              <a:rPr lang="el-GR" sz="2000" dirty="0"/>
              <a:t>Το πλήθος των ορισμάτων που στέλνουμε στην συνάρτηση είναι ίδιο με το πλήθος των τυπικών παραμέτρων που υπάρχουν στην επικεφαλίδα της συνάρτησης</a:t>
            </a:r>
          </a:p>
          <a:p>
            <a:pPr marL="342900" lvl="0" indent="-342900">
              <a:buFont typeface="Arial" pitchFamily="34" charset="0"/>
              <a:buChar char="•"/>
            </a:pPr>
            <a:r>
              <a:rPr lang="el-GR" sz="2000" dirty="0"/>
              <a:t>Υπάρχει αντιστοιχία των ορισμάτων και τυπικών παραμέτρων.</a:t>
            </a:r>
          </a:p>
          <a:p>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191418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5">
                                            <p:txEl>
                                              <p:pRg st="14" end="14"/>
                                            </p:txEl>
                                          </p:spTgt>
                                        </p:tgtEl>
                                        <p:attrNameLst>
                                          <p:attrName>style.visibility</p:attrName>
                                        </p:attrNameLst>
                                      </p:cBhvr>
                                      <p:to>
                                        <p:strVal val="visible"/>
                                      </p:to>
                                    </p:set>
                                    <p:animEffect transition="in" filter="blinds(horizontal)">
                                      <p:cBhvr>
                                        <p:cTn id="77"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 typeface="Arial" pitchFamily="34" charset="0"/>
              <a:buChar char="•"/>
            </a:pPr>
            <a:r>
              <a:rPr lang="el-GR" sz="2400" dirty="0">
                <a:solidFill>
                  <a:schemeClr val="tx1"/>
                </a:solidFill>
                <a:latin typeface="Arial" charset="0"/>
              </a:rPr>
              <a:t>Συνάρτηση είναι ένα ανεξάρτητο τμήμα κώδικα (πρόγραμμα) που σχεδιάστηκε για να εκτελεί μια συγκεκριμένη λειτουργία. </a:t>
            </a:r>
            <a:endParaRPr lang="el-GR" sz="2400" dirty="0" smtClean="0">
              <a:solidFill>
                <a:schemeClr val="tx1"/>
              </a:solidFill>
              <a:latin typeface="Arial" charset="0"/>
            </a:endParaRPr>
          </a:p>
          <a:p>
            <a:pPr marL="342900" indent="-342900">
              <a:buFont typeface="Arial" pitchFamily="34" charset="0"/>
              <a:buChar char="•"/>
            </a:pPr>
            <a:r>
              <a:rPr lang="el-GR" sz="2400" dirty="0" smtClean="0">
                <a:solidFill>
                  <a:schemeClr val="tx1"/>
                </a:solidFill>
                <a:latin typeface="Arial" charset="0"/>
              </a:rPr>
              <a:t>Οι </a:t>
            </a:r>
            <a:r>
              <a:rPr lang="el-GR" sz="2400" dirty="0">
                <a:solidFill>
                  <a:schemeClr val="tx1"/>
                </a:solidFill>
                <a:latin typeface="Arial" charset="0"/>
              </a:rPr>
              <a:t>συναρτήσεις είναι επαναχρησιμοποιήσιμα τμήματα προγραμμάτων. </a:t>
            </a:r>
            <a:endParaRPr lang="el-GR" sz="2400" dirty="0" smtClean="0">
              <a:solidFill>
                <a:schemeClr val="tx1"/>
              </a:solidFill>
              <a:latin typeface="Arial" charset="0"/>
            </a:endParaRPr>
          </a:p>
          <a:p>
            <a:pPr marL="342900" indent="-342900">
              <a:buFont typeface="Arial" pitchFamily="34" charset="0"/>
              <a:buChar char="•"/>
            </a:pPr>
            <a:r>
              <a:rPr lang="el-GR" sz="2400" dirty="0" smtClean="0">
                <a:solidFill>
                  <a:schemeClr val="tx1"/>
                </a:solidFill>
                <a:latin typeface="Arial" charset="0"/>
              </a:rPr>
              <a:t>Μια </a:t>
            </a:r>
            <a:r>
              <a:rPr lang="el-GR" sz="2400" dirty="0">
                <a:solidFill>
                  <a:schemeClr val="tx1"/>
                </a:solidFill>
                <a:latin typeface="Arial" charset="0"/>
              </a:rPr>
              <a:t>συνάρτηση ομαδοποιεί ένα σύνολο εντολών κάτω από ένα κοινό όνομα και μας επιτρέπει να τις εκτελούμε χρησιμοποιώντας το κοινό όνομά της οπουδήποτε στο πρόγραμμά μας και για όσες φορές θέλουμε. </a:t>
            </a:r>
            <a:endParaRPr lang="el-GR" sz="2400" dirty="0" smtClean="0">
              <a:solidFill>
                <a:schemeClr val="tx1"/>
              </a:solidFill>
              <a:latin typeface="Arial" charset="0"/>
            </a:endParaRPr>
          </a:p>
          <a:p>
            <a:pPr marL="342900" indent="-342900">
              <a:buFont typeface="Arial" pitchFamily="34" charset="0"/>
              <a:buChar char="•"/>
            </a:pPr>
            <a:r>
              <a:rPr lang="el-GR" sz="2400" dirty="0" smtClean="0">
                <a:solidFill>
                  <a:schemeClr val="tx1"/>
                </a:solidFill>
                <a:latin typeface="Arial" charset="0"/>
              </a:rPr>
              <a:t>Μια </a:t>
            </a:r>
            <a:r>
              <a:rPr lang="el-GR" sz="2400" dirty="0">
                <a:solidFill>
                  <a:schemeClr val="tx1"/>
                </a:solidFill>
                <a:latin typeface="Arial" charset="0"/>
              </a:rPr>
              <a:t>συνάρτηση μπορεί να δέχεται τιμές (είσοδος) και να επιστρέφει τιμές (έξοδος). </a:t>
            </a:r>
            <a:endParaRPr lang="el-GR" sz="2400" dirty="0" smtClean="0">
              <a:solidFill>
                <a:schemeClr val="tx1"/>
              </a:solidFill>
              <a:latin typeface="Arial" charset="0"/>
            </a:endParaRPr>
          </a:p>
          <a:p>
            <a:pPr marL="342900" indent="-342900">
              <a:buFont typeface="Arial" pitchFamily="34" charset="0"/>
              <a:buChar char="•"/>
            </a:pPr>
            <a:r>
              <a:rPr lang="el-GR" sz="2400" dirty="0" smtClean="0">
                <a:solidFill>
                  <a:schemeClr val="tx1"/>
                </a:solidFill>
                <a:latin typeface="Arial" charset="0"/>
              </a:rPr>
              <a:t>Οι διορθώσεις </a:t>
            </a:r>
            <a:r>
              <a:rPr lang="el-GR" sz="2400" dirty="0">
                <a:solidFill>
                  <a:schemeClr val="tx1"/>
                </a:solidFill>
                <a:latin typeface="Arial" charset="0"/>
              </a:rPr>
              <a:t>ή αλλαγές γίνονται σε ένα </a:t>
            </a:r>
            <a:r>
              <a:rPr lang="el-GR" sz="2400" dirty="0" smtClean="0">
                <a:solidFill>
                  <a:schemeClr val="tx1"/>
                </a:solidFill>
                <a:latin typeface="Arial" charset="0"/>
              </a:rPr>
              <a:t>μέρος </a:t>
            </a:r>
            <a:r>
              <a:rPr lang="el-GR" sz="2400" dirty="0">
                <a:solidFill>
                  <a:schemeClr val="tx1"/>
                </a:solidFill>
                <a:latin typeface="Arial" charset="0"/>
              </a:rPr>
              <a:t>του προγράμματος. </a:t>
            </a:r>
            <a:endParaRPr lang="el-GR" sz="2400" dirty="0" smtClean="0">
              <a:solidFill>
                <a:schemeClr val="tx1"/>
              </a:solidFill>
              <a:latin typeface="Arial" charset="0"/>
            </a:endParaRPr>
          </a:p>
          <a:p>
            <a:pPr marL="342900" indent="-342900">
              <a:buFont typeface="Arial" pitchFamily="34" charset="0"/>
              <a:buChar char="•"/>
            </a:pPr>
            <a:r>
              <a:rPr lang="el-GR" sz="2400" dirty="0" smtClean="0">
                <a:solidFill>
                  <a:schemeClr val="tx1"/>
                </a:solidFill>
                <a:latin typeface="Arial" charset="0"/>
              </a:rPr>
              <a:t>Οι </a:t>
            </a:r>
            <a:r>
              <a:rPr lang="el-GR" sz="2400" dirty="0">
                <a:solidFill>
                  <a:schemeClr val="tx1"/>
                </a:solidFill>
                <a:latin typeface="Arial" charset="0"/>
              </a:rPr>
              <a:t>συναρτήσεις γενικά διευκολύνουν τη συγγραφή, ανάγνωση, κατανόηση και διόρθωση ενός προγράμματος.</a:t>
            </a: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Τι είναι συνάρτηση</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632311"/>
          </a:xfrm>
          <a:prstGeom prst="rect">
            <a:avLst/>
          </a:prstGeom>
          <a:noFill/>
        </p:spPr>
        <p:txBody>
          <a:bodyPr>
            <a:spAutoFit/>
          </a:bodyPr>
          <a:lstStyle/>
          <a:p>
            <a:r>
              <a:rPr lang="el-GR" sz="2000" b="1" dirty="0"/>
              <a:t>Παράδειγμα</a:t>
            </a:r>
            <a:endParaRPr lang="el-GR" sz="2000" dirty="0"/>
          </a:p>
          <a:p>
            <a:r>
              <a:rPr lang="el-GR" sz="2000" dirty="0"/>
              <a:t>Να γίνει πρόγραμμα που να εμφανίζει ένα μήνυμα που κάθε φορά δεν θα είναι το ίδιο, αλλά θα καθορίζεται από μας κατά την διάρκεια εκτέλεσης του προγράμματος. Τότε η συνάρτηση πρέπει, όταν καλείται, να μπορεί να δεχθεί ένα λεκτικό και το μόνο που θα κάνει είναι να το εμφανίζει.</a:t>
            </a:r>
          </a:p>
          <a:p>
            <a:r>
              <a:rPr lang="el-GR" sz="2000" dirty="0">
                <a:solidFill>
                  <a:srgbClr val="FF0000"/>
                </a:solidFill>
                <a:latin typeface="Courier New" pitchFamily="49" charset="0"/>
                <a:cs typeface="Courier New" pitchFamily="49" charset="0"/>
              </a:rPr>
              <a:t>#Ορισμός </a:t>
            </a:r>
            <a:r>
              <a:rPr lang="el-GR" sz="2000" dirty="0" smtClean="0">
                <a:solidFill>
                  <a:srgbClr val="FF0000"/>
                </a:solidFill>
                <a:latin typeface="Courier New" pitchFamily="49" charset="0"/>
                <a:cs typeface="Courier New" pitchFamily="49" charset="0"/>
              </a:rPr>
              <a:t>συνάρτησης</a:t>
            </a:r>
          </a:p>
          <a:p>
            <a:r>
              <a:rPr lang="en-US" sz="2000" dirty="0" err="1" smtClean="0">
                <a:latin typeface="Courier New" pitchFamily="49" charset="0"/>
                <a:cs typeface="Courier New" pitchFamily="49" charset="0"/>
              </a:rPr>
              <a:t>def</a:t>
            </a:r>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msg</a:t>
            </a:r>
            <a:r>
              <a:rPr lang="el-GR" sz="2000" dirty="0">
                <a:latin typeface="Courier New" pitchFamily="49" charset="0"/>
                <a:cs typeface="Courier New" pitchFamily="49" charset="0"/>
              </a:rPr>
              <a:t>(</a:t>
            </a:r>
            <a:r>
              <a:rPr lang="en-US" sz="2000" dirty="0" err="1">
                <a:latin typeface="Courier New" pitchFamily="49" charset="0"/>
                <a:cs typeface="Courier New" pitchFamily="49" charset="0"/>
              </a:rPr>
              <a:t>st</a:t>
            </a:r>
            <a:r>
              <a:rPr lang="el-GR" sz="2000" dirty="0" smtClean="0">
                <a:latin typeface="Courier New" pitchFamily="49" charset="0"/>
                <a:cs typeface="Courier New" pitchFamily="49" charset="0"/>
              </a:rPr>
              <a:t>):</a:t>
            </a:r>
          </a:p>
          <a:p>
            <a:r>
              <a:rPr lang="el-GR" sz="2000" dirty="0" smtClean="0">
                <a:latin typeface="Courier New" pitchFamily="49" charset="0"/>
                <a:cs typeface="Courier New" pitchFamily="49" charset="0"/>
              </a:rPr>
              <a:t>    </a:t>
            </a:r>
            <a:r>
              <a:rPr lang="en-US" sz="2000" dirty="0">
                <a:latin typeface="Courier New" pitchFamily="49" charset="0"/>
                <a:cs typeface="Courier New" pitchFamily="49" charset="0"/>
              </a:rPr>
              <a:t>print (</a:t>
            </a:r>
            <a:r>
              <a:rPr lang="en-US" sz="2000" dirty="0" err="1">
                <a:latin typeface="Courier New" pitchFamily="49" charset="0"/>
                <a:cs typeface="Courier New" pitchFamily="49" charset="0"/>
              </a:rPr>
              <a:t>st</a:t>
            </a:r>
            <a:r>
              <a:rPr lang="en-US" sz="2000" dirty="0">
                <a:latin typeface="Courier New" pitchFamily="49" charset="0"/>
                <a:cs typeface="Courier New" pitchFamily="49" charset="0"/>
              </a:rPr>
              <a:t>) </a:t>
            </a:r>
            <a:endParaRPr lang="el-GR" sz="2000" dirty="0" smtClean="0">
              <a:latin typeface="Courier New" pitchFamily="49" charset="0"/>
              <a:cs typeface="Courier New" pitchFamily="49" charset="0"/>
            </a:endParaRPr>
          </a:p>
          <a:p>
            <a:r>
              <a:rPr lang="en-US" sz="2000" dirty="0" smtClean="0">
                <a:solidFill>
                  <a:srgbClr val="FF0000"/>
                </a:solidFill>
                <a:latin typeface="Courier New" pitchFamily="49" charset="0"/>
                <a:cs typeface="Courier New" pitchFamily="49" charset="0"/>
              </a:rPr>
              <a:t>#</a:t>
            </a:r>
            <a:r>
              <a:rPr lang="en-US" sz="2000" dirty="0" err="1">
                <a:solidFill>
                  <a:srgbClr val="FF0000"/>
                </a:solidFill>
                <a:latin typeface="Courier New" pitchFamily="49" charset="0"/>
                <a:cs typeface="Courier New" pitchFamily="49" charset="0"/>
              </a:rPr>
              <a:t>Κλήση</a:t>
            </a:r>
            <a:r>
              <a:rPr lang="en-US" sz="2000" dirty="0">
                <a:solidFill>
                  <a:srgbClr val="FF0000"/>
                </a:solidFill>
                <a:latin typeface="Courier New" pitchFamily="49" charset="0"/>
                <a:cs typeface="Courier New" pitchFamily="49" charset="0"/>
              </a:rPr>
              <a:t> </a:t>
            </a:r>
            <a:r>
              <a:rPr lang="en-US" sz="2000" dirty="0" err="1" smtClean="0">
                <a:solidFill>
                  <a:srgbClr val="FF0000"/>
                </a:solidFill>
                <a:latin typeface="Courier New" pitchFamily="49" charset="0"/>
                <a:cs typeface="Courier New" pitchFamily="49" charset="0"/>
              </a:rPr>
              <a:t>συνάρτησης</a:t>
            </a:r>
            <a:endParaRPr lang="el-GR" sz="2000" dirty="0" smtClean="0">
              <a:solidFill>
                <a:srgbClr val="FF0000"/>
              </a:solidFill>
              <a:latin typeface="Courier New" pitchFamily="49" charset="0"/>
              <a:cs typeface="Courier New" pitchFamily="49" charset="0"/>
            </a:endParaRPr>
          </a:p>
          <a:p>
            <a:r>
              <a:rPr lang="en-US" sz="2000" dirty="0" smtClean="0">
                <a:latin typeface="Courier New" pitchFamily="49" charset="0"/>
                <a:cs typeface="Courier New" pitchFamily="49" charset="0"/>
              </a:rPr>
              <a:t>a </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(input('A= '))   </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b </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(input('B= </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if </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 &gt; </a:t>
            </a:r>
            <a:r>
              <a:rPr lang="en-US" sz="2000" dirty="0">
                <a:latin typeface="Courier New" pitchFamily="49" charset="0"/>
                <a:cs typeface="Courier New" pitchFamily="49" charset="0"/>
              </a:rPr>
              <a:t>b</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a:t>
            </a:r>
          </a:p>
          <a:p>
            <a:r>
              <a:rPr lang="el-GR" sz="2000" dirty="0" smtClean="0">
                <a:latin typeface="Courier New" pitchFamily="49" charset="0"/>
                <a:cs typeface="Courier New" pitchFamily="49" charset="0"/>
              </a:rPr>
              <a:t>     </a:t>
            </a:r>
            <a:r>
              <a:rPr lang="en-US" sz="2000" dirty="0" err="1">
                <a:latin typeface="Courier New" pitchFamily="49" charset="0"/>
                <a:cs typeface="Courier New" pitchFamily="49" charset="0"/>
              </a:rPr>
              <a:t>msg</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'Ο Α είναι μεγαλύτερος'</a:t>
            </a:r>
            <a:r>
              <a:rPr lang="el-GR" sz="2000" dirty="0">
                <a:latin typeface="Courier New" pitchFamily="49" charset="0"/>
                <a:cs typeface="Courier New" pitchFamily="49" charset="0"/>
              </a:rPr>
              <a:t>) </a:t>
            </a:r>
            <a:endParaRPr lang="el-GR" sz="2000" dirty="0" smtClean="0">
              <a:latin typeface="Courier New" pitchFamily="49" charset="0"/>
              <a:cs typeface="Courier New" pitchFamily="49" charset="0"/>
            </a:endParaRPr>
          </a:p>
          <a:p>
            <a:r>
              <a:rPr lang="en-US" sz="2000" dirty="0" err="1" smtClean="0">
                <a:latin typeface="Courier New" pitchFamily="49" charset="0"/>
                <a:cs typeface="Courier New" pitchFamily="49" charset="0"/>
              </a:rPr>
              <a:t>elif</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a == b</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    </a:t>
            </a:r>
            <a:r>
              <a:rPr lang="en-US" sz="2000" dirty="0" err="1">
                <a:latin typeface="Courier New" pitchFamily="49" charset="0"/>
                <a:cs typeface="Courier New" pitchFamily="49" charset="0"/>
              </a:rPr>
              <a:t>msg</a:t>
            </a:r>
            <a:r>
              <a:rPr lang="en-US" sz="2000" dirty="0">
                <a:latin typeface="Courier New" pitchFamily="49" charset="0"/>
                <a:cs typeface="Courier New" pitchFamily="49" charset="0"/>
              </a:rPr>
              <a:t> (</a:t>
            </a:r>
            <a:r>
              <a:rPr lang="en-US" sz="2000" dirty="0">
                <a:solidFill>
                  <a:srgbClr val="9ADD15"/>
                </a:solidFill>
                <a:latin typeface="Courier New" pitchFamily="49" charset="0"/>
                <a:cs typeface="Courier New" pitchFamily="49" charset="0"/>
              </a:rPr>
              <a:t>'</a:t>
            </a:r>
            <a:r>
              <a:rPr lang="en-US" sz="2000" dirty="0" err="1">
                <a:solidFill>
                  <a:srgbClr val="9ADD15"/>
                </a:solidFill>
                <a:latin typeface="Courier New" pitchFamily="49" charset="0"/>
                <a:cs typeface="Courier New" pitchFamily="49" charset="0"/>
              </a:rPr>
              <a:t>Ίσοι</a:t>
            </a:r>
            <a:r>
              <a:rPr lang="en-US" sz="2000" dirty="0" smtClean="0">
                <a:solidFill>
                  <a:srgbClr val="9ADD15"/>
                </a:solidFill>
                <a:latin typeface="Courier New" pitchFamily="49" charset="0"/>
                <a:cs typeface="Courier New" pitchFamily="49" charset="0"/>
              </a:rPr>
              <a:t>'</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r>
              <a:rPr lang="en-US" sz="2000" dirty="0" smtClean="0">
                <a:latin typeface="Courier New" pitchFamily="49" charset="0"/>
                <a:cs typeface="Courier New" pitchFamily="49" charset="0"/>
              </a:rPr>
              <a:t>else</a:t>
            </a:r>
            <a:r>
              <a:rPr lang="el-GR" sz="2000" dirty="0" smtClean="0">
                <a:latin typeface="Courier New" pitchFamily="49" charset="0"/>
                <a:cs typeface="Courier New" pitchFamily="49" charset="0"/>
              </a:rPr>
              <a:t> :</a:t>
            </a:r>
          </a:p>
          <a:p>
            <a:r>
              <a:rPr lang="el-GR" sz="2000" dirty="0" smtClean="0">
                <a:latin typeface="Courier New" pitchFamily="49" charset="0"/>
                <a:cs typeface="Courier New" pitchFamily="49" charset="0"/>
              </a:rPr>
              <a:t>     </a:t>
            </a:r>
            <a:r>
              <a:rPr lang="en-US" sz="2000" dirty="0" err="1">
                <a:latin typeface="Courier New" pitchFamily="49" charset="0"/>
                <a:cs typeface="Courier New" pitchFamily="49" charset="0"/>
              </a:rPr>
              <a:t>msg</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'Ο Β είναι μεγαλύτερος'</a:t>
            </a:r>
            <a:r>
              <a:rPr lang="el-GR" sz="2000" dirty="0">
                <a:latin typeface="Courier New" pitchFamily="49" charset="0"/>
                <a:cs typeface="Courier New" pitchFamily="49" charset="0"/>
              </a:rPr>
              <a:t>) </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243169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9314" y="377658"/>
            <a:ext cx="8135938" cy="5940088"/>
          </a:xfrm>
          <a:prstGeom prst="rect">
            <a:avLst/>
          </a:prstGeom>
          <a:noFill/>
        </p:spPr>
        <p:txBody>
          <a:bodyPr>
            <a:spAutoFit/>
          </a:bodyPr>
          <a:lstStyle/>
          <a:p>
            <a:r>
              <a:rPr lang="el-GR" sz="2000" b="1" i="1" dirty="0"/>
              <a:t>Συναρτήσεις με παραμέτρους που επιστρέφουν τιμή</a:t>
            </a:r>
            <a:endParaRPr lang="el-GR" sz="2000" dirty="0"/>
          </a:p>
          <a:p>
            <a:r>
              <a:rPr lang="el-GR" sz="2000" dirty="0"/>
              <a:t>Οι συναρτήσεις αυτές δέχονται κάποιες τιμές ως είσοδο και μετά από κατάλληλη επεξεργασία των τιμών της εισόδου επιστρέφουν ένα αποτέλεσμα.</a:t>
            </a:r>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max1(a, b):</a:t>
            </a: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if a &gt; b:</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return a</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elif</a:t>
            </a:r>
            <a:r>
              <a:rPr lang="en-US" sz="2000" dirty="0">
                <a:latin typeface="Courier New" pitchFamily="49" charset="0"/>
                <a:cs typeface="Courier New" pitchFamily="49" charset="0"/>
              </a:rPr>
              <a:t> a == b:</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l-GR" sz="2000" dirty="0" err="1">
                <a:latin typeface="Courier New" pitchFamily="49" charset="0"/>
                <a:cs typeface="Courier New" pitchFamily="49" charset="0"/>
              </a:rPr>
              <a:t>return</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'Οι αριθμοί είναι ίσοι'</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else</a:t>
            </a:r>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        </a:t>
            </a:r>
            <a:r>
              <a:rPr lang="en-US" sz="2000" dirty="0">
                <a:latin typeface="Courier New" pitchFamily="49" charset="0"/>
                <a:cs typeface="Courier New" pitchFamily="49" charset="0"/>
              </a:rPr>
              <a:t>return b</a:t>
            </a:r>
            <a:endParaRPr lang="el-GR" sz="2000" dirty="0">
              <a:latin typeface="Courier New" pitchFamily="49" charset="0"/>
              <a:cs typeface="Courier New" pitchFamily="49" charset="0"/>
            </a:endParaRPr>
          </a:p>
          <a:p>
            <a:r>
              <a:rPr lang="el-GR" sz="2000" dirty="0" smtClean="0"/>
              <a:t>Η </a:t>
            </a:r>
            <a:r>
              <a:rPr lang="el-GR" sz="2000" dirty="0"/>
              <a:t>κλήση της γίνεται με το όνομά της ακολουθούμενο από ένα ζευγάρι παρενθέσεων, όπου τα δύο ορίσματά της </a:t>
            </a:r>
            <a:r>
              <a:rPr lang="el-GR" sz="2000" dirty="0" smtClean="0"/>
              <a:t>χωρίζονται </a:t>
            </a:r>
            <a:r>
              <a:rPr lang="el-GR" sz="2000" dirty="0"/>
              <a:t>με κόμμα. Εφόσον η συνάρτηση επιστρέφει μια τιμή</a:t>
            </a:r>
            <a:r>
              <a:rPr lang="el-GR" sz="2000" dirty="0" smtClean="0"/>
              <a:t>, πρέπει </a:t>
            </a:r>
            <a:r>
              <a:rPr lang="el-GR" sz="2000" dirty="0"/>
              <a:t>να την </a:t>
            </a:r>
            <a:r>
              <a:rPr lang="el-GR" sz="2000" dirty="0" smtClean="0"/>
              <a:t>καταχωρήσουμε </a:t>
            </a:r>
            <a:r>
              <a:rPr lang="el-GR" sz="2000" dirty="0"/>
              <a:t>σε μια </a:t>
            </a:r>
            <a:r>
              <a:rPr lang="el-GR" sz="2000" dirty="0" smtClean="0"/>
              <a:t>μεταβλητή.</a:t>
            </a:r>
            <a:endParaRPr lang="el-GR" sz="2000" dirty="0"/>
          </a:p>
          <a:p>
            <a:r>
              <a:rPr lang="el-GR" sz="2000" dirty="0">
                <a:solidFill>
                  <a:srgbClr val="FF0000"/>
                </a:solidFill>
                <a:latin typeface="Courier New" pitchFamily="49" charset="0"/>
                <a:cs typeface="Courier New" pitchFamily="49" charset="0"/>
              </a:rPr>
              <a:t>#Κλήση </a:t>
            </a:r>
            <a:r>
              <a:rPr lang="el-GR" sz="2000" dirty="0" smtClean="0">
                <a:solidFill>
                  <a:srgbClr val="FF0000"/>
                </a:solidFill>
                <a:latin typeface="Courier New" pitchFamily="49" charset="0"/>
                <a:cs typeface="Courier New" pitchFamily="49" charset="0"/>
              </a:rPr>
              <a:t>συνάρτησης </a:t>
            </a:r>
            <a:endParaRPr lang="el-GR" sz="2000" dirty="0">
              <a:solidFill>
                <a:srgbClr val="FF0000"/>
              </a:solidFill>
              <a:latin typeface="Courier New" pitchFamily="49" charset="0"/>
              <a:cs typeface="Courier New" pitchFamily="49" charset="0"/>
            </a:endParaRPr>
          </a:p>
          <a:p>
            <a:r>
              <a:rPr lang="en-US" sz="2000" dirty="0">
                <a:latin typeface="Courier New" pitchFamily="49" charset="0"/>
                <a:cs typeface="Courier New" pitchFamily="49" charset="0"/>
              </a:rPr>
              <a:t>k</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max</a:t>
            </a:r>
            <a:r>
              <a:rPr lang="el-GR" sz="2000" dirty="0">
                <a:latin typeface="Courier New" pitchFamily="49" charset="0"/>
                <a:cs typeface="Courier New" pitchFamily="49" charset="0"/>
              </a:rPr>
              <a:t>1(12, 7)</a:t>
            </a:r>
          </a:p>
          <a:p>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k</a:t>
            </a:r>
            <a:r>
              <a:rPr lang="el-GR" sz="2000" dirty="0" smtClean="0">
                <a:latin typeface="Courier New" pitchFamily="49" charset="0"/>
                <a:cs typeface="Courier New" pitchFamily="49" charset="0"/>
              </a:rPr>
              <a:t>)</a:t>
            </a:r>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97247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9314" y="377658"/>
            <a:ext cx="8135938" cy="4062651"/>
          </a:xfrm>
          <a:prstGeom prst="rect">
            <a:avLst/>
          </a:prstGeom>
          <a:noFill/>
        </p:spPr>
        <p:txBody>
          <a:bodyPr>
            <a:spAutoFit/>
          </a:bodyPr>
          <a:lstStyle/>
          <a:p>
            <a:r>
              <a:rPr lang="el-GR" sz="2000" b="1" dirty="0"/>
              <a:t>Παράδειγμα</a:t>
            </a:r>
            <a:endParaRPr lang="el-GR" sz="2000" dirty="0"/>
          </a:p>
          <a:p>
            <a:r>
              <a:rPr lang="el-GR" sz="2000" dirty="0">
                <a:solidFill>
                  <a:srgbClr val="FF0000"/>
                </a:solidFill>
                <a:latin typeface="Courier New" pitchFamily="49" charset="0"/>
                <a:cs typeface="Courier New" pitchFamily="49" charset="0"/>
              </a:rPr>
              <a:t>#Ορισμός συνάρτησης</a:t>
            </a:r>
          </a:p>
          <a:p>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athr</a:t>
            </a:r>
            <a:r>
              <a:rPr lang="el-GR" sz="2000" dirty="0">
                <a:latin typeface="Courier New" pitchFamily="49" charset="0"/>
                <a:cs typeface="Courier New" pitchFamily="49" charset="0"/>
              </a:rPr>
              <a:t> (s1,s2): </a:t>
            </a:r>
          </a:p>
          <a:p>
            <a:r>
              <a:rPr lang="el-GR" sz="2000" dirty="0">
                <a:latin typeface="Courier New" pitchFamily="49" charset="0"/>
                <a:cs typeface="Courier New" pitchFamily="49" charset="0"/>
              </a:rPr>
              <a:t>    sum1 = s1 + s2</a:t>
            </a:r>
          </a:p>
          <a:p>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return</a:t>
            </a:r>
            <a:r>
              <a:rPr lang="el-GR" sz="2000" dirty="0">
                <a:latin typeface="Courier New" pitchFamily="49" charset="0"/>
                <a:cs typeface="Courier New" pitchFamily="49" charset="0"/>
              </a:rPr>
              <a:t> sum1</a:t>
            </a:r>
          </a:p>
          <a:p>
            <a:r>
              <a:rPr lang="el-GR" sz="2000" dirty="0">
                <a:latin typeface="Courier New" pitchFamily="49" charset="0"/>
                <a:cs typeface="Courier New" pitchFamily="49" charset="0"/>
              </a:rPr>
              <a:t> </a:t>
            </a:r>
          </a:p>
          <a:p>
            <a:r>
              <a:rPr lang="en-US" sz="2000" dirty="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r>
              <a:rPr lang="en-US" sz="2000" dirty="0">
                <a:latin typeface="Courier New" pitchFamily="49" charset="0"/>
                <a:cs typeface="Courier New" pitchFamily="49" charset="0"/>
              </a:rPr>
              <a:t>a1 = </a:t>
            </a:r>
            <a:r>
              <a:rPr lang="en-US" sz="2000" dirty="0" err="1">
                <a:latin typeface="Courier New" pitchFamily="49" charset="0"/>
                <a:cs typeface="Courier New" pitchFamily="49" charset="0"/>
              </a:rPr>
              <a:t>athr</a:t>
            </a:r>
            <a:r>
              <a:rPr lang="en-US" sz="2000" dirty="0">
                <a:latin typeface="Courier New" pitchFamily="49" charset="0"/>
                <a:cs typeface="Courier New" pitchFamily="49" charset="0"/>
              </a:rPr>
              <a:t>(12, 15)</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print(a1)</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a2 = </a:t>
            </a:r>
            <a:r>
              <a:rPr lang="en-US" sz="2000" dirty="0" err="1">
                <a:latin typeface="Courier New" pitchFamily="49" charset="0"/>
                <a:cs typeface="Courier New" pitchFamily="49" charset="0"/>
              </a:rPr>
              <a:t>athr</a:t>
            </a:r>
            <a:r>
              <a:rPr lang="en-US" sz="2000" dirty="0">
                <a:latin typeface="Courier New" pitchFamily="49" charset="0"/>
                <a:cs typeface="Courier New" pitchFamily="49" charset="0"/>
              </a:rPr>
              <a:t>(3, 7)</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print(a2)</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a1 = </a:t>
            </a:r>
            <a:r>
              <a:rPr lang="en-US" sz="2000" dirty="0" err="1">
                <a:latin typeface="Courier New" pitchFamily="49" charset="0"/>
                <a:cs typeface="Courier New" pitchFamily="49" charset="0"/>
              </a:rPr>
              <a:t>athr</a:t>
            </a:r>
            <a:r>
              <a:rPr lang="en-US" sz="2000" dirty="0">
                <a:latin typeface="Courier New" pitchFamily="49" charset="0"/>
                <a:cs typeface="Courier New" pitchFamily="49" charset="0"/>
              </a:rPr>
              <a:t>(1+2, 2*5)</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print(a1)</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218706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4708981"/>
          </a:xfrm>
          <a:prstGeom prst="rect">
            <a:avLst/>
          </a:prstGeom>
          <a:noFill/>
        </p:spPr>
        <p:txBody>
          <a:bodyPr>
            <a:spAutoFit/>
          </a:bodyPr>
          <a:lstStyle/>
          <a:p>
            <a:r>
              <a:rPr lang="el-GR" sz="2000" b="1" dirty="0"/>
              <a:t>Παράδειγμα</a:t>
            </a:r>
            <a:endParaRPr lang="el-GR" sz="2000" dirty="0"/>
          </a:p>
          <a:p>
            <a:r>
              <a:rPr lang="el-GR" sz="2000" dirty="0">
                <a:solidFill>
                  <a:srgbClr val="FF0000"/>
                </a:solidFill>
                <a:latin typeface="Courier New" pitchFamily="49" charset="0"/>
                <a:cs typeface="Courier New" pitchFamily="49" charset="0"/>
              </a:rPr>
              <a:t>#Ορισμός συνάρτησης</a:t>
            </a:r>
          </a:p>
          <a:p>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idioi</a:t>
            </a:r>
            <a:r>
              <a:rPr lang="en-US" sz="2000" dirty="0">
                <a:latin typeface="Courier New" pitchFamily="49" charset="0"/>
                <a:cs typeface="Courier New" pitchFamily="49" charset="0"/>
              </a:rPr>
              <a:t> (ch1, ch2, ch3):</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if (ch1 == ch2) and (ch2 == ch3):</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apotel</a:t>
            </a:r>
            <a:r>
              <a:rPr lang="en-US" sz="2000" dirty="0">
                <a:latin typeface="Courier New" pitchFamily="49" charset="0"/>
                <a:cs typeface="Courier New" pitchFamily="49" charset="0"/>
              </a:rPr>
              <a:t> = </a:t>
            </a:r>
            <a:r>
              <a:rPr lang="el-GR" sz="2000" dirty="0">
                <a:latin typeface="Courier New" pitchFamily="49" charset="0"/>
                <a:cs typeface="Courier New" pitchFamily="49" charset="0"/>
              </a:rPr>
              <a:t>Τ</a:t>
            </a:r>
            <a:r>
              <a:rPr lang="en-US" sz="2000" dirty="0">
                <a:latin typeface="Courier New" pitchFamily="49" charset="0"/>
                <a:cs typeface="Courier New" pitchFamily="49" charset="0"/>
              </a:rPr>
              <a:t>rue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else: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apotel</a:t>
            </a:r>
            <a:r>
              <a:rPr lang="en-US" sz="2000" dirty="0">
                <a:latin typeface="Courier New" pitchFamily="49" charset="0"/>
                <a:cs typeface="Courier New" pitchFamily="49" charset="0"/>
              </a:rPr>
              <a:t> = </a:t>
            </a:r>
            <a:r>
              <a:rPr lang="en-US" sz="2000" dirty="0" smtClean="0">
                <a:latin typeface="Courier New" pitchFamily="49" charset="0"/>
                <a:cs typeface="Courier New" pitchFamily="49" charset="0"/>
              </a:rPr>
              <a:t>False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    return </a:t>
            </a:r>
            <a:r>
              <a:rPr lang="en-US" sz="2000" dirty="0" err="1">
                <a:latin typeface="Courier New" pitchFamily="49" charset="0"/>
                <a:cs typeface="Courier New" pitchFamily="49" charset="0"/>
              </a:rPr>
              <a:t>apotel</a:t>
            </a:r>
            <a:endParaRPr lang="el-GR" sz="2000" dirty="0">
              <a:latin typeface="Courier New" pitchFamily="49" charset="0"/>
              <a:cs typeface="Courier New" pitchFamily="49" charset="0"/>
            </a:endParaRPr>
          </a:p>
          <a:p>
            <a:endParaRPr lang="en-US" sz="2000" dirty="0" smtClean="0">
              <a:latin typeface="Courier New" pitchFamily="49" charset="0"/>
              <a:cs typeface="Courier New" pitchFamily="49" charset="0"/>
            </a:endParaRPr>
          </a:p>
          <a:p>
            <a:r>
              <a:rPr lang="en-US" sz="2000" dirty="0" smtClean="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r>
              <a:rPr lang="en-US" sz="2000" dirty="0">
                <a:latin typeface="Courier New" pitchFamily="49" charset="0"/>
                <a:cs typeface="Courier New" pitchFamily="49" charset="0"/>
              </a:rPr>
              <a:t>a1 = </a:t>
            </a:r>
            <a:r>
              <a:rPr lang="en-US" sz="2000" dirty="0" smtClean="0">
                <a:latin typeface="Courier New" pitchFamily="49" charset="0"/>
                <a:cs typeface="Courier New" pitchFamily="49" charset="0"/>
              </a:rPr>
              <a:t>input()</a:t>
            </a:r>
            <a:endParaRPr lang="el-GR" sz="2000" dirty="0">
              <a:latin typeface="Courier New" pitchFamily="49" charset="0"/>
              <a:cs typeface="Courier New" pitchFamily="49" charset="0"/>
            </a:endParaRPr>
          </a:p>
          <a:p>
            <a:r>
              <a:rPr lang="en-US" sz="2000" dirty="0" smtClean="0">
                <a:latin typeface="Courier New" pitchFamily="49" charset="0"/>
                <a:cs typeface="Courier New" pitchFamily="49" charset="0"/>
              </a:rPr>
              <a:t>a2 </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input()</a:t>
            </a:r>
            <a:endParaRPr lang="el-GR" sz="2000" dirty="0">
              <a:latin typeface="Courier New" pitchFamily="49" charset="0"/>
              <a:cs typeface="Courier New" pitchFamily="49" charset="0"/>
            </a:endParaRPr>
          </a:p>
          <a:p>
            <a:r>
              <a:rPr lang="en-US" sz="2000" dirty="0" smtClean="0">
                <a:latin typeface="Courier New" pitchFamily="49" charset="0"/>
                <a:cs typeface="Courier New" pitchFamily="49" charset="0"/>
              </a:rPr>
              <a:t>a3 = input()</a:t>
            </a:r>
            <a:endParaRPr lang="el-GR" sz="2000" dirty="0">
              <a:latin typeface="Courier New" pitchFamily="49" charset="0"/>
              <a:cs typeface="Courier New" pitchFamily="49" charset="0"/>
            </a:endParaRPr>
          </a:p>
          <a:p>
            <a:r>
              <a:rPr lang="el-GR" sz="2000" dirty="0" err="1" smtClean="0">
                <a:latin typeface="Courier New" pitchFamily="49" charset="0"/>
                <a:cs typeface="Courier New" pitchFamily="49" charset="0"/>
              </a:rPr>
              <a:t>print</a:t>
            </a:r>
            <a:r>
              <a:rPr lang="el-GR" sz="2000" dirty="0" smtClean="0">
                <a:latin typeface="Courier New" pitchFamily="49" charset="0"/>
                <a:cs typeface="Courier New" pitchFamily="49" charset="0"/>
              </a:rPr>
              <a:t>(</a:t>
            </a:r>
            <a:r>
              <a:rPr lang="en-US" sz="2000" dirty="0" err="1">
                <a:latin typeface="Courier New" pitchFamily="49" charset="0"/>
                <a:cs typeface="Courier New" pitchFamily="49" charset="0"/>
              </a:rPr>
              <a:t>idioi</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(a1</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a2</a:t>
            </a:r>
            <a:r>
              <a:rPr lang="en-US" sz="2000" dirty="0">
                <a:latin typeface="Courier New" pitchFamily="49" charset="0"/>
                <a:cs typeface="Courier New" pitchFamily="49" charset="0"/>
              </a:rPr>
              <a:t>, </a:t>
            </a:r>
            <a:r>
              <a:rPr lang="en-US" sz="2000" dirty="0" smtClean="0">
                <a:latin typeface="Courier New" pitchFamily="49" charset="0"/>
                <a:cs typeface="Courier New" pitchFamily="49" charset="0"/>
              </a:rPr>
              <a:t>a3</a:t>
            </a:r>
            <a:r>
              <a:rPr lang="en-US" sz="2000" dirty="0">
                <a:latin typeface="Courier New" pitchFamily="49" charset="0"/>
                <a:cs typeface="Courier New" pitchFamily="49" charset="0"/>
              </a:rPr>
              <a:t>)</a:t>
            </a:r>
            <a:r>
              <a:rPr lang="el-GR"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endParaRPr lang="el-GR" sz="2000" dirty="0">
              <a:latin typeface="Courier New" pitchFamily="49" charset="0"/>
              <a:cs typeface="Courier New" pitchFamily="49" charset="0"/>
            </a:endParaRP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1234991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3" end="13"/>
                                            </p:txEl>
                                          </p:spTgt>
                                        </p:tgtEl>
                                        <p:attrNameLst>
                                          <p:attrName>style.visibility</p:attrName>
                                        </p:attrNameLst>
                                      </p:cBhvr>
                                      <p:to>
                                        <p:strVal val="visible"/>
                                      </p:to>
                                    </p:set>
                                    <p:animEffect transition="in" filter="blinds(horizontal)">
                                      <p:cBhvr>
                                        <p:cTn id="67"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pPr marL="69850" indent="0">
              <a:buNone/>
            </a:pPr>
            <a:r>
              <a:rPr lang="el-GR" sz="2000" dirty="0" smtClean="0"/>
              <a:t>Στην </a:t>
            </a:r>
            <a:r>
              <a:rPr lang="el-GR" sz="2000" dirty="0"/>
              <a:t>συγγραφή μιας συνάρτησης ισχύουν τα εξής:</a:t>
            </a:r>
          </a:p>
          <a:p>
            <a:pPr lvl="0"/>
            <a:r>
              <a:rPr lang="el-GR" sz="2000" dirty="0"/>
              <a:t>Εμβέλεια (</a:t>
            </a:r>
            <a:r>
              <a:rPr lang="en-US" sz="2000" dirty="0"/>
              <a:t>scope</a:t>
            </a:r>
            <a:r>
              <a:rPr lang="el-GR" sz="2000" dirty="0"/>
              <a:t>) μιας μεταβλητής είναι το τμήμα του προγράμματος που ισχύει αυτή η μεταβλητή, δηλαδή, το τμήμα μέσα στο οποίο μπορεί να χρησιμοποιηθεί.</a:t>
            </a:r>
          </a:p>
          <a:p>
            <a:pPr lvl="0"/>
            <a:r>
              <a:rPr lang="el-GR" sz="2000" dirty="0"/>
              <a:t>Τοπικές (</a:t>
            </a:r>
            <a:r>
              <a:rPr lang="en-US" sz="2000" dirty="0"/>
              <a:t>local</a:t>
            </a:r>
            <a:r>
              <a:rPr lang="el-GR" sz="2000" dirty="0"/>
              <a:t>) μεταβλητές είναι οι μεταβλητές που δηλώνονται μέσα σε μια συνάρτηση και έχουν εμβέλεια μόνο σε αυτή. Τα πλεονεκτήματα της περιορισμένης εμβέλειας είναι η απόλυτη αυτονομία όλων των </a:t>
            </a:r>
            <a:r>
              <a:rPr lang="el-GR" sz="2000" dirty="0" smtClean="0"/>
              <a:t>συναρτήσεων.</a:t>
            </a:r>
            <a:endParaRPr lang="el-GR" sz="2000" dirty="0"/>
          </a:p>
          <a:p>
            <a:pPr lvl="0"/>
            <a:r>
              <a:rPr lang="el-GR" sz="2000" dirty="0"/>
              <a:t>Καθολικές (</a:t>
            </a:r>
            <a:r>
              <a:rPr lang="en-US" sz="2000" dirty="0"/>
              <a:t>global</a:t>
            </a:r>
            <a:r>
              <a:rPr lang="el-GR" sz="2000" dirty="0"/>
              <a:t>) είναι όλες οι μεταβλητές και όλες οι σταθερές που δηλώνονται στο κυρίως πρόγραμμα με εμβέλεια παντού (κύριο πρόγραμμα και συναρτήσεις). Η απεριόριστη εμβέλεια καθολικών μεταβλητών καταστρατηγεί την αρχή της αυτονομίας των </a:t>
            </a:r>
            <a:r>
              <a:rPr lang="el-GR" sz="2000" dirty="0" smtClean="0"/>
              <a:t>συναρτήσεων.</a:t>
            </a:r>
            <a:endParaRPr lang="el-GR" sz="2000" dirty="0"/>
          </a:p>
          <a:p>
            <a:pPr lvl="0"/>
            <a:r>
              <a:rPr lang="el-GR" sz="2000" dirty="0"/>
              <a:t>Οι παράμετροι στην δήλωση της συνάρτησης λέγονται τυπικές (</a:t>
            </a:r>
            <a:r>
              <a:rPr lang="en-US" sz="2000" dirty="0"/>
              <a:t>formal</a:t>
            </a:r>
            <a:r>
              <a:rPr lang="el-GR" sz="2000" dirty="0"/>
              <a:t>), ενώ οι παράμετροι στην κλήση της συνάρτησης λέγονται ορίσματα ή πραγματικές (</a:t>
            </a:r>
            <a:r>
              <a:rPr lang="en-US" sz="2000" dirty="0"/>
              <a:t>actual</a:t>
            </a:r>
            <a:r>
              <a:rPr lang="el-GR" sz="2000" dirty="0"/>
              <a:t>).</a:t>
            </a:r>
          </a:p>
          <a:p>
            <a:endParaRPr lang="el-GR" dirty="0"/>
          </a:p>
        </p:txBody>
      </p:sp>
      <p:sp>
        <p:nvSpPr>
          <p:cNvPr id="4" name="Ορθογώνιο 3"/>
          <p:cNvSpPr/>
          <p:nvPr/>
        </p:nvSpPr>
        <p:spPr>
          <a:xfrm>
            <a:off x="4571999" y="45194"/>
            <a:ext cx="3606308" cy="369332"/>
          </a:xfrm>
          <a:prstGeom prst="rect">
            <a:avLst/>
          </a:prstGeom>
        </p:spPr>
        <p:txBody>
          <a:bodyPr wrap="none">
            <a:spAutoFit/>
          </a:bodyPr>
          <a:lstStyle/>
          <a:p>
            <a:r>
              <a:rPr lang="el-GR" b="1" dirty="0">
                <a:solidFill>
                  <a:srgbClr val="92D050"/>
                </a:solidFill>
              </a:rPr>
              <a:t>Τοπικές </a:t>
            </a:r>
            <a:r>
              <a:rPr lang="el-GR" b="1" dirty="0" smtClean="0">
                <a:solidFill>
                  <a:srgbClr val="92D050"/>
                </a:solidFill>
              </a:rPr>
              <a:t>- </a:t>
            </a:r>
            <a:r>
              <a:rPr lang="el-GR" b="1" dirty="0">
                <a:solidFill>
                  <a:srgbClr val="92D050"/>
                </a:solidFill>
              </a:rPr>
              <a:t>καθολικές μεταβλητές</a:t>
            </a:r>
            <a:endParaRPr lang="el-GR" dirty="0">
              <a:solidFill>
                <a:srgbClr val="92D050"/>
              </a:solidFill>
            </a:endParaRPr>
          </a:p>
        </p:txBody>
      </p:sp>
    </p:spTree>
    <p:extLst>
      <p:ext uri="{BB962C8B-B14F-4D97-AF65-F5344CB8AC3E}">
        <p14:creationId xmlns:p14="http://schemas.microsoft.com/office/powerpoint/2010/main" val="3421245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r>
              <a:rPr lang="el-GR" sz="2000" dirty="0"/>
              <a:t>Η </a:t>
            </a:r>
            <a:r>
              <a:rPr lang="en-US" sz="2000" dirty="0"/>
              <a:t>Python</a:t>
            </a:r>
            <a:r>
              <a:rPr lang="el-GR" sz="2000" dirty="0"/>
              <a:t> για κάθε συνάρτηση δεσμεύει χώρο μνήμης ανεξάρτητο από το χώρο μνήμης του κυρίως προγράμματος. Σε αυτό το χώρο μνήμης η συνάρτηση αντιμετωπίζεται ως ένα ξεχωριστό πρόγραμμα. Άρα οι θέσεις των μεταβλητών που χρησιμοποιεί είναι διαφορετικές από εκείνες που υπάρχουν στο κυρίως πρόγραμμα.</a:t>
            </a:r>
          </a:p>
          <a:p>
            <a:r>
              <a:rPr lang="el-GR" sz="2000" dirty="0"/>
              <a:t>Ωστόσο μια συνάρτηση μπορεί να αλλάξει την τιμή μιας καθολικής μεταβλητής. Οι καθολικές μεταβλητές όταν χρησιμοποιούνται σε συναρτήσεις δεν είναι ανάγκη να δηλώνονται. </a:t>
            </a:r>
            <a:r>
              <a:rPr lang="el-GR" sz="2000" dirty="0" smtClean="0"/>
              <a:t>Αν </a:t>
            </a:r>
            <a:r>
              <a:rPr lang="el-GR" sz="2000" dirty="0"/>
              <a:t>στο σώμα της συνάρτησης γινόταν χρήση της καθολικής μεταβλητής, η συνάρτηση δε χρειάζεται να δεσμεύσει και άλλο χώρο μνήμης εφόσον η μεταβλητή αυτή δεν έχει δηλωθεί στο σώμα της συνάρτηση. Η συνάρτηση δεσμεύει ξεχωριστές θέσεις μνήμης μόνο για τις παραμέτρους και τις μεταβλητές οι οποίες δηλώνονται στο σώμα της</a:t>
            </a:r>
            <a:r>
              <a:rPr lang="el-GR" sz="2000" dirty="0" smtClean="0"/>
              <a:t>.</a:t>
            </a:r>
          </a:p>
          <a:p>
            <a:r>
              <a:rPr lang="el-GR" sz="2000" dirty="0" smtClean="0"/>
              <a:t>Η </a:t>
            </a:r>
            <a:r>
              <a:rPr lang="el-GR" sz="2000" dirty="0"/>
              <a:t>επιρροή των μεταβλητών επεκτείνεται από το σημείο δήλωσής τους μέσα στο πρόγραμμα ή στην συνάρτηση μέχρι το τέλος του προγράμματος ή της συνάρτησης. </a:t>
            </a:r>
          </a:p>
          <a:p>
            <a:endParaRPr lang="el-GR" dirty="0"/>
          </a:p>
        </p:txBody>
      </p:sp>
      <p:sp>
        <p:nvSpPr>
          <p:cNvPr id="4" name="Ορθογώνιο 3"/>
          <p:cNvSpPr/>
          <p:nvPr/>
        </p:nvSpPr>
        <p:spPr>
          <a:xfrm>
            <a:off x="4571999" y="45194"/>
            <a:ext cx="3606308" cy="369332"/>
          </a:xfrm>
          <a:prstGeom prst="rect">
            <a:avLst/>
          </a:prstGeom>
        </p:spPr>
        <p:txBody>
          <a:bodyPr wrap="none">
            <a:spAutoFit/>
          </a:bodyPr>
          <a:lstStyle/>
          <a:p>
            <a:r>
              <a:rPr lang="el-GR" b="1" dirty="0">
                <a:solidFill>
                  <a:srgbClr val="92D050"/>
                </a:solidFill>
              </a:rPr>
              <a:t>Τοπικές </a:t>
            </a:r>
            <a:r>
              <a:rPr lang="el-GR" b="1" dirty="0" smtClean="0">
                <a:solidFill>
                  <a:srgbClr val="92D050"/>
                </a:solidFill>
              </a:rPr>
              <a:t>- </a:t>
            </a:r>
            <a:r>
              <a:rPr lang="el-GR" b="1" dirty="0">
                <a:solidFill>
                  <a:srgbClr val="92D050"/>
                </a:solidFill>
              </a:rPr>
              <a:t>καθολικές μεταβλητές</a:t>
            </a:r>
            <a:endParaRPr lang="el-GR" dirty="0">
              <a:solidFill>
                <a:srgbClr val="92D050"/>
              </a:solidFill>
            </a:endParaRPr>
          </a:p>
        </p:txBody>
      </p:sp>
    </p:spTree>
    <p:extLst>
      <p:ext uri="{BB962C8B-B14F-4D97-AF65-F5344CB8AC3E}">
        <p14:creationId xmlns:p14="http://schemas.microsoft.com/office/powerpoint/2010/main" val="15912553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endParaRPr lang="el-GR" dirty="0"/>
          </a:p>
        </p:txBody>
      </p:sp>
      <p:sp>
        <p:nvSpPr>
          <p:cNvPr id="4" name="Ορθογώνιο 3"/>
          <p:cNvSpPr/>
          <p:nvPr/>
        </p:nvSpPr>
        <p:spPr>
          <a:xfrm>
            <a:off x="4571999" y="45194"/>
            <a:ext cx="3606308" cy="369332"/>
          </a:xfrm>
          <a:prstGeom prst="rect">
            <a:avLst/>
          </a:prstGeom>
        </p:spPr>
        <p:txBody>
          <a:bodyPr wrap="none">
            <a:spAutoFit/>
          </a:bodyPr>
          <a:lstStyle/>
          <a:p>
            <a:r>
              <a:rPr lang="el-GR" b="1" dirty="0">
                <a:solidFill>
                  <a:srgbClr val="92D050"/>
                </a:solidFill>
              </a:rPr>
              <a:t>Τοπικές </a:t>
            </a:r>
            <a:r>
              <a:rPr lang="el-GR" b="1" dirty="0" smtClean="0">
                <a:solidFill>
                  <a:srgbClr val="92D050"/>
                </a:solidFill>
              </a:rPr>
              <a:t>- </a:t>
            </a:r>
            <a:r>
              <a:rPr lang="el-GR" b="1" dirty="0">
                <a:solidFill>
                  <a:srgbClr val="92D050"/>
                </a:solidFill>
              </a:rPr>
              <a:t>καθολικές μεταβλητές</a:t>
            </a:r>
            <a:endParaRPr lang="el-GR" dirty="0">
              <a:solidFill>
                <a:srgbClr val="92D050"/>
              </a:solidFill>
            </a:endParaRPr>
          </a:p>
        </p:txBody>
      </p:sp>
      <p:graphicFrame>
        <p:nvGraphicFramePr>
          <p:cNvPr id="2" name="Πίνακας 1"/>
          <p:cNvGraphicFramePr>
            <a:graphicFrameLocks noGrp="1"/>
          </p:cNvGraphicFramePr>
          <p:nvPr>
            <p:extLst>
              <p:ext uri="{D42A27DB-BD31-4B8C-83A1-F6EECF244321}">
                <p14:modId xmlns:p14="http://schemas.microsoft.com/office/powerpoint/2010/main" val="1289276034"/>
              </p:ext>
            </p:extLst>
          </p:nvPr>
        </p:nvGraphicFramePr>
        <p:xfrm>
          <a:off x="683568" y="692696"/>
          <a:ext cx="7776864" cy="5616624"/>
        </p:xfrm>
        <a:graphic>
          <a:graphicData uri="http://schemas.openxmlformats.org/drawingml/2006/table">
            <a:tbl>
              <a:tblPr firstRow="1" bandRow="1">
                <a:tableStyleId>{5C22544A-7EE6-4342-B048-85BDC9FD1C3A}</a:tableStyleId>
              </a:tblPr>
              <a:tblGrid>
                <a:gridCol w="3888432"/>
                <a:gridCol w="3888432"/>
              </a:tblGrid>
              <a:tr h="5616624">
                <a:tc>
                  <a:txBody>
                    <a:bodyPr/>
                    <a:lstStyle/>
                    <a:p>
                      <a:pPr marL="69850" indent="0">
                        <a:spcBef>
                          <a:spcPct val="0"/>
                        </a:spcBef>
                        <a:buNone/>
                      </a:pPr>
                      <a:r>
                        <a:rPr lang="el-GR" sz="2000" dirty="0" smtClean="0">
                          <a:solidFill>
                            <a:schemeClr val="tx1"/>
                          </a:solidFill>
                          <a:latin typeface="Courier New" pitchFamily="49" charset="0"/>
                          <a:cs typeface="Courier New" pitchFamily="49" charset="0"/>
                        </a:rPr>
                        <a:t>#Ορισμός συνάρτησης</a:t>
                      </a:r>
                    </a:p>
                    <a:p>
                      <a:pPr marL="69850" indent="0">
                        <a:spcBef>
                          <a:spcPct val="0"/>
                        </a:spcBef>
                        <a:buNone/>
                      </a:pPr>
                      <a:r>
                        <a:rPr lang="el-GR" sz="2000" dirty="0" err="1" smtClean="0">
                          <a:solidFill>
                            <a:schemeClr val="tx1"/>
                          </a:solidFill>
                          <a:latin typeface="Courier New" pitchFamily="49" charset="0"/>
                          <a:cs typeface="Courier New" pitchFamily="49" charset="0"/>
                        </a:rPr>
                        <a:t>def</a:t>
                      </a:r>
                      <a:r>
                        <a:rPr lang="el-GR" sz="2000" dirty="0" smtClean="0">
                          <a:solidFill>
                            <a:schemeClr val="tx1"/>
                          </a:solidFill>
                          <a:latin typeface="Courier New" pitchFamily="49" charset="0"/>
                          <a:cs typeface="Courier New" pitchFamily="49" charset="0"/>
                        </a:rPr>
                        <a:t> </a:t>
                      </a:r>
                      <a:r>
                        <a:rPr lang="el-GR" sz="2000" dirty="0" err="1" smtClean="0">
                          <a:solidFill>
                            <a:schemeClr val="tx1"/>
                          </a:solidFill>
                          <a:latin typeface="Courier New" pitchFamily="49" charset="0"/>
                          <a:cs typeface="Courier New" pitchFamily="49" charset="0"/>
                        </a:rPr>
                        <a:t>ektiposi</a:t>
                      </a:r>
                      <a:r>
                        <a:rPr lang="el-GR" sz="2000" dirty="0" smtClean="0">
                          <a:solidFill>
                            <a:schemeClr val="tx1"/>
                          </a:solidFill>
                          <a:latin typeface="Courier New" pitchFamily="49" charset="0"/>
                          <a:cs typeface="Courier New" pitchFamily="49" charset="0"/>
                        </a:rPr>
                        <a:t>():</a:t>
                      </a:r>
                    </a:p>
                    <a:p>
                      <a:pPr marL="69850" indent="0">
                        <a:spcBef>
                          <a:spcPct val="0"/>
                        </a:spcBef>
                        <a:buNone/>
                      </a:pPr>
                      <a:r>
                        <a:rPr lang="el-GR" sz="2000" dirty="0" smtClean="0">
                          <a:solidFill>
                            <a:schemeClr val="tx1"/>
                          </a:solidFill>
                          <a:latin typeface="Courier New" pitchFamily="49" charset="0"/>
                          <a:cs typeface="Courier New" pitchFamily="49" charset="0"/>
                        </a:rPr>
                        <a:t>    </a:t>
                      </a:r>
                      <a:r>
                        <a:rPr lang="el-GR" sz="2000" dirty="0" err="1" smtClean="0">
                          <a:solidFill>
                            <a:schemeClr val="tx1"/>
                          </a:solidFill>
                          <a:latin typeface="Courier New" pitchFamily="49" charset="0"/>
                          <a:cs typeface="Courier New" pitchFamily="49" charset="0"/>
                        </a:rPr>
                        <a:t>print</a:t>
                      </a:r>
                      <a:r>
                        <a:rPr lang="el-GR" sz="2000" dirty="0" smtClean="0">
                          <a:solidFill>
                            <a:schemeClr val="tx1"/>
                          </a:solidFill>
                          <a:latin typeface="Courier New" pitchFamily="49" charset="0"/>
                          <a:cs typeface="Courier New" pitchFamily="49" charset="0"/>
                        </a:rPr>
                        <a:t> ('Πρώτη συνάρτηση')</a:t>
                      </a:r>
                    </a:p>
                    <a:p>
                      <a:pPr marL="69850" indent="0">
                        <a:spcBef>
                          <a:spcPct val="0"/>
                        </a:spcBef>
                        <a:buNone/>
                      </a:pPr>
                      <a:r>
                        <a:rPr lang="el-GR" sz="2000" dirty="0" smtClean="0">
                          <a:solidFill>
                            <a:schemeClr val="tx1"/>
                          </a:solidFill>
                          <a:latin typeface="Courier New" pitchFamily="49" charset="0"/>
                          <a:cs typeface="Courier New" pitchFamily="49" charset="0"/>
                        </a:rPr>
                        <a:t>    </a:t>
                      </a:r>
                      <a:r>
                        <a:rPr lang="en-US" sz="2000" dirty="0" smtClean="0">
                          <a:solidFill>
                            <a:schemeClr val="tx1"/>
                          </a:solidFill>
                          <a:latin typeface="Courier New" pitchFamily="49" charset="0"/>
                          <a:cs typeface="Courier New" pitchFamily="49" charset="0"/>
                        </a:rPr>
                        <a:t>return</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err="1" smtClean="0">
                          <a:solidFill>
                            <a:schemeClr val="tx1"/>
                          </a:solidFill>
                          <a:latin typeface="Courier New" pitchFamily="49" charset="0"/>
                          <a:cs typeface="Courier New" pitchFamily="49" charset="0"/>
                        </a:rPr>
                        <a:t>def</a:t>
                      </a:r>
                      <a:r>
                        <a:rPr lang="en-US" sz="2000" dirty="0" smtClean="0">
                          <a:solidFill>
                            <a:schemeClr val="tx1"/>
                          </a:solidFill>
                          <a:latin typeface="Courier New" pitchFamily="49" charset="0"/>
                          <a:cs typeface="Courier New" pitchFamily="49" charset="0"/>
                        </a:rPr>
                        <a:t> </a:t>
                      </a:r>
                      <a:r>
                        <a:rPr lang="en-US" sz="2000" dirty="0" err="1" smtClean="0">
                          <a:solidFill>
                            <a:schemeClr val="tx1"/>
                          </a:solidFill>
                          <a:latin typeface="Courier New" pitchFamily="49" charset="0"/>
                          <a:cs typeface="Courier New" pitchFamily="49" charset="0"/>
                        </a:rPr>
                        <a:t>avg</a:t>
                      </a:r>
                      <a:r>
                        <a:rPr lang="en-US" sz="2000" dirty="0" smtClean="0">
                          <a:solidFill>
                            <a:schemeClr val="tx1"/>
                          </a:solidFill>
                          <a:latin typeface="Courier New" pitchFamily="49" charset="0"/>
                          <a:cs typeface="Courier New" pitchFamily="49" charset="0"/>
                        </a:rPr>
                        <a:t>():</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a:t>
                      </a:r>
                      <a:r>
                        <a:rPr lang="en-US" sz="2000" dirty="0" err="1" smtClean="0">
                          <a:solidFill>
                            <a:schemeClr val="tx1"/>
                          </a:solidFill>
                          <a:latin typeface="Courier New" pitchFamily="49" charset="0"/>
                          <a:cs typeface="Courier New" pitchFamily="49" charset="0"/>
                        </a:rPr>
                        <a:t>ektiposi</a:t>
                      </a:r>
                      <a:r>
                        <a:rPr lang="en-US" sz="2000" dirty="0" smtClean="0">
                          <a:solidFill>
                            <a:schemeClr val="tx1"/>
                          </a:solidFill>
                          <a:latin typeface="Courier New" pitchFamily="49" charset="0"/>
                          <a:cs typeface="Courier New" pitchFamily="49" charset="0"/>
                        </a:rPr>
                        <a:t>()</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a:t>
                      </a:r>
                      <a:r>
                        <a:rPr lang="en-US" sz="2000" dirty="0" err="1" smtClean="0">
                          <a:solidFill>
                            <a:schemeClr val="tx1"/>
                          </a:solidFill>
                          <a:latin typeface="Courier New" pitchFamily="49" charset="0"/>
                          <a:cs typeface="Courier New" pitchFamily="49" charset="0"/>
                        </a:rPr>
                        <a:t>def</a:t>
                      </a:r>
                      <a:r>
                        <a:rPr lang="en-US" sz="2000" dirty="0" smtClean="0">
                          <a:solidFill>
                            <a:schemeClr val="tx1"/>
                          </a:solidFill>
                          <a:latin typeface="Courier New" pitchFamily="49" charset="0"/>
                          <a:cs typeface="Courier New" pitchFamily="49" charset="0"/>
                        </a:rPr>
                        <a:t> s (</a:t>
                      </a:r>
                      <a:r>
                        <a:rPr lang="en-US" sz="2000" dirty="0" err="1" smtClean="0">
                          <a:solidFill>
                            <a:schemeClr val="tx1"/>
                          </a:solidFill>
                          <a:latin typeface="Courier New" pitchFamily="49" charset="0"/>
                          <a:cs typeface="Courier New" pitchFamily="49" charset="0"/>
                        </a:rPr>
                        <a:t>k,l,n</a:t>
                      </a:r>
                      <a:r>
                        <a:rPr lang="en-US" sz="2000" dirty="0" smtClean="0">
                          <a:solidFill>
                            <a:schemeClr val="tx1"/>
                          </a:solidFill>
                          <a:latin typeface="Courier New" pitchFamily="49" charset="0"/>
                          <a:cs typeface="Courier New" pitchFamily="49" charset="0"/>
                        </a:rPr>
                        <a:t>):</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m=</a:t>
                      </a:r>
                      <a:r>
                        <a:rPr lang="en-US" sz="2000" dirty="0" err="1" smtClean="0">
                          <a:solidFill>
                            <a:schemeClr val="tx1"/>
                          </a:solidFill>
                          <a:latin typeface="Courier New" pitchFamily="49" charset="0"/>
                          <a:cs typeface="Courier New" pitchFamily="49" charset="0"/>
                        </a:rPr>
                        <a:t>k+l+n</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return m</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a:t>
                      </a:r>
                      <a:r>
                        <a:rPr lang="en-US" sz="2000" dirty="0" err="1" smtClean="0">
                          <a:solidFill>
                            <a:schemeClr val="tx1"/>
                          </a:solidFill>
                          <a:latin typeface="Courier New" pitchFamily="49" charset="0"/>
                          <a:cs typeface="Courier New" pitchFamily="49" charset="0"/>
                        </a:rPr>
                        <a:t>mo</a:t>
                      </a:r>
                      <a:r>
                        <a:rPr lang="en-US" sz="2000" dirty="0" smtClean="0">
                          <a:solidFill>
                            <a:schemeClr val="tx1"/>
                          </a:solidFill>
                          <a:latin typeface="Courier New" pitchFamily="49" charset="0"/>
                          <a:cs typeface="Courier New" pitchFamily="49" charset="0"/>
                        </a:rPr>
                        <a:t>=s(3,5,7)/3.0</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return </a:t>
                      </a:r>
                      <a:r>
                        <a:rPr lang="en-US" sz="2000" dirty="0" err="1" smtClean="0">
                          <a:solidFill>
                            <a:schemeClr val="tx1"/>
                          </a:solidFill>
                          <a:latin typeface="Courier New" pitchFamily="49" charset="0"/>
                          <a:cs typeface="Courier New" pitchFamily="49" charset="0"/>
                        </a:rPr>
                        <a:t>mo</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 </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n-US" sz="2000" dirty="0" smtClean="0">
                          <a:solidFill>
                            <a:schemeClr val="tx1"/>
                          </a:solidFill>
                          <a:latin typeface="Courier New" pitchFamily="49" charset="0"/>
                          <a:cs typeface="Courier New" pitchFamily="49" charset="0"/>
                        </a:rPr>
                        <a:t>#</a:t>
                      </a:r>
                      <a:r>
                        <a:rPr lang="el-GR" sz="2000" dirty="0" smtClean="0">
                          <a:solidFill>
                            <a:schemeClr val="tx1"/>
                          </a:solidFill>
                          <a:latin typeface="Courier New" pitchFamily="49" charset="0"/>
                          <a:cs typeface="Courier New" pitchFamily="49" charset="0"/>
                        </a:rPr>
                        <a:t>Κλήση συνάρτησης</a:t>
                      </a:r>
                    </a:p>
                    <a:p>
                      <a:pPr marL="69850" indent="0">
                        <a:spcBef>
                          <a:spcPct val="0"/>
                        </a:spcBef>
                        <a:buNone/>
                      </a:pPr>
                      <a:r>
                        <a:rPr lang="en-US" sz="2000" dirty="0" smtClean="0">
                          <a:solidFill>
                            <a:schemeClr val="tx1"/>
                          </a:solidFill>
                          <a:latin typeface="Courier New" pitchFamily="49" charset="0"/>
                          <a:cs typeface="Courier New" pitchFamily="49" charset="0"/>
                        </a:rPr>
                        <a:t>x=</a:t>
                      </a:r>
                      <a:r>
                        <a:rPr lang="en-US" sz="2000" dirty="0" err="1" smtClean="0">
                          <a:solidFill>
                            <a:schemeClr val="tx1"/>
                          </a:solidFill>
                          <a:latin typeface="Courier New" pitchFamily="49" charset="0"/>
                          <a:cs typeface="Courier New" pitchFamily="49" charset="0"/>
                        </a:rPr>
                        <a:t>avg</a:t>
                      </a:r>
                      <a:r>
                        <a:rPr lang="en-US" sz="2000" dirty="0" smtClean="0">
                          <a:solidFill>
                            <a:schemeClr val="tx1"/>
                          </a:solidFill>
                          <a:latin typeface="Courier New" pitchFamily="49" charset="0"/>
                          <a:cs typeface="Courier New" pitchFamily="49" charset="0"/>
                        </a:rPr>
                        <a:t> ()</a:t>
                      </a:r>
                      <a:endParaRPr lang="el-GR" sz="2000" dirty="0" smtClean="0">
                        <a:solidFill>
                          <a:schemeClr val="tx1"/>
                        </a:solidFill>
                        <a:latin typeface="Courier New" pitchFamily="49" charset="0"/>
                        <a:cs typeface="Courier New" pitchFamily="49" charset="0"/>
                      </a:endParaRPr>
                    </a:p>
                    <a:p>
                      <a:pPr marL="69850" indent="0">
                        <a:spcBef>
                          <a:spcPct val="0"/>
                        </a:spcBef>
                        <a:buNone/>
                      </a:pPr>
                      <a:r>
                        <a:rPr lang="el-GR" sz="2000" dirty="0" err="1" smtClean="0">
                          <a:solidFill>
                            <a:schemeClr val="tx1"/>
                          </a:solidFill>
                          <a:latin typeface="Courier New" pitchFamily="49" charset="0"/>
                          <a:cs typeface="Courier New" pitchFamily="49" charset="0"/>
                        </a:rPr>
                        <a:t>print</a:t>
                      </a:r>
                      <a:r>
                        <a:rPr lang="el-GR" sz="2000" dirty="0" smtClean="0">
                          <a:solidFill>
                            <a:schemeClr val="tx1"/>
                          </a:solidFill>
                          <a:latin typeface="Courier New" pitchFamily="49" charset="0"/>
                          <a:cs typeface="Courier New" pitchFamily="49" charset="0"/>
                        </a:rPr>
                        <a:t> (x)</a:t>
                      </a:r>
                    </a:p>
                    <a:p>
                      <a:endParaRPr lang="el-GR" dirty="0"/>
                    </a:p>
                  </a:txBody>
                  <a:tcPr/>
                </a:tc>
                <a:tc>
                  <a:txBody>
                    <a:bodyPr/>
                    <a:lstStyle/>
                    <a:p>
                      <a:r>
                        <a:rPr lang="el-GR" sz="1800" b="1" kern="1200" dirty="0" smtClean="0">
                          <a:solidFill>
                            <a:schemeClr val="tx1"/>
                          </a:solidFill>
                          <a:effectLst/>
                          <a:latin typeface="+mn-lt"/>
                          <a:ea typeface="+mn-ea"/>
                          <a:cs typeface="+mn-cs"/>
                        </a:rPr>
                        <a:t>Οι συναρτήσεων ακολουθούν τους ίδιους κανόνες επιρροής όπως οι μεταβλητές. </a:t>
                      </a:r>
                    </a:p>
                    <a:p>
                      <a:endParaRPr lang="el-GR" sz="1800" b="1" kern="1200" dirty="0" smtClean="0">
                        <a:solidFill>
                          <a:schemeClr val="tx1"/>
                        </a:solidFill>
                        <a:effectLst/>
                        <a:latin typeface="+mn-lt"/>
                        <a:ea typeface="+mn-ea"/>
                        <a:cs typeface="+mn-cs"/>
                      </a:endParaRPr>
                    </a:p>
                    <a:p>
                      <a:r>
                        <a:rPr lang="el-GR" sz="1800" b="1" kern="1200" dirty="0" smtClean="0">
                          <a:solidFill>
                            <a:schemeClr val="tx1"/>
                          </a:solidFill>
                          <a:effectLst/>
                          <a:latin typeface="+mn-lt"/>
                          <a:ea typeface="+mn-ea"/>
                          <a:cs typeface="+mn-cs"/>
                        </a:rPr>
                        <a:t>Η συνάρτηση </a:t>
                      </a:r>
                      <a:r>
                        <a:rPr lang="en-US" sz="1800" b="1" kern="1200" dirty="0" smtClean="0">
                          <a:solidFill>
                            <a:schemeClr val="tx1"/>
                          </a:solidFill>
                          <a:effectLst/>
                          <a:latin typeface="+mn-lt"/>
                          <a:ea typeface="+mn-ea"/>
                          <a:cs typeface="+mn-cs"/>
                        </a:rPr>
                        <a:t>s</a:t>
                      </a:r>
                      <a:r>
                        <a:rPr lang="el-GR" sz="1800" b="1" kern="1200" dirty="0" smtClean="0">
                          <a:solidFill>
                            <a:schemeClr val="tx1"/>
                          </a:solidFill>
                          <a:effectLst/>
                          <a:latin typeface="+mn-lt"/>
                          <a:ea typeface="+mn-ea"/>
                          <a:cs typeface="+mn-cs"/>
                        </a:rPr>
                        <a:t>() που έχει οριστεί μέσα στην συνάρτηση </a:t>
                      </a:r>
                      <a:r>
                        <a:rPr lang="en-US" sz="1800" b="1" kern="1200" dirty="0" err="1" smtClean="0">
                          <a:solidFill>
                            <a:schemeClr val="tx1"/>
                          </a:solidFill>
                          <a:effectLst/>
                          <a:latin typeface="+mn-lt"/>
                          <a:ea typeface="+mn-ea"/>
                          <a:cs typeface="+mn-cs"/>
                        </a:rPr>
                        <a:t>avg</a:t>
                      </a:r>
                      <a:r>
                        <a:rPr lang="el-GR" sz="1800" b="1" kern="1200" dirty="0" smtClean="0">
                          <a:solidFill>
                            <a:schemeClr val="tx1"/>
                          </a:solidFill>
                          <a:effectLst/>
                          <a:latin typeface="+mn-lt"/>
                          <a:ea typeface="+mn-ea"/>
                          <a:cs typeface="+mn-cs"/>
                        </a:rPr>
                        <a:t>() δεν μπορεί να κληθεί άμεσα από το κύριο πρόγραμμα γιατί στην ουσία είναι μια τοπική συνάρτηση. </a:t>
                      </a:r>
                    </a:p>
                    <a:p>
                      <a:endParaRPr lang="el-GR" sz="1800" b="1" kern="1200" dirty="0" smtClean="0">
                        <a:solidFill>
                          <a:schemeClr val="tx1"/>
                        </a:solidFill>
                        <a:effectLst/>
                        <a:latin typeface="+mn-lt"/>
                        <a:ea typeface="+mn-ea"/>
                        <a:cs typeface="+mn-cs"/>
                      </a:endParaRPr>
                    </a:p>
                    <a:p>
                      <a:r>
                        <a:rPr lang="el-GR" sz="1800" b="1" kern="1200" dirty="0" smtClean="0">
                          <a:solidFill>
                            <a:schemeClr val="tx1"/>
                          </a:solidFill>
                          <a:effectLst/>
                          <a:latin typeface="+mn-lt"/>
                          <a:ea typeface="+mn-ea"/>
                          <a:cs typeface="+mn-cs"/>
                        </a:rPr>
                        <a:t>Η συνάρτηση </a:t>
                      </a:r>
                      <a:r>
                        <a:rPr lang="en-US" sz="1800" b="1" kern="1200" dirty="0" err="1" smtClean="0">
                          <a:solidFill>
                            <a:schemeClr val="tx1"/>
                          </a:solidFill>
                          <a:effectLst/>
                          <a:latin typeface="+mn-lt"/>
                          <a:ea typeface="+mn-ea"/>
                          <a:cs typeface="+mn-cs"/>
                        </a:rPr>
                        <a:t>avg</a:t>
                      </a:r>
                      <a:r>
                        <a:rPr lang="el-GR" sz="1800" b="1" kern="1200" dirty="0" smtClean="0">
                          <a:solidFill>
                            <a:schemeClr val="tx1"/>
                          </a:solidFill>
                          <a:effectLst/>
                          <a:latin typeface="+mn-lt"/>
                          <a:ea typeface="+mn-ea"/>
                          <a:cs typeface="+mn-cs"/>
                        </a:rPr>
                        <a:t>(), μπορεί να καλέσει τη συνάρτηση </a:t>
                      </a:r>
                      <a:r>
                        <a:rPr lang="en-US" sz="1800" b="1" kern="1200" dirty="0" smtClean="0">
                          <a:solidFill>
                            <a:schemeClr val="tx1"/>
                          </a:solidFill>
                          <a:effectLst/>
                          <a:latin typeface="+mn-lt"/>
                          <a:ea typeface="+mn-ea"/>
                          <a:cs typeface="+mn-cs"/>
                        </a:rPr>
                        <a:t>s</a:t>
                      </a:r>
                      <a:r>
                        <a:rPr lang="el-GR" sz="1800" b="1" kern="1200" dirty="0" smtClean="0">
                          <a:solidFill>
                            <a:schemeClr val="tx1"/>
                          </a:solidFill>
                          <a:effectLst/>
                          <a:latin typeface="+mn-lt"/>
                          <a:ea typeface="+mn-ea"/>
                          <a:cs typeface="+mn-cs"/>
                        </a:rPr>
                        <a:t>() γιατί η συνάρτηση </a:t>
                      </a:r>
                      <a:r>
                        <a:rPr lang="en-US" sz="1800" b="1" kern="1200" dirty="0" smtClean="0">
                          <a:solidFill>
                            <a:schemeClr val="tx1"/>
                          </a:solidFill>
                          <a:effectLst/>
                          <a:latin typeface="+mn-lt"/>
                          <a:ea typeface="+mn-ea"/>
                          <a:cs typeface="+mn-cs"/>
                        </a:rPr>
                        <a:t>s</a:t>
                      </a:r>
                      <a:r>
                        <a:rPr lang="el-GR" sz="1800" b="1" kern="1200" dirty="0" smtClean="0">
                          <a:solidFill>
                            <a:schemeClr val="tx1"/>
                          </a:solidFill>
                          <a:effectLst/>
                          <a:latin typeface="+mn-lt"/>
                          <a:ea typeface="+mn-ea"/>
                          <a:cs typeface="+mn-cs"/>
                        </a:rPr>
                        <a:t>() έχει ορισθεί μέσα στην συνάρτηση </a:t>
                      </a:r>
                      <a:r>
                        <a:rPr lang="en-US" sz="1800" b="1" kern="1200" dirty="0" err="1" smtClean="0">
                          <a:solidFill>
                            <a:schemeClr val="tx1"/>
                          </a:solidFill>
                          <a:effectLst/>
                          <a:latin typeface="+mn-lt"/>
                          <a:ea typeface="+mn-ea"/>
                          <a:cs typeface="+mn-cs"/>
                        </a:rPr>
                        <a:t>avg</a:t>
                      </a:r>
                      <a:r>
                        <a:rPr lang="el-GR" sz="1800" b="1" kern="1200" dirty="0" smtClean="0">
                          <a:solidFill>
                            <a:schemeClr val="tx1"/>
                          </a:solidFill>
                          <a:effectLst/>
                          <a:latin typeface="+mn-lt"/>
                          <a:ea typeface="+mn-ea"/>
                          <a:cs typeface="+mn-cs"/>
                        </a:rPr>
                        <a:t>(). </a:t>
                      </a:r>
                    </a:p>
                    <a:p>
                      <a:endParaRPr lang="el-GR" sz="1800" b="1" kern="1200" dirty="0" smtClean="0">
                        <a:solidFill>
                          <a:schemeClr val="tx1"/>
                        </a:solidFill>
                        <a:effectLst/>
                        <a:latin typeface="+mn-lt"/>
                        <a:ea typeface="+mn-ea"/>
                        <a:cs typeface="+mn-cs"/>
                      </a:endParaRPr>
                    </a:p>
                    <a:p>
                      <a:r>
                        <a:rPr lang="el-GR" sz="1800" b="1" kern="1200" dirty="0" smtClean="0">
                          <a:solidFill>
                            <a:schemeClr val="tx1"/>
                          </a:solidFill>
                          <a:effectLst/>
                          <a:latin typeface="+mn-lt"/>
                          <a:ea typeface="+mn-ea"/>
                          <a:cs typeface="+mn-cs"/>
                        </a:rPr>
                        <a:t>Στο κύριο πρόγραμμα μπορούν να κληθεί η συνάρτηση </a:t>
                      </a:r>
                      <a:r>
                        <a:rPr lang="en-US" sz="1800" b="1" kern="1200" dirty="0" err="1" smtClean="0">
                          <a:solidFill>
                            <a:schemeClr val="tx1"/>
                          </a:solidFill>
                          <a:effectLst/>
                          <a:latin typeface="+mn-lt"/>
                          <a:ea typeface="+mn-ea"/>
                          <a:cs typeface="+mn-cs"/>
                        </a:rPr>
                        <a:t>avg</a:t>
                      </a:r>
                      <a:r>
                        <a:rPr lang="el-GR" sz="1800" b="1" kern="1200" dirty="0" smtClean="0">
                          <a:solidFill>
                            <a:schemeClr val="tx1"/>
                          </a:solidFill>
                          <a:effectLst/>
                          <a:latin typeface="+mn-lt"/>
                          <a:ea typeface="+mn-ea"/>
                          <a:cs typeface="+mn-cs"/>
                        </a:rPr>
                        <a:t>()και </a:t>
                      </a:r>
                      <a:r>
                        <a:rPr lang="el-GR" sz="1800" b="1" kern="1200" dirty="0" err="1" smtClean="0">
                          <a:solidFill>
                            <a:schemeClr val="tx1"/>
                          </a:solidFill>
                          <a:effectLst/>
                          <a:latin typeface="+mn-lt"/>
                          <a:ea typeface="+mn-ea"/>
                          <a:cs typeface="+mn-cs"/>
                        </a:rPr>
                        <a:t>ektiposi</a:t>
                      </a:r>
                      <a:r>
                        <a:rPr lang="el-GR" sz="1800" b="1" kern="1200" dirty="0" smtClean="0">
                          <a:solidFill>
                            <a:schemeClr val="tx1"/>
                          </a:solidFill>
                          <a:effectLst/>
                          <a:latin typeface="+mn-lt"/>
                          <a:ea typeface="+mn-ea"/>
                          <a:cs typeface="+mn-cs"/>
                        </a:rPr>
                        <a:t>(). </a:t>
                      </a:r>
                      <a:endParaRPr lang="el-GR" dirty="0">
                        <a:solidFill>
                          <a:schemeClr val="tx1"/>
                        </a:solidFill>
                      </a:endParaRPr>
                    </a:p>
                  </a:txBody>
                  <a:tcPr/>
                </a:tc>
              </a:tr>
            </a:tbl>
          </a:graphicData>
        </a:graphic>
      </p:graphicFrame>
    </p:spTree>
    <p:extLst>
      <p:ext uri="{BB962C8B-B14F-4D97-AF65-F5344CB8AC3E}">
        <p14:creationId xmlns:p14="http://schemas.microsoft.com/office/powerpoint/2010/main" val="40535383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endParaRPr lang="el-GR" dirty="0"/>
          </a:p>
        </p:txBody>
      </p:sp>
      <p:sp>
        <p:nvSpPr>
          <p:cNvPr id="4" name="Ορθογώνιο 3"/>
          <p:cNvSpPr/>
          <p:nvPr/>
        </p:nvSpPr>
        <p:spPr>
          <a:xfrm>
            <a:off x="4571999" y="45194"/>
            <a:ext cx="3606308" cy="369332"/>
          </a:xfrm>
          <a:prstGeom prst="rect">
            <a:avLst/>
          </a:prstGeom>
        </p:spPr>
        <p:txBody>
          <a:bodyPr wrap="none">
            <a:spAutoFit/>
          </a:bodyPr>
          <a:lstStyle/>
          <a:p>
            <a:r>
              <a:rPr lang="el-GR" b="1" dirty="0">
                <a:solidFill>
                  <a:srgbClr val="92D050"/>
                </a:solidFill>
              </a:rPr>
              <a:t>Τοπικές </a:t>
            </a:r>
            <a:r>
              <a:rPr lang="el-GR" b="1" dirty="0" smtClean="0">
                <a:solidFill>
                  <a:srgbClr val="92D050"/>
                </a:solidFill>
              </a:rPr>
              <a:t>- </a:t>
            </a:r>
            <a:r>
              <a:rPr lang="el-GR" b="1" dirty="0">
                <a:solidFill>
                  <a:srgbClr val="92D050"/>
                </a:solidFill>
              </a:rPr>
              <a:t>καθολικές μεταβλητές</a:t>
            </a:r>
            <a:endParaRPr lang="el-GR" dirty="0">
              <a:solidFill>
                <a:srgbClr val="92D050"/>
              </a:solidFill>
            </a:endParaRPr>
          </a:p>
        </p:txBody>
      </p:sp>
      <p:graphicFrame>
        <p:nvGraphicFramePr>
          <p:cNvPr id="2" name="Πίνακας 1"/>
          <p:cNvGraphicFramePr>
            <a:graphicFrameLocks noGrp="1"/>
          </p:cNvGraphicFramePr>
          <p:nvPr>
            <p:extLst>
              <p:ext uri="{D42A27DB-BD31-4B8C-83A1-F6EECF244321}">
                <p14:modId xmlns:p14="http://schemas.microsoft.com/office/powerpoint/2010/main" val="2167460610"/>
              </p:ext>
            </p:extLst>
          </p:nvPr>
        </p:nvGraphicFramePr>
        <p:xfrm>
          <a:off x="683568" y="692696"/>
          <a:ext cx="7776864" cy="5760720"/>
        </p:xfrm>
        <a:graphic>
          <a:graphicData uri="http://schemas.openxmlformats.org/drawingml/2006/table">
            <a:tbl>
              <a:tblPr firstRow="1" bandRow="1">
                <a:tableStyleId>{5C22544A-7EE6-4342-B048-85BDC9FD1C3A}</a:tableStyleId>
              </a:tblPr>
              <a:tblGrid>
                <a:gridCol w="3888432"/>
                <a:gridCol w="3888432"/>
              </a:tblGrid>
              <a:tr h="5616624">
                <a:tc>
                  <a:txBody>
                    <a:bodyPr/>
                    <a:lstStyle/>
                    <a:p>
                      <a:pPr marL="69850" indent="0" algn="l" defTabSz="914400" rtl="0" eaLnBrk="1" latinLnBrk="0" hangingPunct="1">
                        <a:spcBef>
                          <a:spcPct val="0"/>
                        </a:spcBef>
                        <a:buNone/>
                      </a:pPr>
                      <a:r>
                        <a:rPr lang="el-GR" sz="2000" b="1" kern="1200" dirty="0" smtClean="0">
                          <a:solidFill>
                            <a:schemeClr val="tx1"/>
                          </a:solidFill>
                          <a:latin typeface="Courier New" pitchFamily="49" charset="0"/>
                          <a:ea typeface="+mn-ea"/>
                          <a:cs typeface="Courier New" pitchFamily="49" charset="0"/>
                        </a:rPr>
                        <a:t>#Ορισμός συνάρτησης</a:t>
                      </a:r>
                    </a:p>
                    <a:p>
                      <a:pPr marL="69850" indent="0" algn="l" defTabSz="914400" rtl="0" eaLnBrk="1" latinLnBrk="0" hangingPunct="1">
                        <a:spcBef>
                          <a:spcPct val="0"/>
                        </a:spcBef>
                        <a:buNone/>
                      </a:pPr>
                      <a:r>
                        <a:rPr lang="en-US" sz="2000" b="1" kern="1200" dirty="0" err="1" smtClean="0">
                          <a:solidFill>
                            <a:schemeClr val="tx1"/>
                          </a:solidFill>
                          <a:latin typeface="Courier New" pitchFamily="49" charset="0"/>
                          <a:ea typeface="+mn-ea"/>
                          <a:cs typeface="Courier New" pitchFamily="49" charset="0"/>
                        </a:rPr>
                        <a:t>def</a:t>
                      </a:r>
                      <a:r>
                        <a:rPr lang="en-US" sz="2000" b="1" kern="1200" dirty="0" smtClean="0">
                          <a:solidFill>
                            <a:schemeClr val="tx1"/>
                          </a:solidFill>
                          <a:latin typeface="Courier New" pitchFamily="49" charset="0"/>
                          <a:ea typeface="+mn-ea"/>
                          <a:cs typeface="Courier New" pitchFamily="49" charset="0"/>
                        </a:rPr>
                        <a:t> same</a:t>
                      </a:r>
                      <a:r>
                        <a:rPr lang="el-GR" sz="2000" b="1" kern="1200" dirty="0" smtClean="0">
                          <a:solidFill>
                            <a:schemeClr val="tx1"/>
                          </a:solidFill>
                          <a:latin typeface="Courier New" pitchFamily="49" charset="0"/>
                          <a:ea typeface="+mn-ea"/>
                          <a:cs typeface="Courier New" pitchFamily="49" charset="0"/>
                        </a:rPr>
                        <a:t>_</a:t>
                      </a:r>
                      <a:r>
                        <a:rPr lang="en-US" sz="2000" b="1" kern="1200" dirty="0" err="1" smtClean="0">
                          <a:solidFill>
                            <a:schemeClr val="tx1"/>
                          </a:solidFill>
                          <a:latin typeface="Courier New" pitchFamily="49" charset="0"/>
                          <a:ea typeface="+mn-ea"/>
                          <a:cs typeface="Courier New" pitchFamily="49" charset="0"/>
                        </a:rPr>
                        <a:t>var</a:t>
                      </a:r>
                      <a:r>
                        <a:rPr lang="el-GR" sz="2000" b="1" kern="1200" dirty="0" smtClean="0">
                          <a:solidFill>
                            <a:schemeClr val="tx1"/>
                          </a:solidFill>
                          <a:latin typeface="Courier New" pitchFamily="49" charset="0"/>
                          <a:ea typeface="+mn-ea"/>
                          <a:cs typeface="Courier New" pitchFamily="49" charset="0"/>
                        </a:rPr>
                        <a:t> (</a:t>
                      </a:r>
                      <a:r>
                        <a:rPr lang="en-US" sz="2000" b="1" kern="1200" dirty="0" smtClean="0">
                          <a:solidFill>
                            <a:schemeClr val="tx1"/>
                          </a:solidFill>
                          <a:latin typeface="Courier New" pitchFamily="49" charset="0"/>
                          <a:ea typeface="+mn-ea"/>
                          <a:cs typeface="Courier New" pitchFamily="49" charset="0"/>
                        </a:rPr>
                        <a:t>a</a:t>
                      </a:r>
                      <a:r>
                        <a:rPr lang="el-GR" sz="2000" b="1" kern="1200" dirty="0" smtClean="0">
                          <a:solidFill>
                            <a:schemeClr val="tx1"/>
                          </a:solidFill>
                          <a:latin typeface="Courier New" pitchFamily="49" charset="0"/>
                          <a:ea typeface="+mn-ea"/>
                          <a:cs typeface="Courier New" pitchFamily="49" charset="0"/>
                        </a:rPr>
                        <a:t>,</a:t>
                      </a:r>
                      <a:r>
                        <a:rPr lang="en-US" sz="2000" b="1" kern="1200" dirty="0" smtClean="0">
                          <a:solidFill>
                            <a:schemeClr val="tx1"/>
                          </a:solidFill>
                          <a:latin typeface="Courier New" pitchFamily="49" charset="0"/>
                          <a:ea typeface="+mn-ea"/>
                          <a:cs typeface="Courier New" pitchFamily="49" charset="0"/>
                        </a:rPr>
                        <a:t>b</a:t>
                      </a:r>
                      <a:r>
                        <a:rPr lang="el-GR" sz="2000" b="1" kern="1200" dirty="0" smtClean="0">
                          <a:solidFill>
                            <a:schemeClr val="tx1"/>
                          </a:solidFill>
                          <a:latin typeface="Courier New" pitchFamily="49" charset="0"/>
                          <a:ea typeface="+mn-ea"/>
                          <a:cs typeface="Courier New" pitchFamily="49" charset="0"/>
                        </a:rPr>
                        <a:t>):</a:t>
                      </a:r>
                    </a:p>
                    <a:p>
                      <a:pPr marL="69850" indent="0" algn="l" defTabSz="914400" rtl="0" eaLnBrk="1" latinLnBrk="0" hangingPunct="1">
                        <a:spcBef>
                          <a:spcPct val="0"/>
                        </a:spcBef>
                        <a:buNone/>
                      </a:pPr>
                      <a:r>
                        <a:rPr lang="el-GR" sz="2000" b="1" kern="1200" dirty="0" smtClean="0">
                          <a:solidFill>
                            <a:schemeClr val="tx1"/>
                          </a:solidFill>
                          <a:latin typeface="Courier New" pitchFamily="49" charset="0"/>
                          <a:ea typeface="+mn-ea"/>
                          <a:cs typeface="Courier New" pitchFamily="49" charset="0"/>
                        </a:rPr>
                        <a:t>    </a:t>
                      </a:r>
                      <a:r>
                        <a:rPr lang="en-US" sz="2000" b="1" kern="1200" dirty="0" smtClean="0">
                          <a:solidFill>
                            <a:schemeClr val="tx1"/>
                          </a:solidFill>
                          <a:latin typeface="Courier New" pitchFamily="49" charset="0"/>
                          <a:ea typeface="+mn-ea"/>
                          <a:cs typeface="Courier New" pitchFamily="49" charset="0"/>
                        </a:rPr>
                        <a:t>a = 5</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    b = 6</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    c = 7.3</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    d = 8</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    print (</a:t>
                      </a:r>
                      <a:r>
                        <a:rPr lang="en-US" sz="2000" b="1" kern="1200" dirty="0" err="1" smtClean="0">
                          <a:solidFill>
                            <a:schemeClr val="tx1"/>
                          </a:solidFill>
                          <a:latin typeface="Courier New" pitchFamily="49" charset="0"/>
                          <a:ea typeface="+mn-ea"/>
                          <a:cs typeface="Courier New" pitchFamily="49" charset="0"/>
                        </a:rPr>
                        <a:t>a,b,c,d</a:t>
                      </a:r>
                      <a:r>
                        <a:rPr lang="en-US" sz="2000" b="1" kern="1200" dirty="0" smtClean="0">
                          <a:solidFill>
                            <a:schemeClr val="tx1"/>
                          </a:solidFill>
                          <a:latin typeface="Courier New" pitchFamily="49" charset="0"/>
                          <a:ea typeface="+mn-ea"/>
                          <a:cs typeface="Courier New" pitchFamily="49" charset="0"/>
                        </a:rPr>
                        <a:t>)</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    return</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l-GR" sz="2000" b="1" kern="1200" dirty="0" smtClean="0">
                          <a:solidFill>
                            <a:schemeClr val="tx1"/>
                          </a:solidFill>
                          <a:latin typeface="Courier New" pitchFamily="49" charset="0"/>
                          <a:ea typeface="+mn-ea"/>
                          <a:cs typeface="Courier New" pitchFamily="49" charset="0"/>
                        </a:rPr>
                        <a:t> </a:t>
                      </a:r>
                    </a:p>
                    <a:p>
                      <a:pPr marL="69850" indent="0" algn="l" defTabSz="914400" rtl="0" eaLnBrk="1" latinLnBrk="0" hangingPunct="1">
                        <a:spcBef>
                          <a:spcPct val="0"/>
                        </a:spcBef>
                        <a:buNone/>
                      </a:pPr>
                      <a:r>
                        <a:rPr lang="el-GR" sz="2000" b="1" kern="1200" dirty="0" smtClean="0">
                          <a:solidFill>
                            <a:schemeClr val="tx1"/>
                          </a:solidFill>
                          <a:latin typeface="Courier New" pitchFamily="49" charset="0"/>
                          <a:ea typeface="+mn-ea"/>
                          <a:cs typeface="Courier New" pitchFamily="49" charset="0"/>
                        </a:rPr>
                        <a:t>#Κλήση συνάρτησης</a:t>
                      </a: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a</a:t>
                      </a:r>
                      <a:r>
                        <a:rPr lang="el-GR" sz="2000" b="1" kern="1200" dirty="0" smtClean="0">
                          <a:solidFill>
                            <a:schemeClr val="tx1"/>
                          </a:solidFill>
                          <a:latin typeface="Courier New" pitchFamily="49" charset="0"/>
                          <a:ea typeface="+mn-ea"/>
                          <a:cs typeface="Courier New" pitchFamily="49" charset="0"/>
                        </a:rPr>
                        <a:t> = 1</a:t>
                      </a: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b</a:t>
                      </a:r>
                      <a:r>
                        <a:rPr lang="el-GR" sz="2000" b="1" kern="1200" dirty="0" smtClean="0">
                          <a:solidFill>
                            <a:schemeClr val="tx1"/>
                          </a:solidFill>
                          <a:latin typeface="Courier New" pitchFamily="49" charset="0"/>
                          <a:ea typeface="+mn-ea"/>
                          <a:cs typeface="Courier New" pitchFamily="49" charset="0"/>
                        </a:rPr>
                        <a:t> = 2</a:t>
                      </a: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c = 3</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d = 4 </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print (</a:t>
                      </a:r>
                      <a:r>
                        <a:rPr lang="en-US" sz="2000" b="1" kern="1200" dirty="0" err="1" smtClean="0">
                          <a:solidFill>
                            <a:schemeClr val="tx1"/>
                          </a:solidFill>
                          <a:latin typeface="Courier New" pitchFamily="49" charset="0"/>
                          <a:ea typeface="+mn-ea"/>
                          <a:cs typeface="Courier New" pitchFamily="49" charset="0"/>
                        </a:rPr>
                        <a:t>a,b,c,d</a:t>
                      </a:r>
                      <a:r>
                        <a:rPr lang="en-US" sz="2000" b="1" kern="1200" dirty="0" smtClean="0">
                          <a:solidFill>
                            <a:schemeClr val="tx1"/>
                          </a:solidFill>
                          <a:latin typeface="Courier New" pitchFamily="49" charset="0"/>
                          <a:ea typeface="+mn-ea"/>
                          <a:cs typeface="Courier New" pitchFamily="49" charset="0"/>
                        </a:rPr>
                        <a:t>)</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err="1" smtClean="0">
                          <a:solidFill>
                            <a:schemeClr val="tx1"/>
                          </a:solidFill>
                          <a:latin typeface="Courier New" pitchFamily="49" charset="0"/>
                          <a:ea typeface="+mn-ea"/>
                          <a:cs typeface="Courier New" pitchFamily="49" charset="0"/>
                        </a:rPr>
                        <a:t>same_var</a:t>
                      </a:r>
                      <a:r>
                        <a:rPr lang="en-US" sz="2000" b="1" kern="1200" dirty="0" smtClean="0">
                          <a:solidFill>
                            <a:schemeClr val="tx1"/>
                          </a:solidFill>
                          <a:latin typeface="Courier New" pitchFamily="49" charset="0"/>
                          <a:ea typeface="+mn-ea"/>
                          <a:cs typeface="Courier New" pitchFamily="49" charset="0"/>
                        </a:rPr>
                        <a:t> (</a:t>
                      </a:r>
                      <a:r>
                        <a:rPr lang="en-US" sz="2000" b="1" kern="1200" dirty="0" err="1" smtClean="0">
                          <a:solidFill>
                            <a:schemeClr val="tx1"/>
                          </a:solidFill>
                          <a:latin typeface="Courier New" pitchFamily="49" charset="0"/>
                          <a:ea typeface="+mn-ea"/>
                          <a:cs typeface="Courier New" pitchFamily="49" charset="0"/>
                        </a:rPr>
                        <a:t>a,b</a:t>
                      </a:r>
                      <a:r>
                        <a:rPr lang="en-US" sz="2000" b="1" kern="1200" dirty="0" smtClean="0">
                          <a:solidFill>
                            <a:schemeClr val="tx1"/>
                          </a:solidFill>
                          <a:latin typeface="Courier New" pitchFamily="49" charset="0"/>
                          <a:ea typeface="+mn-ea"/>
                          <a:cs typeface="Courier New" pitchFamily="49" charset="0"/>
                        </a:rPr>
                        <a:t>)</a:t>
                      </a:r>
                      <a:endParaRPr lang="el-GR" sz="2000" b="1" kern="1200" dirty="0" smtClean="0">
                        <a:solidFill>
                          <a:schemeClr val="tx1"/>
                        </a:solidFill>
                        <a:latin typeface="Courier New" pitchFamily="49" charset="0"/>
                        <a:ea typeface="+mn-ea"/>
                        <a:cs typeface="Courier New" pitchFamily="49" charset="0"/>
                      </a:endParaRPr>
                    </a:p>
                    <a:p>
                      <a:pPr marL="69850" indent="0" algn="l" defTabSz="914400" rtl="0" eaLnBrk="1" latinLnBrk="0" hangingPunct="1">
                        <a:spcBef>
                          <a:spcPct val="0"/>
                        </a:spcBef>
                        <a:buNone/>
                      </a:pPr>
                      <a:r>
                        <a:rPr lang="en-US" sz="2000" b="1" kern="1200" dirty="0" smtClean="0">
                          <a:solidFill>
                            <a:schemeClr val="tx1"/>
                          </a:solidFill>
                          <a:latin typeface="Courier New" pitchFamily="49" charset="0"/>
                          <a:ea typeface="+mn-ea"/>
                          <a:cs typeface="Courier New" pitchFamily="49" charset="0"/>
                        </a:rPr>
                        <a:t>print (</a:t>
                      </a:r>
                      <a:r>
                        <a:rPr lang="en-US" sz="2000" b="1" kern="1200" dirty="0" err="1" smtClean="0">
                          <a:solidFill>
                            <a:schemeClr val="tx1"/>
                          </a:solidFill>
                          <a:latin typeface="Courier New" pitchFamily="49" charset="0"/>
                          <a:ea typeface="+mn-ea"/>
                          <a:cs typeface="Courier New" pitchFamily="49" charset="0"/>
                        </a:rPr>
                        <a:t>a,b,c,d</a:t>
                      </a:r>
                      <a:r>
                        <a:rPr lang="en-US" sz="2000" b="1" kern="1200" dirty="0" smtClean="0">
                          <a:solidFill>
                            <a:schemeClr val="tx1"/>
                          </a:solidFill>
                          <a:latin typeface="Courier New" pitchFamily="49" charset="0"/>
                          <a:ea typeface="+mn-ea"/>
                          <a:cs typeface="Courier New" pitchFamily="49" charset="0"/>
                        </a:rPr>
                        <a:t>)</a:t>
                      </a:r>
                      <a:endParaRPr lang="el-GR" sz="2000" b="1" kern="1200" dirty="0" smtClean="0">
                        <a:solidFill>
                          <a:schemeClr val="tx1"/>
                        </a:solidFill>
                        <a:latin typeface="Courier New" pitchFamily="49" charset="0"/>
                        <a:ea typeface="+mn-ea"/>
                        <a:cs typeface="Courier New" pitchFamily="49" charset="0"/>
                      </a:endParaRPr>
                    </a:p>
                    <a:p>
                      <a:endParaRPr lang="el-GR" dirty="0"/>
                    </a:p>
                  </a:txBody>
                  <a:tcPr/>
                </a:tc>
                <a:tc>
                  <a:txBody>
                    <a:bodyPr/>
                    <a:lstStyle/>
                    <a:p>
                      <a:r>
                        <a:rPr lang="el-GR" sz="1800" b="1" kern="1200" dirty="0" smtClean="0">
                          <a:solidFill>
                            <a:schemeClr val="tx1"/>
                          </a:solidFill>
                          <a:effectLst/>
                          <a:latin typeface="+mn-lt"/>
                          <a:ea typeface="+mn-ea"/>
                          <a:cs typeface="+mn-cs"/>
                        </a:rPr>
                        <a:t>Οποιαδήποτε αναφορά της μεταβλητής </a:t>
                      </a:r>
                      <a:r>
                        <a:rPr lang="en-US" sz="1800" b="1" kern="1200" dirty="0" smtClean="0">
                          <a:solidFill>
                            <a:schemeClr val="tx1"/>
                          </a:solidFill>
                          <a:effectLst/>
                          <a:latin typeface="+mn-lt"/>
                          <a:ea typeface="+mn-ea"/>
                          <a:cs typeface="+mn-cs"/>
                        </a:rPr>
                        <a:t>c</a:t>
                      </a:r>
                      <a:r>
                        <a:rPr lang="el-GR" sz="1800" b="1" kern="1200" dirty="0" smtClean="0">
                          <a:solidFill>
                            <a:schemeClr val="tx1"/>
                          </a:solidFill>
                          <a:effectLst/>
                          <a:latin typeface="+mn-lt"/>
                          <a:ea typeface="+mn-ea"/>
                          <a:cs typeface="+mn-cs"/>
                        </a:rPr>
                        <a:t> στο κύριο πρόγραμμα θα χρησιμοποιήσει τη δήλωση του κυρίου προγράμματος και η </a:t>
                      </a:r>
                      <a:r>
                        <a:rPr lang="en-US" sz="1800" b="1" kern="1200" dirty="0" smtClean="0">
                          <a:solidFill>
                            <a:schemeClr val="tx1"/>
                          </a:solidFill>
                          <a:effectLst/>
                          <a:latin typeface="+mn-lt"/>
                          <a:ea typeface="+mn-ea"/>
                          <a:cs typeface="+mn-cs"/>
                        </a:rPr>
                        <a:t>c</a:t>
                      </a:r>
                      <a:r>
                        <a:rPr lang="el-GR" sz="1800" b="1" kern="1200" dirty="0" smtClean="0">
                          <a:solidFill>
                            <a:schemeClr val="tx1"/>
                          </a:solidFill>
                          <a:effectLst/>
                          <a:latin typeface="+mn-lt"/>
                          <a:ea typeface="+mn-ea"/>
                          <a:cs typeface="+mn-cs"/>
                        </a:rPr>
                        <a:t> θα έχει την τιμή 3. </a:t>
                      </a:r>
                    </a:p>
                    <a:p>
                      <a:endParaRPr lang="el-GR" sz="1000" b="1" kern="1200" dirty="0" smtClean="0">
                        <a:solidFill>
                          <a:schemeClr val="tx1"/>
                        </a:solidFill>
                        <a:effectLst/>
                        <a:latin typeface="+mn-lt"/>
                        <a:ea typeface="+mn-ea"/>
                        <a:cs typeface="+mn-cs"/>
                      </a:endParaRPr>
                    </a:p>
                    <a:p>
                      <a:r>
                        <a:rPr lang="el-GR" sz="1800" b="1" kern="1200" dirty="0" smtClean="0">
                          <a:solidFill>
                            <a:schemeClr val="tx1"/>
                          </a:solidFill>
                          <a:effectLst/>
                          <a:latin typeface="+mn-lt"/>
                          <a:ea typeface="+mn-ea"/>
                          <a:cs typeface="+mn-cs"/>
                        </a:rPr>
                        <a:t>Αντίθετα οποιαδήποτε αναφορά της </a:t>
                      </a:r>
                      <a:r>
                        <a:rPr lang="en-US" sz="1800" b="1" kern="1200" dirty="0" smtClean="0">
                          <a:solidFill>
                            <a:schemeClr val="tx1"/>
                          </a:solidFill>
                          <a:effectLst/>
                          <a:latin typeface="+mn-lt"/>
                          <a:ea typeface="+mn-ea"/>
                          <a:cs typeface="+mn-cs"/>
                        </a:rPr>
                        <a:t>c</a:t>
                      </a:r>
                      <a:r>
                        <a:rPr lang="el-GR" sz="1800" b="1" kern="1200" dirty="0" smtClean="0">
                          <a:solidFill>
                            <a:schemeClr val="tx1"/>
                          </a:solidFill>
                          <a:effectLst/>
                          <a:latin typeface="+mn-lt"/>
                          <a:ea typeface="+mn-ea"/>
                          <a:cs typeface="+mn-cs"/>
                        </a:rPr>
                        <a:t> στη συνάρτηση </a:t>
                      </a:r>
                      <a:r>
                        <a:rPr lang="en-US" sz="1800" b="1" kern="1200" dirty="0" smtClean="0">
                          <a:solidFill>
                            <a:schemeClr val="tx1"/>
                          </a:solidFill>
                          <a:effectLst/>
                          <a:latin typeface="+mn-lt"/>
                          <a:ea typeface="+mn-ea"/>
                          <a:cs typeface="+mn-cs"/>
                        </a:rPr>
                        <a:t>same</a:t>
                      </a:r>
                      <a:r>
                        <a:rPr lang="el-GR" sz="1800" b="1" kern="1200" dirty="0" smtClean="0">
                          <a:solidFill>
                            <a:schemeClr val="tx1"/>
                          </a:solidFill>
                          <a:effectLst/>
                          <a:latin typeface="+mn-lt"/>
                          <a:ea typeface="+mn-ea"/>
                          <a:cs typeface="+mn-cs"/>
                        </a:rPr>
                        <a:t>_</a:t>
                      </a:r>
                      <a:r>
                        <a:rPr lang="en-US" sz="1800" b="1" kern="1200" dirty="0" err="1" smtClean="0">
                          <a:solidFill>
                            <a:schemeClr val="tx1"/>
                          </a:solidFill>
                          <a:effectLst/>
                          <a:latin typeface="+mn-lt"/>
                          <a:ea typeface="+mn-ea"/>
                          <a:cs typeface="+mn-cs"/>
                        </a:rPr>
                        <a:t>var</a:t>
                      </a:r>
                      <a:r>
                        <a:rPr lang="el-GR" sz="1800" b="1" kern="1200" dirty="0" smtClean="0">
                          <a:solidFill>
                            <a:schemeClr val="tx1"/>
                          </a:solidFill>
                          <a:effectLst/>
                          <a:latin typeface="+mn-lt"/>
                          <a:ea typeface="+mn-ea"/>
                          <a:cs typeface="+mn-cs"/>
                        </a:rPr>
                        <a:t> θα την τιμή 7.3 σε αυτή την συνάρτηση. </a:t>
                      </a:r>
                    </a:p>
                    <a:p>
                      <a:endParaRPr lang="el-GR" sz="1000" b="1" kern="1200" dirty="0" smtClean="0">
                        <a:solidFill>
                          <a:schemeClr val="tx1"/>
                        </a:solidFill>
                        <a:effectLst/>
                        <a:latin typeface="+mn-lt"/>
                        <a:ea typeface="+mn-ea"/>
                        <a:cs typeface="+mn-cs"/>
                      </a:endParaRPr>
                    </a:p>
                    <a:p>
                      <a:r>
                        <a:rPr lang="el-GR" sz="1800" b="1" kern="1200" dirty="0" smtClean="0">
                          <a:solidFill>
                            <a:schemeClr val="tx1"/>
                          </a:solidFill>
                          <a:effectLst/>
                          <a:latin typeface="+mn-lt"/>
                          <a:ea typeface="+mn-ea"/>
                          <a:cs typeface="+mn-cs"/>
                        </a:rPr>
                        <a:t>Γενικότερα ισχύει ο εξής κανόνα.</a:t>
                      </a:r>
                    </a:p>
                    <a:p>
                      <a:endParaRPr lang="el-GR" sz="1000" b="1" kern="1200" dirty="0" smtClean="0">
                        <a:solidFill>
                          <a:schemeClr val="tx1"/>
                        </a:solidFill>
                        <a:effectLst/>
                        <a:latin typeface="+mn-lt"/>
                        <a:ea typeface="+mn-ea"/>
                        <a:cs typeface="+mn-cs"/>
                      </a:endParaRPr>
                    </a:p>
                    <a:p>
                      <a:r>
                        <a:rPr lang="el-GR" sz="1800" b="1" i="1" kern="1200" dirty="0" smtClean="0">
                          <a:solidFill>
                            <a:srgbClr val="FF0000"/>
                          </a:solidFill>
                          <a:effectLst/>
                          <a:latin typeface="+mn-lt"/>
                          <a:ea typeface="+mn-ea"/>
                          <a:cs typeface="+mn-cs"/>
                        </a:rPr>
                        <a:t>Αν έχουμε μια τοπική μεταβλητή μιας συνάρτησης και μια μεταβλητή του κυρίου προγράμματος με το ίδιο όνομα, τότε όσο εκτελείται το υποπρόγραμμα, το κοινό όνομα χαρακτηρίζει την τοπική μεταβλητή της συνάρτησης</a:t>
                      </a:r>
                      <a:r>
                        <a:rPr lang="el-GR" sz="1800" b="1" kern="1200" dirty="0" smtClean="0">
                          <a:solidFill>
                            <a:srgbClr val="FF0000"/>
                          </a:solidFill>
                          <a:effectLst/>
                          <a:latin typeface="+mn-lt"/>
                          <a:ea typeface="+mn-ea"/>
                          <a:cs typeface="+mn-cs"/>
                        </a:rPr>
                        <a:t>.</a:t>
                      </a:r>
                      <a:endParaRPr lang="el-GR" sz="1800" b="1" kern="1200" dirty="0">
                        <a:solidFill>
                          <a:srgbClr val="FF0000"/>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7396373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pPr marL="69850" indent="0">
              <a:buNone/>
            </a:pPr>
            <a:r>
              <a:rPr lang="el-GR" sz="2000" dirty="0" smtClean="0"/>
              <a:t>Για τις </a:t>
            </a:r>
            <a:r>
              <a:rPr lang="el-GR" sz="2000" dirty="0"/>
              <a:t>παραμέτρους </a:t>
            </a:r>
            <a:r>
              <a:rPr lang="el-GR" sz="2000" dirty="0" smtClean="0"/>
              <a:t>συνοψίζουμε </a:t>
            </a:r>
            <a:r>
              <a:rPr lang="el-GR" sz="2000" dirty="0"/>
              <a:t>τα εξής:</a:t>
            </a:r>
          </a:p>
          <a:p>
            <a:pPr lvl="0"/>
            <a:r>
              <a:rPr lang="el-GR" sz="2000" dirty="0"/>
              <a:t>Οι παράμετροι που γράφονται στην παρένθεση κατά την κλήση μιας συνάρτησης ονομάζονται ορίσματα.</a:t>
            </a:r>
          </a:p>
          <a:p>
            <a:pPr lvl="0"/>
            <a:r>
              <a:rPr lang="el-GR" sz="2000" dirty="0"/>
              <a:t>Οι παράμετροι που γράφονται στην παρένθεση στην επικεφαλίδα μιας συνάρτησης ονομάζονται τυπικές.</a:t>
            </a:r>
          </a:p>
          <a:p>
            <a:pPr lvl="0"/>
            <a:r>
              <a:rPr lang="el-GR" sz="2000" dirty="0"/>
              <a:t>Οι μεταβλητές που ορίζονται στο του κύριο πρόγραμμα είναι καθολικής εμβέλειας ενώ όσες ορίζονται στην επικεφαλίδα μιας συνάρτησης είναι τοπικής εμβέλειας.</a:t>
            </a:r>
          </a:p>
          <a:p>
            <a:pPr lvl="0"/>
            <a:r>
              <a:rPr lang="el-GR" sz="2000" dirty="0"/>
              <a:t>Το πλήθος των ορισμάτων πρέπει να είναι το ίδιο με το πλήθος των τυπικών παραμέτρων.</a:t>
            </a:r>
          </a:p>
          <a:p>
            <a:pPr lvl="0"/>
            <a:r>
              <a:rPr lang="el-GR" sz="2000" dirty="0"/>
              <a:t>Ο τύπος της τυπικής παραμέτρου πρέπει να είναι ο ίδιος με τον τύπο του αντίστοιχου ορίσματος.</a:t>
            </a:r>
          </a:p>
          <a:p>
            <a:pPr lvl="0"/>
            <a:r>
              <a:rPr lang="el-GR" sz="2000" dirty="0"/>
              <a:t>Με μία παράμετρο τιμής περνάμε τιμές προς τη συνάρτηση. Το αντίστοιχο όρισμα μπορεί να είναι παράσταση που όμως βγάζει τιμή ίδιου τύπου με αυτόν της τυπικής παραμέτρου. Οι μεταβολές της τυπικής παραμέτρου δεν γίνονται αισθητές έξω από την συνάρτηση.</a:t>
            </a:r>
          </a:p>
          <a:p>
            <a:endParaRPr lang="el-GR" dirty="0"/>
          </a:p>
        </p:txBody>
      </p:sp>
      <p:sp>
        <p:nvSpPr>
          <p:cNvPr id="4" name="Ορθογώνιο 3"/>
          <p:cNvSpPr/>
          <p:nvPr/>
        </p:nvSpPr>
        <p:spPr>
          <a:xfrm>
            <a:off x="4571999" y="45194"/>
            <a:ext cx="3606308" cy="369332"/>
          </a:xfrm>
          <a:prstGeom prst="rect">
            <a:avLst/>
          </a:prstGeom>
        </p:spPr>
        <p:txBody>
          <a:bodyPr wrap="none">
            <a:spAutoFit/>
          </a:bodyPr>
          <a:lstStyle/>
          <a:p>
            <a:r>
              <a:rPr lang="el-GR" b="1" dirty="0">
                <a:solidFill>
                  <a:srgbClr val="92D050"/>
                </a:solidFill>
              </a:rPr>
              <a:t>Τοπικές </a:t>
            </a:r>
            <a:r>
              <a:rPr lang="el-GR" b="1" dirty="0" smtClean="0">
                <a:solidFill>
                  <a:srgbClr val="92D050"/>
                </a:solidFill>
              </a:rPr>
              <a:t>- </a:t>
            </a:r>
            <a:r>
              <a:rPr lang="el-GR" b="1" dirty="0">
                <a:solidFill>
                  <a:srgbClr val="92D050"/>
                </a:solidFill>
              </a:rPr>
              <a:t>καθολικές μεταβλητές</a:t>
            </a:r>
            <a:endParaRPr lang="el-GR" dirty="0">
              <a:solidFill>
                <a:srgbClr val="92D050"/>
              </a:solidFill>
            </a:endParaRPr>
          </a:p>
        </p:txBody>
      </p:sp>
    </p:spTree>
    <p:extLst>
      <p:ext uri="{BB962C8B-B14F-4D97-AF65-F5344CB8AC3E}">
        <p14:creationId xmlns:p14="http://schemas.microsoft.com/office/powerpoint/2010/main" val="20416433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3568" y="692696"/>
            <a:ext cx="7848872" cy="5616624"/>
          </a:xfrm>
        </p:spPr>
        <p:txBody>
          <a:bodyPr/>
          <a:lstStyle/>
          <a:p>
            <a:pPr marL="69850" indent="0">
              <a:buNone/>
            </a:pPr>
            <a:r>
              <a:rPr lang="el-GR" dirty="0"/>
              <a:t>Για να εκχωρήσουμε μια τιμή σε μια μεταβλητή που ορίζεται στο κύριο πρόγραμμα (δηλαδή όχι μέσα σε κάποια συνάρτηση), τότε πρέπει να ειδοποιήσουμε την Python ότι η μεταβλητή δεν είναι τοπική αλλά </a:t>
            </a:r>
            <a:r>
              <a:rPr lang="el-GR" i="1" dirty="0"/>
              <a:t>καθολική </a:t>
            </a:r>
            <a:r>
              <a:rPr lang="el-GR" dirty="0"/>
              <a:t>(</a:t>
            </a:r>
            <a:r>
              <a:rPr lang="el-GR" dirty="0" err="1"/>
              <a:t>global</a:t>
            </a:r>
            <a:r>
              <a:rPr lang="el-GR" dirty="0"/>
              <a:t>). </a:t>
            </a:r>
            <a:endParaRPr lang="el-GR" dirty="0" smtClean="0"/>
          </a:p>
          <a:p>
            <a:pPr marL="69850" indent="0">
              <a:buNone/>
            </a:pPr>
            <a:r>
              <a:rPr lang="el-GR" dirty="0" smtClean="0"/>
              <a:t>Αυτό </a:t>
            </a:r>
            <a:r>
              <a:rPr lang="el-GR" dirty="0"/>
              <a:t>γίνεται με τη χρήση της εντολής </a:t>
            </a:r>
            <a:r>
              <a:rPr lang="el-GR" dirty="0" err="1"/>
              <a:t>global</a:t>
            </a:r>
            <a:r>
              <a:rPr lang="el-GR" dirty="0"/>
              <a:t>. </a:t>
            </a:r>
            <a:endParaRPr lang="el-GR" dirty="0" smtClean="0"/>
          </a:p>
          <a:p>
            <a:pPr marL="69850" indent="0">
              <a:buNone/>
            </a:pPr>
            <a:r>
              <a:rPr lang="el-GR" dirty="0" smtClean="0"/>
              <a:t>Είναι </a:t>
            </a:r>
            <a:r>
              <a:rPr lang="el-GR" dirty="0"/>
              <a:t>αδύνατον να εκχωρηθεί μια τιμή σε μια μεταβλητή που ορίζεται εκτός μιας συνάρτησης χωρίς την χρήση της εντολής </a:t>
            </a:r>
            <a:r>
              <a:rPr lang="el-GR" dirty="0" err="1"/>
              <a:t>global</a:t>
            </a:r>
            <a:r>
              <a:rPr lang="el-GR" dirty="0"/>
              <a:t>. Μπορούμε να χρησιμοποιούμε τις τιμές τέτοιων μεταβλητών που ορίζονται έξω από τη συνάρτηση (υποθέτοντας ότι δεν υπάρχουν μεταβλητές με το ίδιο όνομα μέσα στη συνάρτηση). </a:t>
            </a:r>
            <a:r>
              <a:rPr lang="el-GR" dirty="0" smtClean="0"/>
              <a:t>Χρησιμοποιώντας </a:t>
            </a:r>
            <a:r>
              <a:rPr lang="el-GR" dirty="0"/>
              <a:t>την εντολή </a:t>
            </a:r>
            <a:r>
              <a:rPr lang="el-GR" dirty="0" err="1"/>
              <a:t>global</a:t>
            </a:r>
            <a:r>
              <a:rPr lang="el-GR" dirty="0"/>
              <a:t> γίνεται ξεκάθαρο ότι η μεταβλητή βρίσκεται σε ένα εξωτερικό τμήμα εντολών.</a:t>
            </a:r>
          </a:p>
          <a:p>
            <a:endParaRPr lang="el-GR" dirty="0"/>
          </a:p>
        </p:txBody>
      </p:sp>
      <p:sp>
        <p:nvSpPr>
          <p:cNvPr id="4" name="Ορθογώνιο 3"/>
          <p:cNvSpPr/>
          <p:nvPr/>
        </p:nvSpPr>
        <p:spPr>
          <a:xfrm>
            <a:off x="5220072" y="116632"/>
            <a:ext cx="1903085" cy="369332"/>
          </a:xfrm>
          <a:prstGeom prst="rect">
            <a:avLst/>
          </a:prstGeom>
        </p:spPr>
        <p:txBody>
          <a:bodyPr wrap="none">
            <a:spAutoFit/>
          </a:bodyPr>
          <a:lstStyle/>
          <a:p>
            <a:r>
              <a:rPr lang="el-GR" b="1" dirty="0">
                <a:solidFill>
                  <a:srgbClr val="A4E91B"/>
                </a:solidFill>
              </a:rPr>
              <a:t>Η εντολή </a:t>
            </a:r>
            <a:r>
              <a:rPr lang="el-GR" b="1" dirty="0" err="1">
                <a:solidFill>
                  <a:srgbClr val="A4E91B"/>
                </a:solidFill>
              </a:rPr>
              <a:t>global</a:t>
            </a:r>
            <a:endParaRPr lang="el-GR" dirty="0">
              <a:solidFill>
                <a:srgbClr val="A4E91B"/>
              </a:solidFill>
            </a:endParaRPr>
          </a:p>
        </p:txBody>
      </p:sp>
    </p:spTree>
    <p:extLst>
      <p:ext uri="{BB962C8B-B14F-4D97-AF65-F5344CB8AC3E}">
        <p14:creationId xmlns:p14="http://schemas.microsoft.com/office/powerpoint/2010/main" val="2735708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 typeface="Arial" pitchFamily="34" charset="0"/>
              <a:buChar char="•"/>
            </a:pPr>
            <a:r>
              <a:rPr lang="el-GR" sz="2400" dirty="0" smtClean="0">
                <a:solidFill>
                  <a:schemeClr val="tx1"/>
                </a:solidFill>
                <a:latin typeface="Arial" charset="0"/>
              </a:rPr>
              <a:t>Η </a:t>
            </a:r>
            <a:r>
              <a:rPr lang="el-GR" sz="2400" dirty="0">
                <a:solidFill>
                  <a:schemeClr val="tx1"/>
                </a:solidFill>
                <a:latin typeface="Arial" charset="0"/>
              </a:rPr>
              <a:t>δημιουργία και η χρήση των συναρτήσεων βασίζεται στην αρχή ότι κάθε ανεξάρτητη λειτουργία υλοποιείται από μια ανεξάρτητη συνάρτηση, δηλαδή, από ομάδες εντολών που ολοκληρώνουν μια συγκεκριμένη λειτουργία. </a:t>
            </a:r>
          </a:p>
          <a:p>
            <a:pPr marL="342900" indent="-342900">
              <a:buFont typeface="Arial" pitchFamily="34" charset="0"/>
              <a:buChar char="•"/>
            </a:pPr>
            <a:r>
              <a:rPr lang="el-GR" sz="2400" dirty="0">
                <a:solidFill>
                  <a:schemeClr val="tx1"/>
                </a:solidFill>
                <a:latin typeface="Arial" charset="0"/>
              </a:rPr>
              <a:t>Ένας άλλος λόγος για τον οποίο συνίσταται η χρήση των συναρτήσεων είναι η περίπτωση εκείνη κατά την οποία μια ενότητα εντολών επαναλαμβάνεται πολλές φορές μέσα στο πρόγραμμα. Η ενότητα αυτή των εντολών θα μπορούσε να γραφεί μία φορά ως συνάρτηση και όπου χρειάζεται η εκτέλεσή της να γίνεται μια απλή κλίση της. </a:t>
            </a: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Τι είναι συνάρτηση</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0293223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485964"/>
            <a:ext cx="7992888" cy="5895364"/>
          </a:xfrm>
        </p:spPr>
        <p:txBody>
          <a:bodyPr/>
          <a:lstStyle/>
          <a:p>
            <a:pPr marL="69850" indent="0">
              <a:buNone/>
            </a:pPr>
            <a:r>
              <a:rPr lang="el-GR" sz="2000" b="1" dirty="0"/>
              <a:t>Παράδειγμα</a:t>
            </a:r>
          </a:p>
          <a:p>
            <a:pPr marL="69850" indent="0">
              <a:spcBef>
                <a:spcPct val="0"/>
              </a:spcBef>
              <a:buNone/>
            </a:pPr>
            <a:r>
              <a:rPr lang="el-GR" sz="2000" dirty="0">
                <a:solidFill>
                  <a:srgbClr val="FF0000"/>
                </a:solidFill>
                <a:latin typeface="Courier New" pitchFamily="49" charset="0"/>
                <a:cs typeface="Courier New" pitchFamily="49" charset="0"/>
              </a:rPr>
              <a:t>#Ορισμός συνάρτησης</a:t>
            </a:r>
          </a:p>
          <a:p>
            <a:pPr marL="69850" indent="0">
              <a:spcBef>
                <a:spcPct val="0"/>
              </a:spcBef>
              <a:buNone/>
            </a:pPr>
            <a:r>
              <a:rPr lang="el-GR" sz="2000" dirty="0">
                <a:solidFill>
                  <a:schemeClr val="tx1"/>
                </a:solidFill>
                <a:latin typeface="Courier New" pitchFamily="49" charset="0"/>
                <a:cs typeface="Courier New" pitchFamily="49" charset="0"/>
              </a:rPr>
              <a:t>x = 5</a:t>
            </a:r>
          </a:p>
          <a:p>
            <a:pPr marL="69850" indent="0">
              <a:spcBef>
                <a:spcPct val="0"/>
              </a:spcBef>
              <a:buNone/>
            </a:pPr>
            <a:r>
              <a:rPr lang="el-GR" sz="2000" dirty="0" err="1">
                <a:solidFill>
                  <a:schemeClr val="tx1"/>
                </a:solidFill>
                <a:latin typeface="Courier New" pitchFamily="49" charset="0"/>
                <a:cs typeface="Courier New" pitchFamily="49" charset="0"/>
              </a:rPr>
              <a:t>def</a:t>
            </a:r>
            <a:r>
              <a:rPr lang="el-GR" sz="2000" dirty="0">
                <a:solidFill>
                  <a:schemeClr val="tx1"/>
                </a:solidFill>
                <a:latin typeface="Courier New" pitchFamily="49" charset="0"/>
                <a:cs typeface="Courier New" pitchFamily="49" charset="0"/>
              </a:rPr>
              <a:t> fun1():</a:t>
            </a:r>
          </a:p>
          <a:p>
            <a:pPr marL="69850" indent="0">
              <a:spcBef>
                <a:spcPct val="0"/>
              </a:spcBef>
              <a:buNone/>
            </a:pPr>
            <a:r>
              <a:rPr lang="el-GR" sz="2000" dirty="0">
                <a:solidFill>
                  <a:schemeClr val="tx1"/>
                </a:solidFill>
                <a:latin typeface="Courier New" pitchFamily="49" charset="0"/>
                <a:cs typeface="Courier New" pitchFamily="49" charset="0"/>
              </a:rPr>
              <a:t>    </a:t>
            </a:r>
            <a:r>
              <a:rPr lang="en-US" sz="2000" dirty="0">
                <a:solidFill>
                  <a:schemeClr val="tx1"/>
                </a:solidFill>
                <a:latin typeface="Courier New" pitchFamily="49" charset="0"/>
                <a:cs typeface="Courier New" pitchFamily="49" charset="0"/>
              </a:rPr>
              <a:t>global x</a:t>
            </a:r>
            <a:endParaRPr lang="el-GR" sz="2000" dirty="0">
              <a:solidFill>
                <a:schemeClr val="tx1"/>
              </a:solidFill>
              <a:latin typeface="Courier New" pitchFamily="49" charset="0"/>
              <a:cs typeface="Courier New" pitchFamily="49" charset="0"/>
            </a:endParaRPr>
          </a:p>
          <a:p>
            <a:pPr marL="69850" indent="0">
              <a:spcBef>
                <a:spcPct val="0"/>
              </a:spcBef>
              <a:buNone/>
            </a:pPr>
            <a:r>
              <a:rPr lang="en-US" sz="2000" dirty="0">
                <a:solidFill>
                  <a:schemeClr val="tx1"/>
                </a:solidFill>
                <a:latin typeface="Courier New" pitchFamily="49" charset="0"/>
                <a:cs typeface="Courier New" pitchFamily="49" charset="0"/>
              </a:rPr>
              <a:t>    print(</a:t>
            </a:r>
            <a:r>
              <a:rPr lang="en-US" sz="2000" dirty="0">
                <a:solidFill>
                  <a:srgbClr val="00B050"/>
                </a:solidFill>
                <a:latin typeface="Courier New" pitchFamily="49" charset="0"/>
                <a:cs typeface="Courier New" pitchFamily="49" charset="0"/>
              </a:rPr>
              <a:t>'</a:t>
            </a:r>
            <a:r>
              <a:rPr lang="el-GR" sz="2000" dirty="0">
                <a:solidFill>
                  <a:srgbClr val="00B050"/>
                </a:solidFill>
                <a:latin typeface="Courier New" pitchFamily="49" charset="0"/>
                <a:cs typeface="Courier New" pitchFamily="49" charset="0"/>
              </a:rPr>
              <a:t>Το</a:t>
            </a:r>
            <a:r>
              <a:rPr lang="en-US" sz="2000" dirty="0">
                <a:solidFill>
                  <a:srgbClr val="00B050"/>
                </a:solidFill>
                <a:latin typeface="Courier New" pitchFamily="49" charset="0"/>
                <a:cs typeface="Courier New" pitchFamily="49" charset="0"/>
              </a:rPr>
              <a:t> x </a:t>
            </a:r>
            <a:r>
              <a:rPr lang="el-GR" sz="2000" dirty="0">
                <a:solidFill>
                  <a:srgbClr val="00B050"/>
                </a:solidFill>
                <a:latin typeface="Courier New" pitchFamily="49" charset="0"/>
                <a:cs typeface="Courier New" pitchFamily="49" charset="0"/>
              </a:rPr>
              <a:t>είναι</a:t>
            </a:r>
            <a:r>
              <a:rPr lang="en-US" sz="2000" dirty="0">
                <a:solidFill>
                  <a:srgbClr val="00B050"/>
                </a:solidFill>
                <a:latin typeface="Courier New" pitchFamily="49" charset="0"/>
                <a:cs typeface="Courier New" pitchFamily="49" charset="0"/>
              </a:rPr>
              <a:t>'</a:t>
            </a:r>
            <a:r>
              <a:rPr lang="en-US" sz="2000" dirty="0">
                <a:solidFill>
                  <a:schemeClr val="tx1"/>
                </a:solidFill>
                <a:latin typeface="Courier New" pitchFamily="49" charset="0"/>
                <a:cs typeface="Courier New" pitchFamily="49" charset="0"/>
              </a:rPr>
              <a:t>, x)</a:t>
            </a:r>
            <a:endParaRPr lang="el-GR" sz="2000" dirty="0">
              <a:solidFill>
                <a:schemeClr val="tx1"/>
              </a:solidFill>
              <a:latin typeface="Courier New" pitchFamily="49" charset="0"/>
              <a:cs typeface="Courier New" pitchFamily="49" charset="0"/>
            </a:endParaRPr>
          </a:p>
          <a:p>
            <a:pPr marL="69850" indent="0">
              <a:spcBef>
                <a:spcPct val="0"/>
              </a:spcBef>
              <a:buNone/>
            </a:pPr>
            <a:r>
              <a:rPr lang="en-US" sz="2000" dirty="0">
                <a:solidFill>
                  <a:schemeClr val="tx1"/>
                </a:solidFill>
                <a:latin typeface="Courier New" pitchFamily="49" charset="0"/>
                <a:cs typeface="Courier New" pitchFamily="49" charset="0"/>
              </a:rPr>
              <a:t>    </a:t>
            </a:r>
            <a:r>
              <a:rPr lang="el-GR" sz="2000" dirty="0">
                <a:solidFill>
                  <a:schemeClr val="tx1"/>
                </a:solidFill>
                <a:latin typeface="Courier New" pitchFamily="49" charset="0"/>
                <a:cs typeface="Courier New" pitchFamily="49" charset="0"/>
              </a:rPr>
              <a:t>x = 20</a:t>
            </a:r>
          </a:p>
          <a:p>
            <a:pPr marL="69850" indent="0">
              <a:spcBef>
                <a:spcPct val="0"/>
              </a:spcBef>
              <a:buNone/>
            </a:pPr>
            <a:r>
              <a:rPr lang="el-GR" sz="2000" dirty="0">
                <a:solidFill>
                  <a:schemeClr val="tx1"/>
                </a:solidFill>
                <a:latin typeface="Courier New" pitchFamily="49" charset="0"/>
                <a:cs typeface="Courier New" pitchFamily="49" charset="0"/>
              </a:rPr>
              <a:t>    </a:t>
            </a:r>
            <a:r>
              <a:rPr lang="el-GR" sz="2000" dirty="0" err="1" smtClean="0">
                <a:solidFill>
                  <a:schemeClr val="tx1"/>
                </a:solidFill>
                <a:latin typeface="Courier New" pitchFamily="49" charset="0"/>
                <a:cs typeface="Courier New" pitchFamily="49" charset="0"/>
              </a:rPr>
              <a:t>print</a:t>
            </a:r>
            <a:r>
              <a:rPr lang="el-GR" sz="2000" dirty="0" smtClean="0">
                <a:solidFill>
                  <a:schemeClr val="tx1"/>
                </a:solidFill>
                <a:latin typeface="Courier New" pitchFamily="49" charset="0"/>
                <a:cs typeface="Courier New" pitchFamily="49" charset="0"/>
              </a:rPr>
              <a:t> (</a:t>
            </a:r>
            <a:r>
              <a:rPr lang="el-GR" sz="2000" dirty="0">
                <a:solidFill>
                  <a:srgbClr val="00B050"/>
                </a:solidFill>
                <a:latin typeface="Courier New" pitchFamily="49" charset="0"/>
                <a:cs typeface="Courier New" pitchFamily="49" charset="0"/>
              </a:rPr>
              <a:t>'Άλλαξα το καθολικό x σε'</a:t>
            </a:r>
            <a:r>
              <a:rPr lang="el-GR" sz="2000" dirty="0">
                <a:solidFill>
                  <a:schemeClr val="tx1"/>
                </a:solidFill>
                <a:latin typeface="Courier New" pitchFamily="49" charset="0"/>
                <a:cs typeface="Courier New" pitchFamily="49" charset="0"/>
              </a:rPr>
              <a:t>, x)</a:t>
            </a:r>
          </a:p>
          <a:p>
            <a:pPr marL="69850" indent="0">
              <a:spcBef>
                <a:spcPct val="0"/>
              </a:spcBef>
              <a:buNone/>
            </a:pPr>
            <a:r>
              <a:rPr lang="el-GR" sz="2000" dirty="0">
                <a:solidFill>
                  <a:schemeClr val="tx1"/>
                </a:solidFill>
                <a:latin typeface="Courier New" pitchFamily="49" charset="0"/>
                <a:cs typeface="Courier New" pitchFamily="49" charset="0"/>
              </a:rPr>
              <a:t> </a:t>
            </a:r>
          </a:p>
          <a:p>
            <a:pPr marL="69850" indent="0">
              <a:spcBef>
                <a:spcPct val="0"/>
              </a:spcBef>
              <a:buNone/>
            </a:pPr>
            <a:r>
              <a:rPr lang="el-GR" sz="2000" dirty="0">
                <a:solidFill>
                  <a:srgbClr val="FF0000"/>
                </a:solidFill>
                <a:latin typeface="Courier New" pitchFamily="49" charset="0"/>
                <a:cs typeface="Courier New" pitchFamily="49" charset="0"/>
              </a:rPr>
              <a:t>#Κλήση συνάρτησης</a:t>
            </a:r>
          </a:p>
          <a:p>
            <a:pPr marL="69850" indent="0">
              <a:spcBef>
                <a:spcPct val="0"/>
              </a:spcBef>
              <a:buNone/>
            </a:pPr>
            <a:r>
              <a:rPr lang="el-GR" sz="2000" dirty="0">
                <a:solidFill>
                  <a:schemeClr val="tx1"/>
                </a:solidFill>
                <a:latin typeface="Courier New" pitchFamily="49" charset="0"/>
                <a:cs typeface="Courier New" pitchFamily="49" charset="0"/>
              </a:rPr>
              <a:t>Fun1()</a:t>
            </a:r>
          </a:p>
          <a:p>
            <a:pPr marL="69850" indent="0">
              <a:spcBef>
                <a:spcPct val="0"/>
              </a:spcBef>
              <a:buNone/>
            </a:pPr>
            <a:r>
              <a:rPr lang="el-GR" sz="2000" dirty="0" err="1">
                <a:solidFill>
                  <a:schemeClr val="tx1"/>
                </a:solidFill>
                <a:latin typeface="Courier New" pitchFamily="49" charset="0"/>
                <a:cs typeface="Courier New" pitchFamily="49" charset="0"/>
              </a:rPr>
              <a:t>print(</a:t>
            </a:r>
            <a:r>
              <a:rPr lang="el-GR" sz="2000" dirty="0" err="1">
                <a:solidFill>
                  <a:srgbClr val="00B050"/>
                </a:solidFill>
                <a:latin typeface="Courier New" pitchFamily="49" charset="0"/>
                <a:cs typeface="Courier New" pitchFamily="49" charset="0"/>
              </a:rPr>
              <a:t>'Το</a:t>
            </a:r>
            <a:r>
              <a:rPr lang="el-GR" sz="2000" dirty="0">
                <a:solidFill>
                  <a:srgbClr val="00B050"/>
                </a:solidFill>
                <a:latin typeface="Courier New" pitchFamily="49" charset="0"/>
                <a:cs typeface="Courier New" pitchFamily="49" charset="0"/>
              </a:rPr>
              <a:t> x είναι ακόμα'</a:t>
            </a:r>
            <a:r>
              <a:rPr lang="el-GR" sz="2000" dirty="0">
                <a:solidFill>
                  <a:schemeClr val="tx1"/>
                </a:solidFill>
                <a:latin typeface="Courier New" pitchFamily="49" charset="0"/>
                <a:cs typeface="Courier New" pitchFamily="49" charset="0"/>
              </a:rPr>
              <a:t>, x)</a:t>
            </a:r>
          </a:p>
          <a:p>
            <a:pPr marL="69850" indent="0">
              <a:spcBef>
                <a:spcPct val="0"/>
              </a:spcBef>
              <a:buNone/>
            </a:pPr>
            <a:r>
              <a:rPr lang="el-GR" sz="2000" dirty="0">
                <a:solidFill>
                  <a:schemeClr val="tx1"/>
                </a:solidFill>
                <a:latin typeface="Courier New" pitchFamily="49" charset="0"/>
                <a:cs typeface="Courier New" pitchFamily="49" charset="0"/>
              </a:rPr>
              <a:t> </a:t>
            </a:r>
          </a:p>
          <a:p>
            <a:pPr marL="69850" indent="0">
              <a:spcBef>
                <a:spcPct val="0"/>
              </a:spcBef>
              <a:buNone/>
            </a:pPr>
            <a:r>
              <a:rPr lang="el-GR" sz="2000" dirty="0"/>
              <a:t>Το αποτέλεσμα της κλήσης της συνάρτησης είναι:</a:t>
            </a:r>
          </a:p>
          <a:p>
            <a:pPr marL="69850" indent="0">
              <a:spcBef>
                <a:spcPct val="0"/>
              </a:spcBef>
              <a:buNone/>
            </a:pPr>
            <a:r>
              <a:rPr lang="el-GR" sz="2000" dirty="0">
                <a:solidFill>
                  <a:schemeClr val="tx1"/>
                </a:solidFill>
                <a:latin typeface="Courier New" pitchFamily="49" charset="0"/>
                <a:cs typeface="Courier New" pitchFamily="49" charset="0"/>
              </a:rPr>
              <a:t>&gt;&gt;&gt; </a:t>
            </a:r>
          </a:p>
          <a:p>
            <a:pPr marL="69850" indent="0">
              <a:spcBef>
                <a:spcPct val="0"/>
              </a:spcBef>
              <a:buNone/>
            </a:pPr>
            <a:r>
              <a:rPr lang="el-GR" sz="2000" dirty="0">
                <a:solidFill>
                  <a:schemeClr val="tx1"/>
                </a:solidFill>
                <a:latin typeface="Courier New" pitchFamily="49" charset="0"/>
                <a:cs typeface="Courier New" pitchFamily="49" charset="0"/>
              </a:rPr>
              <a:t>Το x είναι 5</a:t>
            </a:r>
          </a:p>
          <a:p>
            <a:pPr marL="69850" indent="0">
              <a:spcBef>
                <a:spcPct val="0"/>
              </a:spcBef>
              <a:buNone/>
            </a:pPr>
            <a:r>
              <a:rPr lang="el-GR" sz="2000" dirty="0">
                <a:solidFill>
                  <a:schemeClr val="tx1"/>
                </a:solidFill>
                <a:latin typeface="Courier New" pitchFamily="49" charset="0"/>
                <a:cs typeface="Courier New" pitchFamily="49" charset="0"/>
              </a:rPr>
              <a:t>Άλλαξα το καθολικό x σε 20</a:t>
            </a:r>
          </a:p>
          <a:p>
            <a:pPr marL="69850" indent="0">
              <a:spcBef>
                <a:spcPct val="0"/>
              </a:spcBef>
              <a:buNone/>
            </a:pPr>
            <a:r>
              <a:rPr lang="el-GR" sz="2000" dirty="0">
                <a:solidFill>
                  <a:schemeClr val="tx1"/>
                </a:solidFill>
                <a:latin typeface="Courier New" pitchFamily="49" charset="0"/>
                <a:cs typeface="Courier New" pitchFamily="49" charset="0"/>
              </a:rPr>
              <a:t>Το x είναι ακόμα 20</a:t>
            </a:r>
          </a:p>
          <a:p>
            <a:pPr marL="69850" indent="0">
              <a:spcBef>
                <a:spcPct val="0"/>
              </a:spcBef>
              <a:buNone/>
            </a:pPr>
            <a:r>
              <a:rPr lang="el-GR" sz="2000" dirty="0">
                <a:solidFill>
                  <a:schemeClr val="tx1"/>
                </a:solidFill>
                <a:latin typeface="Courier New" pitchFamily="49" charset="0"/>
                <a:cs typeface="Courier New" pitchFamily="49" charset="0"/>
              </a:rPr>
              <a:t>&gt;&gt;&gt; </a:t>
            </a:r>
          </a:p>
          <a:p>
            <a:endParaRPr lang="el-GR" dirty="0"/>
          </a:p>
        </p:txBody>
      </p:sp>
      <p:sp>
        <p:nvSpPr>
          <p:cNvPr id="4" name="Ορθογώνιο 3"/>
          <p:cNvSpPr/>
          <p:nvPr/>
        </p:nvSpPr>
        <p:spPr>
          <a:xfrm>
            <a:off x="5292080" y="116632"/>
            <a:ext cx="1903085" cy="369332"/>
          </a:xfrm>
          <a:prstGeom prst="rect">
            <a:avLst/>
          </a:prstGeom>
        </p:spPr>
        <p:txBody>
          <a:bodyPr wrap="none">
            <a:spAutoFit/>
          </a:bodyPr>
          <a:lstStyle/>
          <a:p>
            <a:r>
              <a:rPr lang="el-GR" b="1" dirty="0">
                <a:solidFill>
                  <a:srgbClr val="A4E91B"/>
                </a:solidFill>
              </a:rPr>
              <a:t>Η εντολή </a:t>
            </a:r>
            <a:r>
              <a:rPr lang="el-GR" b="1" dirty="0" err="1">
                <a:solidFill>
                  <a:srgbClr val="A4E91B"/>
                </a:solidFill>
              </a:rPr>
              <a:t>global</a:t>
            </a:r>
            <a:endParaRPr lang="el-GR" dirty="0">
              <a:solidFill>
                <a:srgbClr val="A4E91B"/>
              </a:solidFill>
            </a:endParaRPr>
          </a:p>
        </p:txBody>
      </p:sp>
    </p:spTree>
    <p:extLst>
      <p:ext uri="{BB962C8B-B14F-4D97-AF65-F5344CB8AC3E}">
        <p14:creationId xmlns:p14="http://schemas.microsoft.com/office/powerpoint/2010/main" val="34783921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20688"/>
            <a:ext cx="8064896" cy="5760640"/>
          </a:xfrm>
        </p:spPr>
        <p:txBody>
          <a:bodyPr/>
          <a:lstStyle/>
          <a:p>
            <a:r>
              <a:rPr lang="el-GR" sz="2200" dirty="0"/>
              <a:t>Η επιρροή μιας συνάρτησης επεκτείνεται από την επικεφαλίδα της μέχρι το τέλος του προγράμματος μέσα στο οποίο είναι ορισμένη. Αυτό σημαίνει ότι μια συνάρτηση μπορεί να κληθεί από το εσωτερικό μιας άλλης συνάρτησης ή ακόμα και από το εσωτερικό αυτής της ίδιας συνάρτησης (δηλαδή του εαυτού της). </a:t>
            </a:r>
            <a:endParaRPr lang="el-GR" sz="2200" dirty="0" smtClean="0"/>
          </a:p>
          <a:p>
            <a:r>
              <a:rPr lang="el-GR" sz="2200" dirty="0" smtClean="0"/>
              <a:t>Αν </a:t>
            </a:r>
            <a:r>
              <a:rPr lang="el-GR" sz="2200" dirty="0"/>
              <a:t>μια συνάρτηση περιέχει μία κλήση του εαυτού της, στο εσωτερικό του τμήματος εντολών της, τότε λέγεται ότι είναι μια αναδρομική (</a:t>
            </a:r>
            <a:r>
              <a:rPr lang="en-US" sz="2200" dirty="0"/>
              <a:t>recursive</a:t>
            </a:r>
            <a:r>
              <a:rPr lang="el-GR" sz="2200" dirty="0"/>
              <a:t>) συνάρτηση. Αυτή η ιδιότητα λέγεται αναδρομή (</a:t>
            </a:r>
            <a:r>
              <a:rPr lang="en-US" sz="2200" dirty="0"/>
              <a:t>recursion</a:t>
            </a:r>
            <a:r>
              <a:rPr lang="el-GR" sz="2200" dirty="0"/>
              <a:t>). Μία συνάρτηση η οποία έχει την ιδιότητα της αναδρομής λέγεται αναδρομική (</a:t>
            </a:r>
            <a:r>
              <a:rPr lang="en-US" sz="2200" dirty="0"/>
              <a:t>recursive</a:t>
            </a:r>
            <a:r>
              <a:rPr lang="el-GR" sz="2200" dirty="0"/>
              <a:t>). </a:t>
            </a:r>
            <a:endParaRPr lang="el-GR" sz="2200" dirty="0" smtClean="0"/>
          </a:p>
          <a:p>
            <a:r>
              <a:rPr lang="el-GR" sz="2200" dirty="0" smtClean="0"/>
              <a:t>Αναδρομικές </a:t>
            </a:r>
            <a:r>
              <a:rPr lang="el-GR" sz="2200" dirty="0"/>
              <a:t>διαδικασίες ή συναρτήσεις είναι αυτές που καλούν τον εαυτό τους μια ή και περισσότερες </a:t>
            </a:r>
            <a:r>
              <a:rPr lang="el-GR" sz="2200" dirty="0" smtClean="0"/>
              <a:t>φορές.</a:t>
            </a:r>
            <a:endParaRPr lang="el-GR" sz="2200" dirty="0"/>
          </a:p>
        </p:txBody>
      </p:sp>
      <p:sp>
        <p:nvSpPr>
          <p:cNvPr id="4" name="Ορθογώνιο 3"/>
          <p:cNvSpPr/>
          <p:nvPr/>
        </p:nvSpPr>
        <p:spPr>
          <a:xfrm>
            <a:off x="4860032" y="116632"/>
            <a:ext cx="2588594" cy="369332"/>
          </a:xfrm>
          <a:prstGeom prst="rect">
            <a:avLst/>
          </a:prstGeom>
        </p:spPr>
        <p:txBody>
          <a:bodyPr wrap="none">
            <a:spAutoFit/>
          </a:bodyPr>
          <a:lstStyle/>
          <a:p>
            <a:r>
              <a:rPr lang="el-GR" b="1" dirty="0" smtClean="0">
                <a:solidFill>
                  <a:srgbClr val="D0F488"/>
                </a:solidFill>
              </a:rPr>
              <a:t>Αναδρομή </a:t>
            </a:r>
            <a:r>
              <a:rPr lang="el-GR" b="1" dirty="0">
                <a:solidFill>
                  <a:srgbClr val="D0F488"/>
                </a:solidFill>
              </a:rPr>
              <a:t>(</a:t>
            </a:r>
            <a:r>
              <a:rPr lang="en-US" b="1" dirty="0">
                <a:solidFill>
                  <a:srgbClr val="D0F488"/>
                </a:solidFill>
              </a:rPr>
              <a:t>recursion</a:t>
            </a:r>
            <a:r>
              <a:rPr lang="el-GR" b="1" dirty="0">
                <a:solidFill>
                  <a:srgbClr val="D0F488"/>
                </a:solidFill>
              </a:rPr>
              <a:t>)</a:t>
            </a:r>
            <a:endParaRPr lang="el-GR" dirty="0">
              <a:solidFill>
                <a:srgbClr val="D0F488"/>
              </a:solidFill>
            </a:endParaRPr>
          </a:p>
        </p:txBody>
      </p:sp>
    </p:spTree>
    <p:extLst>
      <p:ext uri="{BB962C8B-B14F-4D97-AF65-F5344CB8AC3E}">
        <p14:creationId xmlns:p14="http://schemas.microsoft.com/office/powerpoint/2010/main" val="31759220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485964"/>
            <a:ext cx="8064896" cy="5967372"/>
          </a:xfrm>
        </p:spPr>
        <p:txBody>
          <a:bodyPr/>
          <a:lstStyle/>
          <a:p>
            <a:pPr marL="69850" indent="0">
              <a:buNone/>
            </a:pPr>
            <a:r>
              <a:rPr lang="el-GR" sz="2000" b="1" dirty="0"/>
              <a:t>Παράδειγμα</a:t>
            </a:r>
            <a:endParaRPr lang="el-GR" sz="2000" i="1" dirty="0"/>
          </a:p>
          <a:p>
            <a:pPr marL="69850" indent="0">
              <a:buNone/>
            </a:pPr>
            <a:r>
              <a:rPr lang="el-GR" sz="2000" dirty="0"/>
              <a:t>Να γραφεί μία αναδρομική συνάρτηση που να υπολογίζει το παραγοντικό ενός μη αρνητικού ακεραίου αριθμού. </a:t>
            </a:r>
            <a:r>
              <a:rPr lang="el-GR" sz="2000" dirty="0" smtClean="0"/>
              <a:t>Ισχύει</a:t>
            </a:r>
            <a:endParaRPr lang="el-GR" sz="2000" dirty="0"/>
          </a:p>
          <a:p>
            <a:pPr marL="69850" lvl="0" indent="0">
              <a:buNone/>
            </a:pPr>
            <a:r>
              <a:rPr lang="el-GR" sz="2000" dirty="0"/>
              <a:t>Αν ν=0 τότε </a:t>
            </a:r>
            <a:r>
              <a:rPr lang="en-US" sz="2000" dirty="0" err="1"/>
              <a:t>facrorial</a:t>
            </a:r>
            <a:r>
              <a:rPr lang="el-GR" sz="2000" dirty="0"/>
              <a:t>=1</a:t>
            </a:r>
          </a:p>
          <a:p>
            <a:pPr marL="69850" lvl="0" indent="0">
              <a:buNone/>
            </a:pPr>
            <a:r>
              <a:rPr lang="el-GR" sz="2000" dirty="0"/>
              <a:t>Αν ν </a:t>
            </a:r>
            <a:r>
              <a:rPr lang="el-GR" sz="2000" dirty="0" smtClean="0"/>
              <a:t>&gt;=1</a:t>
            </a:r>
            <a:r>
              <a:rPr lang="el-GR" sz="2000" dirty="0"/>
              <a:t>, τότε </a:t>
            </a:r>
            <a:r>
              <a:rPr lang="en-US" sz="2000" dirty="0" err="1"/>
              <a:t>facrorial</a:t>
            </a:r>
            <a:r>
              <a:rPr lang="el-GR" sz="2000" dirty="0"/>
              <a:t>=ν * </a:t>
            </a:r>
            <a:r>
              <a:rPr lang="en-US" sz="2000" dirty="0" err="1"/>
              <a:t>facrorial</a:t>
            </a:r>
            <a:r>
              <a:rPr lang="el-GR" sz="2000" dirty="0"/>
              <a:t> (ν-1).</a:t>
            </a:r>
          </a:p>
          <a:p>
            <a:pPr marL="69850" indent="0">
              <a:buNone/>
            </a:pPr>
            <a:r>
              <a:rPr lang="el-GR" sz="2000" dirty="0">
                <a:solidFill>
                  <a:srgbClr val="FF0000"/>
                </a:solidFill>
                <a:latin typeface="Courier New" pitchFamily="49" charset="0"/>
                <a:cs typeface="Courier New" pitchFamily="49" charset="0"/>
              </a:rPr>
              <a:t>#Ορισμός συνάρτησης</a:t>
            </a:r>
          </a:p>
          <a:p>
            <a:pPr marL="69850" indent="0">
              <a:buNone/>
            </a:pPr>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fact</a:t>
            </a:r>
            <a:r>
              <a:rPr lang="el-GR" sz="2000" dirty="0">
                <a:latin typeface="Courier New" pitchFamily="49" charset="0"/>
                <a:cs typeface="Courier New" pitchFamily="49" charset="0"/>
              </a:rPr>
              <a:t> (n): </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if</a:t>
            </a:r>
            <a:r>
              <a:rPr lang="el-GR" sz="2000" dirty="0">
                <a:latin typeface="Courier New" pitchFamily="49" charset="0"/>
                <a:cs typeface="Courier New" pitchFamily="49" charset="0"/>
              </a:rPr>
              <a:t> n==0: </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factorial</a:t>
            </a:r>
            <a:r>
              <a:rPr lang="el-GR" sz="2000" dirty="0">
                <a:latin typeface="Courier New" pitchFamily="49" charset="0"/>
                <a:cs typeface="Courier New" pitchFamily="49" charset="0"/>
              </a:rPr>
              <a:t> = 1</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else</a:t>
            </a:r>
            <a:r>
              <a:rPr lang="el-GR" sz="2000" dirty="0">
                <a:latin typeface="Courier New" pitchFamily="49" charset="0"/>
                <a:cs typeface="Courier New" pitchFamily="49" charset="0"/>
              </a:rPr>
              <a:t>:</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factorial</a:t>
            </a:r>
            <a:r>
              <a:rPr lang="el-GR" sz="2000" dirty="0">
                <a:latin typeface="Courier New" pitchFamily="49" charset="0"/>
                <a:cs typeface="Courier New" pitchFamily="49" charset="0"/>
              </a:rPr>
              <a:t> = n* fact(n-1)</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return</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factorial</a:t>
            </a:r>
            <a:endParaRPr lang="el-GR" sz="2000" dirty="0">
              <a:latin typeface="Courier New" pitchFamily="49" charset="0"/>
              <a:cs typeface="Courier New" pitchFamily="49" charset="0"/>
            </a:endParaRPr>
          </a:p>
          <a:p>
            <a:pPr marL="69850" indent="0">
              <a:buNone/>
            </a:pPr>
            <a:r>
              <a:rPr lang="el-GR" sz="2000" dirty="0" smtClean="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pPr marL="69850" indent="0">
              <a:buNone/>
            </a:pPr>
            <a:r>
              <a:rPr lang="el-GR" sz="2000" dirty="0">
                <a:latin typeface="Courier New" pitchFamily="49" charset="0"/>
                <a:cs typeface="Courier New" pitchFamily="49" charset="0"/>
              </a:rPr>
              <a:t>b = </a:t>
            </a:r>
            <a:r>
              <a:rPr lang="el-GR" sz="2000" dirty="0" err="1">
                <a:latin typeface="Courier New" pitchFamily="49" charset="0"/>
                <a:cs typeface="Courier New" pitchFamily="49" charset="0"/>
              </a:rPr>
              <a:t>int(input</a:t>
            </a:r>
            <a:r>
              <a:rPr lang="el-GR" sz="2000" dirty="0">
                <a:latin typeface="Courier New" pitchFamily="49" charset="0"/>
                <a:cs typeface="Courier New" pitchFamily="49" charset="0"/>
              </a:rPr>
              <a:t> (</a:t>
            </a:r>
            <a:r>
              <a:rPr lang="el-GR" sz="2000" dirty="0">
                <a:solidFill>
                  <a:srgbClr val="9ADD15"/>
                </a:solidFill>
                <a:latin typeface="Courier New" pitchFamily="49" charset="0"/>
                <a:cs typeface="Courier New" pitchFamily="49" charset="0"/>
              </a:rPr>
              <a:t>'Δώσε ένα θετικό ακέραιο αριθμό </a:t>
            </a:r>
            <a:r>
              <a:rPr lang="el-GR" sz="2000" dirty="0">
                <a:latin typeface="Courier New" pitchFamily="49" charset="0"/>
                <a:cs typeface="Courier New" pitchFamily="49" charset="0"/>
              </a:rPr>
              <a:t>'))</a:t>
            </a:r>
          </a:p>
          <a:p>
            <a:pPr marL="69850" indent="0">
              <a:buNone/>
            </a:pPr>
            <a:r>
              <a:rPr lang="el-GR" sz="2000" dirty="0">
                <a:latin typeface="Courier New" pitchFamily="49" charset="0"/>
                <a:cs typeface="Courier New" pitchFamily="49" charset="0"/>
              </a:rPr>
              <a:t>k = </a:t>
            </a:r>
            <a:r>
              <a:rPr lang="el-GR" sz="2000" dirty="0" err="1">
                <a:latin typeface="Courier New" pitchFamily="49" charset="0"/>
                <a:cs typeface="Courier New" pitchFamily="49" charset="0"/>
              </a:rPr>
              <a:t>fact(b</a:t>
            </a:r>
            <a:r>
              <a:rPr lang="el-GR" sz="2000" dirty="0">
                <a:latin typeface="Courier New" pitchFamily="49" charset="0"/>
                <a:cs typeface="Courier New" pitchFamily="49" charset="0"/>
              </a:rPr>
              <a:t>)</a:t>
            </a:r>
          </a:p>
          <a:p>
            <a:pPr marL="69850" indent="0">
              <a:buNone/>
            </a:pP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(k)</a:t>
            </a:r>
          </a:p>
          <a:p>
            <a:endParaRPr lang="el-GR" dirty="0"/>
          </a:p>
        </p:txBody>
      </p:sp>
      <p:sp>
        <p:nvSpPr>
          <p:cNvPr id="4" name="Ορθογώνιο 3"/>
          <p:cNvSpPr/>
          <p:nvPr/>
        </p:nvSpPr>
        <p:spPr>
          <a:xfrm>
            <a:off x="4860032" y="116632"/>
            <a:ext cx="2819426" cy="369332"/>
          </a:xfrm>
          <a:prstGeom prst="rect">
            <a:avLst/>
          </a:prstGeom>
        </p:spPr>
        <p:txBody>
          <a:bodyPr wrap="none">
            <a:spAutoFit/>
          </a:bodyPr>
          <a:lstStyle/>
          <a:p>
            <a:r>
              <a:rPr lang="el-GR" b="1" dirty="0" smtClean="0">
                <a:solidFill>
                  <a:srgbClr val="D0F488"/>
                </a:solidFill>
              </a:rPr>
              <a:t>Αναδρομική συνάρτηση</a:t>
            </a:r>
            <a:endParaRPr lang="el-GR" dirty="0">
              <a:solidFill>
                <a:srgbClr val="D0F488"/>
              </a:solidFill>
            </a:endParaRPr>
          </a:p>
        </p:txBody>
      </p:sp>
    </p:spTree>
    <p:extLst>
      <p:ext uri="{BB962C8B-B14F-4D97-AF65-F5344CB8AC3E}">
        <p14:creationId xmlns:p14="http://schemas.microsoft.com/office/powerpoint/2010/main" val="4255130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692696"/>
            <a:ext cx="7992888" cy="5184576"/>
          </a:xfrm>
        </p:spPr>
        <p:txBody>
          <a:bodyPr/>
          <a:lstStyle/>
          <a:p>
            <a:pPr marL="69850" indent="0">
              <a:buNone/>
            </a:pPr>
            <a:r>
              <a:rPr lang="el-GR" sz="2200" dirty="0"/>
              <a:t>Μία κλήση </a:t>
            </a:r>
            <a:r>
              <a:rPr lang="en-US" sz="2200" dirty="0"/>
              <a:t>fact</a:t>
            </a:r>
            <a:r>
              <a:rPr lang="el-GR" sz="2200" dirty="0"/>
              <a:t> (4) χρειάζεται ο υπολογισμός 4*</a:t>
            </a:r>
            <a:r>
              <a:rPr lang="en-US" sz="2200" dirty="0"/>
              <a:t>fact</a:t>
            </a:r>
            <a:r>
              <a:rPr lang="el-GR" sz="2200" dirty="0"/>
              <a:t> (3). </a:t>
            </a:r>
          </a:p>
          <a:p>
            <a:pPr marL="69850" indent="0">
              <a:buNone/>
            </a:pPr>
            <a:r>
              <a:rPr lang="el-GR" sz="2200" dirty="0" smtClean="0"/>
              <a:t>Η κλήση </a:t>
            </a:r>
            <a:r>
              <a:rPr lang="en-US" sz="2200" dirty="0"/>
              <a:t>fact</a:t>
            </a:r>
            <a:r>
              <a:rPr lang="el-GR" sz="2200" dirty="0"/>
              <a:t> (3) χρειάζεται ο υπολογισμός 3* </a:t>
            </a:r>
            <a:r>
              <a:rPr lang="en-US" sz="2200" dirty="0"/>
              <a:t>fact</a:t>
            </a:r>
            <a:r>
              <a:rPr lang="el-GR" sz="2200" dirty="0"/>
              <a:t> (2). </a:t>
            </a:r>
          </a:p>
          <a:p>
            <a:pPr marL="69850" indent="0">
              <a:buNone/>
            </a:pPr>
            <a:r>
              <a:rPr lang="el-GR" sz="2200" dirty="0" smtClean="0"/>
              <a:t>Η κλήση </a:t>
            </a:r>
            <a:r>
              <a:rPr lang="en-US" sz="2200" dirty="0"/>
              <a:t>fact</a:t>
            </a:r>
            <a:r>
              <a:rPr lang="el-GR" sz="2200" dirty="0"/>
              <a:t> (2) χρειάζεται ο υπολογισμός της 2*</a:t>
            </a:r>
            <a:r>
              <a:rPr lang="en-US" sz="2200" dirty="0"/>
              <a:t>fact</a:t>
            </a:r>
            <a:r>
              <a:rPr lang="el-GR" sz="2200" dirty="0"/>
              <a:t> (1).</a:t>
            </a:r>
          </a:p>
          <a:p>
            <a:pPr marL="69850" indent="0">
              <a:buNone/>
            </a:pPr>
            <a:r>
              <a:rPr lang="el-GR" sz="2200" dirty="0" smtClean="0"/>
              <a:t>Η κλήση </a:t>
            </a:r>
            <a:r>
              <a:rPr lang="en-US" sz="2200" dirty="0"/>
              <a:t>fact</a:t>
            </a:r>
            <a:r>
              <a:rPr lang="el-GR" sz="2200" dirty="0"/>
              <a:t> (1) χρειάζεται ο υπολογισμός της 1*</a:t>
            </a:r>
            <a:r>
              <a:rPr lang="en-US" sz="2200" dirty="0"/>
              <a:t>fact</a:t>
            </a:r>
            <a:r>
              <a:rPr lang="el-GR" sz="2200" dirty="0"/>
              <a:t> (0), όπου </a:t>
            </a:r>
            <a:r>
              <a:rPr lang="en-US" sz="2200" dirty="0"/>
              <a:t>fact</a:t>
            </a:r>
            <a:r>
              <a:rPr lang="el-GR" sz="2200" dirty="0"/>
              <a:t> (0)=1</a:t>
            </a:r>
          </a:p>
          <a:p>
            <a:pPr marL="69850" indent="0">
              <a:buNone/>
            </a:pPr>
            <a:endParaRPr lang="el-GR" sz="2200" dirty="0" smtClean="0"/>
          </a:p>
          <a:p>
            <a:pPr marL="69850" indent="0">
              <a:buNone/>
            </a:pPr>
            <a:r>
              <a:rPr lang="el-GR" sz="2200" dirty="0" smtClean="0"/>
              <a:t>Έτσι </a:t>
            </a:r>
            <a:r>
              <a:rPr lang="el-GR" sz="2200" dirty="0"/>
              <a:t>από τη στιγμή αυτή μπορεί να αρχίσει η προς τα εμπρός συνάρτηση με τον υπολογισμό της</a:t>
            </a:r>
          </a:p>
          <a:p>
            <a:pPr marL="69850" indent="0">
              <a:buNone/>
            </a:pPr>
            <a:r>
              <a:rPr lang="en-US" sz="2200" dirty="0"/>
              <a:t>fact </a:t>
            </a:r>
            <a:r>
              <a:rPr lang="el-GR" sz="2200" dirty="0"/>
              <a:t>(1) =1* </a:t>
            </a:r>
            <a:r>
              <a:rPr lang="en-US" sz="2200" dirty="0"/>
              <a:t>fact</a:t>
            </a:r>
            <a:r>
              <a:rPr lang="el-GR" sz="2200" dirty="0"/>
              <a:t> (0) = 1*1=1</a:t>
            </a:r>
          </a:p>
          <a:p>
            <a:pPr marL="69850" indent="0">
              <a:buNone/>
            </a:pPr>
            <a:r>
              <a:rPr lang="en-US" sz="2200" dirty="0"/>
              <a:t>fact</a:t>
            </a:r>
            <a:r>
              <a:rPr lang="el-GR" sz="2200" dirty="0"/>
              <a:t> (2) = 2*</a:t>
            </a:r>
            <a:r>
              <a:rPr lang="en-US" sz="2200" dirty="0"/>
              <a:t>fact</a:t>
            </a:r>
            <a:r>
              <a:rPr lang="el-GR" sz="2200" dirty="0"/>
              <a:t> (1) = 2*1=2</a:t>
            </a:r>
          </a:p>
          <a:p>
            <a:pPr marL="69850" indent="0">
              <a:buNone/>
            </a:pPr>
            <a:r>
              <a:rPr lang="en-US" sz="2200" dirty="0"/>
              <a:t>fact</a:t>
            </a:r>
            <a:r>
              <a:rPr lang="el-GR" sz="2200" dirty="0"/>
              <a:t> (3) = 3* </a:t>
            </a:r>
            <a:r>
              <a:rPr lang="en-US" sz="2200" dirty="0"/>
              <a:t>fact</a:t>
            </a:r>
            <a:r>
              <a:rPr lang="el-GR" sz="2200" dirty="0"/>
              <a:t> (2) = 3*2=6</a:t>
            </a:r>
          </a:p>
          <a:p>
            <a:pPr marL="69850" indent="0">
              <a:buNone/>
            </a:pPr>
            <a:r>
              <a:rPr lang="en-US" sz="2200" dirty="0"/>
              <a:t>fact</a:t>
            </a:r>
            <a:r>
              <a:rPr lang="el-GR" sz="2200" dirty="0"/>
              <a:t> (4) = 4*</a:t>
            </a:r>
            <a:r>
              <a:rPr lang="en-US" sz="2200" dirty="0"/>
              <a:t>fact</a:t>
            </a:r>
            <a:r>
              <a:rPr lang="el-GR" sz="2200" dirty="0"/>
              <a:t> (3) = 4*6 = 24.</a:t>
            </a:r>
          </a:p>
          <a:p>
            <a:endParaRPr lang="el-GR" dirty="0"/>
          </a:p>
        </p:txBody>
      </p:sp>
      <p:sp>
        <p:nvSpPr>
          <p:cNvPr id="4" name="Ορθογώνιο 3"/>
          <p:cNvSpPr/>
          <p:nvPr/>
        </p:nvSpPr>
        <p:spPr>
          <a:xfrm>
            <a:off x="4860032" y="116632"/>
            <a:ext cx="2819426" cy="369332"/>
          </a:xfrm>
          <a:prstGeom prst="rect">
            <a:avLst/>
          </a:prstGeom>
        </p:spPr>
        <p:txBody>
          <a:bodyPr wrap="none">
            <a:spAutoFit/>
          </a:bodyPr>
          <a:lstStyle/>
          <a:p>
            <a:r>
              <a:rPr lang="el-GR" b="1" dirty="0" smtClean="0">
                <a:solidFill>
                  <a:srgbClr val="D0F488"/>
                </a:solidFill>
              </a:rPr>
              <a:t>Αναδρομική συνάρτηση</a:t>
            </a:r>
            <a:endParaRPr lang="el-GR" dirty="0">
              <a:solidFill>
                <a:srgbClr val="D0F488"/>
              </a:solidFill>
            </a:endParaRPr>
          </a:p>
        </p:txBody>
      </p:sp>
    </p:spTree>
    <p:extLst>
      <p:ext uri="{BB962C8B-B14F-4D97-AF65-F5344CB8AC3E}">
        <p14:creationId xmlns:p14="http://schemas.microsoft.com/office/powerpoint/2010/main" val="32934519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505981"/>
            <a:ext cx="8064896" cy="5659323"/>
          </a:xfrm>
        </p:spPr>
        <p:txBody>
          <a:bodyPr/>
          <a:lstStyle/>
          <a:p>
            <a:pPr marL="69850" indent="0">
              <a:buNone/>
            </a:pPr>
            <a:r>
              <a:rPr lang="el-GR" sz="2000" b="1" dirty="0"/>
              <a:t>Πρόγραμμα</a:t>
            </a:r>
            <a:endParaRPr lang="el-GR" sz="2000" dirty="0"/>
          </a:p>
          <a:p>
            <a:pPr marL="69850" indent="0">
              <a:buNone/>
            </a:pPr>
            <a:r>
              <a:rPr lang="el-GR" sz="2000" dirty="0"/>
              <a:t>Να γραφεί πρόγραμμα που να διαβάζει ένα ακέραιο αριθμό και στη συνέχεια να τον τυπώνει με  αντίστροφη φορά (το τελευταίο ψηφίο να εμφανίζεται πρώτο, </a:t>
            </a:r>
            <a:r>
              <a:rPr lang="el-GR" sz="2000" dirty="0" err="1"/>
              <a:t>κ.ο.κ</a:t>
            </a:r>
            <a:r>
              <a:rPr lang="el-GR" sz="2000" dirty="0"/>
              <a:t>.) </a:t>
            </a:r>
            <a:endParaRPr lang="el-GR" sz="2000" dirty="0" smtClean="0"/>
          </a:p>
          <a:p>
            <a:pPr marL="69850" indent="0">
              <a:buNone/>
            </a:pPr>
            <a:endParaRPr lang="el-GR" sz="2000" dirty="0"/>
          </a:p>
          <a:p>
            <a:pPr marL="69850" indent="0">
              <a:buNone/>
            </a:pPr>
            <a:r>
              <a:rPr lang="el-GR" sz="2000" dirty="0">
                <a:solidFill>
                  <a:srgbClr val="FF0000"/>
                </a:solidFill>
                <a:latin typeface="Courier New" pitchFamily="49" charset="0"/>
                <a:cs typeface="Courier New" pitchFamily="49" charset="0"/>
              </a:rPr>
              <a:t>#Ορισμός συνάρτησης</a:t>
            </a:r>
          </a:p>
          <a:p>
            <a:pPr marL="69850" indent="0">
              <a:buNone/>
            </a:pPr>
            <a:r>
              <a:rPr lang="el-GR" sz="2000" dirty="0" err="1">
                <a:latin typeface="Courier New" pitchFamily="49" charset="0"/>
                <a:cs typeface="Courier New" pitchFamily="49" charset="0"/>
              </a:rPr>
              <a:t>def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antistrofh</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akeraios</a:t>
            </a:r>
            <a:r>
              <a:rPr lang="el-GR" sz="2000" dirty="0">
                <a:latin typeface="Courier New" pitchFamily="49" charset="0"/>
                <a:cs typeface="Courier New" pitchFamily="49" charset="0"/>
              </a:rPr>
              <a:t>):</a:t>
            </a:r>
          </a:p>
          <a:p>
            <a:pPr marL="69850" indent="0">
              <a:buNone/>
            </a:pPr>
            <a:r>
              <a:rPr lang="en-US" sz="2000" dirty="0">
                <a:latin typeface="Courier New" pitchFamily="49" charset="0"/>
                <a:cs typeface="Courier New" pitchFamily="49" charset="0"/>
              </a:rPr>
              <a:t>    print  </a:t>
            </a:r>
            <a:r>
              <a:rPr lang="en-US" sz="2000" dirty="0">
                <a:solidFill>
                  <a:srgbClr val="A4E91B"/>
                </a:solidFill>
                <a:latin typeface="Courier New" pitchFamily="49" charset="0"/>
                <a:cs typeface="Courier New" pitchFamily="49" charset="0"/>
              </a:rPr>
              <a:t>('{0:d} '</a:t>
            </a:r>
            <a:r>
              <a:rPr lang="en-US" sz="2000" dirty="0">
                <a:latin typeface="Courier New" pitchFamily="49" charset="0"/>
                <a:cs typeface="Courier New" pitchFamily="49" charset="0"/>
              </a:rPr>
              <a:t>.format(</a:t>
            </a:r>
            <a:r>
              <a:rPr lang="en-US" sz="2000" dirty="0" err="1">
                <a:latin typeface="Courier New" pitchFamily="49" charset="0"/>
                <a:cs typeface="Courier New" pitchFamily="49" charset="0"/>
              </a:rPr>
              <a:t>akeraios</a:t>
            </a:r>
            <a:r>
              <a:rPr lang="en-US" sz="2000" dirty="0">
                <a:latin typeface="Courier New" pitchFamily="49" charset="0"/>
                <a:cs typeface="Courier New" pitchFamily="49" charset="0"/>
              </a:rPr>
              <a:t> % 10), end='')</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a:t>
            </a:r>
            <a:r>
              <a:rPr lang="el-GR" sz="2000" dirty="0" err="1">
                <a:latin typeface="Courier New" pitchFamily="49" charset="0"/>
                <a:cs typeface="Courier New" pitchFamily="49" charset="0"/>
              </a:rPr>
              <a:t>if</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akeraios</a:t>
            </a:r>
            <a:r>
              <a:rPr lang="el-GR" sz="2000" dirty="0">
                <a:latin typeface="Courier New" pitchFamily="49" charset="0"/>
                <a:cs typeface="Courier New" pitchFamily="49" charset="0"/>
              </a:rPr>
              <a:t> // 10 != 0 :</a:t>
            </a:r>
          </a:p>
          <a:p>
            <a:pPr marL="69850" indent="0">
              <a:buNone/>
            </a:pP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antistrofh</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a:t>
            </a:r>
            <a:r>
              <a:rPr lang="el-GR" sz="2000" dirty="0" err="1" smtClean="0">
                <a:latin typeface="Courier New" pitchFamily="49" charset="0"/>
                <a:cs typeface="Courier New" pitchFamily="49" charset="0"/>
              </a:rPr>
              <a:t>akeraios</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 10)</a:t>
            </a:r>
          </a:p>
          <a:p>
            <a:pPr marL="69850" indent="0">
              <a:buNone/>
            </a:pPr>
            <a:r>
              <a:rPr lang="el-GR" sz="2000" dirty="0">
                <a:latin typeface="Courier New" pitchFamily="49" charset="0"/>
                <a:cs typeface="Courier New" pitchFamily="49" charset="0"/>
              </a:rPr>
              <a:t> </a:t>
            </a:r>
          </a:p>
          <a:p>
            <a:pPr marL="69850" indent="0">
              <a:buNone/>
            </a:pPr>
            <a:r>
              <a:rPr lang="el-GR" sz="2000" dirty="0">
                <a:solidFill>
                  <a:srgbClr val="FF0000"/>
                </a:solidFill>
                <a:latin typeface="Courier New" pitchFamily="49" charset="0"/>
                <a:cs typeface="Courier New" pitchFamily="49" charset="0"/>
              </a:rPr>
              <a:t>#Κλήση συνάρτησης</a:t>
            </a:r>
          </a:p>
          <a:p>
            <a:pPr marL="69850" indent="0">
              <a:buNone/>
            </a:pPr>
            <a:r>
              <a:rPr lang="el-GR" sz="2000" dirty="0" err="1">
                <a:latin typeface="Courier New" pitchFamily="49" charset="0"/>
                <a:cs typeface="Courier New" pitchFamily="49" charset="0"/>
              </a:rPr>
              <a:t>arithmos</a:t>
            </a:r>
            <a:r>
              <a:rPr lang="el-GR" sz="2000" dirty="0">
                <a:latin typeface="Courier New" pitchFamily="49" charset="0"/>
                <a:cs typeface="Courier New" pitchFamily="49" charset="0"/>
              </a:rPr>
              <a:t> = </a:t>
            </a:r>
            <a:r>
              <a:rPr lang="el-GR" sz="2000" dirty="0" err="1">
                <a:latin typeface="Courier New" pitchFamily="49" charset="0"/>
                <a:cs typeface="Courier New" pitchFamily="49" charset="0"/>
              </a:rPr>
              <a:t>int(input</a:t>
            </a:r>
            <a:r>
              <a:rPr lang="el-GR" sz="2000" dirty="0">
                <a:latin typeface="Courier New" pitchFamily="49" charset="0"/>
                <a:cs typeface="Courier New" pitchFamily="49" charset="0"/>
              </a:rPr>
              <a:t> (</a:t>
            </a:r>
            <a:r>
              <a:rPr lang="el-GR" sz="2000" dirty="0">
                <a:solidFill>
                  <a:srgbClr val="A4E91B"/>
                </a:solidFill>
                <a:latin typeface="Courier New" pitchFamily="49" charset="0"/>
                <a:cs typeface="Courier New" pitchFamily="49" charset="0"/>
              </a:rPr>
              <a:t>'Δώσε ένα ακέραιο αριθμό '</a:t>
            </a:r>
            <a:r>
              <a:rPr lang="el-GR" sz="2000" dirty="0">
                <a:latin typeface="Courier New" pitchFamily="49" charset="0"/>
                <a:cs typeface="Courier New" pitchFamily="49" charset="0"/>
              </a:rPr>
              <a:t>))</a:t>
            </a:r>
          </a:p>
          <a:p>
            <a:pPr marL="69850" indent="0">
              <a:buNone/>
            </a:pPr>
            <a:r>
              <a:rPr lang="el-GR" sz="2000" dirty="0" err="1">
                <a:latin typeface="Courier New" pitchFamily="49" charset="0"/>
                <a:cs typeface="Courier New" pitchFamily="49" charset="0"/>
              </a:rPr>
              <a:t>antistrofh</a:t>
            </a:r>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arithmos</a:t>
            </a:r>
            <a:r>
              <a:rPr lang="el-GR" sz="2000" dirty="0">
                <a:latin typeface="Courier New" pitchFamily="49" charset="0"/>
                <a:cs typeface="Courier New" pitchFamily="49" charset="0"/>
              </a:rPr>
              <a:t>)</a:t>
            </a:r>
          </a:p>
        </p:txBody>
      </p:sp>
      <p:sp>
        <p:nvSpPr>
          <p:cNvPr id="4" name="Ορθογώνιο 3"/>
          <p:cNvSpPr/>
          <p:nvPr/>
        </p:nvSpPr>
        <p:spPr>
          <a:xfrm>
            <a:off x="4860032" y="116632"/>
            <a:ext cx="2819426" cy="369332"/>
          </a:xfrm>
          <a:prstGeom prst="rect">
            <a:avLst/>
          </a:prstGeom>
        </p:spPr>
        <p:txBody>
          <a:bodyPr wrap="none">
            <a:spAutoFit/>
          </a:bodyPr>
          <a:lstStyle/>
          <a:p>
            <a:r>
              <a:rPr lang="el-GR" b="1" dirty="0" smtClean="0">
                <a:solidFill>
                  <a:srgbClr val="D0F488"/>
                </a:solidFill>
              </a:rPr>
              <a:t>Αναδρομική συνάρτηση</a:t>
            </a:r>
            <a:endParaRPr lang="el-GR" dirty="0">
              <a:solidFill>
                <a:srgbClr val="D0F488"/>
              </a:solidFill>
            </a:endParaRPr>
          </a:p>
        </p:txBody>
      </p:sp>
    </p:spTree>
    <p:extLst>
      <p:ext uri="{BB962C8B-B14F-4D97-AF65-F5344CB8AC3E}">
        <p14:creationId xmlns:p14="http://schemas.microsoft.com/office/powerpoint/2010/main" val="19021928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505981"/>
            <a:ext cx="7992888" cy="5947355"/>
          </a:xfrm>
        </p:spPr>
        <p:txBody>
          <a:bodyPr/>
          <a:lstStyle/>
          <a:p>
            <a:pPr marL="69850" indent="0">
              <a:buNone/>
            </a:pPr>
            <a:r>
              <a:rPr lang="el-GR" sz="2000" b="1" dirty="0"/>
              <a:t>Παράδειγμα</a:t>
            </a:r>
            <a:endParaRPr lang="el-GR" sz="2000" dirty="0"/>
          </a:p>
          <a:p>
            <a:pPr marL="69850" indent="0">
              <a:buNone/>
            </a:pPr>
            <a:r>
              <a:rPr lang="el-GR" sz="2000" dirty="0"/>
              <a:t>Να γραφεί πρόγραμμα που να υπολογίζει την δύναμη ενός αριθμού. Να δίνονται βάση και εκθέτης.</a:t>
            </a:r>
          </a:p>
          <a:p>
            <a:pPr marL="69850" indent="0">
              <a:buNone/>
            </a:pPr>
            <a:r>
              <a:rPr lang="en-US" sz="2000" dirty="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Ορισμός συνάρτησης</a:t>
            </a:r>
          </a:p>
          <a:p>
            <a:pPr marL="69850" indent="0">
              <a:buNone/>
            </a:pPr>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power (base, exponent ): </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if (base&gt;0) :</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power1 = </a:t>
            </a:r>
            <a:r>
              <a:rPr lang="en-US" sz="2000" dirty="0" err="1">
                <a:latin typeface="Courier New" pitchFamily="49" charset="0"/>
                <a:cs typeface="Courier New" pitchFamily="49" charset="0"/>
              </a:rPr>
              <a:t>math.exp</a:t>
            </a:r>
            <a:r>
              <a:rPr lang="en-US" sz="2000" dirty="0">
                <a:latin typeface="Courier New" pitchFamily="49" charset="0"/>
                <a:cs typeface="Courier New" pitchFamily="49" charset="0"/>
              </a:rPr>
              <a:t>(exponent * math.log(base))</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else :</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power1 = 1.0</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return power1</a:t>
            </a:r>
            <a:endParaRPr lang="el-GR" sz="2000" dirty="0">
              <a:latin typeface="Courier New" pitchFamily="49" charset="0"/>
              <a:cs typeface="Courier New" pitchFamily="49" charset="0"/>
            </a:endParaRPr>
          </a:p>
          <a:p>
            <a:pPr marL="69850" indent="0">
              <a:buNone/>
            </a:pPr>
            <a:r>
              <a:rPr lang="en-US" sz="1000" dirty="0">
                <a:latin typeface="Courier New" pitchFamily="49" charset="0"/>
                <a:cs typeface="Courier New" pitchFamily="49" charset="0"/>
              </a:rPr>
              <a:t> </a:t>
            </a:r>
            <a:endParaRPr lang="el-GR" sz="1000" dirty="0">
              <a:latin typeface="Courier New" pitchFamily="49" charset="0"/>
              <a:cs typeface="Courier New" pitchFamily="49" charset="0"/>
            </a:endParaRPr>
          </a:p>
          <a:p>
            <a:pPr marL="69850" indent="0">
              <a:buNone/>
            </a:pPr>
            <a:r>
              <a:rPr lang="en-US" sz="2000" dirty="0">
                <a:solidFill>
                  <a:srgbClr val="FF0000"/>
                </a:solidFill>
                <a:latin typeface="Courier New" pitchFamily="49" charset="0"/>
                <a:cs typeface="Courier New" pitchFamily="49" charset="0"/>
              </a:rPr>
              <a:t>#</a:t>
            </a:r>
            <a:r>
              <a:rPr lang="el-GR" sz="2000" dirty="0">
                <a:solidFill>
                  <a:srgbClr val="FF0000"/>
                </a:solidFill>
                <a:latin typeface="Courier New" pitchFamily="49" charset="0"/>
                <a:cs typeface="Courier New" pitchFamily="49" charset="0"/>
              </a:rPr>
              <a:t>Κλήση συνάρτησης</a:t>
            </a:r>
          </a:p>
          <a:p>
            <a:pPr marL="69850" indent="0">
              <a:buNone/>
            </a:pPr>
            <a:r>
              <a:rPr lang="el-GR" sz="2000" dirty="0" err="1">
                <a:latin typeface="Courier New" pitchFamily="49" charset="0"/>
                <a:cs typeface="Courier New" pitchFamily="49" charset="0"/>
              </a:rPr>
              <a:t>expo</a:t>
            </a:r>
            <a:r>
              <a:rPr lang="el-GR" sz="2000" dirty="0">
                <a:latin typeface="Courier New" pitchFamily="49" charset="0"/>
                <a:cs typeface="Courier New" pitchFamily="49" charset="0"/>
              </a:rPr>
              <a:t> = </a:t>
            </a:r>
            <a:r>
              <a:rPr lang="el-GR" sz="2000" dirty="0" err="1">
                <a:latin typeface="Courier New" pitchFamily="49" charset="0"/>
                <a:cs typeface="Courier New" pitchFamily="49" charset="0"/>
              </a:rPr>
              <a:t>int(input(</a:t>
            </a:r>
            <a:r>
              <a:rPr lang="el-GR" sz="2000" dirty="0" err="1">
                <a:solidFill>
                  <a:srgbClr val="9ADD15"/>
                </a:solidFill>
                <a:latin typeface="Courier New" pitchFamily="49" charset="0"/>
                <a:cs typeface="Courier New" pitchFamily="49" charset="0"/>
              </a:rPr>
              <a:t>'Δώσε</a:t>
            </a:r>
            <a:r>
              <a:rPr lang="el-GR" sz="2000" dirty="0">
                <a:solidFill>
                  <a:srgbClr val="9ADD15"/>
                </a:solidFill>
                <a:latin typeface="Courier New" pitchFamily="49" charset="0"/>
                <a:cs typeface="Courier New" pitchFamily="49" charset="0"/>
              </a:rPr>
              <a:t> τον </a:t>
            </a:r>
            <a:r>
              <a:rPr lang="el-GR" sz="2000" dirty="0" err="1">
                <a:solidFill>
                  <a:srgbClr val="9ADD15"/>
                </a:solidFill>
                <a:latin typeface="Courier New" pitchFamily="49" charset="0"/>
                <a:cs typeface="Courier New" pitchFamily="49" charset="0"/>
              </a:rPr>
              <a:t>εκθετη</a:t>
            </a:r>
            <a:r>
              <a:rPr lang="el-GR" sz="2000" dirty="0">
                <a:solidFill>
                  <a:srgbClr val="9ADD15"/>
                </a:solidFill>
                <a:latin typeface="Courier New" pitchFamily="49" charset="0"/>
                <a:cs typeface="Courier New" pitchFamily="49" charset="0"/>
              </a:rPr>
              <a:t> : '</a:t>
            </a:r>
            <a:r>
              <a:rPr lang="el-GR" sz="2000" dirty="0">
                <a:latin typeface="Courier New" pitchFamily="49" charset="0"/>
                <a:cs typeface="Courier New" pitchFamily="49" charset="0"/>
              </a:rPr>
              <a:t>))</a:t>
            </a:r>
          </a:p>
          <a:p>
            <a:pPr marL="69850" indent="0">
              <a:buNone/>
            </a:pPr>
            <a:r>
              <a:rPr lang="el-GR" sz="2000" dirty="0" err="1">
                <a:latin typeface="Courier New" pitchFamily="49" charset="0"/>
                <a:cs typeface="Courier New" pitchFamily="49" charset="0"/>
              </a:rPr>
              <a:t>num</a:t>
            </a:r>
            <a:r>
              <a:rPr lang="el-GR" sz="2000" dirty="0">
                <a:latin typeface="Courier New" pitchFamily="49" charset="0"/>
                <a:cs typeface="Courier New" pitchFamily="49" charset="0"/>
              </a:rPr>
              <a:t> = </a:t>
            </a:r>
            <a:r>
              <a:rPr lang="el-GR" sz="2000" dirty="0" err="1">
                <a:latin typeface="Courier New" pitchFamily="49" charset="0"/>
                <a:cs typeface="Courier New" pitchFamily="49" charset="0"/>
              </a:rPr>
              <a:t>int(input(</a:t>
            </a:r>
            <a:r>
              <a:rPr lang="el-GR" sz="2000" dirty="0" err="1">
                <a:solidFill>
                  <a:srgbClr val="9ADD15"/>
                </a:solidFill>
                <a:latin typeface="Courier New" pitchFamily="49" charset="0"/>
                <a:cs typeface="Courier New" pitchFamily="49" charset="0"/>
              </a:rPr>
              <a:t>'Δώσε</a:t>
            </a:r>
            <a:r>
              <a:rPr lang="el-GR" sz="2000" dirty="0">
                <a:solidFill>
                  <a:srgbClr val="9ADD15"/>
                </a:solidFill>
                <a:latin typeface="Courier New" pitchFamily="49" charset="0"/>
                <a:cs typeface="Courier New" pitchFamily="49" charset="0"/>
              </a:rPr>
              <a:t> την βάση : '</a:t>
            </a:r>
            <a:r>
              <a:rPr lang="el-GR" sz="2000" dirty="0">
                <a:latin typeface="Courier New" pitchFamily="49" charset="0"/>
                <a:cs typeface="Courier New" pitchFamily="49" charset="0"/>
              </a:rPr>
              <a:t>))</a:t>
            </a:r>
          </a:p>
          <a:p>
            <a:pPr marL="69850" indent="0">
              <a:buNone/>
            </a:pPr>
            <a:r>
              <a:rPr lang="en-US" sz="2000" dirty="0" err="1">
                <a:latin typeface="Courier New" pitchFamily="49" charset="0"/>
                <a:cs typeface="Courier New" pitchFamily="49" charset="0"/>
              </a:rPr>
              <a:t>powr</a:t>
            </a:r>
            <a:r>
              <a:rPr lang="en-US" sz="2000" dirty="0">
                <a:latin typeface="Courier New" pitchFamily="49" charset="0"/>
                <a:cs typeface="Courier New" pitchFamily="49" charset="0"/>
              </a:rPr>
              <a:t> = power (</a:t>
            </a:r>
            <a:r>
              <a:rPr lang="en-US" sz="2000" dirty="0" err="1">
                <a:latin typeface="Courier New" pitchFamily="49" charset="0"/>
                <a:cs typeface="Courier New" pitchFamily="49" charset="0"/>
              </a:rPr>
              <a:t>num</a:t>
            </a:r>
            <a:r>
              <a:rPr lang="en-US" sz="2000" dirty="0">
                <a:latin typeface="Courier New" pitchFamily="49" charset="0"/>
                <a:cs typeface="Courier New" pitchFamily="49" charset="0"/>
              </a:rPr>
              <a:t>, expo)</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print (</a:t>
            </a:r>
            <a:r>
              <a:rPr lang="en-US" sz="2000" dirty="0" err="1">
                <a:latin typeface="Courier New" pitchFamily="49" charset="0"/>
                <a:cs typeface="Courier New" pitchFamily="49" charset="0"/>
              </a:rPr>
              <a:t>num</a:t>
            </a:r>
            <a:r>
              <a:rPr lang="en-US" sz="2000" dirty="0">
                <a:latin typeface="Courier New" pitchFamily="49" charset="0"/>
                <a:cs typeface="Courier New" pitchFamily="49" charset="0"/>
              </a:rPr>
              <a:t>, </a:t>
            </a:r>
            <a:r>
              <a:rPr lang="en-US" sz="2000" dirty="0">
                <a:solidFill>
                  <a:srgbClr val="9ADD15"/>
                </a:solidFill>
                <a:latin typeface="Courier New" pitchFamily="49" charset="0"/>
                <a:cs typeface="Courier New" pitchFamily="49" charset="0"/>
              </a:rPr>
              <a:t>'^'</a:t>
            </a:r>
            <a:r>
              <a:rPr lang="en-US" sz="2000" dirty="0">
                <a:latin typeface="Courier New" pitchFamily="49" charset="0"/>
                <a:cs typeface="Courier New" pitchFamily="49" charset="0"/>
              </a:rPr>
              <a:t>, expo, </a:t>
            </a:r>
            <a:r>
              <a:rPr lang="en-US" sz="2000" dirty="0">
                <a:solidFill>
                  <a:srgbClr val="9ADD15"/>
                </a:solidFill>
                <a:latin typeface="Courier New" pitchFamily="49" charset="0"/>
                <a:cs typeface="Courier New" pitchFamily="49" charset="0"/>
              </a:rPr>
              <a:t>' = {0:5.2f}'</a:t>
            </a:r>
            <a:r>
              <a:rPr lang="en-US" sz="2000" dirty="0">
                <a:latin typeface="Courier New" pitchFamily="49" charset="0"/>
                <a:cs typeface="Courier New" pitchFamily="49" charset="0"/>
              </a:rPr>
              <a:t>.format(</a:t>
            </a:r>
            <a:r>
              <a:rPr lang="en-US" sz="2000" dirty="0" err="1">
                <a:latin typeface="Courier New" pitchFamily="49" charset="0"/>
                <a:cs typeface="Courier New" pitchFamily="49" charset="0"/>
              </a:rPr>
              <a:t>powr</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endParaRPr lang="el-GR" dirty="0"/>
          </a:p>
        </p:txBody>
      </p:sp>
      <p:sp>
        <p:nvSpPr>
          <p:cNvPr id="4" name="Ορθογώνιο 3"/>
          <p:cNvSpPr/>
          <p:nvPr/>
        </p:nvSpPr>
        <p:spPr>
          <a:xfrm>
            <a:off x="4860032" y="116632"/>
            <a:ext cx="2819426" cy="369332"/>
          </a:xfrm>
          <a:prstGeom prst="rect">
            <a:avLst/>
          </a:prstGeom>
        </p:spPr>
        <p:txBody>
          <a:bodyPr wrap="none">
            <a:spAutoFit/>
          </a:bodyPr>
          <a:lstStyle/>
          <a:p>
            <a:r>
              <a:rPr lang="el-GR" b="1" dirty="0" smtClean="0">
                <a:solidFill>
                  <a:srgbClr val="D0F488"/>
                </a:solidFill>
              </a:rPr>
              <a:t>Αναδρομική συνάρτηση</a:t>
            </a:r>
            <a:endParaRPr lang="el-GR" dirty="0">
              <a:solidFill>
                <a:srgbClr val="D0F488"/>
              </a:solidFill>
            </a:endParaRPr>
          </a:p>
        </p:txBody>
      </p:sp>
    </p:spTree>
    <p:extLst>
      <p:ext uri="{BB962C8B-B14F-4D97-AF65-F5344CB8AC3E}">
        <p14:creationId xmlns:p14="http://schemas.microsoft.com/office/powerpoint/2010/main" val="2255691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548680"/>
            <a:ext cx="7920880" cy="5760640"/>
          </a:xfrm>
        </p:spPr>
        <p:txBody>
          <a:bodyPr/>
          <a:lstStyle/>
          <a:p>
            <a:pPr marL="69850" indent="0">
              <a:buNone/>
            </a:pPr>
            <a:r>
              <a:rPr lang="el-GR" sz="2000" dirty="0"/>
              <a:t>Η Python έχει μια μεγάλη ποικιλία έτοιμων συναρτήσεων που μπορούν να χρησιμοποιηθούν από τον προγραμματιστή. Εκτός από τις βασικές πράξεις, η </a:t>
            </a:r>
            <a:r>
              <a:rPr lang="el-GR" sz="2000" dirty="0" err="1"/>
              <a:t>Python</a:t>
            </a:r>
            <a:r>
              <a:rPr lang="el-GR" sz="2000" dirty="0"/>
              <a:t> διαθέτει μια πληθώρα συναρτήσεων για πράξεις με διανύσματα, πίνακες, τριγωνομετρικούς υπολογισμούς, </a:t>
            </a:r>
            <a:r>
              <a:rPr lang="el-GR" sz="2000" dirty="0" err="1"/>
              <a:t>κ.λπ</a:t>
            </a:r>
            <a:r>
              <a:rPr lang="el-GR" sz="2000" dirty="0"/>
              <a:t>, και ακόμα διαθέτει συναρτήσεις όχι μόνο για μαθηματικές λειτουργίες αλλά για οτιδήποτε μπορεί να κάνει ένας υπολογιστής ( </a:t>
            </a:r>
            <a:r>
              <a:rPr lang="el-GR" sz="2000" dirty="0" err="1"/>
              <a:t>π.χ</a:t>
            </a:r>
            <a:r>
              <a:rPr lang="el-GR" sz="2000" dirty="0"/>
              <a:t> συναρτήσεις για αναπαραγωγή μουσικής και βίντεο για κρυπτογράφηση αρχείων, για απομακρυσμένη σύνδεση με υπολογιστές στο Διαδίκτυο κλπ) . </a:t>
            </a:r>
            <a:endParaRPr lang="el-GR" sz="2000" dirty="0" smtClean="0"/>
          </a:p>
          <a:p>
            <a:pPr marL="69850" indent="0">
              <a:buNone/>
            </a:pPr>
            <a:r>
              <a:rPr lang="el-GR" sz="2000" dirty="0" smtClean="0"/>
              <a:t>Οι </a:t>
            </a:r>
            <a:r>
              <a:rPr lang="el-GR" sz="2000" dirty="0"/>
              <a:t>συναρτήσεις, που ονομάζονται ενσωματωμένες συναρτήσεις, ομαδοποιούνται σε βιβλιοθήκες (</a:t>
            </a:r>
            <a:r>
              <a:rPr lang="el-GR" sz="2000" dirty="0" err="1"/>
              <a:t>modules</a:t>
            </a:r>
            <a:r>
              <a:rPr lang="el-GR" sz="2000" dirty="0"/>
              <a:t>) ομοειδών συναρτήσεων. Υπάρχουν πολλοί συγγραφείς που χρησιμοποιούν τον όρο </a:t>
            </a:r>
            <a:r>
              <a:rPr lang="el-GR" sz="2000" dirty="0" err="1"/>
              <a:t>Αρθρώματα</a:t>
            </a:r>
            <a:r>
              <a:rPr lang="el-GR" sz="2000" dirty="0"/>
              <a:t> για τις </a:t>
            </a:r>
            <a:r>
              <a:rPr lang="el-GR" sz="2000" dirty="0" smtClean="0"/>
              <a:t>βιβλιοθήκες. </a:t>
            </a:r>
            <a:r>
              <a:rPr lang="el-GR" sz="2000" dirty="0"/>
              <a:t>Κάποιες από αυτές μπορούν να χρησιμοποιηθούν άμεσα, χωρίς κάποια επιπλέον ενέργεια, όπως π.χ., η </a:t>
            </a:r>
            <a:r>
              <a:rPr lang="el-GR" sz="2000" dirty="0" err="1"/>
              <a:t>print</a:t>
            </a:r>
            <a:r>
              <a:rPr lang="el-GR" sz="2000" dirty="0"/>
              <a:t>, η </a:t>
            </a:r>
            <a:r>
              <a:rPr lang="el-GR" sz="2000" dirty="0" err="1"/>
              <a:t>input</a:t>
            </a:r>
            <a:r>
              <a:rPr lang="el-GR" sz="2000" dirty="0"/>
              <a:t>, η </a:t>
            </a:r>
            <a:r>
              <a:rPr lang="el-GR" sz="2000" dirty="0" err="1"/>
              <a:t>range</a:t>
            </a:r>
            <a:r>
              <a:rPr lang="el-GR" sz="2000" dirty="0"/>
              <a:t> κ.α. , οι συναρτήσεις αυτές ανήκουν στη λεγόμενη πρότυπη βιβλιοθήκη (</a:t>
            </a:r>
            <a:r>
              <a:rPr lang="el-GR" sz="2000" dirty="0" err="1"/>
              <a:t>standard</a:t>
            </a:r>
            <a:r>
              <a:rPr lang="el-GR" sz="2000" dirty="0"/>
              <a:t> </a:t>
            </a:r>
            <a:r>
              <a:rPr lang="el-GR" sz="2000" dirty="0" err="1"/>
              <a:t>library</a:t>
            </a:r>
            <a:r>
              <a:rPr lang="el-GR" sz="2000" dirty="0"/>
              <a:t>). </a:t>
            </a:r>
            <a:endParaRPr lang="el-GR" sz="2000" dirty="0"/>
          </a:p>
        </p:txBody>
      </p:sp>
      <p:sp>
        <p:nvSpPr>
          <p:cNvPr id="4" name="Ορθογώνιο 3"/>
          <p:cNvSpPr/>
          <p:nvPr/>
        </p:nvSpPr>
        <p:spPr>
          <a:xfrm>
            <a:off x="4572000" y="1071"/>
            <a:ext cx="3530134" cy="369332"/>
          </a:xfrm>
          <a:prstGeom prst="rect">
            <a:avLst/>
          </a:prstGeom>
        </p:spPr>
        <p:txBody>
          <a:bodyPr wrap="none">
            <a:spAutoFit/>
          </a:bodyPr>
          <a:lstStyle/>
          <a:p>
            <a:pPr marL="69850" indent="0">
              <a:buNone/>
            </a:pPr>
            <a:r>
              <a:rPr lang="el-GR" b="1" dirty="0">
                <a:solidFill>
                  <a:srgbClr val="D0F488"/>
                </a:solidFill>
              </a:rPr>
              <a:t>Ενσωματωμένες συναρτήσεις</a:t>
            </a:r>
            <a:endParaRPr lang="el-GR" dirty="0">
              <a:solidFill>
                <a:srgbClr val="D0F488"/>
              </a:solidFill>
            </a:endParaRPr>
          </a:p>
        </p:txBody>
      </p:sp>
    </p:spTree>
    <p:extLst>
      <p:ext uri="{BB962C8B-B14F-4D97-AF65-F5344CB8AC3E}">
        <p14:creationId xmlns:p14="http://schemas.microsoft.com/office/powerpoint/2010/main" val="15168847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 name="Ορθογώνιο 3"/>
          <p:cNvSpPr/>
          <p:nvPr/>
        </p:nvSpPr>
        <p:spPr>
          <a:xfrm>
            <a:off x="4860032" y="116632"/>
            <a:ext cx="2702984" cy="369332"/>
          </a:xfrm>
          <a:prstGeom prst="rect">
            <a:avLst/>
          </a:prstGeom>
        </p:spPr>
        <p:txBody>
          <a:bodyPr wrap="none">
            <a:spAutoFit/>
          </a:bodyPr>
          <a:lstStyle/>
          <a:p>
            <a:r>
              <a:rPr lang="el-GR" b="1" dirty="0">
                <a:solidFill>
                  <a:srgbClr val="D0F488"/>
                </a:solidFill>
              </a:rPr>
              <a:t>Η πρότυπη βιβλιοθήκη</a:t>
            </a:r>
            <a:endParaRPr lang="el-GR" dirty="0">
              <a:solidFill>
                <a:srgbClr val="D0F488"/>
              </a:solidFill>
            </a:endParaRPr>
          </a:p>
        </p:txBody>
      </p:sp>
      <p:graphicFrame>
        <p:nvGraphicFramePr>
          <p:cNvPr id="5" name="Πίνακας 4"/>
          <p:cNvGraphicFramePr>
            <a:graphicFrameLocks noGrp="1"/>
          </p:cNvGraphicFramePr>
          <p:nvPr>
            <p:extLst>
              <p:ext uri="{D42A27DB-BD31-4B8C-83A1-F6EECF244321}">
                <p14:modId xmlns:p14="http://schemas.microsoft.com/office/powerpoint/2010/main" val="549038055"/>
              </p:ext>
            </p:extLst>
          </p:nvPr>
        </p:nvGraphicFramePr>
        <p:xfrm>
          <a:off x="539552" y="485964"/>
          <a:ext cx="7992891" cy="5791200"/>
        </p:xfrm>
        <a:graphic>
          <a:graphicData uri="http://schemas.openxmlformats.org/drawingml/2006/table">
            <a:tbl>
              <a:tblPr firstRow="1" firstCol="1" bandRow="1">
                <a:tableStyleId>{5C22544A-7EE6-4342-B048-85BDC9FD1C3A}</a:tableStyleId>
              </a:tblPr>
              <a:tblGrid>
                <a:gridCol w="2160240"/>
                <a:gridCol w="5832651"/>
              </a:tblGrid>
              <a:tr h="99764">
                <a:tc>
                  <a:txBody>
                    <a:bodyPr/>
                    <a:lstStyle/>
                    <a:p>
                      <a:pPr marR="3175" algn="just">
                        <a:spcAft>
                          <a:spcPts val="600"/>
                        </a:spcAft>
                      </a:pPr>
                      <a:r>
                        <a:rPr lang="el-GR" sz="2000" dirty="0">
                          <a:effectLst/>
                        </a:rPr>
                        <a:t>Συνάρτηση</a:t>
                      </a:r>
                      <a:endParaRPr lang="el-GR" sz="2000" dirty="0">
                        <a:effectLst/>
                        <a:latin typeface="Times New Roman"/>
                        <a:ea typeface="Times New Roman"/>
                      </a:endParaRPr>
                    </a:p>
                  </a:txBody>
                  <a:tcPr marL="40813" marR="40813" marT="0" marB="0"/>
                </a:tc>
                <a:tc>
                  <a:txBody>
                    <a:bodyPr/>
                    <a:lstStyle/>
                    <a:p>
                      <a:pPr marR="3175" algn="just">
                        <a:spcAft>
                          <a:spcPts val="600"/>
                        </a:spcAft>
                      </a:pPr>
                      <a:r>
                        <a:rPr lang="el-GR" sz="2000" dirty="0">
                          <a:effectLst/>
                        </a:rPr>
                        <a:t>Αποτέλεσμα</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abs(x)</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την απόλυτη τιμή του </a:t>
                      </a:r>
                      <a:r>
                        <a:rPr lang="en-US" sz="2000" dirty="0" smtClean="0">
                          <a:effectLst/>
                        </a:rPr>
                        <a:t>x</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ascii</a:t>
                      </a:r>
                      <a:r>
                        <a:rPr lang="en-US" sz="2000" b="0" kern="1200" dirty="0">
                          <a:solidFill>
                            <a:schemeClr val="tx1"/>
                          </a:solidFill>
                          <a:latin typeface="Courier New" pitchFamily="49" charset="0"/>
                          <a:ea typeface="+mn-ea"/>
                          <a:cs typeface="Courier New" pitchFamily="49" charset="0"/>
                        </a:rPr>
                        <a:t>(object)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μια εκτυπώσιμη συμβολοσειρά του αντικειμένου </a:t>
                      </a:r>
                      <a:r>
                        <a:rPr lang="en-US" sz="2000" dirty="0">
                          <a:effectLst/>
                        </a:rPr>
                        <a:t>object</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chr</a:t>
                      </a:r>
                      <a:r>
                        <a:rPr lang="en-US" sz="2000" b="0" kern="1200" dirty="0">
                          <a:solidFill>
                            <a:schemeClr val="tx1"/>
                          </a:solidFill>
                          <a:latin typeface="Courier New" pitchFamily="49" charset="0"/>
                          <a:ea typeface="+mn-ea"/>
                          <a:cs typeface="Courier New" pitchFamily="49" charset="0"/>
                        </a:rPr>
                        <a:t>(i)</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ένα χαρακτήρα που αντιστοιχεί κωδικό (</a:t>
                      </a:r>
                      <a:r>
                        <a:rPr lang="el-GR" sz="2000" dirty="0" smtClean="0">
                          <a:effectLst/>
                        </a:rPr>
                        <a:t>ακέραιο </a:t>
                      </a:r>
                      <a:r>
                        <a:rPr lang="el-GR" sz="2000" dirty="0">
                          <a:effectLst/>
                        </a:rPr>
                        <a:t>αριθμό) </a:t>
                      </a:r>
                      <a:r>
                        <a:rPr lang="en-US" sz="2000" dirty="0">
                          <a:effectLst/>
                        </a:rPr>
                        <a:t>i</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dict</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Δημιουργεί έναν </a:t>
                      </a:r>
                      <a:r>
                        <a:rPr lang="el-GR" sz="2000" dirty="0" smtClean="0">
                          <a:effectLst/>
                        </a:rPr>
                        <a:t>καινούργιο </a:t>
                      </a:r>
                      <a:r>
                        <a:rPr lang="el-GR" sz="2000" dirty="0">
                          <a:effectLst/>
                        </a:rPr>
                        <a:t>κατάλογο (</a:t>
                      </a:r>
                      <a:r>
                        <a:rPr lang="en-US" sz="2000" dirty="0">
                          <a:effectLst/>
                        </a:rPr>
                        <a:t>directory</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dir</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τα περιεχόμενα ενός </a:t>
                      </a:r>
                      <a:r>
                        <a:rPr lang="el-GR" sz="2000" dirty="0" smtClean="0">
                          <a:effectLst/>
                        </a:rPr>
                        <a:t>φακέλου</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divmod</a:t>
                      </a:r>
                      <a:r>
                        <a:rPr lang="en-US" sz="2000" b="0" kern="1200" dirty="0">
                          <a:solidFill>
                            <a:schemeClr val="tx1"/>
                          </a:solidFill>
                          <a:latin typeface="Courier New" pitchFamily="49" charset="0"/>
                          <a:ea typeface="+mn-ea"/>
                          <a:cs typeface="Courier New" pitchFamily="49" charset="0"/>
                        </a:rPr>
                        <a:t>(a, b)</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το πηλίκο και το υπόλοιπο της ακέραιας διαίρεσης δύο αριθμών </a:t>
                      </a:r>
                      <a:r>
                        <a:rPr lang="en-US" sz="2000" dirty="0">
                          <a:effectLst/>
                        </a:rPr>
                        <a:t>a</a:t>
                      </a:r>
                      <a:r>
                        <a:rPr lang="el-GR" sz="2000" dirty="0">
                          <a:effectLst/>
                        </a:rPr>
                        <a:t>, </a:t>
                      </a:r>
                      <a:r>
                        <a:rPr lang="en-US" sz="2000" dirty="0">
                          <a:effectLst/>
                        </a:rPr>
                        <a:t>b</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float(x)</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Μετατρέπει σε πραγματικό αριθμό τον </a:t>
                      </a:r>
                      <a:r>
                        <a:rPr lang="el-GR" sz="2000" dirty="0" smtClean="0">
                          <a:effectLst/>
                        </a:rPr>
                        <a:t>ακέραιο </a:t>
                      </a:r>
                      <a:r>
                        <a:rPr lang="el-GR" sz="2000" dirty="0">
                          <a:effectLst/>
                        </a:rPr>
                        <a:t>αριθμό </a:t>
                      </a:r>
                      <a:r>
                        <a:rPr lang="en-US" sz="2000" dirty="0">
                          <a:effectLst/>
                        </a:rPr>
                        <a:t>x </a:t>
                      </a:r>
                      <a:r>
                        <a:rPr lang="el-GR" sz="2000" dirty="0">
                          <a:effectLst/>
                        </a:rPr>
                        <a:t>ή την συμβολοσειρά </a:t>
                      </a:r>
                      <a:r>
                        <a:rPr lang="en-US" sz="2000" dirty="0">
                          <a:effectLst/>
                        </a:rPr>
                        <a:t>x</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format(value)</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Μετατρέπει την τιμή </a:t>
                      </a:r>
                      <a:r>
                        <a:rPr lang="en-US" sz="2000" dirty="0">
                          <a:effectLst/>
                        </a:rPr>
                        <a:t>value </a:t>
                      </a:r>
                      <a:r>
                        <a:rPr lang="el-GR" sz="2000" dirty="0">
                          <a:effectLst/>
                        </a:rPr>
                        <a:t>σε συγκεκριμένο πρότυπο.</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input()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Διαβάζει μία γραμμή εισόδου και την μετατρέπει σε συμβολοσειρά.</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int</a:t>
                      </a:r>
                      <a:r>
                        <a:rPr lang="el-GR" sz="2000" b="0" kern="1200" dirty="0">
                          <a:solidFill>
                            <a:schemeClr val="tx1"/>
                          </a:solidFill>
                          <a:latin typeface="Courier New" pitchFamily="49" charset="0"/>
                          <a:ea typeface="+mn-ea"/>
                          <a:cs typeface="Courier New" pitchFamily="49" charset="0"/>
                        </a:rPr>
                        <a:t>(</a:t>
                      </a:r>
                      <a:r>
                        <a:rPr lang="en-US" sz="2000" b="0" kern="1200" dirty="0" err="1">
                          <a:solidFill>
                            <a:schemeClr val="tx1"/>
                          </a:solidFill>
                          <a:latin typeface="Courier New" pitchFamily="49" charset="0"/>
                          <a:ea typeface="+mn-ea"/>
                          <a:cs typeface="Courier New" pitchFamily="49" charset="0"/>
                        </a:rPr>
                        <a:t>str</a:t>
                      </a:r>
                      <a:r>
                        <a:rPr lang="el-GR" sz="2000" b="0" kern="1200" dirty="0">
                          <a:solidFill>
                            <a:schemeClr val="tx1"/>
                          </a:solidFill>
                          <a:latin typeface="Courier New" pitchFamily="49" charset="0"/>
                          <a:ea typeface="+mn-ea"/>
                          <a:cs typeface="Courier New" pitchFamily="49" charset="0"/>
                        </a:rPr>
                        <a:t>)</a:t>
                      </a:r>
                    </a:p>
                  </a:txBody>
                  <a:tcPr marL="40813" marR="40813" marT="0" marB="0" anchor="ctr"/>
                </a:tc>
                <a:tc>
                  <a:txBody>
                    <a:bodyPr/>
                    <a:lstStyle/>
                    <a:p>
                      <a:pPr marR="3175" algn="just">
                        <a:spcAft>
                          <a:spcPts val="600"/>
                        </a:spcAft>
                      </a:pPr>
                      <a:r>
                        <a:rPr lang="el-GR" sz="2000" dirty="0">
                          <a:effectLst/>
                        </a:rPr>
                        <a:t>Μετατρέπει την συμβολοσειρά </a:t>
                      </a:r>
                      <a:r>
                        <a:rPr lang="en-US" sz="2000" dirty="0" err="1">
                          <a:effectLst/>
                        </a:rPr>
                        <a:t>str</a:t>
                      </a:r>
                      <a:r>
                        <a:rPr lang="en-US" sz="2000" dirty="0">
                          <a:effectLst/>
                        </a:rPr>
                        <a:t> </a:t>
                      </a:r>
                      <a:r>
                        <a:rPr lang="el-GR" sz="2000" dirty="0">
                          <a:effectLst/>
                        </a:rPr>
                        <a:t>σε ακέραιο αριθμό.</a:t>
                      </a:r>
                      <a:endParaRPr lang="el-GR" sz="2000" dirty="0">
                        <a:effectLst/>
                        <a:latin typeface="Times New Roman"/>
                        <a:ea typeface="Times New Roman"/>
                      </a:endParaRPr>
                    </a:p>
                  </a:txBody>
                  <a:tcPr marL="40813" marR="40813" marT="0" marB="0"/>
                </a:tc>
              </a:tr>
            </a:tbl>
          </a:graphicData>
        </a:graphic>
      </p:graphicFrame>
    </p:spTree>
    <p:extLst>
      <p:ext uri="{BB962C8B-B14F-4D97-AF65-F5344CB8AC3E}">
        <p14:creationId xmlns:p14="http://schemas.microsoft.com/office/powerpoint/2010/main" val="2381555408"/>
      </p:ext>
    </p:extLst>
  </p:cSld>
  <p:clrMapOvr>
    <a:overrideClrMapping bg1="lt1" tx1="dk1" bg2="lt2" tx2="dk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4860032" y="116632"/>
            <a:ext cx="2702984" cy="369332"/>
          </a:xfrm>
          <a:prstGeom prst="rect">
            <a:avLst/>
          </a:prstGeom>
        </p:spPr>
        <p:txBody>
          <a:bodyPr wrap="none">
            <a:spAutoFit/>
          </a:bodyPr>
          <a:lstStyle/>
          <a:p>
            <a:r>
              <a:rPr lang="el-GR" b="1" dirty="0">
                <a:solidFill>
                  <a:srgbClr val="D0F488"/>
                </a:solidFill>
              </a:rPr>
              <a:t>Η πρότυπη βιβλιοθήκη</a:t>
            </a:r>
            <a:endParaRPr lang="el-GR" dirty="0">
              <a:solidFill>
                <a:srgbClr val="D0F488"/>
              </a:solidFill>
            </a:endParaRPr>
          </a:p>
        </p:txBody>
      </p:sp>
      <p:graphicFrame>
        <p:nvGraphicFramePr>
          <p:cNvPr id="5" name="Πίνακας 4"/>
          <p:cNvGraphicFramePr>
            <a:graphicFrameLocks noGrp="1"/>
          </p:cNvGraphicFramePr>
          <p:nvPr>
            <p:extLst>
              <p:ext uri="{D42A27DB-BD31-4B8C-83A1-F6EECF244321}">
                <p14:modId xmlns:p14="http://schemas.microsoft.com/office/powerpoint/2010/main" val="2452727071"/>
              </p:ext>
            </p:extLst>
          </p:nvPr>
        </p:nvGraphicFramePr>
        <p:xfrm>
          <a:off x="539552" y="764704"/>
          <a:ext cx="8064898" cy="5181600"/>
        </p:xfrm>
        <a:graphic>
          <a:graphicData uri="http://schemas.openxmlformats.org/drawingml/2006/table">
            <a:tbl>
              <a:tblPr firstRow="1" firstCol="1" bandRow="1">
                <a:tableStyleId>{5C22544A-7EE6-4342-B048-85BDC9FD1C3A}</a:tableStyleId>
              </a:tblPr>
              <a:tblGrid>
                <a:gridCol w="2232248"/>
                <a:gridCol w="5832650"/>
              </a:tblGrid>
              <a:tr h="99764">
                <a:tc>
                  <a:txBody>
                    <a:bodyPr/>
                    <a:lstStyle/>
                    <a:p>
                      <a:pPr marR="3175" algn="just">
                        <a:spcAft>
                          <a:spcPts val="600"/>
                        </a:spcAft>
                      </a:pPr>
                      <a:r>
                        <a:rPr lang="el-GR" sz="2000" dirty="0">
                          <a:effectLst/>
                        </a:rPr>
                        <a:t>Συνάρτηση</a:t>
                      </a:r>
                      <a:endParaRPr lang="el-GR" sz="2000" dirty="0">
                        <a:effectLst/>
                        <a:latin typeface="Times New Roman"/>
                        <a:ea typeface="Times New Roman"/>
                      </a:endParaRPr>
                    </a:p>
                  </a:txBody>
                  <a:tcPr marL="40813" marR="40813" marT="0" marB="0"/>
                </a:tc>
                <a:tc>
                  <a:txBody>
                    <a:bodyPr/>
                    <a:lstStyle/>
                    <a:p>
                      <a:pPr marR="3175" algn="just">
                        <a:spcAft>
                          <a:spcPts val="600"/>
                        </a:spcAft>
                      </a:pPr>
                      <a:r>
                        <a:rPr lang="el-GR" sz="2000">
                          <a:effectLst/>
                        </a:rPr>
                        <a:t>Αποτέλεσμα</a:t>
                      </a:r>
                      <a:endParaRPr lang="el-GR" sz="200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input()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Διαβάζει μία γραμμή εισόδου και την μετατρέπει σε συμβολοσειρά.</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int</a:t>
                      </a:r>
                      <a:r>
                        <a:rPr lang="el-GR" sz="2000" b="0" kern="1200" dirty="0">
                          <a:solidFill>
                            <a:schemeClr val="tx1"/>
                          </a:solidFill>
                          <a:latin typeface="Courier New" pitchFamily="49" charset="0"/>
                          <a:ea typeface="+mn-ea"/>
                          <a:cs typeface="Courier New" pitchFamily="49" charset="0"/>
                        </a:rPr>
                        <a:t>(</a:t>
                      </a:r>
                      <a:r>
                        <a:rPr lang="en-US" sz="2000" b="0" kern="1200" dirty="0" err="1">
                          <a:solidFill>
                            <a:schemeClr val="tx1"/>
                          </a:solidFill>
                          <a:latin typeface="Courier New" pitchFamily="49" charset="0"/>
                          <a:ea typeface="+mn-ea"/>
                          <a:cs typeface="Courier New" pitchFamily="49" charset="0"/>
                        </a:rPr>
                        <a:t>str</a:t>
                      </a:r>
                      <a:r>
                        <a:rPr lang="el-GR" sz="2000" b="0" kern="1200" dirty="0">
                          <a:solidFill>
                            <a:schemeClr val="tx1"/>
                          </a:solidFill>
                          <a:latin typeface="Courier New" pitchFamily="49" charset="0"/>
                          <a:ea typeface="+mn-ea"/>
                          <a:cs typeface="Courier New" pitchFamily="49" charset="0"/>
                        </a:rPr>
                        <a:t>)</a:t>
                      </a:r>
                    </a:p>
                  </a:txBody>
                  <a:tcPr marL="40813" marR="40813" marT="0" marB="0" anchor="ctr"/>
                </a:tc>
                <a:tc>
                  <a:txBody>
                    <a:bodyPr/>
                    <a:lstStyle/>
                    <a:p>
                      <a:pPr marR="3175" algn="just">
                        <a:spcAft>
                          <a:spcPts val="600"/>
                        </a:spcAft>
                      </a:pPr>
                      <a:r>
                        <a:rPr lang="el-GR" sz="2000" dirty="0">
                          <a:effectLst/>
                        </a:rPr>
                        <a:t>Μετατρέπει την συμβολοσειρά </a:t>
                      </a:r>
                      <a:r>
                        <a:rPr lang="en-US" sz="2000" dirty="0" err="1">
                          <a:effectLst/>
                        </a:rPr>
                        <a:t>str</a:t>
                      </a:r>
                      <a:r>
                        <a:rPr lang="en-US" sz="2000" dirty="0">
                          <a:effectLst/>
                        </a:rPr>
                        <a:t> </a:t>
                      </a:r>
                      <a:r>
                        <a:rPr lang="el-GR" sz="2000" dirty="0">
                          <a:effectLst/>
                        </a:rPr>
                        <a:t>σε </a:t>
                      </a:r>
                      <a:r>
                        <a:rPr lang="el-GR" sz="2000" dirty="0" smtClean="0">
                          <a:effectLst/>
                        </a:rPr>
                        <a:t>ακέραιο.</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len</a:t>
                      </a:r>
                      <a:r>
                        <a:rPr lang="en-US" sz="2000" b="0" kern="1200" dirty="0">
                          <a:solidFill>
                            <a:schemeClr val="tx1"/>
                          </a:solidFill>
                          <a:latin typeface="Courier New" pitchFamily="49" charset="0"/>
                          <a:ea typeface="+mn-ea"/>
                          <a:cs typeface="Courier New" pitchFamily="49" charset="0"/>
                        </a:rPr>
                        <a:t>(s)</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το </a:t>
                      </a:r>
                      <a:r>
                        <a:rPr lang="el-GR" sz="2000" dirty="0" smtClean="0">
                          <a:effectLst/>
                        </a:rPr>
                        <a:t>πλήθος στοιχείων </a:t>
                      </a:r>
                      <a:r>
                        <a:rPr lang="el-GR" sz="2000" dirty="0">
                          <a:effectLst/>
                        </a:rPr>
                        <a:t>του </a:t>
                      </a:r>
                      <a:r>
                        <a:rPr lang="en-US" sz="2000" dirty="0" smtClean="0">
                          <a:effectLst/>
                        </a:rPr>
                        <a:t>s</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max(</a:t>
                      </a:r>
                      <a:r>
                        <a:rPr lang="en-US" sz="2000" b="0" kern="1200" dirty="0" err="1">
                          <a:solidFill>
                            <a:schemeClr val="tx1"/>
                          </a:solidFill>
                          <a:latin typeface="Courier New" pitchFamily="49" charset="0"/>
                          <a:ea typeface="+mn-ea"/>
                          <a:cs typeface="Courier New" pitchFamily="49" charset="0"/>
                        </a:rPr>
                        <a:t>iter</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την μέγιστη τιμή της </a:t>
                      </a:r>
                      <a:r>
                        <a:rPr lang="en-US" sz="2000" dirty="0" err="1" smtClean="0">
                          <a:effectLst/>
                        </a:rPr>
                        <a:t>iter</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min(</a:t>
                      </a:r>
                      <a:r>
                        <a:rPr lang="en-US" sz="2000" b="0" kern="1200" dirty="0" err="1">
                          <a:solidFill>
                            <a:schemeClr val="tx1"/>
                          </a:solidFill>
                          <a:latin typeface="Courier New" pitchFamily="49" charset="0"/>
                          <a:ea typeface="+mn-ea"/>
                          <a:cs typeface="Courier New" pitchFamily="49" charset="0"/>
                        </a:rPr>
                        <a:t>iter</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την ελάχιστη τιμή της </a:t>
                      </a:r>
                      <a:r>
                        <a:rPr lang="en-US" sz="2000" dirty="0" err="1" smtClean="0">
                          <a:effectLst/>
                        </a:rPr>
                        <a:t>iter</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next(</a:t>
                      </a:r>
                      <a:r>
                        <a:rPr lang="en-US" sz="2000" b="0" kern="1200" dirty="0" err="1">
                          <a:solidFill>
                            <a:schemeClr val="tx1"/>
                          </a:solidFill>
                          <a:latin typeface="Courier New" pitchFamily="49" charset="0"/>
                          <a:ea typeface="+mn-ea"/>
                          <a:cs typeface="Courier New" pitchFamily="49" charset="0"/>
                        </a:rPr>
                        <a:t>iter</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Ανακτά το επόμενο μέλος της ακολουθίας </a:t>
                      </a:r>
                      <a:r>
                        <a:rPr lang="en-US" sz="2000" dirty="0" err="1">
                          <a:effectLst/>
                        </a:rPr>
                        <a:t>iter</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pow</a:t>
                      </a:r>
                      <a:r>
                        <a:rPr lang="en-US" sz="2000" b="0" kern="1200" dirty="0">
                          <a:solidFill>
                            <a:schemeClr val="tx1"/>
                          </a:solidFill>
                          <a:latin typeface="Courier New" pitchFamily="49" charset="0"/>
                          <a:ea typeface="+mn-ea"/>
                          <a:cs typeface="Courier New" pitchFamily="49" charset="0"/>
                        </a:rPr>
                        <a:t>(b, e)</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τη τιμή </a:t>
                      </a:r>
                      <a:r>
                        <a:rPr lang="en-US" sz="2000" dirty="0">
                          <a:effectLst/>
                        </a:rPr>
                        <a:t>b</a:t>
                      </a:r>
                      <a:r>
                        <a:rPr lang="en-US" sz="2000" baseline="30000" dirty="0">
                          <a:effectLst/>
                        </a:rPr>
                        <a:t>e</a:t>
                      </a:r>
                      <a:r>
                        <a:rPr lang="en-US"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print()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Εμφανίζει το περιεχόμενο μιας συμβολοσειράς ή την τιμή μιας μεταβλητής.</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range(a, b)</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μια ακολουθία </a:t>
                      </a:r>
                      <a:r>
                        <a:rPr lang="el-GR" sz="2000" dirty="0" smtClean="0">
                          <a:effectLst/>
                        </a:rPr>
                        <a:t>από </a:t>
                      </a:r>
                      <a:r>
                        <a:rPr lang="en-US" sz="2000" dirty="0" smtClean="0">
                          <a:effectLst/>
                        </a:rPr>
                        <a:t>a</a:t>
                      </a:r>
                      <a:r>
                        <a:rPr lang="el-GR" sz="2000" dirty="0" smtClean="0">
                          <a:effectLst/>
                        </a:rPr>
                        <a:t> </a:t>
                      </a:r>
                      <a:r>
                        <a:rPr lang="el-GR" sz="2000" dirty="0">
                          <a:effectLst/>
                        </a:rPr>
                        <a:t>μέχρι </a:t>
                      </a:r>
                      <a:r>
                        <a:rPr lang="en-US" sz="2000" dirty="0">
                          <a:effectLst/>
                        </a:rPr>
                        <a:t>b</a:t>
                      </a:r>
                      <a:r>
                        <a:rPr lang="el-GR" sz="2000" dirty="0">
                          <a:effectLst/>
                        </a:rPr>
                        <a:t>-1.</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round(a)</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Στρογγυλοποιεί τον αριθμό </a:t>
                      </a:r>
                      <a:r>
                        <a:rPr lang="en-US" sz="2000" dirty="0">
                          <a:effectLst/>
                        </a:rPr>
                        <a:t>a</a:t>
                      </a:r>
                      <a:r>
                        <a:rPr lang="el-GR" sz="2000" dirty="0">
                          <a:effectLst/>
                        </a:rPr>
                        <a:t>.</a:t>
                      </a:r>
                      <a:endParaRPr lang="el-GR" sz="2000" dirty="0">
                        <a:effectLst/>
                        <a:latin typeface="Times New Roman"/>
                        <a:ea typeface="Times New Roman"/>
                      </a:endParaRPr>
                    </a:p>
                  </a:txBody>
                  <a:tcPr marL="40813" marR="40813" marT="0" marB="0"/>
                </a:tc>
              </a:tr>
              <a:tr h="199528">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err="1">
                          <a:solidFill>
                            <a:schemeClr val="tx1"/>
                          </a:solidFill>
                          <a:latin typeface="Courier New" pitchFamily="49" charset="0"/>
                          <a:ea typeface="+mn-ea"/>
                          <a:cs typeface="Courier New" pitchFamily="49" charset="0"/>
                        </a:rPr>
                        <a:t>str</a:t>
                      </a:r>
                      <a:r>
                        <a:rPr lang="en-US" sz="2000" b="0" kern="1200" dirty="0">
                          <a:solidFill>
                            <a:schemeClr val="tx1"/>
                          </a:solidFill>
                          <a:latin typeface="Courier New" pitchFamily="49" charset="0"/>
                          <a:ea typeface="+mn-ea"/>
                          <a:cs typeface="Courier New" pitchFamily="49" charset="0"/>
                        </a:rPr>
                        <a:t>(object)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μια συμβολοσειρά που είναι μία μορφή του </a:t>
                      </a:r>
                      <a:r>
                        <a:rPr lang="en-US" sz="2000" dirty="0">
                          <a:effectLst/>
                        </a:rPr>
                        <a:t>object</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sum(</a:t>
                      </a:r>
                      <a:r>
                        <a:rPr lang="en-US" sz="2000" b="0" kern="1200" dirty="0" err="1">
                          <a:solidFill>
                            <a:schemeClr val="tx1"/>
                          </a:solidFill>
                          <a:latin typeface="Courier New" pitchFamily="49" charset="0"/>
                          <a:ea typeface="+mn-ea"/>
                          <a:cs typeface="Courier New" pitchFamily="49" charset="0"/>
                        </a:rPr>
                        <a:t>iterable</a:t>
                      </a:r>
                      <a:r>
                        <a:rPr lang="en-US" sz="2000" b="0" kern="1200" dirty="0">
                          <a:solidFill>
                            <a:schemeClr val="tx1"/>
                          </a:solidFill>
                          <a:latin typeface="Courier New" pitchFamily="49" charset="0"/>
                          <a:ea typeface="+mn-ea"/>
                          <a:cs typeface="Courier New" pitchFamily="49" charset="0"/>
                        </a:rPr>
                        <a: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το άθροισμα της </a:t>
                      </a:r>
                      <a:r>
                        <a:rPr lang="en-US" sz="2000" dirty="0" err="1" smtClean="0">
                          <a:effectLst/>
                        </a:rPr>
                        <a:t>iterable</a:t>
                      </a:r>
                      <a:r>
                        <a:rPr lang="el-GR" sz="2000" dirty="0">
                          <a:effectLst/>
                        </a:rPr>
                        <a:t>.</a:t>
                      </a:r>
                      <a:endParaRPr lang="el-GR" sz="2000" dirty="0">
                        <a:effectLst/>
                        <a:latin typeface="Times New Roman"/>
                        <a:ea typeface="Times New Roman"/>
                      </a:endParaRPr>
                    </a:p>
                  </a:txBody>
                  <a:tcPr marL="40813" marR="40813" marT="0" marB="0"/>
                </a:tc>
              </a:tr>
              <a:tr h="128484">
                <a:tc>
                  <a:txBody>
                    <a:bodyPr/>
                    <a:lstStyle/>
                    <a:p>
                      <a:pPr marL="69850" indent="0" algn="l" rtl="0" fontAlgn="base">
                        <a:lnSpc>
                          <a:spcPts val="1680"/>
                        </a:lnSpc>
                        <a:spcBef>
                          <a:spcPct val="0"/>
                        </a:spcBef>
                        <a:spcAft>
                          <a:spcPct val="0"/>
                        </a:spcAft>
                        <a:buClr>
                          <a:schemeClr val="accent1"/>
                        </a:buClr>
                        <a:buSzPct val="76000"/>
                        <a:buFont typeface="Wingdings 2" pitchFamily="18" charset="2"/>
                        <a:buNone/>
                      </a:pPr>
                      <a:r>
                        <a:rPr lang="en-US" sz="2000" b="0" kern="1200" dirty="0">
                          <a:solidFill>
                            <a:schemeClr val="tx1"/>
                          </a:solidFill>
                          <a:latin typeface="Courier New" pitchFamily="49" charset="0"/>
                          <a:ea typeface="+mn-ea"/>
                          <a:cs typeface="Courier New" pitchFamily="49" charset="0"/>
                        </a:rPr>
                        <a:t>type(object)</a:t>
                      </a:r>
                      <a:endParaRPr lang="el-GR" sz="2000" b="0" kern="1200" dirty="0">
                        <a:solidFill>
                          <a:schemeClr val="tx1"/>
                        </a:solidFill>
                        <a:latin typeface="Courier New" pitchFamily="49" charset="0"/>
                        <a:ea typeface="+mn-ea"/>
                        <a:cs typeface="Courier New" pitchFamily="49" charset="0"/>
                      </a:endParaRPr>
                    </a:p>
                  </a:txBody>
                  <a:tcPr marL="40813" marR="40813" marT="0" marB="0" anchor="ctr"/>
                </a:tc>
                <a:tc>
                  <a:txBody>
                    <a:bodyPr/>
                    <a:lstStyle/>
                    <a:p>
                      <a:pPr marR="3175" algn="just">
                        <a:spcAft>
                          <a:spcPts val="600"/>
                        </a:spcAft>
                      </a:pPr>
                      <a:r>
                        <a:rPr lang="el-GR" sz="2000" dirty="0">
                          <a:effectLst/>
                        </a:rPr>
                        <a:t>Επιστρέφει τον τύπο του αντικειμένου </a:t>
                      </a:r>
                      <a:r>
                        <a:rPr lang="en-US" sz="2000" dirty="0">
                          <a:effectLst/>
                        </a:rPr>
                        <a:t>object</a:t>
                      </a:r>
                      <a:r>
                        <a:rPr lang="el-GR" sz="2000" dirty="0">
                          <a:effectLst/>
                        </a:rPr>
                        <a:t>.</a:t>
                      </a:r>
                      <a:endParaRPr lang="el-GR" sz="2000" dirty="0">
                        <a:effectLst/>
                        <a:latin typeface="Times New Roman"/>
                        <a:ea typeface="Times New Roman"/>
                      </a:endParaRPr>
                    </a:p>
                  </a:txBody>
                  <a:tcPr marL="40813" marR="40813" marT="0" marB="0"/>
                </a:tc>
              </a:tr>
            </a:tbl>
          </a:graphicData>
        </a:graphic>
      </p:graphicFrame>
    </p:spTree>
    <p:extLst>
      <p:ext uri="{BB962C8B-B14F-4D97-AF65-F5344CB8AC3E}">
        <p14:creationId xmlns:p14="http://schemas.microsoft.com/office/powerpoint/2010/main" val="31617753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764704"/>
            <a:ext cx="7920880" cy="6984776"/>
          </a:xfrm>
        </p:spPr>
        <p:txBody>
          <a:bodyPr/>
          <a:lstStyle/>
          <a:p>
            <a:pPr marL="69850" indent="0">
              <a:buNone/>
            </a:pPr>
            <a:r>
              <a:rPr lang="el-GR" sz="2000" dirty="0"/>
              <a:t>Για να χρησιμοποιήσουμε μία βιβλιοθήκη σε ένα πρόγραμμα, θα πρέπει να την εισαγάγουμε με χρήση της εντολής </a:t>
            </a:r>
            <a:r>
              <a:rPr lang="el-GR" sz="2000" dirty="0" err="1"/>
              <a:t>import</a:t>
            </a:r>
            <a:r>
              <a:rPr lang="el-GR" sz="2000" dirty="0"/>
              <a:t>. </a:t>
            </a:r>
            <a:endParaRPr lang="el-GR" sz="2000" dirty="0" smtClean="0"/>
          </a:p>
          <a:p>
            <a:pPr marL="69850" indent="0">
              <a:buNone/>
            </a:pPr>
            <a:endParaRPr lang="el-GR" sz="2000" dirty="0"/>
          </a:p>
          <a:p>
            <a:pPr marL="69850" indent="0">
              <a:buNone/>
            </a:pPr>
            <a:r>
              <a:rPr lang="el-GR" sz="2000" dirty="0" smtClean="0"/>
              <a:t>Τρεις </a:t>
            </a:r>
            <a:r>
              <a:rPr lang="el-GR" sz="2000" dirty="0"/>
              <a:t>διαφορετικοί τρόποι σύνταξης και χρήσης </a:t>
            </a:r>
            <a:r>
              <a:rPr lang="el-GR" sz="2000" dirty="0" smtClean="0"/>
              <a:t>:</a:t>
            </a:r>
            <a:endParaRPr lang="el-GR" sz="2000" dirty="0"/>
          </a:p>
          <a:p>
            <a:pPr marL="527050" indent="-457200">
              <a:buFont typeface="+mj-lt"/>
              <a:buAutoNum type="arabicPeriod"/>
            </a:pPr>
            <a:r>
              <a:rPr lang="el-GR" sz="2000" dirty="0" err="1">
                <a:solidFill>
                  <a:schemeClr val="tx1"/>
                </a:solidFill>
                <a:latin typeface="Courier New" pitchFamily="49" charset="0"/>
                <a:cs typeface="Courier New" pitchFamily="49" charset="0"/>
              </a:rPr>
              <a:t>import</a:t>
            </a:r>
            <a:r>
              <a:rPr lang="el-GR" sz="2000" dirty="0">
                <a:solidFill>
                  <a:schemeClr val="tx1"/>
                </a:solidFill>
                <a:latin typeface="Courier New" pitchFamily="49" charset="0"/>
                <a:cs typeface="Courier New" pitchFamily="49" charset="0"/>
              </a:rPr>
              <a:t> </a:t>
            </a:r>
            <a:r>
              <a:rPr lang="el-GR" sz="2000" dirty="0" err="1">
                <a:solidFill>
                  <a:schemeClr val="tx1"/>
                </a:solidFill>
                <a:latin typeface="Courier New" pitchFamily="49" charset="0"/>
                <a:cs typeface="Courier New" pitchFamily="49" charset="0"/>
              </a:rPr>
              <a:t>όνομα_module</a:t>
            </a:r>
            <a:r>
              <a:rPr lang="el-GR" sz="2000" dirty="0">
                <a:solidFill>
                  <a:schemeClr val="tx1"/>
                </a:solidFill>
                <a:latin typeface="Courier New" pitchFamily="49" charset="0"/>
                <a:cs typeface="Courier New" pitchFamily="49" charset="0"/>
              </a:rPr>
              <a:t> </a:t>
            </a:r>
          </a:p>
          <a:p>
            <a:pPr marL="542925" indent="0">
              <a:buNone/>
            </a:pPr>
            <a:r>
              <a:rPr lang="el-GR" sz="2000" dirty="0"/>
              <a:t>και στη συνέχεια, οποιαδήποτε συνάρτηση της βιβλιοθήκης </a:t>
            </a:r>
            <a:r>
              <a:rPr lang="el-GR" sz="2000" dirty="0" smtClean="0"/>
              <a:t>αυτής </a:t>
            </a:r>
            <a:r>
              <a:rPr lang="el-GR" sz="2000" dirty="0"/>
              <a:t>μπορεί να κληθεί αφού προσδιορίσουμε το όνομα της βιβλιοθήκης ακολουθούμενο από μία τελεία και το όνομα της συνάρτησης: </a:t>
            </a:r>
          </a:p>
          <a:p>
            <a:pPr marL="69850" indent="473075">
              <a:buNone/>
            </a:pPr>
            <a:r>
              <a:rPr lang="el-GR" sz="2000" dirty="0" err="1">
                <a:solidFill>
                  <a:schemeClr val="tx1"/>
                </a:solidFill>
                <a:latin typeface="Courier New" pitchFamily="49" charset="0"/>
                <a:cs typeface="Courier New" pitchFamily="49" charset="0"/>
              </a:rPr>
              <a:t>όνομα_module.όνομα_συνάρτησης</a:t>
            </a:r>
            <a:r>
              <a:rPr lang="el-GR" sz="2000" dirty="0">
                <a:solidFill>
                  <a:schemeClr val="tx1"/>
                </a:solidFill>
                <a:latin typeface="Courier New" pitchFamily="49" charset="0"/>
                <a:cs typeface="Courier New" pitchFamily="49" charset="0"/>
              </a:rPr>
              <a:t>()</a:t>
            </a:r>
          </a:p>
          <a:p>
            <a:pPr marL="542925" indent="0">
              <a:buNone/>
            </a:pPr>
            <a:r>
              <a:rPr lang="el-GR" sz="2000" b="1" dirty="0"/>
              <a:t>Παράδειγμα</a:t>
            </a:r>
            <a:endParaRPr lang="el-GR" sz="2000" dirty="0"/>
          </a:p>
          <a:p>
            <a:pPr marL="69850" indent="473075">
              <a:buNone/>
            </a:pPr>
            <a:r>
              <a:rPr lang="el-GR" sz="2000" dirty="0" err="1">
                <a:solidFill>
                  <a:schemeClr val="tx1"/>
                </a:solidFill>
                <a:latin typeface="Courier New" pitchFamily="49" charset="0"/>
                <a:cs typeface="Courier New" pitchFamily="49" charset="0"/>
              </a:rPr>
              <a:t>import</a:t>
            </a:r>
            <a:r>
              <a:rPr lang="el-GR" sz="2000" dirty="0">
                <a:solidFill>
                  <a:schemeClr val="tx1"/>
                </a:solidFill>
                <a:latin typeface="Courier New" pitchFamily="49" charset="0"/>
                <a:cs typeface="Courier New" pitchFamily="49" charset="0"/>
              </a:rPr>
              <a:t> </a:t>
            </a:r>
            <a:r>
              <a:rPr lang="el-GR" sz="2000" dirty="0" err="1">
                <a:solidFill>
                  <a:schemeClr val="tx1"/>
                </a:solidFill>
                <a:latin typeface="Courier New" pitchFamily="49" charset="0"/>
                <a:cs typeface="Courier New" pitchFamily="49" charset="0"/>
              </a:rPr>
              <a:t>math</a:t>
            </a:r>
            <a:endParaRPr lang="el-GR" sz="2000" dirty="0">
              <a:solidFill>
                <a:schemeClr val="tx1"/>
              </a:solidFill>
              <a:latin typeface="Courier New" pitchFamily="49" charset="0"/>
              <a:cs typeface="Courier New" pitchFamily="49" charset="0"/>
            </a:endParaRPr>
          </a:p>
          <a:p>
            <a:pPr marL="69850" indent="473075">
              <a:buNone/>
            </a:pPr>
            <a:r>
              <a:rPr lang="el-GR" sz="2000" dirty="0">
                <a:solidFill>
                  <a:schemeClr val="tx1"/>
                </a:solidFill>
                <a:latin typeface="Courier New" pitchFamily="49" charset="0"/>
                <a:cs typeface="Courier New" pitchFamily="49" charset="0"/>
              </a:rPr>
              <a:t>x = math.sqrt(10)</a:t>
            </a:r>
          </a:p>
          <a:p>
            <a:endParaRPr lang="el-GR" dirty="0"/>
          </a:p>
        </p:txBody>
      </p:sp>
      <p:sp>
        <p:nvSpPr>
          <p:cNvPr id="4" name="Ορθογώνιο 3"/>
          <p:cNvSpPr/>
          <p:nvPr/>
        </p:nvSpPr>
        <p:spPr>
          <a:xfrm>
            <a:off x="5220072" y="15359"/>
            <a:ext cx="1941557" cy="369332"/>
          </a:xfrm>
          <a:prstGeom prst="rect">
            <a:avLst/>
          </a:prstGeom>
        </p:spPr>
        <p:txBody>
          <a:bodyPr wrap="none">
            <a:spAutoFit/>
          </a:bodyPr>
          <a:lstStyle/>
          <a:p>
            <a:r>
              <a:rPr lang="el-GR" b="1" dirty="0">
                <a:solidFill>
                  <a:srgbClr val="D0F488"/>
                </a:solidFill>
              </a:rPr>
              <a:t>Η εντολή </a:t>
            </a:r>
            <a:r>
              <a:rPr lang="en-US" b="1" dirty="0">
                <a:solidFill>
                  <a:srgbClr val="D0F488"/>
                </a:solidFill>
              </a:rPr>
              <a:t>import</a:t>
            </a:r>
            <a:endParaRPr lang="el-GR" dirty="0">
              <a:solidFill>
                <a:srgbClr val="D0F488"/>
              </a:solidFill>
            </a:endParaRPr>
          </a:p>
        </p:txBody>
      </p:sp>
    </p:spTree>
    <p:extLst>
      <p:ext uri="{BB962C8B-B14F-4D97-AF65-F5344CB8AC3E}">
        <p14:creationId xmlns:p14="http://schemas.microsoft.com/office/powerpoint/2010/main" val="109674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 typeface="Arial" pitchFamily="34" charset="0"/>
              <a:buChar char="•"/>
            </a:pPr>
            <a:r>
              <a:rPr lang="el-GR" sz="2400" dirty="0" smtClean="0">
                <a:solidFill>
                  <a:schemeClr val="tx1"/>
                </a:solidFill>
                <a:latin typeface="Arial" charset="0"/>
              </a:rPr>
              <a:t>Σε </a:t>
            </a:r>
            <a:r>
              <a:rPr lang="el-GR" sz="2400" dirty="0">
                <a:solidFill>
                  <a:schemeClr val="tx1"/>
                </a:solidFill>
                <a:latin typeface="Arial" charset="0"/>
              </a:rPr>
              <a:t>γενικές γραμμές ένα πρόγραμμα </a:t>
            </a:r>
            <a:r>
              <a:rPr lang="el-GR" sz="2400" dirty="0" smtClean="0">
                <a:solidFill>
                  <a:schemeClr val="tx1"/>
                </a:solidFill>
                <a:latin typeface="Arial" charset="0"/>
              </a:rPr>
              <a:t>εκτελείται </a:t>
            </a:r>
            <a:r>
              <a:rPr lang="el-GR" sz="2400" dirty="0">
                <a:solidFill>
                  <a:schemeClr val="tx1"/>
                </a:solidFill>
                <a:latin typeface="Arial" charset="0"/>
              </a:rPr>
              <a:t>σειριακά μέχρι να </a:t>
            </a:r>
            <a:r>
              <a:rPr lang="el-GR" sz="2400" dirty="0" smtClean="0">
                <a:solidFill>
                  <a:schemeClr val="tx1"/>
                </a:solidFill>
                <a:latin typeface="Arial" charset="0"/>
              </a:rPr>
              <a:t>συναντήσει </a:t>
            </a:r>
            <a:r>
              <a:rPr lang="el-GR" sz="2400" dirty="0">
                <a:solidFill>
                  <a:schemeClr val="tx1"/>
                </a:solidFill>
                <a:latin typeface="Arial" charset="0"/>
              </a:rPr>
              <a:t>εντολή που καλεί μία συνάρτηση. Τότε ο έλεγχος περνά στην </a:t>
            </a:r>
            <a:r>
              <a:rPr lang="el-GR" sz="2400" dirty="0" smtClean="0">
                <a:solidFill>
                  <a:schemeClr val="tx1"/>
                </a:solidFill>
                <a:latin typeface="Arial" charset="0"/>
              </a:rPr>
              <a:t>καλούμενη </a:t>
            </a:r>
            <a:r>
              <a:rPr lang="el-GR" sz="2400" dirty="0">
                <a:solidFill>
                  <a:schemeClr val="tx1"/>
                </a:solidFill>
                <a:latin typeface="Arial" charset="0"/>
              </a:rPr>
              <a:t>συνάρτηση, η οποία εκτελεί σειριακά </a:t>
            </a:r>
            <a:r>
              <a:rPr lang="el-GR" sz="2400" dirty="0" smtClean="0">
                <a:solidFill>
                  <a:schemeClr val="tx1"/>
                </a:solidFill>
                <a:latin typeface="Arial" charset="0"/>
              </a:rPr>
              <a:t>τις δικές </a:t>
            </a:r>
            <a:r>
              <a:rPr lang="el-GR" sz="2400" dirty="0">
                <a:solidFill>
                  <a:schemeClr val="tx1"/>
                </a:solidFill>
                <a:latin typeface="Arial" charset="0"/>
              </a:rPr>
              <a:t>της εντολές. Όταν ολοκληρωθεί η εκτέλεση των εντολών της συνάρτηση τότε ο έλεγχος επιστρέφει στην εντολή που ακολουθεί την εντολή που κάλεσε την συνάρτηση.</a:t>
            </a: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Τι είναι συνάρτηση</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0142022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764704"/>
            <a:ext cx="7920880" cy="6984776"/>
          </a:xfrm>
        </p:spPr>
        <p:txBody>
          <a:bodyPr/>
          <a:lstStyle/>
          <a:p>
            <a:pPr marL="527050" indent="-457200">
              <a:buFont typeface="+mj-lt"/>
              <a:buAutoNum type="arabicPeriod" startAt="2"/>
            </a:pPr>
            <a:r>
              <a:rPr lang="en-US" sz="2000" dirty="0" smtClean="0">
                <a:solidFill>
                  <a:schemeClr val="tx1"/>
                </a:solidFill>
                <a:latin typeface="Courier New" pitchFamily="49" charset="0"/>
                <a:cs typeface="Courier New" pitchFamily="49" charset="0"/>
              </a:rPr>
              <a:t>from </a:t>
            </a:r>
            <a:r>
              <a:rPr lang="el-GR" sz="2000" dirty="0" err="1">
                <a:solidFill>
                  <a:schemeClr val="tx1"/>
                </a:solidFill>
                <a:latin typeface="Courier New" pitchFamily="49" charset="0"/>
                <a:cs typeface="Courier New" pitchFamily="49" charset="0"/>
              </a:rPr>
              <a:t>όνομα_module</a:t>
            </a:r>
            <a:r>
              <a:rPr lang="el-GR" sz="2000" dirty="0">
                <a:solidFill>
                  <a:schemeClr val="tx1"/>
                </a:solidFill>
                <a:latin typeface="Courier New" pitchFamily="49" charset="0"/>
                <a:cs typeface="Courier New" pitchFamily="49" charset="0"/>
              </a:rPr>
              <a:t> </a:t>
            </a:r>
            <a:r>
              <a:rPr lang="en-US" sz="2000" dirty="0">
                <a:solidFill>
                  <a:schemeClr val="tx1"/>
                </a:solidFill>
                <a:latin typeface="Courier New" pitchFamily="49" charset="0"/>
                <a:cs typeface="Courier New" pitchFamily="49" charset="0"/>
              </a:rPr>
              <a:t>import </a:t>
            </a:r>
            <a:r>
              <a:rPr lang="el-GR" sz="2000" dirty="0" err="1">
                <a:solidFill>
                  <a:schemeClr val="tx1"/>
                </a:solidFill>
                <a:latin typeface="Courier New" pitchFamily="49" charset="0"/>
                <a:cs typeface="Courier New" pitchFamily="49" charset="0"/>
              </a:rPr>
              <a:t>όνομα_συνάρτησης</a:t>
            </a:r>
            <a:r>
              <a:rPr lang="el-GR" sz="2000" dirty="0">
                <a:solidFill>
                  <a:schemeClr val="tx1"/>
                </a:solidFill>
                <a:latin typeface="Courier New" pitchFamily="49" charset="0"/>
                <a:cs typeface="Courier New" pitchFamily="49" charset="0"/>
              </a:rPr>
              <a:t>()</a:t>
            </a:r>
          </a:p>
          <a:p>
            <a:pPr marL="542925" indent="0">
              <a:buNone/>
            </a:pPr>
            <a:r>
              <a:rPr lang="el-GR" sz="2000" dirty="0"/>
              <a:t>και στη συνέχεια, οποιαδήποτε από τις συναρτήσεις της </a:t>
            </a:r>
            <a:r>
              <a:rPr lang="el-GR" sz="2000" dirty="0" smtClean="0"/>
              <a:t>βιβλιοθήκης </a:t>
            </a:r>
            <a:r>
              <a:rPr lang="el-GR" sz="2000" dirty="0"/>
              <a:t>που προσδιορίζονται στο όνομα συνάρτησης μπορεί να κληθεί αναφέροντας μόνο το όνομά της (δεν χρειάζεται να προσδιοριστεί και η βιβλιοθήκη): </a:t>
            </a:r>
          </a:p>
          <a:p>
            <a:pPr marL="69850" indent="473075">
              <a:buNone/>
            </a:pPr>
            <a:r>
              <a:rPr lang="en-US" sz="2000" dirty="0">
                <a:solidFill>
                  <a:schemeClr val="tx1"/>
                </a:solidFill>
                <a:latin typeface="Courier New" pitchFamily="49" charset="0"/>
                <a:cs typeface="Courier New" pitchFamily="49" charset="0"/>
              </a:rPr>
              <a:t>x</a:t>
            </a:r>
            <a:r>
              <a:rPr lang="el-GR" sz="2000" dirty="0">
                <a:solidFill>
                  <a:schemeClr val="tx1"/>
                </a:solidFill>
                <a:latin typeface="Courier New" pitchFamily="49" charset="0"/>
                <a:cs typeface="Courier New" pitchFamily="49" charset="0"/>
              </a:rPr>
              <a:t> = </a:t>
            </a:r>
            <a:r>
              <a:rPr lang="el-GR" sz="2000" dirty="0" err="1">
                <a:solidFill>
                  <a:schemeClr val="tx1"/>
                </a:solidFill>
                <a:latin typeface="Courier New" pitchFamily="49" charset="0"/>
                <a:cs typeface="Courier New" pitchFamily="49" charset="0"/>
              </a:rPr>
              <a:t>όνομα_συνάρτησης</a:t>
            </a:r>
            <a:r>
              <a:rPr lang="el-GR" sz="2000" dirty="0">
                <a:solidFill>
                  <a:schemeClr val="tx1"/>
                </a:solidFill>
                <a:latin typeface="Courier New" pitchFamily="49" charset="0"/>
                <a:cs typeface="Courier New" pitchFamily="49" charset="0"/>
              </a:rPr>
              <a:t>()</a:t>
            </a:r>
          </a:p>
          <a:p>
            <a:pPr marL="542925" indent="0">
              <a:buNone/>
            </a:pPr>
            <a:r>
              <a:rPr lang="el-GR" sz="2000" b="1" dirty="0"/>
              <a:t>Παράδειγμα</a:t>
            </a:r>
            <a:endParaRPr lang="el-GR" sz="2000" dirty="0"/>
          </a:p>
          <a:p>
            <a:pPr marL="69850" indent="473075">
              <a:buNone/>
            </a:pPr>
            <a:r>
              <a:rPr lang="en-US" sz="2000" dirty="0">
                <a:solidFill>
                  <a:schemeClr val="tx1"/>
                </a:solidFill>
                <a:latin typeface="Courier New" pitchFamily="49" charset="0"/>
                <a:cs typeface="Courier New" pitchFamily="49" charset="0"/>
              </a:rPr>
              <a:t>from math import </a:t>
            </a:r>
            <a:r>
              <a:rPr lang="en-US" sz="2000" dirty="0" err="1">
                <a:solidFill>
                  <a:schemeClr val="tx1"/>
                </a:solidFill>
                <a:latin typeface="Courier New" pitchFamily="49" charset="0"/>
                <a:cs typeface="Courier New" pitchFamily="49" charset="0"/>
              </a:rPr>
              <a:t>cos</a:t>
            </a:r>
            <a:r>
              <a:rPr lang="en-US" sz="2000" dirty="0">
                <a:solidFill>
                  <a:schemeClr val="tx1"/>
                </a:solidFill>
                <a:latin typeface="Courier New" pitchFamily="49" charset="0"/>
                <a:cs typeface="Courier New" pitchFamily="49" charset="0"/>
              </a:rPr>
              <a:t>, sin, </a:t>
            </a:r>
            <a:r>
              <a:rPr lang="en-US" sz="2000" dirty="0" err="1">
                <a:solidFill>
                  <a:schemeClr val="tx1"/>
                </a:solidFill>
                <a:latin typeface="Courier New" pitchFamily="49" charset="0"/>
                <a:cs typeface="Courier New" pitchFamily="49" charset="0"/>
              </a:rPr>
              <a:t>sqrt</a:t>
            </a:r>
            <a:endParaRPr lang="el-GR" sz="2000" dirty="0">
              <a:solidFill>
                <a:schemeClr val="tx1"/>
              </a:solidFill>
              <a:latin typeface="Courier New" pitchFamily="49" charset="0"/>
              <a:cs typeface="Courier New" pitchFamily="49" charset="0"/>
            </a:endParaRPr>
          </a:p>
          <a:p>
            <a:pPr marL="69850" indent="473075">
              <a:buNone/>
            </a:pPr>
            <a:r>
              <a:rPr lang="en-US" sz="2000" dirty="0">
                <a:solidFill>
                  <a:schemeClr val="tx1"/>
                </a:solidFill>
                <a:latin typeface="Courier New" pitchFamily="49" charset="0"/>
                <a:cs typeface="Courier New" pitchFamily="49" charset="0"/>
              </a:rPr>
              <a:t>x</a:t>
            </a:r>
            <a:r>
              <a:rPr lang="el-GR" sz="2000" dirty="0">
                <a:solidFill>
                  <a:schemeClr val="tx1"/>
                </a:solidFill>
                <a:latin typeface="Courier New" pitchFamily="49" charset="0"/>
                <a:cs typeface="Courier New" pitchFamily="49" charset="0"/>
              </a:rPr>
              <a:t> = </a:t>
            </a:r>
            <a:r>
              <a:rPr lang="en-US" sz="2000" dirty="0" err="1">
                <a:solidFill>
                  <a:schemeClr val="tx1"/>
                </a:solidFill>
                <a:latin typeface="Courier New" pitchFamily="49" charset="0"/>
                <a:cs typeface="Courier New" pitchFamily="49" charset="0"/>
              </a:rPr>
              <a:t>sqrt</a:t>
            </a:r>
            <a:r>
              <a:rPr lang="el-GR" sz="2000" dirty="0">
                <a:solidFill>
                  <a:schemeClr val="tx1"/>
                </a:solidFill>
                <a:latin typeface="Courier New" pitchFamily="49" charset="0"/>
                <a:cs typeface="Courier New" pitchFamily="49" charset="0"/>
              </a:rPr>
              <a:t>(10)</a:t>
            </a:r>
          </a:p>
          <a:p>
            <a:endParaRPr lang="el-GR" dirty="0"/>
          </a:p>
        </p:txBody>
      </p:sp>
      <p:sp>
        <p:nvSpPr>
          <p:cNvPr id="4" name="Ορθογώνιο 3"/>
          <p:cNvSpPr/>
          <p:nvPr/>
        </p:nvSpPr>
        <p:spPr>
          <a:xfrm>
            <a:off x="5220072" y="15359"/>
            <a:ext cx="1941557" cy="369332"/>
          </a:xfrm>
          <a:prstGeom prst="rect">
            <a:avLst/>
          </a:prstGeom>
        </p:spPr>
        <p:txBody>
          <a:bodyPr wrap="none">
            <a:spAutoFit/>
          </a:bodyPr>
          <a:lstStyle/>
          <a:p>
            <a:r>
              <a:rPr lang="el-GR" b="1" dirty="0">
                <a:solidFill>
                  <a:srgbClr val="D0F488"/>
                </a:solidFill>
              </a:rPr>
              <a:t>Η εντολή </a:t>
            </a:r>
            <a:r>
              <a:rPr lang="en-US" b="1" dirty="0">
                <a:solidFill>
                  <a:srgbClr val="D0F488"/>
                </a:solidFill>
              </a:rPr>
              <a:t>import</a:t>
            </a:r>
            <a:endParaRPr lang="el-GR" dirty="0">
              <a:solidFill>
                <a:srgbClr val="D0F488"/>
              </a:solidFill>
            </a:endParaRPr>
          </a:p>
        </p:txBody>
      </p:sp>
    </p:spTree>
    <p:extLst>
      <p:ext uri="{BB962C8B-B14F-4D97-AF65-F5344CB8AC3E}">
        <p14:creationId xmlns:p14="http://schemas.microsoft.com/office/powerpoint/2010/main" val="8028125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764704"/>
            <a:ext cx="7920880" cy="6984776"/>
          </a:xfrm>
        </p:spPr>
        <p:txBody>
          <a:bodyPr/>
          <a:lstStyle/>
          <a:p>
            <a:pPr marL="527050" indent="-457200">
              <a:buFont typeface="+mj-lt"/>
              <a:buAutoNum type="arabicPeriod" startAt="3"/>
            </a:pPr>
            <a:r>
              <a:rPr lang="en-US" sz="2000" dirty="0">
                <a:latin typeface="Courier New" pitchFamily="49" charset="0"/>
                <a:cs typeface="Courier New" pitchFamily="49" charset="0"/>
              </a:rPr>
              <a:t>from </a:t>
            </a:r>
            <a:r>
              <a:rPr lang="el-GR" sz="2000" dirty="0" err="1">
                <a:latin typeface="Courier New" pitchFamily="49" charset="0"/>
                <a:cs typeface="Courier New" pitchFamily="49" charset="0"/>
              </a:rPr>
              <a:t>όνομα_module</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import </a:t>
            </a:r>
            <a:r>
              <a:rPr lang="el-GR" sz="2000" dirty="0">
                <a:latin typeface="Courier New" pitchFamily="49" charset="0"/>
                <a:cs typeface="Courier New" pitchFamily="49" charset="0"/>
              </a:rPr>
              <a:t>*</a:t>
            </a:r>
          </a:p>
          <a:p>
            <a:pPr marL="542925" indent="0">
              <a:buNone/>
            </a:pPr>
            <a:r>
              <a:rPr lang="el-GR" sz="2000" dirty="0"/>
              <a:t>και στη συνέχεια, όλες οι συναρτήσεις της βιβλιοθήκης </a:t>
            </a:r>
            <a:r>
              <a:rPr lang="el-GR" sz="2000" dirty="0" smtClean="0"/>
              <a:t>μπορούν </a:t>
            </a:r>
            <a:r>
              <a:rPr lang="el-GR" sz="2000" dirty="0"/>
              <a:t>να κληθούν αναφέροντας μόνο το όνομά τους (δεν χρειάζεται να προσδιοριστεί και η βιβλιοθήκη): </a:t>
            </a:r>
          </a:p>
          <a:p>
            <a:pPr marL="542925" indent="0">
              <a:buNone/>
            </a:pP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a:t>
            </a:r>
            <a:r>
              <a:rPr lang="el-GR" sz="2000" dirty="0" err="1">
                <a:latin typeface="Courier New" pitchFamily="49" charset="0"/>
                <a:cs typeface="Courier New" pitchFamily="49" charset="0"/>
              </a:rPr>
              <a:t>όνομα_συνάρτησης</a:t>
            </a:r>
            <a:r>
              <a:rPr lang="el-GR" sz="2000" dirty="0">
                <a:latin typeface="Courier New" pitchFamily="49" charset="0"/>
                <a:cs typeface="Courier New" pitchFamily="49" charset="0"/>
              </a:rPr>
              <a:t>()</a:t>
            </a:r>
          </a:p>
          <a:p>
            <a:pPr marL="542925" indent="0">
              <a:buNone/>
            </a:pPr>
            <a:r>
              <a:rPr lang="el-GR" sz="2000" b="1" dirty="0"/>
              <a:t>Παράδειγμα</a:t>
            </a:r>
            <a:endParaRPr lang="el-GR" sz="2000" dirty="0"/>
          </a:p>
          <a:p>
            <a:pPr marL="542925" indent="0">
              <a:buNone/>
            </a:pPr>
            <a:r>
              <a:rPr lang="en-US" sz="2000" dirty="0">
                <a:latin typeface="Courier New" pitchFamily="49" charset="0"/>
                <a:cs typeface="Courier New" pitchFamily="49" charset="0"/>
              </a:rPr>
              <a:t>from math import </a:t>
            </a:r>
            <a:r>
              <a:rPr lang="el-GR" sz="2000" dirty="0">
                <a:latin typeface="Courier New" pitchFamily="49" charset="0"/>
                <a:cs typeface="Courier New" pitchFamily="49" charset="0"/>
              </a:rPr>
              <a:t>*</a:t>
            </a:r>
          </a:p>
          <a:p>
            <a:pPr marL="542925" indent="0">
              <a:buNone/>
            </a:pP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sqrt</a:t>
            </a:r>
            <a:r>
              <a:rPr lang="el-GR" sz="2000" dirty="0">
                <a:latin typeface="Courier New" pitchFamily="49" charset="0"/>
                <a:cs typeface="Courier New" pitchFamily="49" charset="0"/>
              </a:rPr>
              <a:t>(10)</a:t>
            </a:r>
          </a:p>
          <a:p>
            <a:pPr marL="69850" indent="0">
              <a:buNone/>
            </a:pPr>
            <a:r>
              <a:rPr lang="el-GR" sz="2000" dirty="0"/>
              <a:t>Από τους τρείς τρόπους σύνταξης της εντολής </a:t>
            </a:r>
            <a:r>
              <a:rPr lang="en-US" sz="2000" dirty="0"/>
              <a:t>import</a:t>
            </a:r>
            <a:r>
              <a:rPr lang="el-GR" sz="2000" dirty="0"/>
              <a:t> προτιμάται ο πρώτος, παρόλο που απαιτεί περισσότερη </a:t>
            </a:r>
            <a:r>
              <a:rPr lang="el-GR" sz="2000" dirty="0" smtClean="0"/>
              <a:t>πληκτρολόγηση. </a:t>
            </a:r>
            <a:r>
              <a:rPr lang="el-GR" sz="2000" dirty="0"/>
              <a:t>Η </a:t>
            </a:r>
            <a:r>
              <a:rPr lang="en-US" sz="2000" dirty="0"/>
              <a:t>Python</a:t>
            </a:r>
            <a:r>
              <a:rPr lang="el-GR" sz="2000" dirty="0"/>
              <a:t> μας παρέχει μια δυνατότητα που μειώνει λίγο την πληκτρολόγηση. </a:t>
            </a:r>
            <a:endParaRPr lang="el-GR" dirty="0"/>
          </a:p>
        </p:txBody>
      </p:sp>
      <p:sp>
        <p:nvSpPr>
          <p:cNvPr id="4" name="Ορθογώνιο 3"/>
          <p:cNvSpPr/>
          <p:nvPr/>
        </p:nvSpPr>
        <p:spPr>
          <a:xfrm>
            <a:off x="5220072" y="15359"/>
            <a:ext cx="1941557" cy="369332"/>
          </a:xfrm>
          <a:prstGeom prst="rect">
            <a:avLst/>
          </a:prstGeom>
        </p:spPr>
        <p:txBody>
          <a:bodyPr wrap="none">
            <a:spAutoFit/>
          </a:bodyPr>
          <a:lstStyle/>
          <a:p>
            <a:r>
              <a:rPr lang="el-GR" b="1" dirty="0">
                <a:solidFill>
                  <a:srgbClr val="D0F488"/>
                </a:solidFill>
              </a:rPr>
              <a:t>Η εντολή </a:t>
            </a:r>
            <a:r>
              <a:rPr lang="en-US" b="1" dirty="0">
                <a:solidFill>
                  <a:srgbClr val="D0F488"/>
                </a:solidFill>
              </a:rPr>
              <a:t>import</a:t>
            </a:r>
            <a:endParaRPr lang="el-GR" dirty="0">
              <a:solidFill>
                <a:srgbClr val="D0F488"/>
              </a:solidFill>
            </a:endParaRPr>
          </a:p>
        </p:txBody>
      </p:sp>
    </p:spTree>
    <p:extLst>
      <p:ext uri="{BB962C8B-B14F-4D97-AF65-F5344CB8AC3E}">
        <p14:creationId xmlns:p14="http://schemas.microsoft.com/office/powerpoint/2010/main" val="8028125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980728"/>
            <a:ext cx="7776864" cy="4680520"/>
          </a:xfrm>
        </p:spPr>
        <p:txBody>
          <a:bodyPr/>
          <a:lstStyle/>
          <a:p>
            <a:pPr marL="69850" indent="0">
              <a:buNone/>
            </a:pPr>
            <a:r>
              <a:rPr lang="el-GR" sz="2000" dirty="0"/>
              <a:t>Ο πρώτος τρόπος σύνταξης μπορεί να εισάγει μία βιβλιοθήκη με διαφορετικό όνομα.</a:t>
            </a:r>
          </a:p>
          <a:p>
            <a:pPr marL="69850" indent="0">
              <a:buNone/>
            </a:pPr>
            <a:r>
              <a:rPr lang="en-US" sz="2000" dirty="0">
                <a:latin typeface="Courier New" pitchFamily="49" charset="0"/>
                <a:cs typeface="Courier New" pitchFamily="49" charset="0"/>
              </a:rPr>
              <a:t>import </a:t>
            </a:r>
            <a:r>
              <a:rPr lang="el-GR" sz="2000" dirty="0">
                <a:latin typeface="Courier New" pitchFamily="49" charset="0"/>
                <a:cs typeface="Courier New" pitchFamily="49" charset="0"/>
              </a:rPr>
              <a:t>όνομα</a:t>
            </a:r>
            <a:r>
              <a:rPr lang="en-US" sz="2000" dirty="0">
                <a:latin typeface="Courier New" pitchFamily="49" charset="0"/>
                <a:cs typeface="Courier New" pitchFamily="49" charset="0"/>
              </a:rPr>
              <a:t>_module as </a:t>
            </a:r>
            <a:r>
              <a:rPr lang="el-GR" sz="2000" dirty="0" err="1">
                <a:latin typeface="Courier New" pitchFamily="49" charset="0"/>
                <a:cs typeface="Courier New" pitchFamily="49" charset="0"/>
              </a:rPr>
              <a:t>ψευδόνυμο</a:t>
            </a:r>
            <a:r>
              <a:rPr lang="en-US" sz="2000" dirty="0">
                <a:latin typeface="Courier New" pitchFamily="49" charset="0"/>
                <a:cs typeface="Courier New" pitchFamily="49" charset="0"/>
              </a:rPr>
              <a:t>_module</a:t>
            </a:r>
            <a:endParaRPr lang="el-GR" sz="2000" dirty="0">
              <a:latin typeface="Courier New" pitchFamily="49" charset="0"/>
              <a:cs typeface="Courier New" pitchFamily="49" charset="0"/>
            </a:endParaRPr>
          </a:p>
          <a:p>
            <a:pPr marL="69850" indent="0">
              <a:buNone/>
            </a:pPr>
            <a:r>
              <a:rPr lang="el-GR" sz="2000" dirty="0"/>
              <a:t>και στη συνέχεια, οποιαδήποτε συνάρτηση της βιβλιοθήκης (</a:t>
            </a:r>
            <a:r>
              <a:rPr lang="el-GR" sz="2000" dirty="0" err="1"/>
              <a:t>module</a:t>
            </a:r>
            <a:r>
              <a:rPr lang="el-GR" sz="2000" dirty="0"/>
              <a:t>) αυτής μπορεί να κληθεί αφού προσδιορίσουμε όχι το όνομα της βιβλιοθήκης αλλά το </a:t>
            </a:r>
            <a:r>
              <a:rPr lang="el-GR" sz="2000" dirty="0" err="1"/>
              <a:t>ψευδόνυμο</a:t>
            </a:r>
            <a:r>
              <a:rPr lang="el-GR" sz="2000" dirty="0"/>
              <a:t> ακολουθούμενο από μία τελεία και το όνομα της συνάρτησης: </a:t>
            </a:r>
          </a:p>
          <a:p>
            <a:pPr marL="69850" indent="0">
              <a:buNone/>
            </a:pPr>
            <a:r>
              <a:rPr lang="el-GR" sz="2000" dirty="0" err="1">
                <a:latin typeface="Courier New" pitchFamily="49" charset="0"/>
                <a:cs typeface="Courier New" pitchFamily="49" charset="0"/>
              </a:rPr>
              <a:t>ψευδόνυμο</a:t>
            </a:r>
            <a:r>
              <a:rPr lang="el-GR" sz="2000" dirty="0">
                <a:latin typeface="Courier New" pitchFamily="49" charset="0"/>
                <a:cs typeface="Courier New" pitchFamily="49" charset="0"/>
              </a:rPr>
              <a:t>_</a:t>
            </a:r>
            <a:r>
              <a:rPr lang="en-US" sz="2000" dirty="0">
                <a:latin typeface="Courier New" pitchFamily="49" charset="0"/>
                <a:cs typeface="Courier New" pitchFamily="49" charset="0"/>
              </a:rPr>
              <a:t>module</a:t>
            </a:r>
            <a:r>
              <a:rPr lang="el-GR" sz="2000" dirty="0">
                <a:latin typeface="Courier New" pitchFamily="49" charset="0"/>
                <a:cs typeface="Courier New" pitchFamily="49" charset="0"/>
              </a:rPr>
              <a:t>.</a:t>
            </a:r>
            <a:r>
              <a:rPr lang="el-GR" sz="2000" dirty="0" err="1">
                <a:latin typeface="Courier New" pitchFamily="49" charset="0"/>
                <a:cs typeface="Courier New" pitchFamily="49" charset="0"/>
              </a:rPr>
              <a:t>όνομα_συνάρτησης</a:t>
            </a:r>
            <a:r>
              <a:rPr lang="el-GR" sz="2000" dirty="0">
                <a:latin typeface="Courier New" pitchFamily="49" charset="0"/>
                <a:cs typeface="Courier New" pitchFamily="49" charset="0"/>
              </a:rPr>
              <a:t>()</a:t>
            </a:r>
          </a:p>
          <a:p>
            <a:pPr marL="69850" indent="0">
              <a:buNone/>
            </a:pPr>
            <a:r>
              <a:rPr lang="el-GR" sz="2000" b="1" dirty="0"/>
              <a:t>Παράδειγμα</a:t>
            </a:r>
            <a:endParaRPr lang="el-GR" sz="2000" dirty="0"/>
          </a:p>
          <a:p>
            <a:pPr marL="69850" indent="0">
              <a:buNone/>
            </a:pPr>
            <a:r>
              <a:rPr lang="en-US" sz="2000" dirty="0">
                <a:latin typeface="Courier New" pitchFamily="49" charset="0"/>
                <a:cs typeface="Courier New" pitchFamily="49" charset="0"/>
              </a:rPr>
              <a:t>import math as m</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x = </a:t>
            </a:r>
            <a:r>
              <a:rPr lang="en-US" sz="2000" dirty="0" err="1">
                <a:latin typeface="Courier New" pitchFamily="49" charset="0"/>
                <a:cs typeface="Courier New" pitchFamily="49" charset="0"/>
              </a:rPr>
              <a:t>m.sqrt</a:t>
            </a:r>
            <a:r>
              <a:rPr lang="en-US" sz="2000" dirty="0">
                <a:latin typeface="Courier New" pitchFamily="49" charset="0"/>
                <a:cs typeface="Courier New" pitchFamily="49" charset="0"/>
              </a:rPr>
              <a:t>(10)</a:t>
            </a:r>
            <a:endParaRPr lang="el-GR" sz="2000" dirty="0">
              <a:latin typeface="Courier New" pitchFamily="49" charset="0"/>
              <a:cs typeface="Courier New" pitchFamily="49" charset="0"/>
            </a:endParaRPr>
          </a:p>
          <a:p>
            <a:endParaRPr lang="el-GR" dirty="0"/>
          </a:p>
        </p:txBody>
      </p:sp>
      <p:sp>
        <p:nvSpPr>
          <p:cNvPr id="4" name="Ορθογώνιο 3"/>
          <p:cNvSpPr/>
          <p:nvPr/>
        </p:nvSpPr>
        <p:spPr>
          <a:xfrm>
            <a:off x="5292080" y="116632"/>
            <a:ext cx="1941557" cy="369332"/>
          </a:xfrm>
          <a:prstGeom prst="rect">
            <a:avLst/>
          </a:prstGeom>
        </p:spPr>
        <p:txBody>
          <a:bodyPr wrap="none">
            <a:spAutoFit/>
          </a:bodyPr>
          <a:lstStyle/>
          <a:p>
            <a:r>
              <a:rPr lang="el-GR" b="1" dirty="0">
                <a:solidFill>
                  <a:srgbClr val="D0F488"/>
                </a:solidFill>
              </a:rPr>
              <a:t>Η εντολή </a:t>
            </a:r>
            <a:r>
              <a:rPr lang="en-US" b="1" dirty="0">
                <a:solidFill>
                  <a:srgbClr val="D0F488"/>
                </a:solidFill>
              </a:rPr>
              <a:t>import</a:t>
            </a:r>
            <a:endParaRPr lang="el-GR" dirty="0">
              <a:solidFill>
                <a:srgbClr val="D0F488"/>
              </a:solidFill>
            </a:endParaRPr>
          </a:p>
        </p:txBody>
      </p:sp>
    </p:spTree>
    <p:extLst>
      <p:ext uri="{BB962C8B-B14F-4D97-AF65-F5344CB8AC3E}">
        <p14:creationId xmlns:p14="http://schemas.microsoft.com/office/powerpoint/2010/main" val="37090398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53132"/>
            <a:ext cx="7992888" cy="5656188"/>
          </a:xfrm>
        </p:spPr>
        <p:txBody>
          <a:bodyPr/>
          <a:lstStyle/>
          <a:p>
            <a:pPr marL="69850" indent="0">
              <a:buNone/>
            </a:pPr>
            <a:r>
              <a:rPr lang="el-GR" dirty="0"/>
              <a:t>Για την δημιουργία μιας βιβλιοθήκης χρειάζεται να γράψουμε τον κώδικα για την δημιουργία των δικών μας συναρτήσεων και να τον αποθηκεύσουμε σε ένα αρχείο με επέκταση .</a:t>
            </a:r>
            <a:r>
              <a:rPr lang="el-GR" dirty="0" err="1" smtClean="0"/>
              <a:t>py</a:t>
            </a:r>
            <a:r>
              <a:rPr lang="el-GR" dirty="0" smtClean="0"/>
              <a:t>. (πχ </a:t>
            </a:r>
            <a:r>
              <a:rPr lang="en-US" dirty="0" smtClean="0"/>
              <a:t>test</a:t>
            </a:r>
            <a:r>
              <a:rPr lang="el-GR" dirty="0"/>
              <a:t>.</a:t>
            </a:r>
            <a:r>
              <a:rPr lang="en-US" dirty="0" err="1" smtClean="0"/>
              <a:t>py</a:t>
            </a:r>
            <a:r>
              <a:rPr lang="el-GR" dirty="0" smtClean="0"/>
              <a:t>). </a:t>
            </a:r>
          </a:p>
          <a:p>
            <a:pPr marL="69850" indent="0">
              <a:buNone/>
            </a:pPr>
            <a:r>
              <a:rPr lang="el-GR" dirty="0" smtClean="0"/>
              <a:t>Από </a:t>
            </a:r>
            <a:r>
              <a:rPr lang="el-GR" dirty="0"/>
              <a:t>το σημείο αυτό μπορούμε να χρησιμοποιούμε τις συναρτήσεις </a:t>
            </a:r>
            <a:r>
              <a:rPr lang="el-GR" dirty="0" smtClean="0"/>
              <a:t>που </a:t>
            </a:r>
            <a:r>
              <a:rPr lang="el-GR" dirty="0"/>
              <a:t>περιέχονται στο αρχείο </a:t>
            </a:r>
            <a:r>
              <a:rPr lang="en-US" dirty="0"/>
              <a:t>test</a:t>
            </a:r>
            <a:r>
              <a:rPr lang="el-GR" dirty="0"/>
              <a:t>.</a:t>
            </a:r>
            <a:r>
              <a:rPr lang="en-US" dirty="0" err="1"/>
              <a:t>py</a:t>
            </a:r>
            <a:r>
              <a:rPr lang="en-US" dirty="0"/>
              <a:t> </a:t>
            </a:r>
            <a:r>
              <a:rPr lang="el-GR" dirty="0"/>
              <a:t>σε </a:t>
            </a:r>
            <a:r>
              <a:rPr lang="el-GR" dirty="0" smtClean="0"/>
              <a:t>οποιοδήποτε </a:t>
            </a:r>
            <a:r>
              <a:rPr lang="el-GR" dirty="0"/>
              <a:t>πρόγραμμά μας αρκεί να συμπεριλαμβάνουμε το αρχείο </a:t>
            </a:r>
            <a:r>
              <a:rPr lang="en-US" dirty="0"/>
              <a:t>test</a:t>
            </a:r>
            <a:r>
              <a:rPr lang="el-GR" dirty="0"/>
              <a:t>.</a:t>
            </a:r>
            <a:r>
              <a:rPr lang="en-US" dirty="0" err="1"/>
              <a:t>py</a:t>
            </a:r>
            <a:r>
              <a:rPr lang="el-GR" dirty="0"/>
              <a:t> στο νέο μας πρόγραμμα.</a:t>
            </a:r>
            <a:endParaRPr lang="el-GR" dirty="0"/>
          </a:p>
        </p:txBody>
      </p:sp>
      <p:sp>
        <p:nvSpPr>
          <p:cNvPr id="4" name="Ορθογώνιο 3"/>
          <p:cNvSpPr/>
          <p:nvPr/>
        </p:nvSpPr>
        <p:spPr>
          <a:xfrm>
            <a:off x="4644007" y="1071"/>
            <a:ext cx="3384377" cy="646331"/>
          </a:xfrm>
          <a:prstGeom prst="rect">
            <a:avLst/>
          </a:prstGeom>
        </p:spPr>
        <p:txBody>
          <a:bodyPr wrap="square">
            <a:spAutoFit/>
          </a:bodyPr>
          <a:lstStyle/>
          <a:p>
            <a:r>
              <a:rPr lang="el-GR" b="1" dirty="0">
                <a:solidFill>
                  <a:srgbClr val="D0F488"/>
                </a:solidFill>
              </a:rPr>
              <a:t>Δημιουργία βιβλιοθήκης </a:t>
            </a:r>
            <a:r>
              <a:rPr lang="el-GR" b="1" dirty="0" err="1">
                <a:solidFill>
                  <a:srgbClr val="D0F488"/>
                </a:solidFill>
              </a:rPr>
              <a:t>Module</a:t>
            </a:r>
            <a:endParaRPr lang="el-GR" dirty="0">
              <a:solidFill>
                <a:srgbClr val="D0F488"/>
              </a:solidFill>
            </a:endParaRPr>
          </a:p>
        </p:txBody>
      </p:sp>
    </p:spTree>
    <p:extLst>
      <p:ext uri="{BB962C8B-B14F-4D97-AF65-F5344CB8AC3E}">
        <p14:creationId xmlns:p14="http://schemas.microsoft.com/office/powerpoint/2010/main" val="34909500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9552" y="653132"/>
            <a:ext cx="7992888" cy="5656188"/>
          </a:xfrm>
        </p:spPr>
        <p:txBody>
          <a:bodyPr/>
          <a:lstStyle/>
          <a:p>
            <a:pPr marL="69850" indent="0">
              <a:buNone/>
            </a:pPr>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s (</a:t>
            </a:r>
            <a:r>
              <a:rPr lang="en-US" sz="2000" dirty="0" err="1">
                <a:latin typeface="Courier New" pitchFamily="49" charset="0"/>
                <a:cs typeface="Courier New" pitchFamily="49" charset="0"/>
              </a:rPr>
              <a:t>x,y</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k = (</a:t>
            </a:r>
            <a:r>
              <a:rPr lang="en-US" sz="2000" dirty="0" err="1">
                <a:latin typeface="Courier New" pitchFamily="49" charset="0"/>
                <a:cs typeface="Courier New" pitchFamily="49" charset="0"/>
              </a:rPr>
              <a:t>x+y</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return k</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marL="69850" indent="0">
              <a:buNone/>
            </a:pPr>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p (x, y):</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k= x-y</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return k</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marL="69850" indent="0">
              <a:buNone/>
            </a:pPr>
            <a:r>
              <a:rPr lang="en-US" sz="2000" dirty="0" err="1">
                <a:latin typeface="Courier New" pitchFamily="49" charset="0"/>
                <a:cs typeface="Courier New" pitchFamily="49" charset="0"/>
              </a:rPr>
              <a:t>def</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mo</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x,y</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k = (</a:t>
            </a:r>
            <a:r>
              <a:rPr lang="en-US" sz="2000" dirty="0" err="1">
                <a:latin typeface="Courier New" pitchFamily="49" charset="0"/>
                <a:cs typeface="Courier New" pitchFamily="49" charset="0"/>
              </a:rPr>
              <a:t>x+y</a:t>
            </a:r>
            <a:r>
              <a:rPr lang="en-US" sz="2000" dirty="0">
                <a:latin typeface="Courier New" pitchFamily="49" charset="0"/>
                <a:cs typeface="Courier New" pitchFamily="49" charset="0"/>
              </a:rPr>
              <a:t>)/3</a:t>
            </a:r>
            <a:endParaRPr lang="el-GR" sz="2000" dirty="0">
              <a:latin typeface="Courier New" pitchFamily="49" charset="0"/>
              <a:cs typeface="Courier New" pitchFamily="49" charset="0"/>
            </a:endParaRPr>
          </a:p>
          <a:p>
            <a:pPr marL="69850" indent="0">
              <a:buNone/>
            </a:pPr>
            <a:r>
              <a:rPr lang="en-US" sz="2000" dirty="0">
                <a:latin typeface="Courier New" pitchFamily="49" charset="0"/>
                <a:cs typeface="Courier New" pitchFamily="49" charset="0"/>
              </a:rPr>
              <a:t>    return k</a:t>
            </a:r>
            <a:endParaRPr lang="el-GR" sz="2000" dirty="0">
              <a:latin typeface="Courier New" pitchFamily="49" charset="0"/>
              <a:cs typeface="Courier New" pitchFamily="49" charset="0"/>
            </a:endParaRPr>
          </a:p>
          <a:p>
            <a:pPr marL="69850" indent="0">
              <a:buNone/>
            </a:pPr>
            <a:r>
              <a:rPr lang="en-US" sz="2000" dirty="0"/>
              <a:t>    </a:t>
            </a:r>
            <a:endParaRPr lang="el-GR" sz="2000" dirty="0"/>
          </a:p>
          <a:p>
            <a:pPr marL="69850" indent="0">
              <a:buNone/>
            </a:pPr>
            <a:r>
              <a:rPr lang="en-US" sz="2000" dirty="0"/>
              <a:t> </a:t>
            </a:r>
            <a:endParaRPr lang="el-GR" sz="2000" dirty="0"/>
          </a:p>
          <a:p>
            <a:pPr marL="69850" indent="0">
              <a:buNone/>
            </a:pPr>
            <a:endParaRPr lang="el-GR" dirty="0"/>
          </a:p>
        </p:txBody>
      </p:sp>
      <p:sp>
        <p:nvSpPr>
          <p:cNvPr id="4" name="Ορθογώνιο 3"/>
          <p:cNvSpPr/>
          <p:nvPr/>
        </p:nvSpPr>
        <p:spPr>
          <a:xfrm>
            <a:off x="4644007" y="1071"/>
            <a:ext cx="3384377" cy="646331"/>
          </a:xfrm>
          <a:prstGeom prst="rect">
            <a:avLst/>
          </a:prstGeom>
        </p:spPr>
        <p:txBody>
          <a:bodyPr wrap="square">
            <a:spAutoFit/>
          </a:bodyPr>
          <a:lstStyle/>
          <a:p>
            <a:r>
              <a:rPr lang="el-GR" b="1" dirty="0">
                <a:solidFill>
                  <a:srgbClr val="D0F488"/>
                </a:solidFill>
              </a:rPr>
              <a:t>Δημιουργία βιβλιοθήκης </a:t>
            </a:r>
            <a:r>
              <a:rPr lang="el-GR" b="1" dirty="0" err="1">
                <a:solidFill>
                  <a:srgbClr val="D0F488"/>
                </a:solidFill>
              </a:rPr>
              <a:t>Module</a:t>
            </a:r>
            <a:endParaRPr lang="el-GR" dirty="0">
              <a:solidFill>
                <a:srgbClr val="D0F488"/>
              </a:solidFill>
            </a:endParaRPr>
          </a:p>
        </p:txBody>
      </p:sp>
      <p:graphicFrame>
        <p:nvGraphicFramePr>
          <p:cNvPr id="2" name="Πίνακας 1"/>
          <p:cNvGraphicFramePr>
            <a:graphicFrameLocks noGrp="1"/>
          </p:cNvGraphicFramePr>
          <p:nvPr>
            <p:extLst>
              <p:ext uri="{D42A27DB-BD31-4B8C-83A1-F6EECF244321}">
                <p14:modId xmlns:p14="http://schemas.microsoft.com/office/powerpoint/2010/main" val="3688471802"/>
              </p:ext>
            </p:extLst>
          </p:nvPr>
        </p:nvGraphicFramePr>
        <p:xfrm>
          <a:off x="611560" y="4725144"/>
          <a:ext cx="7920880" cy="1615440"/>
        </p:xfrm>
        <a:graphic>
          <a:graphicData uri="http://schemas.openxmlformats.org/drawingml/2006/table">
            <a:tbl>
              <a:tblPr firstRow="1" bandRow="1">
                <a:tableStyleId>{5C22544A-7EE6-4342-B048-85BDC9FD1C3A}</a:tableStyleId>
              </a:tblPr>
              <a:tblGrid>
                <a:gridCol w="3960440"/>
                <a:gridCol w="3960440"/>
              </a:tblGrid>
              <a:tr h="370840">
                <a:tc>
                  <a:txBody>
                    <a:bodyPr/>
                    <a:lstStyle/>
                    <a:p>
                      <a:pPr marL="69850" indent="0">
                        <a:buNone/>
                      </a:pPr>
                      <a:r>
                        <a:rPr lang="en-US" sz="2000" dirty="0" smtClean="0">
                          <a:latin typeface="Courier New" pitchFamily="49" charset="0"/>
                          <a:cs typeface="Courier New" pitchFamily="49" charset="0"/>
                        </a:rPr>
                        <a:t>import test</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a:t>
                      </a:r>
                      <a:r>
                        <a:rPr lang="en-US" sz="2000" dirty="0" err="1" smtClean="0">
                          <a:latin typeface="Courier New" pitchFamily="49" charset="0"/>
                          <a:cs typeface="Courier New" pitchFamily="49" charset="0"/>
                        </a:rPr>
                        <a:t>test.s</a:t>
                      </a:r>
                      <a:r>
                        <a:rPr lang="en-US" sz="2000" dirty="0" smtClean="0">
                          <a:latin typeface="Courier New" pitchFamily="49" charset="0"/>
                          <a:cs typeface="Courier New" pitchFamily="49" charset="0"/>
                        </a:rPr>
                        <a:t>(3,5))</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a:t>
                      </a:r>
                      <a:r>
                        <a:rPr lang="en-US" sz="2000" dirty="0" err="1" smtClean="0">
                          <a:latin typeface="Courier New" pitchFamily="49" charset="0"/>
                          <a:cs typeface="Courier New" pitchFamily="49" charset="0"/>
                        </a:rPr>
                        <a:t>test.p</a:t>
                      </a:r>
                      <a:r>
                        <a:rPr lang="en-US" sz="2000" dirty="0" smtClean="0">
                          <a:latin typeface="Courier New" pitchFamily="49" charset="0"/>
                          <a:cs typeface="Courier New" pitchFamily="49" charset="0"/>
                        </a:rPr>
                        <a:t>(3,5))</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(test.mo(3,5))</a:t>
                      </a:r>
                      <a:endParaRPr lang="el-GR" sz="2000" dirty="0" smtClean="0">
                        <a:latin typeface="Courier New" pitchFamily="49" charset="0"/>
                        <a:cs typeface="Courier New" pitchFamily="49" charset="0"/>
                      </a:endParaRPr>
                    </a:p>
                    <a:p>
                      <a:endParaRPr lang="el-GR" sz="2000" dirty="0">
                        <a:latin typeface="Courier New" pitchFamily="49" charset="0"/>
                        <a:cs typeface="Courier New" pitchFamily="49" charset="0"/>
                      </a:endParaRPr>
                    </a:p>
                  </a:txBody>
                  <a:tcPr/>
                </a:tc>
                <a:tc>
                  <a:txBody>
                    <a:bodyPr/>
                    <a:lstStyle/>
                    <a:p>
                      <a:pPr marL="69850" indent="0">
                        <a:buNone/>
                      </a:pPr>
                      <a:r>
                        <a:rPr lang="en-US" sz="2000" dirty="0" smtClean="0">
                          <a:latin typeface="Courier New" pitchFamily="49" charset="0"/>
                          <a:cs typeface="Courier New" pitchFamily="49" charset="0"/>
                        </a:rPr>
                        <a:t>import test as t</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a:t>
                      </a:r>
                      <a:r>
                        <a:rPr lang="en-US" sz="2000" dirty="0" err="1" smtClean="0">
                          <a:latin typeface="Courier New" pitchFamily="49" charset="0"/>
                          <a:cs typeface="Courier New" pitchFamily="49" charset="0"/>
                        </a:rPr>
                        <a:t>t.s</a:t>
                      </a:r>
                      <a:r>
                        <a:rPr lang="en-US" sz="2000" dirty="0" smtClean="0">
                          <a:latin typeface="Courier New" pitchFamily="49" charset="0"/>
                          <a:cs typeface="Courier New" pitchFamily="49" charset="0"/>
                        </a:rPr>
                        <a:t>(3,5))</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a:t>
                      </a:r>
                      <a:r>
                        <a:rPr lang="en-US" sz="2000" dirty="0" err="1" smtClean="0">
                          <a:latin typeface="Courier New" pitchFamily="49" charset="0"/>
                          <a:cs typeface="Courier New" pitchFamily="49" charset="0"/>
                        </a:rPr>
                        <a:t>t.p</a:t>
                      </a:r>
                      <a:r>
                        <a:rPr lang="en-US" sz="2000" dirty="0" smtClean="0">
                          <a:latin typeface="Courier New" pitchFamily="49" charset="0"/>
                          <a:cs typeface="Courier New" pitchFamily="49" charset="0"/>
                        </a:rPr>
                        <a:t>(3,5))</a:t>
                      </a:r>
                      <a:endParaRPr lang="el-GR" sz="2000" dirty="0" smtClean="0">
                        <a:latin typeface="Courier New" pitchFamily="49" charset="0"/>
                        <a:cs typeface="Courier New" pitchFamily="49" charset="0"/>
                      </a:endParaRPr>
                    </a:p>
                    <a:p>
                      <a:pPr marL="69850" indent="0">
                        <a:buNone/>
                      </a:pPr>
                      <a:r>
                        <a:rPr lang="en-US" sz="2000" dirty="0" smtClean="0">
                          <a:latin typeface="Courier New" pitchFamily="49" charset="0"/>
                          <a:cs typeface="Courier New" pitchFamily="49" charset="0"/>
                        </a:rPr>
                        <a:t>print (t.mo(3,5))</a:t>
                      </a:r>
                      <a:endParaRPr lang="el-GR" sz="2000" dirty="0" smtClean="0">
                        <a:latin typeface="Courier New" pitchFamily="49" charset="0"/>
                        <a:cs typeface="Courier New" pitchFamily="49" charset="0"/>
                      </a:endParaRPr>
                    </a:p>
                    <a:p>
                      <a:endParaRPr lang="el-GR" sz="2000" dirty="0">
                        <a:latin typeface="Courier New" pitchFamily="49" charset="0"/>
                        <a:cs typeface="Courier New" pitchFamily="49" charset="0"/>
                      </a:endParaRPr>
                    </a:p>
                  </a:txBody>
                  <a:tcPr/>
                </a:tc>
              </a:tr>
            </a:tbl>
          </a:graphicData>
        </a:graphic>
      </p:graphicFrame>
    </p:spTree>
    <p:extLst>
      <p:ext uri="{BB962C8B-B14F-4D97-AF65-F5344CB8AC3E}">
        <p14:creationId xmlns:p14="http://schemas.microsoft.com/office/powerpoint/2010/main" val="25363356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4932040" y="116632"/>
            <a:ext cx="2246128" cy="369332"/>
          </a:xfrm>
          <a:prstGeom prst="rect">
            <a:avLst/>
          </a:prstGeom>
        </p:spPr>
        <p:txBody>
          <a:bodyPr wrap="none">
            <a:spAutoFit/>
          </a:bodyPr>
          <a:lstStyle/>
          <a:p>
            <a:r>
              <a:rPr lang="el-GR" b="1" dirty="0">
                <a:solidFill>
                  <a:srgbClr val="D0F488"/>
                </a:solidFill>
              </a:rPr>
              <a:t>Η βιβλιοθήκη </a:t>
            </a:r>
            <a:r>
              <a:rPr lang="en-US" b="1" dirty="0">
                <a:solidFill>
                  <a:srgbClr val="D0F488"/>
                </a:solidFill>
              </a:rPr>
              <a:t>math</a:t>
            </a:r>
            <a:endParaRPr lang="el-GR" dirty="0">
              <a:solidFill>
                <a:srgbClr val="D0F488"/>
              </a:solidFill>
            </a:endParaRPr>
          </a:p>
        </p:txBody>
      </p:sp>
      <p:graphicFrame>
        <p:nvGraphicFramePr>
          <p:cNvPr id="5" name="Πίνακας 4"/>
          <p:cNvGraphicFramePr>
            <a:graphicFrameLocks noGrp="1"/>
          </p:cNvGraphicFramePr>
          <p:nvPr>
            <p:extLst>
              <p:ext uri="{D42A27DB-BD31-4B8C-83A1-F6EECF244321}">
                <p14:modId xmlns:p14="http://schemas.microsoft.com/office/powerpoint/2010/main" val="1414964868"/>
              </p:ext>
            </p:extLst>
          </p:nvPr>
        </p:nvGraphicFramePr>
        <p:xfrm>
          <a:off x="611559" y="492289"/>
          <a:ext cx="7992889" cy="5791200"/>
        </p:xfrm>
        <a:graphic>
          <a:graphicData uri="http://schemas.openxmlformats.org/drawingml/2006/table">
            <a:tbl>
              <a:tblPr firstRow="1" firstCol="1" bandRow="1">
                <a:tableStyleId>{5C22544A-7EE6-4342-B048-85BDC9FD1C3A}</a:tableStyleId>
              </a:tblPr>
              <a:tblGrid>
                <a:gridCol w="1556138"/>
                <a:gridCol w="6436751"/>
              </a:tblGrid>
              <a:tr h="147768">
                <a:tc>
                  <a:txBody>
                    <a:bodyPr/>
                    <a:lstStyle/>
                    <a:p>
                      <a:pPr marR="3175" algn="just">
                        <a:spcAft>
                          <a:spcPts val="600"/>
                        </a:spcAft>
                      </a:pPr>
                      <a:r>
                        <a:rPr lang="el-GR" sz="2000" dirty="0">
                          <a:effectLst/>
                        </a:rPr>
                        <a:t>Συνάρτηση</a:t>
                      </a:r>
                      <a:endParaRPr lang="el-GR" sz="2000" dirty="0">
                        <a:effectLst/>
                        <a:latin typeface="Times New Roman"/>
                        <a:ea typeface="Times New Roman"/>
                      </a:endParaRPr>
                    </a:p>
                  </a:txBody>
                  <a:tcPr marL="60451" marR="60451" marT="0" marB="0"/>
                </a:tc>
                <a:tc>
                  <a:txBody>
                    <a:bodyPr/>
                    <a:lstStyle/>
                    <a:p>
                      <a:pPr marR="3175" algn="just">
                        <a:spcAft>
                          <a:spcPts val="600"/>
                        </a:spcAft>
                      </a:pPr>
                      <a:r>
                        <a:rPr lang="el-GR" sz="2000">
                          <a:effectLst/>
                        </a:rPr>
                        <a:t>Αποτέλεσμα</a:t>
                      </a:r>
                      <a:endParaRPr lang="el-GR" sz="2000">
                        <a:effectLst/>
                        <a:latin typeface="Times New Roman"/>
                        <a:ea typeface="Times New Roman"/>
                      </a:endParaRPr>
                    </a:p>
                  </a:txBody>
                  <a:tcPr marL="60451" marR="60451" marT="0" marB="0"/>
                </a:tc>
              </a:tr>
              <a:tr h="295536">
                <a:tc>
                  <a:txBody>
                    <a:bodyPr/>
                    <a:lstStyle/>
                    <a:p>
                      <a:pPr algn="just">
                        <a:lnSpc>
                          <a:spcPts val="1680"/>
                        </a:lnSpc>
                        <a:spcAft>
                          <a:spcPts val="0"/>
                        </a:spcAft>
                      </a:pPr>
                      <a:r>
                        <a:rPr lang="el-GR" sz="2000" dirty="0" err="1">
                          <a:effectLst/>
                        </a:rPr>
                        <a:t>ceil</a:t>
                      </a:r>
                      <a:r>
                        <a:rPr lang="en-US" sz="2000" dirty="0">
                          <a:effectLst/>
                        </a:rPr>
                        <a:t>(x)</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Επιστρέφει τον μικρότερο ακέραιο που είναι μεγαλύτερος ή ίσος του αριθμού </a:t>
                      </a:r>
                      <a:r>
                        <a:rPr lang="en-US" sz="2000">
                          <a:effectLst/>
                        </a:rPr>
                        <a:t>x</a:t>
                      </a:r>
                      <a:r>
                        <a:rPr lang="el-GR" sz="2000">
                          <a:effectLst/>
                        </a:rPr>
                        <a:t>.</a:t>
                      </a:r>
                      <a:endParaRPr lang="el-GR" sz="200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dirty="0" err="1">
                          <a:effectLst/>
                        </a:rPr>
                        <a:t>cos</a:t>
                      </a:r>
                      <a:r>
                        <a:rPr lang="en-US" sz="2000" dirty="0">
                          <a:effectLst/>
                        </a:rPr>
                        <a:t>(x)</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Επιστρέφει το συνημίτονο της γωνίας </a:t>
                      </a:r>
                      <a:r>
                        <a:rPr lang="en-US" sz="2000">
                          <a:effectLst/>
                        </a:rPr>
                        <a:t>x</a:t>
                      </a:r>
                      <a:r>
                        <a:rPr lang="el-GR" sz="2000">
                          <a:effectLst/>
                        </a:rPr>
                        <a:t>.</a:t>
                      </a:r>
                      <a:endParaRPr lang="el-GR" sz="200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dirty="0">
                          <a:effectLst/>
                        </a:rPr>
                        <a:t>e</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Επιστρέφει την τιμή του </a:t>
                      </a:r>
                      <a:r>
                        <a:rPr lang="en-US" sz="2000">
                          <a:effectLst/>
                        </a:rPr>
                        <a:t>e</a:t>
                      </a:r>
                      <a:r>
                        <a:rPr lang="el-GR" sz="2000">
                          <a:effectLst/>
                        </a:rPr>
                        <a:t>=2,718281.</a:t>
                      </a:r>
                      <a:endParaRPr lang="el-GR" sz="200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dirty="0" err="1">
                          <a:effectLst/>
                        </a:rPr>
                        <a:t>factorial</a:t>
                      </a:r>
                      <a:r>
                        <a:rPr lang="en-US" sz="2000" dirty="0">
                          <a:effectLst/>
                        </a:rPr>
                        <a:t>(x)</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Επιστρέφει το παραγοντικό του αριθμού </a:t>
                      </a:r>
                      <a:r>
                        <a:rPr lang="en-US" sz="2000">
                          <a:effectLst/>
                        </a:rPr>
                        <a:t>x</a:t>
                      </a:r>
                      <a:r>
                        <a:rPr lang="el-GR" sz="2000">
                          <a:effectLst/>
                        </a:rPr>
                        <a:t> (</a:t>
                      </a:r>
                      <a:r>
                        <a:rPr lang="en-US" sz="2000">
                          <a:effectLst/>
                        </a:rPr>
                        <a:t>x</a:t>
                      </a:r>
                      <a:r>
                        <a:rPr lang="el-GR" sz="2000">
                          <a:effectLst/>
                        </a:rPr>
                        <a:t>!).</a:t>
                      </a:r>
                      <a:endParaRPr lang="el-GR" sz="2000">
                        <a:effectLst/>
                        <a:latin typeface="Times New Roman"/>
                        <a:ea typeface="Times New Roman"/>
                      </a:endParaRPr>
                    </a:p>
                  </a:txBody>
                  <a:tcPr marL="60451" marR="60451" marT="0" marB="0"/>
                </a:tc>
              </a:tr>
              <a:tr h="295536">
                <a:tc>
                  <a:txBody>
                    <a:bodyPr/>
                    <a:lstStyle/>
                    <a:p>
                      <a:pPr algn="just">
                        <a:lnSpc>
                          <a:spcPts val="1680"/>
                        </a:lnSpc>
                        <a:spcAft>
                          <a:spcPts val="0"/>
                        </a:spcAft>
                      </a:pPr>
                      <a:r>
                        <a:rPr lang="el-GR" sz="2000" dirty="0" err="1">
                          <a:effectLst/>
                        </a:rPr>
                        <a:t>floor</a:t>
                      </a:r>
                      <a:r>
                        <a:rPr lang="en-US" sz="2000" dirty="0">
                          <a:effectLst/>
                        </a:rPr>
                        <a:t>(x)</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Επιστρέφει τον μεγαλύτερο ακέραιο που είναι μικρότερος ή ίσος του αριθμού </a:t>
                      </a:r>
                      <a:r>
                        <a:rPr lang="en-US" sz="2000">
                          <a:effectLst/>
                        </a:rPr>
                        <a:t>x</a:t>
                      </a:r>
                      <a:r>
                        <a:rPr lang="el-GR" sz="2000">
                          <a:effectLst/>
                        </a:rPr>
                        <a:t>.</a:t>
                      </a:r>
                      <a:endParaRPr lang="el-GR" sz="2000">
                        <a:effectLst/>
                        <a:latin typeface="Times New Roman"/>
                        <a:ea typeface="Times New Roman"/>
                      </a:endParaRPr>
                    </a:p>
                  </a:txBody>
                  <a:tcPr marL="60451" marR="60451" marT="0" marB="0"/>
                </a:tc>
              </a:tr>
              <a:tr h="295536">
                <a:tc>
                  <a:txBody>
                    <a:bodyPr/>
                    <a:lstStyle/>
                    <a:p>
                      <a:pPr algn="just">
                        <a:lnSpc>
                          <a:spcPts val="1680"/>
                        </a:lnSpc>
                        <a:spcAft>
                          <a:spcPts val="0"/>
                        </a:spcAft>
                      </a:pPr>
                      <a:r>
                        <a:rPr lang="el-GR" sz="2000" dirty="0" err="1">
                          <a:effectLst/>
                        </a:rPr>
                        <a:t>fmod</a:t>
                      </a:r>
                      <a:r>
                        <a:rPr lang="en-US" sz="2000" dirty="0">
                          <a:effectLst/>
                        </a:rPr>
                        <a:t>(</a:t>
                      </a:r>
                      <a:r>
                        <a:rPr lang="en-US" sz="2000" dirty="0" err="1">
                          <a:effectLst/>
                        </a:rPr>
                        <a:t>x,y</a:t>
                      </a:r>
                      <a:r>
                        <a:rPr lang="en-US" sz="2000" dirty="0">
                          <a:effectLst/>
                        </a:rPr>
                        <a:t>)</a:t>
                      </a:r>
                      <a:endParaRPr lang="el-GR" sz="2000" dirty="0">
                        <a:effectLst/>
                        <a:latin typeface="Times New Roman"/>
                        <a:ea typeface="Times New Roman"/>
                      </a:endParaRPr>
                    </a:p>
                  </a:txBody>
                  <a:tcPr marL="60451" marR="60451" marT="0" marB="0" anchor="ctr"/>
                </a:tc>
                <a:tc>
                  <a:txBody>
                    <a:bodyPr/>
                    <a:lstStyle/>
                    <a:p>
                      <a:pPr marR="3175" algn="just">
                        <a:spcAft>
                          <a:spcPts val="600"/>
                        </a:spcAft>
                      </a:pPr>
                      <a:r>
                        <a:rPr lang="el-GR" sz="2000">
                          <a:effectLst/>
                        </a:rPr>
                        <a:t>Επιστρεφει το υπόλοιπο της ακέραιας διαίρεσης του </a:t>
                      </a:r>
                      <a:r>
                        <a:rPr lang="en-US" sz="2000">
                          <a:effectLst/>
                        </a:rPr>
                        <a:t>x</a:t>
                      </a:r>
                      <a:r>
                        <a:rPr lang="el-GR" sz="2000">
                          <a:effectLst/>
                        </a:rPr>
                        <a:t> με το </a:t>
                      </a:r>
                      <a:r>
                        <a:rPr lang="en-US" sz="2000">
                          <a:effectLst/>
                        </a:rPr>
                        <a:t>y</a:t>
                      </a:r>
                      <a:r>
                        <a:rPr lang="el-GR" sz="2000">
                          <a:effectLst/>
                        </a:rPr>
                        <a:t> όπως αυτή ορίζεται στην βιβλιοθήκη </a:t>
                      </a:r>
                      <a:r>
                        <a:rPr lang="en-US" sz="2000">
                          <a:effectLst/>
                        </a:rPr>
                        <a:t>C</a:t>
                      </a:r>
                      <a:r>
                        <a:rPr lang="el-GR" sz="2000">
                          <a:effectLst/>
                        </a:rPr>
                        <a:t>.</a:t>
                      </a:r>
                      <a:endParaRPr lang="el-GR" sz="200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a:effectLst/>
                        </a:rPr>
                        <a:t>gcd</a:t>
                      </a:r>
                      <a:r>
                        <a:rPr lang="en-US" sz="2000">
                          <a:effectLst/>
                        </a:rPr>
                        <a:t>(x,y)</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τον Μέγιστο Κοινό Διαιρέτη των </a:t>
                      </a:r>
                      <a:r>
                        <a:rPr lang="el-GR" sz="2000" dirty="0" err="1">
                          <a:effectLst/>
                        </a:rPr>
                        <a:t>x,y</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a:effectLst/>
                        </a:rPr>
                        <a:t>log</a:t>
                      </a:r>
                      <a:r>
                        <a:rPr lang="en-US" sz="2000">
                          <a:effectLst/>
                        </a:rPr>
                        <a:t>(x)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τον λογάριθμο του </a:t>
                      </a:r>
                      <a:r>
                        <a:rPr lang="en-US" sz="2000" dirty="0">
                          <a:effectLst/>
                        </a:rPr>
                        <a:t>x</a:t>
                      </a:r>
                      <a:r>
                        <a:rPr lang="el-GR" sz="2000" dirty="0">
                          <a:effectLst/>
                        </a:rPr>
                        <a:t> με βάση το </a:t>
                      </a:r>
                      <a:r>
                        <a:rPr lang="en-US" sz="2000" dirty="0">
                          <a:effectLst/>
                        </a:rPr>
                        <a:t>e</a:t>
                      </a:r>
                      <a:r>
                        <a:rPr lang="el-GR" sz="2000" dirty="0">
                          <a:effectLst/>
                        </a:rPr>
                        <a:t>.</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a:effectLst/>
                        </a:rPr>
                        <a:t>log10</a:t>
                      </a:r>
                      <a:r>
                        <a:rPr lang="en-US" sz="2000">
                          <a:effectLst/>
                        </a:rPr>
                        <a:t>(x)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τον λογάριθμο του </a:t>
                      </a:r>
                      <a:r>
                        <a:rPr lang="en-US" sz="2000" dirty="0" smtClean="0">
                          <a:effectLst/>
                        </a:rPr>
                        <a:t>x</a:t>
                      </a:r>
                      <a:r>
                        <a:rPr lang="el-GR" sz="2000" dirty="0" smtClean="0">
                          <a:effectLst/>
                        </a:rPr>
                        <a:t> </a:t>
                      </a:r>
                      <a:r>
                        <a:rPr lang="el-GR" sz="2000" dirty="0">
                          <a:effectLst/>
                        </a:rPr>
                        <a:t>με βάση το 10.</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a:effectLst/>
                        </a:rPr>
                        <a:t>log2</a:t>
                      </a:r>
                      <a:r>
                        <a:rPr lang="en-US" sz="2000">
                          <a:effectLst/>
                        </a:rPr>
                        <a:t>(x)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a:t>
                      </a:r>
                      <a:r>
                        <a:rPr lang="el-GR" sz="2000" dirty="0" smtClean="0">
                          <a:effectLst/>
                        </a:rPr>
                        <a:t>τον λογάριθμο του </a:t>
                      </a:r>
                      <a:r>
                        <a:rPr lang="en-US" sz="2000" dirty="0" smtClean="0">
                          <a:effectLst/>
                        </a:rPr>
                        <a:t>x</a:t>
                      </a:r>
                      <a:r>
                        <a:rPr lang="el-GR" sz="2000" dirty="0" smtClean="0">
                          <a:effectLst/>
                        </a:rPr>
                        <a:t> με βάση το 2.</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l-GR" sz="2000">
                          <a:effectLst/>
                        </a:rPr>
                        <a:t>pi</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την </a:t>
                      </a:r>
                      <a:r>
                        <a:rPr lang="el-GR" sz="2000" dirty="0" err="1">
                          <a:effectLst/>
                        </a:rPr>
                        <a:t>τιμη</a:t>
                      </a:r>
                      <a:r>
                        <a:rPr lang="el-GR" sz="2000" dirty="0">
                          <a:effectLst/>
                        </a:rPr>
                        <a:t> του π=3,14159.</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n-US" sz="2000">
                          <a:effectLst/>
                        </a:rPr>
                        <a:t>sin(x)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το ημίτονο της γωνίας </a:t>
                      </a:r>
                      <a:r>
                        <a:rPr lang="en-US" sz="2000" dirty="0">
                          <a:effectLst/>
                        </a:rPr>
                        <a:t>x</a:t>
                      </a:r>
                      <a:r>
                        <a:rPr lang="el-GR" sz="2000" dirty="0">
                          <a:effectLst/>
                        </a:rPr>
                        <a:t>.</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n-US" sz="2000">
                          <a:effectLst/>
                        </a:rPr>
                        <a:t>sqrt(x)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την τετραγωνική ρίζα του αριθμού </a:t>
                      </a:r>
                      <a:r>
                        <a:rPr lang="en-US" sz="2000" dirty="0">
                          <a:effectLst/>
                        </a:rPr>
                        <a:t>x</a:t>
                      </a:r>
                      <a:r>
                        <a:rPr lang="el-GR" sz="2000" dirty="0">
                          <a:effectLst/>
                        </a:rPr>
                        <a:t>.</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n-US" sz="2000">
                          <a:effectLst/>
                        </a:rPr>
                        <a:t>tan(x)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την εφαπτομένη της γωνίας </a:t>
                      </a:r>
                      <a:r>
                        <a:rPr lang="en-US" sz="2000" dirty="0">
                          <a:effectLst/>
                        </a:rPr>
                        <a:t>x</a:t>
                      </a:r>
                      <a:r>
                        <a:rPr lang="el-GR" sz="2000" dirty="0">
                          <a:effectLst/>
                        </a:rPr>
                        <a:t>.</a:t>
                      </a:r>
                      <a:endParaRPr lang="el-GR" sz="2000" dirty="0">
                        <a:effectLst/>
                        <a:latin typeface="Times New Roman"/>
                        <a:ea typeface="Times New Roman"/>
                      </a:endParaRPr>
                    </a:p>
                  </a:txBody>
                  <a:tcPr marL="60451" marR="60451" marT="0" marB="0"/>
                </a:tc>
              </a:tr>
              <a:tr h="190307">
                <a:tc>
                  <a:txBody>
                    <a:bodyPr/>
                    <a:lstStyle/>
                    <a:p>
                      <a:pPr algn="just">
                        <a:lnSpc>
                          <a:spcPts val="1680"/>
                        </a:lnSpc>
                        <a:spcAft>
                          <a:spcPts val="0"/>
                        </a:spcAft>
                      </a:pPr>
                      <a:r>
                        <a:rPr lang="en-US" sz="2000">
                          <a:effectLst/>
                        </a:rPr>
                        <a:t>trunc(x)</a:t>
                      </a:r>
                      <a:endParaRPr lang="el-GR" sz="2000">
                        <a:effectLst/>
                        <a:latin typeface="Times New Roman"/>
                        <a:ea typeface="Times New Roman"/>
                      </a:endParaRPr>
                    </a:p>
                  </a:txBody>
                  <a:tcPr marL="60451" marR="60451" marT="0" marB="0" anchor="ctr"/>
                </a:tc>
                <a:tc>
                  <a:txBody>
                    <a:bodyPr/>
                    <a:lstStyle/>
                    <a:p>
                      <a:pPr marR="3175" algn="just">
                        <a:spcAft>
                          <a:spcPts val="600"/>
                        </a:spcAft>
                      </a:pPr>
                      <a:r>
                        <a:rPr lang="el-GR" sz="2000" dirty="0">
                          <a:effectLst/>
                        </a:rPr>
                        <a:t>Επιστρέφει το ακέραιο μέρος ενός πραγματικού </a:t>
                      </a:r>
                      <a:r>
                        <a:rPr lang="en-US" sz="2000" dirty="0" smtClean="0">
                          <a:effectLst/>
                        </a:rPr>
                        <a:t>x</a:t>
                      </a:r>
                      <a:r>
                        <a:rPr lang="el-GR" sz="2000" dirty="0">
                          <a:effectLst/>
                        </a:rPr>
                        <a:t>.</a:t>
                      </a:r>
                      <a:endParaRPr lang="el-GR" sz="2000" dirty="0">
                        <a:effectLst/>
                        <a:latin typeface="Times New Roman"/>
                        <a:ea typeface="Times New Roman"/>
                      </a:endParaRPr>
                    </a:p>
                  </a:txBody>
                  <a:tcPr marL="60451" marR="60451" marT="0" marB="0"/>
                </a:tc>
              </a:tr>
            </a:tbl>
          </a:graphicData>
        </a:graphic>
      </p:graphicFrame>
    </p:spTree>
    <p:extLst>
      <p:ext uri="{BB962C8B-B14F-4D97-AF65-F5344CB8AC3E}">
        <p14:creationId xmlns:p14="http://schemas.microsoft.com/office/powerpoint/2010/main" val="4061257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l-GR" sz="2400" dirty="0">
                <a:solidFill>
                  <a:schemeClr val="tx1"/>
                </a:solidFill>
                <a:latin typeface="Arial" charset="0"/>
              </a:rPr>
              <a:t>Πολλοί είναι οι λόγοι για τους οποίους θα πρέπει κανείς να ενθαρρύνει την χρήση συναρτήσεων, μερικοί </a:t>
            </a:r>
            <a:r>
              <a:rPr lang="el-GR" sz="2400" dirty="0" smtClean="0">
                <a:solidFill>
                  <a:schemeClr val="tx1"/>
                </a:solidFill>
                <a:latin typeface="Arial" charset="0"/>
              </a:rPr>
              <a:t>είναι</a:t>
            </a:r>
            <a:r>
              <a:rPr lang="el-GR" sz="2400" dirty="0">
                <a:solidFill>
                  <a:schemeClr val="tx1"/>
                </a:solidFill>
                <a:latin typeface="Arial" charset="0"/>
              </a:rPr>
              <a:t>:</a:t>
            </a:r>
          </a:p>
          <a:p>
            <a:pPr marL="342900" indent="-342900">
              <a:buFont typeface="Arial" pitchFamily="34" charset="0"/>
              <a:buChar char="•"/>
            </a:pPr>
            <a:r>
              <a:rPr lang="el-GR" sz="2400" dirty="0">
                <a:solidFill>
                  <a:schemeClr val="tx1"/>
                </a:solidFill>
                <a:latin typeface="Arial" charset="0"/>
              </a:rPr>
              <a:t>Διευκολύνει την ανάπτυξη του προγράμματος. Επιτρέπει την εξέταση και την επίλυση απλών προβλημάτων και όχι στην αντιμετώπιση του συνολικού προβλήματος</a:t>
            </a:r>
            <a:r>
              <a:rPr lang="el-GR" sz="2400" dirty="0" smtClean="0">
                <a:solidFill>
                  <a:schemeClr val="tx1"/>
                </a:solidFill>
                <a:latin typeface="Arial" charset="0"/>
              </a:rPr>
              <a:t>.</a:t>
            </a:r>
          </a:p>
          <a:p>
            <a:pPr marL="342900" indent="-342900">
              <a:buFont typeface="Arial" pitchFamily="34" charset="0"/>
              <a:buChar char="•"/>
            </a:pPr>
            <a:r>
              <a:rPr lang="el-GR" sz="2400" dirty="0" smtClean="0">
                <a:solidFill>
                  <a:schemeClr val="tx1"/>
                </a:solidFill>
                <a:latin typeface="Arial" charset="0"/>
              </a:rPr>
              <a:t> Διευκολύνει </a:t>
            </a:r>
            <a:r>
              <a:rPr lang="el-GR" sz="2400" dirty="0">
                <a:solidFill>
                  <a:schemeClr val="tx1"/>
                </a:solidFill>
                <a:latin typeface="Arial" charset="0"/>
              </a:rPr>
              <a:t>την κατανόηση και διόρθωση του προγράμματος. Ο χωρισμός του προγράμματος σε μικρότερα αυτοτελή τμήματα (συναρτήσεις) επιτρέπει τη γρήγορη διόρθωση ενός συγκεκριμένου τμήματος χωρίς οι αλλαγές αυτές να επηρεάσουν όλο το υπόλοιπο πρόγραμμα. </a:t>
            </a:r>
          </a:p>
          <a:p>
            <a:pPr marL="342900" lvl="0" indent="-342900">
              <a:buFont typeface="Arial" pitchFamily="34" charset="0"/>
              <a:buChar char="•"/>
            </a:pPr>
            <a:r>
              <a:rPr lang="el-GR" sz="2400" dirty="0">
                <a:solidFill>
                  <a:schemeClr val="tx1"/>
                </a:solidFill>
                <a:latin typeface="Arial" charset="0"/>
              </a:rPr>
              <a:t>Απαιτεί λιγότερο χρόνο και προσπάθεια στη συγγραφή του προγράμματος. </a:t>
            </a:r>
            <a:r>
              <a:rPr lang="el-GR" sz="2400" dirty="0" smtClean="0">
                <a:solidFill>
                  <a:schemeClr val="tx1"/>
                </a:solidFill>
                <a:latin typeface="Arial" charset="0"/>
              </a:rPr>
              <a:t>Από </a:t>
            </a:r>
            <a:r>
              <a:rPr lang="el-GR" sz="2400" dirty="0">
                <a:solidFill>
                  <a:schemeClr val="tx1"/>
                </a:solidFill>
                <a:latin typeface="Arial" charset="0"/>
              </a:rPr>
              <a:t>τη στιγμή που μία συνάρτηση έχει γραφεί, μπορεί να καλείται από πολλά σημεία του προγράμματος. </a:t>
            </a: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Τι είναι συνάρτηση</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217272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86678" y="548680"/>
            <a:ext cx="8033953" cy="5262979"/>
          </a:xfrm>
          <a:prstGeom prst="rect">
            <a:avLst/>
          </a:prstGeom>
          <a:noFill/>
        </p:spPr>
        <p:txBody>
          <a:bodyPr wrap="square">
            <a:spAutoFit/>
          </a:bodyPr>
          <a:lstStyle/>
          <a:p>
            <a:r>
              <a:rPr lang="el-GR" sz="2400" dirty="0"/>
              <a:t>Η πρώτη γραμμή του ορισμού μιας συνάρτησης είναι η επικεφαλίδα της συνάρτησης. Η επικεφαλίδα ξεκινάει με τη δεσμευμένη λέξη </a:t>
            </a:r>
            <a:r>
              <a:rPr lang="el-GR" sz="2400" dirty="0" err="1"/>
              <a:t>def</a:t>
            </a:r>
            <a:r>
              <a:rPr lang="el-GR" sz="2400" dirty="0"/>
              <a:t> </a:t>
            </a:r>
            <a:r>
              <a:rPr lang="el-GR" sz="2400" dirty="0" smtClean="0"/>
              <a:t>ακολουθούμενη από </a:t>
            </a:r>
            <a:r>
              <a:rPr lang="el-GR" sz="2400" dirty="0"/>
              <a:t>το όνομα της συνάρτησης, ένα ζευγάρι παρενθέσεων που προαιρετικά περικλείει μια διαχωριζόμενη με κόμματα λίστα παραμέτρων (</a:t>
            </a:r>
            <a:r>
              <a:rPr lang="el-GR" sz="2400" dirty="0" err="1"/>
              <a:t>parameters</a:t>
            </a:r>
            <a:r>
              <a:rPr lang="el-GR" sz="2400" dirty="0"/>
              <a:t>) και τελειώνει με μια άνω κάτω τελεία. </a:t>
            </a:r>
            <a:endParaRPr lang="el-GR" sz="2400" dirty="0" smtClean="0"/>
          </a:p>
          <a:p>
            <a:r>
              <a:rPr lang="el-GR" sz="2400" dirty="0" smtClean="0"/>
              <a:t>Κάτω </a:t>
            </a:r>
            <a:r>
              <a:rPr lang="el-GR" sz="2400" dirty="0"/>
              <a:t>από την επικεφαλίδα ακολουθεί το σώμα της συνάρτησης (οι εντολές της συνάρτησης) σε εσοχή.</a:t>
            </a:r>
          </a:p>
          <a:p>
            <a:r>
              <a:rPr lang="el-GR" sz="2400" dirty="0"/>
              <a:t>Το όνομα μιας συνάρτησης ακολουθεί τους ίδιους κανόνες με τα ονόματα των </a:t>
            </a:r>
            <a:r>
              <a:rPr lang="el-GR" sz="2400" dirty="0" smtClean="0"/>
              <a:t>μεταβλητών.</a:t>
            </a:r>
          </a:p>
          <a:p>
            <a:r>
              <a:rPr lang="el-GR" sz="2400" dirty="0" smtClean="0"/>
              <a:t>Οι </a:t>
            </a:r>
            <a:r>
              <a:rPr lang="el-GR" sz="2400" dirty="0"/>
              <a:t>συναρτήσεις πρέπει να οριστούν πριν χρησιμοποιηθούν (κληθούν), συνήθως ορίζονται στην αρχή των προγραμμάτων. </a:t>
            </a:r>
          </a:p>
        </p:txBody>
      </p:sp>
      <p:sp>
        <p:nvSpPr>
          <p:cNvPr id="2" name="Ορθογώνιο 1"/>
          <p:cNvSpPr/>
          <p:nvPr/>
        </p:nvSpPr>
        <p:spPr>
          <a:xfrm>
            <a:off x="4211959" y="-5855"/>
            <a:ext cx="4408671" cy="369332"/>
          </a:xfrm>
          <a:prstGeom prst="rect">
            <a:avLst/>
          </a:prstGeom>
        </p:spPr>
        <p:txBody>
          <a:bodyPr wrap="square">
            <a:spAutoFit/>
          </a:bodyPr>
          <a:lstStyle/>
          <a:p>
            <a:pPr algn="ctr" fontAlgn="auto">
              <a:spcBef>
                <a:spcPts val="0"/>
              </a:spcBef>
              <a:spcAft>
                <a:spcPts val="0"/>
              </a:spcAft>
              <a:defRPr/>
            </a:pPr>
            <a:r>
              <a:rPr lang="el-GR" b="1" dirty="0">
                <a:solidFill>
                  <a:srgbClr val="92D050"/>
                </a:solidFill>
              </a:rPr>
              <a:t>Ορισμός και κλήση συνάρτησης</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88873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92459"/>
            <a:ext cx="8033953" cy="4308872"/>
          </a:xfrm>
          <a:prstGeom prst="rect">
            <a:avLst/>
          </a:prstGeom>
          <a:noFill/>
        </p:spPr>
        <p:txBody>
          <a:bodyPr wrap="square">
            <a:spAutoFit/>
          </a:bodyPr>
          <a:lstStyle/>
          <a:p>
            <a:r>
              <a:rPr lang="el-GR" sz="2400" dirty="0" smtClean="0"/>
              <a:t>Η </a:t>
            </a:r>
            <a:r>
              <a:rPr lang="el-GR" sz="2400" dirty="0"/>
              <a:t>κλήση μιας συνάρτησης έχει τη γενική μορφή:</a:t>
            </a:r>
          </a:p>
          <a:p>
            <a:endParaRPr lang="el-GR" sz="1000" dirty="0" smtClean="0"/>
          </a:p>
          <a:p>
            <a:r>
              <a:rPr lang="el-GR" sz="2400" dirty="0" err="1">
                <a:latin typeface="Courier New" pitchFamily="49" charset="0"/>
                <a:cs typeface="Courier New" pitchFamily="49" charset="0"/>
              </a:rPr>
              <a:t>όνομα_συνάρτησης</a:t>
            </a:r>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λίστα_ορισμάτων</a:t>
            </a:r>
            <a:r>
              <a:rPr lang="el-GR" sz="2400" dirty="0">
                <a:latin typeface="Courier New" pitchFamily="49" charset="0"/>
                <a:cs typeface="Courier New" pitchFamily="49" charset="0"/>
              </a:rPr>
              <a:t>)</a:t>
            </a:r>
          </a:p>
          <a:p>
            <a:r>
              <a:rPr lang="el-GR" sz="2400" dirty="0"/>
              <a:t> </a:t>
            </a:r>
          </a:p>
          <a:p>
            <a:r>
              <a:rPr lang="el-GR" sz="2400" dirty="0"/>
              <a:t>Κατά την κλήση μιας συνάρτησης εκτελούνται οι εντολές που περιέχονται στο σώμα της. Μπορούμε να καλούμε μία συνάρτηση όσες φορές </a:t>
            </a:r>
            <a:r>
              <a:rPr lang="el-GR" sz="2400" dirty="0" smtClean="0"/>
              <a:t>απαιτείται.</a:t>
            </a:r>
          </a:p>
          <a:p>
            <a:endParaRPr lang="el-GR" sz="2400" dirty="0" smtClean="0"/>
          </a:p>
          <a:p>
            <a:r>
              <a:rPr lang="el-GR" sz="2400" dirty="0"/>
              <a:t>Μια συνάρτηση καλείται με το όνομά της ακολουθούμενο από παρενθέσεις. Όταν κληθεί μια συνάρτηση, εκτελεί τις εντολές της και τέλος επιστρέφει στο σημείο από το οποίο κλήθηκε</a:t>
            </a:r>
            <a:r>
              <a:rPr lang="el-GR" sz="2400" dirty="0" smtClean="0"/>
              <a:t>.</a:t>
            </a:r>
            <a:endParaRPr lang="el-GR" sz="2400" dirty="0"/>
          </a:p>
        </p:txBody>
      </p:sp>
      <p:sp>
        <p:nvSpPr>
          <p:cNvPr id="2" name="Ορθογώνιο 1"/>
          <p:cNvSpPr/>
          <p:nvPr/>
        </p:nvSpPr>
        <p:spPr>
          <a:xfrm>
            <a:off x="4211959" y="-5855"/>
            <a:ext cx="4408671" cy="369332"/>
          </a:xfrm>
          <a:prstGeom prst="rect">
            <a:avLst/>
          </a:prstGeom>
        </p:spPr>
        <p:txBody>
          <a:bodyPr wrap="square">
            <a:spAutoFit/>
          </a:bodyPr>
          <a:lstStyle/>
          <a:p>
            <a:pPr algn="ctr" fontAlgn="auto">
              <a:spcBef>
                <a:spcPts val="0"/>
              </a:spcBef>
              <a:spcAft>
                <a:spcPts val="0"/>
              </a:spcAft>
              <a:defRPr/>
            </a:pPr>
            <a:r>
              <a:rPr lang="el-GR" b="1" dirty="0">
                <a:solidFill>
                  <a:srgbClr val="92D050"/>
                </a:solidFill>
              </a:rPr>
              <a:t>Ορισμός και κλήση συνάρτησης</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64015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92459"/>
            <a:ext cx="8033953" cy="6370975"/>
          </a:xfrm>
          <a:prstGeom prst="rect">
            <a:avLst/>
          </a:prstGeom>
          <a:noFill/>
        </p:spPr>
        <p:txBody>
          <a:bodyPr wrap="square">
            <a:spAutoFit/>
          </a:bodyPr>
          <a:lstStyle/>
          <a:p>
            <a:r>
              <a:rPr lang="el-GR" sz="2400" dirty="0" smtClean="0"/>
              <a:t>Παράδειγμα</a:t>
            </a:r>
            <a:endParaRPr lang="el-GR" sz="2400" dirty="0"/>
          </a:p>
          <a:p>
            <a:r>
              <a:rPr lang="el-GR" sz="2400" dirty="0">
                <a:latin typeface="Courier New" pitchFamily="49" charset="0"/>
                <a:cs typeface="Courier New" pitchFamily="49" charset="0"/>
              </a:rPr>
              <a:t>#Ορισμός συνάρτησης</a:t>
            </a:r>
          </a:p>
          <a:p>
            <a:r>
              <a:rPr lang="el-GR" sz="2400" dirty="0" err="1">
                <a:latin typeface="Courier New" pitchFamily="49" charset="0"/>
                <a:cs typeface="Courier New" pitchFamily="49" charset="0"/>
              </a:rPr>
              <a:t>def</a:t>
            </a:r>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greeting</a:t>
            </a:r>
            <a:r>
              <a:rPr lang="el-GR" sz="2400" dirty="0">
                <a:latin typeface="Courier New" pitchFamily="49" charset="0"/>
                <a:cs typeface="Courier New" pitchFamily="49" charset="0"/>
              </a:rPr>
              <a:t> ():</a:t>
            </a:r>
          </a:p>
          <a:p>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print</a:t>
            </a:r>
            <a:r>
              <a:rPr lang="el-GR" sz="2400" dirty="0">
                <a:latin typeface="Courier New" pitchFamily="49" charset="0"/>
                <a:cs typeface="Courier New" pitchFamily="49" charset="0"/>
              </a:rPr>
              <a:t> ('Καλημέρα')</a:t>
            </a:r>
          </a:p>
          <a:p>
            <a:r>
              <a:rPr lang="el-GR" sz="2400" dirty="0">
                <a:latin typeface="Courier New" pitchFamily="49" charset="0"/>
                <a:cs typeface="Courier New" pitchFamily="49" charset="0"/>
              </a:rPr>
              <a:t> </a:t>
            </a:r>
          </a:p>
          <a:p>
            <a:r>
              <a:rPr lang="el-GR" sz="2400" dirty="0" err="1">
                <a:latin typeface="Courier New" pitchFamily="49" charset="0"/>
                <a:cs typeface="Courier New" pitchFamily="49" charset="0"/>
              </a:rPr>
              <a:t>print</a:t>
            </a:r>
            <a:r>
              <a:rPr lang="el-GR" sz="2400" dirty="0">
                <a:latin typeface="Courier New" pitchFamily="49" charset="0"/>
                <a:cs typeface="Courier New" pitchFamily="49" charset="0"/>
              </a:rPr>
              <a:t> ('Εντολή </a:t>
            </a:r>
            <a:r>
              <a:rPr lang="el-GR" sz="2400" dirty="0" smtClean="0">
                <a:latin typeface="Courier New" pitchFamily="49" charset="0"/>
                <a:cs typeface="Courier New" pitchFamily="49" charset="0"/>
              </a:rPr>
              <a:t>ΠΡΙΝ </a:t>
            </a:r>
            <a:r>
              <a:rPr lang="el-GR" sz="2400" dirty="0">
                <a:latin typeface="Courier New" pitchFamily="49" charset="0"/>
                <a:cs typeface="Courier New" pitchFamily="49" charset="0"/>
              </a:rPr>
              <a:t>την κλήση </a:t>
            </a:r>
            <a:r>
              <a:rPr lang="el-GR" sz="2400" dirty="0" smtClean="0">
                <a:latin typeface="Courier New" pitchFamily="49" charset="0"/>
                <a:cs typeface="Courier New" pitchFamily="49" charset="0"/>
              </a:rPr>
              <a:t>συνάρτησης</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#Κλήση συνάρτησης</a:t>
            </a:r>
          </a:p>
          <a:p>
            <a:r>
              <a:rPr lang="el-GR" sz="2400" dirty="0" err="1">
                <a:latin typeface="Courier New" pitchFamily="49" charset="0"/>
                <a:cs typeface="Courier New" pitchFamily="49" charset="0"/>
              </a:rPr>
              <a:t>greeting</a:t>
            </a:r>
            <a:r>
              <a:rPr lang="el-GR" sz="2400" dirty="0">
                <a:latin typeface="Courier New" pitchFamily="49" charset="0"/>
                <a:cs typeface="Courier New" pitchFamily="49" charset="0"/>
              </a:rPr>
              <a:t> ()</a:t>
            </a:r>
          </a:p>
          <a:p>
            <a:r>
              <a:rPr lang="el-GR" sz="2400" dirty="0" err="1">
                <a:latin typeface="Courier New" pitchFamily="49" charset="0"/>
                <a:cs typeface="Courier New" pitchFamily="49" charset="0"/>
              </a:rPr>
              <a:t>print</a:t>
            </a:r>
            <a:r>
              <a:rPr lang="el-GR" sz="2400" dirty="0">
                <a:latin typeface="Courier New" pitchFamily="49" charset="0"/>
                <a:cs typeface="Courier New" pitchFamily="49" charset="0"/>
              </a:rPr>
              <a:t> ('Εντολή </a:t>
            </a:r>
            <a:r>
              <a:rPr lang="el-GR" sz="2400" dirty="0" smtClean="0">
                <a:latin typeface="Courier New" pitchFamily="49" charset="0"/>
                <a:cs typeface="Courier New" pitchFamily="49" charset="0"/>
              </a:rPr>
              <a:t>ΜΕΤΑ </a:t>
            </a:r>
            <a:r>
              <a:rPr lang="el-GR" sz="2400" dirty="0">
                <a:latin typeface="Courier New" pitchFamily="49" charset="0"/>
                <a:cs typeface="Courier New" pitchFamily="49" charset="0"/>
              </a:rPr>
              <a:t>την κλήση </a:t>
            </a:r>
            <a:r>
              <a:rPr lang="el-GR" sz="2400" dirty="0" smtClean="0">
                <a:latin typeface="Courier New" pitchFamily="49" charset="0"/>
                <a:cs typeface="Courier New" pitchFamily="49" charset="0"/>
              </a:rPr>
              <a:t>συνάρτησης')</a:t>
            </a:r>
          </a:p>
          <a:p>
            <a:endParaRPr lang="el-GR" sz="2400" dirty="0" smtClean="0"/>
          </a:p>
          <a:p>
            <a:r>
              <a:rPr lang="el-GR" sz="2400" dirty="0" smtClean="0"/>
              <a:t>Το </a:t>
            </a:r>
            <a:r>
              <a:rPr lang="el-GR" sz="2400" dirty="0"/>
              <a:t>αποτέλεσμα της κλήσης της είναι:</a:t>
            </a:r>
          </a:p>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Εντολή </a:t>
            </a:r>
            <a:r>
              <a:rPr lang="el-GR" sz="2400" dirty="0" smtClean="0">
                <a:latin typeface="Courier New" pitchFamily="49" charset="0"/>
                <a:cs typeface="Courier New" pitchFamily="49" charset="0"/>
              </a:rPr>
              <a:t>ΠΡΙΝ </a:t>
            </a:r>
            <a:r>
              <a:rPr lang="el-GR" sz="2400" dirty="0">
                <a:latin typeface="Courier New" pitchFamily="49" charset="0"/>
                <a:cs typeface="Courier New" pitchFamily="49" charset="0"/>
              </a:rPr>
              <a:t>την κλήση </a:t>
            </a:r>
            <a:r>
              <a:rPr lang="el-GR" sz="2400" dirty="0" smtClean="0">
                <a:latin typeface="Courier New" pitchFamily="49" charset="0"/>
                <a:cs typeface="Courier New" pitchFamily="49" charset="0"/>
              </a:rPr>
              <a:t>συνάρτησης</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Καλημέρα</a:t>
            </a:r>
          </a:p>
          <a:p>
            <a:r>
              <a:rPr lang="el-GR" sz="2400" dirty="0">
                <a:latin typeface="Courier New" pitchFamily="49" charset="0"/>
                <a:cs typeface="Courier New" pitchFamily="49" charset="0"/>
              </a:rPr>
              <a:t>Εντολή </a:t>
            </a:r>
            <a:r>
              <a:rPr lang="el-GR" sz="2400" dirty="0" smtClean="0">
                <a:latin typeface="Courier New" pitchFamily="49" charset="0"/>
                <a:cs typeface="Courier New" pitchFamily="49" charset="0"/>
              </a:rPr>
              <a:t>ΜΕΤΑ </a:t>
            </a:r>
            <a:r>
              <a:rPr lang="el-GR" sz="2400" dirty="0">
                <a:latin typeface="Courier New" pitchFamily="49" charset="0"/>
                <a:cs typeface="Courier New" pitchFamily="49" charset="0"/>
              </a:rPr>
              <a:t>την κλήση </a:t>
            </a:r>
            <a:r>
              <a:rPr lang="el-GR" sz="2400" dirty="0" smtClean="0">
                <a:latin typeface="Courier New" pitchFamily="49" charset="0"/>
                <a:cs typeface="Courier New" pitchFamily="49" charset="0"/>
              </a:rPr>
              <a:t>συνάρτησης</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p>
          <a:p>
            <a:endParaRPr lang="el-GR" sz="2400" dirty="0"/>
          </a:p>
        </p:txBody>
      </p:sp>
      <p:sp>
        <p:nvSpPr>
          <p:cNvPr id="2" name="Ορθογώνιο 1"/>
          <p:cNvSpPr/>
          <p:nvPr/>
        </p:nvSpPr>
        <p:spPr>
          <a:xfrm>
            <a:off x="4211959" y="-5855"/>
            <a:ext cx="4408671" cy="369332"/>
          </a:xfrm>
          <a:prstGeom prst="rect">
            <a:avLst/>
          </a:prstGeom>
        </p:spPr>
        <p:txBody>
          <a:bodyPr wrap="square">
            <a:spAutoFit/>
          </a:bodyPr>
          <a:lstStyle/>
          <a:p>
            <a:pPr algn="ctr" fontAlgn="auto">
              <a:spcBef>
                <a:spcPts val="0"/>
              </a:spcBef>
              <a:spcAft>
                <a:spcPts val="0"/>
              </a:spcAft>
              <a:defRPr/>
            </a:pPr>
            <a:r>
              <a:rPr lang="el-GR" b="1" dirty="0">
                <a:solidFill>
                  <a:srgbClr val="92D050"/>
                </a:solidFill>
              </a:rPr>
              <a:t>Ορισμός και κλήση συνάρτησης</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7455490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9366</TotalTime>
  <Words>4605</Words>
  <Application>Microsoft Office PowerPoint</Application>
  <PresentationFormat>Προβολή στην οθόνη (4:3)</PresentationFormat>
  <Paragraphs>664</Paragraphs>
  <Slides>55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55</vt:i4>
      </vt:variant>
    </vt:vector>
  </HeadingPairs>
  <TitlesOfParts>
    <vt:vector size="56" baseType="lpstr">
      <vt:lpstr>Austin</vt:lpstr>
      <vt:lpstr>ΓΛΩΣΣΑ ΠΡΟΓΡΑΜΜΑΤΙΣΜΟΥ ΡYTHON  ΣΥΝΑΡΤΗΣΕΙΣ – ΒΙΒΛΙΟΘΗΚΕΣ – ΕΞΑΙΡΕΣΕΙΣ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278</cp:revision>
  <dcterms:created xsi:type="dcterms:W3CDTF">2011-12-29T07:56:36Z</dcterms:created>
  <dcterms:modified xsi:type="dcterms:W3CDTF">2020-05-19T21:46:36Z</dcterms:modified>
</cp:coreProperties>
</file>