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59" r:id="rId4"/>
    <p:sldId id="260" r:id="rId5"/>
    <p:sldId id="261" r:id="rId6"/>
    <p:sldId id="262" r:id="rId7"/>
    <p:sldId id="265" r:id="rId8"/>
    <p:sldId id="266" r:id="rId9"/>
    <p:sldId id="267" r:id="rId10"/>
    <p:sldId id="268"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1" autoAdjust="0"/>
  </p:normalViewPr>
  <p:slideViewPr>
    <p:cSldViewPr>
      <p:cViewPr>
        <p:scale>
          <a:sx n="100" d="100"/>
          <a:sy n="100" d="100"/>
        </p:scale>
        <p:origin x="-294"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9C50ADB-44FA-412E-8B90-BBFCA169AD60}" type="datetimeFigureOut">
              <a:rPr lang="el-GR" smtClean="0"/>
              <a:t>5/12/2022</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03FD28E5-8316-49AD-B0F5-8458742B06BE}" type="slidenum">
              <a:rPr lang="el-GR" smtClean="0"/>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50ADB-44FA-412E-8B90-BBFCA169AD60}" type="datetimeFigureOut">
              <a:rPr lang="el-GR" smtClean="0"/>
              <a:t>5/12/2022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50ADB-44FA-412E-8B90-BBFCA169AD60}" type="datetimeFigureOut">
              <a:rPr lang="el-GR" smtClean="0"/>
              <a:t>5/12/2022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50ADB-44FA-412E-8B90-BBFCA169AD60}" type="datetimeFigureOut">
              <a:rPr lang="el-GR" smtClean="0"/>
              <a:t>5/12/2022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C50ADB-44FA-412E-8B90-BBFCA169AD60}" type="datetimeFigureOut">
              <a:rPr lang="el-GR" smtClean="0"/>
              <a:t>5/12/2022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03FD28E5-8316-49AD-B0F5-8458742B06BE}"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C50ADB-44FA-412E-8B90-BBFCA169AD60}" type="datetimeFigureOut">
              <a:rPr lang="el-GR" smtClean="0"/>
              <a:t>5/12/2022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C50ADB-44FA-412E-8B90-BBFCA169AD60}" type="datetimeFigureOut">
              <a:rPr lang="el-GR" smtClean="0"/>
              <a:t>5/12/2022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C50ADB-44FA-412E-8B90-BBFCA169AD60}" type="datetimeFigureOut">
              <a:rPr lang="el-GR" smtClean="0"/>
              <a:t>5/12/2022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50ADB-44FA-412E-8B90-BBFCA169AD60}" type="datetimeFigureOut">
              <a:rPr lang="el-GR" smtClean="0"/>
              <a:t>5/12/2022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C50ADB-44FA-412E-8B90-BBFCA169AD60}" type="datetimeFigureOut">
              <a:rPr lang="el-GR" smtClean="0"/>
              <a:t>5/12/2022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C50ADB-44FA-412E-8B90-BBFCA169AD60}" type="datetimeFigureOut">
              <a:rPr lang="el-GR" smtClean="0"/>
              <a:t>5/12/2022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3FD28E5-8316-49AD-B0F5-8458742B06B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9C50ADB-44FA-412E-8B90-BBFCA169AD60}" type="datetimeFigureOut">
              <a:rPr lang="el-GR" smtClean="0"/>
              <a:t>5/12/2022</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3FD28E5-8316-49AD-B0F5-8458742B06BE}"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57614"/>
          </a:xfrm>
        </p:spPr>
        <p:txBody>
          <a:bodyPr/>
          <a:lstStyle/>
          <a:p>
            <a:r>
              <a:rPr lang="el-GR" dirty="0" smtClean="0"/>
              <a:t>ΕργασΙα ΨυχολογΙαΣ</a:t>
            </a:r>
            <a:endParaRPr lang="el-GR" dirty="0"/>
          </a:p>
        </p:txBody>
      </p:sp>
      <p:sp>
        <p:nvSpPr>
          <p:cNvPr id="3" name="Subtitle 2"/>
          <p:cNvSpPr>
            <a:spLocks noGrp="1"/>
          </p:cNvSpPr>
          <p:nvPr>
            <p:ph type="subTitle" idx="1"/>
          </p:nvPr>
        </p:nvSpPr>
        <p:spPr>
          <a:xfrm>
            <a:off x="1331640" y="3284984"/>
            <a:ext cx="6400800" cy="2952328"/>
          </a:xfrm>
        </p:spPr>
        <p:txBody>
          <a:bodyPr>
            <a:normAutofit lnSpcReduction="10000"/>
          </a:bodyPr>
          <a:lstStyle/>
          <a:p>
            <a:r>
              <a:rPr lang="el-GR" dirty="0" smtClean="0"/>
              <a:t>Η ανάπτυξη του ανθρώπου και της προσωπικότητας του σε κοινωνινκό και οικογενειακό επίπεδο.</a:t>
            </a:r>
          </a:p>
          <a:p>
            <a:endParaRPr lang="el-GR" dirty="0"/>
          </a:p>
          <a:p>
            <a:pPr algn="r"/>
            <a:endParaRPr lang="el-GR" dirty="0"/>
          </a:p>
          <a:p>
            <a:pPr algn="r"/>
            <a:r>
              <a:rPr lang="el-GR" sz="2000" dirty="0" smtClean="0"/>
              <a:t>Από τον </a:t>
            </a:r>
          </a:p>
          <a:p>
            <a:pPr algn="r"/>
            <a:r>
              <a:rPr lang="el-GR" sz="2000" dirty="0" smtClean="0"/>
              <a:t>Κλήμη Άγγελο</a:t>
            </a:r>
            <a:endParaRPr lang="el-GR" sz="2000" dirty="0"/>
          </a:p>
        </p:txBody>
      </p:sp>
    </p:spTree>
    <p:extLst>
      <p:ext uri="{BB962C8B-B14F-4D97-AF65-F5344CB8AC3E}">
        <p14:creationId xmlns:p14="http://schemas.microsoft.com/office/powerpoint/2010/main" val="42281711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3226370"/>
          </a:xfrm>
        </p:spPr>
        <p:txBody>
          <a:bodyPr>
            <a:noAutofit/>
          </a:bodyPr>
          <a:lstStyle/>
          <a:p>
            <a:r>
              <a:rPr lang="el-GR" sz="4800" dirty="0" smtClean="0"/>
              <a:t>Τέλος παρουσίσης.</a:t>
            </a:r>
            <a:br>
              <a:rPr lang="el-GR" sz="4800" dirty="0" smtClean="0"/>
            </a:br>
            <a:r>
              <a:rPr lang="el-GR" sz="4800" dirty="0" smtClean="0"/>
              <a:t/>
            </a:r>
            <a:br>
              <a:rPr lang="el-GR" sz="4800" dirty="0" smtClean="0"/>
            </a:br>
            <a:r>
              <a:rPr lang="el-GR" sz="4800" dirty="0"/>
              <a:t/>
            </a:r>
            <a:br>
              <a:rPr lang="el-GR" sz="4800" dirty="0"/>
            </a:br>
            <a:r>
              <a:rPr lang="el-GR" sz="4800" dirty="0" smtClean="0"/>
              <a:t>Ευχαριστώ πολύ για τον χρόνο σας.</a:t>
            </a:r>
            <a:endParaRPr lang="el-GR" sz="4800" dirty="0"/>
          </a:p>
        </p:txBody>
      </p:sp>
      <p:sp>
        <p:nvSpPr>
          <p:cNvPr id="3" name="Content Placeholder 2"/>
          <p:cNvSpPr>
            <a:spLocks noGrp="1"/>
          </p:cNvSpPr>
          <p:nvPr>
            <p:ph idx="1"/>
          </p:nvPr>
        </p:nvSpPr>
        <p:spPr>
          <a:xfrm>
            <a:off x="8532440" y="6165304"/>
            <a:ext cx="154360" cy="144056"/>
          </a:xfrm>
        </p:spPr>
        <p:txBody>
          <a:bodyPr>
            <a:normAutofit fontScale="25000" lnSpcReduction="20000"/>
          </a:bodyPr>
          <a:lstStyle/>
          <a:p>
            <a:endParaRPr lang="el-GR" dirty="0"/>
          </a:p>
        </p:txBody>
      </p:sp>
    </p:spTree>
    <p:extLst>
      <p:ext uri="{BB962C8B-B14F-4D97-AF65-F5344CB8AC3E}">
        <p14:creationId xmlns:p14="http://schemas.microsoft.com/office/powerpoint/2010/main" val="17986754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Μητρώτητα και πατρότητα</a:t>
            </a:r>
            <a:endParaRPr lang="el-GR" sz="3600" dirty="0"/>
          </a:p>
        </p:txBody>
      </p:sp>
      <p:sp>
        <p:nvSpPr>
          <p:cNvPr id="3" name="Content Placeholder 2"/>
          <p:cNvSpPr>
            <a:spLocks noGrp="1"/>
          </p:cNvSpPr>
          <p:nvPr>
            <p:ph idx="1"/>
          </p:nvPr>
        </p:nvSpPr>
        <p:spPr/>
        <p:txBody>
          <a:bodyPr>
            <a:normAutofit/>
          </a:bodyPr>
          <a:lstStyle/>
          <a:p>
            <a:pPr marL="137160" indent="0">
              <a:buNone/>
            </a:pPr>
            <a:r>
              <a:rPr lang="el-GR" sz="2000" dirty="0" smtClean="0"/>
              <a:t>  </a:t>
            </a:r>
            <a:r>
              <a:rPr lang="el-GR" sz="2400" dirty="0" smtClean="0"/>
              <a:t>Δύο ρόλοι οι οποίοι αλλάζουν τους ανθρώπους.Όσο ο πατέρας τόσο και η μητέρα, βιώνουν αλλαγές.Η γέννηση ενός βρέφους προκαλεί από μόνη της σωματικό και συναισθηματικό πόνο στους δύο ανθρώπους,αναστάτωση των συνηθειών και του ύπνου,καθώς και πιθανά οικονομικά προβλήματα.Ο πατέρας νιώθει παραμελημένος και η μητέρα κουρασμένη,αυτό έχει ως αποτέλεσμα πιθανές συγκρούσεις στο ζευγάρι μιας και το ενδιαφέρον της σχέσης έχει μεταφερθεί στο νέο μέλος της.Ως αποτέλεσμα οι προκλήσεις αυτές είναι ένα πολύ σημαντικό στάδιο για το ζευγάρι.</a:t>
            </a:r>
            <a:endParaRPr lang="el-GR" dirty="0"/>
          </a:p>
        </p:txBody>
      </p:sp>
    </p:spTree>
    <p:extLst>
      <p:ext uri="{BB962C8B-B14F-4D97-AF65-F5344CB8AC3E}">
        <p14:creationId xmlns:p14="http://schemas.microsoft.com/office/powerpoint/2010/main" val="78160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μετάβαση στην κατάσταση αυτή</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 Αλλαγές </a:t>
            </a:r>
            <a:r>
              <a:rPr lang="el-GR" dirty="0"/>
              <a:t>στην ταυτότητα και στην εσωτερική </a:t>
            </a:r>
            <a:r>
              <a:rPr lang="el-GR" dirty="0" smtClean="0"/>
              <a:t>ζωή</a:t>
            </a:r>
            <a:r>
              <a:rPr lang="en-US" dirty="0" smtClean="0"/>
              <a:t>:</a:t>
            </a:r>
            <a:r>
              <a:rPr lang="el-GR" dirty="0" smtClean="0"/>
              <a:t> </a:t>
            </a:r>
            <a:r>
              <a:rPr lang="el-GR" dirty="0"/>
              <a:t>Μεταβάλεται η </a:t>
            </a:r>
            <a:r>
              <a:rPr lang="el-GR" dirty="0" smtClean="0"/>
              <a:t>αίσθηση του ευατού του κάθε </a:t>
            </a:r>
            <a:r>
              <a:rPr lang="el-GR" dirty="0"/>
              <a:t>γονέα, καθώς και οι </a:t>
            </a:r>
            <a:r>
              <a:rPr lang="el-GR" dirty="0" smtClean="0"/>
              <a:t>υποθέσεις </a:t>
            </a:r>
            <a:r>
              <a:rPr lang="el-GR" dirty="0"/>
              <a:t>σχετικά με το πως είναι η </a:t>
            </a:r>
            <a:r>
              <a:rPr lang="el-GR" dirty="0" smtClean="0"/>
              <a:t>οικαγενειακή </a:t>
            </a:r>
            <a:r>
              <a:rPr lang="el-GR" dirty="0"/>
              <a:t>ζωή. τις αξιοποίησης στους ρόλους και στις σχέσεις μέσα στο γάμο. </a:t>
            </a:r>
            <a:endParaRPr lang="el-GR" dirty="0" smtClean="0"/>
          </a:p>
          <a:p>
            <a:r>
              <a:rPr lang="el-GR" dirty="0" smtClean="0"/>
              <a:t> Διαγοροποίηση στους ρόλους και στις σχέσεις</a:t>
            </a:r>
            <a:r>
              <a:rPr lang="en-US" dirty="0" smtClean="0"/>
              <a:t>: </a:t>
            </a:r>
            <a:r>
              <a:rPr lang="el-GR" dirty="0" smtClean="0"/>
              <a:t>Ο καταμερισμός </a:t>
            </a:r>
            <a:r>
              <a:rPr lang="el-GR" dirty="0"/>
              <a:t>των εργασιών μεταξύ των δύο γονέων </a:t>
            </a:r>
            <a:r>
              <a:rPr lang="el-GR" dirty="0" smtClean="0"/>
              <a:t>διαφορετιποιείται </a:t>
            </a:r>
            <a:r>
              <a:rPr lang="el-GR" dirty="0"/>
              <a:t>όταν και </a:t>
            </a:r>
            <a:r>
              <a:rPr lang="el-GR" dirty="0" smtClean="0"/>
              <a:t>οι </a:t>
            </a:r>
            <a:r>
              <a:rPr lang="el-GR" dirty="0"/>
              <a:t>δύο πιέζονται εξαιτίας της αναστάτωσης του ύπνου και του γεγονότος ότι δεν μπορούν να είναι μόνοι οι δυο τους όσο θα ήθελαν</a:t>
            </a:r>
            <a:r>
              <a:rPr lang="el-GR" dirty="0" smtClean="0"/>
              <a:t>.</a:t>
            </a:r>
          </a:p>
          <a:p>
            <a:r>
              <a:rPr lang="el-GR" dirty="0" smtClean="0"/>
              <a:t> Σχέσεις </a:t>
            </a:r>
            <a:r>
              <a:rPr lang="el-GR" dirty="0"/>
              <a:t>που μεταβάλλονται εκτός του πλαισίου της </a:t>
            </a:r>
            <a:r>
              <a:rPr lang="el-GR" dirty="0" smtClean="0"/>
              <a:t>οικογένειας</a:t>
            </a:r>
            <a:r>
              <a:rPr lang="en-US" dirty="0"/>
              <a:t>:</a:t>
            </a:r>
            <a:r>
              <a:rPr lang="el-GR" dirty="0" smtClean="0"/>
              <a:t> </a:t>
            </a:r>
            <a:r>
              <a:rPr lang="el-GR" dirty="0"/>
              <a:t>Οι εξωτερικές μεταβολές επηρεάζουν περισσότερο τη μητέρα, μια και είναι πιθανό να αναβάλει την επαγγελματική της σταδιοδρομία, </a:t>
            </a:r>
            <a:r>
              <a:rPr lang="el-GR" dirty="0" smtClean="0"/>
              <a:t>τουλάχιστον </a:t>
            </a:r>
            <a:r>
              <a:rPr lang="el-GR" dirty="0"/>
              <a:t>προσωρινά </a:t>
            </a:r>
            <a:endParaRPr lang="el-GR" dirty="0" smtClean="0"/>
          </a:p>
          <a:p>
            <a:r>
              <a:rPr lang="el-GR" dirty="0" smtClean="0"/>
              <a:t> Νέοι </a:t>
            </a:r>
            <a:r>
              <a:rPr lang="el-GR" dirty="0"/>
              <a:t>γονικοί ρόλοι και σχέσεις: Το ζευγάρι πρέπει να αντιμετωπίσει τις νέες ευθύνες που σχετίζονται με την ανατροφή ενός παιδιού. </a:t>
            </a:r>
            <a:endParaRPr lang="el-GR" dirty="0" smtClean="0"/>
          </a:p>
          <a:p>
            <a:r>
              <a:rPr lang="el-GR" dirty="0" smtClean="0"/>
              <a:t> Μολονότι </a:t>
            </a:r>
            <a:r>
              <a:rPr lang="el-GR" dirty="0"/>
              <a:t>μοιράζονται πολλές ανησυχίες, ο πατέρας και η μητέρα </a:t>
            </a:r>
            <a:r>
              <a:rPr lang="el-GR" dirty="0" smtClean="0"/>
              <a:t>αντιδρούν </a:t>
            </a:r>
            <a:r>
              <a:rPr lang="el-GR" dirty="0"/>
              <a:t>διαφορετικά στην άφιξη του πρώτου παιδιού. Οι γυναίκες </a:t>
            </a:r>
            <a:r>
              <a:rPr lang="el-GR" dirty="0" smtClean="0"/>
              <a:t>προσαρμόζουν χαρακτηριστικά στον </a:t>
            </a:r>
            <a:r>
              <a:rPr lang="el-GR" dirty="0"/>
              <a:t>τρόπο ζωής τους δίνοντας προτεραιότητα στη </a:t>
            </a:r>
            <a:r>
              <a:rPr lang="el-GR" dirty="0" smtClean="0"/>
              <a:t>μητρότητα </a:t>
            </a:r>
            <a:r>
              <a:rPr lang="el-GR" dirty="0"/>
              <a:t>και στους οικογενειακούς ρόλους. Οι άνδρες, από την άλλη, </a:t>
            </a:r>
            <a:r>
              <a:rPr lang="el-GR" dirty="0" smtClean="0"/>
              <a:t>συχνότερα </a:t>
            </a:r>
            <a:r>
              <a:rPr lang="el-GR" dirty="0"/>
              <a:t>εντείνουν τις προσπάθειες στην εργασία τους προκειμένου να γίνουν καλύτεροι ή να είναι </a:t>
            </a:r>
            <a:r>
              <a:rPr lang="el-GR" dirty="0" smtClean="0"/>
              <a:t>σε θέση </a:t>
            </a:r>
            <a:r>
              <a:rPr lang="el-GR" dirty="0"/>
              <a:t>να παρέχουν με μεγαλύτερη </a:t>
            </a:r>
            <a:r>
              <a:rPr lang="el-GR" dirty="0" smtClean="0"/>
              <a:t>σταθερότητα </a:t>
            </a:r>
            <a:r>
              <a:rPr lang="el-GR" dirty="0"/>
              <a:t>τα αναγκαία</a:t>
            </a:r>
            <a:r>
              <a:rPr lang="el-GR" dirty="0" smtClean="0"/>
              <a:t>.</a:t>
            </a:r>
            <a:r>
              <a:rPr lang="el-GR" dirty="0"/>
              <a:t/>
            </a:r>
            <a:br>
              <a:rPr lang="el-GR" dirty="0"/>
            </a:br>
            <a:endParaRPr lang="el-GR" dirty="0"/>
          </a:p>
        </p:txBody>
      </p:sp>
    </p:spTree>
    <p:extLst>
      <p:ext uri="{BB962C8B-B14F-4D97-AF65-F5344CB8AC3E}">
        <p14:creationId xmlns:p14="http://schemas.microsoft.com/office/powerpoint/2010/main" val="167762710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την γέννα</a:t>
            </a:r>
            <a:endParaRPr lang="el-GR" dirty="0"/>
          </a:p>
        </p:txBody>
      </p:sp>
      <p:sp>
        <p:nvSpPr>
          <p:cNvPr id="3" name="Content Placeholder 2"/>
          <p:cNvSpPr>
            <a:spLocks noGrp="1"/>
          </p:cNvSpPr>
          <p:nvPr>
            <p:ph idx="1"/>
          </p:nvPr>
        </p:nvSpPr>
        <p:spPr/>
        <p:txBody>
          <a:bodyPr>
            <a:normAutofit fontScale="77500" lnSpcReduction="20000"/>
          </a:bodyPr>
          <a:lstStyle/>
          <a:p>
            <a:pPr marL="137160" indent="0">
              <a:buNone/>
            </a:pPr>
            <a:r>
              <a:rPr lang="el-GR" dirty="0" smtClean="0"/>
              <a:t> Όταν το ζευγάρι αποκτά παίδι,δημιουργούνται νέες πιέσεις και προκλήσεις </a:t>
            </a:r>
            <a:r>
              <a:rPr lang="el-GR" dirty="0"/>
              <a:t>και οι αλλαγές στους ρόλους είναι </a:t>
            </a:r>
            <a:r>
              <a:rPr lang="el-GR" dirty="0" smtClean="0"/>
              <a:t>ραγδαίες.Ορισμένοι </a:t>
            </a:r>
            <a:r>
              <a:rPr lang="el-GR" dirty="0"/>
              <a:t>άνδρες ζηλεύουν </a:t>
            </a:r>
            <a:r>
              <a:rPr lang="el-GR" dirty="0" smtClean="0"/>
              <a:t>τη </a:t>
            </a:r>
            <a:r>
              <a:rPr lang="el-GR" dirty="0"/>
              <a:t>στενή </a:t>
            </a:r>
            <a:r>
              <a:rPr lang="el-GR" dirty="0" smtClean="0"/>
              <a:t>συναισθηματική </a:t>
            </a:r>
            <a:r>
              <a:rPr lang="el-GR" dirty="0"/>
              <a:t>σχέση που δημιουργείται μεταξύ της μητέρας και του </a:t>
            </a:r>
            <a:r>
              <a:rPr lang="el-GR" dirty="0" smtClean="0"/>
              <a:t>βρέφους.Σε </a:t>
            </a:r>
            <a:r>
              <a:rPr lang="el-GR" dirty="0"/>
              <a:t>πολλούς γάμους μετά τη γέννηση του παιδιού, παρουσιάζονται </a:t>
            </a:r>
            <a:r>
              <a:rPr lang="el-GR" dirty="0" smtClean="0"/>
              <a:t>σεξουαλικά προβλήματα μείωση της επικοινωνίας των κοινών </a:t>
            </a:r>
            <a:r>
              <a:rPr lang="el-GR" dirty="0"/>
              <a:t>ενδιαφερόντων καθώς και αύξηση των </a:t>
            </a:r>
            <a:r>
              <a:rPr lang="el-GR" dirty="0" smtClean="0"/>
              <a:t>συγκρούσεων.Η </a:t>
            </a:r>
            <a:r>
              <a:rPr lang="el-GR" dirty="0"/>
              <a:t>άφιξη του πρώτου παιδιού συνήθως </a:t>
            </a:r>
            <a:r>
              <a:rPr lang="el-GR" dirty="0" smtClean="0"/>
              <a:t>αποτελεί </a:t>
            </a:r>
            <a:r>
              <a:rPr lang="el-GR" dirty="0"/>
              <a:t>μετάβαση και όχι </a:t>
            </a:r>
            <a:r>
              <a:rPr lang="el-GR" dirty="0" smtClean="0"/>
              <a:t>κρίση.Τα </a:t>
            </a:r>
            <a:r>
              <a:rPr lang="el-GR" dirty="0"/>
              <a:t>περισσότερα ζευγάρια </a:t>
            </a:r>
            <a:r>
              <a:rPr lang="el-GR" dirty="0" smtClean="0"/>
              <a:t>αναφέρουν </a:t>
            </a:r>
            <a:r>
              <a:rPr lang="el-GR" dirty="0"/>
              <a:t>ότι έχουν αντιμετωπίσει ελάχιστη μόνο δυσκολία προσαρμογής. Για παράδειγμα, οι περισσότερες μητέρες δεν παρουσιάζουν επιλόχεια </a:t>
            </a:r>
            <a:r>
              <a:rPr lang="el-GR" dirty="0" smtClean="0"/>
              <a:t>κατάθλιψη.Αντίθετα</a:t>
            </a:r>
            <a:r>
              <a:rPr lang="el-GR" dirty="0"/>
              <a:t>, παρουσιάζουν 2 έως 3 ημέρες </a:t>
            </a:r>
            <a:r>
              <a:rPr lang="el-GR" dirty="0" smtClean="0"/>
              <a:t>πολύ </a:t>
            </a:r>
            <a:r>
              <a:rPr lang="el-GR" dirty="0"/>
              <a:t>πιο ήπια </a:t>
            </a:r>
            <a:r>
              <a:rPr lang="el-GR" dirty="0" smtClean="0"/>
              <a:t>μελαγχολία.Ίσως </a:t>
            </a:r>
            <a:r>
              <a:rPr lang="el-GR" dirty="0"/>
              <a:t>το 10 με 20% των νέων μητέρων να μη βιώνουν ούτε </a:t>
            </a:r>
            <a:r>
              <a:rPr lang="el-GR" dirty="0" smtClean="0"/>
              <a:t>καν αυτό.Επιπλέον</a:t>
            </a:r>
            <a:r>
              <a:rPr lang="el-GR" dirty="0"/>
              <a:t>, σε μια μελέτη </a:t>
            </a:r>
            <a:r>
              <a:rPr lang="el-GR" dirty="0" smtClean="0"/>
              <a:t>το 1990 αναφέρθηκε </a:t>
            </a:r>
            <a:r>
              <a:rPr lang="el-GR" dirty="0"/>
              <a:t>ότι το 20 με 35% των ζευγαριών βιώνουν μεγαλύτερη ικανοποίηση </a:t>
            </a:r>
            <a:r>
              <a:rPr lang="el-GR" dirty="0" smtClean="0"/>
              <a:t>από </a:t>
            </a:r>
            <a:r>
              <a:rPr lang="el-GR" dirty="0"/>
              <a:t>το </a:t>
            </a:r>
            <a:r>
              <a:rPr lang="el-GR" dirty="0" smtClean="0"/>
              <a:t>γάμο.</a:t>
            </a:r>
            <a:r>
              <a:rPr lang="el-GR" dirty="0"/>
              <a:t/>
            </a:r>
            <a:br>
              <a:rPr lang="el-GR" dirty="0"/>
            </a:br>
            <a:endParaRPr lang="el-GR" dirty="0"/>
          </a:p>
        </p:txBody>
      </p:sp>
    </p:spTree>
    <p:extLst>
      <p:ext uri="{BB962C8B-B14F-4D97-AF65-F5344CB8AC3E}">
        <p14:creationId xmlns:p14="http://schemas.microsoft.com/office/powerpoint/2010/main" val="258310947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Αντιμετωπίζοντας τα στάδια ανάπτυξης των παιδιών</a:t>
            </a:r>
          </a:p>
        </p:txBody>
      </p:sp>
      <p:sp>
        <p:nvSpPr>
          <p:cNvPr id="3" name="Content Placeholder 2"/>
          <p:cNvSpPr>
            <a:spLocks noGrp="1"/>
          </p:cNvSpPr>
          <p:nvPr>
            <p:ph idx="1"/>
          </p:nvPr>
        </p:nvSpPr>
        <p:spPr/>
        <p:txBody>
          <a:bodyPr>
            <a:noAutofit/>
          </a:bodyPr>
          <a:lstStyle/>
          <a:p>
            <a:pPr marL="137160" indent="0">
              <a:buNone/>
            </a:pPr>
            <a:r>
              <a:rPr lang="el-GR" sz="1600" smtClean="0"/>
              <a:t> Οι </a:t>
            </a:r>
            <a:r>
              <a:rPr lang="el-GR" sz="1600" dirty="0"/>
              <a:t>απαιτήσεις που τίθενται στους γονείς ποικίλλουν ανάλογα με την φάση του κύκλου ζωής της οικογένειας. </a:t>
            </a:r>
            <a:r>
              <a:rPr lang="el-GR" sz="1600" dirty="0" smtClean="0"/>
              <a:t>Για παράδειγμα το </a:t>
            </a:r>
            <a:r>
              <a:rPr lang="el-GR" sz="1600" dirty="0"/>
              <a:t>βρέφος απαιτεί σχεδόν αποκλειστική και συνεχή </a:t>
            </a:r>
            <a:r>
              <a:rPr lang="el-GR" sz="1600" dirty="0" smtClean="0"/>
              <a:t>φροντίδα. </a:t>
            </a:r>
            <a:r>
              <a:rPr lang="el-GR" sz="1600" dirty="0"/>
              <a:t>Κάθε κρίσιμη φάση για το παιδί </a:t>
            </a:r>
            <a:r>
              <a:rPr lang="el-GR" sz="1600" dirty="0" smtClean="0"/>
              <a:t>ενεργοποίει μια κρίσιμη </a:t>
            </a:r>
            <a:r>
              <a:rPr lang="el-GR" sz="1600" dirty="0"/>
              <a:t>περίοδο για τους γονείς. Σύμφωνα με μια </a:t>
            </a:r>
            <a:r>
              <a:rPr lang="el-GR" sz="1600" dirty="0" smtClean="0"/>
              <a:t>θεωρία, υπάρχουν </a:t>
            </a:r>
            <a:r>
              <a:rPr lang="el-GR" sz="1600" dirty="0"/>
              <a:t>έξι διακριτά στάδια </a:t>
            </a:r>
            <a:r>
              <a:rPr lang="el-GR" sz="1600" dirty="0" smtClean="0"/>
              <a:t>μητρότητας/πατρότητας</a:t>
            </a:r>
            <a:r>
              <a:rPr lang="en-US" sz="1600" dirty="0"/>
              <a:t>:</a:t>
            </a:r>
            <a:endParaRPr lang="el-GR" sz="1600" dirty="0" smtClean="0"/>
          </a:p>
          <a:p>
            <a:r>
              <a:rPr lang="el-GR" sz="1600" dirty="0" smtClean="0"/>
              <a:t>Το </a:t>
            </a:r>
            <a:r>
              <a:rPr lang="el-GR" sz="1600" dirty="0"/>
              <a:t>στάδιο δημιουργίας </a:t>
            </a:r>
            <a:r>
              <a:rPr lang="el-GR" sz="1600" dirty="0" smtClean="0"/>
              <a:t>αναπαραστάσεων</a:t>
            </a:r>
            <a:r>
              <a:rPr lang="en-US" sz="1600" dirty="0" smtClean="0"/>
              <a:t>:</a:t>
            </a:r>
            <a:r>
              <a:rPr lang="el-GR" sz="1600" dirty="0" smtClean="0"/>
              <a:t> Από </a:t>
            </a:r>
            <a:r>
              <a:rPr lang="el-GR" sz="1600" dirty="0"/>
              <a:t>τη </a:t>
            </a:r>
            <a:r>
              <a:rPr lang="el-GR" sz="1600" dirty="0" smtClean="0"/>
              <a:t>σύλληψη </a:t>
            </a:r>
            <a:r>
              <a:rPr lang="el-GR" sz="1600" dirty="0"/>
              <a:t>έως τον τοκετό, τα </a:t>
            </a:r>
            <a:r>
              <a:rPr lang="el-GR" sz="1600" dirty="0" smtClean="0"/>
              <a:t>ζευγάρια </a:t>
            </a:r>
            <a:r>
              <a:rPr lang="el-GR" sz="1600" dirty="0"/>
              <a:t>δημιουργούν </a:t>
            </a:r>
            <a:r>
              <a:rPr lang="el-GR" sz="1600" dirty="0" smtClean="0"/>
              <a:t>αναπαραστάσεις </a:t>
            </a:r>
            <a:r>
              <a:rPr lang="el-GR" sz="1600" dirty="0"/>
              <a:t>για το τι είδους γονείς θα </a:t>
            </a:r>
            <a:r>
              <a:rPr lang="el-GR" sz="1600" dirty="0" smtClean="0"/>
              <a:t>γίνουν.</a:t>
            </a:r>
          </a:p>
          <a:p>
            <a:r>
              <a:rPr lang="en-US" sz="1600" dirty="0" smtClean="0"/>
              <a:t>T</a:t>
            </a:r>
            <a:r>
              <a:rPr lang="el-GR" sz="1600" dirty="0" smtClean="0"/>
              <a:t>ο </a:t>
            </a:r>
            <a:r>
              <a:rPr lang="el-GR" sz="1600" dirty="0"/>
              <a:t>στάδιο </a:t>
            </a:r>
            <a:r>
              <a:rPr lang="el-GR" sz="1600" dirty="0" smtClean="0"/>
              <a:t>πρωταρχικής φροντίδας</a:t>
            </a:r>
            <a:r>
              <a:rPr lang="en-US" sz="1600" dirty="0" smtClean="0"/>
              <a:t>:</a:t>
            </a:r>
            <a:r>
              <a:rPr lang="el-GR" sz="1600" dirty="0" smtClean="0"/>
              <a:t> Έως </a:t>
            </a:r>
            <a:r>
              <a:rPr lang="el-GR" sz="1600" dirty="0"/>
              <a:t>την ηλικία των 2 ετών </a:t>
            </a:r>
            <a:r>
              <a:rPr lang="el-GR" sz="1600" dirty="0" smtClean="0"/>
              <a:t>περίπου </a:t>
            </a:r>
            <a:r>
              <a:rPr lang="el-GR" sz="1600" dirty="0"/>
              <a:t>προσπαθούν να εξισορροπήσουν τις ανάγκες του με τη συναισθηματική </a:t>
            </a:r>
            <a:r>
              <a:rPr lang="el-GR" sz="1600" dirty="0" smtClean="0"/>
              <a:t>δέσμευση </a:t>
            </a:r>
            <a:r>
              <a:rPr lang="el-GR" sz="1600" dirty="0"/>
              <a:t>και το χρόνο που αφιερώνουν στο/στη σύζυγο, στην εργασία, στους φίλους και στους γονείς. </a:t>
            </a:r>
            <a:endParaRPr lang="el-GR" sz="1600" dirty="0" smtClean="0"/>
          </a:p>
          <a:p>
            <a:r>
              <a:rPr lang="en-US" sz="1600" dirty="0" smtClean="0"/>
              <a:t>T</a:t>
            </a:r>
            <a:r>
              <a:rPr lang="el-GR" sz="1600" dirty="0" smtClean="0"/>
              <a:t>ο στάδιο</a:t>
            </a:r>
            <a:r>
              <a:rPr lang="en-US" sz="1600" dirty="0" smtClean="0"/>
              <a:t> </a:t>
            </a:r>
            <a:r>
              <a:rPr lang="el-GR" sz="1600" dirty="0" smtClean="0"/>
              <a:t>κυριαρχίας</a:t>
            </a:r>
            <a:r>
              <a:rPr lang="en-US" sz="1600" dirty="0" smtClean="0"/>
              <a:t>: </a:t>
            </a:r>
            <a:r>
              <a:rPr lang="el-GR" sz="1600" dirty="0" smtClean="0"/>
              <a:t>Κατα τα δεύτερα και πέμπτα γενέθλια του παιδιού,οι γονείς αρχίζουν να αναρωτιούνται </a:t>
            </a:r>
            <a:r>
              <a:rPr lang="el-GR" sz="1600" dirty="0"/>
              <a:t>τι είδους γονείς ήταν και τι είδους </a:t>
            </a:r>
            <a:r>
              <a:rPr lang="el-GR" sz="1600" dirty="0" smtClean="0"/>
              <a:t>γ</a:t>
            </a:r>
            <a:r>
              <a:rPr lang="el-GR" sz="1600" dirty="0"/>
              <a:t>ο</a:t>
            </a:r>
            <a:r>
              <a:rPr lang="el-GR" sz="1600" dirty="0" smtClean="0"/>
              <a:t>νείς </a:t>
            </a:r>
            <a:r>
              <a:rPr lang="el-GR" sz="1600" dirty="0"/>
              <a:t>θα </a:t>
            </a:r>
            <a:r>
              <a:rPr lang="el-GR" sz="1600" dirty="0" smtClean="0"/>
              <a:t>γίνουν.</a:t>
            </a:r>
          </a:p>
          <a:p>
            <a:r>
              <a:rPr lang="el-GR" sz="1600" dirty="0" smtClean="0"/>
              <a:t>Το επεξηγηματικό στάδιο</a:t>
            </a:r>
            <a:r>
              <a:rPr lang="en-US" sz="1600" dirty="0" smtClean="0"/>
              <a:t>:</a:t>
            </a:r>
            <a:r>
              <a:rPr lang="el-GR" sz="1600" dirty="0" smtClean="0"/>
              <a:t> </a:t>
            </a:r>
            <a:r>
              <a:rPr lang="el-GR" sz="1600" dirty="0"/>
              <a:t>Τ</a:t>
            </a:r>
            <a:r>
              <a:rPr lang="el-GR" sz="1600" dirty="0" smtClean="0"/>
              <a:t>α </a:t>
            </a:r>
            <a:r>
              <a:rPr lang="el-GR" sz="1600" dirty="0"/>
              <a:t>χρόνια της μέσης </a:t>
            </a:r>
            <a:r>
              <a:rPr lang="el-GR" sz="1600" dirty="0" smtClean="0"/>
              <a:t>παιδικής </a:t>
            </a:r>
            <a:r>
              <a:rPr lang="el-GR" sz="1600" dirty="0"/>
              <a:t>ηλικίας, οι γονείς </a:t>
            </a:r>
            <a:r>
              <a:rPr lang="el-GR" sz="1600" dirty="0" smtClean="0"/>
              <a:t>αναθεωρούν </a:t>
            </a:r>
            <a:r>
              <a:rPr lang="el-GR" sz="1600" dirty="0"/>
              <a:t>πολλές από τις </a:t>
            </a:r>
            <a:r>
              <a:rPr lang="el-GR" sz="1600" dirty="0" smtClean="0"/>
              <a:t>θεωρίες </a:t>
            </a:r>
            <a:r>
              <a:rPr lang="el-GR" sz="1600" dirty="0"/>
              <a:t>που είχαν </a:t>
            </a:r>
            <a:r>
              <a:rPr lang="el-GR" sz="1600" dirty="0" smtClean="0"/>
              <a:t>παλαιότερα. </a:t>
            </a:r>
            <a:r>
              <a:rPr lang="el-GR" sz="1600" dirty="0"/>
              <a:t>Όταν τα παιδιά γίνονται έφηβοι, οι γονείς </a:t>
            </a:r>
            <a:r>
              <a:rPr lang="el-GR" sz="1600" dirty="0" smtClean="0"/>
              <a:t>μεταβαίνουν.</a:t>
            </a:r>
          </a:p>
          <a:p>
            <a:r>
              <a:rPr lang="el-GR" sz="1600" dirty="0"/>
              <a:t>Τ</a:t>
            </a:r>
            <a:r>
              <a:rPr lang="el-GR" sz="1600" dirty="0" smtClean="0"/>
              <a:t>ο </a:t>
            </a:r>
            <a:r>
              <a:rPr lang="el-GR" sz="1600" dirty="0"/>
              <a:t>στάδιο της </a:t>
            </a:r>
            <a:r>
              <a:rPr lang="el-GR" sz="1600" dirty="0" smtClean="0"/>
              <a:t>αλληλεξάρτησης</a:t>
            </a:r>
            <a:r>
              <a:rPr lang="en-US" sz="1600" dirty="0" smtClean="0"/>
              <a:t>:</a:t>
            </a:r>
            <a:r>
              <a:rPr lang="el-GR" sz="1600" dirty="0" smtClean="0"/>
              <a:t> Στο </a:t>
            </a:r>
            <a:r>
              <a:rPr lang="el-GR" sz="1600" dirty="0"/>
              <a:t>οποίο </a:t>
            </a:r>
            <a:r>
              <a:rPr lang="el-GR" sz="1600" dirty="0" smtClean="0"/>
              <a:t>πρέπει </a:t>
            </a:r>
            <a:r>
              <a:rPr lang="el-GR" sz="1600" dirty="0"/>
              <a:t>να επαναπροσδιορίσουν τη σχέση κυριαρχίας που έχουν με τα </a:t>
            </a:r>
            <a:r>
              <a:rPr lang="el-GR" sz="1600" dirty="0" smtClean="0"/>
              <a:t>σχεδόν ενήλικα παιδία τους.</a:t>
            </a:r>
          </a:p>
          <a:p>
            <a:r>
              <a:rPr lang="el-GR" sz="1600" dirty="0" smtClean="0"/>
              <a:t>Το στάδιο της αναχώρισης</a:t>
            </a:r>
            <a:r>
              <a:rPr lang="en-US" sz="1600" dirty="0" smtClean="0"/>
              <a:t>:</a:t>
            </a:r>
            <a:r>
              <a:rPr lang="el-GR" sz="1600" dirty="0" smtClean="0"/>
              <a:t> Στο οποίο τα ενήλικα παιδία φεύγουν από το οικογεννειακό περιβάλλον.Οι γονείς πρέπει να τα αφήσουν να «φύγουν» αλλά και να είναι εκεί στις δύσκολες στιγμές.</a:t>
            </a:r>
            <a:endParaRPr lang="el-GR" sz="1600" dirty="0"/>
          </a:p>
        </p:txBody>
      </p:sp>
    </p:spTree>
    <p:extLst>
      <p:ext uri="{BB962C8B-B14F-4D97-AF65-F5344CB8AC3E}">
        <p14:creationId xmlns:p14="http://schemas.microsoft.com/office/powerpoint/2010/main" val="18378371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Μονογονεϊκές Οικογένειες</a:t>
            </a:r>
            <a:endParaRPr lang="el-GR" dirty="0"/>
          </a:p>
        </p:txBody>
      </p:sp>
      <p:sp>
        <p:nvSpPr>
          <p:cNvPr id="3" name="Content Placeholder 2"/>
          <p:cNvSpPr>
            <a:spLocks noGrp="1"/>
          </p:cNvSpPr>
          <p:nvPr>
            <p:ph idx="1"/>
          </p:nvPr>
        </p:nvSpPr>
        <p:spPr/>
        <p:txBody>
          <a:bodyPr>
            <a:normAutofit fontScale="85000" lnSpcReduction="10000"/>
          </a:bodyPr>
          <a:lstStyle/>
          <a:p>
            <a:pPr marL="137160" indent="0">
              <a:buNone/>
            </a:pPr>
            <a:r>
              <a:rPr lang="el-GR" dirty="0" smtClean="0"/>
              <a:t> Οι </a:t>
            </a:r>
            <a:r>
              <a:rPr lang="el-GR" dirty="0"/>
              <a:t>πιέσεις της μητρότητας/πατρότητας είναι ιδιαίτερα έντονες για τους </a:t>
            </a:r>
            <a:r>
              <a:rPr lang="el-GR" dirty="0" smtClean="0"/>
              <a:t>άγαμους </a:t>
            </a:r>
            <a:r>
              <a:rPr lang="el-GR" dirty="0"/>
              <a:t>γονείς, η συντριπτική πλειονότητα των οποίων είναι εργαζόμενες μητέρες. Οι μονογονεϊκές οικογένειες γίνονται ολοένα και πιο </a:t>
            </a:r>
            <a:r>
              <a:rPr lang="el-GR" dirty="0" smtClean="0"/>
              <a:t>διαδεδομέννες,οι έρευνες μάλιστα δείχνουν πως έχουν δεκαπλασιαστεί τα τελευταία χρόνια. Σε </a:t>
            </a:r>
            <a:r>
              <a:rPr lang="el-GR" dirty="0"/>
              <a:t>κάθε τρεις γάμους που επιτυγχάνουν αντιστοιχούν δύο που αναμένεται να </a:t>
            </a:r>
            <a:r>
              <a:rPr lang="el-GR" dirty="0" smtClean="0"/>
              <a:t>αποτύχουν.Οι </a:t>
            </a:r>
            <a:r>
              <a:rPr lang="el-GR" dirty="0"/>
              <a:t>αποτυχίες επικεντρώνονται στα 7 πρώτα </a:t>
            </a:r>
            <a:r>
              <a:rPr lang="el-GR" dirty="0" smtClean="0"/>
              <a:t>χρόνια </a:t>
            </a:r>
            <a:r>
              <a:rPr lang="el-GR" dirty="0"/>
              <a:t>του </a:t>
            </a:r>
            <a:r>
              <a:rPr lang="el-GR" dirty="0" smtClean="0"/>
              <a:t>γάμου και ο μέσος όρος διαζυγίων είναι στα </a:t>
            </a:r>
            <a:r>
              <a:rPr lang="el-GR" dirty="0"/>
              <a:t>7,2 χρόνια. Αν και διαζύγιο μπορεί να πάρει κάποιος σε κάθε ηλικία, </a:t>
            </a:r>
            <a:r>
              <a:rPr lang="el-GR" dirty="0" smtClean="0"/>
              <a:t>είναι </a:t>
            </a:r>
            <a:r>
              <a:rPr lang="el-GR" dirty="0"/>
              <a:t>πιθανότερο κατά τη </a:t>
            </a:r>
            <a:r>
              <a:rPr lang="el-GR" dirty="0" smtClean="0"/>
              <a:t>νεότητα.Τα </a:t>
            </a:r>
            <a:r>
              <a:rPr lang="el-GR" dirty="0"/>
              <a:t>ποσοστά διαζυγίου κορυφώνονται για τους άνδρες και για τις γυναίκες κατά τη </a:t>
            </a:r>
            <a:r>
              <a:rPr lang="el-GR" dirty="0" smtClean="0"/>
              <a:t>νεότητα(έως τα 24) </a:t>
            </a:r>
            <a:r>
              <a:rPr lang="el-GR" dirty="0"/>
              <a:t>και μειώνονται σταδιακά καθόλη τη διάρκεια της μέσης και της </a:t>
            </a:r>
            <a:r>
              <a:rPr lang="el-GR" dirty="0" smtClean="0"/>
              <a:t>τρίτης ηλικίας.</a:t>
            </a:r>
            <a:endParaRPr lang="el-GR" dirty="0"/>
          </a:p>
        </p:txBody>
      </p:sp>
    </p:spTree>
    <p:extLst>
      <p:ext uri="{BB962C8B-B14F-4D97-AF65-F5344CB8AC3E}">
        <p14:creationId xmlns:p14="http://schemas.microsoft.com/office/powerpoint/2010/main" val="67601261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Μονογονεϊκές οικογένειες με επικεφαλής μητέρες</a:t>
            </a:r>
          </a:p>
        </p:txBody>
      </p:sp>
      <p:sp>
        <p:nvSpPr>
          <p:cNvPr id="3" name="Content Placeholder 2"/>
          <p:cNvSpPr>
            <a:spLocks noGrp="1"/>
          </p:cNvSpPr>
          <p:nvPr>
            <p:ph idx="1"/>
          </p:nvPr>
        </p:nvSpPr>
        <p:spPr/>
        <p:txBody>
          <a:bodyPr>
            <a:normAutofit/>
          </a:bodyPr>
          <a:lstStyle/>
          <a:p>
            <a:pPr marL="137160" indent="0">
              <a:buNone/>
            </a:pPr>
            <a:r>
              <a:rPr lang="el-GR" dirty="0" smtClean="0"/>
              <a:t> Τι </a:t>
            </a:r>
            <a:r>
              <a:rPr lang="el-GR" dirty="0"/>
              <a:t>ευθύνεται </a:t>
            </a:r>
            <a:r>
              <a:rPr lang="el-GR" dirty="0" smtClean="0"/>
              <a:t>για αυτό; Η αύξηση αυτή αφορούσε </a:t>
            </a:r>
            <a:r>
              <a:rPr lang="el-GR" dirty="0"/>
              <a:t>τις </a:t>
            </a:r>
            <a:r>
              <a:rPr lang="el-GR" dirty="0" smtClean="0"/>
              <a:t>περισσότερες γέννες από άγαμες μητέρες,και μάλιστα η πλειοψηφία από αυτές ήταν μαύρες.Επιπλέον,αυτό το φαινόμενο είναι συχνό λόγο των σχέσεων σε διάσταση,με αποτέλεσμα το ζευγάρι να καταλλήγει σε ρήξη και τα παιδιά να αναθέτονται στις γυναίκες.Αυτό προφανώς είναι υπερβολικά δύσκολο για αυτές, λόγο του φόρτου εργασίας και του χαμηλού εισοδήματος,ιδιαίτερα για τις μαύρες γυναίκες που πολλές φορές είχαν το μίσο από τις λευκές μητέρες.</a:t>
            </a:r>
            <a:endParaRPr lang="el-GR" dirty="0"/>
          </a:p>
        </p:txBody>
      </p:sp>
    </p:spTree>
    <p:extLst>
      <p:ext uri="{BB962C8B-B14F-4D97-AF65-F5344CB8AC3E}">
        <p14:creationId xmlns:p14="http://schemas.microsoft.com/office/powerpoint/2010/main" val="41631047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Μονογονεϊκές οικογένειες με επικεφαλής πατέρες</a:t>
            </a:r>
          </a:p>
        </p:txBody>
      </p:sp>
      <p:sp>
        <p:nvSpPr>
          <p:cNvPr id="3" name="Content Placeholder 2"/>
          <p:cNvSpPr>
            <a:spLocks noGrp="1"/>
          </p:cNvSpPr>
          <p:nvPr>
            <p:ph idx="1"/>
          </p:nvPr>
        </p:nvSpPr>
        <p:spPr/>
        <p:txBody>
          <a:bodyPr>
            <a:normAutofit fontScale="77500" lnSpcReduction="20000"/>
          </a:bodyPr>
          <a:lstStyle/>
          <a:p>
            <a:pPr marL="137160" indent="0">
              <a:buNone/>
            </a:pPr>
            <a:r>
              <a:rPr lang="el-GR" dirty="0" smtClean="0"/>
              <a:t> Η </a:t>
            </a:r>
            <a:r>
              <a:rPr lang="el-GR" dirty="0"/>
              <a:t>εμπειρία της </a:t>
            </a:r>
            <a:r>
              <a:rPr lang="el-GR" dirty="0" smtClean="0"/>
              <a:t>μονογονεϊκότητας είναι εξίσου δύσκολη και για τον πατέρα.Αν και </a:t>
            </a:r>
            <a:r>
              <a:rPr lang="el-GR" dirty="0"/>
              <a:t>εξακολουθεί να ισχύει ότι μόνο πολύ μικρό ποσοστό </a:t>
            </a:r>
            <a:r>
              <a:rPr lang="el-GR" dirty="0" smtClean="0"/>
              <a:t>πατεράδων </a:t>
            </a:r>
            <a:r>
              <a:rPr lang="el-GR" dirty="0"/>
              <a:t>αποκτά την κηδεμονία των </a:t>
            </a:r>
            <a:r>
              <a:rPr lang="el-GR" dirty="0" smtClean="0"/>
              <a:t>παιδιών </a:t>
            </a:r>
            <a:r>
              <a:rPr lang="el-GR" dirty="0"/>
              <a:t>τους μετά το διαζύγιο, ο αριθμός </a:t>
            </a:r>
            <a:r>
              <a:rPr lang="el-GR" dirty="0" smtClean="0"/>
              <a:t>αυξάνεται.Οι </a:t>
            </a:r>
            <a:r>
              <a:rPr lang="el-GR" dirty="0"/>
              <a:t>πατέρες επικεφαλής μονογονεϊκών </a:t>
            </a:r>
            <a:r>
              <a:rPr lang="el-GR" dirty="0" smtClean="0"/>
              <a:t>οικογενειών </a:t>
            </a:r>
            <a:r>
              <a:rPr lang="el-GR" dirty="0"/>
              <a:t>αντιμετωπίζουν ανάλογα προβλήματα και εντάσεις με εκείνα των </a:t>
            </a:r>
            <a:r>
              <a:rPr lang="el-GR" dirty="0" smtClean="0"/>
              <a:t>μητέρων,συνήθως όμως </a:t>
            </a:r>
            <a:r>
              <a:rPr lang="el-GR" dirty="0"/>
              <a:t>είναι σε καλύτερη οικονομική </a:t>
            </a:r>
            <a:r>
              <a:rPr lang="el-GR" dirty="0" smtClean="0"/>
              <a:t>κατάσταση.Το προφίλ αυτών,αποκάλυψε </a:t>
            </a:r>
            <a:r>
              <a:rPr lang="el-GR" dirty="0"/>
              <a:t>ότι πολλοί είχαν </a:t>
            </a:r>
            <a:r>
              <a:rPr lang="el-GR" dirty="0" smtClean="0"/>
              <a:t>αναλάβει</a:t>
            </a:r>
            <a:r>
              <a:rPr lang="el-GR" dirty="0"/>
              <a:t>, σε μεγάλο βαθμό, το γενικό ρόλο και πριν από το </a:t>
            </a:r>
            <a:r>
              <a:rPr lang="el-GR" dirty="0" smtClean="0"/>
              <a:t>διαζύγιο. Οι περισσότεροι </a:t>
            </a:r>
            <a:r>
              <a:rPr lang="el-GR" dirty="0"/>
              <a:t>πατέρες επικεφαλής σε μονογονεϊκές </a:t>
            </a:r>
            <a:r>
              <a:rPr lang="el-GR" dirty="0" smtClean="0"/>
              <a:t>οικογένειες </a:t>
            </a:r>
            <a:r>
              <a:rPr lang="el-GR" dirty="0"/>
              <a:t>διατηρούν υψηλά επίπεδα </a:t>
            </a:r>
            <a:r>
              <a:rPr lang="el-GR" dirty="0" smtClean="0"/>
              <a:t>συναισθηματικής </a:t>
            </a:r>
            <a:r>
              <a:rPr lang="el-GR" dirty="0"/>
              <a:t>εμπλοκής με τα παιδιά </a:t>
            </a:r>
            <a:r>
              <a:rPr lang="el-GR" dirty="0" smtClean="0"/>
              <a:t>τους,έχουν </a:t>
            </a:r>
            <a:r>
              <a:rPr lang="el-GR" dirty="0"/>
              <a:t>δεσμευθεί να τα </a:t>
            </a:r>
            <a:r>
              <a:rPr lang="el-GR" dirty="0" smtClean="0"/>
              <a:t>φροντίζουν. Πολλοί παρόλα αύτα,βιώνουν </a:t>
            </a:r>
            <a:r>
              <a:rPr lang="el-GR" dirty="0"/>
              <a:t>παρόμοια συναισθήματα μοναξιάς και κατάθλιψης με εκείνα των μητέρων. Οι πατέρες αυτοί, όπως και οι </a:t>
            </a:r>
            <a:r>
              <a:rPr lang="el-GR" dirty="0" smtClean="0"/>
              <a:t>μητέρες,ανησυχούν μήπως απογοητεύσουν τα παιδία ή δεν βρίσκονται αρκετές ώρες μαζί τους.</a:t>
            </a:r>
            <a:endParaRPr lang="el-GR" dirty="0"/>
          </a:p>
        </p:txBody>
      </p:sp>
    </p:spTree>
    <p:extLst>
      <p:ext uri="{BB962C8B-B14F-4D97-AF65-F5344CB8AC3E}">
        <p14:creationId xmlns:p14="http://schemas.microsoft.com/office/powerpoint/2010/main" val="1717588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Οικογένειες ομοφυλόφιλων ανδρών </a:t>
            </a:r>
            <a:r>
              <a:rPr lang="el-GR" dirty="0" smtClean="0"/>
              <a:t>και </a:t>
            </a:r>
            <a:r>
              <a:rPr lang="el-GR" dirty="0"/>
              <a:t>γυναικών</a:t>
            </a:r>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endParaRPr lang="el-GR" dirty="0"/>
          </a:p>
          <a:p>
            <a:pPr marL="137160" indent="0">
              <a:buNone/>
            </a:pPr>
            <a:r>
              <a:rPr lang="el-GR" sz="3200" dirty="0" smtClean="0"/>
              <a:t> Οι οικογένειες </a:t>
            </a:r>
            <a:r>
              <a:rPr lang="el-GR" sz="3200" dirty="0"/>
              <a:t>με γονείς του ίδιου φύλου είναι σχετικά σύγχρονες και δεν έχουν </a:t>
            </a:r>
            <a:r>
              <a:rPr lang="el-GR" sz="3200" dirty="0" smtClean="0"/>
              <a:t>διεξαχθεί </a:t>
            </a:r>
            <a:r>
              <a:rPr lang="el-GR" sz="3200" dirty="0"/>
              <a:t>αρκετές έρευνες σχετικά με τη δυναμική τους. </a:t>
            </a:r>
            <a:r>
              <a:rPr lang="el-GR" sz="3200" dirty="0" smtClean="0"/>
              <a:t>Ωστόσο,μια επισκόπηση βρήκε </a:t>
            </a:r>
            <a:r>
              <a:rPr lang="el-GR" sz="3200" dirty="0"/>
              <a:t>μια γενική εικόνα θετικής προσαρμογής στην αντιμετώπιση δυσκολιών. Είναι </a:t>
            </a:r>
            <a:r>
              <a:rPr lang="el-GR" sz="3200" dirty="0" smtClean="0"/>
              <a:t>πάρα </a:t>
            </a:r>
            <a:r>
              <a:rPr lang="el-GR" sz="3200" dirty="0"/>
              <a:t>πολύ πιθανό μελλοντικές έρευνες να βρουν ομοιότητες και διακριτές </a:t>
            </a:r>
            <a:r>
              <a:rPr lang="el-GR" sz="3200" dirty="0" smtClean="0"/>
              <a:t>διαφορές </a:t>
            </a:r>
            <a:r>
              <a:rPr lang="el-GR" sz="3200" dirty="0"/>
              <a:t>σε σύγκριση με άλλες μορφές </a:t>
            </a:r>
            <a:r>
              <a:rPr lang="el-GR" sz="3200" dirty="0" smtClean="0"/>
              <a:t>οικογενειών. Υπάρχουν </a:t>
            </a:r>
            <a:r>
              <a:rPr lang="el-GR" sz="3200" dirty="0"/>
              <a:t>όμως ολοένα και περισσότερες έρευνες αναφορικά με τις </a:t>
            </a:r>
            <a:r>
              <a:rPr lang="el-GR" sz="3200" dirty="0" smtClean="0"/>
              <a:t>επιδράσεις </a:t>
            </a:r>
            <a:r>
              <a:rPr lang="el-GR" sz="3200" dirty="0"/>
              <a:t>που μπορεί να έχει </a:t>
            </a:r>
            <a:r>
              <a:rPr lang="el-GR" sz="3200" dirty="0" smtClean="0"/>
              <a:t>στα παιδια.Πώς </a:t>
            </a:r>
            <a:r>
              <a:rPr lang="el-GR" sz="3200" dirty="0"/>
              <a:t>μπορεί να αποκτήσουν παιδιά ζευγάρια του ίδιου φύλου; Παρά τις προκαταλήψεις της ευρύτερης </a:t>
            </a:r>
            <a:r>
              <a:rPr lang="el-GR" sz="3200" dirty="0" smtClean="0"/>
              <a:t>κοινωνίας, </a:t>
            </a:r>
            <a:r>
              <a:rPr lang="el-GR" sz="3200" dirty="0"/>
              <a:t>μπορεί να υιοθετήσουν παιδιά ή να γίνουν ανάδοχοι </a:t>
            </a:r>
            <a:r>
              <a:rPr lang="el-GR" sz="3200" dirty="0" smtClean="0"/>
              <a:t>γονείς </a:t>
            </a:r>
            <a:r>
              <a:rPr lang="el-GR" sz="3200" dirty="0"/>
              <a:t>και, στην περίπτωση των ομοφυλόφιλων γυναικών, μπορούν να κάνουν παιδιά με τεχνητή </a:t>
            </a:r>
            <a:r>
              <a:rPr lang="el-GR" sz="3200" dirty="0" smtClean="0"/>
              <a:t>γονιμοποίηση.Οι έρευνες αναφορικά με τις μακροχρόνιες επιδράσεις στα </a:t>
            </a:r>
            <a:r>
              <a:rPr lang="el-GR" sz="3200" dirty="0"/>
              <a:t>παιδιά δεν έχουν καταλήξει σε κάποιο </a:t>
            </a:r>
            <a:r>
              <a:rPr lang="el-GR" sz="3200" dirty="0" smtClean="0"/>
              <a:t>συμπέρασμα. Φαίνεται,ωστόσο</a:t>
            </a:r>
            <a:r>
              <a:rPr lang="el-GR" sz="3200" dirty="0"/>
              <a:t>, από τα ερευνητικά δεδομένα ότι εντοπίζονται ελάχιστες επιπτώσεις και ότι τα παιδιά αυτά δεν έχουν περισσότερες πιθανότητες να έχουν </a:t>
            </a:r>
            <a:r>
              <a:rPr lang="el-GR" sz="3200" dirty="0" smtClean="0"/>
              <a:t>σεξουαλική </a:t>
            </a:r>
            <a:r>
              <a:rPr lang="el-GR" sz="3200" dirty="0"/>
              <a:t>προτίμηση για το ίδιο φύλο σε σύγκριση με τα υπόλοιπα παιδιά του γενικού </a:t>
            </a:r>
            <a:r>
              <a:rPr lang="el-GR" sz="3200" dirty="0" smtClean="0"/>
              <a:t>πληθυσμού.</a:t>
            </a:r>
            <a:endParaRPr lang="el-GR" sz="3200" dirty="0"/>
          </a:p>
        </p:txBody>
      </p:sp>
    </p:spTree>
    <p:extLst>
      <p:ext uri="{BB962C8B-B14F-4D97-AF65-F5344CB8AC3E}">
        <p14:creationId xmlns:p14="http://schemas.microsoft.com/office/powerpoint/2010/main" val="11246641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226</TotalTime>
  <Words>1186</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ΕργασΙα ΨυχολογΙαΣ</vt:lpstr>
      <vt:lpstr>Μητρώτητα και πατρότητα</vt:lpstr>
      <vt:lpstr>Η μετάβαση στην κατάσταση αυτή</vt:lpstr>
      <vt:lpstr>Μετά την γέννα</vt:lpstr>
      <vt:lpstr>Αντιμετωπίζοντας τα στάδια ανάπτυξης των παιδιών</vt:lpstr>
      <vt:lpstr>Μονογονεϊκές Οικογένειες</vt:lpstr>
      <vt:lpstr>Μονογονεϊκές οικογένειες με επικεφαλής μητέρες</vt:lpstr>
      <vt:lpstr>Μονογονεϊκές οικογένειες με επικεφαλής πατέρες</vt:lpstr>
      <vt:lpstr>Οικογένειες ομοφυλόφιλων ανδρών και γυναικών</vt:lpstr>
      <vt:lpstr>Τέλος παρουσίσης.   Ευχαριστώ πολύ για τον χρόνο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ΨυχολογΙαΣ</dc:title>
  <dc:creator>george</dc:creator>
  <cp:lastModifiedBy>george</cp:lastModifiedBy>
  <cp:revision>18</cp:revision>
  <dcterms:created xsi:type="dcterms:W3CDTF">2022-11-22T17:22:12Z</dcterms:created>
  <dcterms:modified xsi:type="dcterms:W3CDTF">2022-12-05T17:33:18Z</dcterms:modified>
</cp:coreProperties>
</file>