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80" r:id="rId9"/>
    <p:sldId id="282" r:id="rId10"/>
    <p:sldId id="284" r:id="rId11"/>
    <p:sldId id="286" r:id="rId12"/>
    <p:sldId id="287" r:id="rId13"/>
    <p:sldId id="275" r:id="rId14"/>
    <p:sldId id="276" r:id="rId15"/>
    <p:sldId id="277" r:id="rId16"/>
    <p:sldId id="278" r:id="rId17"/>
    <p:sldId id="279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CC"/>
    <a:srgbClr val="00FF00"/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96" autoAdjust="0"/>
  </p:normalViewPr>
  <p:slideViewPr>
    <p:cSldViewPr>
      <p:cViewPr varScale="1">
        <p:scale>
          <a:sx n="85" d="100"/>
          <a:sy n="85" d="100"/>
        </p:scale>
        <p:origin x="155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&#914;&#953;&#946;&#955;&#943;&#959;1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&#914;&#953;&#946;&#955;&#943;&#959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914;&#953;&#946;&#955;&#943;&#959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Φύλλο1!$D$1:$D$91</c:f>
              <c:numCache>
                <c:formatCode>General</c:formatCode>
                <c:ptCount val="9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2.7999999999999901</c:v>
                </c:pt>
                <c:pt idx="57">
                  <c:v>2.8499999999999899</c:v>
                </c:pt>
                <c:pt idx="58">
                  <c:v>2.8999999999999901</c:v>
                </c:pt>
                <c:pt idx="59">
                  <c:v>2.94999999999999</c:v>
                </c:pt>
                <c:pt idx="60">
                  <c:v>2.9999999999999898</c:v>
                </c:pt>
                <c:pt idx="61">
                  <c:v>3.0499999999999901</c:v>
                </c:pt>
                <c:pt idx="62">
                  <c:v>3.0999999999999899</c:v>
                </c:pt>
                <c:pt idx="63">
                  <c:v>3.1499999999999901</c:v>
                </c:pt>
                <c:pt idx="64">
                  <c:v>3.19999999999999</c:v>
                </c:pt>
                <c:pt idx="65">
                  <c:v>3.2499999999999898</c:v>
                </c:pt>
                <c:pt idx="66">
                  <c:v>3.2999999999999901</c:v>
                </c:pt>
                <c:pt idx="67">
                  <c:v>3.3499999999999899</c:v>
                </c:pt>
                <c:pt idx="68">
                  <c:v>3.3999999999999901</c:v>
                </c:pt>
                <c:pt idx="69">
                  <c:v>3.44999999999999</c:v>
                </c:pt>
                <c:pt idx="70">
                  <c:v>3.4999999999999898</c:v>
                </c:pt>
                <c:pt idx="71">
                  <c:v>3.5499999999999901</c:v>
                </c:pt>
                <c:pt idx="72">
                  <c:v>3.5999999999999899</c:v>
                </c:pt>
                <c:pt idx="73">
                  <c:v>3.6499999999999901</c:v>
                </c:pt>
                <c:pt idx="74">
                  <c:v>3.69999999999999</c:v>
                </c:pt>
                <c:pt idx="75">
                  <c:v>3.7499999999999898</c:v>
                </c:pt>
                <c:pt idx="76">
                  <c:v>3.7999999999999901</c:v>
                </c:pt>
                <c:pt idx="77">
                  <c:v>3.8499999999999899</c:v>
                </c:pt>
                <c:pt idx="78">
                  <c:v>3.8999999999999901</c:v>
                </c:pt>
                <c:pt idx="79">
                  <c:v>3.94999999999999</c:v>
                </c:pt>
                <c:pt idx="80">
                  <c:v>3.9999999999999898</c:v>
                </c:pt>
                <c:pt idx="81">
                  <c:v>4.0499999999999901</c:v>
                </c:pt>
                <c:pt idx="82">
                  <c:v>4.0999999999999899</c:v>
                </c:pt>
                <c:pt idx="83">
                  <c:v>4.1499999999999897</c:v>
                </c:pt>
                <c:pt idx="84">
                  <c:v>4.1999999999999904</c:v>
                </c:pt>
                <c:pt idx="85">
                  <c:v>4.2499999999999902</c:v>
                </c:pt>
                <c:pt idx="86">
                  <c:v>4.2999999999999901</c:v>
                </c:pt>
                <c:pt idx="87">
                  <c:v>4.3499999999999899</c:v>
                </c:pt>
                <c:pt idx="88">
                  <c:v>4.3999999999999897</c:v>
                </c:pt>
                <c:pt idx="89">
                  <c:v>4.4499999999999904</c:v>
                </c:pt>
                <c:pt idx="90">
                  <c:v>4.4999999999999902</c:v>
                </c:pt>
              </c:numCache>
            </c:numRef>
          </c:xVal>
          <c:yVal>
            <c:numRef>
              <c:f>Φύλλο1!$E$1:$E$91</c:f>
              <c:numCache>
                <c:formatCode>General</c:formatCode>
                <c:ptCount val="91"/>
                <c:pt idx="0">
                  <c:v>1</c:v>
                </c:pt>
                <c:pt idx="1">
                  <c:v>0.77814445850834713</c:v>
                </c:pt>
                <c:pt idx="2">
                  <c:v>0.30618017857853796</c:v>
                </c:pt>
                <c:pt idx="3">
                  <c:v>-0.22758940416371176</c:v>
                </c:pt>
                <c:pt idx="4">
                  <c:v>-0.63123814956921098</c:v>
                </c:pt>
                <c:pt idx="5">
                  <c:v>-0.77645752733685414</c:v>
                </c:pt>
                <c:pt idx="6">
                  <c:v>-0.63722434690653118</c:v>
                </c:pt>
                <c:pt idx="7">
                  <c:v>-0.28913736449377114</c:v>
                </c:pt>
                <c:pt idx="8">
                  <c:v>0.126603156907484</c:v>
                </c:pt>
                <c:pt idx="9">
                  <c:v>0.45865339630070895</c:v>
                </c:pt>
                <c:pt idx="10">
                  <c:v>0.59924192380348973</c:v>
                </c:pt>
                <c:pt idx="11">
                  <c:v>0.51758680974497595</c:v>
                </c:pt>
                <c:pt idx="12">
                  <c:v>0.26329810048688396</c:v>
                </c:pt>
                <c:pt idx="13">
                  <c:v>-5.8563996879828314E-2</c:v>
                </c:pt>
                <c:pt idx="14">
                  <c:v>-0.32938447269860183</c:v>
                </c:pt>
                <c:pt idx="15">
                  <c:v>-0.45962650857161202</c:v>
                </c:pt>
                <c:pt idx="16">
                  <c:v>-0.41727224543933955</c:v>
                </c:pt>
                <c:pt idx="17">
                  <c:v>-0.23350890767909377</c:v>
                </c:pt>
                <c:pt idx="18">
                  <c:v>1.4156216135751154E-2</c:v>
                </c:pt>
                <c:pt idx="19">
                  <c:v>0.2333187593917109</c:v>
                </c:pt>
                <c:pt idx="20">
                  <c:v>0.35030232531597233</c:v>
                </c:pt>
                <c:pt idx="21">
                  <c:v>0.33405608266707526</c:v>
                </c:pt>
                <c:pt idx="22">
                  <c:v>0.20292112754588432</c:v>
                </c:pt>
                <c:pt idx="23">
                  <c:v>1.3537458508508604E-2</c:v>
                </c:pt>
                <c:pt idx="24">
                  <c:v>-0.16254243247219965</c:v>
                </c:pt>
                <c:pt idx="25">
                  <c:v>-0.26521218520502604</c:v>
                </c:pt>
                <c:pt idx="26">
                  <c:v>-0.26567230957293153</c:v>
                </c:pt>
                <c:pt idx="27">
                  <c:v>-0.17348896205399106</c:v>
                </c:pt>
                <c:pt idx="28">
                  <c:v>-2.9608702231734594E-2</c:v>
                </c:pt>
                <c:pt idx="29">
                  <c:v>0.11089960935217583</c:v>
                </c:pt>
                <c:pt idx="30">
                  <c:v>0.19938289461503045</c:v>
                </c:pt>
                <c:pt idx="31">
                  <c:v>0.20995127294466007</c:v>
                </c:pt>
                <c:pt idx="32">
                  <c:v>0.14633573563332145</c:v>
                </c:pt>
                <c:pt idx="33">
                  <c:v>3.7768915805013889E-2</c:v>
                </c:pt>
                <c:pt idx="34">
                  <c:v>-7.3630704121767601E-2</c:v>
                </c:pt>
                <c:pt idx="35">
                  <c:v>-0.14876537703586865</c:v>
                </c:pt>
                <c:pt idx="36">
                  <c:v>-0.16489809131102232</c:v>
                </c:pt>
                <c:pt idx="37">
                  <c:v>-0.12202059229426949</c:v>
                </c:pt>
                <c:pt idx="38">
                  <c:v>-4.0693332254460923E-2</c:v>
                </c:pt>
                <c:pt idx="39">
                  <c:v>4.7078215694669828E-2</c:v>
                </c:pt>
                <c:pt idx="40">
                  <c:v>0.11008815500694188</c:v>
                </c:pt>
                <c:pt idx="41">
                  <c:v>0.12873084439721455</c:v>
                </c:pt>
                <c:pt idx="42">
                  <c:v>0.10073050448076179</c:v>
                </c:pt>
                <c:pt idx="43">
                  <c:v>4.0285282862945575E-2</c:v>
                </c:pt>
                <c:pt idx="44">
                  <c:v>-2.8449190353347777E-2</c:v>
                </c:pt>
                <c:pt idx="45">
                  <c:v>-8.0726790975568771E-2</c:v>
                </c:pt>
                <c:pt idx="46">
                  <c:v>-9.9892318157064564E-2</c:v>
                </c:pt>
                <c:pt idx="47">
                  <c:v>-8.2416686530282848E-2</c:v>
                </c:pt>
                <c:pt idx="48">
                  <c:v>-3.787786858145336E-2</c:v>
                </c:pt>
                <c:pt idx="49">
                  <c:v>1.5624794769609767E-2</c:v>
                </c:pt>
                <c:pt idx="50">
                  <c:v>5.8590007738551282E-2</c:v>
                </c:pt>
                <c:pt idx="51">
                  <c:v>7.7045080734754481E-2</c:v>
                </c:pt>
                <c:pt idx="52">
                  <c:v>6.6889973933297237E-2</c:v>
                </c:pt>
                <c:pt idx="53">
                  <c:v>3.4386853167518758E-2</c:v>
                </c:pt>
                <c:pt idx="54">
                  <c:v>-7.0086728306074731E-3</c:v>
                </c:pt>
                <c:pt idx="55">
                  <c:v>-4.2022031283749754E-2</c:v>
                </c:pt>
                <c:pt idx="56">
                  <c:v>-5.9056712129521752E-2</c:v>
                </c:pt>
                <c:pt idx="57">
                  <c:v>-5.3886200275210523E-2</c:v>
                </c:pt>
                <c:pt idx="58">
                  <c:v>-3.0425773347482664E-2</c:v>
                </c:pt>
                <c:pt idx="59">
                  <c:v>1.406956472440897E-3</c:v>
                </c:pt>
                <c:pt idx="60">
                  <c:v>2.9720008962267928E-2</c:v>
                </c:pt>
                <c:pt idx="61">
                  <c:v>4.4979853699802425E-2</c:v>
                </c:pt>
                <c:pt idx="62">
                  <c:v>4.3109871628610533E-2</c:v>
                </c:pt>
                <c:pt idx="63">
                  <c:v>2.639196074425456E-2</c:v>
                </c:pt>
                <c:pt idx="64">
                  <c:v>2.0660910683294232E-3</c:v>
                </c:pt>
                <c:pt idx="65">
                  <c:v>-2.0664998985549209E-2</c:v>
                </c:pt>
                <c:pt idx="66">
                  <c:v>-3.4030185399066173E-2</c:v>
                </c:pt>
                <c:pt idx="67">
                  <c:v>-3.426233605478974E-2</c:v>
                </c:pt>
                <c:pt idx="68">
                  <c:v>-2.2530308781394708E-2</c:v>
                </c:pt>
                <c:pt idx="69">
                  <c:v>-4.0618261617521838E-3</c:v>
                </c:pt>
                <c:pt idx="70">
                  <c:v>1.4064891386926532E-2</c:v>
                </c:pt>
                <c:pt idx="71">
                  <c:v>2.556432688122837E-2</c:v>
                </c:pt>
                <c:pt idx="72">
                  <c:v>2.7059038588744689E-2</c:v>
                </c:pt>
                <c:pt idx="73">
                  <c:v>1.8980122331752454E-2</c:v>
                </c:pt>
                <c:pt idx="74">
                  <c:v>5.0545234173522656E-3</c:v>
                </c:pt>
                <c:pt idx="75">
                  <c:v>-9.3076261094427216E-3</c:v>
                </c:pt>
                <c:pt idx="76">
                  <c:v>-1.9058877276220472E-2</c:v>
                </c:pt>
                <c:pt idx="77">
                  <c:v>-2.1239231098850873E-2</c:v>
                </c:pt>
                <c:pt idx="78">
                  <c:v>-1.5809194659818362E-2</c:v>
                </c:pt>
                <c:pt idx="79">
                  <c:v>-5.3856234074815467E-3</c:v>
                </c:pt>
                <c:pt idx="80">
                  <c:v>5.9231648569285904E-3</c:v>
                </c:pt>
                <c:pt idx="81">
                  <c:v>1.4091269399040556E-2</c:v>
                </c:pt>
                <c:pt idx="82">
                  <c:v>1.6570585196678606E-2</c:v>
                </c:pt>
                <c:pt idx="83">
                  <c:v>1.3038310270194892E-2</c:v>
                </c:pt>
                <c:pt idx="84">
                  <c:v>5.297692245421582E-3</c:v>
                </c:pt>
                <c:pt idx="85">
                  <c:v>-3.552811273119922E-3</c:v>
                </c:pt>
                <c:pt idx="86">
                  <c:v>-1.0322750981504899E-2</c:v>
                </c:pt>
                <c:pt idx="87">
                  <c:v>-1.2850466366500397E-2</c:v>
                </c:pt>
                <c:pt idx="88">
                  <c:v>-1.0658627039547341E-2</c:v>
                </c:pt>
                <c:pt idx="89">
                  <c:v>-4.9603203246397541E-3</c:v>
                </c:pt>
                <c:pt idx="90">
                  <c:v>1.9246330241827333E-3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574E-4189-9DEE-4800A57B24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043200"/>
        <c:axId val="182043776"/>
      </c:scatterChart>
      <c:valAx>
        <c:axId val="182043200"/>
        <c:scaling>
          <c:orientation val="minMax"/>
          <c:max val="4.5"/>
          <c:min val="0"/>
        </c:scaling>
        <c:delete val="0"/>
        <c:axPos val="b"/>
        <c:numFmt formatCode="#,##0.0" sourceLinked="0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82043776"/>
        <c:crosses val="autoZero"/>
        <c:crossBetween val="midCat"/>
        <c:majorUnit val="0.5"/>
      </c:valAx>
      <c:valAx>
        <c:axId val="182043776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#,##0.0" sourceLinked="0"/>
        <c:majorTickMark val="out"/>
        <c:minorTickMark val="none"/>
        <c:tickLblPos val="nextTo"/>
        <c:spPr>
          <a:ln w="2540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82043200"/>
        <c:crosses val="autoZero"/>
        <c:crossBetween val="midCat"/>
        <c:majorUnit val="0.5"/>
      </c:valAx>
      <c:spPr>
        <a:ln w="1905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2700">
              <a:solidFill>
                <a:schemeClr val="bg1"/>
              </a:solidFill>
              <a:prstDash val="solid"/>
            </a:ln>
          </c:spPr>
          <c:marker>
            <c:symbol val="none"/>
          </c:marker>
          <c:xVal>
            <c:numRef>
              <c:f>Φύλλο1!$A$1:$A$91</c:f>
              <c:numCache>
                <c:formatCode>General</c:formatCode>
                <c:ptCount val="9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2.7999999999999901</c:v>
                </c:pt>
                <c:pt idx="57">
                  <c:v>2.8499999999999899</c:v>
                </c:pt>
                <c:pt idx="58">
                  <c:v>2.8999999999999901</c:v>
                </c:pt>
                <c:pt idx="59">
                  <c:v>2.94999999999999</c:v>
                </c:pt>
                <c:pt idx="60">
                  <c:v>2.9999999999999898</c:v>
                </c:pt>
                <c:pt idx="61">
                  <c:v>3.0499999999999901</c:v>
                </c:pt>
                <c:pt idx="62">
                  <c:v>3.0999999999999899</c:v>
                </c:pt>
                <c:pt idx="63">
                  <c:v>3.1499999999999901</c:v>
                </c:pt>
                <c:pt idx="64">
                  <c:v>3.19999999999999</c:v>
                </c:pt>
                <c:pt idx="65">
                  <c:v>3.2499999999999898</c:v>
                </c:pt>
                <c:pt idx="66">
                  <c:v>3.2999999999999901</c:v>
                </c:pt>
                <c:pt idx="67">
                  <c:v>3.3499999999999899</c:v>
                </c:pt>
                <c:pt idx="68">
                  <c:v>3.3999999999999901</c:v>
                </c:pt>
                <c:pt idx="69">
                  <c:v>3.44999999999999</c:v>
                </c:pt>
                <c:pt idx="70">
                  <c:v>3.4999999999999898</c:v>
                </c:pt>
                <c:pt idx="71">
                  <c:v>3.5499999999999901</c:v>
                </c:pt>
                <c:pt idx="72">
                  <c:v>3.5999999999999899</c:v>
                </c:pt>
                <c:pt idx="73">
                  <c:v>3.6499999999999901</c:v>
                </c:pt>
                <c:pt idx="74">
                  <c:v>3.69999999999999</c:v>
                </c:pt>
                <c:pt idx="75">
                  <c:v>3.7499999999999898</c:v>
                </c:pt>
                <c:pt idx="76">
                  <c:v>3.7999999999999901</c:v>
                </c:pt>
                <c:pt idx="77">
                  <c:v>3.8499999999999899</c:v>
                </c:pt>
                <c:pt idx="78">
                  <c:v>3.8999999999999901</c:v>
                </c:pt>
                <c:pt idx="79">
                  <c:v>3.94999999999999</c:v>
                </c:pt>
                <c:pt idx="80">
                  <c:v>3.9999999999999898</c:v>
                </c:pt>
                <c:pt idx="81">
                  <c:v>4.0499999999999901</c:v>
                </c:pt>
                <c:pt idx="82">
                  <c:v>4.0999999999999899</c:v>
                </c:pt>
                <c:pt idx="83">
                  <c:v>4.1499999999999897</c:v>
                </c:pt>
                <c:pt idx="84">
                  <c:v>4.1999999999999904</c:v>
                </c:pt>
                <c:pt idx="85">
                  <c:v>4.2499999999999902</c:v>
                </c:pt>
                <c:pt idx="86">
                  <c:v>4.2999999999999901</c:v>
                </c:pt>
                <c:pt idx="87">
                  <c:v>4.3499999999999899</c:v>
                </c:pt>
                <c:pt idx="88">
                  <c:v>4.3999999999999897</c:v>
                </c:pt>
                <c:pt idx="89">
                  <c:v>4.4499999999999904</c:v>
                </c:pt>
                <c:pt idx="90">
                  <c:v>4.4999999999999902</c:v>
                </c:pt>
              </c:numCache>
            </c:numRef>
          </c:xVal>
          <c:yVal>
            <c:numRef>
              <c:f>Φύλλο1!$B$1:$B$91</c:f>
              <c:numCache>
                <c:formatCode>General</c:formatCode>
                <c:ptCount val="91"/>
                <c:pt idx="0">
                  <c:v>1</c:v>
                </c:pt>
                <c:pt idx="1">
                  <c:v>0.95122942450071402</c:v>
                </c:pt>
                <c:pt idx="2">
                  <c:v>0.90483741803595952</c:v>
                </c:pt>
                <c:pt idx="3">
                  <c:v>0.86070797642505781</c:v>
                </c:pt>
                <c:pt idx="4">
                  <c:v>0.81873075307798182</c:v>
                </c:pt>
                <c:pt idx="5">
                  <c:v>0.77880078307140488</c:v>
                </c:pt>
                <c:pt idx="6">
                  <c:v>0.74081822068171788</c:v>
                </c:pt>
                <c:pt idx="7">
                  <c:v>0.70468808971871344</c:v>
                </c:pt>
                <c:pt idx="8">
                  <c:v>0.67032004603563933</c:v>
                </c:pt>
                <c:pt idx="9">
                  <c:v>0.63762815162177333</c:v>
                </c:pt>
                <c:pt idx="10">
                  <c:v>0.60653065971263342</c:v>
                </c:pt>
                <c:pt idx="11">
                  <c:v>0.57694981038048665</c:v>
                </c:pt>
                <c:pt idx="12">
                  <c:v>0.54881163609402639</c:v>
                </c:pt>
                <c:pt idx="13">
                  <c:v>0.52204577676101604</c:v>
                </c:pt>
                <c:pt idx="14">
                  <c:v>0.49658530379140953</c:v>
                </c:pt>
                <c:pt idx="15">
                  <c:v>0.47236655274101469</c:v>
                </c:pt>
                <c:pt idx="16">
                  <c:v>0.44932896411722156</c:v>
                </c:pt>
                <c:pt idx="17">
                  <c:v>0.42741493194872671</c:v>
                </c:pt>
                <c:pt idx="18">
                  <c:v>0.40656965974059911</c:v>
                </c:pt>
                <c:pt idx="19">
                  <c:v>0.38674102345450123</c:v>
                </c:pt>
                <c:pt idx="20">
                  <c:v>0.36787944117144233</c:v>
                </c:pt>
                <c:pt idx="21">
                  <c:v>0.34993774911115533</c:v>
                </c:pt>
                <c:pt idx="22">
                  <c:v>0.33287108369807955</c:v>
                </c:pt>
                <c:pt idx="23">
                  <c:v>0.31663676937905327</c:v>
                </c:pt>
                <c:pt idx="24">
                  <c:v>0.30119421191220214</c:v>
                </c:pt>
                <c:pt idx="25">
                  <c:v>0.28650479686019009</c:v>
                </c:pt>
                <c:pt idx="26">
                  <c:v>0.27253179303401259</c:v>
                </c:pt>
                <c:pt idx="27">
                  <c:v>0.25924026064589151</c:v>
                </c:pt>
                <c:pt idx="28">
                  <c:v>0.24659696394160649</c:v>
                </c:pt>
                <c:pt idx="29">
                  <c:v>0.23457028809379765</c:v>
                </c:pt>
                <c:pt idx="30">
                  <c:v>0.22313016014842982</c:v>
                </c:pt>
                <c:pt idx="31">
                  <c:v>0.21224797382674304</c:v>
                </c:pt>
                <c:pt idx="32">
                  <c:v>0.20189651799465538</c:v>
                </c:pt>
                <c:pt idx="33">
                  <c:v>0.19204990862075413</c:v>
                </c:pt>
                <c:pt idx="34">
                  <c:v>0.18268352405273466</c:v>
                </c:pt>
                <c:pt idx="35">
                  <c:v>0.17377394345044514</c:v>
                </c:pt>
                <c:pt idx="36">
                  <c:v>0.16529888822158653</c:v>
                </c:pt>
                <c:pt idx="37">
                  <c:v>0.15723716631362761</c:v>
                </c:pt>
                <c:pt idx="38">
                  <c:v>0.14956861922263506</c:v>
                </c:pt>
                <c:pt idx="39">
                  <c:v>0.14227407158651359</c:v>
                </c:pt>
                <c:pt idx="40">
                  <c:v>0.1353352832366127</c:v>
                </c:pt>
                <c:pt idx="41">
                  <c:v>0.12873490358780423</c:v>
                </c:pt>
                <c:pt idx="42">
                  <c:v>0.12245642825298191</c:v>
                </c:pt>
                <c:pt idx="43">
                  <c:v>0.11648415777349697</c:v>
                </c:pt>
                <c:pt idx="44">
                  <c:v>0.11080315836233387</c:v>
                </c:pt>
                <c:pt idx="45">
                  <c:v>0.10539922456186433</c:v>
                </c:pt>
                <c:pt idx="46">
                  <c:v>0.10025884372280375</c:v>
                </c:pt>
                <c:pt idx="47">
                  <c:v>9.5369162215549613E-2</c:v>
                </c:pt>
                <c:pt idx="48">
                  <c:v>9.0717953289412512E-2</c:v>
                </c:pt>
                <c:pt idx="49">
                  <c:v>8.6293586499370495E-2</c:v>
                </c:pt>
                <c:pt idx="50">
                  <c:v>8.20849986238988E-2</c:v>
                </c:pt>
                <c:pt idx="51">
                  <c:v>7.8081666001153169E-2</c:v>
                </c:pt>
                <c:pt idx="52">
                  <c:v>7.4273578214333877E-2</c:v>
                </c:pt>
                <c:pt idx="53">
                  <c:v>7.0651213060429596E-2</c:v>
                </c:pt>
                <c:pt idx="54">
                  <c:v>6.7205512739749756E-2</c:v>
                </c:pt>
                <c:pt idx="55">
                  <c:v>6.392786120670757E-2</c:v>
                </c:pt>
                <c:pt idx="56">
                  <c:v>6.0810062625218569E-2</c:v>
                </c:pt>
                <c:pt idx="57">
                  <c:v>5.7844320874839046E-2</c:v>
                </c:pt>
                <c:pt idx="58">
                  <c:v>5.5023220056407772E-2</c:v>
                </c:pt>
                <c:pt idx="59">
                  <c:v>5.2339705948432916E-2</c:v>
                </c:pt>
                <c:pt idx="60">
                  <c:v>4.9787068367864451E-2</c:v>
                </c:pt>
                <c:pt idx="61">
                  <c:v>4.7358924391141394E-2</c:v>
                </c:pt>
                <c:pt idx="62">
                  <c:v>4.5049202393558259E-2</c:v>
                </c:pt>
                <c:pt idx="63">
                  <c:v>4.2852126867040603E-2</c:v>
                </c:pt>
                <c:pt idx="64">
                  <c:v>4.0762203978366628E-2</c:v>
                </c:pt>
                <c:pt idx="65">
                  <c:v>3.8774207831722404E-2</c:v>
                </c:pt>
                <c:pt idx="66">
                  <c:v>3.6883167401240376E-2</c:v>
                </c:pt>
                <c:pt idx="67">
                  <c:v>3.5084354100845379E-2</c:v>
                </c:pt>
                <c:pt idx="68">
                  <c:v>3.3373269960326406E-2</c:v>
                </c:pt>
                <c:pt idx="69">
                  <c:v>3.1745636378068265E-2</c:v>
                </c:pt>
                <c:pt idx="70">
                  <c:v>3.019738342231881E-2</c:v>
                </c:pt>
                <c:pt idx="71">
                  <c:v>2.8724639654239714E-2</c:v>
                </c:pt>
                <c:pt idx="72">
                  <c:v>2.7323722447292836E-2</c:v>
                </c:pt>
                <c:pt idx="73">
                  <c:v>2.59911287787556E-2</c:v>
                </c:pt>
                <c:pt idx="74">
                  <c:v>2.4723526470339638E-2</c:v>
                </c:pt>
                <c:pt idx="75">
                  <c:v>2.351774585600935E-2</c:v>
                </c:pt>
                <c:pt idx="76">
                  <c:v>2.237077185616582E-2</c:v>
                </c:pt>
                <c:pt idx="77">
                  <c:v>2.1279736438377383E-2</c:v>
                </c:pt>
                <c:pt idx="78">
                  <c:v>2.0241911445804589E-2</c:v>
                </c:pt>
                <c:pt idx="79">
                  <c:v>1.9254701775387118E-2</c:v>
                </c:pt>
                <c:pt idx="80">
                  <c:v>1.8315638888734366E-2</c:v>
                </c:pt>
                <c:pt idx="81">
                  <c:v>1.7422374639493685E-2</c:v>
                </c:pt>
                <c:pt idx="82">
                  <c:v>1.6572675401761414E-2</c:v>
                </c:pt>
                <c:pt idx="83">
                  <c:v>1.5764416484854653E-2</c:v>
                </c:pt>
                <c:pt idx="84">
                  <c:v>1.4995576820477851E-2</c:v>
                </c:pt>
                <c:pt idx="85">
                  <c:v>1.4264233908999394E-2</c:v>
                </c:pt>
                <c:pt idx="86">
                  <c:v>1.3568559012201067E-2</c:v>
                </c:pt>
                <c:pt idx="87">
                  <c:v>1.2906812580479999E-2</c:v>
                </c:pt>
                <c:pt idx="88">
                  <c:v>1.2277339903068568E-2</c:v>
                </c:pt>
                <c:pt idx="89">
                  <c:v>1.1678566970395557E-2</c:v>
                </c:pt>
                <c:pt idx="90">
                  <c:v>1.1108996538242415E-2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4B4-4537-AA3E-1CFB663846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046080"/>
        <c:axId val="182046656"/>
      </c:scatterChart>
      <c:valAx>
        <c:axId val="182046080"/>
        <c:scaling>
          <c:orientation val="minMax"/>
          <c:max val="4.5"/>
        </c:scaling>
        <c:delete val="1"/>
        <c:axPos val="b"/>
        <c:numFmt formatCode="General" sourceLinked="1"/>
        <c:majorTickMark val="out"/>
        <c:minorTickMark val="none"/>
        <c:tickLblPos val="nextTo"/>
        <c:crossAx val="182046656"/>
        <c:crosses val="autoZero"/>
        <c:crossBetween val="midCat"/>
      </c:valAx>
      <c:valAx>
        <c:axId val="182046656"/>
        <c:scaling>
          <c:orientation val="minMax"/>
          <c:max val="1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4608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3.229373331400795E-2"/>
          <c:y val="5.5436331948152548E-2"/>
          <c:w val="0.94534906669937113"/>
          <c:h val="0.88912733610369488"/>
        </c:manualLayout>
      </c:layout>
      <c:scatterChart>
        <c:scatterStyle val="smoothMarker"/>
        <c:varyColors val="0"/>
        <c:ser>
          <c:idx val="0"/>
          <c:order val="0"/>
          <c:spPr>
            <a:ln w="28575">
              <a:solidFill>
                <a:schemeClr val="bg1"/>
              </a:solidFill>
            </a:ln>
          </c:spPr>
          <c:marker>
            <c:symbol val="none"/>
          </c:marker>
          <c:xVal>
            <c:numRef>
              <c:f>Φύλλο1!$A$1:$A$110</c:f>
              <c:numCache>
                <c:formatCode>General</c:formatCode>
                <c:ptCount val="11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  <c:pt idx="65">
                  <c:v>3.25</c:v>
                </c:pt>
                <c:pt idx="66">
                  <c:v>3.3</c:v>
                </c:pt>
                <c:pt idx="67">
                  <c:v>3.35</c:v>
                </c:pt>
                <c:pt idx="68">
                  <c:v>3.4</c:v>
                </c:pt>
                <c:pt idx="69">
                  <c:v>3.45</c:v>
                </c:pt>
                <c:pt idx="70">
                  <c:v>3.5</c:v>
                </c:pt>
                <c:pt idx="71">
                  <c:v>3.55</c:v>
                </c:pt>
                <c:pt idx="72">
                  <c:v>3.6</c:v>
                </c:pt>
                <c:pt idx="73">
                  <c:v>3.65</c:v>
                </c:pt>
                <c:pt idx="74">
                  <c:v>3.7</c:v>
                </c:pt>
                <c:pt idx="75">
                  <c:v>3.75</c:v>
                </c:pt>
                <c:pt idx="76">
                  <c:v>3.8</c:v>
                </c:pt>
                <c:pt idx="77">
                  <c:v>3.85</c:v>
                </c:pt>
                <c:pt idx="78">
                  <c:v>3.9</c:v>
                </c:pt>
                <c:pt idx="79">
                  <c:v>3.95</c:v>
                </c:pt>
                <c:pt idx="80">
                  <c:v>4</c:v>
                </c:pt>
                <c:pt idx="81">
                  <c:v>4.05</c:v>
                </c:pt>
                <c:pt idx="82">
                  <c:v>4.0999999999999996</c:v>
                </c:pt>
                <c:pt idx="83">
                  <c:v>4.1500000000000004</c:v>
                </c:pt>
                <c:pt idx="84">
                  <c:v>4.2</c:v>
                </c:pt>
                <c:pt idx="85">
                  <c:v>4.25</c:v>
                </c:pt>
                <c:pt idx="86">
                  <c:v>4.3</c:v>
                </c:pt>
                <c:pt idx="87">
                  <c:v>4.3499999999999996</c:v>
                </c:pt>
                <c:pt idx="88">
                  <c:v>4.4000000000000004</c:v>
                </c:pt>
                <c:pt idx="89">
                  <c:v>4.45</c:v>
                </c:pt>
                <c:pt idx="90">
                  <c:v>4.5</c:v>
                </c:pt>
                <c:pt idx="91">
                  <c:v>4.55</c:v>
                </c:pt>
                <c:pt idx="92">
                  <c:v>4.5999999999999996</c:v>
                </c:pt>
                <c:pt idx="93">
                  <c:v>4.6500000000000004</c:v>
                </c:pt>
                <c:pt idx="94">
                  <c:v>4.7</c:v>
                </c:pt>
                <c:pt idx="95">
                  <c:v>4.75</c:v>
                </c:pt>
                <c:pt idx="96">
                  <c:v>4.8</c:v>
                </c:pt>
                <c:pt idx="97">
                  <c:v>4.8499999999999996</c:v>
                </c:pt>
                <c:pt idx="98">
                  <c:v>4.9000000000000004</c:v>
                </c:pt>
                <c:pt idx="99">
                  <c:v>4.95</c:v>
                </c:pt>
                <c:pt idx="100">
                  <c:v>5</c:v>
                </c:pt>
                <c:pt idx="101">
                  <c:v>5.05</c:v>
                </c:pt>
                <c:pt idx="102">
                  <c:v>5.0999999999999996</c:v>
                </c:pt>
                <c:pt idx="103">
                  <c:v>5.15</c:v>
                </c:pt>
                <c:pt idx="104">
                  <c:v>5.2</c:v>
                </c:pt>
                <c:pt idx="105">
                  <c:v>5.25</c:v>
                </c:pt>
                <c:pt idx="106">
                  <c:v>5.3</c:v>
                </c:pt>
                <c:pt idx="107">
                  <c:v>5.35</c:v>
                </c:pt>
                <c:pt idx="108">
                  <c:v>5.4</c:v>
                </c:pt>
                <c:pt idx="109">
                  <c:v>5.45</c:v>
                </c:pt>
              </c:numCache>
            </c:numRef>
          </c:xVal>
          <c:yVal>
            <c:numRef>
              <c:f>Φύλλο1!$B$1:$B$110</c:f>
              <c:numCache>
                <c:formatCode>General</c:formatCode>
                <c:ptCount val="110"/>
                <c:pt idx="0">
                  <c:v>1</c:v>
                </c:pt>
                <c:pt idx="1">
                  <c:v>0.95122942450071402</c:v>
                </c:pt>
                <c:pt idx="2">
                  <c:v>0.90483741803595952</c:v>
                </c:pt>
                <c:pt idx="3">
                  <c:v>0.86070797642505781</c:v>
                </c:pt>
                <c:pt idx="4">
                  <c:v>0.81873075307798182</c:v>
                </c:pt>
                <c:pt idx="5">
                  <c:v>0.77880078307140488</c:v>
                </c:pt>
                <c:pt idx="6">
                  <c:v>0.74081822068171788</c:v>
                </c:pt>
                <c:pt idx="7">
                  <c:v>0.70468808971871344</c:v>
                </c:pt>
                <c:pt idx="8">
                  <c:v>0.67032004603563933</c:v>
                </c:pt>
                <c:pt idx="9">
                  <c:v>0.63762815162177333</c:v>
                </c:pt>
                <c:pt idx="10">
                  <c:v>0.60653065971263342</c:v>
                </c:pt>
                <c:pt idx="11">
                  <c:v>0.57694981038048665</c:v>
                </c:pt>
                <c:pt idx="12">
                  <c:v>0.54881163609402639</c:v>
                </c:pt>
                <c:pt idx="13">
                  <c:v>0.52204577676101604</c:v>
                </c:pt>
                <c:pt idx="14">
                  <c:v>0.49658530379140953</c:v>
                </c:pt>
                <c:pt idx="15">
                  <c:v>0.47236655274101469</c:v>
                </c:pt>
                <c:pt idx="16">
                  <c:v>0.44932896411722156</c:v>
                </c:pt>
                <c:pt idx="17">
                  <c:v>0.42741493194872671</c:v>
                </c:pt>
                <c:pt idx="18">
                  <c:v>0.40656965974059911</c:v>
                </c:pt>
                <c:pt idx="19">
                  <c:v>0.38674102345450123</c:v>
                </c:pt>
                <c:pt idx="20">
                  <c:v>0.36787944117144233</c:v>
                </c:pt>
                <c:pt idx="21">
                  <c:v>0.34993774911115533</c:v>
                </c:pt>
                <c:pt idx="22">
                  <c:v>0.33287108369807955</c:v>
                </c:pt>
                <c:pt idx="23">
                  <c:v>0.31663676937905327</c:v>
                </c:pt>
                <c:pt idx="24">
                  <c:v>0.30119421191220214</c:v>
                </c:pt>
                <c:pt idx="25">
                  <c:v>0.28650479686019009</c:v>
                </c:pt>
                <c:pt idx="26">
                  <c:v>0.27253179303401259</c:v>
                </c:pt>
                <c:pt idx="27">
                  <c:v>0.25924026064589151</c:v>
                </c:pt>
                <c:pt idx="28">
                  <c:v>0.24659696394160649</c:v>
                </c:pt>
                <c:pt idx="29">
                  <c:v>0.23457028809379765</c:v>
                </c:pt>
                <c:pt idx="30">
                  <c:v>0.22313016014842982</c:v>
                </c:pt>
                <c:pt idx="31">
                  <c:v>0.21224797382674304</c:v>
                </c:pt>
                <c:pt idx="32">
                  <c:v>0.20189651799465538</c:v>
                </c:pt>
                <c:pt idx="33">
                  <c:v>0.19204990862075413</c:v>
                </c:pt>
                <c:pt idx="34">
                  <c:v>0.18268352405273466</c:v>
                </c:pt>
                <c:pt idx="35">
                  <c:v>0.17377394345044514</c:v>
                </c:pt>
                <c:pt idx="36">
                  <c:v>0.16529888822158653</c:v>
                </c:pt>
                <c:pt idx="37">
                  <c:v>0.15723716631362761</c:v>
                </c:pt>
                <c:pt idx="38">
                  <c:v>0.14956861922263506</c:v>
                </c:pt>
                <c:pt idx="39">
                  <c:v>0.14227407158651359</c:v>
                </c:pt>
                <c:pt idx="40">
                  <c:v>0.1353352832366127</c:v>
                </c:pt>
                <c:pt idx="41">
                  <c:v>0.12873490358780423</c:v>
                </c:pt>
                <c:pt idx="42">
                  <c:v>0.12245642825298191</c:v>
                </c:pt>
                <c:pt idx="43">
                  <c:v>0.11648415777349697</c:v>
                </c:pt>
                <c:pt idx="44">
                  <c:v>0.11080315836233387</c:v>
                </c:pt>
                <c:pt idx="45">
                  <c:v>0.10539922456186433</c:v>
                </c:pt>
                <c:pt idx="46">
                  <c:v>0.10025884372280375</c:v>
                </c:pt>
                <c:pt idx="47">
                  <c:v>9.5369162215549613E-2</c:v>
                </c:pt>
                <c:pt idx="48">
                  <c:v>9.0717953289412512E-2</c:v>
                </c:pt>
                <c:pt idx="49">
                  <c:v>8.6293586499370495E-2</c:v>
                </c:pt>
                <c:pt idx="50">
                  <c:v>8.20849986238988E-2</c:v>
                </c:pt>
                <c:pt idx="51">
                  <c:v>7.8081666001153169E-2</c:v>
                </c:pt>
                <c:pt idx="52">
                  <c:v>7.4273578214333877E-2</c:v>
                </c:pt>
                <c:pt idx="53">
                  <c:v>7.0651213060429596E-2</c:v>
                </c:pt>
                <c:pt idx="54">
                  <c:v>6.7205512739749756E-2</c:v>
                </c:pt>
                <c:pt idx="55">
                  <c:v>6.392786120670757E-2</c:v>
                </c:pt>
                <c:pt idx="56">
                  <c:v>6.0810062625217973E-2</c:v>
                </c:pt>
                <c:pt idx="57">
                  <c:v>5.7844320874838456E-2</c:v>
                </c:pt>
                <c:pt idx="58">
                  <c:v>5.5023220056407231E-2</c:v>
                </c:pt>
                <c:pt idx="59">
                  <c:v>5.2339705948432381E-2</c:v>
                </c:pt>
                <c:pt idx="60">
                  <c:v>4.9787068367863944E-2</c:v>
                </c:pt>
                <c:pt idx="61">
                  <c:v>4.7358924391140929E-2</c:v>
                </c:pt>
                <c:pt idx="62">
                  <c:v>4.5049202393557801E-2</c:v>
                </c:pt>
                <c:pt idx="63">
                  <c:v>4.2852126867040187E-2</c:v>
                </c:pt>
                <c:pt idx="64">
                  <c:v>4.0762203978366211E-2</c:v>
                </c:pt>
                <c:pt idx="65">
                  <c:v>3.8774207831722009E-2</c:v>
                </c:pt>
                <c:pt idx="66">
                  <c:v>3.6883167401240015E-2</c:v>
                </c:pt>
                <c:pt idx="67">
                  <c:v>3.5084354100845025E-2</c:v>
                </c:pt>
                <c:pt idx="68">
                  <c:v>3.337326996032608E-2</c:v>
                </c:pt>
                <c:pt idx="69">
                  <c:v>3.1745636378067939E-2</c:v>
                </c:pt>
                <c:pt idx="70">
                  <c:v>3.0197383422318501E-2</c:v>
                </c:pt>
                <c:pt idx="71">
                  <c:v>2.8724639654239433E-2</c:v>
                </c:pt>
                <c:pt idx="72">
                  <c:v>2.7323722447292559E-2</c:v>
                </c:pt>
                <c:pt idx="73">
                  <c:v>2.5991128778755347E-2</c:v>
                </c:pt>
                <c:pt idx="74">
                  <c:v>2.4723526470339388E-2</c:v>
                </c:pt>
                <c:pt idx="75">
                  <c:v>2.3517745856009107E-2</c:v>
                </c:pt>
                <c:pt idx="76">
                  <c:v>2.2370771856165601E-2</c:v>
                </c:pt>
                <c:pt idx="77">
                  <c:v>2.1279736438377168E-2</c:v>
                </c:pt>
                <c:pt idx="78">
                  <c:v>2.0241911445804391E-2</c:v>
                </c:pt>
                <c:pt idx="79">
                  <c:v>1.925470177538692E-2</c:v>
                </c:pt>
                <c:pt idx="80">
                  <c:v>1.8315638888734179E-2</c:v>
                </c:pt>
                <c:pt idx="81">
                  <c:v>1.7422374639493515E-2</c:v>
                </c:pt>
                <c:pt idx="82">
                  <c:v>1.6572675401761255E-2</c:v>
                </c:pt>
                <c:pt idx="83">
                  <c:v>1.5764416484854486E-2</c:v>
                </c:pt>
                <c:pt idx="84">
                  <c:v>1.4995576820477703E-2</c:v>
                </c:pt>
                <c:pt idx="85">
                  <c:v>1.4264233908999256E-2</c:v>
                </c:pt>
                <c:pt idx="86">
                  <c:v>1.3568559012200934E-2</c:v>
                </c:pt>
                <c:pt idx="87">
                  <c:v>1.2906812580479873E-2</c:v>
                </c:pt>
                <c:pt idx="88">
                  <c:v>1.2277339903068436E-2</c:v>
                </c:pt>
                <c:pt idx="89">
                  <c:v>1.1678566970395442E-2</c:v>
                </c:pt>
                <c:pt idx="90">
                  <c:v>1.1108996538242306E-2</c:v>
                </c:pt>
                <c:pt idx="91">
                  <c:v>1.0567204383852655E-2</c:v>
                </c:pt>
                <c:pt idx="92">
                  <c:v>1.0051835744633586E-2</c:v>
                </c:pt>
                <c:pt idx="93">
                  <c:v>9.5616019305435045E-3</c:v>
                </c:pt>
                <c:pt idx="94">
                  <c:v>9.0952771016958155E-3</c:v>
                </c:pt>
                <c:pt idx="95">
                  <c:v>8.6516952031206341E-3</c:v>
                </c:pt>
                <c:pt idx="96">
                  <c:v>8.2297470490200302E-3</c:v>
                </c:pt>
                <c:pt idx="97">
                  <c:v>7.8283775492257734E-3</c:v>
                </c:pt>
                <c:pt idx="98">
                  <c:v>7.4465830709243381E-3</c:v>
                </c:pt>
                <c:pt idx="99">
                  <c:v>7.0834089290521185E-3</c:v>
                </c:pt>
                <c:pt idx="100">
                  <c:v>6.737946999085467E-3</c:v>
                </c:pt>
                <c:pt idx="101">
                  <c:v>6.4093334462563831E-3</c:v>
                </c:pt>
                <c:pt idx="102">
                  <c:v>6.0967465655156379E-3</c:v>
                </c:pt>
                <c:pt idx="103">
                  <c:v>5.7994047268421414E-3</c:v>
                </c:pt>
                <c:pt idx="104">
                  <c:v>5.5165644207607716E-3</c:v>
                </c:pt>
                <c:pt idx="105">
                  <c:v>5.2475183991813846E-3</c:v>
                </c:pt>
                <c:pt idx="106">
                  <c:v>4.991593906910217E-3</c:v>
                </c:pt>
                <c:pt idx="107">
                  <c:v>4.7481509994114776E-3</c:v>
                </c:pt>
                <c:pt idx="108">
                  <c:v>4.5165809426126659E-3</c:v>
                </c:pt>
                <c:pt idx="109">
                  <c:v>4.2963046907523398E-3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4C55-4F7A-BCBB-A152BFBB7C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048384"/>
        <c:axId val="182048960"/>
      </c:scatterChart>
      <c:valAx>
        <c:axId val="182048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82048960"/>
        <c:crosses val="autoZero"/>
        <c:crossBetween val="midCat"/>
      </c:valAx>
      <c:valAx>
        <c:axId val="182048960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48384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732546665031442E-2"/>
          <c:y val="5.5436331948152548E-2"/>
          <c:w val="0.97267456780509587"/>
          <c:h val="0.88912733610369488"/>
        </c:manualLayout>
      </c:layout>
      <c:scatterChart>
        <c:scatterStyle val="smoothMarker"/>
        <c:varyColors val="0"/>
        <c:ser>
          <c:idx val="0"/>
          <c:order val="0"/>
          <c:spPr>
            <a:ln w="38100">
              <a:solidFill>
                <a:schemeClr val="bg1"/>
              </a:solidFill>
            </a:ln>
          </c:spPr>
          <c:marker>
            <c:symbol val="none"/>
          </c:marker>
          <c:xVal>
            <c:numRef>
              <c:f>Φύλλο1!$A$1:$A$110</c:f>
              <c:numCache>
                <c:formatCode>General</c:formatCode>
                <c:ptCount val="110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  <c:pt idx="21">
                  <c:v>1.05</c:v>
                </c:pt>
                <c:pt idx="22">
                  <c:v>1.1000000000000001</c:v>
                </c:pt>
                <c:pt idx="23">
                  <c:v>1.1499999999999999</c:v>
                </c:pt>
                <c:pt idx="24">
                  <c:v>1.2</c:v>
                </c:pt>
                <c:pt idx="25">
                  <c:v>1.25</c:v>
                </c:pt>
                <c:pt idx="26">
                  <c:v>1.3</c:v>
                </c:pt>
                <c:pt idx="27">
                  <c:v>1.35</c:v>
                </c:pt>
                <c:pt idx="28">
                  <c:v>1.4</c:v>
                </c:pt>
                <c:pt idx="29">
                  <c:v>1.45</c:v>
                </c:pt>
                <c:pt idx="30">
                  <c:v>1.5</c:v>
                </c:pt>
                <c:pt idx="31">
                  <c:v>1.55</c:v>
                </c:pt>
                <c:pt idx="32">
                  <c:v>1.6</c:v>
                </c:pt>
                <c:pt idx="33">
                  <c:v>1.65</c:v>
                </c:pt>
                <c:pt idx="34">
                  <c:v>1.7</c:v>
                </c:pt>
                <c:pt idx="35">
                  <c:v>1.75</c:v>
                </c:pt>
                <c:pt idx="36">
                  <c:v>1.8</c:v>
                </c:pt>
                <c:pt idx="37">
                  <c:v>1.85</c:v>
                </c:pt>
                <c:pt idx="38">
                  <c:v>1.9</c:v>
                </c:pt>
                <c:pt idx="39">
                  <c:v>1.95</c:v>
                </c:pt>
                <c:pt idx="40">
                  <c:v>2</c:v>
                </c:pt>
                <c:pt idx="41">
                  <c:v>2.0499999999999998</c:v>
                </c:pt>
                <c:pt idx="42">
                  <c:v>2.1</c:v>
                </c:pt>
                <c:pt idx="43">
                  <c:v>2.15</c:v>
                </c:pt>
                <c:pt idx="44">
                  <c:v>2.2000000000000002</c:v>
                </c:pt>
                <c:pt idx="45">
                  <c:v>2.25</c:v>
                </c:pt>
                <c:pt idx="46">
                  <c:v>2.2999999999999998</c:v>
                </c:pt>
                <c:pt idx="47">
                  <c:v>2.35</c:v>
                </c:pt>
                <c:pt idx="48">
                  <c:v>2.4</c:v>
                </c:pt>
                <c:pt idx="49">
                  <c:v>2.4500000000000002</c:v>
                </c:pt>
                <c:pt idx="50">
                  <c:v>2.5</c:v>
                </c:pt>
                <c:pt idx="51">
                  <c:v>2.5499999999999998</c:v>
                </c:pt>
                <c:pt idx="52">
                  <c:v>2.6</c:v>
                </c:pt>
                <c:pt idx="53">
                  <c:v>2.65</c:v>
                </c:pt>
                <c:pt idx="54">
                  <c:v>2.7</c:v>
                </c:pt>
                <c:pt idx="55">
                  <c:v>2.75</c:v>
                </c:pt>
                <c:pt idx="56">
                  <c:v>2.8</c:v>
                </c:pt>
                <c:pt idx="57">
                  <c:v>2.85</c:v>
                </c:pt>
                <c:pt idx="58">
                  <c:v>2.9</c:v>
                </c:pt>
                <c:pt idx="59">
                  <c:v>2.95</c:v>
                </c:pt>
                <c:pt idx="60">
                  <c:v>3</c:v>
                </c:pt>
                <c:pt idx="61">
                  <c:v>3.05</c:v>
                </c:pt>
                <c:pt idx="62">
                  <c:v>3.1</c:v>
                </c:pt>
                <c:pt idx="63">
                  <c:v>3.15</c:v>
                </c:pt>
                <c:pt idx="64">
                  <c:v>3.2</c:v>
                </c:pt>
                <c:pt idx="65">
                  <c:v>3.25</c:v>
                </c:pt>
                <c:pt idx="66">
                  <c:v>3.3</c:v>
                </c:pt>
                <c:pt idx="67">
                  <c:v>3.35</c:v>
                </c:pt>
                <c:pt idx="68">
                  <c:v>3.4</c:v>
                </c:pt>
                <c:pt idx="69">
                  <c:v>3.45</c:v>
                </c:pt>
                <c:pt idx="70">
                  <c:v>3.5</c:v>
                </c:pt>
                <c:pt idx="71">
                  <c:v>3.55</c:v>
                </c:pt>
                <c:pt idx="72">
                  <c:v>3.6</c:v>
                </c:pt>
                <c:pt idx="73">
                  <c:v>3.65</c:v>
                </c:pt>
                <c:pt idx="74">
                  <c:v>3.7</c:v>
                </c:pt>
                <c:pt idx="75">
                  <c:v>3.75</c:v>
                </c:pt>
                <c:pt idx="76">
                  <c:v>3.8</c:v>
                </c:pt>
                <c:pt idx="77">
                  <c:v>3.85</c:v>
                </c:pt>
                <c:pt idx="78">
                  <c:v>3.9</c:v>
                </c:pt>
                <c:pt idx="79">
                  <c:v>3.95</c:v>
                </c:pt>
                <c:pt idx="80">
                  <c:v>4</c:v>
                </c:pt>
                <c:pt idx="81">
                  <c:v>4.05</c:v>
                </c:pt>
                <c:pt idx="82">
                  <c:v>4.0999999999999996</c:v>
                </c:pt>
                <c:pt idx="83">
                  <c:v>4.1500000000000004</c:v>
                </c:pt>
                <c:pt idx="84">
                  <c:v>4.2</c:v>
                </c:pt>
                <c:pt idx="85">
                  <c:v>4.25</c:v>
                </c:pt>
                <c:pt idx="86">
                  <c:v>4.3</c:v>
                </c:pt>
                <c:pt idx="87">
                  <c:v>4.3499999999999996</c:v>
                </c:pt>
                <c:pt idx="88">
                  <c:v>4.4000000000000004</c:v>
                </c:pt>
                <c:pt idx="89">
                  <c:v>4.45</c:v>
                </c:pt>
                <c:pt idx="90">
                  <c:v>4.5</c:v>
                </c:pt>
                <c:pt idx="91">
                  <c:v>4.55</c:v>
                </c:pt>
                <c:pt idx="92">
                  <c:v>4.5999999999999996</c:v>
                </c:pt>
                <c:pt idx="93">
                  <c:v>4.6500000000000004</c:v>
                </c:pt>
                <c:pt idx="94">
                  <c:v>4.7</c:v>
                </c:pt>
                <c:pt idx="95">
                  <c:v>4.75</c:v>
                </c:pt>
                <c:pt idx="96">
                  <c:v>4.8</c:v>
                </c:pt>
                <c:pt idx="97">
                  <c:v>4.8499999999999996</c:v>
                </c:pt>
                <c:pt idx="98">
                  <c:v>4.9000000000000004</c:v>
                </c:pt>
                <c:pt idx="99">
                  <c:v>4.95</c:v>
                </c:pt>
                <c:pt idx="100">
                  <c:v>5</c:v>
                </c:pt>
                <c:pt idx="101">
                  <c:v>5.05</c:v>
                </c:pt>
                <c:pt idx="102">
                  <c:v>5.0999999999999996</c:v>
                </c:pt>
                <c:pt idx="103">
                  <c:v>5.15</c:v>
                </c:pt>
                <c:pt idx="104">
                  <c:v>5.2</c:v>
                </c:pt>
                <c:pt idx="105">
                  <c:v>5.25</c:v>
                </c:pt>
                <c:pt idx="106">
                  <c:v>5.3</c:v>
                </c:pt>
                <c:pt idx="107">
                  <c:v>5.35</c:v>
                </c:pt>
                <c:pt idx="108">
                  <c:v>5.4</c:v>
                </c:pt>
                <c:pt idx="109">
                  <c:v>5.45</c:v>
                </c:pt>
              </c:numCache>
            </c:numRef>
          </c:xVal>
          <c:yVal>
            <c:numRef>
              <c:f>Φύλλο1!$B$1:$B$110</c:f>
              <c:numCache>
                <c:formatCode>General</c:formatCode>
                <c:ptCount val="110"/>
                <c:pt idx="0">
                  <c:v>1</c:v>
                </c:pt>
                <c:pt idx="1">
                  <c:v>0.95122942450071402</c:v>
                </c:pt>
                <c:pt idx="2">
                  <c:v>0.90483741803595952</c:v>
                </c:pt>
                <c:pt idx="3">
                  <c:v>0.86070797642505781</c:v>
                </c:pt>
                <c:pt idx="4">
                  <c:v>0.81873075307798182</c:v>
                </c:pt>
                <c:pt idx="5">
                  <c:v>0.77880078307140488</c:v>
                </c:pt>
                <c:pt idx="6">
                  <c:v>0.74081822068171788</c:v>
                </c:pt>
                <c:pt idx="7">
                  <c:v>0.70468808971871344</c:v>
                </c:pt>
                <c:pt idx="8">
                  <c:v>0.67032004603563933</c:v>
                </c:pt>
                <c:pt idx="9">
                  <c:v>0.63762815162177333</c:v>
                </c:pt>
                <c:pt idx="10">
                  <c:v>0.60653065971263342</c:v>
                </c:pt>
                <c:pt idx="11">
                  <c:v>0.57694981038048665</c:v>
                </c:pt>
                <c:pt idx="12">
                  <c:v>0.54881163609402639</c:v>
                </c:pt>
                <c:pt idx="13">
                  <c:v>0.52204577676101604</c:v>
                </c:pt>
                <c:pt idx="14">
                  <c:v>0.49658530379140953</c:v>
                </c:pt>
                <c:pt idx="15">
                  <c:v>0.47236655274101469</c:v>
                </c:pt>
                <c:pt idx="16">
                  <c:v>0.44932896411722156</c:v>
                </c:pt>
                <c:pt idx="17">
                  <c:v>0.42741493194872671</c:v>
                </c:pt>
                <c:pt idx="18">
                  <c:v>0.40656965974059911</c:v>
                </c:pt>
                <c:pt idx="19">
                  <c:v>0.38674102345450123</c:v>
                </c:pt>
                <c:pt idx="20">
                  <c:v>0.36787944117144233</c:v>
                </c:pt>
                <c:pt idx="21">
                  <c:v>0.34993774911115533</c:v>
                </c:pt>
                <c:pt idx="22">
                  <c:v>0.33287108369807955</c:v>
                </c:pt>
                <c:pt idx="23">
                  <c:v>0.31663676937905327</c:v>
                </c:pt>
                <c:pt idx="24">
                  <c:v>0.30119421191220214</c:v>
                </c:pt>
                <c:pt idx="25">
                  <c:v>0.28650479686019009</c:v>
                </c:pt>
                <c:pt idx="26">
                  <c:v>0.27253179303401259</c:v>
                </c:pt>
                <c:pt idx="27">
                  <c:v>0.25924026064589151</c:v>
                </c:pt>
                <c:pt idx="28">
                  <c:v>0.24659696394160649</c:v>
                </c:pt>
                <c:pt idx="29">
                  <c:v>0.23457028809379765</c:v>
                </c:pt>
                <c:pt idx="30">
                  <c:v>0.22313016014842982</c:v>
                </c:pt>
                <c:pt idx="31">
                  <c:v>0.21224797382674304</c:v>
                </c:pt>
                <c:pt idx="32">
                  <c:v>0.20189651799465538</c:v>
                </c:pt>
                <c:pt idx="33">
                  <c:v>0.19204990862075413</c:v>
                </c:pt>
                <c:pt idx="34">
                  <c:v>0.18268352405273466</c:v>
                </c:pt>
                <c:pt idx="35">
                  <c:v>0.17377394345044514</c:v>
                </c:pt>
                <c:pt idx="36">
                  <c:v>0.16529888822158653</c:v>
                </c:pt>
                <c:pt idx="37">
                  <c:v>0.15723716631362761</c:v>
                </c:pt>
                <c:pt idx="38">
                  <c:v>0.14956861922263506</c:v>
                </c:pt>
                <c:pt idx="39">
                  <c:v>0.14227407158651359</c:v>
                </c:pt>
                <c:pt idx="40">
                  <c:v>0.1353352832366127</c:v>
                </c:pt>
                <c:pt idx="41">
                  <c:v>0.12873490358780423</c:v>
                </c:pt>
                <c:pt idx="42">
                  <c:v>0.12245642825298191</c:v>
                </c:pt>
                <c:pt idx="43">
                  <c:v>0.11648415777349697</c:v>
                </c:pt>
                <c:pt idx="44">
                  <c:v>0.11080315836233387</c:v>
                </c:pt>
                <c:pt idx="45">
                  <c:v>0.10539922456186433</c:v>
                </c:pt>
                <c:pt idx="46">
                  <c:v>0.10025884372280375</c:v>
                </c:pt>
                <c:pt idx="47">
                  <c:v>9.5369162215549613E-2</c:v>
                </c:pt>
                <c:pt idx="48">
                  <c:v>9.0717953289412512E-2</c:v>
                </c:pt>
                <c:pt idx="49">
                  <c:v>8.6293586499370495E-2</c:v>
                </c:pt>
                <c:pt idx="50">
                  <c:v>8.20849986238988E-2</c:v>
                </c:pt>
                <c:pt idx="51">
                  <c:v>7.8081666001153169E-2</c:v>
                </c:pt>
                <c:pt idx="52">
                  <c:v>7.4273578214333877E-2</c:v>
                </c:pt>
                <c:pt idx="53">
                  <c:v>7.0651213060429596E-2</c:v>
                </c:pt>
                <c:pt idx="54">
                  <c:v>6.7205512739749756E-2</c:v>
                </c:pt>
                <c:pt idx="55">
                  <c:v>6.392786120670757E-2</c:v>
                </c:pt>
                <c:pt idx="56">
                  <c:v>6.0810062625217973E-2</c:v>
                </c:pt>
                <c:pt idx="57">
                  <c:v>5.7844320874838456E-2</c:v>
                </c:pt>
                <c:pt idx="58">
                  <c:v>5.5023220056407231E-2</c:v>
                </c:pt>
                <c:pt idx="59">
                  <c:v>5.2339705948432381E-2</c:v>
                </c:pt>
                <c:pt idx="60">
                  <c:v>4.9787068367863944E-2</c:v>
                </c:pt>
                <c:pt idx="61">
                  <c:v>4.7358924391140929E-2</c:v>
                </c:pt>
                <c:pt idx="62">
                  <c:v>4.5049202393557801E-2</c:v>
                </c:pt>
                <c:pt idx="63">
                  <c:v>4.2852126867040187E-2</c:v>
                </c:pt>
                <c:pt idx="64">
                  <c:v>4.0762203978366211E-2</c:v>
                </c:pt>
                <c:pt idx="65">
                  <c:v>3.8774207831722009E-2</c:v>
                </c:pt>
                <c:pt idx="66">
                  <c:v>3.6883167401240015E-2</c:v>
                </c:pt>
                <c:pt idx="67">
                  <c:v>3.5084354100845025E-2</c:v>
                </c:pt>
                <c:pt idx="68">
                  <c:v>3.337326996032608E-2</c:v>
                </c:pt>
                <c:pt idx="69">
                  <c:v>3.1745636378067939E-2</c:v>
                </c:pt>
                <c:pt idx="70">
                  <c:v>3.0197383422318501E-2</c:v>
                </c:pt>
                <c:pt idx="71">
                  <c:v>2.8724639654239433E-2</c:v>
                </c:pt>
                <c:pt idx="72">
                  <c:v>2.7323722447292559E-2</c:v>
                </c:pt>
                <c:pt idx="73">
                  <c:v>2.5991128778755347E-2</c:v>
                </c:pt>
                <c:pt idx="74">
                  <c:v>2.4723526470339388E-2</c:v>
                </c:pt>
                <c:pt idx="75">
                  <c:v>2.3517745856009107E-2</c:v>
                </c:pt>
                <c:pt idx="76">
                  <c:v>2.2370771856165601E-2</c:v>
                </c:pt>
                <c:pt idx="77">
                  <c:v>2.1279736438377168E-2</c:v>
                </c:pt>
                <c:pt idx="78">
                  <c:v>2.0241911445804391E-2</c:v>
                </c:pt>
                <c:pt idx="79">
                  <c:v>1.925470177538692E-2</c:v>
                </c:pt>
                <c:pt idx="80">
                  <c:v>1.8315638888734179E-2</c:v>
                </c:pt>
                <c:pt idx="81">
                  <c:v>1.7422374639493515E-2</c:v>
                </c:pt>
                <c:pt idx="82">
                  <c:v>1.6572675401761255E-2</c:v>
                </c:pt>
                <c:pt idx="83">
                  <c:v>1.5764416484854486E-2</c:v>
                </c:pt>
                <c:pt idx="84">
                  <c:v>1.4995576820477703E-2</c:v>
                </c:pt>
                <c:pt idx="85">
                  <c:v>1.4264233908999256E-2</c:v>
                </c:pt>
                <c:pt idx="86">
                  <c:v>1.3568559012200934E-2</c:v>
                </c:pt>
                <c:pt idx="87">
                  <c:v>1.2906812580479873E-2</c:v>
                </c:pt>
                <c:pt idx="88">
                  <c:v>1.2277339903068436E-2</c:v>
                </c:pt>
                <c:pt idx="89">
                  <c:v>1.1678566970395442E-2</c:v>
                </c:pt>
                <c:pt idx="90">
                  <c:v>1.1108996538242306E-2</c:v>
                </c:pt>
                <c:pt idx="91">
                  <c:v>1.0567204383852655E-2</c:v>
                </c:pt>
                <c:pt idx="92">
                  <c:v>1.0051835744633586E-2</c:v>
                </c:pt>
                <c:pt idx="93">
                  <c:v>9.5616019305435045E-3</c:v>
                </c:pt>
                <c:pt idx="94">
                  <c:v>9.0952771016958155E-3</c:v>
                </c:pt>
                <c:pt idx="95">
                  <c:v>8.6516952031206341E-3</c:v>
                </c:pt>
                <c:pt idx="96">
                  <c:v>8.2297470490200302E-3</c:v>
                </c:pt>
                <c:pt idx="97">
                  <c:v>7.8283775492257734E-3</c:v>
                </c:pt>
                <c:pt idx="98">
                  <c:v>7.4465830709243381E-3</c:v>
                </c:pt>
                <c:pt idx="99">
                  <c:v>7.0834089290521185E-3</c:v>
                </c:pt>
                <c:pt idx="100">
                  <c:v>6.737946999085467E-3</c:v>
                </c:pt>
                <c:pt idx="101">
                  <c:v>6.4093334462563831E-3</c:v>
                </c:pt>
                <c:pt idx="102">
                  <c:v>6.0967465655156379E-3</c:v>
                </c:pt>
                <c:pt idx="103">
                  <c:v>5.7994047268421414E-3</c:v>
                </c:pt>
                <c:pt idx="104">
                  <c:v>5.5165644207607716E-3</c:v>
                </c:pt>
                <c:pt idx="105">
                  <c:v>5.2475183991813846E-3</c:v>
                </c:pt>
                <c:pt idx="106">
                  <c:v>4.991593906910217E-3</c:v>
                </c:pt>
                <c:pt idx="107">
                  <c:v>4.7481509994114776E-3</c:v>
                </c:pt>
                <c:pt idx="108">
                  <c:v>4.5165809426126659E-3</c:v>
                </c:pt>
                <c:pt idx="109">
                  <c:v>4.2963046907523398E-3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AA8-4E57-AFB8-F9B7381163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2050112"/>
        <c:axId val="132196032"/>
      </c:scatterChart>
      <c:valAx>
        <c:axId val="18205011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32196032"/>
        <c:crosses val="autoZero"/>
        <c:crossBetween val="midCat"/>
      </c:valAx>
      <c:valAx>
        <c:axId val="132196032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50112"/>
        <c:crosses val="autoZero"/>
        <c:crossBetween val="midCat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Φύλλο1!$D$1:$D$226</c:f>
              <c:numCache>
                <c:formatCode>General</c:formatCode>
                <c:ptCount val="22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  <c:pt idx="91">
                  <c:v>1.82</c:v>
                </c:pt>
                <c:pt idx="92">
                  <c:v>1.84</c:v>
                </c:pt>
                <c:pt idx="93">
                  <c:v>1.86</c:v>
                </c:pt>
                <c:pt idx="94">
                  <c:v>1.88</c:v>
                </c:pt>
                <c:pt idx="95">
                  <c:v>1.9</c:v>
                </c:pt>
                <c:pt idx="96">
                  <c:v>1.92</c:v>
                </c:pt>
                <c:pt idx="97">
                  <c:v>1.94</c:v>
                </c:pt>
                <c:pt idx="98">
                  <c:v>1.96</c:v>
                </c:pt>
                <c:pt idx="99">
                  <c:v>1.98</c:v>
                </c:pt>
                <c:pt idx="100">
                  <c:v>2</c:v>
                </c:pt>
                <c:pt idx="101">
                  <c:v>2.02</c:v>
                </c:pt>
                <c:pt idx="102">
                  <c:v>2.04</c:v>
                </c:pt>
                <c:pt idx="103">
                  <c:v>2.06</c:v>
                </c:pt>
                <c:pt idx="104">
                  <c:v>2.08</c:v>
                </c:pt>
                <c:pt idx="105">
                  <c:v>2.1</c:v>
                </c:pt>
                <c:pt idx="106">
                  <c:v>2.12</c:v>
                </c:pt>
                <c:pt idx="107">
                  <c:v>2.14</c:v>
                </c:pt>
                <c:pt idx="108">
                  <c:v>2.16</c:v>
                </c:pt>
                <c:pt idx="109">
                  <c:v>2.1800000000000002</c:v>
                </c:pt>
                <c:pt idx="110">
                  <c:v>2.2000000000000002</c:v>
                </c:pt>
                <c:pt idx="111">
                  <c:v>2.2200000000000002</c:v>
                </c:pt>
                <c:pt idx="112">
                  <c:v>2.2400000000000002</c:v>
                </c:pt>
                <c:pt idx="113">
                  <c:v>2.2599999999999998</c:v>
                </c:pt>
                <c:pt idx="114">
                  <c:v>2.2799999999999998</c:v>
                </c:pt>
                <c:pt idx="115">
                  <c:v>2.2999999999999998</c:v>
                </c:pt>
                <c:pt idx="116">
                  <c:v>2.3199999999999998</c:v>
                </c:pt>
                <c:pt idx="117">
                  <c:v>2.34</c:v>
                </c:pt>
                <c:pt idx="118">
                  <c:v>2.36</c:v>
                </c:pt>
                <c:pt idx="119">
                  <c:v>2.38</c:v>
                </c:pt>
                <c:pt idx="120">
                  <c:v>2.4</c:v>
                </c:pt>
                <c:pt idx="121">
                  <c:v>2.42</c:v>
                </c:pt>
                <c:pt idx="122">
                  <c:v>2.44</c:v>
                </c:pt>
                <c:pt idx="123">
                  <c:v>2.46</c:v>
                </c:pt>
                <c:pt idx="124">
                  <c:v>2.48</c:v>
                </c:pt>
                <c:pt idx="125">
                  <c:v>2.5</c:v>
                </c:pt>
                <c:pt idx="126">
                  <c:v>2.52</c:v>
                </c:pt>
                <c:pt idx="127">
                  <c:v>2.54</c:v>
                </c:pt>
                <c:pt idx="128">
                  <c:v>2.56</c:v>
                </c:pt>
                <c:pt idx="129">
                  <c:v>2.58</c:v>
                </c:pt>
                <c:pt idx="130">
                  <c:v>2.6</c:v>
                </c:pt>
                <c:pt idx="131">
                  <c:v>2.62</c:v>
                </c:pt>
                <c:pt idx="132">
                  <c:v>2.64</c:v>
                </c:pt>
                <c:pt idx="133">
                  <c:v>2.66</c:v>
                </c:pt>
                <c:pt idx="134">
                  <c:v>2.68</c:v>
                </c:pt>
                <c:pt idx="135">
                  <c:v>2.7</c:v>
                </c:pt>
                <c:pt idx="136">
                  <c:v>2.72</c:v>
                </c:pt>
                <c:pt idx="137">
                  <c:v>2.74</c:v>
                </c:pt>
                <c:pt idx="138">
                  <c:v>2.76</c:v>
                </c:pt>
                <c:pt idx="139">
                  <c:v>2.78</c:v>
                </c:pt>
                <c:pt idx="140">
                  <c:v>2.8</c:v>
                </c:pt>
                <c:pt idx="141">
                  <c:v>2.82</c:v>
                </c:pt>
                <c:pt idx="142">
                  <c:v>2.84</c:v>
                </c:pt>
                <c:pt idx="143">
                  <c:v>2.86</c:v>
                </c:pt>
                <c:pt idx="144">
                  <c:v>2.88</c:v>
                </c:pt>
                <c:pt idx="145">
                  <c:v>2.9</c:v>
                </c:pt>
                <c:pt idx="146">
                  <c:v>2.92</c:v>
                </c:pt>
                <c:pt idx="147">
                  <c:v>2.94</c:v>
                </c:pt>
                <c:pt idx="148">
                  <c:v>2.96</c:v>
                </c:pt>
                <c:pt idx="149">
                  <c:v>2.98</c:v>
                </c:pt>
                <c:pt idx="150">
                  <c:v>3</c:v>
                </c:pt>
                <c:pt idx="151">
                  <c:v>3.02</c:v>
                </c:pt>
                <c:pt idx="152">
                  <c:v>3.04</c:v>
                </c:pt>
                <c:pt idx="153">
                  <c:v>3.06</c:v>
                </c:pt>
                <c:pt idx="154">
                  <c:v>3.08</c:v>
                </c:pt>
                <c:pt idx="155">
                  <c:v>3.1</c:v>
                </c:pt>
                <c:pt idx="156">
                  <c:v>3.12</c:v>
                </c:pt>
                <c:pt idx="157">
                  <c:v>3.14</c:v>
                </c:pt>
                <c:pt idx="158">
                  <c:v>3.16</c:v>
                </c:pt>
                <c:pt idx="159">
                  <c:v>3.18</c:v>
                </c:pt>
                <c:pt idx="160">
                  <c:v>3.2</c:v>
                </c:pt>
                <c:pt idx="161">
                  <c:v>3.22</c:v>
                </c:pt>
                <c:pt idx="162">
                  <c:v>3.24</c:v>
                </c:pt>
                <c:pt idx="163">
                  <c:v>3.26</c:v>
                </c:pt>
                <c:pt idx="164">
                  <c:v>3.28</c:v>
                </c:pt>
                <c:pt idx="165">
                  <c:v>3.3</c:v>
                </c:pt>
                <c:pt idx="166">
                  <c:v>3.32</c:v>
                </c:pt>
                <c:pt idx="167">
                  <c:v>3.34</c:v>
                </c:pt>
                <c:pt idx="168">
                  <c:v>3.36</c:v>
                </c:pt>
                <c:pt idx="169">
                  <c:v>3.38</c:v>
                </c:pt>
                <c:pt idx="170">
                  <c:v>3.4</c:v>
                </c:pt>
                <c:pt idx="171">
                  <c:v>3.42</c:v>
                </c:pt>
                <c:pt idx="172">
                  <c:v>3.44</c:v>
                </c:pt>
                <c:pt idx="173">
                  <c:v>3.46</c:v>
                </c:pt>
                <c:pt idx="174">
                  <c:v>3.48</c:v>
                </c:pt>
                <c:pt idx="175">
                  <c:v>3.5</c:v>
                </c:pt>
                <c:pt idx="176">
                  <c:v>3.52</c:v>
                </c:pt>
                <c:pt idx="177">
                  <c:v>3.54</c:v>
                </c:pt>
                <c:pt idx="178">
                  <c:v>3.56</c:v>
                </c:pt>
                <c:pt idx="179">
                  <c:v>3.58</c:v>
                </c:pt>
                <c:pt idx="180">
                  <c:v>3.6</c:v>
                </c:pt>
                <c:pt idx="181">
                  <c:v>3.62</c:v>
                </c:pt>
                <c:pt idx="182">
                  <c:v>3.64</c:v>
                </c:pt>
                <c:pt idx="183">
                  <c:v>3.66</c:v>
                </c:pt>
                <c:pt idx="184">
                  <c:v>3.68</c:v>
                </c:pt>
                <c:pt idx="185">
                  <c:v>3.7</c:v>
                </c:pt>
                <c:pt idx="186">
                  <c:v>3.72</c:v>
                </c:pt>
                <c:pt idx="187">
                  <c:v>3.74</c:v>
                </c:pt>
                <c:pt idx="188">
                  <c:v>3.76</c:v>
                </c:pt>
                <c:pt idx="189">
                  <c:v>3.78</c:v>
                </c:pt>
                <c:pt idx="190">
                  <c:v>3.8</c:v>
                </c:pt>
                <c:pt idx="191">
                  <c:v>3.82</c:v>
                </c:pt>
                <c:pt idx="192">
                  <c:v>3.84</c:v>
                </c:pt>
                <c:pt idx="193">
                  <c:v>3.86</c:v>
                </c:pt>
                <c:pt idx="194">
                  <c:v>3.88</c:v>
                </c:pt>
                <c:pt idx="195">
                  <c:v>3.9</c:v>
                </c:pt>
                <c:pt idx="196">
                  <c:v>3.92</c:v>
                </c:pt>
                <c:pt idx="197">
                  <c:v>3.94</c:v>
                </c:pt>
                <c:pt idx="198">
                  <c:v>3.96</c:v>
                </c:pt>
                <c:pt idx="199">
                  <c:v>3.98</c:v>
                </c:pt>
                <c:pt idx="200">
                  <c:v>4</c:v>
                </c:pt>
                <c:pt idx="201">
                  <c:v>4.0199999999999996</c:v>
                </c:pt>
                <c:pt idx="202">
                  <c:v>4.04</c:v>
                </c:pt>
                <c:pt idx="203">
                  <c:v>4.0599999999999996</c:v>
                </c:pt>
                <c:pt idx="204">
                  <c:v>4.08</c:v>
                </c:pt>
                <c:pt idx="205">
                  <c:v>4.0999999999999996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4.16</c:v>
                </c:pt>
                <c:pt idx="209">
                  <c:v>4.18</c:v>
                </c:pt>
                <c:pt idx="210">
                  <c:v>4.2</c:v>
                </c:pt>
                <c:pt idx="211">
                  <c:v>4.22</c:v>
                </c:pt>
                <c:pt idx="212">
                  <c:v>4.24</c:v>
                </c:pt>
                <c:pt idx="213">
                  <c:v>4.26</c:v>
                </c:pt>
                <c:pt idx="214">
                  <c:v>4.28</c:v>
                </c:pt>
                <c:pt idx="215">
                  <c:v>4.3</c:v>
                </c:pt>
                <c:pt idx="216">
                  <c:v>4.32</c:v>
                </c:pt>
                <c:pt idx="217">
                  <c:v>4.34</c:v>
                </c:pt>
                <c:pt idx="218">
                  <c:v>4.3600000000000003</c:v>
                </c:pt>
                <c:pt idx="219">
                  <c:v>4.38</c:v>
                </c:pt>
                <c:pt idx="220">
                  <c:v>4.4000000000000004</c:v>
                </c:pt>
                <c:pt idx="221">
                  <c:v>4.42</c:v>
                </c:pt>
                <c:pt idx="222">
                  <c:v>4.4400000000000004</c:v>
                </c:pt>
                <c:pt idx="223">
                  <c:v>4.46</c:v>
                </c:pt>
                <c:pt idx="224">
                  <c:v>4.4800000000000004</c:v>
                </c:pt>
                <c:pt idx="225">
                  <c:v>4.5</c:v>
                </c:pt>
              </c:numCache>
            </c:numRef>
          </c:xVal>
          <c:yVal>
            <c:numRef>
              <c:f>Φύλλο1!$E$1:$E$226</c:f>
              <c:numCache>
                <c:formatCode>General</c:formatCode>
                <c:ptCount val="226"/>
                <c:pt idx="0">
                  <c:v>1</c:v>
                </c:pt>
                <c:pt idx="1">
                  <c:v>0.95897696072874028</c:v>
                </c:pt>
                <c:pt idx="2">
                  <c:v>0.85907494911030824</c:v>
                </c:pt>
                <c:pt idx="3">
                  <c:v>0.70767822283394588</c:v>
                </c:pt>
                <c:pt idx="4">
                  <c:v>0.51523009722543456</c:v>
                </c:pt>
                <c:pt idx="5">
                  <c:v>0.29452233027652508</c:v>
                </c:pt>
                <c:pt idx="6">
                  <c:v>5.985240056257523E-2</c:v>
                </c:pt>
                <c:pt idx="7">
                  <c:v>-0.17389625102862905</c:v>
                </c:pt>
                <c:pt idx="8">
                  <c:v>-0.39219224021277421</c:v>
                </c:pt>
                <c:pt idx="9">
                  <c:v>-0.58175377053000366</c:v>
                </c:pt>
                <c:pt idx="10">
                  <c:v>-0.7313506119729305</c:v>
                </c:pt>
                <c:pt idx="11">
                  <c:v>-0.83246250012909784</c:v>
                </c:pt>
                <c:pt idx="12">
                  <c:v>-0.87975581701095151</c:v>
                </c:pt>
                <c:pt idx="13">
                  <c:v>-0.87135248095701801</c:v>
                </c:pt>
                <c:pt idx="14">
                  <c:v>-0.80887842315518188</c:v>
                </c:pt>
                <c:pt idx="15">
                  <c:v>-0.69729299785620591</c:v>
                </c:pt>
                <c:pt idx="16">
                  <c:v>-0.54451428239998256</c:v>
                </c:pt>
                <c:pt idx="17">
                  <c:v>-0.36086763181390979</c:v>
                </c:pt>
                <c:pt idx="18">
                  <c:v>-0.1583953123595197</c:v>
                </c:pt>
                <c:pt idx="19">
                  <c:v>4.9927063462921632E-2</c:v>
                </c:pt>
                <c:pt idx="20">
                  <c:v>0.25101668218837803</c:v>
                </c:pt>
                <c:pt idx="21">
                  <c:v>0.43249998858598648</c:v>
                </c:pt>
                <c:pt idx="22">
                  <c:v>0.58346883027989793</c:v>
                </c:pt>
                <c:pt idx="23">
                  <c:v>0.69513041606636827</c:v>
                </c:pt>
                <c:pt idx="24">
                  <c:v>0.76131273406266053</c:v>
                </c:pt>
                <c:pt idx="25">
                  <c:v>0.7787968321475689</c:v>
                </c:pt>
                <c:pt idx="26">
                  <c:v>0.7474587063363346</c:v>
                </c:pt>
                <c:pt idx="27">
                  <c:v>0.67021573529875711</c:v>
                </c:pt>
                <c:pt idx="28">
                  <c:v>0.55278486543630145</c:v>
                </c:pt>
                <c:pt idx="29">
                  <c:v>0.40327132581674752</c:v>
                </c:pt>
                <c:pt idx="30">
                  <c:v>0.23161682903687178</c:v>
                </c:pt>
                <c:pt idx="31">
                  <c:v>4.8944386978582229E-2</c:v>
                </c:pt>
                <c:pt idx="32">
                  <c:v>-0.13315742959855503</c:v>
                </c:pt>
                <c:pt idx="33">
                  <c:v>-0.30336503745196458</c:v>
                </c:pt>
                <c:pt idx="34">
                  <c:v>-0.45131942738065062</c:v>
                </c:pt>
                <c:pt idx="35">
                  <c:v>-0.56825185833659286</c:v>
                </c:pt>
                <c:pt idx="36">
                  <c:v>-0.6474981761160914</c:v>
                </c:pt>
                <c:pt idx="37">
                  <c:v>-0.68487194837279697</c:v>
                </c:pt>
                <c:pt idx="38">
                  <c:v>-0.67887598588029463</c:v>
                </c:pt>
                <c:pt idx="39">
                  <c:v>-0.63074228412239586</c:v>
                </c:pt>
                <c:pt idx="40">
                  <c:v>-0.54430129656191695</c:v>
                </c:pt>
                <c:pt idx="41">
                  <c:v>-0.42569205610007627</c:v>
                </c:pt>
                <c:pt idx="42">
                  <c:v>-0.28293433956129982</c:v>
                </c:pt>
                <c:pt idx="43">
                  <c:v>-0.1253922374500577</c:v>
                </c:pt>
                <c:pt idx="44">
                  <c:v>3.6835330733243472E-2</c:v>
                </c:pt>
                <c:pt idx="45">
                  <c:v>0.19355777181951866</c:v>
                </c:pt>
                <c:pt idx="46">
                  <c:v>0.33512894517427827</c:v>
                </c:pt>
                <c:pt idx="47">
                  <c:v>0.45303680344521124</c:v>
                </c:pt>
                <c:pt idx="48">
                  <c:v>0.54041076628578566</c:v>
                </c:pt>
                <c:pt idx="49">
                  <c:v>0.59241687469953486</c:v>
                </c:pt>
                <c:pt idx="50">
                  <c:v>0.60651835181354374</c:v>
                </c:pt>
                <c:pt idx="51">
                  <c:v>0.58258801667169557</c:v>
                </c:pt>
                <c:pt idx="52">
                  <c:v>0.5228684873857794</c:v>
                </c:pt>
                <c:pt idx="53">
                  <c:v>0.43178566476208652</c:v>
                </c:pt>
                <c:pt idx="54">
                  <c:v>0.31563001131011781</c:v>
                </c:pt>
                <c:pt idx="55">
                  <c:v>0.1821280821692367</c:v>
                </c:pt>
                <c:pt idx="56">
                  <c:v>3.9933151062045077E-2</c:v>
                </c:pt>
                <c:pt idx="57">
                  <c:v>-0.10193176083858524</c:v>
                </c:pt>
                <c:pt idx="58">
                  <c:v>-0.23464284211340738</c:v>
                </c:pt>
                <c:pt idx="59">
                  <c:v>-0.35012078243153538</c:v>
                </c:pt>
                <c:pt idx="60">
                  <c:v>-0.44151892510783541</c:v>
                </c:pt>
                <c:pt idx="61">
                  <c:v>-0.50362502737175119</c:v>
                </c:pt>
                <c:pt idx="62">
                  <c:v>-0.53315333156125611</c:v>
                </c:pt>
                <c:pt idx="63">
                  <c:v>-0.52891093933216238</c:v>
                </c:pt>
                <c:pt idx="64">
                  <c:v>-0.49183062192846028</c:v>
                </c:pt>
                <c:pt idx="65">
                  <c:v>-0.42487066898974646</c:v>
                </c:pt>
                <c:pt idx="66">
                  <c:v>-0.3327906425952355</c:v>
                </c:pt>
                <c:pt idx="67">
                  <c:v>-0.22181945191918259</c:v>
                </c:pt>
                <c:pt idx="68">
                  <c:v>-9.9238541303192804E-2</c:v>
                </c:pt>
                <c:pt idx="69">
                  <c:v>2.7092183032633846E-2</c:v>
                </c:pt>
                <c:pt idx="70">
                  <c:v>0.14923504521457287</c:v>
                </c:pt>
                <c:pt idx="71">
                  <c:v>0.2596702183226029</c:v>
                </c:pt>
                <c:pt idx="72">
                  <c:v>0.35175552018735828</c:v>
                </c:pt>
                <c:pt idx="73">
                  <c:v>0.42012247584056872</c:v>
                </c:pt>
                <c:pt idx="74">
                  <c:v>0.46098525581486771</c:v>
                </c:pt>
                <c:pt idx="75">
                  <c:v>0.47234498567893118</c:v>
                </c:pt>
                <c:pt idx="76">
                  <c:v>0.45407878139997482</c:v>
                </c:pt>
                <c:pt idx="77">
                  <c:v>0.40791025113112894</c:v>
                </c:pt>
                <c:pt idx="78">
                  <c:v>0.33726564665465075</c:v>
                </c:pt>
                <c:pt idx="79">
                  <c:v>0.24702688258722241</c:v>
                </c:pt>
                <c:pt idx="80">
                  <c:v>0.14319883876074607</c:v>
                </c:pt>
                <c:pt idx="81">
                  <c:v>3.2513351766232934E-2</c:v>
                </c:pt>
                <c:pt idx="82">
                  <c:v>-7.8004201252578259E-2</c:v>
                </c:pt>
                <c:pt idx="83">
                  <c:v>-0.18147800794855989</c:v>
                </c:pt>
                <c:pt idx="84">
                  <c:v>-0.27160684242310185</c:v>
                </c:pt>
                <c:pt idx="85">
                  <c:v>-0.3430449058945409</c:v>
                </c:pt>
                <c:pt idx="86">
                  <c:v>-0.39171565589228552</c:v>
                </c:pt>
                <c:pt idx="87">
                  <c:v>-0.41504041667242825</c:v>
                </c:pt>
                <c:pt idx="88">
                  <c:v>-0.41206922850112648</c:v>
                </c:pt>
                <c:pt idx="89">
                  <c:v>-0.38350772692469748</c:v>
                </c:pt>
                <c:pt idx="90">
                  <c:v>-0.33164043767712537</c:v>
                </c:pt>
                <c:pt idx="91">
                  <c:v>-0.26015731282223986</c:v>
                </c:pt>
                <c:pt idx="92">
                  <c:v>-0.17389622129726531</c:v>
                </c:pt>
                <c:pt idx="93">
                  <c:v>-7.8519086684317799E-2</c:v>
                </c:pt>
                <c:pt idx="94">
                  <c:v>1.9856855193188892E-2</c:v>
                </c:pt>
                <c:pt idx="95">
                  <c:v>0.11504883788281775</c:v>
                </c:pt>
                <c:pt idx="96">
                  <c:v>0.20119470666006808</c:v>
                </c:pt>
                <c:pt idx="97">
                  <c:v>0.27311145835694212</c:v>
                </c:pt>
                <c:pt idx="98">
                  <c:v>0.326604408006129</c:v>
                </c:pt>
                <c:pt idx="99">
                  <c:v>0.35870871595430615</c:v>
                </c:pt>
                <c:pt idx="100">
                  <c:v>0.36784958100179299</c:v>
                </c:pt>
                <c:pt idx="101">
                  <c:v>0.35391273890689928</c:v>
                </c:pt>
                <c:pt idx="102">
                  <c:v>0.31822265416584145</c:v>
                </c:pt>
                <c:pt idx="103">
                  <c:v>0.26343159031108038</c:v>
                </c:pt>
                <c:pt idx="104">
                  <c:v>0.19332822824340581</c:v>
                </c:pt>
                <c:pt idx="105">
                  <c:v>0.11257933815785641</c:v>
                </c:pt>
                <c:pt idx="106">
                  <c:v>2.6421910258016493E-2</c:v>
                </c:pt>
                <c:pt idx="107">
                  <c:v>-5.9674111512323061E-2</c:v>
                </c:pt>
                <c:pt idx="108">
                  <c:v>-0.14035091756568888</c:v>
                </c:pt>
                <c:pt idx="109">
                  <c:v>-0.21069410779013015</c:v>
                </c:pt>
                <c:pt idx="110">
                  <c:v>-0.26652980706879104</c:v>
                </c:pt>
                <c:pt idx="111">
                  <c:v>-0.30466980372345692</c:v>
                </c:pt>
                <c:pt idx="112">
                  <c:v>-0.32309048151555125</c:v>
                </c:pt>
                <c:pt idx="113">
                  <c:v>-0.32103571860197516</c:v>
                </c:pt>
                <c:pt idx="114">
                  <c:v>-0.29903885408099484</c:v>
                </c:pt>
                <c:pt idx="115">
                  <c:v>-0.25886395739505824</c:v>
                </c:pt>
                <c:pt idx="116">
                  <c:v>-0.20337165417249045</c:v>
                </c:pt>
                <c:pt idx="117">
                  <c:v>-0.13631935402785009</c:v>
                </c:pt>
                <c:pt idx="118">
                  <c:v>-6.2109614020190232E-2</c:v>
                </c:pt>
                <c:pt idx="119">
                  <c:v>1.4496672193898203E-2</c:v>
                </c:pt>
                <c:pt idx="120">
                  <c:v>8.8683710544554775E-2</c:v>
                </c:pt>
                <c:pt idx="121">
                  <c:v>0.15588165155650799</c:v>
                </c:pt>
                <c:pt idx="122">
                  <c:v>0.21204616946638014</c:v>
                </c:pt>
                <c:pt idx="123">
                  <c:v>0.25389979420952619</c:v>
                </c:pt>
                <c:pt idx="124">
                  <c:v>0.27912073197068266</c:v>
                </c:pt>
                <c:pt idx="125">
                  <c:v>0.28646846100621731</c:v>
                </c:pt>
                <c:pt idx="126">
                  <c:v>0.27583953699069025</c:v>
                </c:pt>
                <c:pt idx="127">
                  <c:v>0.24825151624178823</c:v>
                </c:pt>
                <c:pt idx="128">
                  <c:v>0.20575742087987792</c:v>
                </c:pt>
                <c:pt idx="129">
                  <c:v>0.15129744537894912</c:v>
                </c:pt>
                <c:pt idx="130">
                  <c:v>8.8498377701576814E-2</c:v>
                </c:pt>
                <c:pt idx="131">
                  <c:v>2.1434255320219021E-2</c:v>
                </c:pt>
                <c:pt idx="132">
                  <c:v>-4.5636078367950764E-2</c:v>
                </c:pt>
                <c:pt idx="133">
                  <c:v>-0.10853772409395079</c:v>
                </c:pt>
                <c:pt idx="134">
                  <c:v>-0.16343793008087285</c:v>
                </c:pt>
                <c:pt idx="135">
                  <c:v>-0.20707788575287972</c:v>
                </c:pt>
                <c:pt idx="136">
                  <c:v>-0.23696420079358485</c:v>
                </c:pt>
                <c:pt idx="137">
                  <c:v>-0.25150894927095369</c:v>
                </c:pt>
                <c:pt idx="138">
                  <c:v>-0.25011058029680905</c:v>
                </c:pt>
                <c:pt idx="139">
                  <c:v>-0.23317182987810589</c:v>
                </c:pt>
                <c:pt idx="140">
                  <c:v>-0.20205476650121526</c:v>
                </c:pt>
                <c:pt idx="141">
                  <c:v>-0.15897701346115387</c:v>
                </c:pt>
                <c:pt idx="142">
                  <c:v>-0.10685677232961996</c:v>
                </c:pt>
                <c:pt idx="143">
                  <c:v>-4.9117307842992043E-2</c:v>
                </c:pt>
                <c:pt idx="144">
                  <c:v>1.0536133282436248E-2</c:v>
                </c:pt>
                <c:pt idx="145">
                  <c:v>6.835253813014594E-2</c:v>
                </c:pt>
                <c:pt idx="146">
                  <c:v>0.12076951468305973</c:v>
                </c:pt>
                <c:pt idx="147">
                  <c:v>0.16463129708657132</c:v>
                </c:pt>
                <c:pt idx="148">
                  <c:v>0.19737712377358532</c:v>
                </c:pt>
                <c:pt idx="149">
                  <c:v>0.21718884955851966</c:v>
                </c:pt>
                <c:pt idx="150">
                  <c:v>0.22308941084362954</c:v>
                </c:pt>
                <c:pt idx="151">
                  <c:v>0.21498698816889678</c:v>
                </c:pt>
                <c:pt idx="152">
                  <c:v>0.19366319248315744</c:v>
                </c:pt>
                <c:pt idx="153">
                  <c:v>0.16070711888367822</c:v>
                </c:pt>
                <c:pt idx="154">
                  <c:v>0.11840044452874335</c:v>
                </c:pt>
                <c:pt idx="155">
                  <c:v>6.9561692165479999E-2</c:v>
                </c:pt>
                <c:pt idx="156">
                  <c:v>1.7360161625994758E-2</c:v>
                </c:pt>
                <c:pt idx="157">
                  <c:v>-3.4888288305862672E-2</c:v>
                </c:pt>
                <c:pt idx="158">
                  <c:v>-8.393053676336075E-2</c:v>
                </c:pt>
                <c:pt idx="159">
                  <c:v>-0.12677744820396752</c:v>
                </c:pt>
                <c:pt idx="160">
                  <c:v>-0.16088470314980308</c:v>
                </c:pt>
                <c:pt idx="161">
                  <c:v>-0.18430236077394177</c:v>
                </c:pt>
                <c:pt idx="162">
                  <c:v>-0.19578446299746505</c:v>
                </c:pt>
                <c:pt idx="163">
                  <c:v>-0.19485264904851471</c:v>
                </c:pt>
                <c:pt idx="164">
                  <c:v>-0.18181073146478643</c:v>
                </c:pt>
                <c:pt idx="165">
                  <c:v>-0.15771029728827868</c:v>
                </c:pt>
                <c:pt idx="166">
                  <c:v>-0.12427044536356542</c:v>
                </c:pt>
                <c:pt idx="167">
                  <c:v>-8.3757563837532092E-2</c:v>
                </c:pt>
                <c:pt idx="168">
                  <c:v>-3.8833422337314627E-2</c:v>
                </c:pt>
                <c:pt idx="169">
                  <c:v>7.6183382974889654E-3</c:v>
                </c:pt>
                <c:pt idx="170">
                  <c:v>5.2676090867654131E-2</c:v>
                </c:pt>
                <c:pt idx="171">
                  <c:v>9.3562829954667165E-2</c:v>
                </c:pt>
                <c:pt idx="172">
                  <c:v>0.12781616223075365</c:v>
                </c:pt>
                <c:pt idx="173">
                  <c:v>0.1534353477837283</c:v>
                </c:pt>
                <c:pt idx="174">
                  <c:v>0.16899669432624881</c:v>
                </c:pt>
                <c:pt idx="175">
                  <c:v>0.17373074826040863</c:v>
                </c:pt>
                <c:pt idx="176">
                  <c:v>0.1675572343319767</c:v>
                </c:pt>
                <c:pt idx="177">
                  <c:v>0.15107640569814246</c:v>
                </c:pt>
                <c:pt idx="178">
                  <c:v>0.12551820595330113</c:v>
                </c:pt>
                <c:pt idx="179">
                  <c:v>9.2653242889168416E-2</c:v>
                </c:pt>
                <c:pt idx="180">
                  <c:v>5.4671871583764062E-2</c:v>
                </c:pt>
                <c:pt idx="181">
                  <c:v>1.4039544739967545E-2</c:v>
                </c:pt>
                <c:pt idx="182">
                  <c:v>-2.6662096104103226E-2</c:v>
                </c:pt>
                <c:pt idx="183">
                  <c:v>-6.4898214905089097E-2</c:v>
                </c:pt>
                <c:pt idx="184">
                  <c:v>-9.8337634543985725E-2</c:v>
                </c:pt>
                <c:pt idx="185">
                  <c:v>-0.12499390765054515</c:v>
                </c:pt>
                <c:pt idx="186">
                  <c:v>-0.14334213642051849</c:v>
                </c:pt>
                <c:pt idx="187">
                  <c:v>-0.15240475020733463</c:v>
                </c:pt>
                <c:pt idx="188">
                  <c:v>-0.15180151636055736</c:v>
                </c:pt>
                <c:pt idx="189">
                  <c:v>-0.14176137962804616</c:v>
                </c:pt>
                <c:pt idx="190">
                  <c:v>-0.12309614902626131</c:v>
                </c:pt>
                <c:pt idx="191">
                  <c:v>-9.7138425503686704E-2</c:v>
                </c:pt>
                <c:pt idx="192">
                  <c:v>-6.5648342154288483E-2</c:v>
                </c:pt>
                <c:pt idx="193">
                  <c:v>-3.0695539466180078E-2</c:v>
                </c:pt>
                <c:pt idx="194">
                  <c:v>5.4757875940085092E-3</c:v>
                </c:pt>
                <c:pt idx="195">
                  <c:v>4.0590035350182685E-2</c:v>
                </c:pt>
                <c:pt idx="196">
                  <c:v>7.2482457737022957E-2</c:v>
                </c:pt>
                <c:pt idx="197">
                  <c:v>9.9231715253876723E-2</c:v>
                </c:pt>
                <c:pt idx="198">
                  <c:v>0.11927464849228138</c:v>
                </c:pt>
                <c:pt idx="199">
                  <c:v>0.13149648416443036</c:v>
                </c:pt>
                <c:pt idx="200">
                  <c:v>0.13529134524977665</c:v>
                </c:pt>
                <c:pt idx="201">
                  <c:v>0.1305898868385898</c:v>
                </c:pt>
                <c:pt idx="202">
                  <c:v>0.11785298844104436</c:v>
                </c:pt>
                <c:pt idx="203">
                  <c:v>9.8032567509520177E-2</c:v>
                </c:pt>
                <c:pt idx="204">
                  <c:v>7.25026043702795E-2</c:v>
                </c:pt>
                <c:pt idx="205">
                  <c:v>4.2965261754173451E-2</c:v>
                </c:pt>
                <c:pt idx="206">
                  <c:v>1.1338435652829035E-2</c:v>
                </c:pt>
                <c:pt idx="207">
                  <c:v>-2.0367895446178941E-2</c:v>
                </c:pt>
                <c:pt idx="208">
                  <c:v>-5.0178604527113604E-2</c:v>
                </c:pt>
                <c:pt idx="209">
                  <c:v>-7.6275667231645541E-2</c:v>
                </c:pt>
                <c:pt idx="210">
                  <c:v>-9.7108213492859932E-2</c:v>
                </c:pt>
                <c:pt idx="211">
                  <c:v>-0.1114837710483139</c:v>
                </c:pt>
                <c:pt idx="212">
                  <c:v>-0.11863539382809138</c:v>
                </c:pt>
                <c:pt idx="213">
                  <c:v>-0.11826097433944896</c:v>
                </c:pt>
                <c:pt idx="214">
                  <c:v>-0.11053284385220885</c:v>
                </c:pt>
                <c:pt idx="215">
                  <c:v>-9.6077651164699504E-2</c:v>
                </c:pt>
                <c:pt idx="216">
                  <c:v>-7.5928360915000909E-2</c:v>
                </c:pt>
                <c:pt idx="217">
                  <c:v>-5.1451911360698523E-2</c:v>
                </c:pt>
                <c:pt idx="218">
                  <c:v>-2.4257516525491907E-2</c:v>
                </c:pt>
                <c:pt idx="219">
                  <c:v>3.9082963099643609E-3</c:v>
                </c:pt>
                <c:pt idx="220">
                  <c:v>3.1273117749920087E-2</c:v>
                </c:pt>
                <c:pt idx="221">
                  <c:v>5.6149491966741842E-2</c:v>
                </c:pt>
                <c:pt idx="222">
                  <c:v>7.7038269776821558E-2</c:v>
                </c:pt>
                <c:pt idx="223">
                  <c:v>9.2718194088105013E-2</c:v>
                </c:pt>
                <c:pt idx="224">
                  <c:v>0.10231641411264869</c:v>
                </c:pt>
                <c:pt idx="225">
                  <c:v>0.10535591684026309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3CE-4163-8759-B99B7E5B53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2198336"/>
        <c:axId val="132198912"/>
      </c:scatterChart>
      <c:valAx>
        <c:axId val="132198336"/>
        <c:scaling>
          <c:orientation val="minMax"/>
          <c:max val="4.5"/>
        </c:scaling>
        <c:delete val="0"/>
        <c:axPos val="b"/>
        <c:numFmt formatCode="#,##0.0" sourceLinked="0"/>
        <c:majorTickMark val="out"/>
        <c:minorTickMark val="none"/>
        <c:tickLblPos val="nextTo"/>
        <c:spPr>
          <a:ln w="3175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32198912"/>
        <c:crosses val="autoZero"/>
        <c:crossBetween val="midCat"/>
        <c:majorUnit val="0.5"/>
      </c:valAx>
      <c:valAx>
        <c:axId val="132198912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32198336"/>
        <c:crosses val="autoZero"/>
        <c:crossBetween val="midCat"/>
        <c:majorUnit val="0.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2540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Φύλλο1!$D$1:$D$226</c:f>
              <c:numCache>
                <c:formatCode>General</c:formatCode>
                <c:ptCount val="22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  <c:pt idx="91">
                  <c:v>1.82</c:v>
                </c:pt>
                <c:pt idx="92">
                  <c:v>1.84</c:v>
                </c:pt>
                <c:pt idx="93">
                  <c:v>1.86</c:v>
                </c:pt>
                <c:pt idx="94">
                  <c:v>1.88</c:v>
                </c:pt>
                <c:pt idx="95">
                  <c:v>1.9</c:v>
                </c:pt>
                <c:pt idx="96">
                  <c:v>1.92</c:v>
                </c:pt>
                <c:pt idx="97">
                  <c:v>1.94</c:v>
                </c:pt>
                <c:pt idx="98">
                  <c:v>1.96</c:v>
                </c:pt>
                <c:pt idx="99">
                  <c:v>1.98</c:v>
                </c:pt>
                <c:pt idx="100">
                  <c:v>2</c:v>
                </c:pt>
                <c:pt idx="101">
                  <c:v>2.02</c:v>
                </c:pt>
                <c:pt idx="102">
                  <c:v>2.04</c:v>
                </c:pt>
                <c:pt idx="103">
                  <c:v>2.06</c:v>
                </c:pt>
                <c:pt idx="104">
                  <c:v>2.08</c:v>
                </c:pt>
                <c:pt idx="105">
                  <c:v>2.1</c:v>
                </c:pt>
                <c:pt idx="106">
                  <c:v>2.12</c:v>
                </c:pt>
                <c:pt idx="107">
                  <c:v>2.14</c:v>
                </c:pt>
                <c:pt idx="108">
                  <c:v>2.16</c:v>
                </c:pt>
                <c:pt idx="109">
                  <c:v>2.1800000000000002</c:v>
                </c:pt>
                <c:pt idx="110">
                  <c:v>2.2000000000000002</c:v>
                </c:pt>
                <c:pt idx="111">
                  <c:v>2.2200000000000002</c:v>
                </c:pt>
                <c:pt idx="112">
                  <c:v>2.2400000000000002</c:v>
                </c:pt>
                <c:pt idx="113">
                  <c:v>2.2599999999999998</c:v>
                </c:pt>
                <c:pt idx="114">
                  <c:v>2.2799999999999998</c:v>
                </c:pt>
                <c:pt idx="115">
                  <c:v>2.2999999999999998</c:v>
                </c:pt>
                <c:pt idx="116">
                  <c:v>2.3199999999999998</c:v>
                </c:pt>
                <c:pt idx="117">
                  <c:v>2.34</c:v>
                </c:pt>
                <c:pt idx="118">
                  <c:v>2.36</c:v>
                </c:pt>
                <c:pt idx="119">
                  <c:v>2.38</c:v>
                </c:pt>
                <c:pt idx="120">
                  <c:v>2.4</c:v>
                </c:pt>
                <c:pt idx="121">
                  <c:v>2.42</c:v>
                </c:pt>
                <c:pt idx="122">
                  <c:v>2.44</c:v>
                </c:pt>
                <c:pt idx="123">
                  <c:v>2.46</c:v>
                </c:pt>
                <c:pt idx="124">
                  <c:v>2.48</c:v>
                </c:pt>
                <c:pt idx="125">
                  <c:v>2.5</c:v>
                </c:pt>
                <c:pt idx="126">
                  <c:v>2.52</c:v>
                </c:pt>
                <c:pt idx="127">
                  <c:v>2.54</c:v>
                </c:pt>
                <c:pt idx="128">
                  <c:v>2.56</c:v>
                </c:pt>
                <c:pt idx="129">
                  <c:v>2.58</c:v>
                </c:pt>
                <c:pt idx="130">
                  <c:v>2.6</c:v>
                </c:pt>
                <c:pt idx="131">
                  <c:v>2.62</c:v>
                </c:pt>
                <c:pt idx="132">
                  <c:v>2.64</c:v>
                </c:pt>
                <c:pt idx="133">
                  <c:v>2.66</c:v>
                </c:pt>
                <c:pt idx="134">
                  <c:v>2.68</c:v>
                </c:pt>
                <c:pt idx="135">
                  <c:v>2.7</c:v>
                </c:pt>
                <c:pt idx="136">
                  <c:v>2.72</c:v>
                </c:pt>
                <c:pt idx="137">
                  <c:v>2.74</c:v>
                </c:pt>
                <c:pt idx="138">
                  <c:v>2.76</c:v>
                </c:pt>
                <c:pt idx="139">
                  <c:v>2.78</c:v>
                </c:pt>
                <c:pt idx="140">
                  <c:v>2.8</c:v>
                </c:pt>
                <c:pt idx="141">
                  <c:v>2.82</c:v>
                </c:pt>
                <c:pt idx="142">
                  <c:v>2.84</c:v>
                </c:pt>
                <c:pt idx="143">
                  <c:v>2.86</c:v>
                </c:pt>
                <c:pt idx="144">
                  <c:v>2.88</c:v>
                </c:pt>
                <c:pt idx="145">
                  <c:v>2.9</c:v>
                </c:pt>
                <c:pt idx="146">
                  <c:v>2.92</c:v>
                </c:pt>
                <c:pt idx="147">
                  <c:v>2.94</c:v>
                </c:pt>
                <c:pt idx="148">
                  <c:v>2.96</c:v>
                </c:pt>
                <c:pt idx="149">
                  <c:v>2.98</c:v>
                </c:pt>
                <c:pt idx="150">
                  <c:v>3</c:v>
                </c:pt>
                <c:pt idx="151">
                  <c:v>3.02</c:v>
                </c:pt>
                <c:pt idx="152">
                  <c:v>3.04</c:v>
                </c:pt>
                <c:pt idx="153">
                  <c:v>3.06</c:v>
                </c:pt>
                <c:pt idx="154">
                  <c:v>3.08</c:v>
                </c:pt>
                <c:pt idx="155">
                  <c:v>3.1</c:v>
                </c:pt>
                <c:pt idx="156">
                  <c:v>3.12</c:v>
                </c:pt>
                <c:pt idx="157">
                  <c:v>3.14</c:v>
                </c:pt>
                <c:pt idx="158">
                  <c:v>3.16</c:v>
                </c:pt>
                <c:pt idx="159">
                  <c:v>3.18</c:v>
                </c:pt>
                <c:pt idx="160">
                  <c:v>3.2</c:v>
                </c:pt>
                <c:pt idx="161">
                  <c:v>3.22</c:v>
                </c:pt>
                <c:pt idx="162">
                  <c:v>3.24</c:v>
                </c:pt>
                <c:pt idx="163">
                  <c:v>3.26</c:v>
                </c:pt>
                <c:pt idx="164">
                  <c:v>3.28</c:v>
                </c:pt>
                <c:pt idx="165">
                  <c:v>3.3</c:v>
                </c:pt>
                <c:pt idx="166">
                  <c:v>3.32</c:v>
                </c:pt>
                <c:pt idx="167">
                  <c:v>3.34</c:v>
                </c:pt>
                <c:pt idx="168">
                  <c:v>3.36</c:v>
                </c:pt>
                <c:pt idx="169">
                  <c:v>3.38</c:v>
                </c:pt>
                <c:pt idx="170">
                  <c:v>3.4</c:v>
                </c:pt>
                <c:pt idx="171">
                  <c:v>3.42</c:v>
                </c:pt>
                <c:pt idx="172">
                  <c:v>3.44</c:v>
                </c:pt>
                <c:pt idx="173">
                  <c:v>3.46</c:v>
                </c:pt>
                <c:pt idx="174">
                  <c:v>3.48</c:v>
                </c:pt>
                <c:pt idx="175">
                  <c:v>3.5</c:v>
                </c:pt>
                <c:pt idx="176">
                  <c:v>3.52</c:v>
                </c:pt>
                <c:pt idx="177">
                  <c:v>3.54</c:v>
                </c:pt>
                <c:pt idx="178">
                  <c:v>3.56</c:v>
                </c:pt>
                <c:pt idx="179">
                  <c:v>3.58</c:v>
                </c:pt>
                <c:pt idx="180">
                  <c:v>3.6</c:v>
                </c:pt>
                <c:pt idx="181">
                  <c:v>3.62</c:v>
                </c:pt>
                <c:pt idx="182">
                  <c:v>3.64</c:v>
                </c:pt>
                <c:pt idx="183">
                  <c:v>3.66</c:v>
                </c:pt>
                <c:pt idx="184">
                  <c:v>3.68</c:v>
                </c:pt>
                <c:pt idx="185">
                  <c:v>3.7</c:v>
                </c:pt>
                <c:pt idx="186">
                  <c:v>3.72</c:v>
                </c:pt>
                <c:pt idx="187">
                  <c:v>3.74</c:v>
                </c:pt>
                <c:pt idx="188">
                  <c:v>3.76</c:v>
                </c:pt>
                <c:pt idx="189">
                  <c:v>3.78</c:v>
                </c:pt>
                <c:pt idx="190">
                  <c:v>3.8</c:v>
                </c:pt>
                <c:pt idx="191">
                  <c:v>3.82</c:v>
                </c:pt>
                <c:pt idx="192">
                  <c:v>3.84</c:v>
                </c:pt>
                <c:pt idx="193">
                  <c:v>3.86</c:v>
                </c:pt>
                <c:pt idx="194">
                  <c:v>3.88</c:v>
                </c:pt>
                <c:pt idx="195">
                  <c:v>3.9</c:v>
                </c:pt>
                <c:pt idx="196">
                  <c:v>3.92</c:v>
                </c:pt>
                <c:pt idx="197">
                  <c:v>3.94</c:v>
                </c:pt>
                <c:pt idx="198">
                  <c:v>3.96</c:v>
                </c:pt>
                <c:pt idx="199">
                  <c:v>3.98</c:v>
                </c:pt>
                <c:pt idx="200">
                  <c:v>4</c:v>
                </c:pt>
                <c:pt idx="201">
                  <c:v>4.0199999999999996</c:v>
                </c:pt>
                <c:pt idx="202">
                  <c:v>4.04</c:v>
                </c:pt>
                <c:pt idx="203">
                  <c:v>4.0599999999999996</c:v>
                </c:pt>
                <c:pt idx="204">
                  <c:v>4.08</c:v>
                </c:pt>
                <c:pt idx="205">
                  <c:v>4.0999999999999996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4.16</c:v>
                </c:pt>
                <c:pt idx="209">
                  <c:v>4.18</c:v>
                </c:pt>
                <c:pt idx="210">
                  <c:v>4.2</c:v>
                </c:pt>
                <c:pt idx="211">
                  <c:v>4.22</c:v>
                </c:pt>
                <c:pt idx="212">
                  <c:v>4.24</c:v>
                </c:pt>
                <c:pt idx="213">
                  <c:v>4.26</c:v>
                </c:pt>
                <c:pt idx="214">
                  <c:v>4.28</c:v>
                </c:pt>
                <c:pt idx="215">
                  <c:v>4.3</c:v>
                </c:pt>
                <c:pt idx="216">
                  <c:v>4.32</c:v>
                </c:pt>
                <c:pt idx="217">
                  <c:v>4.34</c:v>
                </c:pt>
                <c:pt idx="218">
                  <c:v>4.3600000000000003</c:v>
                </c:pt>
                <c:pt idx="219">
                  <c:v>4.38</c:v>
                </c:pt>
                <c:pt idx="220">
                  <c:v>4.4000000000000004</c:v>
                </c:pt>
                <c:pt idx="221">
                  <c:v>4.42</c:v>
                </c:pt>
                <c:pt idx="222">
                  <c:v>4.4400000000000004</c:v>
                </c:pt>
                <c:pt idx="223">
                  <c:v>4.46</c:v>
                </c:pt>
                <c:pt idx="224">
                  <c:v>4.4800000000000004</c:v>
                </c:pt>
                <c:pt idx="225">
                  <c:v>4.5</c:v>
                </c:pt>
              </c:numCache>
            </c:numRef>
          </c:xVal>
          <c:yVal>
            <c:numRef>
              <c:f>Φύλλο1!$E$1:$E$226</c:f>
              <c:numCache>
                <c:formatCode>General</c:formatCode>
                <c:ptCount val="226"/>
                <c:pt idx="0">
                  <c:v>1</c:v>
                </c:pt>
                <c:pt idx="1">
                  <c:v>0.95897696072874028</c:v>
                </c:pt>
                <c:pt idx="2">
                  <c:v>0.85907494911030824</c:v>
                </c:pt>
                <c:pt idx="3">
                  <c:v>0.70767822283394588</c:v>
                </c:pt>
                <c:pt idx="4">
                  <c:v>0.51523009722543456</c:v>
                </c:pt>
                <c:pt idx="5">
                  <c:v>0.29452233027652508</c:v>
                </c:pt>
                <c:pt idx="6">
                  <c:v>5.985240056257523E-2</c:v>
                </c:pt>
                <c:pt idx="7">
                  <c:v>-0.17389625102862905</c:v>
                </c:pt>
                <c:pt idx="8">
                  <c:v>-0.39219224021277421</c:v>
                </c:pt>
                <c:pt idx="9">
                  <c:v>-0.58175377053000366</c:v>
                </c:pt>
                <c:pt idx="10">
                  <c:v>-0.7313506119729305</c:v>
                </c:pt>
                <c:pt idx="11">
                  <c:v>-0.83246250012909784</c:v>
                </c:pt>
                <c:pt idx="12">
                  <c:v>-0.87975581701095151</c:v>
                </c:pt>
                <c:pt idx="13">
                  <c:v>-0.87135248095701801</c:v>
                </c:pt>
                <c:pt idx="14">
                  <c:v>-0.80887842315518188</c:v>
                </c:pt>
                <c:pt idx="15">
                  <c:v>-0.69729299785620591</c:v>
                </c:pt>
                <c:pt idx="16">
                  <c:v>-0.54451428239998256</c:v>
                </c:pt>
                <c:pt idx="17">
                  <c:v>-0.36086763181390979</c:v>
                </c:pt>
                <c:pt idx="18">
                  <c:v>-0.1583953123595197</c:v>
                </c:pt>
                <c:pt idx="19">
                  <c:v>4.9927063462921632E-2</c:v>
                </c:pt>
                <c:pt idx="20">
                  <c:v>0.25101668218837803</c:v>
                </c:pt>
                <c:pt idx="21">
                  <c:v>0.43249998858598648</c:v>
                </c:pt>
                <c:pt idx="22">
                  <c:v>0.58346883027989793</c:v>
                </c:pt>
                <c:pt idx="23">
                  <c:v>0.69513041606636827</c:v>
                </c:pt>
                <c:pt idx="24">
                  <c:v>0.76131273406266053</c:v>
                </c:pt>
                <c:pt idx="25">
                  <c:v>0.7787968321475689</c:v>
                </c:pt>
                <c:pt idx="26">
                  <c:v>0.7474587063363346</c:v>
                </c:pt>
                <c:pt idx="27">
                  <c:v>0.67021573529875711</c:v>
                </c:pt>
                <c:pt idx="28">
                  <c:v>0.55278486543630145</c:v>
                </c:pt>
                <c:pt idx="29">
                  <c:v>0.40327132581674752</c:v>
                </c:pt>
                <c:pt idx="30">
                  <c:v>0.23161682903687178</c:v>
                </c:pt>
                <c:pt idx="31">
                  <c:v>4.8944386978582229E-2</c:v>
                </c:pt>
                <c:pt idx="32">
                  <c:v>-0.13315742959855503</c:v>
                </c:pt>
                <c:pt idx="33">
                  <c:v>-0.30336503745196458</c:v>
                </c:pt>
                <c:pt idx="34">
                  <c:v>-0.45131942738065062</c:v>
                </c:pt>
                <c:pt idx="35">
                  <c:v>-0.56825185833659286</c:v>
                </c:pt>
                <c:pt idx="36">
                  <c:v>-0.6474981761160914</c:v>
                </c:pt>
                <c:pt idx="37">
                  <c:v>-0.68487194837279697</c:v>
                </c:pt>
                <c:pt idx="38">
                  <c:v>-0.67887598588029463</c:v>
                </c:pt>
                <c:pt idx="39">
                  <c:v>-0.63074228412239586</c:v>
                </c:pt>
                <c:pt idx="40">
                  <c:v>-0.54430129656191695</c:v>
                </c:pt>
                <c:pt idx="41">
                  <c:v>-0.42569205610007627</c:v>
                </c:pt>
                <c:pt idx="42">
                  <c:v>-0.28293433956129982</c:v>
                </c:pt>
                <c:pt idx="43">
                  <c:v>-0.1253922374500577</c:v>
                </c:pt>
                <c:pt idx="44">
                  <c:v>3.6835330733243472E-2</c:v>
                </c:pt>
                <c:pt idx="45">
                  <c:v>0.19355777181951866</c:v>
                </c:pt>
                <c:pt idx="46">
                  <c:v>0.33512894517427827</c:v>
                </c:pt>
                <c:pt idx="47">
                  <c:v>0.45303680344521124</c:v>
                </c:pt>
                <c:pt idx="48">
                  <c:v>0.54041076628578566</c:v>
                </c:pt>
                <c:pt idx="49">
                  <c:v>0.59241687469953486</c:v>
                </c:pt>
                <c:pt idx="50">
                  <c:v>0.60651835181354374</c:v>
                </c:pt>
                <c:pt idx="51">
                  <c:v>0.58258801667169557</c:v>
                </c:pt>
                <c:pt idx="52">
                  <c:v>0.5228684873857794</c:v>
                </c:pt>
                <c:pt idx="53">
                  <c:v>0.43178566476208652</c:v>
                </c:pt>
                <c:pt idx="54">
                  <c:v>0.31563001131011781</c:v>
                </c:pt>
                <c:pt idx="55">
                  <c:v>0.1821280821692367</c:v>
                </c:pt>
                <c:pt idx="56">
                  <c:v>3.9933151062045077E-2</c:v>
                </c:pt>
                <c:pt idx="57">
                  <c:v>-0.10193176083858524</c:v>
                </c:pt>
                <c:pt idx="58">
                  <c:v>-0.23464284211340738</c:v>
                </c:pt>
                <c:pt idx="59">
                  <c:v>-0.35012078243153538</c:v>
                </c:pt>
                <c:pt idx="60">
                  <c:v>-0.44151892510783541</c:v>
                </c:pt>
                <c:pt idx="61">
                  <c:v>-0.50362502737175119</c:v>
                </c:pt>
                <c:pt idx="62">
                  <c:v>-0.53315333156125611</c:v>
                </c:pt>
                <c:pt idx="63">
                  <c:v>-0.52891093933216238</c:v>
                </c:pt>
                <c:pt idx="64">
                  <c:v>-0.49183062192846028</c:v>
                </c:pt>
                <c:pt idx="65">
                  <c:v>-0.42487066898974646</c:v>
                </c:pt>
                <c:pt idx="66">
                  <c:v>-0.3327906425952355</c:v>
                </c:pt>
                <c:pt idx="67">
                  <c:v>-0.22181945191918259</c:v>
                </c:pt>
                <c:pt idx="68">
                  <c:v>-9.9238541303192804E-2</c:v>
                </c:pt>
                <c:pt idx="69">
                  <c:v>2.7092183032633846E-2</c:v>
                </c:pt>
                <c:pt idx="70">
                  <c:v>0.14923504521457287</c:v>
                </c:pt>
                <c:pt idx="71">
                  <c:v>0.2596702183226029</c:v>
                </c:pt>
                <c:pt idx="72">
                  <c:v>0.35175552018735828</c:v>
                </c:pt>
                <c:pt idx="73">
                  <c:v>0.42012247584056872</c:v>
                </c:pt>
                <c:pt idx="74">
                  <c:v>0.46098525581486771</c:v>
                </c:pt>
                <c:pt idx="75">
                  <c:v>0.47234498567893118</c:v>
                </c:pt>
                <c:pt idx="76">
                  <c:v>0.45407878139997482</c:v>
                </c:pt>
                <c:pt idx="77">
                  <c:v>0.40791025113112894</c:v>
                </c:pt>
                <c:pt idx="78">
                  <c:v>0.33726564665465075</c:v>
                </c:pt>
                <c:pt idx="79">
                  <c:v>0.24702688258722241</c:v>
                </c:pt>
                <c:pt idx="80">
                  <c:v>0.14319883876074607</c:v>
                </c:pt>
                <c:pt idx="81">
                  <c:v>3.2513351766232934E-2</c:v>
                </c:pt>
                <c:pt idx="82">
                  <c:v>-7.8004201252578259E-2</c:v>
                </c:pt>
                <c:pt idx="83">
                  <c:v>-0.18147800794855989</c:v>
                </c:pt>
                <c:pt idx="84">
                  <c:v>-0.27160684242310185</c:v>
                </c:pt>
                <c:pt idx="85">
                  <c:v>-0.3430449058945409</c:v>
                </c:pt>
                <c:pt idx="86">
                  <c:v>-0.39171565589228552</c:v>
                </c:pt>
                <c:pt idx="87">
                  <c:v>-0.41504041667242825</c:v>
                </c:pt>
                <c:pt idx="88">
                  <c:v>-0.41206922850112648</c:v>
                </c:pt>
                <c:pt idx="89">
                  <c:v>-0.38350772692469748</c:v>
                </c:pt>
                <c:pt idx="90">
                  <c:v>-0.33164043767712537</c:v>
                </c:pt>
                <c:pt idx="91">
                  <c:v>-0.26015731282223986</c:v>
                </c:pt>
                <c:pt idx="92">
                  <c:v>-0.17389622129726531</c:v>
                </c:pt>
                <c:pt idx="93">
                  <c:v>-7.8519086684317799E-2</c:v>
                </c:pt>
                <c:pt idx="94">
                  <c:v>1.9856855193188892E-2</c:v>
                </c:pt>
                <c:pt idx="95">
                  <c:v>0.11504883788281775</c:v>
                </c:pt>
                <c:pt idx="96">
                  <c:v>0.20119470666006808</c:v>
                </c:pt>
                <c:pt idx="97">
                  <c:v>0.27311145835694212</c:v>
                </c:pt>
                <c:pt idx="98">
                  <c:v>0.326604408006129</c:v>
                </c:pt>
                <c:pt idx="99">
                  <c:v>0.35870871595430615</c:v>
                </c:pt>
                <c:pt idx="100">
                  <c:v>0.36784958100179299</c:v>
                </c:pt>
                <c:pt idx="101">
                  <c:v>0.35391273890689928</c:v>
                </c:pt>
                <c:pt idx="102">
                  <c:v>0.31822265416584145</c:v>
                </c:pt>
                <c:pt idx="103">
                  <c:v>0.26343159031108038</c:v>
                </c:pt>
                <c:pt idx="104">
                  <c:v>0.19332822824340581</c:v>
                </c:pt>
                <c:pt idx="105">
                  <c:v>0.11257933815785641</c:v>
                </c:pt>
                <c:pt idx="106">
                  <c:v>2.6421910258016493E-2</c:v>
                </c:pt>
                <c:pt idx="107">
                  <c:v>-5.9674111512323061E-2</c:v>
                </c:pt>
                <c:pt idx="108">
                  <c:v>-0.14035091756568888</c:v>
                </c:pt>
                <c:pt idx="109">
                  <c:v>-0.21069410779013015</c:v>
                </c:pt>
                <c:pt idx="110">
                  <c:v>-0.26652980706879104</c:v>
                </c:pt>
                <c:pt idx="111">
                  <c:v>-0.30466980372345692</c:v>
                </c:pt>
                <c:pt idx="112">
                  <c:v>-0.32309048151555125</c:v>
                </c:pt>
                <c:pt idx="113">
                  <c:v>-0.32103571860197516</c:v>
                </c:pt>
                <c:pt idx="114">
                  <c:v>-0.29903885408099484</c:v>
                </c:pt>
                <c:pt idx="115">
                  <c:v>-0.25886395739505824</c:v>
                </c:pt>
                <c:pt idx="116">
                  <c:v>-0.20337165417249045</c:v>
                </c:pt>
                <c:pt idx="117">
                  <c:v>-0.13631935402785009</c:v>
                </c:pt>
                <c:pt idx="118">
                  <c:v>-6.2109614020190232E-2</c:v>
                </c:pt>
                <c:pt idx="119">
                  <c:v>1.4496672193898203E-2</c:v>
                </c:pt>
                <c:pt idx="120">
                  <c:v>8.8683710544554775E-2</c:v>
                </c:pt>
                <c:pt idx="121">
                  <c:v>0.15588165155650799</c:v>
                </c:pt>
                <c:pt idx="122">
                  <c:v>0.21204616946638014</c:v>
                </c:pt>
                <c:pt idx="123">
                  <c:v>0.25389979420952619</c:v>
                </c:pt>
                <c:pt idx="124">
                  <c:v>0.27912073197068266</c:v>
                </c:pt>
                <c:pt idx="125">
                  <c:v>0.28646846100621731</c:v>
                </c:pt>
                <c:pt idx="126">
                  <c:v>0.27583953699069025</c:v>
                </c:pt>
                <c:pt idx="127">
                  <c:v>0.24825151624178823</c:v>
                </c:pt>
                <c:pt idx="128">
                  <c:v>0.20575742087987792</c:v>
                </c:pt>
                <c:pt idx="129">
                  <c:v>0.15129744537894912</c:v>
                </c:pt>
                <c:pt idx="130">
                  <c:v>8.8498377701576814E-2</c:v>
                </c:pt>
                <c:pt idx="131">
                  <c:v>2.1434255320219021E-2</c:v>
                </c:pt>
                <c:pt idx="132">
                  <c:v>-4.5636078367950764E-2</c:v>
                </c:pt>
                <c:pt idx="133">
                  <c:v>-0.10853772409395079</c:v>
                </c:pt>
                <c:pt idx="134">
                  <c:v>-0.16343793008087285</c:v>
                </c:pt>
                <c:pt idx="135">
                  <c:v>-0.20707788575287972</c:v>
                </c:pt>
                <c:pt idx="136">
                  <c:v>-0.23696420079358485</c:v>
                </c:pt>
                <c:pt idx="137">
                  <c:v>-0.25150894927095369</c:v>
                </c:pt>
                <c:pt idx="138">
                  <c:v>-0.25011058029680905</c:v>
                </c:pt>
                <c:pt idx="139">
                  <c:v>-0.23317182987810589</c:v>
                </c:pt>
                <c:pt idx="140">
                  <c:v>-0.20205476650121526</c:v>
                </c:pt>
                <c:pt idx="141">
                  <c:v>-0.15897701346115387</c:v>
                </c:pt>
                <c:pt idx="142">
                  <c:v>-0.10685677232961996</c:v>
                </c:pt>
                <c:pt idx="143">
                  <c:v>-4.9117307842992043E-2</c:v>
                </c:pt>
                <c:pt idx="144">
                  <c:v>1.0536133282436248E-2</c:v>
                </c:pt>
                <c:pt idx="145">
                  <c:v>6.835253813014594E-2</c:v>
                </c:pt>
                <c:pt idx="146">
                  <c:v>0.12076951468305973</c:v>
                </c:pt>
                <c:pt idx="147">
                  <c:v>0.16463129708657132</c:v>
                </c:pt>
                <c:pt idx="148">
                  <c:v>0.19737712377358532</c:v>
                </c:pt>
                <c:pt idx="149">
                  <c:v>0.21718884955851966</c:v>
                </c:pt>
                <c:pt idx="150">
                  <c:v>0.22308941084362954</c:v>
                </c:pt>
                <c:pt idx="151">
                  <c:v>0.21498698816889678</c:v>
                </c:pt>
                <c:pt idx="152">
                  <c:v>0.19366319248315744</c:v>
                </c:pt>
                <c:pt idx="153">
                  <c:v>0.16070711888367822</c:v>
                </c:pt>
                <c:pt idx="154">
                  <c:v>0.11840044452874335</c:v>
                </c:pt>
                <c:pt idx="155">
                  <c:v>6.9561692165479999E-2</c:v>
                </c:pt>
                <c:pt idx="156">
                  <c:v>1.7360161625994758E-2</c:v>
                </c:pt>
                <c:pt idx="157">
                  <c:v>-3.4888288305862672E-2</c:v>
                </c:pt>
                <c:pt idx="158">
                  <c:v>-8.393053676336075E-2</c:v>
                </c:pt>
                <c:pt idx="159">
                  <c:v>-0.12677744820396752</c:v>
                </c:pt>
                <c:pt idx="160">
                  <c:v>-0.16088470314980308</c:v>
                </c:pt>
                <c:pt idx="161">
                  <c:v>-0.18430236077394177</c:v>
                </c:pt>
                <c:pt idx="162">
                  <c:v>-0.19578446299746505</c:v>
                </c:pt>
                <c:pt idx="163">
                  <c:v>-0.19485264904851471</c:v>
                </c:pt>
                <c:pt idx="164">
                  <c:v>-0.18181073146478643</c:v>
                </c:pt>
                <c:pt idx="165">
                  <c:v>-0.15771029728827868</c:v>
                </c:pt>
                <c:pt idx="166">
                  <c:v>-0.12427044536356542</c:v>
                </c:pt>
                <c:pt idx="167">
                  <c:v>-8.3757563837532092E-2</c:v>
                </c:pt>
                <c:pt idx="168">
                  <c:v>-3.8833422337314627E-2</c:v>
                </c:pt>
                <c:pt idx="169">
                  <c:v>7.6183382974889654E-3</c:v>
                </c:pt>
                <c:pt idx="170">
                  <c:v>5.2676090867654131E-2</c:v>
                </c:pt>
                <c:pt idx="171">
                  <c:v>9.3562829954667165E-2</c:v>
                </c:pt>
                <c:pt idx="172">
                  <c:v>0.12781616223075365</c:v>
                </c:pt>
                <c:pt idx="173">
                  <c:v>0.1534353477837283</c:v>
                </c:pt>
                <c:pt idx="174">
                  <c:v>0.16899669432624881</c:v>
                </c:pt>
                <c:pt idx="175">
                  <c:v>0.17373074826040863</c:v>
                </c:pt>
                <c:pt idx="176">
                  <c:v>0.1675572343319767</c:v>
                </c:pt>
                <c:pt idx="177">
                  <c:v>0.15107640569814246</c:v>
                </c:pt>
                <c:pt idx="178">
                  <c:v>0.12551820595330113</c:v>
                </c:pt>
                <c:pt idx="179">
                  <c:v>9.2653242889168416E-2</c:v>
                </c:pt>
                <c:pt idx="180">
                  <c:v>5.4671871583764062E-2</c:v>
                </c:pt>
                <c:pt idx="181">
                  <c:v>1.4039544739967545E-2</c:v>
                </c:pt>
                <c:pt idx="182">
                  <c:v>-2.6662096104103226E-2</c:v>
                </c:pt>
                <c:pt idx="183">
                  <c:v>-6.4898214905089097E-2</c:v>
                </c:pt>
                <c:pt idx="184">
                  <c:v>-9.8337634543985725E-2</c:v>
                </c:pt>
                <c:pt idx="185">
                  <c:v>-0.12499390765054515</c:v>
                </c:pt>
                <c:pt idx="186">
                  <c:v>-0.14334213642051849</c:v>
                </c:pt>
                <c:pt idx="187">
                  <c:v>-0.15240475020733463</c:v>
                </c:pt>
                <c:pt idx="188">
                  <c:v>-0.15180151636055736</c:v>
                </c:pt>
                <c:pt idx="189">
                  <c:v>-0.14176137962804616</c:v>
                </c:pt>
                <c:pt idx="190">
                  <c:v>-0.12309614902626131</c:v>
                </c:pt>
                <c:pt idx="191">
                  <c:v>-9.7138425503686704E-2</c:v>
                </c:pt>
                <c:pt idx="192">
                  <c:v>-6.5648342154288483E-2</c:v>
                </c:pt>
                <c:pt idx="193">
                  <c:v>-3.0695539466180078E-2</c:v>
                </c:pt>
                <c:pt idx="194">
                  <c:v>5.4757875940085092E-3</c:v>
                </c:pt>
                <c:pt idx="195">
                  <c:v>4.0590035350182685E-2</c:v>
                </c:pt>
                <c:pt idx="196">
                  <c:v>7.2482457737022957E-2</c:v>
                </c:pt>
                <c:pt idx="197">
                  <c:v>9.9231715253876723E-2</c:v>
                </c:pt>
                <c:pt idx="198">
                  <c:v>0.11927464849228138</c:v>
                </c:pt>
                <c:pt idx="199">
                  <c:v>0.13149648416443036</c:v>
                </c:pt>
                <c:pt idx="200">
                  <c:v>0.13529134524977665</c:v>
                </c:pt>
                <c:pt idx="201">
                  <c:v>0.1305898868385898</c:v>
                </c:pt>
                <c:pt idx="202">
                  <c:v>0.11785298844104436</c:v>
                </c:pt>
                <c:pt idx="203">
                  <c:v>9.8032567509520177E-2</c:v>
                </c:pt>
                <c:pt idx="204">
                  <c:v>7.25026043702795E-2</c:v>
                </c:pt>
                <c:pt idx="205">
                  <c:v>4.2965261754173451E-2</c:v>
                </c:pt>
                <c:pt idx="206">
                  <c:v>1.1338435652829035E-2</c:v>
                </c:pt>
                <c:pt idx="207">
                  <c:v>-2.0367895446178941E-2</c:v>
                </c:pt>
                <c:pt idx="208">
                  <c:v>-5.0178604527113604E-2</c:v>
                </c:pt>
                <c:pt idx="209">
                  <c:v>-7.6275667231645541E-2</c:v>
                </c:pt>
                <c:pt idx="210">
                  <c:v>-9.7108213492859932E-2</c:v>
                </c:pt>
                <c:pt idx="211">
                  <c:v>-0.1114837710483139</c:v>
                </c:pt>
                <c:pt idx="212">
                  <c:v>-0.11863539382809138</c:v>
                </c:pt>
                <c:pt idx="213">
                  <c:v>-0.11826097433944896</c:v>
                </c:pt>
                <c:pt idx="214">
                  <c:v>-0.11053284385220885</c:v>
                </c:pt>
                <c:pt idx="215">
                  <c:v>-9.6077651164699504E-2</c:v>
                </c:pt>
                <c:pt idx="216">
                  <c:v>-7.5928360915000909E-2</c:v>
                </c:pt>
                <c:pt idx="217">
                  <c:v>-5.1451911360698523E-2</c:v>
                </c:pt>
                <c:pt idx="218">
                  <c:v>-2.4257516525491907E-2</c:v>
                </c:pt>
                <c:pt idx="219">
                  <c:v>3.9082963099643609E-3</c:v>
                </c:pt>
                <c:pt idx="220">
                  <c:v>3.1273117749920087E-2</c:v>
                </c:pt>
                <c:pt idx="221">
                  <c:v>5.6149491966741842E-2</c:v>
                </c:pt>
                <c:pt idx="222">
                  <c:v>7.7038269776821558E-2</c:v>
                </c:pt>
                <c:pt idx="223">
                  <c:v>9.2718194088105013E-2</c:v>
                </c:pt>
                <c:pt idx="224">
                  <c:v>0.10231641411264869</c:v>
                </c:pt>
                <c:pt idx="225">
                  <c:v>0.10535591684026309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FD7D-4599-A1E1-B588119FD4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3148544"/>
        <c:axId val="132199488"/>
      </c:scatterChart>
      <c:valAx>
        <c:axId val="183148544"/>
        <c:scaling>
          <c:orientation val="minMax"/>
          <c:max val="4.5"/>
        </c:scaling>
        <c:delete val="0"/>
        <c:axPos val="b"/>
        <c:numFmt formatCode="#,##0.0" sourceLinked="0"/>
        <c:majorTickMark val="out"/>
        <c:minorTickMark val="none"/>
        <c:tickLblPos val="nextTo"/>
        <c:spPr>
          <a:ln w="3175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32199488"/>
        <c:crosses val="autoZero"/>
        <c:crossBetween val="midCat"/>
        <c:majorUnit val="0.5"/>
      </c:valAx>
      <c:valAx>
        <c:axId val="132199488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31750">
            <a:solidFill>
              <a:srgbClr val="FFFF00"/>
            </a:solidFill>
          </a:ln>
        </c:spPr>
        <c:txPr>
          <a:bodyPr/>
          <a:lstStyle/>
          <a:p>
            <a:pPr>
              <a:defRPr sz="12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83148544"/>
        <c:crosses val="autoZero"/>
        <c:crossBetween val="midCat"/>
        <c:majorUnit val="0.2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>
              <a:solidFill>
                <a:srgbClr val="FFFF00"/>
              </a:solidFill>
            </a:ln>
          </c:spPr>
          <c:marker>
            <c:symbol val="none"/>
          </c:marker>
          <c:xVal>
            <c:numRef>
              <c:f>Φύλλο1!$D$1:$D$226</c:f>
              <c:numCache>
                <c:formatCode>General</c:formatCode>
                <c:ptCount val="226"/>
                <c:pt idx="0">
                  <c:v>0</c:v>
                </c:pt>
                <c:pt idx="1">
                  <c:v>0.02</c:v>
                </c:pt>
                <c:pt idx="2">
                  <c:v>0.04</c:v>
                </c:pt>
                <c:pt idx="3">
                  <c:v>0.06</c:v>
                </c:pt>
                <c:pt idx="4">
                  <c:v>0.08</c:v>
                </c:pt>
                <c:pt idx="5">
                  <c:v>0.1</c:v>
                </c:pt>
                <c:pt idx="6">
                  <c:v>0.12</c:v>
                </c:pt>
                <c:pt idx="7">
                  <c:v>0.14000000000000001</c:v>
                </c:pt>
                <c:pt idx="8">
                  <c:v>0.16</c:v>
                </c:pt>
                <c:pt idx="9">
                  <c:v>0.18</c:v>
                </c:pt>
                <c:pt idx="10">
                  <c:v>0.2</c:v>
                </c:pt>
                <c:pt idx="11">
                  <c:v>0.22</c:v>
                </c:pt>
                <c:pt idx="12">
                  <c:v>0.24</c:v>
                </c:pt>
                <c:pt idx="13">
                  <c:v>0.26</c:v>
                </c:pt>
                <c:pt idx="14">
                  <c:v>0.28000000000000003</c:v>
                </c:pt>
                <c:pt idx="15">
                  <c:v>0.3</c:v>
                </c:pt>
                <c:pt idx="16">
                  <c:v>0.32</c:v>
                </c:pt>
                <c:pt idx="17">
                  <c:v>0.34</c:v>
                </c:pt>
                <c:pt idx="18">
                  <c:v>0.36</c:v>
                </c:pt>
                <c:pt idx="19">
                  <c:v>0.38</c:v>
                </c:pt>
                <c:pt idx="20">
                  <c:v>0.4</c:v>
                </c:pt>
                <c:pt idx="21">
                  <c:v>0.42</c:v>
                </c:pt>
                <c:pt idx="22">
                  <c:v>0.44</c:v>
                </c:pt>
                <c:pt idx="23">
                  <c:v>0.46</c:v>
                </c:pt>
                <c:pt idx="24">
                  <c:v>0.48</c:v>
                </c:pt>
                <c:pt idx="25">
                  <c:v>0.5</c:v>
                </c:pt>
                <c:pt idx="26">
                  <c:v>0.52</c:v>
                </c:pt>
                <c:pt idx="27">
                  <c:v>0.54</c:v>
                </c:pt>
                <c:pt idx="28">
                  <c:v>0.56000000000000005</c:v>
                </c:pt>
                <c:pt idx="29">
                  <c:v>0.57999999999999996</c:v>
                </c:pt>
                <c:pt idx="30">
                  <c:v>0.6</c:v>
                </c:pt>
                <c:pt idx="31">
                  <c:v>0.62</c:v>
                </c:pt>
                <c:pt idx="32">
                  <c:v>0.64</c:v>
                </c:pt>
                <c:pt idx="33">
                  <c:v>0.66</c:v>
                </c:pt>
                <c:pt idx="34">
                  <c:v>0.68</c:v>
                </c:pt>
                <c:pt idx="35">
                  <c:v>0.7</c:v>
                </c:pt>
                <c:pt idx="36">
                  <c:v>0.72</c:v>
                </c:pt>
                <c:pt idx="37">
                  <c:v>0.74</c:v>
                </c:pt>
                <c:pt idx="38">
                  <c:v>0.76</c:v>
                </c:pt>
                <c:pt idx="39">
                  <c:v>0.78</c:v>
                </c:pt>
                <c:pt idx="40">
                  <c:v>0.8</c:v>
                </c:pt>
                <c:pt idx="41">
                  <c:v>0.82</c:v>
                </c:pt>
                <c:pt idx="42">
                  <c:v>0.84</c:v>
                </c:pt>
                <c:pt idx="43">
                  <c:v>0.86</c:v>
                </c:pt>
                <c:pt idx="44">
                  <c:v>0.88</c:v>
                </c:pt>
                <c:pt idx="45">
                  <c:v>0.9</c:v>
                </c:pt>
                <c:pt idx="46">
                  <c:v>0.92</c:v>
                </c:pt>
                <c:pt idx="47">
                  <c:v>0.94</c:v>
                </c:pt>
                <c:pt idx="48">
                  <c:v>0.96</c:v>
                </c:pt>
                <c:pt idx="49">
                  <c:v>0.98</c:v>
                </c:pt>
                <c:pt idx="50">
                  <c:v>1</c:v>
                </c:pt>
                <c:pt idx="51">
                  <c:v>1.02</c:v>
                </c:pt>
                <c:pt idx="52">
                  <c:v>1.04</c:v>
                </c:pt>
                <c:pt idx="53">
                  <c:v>1.06</c:v>
                </c:pt>
                <c:pt idx="54">
                  <c:v>1.08</c:v>
                </c:pt>
                <c:pt idx="55">
                  <c:v>1.1000000000000001</c:v>
                </c:pt>
                <c:pt idx="56">
                  <c:v>1.1200000000000001</c:v>
                </c:pt>
                <c:pt idx="57">
                  <c:v>1.1399999999999999</c:v>
                </c:pt>
                <c:pt idx="58">
                  <c:v>1.1599999999999999</c:v>
                </c:pt>
                <c:pt idx="59">
                  <c:v>1.18</c:v>
                </c:pt>
                <c:pt idx="60">
                  <c:v>1.2</c:v>
                </c:pt>
                <c:pt idx="61">
                  <c:v>1.22</c:v>
                </c:pt>
                <c:pt idx="62">
                  <c:v>1.24</c:v>
                </c:pt>
                <c:pt idx="63">
                  <c:v>1.26</c:v>
                </c:pt>
                <c:pt idx="64">
                  <c:v>1.28</c:v>
                </c:pt>
                <c:pt idx="65">
                  <c:v>1.3</c:v>
                </c:pt>
                <c:pt idx="66">
                  <c:v>1.32</c:v>
                </c:pt>
                <c:pt idx="67">
                  <c:v>1.34</c:v>
                </c:pt>
                <c:pt idx="68">
                  <c:v>1.36</c:v>
                </c:pt>
                <c:pt idx="69">
                  <c:v>1.38</c:v>
                </c:pt>
                <c:pt idx="70">
                  <c:v>1.4</c:v>
                </c:pt>
                <c:pt idx="71">
                  <c:v>1.42</c:v>
                </c:pt>
                <c:pt idx="72">
                  <c:v>1.44</c:v>
                </c:pt>
                <c:pt idx="73">
                  <c:v>1.46</c:v>
                </c:pt>
                <c:pt idx="74">
                  <c:v>1.48</c:v>
                </c:pt>
                <c:pt idx="75">
                  <c:v>1.5</c:v>
                </c:pt>
                <c:pt idx="76">
                  <c:v>1.52</c:v>
                </c:pt>
                <c:pt idx="77">
                  <c:v>1.54</c:v>
                </c:pt>
                <c:pt idx="78">
                  <c:v>1.56</c:v>
                </c:pt>
                <c:pt idx="79">
                  <c:v>1.58</c:v>
                </c:pt>
                <c:pt idx="80">
                  <c:v>1.6</c:v>
                </c:pt>
                <c:pt idx="81">
                  <c:v>1.62</c:v>
                </c:pt>
                <c:pt idx="82">
                  <c:v>1.64</c:v>
                </c:pt>
                <c:pt idx="83">
                  <c:v>1.66</c:v>
                </c:pt>
                <c:pt idx="84">
                  <c:v>1.68</c:v>
                </c:pt>
                <c:pt idx="85">
                  <c:v>1.7</c:v>
                </c:pt>
                <c:pt idx="86">
                  <c:v>1.72</c:v>
                </c:pt>
                <c:pt idx="87">
                  <c:v>1.74</c:v>
                </c:pt>
                <c:pt idx="88">
                  <c:v>1.76</c:v>
                </c:pt>
                <c:pt idx="89">
                  <c:v>1.78</c:v>
                </c:pt>
                <c:pt idx="90">
                  <c:v>1.8</c:v>
                </c:pt>
                <c:pt idx="91">
                  <c:v>1.82</c:v>
                </c:pt>
                <c:pt idx="92">
                  <c:v>1.84</c:v>
                </c:pt>
                <c:pt idx="93">
                  <c:v>1.86</c:v>
                </c:pt>
                <c:pt idx="94">
                  <c:v>1.88</c:v>
                </c:pt>
                <c:pt idx="95">
                  <c:v>1.9</c:v>
                </c:pt>
                <c:pt idx="96">
                  <c:v>1.92</c:v>
                </c:pt>
                <c:pt idx="97">
                  <c:v>1.94</c:v>
                </c:pt>
                <c:pt idx="98">
                  <c:v>1.96</c:v>
                </c:pt>
                <c:pt idx="99">
                  <c:v>1.98</c:v>
                </c:pt>
                <c:pt idx="100">
                  <c:v>2</c:v>
                </c:pt>
                <c:pt idx="101">
                  <c:v>2.02</c:v>
                </c:pt>
                <c:pt idx="102">
                  <c:v>2.04</c:v>
                </c:pt>
                <c:pt idx="103">
                  <c:v>2.06</c:v>
                </c:pt>
                <c:pt idx="104">
                  <c:v>2.08</c:v>
                </c:pt>
                <c:pt idx="105">
                  <c:v>2.1</c:v>
                </c:pt>
                <c:pt idx="106">
                  <c:v>2.12</c:v>
                </c:pt>
                <c:pt idx="107">
                  <c:v>2.14</c:v>
                </c:pt>
                <c:pt idx="108">
                  <c:v>2.16</c:v>
                </c:pt>
                <c:pt idx="109">
                  <c:v>2.1800000000000002</c:v>
                </c:pt>
                <c:pt idx="110">
                  <c:v>2.2000000000000002</c:v>
                </c:pt>
                <c:pt idx="111">
                  <c:v>2.2200000000000002</c:v>
                </c:pt>
                <c:pt idx="112">
                  <c:v>2.2400000000000002</c:v>
                </c:pt>
                <c:pt idx="113">
                  <c:v>2.2599999999999998</c:v>
                </c:pt>
                <c:pt idx="114">
                  <c:v>2.2799999999999998</c:v>
                </c:pt>
                <c:pt idx="115">
                  <c:v>2.2999999999999998</c:v>
                </c:pt>
                <c:pt idx="116">
                  <c:v>2.3199999999999998</c:v>
                </c:pt>
                <c:pt idx="117">
                  <c:v>2.34</c:v>
                </c:pt>
                <c:pt idx="118">
                  <c:v>2.36</c:v>
                </c:pt>
                <c:pt idx="119">
                  <c:v>2.38</c:v>
                </c:pt>
                <c:pt idx="120">
                  <c:v>2.4</c:v>
                </c:pt>
                <c:pt idx="121">
                  <c:v>2.42</c:v>
                </c:pt>
                <c:pt idx="122">
                  <c:v>2.44</c:v>
                </c:pt>
                <c:pt idx="123">
                  <c:v>2.46</c:v>
                </c:pt>
                <c:pt idx="124">
                  <c:v>2.48</c:v>
                </c:pt>
                <c:pt idx="125">
                  <c:v>2.5</c:v>
                </c:pt>
                <c:pt idx="126">
                  <c:v>2.52</c:v>
                </c:pt>
                <c:pt idx="127">
                  <c:v>2.54</c:v>
                </c:pt>
                <c:pt idx="128">
                  <c:v>2.56</c:v>
                </c:pt>
                <c:pt idx="129">
                  <c:v>2.58</c:v>
                </c:pt>
                <c:pt idx="130">
                  <c:v>2.6</c:v>
                </c:pt>
                <c:pt idx="131">
                  <c:v>2.62</c:v>
                </c:pt>
                <c:pt idx="132">
                  <c:v>2.64</c:v>
                </c:pt>
                <c:pt idx="133">
                  <c:v>2.66</c:v>
                </c:pt>
                <c:pt idx="134">
                  <c:v>2.68</c:v>
                </c:pt>
                <c:pt idx="135">
                  <c:v>2.7</c:v>
                </c:pt>
                <c:pt idx="136">
                  <c:v>2.72</c:v>
                </c:pt>
                <c:pt idx="137">
                  <c:v>2.74</c:v>
                </c:pt>
                <c:pt idx="138">
                  <c:v>2.76</c:v>
                </c:pt>
                <c:pt idx="139">
                  <c:v>2.78</c:v>
                </c:pt>
                <c:pt idx="140">
                  <c:v>2.8</c:v>
                </c:pt>
                <c:pt idx="141">
                  <c:v>2.82</c:v>
                </c:pt>
                <c:pt idx="142">
                  <c:v>2.84</c:v>
                </c:pt>
                <c:pt idx="143">
                  <c:v>2.86</c:v>
                </c:pt>
                <c:pt idx="144">
                  <c:v>2.88</c:v>
                </c:pt>
                <c:pt idx="145">
                  <c:v>2.9</c:v>
                </c:pt>
                <c:pt idx="146">
                  <c:v>2.92</c:v>
                </c:pt>
                <c:pt idx="147">
                  <c:v>2.94</c:v>
                </c:pt>
                <c:pt idx="148">
                  <c:v>2.96</c:v>
                </c:pt>
                <c:pt idx="149">
                  <c:v>2.98</c:v>
                </c:pt>
                <c:pt idx="150">
                  <c:v>3</c:v>
                </c:pt>
                <c:pt idx="151">
                  <c:v>3.02</c:v>
                </c:pt>
                <c:pt idx="152">
                  <c:v>3.04</c:v>
                </c:pt>
                <c:pt idx="153">
                  <c:v>3.06</c:v>
                </c:pt>
                <c:pt idx="154">
                  <c:v>3.08</c:v>
                </c:pt>
                <c:pt idx="155">
                  <c:v>3.1</c:v>
                </c:pt>
                <c:pt idx="156">
                  <c:v>3.12</c:v>
                </c:pt>
                <c:pt idx="157">
                  <c:v>3.14</c:v>
                </c:pt>
                <c:pt idx="158">
                  <c:v>3.16</c:v>
                </c:pt>
                <c:pt idx="159">
                  <c:v>3.18</c:v>
                </c:pt>
                <c:pt idx="160">
                  <c:v>3.2</c:v>
                </c:pt>
                <c:pt idx="161">
                  <c:v>3.22</c:v>
                </c:pt>
                <c:pt idx="162">
                  <c:v>3.24</c:v>
                </c:pt>
                <c:pt idx="163">
                  <c:v>3.26</c:v>
                </c:pt>
                <c:pt idx="164">
                  <c:v>3.28</c:v>
                </c:pt>
                <c:pt idx="165">
                  <c:v>3.3</c:v>
                </c:pt>
                <c:pt idx="166">
                  <c:v>3.32</c:v>
                </c:pt>
                <c:pt idx="167">
                  <c:v>3.34</c:v>
                </c:pt>
                <c:pt idx="168">
                  <c:v>3.36</c:v>
                </c:pt>
                <c:pt idx="169">
                  <c:v>3.38</c:v>
                </c:pt>
                <c:pt idx="170">
                  <c:v>3.4</c:v>
                </c:pt>
                <c:pt idx="171">
                  <c:v>3.42</c:v>
                </c:pt>
                <c:pt idx="172">
                  <c:v>3.44</c:v>
                </c:pt>
                <c:pt idx="173">
                  <c:v>3.46</c:v>
                </c:pt>
                <c:pt idx="174">
                  <c:v>3.48</c:v>
                </c:pt>
                <c:pt idx="175">
                  <c:v>3.5</c:v>
                </c:pt>
                <c:pt idx="176">
                  <c:v>3.52</c:v>
                </c:pt>
                <c:pt idx="177">
                  <c:v>3.54</c:v>
                </c:pt>
                <c:pt idx="178">
                  <c:v>3.56</c:v>
                </c:pt>
                <c:pt idx="179">
                  <c:v>3.58</c:v>
                </c:pt>
                <c:pt idx="180">
                  <c:v>3.6</c:v>
                </c:pt>
                <c:pt idx="181">
                  <c:v>3.62</c:v>
                </c:pt>
                <c:pt idx="182">
                  <c:v>3.64</c:v>
                </c:pt>
                <c:pt idx="183">
                  <c:v>3.66</c:v>
                </c:pt>
                <c:pt idx="184">
                  <c:v>3.68</c:v>
                </c:pt>
                <c:pt idx="185">
                  <c:v>3.7</c:v>
                </c:pt>
                <c:pt idx="186">
                  <c:v>3.72</c:v>
                </c:pt>
                <c:pt idx="187">
                  <c:v>3.74</c:v>
                </c:pt>
                <c:pt idx="188">
                  <c:v>3.76</c:v>
                </c:pt>
                <c:pt idx="189">
                  <c:v>3.78</c:v>
                </c:pt>
                <c:pt idx="190">
                  <c:v>3.8</c:v>
                </c:pt>
                <c:pt idx="191">
                  <c:v>3.82</c:v>
                </c:pt>
                <c:pt idx="192">
                  <c:v>3.84</c:v>
                </c:pt>
                <c:pt idx="193">
                  <c:v>3.86</c:v>
                </c:pt>
                <c:pt idx="194">
                  <c:v>3.88</c:v>
                </c:pt>
                <c:pt idx="195">
                  <c:v>3.9</c:v>
                </c:pt>
                <c:pt idx="196">
                  <c:v>3.92</c:v>
                </c:pt>
                <c:pt idx="197">
                  <c:v>3.94</c:v>
                </c:pt>
                <c:pt idx="198">
                  <c:v>3.96</c:v>
                </c:pt>
                <c:pt idx="199">
                  <c:v>3.98</c:v>
                </c:pt>
                <c:pt idx="200">
                  <c:v>4</c:v>
                </c:pt>
                <c:pt idx="201">
                  <c:v>4.0199999999999996</c:v>
                </c:pt>
                <c:pt idx="202">
                  <c:v>4.04</c:v>
                </c:pt>
                <c:pt idx="203">
                  <c:v>4.0599999999999996</c:v>
                </c:pt>
                <c:pt idx="204">
                  <c:v>4.08</c:v>
                </c:pt>
                <c:pt idx="205">
                  <c:v>4.0999999999999996</c:v>
                </c:pt>
                <c:pt idx="206">
                  <c:v>4.12</c:v>
                </c:pt>
                <c:pt idx="207">
                  <c:v>4.1399999999999997</c:v>
                </c:pt>
                <c:pt idx="208">
                  <c:v>4.16</c:v>
                </c:pt>
                <c:pt idx="209">
                  <c:v>4.18</c:v>
                </c:pt>
                <c:pt idx="210">
                  <c:v>4.2</c:v>
                </c:pt>
                <c:pt idx="211">
                  <c:v>4.22</c:v>
                </c:pt>
                <c:pt idx="212">
                  <c:v>4.24</c:v>
                </c:pt>
                <c:pt idx="213">
                  <c:v>4.26</c:v>
                </c:pt>
                <c:pt idx="214">
                  <c:v>4.28</c:v>
                </c:pt>
                <c:pt idx="215">
                  <c:v>4.3</c:v>
                </c:pt>
                <c:pt idx="216">
                  <c:v>4.32</c:v>
                </c:pt>
                <c:pt idx="217">
                  <c:v>4.34</c:v>
                </c:pt>
                <c:pt idx="218">
                  <c:v>4.3600000000000003</c:v>
                </c:pt>
                <c:pt idx="219">
                  <c:v>4.38</c:v>
                </c:pt>
                <c:pt idx="220">
                  <c:v>4.4000000000000004</c:v>
                </c:pt>
                <c:pt idx="221">
                  <c:v>4.42</c:v>
                </c:pt>
                <c:pt idx="222">
                  <c:v>4.4400000000000004</c:v>
                </c:pt>
                <c:pt idx="223">
                  <c:v>4.46</c:v>
                </c:pt>
                <c:pt idx="224">
                  <c:v>4.4800000000000004</c:v>
                </c:pt>
                <c:pt idx="225">
                  <c:v>4.5</c:v>
                </c:pt>
              </c:numCache>
            </c:numRef>
          </c:xVal>
          <c:yVal>
            <c:numRef>
              <c:f>Φύλλο1!$E$1:$E$226</c:f>
              <c:numCache>
                <c:formatCode>General</c:formatCode>
                <c:ptCount val="226"/>
                <c:pt idx="0">
                  <c:v>1</c:v>
                </c:pt>
                <c:pt idx="1">
                  <c:v>0.95897696072874028</c:v>
                </c:pt>
                <c:pt idx="2">
                  <c:v>0.85907494911030824</c:v>
                </c:pt>
                <c:pt idx="3">
                  <c:v>0.70767822283394588</c:v>
                </c:pt>
                <c:pt idx="4">
                  <c:v>0.51523009722543456</c:v>
                </c:pt>
                <c:pt idx="5">
                  <c:v>0.29452233027652508</c:v>
                </c:pt>
                <c:pt idx="6">
                  <c:v>5.985240056257523E-2</c:v>
                </c:pt>
                <c:pt idx="7">
                  <c:v>-0.17389625102862905</c:v>
                </c:pt>
                <c:pt idx="8">
                  <c:v>-0.39219224021277421</c:v>
                </c:pt>
                <c:pt idx="9">
                  <c:v>-0.58175377053000366</c:v>
                </c:pt>
                <c:pt idx="10">
                  <c:v>-0.7313506119729305</c:v>
                </c:pt>
                <c:pt idx="11">
                  <c:v>-0.83246250012909784</c:v>
                </c:pt>
                <c:pt idx="12">
                  <c:v>-0.87975581701095151</c:v>
                </c:pt>
                <c:pt idx="13">
                  <c:v>-0.87135248095701801</c:v>
                </c:pt>
                <c:pt idx="14">
                  <c:v>-0.80887842315518188</c:v>
                </c:pt>
                <c:pt idx="15">
                  <c:v>-0.69729299785620591</c:v>
                </c:pt>
                <c:pt idx="16">
                  <c:v>-0.54451428239998256</c:v>
                </c:pt>
                <c:pt idx="17">
                  <c:v>-0.36086763181390979</c:v>
                </c:pt>
                <c:pt idx="18">
                  <c:v>-0.1583953123595197</c:v>
                </c:pt>
                <c:pt idx="19">
                  <c:v>4.9927063462921632E-2</c:v>
                </c:pt>
                <c:pt idx="20">
                  <c:v>0.25101668218837803</c:v>
                </c:pt>
                <c:pt idx="21">
                  <c:v>0.43249998858598648</c:v>
                </c:pt>
                <c:pt idx="22">
                  <c:v>0.58346883027989793</c:v>
                </c:pt>
                <c:pt idx="23">
                  <c:v>0.69513041606636827</c:v>
                </c:pt>
                <c:pt idx="24">
                  <c:v>0.76131273406266053</c:v>
                </c:pt>
                <c:pt idx="25">
                  <c:v>0.7787968321475689</c:v>
                </c:pt>
                <c:pt idx="26">
                  <c:v>0.7474587063363346</c:v>
                </c:pt>
                <c:pt idx="27">
                  <c:v>0.67021573529875711</c:v>
                </c:pt>
                <c:pt idx="28">
                  <c:v>0.55278486543630145</c:v>
                </c:pt>
                <c:pt idx="29">
                  <c:v>0.40327132581674752</c:v>
                </c:pt>
                <c:pt idx="30">
                  <c:v>0.23161682903687178</c:v>
                </c:pt>
                <c:pt idx="31">
                  <c:v>4.8944386978582229E-2</c:v>
                </c:pt>
                <c:pt idx="32">
                  <c:v>-0.13315742959855503</c:v>
                </c:pt>
                <c:pt idx="33">
                  <c:v>-0.30336503745196458</c:v>
                </c:pt>
                <c:pt idx="34">
                  <c:v>-0.45131942738065062</c:v>
                </c:pt>
                <c:pt idx="35">
                  <c:v>-0.56825185833659286</c:v>
                </c:pt>
                <c:pt idx="36">
                  <c:v>-0.6474981761160914</c:v>
                </c:pt>
                <c:pt idx="37">
                  <c:v>-0.68487194837279697</c:v>
                </c:pt>
                <c:pt idx="38">
                  <c:v>-0.67887598588029463</c:v>
                </c:pt>
                <c:pt idx="39">
                  <c:v>-0.63074228412239586</c:v>
                </c:pt>
                <c:pt idx="40">
                  <c:v>-0.54430129656191695</c:v>
                </c:pt>
                <c:pt idx="41">
                  <c:v>-0.42569205610007627</c:v>
                </c:pt>
                <c:pt idx="42">
                  <c:v>-0.28293433956129982</c:v>
                </c:pt>
                <c:pt idx="43">
                  <c:v>-0.1253922374500577</c:v>
                </c:pt>
                <c:pt idx="44">
                  <c:v>3.6835330733243472E-2</c:v>
                </c:pt>
                <c:pt idx="45">
                  <c:v>0.19355777181951866</c:v>
                </c:pt>
                <c:pt idx="46">
                  <c:v>0.33512894517427827</c:v>
                </c:pt>
                <c:pt idx="47">
                  <c:v>0.45303680344521124</c:v>
                </c:pt>
                <c:pt idx="48">
                  <c:v>0.54041076628578566</c:v>
                </c:pt>
                <c:pt idx="49">
                  <c:v>0.59241687469953486</c:v>
                </c:pt>
                <c:pt idx="50">
                  <c:v>0.60651835181354374</c:v>
                </c:pt>
                <c:pt idx="51">
                  <c:v>0.58258801667169557</c:v>
                </c:pt>
                <c:pt idx="52">
                  <c:v>0.5228684873857794</c:v>
                </c:pt>
                <c:pt idx="53">
                  <c:v>0.43178566476208652</c:v>
                </c:pt>
                <c:pt idx="54">
                  <c:v>0.31563001131011781</c:v>
                </c:pt>
                <c:pt idx="55">
                  <c:v>0.1821280821692367</c:v>
                </c:pt>
                <c:pt idx="56">
                  <c:v>3.9933151062045077E-2</c:v>
                </c:pt>
                <c:pt idx="57">
                  <c:v>-0.10193176083858524</c:v>
                </c:pt>
                <c:pt idx="58">
                  <c:v>-0.23464284211340738</c:v>
                </c:pt>
                <c:pt idx="59">
                  <c:v>-0.35012078243153538</c:v>
                </c:pt>
                <c:pt idx="60">
                  <c:v>-0.44151892510783541</c:v>
                </c:pt>
                <c:pt idx="61">
                  <c:v>-0.50362502737175119</c:v>
                </c:pt>
                <c:pt idx="62">
                  <c:v>-0.53315333156125611</c:v>
                </c:pt>
                <c:pt idx="63">
                  <c:v>-0.52891093933216238</c:v>
                </c:pt>
                <c:pt idx="64">
                  <c:v>-0.49183062192846028</c:v>
                </c:pt>
                <c:pt idx="65">
                  <c:v>-0.42487066898974646</c:v>
                </c:pt>
                <c:pt idx="66">
                  <c:v>-0.3327906425952355</c:v>
                </c:pt>
                <c:pt idx="67">
                  <c:v>-0.22181945191918259</c:v>
                </c:pt>
                <c:pt idx="68">
                  <c:v>-9.9238541303192804E-2</c:v>
                </c:pt>
                <c:pt idx="69">
                  <c:v>2.7092183032633846E-2</c:v>
                </c:pt>
                <c:pt idx="70">
                  <c:v>0.14923504521457287</c:v>
                </c:pt>
                <c:pt idx="71">
                  <c:v>0.2596702183226029</c:v>
                </c:pt>
                <c:pt idx="72">
                  <c:v>0.35175552018735828</c:v>
                </c:pt>
                <c:pt idx="73">
                  <c:v>0.42012247584056872</c:v>
                </c:pt>
                <c:pt idx="74">
                  <c:v>0.46098525581486771</c:v>
                </c:pt>
                <c:pt idx="75">
                  <c:v>0.47234498567893118</c:v>
                </c:pt>
                <c:pt idx="76">
                  <c:v>0.45407878139997482</c:v>
                </c:pt>
                <c:pt idx="77">
                  <c:v>0.40791025113112894</c:v>
                </c:pt>
                <c:pt idx="78">
                  <c:v>0.33726564665465075</c:v>
                </c:pt>
                <c:pt idx="79">
                  <c:v>0.24702688258722241</c:v>
                </c:pt>
                <c:pt idx="80">
                  <c:v>0.14319883876074607</c:v>
                </c:pt>
                <c:pt idx="81">
                  <c:v>3.2513351766232934E-2</c:v>
                </c:pt>
                <c:pt idx="82">
                  <c:v>-7.8004201252578259E-2</c:v>
                </c:pt>
                <c:pt idx="83">
                  <c:v>-0.18147800794855989</c:v>
                </c:pt>
                <c:pt idx="84">
                  <c:v>-0.27160684242310185</c:v>
                </c:pt>
                <c:pt idx="85">
                  <c:v>-0.3430449058945409</c:v>
                </c:pt>
                <c:pt idx="86">
                  <c:v>-0.39171565589228552</c:v>
                </c:pt>
                <c:pt idx="87">
                  <c:v>-0.41504041667242825</c:v>
                </c:pt>
                <c:pt idx="88">
                  <c:v>-0.41206922850112648</c:v>
                </c:pt>
                <c:pt idx="89">
                  <c:v>-0.38350772692469748</c:v>
                </c:pt>
                <c:pt idx="90">
                  <c:v>-0.33164043767712537</c:v>
                </c:pt>
                <c:pt idx="91">
                  <c:v>-0.26015731282223986</c:v>
                </c:pt>
                <c:pt idx="92">
                  <c:v>-0.17389622129726531</c:v>
                </c:pt>
                <c:pt idx="93">
                  <c:v>-7.8519086684317799E-2</c:v>
                </c:pt>
                <c:pt idx="94">
                  <c:v>1.9856855193188892E-2</c:v>
                </c:pt>
                <c:pt idx="95">
                  <c:v>0.11504883788281775</c:v>
                </c:pt>
                <c:pt idx="96">
                  <c:v>0.20119470666006808</c:v>
                </c:pt>
                <c:pt idx="97">
                  <c:v>0.27311145835694212</c:v>
                </c:pt>
                <c:pt idx="98">
                  <c:v>0.326604408006129</c:v>
                </c:pt>
                <c:pt idx="99">
                  <c:v>0.35870871595430615</c:v>
                </c:pt>
                <c:pt idx="100">
                  <c:v>0.36784958100179299</c:v>
                </c:pt>
                <c:pt idx="101">
                  <c:v>0.35391273890689928</c:v>
                </c:pt>
                <c:pt idx="102">
                  <c:v>0.31822265416584145</c:v>
                </c:pt>
                <c:pt idx="103">
                  <c:v>0.26343159031108038</c:v>
                </c:pt>
                <c:pt idx="104">
                  <c:v>0.19332822824340581</c:v>
                </c:pt>
                <c:pt idx="105">
                  <c:v>0.11257933815785641</c:v>
                </c:pt>
                <c:pt idx="106">
                  <c:v>2.6421910258016493E-2</c:v>
                </c:pt>
                <c:pt idx="107">
                  <c:v>-5.9674111512323061E-2</c:v>
                </c:pt>
                <c:pt idx="108">
                  <c:v>-0.14035091756568888</c:v>
                </c:pt>
                <c:pt idx="109">
                  <c:v>-0.21069410779013015</c:v>
                </c:pt>
                <c:pt idx="110">
                  <c:v>-0.26652980706879104</c:v>
                </c:pt>
                <c:pt idx="111">
                  <c:v>-0.30466980372345692</c:v>
                </c:pt>
                <c:pt idx="112">
                  <c:v>-0.32309048151555125</c:v>
                </c:pt>
                <c:pt idx="113">
                  <c:v>-0.32103571860197516</c:v>
                </c:pt>
                <c:pt idx="114">
                  <c:v>-0.29903885408099484</c:v>
                </c:pt>
                <c:pt idx="115">
                  <c:v>-0.25886395739505824</c:v>
                </c:pt>
                <c:pt idx="116">
                  <c:v>-0.20337165417249045</c:v>
                </c:pt>
                <c:pt idx="117">
                  <c:v>-0.13631935402785009</c:v>
                </c:pt>
                <c:pt idx="118">
                  <c:v>-6.2109614020190232E-2</c:v>
                </c:pt>
                <c:pt idx="119">
                  <c:v>1.4496672193898203E-2</c:v>
                </c:pt>
                <c:pt idx="120">
                  <c:v>8.8683710544554775E-2</c:v>
                </c:pt>
                <c:pt idx="121">
                  <c:v>0.15588165155650799</c:v>
                </c:pt>
                <c:pt idx="122">
                  <c:v>0.21204616946638014</c:v>
                </c:pt>
                <c:pt idx="123">
                  <c:v>0.25389979420952619</c:v>
                </c:pt>
                <c:pt idx="124">
                  <c:v>0.27912073197068266</c:v>
                </c:pt>
                <c:pt idx="125">
                  <c:v>0.28646846100621731</c:v>
                </c:pt>
                <c:pt idx="126">
                  <c:v>0.27583953699069025</c:v>
                </c:pt>
                <c:pt idx="127">
                  <c:v>0.24825151624178823</c:v>
                </c:pt>
                <c:pt idx="128">
                  <c:v>0.20575742087987792</c:v>
                </c:pt>
                <c:pt idx="129">
                  <c:v>0.15129744537894912</c:v>
                </c:pt>
                <c:pt idx="130">
                  <c:v>8.8498377701576814E-2</c:v>
                </c:pt>
                <c:pt idx="131">
                  <c:v>2.1434255320219021E-2</c:v>
                </c:pt>
                <c:pt idx="132">
                  <c:v>-4.5636078367950764E-2</c:v>
                </c:pt>
                <c:pt idx="133">
                  <c:v>-0.10853772409395079</c:v>
                </c:pt>
                <c:pt idx="134">
                  <c:v>-0.16343793008087285</c:v>
                </c:pt>
                <c:pt idx="135">
                  <c:v>-0.20707788575287972</c:v>
                </c:pt>
                <c:pt idx="136">
                  <c:v>-0.23696420079358485</c:v>
                </c:pt>
                <c:pt idx="137">
                  <c:v>-0.25150894927095369</c:v>
                </c:pt>
                <c:pt idx="138">
                  <c:v>-0.25011058029680905</c:v>
                </c:pt>
                <c:pt idx="139">
                  <c:v>-0.23317182987810589</c:v>
                </c:pt>
                <c:pt idx="140">
                  <c:v>-0.20205476650121526</c:v>
                </c:pt>
                <c:pt idx="141">
                  <c:v>-0.15897701346115387</c:v>
                </c:pt>
                <c:pt idx="142">
                  <c:v>-0.10685677232961996</c:v>
                </c:pt>
                <c:pt idx="143">
                  <c:v>-4.9117307842992043E-2</c:v>
                </c:pt>
                <c:pt idx="144">
                  <c:v>1.0536133282436248E-2</c:v>
                </c:pt>
                <c:pt idx="145">
                  <c:v>6.835253813014594E-2</c:v>
                </c:pt>
                <c:pt idx="146">
                  <c:v>0.12076951468305973</c:v>
                </c:pt>
                <c:pt idx="147">
                  <c:v>0.16463129708657132</c:v>
                </c:pt>
                <c:pt idx="148">
                  <c:v>0.19737712377358532</c:v>
                </c:pt>
                <c:pt idx="149">
                  <c:v>0.21718884955851966</c:v>
                </c:pt>
                <c:pt idx="150">
                  <c:v>0.22308941084362954</c:v>
                </c:pt>
                <c:pt idx="151">
                  <c:v>0.21498698816889678</c:v>
                </c:pt>
                <c:pt idx="152">
                  <c:v>0.19366319248315744</c:v>
                </c:pt>
                <c:pt idx="153">
                  <c:v>0.16070711888367822</c:v>
                </c:pt>
                <c:pt idx="154">
                  <c:v>0.11840044452874335</c:v>
                </c:pt>
                <c:pt idx="155">
                  <c:v>6.9561692165479999E-2</c:v>
                </c:pt>
                <c:pt idx="156">
                  <c:v>1.7360161625994758E-2</c:v>
                </c:pt>
                <c:pt idx="157">
                  <c:v>-3.4888288305862672E-2</c:v>
                </c:pt>
                <c:pt idx="158">
                  <c:v>-8.393053676336075E-2</c:v>
                </c:pt>
                <c:pt idx="159">
                  <c:v>-0.12677744820396752</c:v>
                </c:pt>
                <c:pt idx="160">
                  <c:v>-0.16088470314980308</c:v>
                </c:pt>
                <c:pt idx="161">
                  <c:v>-0.18430236077394177</c:v>
                </c:pt>
                <c:pt idx="162">
                  <c:v>-0.19578446299746505</c:v>
                </c:pt>
                <c:pt idx="163">
                  <c:v>-0.19485264904851471</c:v>
                </c:pt>
                <c:pt idx="164">
                  <c:v>-0.18181073146478643</c:v>
                </c:pt>
                <c:pt idx="165">
                  <c:v>-0.15771029728827868</c:v>
                </c:pt>
                <c:pt idx="166">
                  <c:v>-0.12427044536356542</c:v>
                </c:pt>
                <c:pt idx="167">
                  <c:v>-8.3757563837532092E-2</c:v>
                </c:pt>
                <c:pt idx="168">
                  <c:v>-3.8833422337314627E-2</c:v>
                </c:pt>
                <c:pt idx="169">
                  <c:v>7.6183382974889654E-3</c:v>
                </c:pt>
                <c:pt idx="170">
                  <c:v>5.2676090867654131E-2</c:v>
                </c:pt>
                <c:pt idx="171">
                  <c:v>9.3562829954667165E-2</c:v>
                </c:pt>
                <c:pt idx="172">
                  <c:v>0.12781616223075365</c:v>
                </c:pt>
                <c:pt idx="173">
                  <c:v>0.1534353477837283</c:v>
                </c:pt>
                <c:pt idx="174">
                  <c:v>0.16899669432624881</c:v>
                </c:pt>
                <c:pt idx="175">
                  <c:v>0.17373074826040863</c:v>
                </c:pt>
                <c:pt idx="176">
                  <c:v>0.1675572343319767</c:v>
                </c:pt>
                <c:pt idx="177">
                  <c:v>0.15107640569814246</c:v>
                </c:pt>
                <c:pt idx="178">
                  <c:v>0.12551820595330113</c:v>
                </c:pt>
                <c:pt idx="179">
                  <c:v>9.2653242889168416E-2</c:v>
                </c:pt>
                <c:pt idx="180">
                  <c:v>5.4671871583764062E-2</c:v>
                </c:pt>
                <c:pt idx="181">
                  <c:v>1.4039544739967545E-2</c:v>
                </c:pt>
                <c:pt idx="182">
                  <c:v>-2.6662096104103226E-2</c:v>
                </c:pt>
                <c:pt idx="183">
                  <c:v>-6.4898214905089097E-2</c:v>
                </c:pt>
                <c:pt idx="184">
                  <c:v>-9.8337634543985725E-2</c:v>
                </c:pt>
                <c:pt idx="185">
                  <c:v>-0.12499390765054515</c:v>
                </c:pt>
                <c:pt idx="186">
                  <c:v>-0.14334213642051849</c:v>
                </c:pt>
                <c:pt idx="187">
                  <c:v>-0.15240475020733463</c:v>
                </c:pt>
                <c:pt idx="188">
                  <c:v>-0.15180151636055736</c:v>
                </c:pt>
                <c:pt idx="189">
                  <c:v>-0.14176137962804616</c:v>
                </c:pt>
                <c:pt idx="190">
                  <c:v>-0.12309614902626131</c:v>
                </c:pt>
                <c:pt idx="191">
                  <c:v>-9.7138425503686704E-2</c:v>
                </c:pt>
                <c:pt idx="192">
                  <c:v>-6.5648342154288483E-2</c:v>
                </c:pt>
                <c:pt idx="193">
                  <c:v>-3.0695539466180078E-2</c:v>
                </c:pt>
                <c:pt idx="194">
                  <c:v>5.4757875940085092E-3</c:v>
                </c:pt>
                <c:pt idx="195">
                  <c:v>4.0590035350182685E-2</c:v>
                </c:pt>
                <c:pt idx="196">
                  <c:v>7.2482457737022957E-2</c:v>
                </c:pt>
                <c:pt idx="197">
                  <c:v>9.9231715253876723E-2</c:v>
                </c:pt>
                <c:pt idx="198">
                  <c:v>0.11927464849228138</c:v>
                </c:pt>
                <c:pt idx="199">
                  <c:v>0.13149648416443036</c:v>
                </c:pt>
                <c:pt idx="200">
                  <c:v>0.13529134524977665</c:v>
                </c:pt>
                <c:pt idx="201">
                  <c:v>0.1305898868385898</c:v>
                </c:pt>
                <c:pt idx="202">
                  <c:v>0.11785298844104436</c:v>
                </c:pt>
                <c:pt idx="203">
                  <c:v>9.8032567509520177E-2</c:v>
                </c:pt>
                <c:pt idx="204">
                  <c:v>7.25026043702795E-2</c:v>
                </c:pt>
                <c:pt idx="205">
                  <c:v>4.2965261754173451E-2</c:v>
                </c:pt>
                <c:pt idx="206">
                  <c:v>1.1338435652829035E-2</c:v>
                </c:pt>
                <c:pt idx="207">
                  <c:v>-2.0367895446178941E-2</c:v>
                </c:pt>
                <c:pt idx="208">
                  <c:v>-5.0178604527113604E-2</c:v>
                </c:pt>
                <c:pt idx="209">
                  <c:v>-7.6275667231645541E-2</c:v>
                </c:pt>
                <c:pt idx="210">
                  <c:v>-9.7108213492859932E-2</c:v>
                </c:pt>
                <c:pt idx="211">
                  <c:v>-0.1114837710483139</c:v>
                </c:pt>
                <c:pt idx="212">
                  <c:v>-0.11863539382809138</c:v>
                </c:pt>
                <c:pt idx="213">
                  <c:v>-0.11826097433944896</c:v>
                </c:pt>
                <c:pt idx="214">
                  <c:v>-0.11053284385220885</c:v>
                </c:pt>
                <c:pt idx="215">
                  <c:v>-9.6077651164699504E-2</c:v>
                </c:pt>
                <c:pt idx="216">
                  <c:v>-7.5928360915000909E-2</c:v>
                </c:pt>
                <c:pt idx="217">
                  <c:v>-5.1451911360698523E-2</c:v>
                </c:pt>
                <c:pt idx="218">
                  <c:v>-2.4257516525491907E-2</c:v>
                </c:pt>
                <c:pt idx="219">
                  <c:v>3.9082963099643609E-3</c:v>
                </c:pt>
                <c:pt idx="220">
                  <c:v>3.1273117749920087E-2</c:v>
                </c:pt>
                <c:pt idx="221">
                  <c:v>5.6149491966741842E-2</c:v>
                </c:pt>
                <c:pt idx="222">
                  <c:v>7.7038269776821558E-2</c:v>
                </c:pt>
                <c:pt idx="223">
                  <c:v>9.2718194088105013E-2</c:v>
                </c:pt>
                <c:pt idx="224">
                  <c:v>0.10231641411264869</c:v>
                </c:pt>
                <c:pt idx="225">
                  <c:v>0.10535591684026309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2C63-472F-B6D0-90450E9F6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3151424"/>
        <c:axId val="183152000"/>
      </c:scatterChart>
      <c:valAx>
        <c:axId val="183151424"/>
        <c:scaling>
          <c:orientation val="minMax"/>
          <c:max val="4"/>
        </c:scaling>
        <c:delete val="0"/>
        <c:axPos val="b"/>
        <c:numFmt formatCode="#,##0.0" sourceLinked="0"/>
        <c:majorTickMark val="out"/>
        <c:minorTickMark val="none"/>
        <c:tickLblPos val="nextTo"/>
        <c:spPr>
          <a:ln w="12700">
            <a:solidFill>
              <a:srgbClr val="FFFF00"/>
            </a:solidFill>
          </a:ln>
        </c:spPr>
        <c:txPr>
          <a:bodyPr/>
          <a:lstStyle/>
          <a:p>
            <a:pPr>
              <a:defRPr sz="8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83152000"/>
        <c:crosses val="autoZero"/>
        <c:crossBetween val="midCat"/>
        <c:majorUnit val="1"/>
      </c:valAx>
      <c:valAx>
        <c:axId val="183152000"/>
        <c:scaling>
          <c:orientation val="minMax"/>
          <c:max val="1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spPr>
          <a:ln w="15875">
            <a:solidFill>
              <a:srgbClr val="FFFF00"/>
            </a:solidFill>
          </a:ln>
        </c:spPr>
        <c:txPr>
          <a:bodyPr/>
          <a:lstStyle/>
          <a:p>
            <a:pPr>
              <a:defRPr sz="800" b="1" i="0" baseline="0">
                <a:solidFill>
                  <a:srgbClr val="FFFF00"/>
                </a:solidFill>
              </a:defRPr>
            </a:pPr>
            <a:endParaRPr lang="el-GR"/>
          </a:p>
        </c:txPr>
        <c:crossAx val="183151424"/>
        <c:crosses val="autoZero"/>
        <c:crossBetween val="midCat"/>
        <c:maj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0.3746</cdr:x>
      <cdr:y>0.26786</cdr:y>
    </cdr:from>
    <cdr:to>
      <cdr:x>0.47493</cdr:x>
      <cdr:y>0.26786</cdr:y>
    </cdr:to>
    <cdr:cxnSp macro="">
      <cdr:nvCxnSpPr>
        <cdr:cNvPr id="3" name="Ευθύγραμμο βέλος σύνδεσης 2"/>
        <cdr:cNvCxnSpPr/>
      </cdr:nvCxnSpPr>
      <cdr:spPr>
        <a:xfrm xmlns:a="http://schemas.openxmlformats.org/drawingml/2006/main">
          <a:off x="2016224" y="889655"/>
          <a:ext cx="540000" cy="0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bg1"/>
          </a:solidFill>
          <a:headEnd type="triangle" w="med" len="lg"/>
          <a:tailEnd type="triangle" w="med" len="lg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0.3746</cdr:x>
      <cdr:y>0.26786</cdr:y>
    </cdr:from>
    <cdr:to>
      <cdr:x>0.47493</cdr:x>
      <cdr:y>0.26786</cdr:y>
    </cdr:to>
    <cdr:cxnSp macro="">
      <cdr:nvCxnSpPr>
        <cdr:cNvPr id="3" name="Ευθύγραμμο βέλος σύνδεσης 2"/>
        <cdr:cNvCxnSpPr/>
      </cdr:nvCxnSpPr>
      <cdr:spPr>
        <a:xfrm xmlns:a="http://schemas.openxmlformats.org/drawingml/2006/main">
          <a:off x="2016224" y="889655"/>
          <a:ext cx="540000" cy="0"/>
        </a:xfrm>
        <a:prstGeom xmlns:a="http://schemas.openxmlformats.org/drawingml/2006/main" prst="straightConnector1">
          <a:avLst/>
        </a:prstGeom>
        <a:ln xmlns:a="http://schemas.openxmlformats.org/drawingml/2006/main" w="25400">
          <a:solidFill>
            <a:schemeClr val="bg1"/>
          </a:solidFill>
          <a:headEnd type="triangle" w="med" len="lg"/>
          <a:tailEnd type="triangle" w="med" len="lg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CD7081-C686-4F4C-BAA4-0A555199CB5F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03698-B346-4FC0-8C3F-B79FC0FDF5B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449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03698-B346-4FC0-8C3F-B79FC0FDF5B1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5028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03698-B346-4FC0-8C3F-B79FC0FDF5B1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6921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03698-B346-4FC0-8C3F-B79FC0FDF5B1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466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555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3214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123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4112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734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43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9861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173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05067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770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913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69CB1-6AC5-433D-A869-033823E63F50}" type="datetimeFigureOut">
              <a:rPr lang="el-GR" smtClean="0"/>
              <a:t>8/3/2021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DBD64-5985-4BBF-B0AF-24CF4687561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866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620.png"/><Relationship Id="rId3" Type="http://schemas.openxmlformats.org/officeDocument/2006/relationships/image" Target="../media/image590.png"/><Relationship Id="rId7" Type="http://schemas.openxmlformats.org/officeDocument/2006/relationships/image" Target="../media/image33.png"/><Relationship Id="rId12" Type="http://schemas.openxmlformats.org/officeDocument/2006/relationships/image" Target="../media/image84.png"/><Relationship Id="rId2" Type="http://schemas.openxmlformats.org/officeDocument/2006/relationships/image" Target="../media/image5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3.png"/><Relationship Id="rId15" Type="http://schemas.openxmlformats.org/officeDocument/2006/relationships/image" Target="../media/image64.png"/><Relationship Id="rId4" Type="http://schemas.openxmlformats.org/officeDocument/2006/relationships/image" Target="../media/image62.png"/><Relationship Id="rId9" Type="http://schemas.openxmlformats.org/officeDocument/2006/relationships/image" Target="../media/image610.png"/><Relationship Id="rId14" Type="http://schemas.openxmlformats.org/officeDocument/2006/relationships/image" Target="../media/image63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1" Type="http://schemas.openxmlformats.org/officeDocument/2006/relationships/image" Target="../media/image610.png"/><Relationship Id="rId17" Type="http://schemas.openxmlformats.org/officeDocument/2006/relationships/image" Target="../media/image640.png"/><Relationship Id="rId2" Type="http://schemas.openxmlformats.org/officeDocument/2006/relationships/notesSlide" Target="../notesSlides/notesSlide2.xml"/><Relationship Id="rId20" Type="http://schemas.openxmlformats.org/officeDocument/2006/relationships/image" Target="../media/image34.png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2.xml"/><Relationship Id="rId23" Type="http://schemas.openxmlformats.org/officeDocument/2006/relationships/image" Target="../media/image66.png"/><Relationship Id="rId19" Type="http://schemas.openxmlformats.org/officeDocument/2006/relationships/image" Target="../media/image33.png"/><Relationship Id="rId4" Type="http://schemas.openxmlformats.org/officeDocument/2006/relationships/chart" Target="../charts/chart1.xml"/><Relationship Id="rId14" Type="http://schemas.openxmlformats.org/officeDocument/2006/relationships/image" Target="../media/image800.png"/><Relationship Id="rId22" Type="http://schemas.openxmlformats.org/officeDocument/2006/relationships/image" Target="../media/image6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89.png"/><Relationship Id="rId7" Type="http://schemas.openxmlformats.org/officeDocument/2006/relationships/image" Target="../media/image67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20.png"/><Relationship Id="rId4" Type="http://schemas.openxmlformats.org/officeDocument/2006/relationships/image" Target="../media/image8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png"/><Relationship Id="rId3" Type="http://schemas.openxmlformats.org/officeDocument/2006/relationships/image" Target="../media/image90.png"/><Relationship Id="rId7" Type="http://schemas.openxmlformats.org/officeDocument/2006/relationships/image" Target="../media/image9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3.png"/><Relationship Id="rId11" Type="http://schemas.openxmlformats.org/officeDocument/2006/relationships/image" Target="../media/image97.png"/><Relationship Id="rId5" Type="http://schemas.openxmlformats.org/officeDocument/2006/relationships/image" Target="../media/image92.png"/><Relationship Id="rId10" Type="http://schemas.openxmlformats.org/officeDocument/2006/relationships/chart" Target="../charts/chart3.xml"/><Relationship Id="rId4" Type="http://schemas.openxmlformats.org/officeDocument/2006/relationships/image" Target="../media/image91.png"/><Relationship Id="rId9" Type="http://schemas.openxmlformats.org/officeDocument/2006/relationships/image" Target="../media/image9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png"/><Relationship Id="rId3" Type="http://schemas.openxmlformats.org/officeDocument/2006/relationships/chart" Target="../charts/chart4.xml"/><Relationship Id="rId7" Type="http://schemas.openxmlformats.org/officeDocument/2006/relationships/image" Target="../media/image101.png"/><Relationship Id="rId12" Type="http://schemas.openxmlformats.org/officeDocument/2006/relationships/image" Target="../media/image910.png"/><Relationship Id="rId2" Type="http://schemas.openxmlformats.org/officeDocument/2006/relationships/image" Target="../media/image9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0.png"/><Relationship Id="rId11" Type="http://schemas.openxmlformats.org/officeDocument/2006/relationships/image" Target="../media/image900.png"/><Relationship Id="rId5" Type="http://schemas.openxmlformats.org/officeDocument/2006/relationships/image" Target="../media/image99.png"/><Relationship Id="rId10" Type="http://schemas.openxmlformats.org/officeDocument/2006/relationships/image" Target="../media/image104.png"/><Relationship Id="rId4" Type="http://schemas.openxmlformats.org/officeDocument/2006/relationships/image" Target="../media/image830.png"/><Relationship Id="rId9" Type="http://schemas.openxmlformats.org/officeDocument/2006/relationships/image" Target="../media/image10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13" Type="http://schemas.openxmlformats.org/officeDocument/2006/relationships/image" Target="../media/image115.png"/><Relationship Id="rId3" Type="http://schemas.openxmlformats.org/officeDocument/2006/relationships/image" Target="../media/image105.png"/><Relationship Id="rId7" Type="http://schemas.openxmlformats.org/officeDocument/2006/relationships/image" Target="../media/image109.png"/><Relationship Id="rId12" Type="http://schemas.openxmlformats.org/officeDocument/2006/relationships/image" Target="../media/image11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8.png"/><Relationship Id="rId11" Type="http://schemas.openxmlformats.org/officeDocument/2006/relationships/image" Target="../media/image113.png"/><Relationship Id="rId5" Type="http://schemas.openxmlformats.org/officeDocument/2006/relationships/image" Target="../media/image107.png"/><Relationship Id="rId15" Type="http://schemas.openxmlformats.org/officeDocument/2006/relationships/image" Target="../media/image117.png"/><Relationship Id="rId10" Type="http://schemas.openxmlformats.org/officeDocument/2006/relationships/image" Target="../media/image112.png"/><Relationship Id="rId4" Type="http://schemas.openxmlformats.org/officeDocument/2006/relationships/image" Target="../media/image106.png"/><Relationship Id="rId9" Type="http://schemas.openxmlformats.org/officeDocument/2006/relationships/image" Target="../media/image111.png"/><Relationship Id="rId14" Type="http://schemas.openxmlformats.org/officeDocument/2006/relationships/image" Target="../media/image1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80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1.png"/><Relationship Id="rId5" Type="http://schemas.openxmlformats.org/officeDocument/2006/relationships/image" Target="../media/image120.png"/><Relationship Id="rId4" Type="http://schemas.openxmlformats.org/officeDocument/2006/relationships/image" Target="../media/image11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7.png"/><Relationship Id="rId13" Type="http://schemas.openxmlformats.org/officeDocument/2006/relationships/image" Target="../media/image141.png"/><Relationship Id="rId18" Type="http://schemas.openxmlformats.org/officeDocument/2006/relationships/image" Target="../media/image146.png"/><Relationship Id="rId3" Type="http://schemas.openxmlformats.org/officeDocument/2006/relationships/image" Target="../media/image132.png"/><Relationship Id="rId7" Type="http://schemas.openxmlformats.org/officeDocument/2006/relationships/image" Target="../media/image136.png"/><Relationship Id="rId12" Type="http://schemas.openxmlformats.org/officeDocument/2006/relationships/image" Target="../media/image140.png"/><Relationship Id="rId17" Type="http://schemas.openxmlformats.org/officeDocument/2006/relationships/image" Target="../media/image145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44.png"/><Relationship Id="rId20" Type="http://schemas.openxmlformats.org/officeDocument/2006/relationships/image" Target="../media/image1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5.png"/><Relationship Id="rId11" Type="http://schemas.openxmlformats.org/officeDocument/2006/relationships/image" Target="../media/image139.png"/><Relationship Id="rId5" Type="http://schemas.openxmlformats.org/officeDocument/2006/relationships/image" Target="../media/image134.png"/><Relationship Id="rId15" Type="http://schemas.openxmlformats.org/officeDocument/2006/relationships/image" Target="../media/image143.png"/><Relationship Id="rId10" Type="http://schemas.openxmlformats.org/officeDocument/2006/relationships/image" Target="../media/image138.png"/><Relationship Id="rId19" Type="http://schemas.openxmlformats.org/officeDocument/2006/relationships/image" Target="../media/image147.png"/><Relationship Id="rId4" Type="http://schemas.openxmlformats.org/officeDocument/2006/relationships/image" Target="../media/image133.png"/><Relationship Id="rId9" Type="http://schemas.openxmlformats.org/officeDocument/2006/relationships/chart" Target="../charts/chart7.xml"/><Relationship Id="rId14" Type="http://schemas.openxmlformats.org/officeDocument/2006/relationships/image" Target="../media/image14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10" Type="http://schemas.openxmlformats.org/officeDocument/2006/relationships/image" Target="../media/image32.png"/><Relationship Id="rId4" Type="http://schemas.openxmlformats.org/officeDocument/2006/relationships/image" Target="../media/image26.png"/><Relationship Id="rId9" Type="http://schemas.openxmlformats.org/officeDocument/2006/relationships/image" Target="../media/image3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3.png"/><Relationship Id="rId7" Type="http://schemas.openxmlformats.org/officeDocument/2006/relationships/image" Target="../media/image36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png"/><Relationship Id="rId10" Type="http://schemas.openxmlformats.org/officeDocument/2006/relationships/image" Target="../media/image39.png"/><Relationship Id="rId4" Type="http://schemas.openxmlformats.org/officeDocument/2006/relationships/image" Target="../media/image34.png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18" Type="http://schemas.openxmlformats.org/officeDocument/2006/relationships/image" Target="../media/image42.png"/><Relationship Id="rId3" Type="http://schemas.openxmlformats.org/officeDocument/2006/relationships/image" Target="../media/image40.png"/><Relationship Id="rId21" Type="http://schemas.openxmlformats.org/officeDocument/2006/relationships/image" Target="../media/image45.png"/><Relationship Id="rId17" Type="http://schemas.openxmlformats.org/officeDocument/2006/relationships/image" Target="../media/image4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36.png"/><Relationship Id="rId20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15" Type="http://schemas.openxmlformats.org/officeDocument/2006/relationships/image" Target="../media/image34.png"/><Relationship Id="rId23" Type="http://schemas.openxmlformats.org/officeDocument/2006/relationships/image" Target="../media/image47.png"/><Relationship Id="rId19" Type="http://schemas.openxmlformats.org/officeDocument/2006/relationships/image" Target="../media/image43.png"/><Relationship Id="rId14" Type="http://schemas.openxmlformats.org/officeDocument/2006/relationships/image" Target="../media/image33.png"/><Relationship Id="rId22" Type="http://schemas.openxmlformats.org/officeDocument/2006/relationships/image" Target="../media/image46.png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55.png"/><Relationship Id="rId18" Type="http://schemas.openxmlformats.org/officeDocument/2006/relationships/image" Target="../media/image59.png"/><Relationship Id="rId3" Type="http://schemas.openxmlformats.org/officeDocument/2006/relationships/image" Target="../media/image49.png"/><Relationship Id="rId12" Type="http://schemas.openxmlformats.org/officeDocument/2006/relationships/image" Target="../media/image54.png"/><Relationship Id="rId17" Type="http://schemas.openxmlformats.org/officeDocument/2006/relationships/image" Target="../media/image58.png"/><Relationship Id="rId2" Type="http://schemas.openxmlformats.org/officeDocument/2006/relationships/image" Target="../media/image48.png"/><Relationship Id="rId16" Type="http://schemas.openxmlformats.org/officeDocument/2006/relationships/image" Target="../media/image52.png"/><Relationship Id="rId20" Type="http://schemas.openxmlformats.org/officeDocument/2006/relationships/image" Target="../media/image6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53.png"/><Relationship Id="rId5" Type="http://schemas.openxmlformats.org/officeDocument/2006/relationships/image" Target="../media/image51.png"/><Relationship Id="rId15" Type="http://schemas.openxmlformats.org/officeDocument/2006/relationships/image" Target="../media/image57.png"/><Relationship Id="rId10" Type="http://schemas.openxmlformats.org/officeDocument/2006/relationships/image" Target="../media/image34.png"/><Relationship Id="rId19" Type="http://schemas.openxmlformats.org/officeDocument/2006/relationships/image" Target="../media/image60.png"/><Relationship Id="rId4" Type="http://schemas.openxmlformats.org/officeDocument/2006/relationships/image" Target="../media/image50.png"/><Relationship Id="rId9" Type="http://schemas.openxmlformats.org/officeDocument/2006/relationships/image" Target="../media/image33.png"/><Relationship Id="rId1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/>
        </p:nvSpPr>
        <p:spPr bwMode="auto">
          <a:xfrm>
            <a:off x="3243263" y="5381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b="1" i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i="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i="0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i="0" dirty="0" smtClean="0">
                <a:cs typeface="Times New Roman" pitchFamily="18" charset="0"/>
              </a:rPr>
              <a:t> </a:t>
            </a:r>
            <a:r>
              <a:rPr lang="en-US" sz="3000" i="0" dirty="0" smtClean="0">
                <a:cs typeface="Times New Roman" pitchFamily="18" charset="0"/>
              </a:rPr>
              <a:t/>
            </a:r>
            <a:br>
              <a:rPr lang="en-US" sz="3000" i="0" dirty="0" smtClean="0">
                <a:cs typeface="Times New Roman" pitchFamily="18" charset="0"/>
              </a:rPr>
            </a:br>
            <a:r>
              <a:rPr lang="el-GR" sz="3000" i="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i="0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i="0" dirty="0">
                <a:cs typeface="Times New Roman" pitchFamily="18" charset="0"/>
              </a:rPr>
              <a:t/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i="0" dirty="0">
                <a:cs typeface="Times New Roman" pitchFamily="18" charset="0"/>
              </a:rPr>
              <a:t> 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i="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i="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i="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i="0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i="0" dirty="0">
                <a:cs typeface="Times New Roman" pitchFamily="18" charset="0"/>
              </a:rPr>
              <a:t/>
            </a:r>
            <a:br>
              <a:rPr lang="el-GR" sz="3000" i="0" dirty="0">
                <a:cs typeface="Times New Roman" pitchFamily="18" charset="0"/>
              </a:rPr>
            </a:br>
            <a:r>
              <a:rPr lang="el-GR" sz="3000" i="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i="0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i="0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5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619125"/>
            <a:ext cx="2700337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4 - Ορθογώνιο"/>
          <p:cNvSpPr>
            <a:spLocks noChangeArrowheads="1"/>
          </p:cNvSpPr>
          <p:nvPr/>
        </p:nvSpPr>
        <p:spPr bwMode="auto">
          <a:xfrm>
            <a:off x="395288" y="5857875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i="0" dirty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7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8" y="3089275"/>
            <a:ext cx="8158162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468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71888" y="2276872"/>
            <a:ext cx="5977197" cy="861777"/>
            <a:chOff x="71888" y="3315228"/>
            <a:chExt cx="6299666" cy="861777"/>
          </a:xfrm>
        </p:grpSpPr>
        <p:sp>
          <p:nvSpPr>
            <p:cNvPr id="4" name="Text Box 11"/>
            <p:cNvSpPr txBox="1">
              <a:spLocks noChangeArrowheads="1"/>
            </p:cNvSpPr>
            <p:nvPr/>
          </p:nvSpPr>
          <p:spPr bwMode="auto">
            <a:xfrm>
              <a:off x="71888" y="3315228"/>
              <a:ext cx="30732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2η Περίπτωση: Διακρίνουσα αρνητική: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247967" y="3459244"/>
                  <a:ext cx="3123587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  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7967" y="3459244"/>
                  <a:ext cx="3123587" cy="71776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1540857" y="3309035"/>
            <a:ext cx="6271503" cy="407997"/>
            <a:chOff x="2242071" y="4479820"/>
            <a:chExt cx="6271503" cy="40799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3419872" y="4479820"/>
                  <a:ext cx="5093702" cy="407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𝜜</m:t>
                        </m:r>
                        <m:func>
                          <m:func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func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𝜝</m:t>
                        </m:r>
                        <m:func>
                          <m:func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func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419872" y="4479820"/>
                  <a:ext cx="5093702" cy="407997"/>
                </a:xfrm>
                <a:prstGeom prst="rect">
                  <a:avLst/>
                </a:prstGeom>
                <a:blipFill>
                  <a:blip r:embed="rId3"/>
                  <a:stretch>
                    <a:fillRect b="-149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Ορθογώνιο 29"/>
            <p:cNvSpPr/>
            <p:nvPr/>
          </p:nvSpPr>
          <p:spPr>
            <a:xfrm>
              <a:off x="2242071" y="4495907"/>
              <a:ext cx="14138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dirty="0"/>
            </a:p>
          </p:txBody>
        </p:sp>
      </p:grpSp>
      <p:grpSp>
        <p:nvGrpSpPr>
          <p:cNvPr id="32" name="Ομάδα 31"/>
          <p:cNvGrpSpPr/>
          <p:nvPr/>
        </p:nvGrpSpPr>
        <p:grpSpPr>
          <a:xfrm>
            <a:off x="107504" y="3789040"/>
            <a:ext cx="7655939" cy="466731"/>
            <a:chOff x="107504" y="4884609"/>
            <a:chExt cx="7935384" cy="466731"/>
          </a:xfrm>
        </p:grpSpPr>
        <p:sp>
          <p:nvSpPr>
            <p:cNvPr id="33" name="Text Box 11"/>
            <p:cNvSpPr txBox="1">
              <a:spLocks noChangeArrowheads="1"/>
            </p:cNvSpPr>
            <p:nvPr/>
          </p:nvSpPr>
          <p:spPr bwMode="auto">
            <a:xfrm>
              <a:off x="107504" y="4942329"/>
              <a:ext cx="301486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chemeClr val="bg1"/>
                  </a:solidFill>
                </a:rPr>
                <a:t> </a:t>
              </a:r>
              <a:r>
                <a:rPr lang="el-GR" altLang="el-GR" sz="1800" i="0" kern="0" dirty="0" smtClean="0">
                  <a:solidFill>
                    <a:schemeClr val="bg1"/>
                  </a:solidFill>
                </a:rPr>
                <a:t>Τριγωνομετρική Ταυτότητα</a:t>
              </a:r>
              <a:r>
                <a:rPr kumimoji="0" lang="el-GR" altLang="el-GR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3140163" y="4884609"/>
                  <a:ext cx="4902725" cy="4667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𝜶</m:t>
                        </m:r>
                        <m:func>
                          <m:func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𝜷</m:t>
                        </m:r>
                        <m:func>
                          <m:func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𝜶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𝜷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∓</m:t>
                                </m:r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40163" y="4884609"/>
                  <a:ext cx="4902725" cy="466731"/>
                </a:xfrm>
                <a:prstGeom prst="rect">
                  <a:avLst/>
                </a:prstGeom>
                <a:blipFill>
                  <a:blip r:embed="rId4"/>
                  <a:stretch>
                    <a:fillRect b="-1315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5" name="AutoShape 24"/>
          <p:cNvSpPr>
            <a:spLocks/>
          </p:cNvSpPr>
          <p:nvPr/>
        </p:nvSpPr>
        <p:spPr bwMode="auto">
          <a:xfrm>
            <a:off x="7745076" y="3467942"/>
            <a:ext cx="324000" cy="792000"/>
          </a:xfrm>
          <a:prstGeom prst="rightBrace">
            <a:avLst>
              <a:gd name="adj1" fmla="val 11052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 smtClean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-36512" y="4689300"/>
                <a:ext cx="2406620" cy="407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4689300"/>
                <a:ext cx="2406620" cy="407997"/>
              </a:xfrm>
              <a:prstGeom prst="rect">
                <a:avLst/>
              </a:prstGeom>
              <a:blipFill>
                <a:blip r:embed="rId5"/>
                <a:stretch>
                  <a:fillRect b="-29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5" name="Ευθεία γραμμή σύνδεσης 44"/>
          <p:cNvCxnSpPr/>
          <p:nvPr/>
        </p:nvCxnSpPr>
        <p:spPr>
          <a:xfrm flipV="1">
            <a:off x="464" y="2144145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Ορθογώνιο 47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8" name="Ορθογώνιο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TextBox 50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l-GR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4499992" y="1555069"/>
                <a:ext cx="3884012" cy="577787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1555069"/>
                <a:ext cx="3884012" cy="5777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5" name="Ομάδα 54"/>
          <p:cNvGrpSpPr/>
          <p:nvPr/>
        </p:nvGrpSpPr>
        <p:grpSpPr>
          <a:xfrm>
            <a:off x="1907704" y="5246071"/>
            <a:ext cx="3249798" cy="487185"/>
            <a:chOff x="4655953" y="5553346"/>
            <a:chExt cx="3249798" cy="487185"/>
          </a:xfrm>
        </p:grpSpPr>
        <p:sp>
          <p:nvSpPr>
            <p:cNvPr id="56" name="Ορθογώνιο 55"/>
            <p:cNvSpPr/>
            <p:nvPr/>
          </p:nvSpPr>
          <p:spPr>
            <a:xfrm>
              <a:off x="4655953" y="5625354"/>
              <a:ext cx="11128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Θέτουμε: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7" name="Ορθογώνιο 56"/>
                <p:cNvSpPr/>
                <p:nvPr/>
              </p:nvSpPr>
              <p:spPr>
                <a:xfrm>
                  <a:off x="5724128" y="5553346"/>
                  <a:ext cx="2181623" cy="48718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𝑩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57" name="Ορθογώνιο 5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4128" y="5553346"/>
                  <a:ext cx="2181623" cy="48718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8" name="AutoShape 24"/>
          <p:cNvSpPr>
            <a:spLocks/>
          </p:cNvSpPr>
          <p:nvPr/>
        </p:nvSpPr>
        <p:spPr bwMode="auto">
          <a:xfrm>
            <a:off x="5004048" y="4761308"/>
            <a:ext cx="324000" cy="1512000"/>
          </a:xfrm>
          <a:prstGeom prst="rightBrace">
            <a:avLst>
              <a:gd name="adj1" fmla="val 11052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 smtClean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Ορθογώνιο 58"/>
              <p:cNvSpPr/>
              <p:nvPr/>
            </p:nvSpPr>
            <p:spPr>
              <a:xfrm>
                <a:off x="1187624" y="5697412"/>
                <a:ext cx="3884012" cy="577787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9" name="Ορθογώνιο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5697412"/>
                <a:ext cx="3884012" cy="57778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5292080" y="5140266"/>
                <a:ext cx="3816000" cy="599010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func>
                        <m:func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200" b="1" i="0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200" b="1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5140266"/>
                <a:ext cx="3816000" cy="5990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TextBox 60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00869" y="5856435"/>
            <a:ext cx="33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κίνησης ταλαντωτή με απόσβεση: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/>
              <p:cNvSpPr txBox="1"/>
              <p:nvPr/>
            </p:nvSpPr>
            <p:spPr>
              <a:xfrm>
                <a:off x="2204206" y="4579034"/>
                <a:ext cx="2941574" cy="4775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𝑩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4206" y="4579034"/>
                <a:ext cx="2941574" cy="47750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880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/>
      <p:bldP spid="58" grpId="0" animBg="1"/>
      <p:bldP spid="59" grpId="0"/>
      <p:bldP spid="60" grpId="0" animBg="1"/>
      <p:bldP spid="62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40" name="Ομάδα 39"/>
          <p:cNvGrpSpPr/>
          <p:nvPr/>
        </p:nvGrpSpPr>
        <p:grpSpPr>
          <a:xfrm>
            <a:off x="55352" y="3140968"/>
            <a:ext cx="5308736" cy="599010"/>
            <a:chOff x="55352" y="3955634"/>
            <a:chExt cx="5308736" cy="599010"/>
          </a:xfrm>
        </p:grpSpPr>
        <p:sp>
          <p:nvSpPr>
            <p:cNvPr id="18" name="TextBox 17"/>
            <p:cNvSpPr txBox="1"/>
            <p:nvPr/>
          </p:nvSpPr>
          <p:spPr>
            <a:xfrm>
              <a:off x="55352" y="4149080"/>
              <a:ext cx="1420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1479498" y="3955634"/>
                  <a:ext cx="3884590" cy="599010"/>
                </a:xfrm>
                <a:prstGeom prst="rect">
                  <a:avLst/>
                </a:prstGeom>
                <a:ln w="28575">
                  <a:solidFill>
                    <a:schemeClr val="bg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2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  <m:func>
                          <m:funcPr>
                            <m:ctrlP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𝒆</m:t>
                                </m:r>
                              </m:e>
                              <m:sup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− </m:t>
                                </m:r>
                                <m:f>
                                  <m:fPr>
                                    <m:ctrlP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𝒃</m:t>
                                    </m:r>
                                  </m:num>
                                  <m:den>
                                    <m: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  <m:r>
                                      <a:rPr lang="en-US" sz="22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𝒎</m:t>
                                    </m:r>
                                  </m:den>
                                </m:f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sup>
                            </m:sSup>
                            <m:r>
                              <a:rPr lang="en-US" sz="22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n-US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l-GR" sz="22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sz="2200" b="1" dirty="0"/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9498" y="3955634"/>
                  <a:ext cx="3884590" cy="59901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28575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1" name="Ομάδα 40"/>
          <p:cNvGrpSpPr/>
          <p:nvPr/>
        </p:nvGrpSpPr>
        <p:grpSpPr>
          <a:xfrm>
            <a:off x="94707" y="4138158"/>
            <a:ext cx="4458974" cy="2719842"/>
            <a:chOff x="4865554" y="4093534"/>
            <a:chExt cx="4458974" cy="2719842"/>
          </a:xfrm>
        </p:grpSpPr>
        <p:grpSp>
          <p:nvGrpSpPr>
            <p:cNvPr id="25" name="Ομάδα 24"/>
            <p:cNvGrpSpPr/>
            <p:nvPr/>
          </p:nvGrpSpPr>
          <p:grpSpPr>
            <a:xfrm>
              <a:off x="4865554" y="4248472"/>
              <a:ext cx="4458974" cy="2564904"/>
              <a:chOff x="4637384" y="3923662"/>
              <a:chExt cx="4458974" cy="2852936"/>
            </a:xfrm>
          </p:grpSpPr>
          <p:graphicFrame>
            <p:nvGraphicFramePr>
              <p:cNvPr id="26" name="Γράφημα 25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3333776567"/>
                  </p:ext>
                </p:extLst>
              </p:nvPr>
            </p:nvGraphicFramePr>
            <p:xfrm>
              <a:off x="4637384" y="3923662"/>
              <a:ext cx="4458974" cy="285293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sp>
            <p:nvSpPr>
              <p:cNvPr id="27" name="Ορθογώνιο 26"/>
              <p:cNvSpPr/>
              <p:nvPr/>
            </p:nvSpPr>
            <p:spPr>
              <a:xfrm>
                <a:off x="4678318" y="4053391"/>
                <a:ext cx="312906" cy="4450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l-GR" sz="2000" b="1" i="1" kern="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8" name="Ορθογώνιο 27"/>
              <p:cNvSpPr/>
              <p:nvPr/>
            </p:nvSpPr>
            <p:spPr>
              <a:xfrm>
                <a:off x="8508696" y="5414995"/>
                <a:ext cx="263214" cy="4308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l-GR" sz="2200" b="1" i="1" kern="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l-GR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9" name="Text Box 11"/>
            <p:cNvSpPr txBox="1">
              <a:spLocks noChangeArrowheads="1"/>
            </p:cNvSpPr>
            <p:nvPr/>
          </p:nvSpPr>
          <p:spPr bwMode="auto">
            <a:xfrm>
              <a:off x="5292079" y="4093534"/>
              <a:ext cx="36004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-285750" algn="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l-GR" altLang="el-GR" sz="1600" i="0" kern="0" dirty="0" smtClean="0">
                  <a:solidFill>
                    <a:schemeClr val="bg1"/>
                  </a:solidFill>
                </a:rPr>
                <a:t>Γραφική Παράσταση της εξίσωσης κίνησης ταλαντωτή με απόσβεση</a:t>
              </a:r>
              <a:endParaRPr kumimoji="0" lang="el-GR" altLang="el-GR" sz="14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42" name="Ομάδα 41"/>
          <p:cNvGrpSpPr/>
          <p:nvPr/>
        </p:nvGrpSpPr>
        <p:grpSpPr>
          <a:xfrm>
            <a:off x="26732" y="4294016"/>
            <a:ext cx="4320016" cy="1391714"/>
            <a:chOff x="4813582" y="4239563"/>
            <a:chExt cx="4320016" cy="1391714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30" name="Γράφημα 2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33197835"/>
                    </p:ext>
                  </p:extLst>
                </p:nvPr>
              </p:nvGraphicFramePr>
              <p:xfrm>
                <a:off x="4813582" y="4239563"/>
                <a:ext cx="4320016" cy="139171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</mc:Choice>
          <mc:Fallback xmlns="">
            <p:graphicFrame>
              <p:nvGraphicFramePr>
                <p:cNvPr id="30" name="Γράφημα 29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33197835"/>
                    </p:ext>
                  </p:extLst>
                </p:nvPr>
              </p:nvGraphicFramePr>
              <p:xfrm>
                <a:off x="4813582" y="4239563"/>
                <a:ext cx="4320016" cy="1391714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</mc:Fallback>
        </mc:AlternateContent>
        <p:grpSp>
          <p:nvGrpSpPr>
            <p:cNvPr id="31" name="Ομάδα 30"/>
            <p:cNvGrpSpPr/>
            <p:nvPr/>
          </p:nvGrpSpPr>
          <p:grpSpPr>
            <a:xfrm>
              <a:off x="6444208" y="4650707"/>
              <a:ext cx="2524083" cy="506485"/>
              <a:chOff x="2368129" y="4411342"/>
              <a:chExt cx="2524083" cy="50648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2" name="Ορθογώνιο 31"/>
                  <p:cNvSpPr/>
                  <p:nvPr/>
                </p:nvSpPr>
                <p:spPr>
                  <a:xfrm>
                    <a:off x="2991627" y="4411342"/>
                    <a:ext cx="1900585" cy="50648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𝑨</m:t>
                              </m:r>
                              <m:d>
                                <m:dPr>
                                  <m:ctrlP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e>
                              </m:d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=</m:t>
                              </m:r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l-GR" b="1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b="1" i="1" smtClean="0">
                                      <a:solidFill>
                                        <a:schemeClr val="bg1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2" name="Ορθογώνιο 3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91627" y="4411342"/>
                    <a:ext cx="1900585" cy="506485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33" name="Ευθύγραμμο βέλος σύνδεσης 32"/>
              <p:cNvCxnSpPr/>
              <p:nvPr/>
            </p:nvCxnSpPr>
            <p:spPr>
              <a:xfrm flipH="1">
                <a:off x="2368129" y="4695545"/>
                <a:ext cx="720080" cy="222282"/>
              </a:xfrm>
              <a:prstGeom prst="straightConnector1">
                <a:avLst/>
              </a:prstGeom>
              <a:ln w="31750">
                <a:solidFill>
                  <a:schemeClr val="bg1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5" name="Ομάδα 44"/>
          <p:cNvGrpSpPr/>
          <p:nvPr/>
        </p:nvGrpSpPr>
        <p:grpSpPr>
          <a:xfrm>
            <a:off x="71888" y="2132856"/>
            <a:ext cx="5977197" cy="861777"/>
            <a:chOff x="71888" y="2667156"/>
            <a:chExt cx="6299666" cy="861777"/>
          </a:xfrm>
        </p:grpSpPr>
        <p:sp>
          <p:nvSpPr>
            <p:cNvPr id="46" name="Text Box 11"/>
            <p:cNvSpPr txBox="1">
              <a:spLocks noChangeArrowheads="1"/>
            </p:cNvSpPr>
            <p:nvPr/>
          </p:nvSpPr>
          <p:spPr bwMode="auto">
            <a:xfrm>
              <a:off x="71888" y="2667156"/>
              <a:ext cx="30732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2η Περίπτωση: Διακρίνουσα αρνητική: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TextBox 46"/>
                <p:cNvSpPr txBox="1"/>
                <p:nvPr/>
              </p:nvSpPr>
              <p:spPr>
                <a:xfrm>
                  <a:off x="3247967" y="2811172"/>
                  <a:ext cx="3123587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   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TextBox 4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7967" y="2811172"/>
                  <a:ext cx="3123587" cy="717761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9" name="Ευθεία γραμμή σύνδεσης 48"/>
          <p:cNvCxnSpPr/>
          <p:nvPr/>
        </p:nvCxnSpPr>
        <p:spPr>
          <a:xfrm flipV="1">
            <a:off x="464" y="2144145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Ορθογώνιο 51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2" name="Ορθογώνιο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5" name="TextBox 54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</a:t>
            </a:r>
            <a:r>
              <a:rPr lang="en-US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endParaRPr lang="el-GR" sz="20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Ορθογώνιο 57"/>
              <p:cNvSpPr/>
              <p:nvPr/>
            </p:nvSpPr>
            <p:spPr>
              <a:xfrm>
                <a:off x="4499992" y="1555069"/>
                <a:ext cx="3884012" cy="577787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8" name="Ορθογώνιο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1555069"/>
                <a:ext cx="3884012" cy="57778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/>
          <p:cNvSpPr txBox="1"/>
          <p:nvPr/>
        </p:nvSpPr>
        <p:spPr>
          <a:xfrm>
            <a:off x="5472472" y="3140968"/>
            <a:ext cx="33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κίνησης ταλαντωτή με απόσβεση: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Ορθογώνιο 52"/>
              <p:cNvSpPr/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&lt;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3" name="Ορθογώνιο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Ορθογώνιο 60"/>
              <p:cNvSpPr/>
              <p:nvPr/>
            </p:nvSpPr>
            <p:spPr>
              <a:xfrm>
                <a:off x="7308304" y="4923222"/>
                <a:ext cx="1769587" cy="512833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𝒃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&lt;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𝒌𝒎</m:t>
                          </m:r>
                        </m:e>
                      </m:ra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61" name="Ορθογώνιο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304" y="4923222"/>
                <a:ext cx="1769587" cy="51283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4"/>
          <p:cNvGrpSpPr/>
          <p:nvPr/>
        </p:nvGrpSpPr>
        <p:grpSpPr>
          <a:xfrm>
            <a:off x="5076056" y="4078813"/>
            <a:ext cx="3966821" cy="1582435"/>
            <a:chOff x="5076056" y="4078813"/>
            <a:chExt cx="3966821" cy="1582435"/>
          </a:xfrm>
        </p:grpSpPr>
        <p:sp>
          <p:nvSpPr>
            <p:cNvPr id="44" name="TextBox 43"/>
            <p:cNvSpPr txBox="1"/>
            <p:nvPr/>
          </p:nvSpPr>
          <p:spPr>
            <a:xfrm>
              <a:off x="5717104" y="4134426"/>
              <a:ext cx="3084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Ταλαντωτή με Απόσβεση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Ορθογώνιο 3"/>
            <p:cNvSpPr/>
            <p:nvPr/>
          </p:nvSpPr>
          <p:spPr>
            <a:xfrm>
              <a:off x="5076056" y="4078813"/>
              <a:ext cx="3966821" cy="15824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1622902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53" grpId="0"/>
      <p:bldP spid="6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3867" y="548680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548680"/>
                <a:ext cx="3530021" cy="7177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3491880" y="576299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576299"/>
                <a:ext cx="2301335" cy="67691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Ευθεία γραμμή σύνδεσης 12"/>
          <p:cNvCxnSpPr/>
          <p:nvPr/>
        </p:nvCxnSpPr>
        <p:spPr>
          <a:xfrm flipV="1">
            <a:off x="464" y="1412776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Ομάδα 37"/>
          <p:cNvGrpSpPr/>
          <p:nvPr/>
        </p:nvGrpSpPr>
        <p:grpSpPr>
          <a:xfrm>
            <a:off x="71888" y="1556792"/>
            <a:ext cx="4816898" cy="848824"/>
            <a:chOff x="71888" y="3522460"/>
            <a:chExt cx="5076768" cy="848824"/>
          </a:xfrm>
        </p:grpSpPr>
        <p:sp>
          <p:nvSpPr>
            <p:cNvPr id="39" name="Text Box 11"/>
            <p:cNvSpPr txBox="1">
              <a:spLocks noChangeArrowheads="1"/>
            </p:cNvSpPr>
            <p:nvPr/>
          </p:nvSpPr>
          <p:spPr bwMode="auto">
            <a:xfrm>
              <a:off x="71888" y="3522460"/>
              <a:ext cx="30732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3η Περίπτωση: Διακρίνουσα μηδέν: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TextBox 39"/>
                <p:cNvSpPr txBox="1"/>
                <p:nvPr/>
              </p:nvSpPr>
              <p:spPr>
                <a:xfrm>
                  <a:off x="2689781" y="3653523"/>
                  <a:ext cx="2458875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0" name="TextBox 3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89781" y="3653523"/>
                  <a:ext cx="2458875" cy="71776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4" name="Ομάδα 53"/>
          <p:cNvGrpSpPr/>
          <p:nvPr/>
        </p:nvGrpSpPr>
        <p:grpSpPr>
          <a:xfrm>
            <a:off x="142569" y="2420888"/>
            <a:ext cx="8101839" cy="788873"/>
            <a:chOff x="25632" y="2636912"/>
            <a:chExt cx="8101839" cy="78887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Ορθογώνιο 34"/>
                <p:cNvSpPr/>
                <p:nvPr/>
              </p:nvSpPr>
              <p:spPr>
                <a:xfrm>
                  <a:off x="4900818" y="2780928"/>
                  <a:ext cx="3226653" cy="64485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− </m:t>
                            </m:r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𝒃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𝒎</m:t>
                                </m:r>
                              </m:den>
                            </m:f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p>
                        </m:sSup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𝑩𝒕</m:t>
                            </m:r>
                          </m:e>
                        </m:d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35" name="Ορθογώνιο 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0818" y="2780928"/>
                  <a:ext cx="3226653" cy="64485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1" name="TextBox 40"/>
            <p:cNvSpPr txBox="1"/>
            <p:nvPr/>
          </p:nvSpPr>
          <p:spPr>
            <a:xfrm>
              <a:off x="25632" y="2636912"/>
              <a:ext cx="497841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Δ </a:t>
              </a:r>
              <a:r>
                <a:rPr lang="en-US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=</a:t>
              </a:r>
              <a:r>
                <a:rPr lang="el-GR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0</a:t>
              </a:r>
            </a:p>
            <a:p>
              <a:pPr algn="r"/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Γενική Λύση Δ.Ε. Ταλαντωτή με απόσβεση: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0" name="Text Box 19"/>
          <p:cNvSpPr txBox="1">
            <a:spLocks noChangeArrowheads="1"/>
          </p:cNvSpPr>
          <p:nvPr/>
        </p:nvSpPr>
        <p:spPr bwMode="auto">
          <a:xfrm>
            <a:off x="1187624" y="4643844"/>
            <a:ext cx="242887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 smtClean="0">
                <a:solidFill>
                  <a:srgbClr val="FFFF00"/>
                </a:solidFill>
              </a:rPr>
              <a:t>Κρίσιμη Απόσβεση</a:t>
            </a:r>
            <a:endParaRPr lang="el-GR" altLang="el-GR" sz="1800" i="0" dirty="0">
              <a:solidFill>
                <a:srgbClr val="FFFF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48683" y="622429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109193" y="3573016"/>
            <a:ext cx="4174775" cy="2462148"/>
            <a:chOff x="109193" y="3573016"/>
            <a:chExt cx="4174775" cy="2462148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109193" y="3789040"/>
              <a:ext cx="4174775" cy="2246124"/>
              <a:chOff x="-972616" y="4365104"/>
              <a:chExt cx="4174775" cy="2246124"/>
            </a:xfrm>
          </p:grpSpPr>
          <p:grpSp>
            <p:nvGrpSpPr>
              <p:cNvPr id="44" name="Ομάδα 43"/>
              <p:cNvGrpSpPr/>
              <p:nvPr/>
            </p:nvGrpSpPr>
            <p:grpSpPr>
              <a:xfrm>
                <a:off x="-648160" y="4438273"/>
                <a:ext cx="3672000" cy="1871047"/>
                <a:chOff x="-1116632" y="4438273"/>
                <a:chExt cx="3672000" cy="1871047"/>
              </a:xfrm>
            </p:grpSpPr>
            <p:cxnSp>
              <p:nvCxnSpPr>
                <p:cNvPr id="47" name="Ευθεία γραμμή σύνδεσης 46"/>
                <p:cNvCxnSpPr/>
                <p:nvPr/>
              </p:nvCxnSpPr>
              <p:spPr>
                <a:xfrm>
                  <a:off x="-1028771" y="4438273"/>
                  <a:ext cx="0" cy="1871047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Ευθεία γραμμή σύνδεσης 47"/>
                <p:cNvCxnSpPr/>
                <p:nvPr/>
              </p:nvCxnSpPr>
              <p:spPr>
                <a:xfrm rot="16200000">
                  <a:off x="719368" y="4401311"/>
                  <a:ext cx="0" cy="36720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9" name="Ελεύθερη σχεδίαση 48"/>
                <p:cNvSpPr/>
                <p:nvPr/>
              </p:nvSpPr>
              <p:spPr>
                <a:xfrm>
                  <a:off x="-1023717" y="4895802"/>
                  <a:ext cx="1022789" cy="1332000"/>
                </a:xfrm>
                <a:custGeom>
                  <a:avLst/>
                  <a:gdLst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848299 w 1674564"/>
                    <a:gd name="connsiteY2" fmla="*/ 947450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907160 w 1674564"/>
                    <a:gd name="connsiteY2" fmla="*/ 1035585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923213 w 1674564"/>
                    <a:gd name="connsiteY2" fmla="*/ 1101686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733425"/>
                    <a:gd name="connsiteY0" fmla="*/ 0 h 1266939"/>
                    <a:gd name="connsiteX1" fmla="*/ 231354 w 1733425"/>
                    <a:gd name="connsiteY1" fmla="*/ 209320 h 1266939"/>
                    <a:gd name="connsiteX2" fmla="*/ 923213 w 1733425"/>
                    <a:gd name="connsiteY2" fmla="*/ 1101686 h 1266939"/>
                    <a:gd name="connsiteX3" fmla="*/ 1733425 w 1733425"/>
                    <a:gd name="connsiteY3" fmla="*/ 1266939 h 1266939"/>
                    <a:gd name="connsiteX4" fmla="*/ 1674564 w 1733425"/>
                    <a:gd name="connsiteY4" fmla="*/ 1266939 h 12669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33425" h="1266939">
                      <a:moveTo>
                        <a:pt x="0" y="0"/>
                      </a:moveTo>
                      <a:cubicBezTo>
                        <a:pt x="44985" y="25706"/>
                        <a:pt x="77485" y="25706"/>
                        <a:pt x="231354" y="209320"/>
                      </a:cubicBezTo>
                      <a:cubicBezTo>
                        <a:pt x="385223" y="392934"/>
                        <a:pt x="672868" y="925416"/>
                        <a:pt x="923213" y="1101686"/>
                      </a:cubicBezTo>
                      <a:cubicBezTo>
                        <a:pt x="1173558" y="1277956"/>
                        <a:pt x="1608200" y="1239397"/>
                        <a:pt x="1733425" y="1266939"/>
                      </a:cubicBezTo>
                      <a:lnTo>
                        <a:pt x="1674564" y="1266939"/>
                      </a:ln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5" name="Ορθογώνιο 44"/>
              <p:cNvSpPr/>
              <p:nvPr/>
            </p:nvSpPr>
            <p:spPr>
              <a:xfrm>
                <a:off x="2825134" y="6211118"/>
                <a:ext cx="37702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l-GR" sz="2000" b="1" i="1" kern="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6" name="Ορθογώνιο 45"/>
              <p:cNvSpPr/>
              <p:nvPr/>
            </p:nvSpPr>
            <p:spPr>
              <a:xfrm>
                <a:off x="-972616" y="4365104"/>
                <a:ext cx="37702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l-GR" sz="2000" b="1" i="1" kern="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l-GR" sz="2000" b="1" i="1" kern="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3" name="Ορθογώνιο 2"/>
            <p:cNvSpPr/>
            <p:nvPr/>
          </p:nvSpPr>
          <p:spPr>
            <a:xfrm>
              <a:off x="602737" y="3573016"/>
              <a:ext cx="339319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indent="-285750" algn="ctr"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l-GR" altLang="el-GR" sz="1600" b="1" kern="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Γραφική Παράσταση της εξίσωσης κίνησης ταλαντωτή με </a:t>
              </a:r>
              <a:r>
                <a:rPr lang="el-GR" altLang="el-GR" sz="1600" b="1" kern="0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κρίσιμη απόσβεση</a:t>
              </a:r>
              <a:endParaRPr lang="el-GR" altLang="el-GR" sz="1400" b="1" kern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7308304" y="4923222"/>
                <a:ext cx="1767984" cy="512833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𝒃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𝒌𝒎</m:t>
                          </m:r>
                        </m:e>
                      </m:ra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304" y="4923222"/>
                <a:ext cx="1767984" cy="51283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Ομάδα 29"/>
          <p:cNvGrpSpPr/>
          <p:nvPr/>
        </p:nvGrpSpPr>
        <p:grpSpPr>
          <a:xfrm>
            <a:off x="5076056" y="4078813"/>
            <a:ext cx="3966821" cy="1582435"/>
            <a:chOff x="5076056" y="4078813"/>
            <a:chExt cx="3966821" cy="1582435"/>
          </a:xfrm>
        </p:grpSpPr>
        <p:sp>
          <p:nvSpPr>
            <p:cNvPr id="31" name="TextBox 30"/>
            <p:cNvSpPr txBox="1"/>
            <p:nvPr/>
          </p:nvSpPr>
          <p:spPr>
            <a:xfrm>
              <a:off x="5717104" y="4134426"/>
              <a:ext cx="3084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Ταλαντωτή με Κρίσιμη Απόσβεση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Ορθογώνιο 31"/>
            <p:cNvSpPr/>
            <p:nvPr/>
          </p:nvSpPr>
          <p:spPr>
            <a:xfrm>
              <a:off x="5076056" y="4078813"/>
              <a:ext cx="3966821" cy="15824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177602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28" grpId="0"/>
      <p:bldP spid="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ΕΝΕΡΓΕΙΑ  ΤΑΛΑΝΤΩΤΗ ΜΕ  ΑΠΟΣΒΕΣΗ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449237" y="724634"/>
            <a:ext cx="2106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	Αποδείξαμε ότι :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91618" y="1340768"/>
            <a:ext cx="96821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	όπου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35156" y="719009"/>
                <a:ext cx="292496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func>
                        <m:func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2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5156" y="719009"/>
                <a:ext cx="2924968" cy="430887"/>
              </a:xfrm>
              <a:prstGeom prst="rect">
                <a:avLst/>
              </a:prstGeom>
              <a:blipFill>
                <a:blip r:embed="rId3"/>
                <a:stretch>
                  <a:fillRect b="-84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3153933" y="1182920"/>
                <a:ext cx="2282163" cy="5990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𝜜</m:t>
                          </m:r>
                        </m:e>
                        <m:sub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200" b="1" i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933" y="1182920"/>
                <a:ext cx="2282163" cy="5990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5496" y="1844824"/>
            <a:ext cx="806926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dirty="0">
                <a:solidFill>
                  <a:schemeClr val="bg1"/>
                </a:solidFill>
              </a:rPr>
              <a:t>	</a:t>
            </a:r>
            <a:r>
              <a:rPr lang="el-GR" altLang="el-GR" sz="2000" i="0" dirty="0">
                <a:solidFill>
                  <a:schemeClr val="bg1"/>
                </a:solidFill>
              </a:rPr>
              <a:t>Μέγιστη ενέργεια ταλαντωτή (π.χ. ελατηρίου) με απόσβεση συναρτήσει του </a:t>
            </a:r>
            <a:r>
              <a:rPr lang="el-GR" altLang="el-GR" sz="2000" i="0" dirty="0" smtClean="0">
                <a:solidFill>
                  <a:schemeClr val="bg1"/>
                </a:solidFill>
              </a:rPr>
              <a:t>χρόνου</a:t>
            </a:r>
            <a:r>
              <a:rPr lang="en-US" altLang="el-GR" sz="2000" i="0" dirty="0" smtClean="0">
                <a:solidFill>
                  <a:schemeClr val="bg1"/>
                </a:solidFill>
              </a:rPr>
              <a:t>, </a:t>
            </a:r>
            <a:r>
              <a:rPr lang="el-GR" altLang="el-GR" sz="2000" i="0" dirty="0" smtClean="0">
                <a:solidFill>
                  <a:schemeClr val="bg1"/>
                </a:solidFill>
              </a:rPr>
              <a:t>σε μια τυχαία περίοδο </a:t>
            </a:r>
            <a:r>
              <a:rPr lang="el-GR" altLang="el-GR" sz="2000" i="0" dirty="0">
                <a:solidFill>
                  <a:schemeClr val="bg1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195610" y="2931044"/>
                <a:ext cx="2720206" cy="72616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𝑬</m:t>
                      </m:r>
                      <m:d>
                        <m:d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𝑨</m:t>
                              </m:r>
                              <m: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</m:d>
                        </m:e>
                        <m:sup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610" y="2931044"/>
                <a:ext cx="2720206" cy="7261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2771800" y="2852936"/>
                <a:ext cx="2467407" cy="8029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altLang="el-GR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p>
                        <m:sSup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𝜜</m:t>
                                  </m:r>
                                </m:e>
                                <m:sub>
                                  <m: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𝟎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el-GR" sz="22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𝒃</m:t>
                                      </m:r>
                                    </m:num>
                                    <m:den>
                                      <m:r>
                                        <a:rPr lang="en-US" sz="22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  <m: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</m:den>
                                  </m:f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alt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2852936"/>
                <a:ext cx="2467407" cy="8029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5095912" y="2863310"/>
                <a:ext cx="2216376" cy="8005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altLang="el-GR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bSup>
                        <m:sSubSupPr>
                          <m:ctrlP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alt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sSup>
                        <m:sSup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el-GR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l-GR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f>
                                    <m:fPr>
                                      <m:ctrlPr>
                                        <a:rPr lang="el-GR" sz="22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𝒃</m:t>
                                      </m:r>
                                    </m:num>
                                    <m:den>
                                      <m:r>
                                        <a:rPr lang="en-US" sz="2200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  <m: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</m:den>
                                  </m:f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𝒕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5912" y="2863310"/>
                <a:ext cx="2216376" cy="80054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Ορθογώνιο 12"/>
              <p:cNvSpPr/>
              <p:nvPr/>
            </p:nvSpPr>
            <p:spPr>
              <a:xfrm>
                <a:off x="107504" y="3861048"/>
                <a:ext cx="2337371" cy="644857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el-GR" sz="24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𝑬</m:t>
                      </m:r>
                      <m:d>
                        <m:dPr>
                          <m:ctrlPr>
                            <a:rPr lang="en-US" altLang="el-GR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altLang="el-GR" sz="24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el-GR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altLang="el-GR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4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4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4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3861048"/>
                <a:ext cx="2337371" cy="644857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Ορθογώνιο 14"/>
              <p:cNvSpPr/>
              <p:nvPr/>
            </p:nvSpPr>
            <p:spPr>
              <a:xfrm>
                <a:off x="107504" y="4703110"/>
                <a:ext cx="3672408" cy="8002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el-GR" sz="22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𝑬</m:t>
                        </m:r>
                      </m:e>
                      <m:sub>
                        <m:r>
                          <a:rPr lang="en-US" alt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altLang="el-GR" sz="22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</m:oMath>
                </a14:m>
                <a:r>
                  <a:rPr lang="el-GR" sz="2200" dirty="0" smtClean="0">
                    <a:solidFill>
                      <a:srgbClr val="FFFF00"/>
                    </a:solidFill>
                  </a:rPr>
                  <a:t> </a:t>
                </a:r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Ενέργεια Ταλαντωτή τη</a:t>
                </a:r>
                <a:endParaRPr lang="en-US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b="1" dirty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l-GR" b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χρονική στιγμή </a:t>
                </a:r>
                <a:r>
                  <a:rPr lang="en-US" sz="2400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r>
                  <a:rPr lang="en-US" sz="24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 s</a:t>
                </a:r>
                <a:endParaRPr lang="el-GR" sz="24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703110"/>
                <a:ext cx="3672408" cy="800219"/>
              </a:xfrm>
              <a:prstGeom prst="rect">
                <a:avLst/>
              </a:prstGeom>
              <a:blipFill>
                <a:blip r:embed="rId9"/>
                <a:stretch>
                  <a:fillRect l="-166" b="-1603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Ομάδα 49"/>
          <p:cNvGrpSpPr/>
          <p:nvPr/>
        </p:nvGrpSpPr>
        <p:grpSpPr>
          <a:xfrm>
            <a:off x="3923928" y="3933056"/>
            <a:ext cx="5220071" cy="2808312"/>
            <a:chOff x="3923928" y="3933056"/>
            <a:chExt cx="5220071" cy="2808312"/>
          </a:xfrm>
        </p:grpSpPr>
        <p:grpSp>
          <p:nvGrpSpPr>
            <p:cNvPr id="48" name="Ομάδα 47"/>
            <p:cNvGrpSpPr/>
            <p:nvPr/>
          </p:nvGrpSpPr>
          <p:grpSpPr>
            <a:xfrm>
              <a:off x="3923928" y="3933056"/>
              <a:ext cx="5220071" cy="2808312"/>
              <a:chOff x="3923928" y="3933056"/>
              <a:chExt cx="5220071" cy="2808312"/>
            </a:xfrm>
          </p:grpSpPr>
          <p:grpSp>
            <p:nvGrpSpPr>
              <p:cNvPr id="38" name="Ομάδα 37"/>
              <p:cNvGrpSpPr/>
              <p:nvPr/>
            </p:nvGrpSpPr>
            <p:grpSpPr>
              <a:xfrm>
                <a:off x="3923928" y="4005064"/>
                <a:ext cx="5220071" cy="2520008"/>
                <a:chOff x="3923928" y="4005064"/>
                <a:chExt cx="5220071" cy="2520008"/>
              </a:xfrm>
            </p:grpSpPr>
            <p:grpSp>
              <p:nvGrpSpPr>
                <p:cNvPr id="32" name="Ομάδα 31"/>
                <p:cNvGrpSpPr/>
                <p:nvPr/>
              </p:nvGrpSpPr>
              <p:grpSpPr>
                <a:xfrm>
                  <a:off x="3923928" y="4077072"/>
                  <a:ext cx="4716000" cy="2448000"/>
                  <a:chOff x="3923928" y="4149080"/>
                  <a:chExt cx="3652836" cy="2340000"/>
                </a:xfrm>
              </p:grpSpPr>
              <p:cxnSp>
                <p:nvCxnSpPr>
                  <p:cNvPr id="20" name="Ευθεία γραμμή σύνδεσης 19"/>
                  <p:cNvCxnSpPr/>
                  <p:nvPr/>
                </p:nvCxnSpPr>
                <p:spPr>
                  <a:xfrm>
                    <a:off x="4103948" y="4149080"/>
                    <a:ext cx="0" cy="234000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Ευθεία γραμμή σύνδεσης 20"/>
                  <p:cNvCxnSpPr/>
                  <p:nvPr/>
                </p:nvCxnSpPr>
                <p:spPr>
                  <a:xfrm rot="16200000">
                    <a:off x="5750346" y="4554910"/>
                    <a:ext cx="0" cy="3652836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Ευθεία γραμμή σύνδεσης 28"/>
                  <p:cNvCxnSpPr/>
                  <p:nvPr/>
                </p:nvCxnSpPr>
                <p:spPr>
                  <a:xfrm>
                    <a:off x="4103948" y="5783728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Ευθεία γραμμή σύνδεσης 29"/>
                  <p:cNvCxnSpPr/>
                  <p:nvPr/>
                </p:nvCxnSpPr>
                <p:spPr>
                  <a:xfrm>
                    <a:off x="4103948" y="5178708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Ευθεία γραμμή σύνδεσης 30"/>
                  <p:cNvCxnSpPr/>
                  <p:nvPr/>
                </p:nvCxnSpPr>
                <p:spPr>
                  <a:xfrm>
                    <a:off x="4103948" y="4591886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aphicFrame>
              <p:nvGraphicFramePr>
                <p:cNvPr id="37" name="Γράφημα 36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091760958"/>
                    </p:ext>
                  </p:extLst>
                </p:nvPr>
              </p:nvGraphicFramePr>
              <p:xfrm>
                <a:off x="4031552" y="4005064"/>
                <a:ext cx="5112447" cy="2520008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10"/>
                </a:graphicData>
              </a:graphic>
            </p:graphicFrame>
          </p:grpSp>
          <p:sp>
            <p:nvSpPr>
              <p:cNvPr id="39" name="Text Box 55"/>
              <p:cNvSpPr txBox="1">
                <a:spLocks noChangeArrowheads="1"/>
              </p:cNvSpPr>
              <p:nvPr/>
            </p:nvSpPr>
            <p:spPr bwMode="auto">
              <a:xfrm>
                <a:off x="3968430" y="3933056"/>
                <a:ext cx="17152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dirty="0">
                    <a:solidFill>
                      <a:srgbClr val="FFFF00"/>
                    </a:solidFill>
                  </a:rPr>
                  <a:t>Ε</a:t>
                </a:r>
              </a:p>
            </p:txBody>
          </p:sp>
          <p:sp>
            <p:nvSpPr>
              <p:cNvPr id="47" name="Text Box 55"/>
              <p:cNvSpPr txBox="1">
                <a:spLocks noChangeArrowheads="1"/>
              </p:cNvSpPr>
              <p:nvPr/>
            </p:nvSpPr>
            <p:spPr bwMode="auto">
              <a:xfrm>
                <a:off x="8388424" y="6402814"/>
                <a:ext cx="7854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200" dirty="0" smtClean="0">
                    <a:solidFill>
                      <a:srgbClr val="FFFF00"/>
                    </a:solidFill>
                  </a:rPr>
                  <a:t>t</a:t>
                </a:r>
                <a:endParaRPr lang="el-GR" altLang="el-GR" sz="2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0" name="Text Box 55"/>
            <p:cNvSpPr txBox="1">
              <a:spLocks noChangeArrowheads="1"/>
            </p:cNvSpPr>
            <p:nvPr/>
          </p:nvSpPr>
          <p:spPr bwMode="auto">
            <a:xfrm>
              <a:off x="4283968" y="4345359"/>
              <a:ext cx="31539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dirty="0" smtClean="0">
                  <a:solidFill>
                    <a:srgbClr val="FFFF00"/>
                  </a:solidFill>
                </a:rPr>
                <a:t>Ε</a:t>
              </a:r>
              <a:r>
                <a:rPr lang="en-US" altLang="el-GR" sz="2000" i="0" baseline="-25000" dirty="0" smtClean="0">
                  <a:solidFill>
                    <a:srgbClr val="FFFF00"/>
                  </a:solidFill>
                </a:rPr>
                <a:t>0</a:t>
              </a:r>
              <a:endParaRPr lang="el-GR" altLang="el-GR" sz="2000" i="0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5447727" y="3725809"/>
                <a:ext cx="1644553" cy="7261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altLang="el-GR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𝒌</m:t>
                      </m:r>
                      <m:sSubSup>
                        <m:sSubSup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𝑨</m:t>
                          </m:r>
                        </m:e>
                        <m:sub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  <m:sup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bSup>
                      <m:r>
                        <a:rPr lang="el-GR" altLang="el-GR" sz="22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altLang="el-GR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</m:oMath>
                  </m:oMathPara>
                </a14:m>
                <a:endParaRPr lang="el-GR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47727" y="3725809"/>
                <a:ext cx="1644553" cy="72616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AutoShape 24"/>
          <p:cNvSpPr>
            <a:spLocks/>
          </p:cNvSpPr>
          <p:nvPr/>
        </p:nvSpPr>
        <p:spPr bwMode="auto">
          <a:xfrm>
            <a:off x="7239319" y="3055049"/>
            <a:ext cx="324000" cy="1224000"/>
          </a:xfrm>
          <a:prstGeom prst="rightBrace">
            <a:avLst>
              <a:gd name="adj1" fmla="val 11052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 smtClean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2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mute="1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/>
      <p:bldP spid="11" grpId="0"/>
      <p:bldP spid="12" grpId="0"/>
      <p:bldP spid="13" grpId="0" animBg="1"/>
      <p:bldP spid="15" grpId="0"/>
      <p:bldP spid="28" grpId="0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Ομάδα 9"/>
          <p:cNvGrpSpPr/>
          <p:nvPr/>
        </p:nvGrpSpPr>
        <p:grpSpPr>
          <a:xfrm>
            <a:off x="35496" y="1974102"/>
            <a:ext cx="8712968" cy="722624"/>
            <a:chOff x="35496" y="1974102"/>
            <a:chExt cx="8712968" cy="722624"/>
          </a:xfrm>
        </p:grpSpPr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35496" y="1988840"/>
              <a:ext cx="626469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/>
              <a:r>
                <a:rPr lang="el-GR" altLang="el-GR" sz="2000" i="0" dirty="0" smtClean="0">
                  <a:solidFill>
                    <a:schemeClr val="bg1"/>
                  </a:solidFill>
                </a:rPr>
                <a:t>Μέγιστη </a:t>
              </a:r>
              <a:r>
                <a:rPr lang="el-GR" altLang="el-GR" sz="2000" i="0" dirty="0">
                  <a:solidFill>
                    <a:schemeClr val="bg1"/>
                  </a:solidFill>
                </a:rPr>
                <a:t>ενέργεια ταλαντωτή </a:t>
              </a:r>
              <a:r>
                <a:rPr lang="el-GR" altLang="el-GR" sz="2000" i="0" dirty="0" smtClean="0">
                  <a:solidFill>
                    <a:schemeClr val="bg1"/>
                  </a:solidFill>
                </a:rPr>
                <a:t>με </a:t>
              </a:r>
              <a:r>
                <a:rPr lang="el-GR" altLang="el-GR" sz="2000" i="0" dirty="0">
                  <a:solidFill>
                    <a:schemeClr val="bg1"/>
                  </a:solidFill>
                </a:rPr>
                <a:t>απόσβεση συναρτήσει του </a:t>
              </a:r>
              <a:r>
                <a:rPr lang="el-GR" altLang="el-GR" sz="2000" i="0" dirty="0" smtClean="0">
                  <a:solidFill>
                    <a:schemeClr val="bg1"/>
                  </a:solidFill>
                </a:rPr>
                <a:t>χρόνου</a:t>
              </a:r>
              <a:r>
                <a:rPr lang="en-US" altLang="el-GR" sz="2000" i="0" dirty="0" smtClean="0">
                  <a:solidFill>
                    <a:schemeClr val="bg1"/>
                  </a:solidFill>
                </a:rPr>
                <a:t>, </a:t>
              </a:r>
              <a:r>
                <a:rPr lang="el-GR" altLang="el-GR" sz="2000" i="0" dirty="0" smtClean="0">
                  <a:solidFill>
                    <a:schemeClr val="bg1"/>
                  </a:solidFill>
                </a:rPr>
                <a:t>σε μια τυχαία περίοδο </a:t>
              </a:r>
              <a:r>
                <a:rPr lang="el-GR" altLang="el-GR" sz="2000" i="0" dirty="0">
                  <a:solidFill>
                    <a:schemeClr val="bg1"/>
                  </a:solidFill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6363004" y="1974102"/>
                  <a:ext cx="2385460" cy="662810"/>
                </a:xfrm>
                <a:prstGeom prst="rect">
                  <a:avLst/>
                </a:prstGeom>
                <a:ln w="28575">
                  <a:solidFill>
                    <a:schemeClr val="bg1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el-GR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𝑬</m:t>
                        </m:r>
                        <m:d>
                          <m:dPr>
                            <m:ctrlPr>
                              <a:rPr lang="en-US" altLang="el-GR" sz="24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el-GR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altLang="el-GR" sz="2400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altLang="el-GR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en-US" alt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sSup>
                          <m:sSupPr>
                            <m:ctrlP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l-GR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l-GR" sz="24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num>
                              <m:den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4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</m:oMath>
                    </m:oMathPara>
                  </a14:m>
                  <a:endParaRPr lang="el-GR" sz="24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63004" y="1974102"/>
                  <a:ext cx="2385460" cy="66281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solidFill>
                    <a:schemeClr val="bg1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107504" y="2708920"/>
            <a:ext cx="23185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i="0" dirty="0" smtClean="0">
                <a:solidFill>
                  <a:schemeClr val="bg1"/>
                </a:solidFill>
              </a:rPr>
              <a:t> </a:t>
            </a:r>
            <a:r>
              <a:rPr lang="el-GR" altLang="el-GR" sz="2000" i="0" dirty="0" smtClean="0">
                <a:solidFill>
                  <a:schemeClr val="bg1"/>
                </a:solidFill>
              </a:rPr>
              <a:t>Σταθερά Χρόνου </a:t>
            </a:r>
            <a:r>
              <a:rPr lang="el-GR" altLang="el-GR" sz="2800" i="0" dirty="0" smtClean="0">
                <a:solidFill>
                  <a:srgbClr val="FFFF00"/>
                </a:solidFill>
              </a:rPr>
              <a:t>τ</a:t>
            </a:r>
            <a:r>
              <a:rPr lang="el-GR" altLang="el-GR" i="0" dirty="0" smtClean="0">
                <a:solidFill>
                  <a:schemeClr val="bg1"/>
                </a:solidFill>
              </a:rPr>
              <a:t> </a:t>
            </a:r>
            <a:r>
              <a:rPr lang="el-GR" altLang="el-GR" i="0" dirty="0">
                <a:solidFill>
                  <a:schemeClr val="bg1"/>
                </a:solidFill>
              </a:rPr>
              <a:t>:</a:t>
            </a:r>
          </a:p>
        </p:txBody>
      </p:sp>
      <p:grpSp>
        <p:nvGrpSpPr>
          <p:cNvPr id="16" name="Ομάδα 15"/>
          <p:cNvGrpSpPr/>
          <p:nvPr/>
        </p:nvGrpSpPr>
        <p:grpSpPr>
          <a:xfrm>
            <a:off x="5040561" y="2924944"/>
            <a:ext cx="4499991" cy="2808312"/>
            <a:chOff x="3923928" y="3933056"/>
            <a:chExt cx="5220071" cy="2808312"/>
          </a:xfrm>
        </p:grpSpPr>
        <p:grpSp>
          <p:nvGrpSpPr>
            <p:cNvPr id="17" name="Ομάδα 16"/>
            <p:cNvGrpSpPr/>
            <p:nvPr/>
          </p:nvGrpSpPr>
          <p:grpSpPr>
            <a:xfrm>
              <a:off x="3923928" y="3933056"/>
              <a:ext cx="5220071" cy="2808312"/>
              <a:chOff x="3923928" y="3933056"/>
              <a:chExt cx="5220071" cy="2808312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3923928" y="4005064"/>
                <a:ext cx="5220071" cy="2520008"/>
                <a:chOff x="3923928" y="4005064"/>
                <a:chExt cx="5220071" cy="2520008"/>
              </a:xfrm>
            </p:grpSpPr>
            <p:grpSp>
              <p:nvGrpSpPr>
                <p:cNvPr id="22" name="Ομάδα 21"/>
                <p:cNvGrpSpPr/>
                <p:nvPr/>
              </p:nvGrpSpPr>
              <p:grpSpPr>
                <a:xfrm>
                  <a:off x="3923928" y="4077072"/>
                  <a:ext cx="4716000" cy="2448000"/>
                  <a:chOff x="3923928" y="4149080"/>
                  <a:chExt cx="3652836" cy="2340000"/>
                </a:xfrm>
              </p:grpSpPr>
              <p:cxnSp>
                <p:nvCxnSpPr>
                  <p:cNvPr id="24" name="Ευθεία γραμμή σύνδεσης 23"/>
                  <p:cNvCxnSpPr/>
                  <p:nvPr/>
                </p:nvCxnSpPr>
                <p:spPr>
                  <a:xfrm>
                    <a:off x="4103948" y="4149080"/>
                    <a:ext cx="0" cy="234000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Ευθεία γραμμή σύνδεσης 24"/>
                  <p:cNvCxnSpPr/>
                  <p:nvPr/>
                </p:nvCxnSpPr>
                <p:spPr>
                  <a:xfrm rot="16200000">
                    <a:off x="5750346" y="4554910"/>
                    <a:ext cx="0" cy="3652836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Ευθεία γραμμή σύνδεσης 25"/>
                  <p:cNvCxnSpPr/>
                  <p:nvPr/>
                </p:nvCxnSpPr>
                <p:spPr>
                  <a:xfrm>
                    <a:off x="4103948" y="5783728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Ευθεία γραμμή σύνδεσης 26"/>
                  <p:cNvCxnSpPr/>
                  <p:nvPr/>
                </p:nvCxnSpPr>
                <p:spPr>
                  <a:xfrm>
                    <a:off x="4103948" y="5178708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Ευθεία γραμμή σύνδεσης 27"/>
                  <p:cNvCxnSpPr/>
                  <p:nvPr/>
                </p:nvCxnSpPr>
                <p:spPr>
                  <a:xfrm>
                    <a:off x="4103948" y="4591886"/>
                    <a:ext cx="67245" cy="0"/>
                  </a:xfrm>
                  <a:prstGeom prst="line">
                    <a:avLst/>
                  </a:prstGeom>
                  <a:ln w="28575">
                    <a:solidFill>
                      <a:srgbClr val="FFFF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aphicFrame>
              <p:nvGraphicFramePr>
                <p:cNvPr id="23" name="Γράφημα 22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2934276720"/>
                    </p:ext>
                  </p:extLst>
                </p:nvPr>
              </p:nvGraphicFramePr>
              <p:xfrm>
                <a:off x="4031552" y="4005064"/>
                <a:ext cx="5112447" cy="2520008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</p:grpSp>
          <p:sp>
            <p:nvSpPr>
              <p:cNvPr id="20" name="Text Box 55"/>
              <p:cNvSpPr txBox="1">
                <a:spLocks noChangeArrowheads="1"/>
              </p:cNvSpPr>
              <p:nvPr/>
            </p:nvSpPr>
            <p:spPr bwMode="auto">
              <a:xfrm>
                <a:off x="3968430" y="3933056"/>
                <a:ext cx="171522" cy="307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l-GR" altLang="el-GR" sz="2000" dirty="0">
                    <a:solidFill>
                      <a:srgbClr val="FFFF00"/>
                    </a:solidFill>
                  </a:rPr>
                  <a:t>Ε</a:t>
                </a:r>
              </a:p>
            </p:txBody>
          </p:sp>
          <p:sp>
            <p:nvSpPr>
              <p:cNvPr id="21" name="Text Box 55"/>
              <p:cNvSpPr txBox="1">
                <a:spLocks noChangeArrowheads="1"/>
              </p:cNvSpPr>
              <p:nvPr/>
            </p:nvSpPr>
            <p:spPr bwMode="auto">
              <a:xfrm>
                <a:off x="8388424" y="6402814"/>
                <a:ext cx="78548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200" dirty="0" smtClean="0">
                    <a:solidFill>
                      <a:srgbClr val="FFFF00"/>
                    </a:solidFill>
                  </a:rPr>
                  <a:t>t</a:t>
                </a:r>
                <a:endParaRPr lang="el-GR" altLang="el-GR" sz="2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18" name="Text Box 55"/>
            <p:cNvSpPr txBox="1">
              <a:spLocks noChangeArrowheads="1"/>
            </p:cNvSpPr>
            <p:nvPr/>
          </p:nvSpPr>
          <p:spPr bwMode="auto">
            <a:xfrm>
              <a:off x="4283968" y="4345359"/>
              <a:ext cx="315397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dirty="0" smtClean="0">
                  <a:solidFill>
                    <a:srgbClr val="FFFF00"/>
                  </a:solidFill>
                </a:rPr>
                <a:t>Ε</a:t>
              </a:r>
              <a:r>
                <a:rPr lang="en-US" altLang="el-GR" sz="2000" i="0" baseline="-25000" dirty="0" smtClean="0">
                  <a:solidFill>
                    <a:srgbClr val="FFFF00"/>
                  </a:solidFill>
                </a:rPr>
                <a:t>0</a:t>
              </a:r>
              <a:endParaRPr lang="el-GR" altLang="el-GR" sz="2000" i="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29" name="Ομάδα 28"/>
          <p:cNvGrpSpPr/>
          <p:nvPr/>
        </p:nvGrpSpPr>
        <p:grpSpPr>
          <a:xfrm>
            <a:off x="4716016" y="4365104"/>
            <a:ext cx="1368152" cy="1346666"/>
            <a:chOff x="3959423" y="5373216"/>
            <a:chExt cx="1368152" cy="1346666"/>
          </a:xfrm>
        </p:grpSpPr>
        <p:cxnSp>
          <p:nvCxnSpPr>
            <p:cNvPr id="30" name="Ευθεία γραμμή σύνδεσης 29"/>
            <p:cNvCxnSpPr/>
            <p:nvPr/>
          </p:nvCxnSpPr>
          <p:spPr>
            <a:xfrm>
              <a:off x="4408378" y="5744273"/>
              <a:ext cx="881075" cy="0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Ευθεία γραμμή σύνδεσης 30"/>
            <p:cNvCxnSpPr/>
            <p:nvPr/>
          </p:nvCxnSpPr>
          <p:spPr>
            <a:xfrm rot="16200000">
              <a:off x="4896082" y="6093336"/>
              <a:ext cx="720000" cy="0"/>
            </a:xfrm>
            <a:prstGeom prst="line">
              <a:avLst/>
            </a:prstGeom>
            <a:ln w="19050">
              <a:solidFill>
                <a:srgbClr val="FFFF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3959423" y="5373216"/>
                  <a:ext cx="498790" cy="6090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𝑬</m:t>
                                </m:r>
                              </m:e>
                              <m:sub>
                                <m:r>
                                  <a:rPr lang="en-US" altLang="el-GR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𝟎</m:t>
                                </m:r>
                              </m:sub>
                            </m:sSub>
                          </m:num>
                          <m:den>
                            <m:r>
                              <a:rPr lang="en-US" alt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9423" y="5373216"/>
                  <a:ext cx="498790" cy="609077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Text Box 55"/>
            <p:cNvSpPr txBox="1">
              <a:spLocks noChangeArrowheads="1"/>
            </p:cNvSpPr>
            <p:nvPr/>
          </p:nvSpPr>
          <p:spPr bwMode="auto">
            <a:xfrm>
              <a:off x="5202541" y="6381328"/>
              <a:ext cx="125034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200" dirty="0" smtClean="0">
                  <a:solidFill>
                    <a:srgbClr val="FFFF00"/>
                  </a:solidFill>
                </a:rPr>
                <a:t>τ</a:t>
              </a:r>
              <a:endParaRPr lang="el-GR" altLang="el-GR" sz="2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 Box 7"/>
          <p:cNvSpPr txBox="1">
            <a:spLocks noChangeArrowheads="1"/>
          </p:cNvSpPr>
          <p:nvPr/>
        </p:nvSpPr>
        <p:spPr bwMode="auto">
          <a:xfrm>
            <a:off x="95103" y="3167364"/>
            <a:ext cx="454607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/>
            <a:r>
              <a:rPr lang="el-GR" altLang="el-GR" sz="1800" i="0" dirty="0" smtClean="0">
                <a:solidFill>
                  <a:schemeClr val="bg1"/>
                </a:solidFill>
              </a:rPr>
              <a:t>Είναι το χρονικό διάστημα τ που απαιτείται για να μειωθεί η ενέργεια του ταλαντωτή, από την αρχική του τιμή </a:t>
            </a:r>
            <a:r>
              <a:rPr lang="en-US" altLang="el-GR" dirty="0" smtClean="0">
                <a:solidFill>
                  <a:srgbClr val="FFFF00"/>
                </a:solidFill>
              </a:rPr>
              <a:t>E</a:t>
            </a:r>
            <a:r>
              <a:rPr lang="en-US" altLang="el-GR" i="0" baseline="-25000" dirty="0" smtClean="0">
                <a:solidFill>
                  <a:srgbClr val="FFFF00"/>
                </a:solidFill>
              </a:rPr>
              <a:t>0</a:t>
            </a:r>
            <a:r>
              <a:rPr lang="el-GR" altLang="el-GR" sz="2000" i="0" dirty="0" smtClean="0">
                <a:solidFill>
                  <a:schemeClr val="bg1"/>
                </a:solidFill>
              </a:rPr>
              <a:t> </a:t>
            </a:r>
            <a:r>
              <a:rPr lang="el-GR" altLang="el-GR" sz="1800" i="0" dirty="0" smtClean="0">
                <a:solidFill>
                  <a:schemeClr val="bg1"/>
                </a:solidFill>
              </a:rPr>
              <a:t>στην τιμή  </a:t>
            </a:r>
            <a:r>
              <a:rPr lang="el-GR" altLang="el-GR" dirty="0" smtClean="0">
                <a:solidFill>
                  <a:srgbClr val="FFFF00"/>
                </a:solidFill>
              </a:rPr>
              <a:t>Ε</a:t>
            </a:r>
            <a:r>
              <a:rPr lang="el-GR" altLang="el-GR" i="0" baseline="-25000" dirty="0" smtClean="0">
                <a:solidFill>
                  <a:srgbClr val="FFFF00"/>
                </a:solidFill>
              </a:rPr>
              <a:t>0</a:t>
            </a:r>
            <a:r>
              <a:rPr lang="el-GR" altLang="el-GR" i="0" dirty="0" smtClean="0">
                <a:solidFill>
                  <a:srgbClr val="FFFF00"/>
                </a:solidFill>
              </a:rPr>
              <a:t>/</a:t>
            </a:r>
            <a:r>
              <a:rPr lang="en-US" altLang="el-GR" i="0" dirty="0" smtClean="0">
                <a:solidFill>
                  <a:srgbClr val="FFFF00"/>
                </a:solidFill>
              </a:rPr>
              <a:t>e</a:t>
            </a:r>
            <a:r>
              <a:rPr lang="el-GR" altLang="el-GR" sz="2000" i="0" dirty="0" smtClean="0">
                <a:solidFill>
                  <a:schemeClr val="bg1"/>
                </a:solidFill>
              </a:rPr>
              <a:t>:</a:t>
            </a:r>
            <a:endParaRPr lang="el-GR" altLang="el-GR" sz="2000" i="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Ορθογώνιο 34"/>
              <p:cNvSpPr/>
              <p:nvPr/>
            </p:nvSpPr>
            <p:spPr>
              <a:xfrm>
                <a:off x="35496" y="4535516"/>
                <a:ext cx="2429255" cy="684483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alt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num>
                        <m:den>
                          <m: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den>
                      </m:f>
                      <m:r>
                        <a:rPr lang="en-US" alt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e>
                        <m:sub>
                          <m: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5" name="Ορθογώνιο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4535516"/>
                <a:ext cx="2429255" cy="6844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Ομάδα 44"/>
          <p:cNvGrpSpPr/>
          <p:nvPr/>
        </p:nvGrpSpPr>
        <p:grpSpPr>
          <a:xfrm>
            <a:off x="107504" y="4509120"/>
            <a:ext cx="1080120" cy="556264"/>
            <a:chOff x="107504" y="4725144"/>
            <a:chExt cx="1080120" cy="556264"/>
          </a:xfrm>
        </p:grpSpPr>
        <p:cxnSp>
          <p:nvCxnSpPr>
            <p:cNvPr id="37" name="Ευθεία γραμμή σύνδεσης 36"/>
            <p:cNvCxnSpPr/>
            <p:nvPr/>
          </p:nvCxnSpPr>
          <p:spPr>
            <a:xfrm flipH="1">
              <a:off x="107504" y="4725144"/>
              <a:ext cx="504056" cy="37325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Ευθεία γραμμή σύνδεσης 37"/>
            <p:cNvCxnSpPr/>
            <p:nvPr/>
          </p:nvCxnSpPr>
          <p:spPr>
            <a:xfrm flipH="1">
              <a:off x="683568" y="4908155"/>
              <a:ext cx="504056" cy="373253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Ορθογώνιο 38"/>
              <p:cNvSpPr/>
              <p:nvPr/>
            </p:nvSpPr>
            <p:spPr>
              <a:xfrm>
                <a:off x="83240" y="5373216"/>
                <a:ext cx="2042482" cy="685957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alt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den>
                      </m:f>
                      <m:r>
                        <a:rPr lang="en-US" alt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9" name="Ορθογώνιο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40" y="5373216"/>
                <a:ext cx="2042482" cy="68595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17077" y="6165304"/>
                <a:ext cx="2339743" cy="5531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</m:fun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en-US" sz="2000" b="0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l-GR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𝒃</m:t>
                                      </m:r>
                                    </m:num>
                                    <m:den>
                                      <m: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𝒎</m:t>
                                      </m:r>
                                    </m:den>
                                  </m:f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 </m:t>
                                  </m:r>
                                  <m:r>
                                    <a:rPr lang="el-GR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sup>
                              </m:sSup>
                            </m:e>
                          </m:d>
                        </m:e>
                      </m:fun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77" y="6165304"/>
                <a:ext cx="2339743" cy="5531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Ορθογώνιο 40"/>
              <p:cNvSpPr/>
              <p:nvPr/>
            </p:nvSpPr>
            <p:spPr>
              <a:xfrm>
                <a:off x="2267744" y="5397749"/>
                <a:ext cx="1585626" cy="567912"/>
              </a:xfrm>
              <a:prstGeom prst="rect">
                <a:avLst/>
              </a:prstGeom>
              <a:ln w="28575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𝒆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f>
                            <m:f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1" name="Ορθογώνιο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5397749"/>
                <a:ext cx="1585626" cy="5679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239128" y="6136459"/>
                <a:ext cx="1771639" cy="6749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𝝉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9128" y="6136459"/>
                <a:ext cx="1771639" cy="67492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162918" y="6189551"/>
                <a:ext cx="945900" cy="623825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𝝉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𝒃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2918" y="6189551"/>
                <a:ext cx="945900" cy="62382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 Box 7"/>
          <p:cNvSpPr txBox="1">
            <a:spLocks noChangeArrowheads="1"/>
          </p:cNvSpPr>
          <p:nvPr/>
        </p:nvSpPr>
        <p:spPr bwMode="auto">
          <a:xfrm>
            <a:off x="5148064" y="6293716"/>
            <a:ext cx="2054024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	</a:t>
            </a:r>
            <a:r>
              <a:rPr lang="el-GR" altLang="el-GR" sz="2000" i="0" dirty="0" smtClean="0">
                <a:solidFill>
                  <a:schemeClr val="bg1"/>
                </a:solidFill>
              </a:rPr>
              <a:t>Σταθερά χρόνου</a:t>
            </a:r>
            <a:endParaRPr lang="el-GR" altLang="el-GR" sz="2000" i="0" dirty="0">
              <a:solidFill>
                <a:schemeClr val="bg1"/>
              </a:solidFill>
            </a:endParaRP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ΕΝΕΡΓΕΙΑ  ΤΑΛΑΝΤΩΤΗ ΜΕ  ΑΠΟΣΒΕΣΗ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7" name="Text Box 4"/>
          <p:cNvSpPr txBox="1">
            <a:spLocks noChangeArrowheads="1"/>
          </p:cNvSpPr>
          <p:nvPr/>
        </p:nvSpPr>
        <p:spPr bwMode="auto">
          <a:xfrm>
            <a:off x="521245" y="724634"/>
            <a:ext cx="210653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>
                <a:solidFill>
                  <a:schemeClr val="bg1"/>
                </a:solidFill>
              </a:rPr>
              <a:t>	Αποδείξαμε ότι :</a:t>
            </a:r>
          </a:p>
        </p:txBody>
      </p:sp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2038052" y="1315616"/>
            <a:ext cx="9986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i="0" dirty="0">
                <a:solidFill>
                  <a:schemeClr val="bg1"/>
                </a:solidFill>
              </a:rPr>
              <a:t>	</a:t>
            </a:r>
            <a:r>
              <a:rPr lang="el-GR" altLang="el-GR" sz="2000" i="0" dirty="0">
                <a:solidFill>
                  <a:schemeClr val="bg1"/>
                </a:solidFill>
              </a:rPr>
              <a:t>όπου</a:t>
            </a:r>
            <a:r>
              <a:rPr lang="el-GR" altLang="el-GR" i="0" dirty="0">
                <a:solidFill>
                  <a:schemeClr val="bg1"/>
                </a:solidFill>
              </a:rPr>
              <a:t>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2635156" y="719009"/>
                <a:ext cx="2924968" cy="43088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func>
                        <m:func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200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𝐜𝐨𝐬</m:t>
                          </m:r>
                        </m:fName>
                        <m:e>
                          <m:d>
                            <m:d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𝝋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el-GR" sz="2200" b="1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5156" y="719009"/>
                <a:ext cx="2924968" cy="430887"/>
              </a:xfrm>
              <a:prstGeom prst="rect">
                <a:avLst/>
              </a:prstGeom>
              <a:blipFill rotWithShape="1">
                <a:blip r:embed="rId11"/>
                <a:stretch>
                  <a:fillRect b="-845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3153933" y="1182920"/>
                <a:ext cx="2282163" cy="5990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d>
                        <m:d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𝜜</m:t>
                          </m:r>
                        </m:e>
                        <m:sub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sSup>
                        <m:sSup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200" b="1" i="1" dirty="0"/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3933" y="1182920"/>
                <a:ext cx="2282163" cy="5990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7505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4" grpId="0"/>
      <p:bldP spid="35" grpId="0"/>
      <p:bldP spid="39" grpId="0"/>
      <p:bldP spid="40" grpId="0"/>
      <p:bldP spid="41" grpId="0"/>
      <p:bldP spid="42" grpId="0"/>
      <p:bldP spid="43" grpId="0" animBg="1"/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ΣΥΝΤΕΛΕΣΤΗΣ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ΠΟ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ΟΤΗΤΑΣ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Q  </a:t>
            </a: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ΤΑΛΑΝΤΩΤΗ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5" name="Γράφημα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9231981"/>
              </p:ext>
            </p:extLst>
          </p:nvPr>
        </p:nvGraphicFramePr>
        <p:xfrm>
          <a:off x="3635896" y="755666"/>
          <a:ext cx="5382344" cy="3321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8" name="Ομάδα 27"/>
          <p:cNvGrpSpPr/>
          <p:nvPr/>
        </p:nvGrpSpPr>
        <p:grpSpPr>
          <a:xfrm>
            <a:off x="107504" y="932219"/>
            <a:ext cx="5688632" cy="2784813"/>
            <a:chOff x="107504" y="932219"/>
            <a:chExt cx="5688632" cy="2784813"/>
          </a:xfrm>
        </p:grpSpPr>
        <p:cxnSp>
          <p:nvCxnSpPr>
            <p:cNvPr id="7" name="Ευθύγραμμο βέλος σύνδεσης 6"/>
            <p:cNvCxnSpPr/>
            <p:nvPr/>
          </p:nvCxnSpPr>
          <p:spPr>
            <a:xfrm flipV="1">
              <a:off x="5652120" y="2694478"/>
              <a:ext cx="0" cy="684000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 Box 55"/>
            <p:cNvSpPr txBox="1">
              <a:spLocks noChangeArrowheads="1"/>
            </p:cNvSpPr>
            <p:nvPr/>
          </p:nvSpPr>
          <p:spPr bwMode="auto">
            <a:xfrm>
              <a:off x="5569586" y="3378478"/>
              <a:ext cx="2265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200" dirty="0" smtClean="0">
                  <a:solidFill>
                    <a:schemeClr val="bg1"/>
                  </a:solidFill>
                </a:rPr>
                <a:t>t</a:t>
              </a:r>
              <a:r>
                <a:rPr lang="en-US" altLang="el-GR" sz="2200" i="0" baseline="-25000" dirty="0" smtClean="0">
                  <a:solidFill>
                    <a:schemeClr val="bg1"/>
                  </a:solidFill>
                </a:rPr>
                <a:t>1</a:t>
              </a:r>
              <a:endParaRPr lang="el-GR" altLang="el-GR" sz="2200" dirty="0">
                <a:solidFill>
                  <a:schemeClr val="bg1"/>
                </a:solidFill>
              </a:endParaRPr>
            </a:p>
          </p:txBody>
        </p:sp>
        <p:grpSp>
          <p:nvGrpSpPr>
            <p:cNvPr id="27" name="Ομάδα 26"/>
            <p:cNvGrpSpPr/>
            <p:nvPr/>
          </p:nvGrpSpPr>
          <p:grpSpPr>
            <a:xfrm>
              <a:off x="107504" y="932219"/>
              <a:ext cx="2227028" cy="536044"/>
              <a:chOff x="107504" y="932219"/>
              <a:chExt cx="2227028" cy="536044"/>
            </a:xfrm>
          </p:grpSpPr>
          <p:sp>
            <p:nvSpPr>
              <p:cNvPr id="9" name="Text Box 55"/>
              <p:cNvSpPr txBox="1">
                <a:spLocks noChangeArrowheads="1"/>
              </p:cNvSpPr>
              <p:nvPr/>
            </p:nvSpPr>
            <p:spPr bwMode="auto">
              <a:xfrm>
                <a:off x="107504" y="1052736"/>
                <a:ext cx="368746" cy="3385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2200" dirty="0" smtClean="0">
                    <a:solidFill>
                      <a:srgbClr val="FFFF00"/>
                    </a:solidFill>
                  </a:rPr>
                  <a:t>t</a:t>
                </a:r>
                <a:r>
                  <a:rPr lang="en-US" altLang="el-GR" sz="2200" i="0" baseline="-25000" dirty="0" smtClean="0">
                    <a:solidFill>
                      <a:srgbClr val="FFFF00"/>
                    </a:solidFill>
                  </a:rPr>
                  <a:t>1</a:t>
                </a:r>
                <a:r>
                  <a:rPr lang="en-US" altLang="el-GR" sz="2200" i="0" dirty="0">
                    <a:solidFill>
                      <a:srgbClr val="FFFF00"/>
                    </a:solidFill>
                  </a:rPr>
                  <a:t>:</a:t>
                </a:r>
                <a:endParaRPr lang="el-GR" altLang="el-GR" sz="2200" dirty="0">
                  <a:solidFill>
                    <a:srgbClr val="FFFF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611560" y="932219"/>
                    <a:ext cx="1722972" cy="5360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0" name="TextBox 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1560" y="932219"/>
                    <a:ext cx="1722972" cy="536044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9" name="Ομάδα 28"/>
          <p:cNvGrpSpPr/>
          <p:nvPr/>
        </p:nvGrpSpPr>
        <p:grpSpPr>
          <a:xfrm>
            <a:off x="107504" y="1524804"/>
            <a:ext cx="6214100" cy="2192228"/>
            <a:chOff x="107504" y="1524804"/>
            <a:chExt cx="6214100" cy="2192228"/>
          </a:xfrm>
        </p:grpSpPr>
        <p:cxnSp>
          <p:nvCxnSpPr>
            <p:cNvPr id="11" name="Ευθύγραμμο βέλος σύνδεσης 10"/>
            <p:cNvCxnSpPr/>
            <p:nvPr/>
          </p:nvCxnSpPr>
          <p:spPr>
            <a:xfrm flipV="1">
              <a:off x="6177588" y="2694478"/>
              <a:ext cx="0" cy="684000"/>
            </a:xfrm>
            <a:prstGeom prst="straightConnector1">
              <a:avLst/>
            </a:prstGeom>
            <a:ln w="25400">
              <a:solidFill>
                <a:schemeClr val="bg1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55"/>
            <p:cNvSpPr txBox="1">
              <a:spLocks noChangeArrowheads="1"/>
            </p:cNvSpPr>
            <p:nvPr/>
          </p:nvSpPr>
          <p:spPr bwMode="auto">
            <a:xfrm>
              <a:off x="6095054" y="3378478"/>
              <a:ext cx="226550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200" dirty="0" smtClean="0">
                  <a:solidFill>
                    <a:schemeClr val="bg1"/>
                  </a:solidFill>
                </a:rPr>
                <a:t>t</a:t>
              </a:r>
              <a:r>
                <a:rPr lang="el-GR" altLang="el-GR" sz="2200" i="0" baseline="-25000" dirty="0" smtClean="0">
                  <a:solidFill>
                    <a:schemeClr val="bg1"/>
                  </a:solidFill>
                </a:rPr>
                <a:t>2</a:t>
              </a:r>
              <a:endParaRPr lang="el-GR" altLang="el-GR" sz="2200" dirty="0">
                <a:solidFill>
                  <a:schemeClr val="bg1"/>
                </a:solidFill>
              </a:endParaRPr>
            </a:p>
          </p:txBody>
        </p:sp>
        <p:sp>
          <p:nvSpPr>
            <p:cNvPr id="13" name="Text Box 55"/>
            <p:cNvSpPr txBox="1">
              <a:spLocks noChangeArrowheads="1"/>
            </p:cNvSpPr>
            <p:nvPr/>
          </p:nvSpPr>
          <p:spPr bwMode="auto">
            <a:xfrm>
              <a:off x="107504" y="1645321"/>
              <a:ext cx="368746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l-GR" sz="2200" dirty="0" smtClean="0">
                  <a:solidFill>
                    <a:srgbClr val="FFFF00"/>
                  </a:solidFill>
                </a:rPr>
                <a:t>t</a:t>
              </a:r>
              <a:r>
                <a:rPr lang="el-GR" altLang="el-GR" sz="2200" i="0" baseline="-25000" dirty="0" smtClean="0">
                  <a:solidFill>
                    <a:srgbClr val="FFFF00"/>
                  </a:solidFill>
                </a:rPr>
                <a:t>2</a:t>
              </a:r>
              <a:r>
                <a:rPr lang="en-US" altLang="el-GR" sz="2200" i="0" dirty="0" smtClean="0">
                  <a:solidFill>
                    <a:srgbClr val="FFFF00"/>
                  </a:solidFill>
                </a:rPr>
                <a:t>:</a:t>
              </a:r>
              <a:endParaRPr lang="el-GR" altLang="el-GR" sz="2200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611560" y="1524804"/>
                  <a:ext cx="1772665" cy="5480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 </m:t>
                            </m:r>
                            <m:f>
                              <m:f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  <m:sub>
                                    <m:r>
                                      <a:rPr lang="el-GR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𝟐</m:t>
                                    </m:r>
                                  </m:sub>
                                </m:sSub>
                              </m:num>
                              <m:den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𝝉</m:t>
                                </m:r>
                              </m:den>
                            </m:f>
                          </m:sup>
                        </m:sSup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560" y="1524804"/>
                  <a:ext cx="1772665" cy="54803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5" name="Text Box 55"/>
          <p:cNvSpPr txBox="1">
            <a:spLocks noChangeArrowheads="1"/>
          </p:cNvSpPr>
          <p:nvPr/>
        </p:nvSpPr>
        <p:spPr bwMode="auto">
          <a:xfrm>
            <a:off x="5580112" y="1268760"/>
            <a:ext cx="11407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800" dirty="0" smtClean="0">
                <a:solidFill>
                  <a:schemeClr val="bg1"/>
                </a:solidFill>
              </a:rPr>
              <a:t>T </a:t>
            </a:r>
            <a:r>
              <a:rPr lang="el-GR" altLang="el-GR" sz="1800" dirty="0" smtClean="0">
                <a:solidFill>
                  <a:schemeClr val="bg1"/>
                </a:solidFill>
              </a:rPr>
              <a:t>=</a:t>
            </a:r>
            <a:r>
              <a:rPr lang="en-US" altLang="el-GR" sz="1800" dirty="0" smtClean="0">
                <a:solidFill>
                  <a:schemeClr val="bg1"/>
                </a:solidFill>
              </a:rPr>
              <a:t> t</a:t>
            </a:r>
            <a:r>
              <a:rPr lang="en-US" altLang="el-GR" sz="1800" baseline="-25000" dirty="0" smtClean="0">
                <a:solidFill>
                  <a:schemeClr val="bg1"/>
                </a:solidFill>
              </a:rPr>
              <a:t>2</a:t>
            </a:r>
            <a:r>
              <a:rPr lang="en-US" altLang="el-GR" sz="1800" dirty="0" smtClean="0">
                <a:solidFill>
                  <a:schemeClr val="bg1"/>
                </a:solidFill>
              </a:rPr>
              <a:t> – t</a:t>
            </a:r>
            <a:r>
              <a:rPr lang="en-US" altLang="el-GR" sz="1800" i="0" baseline="-25000" dirty="0" smtClean="0">
                <a:solidFill>
                  <a:schemeClr val="bg1"/>
                </a:solidFill>
              </a:rPr>
              <a:t>1</a:t>
            </a:r>
            <a:endParaRPr lang="el-GR" altLang="el-GR" sz="1800" dirty="0">
              <a:solidFill>
                <a:schemeClr val="bg1"/>
              </a:solidFill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107504" y="2477640"/>
            <a:ext cx="273630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 smtClean="0">
                <a:solidFill>
                  <a:schemeClr val="bg1"/>
                </a:solidFill>
              </a:rPr>
              <a:t>Ποσοστό ενέργειας που</a:t>
            </a:r>
            <a:r>
              <a:rPr lang="en-US" altLang="el-GR" sz="2000" i="0" dirty="0" smtClean="0">
                <a:solidFill>
                  <a:schemeClr val="bg1"/>
                </a:solidFill>
              </a:rPr>
              <a:t> </a:t>
            </a:r>
          </a:p>
          <a:p>
            <a:r>
              <a:rPr lang="el-GR" altLang="el-GR" sz="2000" i="0" dirty="0" smtClean="0">
                <a:solidFill>
                  <a:schemeClr val="bg1"/>
                </a:solidFill>
              </a:rPr>
              <a:t>χάνεται ανά περίοδο </a:t>
            </a:r>
            <a:r>
              <a:rPr lang="en-US" altLang="el-GR" sz="2000" i="0" dirty="0" smtClean="0">
                <a:solidFill>
                  <a:schemeClr val="bg1"/>
                </a:solidFill>
              </a:rPr>
              <a:t>T</a:t>
            </a:r>
            <a:r>
              <a:rPr lang="el-GR" altLang="el-GR" sz="2000" i="0" dirty="0" smtClean="0">
                <a:solidFill>
                  <a:schemeClr val="bg1"/>
                </a:solidFill>
              </a:rPr>
              <a:t> </a:t>
            </a:r>
            <a:r>
              <a:rPr lang="el-GR" altLang="el-GR" sz="2000" i="0" dirty="0">
                <a:solidFill>
                  <a:schemeClr val="bg1"/>
                </a:solidFill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42663" y="3491849"/>
                <a:ext cx="2157835" cy="6572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63" y="3491849"/>
                <a:ext cx="2157835" cy="6572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Ορθογώνιο 17"/>
              <p:cNvSpPr/>
              <p:nvPr/>
            </p:nvSpPr>
            <p:spPr>
              <a:xfrm>
                <a:off x="27589" y="4197935"/>
                <a:ext cx="2888227" cy="9473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8" name="Ορθογώνιο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89" y="4197935"/>
                <a:ext cx="2888227" cy="94731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Ορθογώνιο 18"/>
              <p:cNvSpPr/>
              <p:nvPr/>
            </p:nvSpPr>
            <p:spPr>
              <a:xfrm>
                <a:off x="-2360" y="5373216"/>
                <a:ext cx="2619050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d>
                            <m:d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sSup>
                                <m:sSup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𝒆</m:t>
                                  </m:r>
                                </m:e>
                                <m:sup>
                                  <m:f>
                                    <m:f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𝑻</m:t>
                                      </m:r>
                                    </m:num>
                                    <m:den>
                                      <m: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𝝉</m:t>
                                      </m:r>
                                    </m:den>
                                  </m:f>
                                </m:sup>
                              </m:sSup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9" name="Ορθογώνιο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60" y="5373216"/>
                <a:ext cx="2619050" cy="91057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Ορθογώνιο 19"/>
              <p:cNvSpPr/>
              <p:nvPr/>
            </p:nvSpPr>
            <p:spPr>
              <a:xfrm>
                <a:off x="2765926" y="4185308"/>
                <a:ext cx="1662058" cy="900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𝟐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0" name="Ορθογώνιο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926" y="4185308"/>
                <a:ext cx="1662058" cy="9006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4283968" y="4174687"/>
                <a:ext cx="1889684" cy="9107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4174687"/>
                <a:ext cx="1889684" cy="91076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Ορθογώνιο 21"/>
              <p:cNvSpPr/>
              <p:nvPr/>
            </p:nvSpPr>
            <p:spPr>
              <a:xfrm>
                <a:off x="6012160" y="4174614"/>
                <a:ext cx="1876796" cy="9105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𝑻</m:t>
                                  </m:r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𝒕</m:t>
                                      </m:r>
                                    </m:e>
                                    <m:sub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𝟏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𝝉</m:t>
                                  </m:r>
                                </m:den>
                              </m:f>
                            </m:sup>
                          </m:sSup>
                        </m:den>
                      </m:f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2" name="Ορθογώνιο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160" y="4174614"/>
                <a:ext cx="1876796" cy="91057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2528779" y="5563706"/>
                <a:ext cx="1103122" cy="5009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 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 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8779" y="5563706"/>
                <a:ext cx="1103122" cy="50090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4528753" y="5877272"/>
                <a:ext cx="2275495" cy="6177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𝑻</m:t>
                              </m:r>
                            </m:num>
                            <m:den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𝝉</m:t>
                              </m:r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8753" y="5877272"/>
                <a:ext cx="2275495" cy="6177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6590933" y="5863541"/>
                <a:ext cx="1005403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𝝉</m:t>
                          </m:r>
                        </m:den>
                      </m:f>
                      <m:r>
                        <a:rPr lang="el-GR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 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0933" y="5863541"/>
                <a:ext cx="1005403" cy="61087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7621487" y="5852588"/>
                <a:ext cx="982961" cy="611899"/>
              </a:xfrm>
              <a:prstGeom prst="rect">
                <a:avLst/>
              </a:prstGeom>
              <a:ln w="28575">
                <a:solidFill>
                  <a:srgbClr val="FFFF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𝑻</m:t>
                          </m:r>
                        </m:num>
                        <m:den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1487" y="5852588"/>
                <a:ext cx="982961" cy="61189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  <a:ln w="28575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4" name="Ομάδα 43"/>
          <p:cNvGrpSpPr/>
          <p:nvPr/>
        </p:nvGrpSpPr>
        <p:grpSpPr>
          <a:xfrm>
            <a:off x="647564" y="4353158"/>
            <a:ext cx="1368152" cy="759075"/>
            <a:chOff x="647564" y="4353158"/>
            <a:chExt cx="1368152" cy="759075"/>
          </a:xfrm>
        </p:grpSpPr>
        <p:cxnSp>
          <p:nvCxnSpPr>
            <p:cNvPr id="30" name="Ευθεία γραμμή σύνδεσης 29"/>
            <p:cNvCxnSpPr/>
            <p:nvPr/>
          </p:nvCxnSpPr>
          <p:spPr>
            <a:xfrm flipH="1">
              <a:off x="647564" y="4353158"/>
              <a:ext cx="324036" cy="25501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εία γραμμή σύνδεσης 32"/>
            <p:cNvCxnSpPr/>
            <p:nvPr/>
          </p:nvCxnSpPr>
          <p:spPr>
            <a:xfrm flipH="1">
              <a:off x="1187624" y="4857214"/>
              <a:ext cx="324036" cy="25501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Ευθεία γραμμή σύνδεσης 33"/>
            <p:cNvCxnSpPr/>
            <p:nvPr/>
          </p:nvCxnSpPr>
          <p:spPr>
            <a:xfrm flipH="1">
              <a:off x="1691680" y="4353158"/>
              <a:ext cx="324036" cy="255019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Ομάδα 44"/>
          <p:cNvGrpSpPr/>
          <p:nvPr/>
        </p:nvGrpSpPr>
        <p:grpSpPr>
          <a:xfrm>
            <a:off x="706297" y="5445224"/>
            <a:ext cx="962654" cy="792088"/>
            <a:chOff x="706297" y="5445224"/>
            <a:chExt cx="962654" cy="792088"/>
          </a:xfrm>
        </p:grpSpPr>
        <p:cxnSp>
          <p:nvCxnSpPr>
            <p:cNvPr id="35" name="Ευθεία γραμμή σύνδεσης 34"/>
            <p:cNvCxnSpPr/>
            <p:nvPr/>
          </p:nvCxnSpPr>
          <p:spPr>
            <a:xfrm flipH="1">
              <a:off x="706297" y="5445224"/>
              <a:ext cx="481327" cy="31157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Ευθεία γραμμή σύνδεσης 38"/>
            <p:cNvCxnSpPr/>
            <p:nvPr/>
          </p:nvCxnSpPr>
          <p:spPr>
            <a:xfrm flipH="1">
              <a:off x="1187624" y="5925737"/>
              <a:ext cx="481327" cy="31157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2619526" y="6145788"/>
                <a:ext cx="872354" cy="61087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𝑻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𝝉</m:t>
                          </m:r>
                        </m:den>
                      </m:f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l-GR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9526" y="6145788"/>
                <a:ext cx="872354" cy="61087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1" name="Ομάδα 40"/>
          <p:cNvGrpSpPr/>
          <p:nvPr/>
        </p:nvGrpSpPr>
        <p:grpSpPr>
          <a:xfrm>
            <a:off x="3596955" y="5604661"/>
            <a:ext cx="775965" cy="1152000"/>
            <a:chOff x="6028283" y="3861176"/>
            <a:chExt cx="775965" cy="1152000"/>
          </a:xfrm>
        </p:grpSpPr>
        <p:sp>
          <p:nvSpPr>
            <p:cNvPr id="42" name="AutoShape 26"/>
            <p:cNvSpPr>
              <a:spLocks/>
            </p:cNvSpPr>
            <p:nvPr/>
          </p:nvSpPr>
          <p:spPr bwMode="auto">
            <a:xfrm flipH="1">
              <a:off x="6028283" y="3861176"/>
              <a:ext cx="415925" cy="1152000"/>
            </a:xfrm>
            <a:prstGeom prst="leftBrace">
              <a:avLst>
                <a:gd name="adj1" fmla="val 20444"/>
                <a:gd name="adj2" fmla="val 50000"/>
              </a:avLst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43" name="AutoShape 16"/>
            <p:cNvSpPr>
              <a:spLocks noChangeArrowheads="1"/>
            </p:cNvSpPr>
            <p:nvPr/>
          </p:nvSpPr>
          <p:spPr bwMode="auto">
            <a:xfrm>
              <a:off x="6385148" y="4316016"/>
              <a:ext cx="419100" cy="265112"/>
            </a:xfrm>
            <a:prstGeom prst="rightArrow">
              <a:avLst>
                <a:gd name="adj1" fmla="val 50000"/>
                <a:gd name="adj2" fmla="val 79049"/>
              </a:avLst>
            </a:prstGeom>
            <a:solidFill>
              <a:srgbClr val="FC0000"/>
            </a:solidFill>
            <a:ln w="12700">
              <a:solidFill>
                <a:srgbClr val="F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26458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 animBg="1"/>
      <p:bldP spid="4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ΣΥΝΤΕΛΕΣΤΗΣ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ΠΟ</a:t>
            </a:r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I</a:t>
            </a: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ΟΤΗΤΑΣ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Q  </a:t>
            </a: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ΤΑΛΑΝΤΩΤΗ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3" name="Γράφημα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8630404"/>
              </p:ext>
            </p:extLst>
          </p:nvPr>
        </p:nvGraphicFramePr>
        <p:xfrm>
          <a:off x="3635896" y="755666"/>
          <a:ext cx="5382344" cy="33214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Ευθύγραμμο βέλος σύνδεσης 3"/>
          <p:cNvCxnSpPr/>
          <p:nvPr/>
        </p:nvCxnSpPr>
        <p:spPr>
          <a:xfrm flipV="1">
            <a:off x="5652120" y="2694478"/>
            <a:ext cx="0" cy="684000"/>
          </a:xfrm>
          <a:prstGeom prst="straightConnector1">
            <a:avLst/>
          </a:prstGeom>
          <a:ln w="25400">
            <a:solidFill>
              <a:schemeClr val="bg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55"/>
          <p:cNvSpPr txBox="1">
            <a:spLocks noChangeArrowheads="1"/>
          </p:cNvSpPr>
          <p:nvPr/>
        </p:nvSpPr>
        <p:spPr bwMode="auto">
          <a:xfrm>
            <a:off x="5569586" y="3378478"/>
            <a:ext cx="2265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200" dirty="0" smtClean="0">
                <a:solidFill>
                  <a:schemeClr val="bg1"/>
                </a:solidFill>
              </a:rPr>
              <a:t>t</a:t>
            </a:r>
            <a:r>
              <a:rPr lang="en-US" altLang="el-GR" sz="2200" i="0" baseline="-25000" dirty="0" smtClean="0">
                <a:solidFill>
                  <a:schemeClr val="bg1"/>
                </a:solidFill>
              </a:rPr>
              <a:t>1</a:t>
            </a:r>
            <a:endParaRPr lang="el-GR" altLang="el-GR" sz="2200" dirty="0">
              <a:solidFill>
                <a:schemeClr val="bg1"/>
              </a:solidFill>
            </a:endParaRPr>
          </a:p>
        </p:txBody>
      </p:sp>
      <p:cxnSp>
        <p:nvCxnSpPr>
          <p:cNvPr id="8" name="Ευθύγραμμο βέλος σύνδεσης 7"/>
          <p:cNvCxnSpPr/>
          <p:nvPr/>
        </p:nvCxnSpPr>
        <p:spPr>
          <a:xfrm flipV="1">
            <a:off x="6177588" y="2694478"/>
            <a:ext cx="0" cy="684000"/>
          </a:xfrm>
          <a:prstGeom prst="straightConnector1">
            <a:avLst/>
          </a:prstGeom>
          <a:ln w="25400">
            <a:solidFill>
              <a:schemeClr val="bg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55"/>
          <p:cNvSpPr txBox="1">
            <a:spLocks noChangeArrowheads="1"/>
          </p:cNvSpPr>
          <p:nvPr/>
        </p:nvSpPr>
        <p:spPr bwMode="auto">
          <a:xfrm>
            <a:off x="6095054" y="3378478"/>
            <a:ext cx="2265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2200" dirty="0" smtClean="0">
                <a:solidFill>
                  <a:schemeClr val="bg1"/>
                </a:solidFill>
              </a:rPr>
              <a:t>t</a:t>
            </a:r>
            <a:r>
              <a:rPr lang="el-GR" altLang="el-GR" sz="2200" i="0" baseline="-25000" dirty="0" smtClean="0">
                <a:solidFill>
                  <a:schemeClr val="bg1"/>
                </a:solidFill>
              </a:rPr>
              <a:t>2</a:t>
            </a:r>
            <a:endParaRPr lang="el-GR" altLang="el-GR" sz="2200" dirty="0">
              <a:solidFill>
                <a:schemeClr val="bg1"/>
              </a:solidFill>
            </a:endParaRPr>
          </a:p>
        </p:txBody>
      </p:sp>
      <p:sp>
        <p:nvSpPr>
          <p:cNvPr id="12" name="Text Box 55"/>
          <p:cNvSpPr txBox="1">
            <a:spLocks noChangeArrowheads="1"/>
          </p:cNvSpPr>
          <p:nvPr/>
        </p:nvSpPr>
        <p:spPr bwMode="auto">
          <a:xfrm>
            <a:off x="5580112" y="1268760"/>
            <a:ext cx="114072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altLang="el-GR" sz="1800" dirty="0" smtClean="0">
                <a:solidFill>
                  <a:schemeClr val="bg1"/>
                </a:solidFill>
              </a:rPr>
              <a:t>T </a:t>
            </a:r>
            <a:r>
              <a:rPr lang="el-GR" altLang="el-GR" sz="1800" dirty="0" smtClean="0">
                <a:solidFill>
                  <a:schemeClr val="bg1"/>
                </a:solidFill>
              </a:rPr>
              <a:t>=</a:t>
            </a:r>
            <a:r>
              <a:rPr lang="en-US" altLang="el-GR" sz="1800" dirty="0" smtClean="0">
                <a:solidFill>
                  <a:schemeClr val="bg1"/>
                </a:solidFill>
              </a:rPr>
              <a:t> t</a:t>
            </a:r>
            <a:r>
              <a:rPr lang="en-US" altLang="el-GR" sz="1800" baseline="-25000" dirty="0" smtClean="0">
                <a:solidFill>
                  <a:schemeClr val="bg1"/>
                </a:solidFill>
              </a:rPr>
              <a:t>2</a:t>
            </a:r>
            <a:r>
              <a:rPr lang="en-US" altLang="el-GR" sz="1800" dirty="0" smtClean="0">
                <a:solidFill>
                  <a:schemeClr val="bg1"/>
                </a:solidFill>
              </a:rPr>
              <a:t> – t</a:t>
            </a:r>
            <a:r>
              <a:rPr lang="en-US" altLang="el-GR" sz="1800" i="0" baseline="-25000" dirty="0" smtClean="0">
                <a:solidFill>
                  <a:schemeClr val="bg1"/>
                </a:solidFill>
              </a:rPr>
              <a:t>1</a:t>
            </a:r>
            <a:endParaRPr lang="el-GR" altLang="el-GR" sz="1800" dirty="0">
              <a:solidFill>
                <a:schemeClr val="bg1"/>
              </a:solidFill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07504" y="1988840"/>
            <a:ext cx="352839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1800" i="0" dirty="0" smtClean="0">
                <a:solidFill>
                  <a:schemeClr val="bg1"/>
                </a:solidFill>
              </a:rPr>
              <a:t>Το ποσοστό ενέργειας  που</a:t>
            </a:r>
            <a:r>
              <a:rPr lang="en-US" altLang="el-GR" sz="1800" i="0" dirty="0" smtClean="0">
                <a:solidFill>
                  <a:schemeClr val="bg1"/>
                </a:solidFill>
              </a:rPr>
              <a:t> </a:t>
            </a:r>
            <a:r>
              <a:rPr lang="el-GR" altLang="el-GR" sz="1800" i="0" dirty="0" smtClean="0">
                <a:solidFill>
                  <a:schemeClr val="bg1"/>
                </a:solidFill>
              </a:rPr>
              <a:t>χάνεται</a:t>
            </a:r>
            <a:endParaRPr lang="en-US" altLang="el-GR" sz="1800" i="0" dirty="0" smtClean="0">
              <a:solidFill>
                <a:schemeClr val="bg1"/>
              </a:solidFill>
            </a:endParaRPr>
          </a:p>
          <a:p>
            <a:r>
              <a:rPr lang="el-GR" altLang="el-GR" sz="1800" i="0" dirty="0" smtClean="0">
                <a:solidFill>
                  <a:schemeClr val="bg1"/>
                </a:solidFill>
              </a:rPr>
              <a:t> ανά περίοδο </a:t>
            </a:r>
            <a:r>
              <a:rPr lang="en-US" altLang="el-GR" sz="1800" dirty="0" smtClean="0">
                <a:solidFill>
                  <a:schemeClr val="bg1"/>
                </a:solidFill>
              </a:rPr>
              <a:t>T </a:t>
            </a:r>
            <a:r>
              <a:rPr lang="el-GR" altLang="el-GR" sz="1800" i="0" dirty="0" smtClean="0">
                <a:solidFill>
                  <a:schemeClr val="bg1"/>
                </a:solidFill>
              </a:rPr>
              <a:t>είναι σταθερό!!!</a:t>
            </a:r>
            <a:endParaRPr lang="el-GR" altLang="el-GR" sz="1800" i="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345841" y="933860"/>
                <a:ext cx="982961" cy="611899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num>
                        <m:den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𝑬</m:t>
                          </m:r>
                        </m:den>
                      </m:f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𝑻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den>
                      </m:f>
                    </m:oMath>
                  </m:oMathPara>
                </a14:m>
                <a:endParaRPr lang="el-GR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841" y="933860"/>
                <a:ext cx="982961" cy="61189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107504" y="4038163"/>
            <a:ext cx="38164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l-GR" altLang="el-GR" sz="2000" i="0" dirty="0" smtClean="0">
                <a:solidFill>
                  <a:schemeClr val="bg1"/>
                </a:solidFill>
              </a:rPr>
              <a:t>Συντελεστής Ποιότητας  </a:t>
            </a:r>
            <a:r>
              <a:rPr lang="en-US" altLang="el-GR" sz="2000" i="0" dirty="0" smtClean="0">
                <a:solidFill>
                  <a:srgbClr val="FFFF00"/>
                </a:solidFill>
              </a:rPr>
              <a:t>Q</a:t>
            </a:r>
            <a:r>
              <a:rPr lang="el-GR" altLang="el-GR" sz="2000" i="0" dirty="0">
                <a:solidFill>
                  <a:schemeClr val="bg1"/>
                </a:solidFill>
              </a:rPr>
              <a:t>:</a:t>
            </a:r>
          </a:p>
        </p:txBody>
      </p:sp>
      <p:grpSp>
        <p:nvGrpSpPr>
          <p:cNvPr id="30" name="Ομάδα 29"/>
          <p:cNvGrpSpPr/>
          <p:nvPr/>
        </p:nvGrpSpPr>
        <p:grpSpPr>
          <a:xfrm>
            <a:off x="107504" y="4577227"/>
            <a:ext cx="2847196" cy="723981"/>
            <a:chOff x="107504" y="4577227"/>
            <a:chExt cx="2847196" cy="723981"/>
          </a:xfrm>
        </p:grpSpPr>
        <p:sp>
          <p:nvSpPr>
            <p:cNvPr id="25" name="Text Box 7"/>
            <p:cNvSpPr txBox="1">
              <a:spLocks noChangeArrowheads="1"/>
            </p:cNvSpPr>
            <p:nvPr/>
          </p:nvSpPr>
          <p:spPr bwMode="auto">
            <a:xfrm>
              <a:off x="107504" y="4725144"/>
              <a:ext cx="12961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r>
                <a:rPr lang="el-GR" altLang="el-GR" sz="2000" i="0" dirty="0" smtClean="0">
                  <a:solidFill>
                    <a:schemeClr val="bg1"/>
                  </a:solidFill>
                </a:rPr>
                <a:t>Ορισμός:</a:t>
              </a:r>
              <a:endParaRPr lang="el-GR" altLang="el-GR" sz="2000" i="0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1356057" y="4577227"/>
                  <a:ext cx="1598643" cy="72398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𝑸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l-GR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𝝅</m:t>
                        </m:r>
                        <m:f>
                          <m:fPr>
                            <m:ctrlPr>
                              <a:rPr lang="el-GR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num>
                          <m:den>
                            <m:r>
                              <a:rPr lang="el-GR" sz="2200" b="1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𝚫</m:t>
                            </m:r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𝑬</m:t>
                            </m:r>
                          </m:den>
                        </m:f>
                      </m:oMath>
                    </m:oMathPara>
                  </a14:m>
                  <a:endParaRPr lang="el-GR" sz="22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26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56057" y="4577227"/>
                  <a:ext cx="1598643" cy="72398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07504" y="5369315"/>
                <a:ext cx="2144883" cy="672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𝑸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𝝅</m:t>
                      </m:r>
                      <m:f>
                        <m:fPr>
                          <m:ctrlP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𝝉</m:t>
                          </m:r>
                        </m:num>
                        <m:den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𝑻</m:t>
                          </m:r>
                        </m:den>
                      </m:f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𝝎𝝉</m:t>
                      </m:r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369315"/>
                <a:ext cx="2144883" cy="6725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107504" y="6166465"/>
                <a:ext cx="1192571" cy="430887"/>
              </a:xfrm>
              <a:prstGeom prst="rect">
                <a:avLst/>
              </a:prstGeom>
              <a:noFill/>
              <a:ln w="28575">
                <a:solidFill>
                  <a:schemeClr val="bg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𝑸</m:t>
                      </m:r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𝝎𝝉</m:t>
                      </m:r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6166465"/>
                <a:ext cx="1192571" cy="430887"/>
              </a:xfrm>
              <a:prstGeom prst="rect">
                <a:avLst/>
              </a:prstGeom>
              <a:blipFill>
                <a:blip r:embed="rId6"/>
                <a:stretch>
                  <a:fillRect b="-9333"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TextBox 28"/>
          <p:cNvSpPr txBox="1"/>
          <p:nvPr/>
        </p:nvSpPr>
        <p:spPr>
          <a:xfrm>
            <a:off x="3995936" y="4527197"/>
            <a:ext cx="5076056" cy="2277547"/>
          </a:xfrm>
          <a:prstGeom prst="rect">
            <a:avLst/>
          </a:prstGeom>
          <a:noFill/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∞ </a:t>
            </a:r>
            <a:r>
              <a:rPr lang="el-GR" sz="2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Ταλαντωτής χωρίς απόσβεση</a:t>
            </a:r>
            <a:endParaRPr lang="el-GR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Μεγάλο: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Ταλαντωτής με μικρή απόσβεση</a:t>
            </a:r>
            <a:endParaRPr lang="el-GR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Μικρό  :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Ταλαντωτής με μεγάλη απόσβεση</a:t>
            </a:r>
            <a:endParaRPr lang="el-GR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</a:t>
            </a:r>
            <a:r>
              <a:rPr lang="en-US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πολύ μικρό ή πάρα πολύ μικρό</a:t>
            </a:r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l-GR" sz="20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Ταλαντωτής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l-GR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υπεραπόσβεση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ή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κρίσιμη</a:t>
            </a:r>
            <a:endParaRPr lang="en-US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απόσβεση.</a:t>
            </a:r>
          </a:p>
          <a:p>
            <a:r>
              <a:rPr lang="en-US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 = 0</a:t>
            </a:r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υπάρχει ταλάντωση</a:t>
            </a:r>
            <a:endParaRPr lang="el-GR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46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4" grpId="0"/>
      <p:bldP spid="27" grpId="0"/>
      <p:bldP spid="28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1143000" y="44624"/>
            <a:ext cx="6923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"/>
              </a:spcBef>
            </a:pPr>
            <a:r>
              <a:rPr lang="el-GR" altLang="el-GR" i="0" dirty="0">
                <a:solidFill>
                  <a:schemeClr val="bg1"/>
                </a:solidFill>
              </a:rPr>
              <a:t>ΑΝΑΚΕΦΑΛΑΙΩΣΗ</a:t>
            </a:r>
          </a:p>
        </p:txBody>
      </p:sp>
      <p:graphicFrame>
        <p:nvGraphicFramePr>
          <p:cNvPr id="3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6127016"/>
              </p:ext>
            </p:extLst>
          </p:nvPr>
        </p:nvGraphicFramePr>
        <p:xfrm>
          <a:off x="35496" y="501826"/>
          <a:ext cx="9036496" cy="6356174"/>
        </p:xfrm>
        <a:graphic>
          <a:graphicData uri="http://schemas.openxmlformats.org/drawingml/2006/table">
            <a:tbl>
              <a:tblPr/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89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70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11991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ΔΥΝΑΜΗ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ΔΙΑΦΟΡΙΚΗ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ΕΞΙΣΩΣΗ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ΛΥΣΗ Δ.Ε.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r>
                        <a:rPr kumimoji="0" lang="el-G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</a:rPr>
                        <a:t>ΓΡΑΦΙΚΗ ΠΑΡΑΣΤΑΣΗ</a:t>
                      </a: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6439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186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  <a:defRPr/>
                      </a:pPr>
                      <a:endParaRPr kumimoji="0" lang="el-G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766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76934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Monotype Sorts" charset="2"/>
                        <a:buNone/>
                        <a:tabLst/>
                      </a:pPr>
                      <a:endParaRPr kumimoji="0" lang="el-G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anchor="ctr" horzOverflow="overflow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119" name="Ομάδα 118"/>
          <p:cNvGrpSpPr/>
          <p:nvPr/>
        </p:nvGrpSpPr>
        <p:grpSpPr>
          <a:xfrm>
            <a:off x="3971523" y="2845829"/>
            <a:ext cx="2904733" cy="1159235"/>
            <a:chOff x="3971523" y="2845829"/>
            <a:chExt cx="2904733" cy="11592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Ορθογώνιο 94"/>
                <p:cNvSpPr/>
                <p:nvPr/>
              </p:nvSpPr>
              <p:spPr>
                <a:xfrm>
                  <a:off x="3971523" y="2845829"/>
                  <a:ext cx="2904733" cy="351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𝜸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𝜶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𝝀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𝜷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𝝀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95" name="Ορθογώνιο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71523" y="2845829"/>
                  <a:ext cx="2904733" cy="351443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b="-1754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TextBox 95"/>
                <p:cNvSpPr txBox="1"/>
                <p:nvPr/>
              </p:nvSpPr>
              <p:spPr>
                <a:xfrm>
                  <a:off x="4525665" y="3349885"/>
                  <a:ext cx="1630511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&gt;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6" name="TextBox 9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25665" y="3349885"/>
                  <a:ext cx="1630511" cy="655179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1" name="Ομάδα 120"/>
          <p:cNvGrpSpPr/>
          <p:nvPr/>
        </p:nvGrpSpPr>
        <p:grpSpPr>
          <a:xfrm>
            <a:off x="4166592" y="4229685"/>
            <a:ext cx="2349624" cy="1071523"/>
            <a:chOff x="4166592" y="4229685"/>
            <a:chExt cx="2349624" cy="10715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7" name="Ορθογώνιο 96"/>
                <p:cNvSpPr/>
                <p:nvPr/>
              </p:nvSpPr>
              <p:spPr>
                <a:xfrm>
                  <a:off x="4166592" y="4229685"/>
                  <a:ext cx="2349624" cy="351443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𝜸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𝑩𝒕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oMath>
                    </m:oMathPara>
                  </a14:m>
                  <a:endParaRPr lang="el-GR" b="1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97" name="Ορθογώνιο 9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66592" y="4229685"/>
                  <a:ext cx="2349624" cy="351443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 b="-1403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/>
                <p:cNvSpPr txBox="1"/>
                <p:nvPr/>
              </p:nvSpPr>
              <p:spPr>
                <a:xfrm>
                  <a:off x="4453657" y="4646029"/>
                  <a:ext cx="1630511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8" name="TextBox 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53657" y="4646029"/>
                  <a:ext cx="1630511" cy="65517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3" name="Ομάδα 122"/>
          <p:cNvGrpSpPr/>
          <p:nvPr/>
        </p:nvGrpSpPr>
        <p:grpSpPr>
          <a:xfrm>
            <a:off x="4211960" y="5517232"/>
            <a:ext cx="2349624" cy="1242260"/>
            <a:chOff x="4211960" y="5517232"/>
            <a:chExt cx="2349624" cy="12422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Ορθογώνιο 99"/>
                <p:cNvSpPr/>
                <p:nvPr/>
              </p:nvSpPr>
              <p:spPr>
                <a:xfrm>
                  <a:off x="4211960" y="5517232"/>
                  <a:ext cx="2349624" cy="58522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𝑨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𝜸</m:t>
                            </m:r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𝝋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</m:func>
                      </m:oMath>
                    </m:oMathPara>
                  </a14:m>
                  <a:endParaRPr lang="el-GR" b="1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00" name="Ορθογώνιο 9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1960" y="5517232"/>
                  <a:ext cx="2349624" cy="585225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 l="-1558" r="-1558" b="-93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4434473" y="6104313"/>
                  <a:ext cx="1630511" cy="65517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&lt;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34473" y="6104313"/>
                  <a:ext cx="1630511" cy="655179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aphicFrame>
        <p:nvGraphicFramePr>
          <p:cNvPr id="104" name="Γράφημα 10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6328441"/>
              </p:ext>
            </p:extLst>
          </p:nvPr>
        </p:nvGraphicFramePr>
        <p:xfrm>
          <a:off x="6732241" y="5335227"/>
          <a:ext cx="2232248" cy="1522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pSp>
        <p:nvGrpSpPr>
          <p:cNvPr id="120" name="Ομάδα 119"/>
          <p:cNvGrpSpPr/>
          <p:nvPr/>
        </p:nvGrpSpPr>
        <p:grpSpPr>
          <a:xfrm>
            <a:off x="7008688" y="2936106"/>
            <a:ext cx="2096394" cy="996950"/>
            <a:chOff x="7008688" y="2936106"/>
            <a:chExt cx="2096394" cy="996950"/>
          </a:xfrm>
        </p:grpSpPr>
        <p:grpSp>
          <p:nvGrpSpPr>
            <p:cNvPr id="25" name="Group 83"/>
            <p:cNvGrpSpPr>
              <a:grpSpLocks/>
            </p:cNvGrpSpPr>
            <p:nvPr/>
          </p:nvGrpSpPr>
          <p:grpSpPr bwMode="auto">
            <a:xfrm>
              <a:off x="7008688" y="2936106"/>
              <a:ext cx="1955800" cy="996950"/>
              <a:chOff x="4207" y="2083"/>
              <a:chExt cx="1232" cy="628"/>
            </a:xfrm>
          </p:grpSpPr>
          <p:sp>
            <p:nvSpPr>
              <p:cNvPr id="26" name="Text Box 57"/>
              <p:cNvSpPr txBox="1">
                <a:spLocks noChangeArrowheads="1"/>
              </p:cNvSpPr>
              <p:nvPr/>
            </p:nvSpPr>
            <p:spPr bwMode="auto">
              <a:xfrm>
                <a:off x="4228" y="2083"/>
                <a:ext cx="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el-GR" sz="1600">
                    <a:solidFill>
                      <a:srgbClr val="FFFF00"/>
                    </a:solidFill>
                  </a:rPr>
                  <a:t>x</a:t>
                </a:r>
                <a:endParaRPr lang="el-GR" altLang="el-GR" sz="160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27" name="Group 82"/>
              <p:cNvGrpSpPr>
                <a:grpSpLocks/>
              </p:cNvGrpSpPr>
              <p:nvPr/>
            </p:nvGrpSpPr>
            <p:grpSpPr bwMode="auto">
              <a:xfrm>
                <a:off x="4207" y="2153"/>
                <a:ext cx="1232" cy="558"/>
                <a:chOff x="4207" y="2153"/>
                <a:chExt cx="1232" cy="558"/>
              </a:xfrm>
            </p:grpSpPr>
            <p:sp>
              <p:nvSpPr>
                <p:cNvPr id="2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338" y="2493"/>
                  <a:ext cx="62" cy="15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marL="2857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 sz="2400" b="1" i="1">
                      <a:solidFill>
                        <a:schemeClr val="tx2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l-GR" sz="1600" dirty="0">
                      <a:solidFill>
                        <a:srgbClr val="FFFF00"/>
                      </a:solidFill>
                    </a:rPr>
                    <a:t>t</a:t>
                  </a:r>
                  <a:endParaRPr lang="el-GR" altLang="el-GR" sz="1600" dirty="0">
                    <a:solidFill>
                      <a:srgbClr val="FFFF00"/>
                    </a:solidFill>
                  </a:endParaRPr>
                </a:p>
              </p:txBody>
            </p:sp>
            <p:grpSp>
              <p:nvGrpSpPr>
                <p:cNvPr id="29" name="Group 79"/>
                <p:cNvGrpSpPr>
                  <a:grpSpLocks/>
                </p:cNvGrpSpPr>
                <p:nvPr/>
              </p:nvGrpSpPr>
              <p:grpSpPr bwMode="auto">
                <a:xfrm>
                  <a:off x="4207" y="2153"/>
                  <a:ext cx="1232" cy="558"/>
                  <a:chOff x="4132" y="2064"/>
                  <a:chExt cx="1232" cy="558"/>
                </a:xfrm>
              </p:grpSpPr>
              <p:sp>
                <p:nvSpPr>
                  <p:cNvPr id="30" name="Freeform 61"/>
                  <p:cNvSpPr>
                    <a:spLocks/>
                  </p:cNvSpPr>
                  <p:nvPr/>
                </p:nvSpPr>
                <p:spPr bwMode="auto">
                  <a:xfrm>
                    <a:off x="4132" y="2064"/>
                    <a:ext cx="1232" cy="558"/>
                  </a:xfrm>
                  <a:custGeom>
                    <a:avLst/>
                    <a:gdLst>
                      <a:gd name="T0" fmla="*/ 0 w 2550"/>
                      <a:gd name="T1" fmla="*/ 0 h 1224"/>
                      <a:gd name="T2" fmla="*/ 0 w 2550"/>
                      <a:gd name="T3" fmla="*/ 1 h 1224"/>
                      <a:gd name="T4" fmla="*/ 3 w 2550"/>
                      <a:gd name="T5" fmla="*/ 1 h 1224"/>
                      <a:gd name="T6" fmla="*/ 0 60000 65536"/>
                      <a:gd name="T7" fmla="*/ 0 60000 65536"/>
                      <a:gd name="T8" fmla="*/ 0 60000 65536"/>
                      <a:gd name="T9" fmla="*/ 0 w 2550"/>
                      <a:gd name="T10" fmla="*/ 0 h 1224"/>
                      <a:gd name="T11" fmla="*/ 2550 w 2550"/>
                      <a:gd name="T12" fmla="*/ 1224 h 1224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550" h="1224">
                        <a:moveTo>
                          <a:pt x="0" y="0"/>
                        </a:moveTo>
                        <a:lnTo>
                          <a:pt x="0" y="1224"/>
                        </a:lnTo>
                        <a:lnTo>
                          <a:pt x="2550" y="1224"/>
                        </a:lnTo>
                      </a:path>
                    </a:pathLst>
                  </a:custGeom>
                  <a:noFill/>
                  <a:ln w="19050" cap="flat" cmpd="sng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  <p:sp>
                <p:nvSpPr>
                  <p:cNvPr id="31" name="Freeform 63"/>
                  <p:cNvSpPr>
                    <a:spLocks/>
                  </p:cNvSpPr>
                  <p:nvPr/>
                </p:nvSpPr>
                <p:spPr bwMode="auto">
                  <a:xfrm>
                    <a:off x="4140" y="2130"/>
                    <a:ext cx="1206" cy="480"/>
                  </a:xfrm>
                  <a:custGeom>
                    <a:avLst/>
                    <a:gdLst>
                      <a:gd name="T0" fmla="*/ 0 w 2514"/>
                      <a:gd name="T1" fmla="*/ 0 h 1026"/>
                      <a:gd name="T2" fmla="*/ 1 w 2514"/>
                      <a:gd name="T3" fmla="*/ 0 h 1026"/>
                      <a:gd name="T4" fmla="*/ 1 w 2514"/>
                      <a:gd name="T5" fmla="*/ 1 h 1026"/>
                      <a:gd name="T6" fmla="*/ 3 w 2514"/>
                      <a:gd name="T7" fmla="*/ 1 h 1026"/>
                      <a:gd name="T8" fmla="*/ 3 w 2514"/>
                      <a:gd name="T9" fmla="*/ 1 h 1026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2514"/>
                      <a:gd name="T16" fmla="*/ 0 h 1026"/>
                      <a:gd name="T17" fmla="*/ 2514 w 2514"/>
                      <a:gd name="T18" fmla="*/ 1026 h 102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2514" h="1026">
                        <a:moveTo>
                          <a:pt x="0" y="0"/>
                        </a:moveTo>
                        <a:cubicBezTo>
                          <a:pt x="200" y="182"/>
                          <a:pt x="401" y="365"/>
                          <a:pt x="612" y="504"/>
                        </a:cubicBezTo>
                        <a:cubicBezTo>
                          <a:pt x="823" y="643"/>
                          <a:pt x="1039" y="753"/>
                          <a:pt x="1266" y="834"/>
                        </a:cubicBezTo>
                        <a:cubicBezTo>
                          <a:pt x="1493" y="915"/>
                          <a:pt x="1766" y="958"/>
                          <a:pt x="1974" y="990"/>
                        </a:cubicBezTo>
                        <a:cubicBezTo>
                          <a:pt x="2182" y="1022"/>
                          <a:pt x="2348" y="1024"/>
                          <a:pt x="2514" y="1026"/>
                        </a:cubicBezTo>
                      </a:path>
                    </a:pathLst>
                  </a:custGeom>
                  <a:noFill/>
                  <a:ln w="19050" cap="flat" cmpd="sng">
                    <a:solidFill>
                      <a:srgbClr val="FFFF00"/>
                    </a:solidFill>
                    <a:prstDash val="solid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lIns="0" rIns="0"/>
                  <a:lstStyle/>
                  <a:p>
                    <a:endParaRPr lang="el-GR"/>
                  </a:p>
                </p:txBody>
              </p:sp>
            </p:grpSp>
          </p:grpSp>
        </p:grpSp>
        <p:sp>
          <p:nvSpPr>
            <p:cNvPr id="105" name="TextBox 104"/>
            <p:cNvSpPr txBox="1"/>
            <p:nvPr/>
          </p:nvSpPr>
          <p:spPr>
            <a:xfrm>
              <a:off x="7596336" y="3125264"/>
              <a:ext cx="150874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1600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Υπεραπόσβεση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22" name="Ομάδα 121"/>
          <p:cNvGrpSpPr/>
          <p:nvPr/>
        </p:nvGrpSpPr>
        <p:grpSpPr>
          <a:xfrm>
            <a:off x="6989638" y="4149080"/>
            <a:ext cx="2068974" cy="990600"/>
            <a:chOff x="6989638" y="4149080"/>
            <a:chExt cx="2068974" cy="990600"/>
          </a:xfrm>
        </p:grpSpPr>
        <p:grpSp>
          <p:nvGrpSpPr>
            <p:cNvPr id="32" name="Group 81"/>
            <p:cNvGrpSpPr>
              <a:grpSpLocks/>
            </p:cNvGrpSpPr>
            <p:nvPr/>
          </p:nvGrpSpPr>
          <p:grpSpPr bwMode="auto">
            <a:xfrm>
              <a:off x="6989638" y="4149080"/>
              <a:ext cx="1974850" cy="990600"/>
              <a:chOff x="4108" y="2640"/>
              <a:chExt cx="1244" cy="624"/>
            </a:xfrm>
          </p:grpSpPr>
          <p:sp>
            <p:nvSpPr>
              <p:cNvPr id="33" name="Freeform 66"/>
              <p:cNvSpPr>
                <a:spLocks/>
              </p:cNvSpPr>
              <p:nvPr/>
            </p:nvSpPr>
            <p:spPr bwMode="auto">
              <a:xfrm>
                <a:off x="4120" y="2688"/>
                <a:ext cx="1232" cy="576"/>
              </a:xfrm>
              <a:custGeom>
                <a:avLst/>
                <a:gdLst>
                  <a:gd name="T0" fmla="*/ 0 w 2550"/>
                  <a:gd name="T1" fmla="*/ 0 h 1224"/>
                  <a:gd name="T2" fmla="*/ 0 w 2550"/>
                  <a:gd name="T3" fmla="*/ 1 h 1224"/>
                  <a:gd name="T4" fmla="*/ 3 w 2550"/>
                  <a:gd name="T5" fmla="*/ 1 h 1224"/>
                  <a:gd name="T6" fmla="*/ 0 60000 65536"/>
                  <a:gd name="T7" fmla="*/ 0 60000 65536"/>
                  <a:gd name="T8" fmla="*/ 0 60000 65536"/>
                  <a:gd name="T9" fmla="*/ 0 w 2550"/>
                  <a:gd name="T10" fmla="*/ 0 h 1224"/>
                  <a:gd name="T11" fmla="*/ 2550 w 2550"/>
                  <a:gd name="T12" fmla="*/ 1224 h 122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550" h="1224">
                    <a:moveTo>
                      <a:pt x="0" y="0"/>
                    </a:moveTo>
                    <a:lnTo>
                      <a:pt x="0" y="1224"/>
                    </a:lnTo>
                    <a:lnTo>
                      <a:pt x="2550" y="1224"/>
                    </a:lnTo>
                  </a:path>
                </a:pathLst>
              </a:custGeom>
              <a:noFill/>
              <a:ln w="19050" cap="flat" cmpd="sng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34" name="Text Box 67"/>
              <p:cNvSpPr txBox="1">
                <a:spLocks noChangeArrowheads="1"/>
              </p:cNvSpPr>
              <p:nvPr/>
            </p:nvSpPr>
            <p:spPr bwMode="auto">
              <a:xfrm>
                <a:off x="4108" y="2640"/>
                <a:ext cx="9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algn="r"/>
                <a:r>
                  <a:rPr lang="en-US" altLang="el-GR" sz="1600" dirty="0">
                    <a:solidFill>
                      <a:srgbClr val="FFFF00"/>
                    </a:solidFill>
                  </a:rPr>
                  <a:t>x</a:t>
                </a:r>
                <a:endParaRPr lang="el-GR" altLang="el-GR" sz="1600" dirty="0">
                  <a:solidFill>
                    <a:srgbClr val="FFFF00"/>
                  </a:solidFill>
                </a:endParaRPr>
              </a:p>
            </p:txBody>
          </p:sp>
          <p:sp>
            <p:nvSpPr>
              <p:cNvPr id="35" name="Text Box 68"/>
              <p:cNvSpPr txBox="1">
                <a:spLocks noChangeArrowheads="1"/>
              </p:cNvSpPr>
              <p:nvPr/>
            </p:nvSpPr>
            <p:spPr bwMode="auto">
              <a:xfrm>
                <a:off x="5218" y="3102"/>
                <a:ext cx="62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2857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l-GR" sz="1600">
                    <a:solidFill>
                      <a:srgbClr val="FFFF00"/>
                    </a:solidFill>
                  </a:rPr>
                  <a:t>t</a:t>
                </a:r>
                <a:endParaRPr lang="el-GR" altLang="el-GR" sz="1600">
                  <a:solidFill>
                    <a:srgbClr val="FFFF00"/>
                  </a:solidFill>
                </a:endParaRPr>
              </a:p>
            </p:txBody>
          </p:sp>
          <p:sp>
            <p:nvSpPr>
              <p:cNvPr id="36" name="Freeform 70"/>
              <p:cNvSpPr>
                <a:spLocks/>
              </p:cNvSpPr>
              <p:nvPr/>
            </p:nvSpPr>
            <p:spPr bwMode="auto">
              <a:xfrm>
                <a:off x="4134" y="2766"/>
                <a:ext cx="416" cy="480"/>
              </a:xfrm>
              <a:custGeom>
                <a:avLst/>
                <a:gdLst>
                  <a:gd name="T0" fmla="*/ 0 w 2514"/>
                  <a:gd name="T1" fmla="*/ 0 h 1026"/>
                  <a:gd name="T2" fmla="*/ 0 w 2514"/>
                  <a:gd name="T3" fmla="*/ 0 h 1026"/>
                  <a:gd name="T4" fmla="*/ 0 w 2514"/>
                  <a:gd name="T5" fmla="*/ 1 h 1026"/>
                  <a:gd name="T6" fmla="*/ 0 w 2514"/>
                  <a:gd name="T7" fmla="*/ 1 h 1026"/>
                  <a:gd name="T8" fmla="*/ 0 w 2514"/>
                  <a:gd name="T9" fmla="*/ 1 h 10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14"/>
                  <a:gd name="T16" fmla="*/ 0 h 1026"/>
                  <a:gd name="T17" fmla="*/ 2514 w 2514"/>
                  <a:gd name="T18" fmla="*/ 1026 h 102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14" h="1026">
                    <a:moveTo>
                      <a:pt x="0" y="0"/>
                    </a:moveTo>
                    <a:cubicBezTo>
                      <a:pt x="200" y="182"/>
                      <a:pt x="401" y="365"/>
                      <a:pt x="612" y="504"/>
                    </a:cubicBezTo>
                    <a:cubicBezTo>
                      <a:pt x="823" y="643"/>
                      <a:pt x="1039" y="753"/>
                      <a:pt x="1266" y="834"/>
                    </a:cubicBezTo>
                    <a:cubicBezTo>
                      <a:pt x="1493" y="915"/>
                      <a:pt x="1766" y="958"/>
                      <a:pt x="1974" y="990"/>
                    </a:cubicBezTo>
                    <a:cubicBezTo>
                      <a:pt x="2182" y="1022"/>
                      <a:pt x="2348" y="1024"/>
                      <a:pt x="2514" y="1026"/>
                    </a:cubicBezTo>
                  </a:path>
                </a:pathLst>
              </a:custGeom>
              <a:noFill/>
              <a:ln w="19050" cap="flat" cmpd="sng">
                <a:solidFill>
                  <a:srgbClr val="FFFF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</p:grpSp>
        <p:sp>
          <p:nvSpPr>
            <p:cNvPr id="106" name="TextBox 105"/>
            <p:cNvSpPr txBox="1"/>
            <p:nvPr/>
          </p:nvSpPr>
          <p:spPr>
            <a:xfrm>
              <a:off x="7884368" y="4251969"/>
              <a:ext cx="117424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16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Κρίσιμη  Απόσβεση</a:t>
              </a:r>
              <a:endParaRPr lang="el-GR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10" name="Ομάδα 109"/>
          <p:cNvGrpSpPr/>
          <p:nvPr/>
        </p:nvGrpSpPr>
        <p:grpSpPr>
          <a:xfrm>
            <a:off x="107504" y="1674887"/>
            <a:ext cx="8784976" cy="962025"/>
            <a:chOff x="107504" y="1674887"/>
            <a:chExt cx="8784976" cy="962025"/>
          </a:xfrm>
        </p:grpSpPr>
        <p:grpSp>
          <p:nvGrpSpPr>
            <p:cNvPr id="15" name="Group 78"/>
            <p:cNvGrpSpPr>
              <a:grpSpLocks/>
            </p:cNvGrpSpPr>
            <p:nvPr/>
          </p:nvGrpSpPr>
          <p:grpSpPr bwMode="auto">
            <a:xfrm>
              <a:off x="6968430" y="1674887"/>
              <a:ext cx="1924050" cy="962025"/>
              <a:chOff x="4122" y="1410"/>
              <a:chExt cx="1212" cy="606"/>
            </a:xfrm>
          </p:grpSpPr>
          <p:grpSp>
            <p:nvGrpSpPr>
              <p:cNvPr id="16" name="Group 43"/>
              <p:cNvGrpSpPr>
                <a:grpSpLocks/>
              </p:cNvGrpSpPr>
              <p:nvPr/>
            </p:nvGrpSpPr>
            <p:grpSpPr bwMode="auto">
              <a:xfrm>
                <a:off x="4134" y="1428"/>
                <a:ext cx="589" cy="529"/>
                <a:chOff x="618" y="2442"/>
                <a:chExt cx="4087" cy="997"/>
              </a:xfrm>
            </p:grpSpPr>
            <p:sp>
              <p:nvSpPr>
                <p:cNvPr id="22" name="Freeform 44"/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3" name="Freeform 45"/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17" name="Line 46"/>
              <p:cNvSpPr>
                <a:spLocks noChangeShapeType="1"/>
              </p:cNvSpPr>
              <p:nvPr/>
            </p:nvSpPr>
            <p:spPr bwMode="auto">
              <a:xfrm>
                <a:off x="4128" y="1410"/>
                <a:ext cx="0" cy="606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sp>
            <p:nvSpPr>
              <p:cNvPr id="18" name="Line 47"/>
              <p:cNvSpPr>
                <a:spLocks noChangeShapeType="1"/>
              </p:cNvSpPr>
              <p:nvPr/>
            </p:nvSpPr>
            <p:spPr bwMode="auto">
              <a:xfrm>
                <a:off x="4122" y="1716"/>
                <a:ext cx="1212" cy="0"/>
              </a:xfrm>
              <a:prstGeom prst="line">
                <a:avLst/>
              </a:prstGeom>
              <a:noFill/>
              <a:ln w="19050">
                <a:solidFill>
                  <a:srgbClr val="FFFF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0" rIns="0"/>
              <a:lstStyle/>
              <a:p>
                <a:endParaRPr lang="el-GR"/>
              </a:p>
            </p:txBody>
          </p:sp>
          <p:grpSp>
            <p:nvGrpSpPr>
              <p:cNvPr id="19" name="Group 48"/>
              <p:cNvGrpSpPr>
                <a:grpSpLocks/>
              </p:cNvGrpSpPr>
              <p:nvPr/>
            </p:nvGrpSpPr>
            <p:grpSpPr bwMode="auto">
              <a:xfrm>
                <a:off x="4722" y="1428"/>
                <a:ext cx="589" cy="529"/>
                <a:chOff x="618" y="2442"/>
                <a:chExt cx="4087" cy="997"/>
              </a:xfrm>
            </p:grpSpPr>
            <p:sp>
              <p:nvSpPr>
                <p:cNvPr id="20" name="Freeform 49"/>
                <p:cNvSpPr>
                  <a:spLocks/>
                </p:cNvSpPr>
                <p:nvPr/>
              </p:nvSpPr>
              <p:spPr bwMode="auto">
                <a:xfrm>
                  <a:off x="618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21" name="Freeform 50"/>
                <p:cNvSpPr>
                  <a:spLocks/>
                </p:cNvSpPr>
                <p:nvPr/>
              </p:nvSpPr>
              <p:spPr bwMode="auto">
                <a:xfrm>
                  <a:off x="2682" y="2442"/>
                  <a:ext cx="2023" cy="997"/>
                </a:xfrm>
                <a:custGeom>
                  <a:avLst/>
                  <a:gdLst>
                    <a:gd name="T0" fmla="*/ 25 w 2023"/>
                    <a:gd name="T1" fmla="*/ 1 h 997"/>
                    <a:gd name="T2" fmla="*/ 75 w 2023"/>
                    <a:gd name="T3" fmla="*/ 13 h 997"/>
                    <a:gd name="T4" fmla="*/ 126 w 2023"/>
                    <a:gd name="T5" fmla="*/ 38 h 997"/>
                    <a:gd name="T6" fmla="*/ 177 w 2023"/>
                    <a:gd name="T7" fmla="*/ 73 h 997"/>
                    <a:gd name="T8" fmla="*/ 228 w 2023"/>
                    <a:gd name="T9" fmla="*/ 119 h 997"/>
                    <a:gd name="T10" fmla="*/ 278 w 2023"/>
                    <a:gd name="T11" fmla="*/ 174 h 997"/>
                    <a:gd name="T12" fmla="*/ 328 w 2023"/>
                    <a:gd name="T13" fmla="*/ 238 h 997"/>
                    <a:gd name="T14" fmla="*/ 379 w 2023"/>
                    <a:gd name="T15" fmla="*/ 307 h 997"/>
                    <a:gd name="T16" fmla="*/ 429 w 2023"/>
                    <a:gd name="T17" fmla="*/ 381 h 997"/>
                    <a:gd name="T18" fmla="*/ 480 w 2023"/>
                    <a:gd name="T19" fmla="*/ 459 h 997"/>
                    <a:gd name="T20" fmla="*/ 531 w 2023"/>
                    <a:gd name="T21" fmla="*/ 537 h 997"/>
                    <a:gd name="T22" fmla="*/ 581 w 2023"/>
                    <a:gd name="T23" fmla="*/ 615 h 997"/>
                    <a:gd name="T24" fmla="*/ 632 w 2023"/>
                    <a:gd name="T25" fmla="*/ 689 h 997"/>
                    <a:gd name="T26" fmla="*/ 682 w 2023"/>
                    <a:gd name="T27" fmla="*/ 758 h 997"/>
                    <a:gd name="T28" fmla="*/ 733 w 2023"/>
                    <a:gd name="T29" fmla="*/ 822 h 997"/>
                    <a:gd name="T30" fmla="*/ 784 w 2023"/>
                    <a:gd name="T31" fmla="*/ 877 h 997"/>
                    <a:gd name="T32" fmla="*/ 834 w 2023"/>
                    <a:gd name="T33" fmla="*/ 923 h 997"/>
                    <a:gd name="T34" fmla="*/ 884 w 2023"/>
                    <a:gd name="T35" fmla="*/ 958 h 997"/>
                    <a:gd name="T36" fmla="*/ 935 w 2023"/>
                    <a:gd name="T37" fmla="*/ 983 h 997"/>
                    <a:gd name="T38" fmla="*/ 986 w 2023"/>
                    <a:gd name="T39" fmla="*/ 995 h 997"/>
                    <a:gd name="T40" fmla="*/ 1036 w 2023"/>
                    <a:gd name="T41" fmla="*/ 995 h 997"/>
                    <a:gd name="T42" fmla="*/ 1087 w 2023"/>
                    <a:gd name="T43" fmla="*/ 983 h 997"/>
                    <a:gd name="T44" fmla="*/ 1138 w 2023"/>
                    <a:gd name="T45" fmla="*/ 958 h 997"/>
                    <a:gd name="T46" fmla="*/ 1188 w 2023"/>
                    <a:gd name="T47" fmla="*/ 923 h 997"/>
                    <a:gd name="T48" fmla="*/ 1238 w 2023"/>
                    <a:gd name="T49" fmla="*/ 877 h 997"/>
                    <a:gd name="T50" fmla="*/ 1289 w 2023"/>
                    <a:gd name="T51" fmla="*/ 822 h 997"/>
                    <a:gd name="T52" fmla="*/ 1340 w 2023"/>
                    <a:gd name="T53" fmla="*/ 758 h 997"/>
                    <a:gd name="T54" fmla="*/ 1390 w 2023"/>
                    <a:gd name="T55" fmla="*/ 689 h 997"/>
                    <a:gd name="T56" fmla="*/ 1440 w 2023"/>
                    <a:gd name="T57" fmla="*/ 615 h 997"/>
                    <a:gd name="T58" fmla="*/ 1491 w 2023"/>
                    <a:gd name="T59" fmla="*/ 537 h 997"/>
                    <a:gd name="T60" fmla="*/ 1542 w 2023"/>
                    <a:gd name="T61" fmla="*/ 459 h 997"/>
                    <a:gd name="T62" fmla="*/ 1592 w 2023"/>
                    <a:gd name="T63" fmla="*/ 381 h 997"/>
                    <a:gd name="T64" fmla="*/ 1643 w 2023"/>
                    <a:gd name="T65" fmla="*/ 307 h 997"/>
                    <a:gd name="T66" fmla="*/ 1694 w 2023"/>
                    <a:gd name="T67" fmla="*/ 238 h 997"/>
                    <a:gd name="T68" fmla="*/ 1744 w 2023"/>
                    <a:gd name="T69" fmla="*/ 174 h 997"/>
                    <a:gd name="T70" fmla="*/ 1794 w 2023"/>
                    <a:gd name="T71" fmla="*/ 119 h 997"/>
                    <a:gd name="T72" fmla="*/ 1845 w 2023"/>
                    <a:gd name="T73" fmla="*/ 73 h 997"/>
                    <a:gd name="T74" fmla="*/ 1896 w 2023"/>
                    <a:gd name="T75" fmla="*/ 38 h 997"/>
                    <a:gd name="T76" fmla="*/ 1946 w 2023"/>
                    <a:gd name="T77" fmla="*/ 13 h 997"/>
                    <a:gd name="T78" fmla="*/ 1997 w 2023"/>
                    <a:gd name="T79" fmla="*/ 1 h 99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w 2023"/>
                    <a:gd name="T121" fmla="*/ 0 h 997"/>
                    <a:gd name="T122" fmla="*/ 2023 w 2023"/>
                    <a:gd name="T123" fmla="*/ 997 h 997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T120" t="T121" r="T122" b="T123"/>
                  <a:pathLst>
                    <a:path w="2023" h="997">
                      <a:moveTo>
                        <a:pt x="0" y="0"/>
                      </a:moveTo>
                      <a:lnTo>
                        <a:pt x="25" y="1"/>
                      </a:lnTo>
                      <a:lnTo>
                        <a:pt x="50" y="6"/>
                      </a:lnTo>
                      <a:lnTo>
                        <a:pt x="75" y="13"/>
                      </a:lnTo>
                      <a:lnTo>
                        <a:pt x="101" y="24"/>
                      </a:lnTo>
                      <a:lnTo>
                        <a:pt x="126" y="38"/>
                      </a:lnTo>
                      <a:lnTo>
                        <a:pt x="152" y="54"/>
                      </a:lnTo>
                      <a:lnTo>
                        <a:pt x="177" y="73"/>
                      </a:lnTo>
                      <a:lnTo>
                        <a:pt x="202" y="95"/>
                      </a:lnTo>
                      <a:lnTo>
                        <a:pt x="228" y="119"/>
                      </a:lnTo>
                      <a:lnTo>
                        <a:pt x="252" y="146"/>
                      </a:lnTo>
                      <a:lnTo>
                        <a:pt x="278" y="174"/>
                      </a:lnTo>
                      <a:lnTo>
                        <a:pt x="303" y="205"/>
                      </a:lnTo>
                      <a:lnTo>
                        <a:pt x="328" y="238"/>
                      </a:lnTo>
                      <a:lnTo>
                        <a:pt x="354" y="272"/>
                      </a:lnTo>
                      <a:lnTo>
                        <a:pt x="379" y="307"/>
                      </a:lnTo>
                      <a:lnTo>
                        <a:pt x="404" y="344"/>
                      </a:lnTo>
                      <a:lnTo>
                        <a:pt x="429" y="381"/>
                      </a:lnTo>
                      <a:lnTo>
                        <a:pt x="455" y="420"/>
                      </a:lnTo>
                      <a:lnTo>
                        <a:pt x="480" y="459"/>
                      </a:lnTo>
                      <a:lnTo>
                        <a:pt x="506" y="498"/>
                      </a:lnTo>
                      <a:lnTo>
                        <a:pt x="531" y="537"/>
                      </a:lnTo>
                      <a:lnTo>
                        <a:pt x="556" y="576"/>
                      </a:lnTo>
                      <a:lnTo>
                        <a:pt x="581" y="615"/>
                      </a:lnTo>
                      <a:lnTo>
                        <a:pt x="606" y="652"/>
                      </a:lnTo>
                      <a:lnTo>
                        <a:pt x="632" y="689"/>
                      </a:lnTo>
                      <a:lnTo>
                        <a:pt x="657" y="724"/>
                      </a:lnTo>
                      <a:lnTo>
                        <a:pt x="682" y="758"/>
                      </a:lnTo>
                      <a:lnTo>
                        <a:pt x="707" y="791"/>
                      </a:lnTo>
                      <a:lnTo>
                        <a:pt x="733" y="822"/>
                      </a:lnTo>
                      <a:lnTo>
                        <a:pt x="758" y="850"/>
                      </a:lnTo>
                      <a:lnTo>
                        <a:pt x="784" y="877"/>
                      </a:lnTo>
                      <a:lnTo>
                        <a:pt x="809" y="901"/>
                      </a:lnTo>
                      <a:lnTo>
                        <a:pt x="834" y="923"/>
                      </a:lnTo>
                      <a:lnTo>
                        <a:pt x="860" y="942"/>
                      </a:lnTo>
                      <a:lnTo>
                        <a:pt x="884" y="958"/>
                      </a:lnTo>
                      <a:lnTo>
                        <a:pt x="910" y="972"/>
                      </a:lnTo>
                      <a:lnTo>
                        <a:pt x="935" y="983"/>
                      </a:lnTo>
                      <a:lnTo>
                        <a:pt x="960" y="990"/>
                      </a:lnTo>
                      <a:lnTo>
                        <a:pt x="986" y="995"/>
                      </a:lnTo>
                      <a:lnTo>
                        <a:pt x="1011" y="996"/>
                      </a:lnTo>
                      <a:lnTo>
                        <a:pt x="1036" y="995"/>
                      </a:lnTo>
                      <a:lnTo>
                        <a:pt x="1062" y="990"/>
                      </a:lnTo>
                      <a:lnTo>
                        <a:pt x="1087" y="983"/>
                      </a:lnTo>
                      <a:lnTo>
                        <a:pt x="1112" y="972"/>
                      </a:lnTo>
                      <a:lnTo>
                        <a:pt x="1138" y="958"/>
                      </a:lnTo>
                      <a:lnTo>
                        <a:pt x="1162" y="942"/>
                      </a:lnTo>
                      <a:lnTo>
                        <a:pt x="1188" y="923"/>
                      </a:lnTo>
                      <a:lnTo>
                        <a:pt x="1213" y="901"/>
                      </a:lnTo>
                      <a:lnTo>
                        <a:pt x="1238" y="877"/>
                      </a:lnTo>
                      <a:lnTo>
                        <a:pt x="1264" y="850"/>
                      </a:lnTo>
                      <a:lnTo>
                        <a:pt x="1289" y="822"/>
                      </a:lnTo>
                      <a:lnTo>
                        <a:pt x="1314" y="791"/>
                      </a:lnTo>
                      <a:lnTo>
                        <a:pt x="1340" y="758"/>
                      </a:lnTo>
                      <a:lnTo>
                        <a:pt x="1365" y="724"/>
                      </a:lnTo>
                      <a:lnTo>
                        <a:pt x="1390" y="689"/>
                      </a:lnTo>
                      <a:lnTo>
                        <a:pt x="1416" y="652"/>
                      </a:lnTo>
                      <a:lnTo>
                        <a:pt x="1440" y="615"/>
                      </a:lnTo>
                      <a:lnTo>
                        <a:pt x="1466" y="576"/>
                      </a:lnTo>
                      <a:lnTo>
                        <a:pt x="1491" y="537"/>
                      </a:lnTo>
                      <a:lnTo>
                        <a:pt x="1516" y="498"/>
                      </a:lnTo>
                      <a:lnTo>
                        <a:pt x="1542" y="459"/>
                      </a:lnTo>
                      <a:lnTo>
                        <a:pt x="1567" y="420"/>
                      </a:lnTo>
                      <a:lnTo>
                        <a:pt x="1592" y="381"/>
                      </a:lnTo>
                      <a:lnTo>
                        <a:pt x="1618" y="344"/>
                      </a:lnTo>
                      <a:lnTo>
                        <a:pt x="1643" y="307"/>
                      </a:lnTo>
                      <a:lnTo>
                        <a:pt x="1668" y="272"/>
                      </a:lnTo>
                      <a:lnTo>
                        <a:pt x="1694" y="238"/>
                      </a:lnTo>
                      <a:lnTo>
                        <a:pt x="1718" y="205"/>
                      </a:lnTo>
                      <a:lnTo>
                        <a:pt x="1744" y="174"/>
                      </a:lnTo>
                      <a:lnTo>
                        <a:pt x="1770" y="146"/>
                      </a:lnTo>
                      <a:lnTo>
                        <a:pt x="1794" y="119"/>
                      </a:lnTo>
                      <a:lnTo>
                        <a:pt x="1820" y="95"/>
                      </a:lnTo>
                      <a:lnTo>
                        <a:pt x="1845" y="73"/>
                      </a:lnTo>
                      <a:lnTo>
                        <a:pt x="1870" y="54"/>
                      </a:lnTo>
                      <a:lnTo>
                        <a:pt x="1896" y="38"/>
                      </a:lnTo>
                      <a:lnTo>
                        <a:pt x="1921" y="24"/>
                      </a:lnTo>
                      <a:lnTo>
                        <a:pt x="1946" y="13"/>
                      </a:lnTo>
                      <a:lnTo>
                        <a:pt x="1972" y="6"/>
                      </a:lnTo>
                      <a:lnTo>
                        <a:pt x="1997" y="1"/>
                      </a:lnTo>
                      <a:lnTo>
                        <a:pt x="2022" y="0"/>
                      </a:lnTo>
                    </a:path>
                  </a:pathLst>
                </a:custGeom>
                <a:noFill/>
                <a:ln w="19050" cap="rnd" cmpd="sng">
                  <a:solidFill>
                    <a:srgbClr val="FFFF00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7" name="Ορθογώνιο 106"/>
                <p:cNvSpPr/>
                <p:nvPr/>
              </p:nvSpPr>
              <p:spPr>
                <a:xfrm>
                  <a:off x="107504" y="1926251"/>
                  <a:ext cx="1325939" cy="3942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𝒌𝒙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7" name="Ορθογώνιο 10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1926251"/>
                  <a:ext cx="1325939" cy="394210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 b="-46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8" name="Ορθογώνιο 107"/>
                <p:cNvSpPr/>
                <p:nvPr/>
              </p:nvSpPr>
              <p:spPr>
                <a:xfrm>
                  <a:off x="1907704" y="1844824"/>
                  <a:ext cx="1784335" cy="5988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08" name="Ορθογώνιο 10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07704" y="1844824"/>
                  <a:ext cx="1784335" cy="598882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Ορθογώνιο 108"/>
                <p:cNvSpPr/>
                <p:nvPr/>
              </p:nvSpPr>
              <p:spPr>
                <a:xfrm>
                  <a:off x="4316095" y="1951129"/>
                  <a:ext cx="214116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𝑨</m:t>
                        </m:r>
                        <m:func>
                          <m:func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𝐜𝐨𝐬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𝝎</m:t>
                                </m:r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𝝋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9" name="Ορθογώνιο 10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16095" y="1951129"/>
                  <a:ext cx="2141164" cy="369332"/>
                </a:xfrm>
                <a:prstGeom prst="rect">
                  <a:avLst/>
                </a:prstGeom>
                <a:blipFill rotWithShape="1">
                  <a:blip r:embed="rId12"/>
                  <a:stretch>
                    <a:fillRect b="-491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5" name="Ομάδα 114"/>
          <p:cNvGrpSpPr/>
          <p:nvPr/>
        </p:nvGrpSpPr>
        <p:grpSpPr>
          <a:xfrm>
            <a:off x="-3201" y="3711041"/>
            <a:ext cx="1705788" cy="2166231"/>
            <a:chOff x="-3201" y="3351001"/>
            <a:chExt cx="1705788" cy="216623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Ορθογώνιο 110"/>
                <p:cNvSpPr/>
                <p:nvPr/>
              </p:nvSpPr>
              <p:spPr>
                <a:xfrm>
                  <a:off x="107504" y="3351001"/>
                  <a:ext cx="1330749" cy="3640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𝒌𝒙</m:t>
                        </m:r>
                      </m:oMath>
                    </m:oMathPara>
                  </a14:m>
                  <a:endParaRPr lang="en-US" b="1" i="1" dirty="0">
                    <a:latin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11" name="Ορθογώνιο 1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3351001"/>
                  <a:ext cx="1330749" cy="3640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 b="-84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Ορθογώνιο 111"/>
                <p:cNvSpPr/>
                <p:nvPr/>
              </p:nvSpPr>
              <p:spPr>
                <a:xfrm>
                  <a:off x="146828" y="3933056"/>
                  <a:ext cx="124258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𝐝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𝒃</m:t>
                        </m:r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𝝊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2" name="Ορθογώνιο 1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828" y="3933056"/>
                  <a:ext cx="1242583" cy="369332"/>
                </a:xfrm>
                <a:prstGeom prst="rect">
                  <a:avLst/>
                </a:prstGeom>
                <a:blipFill rotWithShape="1"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Ορθογώνιο 112"/>
                <p:cNvSpPr/>
                <p:nvPr/>
              </p:nvSpPr>
              <p:spPr>
                <a:xfrm>
                  <a:off x="146828" y="4323902"/>
                  <a:ext cx="1438151" cy="61843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𝒃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𝒙𝒕</m:t>
                            </m:r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3" name="Ορθογώνιο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6828" y="4323902"/>
                  <a:ext cx="1438151" cy="618439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Ορθογώνιο 113"/>
                <p:cNvSpPr/>
                <p:nvPr/>
              </p:nvSpPr>
              <p:spPr>
                <a:xfrm>
                  <a:off x="-3201" y="5153222"/>
                  <a:ext cx="1705788" cy="3640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>
                            <a:solidFill>
                              <a:srgbClr val="FFFF00"/>
                            </a:solidFill>
                            <a:latin typeface="Cambria Math"/>
                          </a:rPr>
                          <m:t>𝚺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𝑭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𝐬𝐩</m:t>
                            </m:r>
                          </m:sub>
                        </m:sSub>
                        <m:r>
                          <a:rPr lang="en-US" b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latin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114" name="Ορθογώνιο 1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-3201" y="5153222"/>
                  <a:ext cx="1705788" cy="364010"/>
                </a:xfrm>
                <a:prstGeom prst="rect">
                  <a:avLst/>
                </a:prstGeom>
                <a:blipFill rotWithShape="1">
                  <a:blip r:embed="rId16"/>
                  <a:stretch>
                    <a:fillRect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8" name="Ομάδα 117"/>
          <p:cNvGrpSpPr/>
          <p:nvPr/>
        </p:nvGrpSpPr>
        <p:grpSpPr>
          <a:xfrm>
            <a:off x="1608655" y="3356992"/>
            <a:ext cx="2518510" cy="3013117"/>
            <a:chOff x="1608655" y="3406182"/>
            <a:chExt cx="2518510" cy="301311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TextBox 93"/>
                <p:cNvSpPr txBox="1"/>
                <p:nvPr/>
              </p:nvSpPr>
              <p:spPr>
                <a:xfrm>
                  <a:off x="2411760" y="4149080"/>
                  <a:ext cx="870751" cy="56887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𝒃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94" name="TextBox 9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1760" y="4149080"/>
                  <a:ext cx="870751" cy="568874"/>
                </a:xfrm>
                <a:prstGeom prst="rect">
                  <a:avLst/>
                </a:prstGeom>
                <a:blipFill rotWithShape="1"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Ορθογώνιο 98"/>
                <p:cNvSpPr/>
                <p:nvPr/>
              </p:nvSpPr>
              <p:spPr>
                <a:xfrm>
                  <a:off x="1608655" y="3406182"/>
                  <a:ext cx="2518510" cy="5988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𝝉</m:t>
                            </m:r>
                          </m:den>
                        </m:f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oMath>
                    </m:oMathPara>
                  </a14:m>
                  <a:endParaRPr lang="el-GR" b="1" dirty="0">
                    <a:solidFill>
                      <a:srgbClr val="FFFF00"/>
                    </a:solidFill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99" name="Ορθογώνιο 9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8655" y="3406182"/>
                  <a:ext cx="2518510" cy="598882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3" name="TextBox 102"/>
                <p:cNvSpPr txBox="1"/>
                <p:nvPr/>
              </p:nvSpPr>
              <p:spPr>
                <a:xfrm>
                  <a:off x="2339752" y="5800860"/>
                  <a:ext cx="1031051" cy="61843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𝜸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𝒃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03" name="TextBox 10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9752" y="5800860"/>
                  <a:ext cx="1031051" cy="618439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Ορθογώνιο 116"/>
                <p:cNvSpPr/>
                <p:nvPr/>
              </p:nvSpPr>
              <p:spPr>
                <a:xfrm>
                  <a:off x="2269950" y="4951371"/>
                  <a:ext cx="1059841" cy="56586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lvl="0" algn="ctr" eaLnBrk="0" fontAlgn="base" hangingPunct="0">
                    <a:lnSpc>
                      <a:spcPct val="90000"/>
                    </a:lnSpc>
                    <a:spcBef>
                      <a:spcPct val="3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75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𝒎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latin typeface="Arial" charset="0"/>
                  </a:endParaRPr>
                </a:p>
              </p:txBody>
            </p:sp>
          </mc:Choice>
          <mc:Fallback xmlns="">
            <p:sp>
              <p:nvSpPr>
                <p:cNvPr id="117" name="Ορθογώνιο 11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9950" y="4951371"/>
                  <a:ext cx="1059841" cy="565861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742839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476250" y="157165"/>
            <a:ext cx="8191500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3200" i="0" dirty="0">
                <a:solidFill>
                  <a:schemeClr val="bg1"/>
                </a:solidFill>
              </a:rPr>
              <a:t>ΤΑΛΑΝΤΩΣΕΙΣ ΜΕ ΑΠΟΣΒΕΣΗ</a:t>
            </a:r>
            <a:endParaRPr lang="en-US" altLang="el-GR" sz="3200" b="0" i="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476250" y="1656606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rgbClr val="FFFF00"/>
                </a:solidFill>
              </a:rPr>
              <a:t>Απλή Αρμονική Κίνηση (Ανακεφαλαίωση)</a:t>
            </a:r>
            <a:endParaRPr lang="en-US" altLang="el-GR" sz="2200" b="0" i="0" dirty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495300" y="2420888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rgbClr val="FF0000"/>
                </a:solidFill>
              </a:rPr>
              <a:t>Δυναμική της Ταλάντωσης με Απόσβεση</a:t>
            </a:r>
            <a:endParaRPr lang="en-US" altLang="el-GR" sz="2200" b="0" i="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7"/>
          <p:cNvSpPr>
            <a:spLocks noChangeArrowheads="1"/>
          </p:cNvSpPr>
          <p:nvPr/>
        </p:nvSpPr>
        <p:spPr bwMode="auto">
          <a:xfrm>
            <a:off x="457200" y="3175984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Λύση της Δ.Ε. της Ταλάντωσης με Απόσβεση</a:t>
            </a:r>
            <a:endParaRPr lang="en-US" altLang="el-GR" sz="2200" b="0" i="0" dirty="0">
              <a:solidFill>
                <a:schemeClr val="accent6">
                  <a:lumMod val="60000"/>
                  <a:lumOff val="40000"/>
                </a:schemeClr>
              </a:solidFill>
              <a:latin typeface="Arial" charset="0"/>
            </a:endParaRPr>
          </a:p>
        </p:txBody>
      </p:sp>
      <p:sp>
        <p:nvSpPr>
          <p:cNvPr id="6" name="Rectangle 18"/>
          <p:cNvSpPr>
            <a:spLocks noChangeArrowheads="1"/>
          </p:cNvSpPr>
          <p:nvPr/>
        </p:nvSpPr>
        <p:spPr bwMode="auto">
          <a:xfrm>
            <a:off x="485775" y="3968072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 smtClean="0">
                <a:solidFill>
                  <a:srgbClr val="FFC000"/>
                </a:solidFill>
              </a:rPr>
              <a:t>Διερεύνηση της Εξίσωσης Κίνησης του Ταλαντωτή με Απόσβεση</a:t>
            </a:r>
            <a:endParaRPr lang="en-US" altLang="el-GR" sz="2200" b="0" i="0" dirty="0">
              <a:solidFill>
                <a:srgbClr val="FFC000"/>
              </a:solidFill>
              <a:latin typeface="Arial" charset="0"/>
            </a:endParaRPr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auto">
          <a:xfrm>
            <a:off x="466725" y="4760160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Ενέργεια Ταλαντωτή με Απόσβεση</a:t>
            </a:r>
            <a:endParaRPr lang="en-US" altLang="el-GR" sz="2200" b="0" i="0" dirty="0">
              <a:solidFill>
                <a:schemeClr val="accent6">
                  <a:lumMod val="20000"/>
                  <a:lumOff val="80000"/>
                </a:schemeClr>
              </a:solidFill>
              <a:latin typeface="Arial" charset="0"/>
            </a:endParaRPr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auto">
          <a:xfrm>
            <a:off x="514350" y="5517232"/>
            <a:ext cx="8191500" cy="397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Clr>
                <a:schemeClr val="tx2"/>
              </a:buClr>
              <a:buSzPct val="100000"/>
              <a:buFont typeface="Monotype Sorts" charset="2"/>
              <a:buNone/>
            </a:pPr>
            <a:r>
              <a:rPr lang="el-GR" altLang="el-GR" sz="2200" i="0" dirty="0" smtClean="0">
                <a:solidFill>
                  <a:schemeClr val="bg1"/>
                </a:solidFill>
              </a:rPr>
              <a:t>Παράμετροι Ταλάντωσης με Απόσβεσης</a:t>
            </a:r>
            <a:endParaRPr lang="en-US" altLang="el-GR" sz="2200" b="0" i="0" dirty="0">
              <a:solidFill>
                <a:schemeClr val="bg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125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90600" y="260648"/>
            <a:ext cx="7162800" cy="763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ΑΠΛΗ ΑΡΜΟΝΙΚΗ ΚΙΝΗΣΗ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defRPr/>
            </a:pPr>
            <a:r>
              <a:rPr lang="el-GR" sz="280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(Ανακεφαλαίωση) </a:t>
            </a:r>
            <a:endParaRPr lang="en-US" sz="2800" b="1" i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Group 6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36701692"/>
                  </p:ext>
                </p:extLst>
              </p:nvPr>
            </p:nvGraphicFramePr>
            <p:xfrm>
              <a:off x="463550" y="1431925"/>
              <a:ext cx="8205788" cy="5040313"/>
            </p:xfrm>
            <a:graphic>
              <a:graphicData uri="http://schemas.openxmlformats.org/drawingml/2006/table">
                <a:tbl>
                  <a:tblPr/>
                  <a:tblGrid>
                    <a:gridCol w="219710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05536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295232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000994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</a:tblGrid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ΤΑΛΑΝΤΟΥΜΕΝΟ ΣΥΣΤΗΜΑ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ΔΙΑΦΟΡΙΚΗ</a:t>
                          </a:r>
                        </a:p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ΕΞΙΣΩΣΗ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ΕΞΙΣΩΣΗ ΚΙΝΗΣΗΣ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30000"/>
                            </a:spcBef>
                            <a:spcAft>
                              <a:spcPct val="3000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kumimoji="0" lang="en-US" sz="24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l-GR" sz="24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𝝎</m:t>
                                    </m:r>
                                  </m:e>
                                  <m:sub>
                                    <m:r>
                                      <a:rPr kumimoji="0" lang="el-GR" sz="24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  <m:sup>
                                    <m:r>
                                      <a:rPr kumimoji="0" lang="el-GR" sz="24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bSup>
                              </m:oMath>
                            </m:oMathPara>
                          </a14:m>
                          <a:endParaRPr kumimoji="0" lang="el-GR" sz="24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rgbClr val="FFFF00"/>
                            </a:solidFill>
                            <a:effectLst/>
                            <a:latin typeface="Times New Roman" pitchFamily="18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89217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Ελατήριο – Μάζα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kumimoji="0" lang="el-GR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𝒅</m:t>
                                        </m:r>
                                      </m:e>
                                      <m:sup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𝒙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𝒅</m:t>
                                    </m:r>
                                    <m:sSup>
                                      <m:sSupPr>
                                        <m:ctrlP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𝒕</m:t>
                                        </m:r>
                                      </m:e>
                                      <m:sup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𝝎</m:t>
                                    </m:r>
                                  </m:e>
                                  <m:sub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  <m:sup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bSup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kumimoji="0" lang="el-GR" sz="1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𝒙</m:t>
                                </m:r>
                                <m:d>
                                  <m:d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</m:d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𝑨</m:t>
                                </m:r>
                                <m:func>
                                  <m:funcPr>
                                    <m:ctrlPr>
                                      <a:rPr kumimoji="0" lang="en-US" sz="1800" b="0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kumimoji="0" lang="en-US" sz="1800" b="1" i="0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𝐜𝐨𝐬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kumimoji="0" lang="el-GR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𝝎</m:t>
                                        </m:r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𝒕</m:t>
                                        </m:r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kumimoji="0" lang="en-US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kumimoji="0" lang="el-GR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𝝋</m:t>
                                            </m:r>
                                          </m:e>
                                          <m:sub>
                                            <m:r>
                                              <a:rPr kumimoji="0" lang="el-GR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𝒌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el-GR" sz="1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Απλό Εκκρεμές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kumimoji="0" lang="el-GR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𝒅</m:t>
                                        </m:r>
                                      </m:e>
                                      <m:sup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𝜽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𝒅</m:t>
                                    </m:r>
                                    <m:sSup>
                                      <m:sSupPr>
                                        <m:ctrlP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𝒕</m:t>
                                        </m:r>
                                      </m:e>
                                      <m:sup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𝝎</m:t>
                                    </m:r>
                                  </m:e>
                                  <m:sub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  <m:sup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bSup>
                                <m: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𝜽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l-GR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𝜽</m:t>
                                </m:r>
                                <m:d>
                                  <m:d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</m:d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𝒎𝒂𝒙</m:t>
                                    </m:r>
                                  </m:sub>
                                </m:sSub>
                                <m:func>
                                  <m:funcPr>
                                    <m:ctrlPr>
                                      <a:rPr kumimoji="0" lang="en-US" sz="1800" b="0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kumimoji="0" lang="en-US" sz="1800" b="1" i="0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𝐜𝐨𝐬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kumimoji="0" lang="el-GR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𝝎</m:t>
                                        </m:r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𝒕</m:t>
                                        </m:r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kumimoji="0" lang="en-US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kumimoji="0" lang="el-GR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𝝋</m:t>
                                            </m:r>
                                          </m:e>
                                          <m:sub>
                                            <m:r>
                                              <a:rPr kumimoji="0" lang="el-GR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𝒈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𝒍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82391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Φυσικό Εκκρεμές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𝒎𝒈𝑳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𝑰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Στροφικό Εκκρεμές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85725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Πλωτήρας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kumimoji="0" lang="el-GR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𝒅</m:t>
                                        </m:r>
                                      </m:e>
                                      <m:sup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𝒚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𝒅</m:t>
                                    </m:r>
                                    <m:sSup>
                                      <m:sSupPr>
                                        <m:ctrlP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𝒕</m:t>
                                        </m:r>
                                      </m:e>
                                      <m:sup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+</m:t>
                                </m:r>
                                <m:sSubSup>
                                  <m:sSubSup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𝝎</m:t>
                                    </m:r>
                                  </m:e>
                                  <m:sub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𝟎</m:t>
                                    </m:r>
                                  </m:sub>
                                  <m:sup>
                                    <m: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𝟐</m:t>
                                    </m:r>
                                  </m:sup>
                                </m:sSubSup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𝟎</m:t>
                                </m:r>
                              </m:oMath>
                            </m:oMathPara>
                          </a14:m>
                          <a:endParaRPr kumimoji="0" lang="el-GR" sz="1800" b="1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𝒚</m:t>
                                </m:r>
                                <m:d>
                                  <m:dPr>
                                    <m:ctrlP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𝒕</m:t>
                                    </m:r>
                                  </m:e>
                                </m:d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kumimoji="0" lang="en-US" sz="1800" b="1" i="1" u="none" strike="noStrike" cap="none" normalizeH="0" baseline="0" smtClean="0">
                                    <a:ln>
                                      <a:noFill/>
                                    </a:ln>
                                    <a:solidFill>
                                      <a:srgbClr val="FFFF00"/>
                                    </a:solidFill>
                                    <a:effectLst/>
                                    <a:latin typeface="Cambria Math"/>
                                  </a:rPr>
                                  <m:t>𝑨</m:t>
                                </m:r>
                                <m:func>
                                  <m:funcPr>
                                    <m:ctrlPr>
                                      <a:rPr kumimoji="0" lang="en-US" sz="1800" b="0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a:rPr kumimoji="0" lang="en-US" sz="1800" b="1" i="0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𝐜𝐨𝐬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kumimoji="0" lang="el-GR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𝝎</m:t>
                                        </m:r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𝒕</m:t>
                                        </m:r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+</m:t>
                                        </m:r>
                                        <m:sSub>
                                          <m:sSubPr>
                                            <m:ctrlPr>
                                              <a:rPr kumimoji="0" lang="en-US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kumimoji="0" lang="el-GR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𝝋</m:t>
                                            </m:r>
                                          </m:e>
                                          <m:sub>
                                            <m:r>
                                              <a:rPr kumimoji="0" lang="el-GR" sz="1800" b="1" i="1" u="none" strike="noStrike" cap="none" normalizeH="0" baseline="0" smtClean="0">
                                                <a:ln>
                                                  <a:noFill/>
                                                </a:ln>
                                                <a:solidFill>
                                                  <a:srgbClr val="FFFF00"/>
                                                </a:solidFill>
                                                <a:effectLst/>
                                                <a:latin typeface="Cambria Math"/>
                                              </a:rPr>
                                              <m:t>𝟎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oMath>
                            </m:oMathPara>
                          </a14:m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l-GR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kumimoji="0" lang="el-GR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l-GR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𝝆</m:t>
                                        </m:r>
                                      </m:e>
                                      <m:sub>
                                        <m:r>
                                          <a:rPr kumimoji="0" lang="en-US" sz="1800" b="1" i="1" u="none" strike="noStrike" cap="none" normalizeH="0" baseline="0" smtClean="0">
                                            <a:ln>
                                              <a:noFill/>
                                            </a:ln>
                                            <a:solidFill>
                                              <a:srgbClr val="FFFF00"/>
                                            </a:solidFill>
                                            <a:effectLst/>
                                            <a:latin typeface="Cambria Math"/>
                                          </a:rPr>
                                          <m:t>𝒇</m:t>
                                        </m:r>
                                      </m:sub>
                                    </m:sSub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𝒈𝑺</m:t>
                                    </m:r>
                                  </m:num>
                                  <m:den>
                                    <m:r>
                                      <a:rPr kumimoji="0" lang="en-US" sz="1800" b="1" i="1" u="none" strike="noStrike" cap="none" normalizeH="0" baseline="0" smtClean="0">
                                        <a:ln>
                                          <a:noFill/>
                                        </a:ln>
                                        <a:solidFill>
                                          <a:srgbClr val="FFFF00"/>
                                        </a:solidFill>
                                        <a:effectLst/>
                                        <a:latin typeface="Cambria Math"/>
                                      </a:rPr>
                                      <m:t>𝒎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Group 69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36701692"/>
                  </p:ext>
                </p:extLst>
              </p:nvPr>
            </p:nvGraphicFramePr>
            <p:xfrm>
              <a:off x="463550" y="1431925"/>
              <a:ext cx="8205788" cy="5040313"/>
            </p:xfrm>
            <a:graphic>
              <a:graphicData uri="http://schemas.openxmlformats.org/drawingml/2006/table">
                <a:tbl>
                  <a:tblPr/>
                  <a:tblGrid>
                    <a:gridCol w="2197100"/>
                    <a:gridCol w="2055366"/>
                    <a:gridCol w="2952328"/>
                    <a:gridCol w="1000994"/>
                  </a:tblGrid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ΤΑΛΑΝΤΟΥΜΕΝΟ ΣΥΣΤΗΜΑ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ΔΙΑΦΟΡΙΚΗ</a:t>
                          </a:r>
                        </a:p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ΕΞΙΣΩΣΗ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ΕΞΙΣΩΣΗ ΚΙΝΗΣΗΣ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725000" t="-741" r="-610" b="-512593"/>
                          </a:stretch>
                        </a:blipFill>
                      </a:tcPr>
                    </a:tc>
                  </a:tr>
                  <a:tr h="89217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Ελατήριο – Μάζα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108580" t="-93151" r="-192012" b="-3739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145661" t="-93151" r="-34091" b="-3739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725000" t="-93151" r="-610" b="-373973"/>
                          </a:stretch>
                        </a:blipFill>
                      </a:tcPr>
                    </a:tc>
                  </a:tr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Απλό Εκκρεμές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108580" t="-69630" r="-192012" b="-34815"/>
                          </a:stretch>
                        </a:blipFill>
                      </a:tcPr>
                    </a:tc>
                    <a:tc rowSpan="3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145661" t="-69630" r="-34091" b="-3481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725000" t="-208889" r="-610" b="-304444"/>
                          </a:stretch>
                        </a:blipFill>
                      </a:tcPr>
                    </a:tc>
                  </a:tr>
                  <a:tr h="823913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Φυσικό Εκκρεμές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725000" t="-308889" r="-610" b="-204444"/>
                          </a:stretch>
                        </a:blipFill>
                      </a:tcPr>
                    </a:tc>
                  </a:tr>
                  <a:tr h="822325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Στροφικό Εκκρεμές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 v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endParaRPr kumimoji="0" lang="el-GR" sz="1800" b="0" i="0" u="none" strike="noStrike" cap="none" normalizeH="0" baseline="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Arial" charset="0"/>
                          </a:endParaRP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</a:tr>
                  <a:tr h="85725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90000"/>
                            </a:lnSpc>
                            <a:spcBef>
                              <a:spcPct val="30000"/>
                            </a:spcBef>
                            <a:spcAft>
                              <a:spcPct val="0"/>
                            </a:spcAft>
                            <a:buClr>
                              <a:schemeClr val="accent1"/>
                            </a:buClr>
                            <a:buSzPct val="75000"/>
                            <a:buFont typeface="Monotype Sorts" charset="2"/>
                            <a:buNone/>
                            <a:tabLst/>
                          </a:pPr>
                          <a:r>
                            <a:rPr kumimoji="0" lang="el-GR" sz="1800" b="1" i="0" u="none" strike="noStrike" cap="none" normalizeH="0" baseline="0" dirty="0" smtClean="0">
                              <a:ln>
                                <a:noFill/>
                              </a:ln>
                              <a:solidFill>
                                <a:srgbClr val="FFFF00"/>
                              </a:solidFill>
                              <a:effectLst/>
                              <a:latin typeface="Times New Roman" pitchFamily="18" charset="0"/>
                            </a:rPr>
                            <a:t>Πλωτήρας</a:t>
                          </a:r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108580" t="-487234" r="-1920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145661" t="-487234" r="-34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0" marR="0" anchor="ctr" horzOverflow="overflow">
                        <a:lnL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>
                          <a:noFill/>
                        </a:lnTlToBr>
                        <a:lnBlToTr>
                          <a:noFill/>
                        </a:lnBlToTr>
                        <a:blipFill rotWithShape="1">
                          <a:blip r:embed="rId2"/>
                          <a:stretch>
                            <a:fillRect l="-725000" t="-487234" r="-610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Ορθογώνιο 1"/>
              <p:cNvSpPr/>
              <p:nvPr/>
            </p:nvSpPr>
            <p:spPr>
              <a:xfrm>
                <a:off x="7951261" y="4869160"/>
                <a:ext cx="404277" cy="5228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algn="ctr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Clr>
                    <a:schemeClr val="accent1"/>
                  </a:buClr>
                  <a:buSzPct val="75000"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𝜿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𝑰</m:t>
                          </m:r>
                        </m:den>
                      </m:f>
                    </m:oMath>
                  </m:oMathPara>
                </a14:m>
                <a:endParaRPr lang="el-GR" dirty="0">
                  <a:latin typeface="Arial" charset="0"/>
                </a:endParaRPr>
              </a:p>
            </p:txBody>
          </p:sp>
        </mc:Choice>
        <mc:Fallback xmlns="">
          <p:sp>
            <p:nvSpPr>
              <p:cNvPr id="2" name="Ορθογώνιο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1261" y="4869160"/>
                <a:ext cx="404277" cy="522835"/>
              </a:xfrm>
              <a:prstGeom prst="rect">
                <a:avLst/>
              </a:prstGeom>
              <a:blipFill rotWithShape="1">
                <a:blip r:embed="rId3"/>
                <a:stretch>
                  <a:fillRect b="-814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502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609600" y="1190699"/>
            <a:ext cx="795655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>
            <a:spAutoFit/>
          </a:bodyPr>
          <a:lstStyle>
            <a:lvl1pPr marL="342900" indent="-3429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1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Η Συνισταμένη των δυνάμεων που προκαλούν την ταλάντωση προκύπτει από τη δύναμη επαναφοράς</a:t>
            </a:r>
            <a:r>
              <a:rPr kumimoji="0" lang="en-US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l-GR" sz="24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F</a:t>
            </a:r>
            <a:r>
              <a:rPr kumimoji="0" lang="en-US" altLang="el-GR" sz="2400" b="1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rPr>
              <a:t>sp</a:t>
            </a: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του </a:t>
            </a:r>
            <a:r>
              <a:rPr kumimoji="0" lang="el-GR" altLang="el-GR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ταλαντούμενου</a:t>
            </a: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συστήματος και από τις δυνάμεις απόσβεσης</a:t>
            </a:r>
            <a:r>
              <a:rPr kumimoji="0" lang="en-US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 </a:t>
            </a:r>
            <a:r>
              <a:rPr kumimoji="0" lang="en-US" altLang="el-GR" sz="24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rPr>
              <a:t>F</a:t>
            </a:r>
            <a:r>
              <a:rPr kumimoji="0" lang="en-US" altLang="el-GR" sz="2800" b="1" i="1" u="none" strike="noStrike" kern="0" cap="none" spc="0" normalizeH="0" baseline="-25000" noProof="0" dirty="0" err="1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rPr>
              <a:t>d</a:t>
            </a: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n-US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(π</a:t>
            </a:r>
            <a:r>
              <a:rPr kumimoji="0" lang="en-US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.</a:t>
            </a: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χ</a:t>
            </a:r>
            <a:r>
              <a:rPr kumimoji="0" lang="en-US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. </a:t>
            </a: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η αντίσταση σε ένα ρευστό)</a:t>
            </a:r>
            <a:r>
              <a:rPr kumimoji="0" lang="en-US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 </a:t>
            </a: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οι οποίες θεωρούνται ανάλογες με την ταχύτητα.</a:t>
            </a:r>
          </a:p>
        </p:txBody>
      </p:sp>
      <p:sp>
        <p:nvSpPr>
          <p:cNvPr id="6" name="Rectangle 1155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ΔΥΝΑΜΙΚΗ ΤΗΣ ΤΑΛΑΝΤΩΣΗΣ ΜΕ ΑΠΟΣΒΕΣΗ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97" name="Ομάδα 96"/>
          <p:cNvGrpSpPr/>
          <p:nvPr/>
        </p:nvGrpSpPr>
        <p:grpSpPr>
          <a:xfrm>
            <a:off x="179512" y="3007710"/>
            <a:ext cx="3132138" cy="3792942"/>
            <a:chOff x="179512" y="3007710"/>
            <a:chExt cx="3132138" cy="3792942"/>
          </a:xfrm>
        </p:grpSpPr>
        <p:sp>
          <p:nvSpPr>
            <p:cNvPr id="76" name="Text Box 1059"/>
            <p:cNvSpPr txBox="1">
              <a:spLocks noChangeArrowheads="1"/>
            </p:cNvSpPr>
            <p:nvPr/>
          </p:nvSpPr>
          <p:spPr bwMode="auto">
            <a:xfrm>
              <a:off x="2051719" y="6492875"/>
              <a:ext cx="532764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l-GR" sz="2000" b="1" u="none" strike="noStrike" kern="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</a:rPr>
                <a:t>x </a:t>
              </a:r>
              <a:r>
                <a:rPr kumimoji="0" lang="en-US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Times New Roman" pitchFamily="18" charset="0"/>
                </a:rPr>
                <a:t>= 0</a:t>
              </a:r>
              <a:endPara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sp>
          <p:nvSpPr>
            <p:cNvPr id="77" name="Line 1049"/>
            <p:cNvSpPr>
              <a:spLocks noChangeShapeType="1"/>
            </p:cNvSpPr>
            <p:nvPr/>
          </p:nvSpPr>
          <p:spPr bwMode="auto">
            <a:xfrm>
              <a:off x="2237458" y="3007710"/>
              <a:ext cx="3175" cy="3564000"/>
            </a:xfrm>
            <a:prstGeom prst="line">
              <a:avLst/>
            </a:prstGeom>
            <a:noFill/>
            <a:ln w="28575">
              <a:solidFill>
                <a:srgbClr val="FAFD00"/>
              </a:solidFill>
              <a:prstDash val="sysDot"/>
              <a:round/>
              <a:headEnd type="triangle" w="med" len="lg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p:grpSp>
          <p:nvGrpSpPr>
            <p:cNvPr id="15" name="Ομάδα 14"/>
            <p:cNvGrpSpPr/>
            <p:nvPr/>
          </p:nvGrpSpPr>
          <p:grpSpPr>
            <a:xfrm>
              <a:off x="179512" y="3140968"/>
              <a:ext cx="3132138" cy="3371850"/>
              <a:chOff x="179512" y="3140968"/>
              <a:chExt cx="3132138" cy="3371850"/>
            </a:xfrm>
          </p:grpSpPr>
          <p:sp>
            <p:nvSpPr>
              <p:cNvPr id="11" name="Line 1084"/>
              <p:cNvSpPr>
                <a:spLocks noChangeShapeType="1"/>
              </p:cNvSpPr>
              <p:nvPr/>
            </p:nvSpPr>
            <p:spPr bwMode="auto">
              <a:xfrm>
                <a:off x="189037" y="5253931"/>
                <a:ext cx="3122613" cy="0"/>
              </a:xfrm>
              <a:prstGeom prst="line">
                <a:avLst/>
              </a:prstGeom>
              <a:noFill/>
              <a:ln w="38100">
                <a:solidFill>
                  <a:srgbClr val="FAFD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2" name="Line 1085"/>
              <p:cNvSpPr>
                <a:spLocks noChangeShapeType="1"/>
              </p:cNvSpPr>
              <p:nvPr/>
            </p:nvSpPr>
            <p:spPr bwMode="auto">
              <a:xfrm>
                <a:off x="179512" y="3996631"/>
                <a:ext cx="3122613" cy="0"/>
              </a:xfrm>
              <a:prstGeom prst="line">
                <a:avLst/>
              </a:prstGeom>
              <a:noFill/>
              <a:ln w="38100">
                <a:solidFill>
                  <a:srgbClr val="FAFD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3" name="Line 1044"/>
              <p:cNvSpPr>
                <a:spLocks noChangeShapeType="1"/>
              </p:cNvSpPr>
              <p:nvPr/>
            </p:nvSpPr>
            <p:spPr bwMode="auto">
              <a:xfrm>
                <a:off x="179512" y="6501706"/>
                <a:ext cx="3122613" cy="0"/>
              </a:xfrm>
              <a:prstGeom prst="line">
                <a:avLst/>
              </a:prstGeom>
              <a:noFill/>
              <a:ln w="38100">
                <a:solidFill>
                  <a:srgbClr val="FAFD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14" name="Rectangle 1072"/>
              <p:cNvSpPr>
                <a:spLocks noChangeArrowheads="1"/>
              </p:cNvSpPr>
              <p:nvPr/>
            </p:nvSpPr>
            <p:spPr bwMode="auto">
              <a:xfrm>
                <a:off x="179512" y="3140968"/>
                <a:ext cx="190500" cy="3371850"/>
              </a:xfrm>
              <a:prstGeom prst="rect">
                <a:avLst/>
              </a:prstGeom>
              <a:solidFill>
                <a:srgbClr val="FAFD00"/>
              </a:solidFill>
              <a:ln w="12700">
                <a:solidFill>
                  <a:srgbClr val="FAFD00"/>
                </a:solidFill>
                <a:miter lim="800000"/>
                <a:headEnd/>
                <a:tailEnd/>
              </a:ln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p:grpSp>
          <p:nvGrpSpPr>
            <p:cNvPr id="16" name="Ομάδα 17"/>
            <p:cNvGrpSpPr>
              <a:grpSpLocks/>
            </p:cNvGrpSpPr>
            <p:nvPr/>
          </p:nvGrpSpPr>
          <p:grpSpPr bwMode="auto">
            <a:xfrm>
              <a:off x="323528" y="3396528"/>
              <a:ext cx="2209800" cy="576262"/>
              <a:chOff x="549025" y="3360738"/>
              <a:chExt cx="2210110" cy="576000"/>
            </a:xfrm>
          </p:grpSpPr>
          <p:grpSp>
            <p:nvGrpSpPr>
              <p:cNvPr id="17" name="Group 27"/>
              <p:cNvGrpSpPr>
                <a:grpSpLocks/>
              </p:cNvGrpSpPr>
              <p:nvPr/>
            </p:nvGrpSpPr>
            <p:grpSpPr bwMode="auto">
              <a:xfrm rot="5400000">
                <a:off x="1107666" y="2866752"/>
                <a:ext cx="430717" cy="1548000"/>
                <a:chOff x="1360" y="12983"/>
                <a:chExt cx="398" cy="850"/>
              </a:xfrm>
            </p:grpSpPr>
            <p:grpSp>
              <p:nvGrpSpPr>
                <p:cNvPr id="21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28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9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0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1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32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22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23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4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5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6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7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  <p:grpSp>
            <p:nvGrpSpPr>
              <p:cNvPr id="18" name="Ομάδα 16"/>
              <p:cNvGrpSpPr>
                <a:grpSpLocks/>
              </p:cNvGrpSpPr>
              <p:nvPr/>
            </p:nvGrpSpPr>
            <p:grpSpPr bwMode="auto">
              <a:xfrm>
                <a:off x="2087405" y="3360738"/>
                <a:ext cx="671730" cy="576000"/>
                <a:chOff x="2063655" y="3360738"/>
                <a:chExt cx="671730" cy="576000"/>
              </a:xfrm>
            </p:grpSpPr>
            <p:cxnSp>
              <p:nvCxnSpPr>
                <p:cNvPr id="19" name="AutoShape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153508" y="3551574"/>
                  <a:ext cx="0" cy="179705"/>
                </a:xfrm>
                <a:prstGeom prst="straightConnector1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20" name="Oval 7"/>
                <p:cNvSpPr>
                  <a:spLocks noChangeArrowheads="1"/>
                </p:cNvSpPr>
                <p:nvPr/>
              </p:nvSpPr>
              <p:spPr bwMode="auto">
                <a:xfrm>
                  <a:off x="2159385" y="3360738"/>
                  <a:ext cx="576000" cy="576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upright="1"/>
                <a:lstStyle/>
                <a:p>
                  <a:pPr>
                    <a:defRPr/>
                  </a:pPr>
                  <a:endParaRPr lang="el-GR"/>
                </a:p>
              </p:txBody>
            </p:sp>
          </p:grpSp>
        </p:grpSp>
      </p:grpSp>
      <p:grpSp>
        <p:nvGrpSpPr>
          <p:cNvPr id="98" name="Ομάδα 97"/>
          <p:cNvGrpSpPr/>
          <p:nvPr/>
        </p:nvGrpSpPr>
        <p:grpSpPr>
          <a:xfrm>
            <a:off x="312770" y="4640787"/>
            <a:ext cx="2808288" cy="1819275"/>
            <a:chOff x="312770" y="4640787"/>
            <a:chExt cx="2808288" cy="1819275"/>
          </a:xfrm>
        </p:grpSpPr>
        <p:grpSp>
          <p:nvGrpSpPr>
            <p:cNvPr id="34" name="Ομάδα 18"/>
            <p:cNvGrpSpPr>
              <a:grpSpLocks/>
            </p:cNvGrpSpPr>
            <p:nvPr/>
          </p:nvGrpSpPr>
          <p:grpSpPr bwMode="auto">
            <a:xfrm>
              <a:off x="345044" y="4640787"/>
              <a:ext cx="1763713" cy="576262"/>
              <a:chOff x="629258" y="4608838"/>
              <a:chExt cx="1762311" cy="576000"/>
            </a:xfrm>
          </p:grpSpPr>
          <p:grpSp>
            <p:nvGrpSpPr>
              <p:cNvPr id="35" name="Ομάδα 91"/>
              <p:cNvGrpSpPr>
                <a:grpSpLocks/>
              </p:cNvGrpSpPr>
              <p:nvPr/>
            </p:nvGrpSpPr>
            <p:grpSpPr bwMode="auto">
              <a:xfrm>
                <a:off x="1719839" y="4608838"/>
                <a:ext cx="671730" cy="576000"/>
                <a:chOff x="2063655" y="3360738"/>
                <a:chExt cx="671730" cy="576000"/>
              </a:xfrm>
            </p:grpSpPr>
            <p:cxnSp>
              <p:nvCxnSpPr>
                <p:cNvPr id="49" name="AutoShape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153508" y="3551574"/>
                  <a:ext cx="0" cy="179705"/>
                </a:xfrm>
                <a:prstGeom prst="straightConnector1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50" name="Oval 7"/>
                <p:cNvSpPr>
                  <a:spLocks noChangeArrowheads="1"/>
                </p:cNvSpPr>
                <p:nvPr/>
              </p:nvSpPr>
              <p:spPr bwMode="auto">
                <a:xfrm>
                  <a:off x="2159385" y="3360738"/>
                  <a:ext cx="576000" cy="576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upright="1"/>
                <a:lstStyle/>
                <a:p>
                  <a:pPr>
                    <a:defRPr/>
                  </a:pPr>
                  <a:endParaRPr lang="el-GR"/>
                </a:p>
              </p:txBody>
            </p:sp>
          </p:grpSp>
          <p:grpSp>
            <p:nvGrpSpPr>
              <p:cNvPr id="36" name="Group 27"/>
              <p:cNvGrpSpPr>
                <a:grpSpLocks/>
              </p:cNvGrpSpPr>
              <p:nvPr/>
            </p:nvGrpSpPr>
            <p:grpSpPr bwMode="auto">
              <a:xfrm rot="5400000">
                <a:off x="972792" y="4347257"/>
                <a:ext cx="430717" cy="1117786"/>
                <a:chOff x="1360" y="12983"/>
                <a:chExt cx="398" cy="850"/>
              </a:xfrm>
            </p:grpSpPr>
            <p:grpSp>
              <p:nvGrpSpPr>
                <p:cNvPr id="37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44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5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6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7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8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grpSp>
              <p:nvGrpSpPr>
                <p:cNvPr id="38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39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0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1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2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43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</p:grpSp>
        </p:grpSp>
        <p:grpSp>
          <p:nvGrpSpPr>
            <p:cNvPr id="53" name="Ομάδα 19"/>
            <p:cNvGrpSpPr>
              <a:grpSpLocks/>
            </p:cNvGrpSpPr>
            <p:nvPr/>
          </p:nvGrpSpPr>
          <p:grpSpPr bwMode="auto">
            <a:xfrm>
              <a:off x="312770" y="5885387"/>
              <a:ext cx="2808288" cy="574675"/>
              <a:chOff x="622885" y="5852454"/>
              <a:chExt cx="2807980" cy="576000"/>
            </a:xfrm>
          </p:grpSpPr>
          <p:grpSp>
            <p:nvGrpSpPr>
              <p:cNvPr id="54" name="Ομάδα 94"/>
              <p:cNvGrpSpPr>
                <a:grpSpLocks/>
              </p:cNvGrpSpPr>
              <p:nvPr/>
            </p:nvGrpSpPr>
            <p:grpSpPr bwMode="auto">
              <a:xfrm>
                <a:off x="2759135" y="5852454"/>
                <a:ext cx="671730" cy="576000"/>
                <a:chOff x="2063655" y="3360738"/>
                <a:chExt cx="671730" cy="576000"/>
              </a:xfrm>
            </p:grpSpPr>
            <p:cxnSp>
              <p:nvCxnSpPr>
                <p:cNvPr id="68" name="AutoShape 5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153508" y="3551574"/>
                  <a:ext cx="0" cy="179705"/>
                </a:xfrm>
                <a:prstGeom prst="straightConnector1">
                  <a:avLst/>
                </a:prstGeom>
                <a:noFill/>
                <a:ln w="76200">
                  <a:solidFill>
                    <a:srgbClr val="FFC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69" name="Oval 7"/>
                <p:cNvSpPr>
                  <a:spLocks noChangeArrowheads="1"/>
                </p:cNvSpPr>
                <p:nvPr/>
              </p:nvSpPr>
              <p:spPr bwMode="auto">
                <a:xfrm>
                  <a:off x="2159385" y="3360738"/>
                  <a:ext cx="576000" cy="576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FFC000">
                        <a:shade val="30000"/>
                        <a:satMod val="115000"/>
                      </a:srgbClr>
                    </a:gs>
                    <a:gs pos="50000">
                      <a:srgbClr val="FFC000">
                        <a:shade val="67500"/>
                        <a:satMod val="115000"/>
                      </a:srgbClr>
                    </a:gs>
                    <a:gs pos="100000">
                      <a:srgbClr val="FFC000">
                        <a:shade val="100000"/>
                        <a:satMod val="11500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 w="9525">
                  <a:solidFill>
                    <a:srgbClr val="FFC000"/>
                  </a:solidFill>
                  <a:round/>
                  <a:headEnd/>
                  <a:tailEnd/>
                </a:ln>
              </p:spPr>
              <p:txBody>
                <a:bodyPr upright="1"/>
                <a:lstStyle/>
                <a:p>
                  <a:pPr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/>
                  </a:pPr>
                  <a:endParaRPr lang="el-GR" sz="2400" b="1" i="1">
                    <a:solidFill>
                      <a:srgbClr val="FAFD00"/>
                    </a:solidFill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55" name="Group 27"/>
              <p:cNvGrpSpPr>
                <a:grpSpLocks/>
              </p:cNvGrpSpPr>
              <p:nvPr/>
            </p:nvGrpSpPr>
            <p:grpSpPr bwMode="auto">
              <a:xfrm rot="5400000">
                <a:off x="1487526" y="5067083"/>
                <a:ext cx="430717" cy="2160000"/>
                <a:chOff x="1360" y="12983"/>
                <a:chExt cx="398" cy="850"/>
              </a:xfrm>
            </p:grpSpPr>
            <p:grpSp>
              <p:nvGrpSpPr>
                <p:cNvPr id="56" name="Group 28"/>
                <p:cNvGrpSpPr>
                  <a:grpSpLocks/>
                </p:cNvGrpSpPr>
                <p:nvPr/>
              </p:nvGrpSpPr>
              <p:grpSpPr bwMode="auto">
                <a:xfrm>
                  <a:off x="1360" y="12983"/>
                  <a:ext cx="398" cy="442"/>
                  <a:chOff x="2256" y="6288"/>
                  <a:chExt cx="958" cy="1238"/>
                </a:xfrm>
              </p:grpSpPr>
              <p:sp>
                <p:nvSpPr>
                  <p:cNvPr id="63" name="Arc 29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4" name="Arc 30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5" name="Arc 31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6" name="Arc 32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7" name="Arc 33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</p:grpSp>
            <p:grpSp>
              <p:nvGrpSpPr>
                <p:cNvPr id="57" name="Group 34"/>
                <p:cNvGrpSpPr>
                  <a:grpSpLocks/>
                </p:cNvGrpSpPr>
                <p:nvPr/>
              </p:nvGrpSpPr>
              <p:grpSpPr bwMode="auto">
                <a:xfrm>
                  <a:off x="1360" y="13391"/>
                  <a:ext cx="398" cy="442"/>
                  <a:chOff x="2256" y="6288"/>
                  <a:chExt cx="958" cy="1238"/>
                </a:xfrm>
              </p:grpSpPr>
              <p:sp>
                <p:nvSpPr>
                  <p:cNvPr id="58" name="Arc 35"/>
                  <p:cNvSpPr>
                    <a:spLocks/>
                  </p:cNvSpPr>
                  <p:nvPr/>
                </p:nvSpPr>
                <p:spPr bwMode="auto">
                  <a:xfrm>
                    <a:off x="2256" y="6288"/>
                    <a:ext cx="937" cy="327"/>
                  </a:xfrm>
                  <a:custGeom>
                    <a:avLst/>
                    <a:gdLst>
                      <a:gd name="T0" fmla="*/ 23 w 37467"/>
                      <a:gd name="T1" fmla="*/ 2 h 43200"/>
                      <a:gd name="T2" fmla="*/ 21 w 37467"/>
                      <a:gd name="T3" fmla="*/ 0 h 43200"/>
                      <a:gd name="T4" fmla="*/ 14 w 37467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467" h="43200" fill="none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</a:path>
                      <a:path w="37467" h="43200" stroke="0" extrusionOk="0">
                        <a:moveTo>
                          <a:pt x="37466" y="36255"/>
                        </a:moveTo>
                        <a:cubicBezTo>
                          <a:pt x="33378" y="40682"/>
                          <a:pt x="27626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6187" y="-1"/>
                          <a:pt x="30655" y="1460"/>
                          <a:pt x="34357" y="4170"/>
                        </a:cubicBezTo>
                        <a:lnTo>
                          <a:pt x="21600" y="21600"/>
                        </a:lnTo>
                        <a:lnTo>
                          <a:pt x="37466" y="36255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9" name="Arc 36"/>
                  <p:cNvSpPr>
                    <a:spLocks/>
                  </p:cNvSpPr>
                  <p:nvPr/>
                </p:nvSpPr>
                <p:spPr bwMode="auto">
                  <a:xfrm>
                    <a:off x="2258" y="6515"/>
                    <a:ext cx="934" cy="327"/>
                  </a:xfrm>
                  <a:custGeom>
                    <a:avLst/>
                    <a:gdLst>
                      <a:gd name="T0" fmla="*/ 23 w 37381"/>
                      <a:gd name="T1" fmla="*/ 2 h 43200"/>
                      <a:gd name="T2" fmla="*/ 23 w 37381"/>
                      <a:gd name="T3" fmla="*/ 0 h 43200"/>
                      <a:gd name="T4" fmla="*/ 13 w 37381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381" h="43200" fill="none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</a:path>
                      <a:path w="37381" h="43200" stroke="0" extrusionOk="0">
                        <a:moveTo>
                          <a:pt x="36983" y="36763"/>
                        </a:moveTo>
                        <a:cubicBezTo>
                          <a:pt x="32923" y="40881"/>
                          <a:pt x="27382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582" y="-1"/>
                          <a:pt x="33296" y="2480"/>
                          <a:pt x="37381" y="6851"/>
                        </a:cubicBezTo>
                        <a:lnTo>
                          <a:pt x="21600" y="21600"/>
                        </a:lnTo>
                        <a:lnTo>
                          <a:pt x="36983" y="36763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0" name="Arc 37"/>
                  <p:cNvSpPr>
                    <a:spLocks/>
                  </p:cNvSpPr>
                  <p:nvPr/>
                </p:nvSpPr>
                <p:spPr bwMode="auto">
                  <a:xfrm>
                    <a:off x="2258" y="7199"/>
                    <a:ext cx="941" cy="327"/>
                  </a:xfrm>
                  <a:custGeom>
                    <a:avLst/>
                    <a:gdLst>
                      <a:gd name="T0" fmla="*/ 23 w 37664"/>
                      <a:gd name="T1" fmla="*/ 2 h 43200"/>
                      <a:gd name="T2" fmla="*/ 24 w 37664"/>
                      <a:gd name="T3" fmla="*/ 0 h 43200"/>
                      <a:gd name="T4" fmla="*/ 13 w 37664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7664" h="43200" fill="none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</a:path>
                      <a:path w="37664" h="43200" stroke="0" extrusionOk="0">
                        <a:moveTo>
                          <a:pt x="37100" y="36642"/>
                        </a:moveTo>
                        <a:cubicBezTo>
                          <a:pt x="33032" y="40834"/>
                          <a:pt x="2744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727" y="-1"/>
                          <a:pt x="33567" y="2602"/>
                          <a:pt x="37663" y="7160"/>
                        </a:cubicBezTo>
                        <a:lnTo>
                          <a:pt x="21600" y="21600"/>
                        </a:lnTo>
                        <a:lnTo>
                          <a:pt x="37100" y="36642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1" name="Arc 38"/>
                  <p:cNvSpPr>
                    <a:spLocks/>
                  </p:cNvSpPr>
                  <p:nvPr/>
                </p:nvSpPr>
                <p:spPr bwMode="auto">
                  <a:xfrm>
                    <a:off x="2258" y="6743"/>
                    <a:ext cx="950" cy="327"/>
                  </a:xfrm>
                  <a:custGeom>
                    <a:avLst/>
                    <a:gdLst>
                      <a:gd name="T0" fmla="*/ 24 w 38026"/>
                      <a:gd name="T1" fmla="*/ 2 h 43200"/>
                      <a:gd name="T2" fmla="*/ 23 w 38026"/>
                      <a:gd name="T3" fmla="*/ 0 h 43200"/>
                      <a:gd name="T4" fmla="*/ 13 w 38026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026" h="43200" fill="none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</a:path>
                      <a:path w="38026" h="43200" stroke="0" extrusionOk="0">
                        <a:moveTo>
                          <a:pt x="38026" y="35626"/>
                        </a:moveTo>
                        <a:cubicBezTo>
                          <a:pt x="33922" y="40432"/>
                          <a:pt x="27919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7191" y="-1"/>
                          <a:pt x="32565" y="2168"/>
                          <a:pt x="36591" y="6049"/>
                        </a:cubicBezTo>
                        <a:lnTo>
                          <a:pt x="21600" y="21600"/>
                        </a:lnTo>
                        <a:lnTo>
                          <a:pt x="38026" y="35626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62" name="Arc 39"/>
                  <p:cNvSpPr>
                    <a:spLocks/>
                  </p:cNvSpPr>
                  <p:nvPr/>
                </p:nvSpPr>
                <p:spPr bwMode="auto">
                  <a:xfrm>
                    <a:off x="2259" y="6972"/>
                    <a:ext cx="955" cy="327"/>
                  </a:xfrm>
                  <a:custGeom>
                    <a:avLst/>
                    <a:gdLst>
                      <a:gd name="T0" fmla="*/ 23 w 38229"/>
                      <a:gd name="T1" fmla="*/ 2 h 43200"/>
                      <a:gd name="T2" fmla="*/ 24 w 38229"/>
                      <a:gd name="T3" fmla="*/ 0 h 43200"/>
                      <a:gd name="T4" fmla="*/ 13 w 38229"/>
                      <a:gd name="T5" fmla="*/ 1 h 432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8229" h="43200" fill="none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</a:path>
                      <a:path w="38229" h="43200" stroke="0" extrusionOk="0">
                        <a:moveTo>
                          <a:pt x="37178" y="36561"/>
                        </a:moveTo>
                        <a:cubicBezTo>
                          <a:pt x="33105" y="40802"/>
                          <a:pt x="27480" y="43199"/>
                          <a:pt x="21600" y="43200"/>
                        </a:cubicBezTo>
                        <a:cubicBezTo>
                          <a:pt x="9670" y="43200"/>
                          <a:pt x="0" y="33529"/>
                          <a:pt x="0" y="21600"/>
                        </a:cubicBezTo>
                        <a:cubicBezTo>
                          <a:pt x="0" y="9670"/>
                          <a:pt x="9670" y="0"/>
                          <a:pt x="21600" y="0"/>
                        </a:cubicBezTo>
                        <a:cubicBezTo>
                          <a:pt x="28029" y="-1"/>
                          <a:pt x="34125" y="2864"/>
                          <a:pt x="38228" y="7814"/>
                        </a:cubicBezTo>
                        <a:lnTo>
                          <a:pt x="21600" y="21600"/>
                        </a:lnTo>
                        <a:lnTo>
                          <a:pt x="37178" y="36561"/>
                        </a:lnTo>
                        <a:close/>
                      </a:path>
                    </a:pathLst>
                  </a:custGeom>
                  <a:noFill/>
                  <a:ln w="28575">
                    <a:solidFill>
                      <a:srgbClr val="FFFF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</a:pPr>
                    <a:endParaRPr lang="el-GR" sz="2400" b="1" i="1">
                      <a:solidFill>
                        <a:srgbClr val="FAFD00"/>
                      </a:solidFill>
                      <a:latin typeface="Times New Roman" pitchFamily="18" charset="0"/>
                    </a:endParaRPr>
                  </a:p>
                </p:txBody>
              </p:sp>
            </p:grpSp>
          </p:grpSp>
        </p:grpSp>
      </p:grpSp>
      <p:sp>
        <p:nvSpPr>
          <p:cNvPr id="91" name="TextBox 9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126674" y="3579417"/>
            <a:ext cx="2228431" cy="461152"/>
          </a:xfrm>
          <a:prstGeom prst="rect">
            <a:avLst/>
          </a:prstGeom>
          <a:blipFill rotWithShape="1">
            <a:blip r:embed="rId2"/>
            <a:stretch>
              <a:fillRect b="-5263"/>
            </a:stretch>
          </a:blipFill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l-GR" sz="2400" b="1" i="1">
                <a:noFill/>
                <a:latin typeface="Times New Roman" pitchFamily="18" charset="0"/>
              </a:rPr>
              <a:t> </a:t>
            </a:r>
          </a:p>
        </p:txBody>
      </p:sp>
      <p:grpSp>
        <p:nvGrpSpPr>
          <p:cNvPr id="101" name="Ομάδα 100"/>
          <p:cNvGrpSpPr/>
          <p:nvPr/>
        </p:nvGrpSpPr>
        <p:grpSpPr>
          <a:xfrm>
            <a:off x="4135438" y="4356100"/>
            <a:ext cx="1352550" cy="828675"/>
            <a:chOff x="4135438" y="4356100"/>
            <a:chExt cx="1352550" cy="828675"/>
          </a:xfrm>
        </p:grpSpPr>
        <p:sp>
          <p:nvSpPr>
            <p:cNvPr id="90" name="Text Box 1030"/>
            <p:cNvSpPr txBox="1">
              <a:spLocks noChangeArrowheads="1"/>
            </p:cNvSpPr>
            <p:nvPr/>
          </p:nvSpPr>
          <p:spPr bwMode="auto">
            <a:xfrm>
              <a:off x="4135438" y="4486275"/>
              <a:ext cx="9048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altLang="el-GR" sz="2400" b="1" i="1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Όπου:</a:t>
              </a:r>
            </a:p>
          </p:txBody>
        </p:sp>
        <p:sp>
          <p:nvSpPr>
            <p:cNvPr id="92" name="AutoShape 1151"/>
            <p:cNvSpPr>
              <a:spLocks/>
            </p:cNvSpPr>
            <p:nvPr/>
          </p:nvSpPr>
          <p:spPr bwMode="auto">
            <a:xfrm rot="10800000" flipH="1">
              <a:off x="5068888" y="4356100"/>
              <a:ext cx="419100" cy="828675"/>
            </a:xfrm>
            <a:prstGeom prst="leftBrace">
              <a:avLst>
                <a:gd name="adj1" fmla="val 19791"/>
                <a:gd name="adj2" fmla="val 50000"/>
              </a:avLst>
            </a:prstGeom>
            <a:noFill/>
            <a:ln w="19050">
              <a:solidFill>
                <a:srgbClr val="FAFD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sp>
        <p:nvSpPr>
          <p:cNvPr id="95" name="Ορθογώνιο 9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7080520" y="4766810"/>
            <a:ext cx="1026756" cy="735458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l-GR" sz="2400" b="1" i="1">
                <a:noFill/>
                <a:latin typeface="Times New Roman" pitchFamily="18" charset="0"/>
              </a:rPr>
              <a:t> </a:t>
            </a:r>
          </a:p>
        </p:txBody>
      </p:sp>
      <p:sp>
        <p:nvSpPr>
          <p:cNvPr id="96" name="Ορθογώνιο 9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387120" y="5711243"/>
            <a:ext cx="2572564" cy="735458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eaLnBrk="0" fontAlgn="base" hangingPunct="0">
              <a:spcBef>
                <a:spcPct val="50000"/>
              </a:spcBef>
              <a:spcAft>
                <a:spcPct val="0"/>
              </a:spcAft>
              <a:defRPr/>
            </a:pPr>
            <a:r>
              <a:rPr lang="el-GR" sz="2400" b="1" i="1">
                <a:noFill/>
                <a:latin typeface="Times New Roman" pitchFamily="18" charset="0"/>
              </a:rPr>
              <a:t> </a:t>
            </a:r>
          </a:p>
        </p:txBody>
      </p:sp>
      <p:grpSp>
        <p:nvGrpSpPr>
          <p:cNvPr id="102" name="Ομάδα 101"/>
          <p:cNvGrpSpPr/>
          <p:nvPr/>
        </p:nvGrpSpPr>
        <p:grpSpPr>
          <a:xfrm>
            <a:off x="1072865" y="4155748"/>
            <a:ext cx="6043280" cy="2005864"/>
            <a:chOff x="1072865" y="4155748"/>
            <a:chExt cx="6043280" cy="2005864"/>
          </a:xfrm>
        </p:grpSpPr>
        <p:sp>
          <p:nvSpPr>
            <p:cNvPr id="93" name="Ορθογώνιο 92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527120" y="4155748"/>
              <a:ext cx="1589025" cy="461152"/>
            </a:xfrm>
            <a:prstGeom prst="rect">
              <a:avLst/>
            </a:prstGeom>
            <a:blipFill rotWithShape="1">
              <a:blip r:embed="rId5"/>
              <a:stretch>
                <a:fillRect b="-6667"/>
              </a:stretch>
            </a:blipFill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l-GR" sz="2400" b="1" i="1">
                  <a:noFill/>
                  <a:latin typeface="Times New Roman" pitchFamily="18" charset="0"/>
                </a:rPr>
                <a:t> </a:t>
              </a:r>
            </a:p>
          </p:txBody>
        </p:sp>
        <p:grpSp>
          <p:nvGrpSpPr>
            <p:cNvPr id="99" name="Ομάδα 98"/>
            <p:cNvGrpSpPr/>
            <p:nvPr/>
          </p:nvGrpSpPr>
          <p:grpSpPr>
            <a:xfrm>
              <a:off x="1072865" y="4322668"/>
              <a:ext cx="1468755" cy="1838944"/>
              <a:chOff x="1072865" y="4322668"/>
              <a:chExt cx="1468755" cy="1838944"/>
            </a:xfrm>
          </p:grpSpPr>
          <p:sp>
            <p:nvSpPr>
              <p:cNvPr id="71" name="Line 1132"/>
              <p:cNvSpPr>
                <a:spLocks noChangeShapeType="1"/>
              </p:cNvSpPr>
              <p:nvPr/>
            </p:nvSpPr>
            <p:spPr bwMode="auto">
              <a:xfrm flipH="1">
                <a:off x="1784383" y="6161612"/>
                <a:ext cx="757237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1072865" y="4322668"/>
                <a:ext cx="5084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1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</a:t>
                </a:r>
                <a:endParaRPr 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1748856" y="5568961"/>
                <a:ext cx="50847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1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sp</a:t>
                </a:r>
                <a:endParaRPr 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1" name="Line 1054"/>
              <p:cNvSpPr>
                <a:spLocks noChangeShapeType="1"/>
              </p:cNvSpPr>
              <p:nvPr/>
            </p:nvSpPr>
            <p:spPr bwMode="auto">
              <a:xfrm>
                <a:off x="1114982" y="4932887"/>
                <a:ext cx="649287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grpSp>
        <p:nvGrpSpPr>
          <p:cNvPr id="103" name="Ομάδα 102"/>
          <p:cNvGrpSpPr/>
          <p:nvPr/>
        </p:nvGrpSpPr>
        <p:grpSpPr>
          <a:xfrm>
            <a:off x="1785204" y="4159197"/>
            <a:ext cx="5460528" cy="2038927"/>
            <a:chOff x="1785204" y="4159197"/>
            <a:chExt cx="5460528" cy="2038927"/>
          </a:xfrm>
        </p:grpSpPr>
        <p:sp>
          <p:nvSpPr>
            <p:cNvPr id="94" name="Ορθογώνιο 93"/>
            <p:cNvSpPr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5467745" y="4924700"/>
              <a:ext cx="1777987" cy="430887"/>
            </a:xfrm>
            <a:prstGeom prst="rect">
              <a:avLst/>
            </a:prstGeom>
            <a:blipFill rotWithShape="1">
              <a:blip r:embed="rId6"/>
              <a:stretch>
                <a:fillRect b="-2817"/>
              </a:stretch>
            </a:blipFill>
          </p:spPr>
          <p:txBody>
            <a:bodyPr/>
            <a:lstStyle/>
            <a:p>
              <a:pPr eaLnBrk="0" fontAlgn="base" hangingPunct="0">
                <a:spcBef>
                  <a:spcPct val="50000"/>
                </a:spcBef>
                <a:spcAft>
                  <a:spcPct val="0"/>
                </a:spcAft>
                <a:defRPr/>
              </a:pPr>
              <a:r>
                <a:rPr lang="el-GR" sz="2400" b="1" i="1">
                  <a:noFill/>
                  <a:latin typeface="Times New Roman" pitchFamily="18" charset="0"/>
                </a:rPr>
                <a:t> </a:t>
              </a:r>
            </a:p>
          </p:txBody>
        </p:sp>
        <p:grpSp>
          <p:nvGrpSpPr>
            <p:cNvPr id="100" name="Ομάδα 99"/>
            <p:cNvGrpSpPr/>
            <p:nvPr/>
          </p:nvGrpSpPr>
          <p:grpSpPr>
            <a:xfrm>
              <a:off x="1785204" y="4159197"/>
              <a:ext cx="1922700" cy="2038927"/>
              <a:chOff x="1785204" y="4159197"/>
              <a:chExt cx="1922700" cy="2038927"/>
            </a:xfrm>
          </p:grpSpPr>
          <p:sp>
            <p:nvSpPr>
              <p:cNvPr id="70" name="Line 1130"/>
              <p:cNvSpPr>
                <a:spLocks noChangeShapeType="1"/>
              </p:cNvSpPr>
              <p:nvPr/>
            </p:nvSpPr>
            <p:spPr bwMode="auto">
              <a:xfrm flipH="1">
                <a:off x="2314608" y="5826649"/>
                <a:ext cx="539750" cy="0"/>
              </a:xfrm>
              <a:prstGeom prst="line">
                <a:avLst/>
              </a:prstGeom>
              <a:noFill/>
              <a:ln w="50800">
                <a:solidFill>
                  <a:srgbClr val="00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72" name="Line 1054"/>
              <p:cNvSpPr>
                <a:spLocks noChangeShapeType="1"/>
              </p:cNvSpPr>
              <p:nvPr/>
            </p:nvSpPr>
            <p:spPr bwMode="auto">
              <a:xfrm>
                <a:off x="2965483" y="6198124"/>
                <a:ext cx="6477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50000"/>
                  </a:spcBef>
                  <a:spcAft>
                    <a:spcPct val="0"/>
                  </a:spcAft>
                </a:pPr>
                <a:endParaRPr lang="el-GR" sz="2400" b="1" i="1">
                  <a:solidFill>
                    <a:srgbClr val="FAFD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3" name="Line 1130"/>
              <p:cNvSpPr>
                <a:spLocks noChangeShapeType="1"/>
              </p:cNvSpPr>
              <p:nvPr/>
            </p:nvSpPr>
            <p:spPr bwMode="auto">
              <a:xfrm>
                <a:off x="1800002" y="4546600"/>
                <a:ext cx="539750" cy="0"/>
              </a:xfrm>
              <a:prstGeom prst="line">
                <a:avLst/>
              </a:prstGeom>
              <a:noFill/>
              <a:ln w="50800">
                <a:solidFill>
                  <a:srgbClr val="00FF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1785204" y="4159197"/>
                <a:ext cx="3449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>
                    <a:solidFill>
                      <a:srgbClr val="00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sp>
            <p:nvSpPr>
              <p:cNvPr id="82" name="TextBox 81"/>
              <p:cNvSpPr txBox="1"/>
              <p:nvPr/>
            </p:nvSpPr>
            <p:spPr>
              <a:xfrm>
                <a:off x="2374743" y="4696525"/>
                <a:ext cx="441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1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8" name="TextBox 87"/>
              <p:cNvSpPr txBox="1"/>
              <p:nvPr/>
            </p:nvSpPr>
            <p:spPr>
              <a:xfrm>
                <a:off x="2461195" y="5405490"/>
                <a:ext cx="34496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sz="2400" b="1" dirty="0">
                    <a:solidFill>
                      <a:srgbClr val="00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</a:t>
                </a:r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>
                <a:off x="3266758" y="5765194"/>
                <a:ext cx="44114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i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sz="2000" b="1" i="1" baseline="-25000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endParaRPr 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2" name="Line 1132"/>
              <p:cNvSpPr>
                <a:spLocks noChangeShapeType="1"/>
              </p:cNvSpPr>
              <p:nvPr/>
            </p:nvSpPr>
            <p:spPr bwMode="auto">
              <a:xfrm flipH="1">
                <a:off x="1991282" y="4928124"/>
                <a:ext cx="431800" cy="0"/>
              </a:xfrm>
              <a:prstGeom prst="line">
                <a:avLst/>
              </a:prstGeom>
              <a:noFill/>
              <a:ln w="50800">
                <a:solidFill>
                  <a:srgbClr val="FF0000"/>
                </a:solidFill>
                <a:round/>
                <a:headEnd/>
                <a:tailEnd type="triangle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4693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5" grpId="0" animBg="1"/>
      <p:bldP spid="9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ΔΥΝΑΜΙΚΗ ΤΗΣ ΤΑΛΑΝΤΩΣΗΣ ΜΕ ΑΠΟΣΒΕΣΗ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Text Box 8"/>
          <p:cNvSpPr txBox="1">
            <a:spLocks noChangeArrowheads="1"/>
          </p:cNvSpPr>
          <p:nvPr/>
        </p:nvSpPr>
        <p:spPr bwMode="auto">
          <a:xfrm>
            <a:off x="153741" y="3419493"/>
            <a:ext cx="527388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285750" marR="0" lvl="0" indent="-28575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altLang="el-GR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itchFamily="18" charset="0"/>
              </a:rPr>
              <a:t>Διαφορική Εξίσωση Ταλάντωσης με Απόσβεση: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3779912" y="1769005"/>
                <a:ext cx="957826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9912" y="1769005"/>
                <a:ext cx="957826" cy="7177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373044" y="3257381"/>
                <a:ext cx="2799356" cy="717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3044" y="3257381"/>
                <a:ext cx="2799356" cy="717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9" name="Ομάδα 38"/>
          <p:cNvGrpSpPr/>
          <p:nvPr/>
        </p:nvGrpSpPr>
        <p:grpSpPr>
          <a:xfrm>
            <a:off x="179512" y="4221088"/>
            <a:ext cx="8407085" cy="400110"/>
            <a:chOff x="179512" y="4221088"/>
            <a:chExt cx="8407085" cy="400110"/>
          </a:xfrm>
        </p:grpSpPr>
        <p:sp>
          <p:nvSpPr>
            <p:cNvPr id="24" name="Text Box 8"/>
            <p:cNvSpPr txBox="1">
              <a:spLocks noChangeArrowheads="1"/>
            </p:cNvSpPr>
            <p:nvPr/>
          </p:nvSpPr>
          <p:spPr bwMode="auto">
            <a:xfrm>
              <a:off x="179512" y="4221088"/>
              <a:ext cx="6785512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Μια μερική Λύση της παραπάνω Διαφορικής</a:t>
              </a:r>
              <a:r>
                <a:rPr kumimoji="0" lang="el-GR" altLang="el-GR" sz="2000" b="1" i="0" u="none" strike="noStrike" kern="0" cap="none" spc="0" normalizeH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 Εξίσωσης είναι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6983658" y="4241830"/>
                  <a:ext cx="1602939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  <m:d>
                          <m:d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𝒄</m:t>
                        </m:r>
                        <m:sSup>
                          <m:sSup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l-GR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𝒕</m:t>
                            </m:r>
                          </m:sup>
                        </m:sSup>
                      </m:oMath>
                    </m:oMathPara>
                  </a14:m>
                  <a:endParaRPr lang="el-GR" sz="24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3658" y="4241830"/>
                  <a:ext cx="1602939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2281" r="-1521" b="-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Ορθογώνιο 4"/>
              <p:cNvSpPr/>
              <p:nvPr/>
            </p:nvSpPr>
            <p:spPr>
              <a:xfrm>
                <a:off x="118514" y="4877379"/>
                <a:ext cx="2007216" cy="705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" name="Ορθογώνιο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514" y="4877379"/>
                <a:ext cx="2007216" cy="7050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107504" y="5805884"/>
                <a:ext cx="2288768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5805884"/>
                <a:ext cx="2288768" cy="7177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1965619" y="5077901"/>
                <a:ext cx="878189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5619" y="5077901"/>
                <a:ext cx="878189" cy="400110"/>
              </a:xfrm>
              <a:prstGeom prst="rect">
                <a:avLst/>
              </a:prstGeom>
              <a:blipFill>
                <a:blip r:embed="rId7"/>
                <a:stretch>
                  <a:fillRect b="-757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2279845" y="5828498"/>
                <a:ext cx="1561260" cy="7050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9845" y="5828498"/>
                <a:ext cx="1561260" cy="7050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Ορθογώνιο 11"/>
              <p:cNvSpPr/>
              <p:nvPr/>
            </p:nvSpPr>
            <p:spPr>
              <a:xfrm>
                <a:off x="3736622" y="6016978"/>
                <a:ext cx="945124" cy="4070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2" name="Ορθογώνιο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622" y="6016978"/>
                <a:ext cx="945124" cy="407099"/>
              </a:xfrm>
              <a:prstGeom prst="rect">
                <a:avLst/>
              </a:prstGeom>
              <a:blipFill>
                <a:blip r:embed="rId9"/>
                <a:stretch>
                  <a:fillRect b="-895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Ομάδα 42"/>
          <p:cNvGrpSpPr/>
          <p:nvPr/>
        </p:nvGrpSpPr>
        <p:grpSpPr>
          <a:xfrm>
            <a:off x="4495568" y="3186462"/>
            <a:ext cx="3667557" cy="3207703"/>
            <a:chOff x="4495568" y="3186462"/>
            <a:chExt cx="3667557" cy="3207703"/>
          </a:xfrm>
        </p:grpSpPr>
        <p:sp>
          <p:nvSpPr>
            <p:cNvPr id="13" name="Οβάλ 12"/>
            <p:cNvSpPr/>
            <p:nvPr/>
          </p:nvSpPr>
          <p:spPr>
            <a:xfrm>
              <a:off x="5301036" y="3186462"/>
              <a:ext cx="2862089" cy="970837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9" name="Ευθύγραμμο βέλος σύνδεσης 28"/>
            <p:cNvCxnSpPr>
              <a:stCxn id="13" idx="4"/>
            </p:cNvCxnSpPr>
            <p:nvPr/>
          </p:nvCxnSpPr>
          <p:spPr>
            <a:xfrm>
              <a:off x="6732081" y="4157299"/>
              <a:ext cx="0" cy="1177606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Ομάδα 25"/>
            <p:cNvGrpSpPr/>
            <p:nvPr/>
          </p:nvGrpSpPr>
          <p:grpSpPr>
            <a:xfrm>
              <a:off x="4495568" y="5022565"/>
              <a:ext cx="626065" cy="1371600"/>
              <a:chOff x="5256213" y="1722438"/>
              <a:chExt cx="626065" cy="1371600"/>
            </a:xfrm>
          </p:grpSpPr>
          <p:sp>
            <p:nvSpPr>
              <p:cNvPr id="27" name="AutoShape 24"/>
              <p:cNvSpPr>
                <a:spLocks/>
              </p:cNvSpPr>
              <p:nvPr/>
            </p:nvSpPr>
            <p:spPr bwMode="auto">
              <a:xfrm>
                <a:off x="5256213" y="1722438"/>
                <a:ext cx="342900" cy="1371600"/>
              </a:xfrm>
              <a:prstGeom prst="rightBrace">
                <a:avLst>
                  <a:gd name="adj1" fmla="val 33333"/>
                  <a:gd name="adj2" fmla="val 50000"/>
                </a:avLst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28" name="AutoShape 25"/>
              <p:cNvSpPr>
                <a:spLocks noChangeArrowheads="1"/>
              </p:cNvSpPr>
              <p:nvPr/>
            </p:nvSpPr>
            <p:spPr bwMode="auto">
              <a:xfrm>
                <a:off x="5594278" y="2355918"/>
                <a:ext cx="288000" cy="108000"/>
              </a:xfrm>
              <a:prstGeom prst="rightArrow">
                <a:avLst>
                  <a:gd name="adj1" fmla="val 50000"/>
                  <a:gd name="adj2" fmla="val 79049"/>
                </a:avLst>
              </a:prstGeom>
              <a:solidFill>
                <a:srgbClr val="FF0000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5220072" y="5336279"/>
                <a:ext cx="3775457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5336279"/>
                <a:ext cx="3775457" cy="67691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Ορθογώνιο 30"/>
              <p:cNvSpPr/>
              <p:nvPr/>
            </p:nvSpPr>
            <p:spPr>
              <a:xfrm>
                <a:off x="5148064" y="6040796"/>
                <a:ext cx="3115533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𝒄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𝝆</m:t>
                              </m:r>
                            </m:e>
                            <m:sup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e>
                      </m: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1" name="Ορθογώνιο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6040796"/>
                <a:ext cx="3115533" cy="78386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4716016" y="1193304"/>
            <a:ext cx="3757643" cy="1371600"/>
            <a:chOff x="4902325" y="1302990"/>
            <a:chExt cx="3757643" cy="1371600"/>
          </a:xfrm>
        </p:grpSpPr>
        <p:grpSp>
          <p:nvGrpSpPr>
            <p:cNvPr id="20" name="Ομάδα 19"/>
            <p:cNvGrpSpPr/>
            <p:nvPr/>
          </p:nvGrpSpPr>
          <p:grpSpPr>
            <a:xfrm>
              <a:off x="4902325" y="1302990"/>
              <a:ext cx="668337" cy="1371600"/>
              <a:chOff x="5256213" y="1722438"/>
              <a:chExt cx="668337" cy="1371600"/>
            </a:xfrm>
          </p:grpSpPr>
          <p:sp>
            <p:nvSpPr>
              <p:cNvPr id="8" name="AutoShape 24"/>
              <p:cNvSpPr>
                <a:spLocks/>
              </p:cNvSpPr>
              <p:nvPr/>
            </p:nvSpPr>
            <p:spPr bwMode="auto">
              <a:xfrm>
                <a:off x="5256213" y="1722438"/>
                <a:ext cx="342900" cy="1371600"/>
              </a:xfrm>
              <a:prstGeom prst="rightBrace">
                <a:avLst>
                  <a:gd name="adj1" fmla="val 33333"/>
                  <a:gd name="adj2" fmla="val 50000"/>
                </a:avLst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0" rIns="0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  <p:sp>
            <p:nvSpPr>
              <p:cNvPr id="9" name="AutoShape 25"/>
              <p:cNvSpPr>
                <a:spLocks noChangeArrowheads="1"/>
              </p:cNvSpPr>
              <p:nvPr/>
            </p:nvSpPr>
            <p:spPr bwMode="auto">
              <a:xfrm>
                <a:off x="5505450" y="2279650"/>
                <a:ext cx="419100" cy="265113"/>
              </a:xfrm>
              <a:prstGeom prst="rightArrow">
                <a:avLst>
                  <a:gd name="adj1" fmla="val 50000"/>
                  <a:gd name="adj2" fmla="val 79049"/>
                </a:avLst>
              </a:prstGeom>
              <a:solidFill>
                <a:srgbClr val="C00000"/>
              </a:solidFill>
              <a:ln w="12700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1pPr>
                <a:lvl2pPr marL="742950" indent="-28575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2pPr>
                <a:lvl3pPr marL="11430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3pPr>
                <a:lvl4pPr marL="16002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4pPr>
                <a:lvl5pPr marL="2057400" indent="-228600"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 b="1" i="1">
                    <a:solidFill>
                      <a:schemeClr val="tx2"/>
                    </a:solidFill>
                    <a:latin typeface="Times New Roman" pitchFamily="18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l-GR" altLang="el-GR" sz="2400" b="1" i="1" u="none" strike="noStrike" kern="0" cap="none" spc="0" normalizeH="0" baseline="0" noProof="0" smtClean="0">
                  <a:ln>
                    <a:noFill/>
                  </a:ln>
                  <a:solidFill>
                    <a:srgbClr val="FAFD00"/>
                  </a:solidFill>
                  <a:effectLst/>
                  <a:uLnTx/>
                  <a:uFillTx/>
                  <a:latin typeface="Times New Roman" pitchFamily="18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/>
                <p:cNvSpPr txBox="1"/>
                <p:nvPr/>
              </p:nvSpPr>
              <p:spPr>
                <a:xfrm>
                  <a:off x="5663250" y="1588863"/>
                  <a:ext cx="2996718" cy="62542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𝒎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p>
                              <m:sSupPr>
                                <m:ctrlP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𝒌𝒙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63250" y="1588863"/>
                  <a:ext cx="2996718" cy="625428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679738" y="2299516"/>
                <a:ext cx="2690032" cy="62542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𝒃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𝒌𝒙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738" y="2299516"/>
                <a:ext cx="2690032" cy="62542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821962" y="954035"/>
            <a:ext cx="3750038" cy="584584"/>
            <a:chOff x="821962" y="1063721"/>
            <a:chExt cx="3750038" cy="584584"/>
          </a:xfrm>
        </p:grpSpPr>
        <p:sp>
          <p:nvSpPr>
            <p:cNvPr id="6" name="Text Box 18"/>
            <p:cNvSpPr txBox="1">
              <a:spLocks noChangeArrowheads="1"/>
            </p:cNvSpPr>
            <p:nvPr/>
          </p:nvSpPr>
          <p:spPr bwMode="auto">
            <a:xfrm>
              <a:off x="821962" y="1191865"/>
              <a:ext cx="137377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Αποδείξαμε: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2346519" y="1063721"/>
                  <a:ext cx="2225481" cy="58458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𝒌𝒙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4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46519" y="1063721"/>
                  <a:ext cx="2225481" cy="584584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7" name="Ομάδα 36"/>
          <p:cNvGrpSpPr/>
          <p:nvPr/>
        </p:nvGrpSpPr>
        <p:grpSpPr>
          <a:xfrm>
            <a:off x="217612" y="1687924"/>
            <a:ext cx="3634308" cy="707886"/>
            <a:chOff x="217612" y="1797610"/>
            <a:chExt cx="3634308" cy="707886"/>
          </a:xfrm>
        </p:grpSpPr>
        <p:sp>
          <p:nvSpPr>
            <p:cNvPr id="7" name="Text Box 20"/>
            <p:cNvSpPr txBox="1">
              <a:spLocks noChangeArrowheads="1"/>
            </p:cNvSpPr>
            <p:nvPr/>
          </p:nvSpPr>
          <p:spPr bwMode="auto">
            <a:xfrm>
              <a:off x="217612" y="1797610"/>
              <a:ext cx="2257425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Δεύτερος Νόμος  	  </a:t>
              </a:r>
              <a:r>
                <a:rPr kumimoji="0" lang="en-US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Newton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itchFamily="18" charset="0"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5" name="TextBox 34"/>
                <p:cNvSpPr txBox="1"/>
                <p:nvPr/>
              </p:nvSpPr>
              <p:spPr>
                <a:xfrm>
                  <a:off x="2337146" y="2145852"/>
                  <a:ext cx="1514774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sz="2000" b="1" i="0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𝐧𝐞𝐭</m:t>
                            </m:r>
                          </m:sub>
                        </m:sSub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𝒎𝒂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5" name="TextBox 3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7146" y="2145852"/>
                  <a:ext cx="1514774" cy="307777"/>
                </a:xfrm>
                <a:prstGeom prst="rect">
                  <a:avLst/>
                </a:prstGeom>
                <a:blipFill>
                  <a:blip r:embed="rId15"/>
                  <a:stretch>
                    <a:fillRect l="-3213" r="-1205" b="-1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42" name="Ευθεία γραμμή σύνδεσης 41"/>
          <p:cNvCxnSpPr/>
          <p:nvPr/>
        </p:nvCxnSpPr>
        <p:spPr>
          <a:xfrm flipH="1">
            <a:off x="5301036" y="6165304"/>
            <a:ext cx="378702" cy="5040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9768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23" grpId="0"/>
      <p:bldP spid="21" grpId="0"/>
      <p:bldP spid="5" grpId="0"/>
      <p:bldP spid="25" grpId="0"/>
      <p:bldP spid="10" grpId="0"/>
      <p:bldP spid="11" grpId="0"/>
      <p:bldP spid="12" grpId="0"/>
      <p:bldP spid="30" grpId="0"/>
      <p:bldP spid="31" grpId="0"/>
      <p:bldP spid="3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7"/>
          <p:cNvSpPr>
            <a:spLocks noChangeArrowheads="1"/>
          </p:cNvSpPr>
          <p:nvPr/>
        </p:nvSpPr>
        <p:spPr bwMode="auto">
          <a:xfrm>
            <a:off x="476250" y="4462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1888" y="620688"/>
                <a:ext cx="3317831" cy="717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88" y="620688"/>
                <a:ext cx="3317831" cy="71776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Ευθεία γραμμή σύνδεσης 30"/>
          <p:cNvCxnSpPr/>
          <p:nvPr/>
        </p:nvCxnSpPr>
        <p:spPr>
          <a:xfrm>
            <a:off x="0" y="1412776"/>
            <a:ext cx="9144000" cy="0"/>
          </a:xfrm>
          <a:prstGeom prst="line">
            <a:avLst/>
          </a:prstGeom>
          <a:ln w="28575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817548" y="1825720"/>
                <a:ext cx="1842684" cy="717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𝚫</m:t>
                      </m:r>
                      <m:r>
                        <a:rPr lang="el-GR" sz="2000" b="1" i="0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𝟒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7548" y="1825720"/>
                <a:ext cx="1842684" cy="717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Ομάδα 14"/>
          <p:cNvGrpSpPr/>
          <p:nvPr/>
        </p:nvGrpSpPr>
        <p:grpSpPr>
          <a:xfrm>
            <a:off x="3563888" y="620688"/>
            <a:ext cx="5468996" cy="697502"/>
            <a:chOff x="3563888" y="792323"/>
            <a:chExt cx="5468996" cy="6975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3563888" y="792323"/>
                  <a:ext cx="2301335" cy="67691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𝝆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𝒃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𝒎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63888" y="792323"/>
                  <a:ext cx="2301335" cy="67691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TextBox 13"/>
            <p:cNvSpPr txBox="1"/>
            <p:nvPr/>
          </p:nvSpPr>
          <p:spPr>
            <a:xfrm>
              <a:off x="5948683" y="843494"/>
              <a:ext cx="3084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Χαρακτηριστικό τριώνυμο Δ.Ε. Ταλαντωτή με απόσβεση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55352" y="1700808"/>
            <a:ext cx="47326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l-GR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Διακρίνουσα Χαρακτηριστικού τριώνυμου Δ.Ε. Ταλαντωτή με απόσβεση: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622403" y="2696686"/>
                <a:ext cx="2236253" cy="876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2403" y="2696686"/>
                <a:ext cx="2236253" cy="8763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628265" y="3632790"/>
                <a:ext cx="2236253" cy="8763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𝝆</m:t>
                          </m:r>
                        </m:e>
                        <m: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8265" y="3632790"/>
                <a:ext cx="2236253" cy="87633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Ομάδα 17"/>
          <p:cNvGrpSpPr/>
          <p:nvPr/>
        </p:nvGrpSpPr>
        <p:grpSpPr>
          <a:xfrm>
            <a:off x="55352" y="3177112"/>
            <a:ext cx="4590728" cy="1224000"/>
            <a:chOff x="55352" y="3549386"/>
            <a:chExt cx="4590728" cy="1224000"/>
          </a:xfrm>
        </p:grpSpPr>
        <p:sp>
          <p:nvSpPr>
            <p:cNvPr id="37" name="TextBox 36"/>
            <p:cNvSpPr txBox="1"/>
            <p:nvPr/>
          </p:nvSpPr>
          <p:spPr>
            <a:xfrm>
              <a:off x="55352" y="3813468"/>
              <a:ext cx="41566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Ρίζες χαρακτηριστικού τριώνυμου Δ.Ε. Ταλαντωτή με απ</a:t>
              </a:r>
              <a:r>
                <a:rPr lang="el-GR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ό</a:t>
              </a:r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σβεση: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AutoShape 24"/>
            <p:cNvSpPr>
              <a:spLocks/>
            </p:cNvSpPr>
            <p:nvPr/>
          </p:nvSpPr>
          <p:spPr bwMode="auto">
            <a:xfrm flipH="1">
              <a:off x="4303180" y="3549386"/>
              <a:ext cx="342900" cy="1224000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19050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grpSp>
        <p:nvGrpSpPr>
          <p:cNvPr id="19" name="Ομάδα 18"/>
          <p:cNvGrpSpPr/>
          <p:nvPr/>
        </p:nvGrpSpPr>
        <p:grpSpPr>
          <a:xfrm>
            <a:off x="46785" y="4581128"/>
            <a:ext cx="7051957" cy="1106067"/>
            <a:chOff x="46785" y="4869160"/>
            <a:chExt cx="7051957" cy="1106067"/>
          </a:xfrm>
        </p:grpSpPr>
        <p:sp>
          <p:nvSpPr>
            <p:cNvPr id="47" name="TextBox 46"/>
            <p:cNvSpPr txBox="1"/>
            <p:nvPr/>
          </p:nvSpPr>
          <p:spPr>
            <a:xfrm>
              <a:off x="46785" y="4869160"/>
              <a:ext cx="373312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400" b="1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 ≠ 0</a:t>
              </a:r>
            </a:p>
            <a:p>
              <a:pPr algn="r"/>
              <a:r>
                <a:rPr lang="el-GR" sz="2000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Γενική Λύση  Δ.Ε. Ταλαντωτή με απόσβεση:</a:t>
              </a:r>
              <a:endParaRPr lang="el-GR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TextBox 47"/>
                <p:cNvSpPr txBox="1"/>
                <p:nvPr/>
              </p:nvSpPr>
              <p:spPr>
                <a:xfrm>
                  <a:off x="3647348" y="5544340"/>
                  <a:ext cx="3451394" cy="43088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p>
                          <m:sSup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p>
                          <m:sSupPr>
                            <m:ctrlP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𝝆</m:t>
                                </m:r>
                              </m:e>
                              <m:sub>
                                <m:r>
                                  <a:rPr lang="en-US" sz="22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  <m:r>
                              <a:rPr lang="en-US" sz="22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  </m:t>
                        </m:r>
                        <m:r>
                          <a:rPr lang="en-US" sz="22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⇒</m:t>
                        </m:r>
                      </m:oMath>
                    </m:oMathPara>
                  </a14:m>
                  <a:endParaRPr lang="el-GR" sz="22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TextBox 4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47348" y="5544340"/>
                  <a:ext cx="3451394" cy="430887"/>
                </a:xfrm>
                <a:prstGeom prst="rect">
                  <a:avLst/>
                </a:prstGeom>
                <a:blipFill>
                  <a:blip r:embed="rId7"/>
                  <a:stretch>
                    <a:fillRect b="-14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635896" y="5949280"/>
                <a:ext cx="4578496" cy="649858"/>
              </a:xfrm>
              <a:prstGeom prst="rect">
                <a:avLst/>
              </a:prstGeom>
              <a:noFill/>
              <a:ln w="38100">
                <a:solidFill>
                  <a:schemeClr val="bg1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n-US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2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2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f>
                                <m:fPr>
                                  <m:ctrlP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2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2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2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2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5896" y="5949280"/>
                <a:ext cx="4578496" cy="64985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3810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Ορθογώνιο 3"/>
              <p:cNvSpPr/>
              <p:nvPr/>
            </p:nvSpPr>
            <p:spPr>
              <a:xfrm>
                <a:off x="6660232" y="2832621"/>
                <a:ext cx="1566263" cy="740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" name="Ορθογώνιο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2832621"/>
                <a:ext cx="1566263" cy="74039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Ορθογώνιο 22"/>
              <p:cNvSpPr/>
              <p:nvPr/>
            </p:nvSpPr>
            <p:spPr>
              <a:xfrm>
                <a:off x="6660232" y="3768725"/>
                <a:ext cx="1566263" cy="7403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3" name="Ορθογώνιο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0232" y="3768725"/>
                <a:ext cx="1566263" cy="74039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787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35" grpId="0"/>
      <p:bldP spid="44" grpId="0"/>
      <p:bldP spid="45" grpId="0"/>
      <p:bldP spid="49" grpId="0" animBg="1"/>
      <p:bldP spid="4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cxnSp>
        <p:nvCxnSpPr>
          <p:cNvPr id="7" name="Ευθεία γραμμή σύνδεσης 6"/>
          <p:cNvCxnSpPr/>
          <p:nvPr/>
        </p:nvCxnSpPr>
        <p:spPr>
          <a:xfrm flipV="1">
            <a:off x="464" y="2132856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Ομάδα 11"/>
          <p:cNvGrpSpPr/>
          <p:nvPr/>
        </p:nvGrpSpPr>
        <p:grpSpPr>
          <a:xfrm>
            <a:off x="71888" y="2204864"/>
            <a:ext cx="6602372" cy="717761"/>
            <a:chOff x="71888" y="3212976"/>
            <a:chExt cx="6602372" cy="717761"/>
          </a:xfrm>
        </p:grpSpPr>
        <p:sp>
          <p:nvSpPr>
            <p:cNvPr id="9" name="Text Box 11"/>
            <p:cNvSpPr txBox="1">
              <a:spLocks noChangeArrowheads="1"/>
            </p:cNvSpPr>
            <p:nvPr/>
          </p:nvSpPr>
          <p:spPr bwMode="auto">
            <a:xfrm>
              <a:off x="71888" y="3379570"/>
              <a:ext cx="4090863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1η Περίπτωση: Διακρίνουσα θετική: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4172934" y="3212976"/>
                  <a:ext cx="2501326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   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2934" y="3212976"/>
                  <a:ext cx="2501326" cy="71776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≠ 0</a:t>
            </a:r>
          </a:p>
          <a:p>
            <a:pPr algn="r"/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104804" y="3785055"/>
                <a:ext cx="4126451" cy="597984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b>
                                <m:sSub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000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804" y="3785055"/>
                <a:ext cx="4126451" cy="59798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 Box 19"/>
          <p:cNvSpPr txBox="1">
            <a:spLocks noChangeArrowheads="1"/>
          </p:cNvSpPr>
          <p:nvPr/>
        </p:nvSpPr>
        <p:spPr bwMode="auto">
          <a:xfrm>
            <a:off x="1449833" y="5364505"/>
            <a:ext cx="182602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rIns="0">
            <a:spAutoFit/>
          </a:bodyPr>
          <a:lstStyle>
            <a:lvl1pPr marL="2857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l-GR" altLang="el-GR" sz="1600" i="0" dirty="0">
                <a:solidFill>
                  <a:srgbClr val="FFFF00"/>
                </a:solidFill>
              </a:rPr>
              <a:t>	</a:t>
            </a:r>
            <a:r>
              <a:rPr lang="el-GR" altLang="el-GR" sz="1600" i="0" dirty="0" smtClean="0">
                <a:solidFill>
                  <a:srgbClr val="FFFF00"/>
                </a:solidFill>
              </a:rPr>
              <a:t>Κατάσταση </a:t>
            </a:r>
            <a:r>
              <a:rPr lang="el-GR" altLang="el-GR" sz="1600" i="0" dirty="0" err="1" smtClean="0">
                <a:solidFill>
                  <a:srgbClr val="FFFF00"/>
                </a:solidFill>
              </a:rPr>
              <a:t>Υπεραπόσβεσης</a:t>
            </a:r>
            <a:endParaRPr lang="el-GR" altLang="el-GR" sz="1600" i="0" dirty="0">
              <a:solidFill>
                <a:srgbClr val="FFFF00"/>
              </a:solidFill>
            </a:endParaRPr>
          </a:p>
        </p:txBody>
      </p:sp>
      <p:grpSp>
        <p:nvGrpSpPr>
          <p:cNvPr id="17" name="Ομάδα 16"/>
          <p:cNvGrpSpPr/>
          <p:nvPr/>
        </p:nvGrpSpPr>
        <p:grpSpPr>
          <a:xfrm>
            <a:off x="107504" y="4513205"/>
            <a:ext cx="4380829" cy="2284935"/>
            <a:chOff x="4861721" y="4312417"/>
            <a:chExt cx="4380829" cy="2284935"/>
          </a:xfrm>
        </p:grpSpPr>
        <p:grpSp>
          <p:nvGrpSpPr>
            <p:cNvPr id="38" name="Ομάδα 37"/>
            <p:cNvGrpSpPr/>
            <p:nvPr/>
          </p:nvGrpSpPr>
          <p:grpSpPr>
            <a:xfrm>
              <a:off x="4861721" y="4653136"/>
              <a:ext cx="4380829" cy="1944216"/>
              <a:chOff x="3851920" y="4581128"/>
              <a:chExt cx="4380829" cy="1944216"/>
            </a:xfrm>
          </p:grpSpPr>
          <p:grpSp>
            <p:nvGrpSpPr>
              <p:cNvPr id="39" name="Ομάδα 38"/>
              <p:cNvGrpSpPr/>
              <p:nvPr/>
            </p:nvGrpSpPr>
            <p:grpSpPr>
              <a:xfrm>
                <a:off x="4176376" y="4654297"/>
                <a:ext cx="3780000" cy="1871047"/>
                <a:chOff x="3707904" y="4654297"/>
                <a:chExt cx="3780000" cy="1871047"/>
              </a:xfrm>
            </p:grpSpPr>
            <p:cxnSp>
              <p:nvCxnSpPr>
                <p:cNvPr id="42" name="Ευθεία γραμμή σύνδεσης 41"/>
                <p:cNvCxnSpPr/>
                <p:nvPr/>
              </p:nvCxnSpPr>
              <p:spPr>
                <a:xfrm>
                  <a:off x="3795765" y="4654297"/>
                  <a:ext cx="0" cy="1871047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Ευθεία γραμμή σύνδεσης 42"/>
                <p:cNvCxnSpPr/>
                <p:nvPr/>
              </p:nvCxnSpPr>
              <p:spPr>
                <a:xfrm rot="16200000">
                  <a:off x="5597904" y="4563335"/>
                  <a:ext cx="0" cy="3780000"/>
                </a:xfrm>
                <a:prstGeom prst="line">
                  <a:avLst/>
                </a:prstGeom>
                <a:ln w="285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4" name="Ελεύθερη σχεδίαση 43"/>
                <p:cNvSpPr/>
                <p:nvPr/>
              </p:nvSpPr>
              <p:spPr>
                <a:xfrm>
                  <a:off x="3800819" y="5111826"/>
                  <a:ext cx="3568892" cy="1296000"/>
                </a:xfrm>
                <a:custGeom>
                  <a:avLst/>
                  <a:gdLst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848299 w 1674564"/>
                    <a:gd name="connsiteY2" fmla="*/ 947450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907160 w 1674564"/>
                    <a:gd name="connsiteY2" fmla="*/ 1035585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674564"/>
                    <a:gd name="connsiteY0" fmla="*/ 0 h 1266939"/>
                    <a:gd name="connsiteX1" fmla="*/ 231354 w 1674564"/>
                    <a:gd name="connsiteY1" fmla="*/ 209320 h 1266939"/>
                    <a:gd name="connsiteX2" fmla="*/ 923213 w 1674564"/>
                    <a:gd name="connsiteY2" fmla="*/ 1101686 h 1266939"/>
                    <a:gd name="connsiteX3" fmla="*/ 1674564 w 1674564"/>
                    <a:gd name="connsiteY3" fmla="*/ 1266939 h 1266939"/>
                    <a:gd name="connsiteX4" fmla="*/ 1674564 w 1674564"/>
                    <a:gd name="connsiteY4" fmla="*/ 1266939 h 1266939"/>
                    <a:gd name="connsiteX0" fmla="*/ 0 w 1733425"/>
                    <a:gd name="connsiteY0" fmla="*/ 0 h 1266939"/>
                    <a:gd name="connsiteX1" fmla="*/ 231354 w 1733425"/>
                    <a:gd name="connsiteY1" fmla="*/ 209320 h 1266939"/>
                    <a:gd name="connsiteX2" fmla="*/ 923213 w 1733425"/>
                    <a:gd name="connsiteY2" fmla="*/ 1101686 h 1266939"/>
                    <a:gd name="connsiteX3" fmla="*/ 1733425 w 1733425"/>
                    <a:gd name="connsiteY3" fmla="*/ 1266939 h 1266939"/>
                    <a:gd name="connsiteX4" fmla="*/ 1674564 w 1733425"/>
                    <a:gd name="connsiteY4" fmla="*/ 1266939 h 12669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33425" h="1266939">
                      <a:moveTo>
                        <a:pt x="0" y="0"/>
                      </a:moveTo>
                      <a:cubicBezTo>
                        <a:pt x="44985" y="25706"/>
                        <a:pt x="77485" y="25706"/>
                        <a:pt x="231354" y="209320"/>
                      </a:cubicBezTo>
                      <a:cubicBezTo>
                        <a:pt x="385223" y="392934"/>
                        <a:pt x="672868" y="925416"/>
                        <a:pt x="923213" y="1101686"/>
                      </a:cubicBezTo>
                      <a:cubicBezTo>
                        <a:pt x="1173558" y="1277956"/>
                        <a:pt x="1608200" y="1239397"/>
                        <a:pt x="1733425" y="1266939"/>
                      </a:cubicBezTo>
                      <a:lnTo>
                        <a:pt x="1674564" y="1266939"/>
                      </a:lnTo>
                    </a:path>
                  </a:pathLst>
                </a:custGeom>
                <a:noFill/>
                <a:ln w="19050">
                  <a:solidFill>
                    <a:srgbClr val="FFFF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0" name="Ορθογώνιο 39"/>
              <p:cNvSpPr/>
              <p:nvPr/>
            </p:nvSpPr>
            <p:spPr>
              <a:xfrm>
                <a:off x="7855724" y="6069195"/>
                <a:ext cx="37702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l-GR" sz="2000" b="1" i="1" kern="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Ορθογώνιο 40"/>
              <p:cNvSpPr/>
              <p:nvPr/>
            </p:nvSpPr>
            <p:spPr>
              <a:xfrm>
                <a:off x="3851920" y="4581128"/>
                <a:ext cx="37702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el-GR" sz="2000" b="1" i="1" kern="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l-GR" sz="2000" b="1" i="1" kern="0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endParaRPr lang="el-GR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6" name="Text Box 11"/>
            <p:cNvSpPr txBox="1">
              <a:spLocks noChangeArrowheads="1"/>
            </p:cNvSpPr>
            <p:nvPr/>
          </p:nvSpPr>
          <p:spPr bwMode="auto">
            <a:xfrm>
              <a:off x="5272109" y="4312417"/>
              <a:ext cx="3956413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-285750" algn="ctr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l-GR" altLang="el-GR" sz="1600" i="0" kern="0" dirty="0" smtClean="0">
                  <a:solidFill>
                    <a:schemeClr val="bg1"/>
                  </a:solidFill>
                </a:rPr>
                <a:t>Γραφική Παράσταση της εξίσωσης κίνησης ταλαντωτή με </a:t>
              </a:r>
              <a:r>
                <a:rPr lang="el-GR" altLang="el-GR" sz="1600" i="0" kern="0" dirty="0" err="1" smtClean="0">
                  <a:solidFill>
                    <a:schemeClr val="bg1"/>
                  </a:solidFill>
                </a:rPr>
                <a:t>υπεραπόσβεση</a:t>
              </a:r>
              <a:endParaRPr kumimoji="0" lang="en-US" altLang="el-GR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602483" y="1485817"/>
                <a:ext cx="4542718" cy="599459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f>
                                <m:f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83" y="1485817"/>
                <a:ext cx="4542718" cy="59945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Ομάδα 26"/>
          <p:cNvGrpSpPr/>
          <p:nvPr/>
        </p:nvGrpSpPr>
        <p:grpSpPr>
          <a:xfrm>
            <a:off x="72040" y="1412776"/>
            <a:ext cx="9071960" cy="2304256"/>
            <a:chOff x="72040" y="1412776"/>
            <a:chExt cx="9071960" cy="23042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72040" y="3119048"/>
                  <a:ext cx="4860000" cy="597984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d>
                          <m:d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US" sz="2000" b="1" i="1" smtClean="0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l-GR" sz="2000" b="1" i="0" smtClean="0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𝚫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𝒄</m:t>
                            </m:r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𝒃</m:t>
                                </m:r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𝒎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sSup>
                          <m:sSupPr>
                            <m:ctrlP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 </m:t>
                            </m:r>
                            <m:f>
                              <m:fPr>
                                <m:ctrlP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ad>
                                  <m:radPr>
                                    <m:degHide m:val="on"/>
                                    <m:ctrlPr>
                                      <a:rPr lang="en-US" sz="2000" b="1" i="1">
                                        <a:solidFill>
                                          <a:srgbClr val="FFFF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l-GR" sz="2000" b="1">
                                        <a:solidFill>
                                          <a:srgbClr val="FFFF00"/>
                                        </a:solidFill>
                                        <a:latin typeface="Cambria Math"/>
                                      </a:rPr>
                                      <m:t>𝚫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n-US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p>
                        </m:sSup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040" y="3119048"/>
                  <a:ext cx="4860000" cy="59798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" name="Ομάδα 19"/>
            <p:cNvGrpSpPr/>
            <p:nvPr/>
          </p:nvGrpSpPr>
          <p:grpSpPr>
            <a:xfrm>
              <a:off x="2843808" y="1412776"/>
              <a:ext cx="6300192" cy="1874132"/>
              <a:chOff x="2843808" y="1412776"/>
              <a:chExt cx="6300192" cy="1874132"/>
            </a:xfrm>
          </p:grpSpPr>
          <p:grpSp>
            <p:nvGrpSpPr>
              <p:cNvPr id="19" name="Ομάδα 18"/>
              <p:cNvGrpSpPr/>
              <p:nvPr/>
            </p:nvGrpSpPr>
            <p:grpSpPr>
              <a:xfrm>
                <a:off x="2843808" y="1412776"/>
                <a:ext cx="6300192" cy="1583999"/>
                <a:chOff x="2843808" y="1412776"/>
                <a:chExt cx="6300192" cy="1583999"/>
              </a:xfrm>
            </p:grpSpPr>
            <p:grpSp>
              <p:nvGrpSpPr>
                <p:cNvPr id="8" name="Ομάδα 7"/>
                <p:cNvGrpSpPr/>
                <p:nvPr/>
              </p:nvGrpSpPr>
              <p:grpSpPr>
                <a:xfrm>
                  <a:off x="4572000" y="1412776"/>
                  <a:ext cx="4572000" cy="1583999"/>
                  <a:chOff x="4572000" y="1412776"/>
                  <a:chExt cx="4572000" cy="1583999"/>
                </a:xfrm>
              </p:grpSpPr>
              <p:sp>
                <p:nvSpPr>
                  <p:cNvPr id="4" name="Οβάλ 3"/>
                  <p:cNvSpPr/>
                  <p:nvPr/>
                </p:nvSpPr>
                <p:spPr>
                  <a:xfrm>
                    <a:off x="4572000" y="1412776"/>
                    <a:ext cx="4572000" cy="792000"/>
                  </a:xfrm>
                  <a:prstGeom prst="ellipse">
                    <a:avLst/>
                  </a:prstGeom>
                  <a:noFill/>
                  <a:ln w="19050"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6" name="Ευθύγραμμο βέλος σύνδεσης 5"/>
                  <p:cNvCxnSpPr/>
                  <p:nvPr/>
                </p:nvCxnSpPr>
                <p:spPr>
                  <a:xfrm>
                    <a:off x="6864967" y="2204775"/>
                    <a:ext cx="0" cy="792000"/>
                  </a:xfrm>
                  <a:prstGeom prst="straightConnector1">
                    <a:avLst/>
                  </a:prstGeom>
                  <a:ln w="19050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6" name="Ευθύγραμμο βέλος σύνδεσης 15"/>
                <p:cNvCxnSpPr/>
                <p:nvPr/>
              </p:nvCxnSpPr>
              <p:spPr>
                <a:xfrm flipH="1" flipV="1">
                  <a:off x="2843808" y="2974374"/>
                  <a:ext cx="4032000" cy="0"/>
                </a:xfrm>
                <a:prstGeom prst="straightConnector1">
                  <a:avLst/>
                </a:prstGeom>
                <a:ln w="19050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Ευθύγραμμο βέλος σύνδεσης 51"/>
              <p:cNvCxnSpPr/>
              <p:nvPr/>
            </p:nvCxnSpPr>
            <p:spPr>
              <a:xfrm>
                <a:off x="2866386" y="2962908"/>
                <a:ext cx="0" cy="324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Ορθογώνιο 69"/>
              <p:cNvSpPr/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𝒃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𝒎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&gt;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0" name="Ορθογώνιο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799471"/>
                <a:ext cx="2349939" cy="7177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Ορθογώνιο 70"/>
              <p:cNvSpPr/>
              <p:nvPr/>
            </p:nvSpPr>
            <p:spPr>
              <a:xfrm>
                <a:off x="7308304" y="4923222"/>
                <a:ext cx="1769587" cy="512833"/>
              </a:xfrm>
              <a:prstGeom prst="rect">
                <a:avLst/>
              </a:prstGeom>
              <a:ln w="28575">
                <a:solidFill>
                  <a:schemeClr val="bg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𝒃</m:t>
                      </m:r>
                      <m:r>
                        <a:rPr lang="el-GR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&gt;</m:t>
                      </m:r>
                      <m:r>
                        <a:rPr lang="en-US" sz="24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  <a:ea typeface="Cambria Math"/>
                            </a:rPr>
                            <m:t>𝒌𝒎</m:t>
                          </m:r>
                        </m:e>
                      </m:rad>
                      <m:r>
                        <a:rPr lang="en-US" sz="2400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71" name="Ορθογώνιο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8304" y="4923222"/>
                <a:ext cx="1769587" cy="51283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2" name="Ομάδα 71"/>
          <p:cNvGrpSpPr/>
          <p:nvPr/>
        </p:nvGrpSpPr>
        <p:grpSpPr>
          <a:xfrm>
            <a:off x="5076056" y="4078813"/>
            <a:ext cx="3966821" cy="1582435"/>
            <a:chOff x="5076056" y="4078813"/>
            <a:chExt cx="3966821" cy="1582435"/>
          </a:xfrm>
        </p:grpSpPr>
        <p:sp>
          <p:nvSpPr>
            <p:cNvPr id="73" name="TextBox 72"/>
            <p:cNvSpPr txBox="1"/>
            <p:nvPr/>
          </p:nvSpPr>
          <p:spPr>
            <a:xfrm>
              <a:off x="5717104" y="4134426"/>
              <a:ext cx="30842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Συνθήκη Ταλαντωτή με </a:t>
              </a:r>
              <a:r>
                <a:rPr lang="el-GR" b="1" dirty="0" err="1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Υπεραπόσβεση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4" name="Ορθογώνιο 73"/>
            <p:cNvSpPr/>
            <p:nvPr/>
          </p:nvSpPr>
          <p:spPr>
            <a:xfrm>
              <a:off x="5076056" y="4078813"/>
              <a:ext cx="3966821" cy="1582435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  <p:extLst>
      <p:ext uri="{BB962C8B-B14F-4D97-AF65-F5344CB8AC3E}">
        <p14:creationId xmlns:p14="http://schemas.microsoft.com/office/powerpoint/2010/main" val="347048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5" grpId="0"/>
      <p:bldP spid="70" grpId="0"/>
      <p:bldP spid="7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71888" y="2204864"/>
            <a:ext cx="5104931" cy="813936"/>
            <a:chOff x="71888" y="3300133"/>
            <a:chExt cx="5380342" cy="813936"/>
          </a:xfrm>
        </p:grpSpPr>
        <p:sp>
          <p:nvSpPr>
            <p:cNvPr id="5" name="Text Box 11"/>
            <p:cNvSpPr txBox="1">
              <a:spLocks noChangeArrowheads="1"/>
            </p:cNvSpPr>
            <p:nvPr/>
          </p:nvSpPr>
          <p:spPr bwMode="auto">
            <a:xfrm>
              <a:off x="71888" y="3300133"/>
              <a:ext cx="324467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2η Περίπτωση: Διακρίνουσα αρνητική: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/>
                <p:cNvSpPr txBox="1"/>
                <p:nvPr/>
              </p:nvSpPr>
              <p:spPr>
                <a:xfrm>
                  <a:off x="2993353" y="3396308"/>
                  <a:ext cx="2458877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" name="TextBox 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93353" y="3396308"/>
                  <a:ext cx="2458877" cy="717761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Ορθογώνιο 33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4" name="Ορθογώνιο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1" name="Ευθεία γραμμή σύνδεσης 30"/>
          <p:cNvCxnSpPr/>
          <p:nvPr/>
        </p:nvCxnSpPr>
        <p:spPr>
          <a:xfrm flipV="1">
            <a:off x="464" y="2132856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≠ 0</a:t>
            </a:r>
          </a:p>
          <a:p>
            <a:pPr algn="r"/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  <a:endParaRPr lang="el-GR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4602483" y="1485817"/>
                <a:ext cx="4542718" cy="599459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+ </m:t>
                              </m:r>
                              <m:f>
                                <m:f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− </m:t>
                              </m:r>
                              <m:f>
                                <m:fPr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l-GR" sz="2000" b="1" i="1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l-GR" sz="2000" b="1" i="0" smtClean="0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𝚫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e>
                          </m:d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02483" y="1485817"/>
                <a:ext cx="4542718" cy="59945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458463" y="3118573"/>
                <a:ext cx="2207078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b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l-GR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𝒃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  <m:t>𝟐</m:t>
                                  </m:r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𝒎</m:t>
                                  </m:r>
                                </m:e>
                                <m:sup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𝒌</m:t>
                              </m:r>
                            </m:num>
                            <m:den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463" y="3118573"/>
                <a:ext cx="2207078" cy="91069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1113119" y="4109809"/>
            <a:ext cx="3269376" cy="655179"/>
            <a:chOff x="1113119" y="4109809"/>
            <a:chExt cx="3269376" cy="655179"/>
          </a:xfrm>
        </p:grpSpPr>
        <p:sp>
          <p:nvSpPr>
            <p:cNvPr id="56" name="TextBox 55"/>
            <p:cNvSpPr txBox="1"/>
            <p:nvPr/>
          </p:nvSpPr>
          <p:spPr>
            <a:xfrm>
              <a:off x="1113119" y="4314222"/>
              <a:ext cx="11375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Θέτουμε:</a:t>
              </a:r>
              <a:endParaRPr lang="el-GR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2155732" y="4109809"/>
                  <a:ext cx="2226763" cy="6551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l-GR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  <m:sSup>
                              <m:sSupPr>
                                <m:ctrlPr>
                                  <a:rPr lang="el-GR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&gt;</m:t>
                        </m:r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𝟎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55732" y="4109809"/>
                  <a:ext cx="2226763" cy="655179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Ομάδα 20"/>
          <p:cNvGrpSpPr/>
          <p:nvPr/>
        </p:nvGrpSpPr>
        <p:grpSpPr>
          <a:xfrm>
            <a:off x="4391277" y="3256904"/>
            <a:ext cx="2810617" cy="1612256"/>
            <a:chOff x="4391277" y="3256904"/>
            <a:chExt cx="2810617" cy="1612256"/>
          </a:xfrm>
        </p:grpSpPr>
        <p:sp>
          <p:nvSpPr>
            <p:cNvPr id="57" name="AutoShape 24"/>
            <p:cNvSpPr>
              <a:spLocks/>
            </p:cNvSpPr>
            <p:nvPr/>
          </p:nvSpPr>
          <p:spPr bwMode="auto">
            <a:xfrm>
              <a:off x="4391277" y="3256904"/>
              <a:ext cx="468755" cy="1612256"/>
            </a:xfrm>
            <a:prstGeom prst="rightBrace">
              <a:avLst>
                <a:gd name="adj1" fmla="val 23094"/>
                <a:gd name="adj2" fmla="val 50000"/>
              </a:avLst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0" rIns="0" anchor="ctr"/>
            <a:lstStyle>
              <a:lvl1pPr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l-GR" altLang="el-GR" sz="2400" b="1" i="1" u="none" strike="noStrike" kern="0" cap="none" spc="0" normalizeH="0" baseline="0" noProof="0" smtClean="0">
                <a:ln>
                  <a:noFill/>
                </a:ln>
                <a:solidFill>
                  <a:srgbClr val="FAFD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Ορθογώνιο 8"/>
                <p:cNvSpPr/>
                <p:nvPr/>
              </p:nvSpPr>
              <p:spPr>
                <a:xfrm>
                  <a:off x="5004048" y="3628331"/>
                  <a:ext cx="2197846" cy="73840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l-GR" sz="2000" b="1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𝚫</m:t>
                                </m:r>
                              </m:e>
                            </m:rad>
                          </m:num>
                          <m:den>
                            <m:r>
                              <a:rPr lang="el-GR" sz="2000" b="1" i="1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𝝎</m:t>
                                </m:r>
                              </m:e>
                              <m:sup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rad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    </m:t>
                        </m:r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⇒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" name="Ορθογώνιο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04048" y="3628331"/>
                  <a:ext cx="2197846" cy="738407"/>
                </a:xfrm>
                <a:prstGeom prst="rect">
                  <a:avLst/>
                </a:prstGeom>
                <a:blipFill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2475046" y="3156608"/>
                <a:ext cx="1844223" cy="9106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𝒌</m:t>
                                  </m:r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l-GR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𝒃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𝟒</m:t>
                                  </m:r>
                                  <m:sSup>
                                    <m:sSupPr>
                                      <m:ctrlPr>
                                        <a:rPr lang="el-GR" b="1" i="1">
                                          <a:solidFill>
                                            <a:srgbClr val="FFFF00"/>
                                          </a:solidFill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𝒎</m:t>
                                      </m:r>
                                    </m:e>
                                    <m:sup>
                                      <m:r>
                                        <a:rPr lang="en-US" b="1" i="1">
                                          <a:solidFill>
                                            <a:srgbClr val="FFFF00"/>
                                          </a:solidFill>
                                          <a:latin typeface="Cambria Math"/>
                                          <a:ea typeface="Cambria Math"/>
                                        </a:rPr>
                                        <m:t>𝟐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rad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5046" y="3156608"/>
                <a:ext cx="1844223" cy="91069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Ορθογώνιο 10"/>
              <p:cNvSpPr/>
              <p:nvPr/>
            </p:nvSpPr>
            <p:spPr>
              <a:xfrm>
                <a:off x="7248305" y="3639620"/>
                <a:ext cx="1212127" cy="7384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l-GR" sz="2000" b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</m:e>
                          </m:rad>
                        </m:num>
                        <m:den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48305" y="3639620"/>
                <a:ext cx="1212127" cy="738407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Ομάδα 18"/>
          <p:cNvGrpSpPr/>
          <p:nvPr/>
        </p:nvGrpSpPr>
        <p:grpSpPr>
          <a:xfrm>
            <a:off x="6754818" y="2000129"/>
            <a:ext cx="1944000" cy="2436983"/>
            <a:chOff x="6754818" y="2000129"/>
            <a:chExt cx="1944000" cy="2436983"/>
          </a:xfrm>
        </p:grpSpPr>
        <p:sp>
          <p:nvSpPr>
            <p:cNvPr id="76" name="Οβάλ 75"/>
            <p:cNvSpPr/>
            <p:nvPr/>
          </p:nvSpPr>
          <p:spPr>
            <a:xfrm>
              <a:off x="7130421" y="3645112"/>
              <a:ext cx="1189907" cy="792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16" name="Ομάδα 15"/>
            <p:cNvGrpSpPr/>
            <p:nvPr/>
          </p:nvGrpSpPr>
          <p:grpSpPr>
            <a:xfrm>
              <a:off x="6754818" y="2000129"/>
              <a:ext cx="1944000" cy="576000"/>
              <a:chOff x="6754818" y="2000129"/>
              <a:chExt cx="1944000" cy="576000"/>
            </a:xfrm>
          </p:grpSpPr>
          <p:cxnSp>
            <p:nvCxnSpPr>
              <p:cNvPr id="13" name="Ευθεία γραμμή σύνδεσης 12"/>
              <p:cNvCxnSpPr/>
              <p:nvPr/>
            </p:nvCxnSpPr>
            <p:spPr>
              <a:xfrm flipH="1">
                <a:off x="6766107" y="2000129"/>
                <a:ext cx="0" cy="576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εία γραμμή σύνδεσης 76"/>
              <p:cNvCxnSpPr/>
              <p:nvPr/>
            </p:nvCxnSpPr>
            <p:spPr>
              <a:xfrm flipH="1">
                <a:off x="8687745" y="2000129"/>
                <a:ext cx="0" cy="576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Ευθεία γραμμή σύνδεσης 14"/>
              <p:cNvCxnSpPr/>
              <p:nvPr/>
            </p:nvCxnSpPr>
            <p:spPr>
              <a:xfrm>
                <a:off x="6754818" y="2564904"/>
                <a:ext cx="194400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" name="Ευθεία γραμμή σύνδεσης 17"/>
            <p:cNvCxnSpPr/>
            <p:nvPr/>
          </p:nvCxnSpPr>
          <p:spPr>
            <a:xfrm>
              <a:off x="7729063" y="2576128"/>
              <a:ext cx="0" cy="10800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Ορθογώνιο 77"/>
              <p:cNvSpPr/>
              <p:nvPr/>
            </p:nvSpPr>
            <p:spPr>
              <a:xfrm>
                <a:off x="35496" y="5013176"/>
                <a:ext cx="4788000" cy="5584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d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d>
                            <m:d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 </m:t>
                              </m:r>
                              <m:f>
                                <m:fPr>
                                  <m:ctrlP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𝒃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  <m:r>
                                    <a:rPr lang="en-US" sz="2000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𝒎</m:t>
                                  </m:r>
                                </m:den>
                              </m:f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</m:d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8" name="Ορθογώνιο 7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96" y="5013176"/>
                <a:ext cx="4788000" cy="558423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Ορθογώνιο 78"/>
              <p:cNvSpPr/>
              <p:nvPr/>
            </p:nvSpPr>
            <p:spPr>
              <a:xfrm>
                <a:off x="4968504" y="4963107"/>
                <a:ext cx="4140000" cy="626133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2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2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2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2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2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2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2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2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79" name="Ορθογώνιο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504" y="4963107"/>
                <a:ext cx="4140000" cy="626133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3977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/>
      <p:bldP spid="78" grpId="0"/>
      <p:bldP spid="7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>
            <a:spLocks noChangeArrowheads="1"/>
          </p:cNvSpPr>
          <p:nvPr/>
        </p:nvSpPr>
        <p:spPr bwMode="auto">
          <a:xfrm>
            <a:off x="476250" y="-27384"/>
            <a:ext cx="8181975" cy="696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ΛΥΣΗ ΔΙΑΦΟΡΙΚΗΣ ΕΞΙΣΩΣΗΣ – ΔΙΕΡΕΥΝΗΣΗ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3" name="Ομάδα 2"/>
          <p:cNvGrpSpPr/>
          <p:nvPr/>
        </p:nvGrpSpPr>
        <p:grpSpPr>
          <a:xfrm>
            <a:off x="71888" y="2276872"/>
            <a:ext cx="5220192" cy="849583"/>
            <a:chOff x="71888" y="3327422"/>
            <a:chExt cx="5501819" cy="849583"/>
          </a:xfrm>
        </p:grpSpPr>
        <p:sp>
          <p:nvSpPr>
            <p:cNvPr id="4" name="Text Box 11"/>
            <p:cNvSpPr txBox="1">
              <a:spLocks noChangeArrowheads="1"/>
            </p:cNvSpPr>
            <p:nvPr/>
          </p:nvSpPr>
          <p:spPr bwMode="auto">
            <a:xfrm>
              <a:off x="71888" y="3327422"/>
              <a:ext cx="3073249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2η Περίπτωση: Διακρίνουσα αρνητική: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3114831" y="3459244"/>
                  <a:ext cx="2458876" cy="71776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𝚫</m:t>
                        </m:r>
                        <m:r>
                          <a:rPr lang="el-GR" sz="2000" b="1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𝒎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  <m:f>
                          <m:f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𝒌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𝒎</m:t>
                            </m:r>
                          </m:den>
                        </m:f>
                        <m:r>
                          <a:rPr lang="el-GR" sz="20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  <m:t>&lt;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14831" y="3459244"/>
                  <a:ext cx="2458876" cy="717761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0" name="Ομάδα 29"/>
          <p:cNvGrpSpPr/>
          <p:nvPr/>
        </p:nvGrpSpPr>
        <p:grpSpPr>
          <a:xfrm>
            <a:off x="4139951" y="3212976"/>
            <a:ext cx="4349025" cy="419562"/>
            <a:chOff x="663138" y="3601835"/>
            <a:chExt cx="4710503" cy="419562"/>
          </a:xfrm>
        </p:grpSpPr>
        <p:sp>
          <p:nvSpPr>
            <p:cNvPr id="31" name="Text Box 11"/>
            <p:cNvSpPr txBox="1">
              <a:spLocks noChangeArrowheads="1"/>
            </p:cNvSpPr>
            <p:nvPr/>
          </p:nvSpPr>
          <p:spPr bwMode="auto">
            <a:xfrm>
              <a:off x="663138" y="3601835"/>
              <a:ext cx="200709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rIns="0">
              <a:spAutoFit/>
            </a:bodyPr>
            <a:lstStyle>
              <a:lvl1pPr marL="2857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 b="1" i="1"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marL="285750" marR="0" lvl="0" indent="-285750" defTabSz="91440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l-GR" sz="2000" i="0" kern="0" dirty="0">
                  <a:solidFill>
                    <a:schemeClr val="bg1"/>
                  </a:solidFill>
                </a:rPr>
                <a:t> </a:t>
              </a:r>
              <a:r>
                <a:rPr lang="el-GR" altLang="el-GR" sz="1800" i="0" kern="0" dirty="0" smtClean="0">
                  <a:solidFill>
                    <a:schemeClr val="bg1"/>
                  </a:solidFill>
                </a:rPr>
                <a:t>Ταυτότητα </a:t>
              </a:r>
              <a:r>
                <a:rPr lang="en-US" altLang="el-GR" sz="1800" i="0" kern="0" dirty="0" smtClean="0">
                  <a:solidFill>
                    <a:schemeClr val="bg1"/>
                  </a:solidFill>
                </a:rPr>
                <a:t>Euler</a:t>
              </a:r>
              <a:r>
                <a:rPr kumimoji="0" lang="el-GR" altLang="el-GR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2677805" y="3613400"/>
                  <a:ext cx="2695836" cy="40799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±</m:t>
                            </m:r>
                            <m:r>
                              <a:rPr lang="en-US" sz="2000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𝒊</m:t>
                            </m:r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sup>
                        </m:sSup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</m:func>
                        <m:r>
                          <a:rPr lang="en-US" sz="2000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±</m:t>
                        </m:r>
                        <m:r>
                          <a:rPr lang="en-US" sz="2000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𝒊</m:t>
                        </m:r>
                        <m:func>
                          <m:funcPr>
                            <m:ctrlP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0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  <m:t>𝒂</m:t>
                            </m:r>
                          </m:e>
                        </m:func>
                      </m:oMath>
                    </m:oMathPara>
                  </a14:m>
                  <a:endParaRPr lang="el-GR" sz="2000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77805" y="3613400"/>
                  <a:ext cx="2695836" cy="407997"/>
                </a:xfrm>
                <a:prstGeom prst="rect">
                  <a:avLst/>
                </a:prstGeom>
                <a:blipFill>
                  <a:blip r:embed="rId3"/>
                  <a:stretch>
                    <a:fillRect b="-447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7029" y="3789040"/>
                <a:ext cx="7877990" cy="407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func>
                            <m:func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</m:e>
                      </m:d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func>
                            <m:func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sin</m:t>
                              </m:r>
                            </m:fName>
                            <m:e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</m:func>
                        </m:e>
                      </m:d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29" y="3789040"/>
                <a:ext cx="7877990" cy="407997"/>
              </a:xfrm>
              <a:prstGeom prst="rect">
                <a:avLst/>
              </a:prstGeom>
              <a:blipFill>
                <a:blip r:embed="rId4"/>
                <a:stretch>
                  <a:fillRect b="-303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2043289" y="4221088"/>
                <a:ext cx="620111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𝒊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3289" y="4221088"/>
                <a:ext cx="6201119" cy="400110"/>
              </a:xfrm>
              <a:prstGeom prst="rect">
                <a:avLst/>
              </a:prstGeom>
              <a:blipFill>
                <a:blip r:embed="rId5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Ευθεία γραμμή σύνδεσης 26"/>
          <p:cNvCxnSpPr/>
          <p:nvPr/>
        </p:nvCxnSpPr>
        <p:spPr>
          <a:xfrm flipV="1">
            <a:off x="464" y="2204864"/>
            <a:ext cx="9144000" cy="0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e>
                            <m:sup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⇒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67" y="476672"/>
                <a:ext cx="3530021" cy="71776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𝒃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𝝆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𝒌</m:t>
                          </m:r>
                        </m:num>
                        <m:den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7348" y="476672"/>
                <a:ext cx="2301335" cy="67691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TextBox 42"/>
          <p:cNvSpPr txBox="1"/>
          <p:nvPr/>
        </p:nvSpPr>
        <p:spPr>
          <a:xfrm>
            <a:off x="71888" y="1340768"/>
            <a:ext cx="4500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Δ &lt; 0</a:t>
            </a:r>
          </a:p>
          <a:p>
            <a:pPr algn="r"/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Γενική Λύση Δ.Ε. Ταλαντωτή με απόσβεση: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Ορθογώνιο 56"/>
              <p:cNvSpPr/>
              <p:nvPr/>
            </p:nvSpPr>
            <p:spPr>
              <a:xfrm>
                <a:off x="4572000" y="1543903"/>
                <a:ext cx="3925690" cy="577787"/>
              </a:xfrm>
              <a:prstGeom prst="rect">
                <a:avLst/>
              </a:prstGeom>
              <a:ln w="3810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d>
                        <m:d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d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f>
                            <m:f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𝒃</m:t>
                              </m:r>
                            </m:num>
                            <m:den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den>
                          </m:f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𝒊</m:t>
                              </m:r>
                              <m:r>
                                <a:rPr lang="el-GR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  <m:r>
                                <a:rPr lang="en-US" sz="2000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7" name="Ορθογώνιο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543903"/>
                <a:ext cx="3925690" cy="57778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>
            <a:off x="5948683" y="548680"/>
            <a:ext cx="3084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Χαρακτηριστικό τριώνυμο Δ.Ε. Ταλαντωτή με απόσβεση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6" name="Ομάδα 25"/>
          <p:cNvGrpSpPr/>
          <p:nvPr/>
        </p:nvGrpSpPr>
        <p:grpSpPr>
          <a:xfrm>
            <a:off x="6046027" y="2060912"/>
            <a:ext cx="2448000" cy="1716839"/>
            <a:chOff x="6046027" y="2060912"/>
            <a:chExt cx="2448000" cy="1716839"/>
          </a:xfrm>
        </p:grpSpPr>
        <p:sp>
          <p:nvSpPr>
            <p:cNvPr id="39" name="Οβάλ 38"/>
            <p:cNvSpPr/>
            <p:nvPr/>
          </p:nvSpPr>
          <p:spPr>
            <a:xfrm>
              <a:off x="6046027" y="3093751"/>
              <a:ext cx="2448000" cy="684000"/>
            </a:xfrm>
            <a:prstGeom prst="ellipse">
              <a:avLst/>
            </a:prstGeom>
            <a:noFill/>
            <a:ln w="1905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grpSp>
          <p:nvGrpSpPr>
            <p:cNvPr id="41" name="Ομάδα 40"/>
            <p:cNvGrpSpPr/>
            <p:nvPr/>
          </p:nvGrpSpPr>
          <p:grpSpPr>
            <a:xfrm>
              <a:off x="6732240" y="2060912"/>
              <a:ext cx="1080120" cy="576000"/>
              <a:chOff x="6732240" y="2060912"/>
              <a:chExt cx="1080120" cy="576000"/>
            </a:xfrm>
          </p:grpSpPr>
          <p:cxnSp>
            <p:nvCxnSpPr>
              <p:cNvPr id="47" name="Ευθεία γραμμή σύνδεσης 46"/>
              <p:cNvCxnSpPr/>
              <p:nvPr/>
            </p:nvCxnSpPr>
            <p:spPr>
              <a:xfrm flipH="1">
                <a:off x="6743529" y="2060912"/>
                <a:ext cx="0" cy="576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Ευθεία γραμμή σύνδεσης 47"/>
              <p:cNvCxnSpPr/>
              <p:nvPr/>
            </p:nvCxnSpPr>
            <p:spPr>
              <a:xfrm flipH="1">
                <a:off x="7812360" y="2060912"/>
                <a:ext cx="0" cy="576000"/>
              </a:xfrm>
              <a:prstGeom prst="line">
                <a:avLst/>
              </a:prstGeom>
              <a:ln w="19050">
                <a:solidFill>
                  <a:srgbClr val="FF0000"/>
                </a:solidFill>
                <a:headEnd type="triangl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Ευθεία γραμμή σύνδεσης 48"/>
              <p:cNvCxnSpPr/>
              <p:nvPr/>
            </p:nvCxnSpPr>
            <p:spPr>
              <a:xfrm>
                <a:off x="6732240" y="2625687"/>
                <a:ext cx="1080000" cy="0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Ευθεία γραμμή σύνδεσης 43"/>
            <p:cNvCxnSpPr/>
            <p:nvPr/>
          </p:nvCxnSpPr>
          <p:spPr>
            <a:xfrm>
              <a:off x="7258874" y="2637032"/>
              <a:ext cx="0" cy="468000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Ορθογώνιο 49"/>
          <p:cNvSpPr/>
          <p:nvPr/>
        </p:nvSpPr>
        <p:spPr>
          <a:xfrm>
            <a:off x="35496" y="5193048"/>
            <a:ext cx="4896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b="1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να είναι η παράσταση αυτή πραγματικός αριθμός θα πρέπει οι παράγοντες </a:t>
            </a:r>
            <a:r>
              <a:rPr lang="en-US" sz="2000" b="1" i="1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kern="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b="1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sz="2000" b="1" i="1" kern="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="1" kern="0" baseline="-250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b="1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kern="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είναι συζυγείς μιγαδικοί αριθμοί</a:t>
            </a:r>
            <a:endParaRPr lang="el-GR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Ορθογώνιο 50"/>
              <p:cNvSpPr/>
              <p:nvPr/>
            </p:nvSpPr>
            <p:spPr>
              <a:xfrm>
                <a:off x="4972109" y="5235440"/>
                <a:ext cx="15867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𝒊𝑩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1" name="Ορθογώνιο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2109" y="5235440"/>
                <a:ext cx="1586716" cy="400110"/>
              </a:xfrm>
              <a:prstGeom prst="rect">
                <a:avLst/>
              </a:prstGeom>
              <a:blipFill>
                <a:blip r:embed="rId12"/>
                <a:stretch>
                  <a:fillRect b="-153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Ορθογώνιο 51"/>
              <p:cNvSpPr/>
              <p:nvPr/>
            </p:nvSpPr>
            <p:spPr>
              <a:xfrm>
                <a:off x="5014361" y="5738335"/>
                <a:ext cx="15867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𝒊𝑩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2" name="Ορθογώνιο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4361" y="5738335"/>
                <a:ext cx="1586716" cy="400110"/>
              </a:xfrm>
              <a:prstGeom prst="rect">
                <a:avLst/>
              </a:prstGeom>
              <a:blipFill>
                <a:blip r:embed="rId13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AutoShape 24"/>
          <p:cNvSpPr>
            <a:spLocks/>
          </p:cNvSpPr>
          <p:nvPr/>
        </p:nvSpPr>
        <p:spPr bwMode="auto">
          <a:xfrm flipH="1">
            <a:off x="6589634" y="5331007"/>
            <a:ext cx="324000" cy="720000"/>
          </a:xfrm>
          <a:prstGeom prst="rightBrace">
            <a:avLst>
              <a:gd name="adj1" fmla="val 11052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 smtClean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6865769" y="5193048"/>
                <a:ext cx="1772087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𝑨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5769" y="5193048"/>
                <a:ext cx="1772087" cy="400110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Ορθογώνιο 54"/>
              <p:cNvSpPr/>
              <p:nvPr/>
            </p:nvSpPr>
            <p:spPr>
              <a:xfrm>
                <a:off x="6865769" y="5769112"/>
                <a:ext cx="188269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𝒊𝑩</m:t>
                      </m:r>
                    </m:oMath>
                  </m:oMathPara>
                </a14:m>
                <a:endParaRPr lang="el-GR" sz="2000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5" name="Ορθογώνιο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65769" y="5769112"/>
                <a:ext cx="1882695" cy="400110"/>
              </a:xfrm>
              <a:prstGeom prst="rect">
                <a:avLst/>
              </a:prstGeom>
              <a:blipFill>
                <a:blip r:embed="rId15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AutoShape 24"/>
          <p:cNvSpPr>
            <a:spLocks/>
          </p:cNvSpPr>
          <p:nvPr/>
        </p:nvSpPr>
        <p:spPr bwMode="auto">
          <a:xfrm>
            <a:off x="8712496" y="4725144"/>
            <a:ext cx="324000" cy="1332000"/>
          </a:xfrm>
          <a:prstGeom prst="rightBrace">
            <a:avLst>
              <a:gd name="adj1" fmla="val 28473"/>
              <a:gd name="adj2" fmla="val 50000"/>
            </a:avLst>
          </a:prstGeom>
          <a:noFill/>
          <a:ln w="1905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rIns="0" anchor="ctr"/>
          <a:lstStyle>
            <a:lvl1pPr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 b="1" i="1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altLang="el-GR" sz="2400" b="1" i="1" u="none" strike="noStrike" kern="0" cap="none" spc="0" normalizeH="0" baseline="0" noProof="0" smtClean="0">
              <a:ln>
                <a:noFill/>
              </a:ln>
              <a:solidFill>
                <a:srgbClr val="FAFD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84454" y="6333371"/>
                <a:ext cx="5594224" cy="407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𝒊</m:t>
                      </m:r>
                      <m:d>
                        <m:dPr>
                          <m:ctrlP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</m:e>
                      </m:d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454" y="6333371"/>
                <a:ext cx="5594224" cy="407997"/>
              </a:xfrm>
              <a:prstGeom prst="rect">
                <a:avLst/>
              </a:prstGeom>
              <a:blipFill>
                <a:blip r:embed="rId16"/>
                <a:stretch>
                  <a:fillRect b="-1493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2411760" y="4191199"/>
            <a:ext cx="3744416" cy="461937"/>
            <a:chOff x="2411760" y="4191199"/>
            <a:chExt cx="3744416" cy="461937"/>
          </a:xfrm>
        </p:grpSpPr>
        <p:sp>
          <p:nvSpPr>
            <p:cNvPr id="6" name="Ορθογώνιο 5"/>
            <p:cNvSpPr/>
            <p:nvPr/>
          </p:nvSpPr>
          <p:spPr>
            <a:xfrm>
              <a:off x="2411760" y="4221088"/>
              <a:ext cx="1080120" cy="432048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8" name="Ορθογώνιο 37"/>
            <p:cNvSpPr/>
            <p:nvPr/>
          </p:nvSpPr>
          <p:spPr>
            <a:xfrm>
              <a:off x="5076056" y="4191199"/>
              <a:ext cx="1080120" cy="432048"/>
            </a:xfrm>
            <a:prstGeom prst="rect">
              <a:avLst/>
            </a:prstGeom>
            <a:noFill/>
            <a:ln w="127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9" name="Ομάδα 8"/>
          <p:cNvGrpSpPr/>
          <p:nvPr/>
        </p:nvGrpSpPr>
        <p:grpSpPr>
          <a:xfrm>
            <a:off x="3707904" y="4204255"/>
            <a:ext cx="3799730" cy="416943"/>
            <a:chOff x="3707904" y="4204255"/>
            <a:chExt cx="3799730" cy="416943"/>
          </a:xfrm>
        </p:grpSpPr>
        <p:sp>
          <p:nvSpPr>
            <p:cNvPr id="8" name="Οβάλ 7"/>
            <p:cNvSpPr/>
            <p:nvPr/>
          </p:nvSpPr>
          <p:spPr>
            <a:xfrm>
              <a:off x="3707904" y="4221088"/>
              <a:ext cx="1152000" cy="40011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2" name="Οβάλ 41"/>
            <p:cNvSpPr/>
            <p:nvPr/>
          </p:nvSpPr>
          <p:spPr>
            <a:xfrm>
              <a:off x="6175634" y="4204255"/>
              <a:ext cx="1332000" cy="400110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107504" y="4749195"/>
                <a:ext cx="2406621" cy="407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sSup>
                        <m:sSup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𝒆</m:t>
                          </m:r>
                        </m:e>
                        <m:sup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sup>
                      </m:sSup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4749195"/>
                <a:ext cx="2406621" cy="407997"/>
              </a:xfrm>
              <a:prstGeom prst="rect">
                <a:avLst/>
              </a:prstGeom>
              <a:blipFill>
                <a:blip r:embed="rId17"/>
                <a:stretch>
                  <a:fillRect b="-298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272168" y="4757082"/>
                <a:ext cx="202581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𝒄</m:t>
                              </m:r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e>
                      </m:d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2168" y="4757082"/>
                <a:ext cx="2025811" cy="400110"/>
              </a:xfrm>
              <a:prstGeom prst="rect">
                <a:avLst/>
              </a:prstGeom>
              <a:blipFill>
                <a:blip r:embed="rId18"/>
                <a:stretch>
                  <a:fillRect b="-15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4067944" y="4749195"/>
                <a:ext cx="227459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𝒊</m:t>
                      </m:r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l-GR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l-GR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  <m:sub>
                          <m:r>
                            <a:rPr lang="en-US" sz="20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</m:oMath>
                  </m:oMathPara>
                </a14:m>
                <a:endParaRPr lang="el-GR" sz="20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944" y="4749195"/>
                <a:ext cx="2274597" cy="400110"/>
              </a:xfrm>
              <a:prstGeom prst="rect">
                <a:avLst/>
              </a:prstGeom>
              <a:blipFill>
                <a:blip r:embed="rId19"/>
                <a:stretch>
                  <a:fillRect b="-15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Ορθογώνιο 9"/>
              <p:cNvSpPr/>
              <p:nvPr/>
            </p:nvSpPr>
            <p:spPr>
              <a:xfrm>
                <a:off x="5463080" y="6347679"/>
                <a:ext cx="309937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  <m:func>
                        <m:funcPr>
                          <m:ctrlP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00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sin</m:t>
                          </m:r>
                        </m:fName>
                        <m:e>
                          <m:r>
                            <a:rPr lang="el-GR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sz="2000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𝒕</m:t>
                          </m:r>
                        </m:e>
                      </m:func>
                      <m:r>
                        <a:rPr lang="el-GR" sz="2000" b="1" i="1" smtClean="0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000" b="1" i="1">
                          <a:solidFill>
                            <a:srgbClr val="FFFF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3080" y="6347679"/>
                <a:ext cx="3099375" cy="400110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353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50" grpId="0"/>
      <p:bldP spid="51" grpId="0"/>
      <p:bldP spid="52" grpId="0"/>
      <p:bldP spid="53" grpId="0" animBg="1"/>
      <p:bldP spid="54" grpId="0"/>
      <p:bldP spid="55" grpId="0"/>
      <p:bldP spid="56" grpId="0" animBg="1"/>
      <p:bldP spid="59" grpId="0"/>
      <p:bldP spid="45" grpId="0"/>
      <p:bldP spid="46" grpId="0"/>
      <p:bldP spid="60" grpId="0"/>
      <p:bldP spid="10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2873</TotalTime>
  <Words>4400</Words>
  <Application>Microsoft Office PowerPoint</Application>
  <PresentationFormat>Προβολή στην οθόνη (4:3)</PresentationFormat>
  <Paragraphs>307</Paragraphs>
  <Slides>17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3" baseType="lpstr">
      <vt:lpstr>Arial</vt:lpstr>
      <vt:lpstr>Calibri</vt:lpstr>
      <vt:lpstr>Cambria Math</vt:lpstr>
      <vt:lpstr>Monotype Sorts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210</cp:revision>
  <dcterms:created xsi:type="dcterms:W3CDTF">2017-03-07T21:31:19Z</dcterms:created>
  <dcterms:modified xsi:type="dcterms:W3CDTF">2021-03-08T09:21:20Z</dcterms:modified>
</cp:coreProperties>
</file>