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12"/>
  </p:notesMasterIdLst>
  <p:sldIdLst>
    <p:sldId id="445" r:id="rId2"/>
    <p:sldId id="565" r:id="rId3"/>
    <p:sldId id="564" r:id="rId4"/>
    <p:sldId id="637" r:id="rId5"/>
    <p:sldId id="642" r:id="rId6"/>
    <p:sldId id="638" r:id="rId7"/>
    <p:sldId id="640" r:id="rId8"/>
    <p:sldId id="641" r:id="rId9"/>
    <p:sldId id="643" r:id="rId10"/>
    <p:sldId id="566" r:id="rId11"/>
    <p:sldId id="567" r:id="rId12"/>
    <p:sldId id="608" r:id="rId13"/>
    <p:sldId id="609" r:id="rId14"/>
    <p:sldId id="610" r:id="rId15"/>
    <p:sldId id="611" r:id="rId16"/>
    <p:sldId id="568" r:id="rId17"/>
    <p:sldId id="574" r:id="rId18"/>
    <p:sldId id="613" r:id="rId19"/>
    <p:sldId id="570" r:id="rId20"/>
    <p:sldId id="571" r:id="rId21"/>
    <p:sldId id="575" r:id="rId22"/>
    <p:sldId id="576" r:id="rId23"/>
    <p:sldId id="577" r:id="rId24"/>
    <p:sldId id="569" r:id="rId25"/>
    <p:sldId id="629" r:id="rId26"/>
    <p:sldId id="644" r:id="rId27"/>
    <p:sldId id="627" r:id="rId28"/>
    <p:sldId id="628" r:id="rId29"/>
    <p:sldId id="578" r:id="rId30"/>
    <p:sldId id="630" r:id="rId31"/>
    <p:sldId id="572" r:id="rId32"/>
    <p:sldId id="579" r:id="rId33"/>
    <p:sldId id="573" r:id="rId34"/>
    <p:sldId id="581" r:id="rId35"/>
    <p:sldId id="582" r:id="rId36"/>
    <p:sldId id="583" r:id="rId37"/>
    <p:sldId id="614" r:id="rId38"/>
    <p:sldId id="620" r:id="rId39"/>
    <p:sldId id="621" r:id="rId40"/>
    <p:sldId id="586" r:id="rId41"/>
    <p:sldId id="603" r:id="rId42"/>
    <p:sldId id="587" r:id="rId43"/>
    <p:sldId id="615" r:id="rId44"/>
    <p:sldId id="604" r:id="rId45"/>
    <p:sldId id="589" r:id="rId46"/>
    <p:sldId id="590" r:id="rId47"/>
    <p:sldId id="622" r:id="rId48"/>
    <p:sldId id="592" r:id="rId49"/>
    <p:sldId id="617" r:id="rId50"/>
    <p:sldId id="594" r:id="rId51"/>
    <p:sldId id="596" r:id="rId52"/>
    <p:sldId id="595" r:id="rId53"/>
    <p:sldId id="612" r:id="rId54"/>
    <p:sldId id="619" r:id="rId55"/>
    <p:sldId id="274" r:id="rId56"/>
    <p:sldId id="301" r:id="rId57"/>
    <p:sldId id="306" r:id="rId58"/>
    <p:sldId id="308" r:id="rId59"/>
    <p:sldId id="313" r:id="rId60"/>
    <p:sldId id="314" r:id="rId61"/>
    <p:sldId id="317" r:id="rId62"/>
    <p:sldId id="318" r:id="rId63"/>
    <p:sldId id="323" r:id="rId64"/>
    <p:sldId id="330" r:id="rId65"/>
    <p:sldId id="335" r:id="rId66"/>
    <p:sldId id="378" r:id="rId67"/>
    <p:sldId id="379" r:id="rId68"/>
    <p:sldId id="380" r:id="rId69"/>
    <p:sldId id="631" r:id="rId70"/>
    <p:sldId id="339" r:id="rId71"/>
    <p:sldId id="340" r:id="rId72"/>
    <p:sldId id="341" r:id="rId73"/>
    <p:sldId id="632" r:id="rId74"/>
    <p:sldId id="633" r:id="rId75"/>
    <p:sldId id="634" r:id="rId76"/>
    <p:sldId id="342" r:id="rId77"/>
    <p:sldId id="347" r:id="rId78"/>
    <p:sldId id="350" r:id="rId79"/>
    <p:sldId id="535" r:id="rId80"/>
    <p:sldId id="351" r:id="rId81"/>
    <p:sldId id="352" r:id="rId82"/>
    <p:sldId id="354" r:id="rId83"/>
    <p:sldId id="355" r:id="rId84"/>
    <p:sldId id="381" r:id="rId85"/>
    <p:sldId id="384" r:id="rId86"/>
    <p:sldId id="383" r:id="rId87"/>
    <p:sldId id="623" r:id="rId88"/>
    <p:sldId id="359" r:id="rId89"/>
    <p:sldId id="536" r:id="rId90"/>
    <p:sldId id="537" r:id="rId91"/>
    <p:sldId id="360" r:id="rId92"/>
    <p:sldId id="361" r:id="rId93"/>
    <p:sldId id="364" r:id="rId94"/>
    <p:sldId id="398" r:id="rId95"/>
    <p:sldId id="538" r:id="rId96"/>
    <p:sldId id="505" r:id="rId97"/>
    <p:sldId id="513" r:id="rId98"/>
    <p:sldId id="563" r:id="rId99"/>
    <p:sldId id="521" r:id="rId100"/>
    <p:sldId id="522" r:id="rId101"/>
    <p:sldId id="526" r:id="rId102"/>
    <p:sldId id="527" r:id="rId103"/>
    <p:sldId id="528" r:id="rId104"/>
    <p:sldId id="529" r:id="rId105"/>
    <p:sldId id="530" r:id="rId106"/>
    <p:sldId id="531" r:id="rId107"/>
    <p:sldId id="532" r:id="rId108"/>
    <p:sldId id="635" r:id="rId109"/>
    <p:sldId id="636" r:id="rId110"/>
    <p:sldId id="533"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8" autoAdjust="0"/>
    <p:restoredTop sz="94723" autoAdjust="0"/>
  </p:normalViewPr>
  <p:slideViewPr>
    <p:cSldViewPr>
      <p:cViewPr varScale="1">
        <p:scale>
          <a:sx n="83" d="100"/>
          <a:sy n="83" d="100"/>
        </p:scale>
        <p:origin x="-1421"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FF592-0267-4246-8221-1FB6A4D1922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5A0573DD-9043-45E5-ABA4-3885CB02E2ED}">
      <dgm:prSet phldrT="[Κείμενο]" custT="1"/>
      <dgm:spPr/>
      <dgm:t>
        <a:bodyPr/>
        <a:lstStyle/>
        <a:p>
          <a:r>
            <a:rPr lang="el-GR" sz="2800" dirty="0" smtClean="0"/>
            <a:t>Κοινωνική ταυτότητα</a:t>
          </a:r>
          <a:endParaRPr lang="el-GR" sz="2800" dirty="0"/>
        </a:p>
      </dgm:t>
    </dgm:pt>
    <dgm:pt modelId="{CC13CA8F-4B8A-4AE6-A233-788D0B987CF7}" type="parTrans" cxnId="{02227B30-F757-4401-81A4-8761B98D8B00}">
      <dgm:prSet/>
      <dgm:spPr/>
      <dgm:t>
        <a:bodyPr/>
        <a:lstStyle/>
        <a:p>
          <a:endParaRPr lang="el-GR"/>
        </a:p>
      </dgm:t>
    </dgm:pt>
    <dgm:pt modelId="{7B40391F-2F03-4297-A83A-A9B70A2EEDFE}" type="sibTrans" cxnId="{02227B30-F757-4401-81A4-8761B98D8B00}">
      <dgm:prSet/>
      <dgm:spPr/>
      <dgm:t>
        <a:bodyPr/>
        <a:lstStyle/>
        <a:p>
          <a:endParaRPr lang="el-GR"/>
        </a:p>
      </dgm:t>
    </dgm:pt>
    <dgm:pt modelId="{C78F1E47-94C9-4206-BF5D-2DF15124EAAC}">
      <dgm:prSet phldrT="[Κείμενο]" custT="1"/>
      <dgm:spPr/>
      <dgm:t>
        <a:bodyPr/>
        <a:lstStyle/>
        <a:p>
          <a:r>
            <a:rPr lang="el-GR" sz="2000" dirty="0" smtClean="0"/>
            <a:t>Κοινωνική +ατομική κατασκευή</a:t>
          </a:r>
          <a:endParaRPr lang="el-GR" sz="2000" dirty="0"/>
        </a:p>
      </dgm:t>
    </dgm:pt>
    <dgm:pt modelId="{45CE71E1-B783-4444-A0C0-CBBCE144730F}" type="parTrans" cxnId="{78D6C7EE-B521-49BC-BA13-9FADC75BCD9B}">
      <dgm:prSet/>
      <dgm:spPr/>
      <dgm:t>
        <a:bodyPr/>
        <a:lstStyle/>
        <a:p>
          <a:endParaRPr lang="el-GR"/>
        </a:p>
      </dgm:t>
    </dgm:pt>
    <dgm:pt modelId="{D026D411-A7AF-4EF4-9716-050141B4ADA2}" type="sibTrans" cxnId="{78D6C7EE-B521-49BC-BA13-9FADC75BCD9B}">
      <dgm:prSet/>
      <dgm:spPr/>
      <dgm:t>
        <a:bodyPr/>
        <a:lstStyle/>
        <a:p>
          <a:endParaRPr lang="el-GR"/>
        </a:p>
      </dgm:t>
    </dgm:pt>
    <dgm:pt modelId="{09F34D00-8AB8-46D1-8A5F-A31D39E6DBC5}">
      <dgm:prSet phldrT="[Κείμενο]" custT="1"/>
      <dgm:spPr/>
      <dgm:t>
        <a:bodyPr/>
        <a:lstStyle/>
        <a:p>
          <a:r>
            <a:rPr lang="el-GR" sz="2000" dirty="0" smtClean="0"/>
            <a:t>Βάση για την κατανόηση των κοινωνικών πλαισίων της ανθρώπινης δράσης: πηγάζει από την υπαγωγή στην ομάδα</a:t>
          </a:r>
          <a:endParaRPr lang="el-GR" sz="2000" dirty="0"/>
        </a:p>
      </dgm:t>
    </dgm:pt>
    <dgm:pt modelId="{004BDC8C-0CA9-41E4-9F35-3830CDD0EC25}" type="parTrans" cxnId="{4A8EDC6B-F3D5-4798-A087-8F0884BBF1E3}">
      <dgm:prSet/>
      <dgm:spPr/>
      <dgm:t>
        <a:bodyPr/>
        <a:lstStyle/>
        <a:p>
          <a:endParaRPr lang="el-GR"/>
        </a:p>
      </dgm:t>
    </dgm:pt>
    <dgm:pt modelId="{EAC3F331-127F-4614-A857-037070B38A11}" type="sibTrans" cxnId="{4A8EDC6B-F3D5-4798-A087-8F0884BBF1E3}">
      <dgm:prSet/>
      <dgm:spPr/>
      <dgm:t>
        <a:bodyPr/>
        <a:lstStyle/>
        <a:p>
          <a:endParaRPr lang="el-GR"/>
        </a:p>
      </dgm:t>
    </dgm:pt>
    <dgm:pt modelId="{BDD42183-DB28-4E32-BC11-F34145D00325}">
      <dgm:prSet phldrT="[Κείμενο]" custT="1"/>
      <dgm:spPr/>
      <dgm:t>
        <a:bodyPr/>
        <a:lstStyle/>
        <a:p>
          <a:r>
            <a:rPr lang="el-GR" sz="2800" dirty="0" smtClean="0"/>
            <a:t>Προσωπική ταυτότητα</a:t>
          </a:r>
          <a:endParaRPr lang="el-GR" sz="2800" dirty="0"/>
        </a:p>
      </dgm:t>
    </dgm:pt>
    <dgm:pt modelId="{4FB73432-E80C-468A-B893-782C484A8AC2}" type="parTrans" cxnId="{27870B37-0A7B-48AD-8901-8D601D91CEDD}">
      <dgm:prSet/>
      <dgm:spPr/>
      <dgm:t>
        <a:bodyPr/>
        <a:lstStyle/>
        <a:p>
          <a:endParaRPr lang="el-GR"/>
        </a:p>
      </dgm:t>
    </dgm:pt>
    <dgm:pt modelId="{B26FCE13-196F-4318-972A-EDD543B2562B}" type="sibTrans" cxnId="{27870B37-0A7B-48AD-8901-8D601D91CEDD}">
      <dgm:prSet/>
      <dgm:spPr/>
      <dgm:t>
        <a:bodyPr/>
        <a:lstStyle/>
        <a:p>
          <a:endParaRPr lang="el-GR"/>
        </a:p>
      </dgm:t>
    </dgm:pt>
    <dgm:pt modelId="{473016F8-3A62-4A02-8A10-CFF93C42F871}">
      <dgm:prSet phldrT="[Κείμενο]" custT="1"/>
      <dgm:spPr/>
      <dgm:t>
        <a:bodyPr/>
        <a:lstStyle/>
        <a:p>
          <a:pPr algn="ctr"/>
          <a:r>
            <a:rPr lang="el-GR" sz="2000" dirty="0" smtClean="0"/>
            <a:t>μέρος της αυτοαντίληψης που πηγάζει από τα προσωπικά χαρακτηριστικά και τις ιδιοσυγκρασιακές προσωπικές σχέσεις που έχουμε με άλλους ανθρώπους</a:t>
          </a:r>
          <a:endParaRPr lang="el-GR" sz="2000" dirty="0"/>
        </a:p>
      </dgm:t>
    </dgm:pt>
    <dgm:pt modelId="{D78CE4C7-7F52-44D0-A5A7-862667923667}" type="parTrans" cxnId="{592A9E24-1568-4438-8B0C-C0B698AB597C}">
      <dgm:prSet/>
      <dgm:spPr/>
      <dgm:t>
        <a:bodyPr/>
        <a:lstStyle/>
        <a:p>
          <a:endParaRPr lang="el-GR"/>
        </a:p>
      </dgm:t>
    </dgm:pt>
    <dgm:pt modelId="{286A0A91-418F-4EC9-B957-21606DBD6F58}" type="sibTrans" cxnId="{592A9E24-1568-4438-8B0C-C0B698AB597C}">
      <dgm:prSet/>
      <dgm:spPr/>
      <dgm:t>
        <a:bodyPr/>
        <a:lstStyle/>
        <a:p>
          <a:endParaRPr lang="el-GR"/>
        </a:p>
      </dgm:t>
    </dgm:pt>
    <dgm:pt modelId="{AA8A408E-9824-46AF-9F89-050E63AB5ECE}">
      <dgm:prSet phldrT="[Κείμενο]" phldr="1"/>
      <dgm:spPr/>
      <dgm:t>
        <a:bodyPr/>
        <a:lstStyle/>
        <a:p>
          <a:pPr algn="l"/>
          <a:endParaRPr lang="el-GR" sz="1700" dirty="0"/>
        </a:p>
      </dgm:t>
    </dgm:pt>
    <dgm:pt modelId="{CA7D0878-0CD7-4A4A-825B-F761BCCD5B2E}" type="parTrans" cxnId="{EEFED0D2-5923-49E4-BEED-81E1598DA112}">
      <dgm:prSet/>
      <dgm:spPr/>
      <dgm:t>
        <a:bodyPr/>
        <a:lstStyle/>
        <a:p>
          <a:endParaRPr lang="el-GR"/>
        </a:p>
      </dgm:t>
    </dgm:pt>
    <dgm:pt modelId="{5C7313AD-456C-4C91-B269-68839235B927}" type="sibTrans" cxnId="{EEFED0D2-5923-49E4-BEED-81E1598DA112}">
      <dgm:prSet/>
      <dgm:spPr/>
      <dgm:t>
        <a:bodyPr/>
        <a:lstStyle/>
        <a:p>
          <a:endParaRPr lang="el-GR"/>
        </a:p>
      </dgm:t>
    </dgm:pt>
    <dgm:pt modelId="{70B2495B-DFB0-4B03-9149-8937507123BD}" type="pres">
      <dgm:prSet presAssocID="{416FF592-0267-4246-8221-1FB6A4D19227}" presName="Name0" presStyleCnt="0">
        <dgm:presLayoutVars>
          <dgm:dir/>
          <dgm:animLvl val="lvl"/>
          <dgm:resizeHandles/>
        </dgm:presLayoutVars>
      </dgm:prSet>
      <dgm:spPr/>
      <dgm:t>
        <a:bodyPr/>
        <a:lstStyle/>
        <a:p>
          <a:endParaRPr lang="el-GR"/>
        </a:p>
      </dgm:t>
    </dgm:pt>
    <dgm:pt modelId="{6C9EDB26-02DC-4E1E-BE23-97E0DB557F58}" type="pres">
      <dgm:prSet presAssocID="{5A0573DD-9043-45E5-ABA4-3885CB02E2ED}" presName="linNode" presStyleCnt="0"/>
      <dgm:spPr/>
    </dgm:pt>
    <dgm:pt modelId="{DC3E48FF-78D6-4397-A5C6-370A693B3A98}" type="pres">
      <dgm:prSet presAssocID="{5A0573DD-9043-45E5-ABA4-3885CB02E2ED}" presName="parentShp" presStyleLbl="node1" presStyleIdx="0" presStyleCnt="2">
        <dgm:presLayoutVars>
          <dgm:bulletEnabled val="1"/>
        </dgm:presLayoutVars>
      </dgm:prSet>
      <dgm:spPr/>
      <dgm:t>
        <a:bodyPr/>
        <a:lstStyle/>
        <a:p>
          <a:endParaRPr lang="el-GR"/>
        </a:p>
      </dgm:t>
    </dgm:pt>
    <dgm:pt modelId="{0B49B609-1C89-4D62-8800-2731D6CB4C75}" type="pres">
      <dgm:prSet presAssocID="{5A0573DD-9043-45E5-ABA4-3885CB02E2ED}" presName="childShp" presStyleLbl="bgAccFollowNode1" presStyleIdx="0" presStyleCnt="2">
        <dgm:presLayoutVars>
          <dgm:bulletEnabled val="1"/>
        </dgm:presLayoutVars>
      </dgm:prSet>
      <dgm:spPr/>
      <dgm:t>
        <a:bodyPr/>
        <a:lstStyle/>
        <a:p>
          <a:endParaRPr lang="el-GR"/>
        </a:p>
      </dgm:t>
    </dgm:pt>
    <dgm:pt modelId="{B440D74B-1C6A-4769-AB4B-89543D846324}" type="pres">
      <dgm:prSet presAssocID="{7B40391F-2F03-4297-A83A-A9B70A2EEDFE}" presName="spacing" presStyleCnt="0"/>
      <dgm:spPr/>
    </dgm:pt>
    <dgm:pt modelId="{74F1E62D-7392-4CF5-8C61-81796790CD0C}" type="pres">
      <dgm:prSet presAssocID="{BDD42183-DB28-4E32-BC11-F34145D00325}" presName="linNode" presStyleCnt="0"/>
      <dgm:spPr/>
    </dgm:pt>
    <dgm:pt modelId="{ADDBA99E-D156-4218-8F40-3DB65B6E3A5F}" type="pres">
      <dgm:prSet presAssocID="{BDD42183-DB28-4E32-BC11-F34145D00325}" presName="parentShp" presStyleLbl="node1" presStyleIdx="1" presStyleCnt="2">
        <dgm:presLayoutVars>
          <dgm:bulletEnabled val="1"/>
        </dgm:presLayoutVars>
      </dgm:prSet>
      <dgm:spPr/>
      <dgm:t>
        <a:bodyPr/>
        <a:lstStyle/>
        <a:p>
          <a:endParaRPr lang="el-GR"/>
        </a:p>
      </dgm:t>
    </dgm:pt>
    <dgm:pt modelId="{0B87A607-F9D9-4ADE-A21D-ECCE4D16A788}" type="pres">
      <dgm:prSet presAssocID="{BDD42183-DB28-4E32-BC11-F34145D00325}" presName="childShp" presStyleLbl="bgAccFollowNode1" presStyleIdx="1" presStyleCnt="2">
        <dgm:presLayoutVars>
          <dgm:bulletEnabled val="1"/>
        </dgm:presLayoutVars>
      </dgm:prSet>
      <dgm:spPr/>
      <dgm:t>
        <a:bodyPr/>
        <a:lstStyle/>
        <a:p>
          <a:endParaRPr lang="el-GR"/>
        </a:p>
      </dgm:t>
    </dgm:pt>
  </dgm:ptLst>
  <dgm:cxnLst>
    <dgm:cxn modelId="{EEFED0D2-5923-49E4-BEED-81E1598DA112}" srcId="{BDD42183-DB28-4E32-BC11-F34145D00325}" destId="{AA8A408E-9824-46AF-9F89-050E63AB5ECE}" srcOrd="1" destOrd="0" parTransId="{CA7D0878-0CD7-4A4A-825B-F761BCCD5B2E}" sibTransId="{5C7313AD-456C-4C91-B269-68839235B927}"/>
    <dgm:cxn modelId="{5FC57D60-103A-45E0-B3C0-80DCE62B6C4C}" type="presOf" srcId="{416FF592-0267-4246-8221-1FB6A4D19227}" destId="{70B2495B-DFB0-4B03-9149-8937507123BD}" srcOrd="0" destOrd="0" presId="urn:microsoft.com/office/officeart/2005/8/layout/vList6"/>
    <dgm:cxn modelId="{592A9E24-1568-4438-8B0C-C0B698AB597C}" srcId="{BDD42183-DB28-4E32-BC11-F34145D00325}" destId="{473016F8-3A62-4A02-8A10-CFF93C42F871}" srcOrd="0" destOrd="0" parTransId="{D78CE4C7-7F52-44D0-A5A7-862667923667}" sibTransId="{286A0A91-418F-4EC9-B957-21606DBD6F58}"/>
    <dgm:cxn modelId="{27870B37-0A7B-48AD-8901-8D601D91CEDD}" srcId="{416FF592-0267-4246-8221-1FB6A4D19227}" destId="{BDD42183-DB28-4E32-BC11-F34145D00325}" srcOrd="1" destOrd="0" parTransId="{4FB73432-E80C-468A-B893-782C484A8AC2}" sibTransId="{B26FCE13-196F-4318-972A-EDD543B2562B}"/>
    <dgm:cxn modelId="{E5A4349A-5CC8-41F1-B18A-9F456C5AF2F5}" type="presOf" srcId="{BDD42183-DB28-4E32-BC11-F34145D00325}" destId="{ADDBA99E-D156-4218-8F40-3DB65B6E3A5F}" srcOrd="0" destOrd="0" presId="urn:microsoft.com/office/officeart/2005/8/layout/vList6"/>
    <dgm:cxn modelId="{F6476F22-0A4E-4C71-A95D-D1A9B6E89D94}" type="presOf" srcId="{C78F1E47-94C9-4206-BF5D-2DF15124EAAC}" destId="{0B49B609-1C89-4D62-8800-2731D6CB4C75}" srcOrd="0" destOrd="0" presId="urn:microsoft.com/office/officeart/2005/8/layout/vList6"/>
    <dgm:cxn modelId="{5940C719-765A-4085-A80C-0F9C8C6603D1}" type="presOf" srcId="{AA8A408E-9824-46AF-9F89-050E63AB5ECE}" destId="{0B87A607-F9D9-4ADE-A21D-ECCE4D16A788}" srcOrd="0" destOrd="1" presId="urn:microsoft.com/office/officeart/2005/8/layout/vList6"/>
    <dgm:cxn modelId="{02227B30-F757-4401-81A4-8761B98D8B00}" srcId="{416FF592-0267-4246-8221-1FB6A4D19227}" destId="{5A0573DD-9043-45E5-ABA4-3885CB02E2ED}" srcOrd="0" destOrd="0" parTransId="{CC13CA8F-4B8A-4AE6-A233-788D0B987CF7}" sibTransId="{7B40391F-2F03-4297-A83A-A9B70A2EEDFE}"/>
    <dgm:cxn modelId="{4A8EDC6B-F3D5-4798-A087-8F0884BBF1E3}" srcId="{5A0573DD-9043-45E5-ABA4-3885CB02E2ED}" destId="{09F34D00-8AB8-46D1-8A5F-A31D39E6DBC5}" srcOrd="1" destOrd="0" parTransId="{004BDC8C-0CA9-41E4-9F35-3830CDD0EC25}" sibTransId="{EAC3F331-127F-4614-A857-037070B38A11}"/>
    <dgm:cxn modelId="{78D6C7EE-B521-49BC-BA13-9FADC75BCD9B}" srcId="{5A0573DD-9043-45E5-ABA4-3885CB02E2ED}" destId="{C78F1E47-94C9-4206-BF5D-2DF15124EAAC}" srcOrd="0" destOrd="0" parTransId="{45CE71E1-B783-4444-A0C0-CBBCE144730F}" sibTransId="{D026D411-A7AF-4EF4-9716-050141B4ADA2}"/>
    <dgm:cxn modelId="{12543DFC-FC58-4E03-B655-259DE43F96BB}" type="presOf" srcId="{5A0573DD-9043-45E5-ABA4-3885CB02E2ED}" destId="{DC3E48FF-78D6-4397-A5C6-370A693B3A98}" srcOrd="0" destOrd="0" presId="urn:microsoft.com/office/officeart/2005/8/layout/vList6"/>
    <dgm:cxn modelId="{7C4ECA50-45A4-4589-9A6D-FD72FF623E57}" type="presOf" srcId="{09F34D00-8AB8-46D1-8A5F-A31D39E6DBC5}" destId="{0B49B609-1C89-4D62-8800-2731D6CB4C75}" srcOrd="0" destOrd="1" presId="urn:microsoft.com/office/officeart/2005/8/layout/vList6"/>
    <dgm:cxn modelId="{BBEDEB2F-A725-4A60-A54D-1E25B4EB4359}" type="presOf" srcId="{473016F8-3A62-4A02-8A10-CFF93C42F871}" destId="{0B87A607-F9D9-4ADE-A21D-ECCE4D16A788}" srcOrd="0" destOrd="0" presId="urn:microsoft.com/office/officeart/2005/8/layout/vList6"/>
    <dgm:cxn modelId="{D5E9F43C-9DC5-4B73-872A-089EA9494357}" type="presParOf" srcId="{70B2495B-DFB0-4B03-9149-8937507123BD}" destId="{6C9EDB26-02DC-4E1E-BE23-97E0DB557F58}" srcOrd="0" destOrd="0" presId="urn:microsoft.com/office/officeart/2005/8/layout/vList6"/>
    <dgm:cxn modelId="{E5E84F9B-DBCD-4A24-B2F7-FF18078DA2B1}" type="presParOf" srcId="{6C9EDB26-02DC-4E1E-BE23-97E0DB557F58}" destId="{DC3E48FF-78D6-4397-A5C6-370A693B3A98}" srcOrd="0" destOrd="0" presId="urn:microsoft.com/office/officeart/2005/8/layout/vList6"/>
    <dgm:cxn modelId="{3992ED07-F0C9-403F-9838-78280B8CAF04}" type="presParOf" srcId="{6C9EDB26-02DC-4E1E-BE23-97E0DB557F58}" destId="{0B49B609-1C89-4D62-8800-2731D6CB4C75}" srcOrd="1" destOrd="0" presId="urn:microsoft.com/office/officeart/2005/8/layout/vList6"/>
    <dgm:cxn modelId="{DA1FF5C2-E0EF-44F8-ADB8-0AB90563493F}" type="presParOf" srcId="{70B2495B-DFB0-4B03-9149-8937507123BD}" destId="{B440D74B-1C6A-4769-AB4B-89543D846324}" srcOrd="1" destOrd="0" presId="urn:microsoft.com/office/officeart/2005/8/layout/vList6"/>
    <dgm:cxn modelId="{A4A2D9C9-0DDA-44A5-877D-6A1A919FEDDC}" type="presParOf" srcId="{70B2495B-DFB0-4B03-9149-8937507123BD}" destId="{74F1E62D-7392-4CF5-8C61-81796790CD0C}" srcOrd="2" destOrd="0" presId="urn:microsoft.com/office/officeart/2005/8/layout/vList6"/>
    <dgm:cxn modelId="{28270BCE-9668-44B6-A0BD-2922509866EF}" type="presParOf" srcId="{74F1E62D-7392-4CF5-8C61-81796790CD0C}" destId="{ADDBA99E-D156-4218-8F40-3DB65B6E3A5F}" srcOrd="0" destOrd="0" presId="urn:microsoft.com/office/officeart/2005/8/layout/vList6"/>
    <dgm:cxn modelId="{71E0904D-927A-4FA1-A4D4-08B7E87CA714}" type="presParOf" srcId="{74F1E62D-7392-4CF5-8C61-81796790CD0C}" destId="{0B87A607-F9D9-4ADE-A21D-ECCE4D16A788}"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CDED10B9-0941-4CE1-A586-AB27F3D8B75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A415F401-9353-4426-885C-01945485A684}">
      <dgm:prSet/>
      <dgm:spPr/>
      <dgm:t>
        <a:bodyPr/>
        <a:lstStyle/>
        <a:p>
          <a:r>
            <a:rPr lang="el-GR" dirty="0"/>
            <a:t>Η αδιαφάνεια των λέξεων</a:t>
          </a:r>
        </a:p>
      </dgm:t>
    </dgm:pt>
    <dgm:pt modelId="{A502BA50-2591-477F-B966-38F1617FF930}" type="parTrans" cxnId="{39B6D002-6493-4952-A7DE-3A59CCFF3032}">
      <dgm:prSet/>
      <dgm:spPr/>
      <dgm:t>
        <a:bodyPr/>
        <a:lstStyle/>
        <a:p>
          <a:endParaRPr lang="el-GR"/>
        </a:p>
      </dgm:t>
    </dgm:pt>
    <dgm:pt modelId="{77A9D3DF-7678-467D-873F-43E76913C3E4}" type="sibTrans" cxnId="{39B6D002-6493-4952-A7DE-3A59CCFF3032}">
      <dgm:prSet/>
      <dgm:spPr/>
      <dgm:t>
        <a:bodyPr/>
        <a:lstStyle/>
        <a:p>
          <a:endParaRPr lang="el-GR"/>
        </a:p>
      </dgm:t>
    </dgm:pt>
    <dgm:pt modelId="{E826D027-A515-47ED-8199-779AABA6270E}">
      <dgm:prSet/>
      <dgm:spPr/>
      <dgm:t>
        <a:bodyPr/>
        <a:lstStyle/>
        <a:p>
          <a:r>
            <a:rPr lang="el-GR"/>
            <a:t>η επικοινωνιακή αδυναμία των μεταναστών στη χώρα υποδοχής</a:t>
          </a:r>
        </a:p>
      </dgm:t>
    </dgm:pt>
    <dgm:pt modelId="{D3D01780-05D6-4C5A-B028-BA0F5103710F}" type="parTrans" cxnId="{43F0A28F-36F5-42A6-B2BB-057C82FF90FF}">
      <dgm:prSet/>
      <dgm:spPr/>
      <dgm:t>
        <a:bodyPr/>
        <a:lstStyle/>
        <a:p>
          <a:endParaRPr lang="el-GR"/>
        </a:p>
      </dgm:t>
    </dgm:pt>
    <dgm:pt modelId="{2DB92860-7CA2-4D5C-ACBF-250B2968D06A}" type="sibTrans" cxnId="{43F0A28F-36F5-42A6-B2BB-057C82FF90FF}">
      <dgm:prSet/>
      <dgm:spPr/>
      <dgm:t>
        <a:bodyPr/>
        <a:lstStyle/>
        <a:p>
          <a:endParaRPr lang="el-GR"/>
        </a:p>
      </dgm:t>
    </dgm:pt>
    <dgm:pt modelId="{A43ED076-98E4-4F62-920A-0D638DBEDB80}">
      <dgm:prSet/>
      <dgm:spPr/>
      <dgm:t>
        <a:bodyPr/>
        <a:lstStyle/>
        <a:p>
          <a:r>
            <a:rPr lang="el-GR" dirty="0"/>
            <a:t>η προσπάθειά τους να ενταχθούν στα νέα επικοινωνιακά περιβάλλοντα </a:t>
          </a:r>
        </a:p>
      </dgm:t>
    </dgm:pt>
    <dgm:pt modelId="{689D49C3-E103-49A3-9C65-3F1F5D5447DE}" type="parTrans" cxnId="{AC0E3D2D-1E86-48B2-8BFF-D850A3669D7D}">
      <dgm:prSet/>
      <dgm:spPr/>
      <dgm:t>
        <a:bodyPr/>
        <a:lstStyle/>
        <a:p>
          <a:endParaRPr lang="el-GR"/>
        </a:p>
      </dgm:t>
    </dgm:pt>
    <dgm:pt modelId="{16AFC1C1-54CE-4908-9C1E-9A29122677C6}" type="sibTrans" cxnId="{AC0E3D2D-1E86-48B2-8BFF-D850A3669D7D}">
      <dgm:prSet/>
      <dgm:spPr/>
      <dgm:t>
        <a:bodyPr/>
        <a:lstStyle/>
        <a:p>
          <a:endParaRPr lang="el-GR"/>
        </a:p>
      </dgm:t>
    </dgm:pt>
    <dgm:pt modelId="{B01C07F1-C6D2-477A-9508-6CD683857F0D}">
      <dgm:prSet/>
      <dgm:spPr/>
      <dgm:t>
        <a:bodyPr/>
        <a:lstStyle/>
        <a:p>
          <a:r>
            <a:rPr lang="el-GR"/>
            <a:t>ρατσιστική αντίδραση σε αυτή των μελών της κυρίαρχης πολιτισμικής ομάδας της χώρας υποδοχής</a:t>
          </a:r>
        </a:p>
      </dgm:t>
    </dgm:pt>
    <dgm:pt modelId="{5C33E781-2CA8-4AAF-90A7-6BF39AD3E6A0}" type="parTrans" cxnId="{8D5E940C-2BA3-4660-90C7-9B82DDDD377D}">
      <dgm:prSet/>
      <dgm:spPr/>
      <dgm:t>
        <a:bodyPr/>
        <a:lstStyle/>
        <a:p>
          <a:endParaRPr lang="el-GR"/>
        </a:p>
      </dgm:t>
    </dgm:pt>
    <dgm:pt modelId="{389458A7-764C-40FD-974E-41CF5851E0F1}" type="sibTrans" cxnId="{8D5E940C-2BA3-4660-90C7-9B82DDDD377D}">
      <dgm:prSet/>
      <dgm:spPr/>
      <dgm:t>
        <a:bodyPr/>
        <a:lstStyle/>
        <a:p>
          <a:endParaRPr lang="el-GR"/>
        </a:p>
      </dgm:t>
    </dgm:pt>
    <dgm:pt modelId="{C4B6ADB9-9DE9-4BB5-B3C4-D01FC2705979}">
      <dgm:prSet/>
      <dgm:spPr/>
      <dgm:t>
        <a:bodyPr/>
        <a:lstStyle/>
        <a:p>
          <a:r>
            <a:rPr lang="el-GR"/>
            <a:t>έκφραση του «νεορατσισμού» (Balibar &amp; Wallerstein 1991), ενός «ρατσισμού χωρίς φυλές»</a:t>
          </a:r>
        </a:p>
      </dgm:t>
    </dgm:pt>
    <dgm:pt modelId="{BC9B0DC5-D6DE-46F6-8E7B-876C5AF5353B}" type="parTrans" cxnId="{21197801-2700-42A5-9558-99A8E447470C}">
      <dgm:prSet/>
      <dgm:spPr/>
      <dgm:t>
        <a:bodyPr/>
        <a:lstStyle/>
        <a:p>
          <a:endParaRPr lang="el-GR"/>
        </a:p>
      </dgm:t>
    </dgm:pt>
    <dgm:pt modelId="{3A20AED8-D96D-4321-8340-DDC8B17D601F}" type="sibTrans" cxnId="{21197801-2700-42A5-9558-99A8E447470C}">
      <dgm:prSet/>
      <dgm:spPr/>
      <dgm:t>
        <a:bodyPr/>
        <a:lstStyle/>
        <a:p>
          <a:endParaRPr lang="el-GR"/>
        </a:p>
      </dgm:t>
    </dgm:pt>
    <dgm:pt modelId="{E3858420-A7F9-440A-8981-5F5C9A155BEA}">
      <dgm:prSet/>
      <dgm:spPr/>
      <dgm:t>
        <a:bodyPr/>
        <a:lstStyle/>
        <a:p>
          <a:r>
            <a:rPr lang="el-GR" dirty="0"/>
            <a:t>ρατσισμός που δεν έχει ως κυρίαρχο θέμα τη βιολογική υπεροχή αλλά τις πολιτισμικές διαφορές</a:t>
          </a:r>
        </a:p>
      </dgm:t>
    </dgm:pt>
    <dgm:pt modelId="{A698BB4D-C920-4E0F-BCDC-FF8FD2F1F2E5}" type="parTrans" cxnId="{70F4F9B9-853A-47F4-826F-4278A6FC69E4}">
      <dgm:prSet/>
      <dgm:spPr/>
      <dgm:t>
        <a:bodyPr/>
        <a:lstStyle/>
        <a:p>
          <a:endParaRPr lang="el-GR"/>
        </a:p>
      </dgm:t>
    </dgm:pt>
    <dgm:pt modelId="{18850C69-FE6E-439B-A271-ABDA16E09178}" type="sibTrans" cxnId="{70F4F9B9-853A-47F4-826F-4278A6FC69E4}">
      <dgm:prSet/>
      <dgm:spPr/>
      <dgm:t>
        <a:bodyPr/>
        <a:lstStyle/>
        <a:p>
          <a:endParaRPr lang="el-GR"/>
        </a:p>
      </dgm:t>
    </dgm:pt>
    <dgm:pt modelId="{69E994FE-5134-4813-AFC2-926F0F2220BD}" type="pres">
      <dgm:prSet presAssocID="{CDED10B9-0941-4CE1-A586-AB27F3D8B75D}" presName="Name0" presStyleCnt="0">
        <dgm:presLayoutVars>
          <dgm:dir/>
          <dgm:animLvl val="lvl"/>
          <dgm:resizeHandles/>
        </dgm:presLayoutVars>
      </dgm:prSet>
      <dgm:spPr/>
      <dgm:t>
        <a:bodyPr/>
        <a:lstStyle/>
        <a:p>
          <a:endParaRPr lang="el-GR"/>
        </a:p>
      </dgm:t>
    </dgm:pt>
    <dgm:pt modelId="{DE423E32-CF88-4503-A9C6-ECE67AB6747B}" type="pres">
      <dgm:prSet presAssocID="{E826D027-A515-47ED-8199-779AABA6270E}" presName="linNode" presStyleCnt="0"/>
      <dgm:spPr/>
    </dgm:pt>
    <dgm:pt modelId="{FA734428-C967-47DF-B6DD-FD7331BAC0A6}" type="pres">
      <dgm:prSet presAssocID="{E826D027-A515-47ED-8199-779AABA6270E}" presName="parentShp" presStyleLbl="node1" presStyleIdx="0" presStyleCnt="3">
        <dgm:presLayoutVars>
          <dgm:bulletEnabled val="1"/>
        </dgm:presLayoutVars>
      </dgm:prSet>
      <dgm:spPr/>
      <dgm:t>
        <a:bodyPr/>
        <a:lstStyle/>
        <a:p>
          <a:endParaRPr lang="el-GR"/>
        </a:p>
      </dgm:t>
    </dgm:pt>
    <dgm:pt modelId="{5E551AE2-BC53-44EB-91CD-07F9C469D57F}" type="pres">
      <dgm:prSet presAssocID="{E826D027-A515-47ED-8199-779AABA6270E}" presName="childShp" presStyleLbl="bgAccFollowNode1" presStyleIdx="0" presStyleCnt="3" custLinFactNeighborX="2316" custLinFactNeighborY="10768">
        <dgm:presLayoutVars>
          <dgm:bulletEnabled val="1"/>
        </dgm:presLayoutVars>
      </dgm:prSet>
      <dgm:spPr/>
      <dgm:t>
        <a:bodyPr/>
        <a:lstStyle/>
        <a:p>
          <a:endParaRPr lang="el-GR"/>
        </a:p>
      </dgm:t>
    </dgm:pt>
    <dgm:pt modelId="{B68EA79D-D4F9-4AB0-90F9-4FDFED344934}" type="pres">
      <dgm:prSet presAssocID="{2DB92860-7CA2-4D5C-ACBF-250B2968D06A}" presName="spacing" presStyleCnt="0"/>
      <dgm:spPr/>
    </dgm:pt>
    <dgm:pt modelId="{70B89BDD-B1DD-45C5-B3BB-BCB50EA6FFD4}" type="pres">
      <dgm:prSet presAssocID="{A415F401-9353-4426-885C-01945485A684}" presName="linNode" presStyleCnt="0"/>
      <dgm:spPr/>
    </dgm:pt>
    <dgm:pt modelId="{FD9EF6A4-7C92-48D3-8692-1F7DB0EAB00D}" type="pres">
      <dgm:prSet presAssocID="{A415F401-9353-4426-885C-01945485A684}" presName="parentShp" presStyleLbl="node1" presStyleIdx="1" presStyleCnt="3">
        <dgm:presLayoutVars>
          <dgm:bulletEnabled val="1"/>
        </dgm:presLayoutVars>
      </dgm:prSet>
      <dgm:spPr/>
      <dgm:t>
        <a:bodyPr/>
        <a:lstStyle/>
        <a:p>
          <a:endParaRPr lang="el-GR"/>
        </a:p>
      </dgm:t>
    </dgm:pt>
    <dgm:pt modelId="{62857F6D-6D30-41D1-802E-A3141E9BC29A}" type="pres">
      <dgm:prSet presAssocID="{A415F401-9353-4426-885C-01945485A684}" presName="childShp" presStyleLbl="bgAccFollowNode1" presStyleIdx="1" presStyleCnt="3" custLinFactNeighborX="4803" custLinFactNeighborY="5364">
        <dgm:presLayoutVars>
          <dgm:bulletEnabled val="1"/>
        </dgm:presLayoutVars>
      </dgm:prSet>
      <dgm:spPr/>
      <dgm:t>
        <a:bodyPr/>
        <a:lstStyle/>
        <a:p>
          <a:endParaRPr lang="el-GR"/>
        </a:p>
      </dgm:t>
    </dgm:pt>
    <dgm:pt modelId="{F4CD04AD-C373-4694-80D1-C7998359F2A9}" type="pres">
      <dgm:prSet presAssocID="{77A9D3DF-7678-467D-873F-43E76913C3E4}" presName="spacing" presStyleCnt="0"/>
      <dgm:spPr/>
    </dgm:pt>
    <dgm:pt modelId="{D1B50158-873E-4621-981D-9D32C10601D1}" type="pres">
      <dgm:prSet presAssocID="{A43ED076-98E4-4F62-920A-0D638DBEDB80}" presName="linNode" presStyleCnt="0"/>
      <dgm:spPr/>
    </dgm:pt>
    <dgm:pt modelId="{DE16AA7C-E1DC-414A-B823-14E241BEE870}" type="pres">
      <dgm:prSet presAssocID="{A43ED076-98E4-4F62-920A-0D638DBEDB80}" presName="parentShp" presStyleLbl="node1" presStyleIdx="2" presStyleCnt="3">
        <dgm:presLayoutVars>
          <dgm:bulletEnabled val="1"/>
        </dgm:presLayoutVars>
      </dgm:prSet>
      <dgm:spPr/>
      <dgm:t>
        <a:bodyPr/>
        <a:lstStyle/>
        <a:p>
          <a:endParaRPr lang="el-GR"/>
        </a:p>
      </dgm:t>
    </dgm:pt>
    <dgm:pt modelId="{A2D37201-2453-419F-9D05-3280F8D4A70E}" type="pres">
      <dgm:prSet presAssocID="{A43ED076-98E4-4F62-920A-0D638DBEDB80}" presName="childShp" presStyleLbl="bgAccFollowNode1" presStyleIdx="2" presStyleCnt="3">
        <dgm:presLayoutVars>
          <dgm:bulletEnabled val="1"/>
        </dgm:presLayoutVars>
      </dgm:prSet>
      <dgm:spPr/>
      <dgm:t>
        <a:bodyPr/>
        <a:lstStyle/>
        <a:p>
          <a:endParaRPr lang="el-GR"/>
        </a:p>
      </dgm:t>
    </dgm:pt>
  </dgm:ptLst>
  <dgm:cxnLst>
    <dgm:cxn modelId="{EB57922F-8DE3-4052-9823-8D1E417B7963}" type="presOf" srcId="{B01C07F1-C6D2-477A-9508-6CD683857F0D}" destId="{5E551AE2-BC53-44EB-91CD-07F9C469D57F}" srcOrd="0" destOrd="0" presId="urn:microsoft.com/office/officeart/2005/8/layout/vList6"/>
    <dgm:cxn modelId="{8D5E940C-2BA3-4660-90C7-9B82DDDD377D}" srcId="{E826D027-A515-47ED-8199-779AABA6270E}" destId="{B01C07F1-C6D2-477A-9508-6CD683857F0D}" srcOrd="0" destOrd="0" parTransId="{5C33E781-2CA8-4AAF-90A7-6BF39AD3E6A0}" sibTransId="{389458A7-764C-40FD-974E-41CF5851E0F1}"/>
    <dgm:cxn modelId="{21197801-2700-42A5-9558-99A8E447470C}" srcId="{A415F401-9353-4426-885C-01945485A684}" destId="{C4B6ADB9-9DE9-4BB5-B3C4-D01FC2705979}" srcOrd="0" destOrd="0" parTransId="{BC9B0DC5-D6DE-46F6-8E7B-876C5AF5353B}" sibTransId="{3A20AED8-D96D-4321-8340-DDC8B17D601F}"/>
    <dgm:cxn modelId="{24B183C6-23B1-40AB-A13D-9A7C0A912DD2}" type="presOf" srcId="{CDED10B9-0941-4CE1-A586-AB27F3D8B75D}" destId="{69E994FE-5134-4813-AFC2-926F0F2220BD}" srcOrd="0" destOrd="0" presId="urn:microsoft.com/office/officeart/2005/8/layout/vList6"/>
    <dgm:cxn modelId="{21CA3919-7BCA-4CD9-8AF9-AFC3263121B6}" type="presOf" srcId="{A415F401-9353-4426-885C-01945485A684}" destId="{FD9EF6A4-7C92-48D3-8692-1F7DB0EAB00D}" srcOrd="0" destOrd="0" presId="urn:microsoft.com/office/officeart/2005/8/layout/vList6"/>
    <dgm:cxn modelId="{AC0E3D2D-1E86-48B2-8BFF-D850A3669D7D}" srcId="{CDED10B9-0941-4CE1-A586-AB27F3D8B75D}" destId="{A43ED076-98E4-4F62-920A-0D638DBEDB80}" srcOrd="2" destOrd="0" parTransId="{689D49C3-E103-49A3-9C65-3F1F5D5447DE}" sibTransId="{16AFC1C1-54CE-4908-9C1E-9A29122677C6}"/>
    <dgm:cxn modelId="{39B6D002-6493-4952-A7DE-3A59CCFF3032}" srcId="{CDED10B9-0941-4CE1-A586-AB27F3D8B75D}" destId="{A415F401-9353-4426-885C-01945485A684}" srcOrd="1" destOrd="0" parTransId="{A502BA50-2591-477F-B966-38F1617FF930}" sibTransId="{77A9D3DF-7678-467D-873F-43E76913C3E4}"/>
    <dgm:cxn modelId="{61593F69-7EDE-476B-8D5A-3FE599B4BE13}" type="presOf" srcId="{A43ED076-98E4-4F62-920A-0D638DBEDB80}" destId="{DE16AA7C-E1DC-414A-B823-14E241BEE870}" srcOrd="0" destOrd="0" presId="urn:microsoft.com/office/officeart/2005/8/layout/vList6"/>
    <dgm:cxn modelId="{6956729A-582B-4F17-8EA5-7AC0AC437F61}" type="presOf" srcId="{E3858420-A7F9-440A-8981-5F5C9A155BEA}" destId="{A2D37201-2453-419F-9D05-3280F8D4A70E}" srcOrd="0" destOrd="0" presId="urn:microsoft.com/office/officeart/2005/8/layout/vList6"/>
    <dgm:cxn modelId="{70F4F9B9-853A-47F4-826F-4278A6FC69E4}" srcId="{A43ED076-98E4-4F62-920A-0D638DBEDB80}" destId="{E3858420-A7F9-440A-8981-5F5C9A155BEA}" srcOrd="0" destOrd="0" parTransId="{A698BB4D-C920-4E0F-BCDC-FF8FD2F1F2E5}" sibTransId="{18850C69-FE6E-439B-A271-ABDA16E09178}"/>
    <dgm:cxn modelId="{E776A627-893D-4A09-9916-C4220C2601FF}" type="presOf" srcId="{E826D027-A515-47ED-8199-779AABA6270E}" destId="{FA734428-C967-47DF-B6DD-FD7331BAC0A6}" srcOrd="0" destOrd="0" presId="urn:microsoft.com/office/officeart/2005/8/layout/vList6"/>
    <dgm:cxn modelId="{9DAAE6B6-5DB6-4C44-86B6-3F920FF2D244}" type="presOf" srcId="{C4B6ADB9-9DE9-4BB5-B3C4-D01FC2705979}" destId="{62857F6D-6D30-41D1-802E-A3141E9BC29A}" srcOrd="0" destOrd="0" presId="urn:microsoft.com/office/officeart/2005/8/layout/vList6"/>
    <dgm:cxn modelId="{43F0A28F-36F5-42A6-B2BB-057C82FF90FF}" srcId="{CDED10B9-0941-4CE1-A586-AB27F3D8B75D}" destId="{E826D027-A515-47ED-8199-779AABA6270E}" srcOrd="0" destOrd="0" parTransId="{D3D01780-05D6-4C5A-B028-BA0F5103710F}" sibTransId="{2DB92860-7CA2-4D5C-ACBF-250B2968D06A}"/>
    <dgm:cxn modelId="{970AD39D-450E-457D-9908-09CEECE58E50}" type="presParOf" srcId="{69E994FE-5134-4813-AFC2-926F0F2220BD}" destId="{DE423E32-CF88-4503-A9C6-ECE67AB6747B}" srcOrd="0" destOrd="0" presId="urn:microsoft.com/office/officeart/2005/8/layout/vList6"/>
    <dgm:cxn modelId="{7B998A04-82FB-47AF-8A63-7954CFB2802F}" type="presParOf" srcId="{DE423E32-CF88-4503-A9C6-ECE67AB6747B}" destId="{FA734428-C967-47DF-B6DD-FD7331BAC0A6}" srcOrd="0" destOrd="0" presId="urn:microsoft.com/office/officeart/2005/8/layout/vList6"/>
    <dgm:cxn modelId="{880012A4-E7D7-44F8-B276-B2F689DE628F}" type="presParOf" srcId="{DE423E32-CF88-4503-A9C6-ECE67AB6747B}" destId="{5E551AE2-BC53-44EB-91CD-07F9C469D57F}" srcOrd="1" destOrd="0" presId="urn:microsoft.com/office/officeart/2005/8/layout/vList6"/>
    <dgm:cxn modelId="{70B46B67-293E-4EE9-9AC7-6D9ABEC31CF9}" type="presParOf" srcId="{69E994FE-5134-4813-AFC2-926F0F2220BD}" destId="{B68EA79D-D4F9-4AB0-90F9-4FDFED344934}" srcOrd="1" destOrd="0" presId="urn:microsoft.com/office/officeart/2005/8/layout/vList6"/>
    <dgm:cxn modelId="{927D3062-8CCA-429D-89AD-70760FAA2D51}" type="presParOf" srcId="{69E994FE-5134-4813-AFC2-926F0F2220BD}" destId="{70B89BDD-B1DD-45C5-B3BB-BCB50EA6FFD4}" srcOrd="2" destOrd="0" presId="urn:microsoft.com/office/officeart/2005/8/layout/vList6"/>
    <dgm:cxn modelId="{3E18E81B-F20B-4BA6-AC04-E18AE5DF6F1D}" type="presParOf" srcId="{70B89BDD-B1DD-45C5-B3BB-BCB50EA6FFD4}" destId="{FD9EF6A4-7C92-48D3-8692-1F7DB0EAB00D}" srcOrd="0" destOrd="0" presId="urn:microsoft.com/office/officeart/2005/8/layout/vList6"/>
    <dgm:cxn modelId="{91C04CAA-685A-4011-9B6A-1D639C4B313A}" type="presParOf" srcId="{70B89BDD-B1DD-45C5-B3BB-BCB50EA6FFD4}" destId="{62857F6D-6D30-41D1-802E-A3141E9BC29A}" srcOrd="1" destOrd="0" presId="urn:microsoft.com/office/officeart/2005/8/layout/vList6"/>
    <dgm:cxn modelId="{51857736-829E-4FFC-9654-D110510E20FA}" type="presParOf" srcId="{69E994FE-5134-4813-AFC2-926F0F2220BD}" destId="{F4CD04AD-C373-4694-80D1-C7998359F2A9}" srcOrd="3" destOrd="0" presId="urn:microsoft.com/office/officeart/2005/8/layout/vList6"/>
    <dgm:cxn modelId="{705FA161-E0A2-4CED-85FE-BD1D777BFAFE}" type="presParOf" srcId="{69E994FE-5134-4813-AFC2-926F0F2220BD}" destId="{D1B50158-873E-4621-981D-9D32C10601D1}" srcOrd="4" destOrd="0" presId="urn:microsoft.com/office/officeart/2005/8/layout/vList6"/>
    <dgm:cxn modelId="{F900203A-89EE-418F-90C1-57574B3C6077}" type="presParOf" srcId="{D1B50158-873E-4621-981D-9D32C10601D1}" destId="{DE16AA7C-E1DC-414A-B823-14E241BEE870}" srcOrd="0" destOrd="0" presId="urn:microsoft.com/office/officeart/2005/8/layout/vList6"/>
    <dgm:cxn modelId="{2D7A2DB2-34B8-44D2-8446-023CBCCE5F0F}" type="presParOf" srcId="{D1B50158-873E-4621-981D-9D32C10601D1}" destId="{A2D37201-2453-419F-9D05-3280F8D4A70E}"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81527-C722-4D5A-AC4B-29A65B91CE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3BB77BE4-09D7-41ED-88A4-95A7BF33F794}">
      <dgm:prSet phldrT="[Κείμενο]" custT="1"/>
      <dgm:spPr/>
      <dgm:t>
        <a:bodyPr/>
        <a:lstStyle/>
        <a:p>
          <a:r>
            <a:rPr lang="el-GR" sz="1800" dirty="0"/>
            <a:t>Συγκέντρωση χρημάτων από γονείς</a:t>
          </a:r>
        </a:p>
      </dgm:t>
    </dgm:pt>
    <dgm:pt modelId="{5D79390D-F2BA-4CAF-A90A-2868B38B7B13}" type="parTrans" cxnId="{C39737AA-3AAB-4444-9832-6E46E2649DA8}">
      <dgm:prSet/>
      <dgm:spPr/>
      <dgm:t>
        <a:bodyPr/>
        <a:lstStyle/>
        <a:p>
          <a:endParaRPr lang="el-GR"/>
        </a:p>
      </dgm:t>
    </dgm:pt>
    <dgm:pt modelId="{0065CAD9-89EC-4E21-981F-B85474698430}" type="sibTrans" cxnId="{C39737AA-3AAB-4444-9832-6E46E2649DA8}">
      <dgm:prSet/>
      <dgm:spPr/>
      <dgm:t>
        <a:bodyPr/>
        <a:lstStyle/>
        <a:p>
          <a:endParaRPr lang="el-GR"/>
        </a:p>
      </dgm:t>
    </dgm:pt>
    <dgm:pt modelId="{1301319C-312C-4595-BB69-23C151CE284A}">
      <dgm:prSet phldrT="[Κείμενο]" custT="1"/>
      <dgm:spPr/>
      <dgm:t>
        <a:bodyPr/>
        <a:lstStyle/>
        <a:p>
          <a:r>
            <a:rPr lang="el-GR" sz="1800" dirty="0"/>
            <a:t>Συνεργασία με τοπικούς διευθυντές</a:t>
          </a:r>
        </a:p>
      </dgm:t>
    </dgm:pt>
    <dgm:pt modelId="{9538CC92-C755-4485-BFB6-53D0F07B30BE}" type="parTrans" cxnId="{42B65C20-CC1A-454A-AB14-98B5797D6C32}">
      <dgm:prSet/>
      <dgm:spPr/>
      <dgm:t>
        <a:bodyPr/>
        <a:lstStyle/>
        <a:p>
          <a:endParaRPr lang="el-GR"/>
        </a:p>
      </dgm:t>
    </dgm:pt>
    <dgm:pt modelId="{E782CF29-1760-4BE5-A127-05E2B6CBFD34}" type="sibTrans" cxnId="{42B65C20-CC1A-454A-AB14-98B5797D6C32}">
      <dgm:prSet/>
      <dgm:spPr/>
      <dgm:t>
        <a:bodyPr/>
        <a:lstStyle/>
        <a:p>
          <a:endParaRPr lang="el-GR"/>
        </a:p>
      </dgm:t>
    </dgm:pt>
    <dgm:pt modelId="{44C93F79-E62C-4A0C-B19F-352E32B0CCFC}">
      <dgm:prSet phldrT="[Κείμενο]" custT="1"/>
      <dgm:spPr/>
      <dgm:t>
        <a:bodyPr/>
        <a:lstStyle/>
        <a:p>
          <a:r>
            <a:rPr lang="el-GR" sz="1800" dirty="0"/>
            <a:t>Κάλυψη εξόδων για βιβλία και επιμόρφωση</a:t>
          </a:r>
        </a:p>
      </dgm:t>
    </dgm:pt>
    <dgm:pt modelId="{9AE783C7-F140-48C0-A565-DB51E8122626}" type="parTrans" cxnId="{A9B41E8C-647E-4766-9C86-FD2194EF3501}">
      <dgm:prSet/>
      <dgm:spPr/>
      <dgm:t>
        <a:bodyPr/>
        <a:lstStyle/>
        <a:p>
          <a:endParaRPr lang="el-GR"/>
        </a:p>
      </dgm:t>
    </dgm:pt>
    <dgm:pt modelId="{4F9751A7-B11E-4D4B-AD17-36B6BE61587E}" type="sibTrans" cxnId="{A9B41E8C-647E-4766-9C86-FD2194EF3501}">
      <dgm:prSet/>
      <dgm:spPr/>
      <dgm:t>
        <a:bodyPr/>
        <a:lstStyle/>
        <a:p>
          <a:endParaRPr lang="el-GR"/>
        </a:p>
      </dgm:t>
    </dgm:pt>
    <dgm:pt modelId="{54E0EA64-0C50-401B-8166-DD287ED18498}">
      <dgm:prSet phldrT="[Κείμενο]" custT="1"/>
      <dgm:spPr/>
      <dgm:t>
        <a:bodyPr/>
        <a:lstStyle/>
        <a:p>
          <a:r>
            <a:rPr lang="el-GR" sz="1800" dirty="0"/>
            <a:t>Διαμόρφωση πολιτικών για τα κριτήρια εισαγωγής μαθητών στο πρόγραμμα</a:t>
          </a:r>
        </a:p>
      </dgm:t>
    </dgm:pt>
    <dgm:pt modelId="{1C0CFEE3-3758-4DFC-8187-829C48C9C6E4}" type="parTrans" cxnId="{9B52970A-97F5-4C6B-980B-6E1FC5B288B7}">
      <dgm:prSet/>
      <dgm:spPr/>
      <dgm:t>
        <a:bodyPr/>
        <a:lstStyle/>
        <a:p>
          <a:endParaRPr lang="el-GR"/>
        </a:p>
      </dgm:t>
    </dgm:pt>
    <dgm:pt modelId="{4D698633-15A0-4D15-AE89-CED30CB7BD74}" type="sibTrans" cxnId="{9B52970A-97F5-4C6B-980B-6E1FC5B288B7}">
      <dgm:prSet/>
      <dgm:spPr/>
      <dgm:t>
        <a:bodyPr/>
        <a:lstStyle/>
        <a:p>
          <a:endParaRPr lang="el-GR"/>
        </a:p>
      </dgm:t>
    </dgm:pt>
    <dgm:pt modelId="{E5B014FA-566E-4E65-823A-4E1F91E56F42}">
      <dgm:prSet phldrT="[Κείμενο]" custT="1"/>
      <dgm:spPr/>
      <dgm:t>
        <a:bodyPr/>
        <a:lstStyle/>
        <a:p>
          <a:r>
            <a:rPr lang="el-GR" sz="1800" dirty="0"/>
            <a:t>Σώμα Υποστηρικτών Δίγλωσσης εκπαίδευσης</a:t>
          </a:r>
        </a:p>
      </dgm:t>
    </dgm:pt>
    <dgm:pt modelId="{2C348E02-303B-46B7-AC88-F5B447FFCBC3}" type="parTrans" cxnId="{2668689D-79FE-4D45-A549-BABF641E58C8}">
      <dgm:prSet/>
      <dgm:spPr/>
      <dgm:t>
        <a:bodyPr/>
        <a:lstStyle/>
        <a:p>
          <a:endParaRPr lang="el-GR"/>
        </a:p>
      </dgm:t>
    </dgm:pt>
    <dgm:pt modelId="{AE619AB0-A4E3-4E03-92D6-144B3A50703F}" type="sibTrans" cxnId="{2668689D-79FE-4D45-A549-BABF641E58C8}">
      <dgm:prSet/>
      <dgm:spPr/>
      <dgm:t>
        <a:bodyPr/>
        <a:lstStyle/>
        <a:p>
          <a:endParaRPr lang="el-GR"/>
        </a:p>
      </dgm:t>
    </dgm:pt>
    <dgm:pt modelId="{A5FD034A-2443-4D7B-9572-7923D5AA5739}" type="pres">
      <dgm:prSet presAssocID="{E1D81527-C722-4D5A-AC4B-29A65B91CECB}" presName="diagram" presStyleCnt="0">
        <dgm:presLayoutVars>
          <dgm:dir/>
          <dgm:resizeHandles val="exact"/>
        </dgm:presLayoutVars>
      </dgm:prSet>
      <dgm:spPr/>
      <dgm:t>
        <a:bodyPr/>
        <a:lstStyle/>
        <a:p>
          <a:endParaRPr lang="el-GR"/>
        </a:p>
      </dgm:t>
    </dgm:pt>
    <dgm:pt modelId="{81B7E1A6-4CD1-48E6-96E6-A57EAFC5F5A0}" type="pres">
      <dgm:prSet presAssocID="{3BB77BE4-09D7-41ED-88A4-95A7BF33F794}" presName="node" presStyleLbl="node1" presStyleIdx="0" presStyleCnt="5" custLinFactNeighborX="2132" custLinFactNeighborY="1132">
        <dgm:presLayoutVars>
          <dgm:bulletEnabled val="1"/>
        </dgm:presLayoutVars>
      </dgm:prSet>
      <dgm:spPr/>
      <dgm:t>
        <a:bodyPr/>
        <a:lstStyle/>
        <a:p>
          <a:endParaRPr lang="el-GR"/>
        </a:p>
      </dgm:t>
    </dgm:pt>
    <dgm:pt modelId="{B8B007E0-0434-423D-A133-98B8F6D3646F}" type="pres">
      <dgm:prSet presAssocID="{0065CAD9-89EC-4E21-981F-B85474698430}" presName="sibTrans" presStyleCnt="0"/>
      <dgm:spPr/>
    </dgm:pt>
    <dgm:pt modelId="{07C90D6C-8070-40A3-B044-AC832A9DFD47}" type="pres">
      <dgm:prSet presAssocID="{1301319C-312C-4595-BB69-23C151CE284A}" presName="node" presStyleLbl="node1" presStyleIdx="1" presStyleCnt="5">
        <dgm:presLayoutVars>
          <dgm:bulletEnabled val="1"/>
        </dgm:presLayoutVars>
      </dgm:prSet>
      <dgm:spPr/>
      <dgm:t>
        <a:bodyPr/>
        <a:lstStyle/>
        <a:p>
          <a:endParaRPr lang="el-GR"/>
        </a:p>
      </dgm:t>
    </dgm:pt>
    <dgm:pt modelId="{376F9431-88B0-4653-907E-799D691FA504}" type="pres">
      <dgm:prSet presAssocID="{E782CF29-1760-4BE5-A127-05E2B6CBFD34}" presName="sibTrans" presStyleCnt="0"/>
      <dgm:spPr/>
    </dgm:pt>
    <dgm:pt modelId="{369FA7E9-DC29-4B28-9EF7-A632458F09F7}" type="pres">
      <dgm:prSet presAssocID="{44C93F79-E62C-4A0C-B19F-352E32B0CCFC}" presName="node" presStyleLbl="node1" presStyleIdx="2" presStyleCnt="5">
        <dgm:presLayoutVars>
          <dgm:bulletEnabled val="1"/>
        </dgm:presLayoutVars>
      </dgm:prSet>
      <dgm:spPr/>
      <dgm:t>
        <a:bodyPr/>
        <a:lstStyle/>
        <a:p>
          <a:endParaRPr lang="el-GR"/>
        </a:p>
      </dgm:t>
    </dgm:pt>
    <dgm:pt modelId="{4FC98991-91A1-42A8-B8C8-0F6DB0CF9A61}" type="pres">
      <dgm:prSet presAssocID="{4F9751A7-B11E-4D4B-AD17-36B6BE61587E}" presName="sibTrans" presStyleCnt="0"/>
      <dgm:spPr/>
    </dgm:pt>
    <dgm:pt modelId="{386963D4-E461-4B54-B8C9-E66ED699A428}" type="pres">
      <dgm:prSet presAssocID="{54E0EA64-0C50-401B-8166-DD287ED18498}" presName="node" presStyleLbl="node1" presStyleIdx="3" presStyleCnt="5">
        <dgm:presLayoutVars>
          <dgm:bulletEnabled val="1"/>
        </dgm:presLayoutVars>
      </dgm:prSet>
      <dgm:spPr/>
      <dgm:t>
        <a:bodyPr/>
        <a:lstStyle/>
        <a:p>
          <a:endParaRPr lang="el-GR"/>
        </a:p>
      </dgm:t>
    </dgm:pt>
    <dgm:pt modelId="{4779FBAB-A341-42C0-BD85-2AF6B70824AA}" type="pres">
      <dgm:prSet presAssocID="{4D698633-15A0-4D15-AE89-CED30CB7BD74}" presName="sibTrans" presStyleCnt="0"/>
      <dgm:spPr/>
    </dgm:pt>
    <dgm:pt modelId="{368B4103-547A-44B8-9EE0-10ADBA57B32B}" type="pres">
      <dgm:prSet presAssocID="{E5B014FA-566E-4E65-823A-4E1F91E56F42}" presName="node" presStyleLbl="node1" presStyleIdx="4" presStyleCnt="5">
        <dgm:presLayoutVars>
          <dgm:bulletEnabled val="1"/>
        </dgm:presLayoutVars>
      </dgm:prSet>
      <dgm:spPr/>
      <dgm:t>
        <a:bodyPr/>
        <a:lstStyle/>
        <a:p>
          <a:endParaRPr lang="el-GR"/>
        </a:p>
      </dgm:t>
    </dgm:pt>
  </dgm:ptLst>
  <dgm:cxnLst>
    <dgm:cxn modelId="{42B65C20-CC1A-454A-AB14-98B5797D6C32}" srcId="{E1D81527-C722-4D5A-AC4B-29A65B91CECB}" destId="{1301319C-312C-4595-BB69-23C151CE284A}" srcOrd="1" destOrd="0" parTransId="{9538CC92-C755-4485-BFB6-53D0F07B30BE}" sibTransId="{E782CF29-1760-4BE5-A127-05E2B6CBFD34}"/>
    <dgm:cxn modelId="{7571F131-B4E9-428A-A778-DCF68A88F392}" type="presOf" srcId="{54E0EA64-0C50-401B-8166-DD287ED18498}" destId="{386963D4-E461-4B54-B8C9-E66ED699A428}" srcOrd="0" destOrd="0" presId="urn:microsoft.com/office/officeart/2005/8/layout/default#1"/>
    <dgm:cxn modelId="{9B52970A-97F5-4C6B-980B-6E1FC5B288B7}" srcId="{E1D81527-C722-4D5A-AC4B-29A65B91CECB}" destId="{54E0EA64-0C50-401B-8166-DD287ED18498}" srcOrd="3" destOrd="0" parTransId="{1C0CFEE3-3758-4DFC-8187-829C48C9C6E4}" sibTransId="{4D698633-15A0-4D15-AE89-CED30CB7BD74}"/>
    <dgm:cxn modelId="{2FB487FE-17EA-4B67-ACF4-5357ED4CBFBA}" type="presOf" srcId="{E1D81527-C722-4D5A-AC4B-29A65B91CECB}" destId="{A5FD034A-2443-4D7B-9572-7923D5AA5739}" srcOrd="0" destOrd="0" presId="urn:microsoft.com/office/officeart/2005/8/layout/default#1"/>
    <dgm:cxn modelId="{1D9AF010-005F-4032-9893-7E46CD8C9F63}" type="presOf" srcId="{3BB77BE4-09D7-41ED-88A4-95A7BF33F794}" destId="{81B7E1A6-4CD1-48E6-96E6-A57EAFC5F5A0}" srcOrd="0" destOrd="0" presId="urn:microsoft.com/office/officeart/2005/8/layout/default#1"/>
    <dgm:cxn modelId="{7F6BE5F2-59AF-4C5C-97DA-6108A112A878}" type="presOf" srcId="{44C93F79-E62C-4A0C-B19F-352E32B0CCFC}" destId="{369FA7E9-DC29-4B28-9EF7-A632458F09F7}" srcOrd="0" destOrd="0" presId="urn:microsoft.com/office/officeart/2005/8/layout/default#1"/>
    <dgm:cxn modelId="{4FBCDA83-D722-450D-8F7A-C2045400DAB4}" type="presOf" srcId="{1301319C-312C-4595-BB69-23C151CE284A}" destId="{07C90D6C-8070-40A3-B044-AC832A9DFD47}" srcOrd="0" destOrd="0" presId="urn:microsoft.com/office/officeart/2005/8/layout/default#1"/>
    <dgm:cxn modelId="{C39737AA-3AAB-4444-9832-6E46E2649DA8}" srcId="{E1D81527-C722-4D5A-AC4B-29A65B91CECB}" destId="{3BB77BE4-09D7-41ED-88A4-95A7BF33F794}" srcOrd="0" destOrd="0" parTransId="{5D79390D-F2BA-4CAF-A90A-2868B38B7B13}" sibTransId="{0065CAD9-89EC-4E21-981F-B85474698430}"/>
    <dgm:cxn modelId="{2668689D-79FE-4D45-A549-BABF641E58C8}" srcId="{E1D81527-C722-4D5A-AC4B-29A65B91CECB}" destId="{E5B014FA-566E-4E65-823A-4E1F91E56F42}" srcOrd="4" destOrd="0" parTransId="{2C348E02-303B-46B7-AC88-F5B447FFCBC3}" sibTransId="{AE619AB0-A4E3-4E03-92D6-144B3A50703F}"/>
    <dgm:cxn modelId="{A9B41E8C-647E-4766-9C86-FD2194EF3501}" srcId="{E1D81527-C722-4D5A-AC4B-29A65B91CECB}" destId="{44C93F79-E62C-4A0C-B19F-352E32B0CCFC}" srcOrd="2" destOrd="0" parTransId="{9AE783C7-F140-48C0-A565-DB51E8122626}" sibTransId="{4F9751A7-B11E-4D4B-AD17-36B6BE61587E}"/>
    <dgm:cxn modelId="{61B01B3C-8133-4025-A730-6E9A909A13F8}" type="presOf" srcId="{E5B014FA-566E-4E65-823A-4E1F91E56F42}" destId="{368B4103-547A-44B8-9EE0-10ADBA57B32B}" srcOrd="0" destOrd="0" presId="urn:microsoft.com/office/officeart/2005/8/layout/default#1"/>
    <dgm:cxn modelId="{A126CDD0-6757-489C-B573-AA458B76EE4A}" type="presParOf" srcId="{A5FD034A-2443-4D7B-9572-7923D5AA5739}" destId="{81B7E1A6-4CD1-48E6-96E6-A57EAFC5F5A0}" srcOrd="0" destOrd="0" presId="urn:microsoft.com/office/officeart/2005/8/layout/default#1"/>
    <dgm:cxn modelId="{EB14257F-3D65-4D53-BE75-DCFBF48CEFAD}" type="presParOf" srcId="{A5FD034A-2443-4D7B-9572-7923D5AA5739}" destId="{B8B007E0-0434-423D-A133-98B8F6D3646F}" srcOrd="1" destOrd="0" presId="urn:microsoft.com/office/officeart/2005/8/layout/default#1"/>
    <dgm:cxn modelId="{385BEE33-0DBB-4D37-8E67-23348DA9F906}" type="presParOf" srcId="{A5FD034A-2443-4D7B-9572-7923D5AA5739}" destId="{07C90D6C-8070-40A3-B044-AC832A9DFD47}" srcOrd="2" destOrd="0" presId="urn:microsoft.com/office/officeart/2005/8/layout/default#1"/>
    <dgm:cxn modelId="{A82E0796-C808-4457-9E56-41E572787774}" type="presParOf" srcId="{A5FD034A-2443-4D7B-9572-7923D5AA5739}" destId="{376F9431-88B0-4653-907E-799D691FA504}" srcOrd="3" destOrd="0" presId="urn:microsoft.com/office/officeart/2005/8/layout/default#1"/>
    <dgm:cxn modelId="{85342DE6-56D8-4C92-8D18-395275BC9CC1}" type="presParOf" srcId="{A5FD034A-2443-4D7B-9572-7923D5AA5739}" destId="{369FA7E9-DC29-4B28-9EF7-A632458F09F7}" srcOrd="4" destOrd="0" presId="urn:microsoft.com/office/officeart/2005/8/layout/default#1"/>
    <dgm:cxn modelId="{5093C94B-E46A-458C-8EDF-005C803A4BCC}" type="presParOf" srcId="{A5FD034A-2443-4D7B-9572-7923D5AA5739}" destId="{4FC98991-91A1-42A8-B8C8-0F6DB0CF9A61}" srcOrd="5" destOrd="0" presId="urn:microsoft.com/office/officeart/2005/8/layout/default#1"/>
    <dgm:cxn modelId="{AFCF4042-2DCD-45B3-8F6C-BD72B4D5A610}" type="presParOf" srcId="{A5FD034A-2443-4D7B-9572-7923D5AA5739}" destId="{386963D4-E461-4B54-B8C9-E66ED699A428}" srcOrd="6" destOrd="0" presId="urn:microsoft.com/office/officeart/2005/8/layout/default#1"/>
    <dgm:cxn modelId="{2E3CF233-D666-467D-9964-6D651DB7958A}" type="presParOf" srcId="{A5FD034A-2443-4D7B-9572-7923D5AA5739}" destId="{4779FBAB-A341-42C0-BD85-2AF6B70824AA}" srcOrd="7" destOrd="0" presId="urn:microsoft.com/office/officeart/2005/8/layout/default#1"/>
    <dgm:cxn modelId="{5F983F8D-E3A2-4C95-BC0E-804B880D9201}" type="presParOf" srcId="{A5FD034A-2443-4D7B-9572-7923D5AA5739}" destId="{368B4103-547A-44B8-9EE0-10ADBA57B32B}" srcOrd="8"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7C581-1A67-440B-BA1A-80CB7E5E409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59B10E1E-BBA5-4038-B9DB-716D3F4A29A8}">
      <dgm:prSet phldrT="[Κείμενο]" custT="1"/>
      <dgm:spPr/>
      <dgm:t>
        <a:bodyPr/>
        <a:lstStyle/>
        <a:p>
          <a:r>
            <a:rPr lang="el-GR" sz="2800" dirty="0"/>
            <a:t>Αποτελέσματα</a:t>
          </a:r>
        </a:p>
      </dgm:t>
    </dgm:pt>
    <dgm:pt modelId="{6A518851-5BB3-47B4-82E2-D098F8487369}" type="parTrans" cxnId="{4AEB57BC-56B5-4F19-8F1B-53610C43E884}">
      <dgm:prSet/>
      <dgm:spPr/>
      <dgm:t>
        <a:bodyPr/>
        <a:lstStyle/>
        <a:p>
          <a:endParaRPr lang="el-GR"/>
        </a:p>
      </dgm:t>
    </dgm:pt>
    <dgm:pt modelId="{0CE7B608-B14A-44CC-A358-E71421403988}" type="sibTrans" cxnId="{4AEB57BC-56B5-4F19-8F1B-53610C43E884}">
      <dgm:prSet/>
      <dgm:spPr/>
      <dgm:t>
        <a:bodyPr/>
        <a:lstStyle/>
        <a:p>
          <a:endParaRPr lang="el-GR"/>
        </a:p>
      </dgm:t>
    </dgm:pt>
    <dgm:pt modelId="{046F3297-F468-4454-8E80-62EBA63B11E2}">
      <dgm:prSet phldrT="[Κείμενο]" custT="1"/>
      <dgm:spPr/>
      <dgm:t>
        <a:bodyPr/>
        <a:lstStyle/>
        <a:p>
          <a:r>
            <a:rPr lang="el-GR" sz="2800" dirty="0"/>
            <a:t>Επίδραση και σε άλλες σχολικές περιφέρεις – υιοθέτηση προγραμμάτων</a:t>
          </a:r>
        </a:p>
      </dgm:t>
    </dgm:pt>
    <dgm:pt modelId="{A1FBDCB0-2A98-44BE-A164-99C330257D98}" type="parTrans" cxnId="{15ECDF31-2E61-4752-AFA9-93D0B4267AA1}">
      <dgm:prSet/>
      <dgm:spPr/>
      <dgm:t>
        <a:bodyPr/>
        <a:lstStyle/>
        <a:p>
          <a:endParaRPr lang="el-GR"/>
        </a:p>
      </dgm:t>
    </dgm:pt>
    <dgm:pt modelId="{D6E9321B-9999-41A3-A4EE-57C5E8C55EA9}" type="sibTrans" cxnId="{15ECDF31-2E61-4752-AFA9-93D0B4267AA1}">
      <dgm:prSet/>
      <dgm:spPr/>
      <dgm:t>
        <a:bodyPr/>
        <a:lstStyle/>
        <a:p>
          <a:endParaRPr lang="el-GR"/>
        </a:p>
      </dgm:t>
    </dgm:pt>
    <dgm:pt modelId="{05F271C3-A23A-4A4A-A93B-1F499AACE308}">
      <dgm:prSet phldrT="[Κείμενο]" custT="1"/>
      <dgm:spPr/>
      <dgm:t>
        <a:bodyPr/>
        <a:lstStyle/>
        <a:p>
          <a:r>
            <a:rPr lang="el-GR" sz="2000" dirty="0"/>
            <a:t>Προώθηση συνεργατικής μάθησης, προσέγγιση της γλώσσας ως συνόλου, ανάγνωση βασισμένη στη λογοτεχνία-αλληλεπίδραση ισπανόφωνων και αγγλόφωνων μαθητών</a:t>
          </a:r>
        </a:p>
      </dgm:t>
    </dgm:pt>
    <dgm:pt modelId="{49E0D64D-6C37-4EA4-8BEE-4C0D824F9E3A}" type="parTrans" cxnId="{FBA76371-6984-4D3A-A0EB-C7D23D64E263}">
      <dgm:prSet/>
      <dgm:spPr/>
      <dgm:t>
        <a:bodyPr/>
        <a:lstStyle/>
        <a:p>
          <a:endParaRPr lang="el-GR"/>
        </a:p>
      </dgm:t>
    </dgm:pt>
    <dgm:pt modelId="{878EA3B3-6AC0-43E8-ABCD-E1820AB4301E}" type="sibTrans" cxnId="{FBA76371-6984-4D3A-A0EB-C7D23D64E263}">
      <dgm:prSet/>
      <dgm:spPr/>
      <dgm:t>
        <a:bodyPr/>
        <a:lstStyle/>
        <a:p>
          <a:endParaRPr lang="el-GR"/>
        </a:p>
      </dgm:t>
    </dgm:pt>
    <dgm:pt modelId="{79A4C7AF-D51F-4D86-A6A7-CA04DD2838F1}">
      <dgm:prSet phldrT="[Κείμενο]" custT="1"/>
      <dgm:spPr/>
      <dgm:t>
        <a:bodyPr/>
        <a:lstStyle/>
        <a:p>
          <a:r>
            <a:rPr lang="el-GR" sz="2400" dirty="0"/>
            <a:t>Πολλοί δάσκαλοι ανέφεραν ότι ένιωσαν επαγγελματική ενδυνάμωση-υιοθέτηση νεωτεριστικών προσεγγίσεων</a:t>
          </a:r>
        </a:p>
      </dgm:t>
    </dgm:pt>
    <dgm:pt modelId="{D5C20B7F-F6BE-4744-B827-5EE2847519DB}" type="parTrans" cxnId="{7DB6308A-F67C-43C0-A0B3-E201EDD17425}">
      <dgm:prSet/>
      <dgm:spPr/>
      <dgm:t>
        <a:bodyPr/>
        <a:lstStyle/>
        <a:p>
          <a:endParaRPr lang="el-GR"/>
        </a:p>
      </dgm:t>
    </dgm:pt>
    <dgm:pt modelId="{BFD3CB2A-7172-42C3-B27D-46BEA53ABA0A}" type="sibTrans" cxnId="{7DB6308A-F67C-43C0-A0B3-E201EDD17425}">
      <dgm:prSet/>
      <dgm:spPr/>
      <dgm:t>
        <a:bodyPr/>
        <a:lstStyle/>
        <a:p>
          <a:endParaRPr lang="el-GR"/>
        </a:p>
      </dgm:t>
    </dgm:pt>
    <dgm:pt modelId="{6594C8F5-21FC-4940-8338-DD66A5A9CBD3}" type="pres">
      <dgm:prSet presAssocID="{FEA7C581-1A67-440B-BA1A-80CB7E5E4093}" presName="composite" presStyleCnt="0">
        <dgm:presLayoutVars>
          <dgm:chMax val="1"/>
          <dgm:dir/>
          <dgm:resizeHandles val="exact"/>
        </dgm:presLayoutVars>
      </dgm:prSet>
      <dgm:spPr/>
      <dgm:t>
        <a:bodyPr/>
        <a:lstStyle/>
        <a:p>
          <a:endParaRPr lang="el-GR"/>
        </a:p>
      </dgm:t>
    </dgm:pt>
    <dgm:pt modelId="{A638C978-02E6-433F-968B-9CA692713B78}" type="pres">
      <dgm:prSet presAssocID="{59B10E1E-BBA5-4038-B9DB-716D3F4A29A8}" presName="roof" presStyleLbl="dkBgShp" presStyleIdx="0" presStyleCnt="2" custScaleY="21834" custLinFactNeighborX="143" custLinFactNeighborY="-34"/>
      <dgm:spPr/>
      <dgm:t>
        <a:bodyPr/>
        <a:lstStyle/>
        <a:p>
          <a:endParaRPr lang="el-GR"/>
        </a:p>
      </dgm:t>
    </dgm:pt>
    <dgm:pt modelId="{E854D10A-D9A2-4C4B-9DBA-5451709D8D6A}" type="pres">
      <dgm:prSet presAssocID="{59B10E1E-BBA5-4038-B9DB-716D3F4A29A8}" presName="pillars" presStyleCnt="0"/>
      <dgm:spPr/>
    </dgm:pt>
    <dgm:pt modelId="{A878CABF-68E9-4828-956C-ED7BD80C6D8F}" type="pres">
      <dgm:prSet presAssocID="{59B10E1E-BBA5-4038-B9DB-716D3F4A29A8}" presName="pillar1" presStyleLbl="node1" presStyleIdx="0" presStyleCnt="3" custScaleY="122481">
        <dgm:presLayoutVars>
          <dgm:bulletEnabled val="1"/>
        </dgm:presLayoutVars>
      </dgm:prSet>
      <dgm:spPr/>
      <dgm:t>
        <a:bodyPr/>
        <a:lstStyle/>
        <a:p>
          <a:endParaRPr lang="el-GR"/>
        </a:p>
      </dgm:t>
    </dgm:pt>
    <dgm:pt modelId="{E630E1B1-FE79-48C6-8DE0-A7A215A25AD9}" type="pres">
      <dgm:prSet presAssocID="{05F271C3-A23A-4A4A-A93B-1F499AACE308}" presName="pillarX" presStyleLbl="node1" presStyleIdx="1" presStyleCnt="3" custScaleY="126221">
        <dgm:presLayoutVars>
          <dgm:bulletEnabled val="1"/>
        </dgm:presLayoutVars>
      </dgm:prSet>
      <dgm:spPr/>
      <dgm:t>
        <a:bodyPr/>
        <a:lstStyle/>
        <a:p>
          <a:endParaRPr lang="el-GR"/>
        </a:p>
      </dgm:t>
    </dgm:pt>
    <dgm:pt modelId="{1EE1C7BB-5053-4A0C-95BC-B28F4BB892EA}" type="pres">
      <dgm:prSet presAssocID="{79A4C7AF-D51F-4D86-A6A7-CA04DD2838F1}" presName="pillarX" presStyleLbl="node1" presStyleIdx="2" presStyleCnt="3" custScaleY="128221">
        <dgm:presLayoutVars>
          <dgm:bulletEnabled val="1"/>
        </dgm:presLayoutVars>
      </dgm:prSet>
      <dgm:spPr/>
      <dgm:t>
        <a:bodyPr/>
        <a:lstStyle/>
        <a:p>
          <a:endParaRPr lang="el-GR"/>
        </a:p>
      </dgm:t>
    </dgm:pt>
    <dgm:pt modelId="{E23B1239-9C29-489F-B4B4-461B3BCB0786}" type="pres">
      <dgm:prSet presAssocID="{59B10E1E-BBA5-4038-B9DB-716D3F4A29A8}" presName="base" presStyleLbl="dkBgShp" presStyleIdx="1" presStyleCnt="2"/>
      <dgm:spPr/>
    </dgm:pt>
  </dgm:ptLst>
  <dgm:cxnLst>
    <dgm:cxn modelId="{480D6CA8-F744-464D-9DD5-3EB922B9D6F3}" type="presOf" srcId="{05F271C3-A23A-4A4A-A93B-1F499AACE308}" destId="{E630E1B1-FE79-48C6-8DE0-A7A215A25AD9}" srcOrd="0" destOrd="0" presId="urn:microsoft.com/office/officeart/2005/8/layout/hList3"/>
    <dgm:cxn modelId="{9E4AC03B-89F6-4C58-9E58-B796215FB712}" type="presOf" srcId="{59B10E1E-BBA5-4038-B9DB-716D3F4A29A8}" destId="{A638C978-02E6-433F-968B-9CA692713B78}" srcOrd="0" destOrd="0" presId="urn:microsoft.com/office/officeart/2005/8/layout/hList3"/>
    <dgm:cxn modelId="{7DB6308A-F67C-43C0-A0B3-E201EDD17425}" srcId="{59B10E1E-BBA5-4038-B9DB-716D3F4A29A8}" destId="{79A4C7AF-D51F-4D86-A6A7-CA04DD2838F1}" srcOrd="2" destOrd="0" parTransId="{D5C20B7F-F6BE-4744-B827-5EE2847519DB}" sibTransId="{BFD3CB2A-7172-42C3-B27D-46BEA53ABA0A}"/>
    <dgm:cxn modelId="{15ECDF31-2E61-4752-AFA9-93D0B4267AA1}" srcId="{59B10E1E-BBA5-4038-B9DB-716D3F4A29A8}" destId="{046F3297-F468-4454-8E80-62EBA63B11E2}" srcOrd="0" destOrd="0" parTransId="{A1FBDCB0-2A98-44BE-A164-99C330257D98}" sibTransId="{D6E9321B-9999-41A3-A4EE-57C5E8C55EA9}"/>
    <dgm:cxn modelId="{4AEB57BC-56B5-4F19-8F1B-53610C43E884}" srcId="{FEA7C581-1A67-440B-BA1A-80CB7E5E4093}" destId="{59B10E1E-BBA5-4038-B9DB-716D3F4A29A8}" srcOrd="0" destOrd="0" parTransId="{6A518851-5BB3-47B4-82E2-D098F8487369}" sibTransId="{0CE7B608-B14A-44CC-A358-E71421403988}"/>
    <dgm:cxn modelId="{3140AA58-E14F-43B3-A575-5FA753B9864C}" type="presOf" srcId="{79A4C7AF-D51F-4D86-A6A7-CA04DD2838F1}" destId="{1EE1C7BB-5053-4A0C-95BC-B28F4BB892EA}" srcOrd="0" destOrd="0" presId="urn:microsoft.com/office/officeart/2005/8/layout/hList3"/>
    <dgm:cxn modelId="{E6B2A99E-CBDA-458A-88F0-083A473D82B2}" type="presOf" srcId="{046F3297-F468-4454-8E80-62EBA63B11E2}" destId="{A878CABF-68E9-4828-956C-ED7BD80C6D8F}" srcOrd="0" destOrd="0" presId="urn:microsoft.com/office/officeart/2005/8/layout/hList3"/>
    <dgm:cxn modelId="{FBA76371-6984-4D3A-A0EB-C7D23D64E263}" srcId="{59B10E1E-BBA5-4038-B9DB-716D3F4A29A8}" destId="{05F271C3-A23A-4A4A-A93B-1F499AACE308}" srcOrd="1" destOrd="0" parTransId="{49E0D64D-6C37-4EA4-8BEE-4C0D824F9E3A}" sibTransId="{878EA3B3-6AC0-43E8-ABCD-E1820AB4301E}"/>
    <dgm:cxn modelId="{B02A895D-4F6F-4152-A462-0346AAFE1555}" type="presOf" srcId="{FEA7C581-1A67-440B-BA1A-80CB7E5E4093}" destId="{6594C8F5-21FC-4940-8338-DD66A5A9CBD3}" srcOrd="0" destOrd="0" presId="urn:microsoft.com/office/officeart/2005/8/layout/hList3"/>
    <dgm:cxn modelId="{6E9B4EE9-E0FB-465B-963D-27026C08EC0A}" type="presParOf" srcId="{6594C8F5-21FC-4940-8338-DD66A5A9CBD3}" destId="{A638C978-02E6-433F-968B-9CA692713B78}" srcOrd="0" destOrd="0" presId="urn:microsoft.com/office/officeart/2005/8/layout/hList3"/>
    <dgm:cxn modelId="{2FA7A818-E081-4748-9342-D6E85A864226}" type="presParOf" srcId="{6594C8F5-21FC-4940-8338-DD66A5A9CBD3}" destId="{E854D10A-D9A2-4C4B-9DBA-5451709D8D6A}" srcOrd="1" destOrd="0" presId="urn:microsoft.com/office/officeart/2005/8/layout/hList3"/>
    <dgm:cxn modelId="{C18B80F6-19E3-42F7-A702-CCE648A42C85}" type="presParOf" srcId="{E854D10A-D9A2-4C4B-9DBA-5451709D8D6A}" destId="{A878CABF-68E9-4828-956C-ED7BD80C6D8F}" srcOrd="0" destOrd="0" presId="urn:microsoft.com/office/officeart/2005/8/layout/hList3"/>
    <dgm:cxn modelId="{80C4E8DC-5C72-4B95-96E3-E78E4AC4F9A2}" type="presParOf" srcId="{E854D10A-D9A2-4C4B-9DBA-5451709D8D6A}" destId="{E630E1B1-FE79-48C6-8DE0-A7A215A25AD9}" srcOrd="1" destOrd="0" presId="urn:microsoft.com/office/officeart/2005/8/layout/hList3"/>
    <dgm:cxn modelId="{32B0BCEE-0B5B-4F5F-906A-BD71CBBB183E}" type="presParOf" srcId="{E854D10A-D9A2-4C4B-9DBA-5451709D8D6A}" destId="{1EE1C7BB-5053-4A0C-95BC-B28F4BB892EA}" srcOrd="2" destOrd="0" presId="urn:microsoft.com/office/officeart/2005/8/layout/hList3"/>
    <dgm:cxn modelId="{A142BD44-86E1-4968-98F4-8F7F894F1A94}" type="presParOf" srcId="{6594C8F5-21FC-4940-8338-DD66A5A9CBD3}" destId="{E23B1239-9C29-489F-B4B4-461B3BCB0786}"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DB7727-9BE0-4F7B-B717-8C6E06DC495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C0044483-A6BD-45BC-A646-74B8C31600FB}">
      <dgm:prSet phldrT="[Κείμενο]"/>
      <dgm:spPr/>
      <dgm:t>
        <a:bodyPr/>
        <a:lstStyle/>
        <a:p>
          <a:r>
            <a:rPr lang="el-GR" dirty="0"/>
            <a:t>ΔΡΑΣΕΙΣ</a:t>
          </a:r>
        </a:p>
      </dgm:t>
    </dgm:pt>
    <dgm:pt modelId="{0169797E-9F5E-47D4-BB3A-7BC0371D1A30}" type="parTrans" cxnId="{CD5BCDCA-E725-48EF-8A2C-279BC2DD5E87}">
      <dgm:prSet/>
      <dgm:spPr/>
      <dgm:t>
        <a:bodyPr/>
        <a:lstStyle/>
        <a:p>
          <a:endParaRPr lang="el-GR"/>
        </a:p>
      </dgm:t>
    </dgm:pt>
    <dgm:pt modelId="{766ECC7E-E44A-4173-B285-F8B7A96BC856}" type="sibTrans" cxnId="{CD5BCDCA-E725-48EF-8A2C-279BC2DD5E87}">
      <dgm:prSet/>
      <dgm:spPr/>
      <dgm:t>
        <a:bodyPr/>
        <a:lstStyle/>
        <a:p>
          <a:endParaRPr lang="el-GR"/>
        </a:p>
      </dgm:t>
    </dgm:pt>
    <dgm:pt modelId="{57B99D07-96A9-423F-9FA1-9381E7C5A8BE}">
      <dgm:prSet phldrT="[Κείμενο]" custT="1"/>
      <dgm:spPr/>
      <dgm:t>
        <a:bodyPr/>
        <a:lstStyle/>
        <a:p>
          <a:r>
            <a:rPr lang="el-GR" sz="2800" dirty="0"/>
            <a:t>Τα δέντρα του Χάρλεμ (τεχνολογία </a:t>
          </a:r>
          <a:r>
            <a:rPr lang="en-US" sz="2800" dirty="0"/>
            <a:t>Hyper studio, </a:t>
          </a:r>
          <a:r>
            <a:rPr lang="el-GR" sz="2800" dirty="0" err="1"/>
            <a:t>φωτο</a:t>
          </a:r>
          <a:r>
            <a:rPr lang="el-GR" sz="2800" dirty="0"/>
            <a:t>, ήχος κτλ</a:t>
          </a:r>
          <a:r>
            <a:rPr lang="en-US" sz="2800" dirty="0"/>
            <a:t>)</a:t>
          </a:r>
          <a:r>
            <a:rPr lang="el-GR" sz="2800" dirty="0"/>
            <a:t> + Ημερολόγια</a:t>
          </a:r>
        </a:p>
      </dgm:t>
    </dgm:pt>
    <dgm:pt modelId="{80261E5B-77AE-4708-8FE3-B8A0C6A9DF8C}" type="parTrans" cxnId="{1DF25DDF-0A86-4B2B-B7DF-00F2689813E3}">
      <dgm:prSet/>
      <dgm:spPr/>
      <dgm:t>
        <a:bodyPr/>
        <a:lstStyle/>
        <a:p>
          <a:endParaRPr lang="el-GR"/>
        </a:p>
      </dgm:t>
    </dgm:pt>
    <dgm:pt modelId="{8FAD70A6-5BAC-4F64-A883-AFADF199A778}" type="sibTrans" cxnId="{1DF25DDF-0A86-4B2B-B7DF-00F2689813E3}">
      <dgm:prSet/>
      <dgm:spPr/>
      <dgm:t>
        <a:bodyPr/>
        <a:lstStyle/>
        <a:p>
          <a:endParaRPr lang="el-GR"/>
        </a:p>
      </dgm:t>
    </dgm:pt>
    <dgm:pt modelId="{8C8B02C9-5CE3-4E0F-9D13-289A0B7A0D2A}">
      <dgm:prSet phldrT="[Κείμενο]" custT="1"/>
      <dgm:spPr/>
      <dgm:t>
        <a:bodyPr/>
        <a:lstStyle/>
        <a:p>
          <a:r>
            <a:rPr lang="el-GR" sz="2400" dirty="0"/>
            <a:t>Έλεγχος ποιότητας νερού περιοχής-Συνεργασία με Μουσείο Φυσικής Ιστορίας </a:t>
          </a:r>
        </a:p>
      </dgm:t>
    </dgm:pt>
    <dgm:pt modelId="{73B5D625-DC40-461C-A769-689F254ABD41}" type="parTrans" cxnId="{5F9B3AA5-2161-431E-A843-5462118828E1}">
      <dgm:prSet/>
      <dgm:spPr/>
      <dgm:t>
        <a:bodyPr/>
        <a:lstStyle/>
        <a:p>
          <a:endParaRPr lang="el-GR"/>
        </a:p>
      </dgm:t>
    </dgm:pt>
    <dgm:pt modelId="{4F63BB87-8891-492E-A856-D3E50168EB51}" type="sibTrans" cxnId="{5F9B3AA5-2161-431E-A843-5462118828E1}">
      <dgm:prSet/>
      <dgm:spPr/>
      <dgm:t>
        <a:bodyPr/>
        <a:lstStyle/>
        <a:p>
          <a:endParaRPr lang="el-GR"/>
        </a:p>
      </dgm:t>
    </dgm:pt>
    <dgm:pt modelId="{6028546C-FC7B-4282-8341-67532F9F191F}">
      <dgm:prSet phldrT="[Κείμενο]" custT="1"/>
      <dgm:spPr/>
      <dgm:t>
        <a:bodyPr/>
        <a:lstStyle/>
        <a:p>
          <a:r>
            <a:rPr lang="el-GR" sz="2400" dirty="0"/>
            <a:t>Μελέτη των οικογενειακών τρόπων θεραπείας διαφόρων εθνικών ομάδων (</a:t>
          </a:r>
          <a:r>
            <a:rPr lang="en-US" sz="2400" dirty="0"/>
            <a:t>Hyper Studio)</a:t>
          </a:r>
          <a:endParaRPr lang="el-GR" sz="2400" dirty="0"/>
        </a:p>
      </dgm:t>
    </dgm:pt>
    <dgm:pt modelId="{95913BAD-13DA-4B82-B3AA-8FF2E948897B}" type="parTrans" cxnId="{86DC412B-0CD4-4B76-B80C-E3897BA7A06B}">
      <dgm:prSet/>
      <dgm:spPr/>
      <dgm:t>
        <a:bodyPr/>
        <a:lstStyle/>
        <a:p>
          <a:endParaRPr lang="el-GR"/>
        </a:p>
      </dgm:t>
    </dgm:pt>
    <dgm:pt modelId="{68EFFB81-58AD-4B35-8228-B6D43C4B882C}" type="sibTrans" cxnId="{86DC412B-0CD4-4B76-B80C-E3897BA7A06B}">
      <dgm:prSet/>
      <dgm:spPr/>
      <dgm:t>
        <a:bodyPr/>
        <a:lstStyle/>
        <a:p>
          <a:endParaRPr lang="el-GR"/>
        </a:p>
      </dgm:t>
    </dgm:pt>
    <dgm:pt modelId="{DBAE7B72-845E-43F0-89F3-9CF4492D1C4B}">
      <dgm:prSet/>
      <dgm:spPr/>
      <dgm:t>
        <a:bodyPr/>
        <a:lstStyle/>
        <a:p>
          <a:endParaRPr lang="el-GR"/>
        </a:p>
      </dgm:t>
    </dgm:pt>
    <dgm:pt modelId="{A024A23A-EFC7-4D78-A036-CCC1137A5941}" type="parTrans" cxnId="{68B2EBBE-A5F3-4C28-BD1F-45CF7B8FB502}">
      <dgm:prSet/>
      <dgm:spPr/>
      <dgm:t>
        <a:bodyPr/>
        <a:lstStyle/>
        <a:p>
          <a:endParaRPr lang="el-GR"/>
        </a:p>
      </dgm:t>
    </dgm:pt>
    <dgm:pt modelId="{25506B1F-0E53-4DB7-82C3-6EA08122B02E}" type="sibTrans" cxnId="{68B2EBBE-A5F3-4C28-BD1F-45CF7B8FB502}">
      <dgm:prSet/>
      <dgm:spPr/>
      <dgm:t>
        <a:bodyPr/>
        <a:lstStyle/>
        <a:p>
          <a:endParaRPr lang="el-GR"/>
        </a:p>
      </dgm:t>
    </dgm:pt>
    <dgm:pt modelId="{70E90F37-71B3-4992-BBFB-5EC6FF68C565}" type="pres">
      <dgm:prSet presAssocID="{9DDB7727-9BE0-4F7B-B717-8C6E06DC495D}" presName="cycle" presStyleCnt="0">
        <dgm:presLayoutVars>
          <dgm:chMax val="1"/>
          <dgm:dir/>
          <dgm:animLvl val="ctr"/>
          <dgm:resizeHandles val="exact"/>
        </dgm:presLayoutVars>
      </dgm:prSet>
      <dgm:spPr/>
      <dgm:t>
        <a:bodyPr/>
        <a:lstStyle/>
        <a:p>
          <a:endParaRPr lang="el-GR"/>
        </a:p>
      </dgm:t>
    </dgm:pt>
    <dgm:pt modelId="{996CABE4-C9C1-436C-AD6F-E7E86315051D}" type="pres">
      <dgm:prSet presAssocID="{C0044483-A6BD-45BC-A646-74B8C31600FB}" presName="centerShape" presStyleLbl="node0" presStyleIdx="0" presStyleCnt="1" custScaleY="115150"/>
      <dgm:spPr/>
      <dgm:t>
        <a:bodyPr/>
        <a:lstStyle/>
        <a:p>
          <a:endParaRPr lang="el-GR"/>
        </a:p>
      </dgm:t>
    </dgm:pt>
    <dgm:pt modelId="{15B66652-6CA4-44BB-8450-5747A39E7928}" type="pres">
      <dgm:prSet presAssocID="{80261E5B-77AE-4708-8FE3-B8A0C6A9DF8C}" presName="parTrans" presStyleLbl="bgSibTrans2D1" presStyleIdx="0" presStyleCnt="3" custLinFactNeighborX="39608" custLinFactNeighborY="24997"/>
      <dgm:spPr/>
      <dgm:t>
        <a:bodyPr/>
        <a:lstStyle/>
        <a:p>
          <a:endParaRPr lang="el-GR"/>
        </a:p>
      </dgm:t>
    </dgm:pt>
    <dgm:pt modelId="{60D9447B-83F0-4464-89E0-7698E27969B6}" type="pres">
      <dgm:prSet presAssocID="{57B99D07-96A9-423F-9FA1-9381E7C5A8BE}" presName="node" presStyleLbl="node1" presStyleIdx="0" presStyleCnt="3" custScaleX="99300" custScaleY="195544" custRadScaleRad="95090" custRadScaleInc="-657">
        <dgm:presLayoutVars>
          <dgm:bulletEnabled val="1"/>
        </dgm:presLayoutVars>
      </dgm:prSet>
      <dgm:spPr/>
      <dgm:t>
        <a:bodyPr/>
        <a:lstStyle/>
        <a:p>
          <a:endParaRPr lang="el-GR"/>
        </a:p>
      </dgm:t>
    </dgm:pt>
    <dgm:pt modelId="{A5FA2BAA-636C-41D6-A7EC-B726BBB658F5}" type="pres">
      <dgm:prSet presAssocID="{73B5D625-DC40-461C-A769-689F254ABD41}" presName="parTrans" presStyleLbl="bgSibTrans2D1" presStyleIdx="1" presStyleCnt="3" custLinFactY="57014" custLinFactNeighborX="2262" custLinFactNeighborY="100000"/>
      <dgm:spPr/>
      <dgm:t>
        <a:bodyPr/>
        <a:lstStyle/>
        <a:p>
          <a:endParaRPr lang="el-GR"/>
        </a:p>
      </dgm:t>
    </dgm:pt>
    <dgm:pt modelId="{1B0E042D-7607-4B86-AE79-2F1C03FCFED9}" type="pres">
      <dgm:prSet presAssocID="{8C8B02C9-5CE3-4E0F-9D13-289A0B7A0D2A}" presName="node" presStyleLbl="node1" presStyleIdx="1" presStyleCnt="3" custScaleX="115657" custScaleY="170932">
        <dgm:presLayoutVars>
          <dgm:bulletEnabled val="1"/>
        </dgm:presLayoutVars>
      </dgm:prSet>
      <dgm:spPr/>
      <dgm:t>
        <a:bodyPr/>
        <a:lstStyle/>
        <a:p>
          <a:endParaRPr lang="el-GR"/>
        </a:p>
      </dgm:t>
    </dgm:pt>
    <dgm:pt modelId="{6FE5DCC0-1024-4DC8-BE8F-A7ABDDB348D8}" type="pres">
      <dgm:prSet presAssocID="{95913BAD-13DA-4B82-B3AA-8FF2E948897B}" presName="parTrans" presStyleLbl="bgSibTrans2D1" presStyleIdx="2" presStyleCnt="3" custLinFactNeighborX="-37899" custLinFactNeighborY="23598"/>
      <dgm:spPr/>
      <dgm:t>
        <a:bodyPr/>
        <a:lstStyle/>
        <a:p>
          <a:endParaRPr lang="el-GR"/>
        </a:p>
      </dgm:t>
    </dgm:pt>
    <dgm:pt modelId="{BDB2A3E7-A432-48D1-B19E-80CF9A035BF8}" type="pres">
      <dgm:prSet presAssocID="{6028546C-FC7B-4282-8341-67532F9F191F}" presName="node" presStyleLbl="node1" presStyleIdx="2" presStyleCnt="3" custScaleY="208085" custRadScaleRad="103831" custRadScaleInc="-1568">
        <dgm:presLayoutVars>
          <dgm:bulletEnabled val="1"/>
        </dgm:presLayoutVars>
      </dgm:prSet>
      <dgm:spPr/>
      <dgm:t>
        <a:bodyPr/>
        <a:lstStyle/>
        <a:p>
          <a:endParaRPr lang="el-GR"/>
        </a:p>
      </dgm:t>
    </dgm:pt>
  </dgm:ptLst>
  <dgm:cxnLst>
    <dgm:cxn modelId="{FCE6136D-1D89-40B7-B5A3-C4EB9FC81574}" type="presOf" srcId="{57B99D07-96A9-423F-9FA1-9381E7C5A8BE}" destId="{60D9447B-83F0-4464-89E0-7698E27969B6}" srcOrd="0" destOrd="0" presId="urn:microsoft.com/office/officeart/2005/8/layout/radial4"/>
    <dgm:cxn modelId="{76D6F1C0-300B-4852-8406-0F4363A2B4D1}" type="presOf" srcId="{80261E5B-77AE-4708-8FE3-B8A0C6A9DF8C}" destId="{15B66652-6CA4-44BB-8450-5747A39E7928}" srcOrd="0" destOrd="0" presId="urn:microsoft.com/office/officeart/2005/8/layout/radial4"/>
    <dgm:cxn modelId="{0DDDFA41-F8ED-4776-879C-8B197E58BB76}" type="presOf" srcId="{6028546C-FC7B-4282-8341-67532F9F191F}" destId="{BDB2A3E7-A432-48D1-B19E-80CF9A035BF8}" srcOrd="0" destOrd="0" presId="urn:microsoft.com/office/officeart/2005/8/layout/radial4"/>
    <dgm:cxn modelId="{5D0C8C47-BB2C-4EAD-8DA4-BB665CA83341}" type="presOf" srcId="{C0044483-A6BD-45BC-A646-74B8C31600FB}" destId="{996CABE4-C9C1-436C-AD6F-E7E86315051D}" srcOrd="0" destOrd="0" presId="urn:microsoft.com/office/officeart/2005/8/layout/radial4"/>
    <dgm:cxn modelId="{CC6CD896-41C7-4A32-AC8A-9A0E8DEEBD0F}" type="presOf" srcId="{95913BAD-13DA-4B82-B3AA-8FF2E948897B}" destId="{6FE5DCC0-1024-4DC8-BE8F-A7ABDDB348D8}" srcOrd="0" destOrd="0" presId="urn:microsoft.com/office/officeart/2005/8/layout/radial4"/>
    <dgm:cxn modelId="{1DF25DDF-0A86-4B2B-B7DF-00F2689813E3}" srcId="{C0044483-A6BD-45BC-A646-74B8C31600FB}" destId="{57B99D07-96A9-423F-9FA1-9381E7C5A8BE}" srcOrd="0" destOrd="0" parTransId="{80261E5B-77AE-4708-8FE3-B8A0C6A9DF8C}" sibTransId="{8FAD70A6-5BAC-4F64-A883-AFADF199A778}"/>
    <dgm:cxn modelId="{68B2EBBE-A5F3-4C28-BD1F-45CF7B8FB502}" srcId="{9DDB7727-9BE0-4F7B-B717-8C6E06DC495D}" destId="{DBAE7B72-845E-43F0-89F3-9CF4492D1C4B}" srcOrd="1" destOrd="0" parTransId="{A024A23A-EFC7-4D78-A036-CCC1137A5941}" sibTransId="{25506B1F-0E53-4DB7-82C3-6EA08122B02E}"/>
    <dgm:cxn modelId="{4B550540-B2F6-4235-BEB2-94217A2E1C42}" type="presOf" srcId="{9DDB7727-9BE0-4F7B-B717-8C6E06DC495D}" destId="{70E90F37-71B3-4992-BBFB-5EC6FF68C565}" srcOrd="0" destOrd="0" presId="urn:microsoft.com/office/officeart/2005/8/layout/radial4"/>
    <dgm:cxn modelId="{481DC79F-9025-419E-B370-55C73AEF3733}" type="presOf" srcId="{73B5D625-DC40-461C-A769-689F254ABD41}" destId="{A5FA2BAA-636C-41D6-A7EC-B726BBB658F5}" srcOrd="0" destOrd="0" presId="urn:microsoft.com/office/officeart/2005/8/layout/radial4"/>
    <dgm:cxn modelId="{86DC412B-0CD4-4B76-B80C-E3897BA7A06B}" srcId="{C0044483-A6BD-45BC-A646-74B8C31600FB}" destId="{6028546C-FC7B-4282-8341-67532F9F191F}" srcOrd="2" destOrd="0" parTransId="{95913BAD-13DA-4B82-B3AA-8FF2E948897B}" sibTransId="{68EFFB81-58AD-4B35-8228-B6D43C4B882C}"/>
    <dgm:cxn modelId="{CD5BCDCA-E725-48EF-8A2C-279BC2DD5E87}" srcId="{9DDB7727-9BE0-4F7B-B717-8C6E06DC495D}" destId="{C0044483-A6BD-45BC-A646-74B8C31600FB}" srcOrd="0" destOrd="0" parTransId="{0169797E-9F5E-47D4-BB3A-7BC0371D1A30}" sibTransId="{766ECC7E-E44A-4173-B285-F8B7A96BC856}"/>
    <dgm:cxn modelId="{C66E53C5-E15F-4FA0-8FC2-8EDE5810672A}" type="presOf" srcId="{8C8B02C9-5CE3-4E0F-9D13-289A0B7A0D2A}" destId="{1B0E042D-7607-4B86-AE79-2F1C03FCFED9}" srcOrd="0" destOrd="0" presId="urn:microsoft.com/office/officeart/2005/8/layout/radial4"/>
    <dgm:cxn modelId="{5F9B3AA5-2161-431E-A843-5462118828E1}" srcId="{C0044483-A6BD-45BC-A646-74B8C31600FB}" destId="{8C8B02C9-5CE3-4E0F-9D13-289A0B7A0D2A}" srcOrd="1" destOrd="0" parTransId="{73B5D625-DC40-461C-A769-689F254ABD41}" sibTransId="{4F63BB87-8891-492E-A856-D3E50168EB51}"/>
    <dgm:cxn modelId="{705D51BE-6BB5-4464-994B-701A7FE7E550}" type="presParOf" srcId="{70E90F37-71B3-4992-BBFB-5EC6FF68C565}" destId="{996CABE4-C9C1-436C-AD6F-E7E86315051D}" srcOrd="0" destOrd="0" presId="urn:microsoft.com/office/officeart/2005/8/layout/radial4"/>
    <dgm:cxn modelId="{9B9E97CA-92CD-4516-8E49-6B99018D8FEE}" type="presParOf" srcId="{70E90F37-71B3-4992-BBFB-5EC6FF68C565}" destId="{15B66652-6CA4-44BB-8450-5747A39E7928}" srcOrd="1" destOrd="0" presId="urn:microsoft.com/office/officeart/2005/8/layout/radial4"/>
    <dgm:cxn modelId="{3C657F81-F7ED-4430-85C0-B9019AB22E08}" type="presParOf" srcId="{70E90F37-71B3-4992-BBFB-5EC6FF68C565}" destId="{60D9447B-83F0-4464-89E0-7698E27969B6}" srcOrd="2" destOrd="0" presId="urn:microsoft.com/office/officeart/2005/8/layout/radial4"/>
    <dgm:cxn modelId="{27B5AE2E-99FF-471B-AAAC-7856D63E9D90}" type="presParOf" srcId="{70E90F37-71B3-4992-BBFB-5EC6FF68C565}" destId="{A5FA2BAA-636C-41D6-A7EC-B726BBB658F5}" srcOrd="3" destOrd="0" presId="urn:microsoft.com/office/officeart/2005/8/layout/radial4"/>
    <dgm:cxn modelId="{CCB0C600-6A06-4E8B-9A75-A048C57987EF}" type="presParOf" srcId="{70E90F37-71B3-4992-BBFB-5EC6FF68C565}" destId="{1B0E042D-7607-4B86-AE79-2F1C03FCFED9}" srcOrd="4" destOrd="0" presId="urn:microsoft.com/office/officeart/2005/8/layout/radial4"/>
    <dgm:cxn modelId="{5D5DF221-E0CE-4C83-AACB-45CB3B4F5DE7}" type="presParOf" srcId="{70E90F37-71B3-4992-BBFB-5EC6FF68C565}" destId="{6FE5DCC0-1024-4DC8-BE8F-A7ABDDB348D8}" srcOrd="5" destOrd="0" presId="urn:microsoft.com/office/officeart/2005/8/layout/radial4"/>
    <dgm:cxn modelId="{688457A1-34CD-4269-8189-AACB733540BA}" type="presParOf" srcId="{70E90F37-71B3-4992-BBFB-5EC6FF68C565}" destId="{BDB2A3E7-A432-48D1-B19E-80CF9A035BF8}" srcOrd="6"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1AE2-BC53-44EB-91CD-07F9C469D57F}">
      <dsp:nvSpPr>
        <dsp:cNvPr id="0" name=""/>
        <dsp:cNvSpPr/>
      </dsp:nvSpPr>
      <dsp:spPr>
        <a:xfrm>
          <a:off x="2895599" y="191524"/>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a:t>ρατσιστική αντίδραση σε αυτή των μελών της κυρίαρχης πολιτισμικής ομάδας της χώρας υποδοχής</a:t>
          </a:r>
        </a:p>
      </dsp:txBody>
      <dsp:txXfrm>
        <a:off x="2895599" y="413854"/>
        <a:ext cx="3676409" cy="1333983"/>
      </dsp:txXfrm>
    </dsp:sp>
    <dsp:sp modelId="{FA734428-C967-47DF-B6DD-FD7331BAC0A6}">
      <dsp:nvSpPr>
        <dsp:cNvPr id="0" name=""/>
        <dsp:cNvSpPr/>
      </dsp:nvSpPr>
      <dsp:spPr>
        <a:xfrm>
          <a:off x="0" y="0"/>
          <a:ext cx="2895600" cy="17786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a:t>η επικοινωνιακή αδυναμία των μεταναστών στη χώρα υποδοχής</a:t>
          </a:r>
        </a:p>
      </dsp:txBody>
      <dsp:txXfrm>
        <a:off x="86826" y="86826"/>
        <a:ext cx="2721948" cy="1604991"/>
      </dsp:txXfrm>
    </dsp:sp>
    <dsp:sp modelId="{62857F6D-6D30-41D1-802E-A3141E9BC29A}">
      <dsp:nvSpPr>
        <dsp:cNvPr id="0" name=""/>
        <dsp:cNvSpPr/>
      </dsp:nvSpPr>
      <dsp:spPr>
        <a:xfrm>
          <a:off x="2895599" y="2051914"/>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a:t>έκφραση του «νεορατσισμού» (Balibar &amp; Wallerstein 1991), ενός «ρατσισμού χωρίς φυλές»</a:t>
          </a:r>
        </a:p>
      </dsp:txBody>
      <dsp:txXfrm>
        <a:off x="2895599" y="2274244"/>
        <a:ext cx="3676409" cy="1333983"/>
      </dsp:txXfrm>
    </dsp:sp>
    <dsp:sp modelId="{FD9EF6A4-7C92-48D3-8692-1F7DB0EAB00D}">
      <dsp:nvSpPr>
        <dsp:cNvPr id="0" name=""/>
        <dsp:cNvSpPr/>
      </dsp:nvSpPr>
      <dsp:spPr>
        <a:xfrm>
          <a:off x="0" y="1956507"/>
          <a:ext cx="2895600" cy="17786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Η αδιαφάνεια των λέξεων</a:t>
          </a:r>
        </a:p>
      </dsp:txBody>
      <dsp:txXfrm>
        <a:off x="86826" y="2043333"/>
        <a:ext cx="2721948" cy="1604991"/>
      </dsp:txXfrm>
    </dsp:sp>
    <dsp:sp modelId="{A2D37201-2453-419F-9D05-3280F8D4A70E}">
      <dsp:nvSpPr>
        <dsp:cNvPr id="0" name=""/>
        <dsp:cNvSpPr/>
      </dsp:nvSpPr>
      <dsp:spPr>
        <a:xfrm>
          <a:off x="2895599" y="3913015"/>
          <a:ext cx="4343400" cy="17786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dirty="0"/>
            <a:t>ρατσισμός που δεν έχει ως κυρίαρχο θέμα τη βιολογική υπεροχή αλλά τις πολιτισμικές διαφορές</a:t>
          </a:r>
        </a:p>
      </dsp:txBody>
      <dsp:txXfrm>
        <a:off x="2895599" y="4135345"/>
        <a:ext cx="3676409" cy="1333983"/>
      </dsp:txXfrm>
    </dsp:sp>
    <dsp:sp modelId="{DE16AA7C-E1DC-414A-B823-14E241BEE870}">
      <dsp:nvSpPr>
        <dsp:cNvPr id="0" name=""/>
        <dsp:cNvSpPr/>
      </dsp:nvSpPr>
      <dsp:spPr>
        <a:xfrm>
          <a:off x="0" y="3913015"/>
          <a:ext cx="2895600" cy="17786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η προσπάθειά τους να ενταχθούν στα νέα επικοινωνιακά περιβάλλοντα </a:t>
          </a:r>
        </a:p>
      </dsp:txBody>
      <dsp:txXfrm>
        <a:off x="86826" y="3999841"/>
        <a:ext cx="2721948" cy="1604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7E1A6-4CD1-48E6-96E6-A57EAFC5F5A0}">
      <dsp:nvSpPr>
        <dsp:cNvPr id="0" name=""/>
        <dsp:cNvSpPr/>
      </dsp:nvSpPr>
      <dsp:spPr>
        <a:xfrm>
          <a:off x="752367" y="18759"/>
          <a:ext cx="2663627" cy="15981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Συγκέντρωση χρημάτων από γονείς</a:t>
          </a:r>
        </a:p>
      </dsp:txBody>
      <dsp:txXfrm>
        <a:off x="752367" y="18759"/>
        <a:ext cx="2663627" cy="1598176"/>
      </dsp:txXfrm>
    </dsp:sp>
    <dsp:sp modelId="{07C90D6C-8070-40A3-B044-AC832A9DFD47}">
      <dsp:nvSpPr>
        <dsp:cNvPr id="0" name=""/>
        <dsp:cNvSpPr/>
      </dsp:nvSpPr>
      <dsp:spPr>
        <a:xfrm>
          <a:off x="3625569" y="668"/>
          <a:ext cx="2663627" cy="15981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Συνεργασία με τοπικούς διευθυντές</a:t>
          </a:r>
        </a:p>
      </dsp:txBody>
      <dsp:txXfrm>
        <a:off x="3625569" y="668"/>
        <a:ext cx="2663627" cy="1598176"/>
      </dsp:txXfrm>
    </dsp:sp>
    <dsp:sp modelId="{369FA7E9-DC29-4B28-9EF7-A632458F09F7}">
      <dsp:nvSpPr>
        <dsp:cNvPr id="0" name=""/>
        <dsp:cNvSpPr/>
      </dsp:nvSpPr>
      <dsp:spPr>
        <a:xfrm>
          <a:off x="695578" y="1865207"/>
          <a:ext cx="2663627" cy="15981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Κάλυψη εξόδων για βιβλία και επιμόρφωση</a:t>
          </a:r>
        </a:p>
      </dsp:txBody>
      <dsp:txXfrm>
        <a:off x="695578" y="1865207"/>
        <a:ext cx="2663627" cy="1598176"/>
      </dsp:txXfrm>
    </dsp:sp>
    <dsp:sp modelId="{386963D4-E461-4B54-B8C9-E66ED699A428}">
      <dsp:nvSpPr>
        <dsp:cNvPr id="0" name=""/>
        <dsp:cNvSpPr/>
      </dsp:nvSpPr>
      <dsp:spPr>
        <a:xfrm>
          <a:off x="3625569" y="1865207"/>
          <a:ext cx="2663627" cy="15981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Διαμόρφωση πολιτικών για τα κριτήρια εισαγωγής μαθητών στο πρόγραμμα</a:t>
          </a:r>
        </a:p>
      </dsp:txBody>
      <dsp:txXfrm>
        <a:off x="3625569" y="1865207"/>
        <a:ext cx="2663627" cy="1598176"/>
      </dsp:txXfrm>
    </dsp:sp>
    <dsp:sp modelId="{368B4103-547A-44B8-9EE0-10ADBA57B32B}">
      <dsp:nvSpPr>
        <dsp:cNvPr id="0" name=""/>
        <dsp:cNvSpPr/>
      </dsp:nvSpPr>
      <dsp:spPr>
        <a:xfrm>
          <a:off x="2160574" y="3729747"/>
          <a:ext cx="2663627" cy="15981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Σώμα Υποστηρικτών Δίγλωσσης εκπαίδευσης</a:t>
          </a:r>
        </a:p>
      </dsp:txBody>
      <dsp:txXfrm>
        <a:off x="2160574" y="3729747"/>
        <a:ext cx="2663627" cy="1598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8C978-02E6-433F-968B-9CA692713B78}">
      <dsp:nvSpPr>
        <dsp:cNvPr id="0" name=""/>
        <dsp:cNvSpPr/>
      </dsp:nvSpPr>
      <dsp:spPr>
        <a:xfrm>
          <a:off x="0" y="289886"/>
          <a:ext cx="7239000" cy="38692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Αποτελέσματα</a:t>
          </a:r>
        </a:p>
      </dsp:txBody>
      <dsp:txXfrm>
        <a:off x="0" y="289886"/>
        <a:ext cx="7239000" cy="386926"/>
      </dsp:txXfrm>
    </dsp:sp>
    <dsp:sp modelId="{A878CABF-68E9-4828-956C-ED7BD80C6D8F}">
      <dsp:nvSpPr>
        <dsp:cNvPr id="0" name=""/>
        <dsp:cNvSpPr/>
      </dsp:nvSpPr>
      <dsp:spPr>
        <a:xfrm>
          <a:off x="3534" y="951704"/>
          <a:ext cx="2410643" cy="455808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Επίδραση και σε άλλες σχολικές περιφέρεις – υιοθέτηση προγραμμάτων</a:t>
          </a:r>
        </a:p>
      </dsp:txBody>
      <dsp:txXfrm>
        <a:off x="3534" y="951704"/>
        <a:ext cx="2410643" cy="4558088"/>
      </dsp:txXfrm>
    </dsp:sp>
    <dsp:sp modelId="{E630E1B1-FE79-48C6-8DE0-A7A215A25AD9}">
      <dsp:nvSpPr>
        <dsp:cNvPr id="0" name=""/>
        <dsp:cNvSpPr/>
      </dsp:nvSpPr>
      <dsp:spPr>
        <a:xfrm>
          <a:off x="2414178" y="882112"/>
          <a:ext cx="2410643" cy="469727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Προώθηση συνεργατικής μάθησης, προσέγγιση της γλώσσας ως συνόλου, ανάγνωση βασισμένη στη λογοτεχνία-αλληλεπίδραση ισπανόφωνων και αγγλόφωνων μαθητών</a:t>
          </a:r>
        </a:p>
      </dsp:txBody>
      <dsp:txXfrm>
        <a:off x="2414178" y="882112"/>
        <a:ext cx="2410643" cy="4697270"/>
      </dsp:txXfrm>
    </dsp:sp>
    <dsp:sp modelId="{1EE1C7BB-5053-4A0C-95BC-B28F4BB892EA}">
      <dsp:nvSpPr>
        <dsp:cNvPr id="0" name=""/>
        <dsp:cNvSpPr/>
      </dsp:nvSpPr>
      <dsp:spPr>
        <a:xfrm>
          <a:off x="4824821" y="844898"/>
          <a:ext cx="2410643" cy="47717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Πολλοί δάσκαλοι ανέφεραν ότι ένιωσαν επαγγελματική ενδυνάμωση-υιοθέτηση νεωτεριστικών προσεγγίσεων</a:t>
          </a:r>
        </a:p>
      </dsp:txBody>
      <dsp:txXfrm>
        <a:off x="4824821" y="844898"/>
        <a:ext cx="2410643" cy="4771700"/>
      </dsp:txXfrm>
    </dsp:sp>
    <dsp:sp modelId="{E23B1239-9C29-489F-B4B4-461B3BCB0786}">
      <dsp:nvSpPr>
        <dsp:cNvPr id="0" name=""/>
        <dsp:cNvSpPr/>
      </dsp:nvSpPr>
      <dsp:spPr>
        <a:xfrm>
          <a:off x="0" y="5091481"/>
          <a:ext cx="7239000" cy="41349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ABE4-C9C1-436C-AD6F-E7E86315051D}">
      <dsp:nvSpPr>
        <dsp:cNvPr id="0" name=""/>
        <dsp:cNvSpPr/>
      </dsp:nvSpPr>
      <dsp:spPr>
        <a:xfrm>
          <a:off x="2460245" y="2978257"/>
          <a:ext cx="2272752" cy="261707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l-GR" sz="3300" kern="1200" dirty="0"/>
            <a:t>ΔΡΑΣΕΙΣ</a:t>
          </a:r>
        </a:p>
      </dsp:txBody>
      <dsp:txXfrm>
        <a:off x="2793082" y="3361519"/>
        <a:ext cx="1607078" cy="1850550"/>
      </dsp:txXfrm>
    </dsp:sp>
    <dsp:sp modelId="{15B66652-6CA4-44BB-8450-5747A39E7928}">
      <dsp:nvSpPr>
        <dsp:cNvPr id="0" name=""/>
        <dsp:cNvSpPr/>
      </dsp:nvSpPr>
      <dsp:spPr>
        <a:xfrm rot="12876348">
          <a:off x="1694504" y="2930407"/>
          <a:ext cx="1646091" cy="647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D9447B-83F0-4464-89E0-7698E27969B6}">
      <dsp:nvSpPr>
        <dsp:cNvPr id="0" name=""/>
        <dsp:cNvSpPr/>
      </dsp:nvSpPr>
      <dsp:spPr>
        <a:xfrm>
          <a:off x="116133" y="936122"/>
          <a:ext cx="2144001" cy="337761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Τα δέντρα του Χάρλεμ (τεχνολογία </a:t>
          </a:r>
          <a:r>
            <a:rPr lang="en-US" sz="2800" kern="1200" dirty="0"/>
            <a:t>Hyper studio, </a:t>
          </a:r>
          <a:r>
            <a:rPr lang="el-GR" sz="2800" kern="1200" dirty="0" err="1"/>
            <a:t>φωτο</a:t>
          </a:r>
          <a:r>
            <a:rPr lang="el-GR" sz="2800" kern="1200" dirty="0"/>
            <a:t>, ήχος κτλ</a:t>
          </a:r>
          <a:r>
            <a:rPr lang="en-US" sz="2800" kern="1200" dirty="0"/>
            <a:t>)</a:t>
          </a:r>
          <a:r>
            <a:rPr lang="el-GR" sz="2800" kern="1200" dirty="0"/>
            <a:t> + Ημερολόγια</a:t>
          </a:r>
        </a:p>
      </dsp:txBody>
      <dsp:txXfrm>
        <a:off x="178929" y="998918"/>
        <a:ext cx="2018409" cy="3252023"/>
      </dsp:txXfrm>
    </dsp:sp>
    <dsp:sp modelId="{A5FA2BAA-636C-41D6-A7EC-B726BBB658F5}">
      <dsp:nvSpPr>
        <dsp:cNvPr id="0" name=""/>
        <dsp:cNvSpPr/>
      </dsp:nvSpPr>
      <dsp:spPr>
        <a:xfrm rot="16200000">
          <a:off x="2798695" y="2738408"/>
          <a:ext cx="1671468" cy="647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E042D-7607-4B86-AE79-2F1C03FCFED9}">
      <dsp:nvSpPr>
        <dsp:cNvPr id="0" name=""/>
        <dsp:cNvSpPr/>
      </dsp:nvSpPr>
      <dsp:spPr>
        <a:xfrm>
          <a:off x="2348037" y="-266739"/>
          <a:ext cx="2497167" cy="29524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Έλεγχος ποιότητας νερού περιοχής-Συνεργασία με Μουσείο Φυσικής Ιστορίας </a:t>
          </a:r>
        </a:p>
      </dsp:txBody>
      <dsp:txXfrm>
        <a:off x="2421177" y="-193599"/>
        <a:ext cx="2350887" cy="2806214"/>
      </dsp:txXfrm>
    </dsp:sp>
    <dsp:sp modelId="{6FE5DCC0-1024-4DC8-BE8F-A7ABDDB348D8}">
      <dsp:nvSpPr>
        <dsp:cNvPr id="0" name=""/>
        <dsp:cNvSpPr/>
      </dsp:nvSpPr>
      <dsp:spPr>
        <a:xfrm rot="19403598">
          <a:off x="3755297" y="2791332"/>
          <a:ext cx="1847868" cy="6477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2A3E7-A432-48D1-B19E-80CF9A035BF8}">
      <dsp:nvSpPr>
        <dsp:cNvPr id="0" name=""/>
        <dsp:cNvSpPr/>
      </dsp:nvSpPr>
      <dsp:spPr>
        <a:xfrm>
          <a:off x="5041685" y="614270"/>
          <a:ext cx="2159114" cy="35942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Μελέτη των οικογενειακών τρόπων θεραπείας διαφόρων εθνικών ομάδων (</a:t>
          </a:r>
          <a:r>
            <a:rPr lang="en-US" sz="2400" kern="1200" dirty="0"/>
            <a:t>Hyper Studio)</a:t>
          </a:r>
          <a:endParaRPr lang="el-GR" sz="2400" kern="1200" dirty="0"/>
        </a:p>
      </dsp:txBody>
      <dsp:txXfrm>
        <a:off x="5104923" y="677508"/>
        <a:ext cx="2032638" cy="346775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01E89-0222-45B7-AB9F-2CF7A2C2509D}" type="datetimeFigureOut">
              <a:rPr lang="el-GR" smtClean="0"/>
              <a:pPr/>
              <a:t>23/2/2021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24D43-D1B0-4F2C-93E8-DFCD29EBB61C}" type="slidenum">
              <a:rPr lang="el-GR" smtClean="0"/>
              <a:pPr/>
              <a:t>‹#›</a:t>
            </a:fld>
            <a:endParaRPr lang="el-GR"/>
          </a:p>
        </p:txBody>
      </p:sp>
    </p:spTree>
    <p:extLst>
      <p:ext uri="{BB962C8B-B14F-4D97-AF65-F5344CB8AC3E}">
        <p14:creationId xmlns="" xmlns:p14="http://schemas.microsoft.com/office/powerpoint/2010/main" val="269269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A524D43-D1B0-4F2C-93E8-DFCD29EBB61C}" type="slidenum">
              <a:rPr lang="el-GR" smtClean="0"/>
              <a:pPr/>
              <a:t>3</a:t>
            </a:fld>
            <a:endParaRPr lang="el-GR"/>
          </a:p>
        </p:txBody>
      </p:sp>
    </p:spTree>
    <p:extLst>
      <p:ext uri="{BB962C8B-B14F-4D97-AF65-F5344CB8AC3E}">
        <p14:creationId xmlns="" xmlns:p14="http://schemas.microsoft.com/office/powerpoint/2010/main" val="88417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67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Τα</a:t>
            </a:r>
            <a:r>
              <a:rPr lang="el-GR" baseline="0" dirty="0"/>
              <a:t> Διαπολιτισμικά Σχολεία έχουν πλέον μετονομαστεί σε Πειραματικά Διαπολιτισμικά Σχολεία.</a:t>
            </a:r>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68</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Ανεξάρτητα</a:t>
            </a:r>
            <a:r>
              <a:rPr lang="el-GR" baseline="0" dirty="0"/>
              <a:t> από την όποια τυπολογία ένα παιδί που έρχεται </a:t>
            </a:r>
            <a:r>
              <a:rPr lang="el-GR" baseline="0" dirty="0" err="1"/>
              <a:t>σσε</a:t>
            </a:r>
            <a:r>
              <a:rPr lang="el-GR" baseline="0" dirty="0"/>
              <a:t> μικρή ηλικία με τους μετανάστες γονείς του (πρώτη γενιά) στις περισσότερες έρευνες θεωρείται μετανάστης δεύτερης γενιάς (Παλαιολόγου 2011: 136)</a:t>
            </a:r>
            <a:endParaRPr lang="el-GR" dirty="0"/>
          </a:p>
        </p:txBody>
      </p:sp>
      <p:sp>
        <p:nvSpPr>
          <p:cNvPr id="4" name="3 - Θέση αριθμού διαφάνειας"/>
          <p:cNvSpPr>
            <a:spLocks noGrp="1"/>
          </p:cNvSpPr>
          <p:nvPr>
            <p:ph type="sldNum" sz="quarter" idx="10"/>
          </p:nvPr>
        </p:nvSpPr>
        <p:spPr/>
        <p:txBody>
          <a:bodyPr/>
          <a:lstStyle/>
          <a:p>
            <a:fld id="{AA524D43-D1B0-4F2C-93E8-DFCD29EBB61C}" type="slidenum">
              <a:rPr lang="el-GR" smtClean="0"/>
              <a:pPr/>
              <a:t>77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a:xfrm>
            <a:off x="3623733" y="6117336"/>
            <a:ext cx="3609438" cy="365125"/>
          </a:xfrm>
        </p:spPr>
        <p:txBody>
          <a:bodyPr/>
          <a:lstStyle/>
          <a:p>
            <a:endParaRPr lang="el-GR"/>
          </a:p>
        </p:txBody>
      </p:sp>
      <p:sp>
        <p:nvSpPr>
          <p:cNvPr id="6" name="Slide Number Placeholder 5"/>
          <p:cNvSpPr>
            <a:spLocks noGrp="1"/>
          </p:cNvSpPr>
          <p:nvPr>
            <p:ph type="sldNum" sz="quarter" idx="12"/>
          </p:nvPr>
        </p:nvSpPr>
        <p:spPr>
          <a:xfrm>
            <a:off x="8275320" y="6117336"/>
            <a:ext cx="411480" cy="365125"/>
          </a:xfrm>
        </p:spPr>
        <p:txBody>
          <a:bodyPr/>
          <a:lstStyle/>
          <a:p>
            <a:fld id="{F981D5A9-E414-4F35-B7C1-F157FE81255D}" type="slidenum">
              <a:rPr lang="el-GR" smtClean="0"/>
              <a:pPr/>
              <a:t>‹#›</a:t>
            </a:fld>
            <a:endParaRPr lang="el-G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 xmlns:p14="http://schemas.microsoft.com/office/powerpoint/2010/main" val="374625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A85371C-8BDC-46CF-992E-230A1E0C66E4}" type="datetimeFigureOut">
              <a:rPr lang="el-GR" smtClean="0"/>
              <a:pPr/>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70590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03796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118211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21973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05537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84884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99056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85817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a:xfrm>
            <a:off x="1972647" y="6108173"/>
            <a:ext cx="5314517" cy="365125"/>
          </a:xfrm>
        </p:spPr>
        <p:txBody>
          <a:bodyPr/>
          <a:lstStyle/>
          <a:p>
            <a:endParaRPr lang="el-GR"/>
          </a:p>
        </p:txBody>
      </p:sp>
      <p:sp>
        <p:nvSpPr>
          <p:cNvPr id="6" name="Slide Number Placeholder 5"/>
          <p:cNvSpPr>
            <a:spLocks noGrp="1"/>
          </p:cNvSpPr>
          <p:nvPr>
            <p:ph type="sldNum" sz="quarter" idx="12"/>
          </p:nvPr>
        </p:nvSpPr>
        <p:spPr>
          <a:xfrm>
            <a:off x="8258967" y="6108173"/>
            <a:ext cx="427833" cy="365125"/>
          </a:xfrm>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4206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8A85371C-8BDC-46CF-992E-230A1E0C66E4}" type="datetimeFigureOut">
              <a:rPr lang="el-GR" smtClean="0"/>
              <a:pPr/>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273317" y="6116070"/>
            <a:ext cx="413483" cy="365125"/>
          </a:xfrm>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400285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A85371C-8BDC-46CF-992E-230A1E0C66E4}" type="datetimeFigureOut">
              <a:rPr lang="el-GR" smtClean="0"/>
              <a:pPr/>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38853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A85371C-8BDC-46CF-992E-230A1E0C66E4}" type="datetimeFigureOut">
              <a:rPr lang="el-GR" smtClean="0"/>
              <a:pPr/>
              <a:t>23/2/2021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48281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A85371C-8BDC-46CF-992E-230A1E0C66E4}" type="datetimeFigureOut">
              <a:rPr lang="el-GR" smtClean="0"/>
              <a:pPr/>
              <a:t>23/2/2021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32825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5371C-8BDC-46CF-992E-230A1E0C66E4}" type="datetimeFigureOut">
              <a:rPr lang="el-GR" smtClean="0"/>
              <a:pPr/>
              <a:t>23/2/2021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108930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A85371C-8BDC-46CF-992E-230A1E0C66E4}" type="datetimeFigureOut">
              <a:rPr lang="el-GR" smtClean="0"/>
              <a:pPr/>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30163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A85371C-8BDC-46CF-992E-230A1E0C66E4}" type="datetimeFigureOut">
              <a:rPr lang="el-GR" smtClean="0"/>
              <a:pPr/>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22675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85371C-8BDC-46CF-992E-230A1E0C66E4}" type="datetimeFigureOut">
              <a:rPr lang="el-GR" smtClean="0"/>
              <a:pPr/>
              <a:t>23/2/2021</a:t>
            </a:fld>
            <a:endParaRPr lang="el-G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81D5A9-E414-4F35-B7C1-F157FE81255D}" type="slidenum">
              <a:rPr lang="el-GR" smtClean="0"/>
              <a:pPr/>
              <a:t>‹#›</a:t>
            </a:fld>
            <a:endParaRPr lang="el-GR"/>
          </a:p>
        </p:txBody>
      </p:sp>
    </p:spTree>
    <p:extLst>
      <p:ext uri="{BB962C8B-B14F-4D97-AF65-F5344CB8AC3E}">
        <p14:creationId xmlns="" xmlns:p14="http://schemas.microsoft.com/office/powerpoint/2010/main" val="23830288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79388" y="620688"/>
            <a:ext cx="8964612" cy="5616575"/>
          </a:xfrm>
        </p:spPr>
        <p:txBody>
          <a:bodyPr/>
          <a:lstStyle/>
          <a:p>
            <a:pPr eaLnBrk="1" hangingPunct="1"/>
            <a:endParaRPr lang="el-GR" dirty="0">
              <a:latin typeface="Garamond" pitchFamily="18" charset="0"/>
            </a:endParaRPr>
          </a:p>
          <a:p>
            <a:pPr algn="ctr" eaLnBrk="1" hangingPunct="1"/>
            <a:r>
              <a:rPr lang="el-GR" dirty="0">
                <a:latin typeface="Garamond" pitchFamily="18" charset="0"/>
              </a:rPr>
              <a:t>ΔΙΑΠΟΛΙΤΙΣΜΙΚΗ ΣΥΜΒΟΥΛΕΥΤΙΚΗ </a:t>
            </a:r>
            <a:r>
              <a:rPr lang="el-GR" dirty="0" smtClean="0">
                <a:latin typeface="Garamond" pitchFamily="18" charset="0"/>
              </a:rPr>
              <a:t>–</a:t>
            </a:r>
          </a:p>
          <a:p>
            <a:pPr algn="ctr" eaLnBrk="1" hangingPunct="1"/>
            <a:r>
              <a:rPr lang="el-GR" dirty="0" smtClean="0">
                <a:latin typeface="Garamond" pitchFamily="18" charset="0"/>
              </a:rPr>
              <a:t>ΣΥΜΒΟΥΛΕΥΤΙΚΗ ΚΟΙΝΩΝΙΚΑ ΕΥΑΛΩΤΩΝ ΟΜΑΔΩΝ</a:t>
            </a:r>
            <a:endParaRPr lang="el-GR" dirty="0">
              <a:latin typeface="Garamond" pitchFamily="18" charset="0"/>
            </a:endParaRPr>
          </a:p>
          <a:p>
            <a:pPr algn="ctr" eaLnBrk="1" hangingPunct="1"/>
            <a:endParaRPr lang="el-GR" dirty="0">
              <a:latin typeface="Garamond" pitchFamily="18" charset="0"/>
            </a:endParaRPr>
          </a:p>
          <a:p>
            <a:pPr algn="ctr" eaLnBrk="1" hangingPunct="1"/>
            <a:endParaRPr lang="el-GR" dirty="0">
              <a:latin typeface="Garamond" pitchFamily="18" charset="0"/>
            </a:endParaRPr>
          </a:p>
          <a:p>
            <a:pPr algn="r" eaLnBrk="1" hangingPunct="1"/>
            <a:r>
              <a:rPr lang="el-GR" sz="1800" dirty="0">
                <a:latin typeface="Garamond" pitchFamily="18" charset="0"/>
              </a:rPr>
              <a:t>ΠΕΣΥΠ </a:t>
            </a:r>
            <a:r>
              <a:rPr lang="el-GR" sz="1800" dirty="0" smtClean="0">
                <a:latin typeface="Garamond" pitchFamily="18" charset="0"/>
              </a:rPr>
              <a:t>20120-2021</a:t>
            </a:r>
            <a:endParaRPr lang="el-GR" sz="1800" dirty="0">
              <a:latin typeface="Garamond" pitchFamily="18" charset="0"/>
            </a:endParaRPr>
          </a:p>
          <a:p>
            <a:pPr algn="r" eaLnBrk="1" hangingPunct="1"/>
            <a:endParaRPr lang="el-GR" sz="1800" dirty="0">
              <a:latin typeface="Garamond" pitchFamily="18" charset="0"/>
            </a:endParaRPr>
          </a:p>
          <a:p>
            <a:pPr eaLnBrk="1" hangingPunct="1"/>
            <a:endParaRPr lang="el-GR" sz="1800" dirty="0">
              <a:latin typeface="Garamond" pitchFamily="18" charset="0"/>
            </a:endParaRPr>
          </a:p>
          <a:p>
            <a:pPr eaLnBrk="1" hangingPunct="1"/>
            <a:r>
              <a:rPr lang="el-GR" sz="1800" dirty="0">
                <a:latin typeface="Garamond" pitchFamily="18" charset="0"/>
              </a:rPr>
              <a:t>Διδάσκουσα: Ευμορφία </a:t>
            </a:r>
            <a:r>
              <a:rPr lang="el-GR" sz="1800" dirty="0" err="1">
                <a:latin typeface="Garamond" pitchFamily="18" charset="0"/>
              </a:rPr>
              <a:t>Κηπουροπούλου</a:t>
            </a:r>
            <a:endParaRPr lang="en-US" sz="1800" dirty="0">
              <a:latin typeface="Garamond" pitchFamily="18" charset="0"/>
            </a:endParaRPr>
          </a:p>
          <a:p>
            <a:pPr eaLnBrk="1" hangingPunct="1"/>
            <a:r>
              <a:rPr lang="el-GR" sz="1800" dirty="0">
                <a:latin typeface="Garamond" pitchFamily="18" charset="0"/>
              </a:rPr>
              <a:t>Δρ. Παιδαγωγικής Α.Π.Θ.</a:t>
            </a:r>
          </a:p>
          <a:p>
            <a:pPr eaLnBrk="1" hangingPunct="1"/>
            <a:r>
              <a:rPr lang="el-GR" sz="1800" dirty="0" err="1">
                <a:latin typeface="Garamond" pitchFamily="18" charset="0"/>
              </a:rPr>
              <a:t>Μεταδιδάκτωρ</a:t>
            </a:r>
            <a:r>
              <a:rPr lang="el-GR" sz="1800" dirty="0">
                <a:latin typeface="Garamond" pitchFamily="18" charset="0"/>
              </a:rPr>
              <a:t> Παιδαγωγικής  Α.Π.Θ.</a:t>
            </a:r>
          </a:p>
          <a:p>
            <a:pPr eaLnBrk="1" hangingPunct="1"/>
            <a:r>
              <a:rPr lang="el-GR" sz="1800" dirty="0">
                <a:latin typeface="Garamond" pitchFamily="18" charset="0"/>
              </a:rPr>
              <a:t>Ειδική Επιστήμων </a:t>
            </a:r>
            <a:r>
              <a:rPr lang="el-GR" sz="1800" dirty="0" smtClean="0">
                <a:latin typeface="Garamond" pitchFamily="18" charset="0"/>
              </a:rPr>
              <a:t>ΠΤΔΕ</a:t>
            </a:r>
          </a:p>
          <a:p>
            <a:pPr eaLnBrk="1" hangingPunct="1"/>
            <a:r>
              <a:rPr lang="el-GR" dirty="0" smtClean="0">
                <a:latin typeface="Garamond" pitchFamily="18" charset="0"/>
              </a:rPr>
              <a:t>Διδάσκουσα ΑΣΠΑΙΤΕ Κοζάνης</a:t>
            </a:r>
            <a:endParaRPr lang="el-GR" sz="1800" dirty="0">
              <a:latin typeface="Garamond" pitchFamily="18" charset="0"/>
            </a:endParaRPr>
          </a:p>
        </p:txBody>
      </p:sp>
      <p:pic>
        <p:nvPicPr>
          <p:cNvPr id="2" name="Εικόνα 1">
            <a:extLst>
              <a:ext uri="{FF2B5EF4-FFF2-40B4-BE49-F238E27FC236}">
                <a16:creationId xmlns="" xmlns:a16="http://schemas.microsoft.com/office/drawing/2014/main" id="{DBAB2396-4E2B-435B-BDD7-9BC0F04C2B25}"/>
              </a:ext>
            </a:extLst>
          </p:cNvPr>
          <p:cNvPicPr>
            <a:picLocks noChangeAspect="1"/>
          </p:cNvPicPr>
          <p:nvPr/>
        </p:nvPicPr>
        <p:blipFill>
          <a:blip r:embed="rId2"/>
          <a:stretch>
            <a:fillRect/>
          </a:stretch>
        </p:blipFill>
        <p:spPr>
          <a:xfrm>
            <a:off x="2214546" y="1857364"/>
            <a:ext cx="5236918" cy="6767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9DA2B9E-F268-4473-ADDA-75B963FBF922}"/>
              </a:ext>
            </a:extLst>
          </p:cNvPr>
          <p:cNvSpPr>
            <a:spLocks noGrp="1"/>
          </p:cNvSpPr>
          <p:nvPr>
            <p:ph idx="1"/>
          </p:nvPr>
        </p:nvSpPr>
        <p:spPr>
          <a:xfrm>
            <a:off x="982133" y="692696"/>
            <a:ext cx="7704667" cy="5307120"/>
          </a:xfrm>
        </p:spPr>
        <p:txBody>
          <a:bodyPr>
            <a:normAutofit fontScale="92500"/>
          </a:bodyPr>
          <a:lstStyle/>
          <a:p>
            <a:pPr marL="0" indent="0" algn="ctr">
              <a:buNone/>
            </a:pPr>
            <a:r>
              <a:rPr lang="el-GR" dirty="0"/>
              <a:t> </a:t>
            </a:r>
            <a:r>
              <a:rPr lang="el-GR" sz="2800" b="1" dirty="0"/>
              <a:t>Διεργασίες για τη διαμόρφωση της ταυτότητας </a:t>
            </a:r>
            <a:r>
              <a:rPr lang="el-GR" sz="2800" dirty="0"/>
              <a:t>: </a:t>
            </a:r>
          </a:p>
          <a:p>
            <a:pPr algn="ctr"/>
            <a:r>
              <a:rPr lang="el-GR" sz="2800" dirty="0"/>
              <a:t>α) αφομοίωση του ατόμου στην κοινωνική ομάδα, </a:t>
            </a:r>
          </a:p>
          <a:p>
            <a:pPr algn="ctr"/>
            <a:r>
              <a:rPr lang="el-GR" sz="2800" dirty="0"/>
              <a:t>β) εναρμόνιση της ιδιαιτερότητας του ατόμου με τα γνωρίσματα της κοινωνικής ομάδας με την παράλληλη δημιουργία της αίσθησης της συνέχειας στο χρόνο και το </a:t>
            </a:r>
            <a:r>
              <a:rPr lang="el-GR" sz="2800" dirty="0" smtClean="0"/>
              <a:t>χώρο (ειδικά της εθνικής ταυτότητας)</a:t>
            </a:r>
            <a:endParaRPr lang="el-GR" sz="2800" dirty="0"/>
          </a:p>
          <a:p>
            <a:pPr algn="ctr"/>
            <a:r>
              <a:rPr lang="el-GR" sz="2800" dirty="0"/>
              <a:t>γ) αξιολόγηση με στόχο την καλλιέργεια της αίσθησης της προσωπικής και κοινωνικής αξίας του ατόμου στο πλαίσιο των κοινωνικών αλληλεπιδράσεων. </a:t>
            </a:r>
          </a:p>
        </p:txBody>
      </p:sp>
    </p:spTree>
    <p:extLst>
      <p:ext uri="{BB962C8B-B14F-4D97-AF65-F5344CB8AC3E}">
        <p14:creationId xmlns="" xmlns:p14="http://schemas.microsoft.com/office/powerpoint/2010/main" val="2233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7571184" cy="5763040"/>
          </a:xfrm>
        </p:spPr>
        <p:txBody>
          <a:bodyPr/>
          <a:lstStyle/>
          <a:p>
            <a:r>
              <a:rPr lang="el-GR" dirty="0"/>
              <a:t>Ο συντονιστής της δίγλωσσης εκπαίδευσης </a:t>
            </a:r>
            <a:r>
              <a:rPr lang="en-US" dirty="0"/>
              <a:t>Arturo Vasquez:</a:t>
            </a:r>
          </a:p>
          <a:p>
            <a:pPr>
              <a:buFont typeface="Wingdings" pitchFamily="2" charset="2"/>
              <a:buChar char="ü"/>
            </a:pPr>
            <a:r>
              <a:rPr lang="el-GR" dirty="0"/>
              <a:t>Έκανε ομιλίες</a:t>
            </a:r>
          </a:p>
          <a:p>
            <a:pPr>
              <a:buFont typeface="Wingdings" pitchFamily="2" charset="2"/>
              <a:buChar char="ü"/>
            </a:pPr>
            <a:r>
              <a:rPr lang="el-GR" dirty="0"/>
              <a:t>Πρόγραμμα αδελφοποίησης με πόλεις του Μεξικού</a:t>
            </a:r>
          </a:p>
          <a:p>
            <a:pPr>
              <a:buFont typeface="Wingdings" pitchFamily="2" charset="2"/>
              <a:buChar char="ü"/>
            </a:pPr>
            <a:r>
              <a:rPr lang="el-GR" dirty="0"/>
              <a:t>Συνεργασία με τοπική εφημερίδα</a:t>
            </a:r>
          </a:p>
          <a:p>
            <a:pPr>
              <a:buFont typeface="Wingdings" pitchFamily="2" charset="2"/>
              <a:buChar char="ü"/>
            </a:pPr>
            <a:r>
              <a:rPr lang="el-GR" dirty="0"/>
              <a:t>Συμμετοχή των γονέων</a:t>
            </a:r>
          </a:p>
          <a:p>
            <a:pPr>
              <a:buFont typeface="Wingdings" pitchFamily="2" charset="2"/>
              <a:buChar char="ü"/>
            </a:pPr>
            <a:endParaRPr lang="el-GR" dirty="0"/>
          </a:p>
          <a:p>
            <a:pPr algn="r">
              <a:buFont typeface="Wingdings" pitchFamily="2" charset="2"/>
              <a:buChar char="ü"/>
            </a:pPr>
            <a:r>
              <a:rPr lang="el-GR" sz="2000" dirty="0"/>
              <a:t>Συμμετοχή σε δράσεις της κοινότητας              συναντήσεις +                                 πληροφόρηση γονέων</a:t>
            </a:r>
            <a:endParaRPr lang="en-US" sz="2000" dirty="0"/>
          </a:p>
        </p:txBody>
      </p:sp>
      <p:cxnSp>
        <p:nvCxnSpPr>
          <p:cNvPr id="5" name="4 - Ευθύγραμμο βέλος σύνδεσης"/>
          <p:cNvCxnSpPr/>
          <p:nvPr/>
        </p:nvCxnSpPr>
        <p:spPr>
          <a:xfrm flipH="1">
            <a:off x="1115616" y="3861048"/>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2123728" y="3933056"/>
            <a:ext cx="44644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7239000" cy="5763040"/>
          </a:xfrm>
        </p:spPr>
        <p:txBody>
          <a:bodyPr/>
          <a:lstStyle/>
          <a:p>
            <a:pPr>
              <a:buNone/>
            </a:pPr>
            <a:endParaRPr lang="el-GR" dirty="0"/>
          </a:p>
          <a:p>
            <a:endParaRPr lang="el-GR" dirty="0"/>
          </a:p>
        </p:txBody>
      </p:sp>
      <p:graphicFrame>
        <p:nvGraphicFramePr>
          <p:cNvPr id="5" name="4 - Διάγραμμα"/>
          <p:cNvGraphicFramePr/>
          <p:nvPr/>
        </p:nvGraphicFramePr>
        <p:xfrm>
          <a:off x="755576" y="620688"/>
          <a:ext cx="69847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 xmlns:p14="http://schemas.microsoft.com/office/powerpoint/2010/main" val="4267981915"/>
              </p:ext>
            </p:extLst>
          </p:nvPr>
        </p:nvGraphicFramePr>
        <p:xfrm>
          <a:off x="457200" y="549275"/>
          <a:ext cx="7239000" cy="590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7239000" cy="6051072"/>
          </a:xfrm>
        </p:spPr>
        <p:txBody>
          <a:bodyPr/>
          <a:lstStyle/>
          <a:p>
            <a:pPr marL="0" indent="0">
              <a:buNone/>
            </a:pPr>
            <a:r>
              <a:rPr lang="en-US" b="1" dirty="0"/>
              <a:t>Mini School –</a:t>
            </a:r>
            <a:r>
              <a:rPr lang="el-GR" b="1" dirty="0"/>
              <a:t>Ανατολικό </a:t>
            </a:r>
            <a:r>
              <a:rPr lang="en-US" b="1" dirty="0"/>
              <a:t>Harlem</a:t>
            </a:r>
          </a:p>
          <a:p>
            <a:r>
              <a:rPr lang="el-GR" dirty="0"/>
              <a:t>Δίγλωσσο </a:t>
            </a:r>
            <a:r>
              <a:rPr lang="el-GR" dirty="0" err="1"/>
              <a:t>Διπολιτισμικό</a:t>
            </a:r>
            <a:r>
              <a:rPr lang="el-GR" dirty="0"/>
              <a:t> Σχολείο : ίδρυση 1973 στο εσωτερικό ενός άλλου σχολείου </a:t>
            </a:r>
          </a:p>
          <a:p>
            <a:endParaRPr lang="en-US" dirty="0"/>
          </a:p>
          <a:p>
            <a:r>
              <a:rPr lang="el-GR" b="1" dirty="0"/>
              <a:t>          </a:t>
            </a:r>
            <a:r>
              <a:rPr lang="el-GR" dirty="0"/>
              <a:t>αίτημα ισπανόφωνων γονέων για δίγλωσση εκπαίδευση</a:t>
            </a:r>
          </a:p>
          <a:p>
            <a:pPr algn="just"/>
            <a:r>
              <a:rPr lang="el-GR" dirty="0"/>
              <a:t>Τα επιτεύγματα του σχολείου δημοσιεύθηκαν το 1995 λόγω των καινοτομιών στη χρήση της τεχνολογίας και της κριτικής έρευνας των μαθητών: ανάμεσα στο</a:t>
            </a:r>
            <a:r>
              <a:rPr lang="en-US" dirty="0"/>
              <a:t>y</a:t>
            </a:r>
            <a:r>
              <a:rPr lang="el-GR" dirty="0"/>
              <a:t>ς 11 νικητές του Βραβείου Συνεργατών  των Υπ</a:t>
            </a:r>
            <a:r>
              <a:rPr lang="en-US" dirty="0"/>
              <a:t>o</a:t>
            </a:r>
            <a:r>
              <a:rPr lang="el-GR" dirty="0"/>
              <a:t>λογιστών </a:t>
            </a:r>
            <a:r>
              <a:rPr lang="en-US" dirty="0"/>
              <a:t>APPLE</a:t>
            </a:r>
            <a:endParaRPr lang="el-GR" dirty="0"/>
          </a:p>
          <a:p>
            <a:endParaRPr lang="en-US" b="1" dirty="0"/>
          </a:p>
          <a:p>
            <a:endParaRPr lang="en-US" b="1" dirty="0"/>
          </a:p>
          <a:p>
            <a:pPr>
              <a:buNone/>
            </a:pPr>
            <a:endParaRPr lang="en-US" b="1" dirty="0"/>
          </a:p>
          <a:p>
            <a:endParaRPr lang="el-GR" dirty="0"/>
          </a:p>
        </p:txBody>
      </p:sp>
      <p:sp>
        <p:nvSpPr>
          <p:cNvPr id="4" name="3 - Καμπύλο βέλος προς τα κάτω"/>
          <p:cNvSpPr/>
          <p:nvPr/>
        </p:nvSpPr>
        <p:spPr>
          <a:xfrm>
            <a:off x="232072" y="126876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908720"/>
            <a:ext cx="7239000" cy="4392488"/>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7239000" cy="5979064"/>
          </a:xfrm>
        </p:spPr>
        <p:txBody>
          <a:bodyPr/>
          <a:lstStyle/>
          <a:p>
            <a:endParaRPr lang="el-GR" dirty="0"/>
          </a:p>
          <a:p>
            <a:endParaRPr lang="el-GR" dirty="0"/>
          </a:p>
        </p:txBody>
      </p:sp>
      <p:graphicFrame>
        <p:nvGraphicFramePr>
          <p:cNvPr id="4" name="3 - Διάγραμμα"/>
          <p:cNvGraphicFramePr/>
          <p:nvPr/>
        </p:nvGraphicFramePr>
        <p:xfrm>
          <a:off x="683568" y="836712"/>
          <a:ext cx="72008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60648"/>
            <a:ext cx="7239000" cy="6195088"/>
          </a:xfrm>
        </p:spPr>
        <p:txBody>
          <a:bodyPr/>
          <a:lstStyle/>
          <a:p>
            <a:pPr>
              <a:buNone/>
            </a:pPr>
            <a:r>
              <a:rPr lang="el-GR" dirty="0"/>
              <a:t>           Σπουδαίο αποτέλεσμα:</a:t>
            </a:r>
          </a:p>
          <a:p>
            <a:endParaRPr lang="el-GR" dirty="0"/>
          </a:p>
          <a:p>
            <a:pPr>
              <a:buNone/>
            </a:pPr>
            <a:r>
              <a:rPr lang="el-GR" dirty="0"/>
              <a:t>    </a:t>
            </a:r>
          </a:p>
          <a:p>
            <a:pPr>
              <a:buNone/>
            </a:pPr>
            <a:endParaRPr lang="el-GR" dirty="0"/>
          </a:p>
          <a:p>
            <a:pPr algn="just">
              <a:buNone/>
            </a:pPr>
            <a:r>
              <a:rPr lang="el-GR" dirty="0"/>
              <a:t> Μαθητές και δάσκαλοι συμμετείχαν σε μια συλλογική κριτική διερεύνηση με σκοπό να κατανοήσουν καλύτερα την ταυτότητά τους ως ατόμων, ως κοινότητας μια περιοχής  και ως σχολικής κοινότητας.</a:t>
            </a:r>
          </a:p>
          <a:p>
            <a:pPr algn="just"/>
            <a:endParaRPr lang="el-GR" dirty="0"/>
          </a:p>
        </p:txBody>
      </p:sp>
      <p:sp>
        <p:nvSpPr>
          <p:cNvPr id="5" name="4 - Γελαστό πρόσωπο"/>
          <p:cNvSpPr/>
          <p:nvPr/>
        </p:nvSpPr>
        <p:spPr>
          <a:xfrm>
            <a:off x="539552" y="33265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82133" y="457201"/>
            <a:ext cx="7704667" cy="1027583"/>
          </a:xfrm>
        </p:spPr>
        <p:txBody>
          <a:bodyPr/>
          <a:lstStyle/>
          <a:p>
            <a:r>
              <a:rPr lang="el-GR" dirty="0"/>
              <a:t>βιβλιογραφία</a:t>
            </a:r>
          </a:p>
        </p:txBody>
      </p:sp>
      <p:sp>
        <p:nvSpPr>
          <p:cNvPr id="3" name="2 - Θέση περιεχομένου"/>
          <p:cNvSpPr>
            <a:spLocks noGrp="1"/>
          </p:cNvSpPr>
          <p:nvPr>
            <p:ph idx="1"/>
          </p:nvPr>
        </p:nvSpPr>
        <p:spPr>
          <a:xfrm>
            <a:off x="982133" y="1772816"/>
            <a:ext cx="7704667" cy="4227000"/>
          </a:xfrm>
        </p:spPr>
        <p:txBody>
          <a:bodyPr>
            <a:normAutofit fontScale="85000" lnSpcReduction="10000"/>
          </a:bodyPr>
          <a:lstStyle/>
          <a:p>
            <a:r>
              <a:rPr lang="el-GR" dirty="0" err="1"/>
              <a:t>Δραγώνα</a:t>
            </a:r>
            <a:r>
              <a:rPr lang="el-GR" dirty="0"/>
              <a:t>, Θάλεια (1997). «</a:t>
            </a:r>
            <a:r>
              <a:rPr lang="el-GR" dirty="0" err="1"/>
              <a:t>Απειλημένη</a:t>
            </a:r>
            <a:r>
              <a:rPr lang="el-GR" dirty="0"/>
              <a:t> εθνική ταυτότητα» στο Άννα </a:t>
            </a:r>
            <a:r>
              <a:rPr lang="el-GR" dirty="0" err="1"/>
              <a:t>Φραγκουδάκη</a:t>
            </a:r>
            <a:r>
              <a:rPr lang="el-GR" dirty="0"/>
              <a:t> &amp; Θάλεια </a:t>
            </a:r>
            <a:r>
              <a:rPr lang="el-GR" dirty="0" err="1"/>
              <a:t>Δραγώνα</a:t>
            </a:r>
            <a:r>
              <a:rPr lang="el-GR" dirty="0"/>
              <a:t> </a:t>
            </a:r>
            <a:r>
              <a:rPr lang="el-GR" dirty="0" err="1"/>
              <a:t>επιμ</a:t>
            </a:r>
            <a:r>
              <a:rPr lang="el-GR" dirty="0"/>
              <a:t>. «Τι </a:t>
            </a:r>
            <a:r>
              <a:rPr lang="el-GR" dirty="0" err="1"/>
              <a:t>είν</a:t>
            </a:r>
            <a:r>
              <a:rPr lang="el-GR" dirty="0"/>
              <a:t>’ η πατρίδα μας;» Εθνοκεντρισμός στην Εκπαίδευση. Αθήνα: Αλεξάνδρεια, 72-105. </a:t>
            </a:r>
          </a:p>
          <a:p>
            <a:r>
              <a:rPr lang="el-GR" dirty="0" err="1"/>
              <a:t>Δραγώνα</a:t>
            </a:r>
            <a:r>
              <a:rPr lang="el-GR" dirty="0"/>
              <a:t>, Θάλεια (2008). «Εκπαιδεύοντας τον ανοίκειο ‘άλλο’. Ταυτότητες, ψυχικοί μηχανισμοί και ιδεολογία» στο Θάλεια </a:t>
            </a:r>
            <a:r>
              <a:rPr lang="el-GR" dirty="0" err="1"/>
              <a:t>Δραγώνα</a:t>
            </a:r>
            <a:r>
              <a:rPr lang="el-GR" dirty="0"/>
              <a:t> και Άννα </a:t>
            </a:r>
            <a:r>
              <a:rPr lang="el-GR" dirty="0" err="1"/>
              <a:t>Φραγκουδάκη</a:t>
            </a:r>
            <a:r>
              <a:rPr lang="el-GR" dirty="0"/>
              <a:t> </a:t>
            </a:r>
            <a:r>
              <a:rPr lang="el-GR" dirty="0" err="1"/>
              <a:t>επιμ</a:t>
            </a:r>
            <a:r>
              <a:rPr lang="el-GR" dirty="0"/>
              <a:t>. Πρόσθεση όχι αφαίρεση, πολλαπλασιασμός όχι διαίρεση, Αθήνα: Μεταίχμιο, 423-435.</a:t>
            </a:r>
            <a:endParaRPr lang="en-US" dirty="0"/>
          </a:p>
          <a:p>
            <a:r>
              <a:rPr lang="en-US" dirty="0"/>
              <a:t>Wetherell Margaret </a:t>
            </a:r>
            <a:r>
              <a:rPr lang="el-GR" dirty="0"/>
              <a:t>(</a:t>
            </a:r>
            <a:r>
              <a:rPr lang="en-US" dirty="0"/>
              <a:t>2005).</a:t>
            </a:r>
            <a:r>
              <a:rPr lang="el-GR" dirty="0"/>
              <a:t>Ταυτότητες, ομάδες και κοινωνικά ζητήματα, Μεταίχμιο.</a:t>
            </a:r>
          </a:p>
          <a:p>
            <a:r>
              <a:rPr lang="el-GR" dirty="0"/>
              <a:t>Κλεφταράς Γ. (2003). Ο Ρόλος της πολιτισμικής ταυτότητας στην ψυχολογική συμβουλευτική ατόμων διαφορετικής κουλτούρας, στο Διαπολιτισμική Συμβουλευτική, ΕΚΠ., 14-25.</a:t>
            </a:r>
          </a:p>
          <a:p>
            <a:endParaRPr lang="el-GR" dirty="0"/>
          </a:p>
          <a:p>
            <a:endParaRPr lang="el-GR" dirty="0"/>
          </a:p>
          <a:p>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B426E96-B2BF-4CD9-927E-9907617BB43E}"/>
              </a:ext>
            </a:extLst>
          </p:cNvPr>
          <p:cNvSpPr>
            <a:spLocks noGrp="1"/>
          </p:cNvSpPr>
          <p:nvPr>
            <p:ph idx="1"/>
          </p:nvPr>
        </p:nvSpPr>
        <p:spPr>
          <a:xfrm>
            <a:off x="982133" y="0"/>
            <a:ext cx="7704667" cy="5999816"/>
          </a:xfrm>
        </p:spPr>
        <p:txBody>
          <a:bodyPr>
            <a:normAutofit fontScale="92500" lnSpcReduction="20000"/>
          </a:bodyPr>
          <a:lstStyle/>
          <a:p>
            <a:r>
              <a:rPr lang="el-GR" dirty="0" err="1"/>
              <a:t>Cummins</a:t>
            </a:r>
            <a:r>
              <a:rPr lang="el-GR" dirty="0"/>
              <a:t>, </a:t>
            </a:r>
            <a:r>
              <a:rPr lang="el-GR" dirty="0" err="1"/>
              <a:t>Jim</a:t>
            </a:r>
            <a:r>
              <a:rPr lang="el-GR" dirty="0"/>
              <a:t> (1999). Ταυτότητες υπό διαπραγμάτευση-Εκπαίδευση με σκοπό την Ενδυνάμωση σε μια Κοινωνία της Ετερότητας/</a:t>
            </a:r>
            <a:r>
              <a:rPr lang="el-GR" dirty="0" err="1"/>
              <a:t>μτφρ</a:t>
            </a:r>
            <a:r>
              <a:rPr lang="el-GR" dirty="0"/>
              <a:t>. Σουζάνα Αργύρη. Αθήνα: </a:t>
            </a:r>
            <a:r>
              <a:rPr lang="el-GR" dirty="0" err="1"/>
              <a:t>gutenberg</a:t>
            </a:r>
            <a:r>
              <a:rPr lang="el-GR" dirty="0"/>
              <a:t>. </a:t>
            </a:r>
          </a:p>
          <a:p>
            <a:r>
              <a:rPr lang="el-GR" dirty="0" err="1"/>
              <a:t>Eloeva</a:t>
            </a:r>
            <a:r>
              <a:rPr lang="el-GR" dirty="0"/>
              <a:t>, </a:t>
            </a:r>
            <a:r>
              <a:rPr lang="el-GR" dirty="0" err="1"/>
              <a:t>Fatima</a:t>
            </a:r>
            <a:r>
              <a:rPr lang="el-GR" dirty="0"/>
              <a:t> (2000). «Οι τουρκόφωνοι Έλληνες της Γεωργίας: Περιοχές και προφορική παράδοση σε </a:t>
            </a:r>
            <a:r>
              <a:rPr lang="el-GR" dirty="0" err="1"/>
              <a:t>Τσάλκα</a:t>
            </a:r>
            <a:r>
              <a:rPr lang="el-GR" dirty="0"/>
              <a:t> και </a:t>
            </a:r>
            <a:r>
              <a:rPr lang="el-GR" dirty="0" err="1"/>
              <a:t>Τετρίτσκαρο</a:t>
            </a:r>
            <a:r>
              <a:rPr lang="el-GR" dirty="0"/>
              <a:t>» στο Ιφιγένεια </a:t>
            </a:r>
            <a:r>
              <a:rPr lang="el-GR" dirty="0" err="1"/>
              <a:t>Βαμβακίδου</a:t>
            </a:r>
            <a:r>
              <a:rPr lang="el-GR" dirty="0"/>
              <a:t> </a:t>
            </a:r>
            <a:r>
              <a:rPr lang="el-GR" dirty="0" err="1"/>
              <a:t>επιμ</a:t>
            </a:r>
            <a:r>
              <a:rPr lang="el-GR" dirty="0"/>
              <a:t>./</a:t>
            </a:r>
            <a:r>
              <a:rPr lang="el-GR" dirty="0" err="1"/>
              <a:t>μτφρ</a:t>
            </a:r>
            <a:r>
              <a:rPr lang="el-GR" dirty="0"/>
              <a:t>. Λουκανίδου Όλγα &amp; </a:t>
            </a:r>
            <a:r>
              <a:rPr lang="el-GR" dirty="0" err="1"/>
              <a:t>Τσιρκινίδης</a:t>
            </a:r>
            <a:r>
              <a:rPr lang="el-GR" dirty="0"/>
              <a:t> Δημήτρης Η διασπορά του Ποντιακού Ελληνισμού, Θεσσαλονίκη: Ηρόδοτος, 183-188.</a:t>
            </a:r>
          </a:p>
          <a:p>
            <a:r>
              <a:rPr lang="el-GR" dirty="0" err="1"/>
              <a:t>Gellner</a:t>
            </a:r>
            <a:r>
              <a:rPr lang="el-GR" dirty="0"/>
              <a:t>, </a:t>
            </a:r>
            <a:r>
              <a:rPr lang="el-GR" dirty="0" err="1"/>
              <a:t>Ernest</a:t>
            </a:r>
            <a:r>
              <a:rPr lang="el-GR" dirty="0"/>
              <a:t> (1992). Έθνη και Εθνικισμός/</a:t>
            </a:r>
            <a:r>
              <a:rPr lang="el-GR" dirty="0" err="1"/>
              <a:t>μτφρ</a:t>
            </a:r>
            <a:r>
              <a:rPr lang="el-GR" dirty="0"/>
              <a:t>. Δώρα Λαφαζάνη. Αθήνα: Αλεξάνδρεια.</a:t>
            </a:r>
          </a:p>
          <a:p>
            <a:r>
              <a:rPr lang="el-GR" dirty="0" err="1"/>
              <a:t>Herzfeld</a:t>
            </a:r>
            <a:r>
              <a:rPr lang="el-GR" dirty="0"/>
              <a:t>, </a:t>
            </a:r>
            <a:r>
              <a:rPr lang="el-GR" dirty="0" err="1"/>
              <a:t>Michael</a:t>
            </a:r>
            <a:r>
              <a:rPr lang="el-GR" dirty="0"/>
              <a:t> (1998). Η ανθρωπολογία μέσα από τον καθρέφτη/</a:t>
            </a:r>
            <a:r>
              <a:rPr lang="el-GR" dirty="0" err="1"/>
              <a:t>μτφρ</a:t>
            </a:r>
            <a:r>
              <a:rPr lang="el-GR" dirty="0"/>
              <a:t>. Ράνια </a:t>
            </a:r>
            <a:r>
              <a:rPr lang="el-GR" dirty="0" err="1"/>
              <a:t>Αστρινάκη</a:t>
            </a:r>
            <a:r>
              <a:rPr lang="el-GR" dirty="0"/>
              <a:t>. Αθήνα: Αλεξάνδρεια</a:t>
            </a:r>
          </a:p>
          <a:p>
            <a:r>
              <a:rPr lang="el-GR" dirty="0" err="1"/>
              <a:t>Hobsbawm</a:t>
            </a:r>
            <a:r>
              <a:rPr lang="el-GR" dirty="0"/>
              <a:t>, </a:t>
            </a:r>
            <a:r>
              <a:rPr lang="el-GR" dirty="0" err="1"/>
              <a:t>Eric</a:t>
            </a:r>
            <a:r>
              <a:rPr lang="el-GR" dirty="0"/>
              <a:t> (2004). «Μαζική παραγωγή παραδόσεων: Ευρώπη, 1870-1914» στο </a:t>
            </a:r>
            <a:r>
              <a:rPr lang="el-GR" dirty="0" err="1"/>
              <a:t>Hobsbawm</a:t>
            </a:r>
            <a:r>
              <a:rPr lang="el-GR" dirty="0"/>
              <a:t>, </a:t>
            </a:r>
            <a:r>
              <a:rPr lang="el-GR" dirty="0" err="1"/>
              <a:t>Eric</a:t>
            </a:r>
            <a:r>
              <a:rPr lang="el-GR" dirty="0"/>
              <a:t> &amp; </a:t>
            </a:r>
            <a:r>
              <a:rPr lang="el-GR" dirty="0" err="1"/>
              <a:t>Ranger</a:t>
            </a:r>
            <a:r>
              <a:rPr lang="el-GR" dirty="0"/>
              <a:t>, </a:t>
            </a:r>
            <a:r>
              <a:rPr lang="el-GR" dirty="0" err="1"/>
              <a:t>Terence</a:t>
            </a:r>
            <a:r>
              <a:rPr lang="el-GR" dirty="0"/>
              <a:t> </a:t>
            </a:r>
            <a:r>
              <a:rPr lang="el-GR" dirty="0" err="1"/>
              <a:t>eds</a:t>
            </a:r>
            <a:r>
              <a:rPr lang="el-GR" dirty="0"/>
              <a:t> Η επινόηση της παράδοσης/</a:t>
            </a:r>
            <a:r>
              <a:rPr lang="el-GR" dirty="0" err="1"/>
              <a:t>μτφρ</a:t>
            </a:r>
            <a:r>
              <a:rPr lang="el-GR" dirty="0"/>
              <a:t>. Θανάσης, Αθανασίου. Αθήνα: Θεμέλιο, 298-345. </a:t>
            </a:r>
          </a:p>
          <a:p>
            <a:r>
              <a:rPr lang="el-GR" dirty="0" err="1"/>
              <a:t>Hobsbawm</a:t>
            </a:r>
            <a:r>
              <a:rPr lang="el-GR" dirty="0"/>
              <a:t>, J. </a:t>
            </a:r>
            <a:r>
              <a:rPr lang="el-GR" dirty="0" err="1"/>
              <a:t>Eric</a:t>
            </a:r>
            <a:r>
              <a:rPr lang="el-GR" dirty="0"/>
              <a:t> (1994). Έθνη και Εθνικισμός από το 1780 μέχρι σήμερα/</a:t>
            </a:r>
            <a:r>
              <a:rPr lang="el-GR" dirty="0" err="1"/>
              <a:t>μτφρ</a:t>
            </a:r>
            <a:r>
              <a:rPr lang="el-GR" dirty="0"/>
              <a:t>. Χρύσα </a:t>
            </a:r>
            <a:r>
              <a:rPr lang="el-GR" dirty="0" err="1"/>
              <a:t>Νάντρις</a:t>
            </a:r>
            <a:r>
              <a:rPr lang="el-GR" dirty="0"/>
              <a:t>. Αθήνα: Ινστιτούτο Του Βιβλίου-Μ. </a:t>
            </a:r>
            <a:r>
              <a:rPr lang="el-GR" dirty="0" err="1"/>
              <a:t>Καρδαμίτσα</a:t>
            </a:r>
            <a:r>
              <a:rPr lang="el-GR" dirty="0"/>
              <a:t>.</a:t>
            </a:r>
          </a:p>
          <a:p>
            <a:endParaRPr lang="el-GR" dirty="0"/>
          </a:p>
        </p:txBody>
      </p:sp>
    </p:spTree>
    <p:extLst>
      <p:ext uri="{BB962C8B-B14F-4D97-AF65-F5344CB8AC3E}">
        <p14:creationId xmlns="" xmlns:p14="http://schemas.microsoft.com/office/powerpoint/2010/main" val="40573106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2CCA806E-CA2F-44A1-9FFB-B6E7D23D3F21}"/>
              </a:ext>
            </a:extLst>
          </p:cNvPr>
          <p:cNvSpPr>
            <a:spLocks noGrp="1"/>
          </p:cNvSpPr>
          <p:nvPr>
            <p:ph idx="1"/>
          </p:nvPr>
        </p:nvSpPr>
        <p:spPr>
          <a:xfrm>
            <a:off x="982133" y="476672"/>
            <a:ext cx="7704667" cy="5523144"/>
          </a:xfrm>
        </p:spPr>
        <p:txBody>
          <a:bodyPr>
            <a:normAutofit fontScale="70000" lnSpcReduction="20000"/>
          </a:bodyPr>
          <a:lstStyle/>
          <a:p>
            <a:r>
              <a:rPr lang="el-GR" dirty="0" err="1"/>
              <a:t>Rex</a:t>
            </a:r>
            <a:r>
              <a:rPr lang="el-GR" dirty="0"/>
              <a:t>, </a:t>
            </a:r>
            <a:r>
              <a:rPr lang="el-GR" dirty="0" err="1"/>
              <a:t>John</a:t>
            </a:r>
            <a:r>
              <a:rPr lang="el-GR" dirty="0"/>
              <a:t> (1997). «Το παιδί της εθνικής μειονότητας στα βρετανικά σχολεία» στο Αθηνά-</a:t>
            </a:r>
            <a:r>
              <a:rPr lang="el-GR" dirty="0" err="1"/>
              <a:t>Ζώνιου</a:t>
            </a:r>
            <a:r>
              <a:rPr lang="el-GR" dirty="0"/>
              <a:t> Σιδέρη &amp; Παύλος Χαραμής </a:t>
            </a:r>
            <a:r>
              <a:rPr lang="el-GR" dirty="0" err="1"/>
              <a:t>επιμ</a:t>
            </a:r>
            <a:r>
              <a:rPr lang="el-GR" dirty="0"/>
              <a:t>. Πολυπολιτισμική Εκπαίδευση, Προβληματισμοί-Προοπτικές Αθήνα: Ελληνικά Γράμματα, 318-342.</a:t>
            </a:r>
          </a:p>
          <a:p>
            <a:r>
              <a:rPr lang="el-GR" dirty="0" err="1"/>
              <a:t>Said</a:t>
            </a:r>
            <a:r>
              <a:rPr lang="el-GR" dirty="0"/>
              <a:t>, W. </a:t>
            </a:r>
            <a:r>
              <a:rPr lang="el-GR" dirty="0" err="1"/>
              <a:t>Edward</a:t>
            </a:r>
            <a:r>
              <a:rPr lang="el-GR" dirty="0"/>
              <a:t> (1996). </a:t>
            </a:r>
            <a:r>
              <a:rPr lang="el-GR" dirty="0" err="1"/>
              <a:t>Οριενταλισμός</a:t>
            </a:r>
            <a:r>
              <a:rPr lang="el-GR" dirty="0"/>
              <a:t>/</a:t>
            </a:r>
            <a:r>
              <a:rPr lang="el-GR" dirty="0" err="1"/>
              <a:t>μτφρ</a:t>
            </a:r>
            <a:r>
              <a:rPr lang="el-GR" dirty="0"/>
              <a:t>. Φώτης Τερζάκης. Αθήνα: Νεφέλη.</a:t>
            </a:r>
          </a:p>
          <a:p>
            <a:r>
              <a:rPr lang="el-GR" dirty="0" err="1"/>
              <a:t>Smith</a:t>
            </a:r>
            <a:r>
              <a:rPr lang="el-GR" dirty="0"/>
              <a:t>, D. </a:t>
            </a:r>
            <a:r>
              <a:rPr lang="el-GR" dirty="0" err="1"/>
              <a:t>Anthony</a:t>
            </a:r>
            <a:r>
              <a:rPr lang="el-GR" dirty="0"/>
              <a:t> (2000). Εθνική ταυτότητα/</a:t>
            </a:r>
            <a:r>
              <a:rPr lang="el-GR" dirty="0" err="1"/>
              <a:t>μτφρ</a:t>
            </a:r>
            <a:r>
              <a:rPr lang="el-GR" dirty="0"/>
              <a:t>. Εύα </a:t>
            </a:r>
            <a:r>
              <a:rPr lang="el-GR" dirty="0" err="1"/>
              <a:t>Πέππα</a:t>
            </a:r>
            <a:r>
              <a:rPr lang="el-GR" dirty="0"/>
              <a:t>. Αθήνα: Οδυσσέας.</a:t>
            </a:r>
          </a:p>
          <a:p>
            <a:r>
              <a:rPr lang="el-GR" dirty="0"/>
              <a:t>Αγγελόπουλος, Γιώργος (1997). «</a:t>
            </a:r>
            <a:r>
              <a:rPr lang="el-GR" dirty="0" err="1"/>
              <a:t>Εθνοτικές</a:t>
            </a:r>
            <a:r>
              <a:rPr lang="el-GR" dirty="0"/>
              <a:t> ομάδες και ταυτότητες: οι όροι και η εξέλιξή του περιεχομένου τους», Σύγχρονα Θέματα, 63, 18-25.</a:t>
            </a:r>
          </a:p>
          <a:p>
            <a:r>
              <a:rPr lang="el-GR" dirty="0" err="1"/>
              <a:t>Αγτζτίδης</a:t>
            </a:r>
            <a:r>
              <a:rPr lang="el-GR" dirty="0"/>
              <a:t>, Βλάσης (1991). Ποντιακός Ελληνισμός, Από τη γενοκτονία και το σταλινισμό στην Περεστρόικα, Θεσσαλονίκη: Αφοί Κυριακίδη.</a:t>
            </a:r>
          </a:p>
          <a:p>
            <a:r>
              <a:rPr lang="el-GR" dirty="0" err="1"/>
              <a:t>Αδάμου</a:t>
            </a:r>
            <a:r>
              <a:rPr lang="el-GR" dirty="0"/>
              <a:t>, Μαρία (2002). Το εκπαιδευτικό σύστημα στην υπηρεσία του εθνικού κράτους. Η ελληνική περίπτωση «1950-1976». Αθήνα: </a:t>
            </a:r>
            <a:r>
              <a:rPr lang="el-GR" dirty="0" err="1"/>
              <a:t>Παπαζήση</a:t>
            </a:r>
            <a:r>
              <a:rPr lang="el-GR" dirty="0"/>
              <a:t>.</a:t>
            </a:r>
          </a:p>
          <a:p>
            <a:r>
              <a:rPr lang="el-GR" dirty="0"/>
              <a:t>Αναγνώστου </a:t>
            </a:r>
            <a:r>
              <a:rPr lang="el-GR" dirty="0" err="1"/>
              <a:t>Ντία</a:t>
            </a:r>
            <a:r>
              <a:rPr lang="el-GR" dirty="0"/>
              <a:t> &amp; </a:t>
            </a:r>
            <a:r>
              <a:rPr lang="el-GR" dirty="0" err="1"/>
              <a:t>Γκέμη</a:t>
            </a:r>
            <a:r>
              <a:rPr lang="el-GR" dirty="0"/>
              <a:t> </a:t>
            </a:r>
            <a:r>
              <a:rPr lang="el-GR" dirty="0" err="1"/>
              <a:t>Έντα</a:t>
            </a:r>
            <a:r>
              <a:rPr lang="el-GR" dirty="0"/>
              <a:t> (2015). Παρακολουθώντας και αξιολογώντας τα μέτρα για την ένταξη των ευάλωτων ομάδων </a:t>
            </a:r>
            <a:r>
              <a:rPr lang="el-GR" dirty="0" err="1"/>
              <a:t>μεταναστών.ΕΛΙΑΜΕΠ</a:t>
            </a:r>
            <a:r>
              <a:rPr lang="el-GR" dirty="0"/>
              <a:t>. https://www.eliamep.gr/wp-content/uploads/2015/03/ASSESSNatl.Report.Phase2_.FINAL_.Greek_.pdf (πρόσβαση 8/05/2019).</a:t>
            </a:r>
          </a:p>
          <a:p>
            <a:endParaRPr lang="el-GR" dirty="0"/>
          </a:p>
        </p:txBody>
      </p:sp>
    </p:spTree>
    <p:extLst>
      <p:ext uri="{BB962C8B-B14F-4D97-AF65-F5344CB8AC3E}">
        <p14:creationId xmlns="" xmlns:p14="http://schemas.microsoft.com/office/powerpoint/2010/main" val="82630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09B83A1-A68D-449C-92C5-ECECE94BBC0E}"/>
              </a:ext>
            </a:extLst>
          </p:cNvPr>
          <p:cNvSpPr>
            <a:spLocks noGrp="1"/>
          </p:cNvSpPr>
          <p:nvPr>
            <p:ph idx="1"/>
          </p:nvPr>
        </p:nvSpPr>
        <p:spPr>
          <a:xfrm>
            <a:off x="982133" y="404664"/>
            <a:ext cx="7704667" cy="5595152"/>
          </a:xfrm>
        </p:spPr>
        <p:txBody>
          <a:bodyPr>
            <a:normAutofit/>
          </a:bodyPr>
          <a:lstStyle/>
          <a:p>
            <a:pPr algn="ctr"/>
            <a:r>
              <a:rPr lang="el-GR" sz="2800" b="1" dirty="0"/>
              <a:t>Σημαντική </a:t>
            </a:r>
            <a:r>
              <a:rPr lang="el-GR" sz="2800" b="1" dirty="0" smtClean="0"/>
              <a:t>η </a:t>
            </a:r>
            <a:r>
              <a:rPr lang="el-GR" sz="2800" b="1" dirty="0"/>
              <a:t>θετική </a:t>
            </a:r>
            <a:r>
              <a:rPr lang="el-GR" sz="2800" b="1" dirty="0" err="1"/>
              <a:t>αυτοαξιολόγηση</a:t>
            </a:r>
            <a:r>
              <a:rPr lang="el-GR" sz="2800" b="1" dirty="0"/>
              <a:t> </a:t>
            </a:r>
          </a:p>
          <a:p>
            <a:endParaRPr lang="el-GR" sz="2800" dirty="0"/>
          </a:p>
          <a:p>
            <a:pPr algn="ctr">
              <a:buNone/>
            </a:pPr>
            <a:endParaRPr lang="el-GR" sz="2800" dirty="0" smtClean="0"/>
          </a:p>
          <a:p>
            <a:pPr algn="ctr">
              <a:buNone/>
            </a:pPr>
            <a:r>
              <a:rPr lang="el-GR" sz="2800" dirty="0" smtClean="0"/>
              <a:t>άμεση </a:t>
            </a:r>
            <a:r>
              <a:rPr lang="el-GR" sz="2800" dirty="0"/>
              <a:t>και επιτυχή υιοθέτηση ρόλων και στην αποδοχή των πεποιθήσεων και των αξιών της ομάδας. </a:t>
            </a:r>
            <a:endParaRPr lang="el-GR" sz="2800" dirty="0" smtClean="0"/>
          </a:p>
          <a:p>
            <a:pPr algn="ctr">
              <a:buNone/>
            </a:pPr>
            <a:r>
              <a:rPr lang="el-GR" sz="2800" dirty="0" smtClean="0"/>
              <a:t>Η </a:t>
            </a:r>
            <a:r>
              <a:rPr lang="el-GR" sz="2800" dirty="0"/>
              <a:t>απειλή της ταυτότητας μιας ομάδας και η αρνητική αυτοεκτίμησή της πηγάζουν από την «κατωτερότητα» που της αποδίδεται, ως αποτέλεσμα της σύγκρισης με τα μέλη των άλλων κοινωνικών ομάδων. </a:t>
            </a:r>
          </a:p>
        </p:txBody>
      </p:sp>
      <p:sp>
        <p:nvSpPr>
          <p:cNvPr id="4" name="Βέλος: Δεξιό 3">
            <a:extLst>
              <a:ext uri="{FF2B5EF4-FFF2-40B4-BE49-F238E27FC236}">
                <a16:creationId xmlns="" xmlns:a16="http://schemas.microsoft.com/office/drawing/2014/main" id="{F4AAE39B-373E-4C32-893F-AF41C2BDD1BE}"/>
              </a:ext>
            </a:extLst>
          </p:cNvPr>
          <p:cNvSpPr/>
          <p:nvPr/>
        </p:nvSpPr>
        <p:spPr>
          <a:xfrm>
            <a:off x="1403648" y="19168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0336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715200" cy="5835048"/>
          </a:xfrm>
        </p:spPr>
        <p:txBody>
          <a:bodyPr/>
          <a:lstStyle/>
          <a:p>
            <a:pPr algn="ctr"/>
            <a:endParaRPr lang="el-GR" dirty="0"/>
          </a:p>
          <a:p>
            <a:pPr algn="ctr"/>
            <a:endParaRPr lang="el-GR" dirty="0"/>
          </a:p>
          <a:p>
            <a:pPr algn="ctr"/>
            <a:endParaRPr lang="el-GR" dirty="0"/>
          </a:p>
          <a:p>
            <a:pPr algn="ctr"/>
            <a:endParaRPr lang="el-GR" dirty="0"/>
          </a:p>
          <a:p>
            <a:pPr algn="ctr">
              <a:buNone/>
            </a:pPr>
            <a:r>
              <a:rPr lang="el-GR" dirty="0"/>
              <a:t>Ευχαριστώ</a:t>
            </a:r>
          </a:p>
          <a:p>
            <a:pPr algn="ctr">
              <a:buNone/>
            </a:pPr>
            <a:endParaRPr lang="el-GR" dirty="0"/>
          </a:p>
          <a:p>
            <a:pPr algn="ctr">
              <a:buNone/>
            </a:pPr>
            <a:endParaRPr lang="el-GR" dirty="0"/>
          </a:p>
          <a:p>
            <a:pPr algn="ctr">
              <a:buNone/>
            </a:pPr>
            <a:endParaRPr lang="el-GR" dirty="0"/>
          </a:p>
        </p:txBody>
      </p:sp>
      <p:pic>
        <p:nvPicPr>
          <p:cNvPr id="4" name="Picture 5" descr="wspglobe"/>
          <p:cNvPicPr>
            <a:picLocks noChangeAspect="1" noChangeArrowheads="1"/>
          </p:cNvPicPr>
          <p:nvPr/>
        </p:nvPicPr>
        <p:blipFill>
          <a:blip r:embed="rId2" cstate="print"/>
          <a:srcRect/>
          <a:stretch>
            <a:fillRect/>
          </a:stretch>
        </p:blipFill>
        <p:spPr bwMode="auto">
          <a:xfrm>
            <a:off x="0" y="4365104"/>
            <a:ext cx="2699791" cy="23034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088B8B4-30C8-41E2-BE6F-B448AA88BB54}"/>
              </a:ext>
            </a:extLst>
          </p:cNvPr>
          <p:cNvSpPr>
            <a:spLocks noGrp="1"/>
          </p:cNvSpPr>
          <p:nvPr>
            <p:ph idx="1"/>
          </p:nvPr>
        </p:nvSpPr>
        <p:spPr>
          <a:xfrm>
            <a:off x="982133" y="1556792"/>
            <a:ext cx="7704667" cy="4443024"/>
          </a:xfrm>
        </p:spPr>
        <p:txBody>
          <a:bodyPr>
            <a:normAutofit/>
          </a:bodyPr>
          <a:lstStyle/>
          <a:p>
            <a:r>
              <a:rPr lang="el-GR" sz="2800" dirty="0"/>
              <a:t>Για να μπορέσουν οι άνθρωποι να σκεφτούν με όρους θετικούς για τον εαυτό τους θα πρέπει να είναι σε θέση να αξιολογούν θετικά την ομάδα τους (</a:t>
            </a:r>
            <a:r>
              <a:rPr lang="en-US" sz="2800" dirty="0" err="1"/>
              <a:t>Taijfel</a:t>
            </a:r>
            <a:r>
              <a:rPr lang="en-US" sz="2800" dirty="0"/>
              <a:t> &amp; Turner)</a:t>
            </a:r>
            <a:endParaRPr lang="el-GR" sz="2800" dirty="0"/>
          </a:p>
        </p:txBody>
      </p:sp>
    </p:spTree>
    <p:extLst>
      <p:ext uri="{BB962C8B-B14F-4D97-AF65-F5344CB8AC3E}">
        <p14:creationId xmlns="" xmlns:p14="http://schemas.microsoft.com/office/powerpoint/2010/main" val="103577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EB5600A-4D35-4F19-B04E-A14040E5E66E}"/>
              </a:ext>
            </a:extLst>
          </p:cNvPr>
          <p:cNvSpPr>
            <a:spLocks noGrp="1"/>
          </p:cNvSpPr>
          <p:nvPr>
            <p:ph idx="1"/>
          </p:nvPr>
        </p:nvSpPr>
        <p:spPr>
          <a:xfrm>
            <a:off x="982133" y="620688"/>
            <a:ext cx="7704667" cy="5379128"/>
          </a:xfrm>
        </p:spPr>
        <p:txBody>
          <a:bodyPr/>
          <a:lstStyle/>
          <a:p>
            <a:pPr algn="ctr"/>
            <a:r>
              <a:rPr lang="el-GR" sz="3200" dirty="0"/>
              <a:t>Η θεωρία της κοινωνικής ταυτότητας εστιάζει στη διαδικασία ταύτισης με τις ομάδες και στις γνωστικές και συναισθηματικές συνέπειες αυτής της ταύτισης</a:t>
            </a:r>
            <a:r>
              <a:rPr lang="el-GR" dirty="0"/>
              <a:t>. </a:t>
            </a:r>
          </a:p>
        </p:txBody>
      </p:sp>
    </p:spTree>
    <p:extLst>
      <p:ext uri="{BB962C8B-B14F-4D97-AF65-F5344CB8AC3E}">
        <p14:creationId xmlns="" xmlns:p14="http://schemas.microsoft.com/office/powerpoint/2010/main" val="408765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1A6A649-48C5-4824-AD30-A4635B90D68D}"/>
              </a:ext>
            </a:extLst>
          </p:cNvPr>
          <p:cNvSpPr>
            <a:spLocks noGrp="1"/>
          </p:cNvSpPr>
          <p:nvPr>
            <p:ph idx="1"/>
          </p:nvPr>
        </p:nvSpPr>
        <p:spPr>
          <a:xfrm>
            <a:off x="982133" y="836712"/>
            <a:ext cx="7704667" cy="5163104"/>
          </a:xfrm>
        </p:spPr>
        <p:txBody>
          <a:bodyPr>
            <a:normAutofit/>
          </a:bodyPr>
          <a:lstStyle/>
          <a:p>
            <a:r>
              <a:rPr lang="el-GR" sz="2800" dirty="0"/>
              <a:t>Οι άνθρωποι όταν ταυτίζονται με ομάδες, θεωρείται ότι αντιμετωπίζουν στερεοτυπικά τον εαυτό τους και ότι κατά τη διαδικασία απόδοσης των χαρακτηριστικών της ομάδας στον εαυτό τους εκτίθενται στον τρόπο επιρροής</a:t>
            </a:r>
            <a:r>
              <a:rPr lang="en-US" sz="2800" dirty="0"/>
              <a:t> </a:t>
            </a:r>
            <a:r>
              <a:rPr lang="el-GR" sz="2800" dirty="0"/>
              <a:t> της</a:t>
            </a:r>
          </a:p>
          <a:p>
            <a:pPr marL="0" indent="0">
              <a:buNone/>
            </a:pPr>
            <a:endParaRPr lang="el-GR" sz="2800" b="1" dirty="0" smtClean="0"/>
          </a:p>
          <a:p>
            <a:pPr marL="0" indent="0">
              <a:buNone/>
            </a:pPr>
            <a:r>
              <a:rPr lang="el-GR" sz="2800" b="1" dirty="0" smtClean="0"/>
              <a:t>αναφορική </a:t>
            </a:r>
            <a:r>
              <a:rPr lang="el-GR" sz="2800" b="1" dirty="0"/>
              <a:t>πληροφοριακή επιρροή. </a:t>
            </a:r>
          </a:p>
        </p:txBody>
      </p:sp>
      <p:sp>
        <p:nvSpPr>
          <p:cNvPr id="2" name="Βέλος: Δεξιό 1">
            <a:extLst>
              <a:ext uri="{FF2B5EF4-FFF2-40B4-BE49-F238E27FC236}">
                <a16:creationId xmlns="" xmlns:a16="http://schemas.microsoft.com/office/drawing/2014/main" id="{B19AFF3E-CB05-48BB-BC79-FB74F660AC4C}"/>
              </a:ext>
            </a:extLst>
          </p:cNvPr>
          <p:cNvSpPr/>
          <p:nvPr/>
        </p:nvSpPr>
        <p:spPr>
          <a:xfrm>
            <a:off x="3593592" y="40050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3964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EC539FF-F65F-4EFA-9CFC-D7D21A527BAB}"/>
              </a:ext>
            </a:extLst>
          </p:cNvPr>
          <p:cNvSpPr>
            <a:spLocks noGrp="1"/>
          </p:cNvSpPr>
          <p:nvPr>
            <p:ph idx="1"/>
          </p:nvPr>
        </p:nvSpPr>
        <p:spPr>
          <a:xfrm>
            <a:off x="982133" y="620688"/>
            <a:ext cx="7704667" cy="5379128"/>
          </a:xfrm>
        </p:spPr>
        <p:txBody>
          <a:bodyPr/>
          <a:lstStyle/>
          <a:p>
            <a:r>
              <a:rPr lang="el-GR" b="1" dirty="0"/>
              <a:t>Κοινωνική ταυτότητα</a:t>
            </a:r>
            <a:r>
              <a:rPr lang="el-GR" dirty="0"/>
              <a:t>: Σημαντική στην αυτοεκτίμηση +</a:t>
            </a:r>
            <a:r>
              <a:rPr lang="el-GR" dirty="0" err="1"/>
              <a:t>αυτοαξιολόγηση</a:t>
            </a:r>
            <a:endParaRPr lang="el-GR" dirty="0"/>
          </a:p>
          <a:p>
            <a:pPr marL="0" indent="0">
              <a:buNone/>
            </a:pPr>
            <a:r>
              <a:rPr lang="el-GR" dirty="0"/>
              <a:t>Η απάντηση στο ερώτημα:</a:t>
            </a:r>
          </a:p>
          <a:p>
            <a:pPr marL="0" indent="0">
              <a:buNone/>
            </a:pPr>
            <a:r>
              <a:rPr lang="el-GR" dirty="0"/>
              <a:t>«Σε ποιες συγκεκριμένες ομάδες ανήκω και πώς αυτές αξιολογούνται κοινωνικά» ;</a:t>
            </a:r>
          </a:p>
          <a:p>
            <a:endParaRPr lang="el-GR" dirty="0"/>
          </a:p>
          <a:p>
            <a:r>
              <a:rPr lang="el-GR" dirty="0"/>
              <a:t>Επηρεάζει το πώς αξιολογούμε τον εαυτό μας και τους άλλους.</a:t>
            </a:r>
          </a:p>
        </p:txBody>
      </p:sp>
      <p:sp>
        <p:nvSpPr>
          <p:cNvPr id="2" name="Βέλος: Κάτω 1">
            <a:extLst>
              <a:ext uri="{FF2B5EF4-FFF2-40B4-BE49-F238E27FC236}">
                <a16:creationId xmlns="" xmlns:a16="http://schemas.microsoft.com/office/drawing/2014/main" id="{5E8A17A8-BDAE-4D7E-A74F-1EE32DF8B783}"/>
              </a:ext>
            </a:extLst>
          </p:cNvPr>
          <p:cNvSpPr/>
          <p:nvPr/>
        </p:nvSpPr>
        <p:spPr>
          <a:xfrm>
            <a:off x="3707904" y="3645024"/>
            <a:ext cx="64807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9702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36E183F-DE05-4C0C-AD3D-9B19CDBF807C}"/>
              </a:ext>
            </a:extLst>
          </p:cNvPr>
          <p:cNvSpPr>
            <a:spLocks noGrp="1"/>
          </p:cNvSpPr>
          <p:nvPr>
            <p:ph idx="1"/>
          </p:nvPr>
        </p:nvSpPr>
        <p:spPr>
          <a:xfrm>
            <a:off x="982133" y="476672"/>
            <a:ext cx="7704667" cy="5523144"/>
          </a:xfrm>
        </p:spPr>
        <p:txBody>
          <a:bodyPr>
            <a:normAutofit/>
          </a:bodyPr>
          <a:lstStyle/>
          <a:p>
            <a:pPr algn="ctr"/>
            <a:r>
              <a:rPr lang="el-GR" sz="2800" dirty="0"/>
              <a:t>Η εσωτερίκευση της αρνητικής κοινωνικής ταυτότητας προκύπτει από εσωτερίκευση αρνητικών στερεοτύπων για την </a:t>
            </a:r>
            <a:r>
              <a:rPr lang="el-GR" sz="2800" dirty="0" err="1"/>
              <a:t>αυτο</a:t>
            </a:r>
            <a:r>
              <a:rPr lang="el-GR" sz="2800" dirty="0"/>
              <a:t>-εικόνα και την υιοθέτηση υποτιμητικών αξιολογήσεων, όπως συμβαίνει με τα μέλη των μειονοτικών ομάδων (</a:t>
            </a:r>
            <a:r>
              <a:rPr lang="el-GR" sz="2800" dirty="0" err="1" smtClean="0"/>
              <a:t>Δραγώνα</a:t>
            </a:r>
            <a:r>
              <a:rPr lang="el-GR" sz="2800" dirty="0" smtClean="0"/>
              <a:t>). </a:t>
            </a:r>
            <a:endParaRPr lang="el-GR" sz="2800" dirty="0"/>
          </a:p>
        </p:txBody>
      </p:sp>
    </p:spTree>
    <p:extLst>
      <p:ext uri="{BB962C8B-B14F-4D97-AF65-F5344CB8AC3E}">
        <p14:creationId xmlns="" xmlns:p14="http://schemas.microsoft.com/office/powerpoint/2010/main" val="2944551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EB5E859-37D5-433E-90D5-009A2F7FD83F}"/>
              </a:ext>
            </a:extLst>
          </p:cNvPr>
          <p:cNvSpPr>
            <a:spLocks noGrp="1"/>
          </p:cNvSpPr>
          <p:nvPr>
            <p:ph idx="1"/>
          </p:nvPr>
        </p:nvSpPr>
        <p:spPr>
          <a:xfrm>
            <a:off x="982133" y="1988840"/>
            <a:ext cx="7704667" cy="4010976"/>
          </a:xfrm>
        </p:spPr>
        <p:txBody>
          <a:bodyPr/>
          <a:lstStyle/>
          <a:p>
            <a:r>
              <a:rPr lang="el-GR" dirty="0"/>
              <a:t> </a:t>
            </a:r>
            <a:r>
              <a:rPr lang="el-GR" b="1" dirty="0"/>
              <a:t>Πολιτισμική ταυτότητα: </a:t>
            </a:r>
            <a:r>
              <a:rPr lang="el-GR" dirty="0"/>
              <a:t>Αναφέρεται στην πολιτισμική συνείδηση και ενημερότητα του ατόμου και μπορεί να ιδωθεί ως μέρος της αυτοαντίληψής του </a:t>
            </a:r>
          </a:p>
          <a:p>
            <a:endParaRPr lang="el-GR" dirty="0"/>
          </a:p>
          <a:p>
            <a:endParaRPr lang="el-GR" dirty="0" smtClean="0"/>
          </a:p>
          <a:p>
            <a:r>
              <a:rPr lang="el-GR" dirty="0" smtClean="0"/>
              <a:t>από </a:t>
            </a:r>
            <a:r>
              <a:rPr lang="el-GR" dirty="0"/>
              <a:t>τη γνώση ότι ανήκει σε μια κοινωνική ομάδα καθώς και από την αξία ή το συναισθηματικό νόημα που αποδίδεται στο ότι αποτελεί μέλος αυτής της ομάδας (</a:t>
            </a:r>
            <a:r>
              <a:rPr lang="el-GR" dirty="0" smtClean="0"/>
              <a:t>Κλεφταράς) </a:t>
            </a:r>
            <a:endParaRPr lang="el-GR" dirty="0"/>
          </a:p>
        </p:txBody>
      </p:sp>
      <p:sp>
        <p:nvSpPr>
          <p:cNvPr id="2" name="Βέλος: Καμπύλο προς τα δεξιά 1">
            <a:extLst>
              <a:ext uri="{FF2B5EF4-FFF2-40B4-BE49-F238E27FC236}">
                <a16:creationId xmlns="" xmlns:a16="http://schemas.microsoft.com/office/drawing/2014/main" id="{49C5BBF5-9E6F-4CB1-AE34-32245F20116E}"/>
              </a:ext>
            </a:extLst>
          </p:cNvPr>
          <p:cNvSpPr/>
          <p:nvPr/>
        </p:nvSpPr>
        <p:spPr>
          <a:xfrm>
            <a:off x="6660232" y="314096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 xmlns:p14="http://schemas.microsoft.com/office/powerpoint/2010/main" val="4687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018573F-4F2F-4383-9A71-216212B8DBA2}"/>
              </a:ext>
            </a:extLst>
          </p:cNvPr>
          <p:cNvSpPr>
            <a:spLocks noGrp="1"/>
          </p:cNvSpPr>
          <p:nvPr>
            <p:ph idx="1"/>
          </p:nvPr>
        </p:nvSpPr>
        <p:spPr>
          <a:xfrm>
            <a:off x="982133" y="1628800"/>
            <a:ext cx="7704667" cy="4371016"/>
          </a:xfrm>
        </p:spPr>
        <p:txBody>
          <a:bodyPr>
            <a:normAutofit/>
          </a:bodyPr>
          <a:lstStyle/>
          <a:p>
            <a:r>
              <a:rPr lang="el-GR" sz="2800" dirty="0"/>
              <a:t>Ο όρος πολιτισμική ταυτότητα συσχετίζεται συχνά με τις κατηγορίες της εθνικότητας, της της θρησκείας και της γλώσσας </a:t>
            </a:r>
          </a:p>
        </p:txBody>
      </p:sp>
    </p:spTree>
    <p:extLst>
      <p:ext uri="{BB962C8B-B14F-4D97-AF65-F5344CB8AC3E}">
        <p14:creationId xmlns="" xmlns:p14="http://schemas.microsoft.com/office/powerpoint/2010/main" val="316218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093C896-B6CA-4FB6-BDD8-DBF987D4DE4E}"/>
              </a:ext>
            </a:extLst>
          </p:cNvPr>
          <p:cNvSpPr>
            <a:spLocks noGrp="1"/>
          </p:cNvSpPr>
          <p:nvPr>
            <p:ph idx="1"/>
          </p:nvPr>
        </p:nvSpPr>
        <p:spPr>
          <a:xfrm>
            <a:off x="982133" y="764704"/>
            <a:ext cx="7704667" cy="5235112"/>
          </a:xfrm>
        </p:spPr>
        <p:txBody>
          <a:bodyPr>
            <a:normAutofit/>
          </a:bodyPr>
          <a:lstStyle/>
          <a:p>
            <a:r>
              <a:rPr lang="el-GR" sz="2800" dirty="0"/>
              <a:t>Στο πλαίσιο της κυρίαρχης ελληνικής κουλτούρας εντάσσονται εθνικές μειονοτικές κουλτούρες, μειονοτικές ομάδες ατόμων που ενώ ανήκουν σε αυτήν, διαφοροποιούνται και εντάσσονται παράλληλα σε άλλες ευδιάκριτες κουλτούρες.</a:t>
            </a:r>
          </a:p>
        </p:txBody>
      </p:sp>
    </p:spTree>
    <p:extLst>
      <p:ext uri="{BB962C8B-B14F-4D97-AF65-F5344CB8AC3E}">
        <p14:creationId xmlns="" xmlns:p14="http://schemas.microsoft.com/office/powerpoint/2010/main" val="113498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7F55E16-DD65-40D4-A968-2684EDFAC619}"/>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 xmlns:a16="http://schemas.microsoft.com/office/drawing/2014/main" id="{90D47980-0EE5-4E2F-BA08-76437255FDD1}"/>
              </a:ext>
            </a:extLst>
          </p:cNvPr>
          <p:cNvSpPr>
            <a:spLocks noGrp="1"/>
          </p:cNvSpPr>
          <p:nvPr>
            <p:ph idx="1"/>
          </p:nvPr>
        </p:nvSpPr>
        <p:spPr>
          <a:xfrm>
            <a:off x="982133" y="2636912"/>
            <a:ext cx="7704667" cy="3362903"/>
          </a:xfrm>
        </p:spPr>
        <p:txBody>
          <a:bodyPr/>
          <a:lstStyle/>
          <a:p>
            <a:r>
              <a:rPr lang="el-GR" dirty="0"/>
              <a:t>Γνωριμία</a:t>
            </a:r>
          </a:p>
        </p:txBody>
      </p:sp>
    </p:spTree>
    <p:extLst>
      <p:ext uri="{BB962C8B-B14F-4D97-AF65-F5344CB8AC3E}">
        <p14:creationId xmlns="" xmlns:p14="http://schemas.microsoft.com/office/powerpoint/2010/main" val="513311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8C180997-244B-4C36-91F6-2C79FFBDC381}"/>
              </a:ext>
            </a:extLst>
          </p:cNvPr>
          <p:cNvSpPr>
            <a:spLocks noGrp="1"/>
          </p:cNvSpPr>
          <p:nvPr>
            <p:ph idx="1"/>
          </p:nvPr>
        </p:nvSpPr>
        <p:spPr>
          <a:xfrm>
            <a:off x="982133" y="620688"/>
            <a:ext cx="7704667" cy="5379128"/>
          </a:xfrm>
        </p:spPr>
        <p:txBody>
          <a:bodyPr/>
          <a:lstStyle/>
          <a:p>
            <a:r>
              <a:rPr lang="el-GR" dirty="0"/>
              <a:t>Μετανάστες                    αντιμετωπίζουν προβλήματα και</a:t>
            </a:r>
          </a:p>
          <a:p>
            <a:pPr marL="0" indent="0">
              <a:buNone/>
            </a:pPr>
            <a:r>
              <a:rPr lang="el-GR" dirty="0"/>
              <a:t>                                                       δυσκολίες που χρήζουν</a:t>
            </a:r>
          </a:p>
          <a:p>
            <a:pPr marL="0" indent="0">
              <a:buNone/>
            </a:pPr>
            <a:r>
              <a:rPr lang="el-GR" dirty="0"/>
              <a:t>                                                            ειδικής συμβουλευτικής</a:t>
            </a:r>
          </a:p>
          <a:p>
            <a:pPr marL="0" indent="0">
              <a:buNone/>
            </a:pPr>
            <a:r>
              <a:rPr lang="el-GR" dirty="0"/>
              <a:t>                                                          </a:t>
            </a:r>
            <a:r>
              <a:rPr lang="el-GR" dirty="0" smtClean="0"/>
              <a:t> </a:t>
            </a:r>
            <a:r>
              <a:rPr lang="el-GR" dirty="0"/>
              <a:t>προσέγγισης</a:t>
            </a:r>
          </a:p>
          <a:p>
            <a:r>
              <a:rPr lang="el-GR" dirty="0"/>
              <a:t>Πρόσφυγες</a:t>
            </a:r>
          </a:p>
          <a:p>
            <a:r>
              <a:rPr lang="el-GR" dirty="0" err="1"/>
              <a:t>Αμεα</a:t>
            </a:r>
            <a:endParaRPr lang="el-GR" dirty="0"/>
          </a:p>
          <a:p>
            <a:r>
              <a:rPr lang="el-GR" dirty="0" err="1" smtClean="0"/>
              <a:t>Ομοφυλόφυλοι</a:t>
            </a:r>
            <a:endParaRPr lang="el-GR" dirty="0" smtClean="0"/>
          </a:p>
          <a:p>
            <a:r>
              <a:rPr lang="el-GR" dirty="0" err="1" smtClean="0"/>
              <a:t>Ρομά</a:t>
            </a:r>
            <a:endParaRPr lang="el-GR" dirty="0" smtClean="0"/>
          </a:p>
          <a:p>
            <a:endParaRPr lang="el-GR" dirty="0"/>
          </a:p>
        </p:txBody>
      </p:sp>
      <p:sp>
        <p:nvSpPr>
          <p:cNvPr id="4" name="Δεξί άγκιστρο 3">
            <a:extLst>
              <a:ext uri="{FF2B5EF4-FFF2-40B4-BE49-F238E27FC236}">
                <a16:creationId xmlns="" xmlns:a16="http://schemas.microsoft.com/office/drawing/2014/main" id="{3447FE6D-5A54-4357-82D0-9BB339215F4E}"/>
              </a:ext>
            </a:extLst>
          </p:cNvPr>
          <p:cNvSpPr/>
          <p:nvPr/>
        </p:nvSpPr>
        <p:spPr>
          <a:xfrm>
            <a:off x="3707904" y="2348880"/>
            <a:ext cx="443480" cy="1850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2"/>
              </a:solidFill>
            </a:endParaRPr>
          </a:p>
        </p:txBody>
      </p:sp>
    </p:spTree>
    <p:extLst>
      <p:ext uri="{BB962C8B-B14F-4D97-AF65-F5344CB8AC3E}">
        <p14:creationId xmlns="" xmlns:p14="http://schemas.microsoft.com/office/powerpoint/2010/main" val="21863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4FE40CB-8A77-43C7-A19D-11C814C85953}"/>
              </a:ext>
            </a:extLst>
          </p:cNvPr>
          <p:cNvSpPr>
            <a:spLocks noGrp="1"/>
          </p:cNvSpPr>
          <p:nvPr>
            <p:ph idx="1"/>
          </p:nvPr>
        </p:nvSpPr>
        <p:spPr>
          <a:xfrm>
            <a:off x="982133" y="404664"/>
            <a:ext cx="7704667" cy="5595152"/>
          </a:xfrm>
        </p:spPr>
        <p:txBody>
          <a:bodyPr/>
          <a:lstStyle/>
          <a:p>
            <a:pPr marL="0" indent="0">
              <a:buNone/>
            </a:pPr>
            <a:r>
              <a:rPr lang="el-GR" dirty="0"/>
              <a:t>Οι εθνικές η άλλες μειονότητες συνδέονται συχνά με ορισμένα είδη κοινωνικής καταπίεσης:</a:t>
            </a:r>
          </a:p>
          <a:p>
            <a:r>
              <a:rPr lang="el-GR" dirty="0"/>
              <a:t>Άνισες μορφωτικές και επαγγελματικές  ευκαιρίες</a:t>
            </a:r>
          </a:p>
          <a:p>
            <a:r>
              <a:rPr lang="el-GR" dirty="0"/>
              <a:t>Είναι συχνά φτωχά άτομα</a:t>
            </a:r>
          </a:p>
          <a:p>
            <a:r>
              <a:rPr lang="el-GR" dirty="0"/>
              <a:t>Κατέχουν χαμηλά </a:t>
            </a:r>
            <a:r>
              <a:rPr lang="el-GR" dirty="0" err="1"/>
              <a:t>αμοιβόμενες</a:t>
            </a:r>
            <a:r>
              <a:rPr lang="el-GR" dirty="0"/>
              <a:t> εργασίες</a:t>
            </a:r>
          </a:p>
          <a:p>
            <a:r>
              <a:rPr lang="el-GR" dirty="0"/>
              <a:t>Είναι άνεργά ή άστεγα              χαμηλή αυτοεκτίμηση,</a:t>
            </a:r>
          </a:p>
          <a:p>
            <a:r>
              <a:rPr lang="el-GR" dirty="0"/>
              <a:t>Κακή προσαρμογή, ψυχολογική δυσλειτουργία, άγχος, μοναξιά, κατάθλιψη</a:t>
            </a:r>
          </a:p>
          <a:p>
            <a:endParaRPr lang="el-GR" dirty="0"/>
          </a:p>
        </p:txBody>
      </p:sp>
      <p:sp>
        <p:nvSpPr>
          <p:cNvPr id="4" name="Βέλος: Δεξιό 3">
            <a:extLst>
              <a:ext uri="{FF2B5EF4-FFF2-40B4-BE49-F238E27FC236}">
                <a16:creationId xmlns="" xmlns:a16="http://schemas.microsoft.com/office/drawing/2014/main" id="{7EA8DEE8-4C3E-4320-A66E-B6CE55582626}"/>
              </a:ext>
            </a:extLst>
          </p:cNvPr>
          <p:cNvSpPr/>
          <p:nvPr/>
        </p:nvSpPr>
        <p:spPr>
          <a:xfrm>
            <a:off x="4499992" y="371703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0820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CB0B8ECD-A7E4-4D8A-902D-8535EEF6C246}"/>
              </a:ext>
            </a:extLst>
          </p:cNvPr>
          <p:cNvSpPr>
            <a:spLocks noGrp="1"/>
          </p:cNvSpPr>
          <p:nvPr>
            <p:ph idx="1"/>
          </p:nvPr>
        </p:nvSpPr>
        <p:spPr>
          <a:xfrm>
            <a:off x="982133" y="836712"/>
            <a:ext cx="7704667" cy="5163104"/>
          </a:xfrm>
        </p:spPr>
        <p:txBody>
          <a:bodyPr/>
          <a:lstStyle/>
          <a:p>
            <a:pPr marL="0" indent="0">
              <a:buNone/>
            </a:pPr>
            <a:r>
              <a:rPr lang="el-GR" dirty="0"/>
              <a:t>Τα προσωπικά και οικογενειακά προβλήματα που αντιμετωπίζει ο </a:t>
            </a:r>
            <a:r>
              <a:rPr lang="el-GR" dirty="0" smtClean="0"/>
              <a:t>συμβουλευόμενος διαφορετικής </a:t>
            </a:r>
            <a:r>
              <a:rPr lang="el-GR" dirty="0"/>
              <a:t>κουλτούρας οφείλονται συνήθως:</a:t>
            </a:r>
          </a:p>
          <a:p>
            <a:r>
              <a:rPr lang="el-GR" dirty="0"/>
              <a:t>Φτώχεια</a:t>
            </a:r>
          </a:p>
          <a:p>
            <a:r>
              <a:rPr lang="el-GR" dirty="0"/>
              <a:t>Ρατσισμό</a:t>
            </a:r>
          </a:p>
          <a:p>
            <a:r>
              <a:rPr lang="el-GR" dirty="0"/>
              <a:t>Σεξισμό</a:t>
            </a:r>
          </a:p>
          <a:p>
            <a:r>
              <a:rPr lang="el-GR" dirty="0"/>
              <a:t>Κοινωνικό αποκλεισμό</a:t>
            </a:r>
          </a:p>
        </p:txBody>
      </p:sp>
    </p:spTree>
    <p:extLst>
      <p:ext uri="{BB962C8B-B14F-4D97-AF65-F5344CB8AC3E}">
        <p14:creationId xmlns="" xmlns:p14="http://schemas.microsoft.com/office/powerpoint/2010/main" val="35623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3926B002-4033-40B0-AA46-BD08581B3F4E}"/>
              </a:ext>
            </a:extLst>
          </p:cNvPr>
          <p:cNvSpPr>
            <a:spLocks noGrp="1"/>
          </p:cNvSpPr>
          <p:nvPr>
            <p:ph idx="1"/>
          </p:nvPr>
        </p:nvSpPr>
        <p:spPr>
          <a:xfrm>
            <a:off x="982133" y="692696"/>
            <a:ext cx="7704667" cy="5307120"/>
          </a:xfrm>
        </p:spPr>
        <p:txBody>
          <a:bodyPr>
            <a:normAutofit/>
          </a:bodyPr>
          <a:lstStyle/>
          <a:p>
            <a:pPr marL="0" indent="0">
              <a:buNone/>
            </a:pPr>
            <a:r>
              <a:rPr lang="el-GR" dirty="0"/>
              <a:t>Λαμβάνοντας επιπλέον υπόψη:</a:t>
            </a:r>
          </a:p>
          <a:p>
            <a:r>
              <a:rPr lang="el-GR" dirty="0"/>
              <a:t>Το φύλο</a:t>
            </a:r>
          </a:p>
          <a:p>
            <a:r>
              <a:rPr lang="el-GR" dirty="0"/>
              <a:t>Την ηλικία,</a:t>
            </a:r>
          </a:p>
          <a:p>
            <a:r>
              <a:rPr lang="el-GR" dirty="0"/>
              <a:t>Την εθνική καταγωγή,</a:t>
            </a:r>
          </a:p>
          <a:p>
            <a:r>
              <a:rPr lang="el-GR" dirty="0"/>
              <a:t>Τη νοοτροπία</a:t>
            </a:r>
          </a:p>
          <a:p>
            <a:r>
              <a:rPr lang="el-GR" dirty="0"/>
              <a:t>Τις παραδόσεις</a:t>
            </a:r>
          </a:p>
          <a:p>
            <a:r>
              <a:rPr lang="el-GR" dirty="0"/>
              <a:t>Τις θρησκευτικές πεποιθήσεις</a:t>
            </a:r>
          </a:p>
          <a:p>
            <a:r>
              <a:rPr lang="el-GR" dirty="0"/>
              <a:t>Εν γένει τη διαφορετική κουλτούρα</a:t>
            </a:r>
          </a:p>
        </p:txBody>
      </p:sp>
    </p:spTree>
    <p:extLst>
      <p:ext uri="{BB962C8B-B14F-4D97-AF65-F5344CB8AC3E}">
        <p14:creationId xmlns="" xmlns:p14="http://schemas.microsoft.com/office/powerpoint/2010/main" val="4734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CEDEFE0-5A20-44DE-A5AB-ACACBDF33311}"/>
              </a:ext>
            </a:extLst>
          </p:cNvPr>
          <p:cNvSpPr>
            <a:spLocks noGrp="1"/>
          </p:cNvSpPr>
          <p:nvPr>
            <p:ph idx="1"/>
          </p:nvPr>
        </p:nvSpPr>
        <p:spPr>
          <a:xfrm>
            <a:off x="982133" y="1196752"/>
            <a:ext cx="7704667" cy="4803064"/>
          </a:xfrm>
        </p:spPr>
        <p:txBody>
          <a:bodyPr>
            <a:normAutofit/>
          </a:bodyPr>
          <a:lstStyle/>
          <a:p>
            <a:r>
              <a:rPr lang="el-GR" sz="2800" dirty="0"/>
              <a:t>Η</a:t>
            </a:r>
            <a:r>
              <a:rPr lang="el-GR" sz="2800" b="1" dirty="0"/>
              <a:t> αυτοεκτίμηση </a:t>
            </a:r>
            <a:r>
              <a:rPr lang="el-GR" sz="2800" dirty="0"/>
              <a:t>ως ιδιαίτερα σημαντικό συστατικό της ταυτότητας του ατόμου θα πρέπει να λαμβάνεται υπόψη στη συμβουλευτική ατόμων διαφορετικής κουλτούρας.</a:t>
            </a:r>
          </a:p>
          <a:p>
            <a:endParaRPr lang="el-GR" sz="2800" dirty="0"/>
          </a:p>
        </p:txBody>
      </p:sp>
    </p:spTree>
    <p:extLst>
      <p:ext uri="{BB962C8B-B14F-4D97-AF65-F5344CB8AC3E}">
        <p14:creationId xmlns="" xmlns:p14="http://schemas.microsoft.com/office/powerpoint/2010/main" val="2363940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2F9F6A38-4335-4751-A900-FA8661CF081F}"/>
              </a:ext>
            </a:extLst>
          </p:cNvPr>
          <p:cNvSpPr>
            <a:spLocks noGrp="1"/>
          </p:cNvSpPr>
          <p:nvPr>
            <p:ph idx="1"/>
          </p:nvPr>
        </p:nvSpPr>
        <p:spPr>
          <a:xfrm>
            <a:off x="982133" y="928670"/>
            <a:ext cx="7704667" cy="5071146"/>
          </a:xfrm>
        </p:spPr>
        <p:txBody>
          <a:bodyPr>
            <a:noAutofit/>
          </a:bodyPr>
          <a:lstStyle/>
          <a:p>
            <a:pPr marL="0" indent="0">
              <a:buNone/>
            </a:pPr>
            <a:r>
              <a:rPr lang="el-GR" sz="2800" dirty="0"/>
              <a:t>Η «</a:t>
            </a:r>
            <a:r>
              <a:rPr lang="el-GR" sz="2800" b="1" dirty="0"/>
              <a:t>Πολυπολιτισμική/Διαπολιτισμική  Συμβουλευτική</a:t>
            </a:r>
            <a:r>
              <a:rPr lang="el-GR" sz="2800" dirty="0"/>
              <a:t>», απευθύνεται  </a:t>
            </a:r>
          </a:p>
          <a:p>
            <a:r>
              <a:rPr lang="el-GR" sz="2800" dirty="0"/>
              <a:t>σε άτομα που δεν ανήκουν στην κυρίαρχη πολιτισμικά κουλτούρα και </a:t>
            </a:r>
          </a:p>
          <a:p>
            <a:r>
              <a:rPr lang="el-GR" sz="2800" dirty="0"/>
              <a:t>προέρχονται από διαφορετικά πολιτισμικά πλαίσια (π.χ. εθνικές μειονότητες, οικονομικοί μετανάστες) </a:t>
            </a:r>
          </a:p>
        </p:txBody>
      </p:sp>
    </p:spTree>
    <p:extLst>
      <p:ext uri="{BB962C8B-B14F-4D97-AF65-F5344CB8AC3E}">
        <p14:creationId xmlns="" xmlns:p14="http://schemas.microsoft.com/office/powerpoint/2010/main" val="306926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Πολυπολιτισμική/Διαπολιτισμική  Συμβουλευτική</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βασίζεται στις γνώσεις και τις δεξιότητες της γενικότερης συμβουλευτικής πρακτικής αλλά </a:t>
            </a:r>
          </a:p>
          <a:p>
            <a:r>
              <a:rPr lang="el-GR" sz="2800" dirty="0" smtClean="0"/>
              <a:t>προσεγγίζει τα θέματα μέσα από ειδικές πολυπολιτισμικές δεξιότητες</a:t>
            </a:r>
            <a:endParaRPr lang="el-G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7ED3859-4CA1-42FC-9C04-59F575D17728}"/>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 xmlns:a16="http://schemas.microsoft.com/office/drawing/2014/main" id="{4499A866-4DA0-4F23-A76F-2772E86A2748}"/>
              </a:ext>
            </a:extLst>
          </p:cNvPr>
          <p:cNvSpPr>
            <a:spLocks noGrp="1"/>
          </p:cNvSpPr>
          <p:nvPr>
            <p:ph idx="1"/>
          </p:nvPr>
        </p:nvSpPr>
        <p:spPr>
          <a:xfrm>
            <a:off x="982133" y="1857364"/>
            <a:ext cx="7704667" cy="4142452"/>
          </a:xfrm>
        </p:spPr>
        <p:txBody>
          <a:bodyPr>
            <a:normAutofit/>
          </a:bodyPr>
          <a:lstStyle/>
          <a:p>
            <a:r>
              <a:rPr lang="el-GR" dirty="0"/>
              <a:t>Η διαπολιτισμική συμβουλευτική έχει τη βάση της στις γνώσεις και τις δεξιότητες της γενικής συμβουλευτικής αλλά θα πρέπει ο/η σύμβουλος να διαθέτει ιδιαίτερες δεξιότητες για να μπορέσει να ανταπεξέλθει στις απαιτήσεις των θεμάτων με τα οποία ασχολείται. </a:t>
            </a:r>
          </a:p>
        </p:txBody>
      </p:sp>
    </p:spTree>
    <p:extLst>
      <p:ext uri="{BB962C8B-B14F-4D97-AF65-F5344CB8AC3E}">
        <p14:creationId xmlns="" xmlns:p14="http://schemas.microsoft.com/office/powerpoint/2010/main" val="1631748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6A971FD-5558-4226-AEAF-E38DF641E14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F152D336-D0F0-41C1-B703-F8677E83314B}"/>
              </a:ext>
            </a:extLst>
          </p:cNvPr>
          <p:cNvSpPr>
            <a:spLocks noGrp="1"/>
          </p:cNvSpPr>
          <p:nvPr>
            <p:ph idx="1"/>
          </p:nvPr>
        </p:nvSpPr>
        <p:spPr/>
        <p:txBody>
          <a:bodyPr/>
          <a:lstStyle/>
          <a:p>
            <a:pPr algn="just"/>
            <a:r>
              <a:rPr lang="el-GR" dirty="0"/>
              <a:t>Η διαπολιτισμική συμβουλευτική αναφέρεται στη συμβουλευτική σχέση μεταξύ συμβούλου και συμβουλευόμενου που είναι μέλη διαφορετικών πολιτισμικών ομάδων και διακατέχονται από διαφορετικές αντιλήψεις και ζουν σε διαφορετική κοινωνική </a:t>
            </a:r>
            <a:r>
              <a:rPr lang="el-GR" dirty="0" smtClean="0"/>
              <a:t>πραγματικότητα</a:t>
            </a:r>
            <a:endParaRPr lang="el-GR" dirty="0"/>
          </a:p>
        </p:txBody>
      </p:sp>
    </p:spTree>
    <p:extLst>
      <p:ext uri="{BB962C8B-B14F-4D97-AF65-F5344CB8AC3E}">
        <p14:creationId xmlns="" xmlns:p14="http://schemas.microsoft.com/office/powerpoint/2010/main" val="197126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94EDBDC-ABB3-40AD-A2D0-FEBAF0D12E32}"/>
              </a:ext>
            </a:extLst>
          </p:cNvPr>
          <p:cNvSpPr>
            <a:spLocks noGrp="1"/>
          </p:cNvSpPr>
          <p:nvPr>
            <p:ph idx="1"/>
          </p:nvPr>
        </p:nvSpPr>
        <p:spPr>
          <a:xfrm>
            <a:off x="982133" y="764704"/>
            <a:ext cx="7704667" cy="5235112"/>
          </a:xfrm>
        </p:spPr>
        <p:txBody>
          <a:bodyPr/>
          <a:lstStyle/>
          <a:p>
            <a:pPr marL="0" indent="0">
              <a:buNone/>
            </a:pPr>
            <a:r>
              <a:rPr lang="el-GR" dirty="0"/>
              <a:t>Γίνεται αντιληπτή:</a:t>
            </a:r>
          </a:p>
          <a:p>
            <a:r>
              <a:rPr lang="el-GR" b="1" dirty="0"/>
              <a:t>Η ανάγκη κατανόησης από τον σύμβουλο των  πρακτικών και ιδιαιτεροτήτων της πολιτισμικής και εθνικής ομάδας από την οποία προέρχεται (και της οποίας το πολιτισμικό φορτίο φέρει) </a:t>
            </a:r>
            <a:r>
              <a:rPr lang="el-GR" b="1" dirty="0" smtClean="0"/>
              <a:t>ο/η συμβουλευόμενος/η </a:t>
            </a:r>
            <a:r>
              <a:rPr lang="el-GR" b="1" dirty="0" smtClean="0"/>
              <a:t>διαφορετικής </a:t>
            </a:r>
            <a:r>
              <a:rPr lang="el-GR" b="1" dirty="0"/>
              <a:t>από την κυρίαρχη πολιτισμικής προέλευσης</a:t>
            </a:r>
          </a:p>
          <a:p>
            <a:endParaRPr lang="el-GR" dirty="0"/>
          </a:p>
        </p:txBody>
      </p:sp>
    </p:spTree>
    <p:extLst>
      <p:ext uri="{BB962C8B-B14F-4D97-AF65-F5344CB8AC3E}">
        <p14:creationId xmlns="" xmlns:p14="http://schemas.microsoft.com/office/powerpoint/2010/main" val="208911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82804004-610A-4B5D-B137-BB3FE11C83D0}"/>
              </a:ext>
            </a:extLst>
          </p:cNvPr>
          <p:cNvSpPr>
            <a:spLocks noGrp="1"/>
          </p:cNvSpPr>
          <p:nvPr>
            <p:ph idx="1"/>
          </p:nvPr>
        </p:nvSpPr>
        <p:spPr>
          <a:xfrm>
            <a:off x="982133" y="260648"/>
            <a:ext cx="7704667" cy="5739168"/>
          </a:xfrm>
        </p:spPr>
        <p:txBody>
          <a:bodyPr/>
          <a:lstStyle/>
          <a:p>
            <a:r>
              <a:rPr lang="el-GR" dirty="0"/>
              <a:t>Ανάγνωση Ο Ρωμιός </a:t>
            </a:r>
            <a:r>
              <a:rPr lang="el-GR" dirty="0" err="1"/>
              <a:t>Μεμέτ</a:t>
            </a:r>
            <a:endParaRPr lang="el-GR" dirty="0"/>
          </a:p>
        </p:txBody>
      </p:sp>
    </p:spTree>
    <p:extLst>
      <p:ext uri="{BB962C8B-B14F-4D97-AF65-F5344CB8AC3E}">
        <p14:creationId xmlns="" xmlns:p14="http://schemas.microsoft.com/office/powerpoint/2010/main" val="4216106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3BA8AA3-0588-4BB9-B747-1063D7B696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613ADF56-9C53-4FD6-9926-DC49D1584BE4}"/>
              </a:ext>
            </a:extLst>
          </p:cNvPr>
          <p:cNvSpPr>
            <a:spLocks noGrp="1"/>
          </p:cNvSpPr>
          <p:nvPr>
            <p:ph idx="1"/>
          </p:nvPr>
        </p:nvSpPr>
        <p:spPr/>
        <p:txBody>
          <a:bodyPr>
            <a:normAutofit/>
          </a:bodyPr>
          <a:lstStyle/>
          <a:p>
            <a:r>
              <a:rPr lang="el-GR" dirty="0"/>
              <a:t>«Η αποτελεσματική πολυπολιτισμική συμβουλευτική δεν έχει να κάνει μονάχα με την ικανότητα να ‘βλέπει’ κανείς τους ανθρώπους με πολιτισμικούς όρους, </a:t>
            </a:r>
          </a:p>
          <a:p>
            <a:r>
              <a:rPr lang="el-GR" dirty="0"/>
              <a:t>αλλά και με τη δυνατότητα να αξιοποιεί αυτή του την αντίληψη στην αποστολή του να βοηθά τους ανθρώπους στα προβλήματα που αντιμετωπίζουν» (Mc </a:t>
            </a:r>
            <a:r>
              <a:rPr lang="el-GR" dirty="0" err="1" smtClean="0"/>
              <a:t>Leod</a:t>
            </a:r>
            <a:r>
              <a:rPr lang="el-GR" dirty="0" smtClean="0"/>
              <a:t>)</a:t>
            </a:r>
            <a:endParaRPr lang="el-GR" dirty="0"/>
          </a:p>
        </p:txBody>
      </p:sp>
    </p:spTree>
    <p:extLst>
      <p:ext uri="{BB962C8B-B14F-4D97-AF65-F5344CB8AC3E}">
        <p14:creationId xmlns="" xmlns:p14="http://schemas.microsoft.com/office/powerpoint/2010/main" val="26527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A27CF81-6AE7-4D29-A125-6325B8A3C6FD}"/>
              </a:ext>
            </a:extLst>
          </p:cNvPr>
          <p:cNvSpPr>
            <a:spLocks noGrp="1"/>
          </p:cNvSpPr>
          <p:nvPr>
            <p:ph idx="1"/>
          </p:nvPr>
        </p:nvSpPr>
        <p:spPr>
          <a:xfrm>
            <a:off x="982133" y="1772816"/>
            <a:ext cx="7704667" cy="4227000"/>
          </a:xfrm>
        </p:spPr>
        <p:txBody>
          <a:bodyPr>
            <a:normAutofit lnSpcReduction="10000"/>
          </a:bodyPr>
          <a:lstStyle/>
          <a:p>
            <a:pPr marL="0" indent="0">
              <a:buNone/>
            </a:pPr>
            <a:r>
              <a:rPr lang="el-GR" sz="2800" b="1" dirty="0"/>
              <a:t>Εθνική ταυτότητα:</a:t>
            </a:r>
          </a:p>
          <a:p>
            <a:pPr marL="0" indent="0">
              <a:buNone/>
            </a:pPr>
            <a:r>
              <a:rPr lang="el-GR" sz="2800" dirty="0"/>
              <a:t>Ιδιαίτερα σημαντική μορφή της συλλογικής ταυτότητας </a:t>
            </a:r>
          </a:p>
          <a:p>
            <a:r>
              <a:rPr lang="el-GR" sz="2800" dirty="0"/>
              <a:t> Η εθνική ταυτότητα είναι μια πολυδιάστατη κατασκευή που συγκροτείται μέσω των αναπαραστάσεων μιας ομάδας για τον εαυτό της και τους διάφορους «εθνικούς άλλους» :διαμορφώνονται σε ένα μεγάλο χρονικό διάστημα και από ποικίλους παράγοντες. </a:t>
            </a:r>
          </a:p>
        </p:txBody>
      </p:sp>
    </p:spTree>
    <p:extLst>
      <p:ext uri="{BB962C8B-B14F-4D97-AF65-F5344CB8AC3E}">
        <p14:creationId xmlns="" xmlns:p14="http://schemas.microsoft.com/office/powerpoint/2010/main" val="257746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040754F-E728-403F-921A-3446DAE050C5}"/>
              </a:ext>
            </a:extLst>
          </p:cNvPr>
          <p:cNvSpPr>
            <a:spLocks noGrp="1"/>
          </p:cNvSpPr>
          <p:nvPr>
            <p:ph idx="1"/>
          </p:nvPr>
        </p:nvSpPr>
        <p:spPr>
          <a:xfrm>
            <a:off x="982133" y="476672"/>
            <a:ext cx="7704667" cy="5523144"/>
          </a:xfrm>
        </p:spPr>
        <p:txBody>
          <a:bodyPr>
            <a:normAutofit/>
          </a:bodyPr>
          <a:lstStyle/>
          <a:p>
            <a:pPr algn="ctr"/>
            <a:r>
              <a:rPr lang="el-GR" dirty="0"/>
              <a:t>Πρόκειται για μια συμβολική κατασκευή που διαμορφώνει την αντίληψη μιας εθνικής ομάδας για τον κοινωνικό κόσμο (</a:t>
            </a:r>
            <a:r>
              <a:rPr lang="el-GR" dirty="0" err="1"/>
              <a:t>Φραγκουδάκη</a:t>
            </a:r>
            <a:r>
              <a:rPr lang="el-GR" dirty="0"/>
              <a:t> &amp; </a:t>
            </a:r>
            <a:r>
              <a:rPr lang="el-GR" dirty="0" err="1"/>
              <a:t>Δραγώνα</a:t>
            </a:r>
            <a:r>
              <a:rPr lang="el-GR" dirty="0"/>
              <a:t> 1997: 14-18). Σημαντικό ρόλο διαδραματίζει η δόμηση της «εθνικής μνήμης» μέσω των εθνικών λόγων με κοινό χαρακτηριστικό την έκφραση μιας κοινής καταγωγής για να νομιμοποιηθεί η συγκρότηση του έθνους-κράτους ως ανεξάρτητης πολιτικής οντότητας. </a:t>
            </a:r>
          </a:p>
        </p:txBody>
      </p:sp>
    </p:spTree>
    <p:extLst>
      <p:ext uri="{BB962C8B-B14F-4D97-AF65-F5344CB8AC3E}">
        <p14:creationId xmlns="" xmlns:p14="http://schemas.microsoft.com/office/powerpoint/2010/main" val="222785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FCF56AD-5403-4DE8-8D71-D93A60824854}"/>
              </a:ext>
            </a:extLst>
          </p:cNvPr>
          <p:cNvSpPr>
            <a:spLocks noGrp="1"/>
          </p:cNvSpPr>
          <p:nvPr>
            <p:ph idx="1"/>
          </p:nvPr>
        </p:nvSpPr>
        <p:spPr>
          <a:xfrm>
            <a:off x="982133" y="836712"/>
            <a:ext cx="7704667" cy="5163104"/>
          </a:xfrm>
        </p:spPr>
        <p:txBody>
          <a:bodyPr/>
          <a:lstStyle/>
          <a:p>
            <a:r>
              <a:rPr lang="el-GR" dirty="0"/>
              <a:t> </a:t>
            </a:r>
            <a:r>
              <a:rPr lang="el-GR" sz="2800" dirty="0"/>
              <a:t>Η εθνική ταυτότητα (</a:t>
            </a:r>
            <a:r>
              <a:rPr lang="en-US" sz="2800" dirty="0"/>
              <a:t>Robyn Holmes </a:t>
            </a:r>
            <a:r>
              <a:rPr lang="el-GR" sz="2800" dirty="0"/>
              <a:t>1995: 4-5) χρησιμοποιείται για να καταδειχθεί η ικανότητα ενός ατόμου να εντάσσει τον εαυτό του ως μέλος σε μια εθνικής ομάδα, καθώς υιοθετεί αισθήματα και συμπεριφορές που αντικατοπτρίζουν τις αξίες και την ιστορία που τα μέλη της ομάδας αναγνωρίζουν ως κοινά. </a:t>
            </a:r>
          </a:p>
        </p:txBody>
      </p:sp>
    </p:spTree>
    <p:extLst>
      <p:ext uri="{BB962C8B-B14F-4D97-AF65-F5344CB8AC3E}">
        <p14:creationId xmlns="" xmlns:p14="http://schemas.microsoft.com/office/powerpoint/2010/main" val="470445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250A563-4BDA-43B2-8DC6-B1B37EF4DA99}"/>
              </a:ext>
            </a:extLst>
          </p:cNvPr>
          <p:cNvSpPr>
            <a:spLocks noGrp="1"/>
          </p:cNvSpPr>
          <p:nvPr>
            <p:ph idx="1"/>
          </p:nvPr>
        </p:nvSpPr>
        <p:spPr>
          <a:xfrm>
            <a:off x="982133" y="980728"/>
            <a:ext cx="7704667" cy="5019088"/>
          </a:xfrm>
        </p:spPr>
        <p:txBody>
          <a:bodyPr/>
          <a:lstStyle/>
          <a:p>
            <a:pPr marL="0" indent="0">
              <a:buNone/>
            </a:pPr>
            <a:r>
              <a:rPr lang="el-GR" dirty="0"/>
              <a:t>Η εθνική ταυτότητα είναι μια κατηγορία συλλογικής ταυτότητας, σύμφωνα με την οποία ένας παρατηρητής</a:t>
            </a:r>
          </a:p>
          <a:p>
            <a:r>
              <a:rPr lang="el-GR" dirty="0"/>
              <a:t> ταξινομεί ένα υποκείμενο και η οποία </a:t>
            </a:r>
          </a:p>
          <a:p>
            <a:r>
              <a:rPr lang="el-GR" dirty="0"/>
              <a:t>παραπέμπει σε περιεχόμενο, το οποίο θεωρείται ότι μοιράζονται τα μέλη ενός έθνους, δηλαδή </a:t>
            </a:r>
          </a:p>
          <a:p>
            <a:r>
              <a:rPr lang="el-GR" dirty="0"/>
              <a:t>σε ιδιότητες που στη βιβλιογραφία συναντώνται ως πολιτισμική ταυτότητα, με την οποία δηλώνεται το περιεχόμενο της εθνικής ταυτότητας (</a:t>
            </a:r>
            <a:r>
              <a:rPr lang="el-GR" dirty="0" err="1"/>
              <a:t>Γκότοβος</a:t>
            </a:r>
            <a:r>
              <a:rPr lang="el-GR" dirty="0"/>
              <a:t> 2002: 104-105). </a:t>
            </a:r>
          </a:p>
        </p:txBody>
      </p:sp>
    </p:spTree>
    <p:extLst>
      <p:ext uri="{BB962C8B-B14F-4D97-AF65-F5344CB8AC3E}">
        <p14:creationId xmlns="" xmlns:p14="http://schemas.microsoft.com/office/powerpoint/2010/main" val="9023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5A6765A-14C1-44D4-A632-3AB5F20970DA}"/>
              </a:ext>
            </a:extLst>
          </p:cNvPr>
          <p:cNvSpPr>
            <a:spLocks noGrp="1"/>
          </p:cNvSpPr>
          <p:nvPr>
            <p:ph idx="1"/>
          </p:nvPr>
        </p:nvSpPr>
        <p:spPr>
          <a:xfrm>
            <a:off x="982133" y="188640"/>
            <a:ext cx="7704667" cy="5811176"/>
          </a:xfrm>
        </p:spPr>
        <p:txBody>
          <a:bodyPr/>
          <a:lstStyle/>
          <a:p>
            <a:pPr marL="0" indent="0">
              <a:buNone/>
            </a:pPr>
            <a:r>
              <a:rPr lang="el-GR" dirty="0"/>
              <a:t>Ο</a:t>
            </a:r>
            <a:r>
              <a:rPr lang="el-GR" b="1" dirty="0"/>
              <a:t> </a:t>
            </a:r>
            <a:r>
              <a:rPr lang="el-GR" b="1" dirty="0" err="1"/>
              <a:t>Billig</a:t>
            </a:r>
            <a:r>
              <a:rPr lang="el-GR" b="1" dirty="0"/>
              <a:t> </a:t>
            </a:r>
            <a:r>
              <a:rPr lang="el-GR" dirty="0"/>
              <a:t>πρεσβεύει ότι η εθνική ταυτότητα αποτελεί</a:t>
            </a:r>
            <a:endParaRPr lang="en-US" dirty="0"/>
          </a:p>
          <a:p>
            <a:pPr marL="0" indent="0">
              <a:buNone/>
            </a:pPr>
            <a:r>
              <a:rPr lang="el-GR" dirty="0"/>
              <a:t> «μια σύντομη περιγραφή των τρόπων με τους οποίους μιλούμε για τον εαυτό μας και την κοινότητα» και οι οποίοι σχετίζονται με τους τρόπους ζωής. Θεωρεί ότι στη μελέτη της εθνικής ταυτότητας το κατάλληλο ερευνητικό ερώτημα δεν είναι «Τι είναι η εθνική ταυτότητα;» </a:t>
            </a:r>
            <a:endParaRPr lang="en-US" dirty="0"/>
          </a:p>
          <a:p>
            <a:pPr marL="0" indent="0">
              <a:buNone/>
            </a:pPr>
            <a:r>
              <a:rPr lang="el-GR" dirty="0"/>
              <a:t>αλλά</a:t>
            </a:r>
          </a:p>
          <a:p>
            <a:pPr marL="0" indent="0">
              <a:buNone/>
            </a:pPr>
            <a:r>
              <a:rPr lang="el-GR" dirty="0"/>
              <a:t> «Τι σημαίνει όταν ισχυριζόμαστε ότι  έχουμε εθνική ταυτότητα»;</a:t>
            </a:r>
            <a:r>
              <a:rPr lang="en-US" dirty="0"/>
              <a:t>”</a:t>
            </a:r>
            <a:endParaRPr lang="el-GR" dirty="0"/>
          </a:p>
        </p:txBody>
      </p:sp>
    </p:spTree>
    <p:extLst>
      <p:ext uri="{BB962C8B-B14F-4D97-AF65-F5344CB8AC3E}">
        <p14:creationId xmlns="" xmlns:p14="http://schemas.microsoft.com/office/powerpoint/2010/main" val="19236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2571283-44BE-4241-8A2C-500C55F040D2}"/>
              </a:ext>
            </a:extLst>
          </p:cNvPr>
          <p:cNvSpPr>
            <a:spLocks noGrp="1"/>
          </p:cNvSpPr>
          <p:nvPr>
            <p:ph idx="1"/>
          </p:nvPr>
        </p:nvSpPr>
        <p:spPr>
          <a:xfrm>
            <a:off x="1043608" y="836712"/>
            <a:ext cx="7704667" cy="5163104"/>
          </a:xfrm>
        </p:spPr>
        <p:txBody>
          <a:bodyPr>
            <a:normAutofit/>
          </a:bodyPr>
          <a:lstStyle/>
          <a:p>
            <a:pPr marL="0" indent="0">
              <a:buNone/>
            </a:pPr>
            <a:r>
              <a:rPr lang="el-GR" dirty="0"/>
              <a:t>Στη μελέτη της εθνικής ταυτότητας χρειάζεται να λαμβάνονται υπόψη τα συστατικά της εθνικιστικής σκέψης. Η εθνικιστική σκέψη περιλαμβάνει </a:t>
            </a:r>
          </a:p>
          <a:p>
            <a:r>
              <a:rPr lang="el-GR" dirty="0"/>
              <a:t>τη δέσμευση σε μια ομάδα, </a:t>
            </a:r>
          </a:p>
          <a:p>
            <a:r>
              <a:rPr lang="el-GR" dirty="0"/>
              <a:t>τη βίωση της διαφορετικότητας από τις υπόλοιπες,</a:t>
            </a:r>
          </a:p>
          <a:p>
            <a:r>
              <a:rPr lang="el-GR" dirty="0"/>
              <a:t> την ύπαρξη δεδομένων και αυτονόητων ιδεών για τον πατριωτισμό οι οποίες μετατρέπονται σε κοινό νου. </a:t>
            </a:r>
          </a:p>
        </p:txBody>
      </p:sp>
    </p:spTree>
    <p:extLst>
      <p:ext uri="{BB962C8B-B14F-4D97-AF65-F5344CB8AC3E}">
        <p14:creationId xmlns="" xmlns:p14="http://schemas.microsoft.com/office/powerpoint/2010/main" val="25772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E43139F-D769-43C2-8D48-40B8852ADFFD}"/>
              </a:ext>
            </a:extLst>
          </p:cNvPr>
          <p:cNvSpPr>
            <a:spLocks noGrp="1"/>
          </p:cNvSpPr>
          <p:nvPr>
            <p:ph idx="1"/>
          </p:nvPr>
        </p:nvSpPr>
        <p:spPr>
          <a:xfrm>
            <a:off x="982133" y="1124744"/>
            <a:ext cx="7704667" cy="4875072"/>
          </a:xfrm>
        </p:spPr>
        <p:txBody>
          <a:bodyPr/>
          <a:lstStyle/>
          <a:p>
            <a:r>
              <a:rPr lang="el-GR" sz="2800" dirty="0"/>
              <a:t>Η εθνική ταυτότητα είναι κάτι περισσότερο από: «ένα εσωτερικό ψυχολογικό καθεστώς ή έναν ατομικό αυτοπροσδιορισμό: αποτελεί έναν τρόπο ζωής, που βιώνεται καθημερινά στον κόσμο των εθνών-κρατών» (</a:t>
            </a:r>
            <a:r>
              <a:rPr lang="el-GR" sz="2800" dirty="0" err="1"/>
              <a:t>Billig</a:t>
            </a:r>
            <a:r>
              <a:rPr lang="el-GR" sz="2800" dirty="0"/>
              <a:t> 1995: 60-69). </a:t>
            </a:r>
          </a:p>
          <a:p>
            <a:endParaRPr lang="el-GR" dirty="0"/>
          </a:p>
        </p:txBody>
      </p:sp>
    </p:spTree>
    <p:extLst>
      <p:ext uri="{BB962C8B-B14F-4D97-AF65-F5344CB8AC3E}">
        <p14:creationId xmlns="" xmlns:p14="http://schemas.microsoft.com/office/powerpoint/2010/main" val="188397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A792CA7-1F0D-4146-B71B-B1CDF89163F0}"/>
              </a:ext>
            </a:extLst>
          </p:cNvPr>
          <p:cNvSpPr>
            <a:spLocks noGrp="1"/>
          </p:cNvSpPr>
          <p:nvPr>
            <p:ph idx="1"/>
          </p:nvPr>
        </p:nvSpPr>
        <p:spPr>
          <a:xfrm>
            <a:off x="982133" y="1052736"/>
            <a:ext cx="7704667" cy="4947080"/>
          </a:xfrm>
        </p:spPr>
        <p:txBody>
          <a:bodyPr>
            <a:normAutofit/>
          </a:bodyPr>
          <a:lstStyle/>
          <a:p>
            <a:pPr marL="0" indent="0">
              <a:buNone/>
            </a:pPr>
            <a:r>
              <a:rPr lang="el-GR" sz="2800" dirty="0"/>
              <a:t>Στη σχετική βιβλιογραφία απαντώνται δύο </a:t>
            </a:r>
            <a:r>
              <a:rPr lang="el-GR" sz="2800" dirty="0" smtClean="0"/>
              <a:t>ερμηνευτικές προσεγγίσεις </a:t>
            </a:r>
            <a:r>
              <a:rPr lang="el-GR" sz="2800" dirty="0"/>
              <a:t>για τη δημιουργία των εθνών-κρατών:</a:t>
            </a:r>
          </a:p>
          <a:p>
            <a:endParaRPr lang="el-GR" sz="2800" dirty="0"/>
          </a:p>
          <a:p>
            <a:r>
              <a:rPr lang="el-GR" sz="2800" dirty="0"/>
              <a:t> η παραδοσιακή/αρχέγονη και </a:t>
            </a:r>
          </a:p>
          <a:p>
            <a:endParaRPr lang="el-GR" sz="2800" dirty="0"/>
          </a:p>
          <a:p>
            <a:r>
              <a:rPr lang="el-GR" sz="2800" dirty="0"/>
              <a:t>η νεωτερική προσέγγιση</a:t>
            </a:r>
          </a:p>
        </p:txBody>
      </p:sp>
    </p:spTree>
    <p:extLst>
      <p:ext uri="{BB962C8B-B14F-4D97-AF65-F5344CB8AC3E}">
        <p14:creationId xmlns="" xmlns:p14="http://schemas.microsoft.com/office/powerpoint/2010/main" val="124923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84A3BB30-6650-4108-80AE-4442DFF7B1D8}"/>
              </a:ext>
            </a:extLst>
          </p:cNvPr>
          <p:cNvSpPr>
            <a:spLocks noGrp="1"/>
          </p:cNvSpPr>
          <p:nvPr>
            <p:ph idx="1"/>
          </p:nvPr>
        </p:nvSpPr>
        <p:spPr>
          <a:xfrm>
            <a:off x="982133" y="404664"/>
            <a:ext cx="7704667" cy="5595152"/>
          </a:xfrm>
        </p:spPr>
        <p:txBody>
          <a:bodyPr>
            <a:normAutofit/>
          </a:bodyPr>
          <a:lstStyle/>
          <a:p>
            <a:pPr marL="0" indent="0">
              <a:buNone/>
            </a:pPr>
            <a:r>
              <a:rPr lang="el-GR" b="1" dirty="0"/>
              <a:t>Αρχέγονη προσέγγιση του έθνους</a:t>
            </a:r>
            <a:r>
              <a:rPr lang="el-GR" dirty="0"/>
              <a:t>: Το έθνος </a:t>
            </a:r>
            <a:r>
              <a:rPr lang="el-GR" dirty="0" err="1"/>
              <a:t>διαμoρφώνεται</a:t>
            </a:r>
            <a:r>
              <a:rPr lang="el-GR" dirty="0"/>
              <a:t> κάτω από την επίδραση μιας κυρίαρχης </a:t>
            </a:r>
            <a:r>
              <a:rPr lang="el-GR" dirty="0" err="1"/>
              <a:t>εθνοτικής</a:t>
            </a:r>
            <a:r>
              <a:rPr lang="el-GR" dirty="0"/>
              <a:t> (</a:t>
            </a:r>
            <a:r>
              <a:rPr lang="el-GR" dirty="0" err="1"/>
              <a:t>ethnic</a:t>
            </a:r>
            <a:r>
              <a:rPr lang="el-GR" dirty="0"/>
              <a:t>) κοινότητας</a:t>
            </a:r>
            <a:r>
              <a:rPr lang="en-US" dirty="0"/>
              <a:t> </a:t>
            </a:r>
            <a:r>
              <a:rPr lang="el-GR" dirty="0"/>
              <a:t>και τα βασικά χαρακτηριστικά του αποτελούν:</a:t>
            </a:r>
            <a:endParaRPr lang="en-US" dirty="0"/>
          </a:p>
          <a:p>
            <a:pPr marL="0" indent="0">
              <a:buNone/>
            </a:pPr>
            <a:endParaRPr lang="el-GR" dirty="0"/>
          </a:p>
          <a:p>
            <a:r>
              <a:rPr lang="el-GR" dirty="0"/>
              <a:t> οι κοινές παραδόσεις </a:t>
            </a:r>
          </a:p>
          <a:p>
            <a:r>
              <a:rPr lang="el-GR" dirty="0"/>
              <a:t>οι κοινές μνήμες, </a:t>
            </a:r>
          </a:p>
          <a:p>
            <a:r>
              <a:rPr lang="el-GR" dirty="0"/>
              <a:t>η γλώσσα, </a:t>
            </a:r>
          </a:p>
          <a:p>
            <a:r>
              <a:rPr lang="el-GR" dirty="0"/>
              <a:t>τα ήθη. </a:t>
            </a:r>
          </a:p>
          <a:p>
            <a:endParaRPr lang="el-GR" dirty="0"/>
          </a:p>
        </p:txBody>
      </p:sp>
    </p:spTree>
    <p:extLst>
      <p:ext uri="{BB962C8B-B14F-4D97-AF65-F5344CB8AC3E}">
        <p14:creationId xmlns="" xmlns:p14="http://schemas.microsoft.com/office/powerpoint/2010/main" val="571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Κοινωνική + Προσωπική ταυτότητα</a:t>
            </a:r>
            <a:endParaRPr lang="el-GR" dirty="0"/>
          </a:p>
        </p:txBody>
      </p:sp>
      <p:sp>
        <p:nvSpPr>
          <p:cNvPr id="3" name="2 - Θέση περιεχομένου"/>
          <p:cNvSpPr>
            <a:spLocks noGrp="1"/>
          </p:cNvSpPr>
          <p:nvPr>
            <p:ph idx="1"/>
          </p:nvPr>
        </p:nvSpPr>
        <p:spPr>
          <a:xfrm>
            <a:off x="982133" y="2071678"/>
            <a:ext cx="7704667" cy="3928138"/>
          </a:xfrm>
        </p:spPr>
        <p:txBody>
          <a:bodyPr>
            <a:normAutofit/>
          </a:bodyPr>
          <a:lstStyle/>
          <a:p>
            <a:endParaRPr lang="el-GR" dirty="0"/>
          </a:p>
        </p:txBody>
      </p:sp>
      <p:pic>
        <p:nvPicPr>
          <p:cNvPr id="1026" name="Picture 2" descr="C:\Users\User\Desktop\images.jpg"/>
          <p:cNvPicPr>
            <a:picLocks noChangeAspect="1" noChangeArrowheads="1"/>
          </p:cNvPicPr>
          <p:nvPr/>
        </p:nvPicPr>
        <p:blipFill>
          <a:blip r:embed="rId2"/>
          <a:srcRect/>
          <a:stretch>
            <a:fillRect/>
          </a:stretch>
        </p:blipFill>
        <p:spPr bwMode="auto">
          <a:xfrm>
            <a:off x="4643438" y="2071678"/>
            <a:ext cx="4500562" cy="478632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030E22A-41F8-4DA7-BD9F-CB246E94805C}"/>
              </a:ext>
            </a:extLst>
          </p:cNvPr>
          <p:cNvSpPr>
            <a:spLocks noGrp="1"/>
          </p:cNvSpPr>
          <p:nvPr>
            <p:ph idx="1"/>
          </p:nvPr>
        </p:nvSpPr>
        <p:spPr>
          <a:xfrm>
            <a:off x="982133" y="620688"/>
            <a:ext cx="7704667" cy="5379128"/>
          </a:xfrm>
        </p:spPr>
        <p:txBody>
          <a:bodyPr>
            <a:normAutofit/>
          </a:bodyPr>
          <a:lstStyle/>
          <a:p>
            <a:pPr marL="457200" lvl="1" indent="0">
              <a:buNone/>
            </a:pPr>
            <a:r>
              <a:rPr lang="en-US" sz="2600" b="1" dirty="0"/>
              <a:t>Smith </a:t>
            </a:r>
            <a:r>
              <a:rPr lang="el-GR" sz="2600" b="1" dirty="0"/>
              <a:t>και αρχέγονη πρ0σέγγιση της κατασκευής της εθνικής ταυτότητας</a:t>
            </a:r>
            <a:endParaRPr lang="en-US" sz="2600" b="1" dirty="0"/>
          </a:p>
          <a:p>
            <a:r>
              <a:rPr lang="el-GR" b="1" dirty="0"/>
              <a:t> </a:t>
            </a:r>
            <a:r>
              <a:rPr lang="el-GR" b="1" dirty="0" err="1"/>
              <a:t>Smith</a:t>
            </a:r>
            <a:r>
              <a:rPr lang="el-GR" b="1" dirty="0"/>
              <a:t> </a:t>
            </a:r>
            <a:r>
              <a:rPr lang="el-GR" dirty="0"/>
              <a:t>(2000): η </a:t>
            </a:r>
            <a:r>
              <a:rPr lang="el-GR" dirty="0" err="1"/>
              <a:t>εθνοτική</a:t>
            </a:r>
            <a:r>
              <a:rPr lang="el-GR" dirty="0"/>
              <a:t> ταυτότητα αποτελεί τη βάση της εθνικής ταυτότητας στη διαμόρφωση της οποίας κυριαρχεί η </a:t>
            </a:r>
            <a:r>
              <a:rPr lang="el-GR" dirty="0" err="1"/>
              <a:t>εθνοτική</a:t>
            </a:r>
            <a:r>
              <a:rPr lang="el-GR" dirty="0"/>
              <a:t> κοινότητα. Αυτή αποτελεί μια πολιτισμική κοινότητα η οποία: </a:t>
            </a:r>
          </a:p>
          <a:p>
            <a:pPr marL="0" indent="0">
              <a:buNone/>
            </a:pPr>
            <a:endParaRPr lang="el-GR" dirty="0"/>
          </a:p>
          <a:p>
            <a:r>
              <a:rPr lang="el-GR" dirty="0"/>
              <a:t>«εξαίρει το ρόλο των μύθων καταγωγής και τις ιστορικές μνήμες και καθίσταται αναγνωρίσιμη βάσει μιας ή περισσότερων πολιτισμικών διαφορών, όπως η θρησκεία, τα έθιμα, η γλώσσα, οι θεσμοί.»</a:t>
            </a:r>
          </a:p>
        </p:txBody>
      </p:sp>
    </p:spTree>
    <p:extLst>
      <p:ext uri="{BB962C8B-B14F-4D97-AF65-F5344CB8AC3E}">
        <p14:creationId xmlns="" xmlns:p14="http://schemas.microsoft.com/office/powerpoint/2010/main" val="34713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DF5C39F-E58B-405C-B754-2EFECAF1BC6B}"/>
              </a:ext>
            </a:extLst>
          </p:cNvPr>
          <p:cNvSpPr>
            <a:spLocks noGrp="1"/>
          </p:cNvSpPr>
          <p:nvPr>
            <p:ph idx="1"/>
          </p:nvPr>
        </p:nvSpPr>
        <p:spPr>
          <a:xfrm>
            <a:off x="982133" y="548680"/>
            <a:ext cx="7704667" cy="5451136"/>
          </a:xfrm>
        </p:spPr>
        <p:txBody>
          <a:bodyPr/>
          <a:lstStyle/>
          <a:p>
            <a:pPr marL="0" indent="0">
              <a:buNone/>
            </a:pPr>
            <a:r>
              <a:rPr lang="el-GR" dirty="0"/>
              <a:t>Τα γνωρίσματά της αποτελούν: </a:t>
            </a:r>
          </a:p>
          <a:p>
            <a:r>
              <a:rPr lang="el-GR" dirty="0"/>
              <a:t>α) το κοινό όνομα, </a:t>
            </a:r>
          </a:p>
          <a:p>
            <a:r>
              <a:rPr lang="el-GR" dirty="0"/>
              <a:t>β) ο μύθος της κοινής καταγωγής, </a:t>
            </a:r>
          </a:p>
          <a:p>
            <a:r>
              <a:rPr lang="el-GR" dirty="0"/>
              <a:t>γ) οι κοινές ιστορικές μνήμες, </a:t>
            </a:r>
          </a:p>
          <a:p>
            <a:r>
              <a:rPr lang="el-GR" dirty="0"/>
              <a:t>δ) ένα ή περισσότερα διαφοροποιητικά στοιχεία της κοινής κουλτούρας, </a:t>
            </a:r>
          </a:p>
          <a:p>
            <a:r>
              <a:rPr lang="el-GR" dirty="0"/>
              <a:t>ε) η πρόσδεση σε μια κοινή πατρίδα και </a:t>
            </a:r>
          </a:p>
          <a:p>
            <a:r>
              <a:rPr lang="el-GR" dirty="0" err="1"/>
              <a:t>στ</a:t>
            </a:r>
            <a:r>
              <a:rPr lang="el-GR" dirty="0"/>
              <a:t>) η αίσθηση αλληλεγγύης»</a:t>
            </a:r>
          </a:p>
          <a:p>
            <a:endParaRPr lang="el-GR" dirty="0"/>
          </a:p>
        </p:txBody>
      </p:sp>
    </p:spTree>
    <p:extLst>
      <p:ext uri="{BB962C8B-B14F-4D97-AF65-F5344CB8AC3E}">
        <p14:creationId xmlns="" xmlns:p14="http://schemas.microsoft.com/office/powerpoint/2010/main" val="378897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D2B9C7B-2BE6-4201-AA8C-9F4CD4B8C362}"/>
              </a:ext>
            </a:extLst>
          </p:cNvPr>
          <p:cNvSpPr>
            <a:spLocks noGrp="1"/>
          </p:cNvSpPr>
          <p:nvPr>
            <p:ph idx="1"/>
          </p:nvPr>
        </p:nvSpPr>
        <p:spPr>
          <a:xfrm>
            <a:off x="982133" y="332656"/>
            <a:ext cx="7704667" cy="5667160"/>
          </a:xfrm>
        </p:spPr>
        <p:txBody>
          <a:bodyPr>
            <a:normAutofit/>
          </a:bodyPr>
          <a:lstStyle/>
          <a:p>
            <a:r>
              <a:rPr lang="el-GR" dirty="0"/>
              <a:t>Με την αναπαραγωγή της εθνικής ταυτότητας τα μέλη του έθνους δηλώνουν τους δεσμούς αλληλεγγύης και ενώνονται με κοινές μνήμες και παραδόσεις, οι οποίες είτε θα βρουν είτε όχι πολιτική έκφραση στα δικά τους κράτη. </a:t>
            </a:r>
          </a:p>
        </p:txBody>
      </p:sp>
    </p:spTree>
    <p:extLst>
      <p:ext uri="{BB962C8B-B14F-4D97-AF65-F5344CB8AC3E}">
        <p14:creationId xmlns="" xmlns:p14="http://schemas.microsoft.com/office/powerpoint/2010/main" val="722656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74C7309-BFED-469D-97D7-EE07E881240A}"/>
              </a:ext>
            </a:extLst>
          </p:cNvPr>
          <p:cNvSpPr>
            <a:spLocks noGrp="1"/>
          </p:cNvSpPr>
          <p:nvPr>
            <p:ph idx="1"/>
          </p:nvPr>
        </p:nvSpPr>
        <p:spPr>
          <a:xfrm>
            <a:off x="982133" y="692696"/>
            <a:ext cx="7704667" cy="5307120"/>
          </a:xfrm>
        </p:spPr>
        <p:txBody>
          <a:bodyPr/>
          <a:lstStyle/>
          <a:p>
            <a:pPr marL="0" indent="0">
              <a:buNone/>
            </a:pPr>
            <a:r>
              <a:rPr lang="el-GR" sz="2800" dirty="0"/>
              <a:t>Η εθνική ταυτότητα</a:t>
            </a:r>
          </a:p>
          <a:p>
            <a:r>
              <a:rPr lang="el-GR" sz="2800" dirty="0"/>
              <a:t> στηρίζει το κράτος και τα όργανά του, </a:t>
            </a:r>
          </a:p>
          <a:p>
            <a:r>
              <a:rPr lang="el-GR" sz="2800" dirty="0"/>
              <a:t>παρέχει τη θεμελίωση των ιδεωδών της εθνικής αυτάρκειας,</a:t>
            </a:r>
          </a:p>
          <a:p>
            <a:r>
              <a:rPr lang="el-GR" sz="2800" dirty="0"/>
              <a:t> νομιμοποιεί τα κοινά νομικά δικαιώματα και τις υποχρεώσεις που απορρέουν από τους νομικούς θεσμούς, </a:t>
            </a:r>
          </a:p>
          <a:p>
            <a:pPr marL="0" indent="0">
              <a:buNone/>
            </a:pPr>
            <a:r>
              <a:rPr lang="el-GR" sz="2800" dirty="0"/>
              <a:t>αλλά αποτελεί και </a:t>
            </a:r>
          </a:p>
          <a:p>
            <a:endParaRPr lang="el-GR" dirty="0"/>
          </a:p>
        </p:txBody>
      </p:sp>
    </p:spTree>
    <p:extLst>
      <p:ext uri="{BB962C8B-B14F-4D97-AF65-F5344CB8AC3E}">
        <p14:creationId xmlns="" xmlns:p14="http://schemas.microsoft.com/office/powerpoint/2010/main" val="298986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12D98EF-22C6-4EE4-85E7-13B66D67D60A}"/>
              </a:ext>
            </a:extLst>
          </p:cNvPr>
          <p:cNvSpPr>
            <a:spLocks noGrp="1"/>
          </p:cNvSpPr>
          <p:nvPr>
            <p:ph idx="1"/>
          </p:nvPr>
        </p:nvSpPr>
        <p:spPr>
          <a:xfrm>
            <a:off x="982133" y="1052736"/>
            <a:ext cx="7704667" cy="4947080"/>
          </a:xfrm>
        </p:spPr>
        <p:txBody>
          <a:bodyPr>
            <a:normAutofit/>
          </a:bodyPr>
          <a:lstStyle/>
          <a:p>
            <a:r>
              <a:rPr lang="el-GR" dirty="0"/>
              <a:t>μέσο νομιμοποίησης του κοινωνικού καθεστώτος και της κοινωνικής αλληλεγγύης</a:t>
            </a:r>
          </a:p>
          <a:p>
            <a:r>
              <a:rPr lang="el-GR" dirty="0"/>
              <a:t> κοινωνικοποιεί τα άτομα ως μέλη του «ομοιογενούς» έθνους και ως πολίτες και </a:t>
            </a:r>
          </a:p>
          <a:p>
            <a:r>
              <a:rPr lang="el-GR" dirty="0"/>
              <a:t>παρέχει το μέσο εθνικού αυτοπροσδιορισμού. </a:t>
            </a:r>
          </a:p>
          <a:p>
            <a:pPr marL="0" indent="0">
              <a:buNone/>
            </a:pPr>
            <a:r>
              <a:rPr lang="el-GR" dirty="0"/>
              <a:t>Η κοινωνικοποίηση των ατόμων ως μελών ενός έθνους επιτυγχάνεται στη σύγχρονη εποχή μέσω της δημόσιας μαζικής εκπαίδευσης (</a:t>
            </a:r>
            <a:r>
              <a:rPr lang="el-GR" dirty="0" err="1"/>
              <a:t>Smith</a:t>
            </a:r>
            <a:r>
              <a:rPr lang="el-GR" dirty="0"/>
              <a:t>)</a:t>
            </a:r>
          </a:p>
          <a:p>
            <a:endParaRPr lang="el-GR" dirty="0"/>
          </a:p>
        </p:txBody>
      </p:sp>
    </p:spTree>
    <p:extLst>
      <p:ext uri="{BB962C8B-B14F-4D97-AF65-F5344CB8AC3E}">
        <p14:creationId xmlns="" xmlns:p14="http://schemas.microsoft.com/office/powerpoint/2010/main" val="15156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4931E02-AD60-4F1D-9A74-133A3F3595B5}"/>
              </a:ext>
            </a:extLst>
          </p:cNvPr>
          <p:cNvSpPr>
            <a:spLocks noGrp="1"/>
          </p:cNvSpPr>
          <p:nvPr>
            <p:ph idx="1"/>
          </p:nvPr>
        </p:nvSpPr>
        <p:spPr>
          <a:xfrm>
            <a:off x="982133" y="548680"/>
            <a:ext cx="7704667" cy="5451136"/>
          </a:xfrm>
        </p:spPr>
        <p:txBody>
          <a:bodyPr>
            <a:normAutofit/>
          </a:bodyPr>
          <a:lstStyle/>
          <a:p>
            <a:r>
              <a:rPr lang="el-GR" dirty="0"/>
              <a:t>Συστατικό η φαντασιακή καταγωγή }</a:t>
            </a:r>
          </a:p>
          <a:p>
            <a:r>
              <a:rPr lang="el-GR" dirty="0"/>
              <a:t> η ιδέα των κοινών προγόνων, αλλά και το δέσιμο με «τη γη των πατέρων» .</a:t>
            </a:r>
            <a:r>
              <a:rPr lang="el-GR" dirty="0" err="1"/>
              <a:t>Γι</a:t>
            </a:r>
            <a:r>
              <a:rPr lang="el-GR" dirty="0"/>
              <a:t>’ αυτό τον λόγο, τα μέλη της </a:t>
            </a:r>
            <a:r>
              <a:rPr lang="el-GR" dirty="0" err="1"/>
              <a:t>εθνοτικής</a:t>
            </a:r>
            <a:r>
              <a:rPr lang="el-GR" dirty="0"/>
              <a:t> κοινότητας μπορούν να παραμείνουν εκτός των εδαφικών ορίων της πατρικής γης και να διατηρήσουν την </a:t>
            </a:r>
            <a:r>
              <a:rPr lang="el-GR" dirty="0" err="1"/>
              <a:t>εθνοτική</a:t>
            </a:r>
            <a:r>
              <a:rPr lang="el-GR" dirty="0"/>
              <a:t> της συνείδηση χάρη στην ένταση του νόστου και στην πνευματική της πρόσδεση με τα πάτρια εδάφη</a:t>
            </a:r>
          </a:p>
        </p:txBody>
      </p:sp>
    </p:spTree>
    <p:extLst>
      <p:ext uri="{BB962C8B-B14F-4D97-AF65-F5344CB8AC3E}">
        <p14:creationId xmlns="" xmlns:p14="http://schemas.microsoft.com/office/powerpoint/2010/main" val="11404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1B220A1-7592-4A3B-9819-F764142B3718}"/>
              </a:ext>
            </a:extLst>
          </p:cNvPr>
          <p:cNvSpPr>
            <a:spLocks noGrp="1"/>
          </p:cNvSpPr>
          <p:nvPr>
            <p:ph type="title"/>
          </p:nvPr>
        </p:nvSpPr>
        <p:spPr>
          <a:xfrm>
            <a:off x="982133" y="457201"/>
            <a:ext cx="7704667" cy="1171599"/>
          </a:xfrm>
        </p:spPr>
        <p:txBody>
          <a:bodyPr>
            <a:normAutofit/>
          </a:bodyPr>
          <a:lstStyle/>
          <a:p>
            <a:r>
              <a:rPr lang="el-GR" sz="2800" b="1" dirty="0"/>
              <a:t>Νεωτερική προσέγγιση της εθνικής ταυτότητας</a:t>
            </a:r>
          </a:p>
        </p:txBody>
      </p:sp>
      <p:sp>
        <p:nvSpPr>
          <p:cNvPr id="3" name="Θέση περιεχομένου 2">
            <a:extLst>
              <a:ext uri="{FF2B5EF4-FFF2-40B4-BE49-F238E27FC236}">
                <a16:creationId xmlns="" xmlns:a16="http://schemas.microsoft.com/office/drawing/2014/main" id="{7328B57D-0A76-4B3F-B3A5-FB285A13B746}"/>
              </a:ext>
            </a:extLst>
          </p:cNvPr>
          <p:cNvSpPr>
            <a:spLocks noGrp="1"/>
          </p:cNvSpPr>
          <p:nvPr>
            <p:ph idx="1"/>
          </p:nvPr>
        </p:nvSpPr>
        <p:spPr>
          <a:xfrm>
            <a:off x="982133" y="1938304"/>
            <a:ext cx="7704667" cy="4299008"/>
          </a:xfrm>
        </p:spPr>
        <p:txBody>
          <a:bodyPr>
            <a:normAutofit/>
          </a:bodyPr>
          <a:lstStyle/>
          <a:p>
            <a:r>
              <a:rPr lang="el-GR" dirty="0"/>
              <a:t>Σύμφωνα με τη νεωτερική προσέγγιση για τη δημιουργία των εθνών, η εθνική ταυτότητα εκφράζει την αντίληψη της πολιτικής κοινότητας που αντανακλά κοινούς θεσμούς και έναν κοινό κώδικα δικαιωμάτων και υποχρεώσεων. </a:t>
            </a:r>
          </a:p>
          <a:p>
            <a:r>
              <a:rPr lang="el-GR" dirty="0"/>
              <a:t>Μια ομάδα ανθρώπων γίνεται έθνος, όταν αναγνωρίζει για τον καθένα συγκεκριμένα και σταθερά δικαιώματα και υποχρεώσεις στο όνομα της κοινής ιδιότητας των μελών της ίδιας εθνικής ομάδας (</a:t>
            </a:r>
            <a:r>
              <a:rPr lang="el-GR" dirty="0" err="1"/>
              <a:t>Gellner</a:t>
            </a:r>
            <a:r>
              <a:rPr lang="el-GR" dirty="0"/>
              <a:t> 1992: 23-24, </a:t>
            </a:r>
            <a:r>
              <a:rPr lang="el-GR" dirty="0" err="1"/>
              <a:t>Hobsbau</a:t>
            </a:r>
            <a:r>
              <a:rPr lang="en-US" dirty="0"/>
              <a:t>w</a:t>
            </a:r>
            <a:r>
              <a:rPr lang="el-GR" dirty="0"/>
              <a:t>m 1994: 22). </a:t>
            </a:r>
          </a:p>
        </p:txBody>
      </p:sp>
    </p:spTree>
    <p:extLst>
      <p:ext uri="{BB962C8B-B14F-4D97-AF65-F5344CB8AC3E}">
        <p14:creationId xmlns="" xmlns:p14="http://schemas.microsoft.com/office/powerpoint/2010/main" val="35518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7AA87D39-CF2F-42B9-9634-F0229FADAB04}"/>
              </a:ext>
            </a:extLst>
          </p:cNvPr>
          <p:cNvSpPr>
            <a:spLocks noGrp="1"/>
          </p:cNvSpPr>
          <p:nvPr>
            <p:ph idx="1"/>
          </p:nvPr>
        </p:nvSpPr>
        <p:spPr>
          <a:xfrm>
            <a:off x="982133" y="404664"/>
            <a:ext cx="7704667" cy="5595152"/>
          </a:xfrm>
        </p:spPr>
        <p:txBody>
          <a:bodyPr>
            <a:normAutofit/>
          </a:bodyPr>
          <a:lstStyle/>
          <a:p>
            <a:pPr marL="0" indent="0">
              <a:buNone/>
            </a:pPr>
            <a:r>
              <a:rPr lang="en-GB" sz="2800" b="1" dirty="0" err="1"/>
              <a:t>Homi</a:t>
            </a:r>
            <a:r>
              <a:rPr lang="en-GB" sz="2800" b="1" dirty="0"/>
              <a:t> Bhabha </a:t>
            </a:r>
            <a:r>
              <a:rPr lang="el-GR" sz="2800" dirty="0"/>
              <a:t>και μετααποικιακές σπουδές: </a:t>
            </a:r>
          </a:p>
          <a:p>
            <a:r>
              <a:rPr lang="el-GR" sz="2800" dirty="0"/>
              <a:t>Στη θεωρητική κατασκευή των εθνών περιθωριοποιήθηκαν οι μεταναστευτικές ομάδες. </a:t>
            </a:r>
          </a:p>
          <a:p>
            <a:r>
              <a:rPr lang="el-GR" sz="2800" dirty="0" err="1"/>
              <a:t>Tο</a:t>
            </a:r>
            <a:r>
              <a:rPr lang="el-GR" sz="2800" dirty="0"/>
              <a:t> έθνος είτε ως </a:t>
            </a:r>
            <a:r>
              <a:rPr lang="el-GR" sz="2800" dirty="0" err="1"/>
              <a:t>διασπορικό</a:t>
            </a:r>
            <a:r>
              <a:rPr lang="el-GR" sz="2800" dirty="0"/>
              <a:t> φαινόμενο, καθώς η διασπορά συνέβαλε στη συγκρότηση του έθνους, είτε το έθνος από την πλευρά των μεταναστών, οι οποίοι δε λαμβάνονται υπ’ </a:t>
            </a:r>
            <a:r>
              <a:rPr lang="el-GR" sz="2800" dirty="0" err="1"/>
              <a:t>όψιν</a:t>
            </a:r>
            <a:r>
              <a:rPr lang="el-GR" sz="2800" dirty="0"/>
              <a:t> στις ακαδημαϊκές θεωρίες για τη συγκρότηση των εθνών</a:t>
            </a:r>
          </a:p>
          <a:p>
            <a:endParaRPr lang="el-GR" dirty="0"/>
          </a:p>
        </p:txBody>
      </p:sp>
    </p:spTree>
    <p:extLst>
      <p:ext uri="{BB962C8B-B14F-4D97-AF65-F5344CB8AC3E}">
        <p14:creationId xmlns="" xmlns:p14="http://schemas.microsoft.com/office/powerpoint/2010/main" val="13755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CB3A5D59-CE83-48D7-891C-0AD333A76379}"/>
              </a:ext>
            </a:extLst>
          </p:cNvPr>
          <p:cNvSpPr>
            <a:spLocks noGrp="1"/>
          </p:cNvSpPr>
          <p:nvPr>
            <p:ph idx="1"/>
          </p:nvPr>
        </p:nvSpPr>
        <p:spPr>
          <a:xfrm>
            <a:off x="982133" y="1052736"/>
            <a:ext cx="7704667" cy="4947080"/>
          </a:xfrm>
        </p:spPr>
        <p:txBody>
          <a:bodyPr>
            <a:normAutofit/>
          </a:bodyPr>
          <a:lstStyle/>
          <a:p>
            <a:pPr marL="0" indent="0">
              <a:buNone/>
            </a:pPr>
            <a:r>
              <a:rPr lang="el-GR" dirty="0"/>
              <a:t> </a:t>
            </a:r>
            <a:r>
              <a:rPr lang="el-GR" b="1" dirty="0"/>
              <a:t>  </a:t>
            </a:r>
            <a:r>
              <a:rPr lang="en-US" b="1" dirty="0"/>
              <a:t>Stuart Hall</a:t>
            </a:r>
          </a:p>
          <a:p>
            <a:pPr marL="0" indent="0">
              <a:buNone/>
            </a:pPr>
            <a:r>
              <a:rPr lang="el-GR" dirty="0"/>
              <a:t>Οι κοινωνικές συλλογικότητες, η τάξη, η φυλή, το έθνος, το φύλο, οι οποίες κάποτε προσέδιδαν μια σταθερότητα στην ταυτότητα του ατόμου υφίστανται έντονη επίδραση και αλλαγή από τις κοινωνικές και πολιτικές εξελίξεις:</a:t>
            </a:r>
          </a:p>
          <a:p>
            <a:r>
              <a:rPr lang="el-GR" dirty="0"/>
              <a:t> ρευστότητα και η πολλαπλότητα των ταυτοτήτων, αλλά και</a:t>
            </a:r>
          </a:p>
          <a:p>
            <a:r>
              <a:rPr lang="el-GR" dirty="0"/>
              <a:t> απουσία της σταθερότητας της ταυτότητας μέσω μιας διαρκούς διαδικασίας ταυτοποίησης του ατόμου στη διάρκεια της ζωής του,</a:t>
            </a:r>
          </a:p>
        </p:txBody>
      </p:sp>
    </p:spTree>
    <p:extLst>
      <p:ext uri="{BB962C8B-B14F-4D97-AF65-F5344CB8AC3E}">
        <p14:creationId xmlns="" xmlns:p14="http://schemas.microsoft.com/office/powerpoint/2010/main" val="26359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029B72C-9136-4F5B-AE69-23CC9EBA8476}"/>
              </a:ext>
            </a:extLst>
          </p:cNvPr>
          <p:cNvSpPr>
            <a:spLocks noGrp="1"/>
          </p:cNvSpPr>
          <p:nvPr>
            <p:ph idx="1"/>
          </p:nvPr>
        </p:nvSpPr>
        <p:spPr>
          <a:xfrm>
            <a:off x="982133" y="1340768"/>
            <a:ext cx="7704667" cy="4659048"/>
          </a:xfrm>
        </p:spPr>
        <p:txBody>
          <a:bodyPr/>
          <a:lstStyle/>
          <a:p>
            <a:r>
              <a:rPr lang="el-GR" dirty="0"/>
              <a:t> μια ταυτοποίηση που έχει να κάνει με τους τρόπους με τους οποίους αναγνωρίζεται ένα άτομο από τους άλλους αλλά και από τις εκάστοτε ιστορικές, πολιτισμικές και πολιτικές ιδεολογίες</a:t>
            </a:r>
          </a:p>
          <a:p>
            <a:r>
              <a:rPr lang="el-GR" dirty="0"/>
              <a:t>Αναγνωρίζουμε τον εαυτό μας </a:t>
            </a:r>
            <a:r>
              <a:rPr lang="el-GR" b="1" dirty="0"/>
              <a:t>μέσω του βλέμματος του «άλλου» και σε σύγκριση με τον «άλλο</a:t>
            </a:r>
            <a:endParaRPr lang="el-GR" dirty="0"/>
          </a:p>
        </p:txBody>
      </p:sp>
    </p:spTree>
    <p:extLst>
      <p:ext uri="{BB962C8B-B14F-4D97-AF65-F5344CB8AC3E}">
        <p14:creationId xmlns="" xmlns:p14="http://schemas.microsoft.com/office/powerpoint/2010/main" val="34044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982663" y="1285860"/>
          <a:ext cx="7704137" cy="471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11B6D2F-53AE-473B-84F1-B94C1F922F6B}"/>
              </a:ext>
            </a:extLst>
          </p:cNvPr>
          <p:cNvSpPr>
            <a:spLocks noGrp="1"/>
          </p:cNvSpPr>
          <p:nvPr>
            <p:ph idx="1"/>
          </p:nvPr>
        </p:nvSpPr>
        <p:spPr>
          <a:xfrm>
            <a:off x="982133" y="1052736"/>
            <a:ext cx="7704667" cy="4947080"/>
          </a:xfrm>
        </p:spPr>
        <p:txBody>
          <a:bodyPr>
            <a:normAutofit/>
          </a:bodyPr>
          <a:lstStyle/>
          <a:p>
            <a:pPr algn="ctr"/>
            <a:r>
              <a:rPr lang="el-GR" dirty="0"/>
              <a:t>Το παράδειγμα της εθνικής ταυτότητας είναι χαρακτηριστικό, καθώς στο πλαίσιο των παγκόσμιων οργανισμών οι άνθρωποι αισθάνονται</a:t>
            </a:r>
          </a:p>
          <a:p>
            <a:pPr algn="ctr"/>
            <a:r>
              <a:rPr lang="el-GR" dirty="0"/>
              <a:t> παράλληλα </a:t>
            </a:r>
            <a:r>
              <a:rPr lang="el-GR" i="1" dirty="0"/>
              <a:t>μέλη μιας παγκόσμιας κοινότητας</a:t>
            </a:r>
            <a:r>
              <a:rPr lang="el-GR" dirty="0"/>
              <a:t> και </a:t>
            </a:r>
          </a:p>
          <a:p>
            <a:pPr algn="ctr"/>
            <a:r>
              <a:rPr lang="el-GR" i="1" dirty="0"/>
              <a:t>μέλη μιας τοπικής κοινωνίας </a:t>
            </a:r>
          </a:p>
          <a:p>
            <a:pPr algn="ctr"/>
            <a:r>
              <a:rPr lang="el-GR" i="1" dirty="0"/>
              <a:t>ακόμα και γειτονιάς.</a:t>
            </a:r>
            <a:r>
              <a:rPr lang="el-GR" dirty="0"/>
              <a:t> </a:t>
            </a:r>
          </a:p>
          <a:p>
            <a:pPr algn="ctr"/>
            <a:r>
              <a:rPr lang="el-GR" dirty="0"/>
              <a:t>Πρόκειται για μια νέα αντίληψη της εθνότητας </a:t>
            </a:r>
            <a:r>
              <a:rPr lang="el-GR" i="1" dirty="0"/>
              <a:t>(</a:t>
            </a:r>
            <a:r>
              <a:rPr lang="el-GR" i="1" dirty="0" err="1"/>
              <a:t>new</a:t>
            </a:r>
            <a:r>
              <a:rPr lang="el-GR" i="1" dirty="0"/>
              <a:t> </a:t>
            </a:r>
            <a:r>
              <a:rPr lang="el-GR" i="1" dirty="0" err="1"/>
              <a:t>ethnicity</a:t>
            </a:r>
            <a:r>
              <a:rPr lang="el-GR" i="1" dirty="0"/>
              <a:t>), </a:t>
            </a:r>
            <a:r>
              <a:rPr lang="el-GR" dirty="0"/>
              <a:t>μια σχέση μεταξύ ταυτότητας και διαφοράς. Η ταυτότητα κατασκευάζεται από την παραγωγή ποικίλων λόγων. </a:t>
            </a:r>
          </a:p>
        </p:txBody>
      </p:sp>
    </p:spTree>
    <p:extLst>
      <p:ext uri="{BB962C8B-B14F-4D97-AF65-F5344CB8AC3E}">
        <p14:creationId xmlns="" xmlns:p14="http://schemas.microsoft.com/office/powerpoint/2010/main" val="60244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E35D1D75-EA13-4276-B04E-DBE5C351E395}"/>
              </a:ext>
            </a:extLst>
          </p:cNvPr>
          <p:cNvSpPr>
            <a:spLocks noGrp="1"/>
          </p:cNvSpPr>
          <p:nvPr>
            <p:ph idx="1"/>
          </p:nvPr>
        </p:nvSpPr>
        <p:spPr>
          <a:xfrm>
            <a:off x="982133" y="836712"/>
            <a:ext cx="7704667" cy="5163104"/>
          </a:xfrm>
        </p:spPr>
        <p:txBody>
          <a:bodyPr>
            <a:normAutofit fontScale="92500" lnSpcReduction="20000"/>
          </a:bodyPr>
          <a:lstStyle/>
          <a:p>
            <a:r>
              <a:rPr lang="el-GR" dirty="0"/>
              <a:t> Οι ταυτότητες σχετίζονται με τις αναπαραστάσεις του εαυτού μας, όχι τόσο με το τι είμαστε, αλλά με το τι μπορεί να γίνουμε, σε σχέση με το πώς μπορεί να αναπαραστήσουμε τον εαυτό μας. </a:t>
            </a:r>
          </a:p>
          <a:p>
            <a:pPr marL="0" indent="0">
              <a:buNone/>
            </a:pPr>
            <a:r>
              <a:rPr lang="el-GR" dirty="0"/>
              <a:t>Και αυτή η αναπαράσταση πηγάζει </a:t>
            </a:r>
          </a:p>
          <a:p>
            <a:r>
              <a:rPr lang="el-GR" dirty="0"/>
              <a:t>από τις αφηγήσεις για τον εαυτό, μέσω του λόγου που πραγματώνεται σε συγκεκριμένες γλωσσικές πρακτικές και σε συγκεκριμένους θεσμούς μέσα στους οποίους </a:t>
            </a:r>
            <a:r>
              <a:rPr lang="el-GR" dirty="0" err="1"/>
              <a:t>ταυτοποιούμαστε</a:t>
            </a:r>
            <a:r>
              <a:rPr lang="el-GR" dirty="0"/>
              <a:t> σε σχέση με τον άλλον, </a:t>
            </a:r>
            <a:endParaRPr lang="el-GR" dirty="0" smtClean="0"/>
          </a:p>
          <a:p>
            <a:r>
              <a:rPr lang="el-GR" dirty="0" smtClean="0"/>
              <a:t>σε σχέση με το τι δεν είμαστε, κάτι το οποίο αναπαριστά ο άλλος</a:t>
            </a:r>
          </a:p>
          <a:p>
            <a:endParaRPr lang="el-GR" dirty="0"/>
          </a:p>
          <a:p>
            <a:pPr marL="0" indent="0">
              <a:buNone/>
            </a:pPr>
            <a:r>
              <a:rPr lang="el-GR" dirty="0"/>
              <a:t> </a:t>
            </a:r>
          </a:p>
          <a:p>
            <a:pPr marL="0" indent="0">
              <a:buNone/>
            </a:pPr>
            <a:r>
              <a:rPr lang="el-GR" dirty="0"/>
              <a:t> </a:t>
            </a:r>
          </a:p>
        </p:txBody>
      </p:sp>
    </p:spTree>
    <p:extLst>
      <p:ext uri="{BB962C8B-B14F-4D97-AF65-F5344CB8AC3E}">
        <p14:creationId xmlns="" xmlns:p14="http://schemas.microsoft.com/office/powerpoint/2010/main" val="11514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D12C569-B251-49E3-B37D-69C5D909ACE8}"/>
              </a:ext>
            </a:extLst>
          </p:cNvPr>
          <p:cNvSpPr>
            <a:spLocks noGrp="1"/>
          </p:cNvSpPr>
          <p:nvPr>
            <p:ph idx="1"/>
          </p:nvPr>
        </p:nvSpPr>
        <p:spPr>
          <a:xfrm>
            <a:off x="982133" y="692696"/>
            <a:ext cx="7704667" cy="5307120"/>
          </a:xfrm>
        </p:spPr>
        <p:txBody>
          <a:bodyPr>
            <a:normAutofit/>
          </a:bodyPr>
          <a:lstStyle/>
          <a:p>
            <a:pPr algn="ctr"/>
            <a:r>
              <a:rPr lang="el-GR" sz="2800" dirty="0"/>
              <a:t>Τα άτομα –ιδιαιτέρως δεύτερης και τρίτης γενιάς μεταναστών– κατασκευάζουν νέες εθνικές ταυτότητες, παράγουν νέες φωνές, καθώς ανακαλύπτουν τις ρίζες τους στο παρελθόν, αλλά παράλληλα επιθυμούν να ξαναγράψουν την ιστορία με αναφορά στο παρόν τους και την ποικιλία των εμπειριών τους</a:t>
            </a:r>
          </a:p>
        </p:txBody>
      </p:sp>
    </p:spTree>
    <p:extLst>
      <p:ext uri="{BB962C8B-B14F-4D97-AF65-F5344CB8AC3E}">
        <p14:creationId xmlns="" xmlns:p14="http://schemas.microsoft.com/office/powerpoint/2010/main" val="3881659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FB1878C-B067-49BE-9C88-8DC1BC26D029}"/>
              </a:ext>
            </a:extLst>
          </p:cNvPr>
          <p:cNvSpPr>
            <a:spLocks noGrp="1"/>
          </p:cNvSpPr>
          <p:nvPr>
            <p:ph idx="1"/>
          </p:nvPr>
        </p:nvSpPr>
        <p:spPr>
          <a:xfrm>
            <a:off x="982133" y="1196753"/>
            <a:ext cx="7704667" cy="4803064"/>
          </a:xfrm>
        </p:spPr>
        <p:txBody>
          <a:bodyPr>
            <a:normAutofit/>
          </a:bodyPr>
          <a:lstStyle/>
          <a:p>
            <a:pPr algn="ctr"/>
            <a:r>
              <a:rPr lang="en-US" sz="2800" dirty="0"/>
              <a:t>A</a:t>
            </a:r>
            <a:r>
              <a:rPr lang="el-GR" sz="2800" dirty="0" err="1"/>
              <a:t>νακαλούν</a:t>
            </a:r>
            <a:r>
              <a:rPr lang="el-GR" sz="2800" dirty="0"/>
              <a:t> το παρελθόν τους και τις παραδόσεις του τόπου τους, στον οποίο ενδεχομένως δεν έχουν ζήσει ποτέ, αλλά το αναπλάθουν μέσω της μνήμης και των αφηγήσεων γνωρίζοντας ότι δε θα επιστρέψουν στον τόπο καταγωγής τους. </a:t>
            </a:r>
          </a:p>
        </p:txBody>
      </p:sp>
    </p:spTree>
    <p:extLst>
      <p:ext uri="{BB962C8B-B14F-4D97-AF65-F5344CB8AC3E}">
        <p14:creationId xmlns="" xmlns:p14="http://schemas.microsoft.com/office/powerpoint/2010/main" val="4028019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6AD30037-67ED-4367-9BE0-45787510BF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Θέση περιεχομένου 4">
            <a:extLst>
              <a:ext uri="{FF2B5EF4-FFF2-40B4-BE49-F238E27FC236}">
                <a16:creationId xmlns="" xmlns:a16="http://schemas.microsoft.com/office/drawing/2014/main" id="{511F2383-0484-4B79-A2B0-DA0438CFEEFE}"/>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30175" r="26361"/>
          <a:stretch/>
        </p:blipFill>
        <p:spPr>
          <a:xfrm>
            <a:off x="5169693" y="10"/>
            <a:ext cx="3974307" cy="6857990"/>
          </a:xfrm>
          <a:custGeom>
            <a:avLst/>
            <a:gdLst>
              <a:gd name="connsiteX0" fmla="*/ 836871 w 5299077"/>
              <a:gd name="connsiteY0" fmla="*/ 0 h 6858000"/>
              <a:gd name="connsiteX1" fmla="*/ 5299077 w 5299077"/>
              <a:gd name="connsiteY1" fmla="*/ 0 h 6858000"/>
              <a:gd name="connsiteX2" fmla="*/ 5299077 w 5299077"/>
              <a:gd name="connsiteY2" fmla="*/ 6858000 h 6858000"/>
              <a:gd name="connsiteX3" fmla="*/ 1911312 w 5299077"/>
              <a:gd name="connsiteY3" fmla="*/ 6858000 h 6858000"/>
              <a:gd name="connsiteX4" fmla="*/ 0 w 5299077"/>
              <a:gd name="connsiteY4" fmla="*/ 5333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 xmlns:a16="http://schemas.microsoft.com/office/drawing/2014/main" id="{50841A4E-5BC1-44B4-83CF-D524E8AEAD6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674570" y="0"/>
            <a:ext cx="1827609" cy="6858001"/>
            <a:chOff x="1320800" y="0"/>
            <a:chExt cx="2436813" cy="6858001"/>
          </a:xfrm>
        </p:grpSpPr>
        <p:sp>
          <p:nvSpPr>
            <p:cNvPr id="16" name="Freeform 6">
              <a:extLst>
                <a:ext uri="{FF2B5EF4-FFF2-40B4-BE49-F238E27FC236}">
                  <a16:creationId xmlns="" xmlns:a16="http://schemas.microsoft.com/office/drawing/2014/main" id="{BF371BCC-8954-44E2-8C4F-29DC188727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 xmlns:a16="http://schemas.microsoft.com/office/drawing/2014/main" id="{CD3505BE-B420-41C5-BE34-3E7652D37A5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 xmlns:a16="http://schemas.microsoft.com/office/drawing/2014/main" id="{4B68A05B-A78B-4D59-8CF9-1900731A2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 xmlns:a16="http://schemas.microsoft.com/office/drawing/2014/main" id="{84D57A01-C112-4FF2-B5ED-0B762AAD9C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 xmlns:a16="http://schemas.microsoft.com/office/drawing/2014/main" id="{6CCCCDF1-5D4F-4CA1-8400-DFBB96BB01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 xmlns:a16="http://schemas.microsoft.com/office/drawing/2014/main" id="{20A090B2-5344-43CD-BC70-A6D44F15E8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 name="Content Placeholder 9">
            <a:extLst>
              <a:ext uri="{FF2B5EF4-FFF2-40B4-BE49-F238E27FC236}">
                <a16:creationId xmlns="" xmlns:a16="http://schemas.microsoft.com/office/drawing/2014/main" id="{126A2799-EB0F-4787-AEE0-D93785BAE43A}"/>
              </a:ext>
            </a:extLst>
          </p:cNvPr>
          <p:cNvSpPr>
            <a:spLocks noGrp="1"/>
          </p:cNvSpPr>
          <p:nvPr>
            <p:ph idx="1"/>
          </p:nvPr>
        </p:nvSpPr>
        <p:spPr>
          <a:xfrm>
            <a:off x="482601" y="2666999"/>
            <a:ext cx="3945510" cy="3124201"/>
          </a:xfrm>
        </p:spPr>
        <p:txBody>
          <a:bodyPr>
            <a:normAutofit/>
          </a:bodyPr>
          <a:lstStyle/>
          <a:p>
            <a:r>
              <a:rPr lang="el-GR" sz="2800" dirty="0"/>
              <a:t>Ευχαριστώ για την προσοχή σας!</a:t>
            </a:r>
            <a:endParaRPr lang="en-US" sz="2800" dirty="0"/>
          </a:p>
        </p:txBody>
      </p:sp>
    </p:spTree>
    <p:extLst>
      <p:ext uri="{BB962C8B-B14F-4D97-AF65-F5344CB8AC3E}">
        <p14:creationId xmlns="" xmlns:p14="http://schemas.microsoft.com/office/powerpoint/2010/main" val="3673066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r>
              <a:rPr lang="el-GR" sz="3600" b="1" dirty="0"/>
              <a:t>Διαμόρφωση πολυεθνικού τοπίο στην Ελλάδα: </a:t>
            </a:r>
          </a:p>
          <a:p>
            <a:pPr algn="ctr">
              <a:buNone/>
            </a:pPr>
            <a:r>
              <a:rPr lang="el-GR" sz="3600" b="1" dirty="0"/>
              <a:t>Μετανάστευση και </a:t>
            </a:r>
            <a:r>
              <a:rPr lang="el-GR" sz="3600" b="1" dirty="0" err="1"/>
              <a:t>ταυτοτική</a:t>
            </a:r>
            <a:r>
              <a:rPr lang="el-GR" sz="3600" b="1" dirty="0"/>
              <a:t> αποδόμηση-Μειονοτικός λόγος</a:t>
            </a:r>
          </a:p>
          <a:p>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692150"/>
            <a:ext cx="7931224" cy="5434013"/>
          </a:xfrm>
        </p:spPr>
        <p:txBody>
          <a:bodyPr/>
          <a:lstStyle/>
          <a:p>
            <a:pPr algn="ctr" eaLnBrk="1" hangingPunct="1"/>
            <a:r>
              <a:rPr lang="el-GR" dirty="0"/>
              <a:t>Ο αριθμός των μεταναστών που ήρθαν στην Ελλάδα στις αρχές του 1990 ήταν 600.000 (Δαμανάκης 1997: 46-47), που σημαίνει ότι το 5% του πληθυσμού στην Ελλάδα αποτελείτο από «πολιτισμικά διαφορετικούς» ανθρώπους. Αυτός ο αριθμός, ωστόσο, αυξήθηκε στη διάρκεια των επόμενων ετών με 1.115.000 μεταναστών το 2004 που αντιπροσωπεύει το 10,3% του συνολικού ελληνικού πληθυσμού.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620713"/>
            <a:ext cx="8003232" cy="5505450"/>
          </a:xfrm>
        </p:spPr>
        <p:txBody>
          <a:bodyPr/>
          <a:lstStyle/>
          <a:p>
            <a:pPr algn="ctr" eaLnBrk="1" hangingPunct="1"/>
            <a:r>
              <a:rPr lang="el-GR" sz="2800" dirty="0"/>
              <a:t>Η πλειονότητα των μεταναστών προέρχεται από την Αλβανία με ποσοστό περίπου 56% και ακολουθούν οι επαναπατριζόμενοι μετανάστες από τις χώρες της πρώην Σοβιετικής Ένωσης, που αριθμούνται στους 350.000. Η μεγάλη πλειοψηφία των μεταναστών που προέρχονταν από τις χώρες της πρώην Σοβιετικής Ένωσης </a:t>
            </a:r>
            <a:r>
              <a:rPr lang="el-GR" sz="2800" dirty="0" err="1"/>
              <a:t>ταυτοποιήθηκαν</a:t>
            </a:r>
            <a:r>
              <a:rPr lang="el-GR" sz="2800" dirty="0"/>
              <a:t> ως Πόντιοι Ομογενείς Παλιννοστούντες </a:t>
            </a:r>
          </a:p>
          <a:p>
            <a:pPr eaLnBrk="1" hangingPunct="1"/>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692150"/>
            <a:ext cx="7931224" cy="5434013"/>
          </a:xfrm>
        </p:spPr>
        <p:txBody>
          <a:bodyPr>
            <a:normAutofit/>
          </a:bodyPr>
          <a:lstStyle/>
          <a:p>
            <a:pPr algn="ctr" eaLnBrk="1" hangingPunct="1">
              <a:lnSpc>
                <a:spcPct val="90000"/>
              </a:lnSpc>
            </a:pPr>
            <a:r>
              <a:rPr lang="el-GR" sz="2800" dirty="0"/>
              <a:t>Η Ελλάδα δεν ήρθε αντιμέτωπη για πρώτη φορά με τις ροές των μεταναστών στη δεκαετία του ’90 αλλά είχαν προηγηθεί μετακινήσεις μεταναστευτικών ομάδων προς την Ελλάδα πολύ νωρίτερα. </a:t>
            </a:r>
          </a:p>
          <a:p>
            <a:pPr algn="ctr" eaLnBrk="1" hangingPunct="1">
              <a:lnSpc>
                <a:spcPct val="90000"/>
              </a:lnSpc>
            </a:pPr>
            <a:r>
              <a:rPr lang="el-GR" sz="2800" dirty="0"/>
              <a:t>πρόσφυγες της Μικρασιατικής Καταστροφής</a:t>
            </a:r>
          </a:p>
          <a:p>
            <a:pPr algn="ctr" eaLnBrk="1" hangingPunct="1">
              <a:lnSpc>
                <a:spcPct val="90000"/>
              </a:lnSpc>
            </a:pPr>
            <a:r>
              <a:rPr lang="el-GR" sz="2800" dirty="0"/>
              <a:t>πρόσφυγες της Κωνσταντινούπολης το 195</a:t>
            </a:r>
            <a:r>
              <a:rPr lang="en-US" sz="2800" dirty="0"/>
              <a:t>0</a:t>
            </a:r>
            <a:endParaRPr lang="el-GR" sz="2800" dirty="0"/>
          </a:p>
          <a:p>
            <a:pPr algn="ctr" eaLnBrk="1" hangingPunct="1">
              <a:lnSpc>
                <a:spcPct val="90000"/>
              </a:lnSpc>
            </a:pPr>
            <a:r>
              <a:rPr lang="el-GR" sz="2800" dirty="0"/>
              <a:t>μετακίνηση ελληνικών πληθυσμών από την Αίγυπτο, </a:t>
            </a:r>
          </a:p>
          <a:p>
            <a:pPr algn="ctr" eaLnBrk="1" hangingPunct="1">
              <a:lnSpc>
                <a:spcPct val="90000"/>
              </a:lnSpc>
            </a:pPr>
            <a:r>
              <a:rPr lang="el-GR" sz="2800" dirty="0"/>
              <a:t>δεκαετία του 1970 μεγάλος αριθμός Αφρικανών και Πακιστανών οικονομικών μεταναστών.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692150"/>
            <a:ext cx="7859216" cy="5434013"/>
          </a:xfrm>
        </p:spPr>
        <p:txBody>
          <a:bodyPr/>
          <a:lstStyle/>
          <a:p>
            <a:pPr algn="ctr" eaLnBrk="1" hangingPunct="1">
              <a:lnSpc>
                <a:spcPct val="80000"/>
              </a:lnSpc>
            </a:pPr>
            <a:r>
              <a:rPr lang="el-GR" sz="2900" dirty="0"/>
              <a:t>Η μεγάλη, όμως, ροή μεταναστών η οποία οδήγησε και σε μια προσπάθεια νομοθετικής ρύθμισης και επίσημης χάραξης μιας επίσημης μεταναστευτικής πολιτικής –χωρίς ωστόσο ουσιαστικές αλλαγές από το προηγούμενο πεπαλαιωμένο νομοθετικό πλαίσιο–</a:t>
            </a:r>
            <a:r>
              <a:rPr lang="el-GR" sz="2900" dirty="0">
                <a:hlinkClick r:id="" action="ppaction://noaction"/>
              </a:rPr>
              <a:t>[1]</a:t>
            </a:r>
            <a:r>
              <a:rPr lang="el-GR" sz="2900" dirty="0"/>
              <a:t> εντοπίζεται στη δεκαετία του 1990 με μετακινήσεις πληθυσμών από τα Βαλκάνια και τις χώρες της Πρώην Σοβιετικής Ένωσης.</a:t>
            </a:r>
            <a:endParaRPr lang="el-GR" sz="2900" b="1" dirty="0"/>
          </a:p>
          <a:p>
            <a:pPr eaLnBrk="1" hangingPunct="1">
              <a:lnSpc>
                <a:spcPct val="80000"/>
              </a:lnSpc>
              <a:buFont typeface="Wingdings" pitchFamily="2" charset="2"/>
              <a:buNone/>
            </a:pPr>
            <a:r>
              <a:rPr lang="el-GR" sz="1900" dirty="0"/>
              <a:t/>
            </a:r>
            <a:br>
              <a:rPr lang="el-GR" sz="1900" dirty="0"/>
            </a:br>
            <a:r>
              <a:rPr lang="el-GR" sz="1900" dirty="0">
                <a:hlinkClick r:id="" action="ppaction://noaction"/>
              </a:rPr>
              <a:t>[1]</a:t>
            </a:r>
            <a:r>
              <a:rPr lang="el-GR" sz="1900" dirty="0"/>
              <a:t> Στοιχεία για το νομοθετικό πλαίσιο της μεταναστευτικής πολιτικής στην Ελλάδα αναφέρονται στο κείμενο του Στράτου </a:t>
            </a:r>
            <a:r>
              <a:rPr lang="el-GR" sz="1900" dirty="0" err="1"/>
              <a:t>Γεωργούλα</a:t>
            </a:r>
            <a:r>
              <a:rPr lang="el-GR" sz="1900" dirty="0"/>
              <a:t> (2003) «Το νομικό πλαίσιο της μεταναστευτικής πολιτικής στην Ελλάδα τον εικοστό αιώνα –μια ιστορική, κριτική οπτική» στο </a:t>
            </a:r>
            <a:r>
              <a:rPr lang="el-GR" sz="1900" i="1" dirty="0"/>
              <a:t>Πολιτικές Μετανάστευσης και Στρατηγικές Ένταξης</a:t>
            </a:r>
            <a:r>
              <a:rPr lang="el-GR" sz="1900" dirty="0"/>
              <a:t>, </a:t>
            </a:r>
            <a:r>
              <a:rPr lang="el-GR" sz="1900" dirty="0" err="1"/>
              <a:t>επιμ</a:t>
            </a:r>
            <a:r>
              <a:rPr lang="el-GR" sz="1900" dirty="0"/>
              <a:t>. Κούλα </a:t>
            </a:r>
            <a:r>
              <a:rPr lang="el-GR" sz="1900" dirty="0" err="1"/>
              <a:t>Κασιμάτη</a:t>
            </a:r>
            <a:r>
              <a:rPr lang="el-GR" sz="1900" dirty="0"/>
              <a:t>, Αθήνα: </a:t>
            </a:r>
            <a:r>
              <a:rPr lang="en-US" sz="1900" dirty="0" err="1"/>
              <a:t>gutenberg</a:t>
            </a:r>
            <a:r>
              <a:rPr lang="el-GR" sz="1900" dirty="0"/>
              <a:t>, 91-119.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82133" y="1214422"/>
            <a:ext cx="7704667" cy="4785394"/>
          </a:xfrm>
        </p:spPr>
        <p:txBody>
          <a:bodyPr>
            <a:normAutofit/>
          </a:bodyPr>
          <a:lstStyle/>
          <a:p>
            <a:pPr algn="ctr"/>
            <a:r>
              <a:rPr lang="el-GR" sz="2800" dirty="0" smtClean="0"/>
              <a:t>Προσωπική και κοινωνική ταυτότητα δεν είναι </a:t>
            </a:r>
            <a:r>
              <a:rPr lang="el-GR" sz="2800" dirty="0" err="1" smtClean="0"/>
              <a:t>αλληλοαποκλειόμενες</a:t>
            </a:r>
            <a:r>
              <a:rPr lang="el-GR" sz="2800" dirty="0" smtClean="0"/>
              <a:t> </a:t>
            </a:r>
            <a:r>
              <a:rPr lang="el-GR" sz="2800" dirty="0" err="1" smtClean="0"/>
              <a:t>έννοιες</a:t>
            </a:r>
            <a:r>
              <a:rPr lang="el-GR" sz="2800" dirty="0" smtClean="0"/>
              <a:t>, αλλά αποτελούν τους δύο πόλους ενός συνεχούς</a:t>
            </a:r>
            <a:endParaRPr lang="el-G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404813"/>
            <a:ext cx="7715200" cy="5721350"/>
          </a:xfrm>
        </p:spPr>
        <p:txBody>
          <a:bodyPr>
            <a:normAutofit/>
          </a:bodyPr>
          <a:lstStyle/>
          <a:p>
            <a:pPr algn="ctr" eaLnBrk="1" hangingPunct="1">
              <a:buNone/>
            </a:pPr>
            <a:r>
              <a:rPr lang="el-GR" sz="2800" dirty="0"/>
              <a:t>Ποικίλοι λόγοι παλιννόστησης:</a:t>
            </a:r>
          </a:p>
          <a:p>
            <a:pPr algn="ctr" eaLnBrk="1" hangingPunct="1"/>
            <a:r>
              <a:rPr lang="el-GR" sz="2800" dirty="0"/>
              <a:t>η πτώση των καθεστώτων της πρώην Σοβιετικής Ένωσης, </a:t>
            </a:r>
          </a:p>
          <a:p>
            <a:pPr algn="ctr" eaLnBrk="1" hangingPunct="1"/>
            <a:r>
              <a:rPr lang="el-GR" sz="2800" dirty="0"/>
              <a:t>η αίσθηση της απειλής της ελληνικής μειονότητας στις νεοσύστατες χώρες,</a:t>
            </a:r>
          </a:p>
          <a:p>
            <a:pPr algn="ctr" eaLnBrk="1" hangingPunct="1"/>
            <a:r>
              <a:rPr lang="el-GR" sz="2800" dirty="0"/>
              <a:t> η φτώχεια και ο πόλεμος,</a:t>
            </a:r>
          </a:p>
          <a:p>
            <a:pPr algn="ctr" eaLnBrk="1" hangingPunct="1"/>
            <a:r>
              <a:rPr lang="el-GR" sz="2800" dirty="0"/>
              <a:t>το όνειρο του επαναπατρισμού και</a:t>
            </a:r>
          </a:p>
          <a:p>
            <a:pPr algn="ctr" eaLnBrk="1" hangingPunct="1"/>
            <a:r>
              <a:rPr lang="el-GR" sz="2800" dirty="0"/>
              <a:t> το σύνδρομο της μειονότητας για τις πρώτες γενιές.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908050"/>
            <a:ext cx="7787208" cy="5218113"/>
          </a:xfrm>
        </p:spPr>
        <p:txBody>
          <a:bodyPr>
            <a:normAutofit/>
          </a:bodyPr>
          <a:lstStyle/>
          <a:p>
            <a:pPr algn="ctr" eaLnBrk="1" hangingPunct="1">
              <a:lnSpc>
                <a:spcPct val="90000"/>
              </a:lnSpc>
            </a:pPr>
            <a:r>
              <a:rPr lang="el-GR" sz="2800" dirty="0"/>
              <a:t>Οι μετανάστες με ποντιακή καταγωγή που πολιτογραφήθηκαν ως παλιννοστούντες, προέρχονται από τον Πόντο, την περιοχή στις νοτιοανατολικές ακτές της Μαύρης Θάλασσας που κατοικούνταν από Έλληνες στη διάρκεια του Μεσαίωνα και της Ύστερης Βυζαντινής εποχής (10ος-15ος αι. </a:t>
            </a:r>
            <a:r>
              <a:rPr lang="el-GR" sz="2800" dirty="0" err="1"/>
              <a:t>μ.Χ</a:t>
            </a:r>
            <a:r>
              <a:rPr lang="el-GR" sz="2800"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549275"/>
            <a:ext cx="7715200" cy="5576888"/>
          </a:xfrm>
        </p:spPr>
        <p:txBody>
          <a:bodyPr>
            <a:normAutofit/>
          </a:bodyPr>
          <a:lstStyle/>
          <a:p>
            <a:pPr algn="just" eaLnBrk="1" hangingPunct="1">
              <a:lnSpc>
                <a:spcPct val="80000"/>
              </a:lnSpc>
            </a:pPr>
            <a:r>
              <a:rPr lang="el-GR" sz="2800" dirty="0"/>
              <a:t>Από το 1980 αυξήθηκε ο επαναπατρισμός</a:t>
            </a:r>
            <a:r>
              <a:rPr lang="el-GR" sz="2800" dirty="0">
                <a:hlinkClick r:id="" action="ppaction://noaction"/>
              </a:rPr>
              <a:t>[1]</a:t>
            </a:r>
            <a:r>
              <a:rPr lang="el-GR" sz="2800" dirty="0"/>
              <a:t> των Ομογενών, τόσο από τις χώρες της πρώην Σοβιετικής Ένωσης όσο και από την Αλβανία, λόγω της «αποδιάρθρωσης του κοινωνικού ιστού». </a:t>
            </a:r>
          </a:p>
          <a:p>
            <a:pPr algn="just" eaLnBrk="1" hangingPunct="1">
              <a:lnSpc>
                <a:spcPct val="80000"/>
              </a:lnSpc>
            </a:pPr>
            <a:r>
              <a:rPr lang="el-GR" sz="2800" dirty="0"/>
              <a:t>1991-1992 συνεχή μεταναστευτικά ρεύματα παλιννοστούντων και Αλβανών οικονομικών μεταναστών λόγω του φόβου των εθνικιστικών ταραχών και του πολέμου στις χώρες της πρώην Σοβιετικής Ένωσης αλλά και για οικονομικούς λόγους. Στην εισροή μεταναστών από τις χώρες της Πρώην Σοβιετικής Ένωσης συνέβαλε και το καθεστώς της Περεστρόικα επί </a:t>
            </a:r>
            <a:r>
              <a:rPr lang="el-GR" sz="2800" dirty="0" err="1"/>
              <a:t>Γκορμπατσώφ</a:t>
            </a:r>
            <a:r>
              <a:rPr lang="el-GR" sz="2800" dirty="0"/>
              <a:t> </a:t>
            </a:r>
            <a:r>
              <a:rPr lang="el-GR" sz="2500" dirty="0"/>
              <a:t/>
            </a:r>
            <a:br>
              <a:rPr lang="el-GR" sz="2500" dirty="0"/>
            </a:br>
            <a:endParaRPr lang="el-GR" sz="2500" dirty="0"/>
          </a:p>
        </p:txBody>
      </p:sp>
      <p:sp>
        <p:nvSpPr>
          <p:cNvPr id="3" name="2 - Δεξιό βέλος"/>
          <p:cNvSpPr/>
          <p:nvPr/>
        </p:nvSpPr>
        <p:spPr>
          <a:xfrm>
            <a:off x="2339752" y="2348880"/>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476250"/>
            <a:ext cx="8229600" cy="5649913"/>
          </a:xfrm>
        </p:spPr>
        <p:txBody>
          <a:bodyPr/>
          <a:lstStyle/>
          <a:p>
            <a:pPr algn="ctr" eaLnBrk="1" hangingPunct="1"/>
            <a:r>
              <a:rPr lang="el-GR" dirty="0"/>
              <a:t>1997-2000: ο αριθμός των ομογενών που ήρθαν στην Ελλάδα σύμφωνα με την απογραφή του Υπουργείου Μακεδονίας-Θράκης ανέρχεται στα 155.319 άτομα</a:t>
            </a:r>
            <a:r>
              <a:rPr lang="en-US" dirty="0"/>
              <a:t>. </a:t>
            </a:r>
            <a:r>
              <a:rPr lang="el-GR" dirty="0"/>
              <a:t>Λόγω του εθνικού ή </a:t>
            </a:r>
            <a:r>
              <a:rPr lang="el-GR" dirty="0" err="1"/>
              <a:t>εθνο</a:t>
            </a:r>
            <a:r>
              <a:rPr lang="el-GR" dirty="0"/>
              <a:t>-πολιτισμικού ή </a:t>
            </a:r>
            <a:r>
              <a:rPr lang="el-GR" dirty="0" err="1"/>
              <a:t>εθνο</a:t>
            </a:r>
            <a:r>
              <a:rPr lang="el-GR" dirty="0"/>
              <a:t>-θρησκευτικού δεσμού που έχουν με τη χώρα υποδοχής η οποία προσδιορίζεται ως </a:t>
            </a:r>
            <a:r>
              <a:rPr lang="el-GR" i="1" dirty="0"/>
              <a:t>πατρίδα</a:t>
            </a:r>
            <a:r>
              <a:rPr lang="el-GR" dirty="0"/>
              <a:t> δε θεωρούνται από την ελληνική πολιτεία αλλοδαποί αλλά επαναπατριζόμενοι –και τότε αναφερόμαστε σε </a:t>
            </a:r>
            <a:r>
              <a:rPr lang="el-GR" i="1" dirty="0"/>
              <a:t>παλιννόστηση</a:t>
            </a:r>
            <a:r>
              <a:rPr lang="el-GR" dirty="0"/>
              <a:t> και όχι σε </a:t>
            </a:r>
            <a:r>
              <a:rPr lang="el-GR" i="1" dirty="0"/>
              <a:t>μετανάστευση</a:t>
            </a:r>
            <a:r>
              <a:rPr lang="el-GR"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476250"/>
            <a:ext cx="7643192" cy="5649913"/>
          </a:xfrm>
        </p:spPr>
        <p:txBody>
          <a:bodyPr>
            <a:normAutofit/>
          </a:bodyPr>
          <a:lstStyle/>
          <a:p>
            <a:pPr algn="ctr" eaLnBrk="1" hangingPunct="1"/>
            <a:r>
              <a:rPr lang="el-GR" sz="2600" dirty="0"/>
              <a:t>Αποσαφηνίζοντας τους όρους, ο όρος παλιννοστούντες μπορεί να αποδοθεί μόνο στην πρώτη γενιά, αφού τα μέλη των επόμενων γενεών γεννήθηκαν εκτός Ελλάδας και ανήκουν στη διασπορά. Το ελληνικό κράτος ονοματίζει τους Έλληνες από την πρώην Σοβιετική Ένωση ως παλιννοστούντες και τους Έλληνες από την Αλβανία ως αποδήμου</a:t>
            </a:r>
            <a:r>
              <a:rPr lang="el-GR" sz="2600" i="1" dirty="0"/>
              <a:t>ς. </a:t>
            </a:r>
            <a:endParaRPr lang="el-GR" sz="2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476250"/>
            <a:ext cx="7643192" cy="5649913"/>
          </a:xfrm>
        </p:spPr>
        <p:txBody>
          <a:bodyPr/>
          <a:lstStyle/>
          <a:p>
            <a:pPr algn="ctr" eaLnBrk="1" hangingPunct="1"/>
            <a:r>
              <a:rPr lang="el-GR" dirty="0"/>
              <a:t>Όσον αφορά τον μαθητικό πληθυσμό για τη σχολική χρονιά 2002-2003 ήταν εγγεγραμμένοι 98.241 αλλοδαποί και παλιννοστούντες μαθητές στα σχολεία της Πρωτοβάθμιας και Δευτεροβάθμιας Εκπαίδευσης, 6,7% του μαθητικού πληθυσμού για τη συγκεκριμένη χρονιά. Το ποσοστό των αλλοδαπών μαθητών για τα έτη 2004-2006 ήταν 8,8%. Σε συγκεκριμένα σχολεία στην Αθήνα και στη Θεσσαλονίκη το ποσοστό των αλλοδαπών μαθητών αγγίζει το 45%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836712"/>
            <a:ext cx="7239000" cy="5328697"/>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457200" y="692697"/>
            <a:ext cx="7239000" cy="3816424"/>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457200" y="260648"/>
            <a:ext cx="7239000" cy="54922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9AC37FF-32DA-4E41-8B2E-D91684A557E7}"/>
              </a:ext>
            </a:extLst>
          </p:cNvPr>
          <p:cNvSpPr>
            <a:spLocks noGrp="1"/>
          </p:cNvSpPr>
          <p:nvPr>
            <p:ph idx="1"/>
          </p:nvPr>
        </p:nvSpPr>
        <p:spPr>
          <a:xfrm>
            <a:off x="982133" y="116632"/>
            <a:ext cx="7704667" cy="5883184"/>
          </a:xfrm>
        </p:spPr>
        <p:txBody>
          <a:bodyPr>
            <a:normAutofit/>
          </a:bodyPr>
          <a:lstStyle/>
          <a:p>
            <a:r>
              <a:rPr lang="el-GR" sz="3200" dirty="0"/>
              <a:t>Στην απογραφή του 2011, ο μόνιμος μεταναστευτικός  πληθυσμός στην Ελλάδα ήταν 712.879 (7.5% του συνολικού πληθυσμού), εκ των οποίων οι 385.773 (54%) ήταν άνδρες και οι 327.106 (46%) ήταν γυναίκες. </a:t>
            </a:r>
          </a:p>
        </p:txBody>
      </p:sp>
    </p:spTree>
    <p:extLst>
      <p:ext uri="{BB962C8B-B14F-4D97-AF65-F5344CB8AC3E}">
        <p14:creationId xmlns="" xmlns:p14="http://schemas.microsoft.com/office/powerpoint/2010/main" val="62514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Κοινωνική ταυτότητα – αρχές (</a:t>
            </a:r>
            <a:r>
              <a:rPr lang="en-US" sz="2800" b="1" dirty="0" err="1" smtClean="0"/>
              <a:t>Tajfel</a:t>
            </a:r>
            <a:r>
              <a:rPr lang="en-US" sz="2800" b="1" dirty="0" smtClean="0"/>
              <a:t> </a:t>
            </a:r>
            <a:r>
              <a:rPr lang="el-GR" sz="2800" b="1" dirty="0" smtClean="0"/>
              <a:t>και </a:t>
            </a:r>
            <a:r>
              <a:rPr lang="en-US" sz="2800" b="1" dirty="0" smtClean="0"/>
              <a:t>Turner </a:t>
            </a:r>
            <a:r>
              <a:rPr lang="el-GR" sz="2800" b="1" dirty="0" smtClean="0"/>
              <a:t>)</a:t>
            </a:r>
            <a:endParaRPr lang="el-GR" sz="2800" dirty="0"/>
          </a:p>
        </p:txBody>
      </p:sp>
      <p:sp>
        <p:nvSpPr>
          <p:cNvPr id="3" name="2 - Θέση περιεχομένου"/>
          <p:cNvSpPr>
            <a:spLocks noGrp="1"/>
          </p:cNvSpPr>
          <p:nvPr>
            <p:ph idx="1"/>
          </p:nvPr>
        </p:nvSpPr>
        <p:spPr>
          <a:xfrm>
            <a:off x="982133" y="1714488"/>
            <a:ext cx="7704667" cy="4500594"/>
          </a:xfrm>
        </p:spPr>
        <p:txBody>
          <a:bodyPr>
            <a:normAutofit lnSpcReduction="10000"/>
          </a:bodyPr>
          <a:lstStyle/>
          <a:p>
            <a:r>
              <a:rPr lang="el-GR" dirty="0" smtClean="0"/>
              <a:t>Τα άτομα επιδιώκουν να αποκτήσουν και να διατηρήσουν μια θετική κοινωνική ταυτότητα                     </a:t>
            </a:r>
          </a:p>
          <a:p>
            <a:pPr>
              <a:buNone/>
            </a:pPr>
            <a:r>
              <a:rPr lang="el-GR" dirty="0" smtClean="0"/>
              <a:t>θετική </a:t>
            </a:r>
            <a:r>
              <a:rPr lang="el-GR" dirty="0" err="1" smtClean="0"/>
              <a:t>αυτοεικόνα</a:t>
            </a:r>
            <a:r>
              <a:rPr lang="el-GR" dirty="0" smtClean="0"/>
              <a:t> </a:t>
            </a:r>
          </a:p>
          <a:p>
            <a:pPr>
              <a:buNone/>
            </a:pPr>
            <a:endParaRPr lang="el-GR" dirty="0" smtClean="0"/>
          </a:p>
          <a:p>
            <a:endParaRPr lang="el-GR" dirty="0" smtClean="0"/>
          </a:p>
          <a:p>
            <a:r>
              <a:rPr lang="el-GR" dirty="0" smtClean="0"/>
              <a:t>Η κοινωνική ταυτότητα στηρίζεται σε συγκρίσεις που γίνονται ανάμεσα στην ομάδα που ανήκει κάποιος και σε άλλες ομάδες</a:t>
            </a:r>
          </a:p>
          <a:p>
            <a:endParaRPr lang="el-GR" dirty="0" smtClean="0"/>
          </a:p>
          <a:p>
            <a:r>
              <a:rPr lang="el-GR" dirty="0" smtClean="0"/>
              <a:t>καθορίζει αν η ταυτότητα είναι θετική ή όχι. </a:t>
            </a:r>
          </a:p>
        </p:txBody>
      </p:sp>
      <p:sp>
        <p:nvSpPr>
          <p:cNvPr id="4" name="3 - Δεξιό βέλος"/>
          <p:cNvSpPr/>
          <p:nvPr/>
        </p:nvSpPr>
        <p:spPr>
          <a:xfrm>
            <a:off x="7786710" y="2214554"/>
            <a:ext cx="571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4 - Δεξιό βέλος"/>
          <p:cNvSpPr/>
          <p:nvPr/>
        </p:nvSpPr>
        <p:spPr>
          <a:xfrm>
            <a:off x="4214810" y="4929198"/>
            <a:ext cx="571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404813"/>
            <a:ext cx="7859216" cy="5726112"/>
          </a:xfrm>
        </p:spPr>
        <p:txBody>
          <a:bodyPr/>
          <a:lstStyle/>
          <a:p>
            <a:pPr algn="ctr" eaLnBrk="1" hangingPunct="1"/>
            <a:r>
              <a:rPr lang="el-GR" dirty="0"/>
              <a:t>Τα βασικά στάδια στην ανάπτυξη της ταυτότητας των παιδιών των αλλοδαπών στη χώρα υποδοχής, είναι τα εξής:</a:t>
            </a:r>
          </a:p>
          <a:p>
            <a:pPr algn="ctr" eaLnBrk="1" hangingPunct="1"/>
            <a:r>
              <a:rPr lang="el-GR" dirty="0"/>
              <a:t> α) </a:t>
            </a:r>
            <a:r>
              <a:rPr lang="el-GR" i="1" dirty="0"/>
              <a:t>πρωτογενείς προσκολλήσεις </a:t>
            </a:r>
            <a:r>
              <a:rPr lang="el-GR" dirty="0"/>
              <a:t>του ατόμου, οι οποίες οδηγούν ή σε </a:t>
            </a:r>
            <a:r>
              <a:rPr lang="el-GR" i="1" dirty="0"/>
              <a:t>πρωταρχική εμπιστοσύνη </a:t>
            </a:r>
            <a:r>
              <a:rPr lang="el-GR" dirty="0"/>
              <a:t>ή σε </a:t>
            </a:r>
            <a:r>
              <a:rPr lang="el-GR" i="1" dirty="0"/>
              <a:t>δυσπιστία </a:t>
            </a:r>
            <a:r>
              <a:rPr lang="el-GR" dirty="0"/>
              <a:t>και στις οποίες τίθενται οι βάσεις για την ανάπτυξη της ταυτότητας,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457200" y="692150"/>
            <a:ext cx="7715200" cy="5438775"/>
          </a:xfrm>
        </p:spPr>
        <p:txBody>
          <a:bodyPr/>
          <a:lstStyle/>
          <a:p>
            <a:pPr algn="ctr" eaLnBrk="1" hangingPunct="1">
              <a:lnSpc>
                <a:spcPct val="90000"/>
              </a:lnSpc>
            </a:pPr>
            <a:r>
              <a:rPr lang="el-GR" dirty="0"/>
              <a:t>β) ενσωμάτωση συγκεκριμένων τρόπων σκέψης, συμπεριφοράς και συναισθημάτων ενός (ομοεθνούς) πολιτισμικού περιβάλλοντος, των στάσεων και των αξιών μέσω της γλώσσας. Στο στάδιο προσαρμογής και αφομοίωσης του ατόμου στη νέα κουλτούρα προκύπτει η </a:t>
            </a:r>
            <a:r>
              <a:rPr lang="el-GR" i="1" dirty="0"/>
              <a:t>νέα ερμηνεία της ταυτότητας του ατόμου. </a:t>
            </a:r>
            <a:r>
              <a:rPr lang="el-GR" dirty="0"/>
              <a:t>Στην περίπτωση στην οποία οι δεσμοί του ατόμου με την οικογένεια είναι ιδιαίτερα ισχυροί, δημιουργείται η </a:t>
            </a:r>
            <a:r>
              <a:rPr lang="el-GR" i="1" dirty="0"/>
              <a:t>κουλτούρα της μειονότητας, </a:t>
            </a:r>
            <a:r>
              <a:rPr lang="el-GR" dirty="0"/>
              <a:t>με την οποία ταυτίζεται το άτομο.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549275"/>
            <a:ext cx="8229600" cy="5581650"/>
          </a:xfrm>
        </p:spPr>
        <p:txBody>
          <a:bodyPr/>
          <a:lstStyle/>
          <a:p>
            <a:pPr eaLnBrk="1" hangingPunct="1">
              <a:buFont typeface="Wingdings" pitchFamily="2" charset="2"/>
              <a:buChar char="Ø"/>
            </a:pPr>
            <a:r>
              <a:rPr lang="el-GR"/>
              <a:t>Κίνητρα Ενσωμάτωσης (βαθιά γνώση του πολιτισμού της χώρας)</a:t>
            </a:r>
          </a:p>
          <a:p>
            <a:pPr eaLnBrk="1" hangingPunct="1">
              <a:buFont typeface="Wingdings" pitchFamily="2" charset="2"/>
              <a:buChar char="Ø"/>
            </a:pPr>
            <a:endParaRPr lang="el-GR"/>
          </a:p>
          <a:p>
            <a:pPr eaLnBrk="1" hangingPunct="1">
              <a:buFont typeface="Wingdings" pitchFamily="2" charset="2"/>
              <a:buChar char="Ø"/>
            </a:pPr>
            <a:endParaRPr lang="el-GR"/>
          </a:p>
          <a:p>
            <a:pPr eaLnBrk="1" hangingPunct="1">
              <a:buFont typeface="Wingdings" pitchFamily="2" charset="2"/>
              <a:buChar char="Ø"/>
            </a:pPr>
            <a:r>
              <a:rPr lang="el-GR"/>
              <a:t>Λειτουργικά Κίνητρα (χρησιμότητα και χρηστικότητα γλώσσας και πολιτισμικών θεσμών για πρόοδο)</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5F1A7C4-F776-4F4B-85E2-6C2D0105D291}"/>
              </a:ext>
            </a:extLst>
          </p:cNvPr>
          <p:cNvSpPr>
            <a:spLocks noGrp="1"/>
          </p:cNvSpPr>
          <p:nvPr>
            <p:ph idx="1"/>
          </p:nvPr>
        </p:nvSpPr>
        <p:spPr>
          <a:xfrm>
            <a:off x="982133" y="692696"/>
            <a:ext cx="7704667" cy="5307120"/>
          </a:xfrm>
        </p:spPr>
        <p:txBody>
          <a:bodyPr>
            <a:normAutofit/>
          </a:bodyPr>
          <a:lstStyle/>
          <a:p>
            <a:r>
              <a:rPr lang="el-GR" sz="2800" dirty="0"/>
              <a:t>Σύμφωνα με τους </a:t>
            </a:r>
            <a:r>
              <a:rPr lang="en-US" sz="2800" dirty="0"/>
              <a:t>Atkinson, Morten, Sue(1993), </a:t>
            </a:r>
            <a:r>
              <a:rPr lang="el-GR" sz="2800" dirty="0"/>
              <a:t>η μειονοτική ταυτότητα  περιλαμβάνει πέντε στάδια ανάπτυξης:</a:t>
            </a:r>
          </a:p>
          <a:p>
            <a:r>
              <a:rPr lang="el-GR" sz="2800" dirty="0"/>
              <a:t>Στο πρώτο στάδιο, το άτομο δείχνει μια προτίμηση στις πολιτισμικές αξίες της κυρίαρχης κουλτούρας και μπορεί να υποτιμήσει ή και  να  απαρνηθεί τις  πολιτισμικές αξίες     της ομάδας   του </a:t>
            </a:r>
            <a:r>
              <a:rPr lang="el-GR" sz="2800" b="1" dirty="0"/>
              <a:t>(συμμόρφωση)</a:t>
            </a:r>
          </a:p>
        </p:txBody>
      </p:sp>
    </p:spTree>
    <p:extLst>
      <p:ext uri="{BB962C8B-B14F-4D97-AF65-F5344CB8AC3E}">
        <p14:creationId xmlns="" xmlns:p14="http://schemas.microsoft.com/office/powerpoint/2010/main" val="31504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E311C9F-811A-45FD-A23C-6CBA1EBDE429}"/>
              </a:ext>
            </a:extLst>
          </p:cNvPr>
          <p:cNvSpPr>
            <a:spLocks noGrp="1"/>
          </p:cNvSpPr>
          <p:nvPr>
            <p:ph idx="1"/>
          </p:nvPr>
        </p:nvSpPr>
        <p:spPr>
          <a:xfrm>
            <a:off x="982133" y="116632"/>
            <a:ext cx="7704667" cy="5883184"/>
          </a:xfrm>
        </p:spPr>
        <p:txBody>
          <a:bodyPr>
            <a:normAutofit lnSpcReduction="10000"/>
          </a:bodyPr>
          <a:lstStyle/>
          <a:p>
            <a:r>
              <a:rPr lang="el-GR" sz="2800" dirty="0"/>
              <a:t>Στο δεύτερο στάδιο, το  άτομο     </a:t>
            </a:r>
            <a:r>
              <a:rPr lang="el-GR" sz="2800" dirty="0" smtClean="0"/>
              <a:t>αρχίζει να  </a:t>
            </a:r>
            <a:r>
              <a:rPr lang="el-GR" sz="2800" dirty="0"/>
              <a:t>θεωρεί  ότι  η  κυρίαρχη κουλτούρα  δεν  </a:t>
            </a:r>
            <a:r>
              <a:rPr lang="el-GR" sz="2800"/>
              <a:t>είναι </a:t>
            </a:r>
            <a:r>
              <a:rPr lang="el-GR" sz="2800" smtClean="0"/>
              <a:t>ιαπαραίτητα </a:t>
            </a:r>
            <a:r>
              <a:rPr lang="el-GR" sz="2800" dirty="0"/>
              <a:t>ανώτερη από την κουλτούρα  της μειονότητας στην  οποία  ανήκει </a:t>
            </a:r>
            <a:r>
              <a:rPr lang="el-GR" sz="2800" b="1" dirty="0"/>
              <a:t>(ασυμφωνία)</a:t>
            </a:r>
          </a:p>
          <a:p>
            <a:r>
              <a:rPr lang="el-GR" sz="2800" dirty="0"/>
              <a:t>Στο τρίτο στάδιο, το μειονοτικό άτομο απορρίπτει την κυρίαρχη κουλτούρα και επιδοκιμάζει  τις απόψεις της  μειονότητας  από την  οποία προέρχεται </a:t>
            </a:r>
            <a:r>
              <a:rPr lang="el-GR" sz="2800" b="1" dirty="0"/>
              <a:t>(αντίσταση)</a:t>
            </a:r>
          </a:p>
          <a:p>
            <a:r>
              <a:rPr lang="el-GR" sz="2800" dirty="0"/>
              <a:t>Στο τέταρτο  στάδιο, το άτομο αρχίζει να σκέφτεται λιγότερο με βάση τα δόγματα της μειονοτικής ομάδας και  περισσότερο με  βάση τις   αντιλήψεις που το ίδιο  έχει διαμορφώσει </a:t>
            </a:r>
            <a:r>
              <a:rPr lang="el-GR" sz="2800" b="1" dirty="0"/>
              <a:t>(εσωτερίκευση)</a:t>
            </a:r>
          </a:p>
        </p:txBody>
      </p:sp>
    </p:spTree>
    <p:extLst>
      <p:ext uri="{BB962C8B-B14F-4D97-AF65-F5344CB8AC3E}">
        <p14:creationId xmlns="" xmlns:p14="http://schemas.microsoft.com/office/powerpoint/2010/main" val="19292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0742982-F401-4266-BE35-3C8998223054}"/>
              </a:ext>
            </a:extLst>
          </p:cNvPr>
          <p:cNvSpPr>
            <a:spLocks noGrp="1"/>
          </p:cNvSpPr>
          <p:nvPr>
            <p:ph idx="1"/>
          </p:nvPr>
        </p:nvSpPr>
        <p:spPr>
          <a:xfrm>
            <a:off x="982133" y="0"/>
            <a:ext cx="7704667" cy="5999816"/>
          </a:xfrm>
        </p:spPr>
        <p:txBody>
          <a:bodyPr>
            <a:normAutofit/>
          </a:bodyPr>
          <a:lstStyle/>
          <a:p>
            <a:r>
              <a:rPr lang="el-GR" sz="2800" dirty="0"/>
              <a:t>Στο πέμπτο στάδιο, οι διάφορες συγκρούσεις που βιώνει το μειονοτικό άτομο επιλύονται  και  νιώθει άνετα με τον εαυτό και την πολιτιστική του κληρονομιά </a:t>
            </a:r>
            <a:r>
              <a:rPr lang="el-GR" sz="2800" b="1" dirty="0"/>
              <a:t>(αίσθηση ολοκλήρωσης)</a:t>
            </a:r>
          </a:p>
        </p:txBody>
      </p:sp>
    </p:spTree>
    <p:extLst>
      <p:ext uri="{BB962C8B-B14F-4D97-AF65-F5344CB8AC3E}">
        <p14:creationId xmlns="" xmlns:p14="http://schemas.microsoft.com/office/powerpoint/2010/main" val="40204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765175"/>
            <a:ext cx="7643192" cy="5365750"/>
          </a:xfrm>
        </p:spPr>
        <p:txBody>
          <a:bodyPr>
            <a:normAutofit/>
          </a:bodyPr>
          <a:lstStyle/>
          <a:p>
            <a:pPr algn="ctr" eaLnBrk="1" hangingPunct="1">
              <a:buNone/>
            </a:pPr>
            <a:r>
              <a:rPr lang="el-GR" dirty="0"/>
              <a:t>Η ενσωμάτωση των μεταναστών εξαρτάται και από</a:t>
            </a:r>
          </a:p>
          <a:p>
            <a:pPr algn="ctr" eaLnBrk="1" hangingPunct="1"/>
            <a:r>
              <a:rPr lang="el-GR" dirty="0"/>
              <a:t>την επαγγελματική αποκατάσταση,</a:t>
            </a:r>
          </a:p>
          <a:p>
            <a:pPr algn="ctr" eaLnBrk="1" hangingPunct="1"/>
            <a:r>
              <a:rPr lang="el-GR" dirty="0"/>
              <a:t> την οικονομική σταθερότητα, </a:t>
            </a:r>
          </a:p>
          <a:p>
            <a:pPr algn="ctr" eaLnBrk="1" hangingPunct="1"/>
            <a:r>
              <a:rPr lang="el-GR" dirty="0"/>
              <a:t>τα κίνητρα,</a:t>
            </a:r>
          </a:p>
          <a:p>
            <a:pPr algn="ctr" eaLnBrk="1" hangingPunct="1"/>
            <a:r>
              <a:rPr lang="el-GR" dirty="0"/>
              <a:t>τον προσωρινό ή μόνιμο χαρακτήρας της μετακίνησης, </a:t>
            </a:r>
          </a:p>
          <a:p>
            <a:pPr algn="ctr" eaLnBrk="1" hangingPunct="1"/>
            <a:r>
              <a:rPr lang="el-GR" dirty="0"/>
              <a:t>την ατομική ή η οικογενειακή μετανάστευση, </a:t>
            </a:r>
          </a:p>
          <a:p>
            <a:pPr algn="ctr" eaLnBrk="1" hangingPunct="1"/>
            <a:r>
              <a:rPr lang="el-GR" dirty="0"/>
              <a:t>την ηλικία, </a:t>
            </a:r>
          </a:p>
          <a:p>
            <a:pPr algn="ctr" eaLnBrk="1" hangingPunct="1"/>
            <a:r>
              <a:rPr lang="el-GR" dirty="0"/>
              <a:t>Τις οικονομικές και πολιτικές συνθήκες και </a:t>
            </a:r>
          </a:p>
          <a:p>
            <a:pPr algn="ctr" eaLnBrk="1" hangingPunct="1"/>
            <a:r>
              <a:rPr lang="el-GR" dirty="0"/>
              <a:t>τα χαρακτηριστικά της οικονομίας και της αγοράς εργασίας της χώρας υποδοχής, την εγκατάσταση σε πόλη ή χωριό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fade">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fade">
                                      <p:cBhvr>
                                        <p:cTn id="17" dur="500"/>
                                        <p:tgtEl>
                                          <p:spTgt spid="3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2">
                                            <p:txEl>
                                              <p:pRg st="3" end="3"/>
                                            </p:txEl>
                                          </p:spTgt>
                                        </p:tgtEl>
                                        <p:attrNameLst>
                                          <p:attrName>style.visibility</p:attrName>
                                        </p:attrNameLst>
                                      </p:cBhvr>
                                      <p:to>
                                        <p:strVal val="visible"/>
                                      </p:to>
                                    </p:set>
                                    <p:animEffect transition="in" filter="fade">
                                      <p:cBhvr>
                                        <p:cTn id="22" dur="500"/>
                                        <p:tgtEl>
                                          <p:spTgt spid="35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2">
                                            <p:txEl>
                                              <p:pRg st="4" end="4"/>
                                            </p:txEl>
                                          </p:spTgt>
                                        </p:tgtEl>
                                        <p:attrNameLst>
                                          <p:attrName>style.visibility</p:attrName>
                                        </p:attrNameLst>
                                      </p:cBhvr>
                                      <p:to>
                                        <p:strVal val="visible"/>
                                      </p:to>
                                    </p:set>
                                    <p:animEffect transition="in" filter="fade">
                                      <p:cBhvr>
                                        <p:cTn id="27" dur="500"/>
                                        <p:tgtEl>
                                          <p:spTgt spid="35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2">
                                            <p:txEl>
                                              <p:pRg st="5" end="5"/>
                                            </p:txEl>
                                          </p:spTgt>
                                        </p:tgtEl>
                                        <p:attrNameLst>
                                          <p:attrName>style.visibility</p:attrName>
                                        </p:attrNameLst>
                                      </p:cBhvr>
                                      <p:to>
                                        <p:strVal val="visible"/>
                                      </p:to>
                                    </p:set>
                                    <p:animEffect transition="in" filter="fade">
                                      <p:cBhvr>
                                        <p:cTn id="32" dur="500"/>
                                        <p:tgtEl>
                                          <p:spTgt spid="358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2">
                                            <p:txEl>
                                              <p:pRg st="6" end="6"/>
                                            </p:txEl>
                                          </p:spTgt>
                                        </p:tgtEl>
                                        <p:attrNameLst>
                                          <p:attrName>style.visibility</p:attrName>
                                        </p:attrNameLst>
                                      </p:cBhvr>
                                      <p:to>
                                        <p:strVal val="visible"/>
                                      </p:to>
                                    </p:set>
                                    <p:animEffect transition="in" filter="fade">
                                      <p:cBhvr>
                                        <p:cTn id="37" dur="500"/>
                                        <p:tgtEl>
                                          <p:spTgt spid="358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842">
                                            <p:txEl>
                                              <p:pRg st="7" end="7"/>
                                            </p:txEl>
                                          </p:spTgt>
                                        </p:tgtEl>
                                        <p:attrNameLst>
                                          <p:attrName>style.visibility</p:attrName>
                                        </p:attrNameLst>
                                      </p:cBhvr>
                                      <p:to>
                                        <p:strVal val="visible"/>
                                      </p:to>
                                    </p:set>
                                    <p:animEffect transition="in" filter="fade">
                                      <p:cBhvr>
                                        <p:cTn id="42" dur="500"/>
                                        <p:tgtEl>
                                          <p:spTgt spid="358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842">
                                            <p:txEl>
                                              <p:pRg st="8" end="8"/>
                                            </p:txEl>
                                          </p:spTgt>
                                        </p:tgtEl>
                                        <p:attrNameLst>
                                          <p:attrName>style.visibility</p:attrName>
                                        </p:attrNameLst>
                                      </p:cBhvr>
                                      <p:to>
                                        <p:strVal val="visible"/>
                                      </p:to>
                                    </p:set>
                                    <p:animEffect transition="in" filter="fade">
                                      <p:cBhvr>
                                        <p:cTn id="47" dur="500"/>
                                        <p:tgtEl>
                                          <p:spTgt spid="358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620713"/>
            <a:ext cx="7787208" cy="5510212"/>
          </a:xfrm>
        </p:spPr>
        <p:txBody>
          <a:bodyPr/>
          <a:lstStyle/>
          <a:p>
            <a:pPr algn="ctr" eaLnBrk="1" hangingPunct="1"/>
            <a:r>
              <a:rPr lang="el-GR" dirty="0"/>
              <a:t>Τα μέλη, συγκεκριμένα, της δεύτερης γενιάς μεταναστών βιώνουν μια διφορούμενη κοινωνικοποίηση, γεγονός που αποτελεί και βασικό διαφοροποιητικό παράγοντα ανάμεσα στα μέλη της πρώτης και της δεύτερης γενιάς μεταναστών: τα μέλη της πρώτης γενιάς μεταναστών έχουν ήδη κοινωνικοποιηθεί στην κουλτούρα τους πριν από την άφιξή τους στη χώρα υποδοχής.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620713"/>
            <a:ext cx="7715200" cy="5510212"/>
          </a:xfrm>
        </p:spPr>
        <p:txBody>
          <a:bodyPr>
            <a:normAutofit/>
          </a:bodyPr>
          <a:lstStyle/>
          <a:p>
            <a:pPr algn="ctr" eaLnBrk="1" hangingPunct="1">
              <a:lnSpc>
                <a:spcPct val="90000"/>
              </a:lnSpc>
            </a:pPr>
            <a:r>
              <a:rPr lang="el-GR" sz="3200" dirty="0"/>
              <a:t>τα παιδιά ενσωματώνονται πρώτα πολιτισμικά και κοινωνικά με την επίδραση του κοινωνικού περιβάλλοντος, του σχολείου και τον μέσων μαζικής ενημέρωσης και στη συνέχεια οικονομικά και επαγγελματικά.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239000" cy="5835048"/>
          </a:xfrm>
        </p:spPr>
        <p:txBody>
          <a:bodyPr/>
          <a:lstStyle/>
          <a:p>
            <a:r>
              <a:rPr lang="el-GR" dirty="0"/>
              <a:t>Σε όλες τις περιπτώσεις η ταυτότητα δεν είναι στατική αλλά διαρκώς υπό διαπραγμάτευση μέσω της αλληλεπίδρασης του υποκειμένου με το κοινωνικό περιβάλλον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82133" y="1214422"/>
            <a:ext cx="7704667" cy="4785394"/>
          </a:xfrm>
        </p:spPr>
        <p:txBody>
          <a:bodyPr>
            <a:normAutofit/>
          </a:bodyPr>
          <a:lstStyle/>
          <a:p>
            <a:pPr>
              <a:buNone/>
            </a:pPr>
            <a:r>
              <a:rPr lang="el-GR" dirty="0" smtClean="0"/>
              <a:t>Κατά συνέπεια,</a:t>
            </a:r>
          </a:p>
          <a:p>
            <a:r>
              <a:rPr lang="el-GR" dirty="0" smtClean="0"/>
              <a:t> η </a:t>
            </a:r>
            <a:r>
              <a:rPr lang="el-GR" dirty="0" err="1" smtClean="0"/>
              <a:t>ενδο</a:t>
            </a:r>
            <a:r>
              <a:rPr lang="el-GR" dirty="0" smtClean="0"/>
              <a:t>- ομαδική εύνοια, δηλαδή η τάση να ευνοείται η ομάδα στην οποία ανήκει, είναι μια διαδικασία που συμβάλλει στη διατήρηση </a:t>
            </a:r>
            <a:r>
              <a:rPr lang="el-GR" dirty="0" err="1" smtClean="0"/>
              <a:t>ή</a:t>
            </a:r>
            <a:r>
              <a:rPr lang="el-GR" dirty="0" smtClean="0"/>
              <a:t> και την εξύψωση της κοινωνικής ταυτότητας του ατόμου.</a:t>
            </a:r>
          </a:p>
          <a:p>
            <a:r>
              <a:rPr lang="el-GR" dirty="0" smtClean="0"/>
              <a:t>Τα μέλη μιας ομάδας που βιώνουν αρνητική ταυτότητα θα επιδιώξουν είτε να φύγουν από την ομάδα κι αν αυτό δεν είναι εφικτό, να επιδιώξουν αλλιώς τη θετική διάκριση.</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620713"/>
            <a:ext cx="7787208" cy="5510212"/>
          </a:xfrm>
        </p:spPr>
        <p:txBody>
          <a:bodyPr>
            <a:normAutofit/>
          </a:bodyPr>
          <a:lstStyle/>
          <a:p>
            <a:pPr algn="ctr" eaLnBrk="1" hangingPunct="1"/>
            <a:r>
              <a:rPr lang="el-GR" sz="2800" dirty="0"/>
              <a:t>Στην περίπτωση του επαναπατρισμού η επιστροφή στην πατρίδα αποτελεί απόφαση των γονέων και ενσαρκώνει το όνειρο μιας καλύτερης ζωής στην πατρίδα. Τα παιδιά όμως είναι προσανατολισμένα στο παρελθόν και στη ζωή τους στον τόπο όπου γεννήθηκαν και μεγάλωσαν προτιμώντας να προσδιορίζουν τους εαυτούς τους ως «ξένους»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68313" y="404813"/>
            <a:ext cx="7776095" cy="5256212"/>
          </a:xfrm>
        </p:spPr>
        <p:txBody>
          <a:bodyPr/>
          <a:lstStyle/>
          <a:p>
            <a:pPr algn="ctr" eaLnBrk="1" hangingPunct="1">
              <a:lnSpc>
                <a:spcPct val="90000"/>
              </a:lnSpc>
            </a:pPr>
            <a:r>
              <a:rPr lang="el-GR" dirty="0"/>
              <a:t>Οι πολιτισμικές και γλωσσικές διαφορές εντείνουν το αίσθημα αλληλεγγύης των αλλοδαπών μαθητών αλλά και τη διαφοροποίησή τους από τον γηγενή μαθητικό πληθυσμό. </a:t>
            </a:r>
            <a:endParaRPr lang="en-US" dirty="0"/>
          </a:p>
          <a:p>
            <a:pPr algn="ctr" eaLnBrk="1" hangingPunct="1">
              <a:lnSpc>
                <a:spcPct val="90000"/>
              </a:lnSpc>
            </a:pPr>
            <a:r>
              <a:rPr lang="el-GR" dirty="0"/>
              <a:t>Οι αλλοδαποί μαθητές ερμηνεύουν τις γλωσσικές και πολιτισμικές διαφορές όχι ως όρια που πρέπει να ξεπεράσουν αλλά ως σύμβολα της ταυτότητάς τους που πρέπει να διατηρήσουν, </a:t>
            </a:r>
            <a:endParaRPr lang="en-US" dirty="0"/>
          </a:p>
          <a:p>
            <a:pPr algn="ctr" eaLnBrk="1" hangingPunct="1">
              <a:lnSpc>
                <a:spcPct val="90000"/>
              </a:lnSpc>
            </a:pPr>
            <a:r>
              <a:rPr lang="el-GR" dirty="0"/>
              <a:t>Αισθάνονται ενίοτε ότι το σχολείο είναι αυτό που θα αλλοιώσει την πολιτιστική τους ταυτότητα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500"/>
                                        <p:tgtEl>
                                          <p:spTgt spid="39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fade">
                                      <p:cBhvr>
                                        <p:cTn id="17" dur="5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404813"/>
            <a:ext cx="8003232" cy="5726112"/>
          </a:xfrm>
        </p:spPr>
        <p:txBody>
          <a:bodyPr>
            <a:normAutofit/>
          </a:bodyPr>
          <a:lstStyle/>
          <a:p>
            <a:pPr algn="ctr" eaLnBrk="1" hangingPunct="1"/>
            <a:r>
              <a:rPr lang="el-GR" sz="2800" dirty="0"/>
              <a:t>Σχετικά με την εκμάθηση της γλώσσας του κράτους υποδοχής, μεγάλο μέρος του σχηματισμού εννοιών πραγματοποιείται στην ξένη γλώσσα, η οποία όμως είτε μαθαίνεται από το παιδί ως εχθρική είτε ως αμφίσημη, με αποτέλεσμα τις διαταραχές στη μάθηση και την </a:t>
            </a:r>
            <a:r>
              <a:rPr lang="el-GR" sz="2800" dirty="0" err="1"/>
              <a:t>ετικετοποίηση</a:t>
            </a:r>
            <a:r>
              <a:rPr lang="el-GR" sz="2800" dirty="0"/>
              <a:t> του παιδιού ως «κακού μαθητή» με όλες τις επιπτώσεις τις οποίες έχει αυτή η ταυτότητα στο σχολείο.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692150"/>
            <a:ext cx="7715200" cy="5438775"/>
          </a:xfrm>
        </p:spPr>
        <p:txBody>
          <a:bodyPr/>
          <a:lstStyle/>
          <a:p>
            <a:pPr algn="ctr" eaLnBrk="1" hangingPunct="1"/>
            <a:r>
              <a:rPr lang="el-GR" dirty="0"/>
              <a:t>Στους μετανάστες και τους πρόσφυγες εμφανίζεται συχνά και το αίσθημα της υποτίμησης το οποίο προκαλείται από την υποτίμηση που βιώνουν σε κοινωνικό και επαγγελματικό επίπεδο αλλά και στο επικοινωνιακό λόγω του χαμηλού γλωσσικού τους επιπέδου, το οποίο αποκαλύπτει άμεσα την προέλευσή τους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549275"/>
            <a:ext cx="7715200" cy="5581650"/>
          </a:xfrm>
        </p:spPr>
        <p:txBody>
          <a:bodyPr/>
          <a:lstStyle/>
          <a:p>
            <a:pPr algn="ctr" eaLnBrk="1" hangingPunct="1"/>
            <a:r>
              <a:rPr lang="el-GR" dirty="0"/>
              <a:t>Οι μετανάστες βιώνουν μια «</a:t>
            </a:r>
            <a:r>
              <a:rPr lang="el-GR" dirty="0" err="1"/>
              <a:t>ταυτοτική</a:t>
            </a:r>
            <a:r>
              <a:rPr lang="el-GR" dirty="0"/>
              <a:t> αποδόμηση», καθώς αφήνουν τον οικείο χώρο του σπιτιού, της εργασίας τους, της πατρίδας τους και μεταβαίνουν σε ξένα κοινωνικά περιβάλλοντα </a:t>
            </a:r>
            <a:endParaRPr lang="en-US" dirty="0"/>
          </a:p>
          <a:p>
            <a:pPr algn="ctr" eaLnBrk="1" hangingPunct="1">
              <a:buNone/>
            </a:pPr>
            <a:endParaRPr lang="en-US" dirty="0"/>
          </a:p>
          <a:p>
            <a:pPr algn="ctr" eaLnBrk="1" hangingPunct="1">
              <a:buNone/>
            </a:pPr>
            <a:r>
              <a:rPr lang="el-GR" dirty="0"/>
              <a:t>αποξενώνονται και αναζητούν την αλληλεγγύη σε αντίστοιχες ομάδες ή κοινότητες με τις οποίες μοιράζονται τις εμπειρίες, τα προβλήματα και συμμετέχουν σε συλλογικές πρωτοβουλίες και δράσεις με στόχο την κοινωνική τους ένταξη και αποκατάσταση </a:t>
            </a:r>
          </a:p>
        </p:txBody>
      </p:sp>
      <p:cxnSp>
        <p:nvCxnSpPr>
          <p:cNvPr id="5" name="4 - Ευθύγραμμο βέλος σύνδεσης"/>
          <p:cNvCxnSpPr/>
          <p:nvPr/>
        </p:nvCxnSpPr>
        <p:spPr>
          <a:xfrm flipH="1">
            <a:off x="2555776" y="2863224"/>
            <a:ext cx="324036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6">
                                            <p:txEl>
                                              <p:pRg st="2" end="2"/>
                                            </p:txEl>
                                          </p:spTgt>
                                        </p:tgtEl>
                                        <p:attrNameLst>
                                          <p:attrName>style.visibility</p:attrName>
                                        </p:attrNameLst>
                                      </p:cBhvr>
                                      <p:to>
                                        <p:strVal val="visible"/>
                                      </p:to>
                                    </p:set>
                                    <p:animEffect transition="in" filter="fade">
                                      <p:cBhvr>
                                        <p:cTn id="12" dur="500"/>
                                        <p:tgtEl>
                                          <p:spTgt spid="47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764704"/>
          <a:ext cx="7239000" cy="569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23850" y="692150"/>
            <a:ext cx="7704534" cy="5041900"/>
          </a:xfrm>
        </p:spPr>
        <p:txBody>
          <a:bodyPr>
            <a:normAutofit/>
          </a:bodyPr>
          <a:lstStyle/>
          <a:p>
            <a:pPr algn="ctr" eaLnBrk="1" hangingPunct="1">
              <a:lnSpc>
                <a:spcPct val="80000"/>
              </a:lnSpc>
              <a:buNone/>
            </a:pPr>
            <a:r>
              <a:rPr lang="el-GR" sz="2600" dirty="0"/>
              <a:t>Ειδικά για τους αλλοδαπούς μαθητές το πρόβλημα της γλώσσας είναι καίριο. Ο μαθητής θα προσπαθήσει </a:t>
            </a:r>
          </a:p>
          <a:p>
            <a:pPr algn="ctr" eaLnBrk="1" hangingPunct="1">
              <a:lnSpc>
                <a:spcPct val="80000"/>
              </a:lnSpc>
            </a:pPr>
            <a:r>
              <a:rPr lang="el-GR" sz="2600" dirty="0"/>
              <a:t>να προσεγγίσει τη σχολική εργασία με τη γλωσσική ικανότητα που ήδη διαθέτει,</a:t>
            </a:r>
          </a:p>
          <a:p>
            <a:pPr algn="ctr" eaLnBrk="1" hangingPunct="1">
              <a:lnSpc>
                <a:spcPct val="80000"/>
              </a:lnSpc>
            </a:pPr>
            <a:r>
              <a:rPr lang="el-GR" sz="2600" dirty="0"/>
              <a:t> να διατηρήσει τη μητρική του γλώσσα και</a:t>
            </a:r>
          </a:p>
          <a:p>
            <a:pPr algn="ctr" eaLnBrk="1" hangingPunct="1">
              <a:lnSpc>
                <a:spcPct val="80000"/>
              </a:lnSpc>
            </a:pPr>
            <a:r>
              <a:rPr lang="el-GR" sz="2600" dirty="0"/>
              <a:t> να μάθει όσο το δυνατόν καλύτερα τη γλώσσα της χώρας υποδοχής. </a:t>
            </a:r>
          </a:p>
          <a:p>
            <a:pPr algn="ctr" eaLnBrk="1" hangingPunct="1">
              <a:lnSpc>
                <a:spcPct val="80000"/>
              </a:lnSpc>
            </a:pPr>
            <a:r>
              <a:rPr lang="el-GR" sz="2600" dirty="0"/>
              <a:t>Τα παιδιά των μεταναστών παρουσιάζουν προβλήματα κοινωνικής </a:t>
            </a:r>
            <a:r>
              <a:rPr lang="el-GR" sz="2600" dirty="0" err="1"/>
              <a:t>προσαρμογής.Τ</a:t>
            </a:r>
            <a:r>
              <a:rPr lang="el-GR" sz="2600" dirty="0"/>
              <a:t> α κυριότερα συμπτώματα είναι το άγχος, η κατάθλιψη, οι φοβίες, η απόσυρση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Effect transition="in" filter="fade">
                                      <p:cBhvr>
                                        <p:cTn id="22" dur="500"/>
                                        <p:tgtEl>
                                          <p:spTgt spid="48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Effect transition="in" filter="fade">
                                      <p:cBhvr>
                                        <p:cTn id="27" dur="5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E843234-EDC4-486A-BE9F-F6C5BAD4AB4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D7915C86-D36C-4730-822A-8121C00C84AC}"/>
              </a:ext>
            </a:extLst>
          </p:cNvPr>
          <p:cNvSpPr>
            <a:spLocks noGrp="1"/>
          </p:cNvSpPr>
          <p:nvPr>
            <p:ph idx="1"/>
          </p:nvPr>
        </p:nvSpPr>
        <p:spPr/>
        <p:txBody>
          <a:bodyPr/>
          <a:lstStyle/>
          <a:p>
            <a:endParaRPr lang="el-GR"/>
          </a:p>
        </p:txBody>
      </p:sp>
      <p:pic>
        <p:nvPicPr>
          <p:cNvPr id="4" name="Εικόνα 3">
            <a:extLst>
              <a:ext uri="{FF2B5EF4-FFF2-40B4-BE49-F238E27FC236}">
                <a16:creationId xmlns="" xmlns:a16="http://schemas.microsoft.com/office/drawing/2014/main" id="{AABA6AC2-FADE-4505-BD43-A204A4C57A29}"/>
              </a:ext>
            </a:extLst>
          </p:cNvPr>
          <p:cNvPicPr>
            <a:picLocks noChangeAspect="1"/>
          </p:cNvPicPr>
          <p:nvPr/>
        </p:nvPicPr>
        <p:blipFill>
          <a:blip r:embed="rId2"/>
          <a:stretch>
            <a:fillRect/>
          </a:stretch>
        </p:blipFill>
        <p:spPr>
          <a:xfrm>
            <a:off x="940862" y="620688"/>
            <a:ext cx="7787207" cy="5112567"/>
          </a:xfrm>
          <a:prstGeom prst="rect">
            <a:avLst/>
          </a:prstGeom>
        </p:spPr>
      </p:pic>
    </p:spTree>
    <p:extLst>
      <p:ext uri="{BB962C8B-B14F-4D97-AF65-F5344CB8AC3E}">
        <p14:creationId xmlns="" xmlns:p14="http://schemas.microsoft.com/office/powerpoint/2010/main" val="34405827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539552" y="620688"/>
            <a:ext cx="7643192" cy="5510212"/>
          </a:xfrm>
        </p:spPr>
        <p:txBody>
          <a:bodyPr/>
          <a:lstStyle/>
          <a:p>
            <a:pPr algn="ctr" eaLnBrk="1" hangingPunct="1">
              <a:lnSpc>
                <a:spcPct val="90000"/>
              </a:lnSpc>
              <a:buNone/>
            </a:pPr>
            <a:r>
              <a:rPr lang="el-GR" b="1" dirty="0"/>
              <a:t>Μειονοτικός Λόγος</a:t>
            </a:r>
          </a:p>
          <a:p>
            <a:pPr algn="ctr" eaLnBrk="1" hangingPunct="1">
              <a:lnSpc>
                <a:spcPct val="90000"/>
              </a:lnSpc>
              <a:buNone/>
            </a:pPr>
            <a:r>
              <a:rPr lang="el-GR" dirty="0"/>
              <a:t>Η αναφορά στον μειονοτικό λόγο μπορεί να λάβει τις εξής διαστάσεις:</a:t>
            </a:r>
          </a:p>
          <a:p>
            <a:pPr algn="ctr" eaLnBrk="1" hangingPunct="1">
              <a:lnSpc>
                <a:spcPct val="90000"/>
              </a:lnSpc>
            </a:pPr>
            <a:r>
              <a:rPr lang="el-GR" dirty="0"/>
              <a:t> α) μπορεί να αποτελεί αιτία-πρόβλημα, δηλαδή το λεγόμενο </a:t>
            </a:r>
            <a:r>
              <a:rPr lang="el-GR" i="1" dirty="0"/>
              <a:t>μειονοτικό ζήτημα </a:t>
            </a:r>
            <a:r>
              <a:rPr lang="el-GR" dirty="0"/>
              <a:t>και </a:t>
            </a:r>
          </a:p>
          <a:p>
            <a:pPr algn="ctr" eaLnBrk="1" hangingPunct="1">
              <a:lnSpc>
                <a:spcPct val="90000"/>
              </a:lnSpc>
            </a:pPr>
            <a:r>
              <a:rPr lang="el-GR" dirty="0"/>
              <a:t>β) μπορεί να αντιμετωπίζεται με την έννοια της γλωσσικής εκφοράς του, ως λόγος των μειονοτήτων.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fade">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fade">
                                      <p:cBhvr>
                                        <p:cTn id="22" dur="5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804704"/>
          </a:xfrm>
        </p:spPr>
        <p:txBody>
          <a:bodyPr>
            <a:normAutofit fontScale="90000"/>
          </a:bodyPr>
          <a:lstStyle/>
          <a:p>
            <a:r>
              <a:rPr lang="el-GR" dirty="0"/>
              <a:t>Μειονοτικός Λόγος</a:t>
            </a:r>
            <a:br>
              <a:rPr lang="el-GR" dirty="0"/>
            </a:br>
            <a:endParaRPr lang="el-GR" dirty="0"/>
          </a:p>
        </p:txBody>
      </p:sp>
      <p:sp>
        <p:nvSpPr>
          <p:cNvPr id="3" name="2 - Θέση περιεχομένου"/>
          <p:cNvSpPr>
            <a:spLocks noGrp="1"/>
          </p:cNvSpPr>
          <p:nvPr>
            <p:ph idx="1"/>
          </p:nvPr>
        </p:nvSpPr>
        <p:spPr>
          <a:xfrm>
            <a:off x="323528" y="1124744"/>
            <a:ext cx="7239000" cy="4846320"/>
          </a:xfrm>
        </p:spPr>
        <p:txBody>
          <a:bodyPr/>
          <a:lstStyle/>
          <a:p>
            <a:endParaRPr lang="en-US" dirty="0"/>
          </a:p>
          <a:p>
            <a:r>
              <a:rPr lang="el-GR" sz="2800" dirty="0"/>
              <a:t>Ερ: Ποιος είναι, από ποιους εκφέρεται και ποια είναι τα χαρακτηριστικά του;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82133" y="1000108"/>
            <a:ext cx="7704667" cy="4999708"/>
          </a:xfrm>
        </p:spPr>
        <p:txBody>
          <a:bodyPr>
            <a:normAutofit/>
          </a:bodyPr>
          <a:lstStyle/>
          <a:p>
            <a:pPr>
              <a:buNone/>
            </a:pPr>
            <a:r>
              <a:rPr lang="el-GR" dirty="0" smtClean="0"/>
              <a:t>Η </a:t>
            </a:r>
            <a:r>
              <a:rPr lang="el-GR" b="1" dirty="0" smtClean="0"/>
              <a:t>κοινωνική ταυτότητα</a:t>
            </a:r>
            <a:r>
              <a:rPr lang="el-GR" dirty="0" smtClean="0"/>
              <a:t>:</a:t>
            </a:r>
          </a:p>
          <a:p>
            <a:r>
              <a:rPr lang="el-GR" dirty="0" smtClean="0"/>
              <a:t> επιτρέπει στο άτομο να τοποθετείται απέναντι στα μέλη των άλλων ομάδων, </a:t>
            </a:r>
          </a:p>
          <a:p>
            <a:r>
              <a:rPr lang="el-GR" dirty="0" smtClean="0"/>
              <a:t>να αναγνωρίζει όμοιους και διαφορετικούς.</a:t>
            </a:r>
          </a:p>
          <a:p>
            <a:r>
              <a:rPr lang="el-GR" dirty="0" smtClean="0"/>
              <a:t>Οι κοινωνικές ταυτότητες εκτός του ότι περιγράφουν χαρακτηριστικά και ιδιότητες, υπαγορεύουν τι πρέπει κάποιος να σκέπτεται και πώς να συμπεριφέρεται ως μέλος μιας ομάδας.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7239000" cy="5907056"/>
          </a:xfrm>
        </p:spPr>
        <p:txBody>
          <a:bodyPr/>
          <a:lstStyle/>
          <a:p>
            <a:r>
              <a:rPr lang="el-GR" dirty="0"/>
              <a:t>Η ύπαρξη του μειονοτικού λόγου εξαρτάται κατ’ αρχήν από την τυπολογία, η οποία επιβάλλεται από τη διοίκηση του κράτους και μέσω της οποίας μια μειοψηφική πολιτισμική ομάδα αναγνωρίζεται ως μειονότητα, όπως συμβαίνει με τη μουσουλμανική μειονότητα της Δυτικής Θράκης. </a:t>
            </a:r>
          </a:p>
          <a:p>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549275"/>
            <a:ext cx="8229600" cy="5581650"/>
          </a:xfrm>
        </p:spPr>
        <p:txBody>
          <a:bodyPr/>
          <a:lstStyle/>
          <a:p>
            <a:pPr algn="ctr" eaLnBrk="1" hangingPunct="1">
              <a:buNone/>
            </a:pPr>
            <a:r>
              <a:rPr lang="el-GR" b="1" dirty="0"/>
              <a:t>Απαραίτητο συστατικό του μειονοτικού λόγου αποτελεί </a:t>
            </a:r>
          </a:p>
          <a:p>
            <a:pPr algn="ctr" eaLnBrk="1" hangingPunct="1"/>
            <a:r>
              <a:rPr lang="el-GR" dirty="0"/>
              <a:t>η διεκδίκηση της κατοχύρωσης της ύπαρξης και του ιδιαίτερου </a:t>
            </a:r>
            <a:r>
              <a:rPr lang="el-GR" dirty="0" err="1"/>
              <a:t>εθνοτικού</a:t>
            </a:r>
            <a:r>
              <a:rPr lang="el-GR" dirty="0"/>
              <a:t> χαρακτήρα της μειονότητας και των δικαιωμάτων της, καθώς και </a:t>
            </a:r>
          </a:p>
          <a:p>
            <a:pPr algn="ctr" eaLnBrk="1" hangingPunct="1"/>
            <a:r>
              <a:rPr lang="el-GR" dirty="0"/>
              <a:t>η διεκδίκηση της νομικής προστασίας της, η οποία υπονοεί ταυτοχρόνως την </a:t>
            </a:r>
            <a:r>
              <a:rPr lang="el-GR" dirty="0" err="1"/>
              <a:t>αυτοαναγνώριση</a:t>
            </a:r>
            <a:r>
              <a:rPr lang="el-GR" dirty="0"/>
              <a:t> της κοινωνικής μειονεξίας της μειονότητας.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fade">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fade">
                                      <p:cBhvr>
                                        <p:cTn id="17" dur="500"/>
                                        <p:tgtEl>
                                          <p:spTgt spid="440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57200" y="620713"/>
            <a:ext cx="7931224" cy="5510212"/>
          </a:xfrm>
        </p:spPr>
        <p:txBody>
          <a:bodyPr/>
          <a:lstStyle/>
          <a:p>
            <a:pPr algn="ctr" eaLnBrk="1" hangingPunct="1"/>
            <a:r>
              <a:rPr lang="el-GR" dirty="0"/>
              <a:t>Η επίδραση της μειονότητας στην κοινωνία καθορίζεται από </a:t>
            </a:r>
          </a:p>
          <a:p>
            <a:pPr algn="ctr" eaLnBrk="1" hangingPunct="1"/>
            <a:r>
              <a:rPr lang="el-GR" dirty="0"/>
              <a:t>τη συνοχή στη συμπεριφορά των μελών της, καθιστώντας έτσι εντονότερη την επίδρασή της, αφού </a:t>
            </a:r>
          </a:p>
          <a:p>
            <a:pPr algn="ctr" eaLnBrk="1" hangingPunct="1"/>
            <a:r>
              <a:rPr lang="el-GR" dirty="0"/>
              <a:t>μέσω της αλληλεγγύης δημιουργεί αντιθέσεις, με αποτέλεσμα είτε την ενεργητική παρουσία της μέσω των διεκδικήσεών της είτε την έμμεση υπόδειξη τάσεων αλλαγής.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fade">
                                      <p:cBhvr>
                                        <p:cTn id="12" dur="500"/>
                                        <p:tgtEl>
                                          <p:spTgt spid="45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8">
                                            <p:txEl>
                                              <p:pRg st="2" end="2"/>
                                            </p:txEl>
                                          </p:spTgt>
                                        </p:tgtEl>
                                        <p:attrNameLst>
                                          <p:attrName>style.visibility</p:attrName>
                                        </p:attrNameLst>
                                      </p:cBhvr>
                                      <p:to>
                                        <p:strVal val="visible"/>
                                      </p:to>
                                    </p:set>
                                    <p:animEffect transition="in" filter="fade">
                                      <p:cBhvr>
                                        <p:cTn id="17" dur="500"/>
                                        <p:tgtEl>
                                          <p:spTgt spid="45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549275"/>
            <a:ext cx="7643192" cy="5581650"/>
          </a:xfrm>
        </p:spPr>
        <p:txBody>
          <a:bodyPr/>
          <a:lstStyle/>
          <a:p>
            <a:pPr algn="ctr" eaLnBrk="1" hangingPunct="1"/>
            <a:r>
              <a:rPr lang="el-GR" dirty="0"/>
              <a:t>Η μειονοτική ομάδα επιτυγχάνει άλλωστε την επίδρασή της με την άρνηση του συμβιβασμού και της αφομοίωσής της στην κυρίαρχη ομάδα –χαρακτηριστικό παράδειγμα αποτελεί η κοινωνία των </a:t>
            </a:r>
            <a:r>
              <a:rPr lang="el-GR" dirty="0" err="1"/>
              <a:t>Ρομά</a:t>
            </a:r>
            <a:r>
              <a:rPr lang="el-GR"/>
              <a:t> – </a:t>
            </a:r>
            <a:r>
              <a:rPr lang="el-GR" dirty="0"/>
              <a:t>και με την έλξη ενός μέρους του πληθυσμού για την επίτευξη κάποιου είδους νομιμοποίησης της ύπαρξής της </a:t>
            </a:r>
          </a:p>
          <a:p>
            <a:pPr eaLnBrk="1" hangingPunct="1"/>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620713"/>
            <a:ext cx="7283152" cy="5510212"/>
          </a:xfrm>
        </p:spPr>
        <p:txBody>
          <a:bodyPr>
            <a:normAutofit/>
          </a:bodyPr>
          <a:lstStyle/>
          <a:p>
            <a:pPr algn="ctr" eaLnBrk="1" hangingPunct="1">
              <a:lnSpc>
                <a:spcPct val="90000"/>
              </a:lnSpc>
            </a:pPr>
            <a:r>
              <a:rPr lang="el-GR" sz="2600" dirty="0"/>
              <a:t>Στο πλαίσιο της Ευρωπαϊκής Ένωσης ο μειονοτικός λόγος ηθικοποιείται και γίνεται λόγος ειρήνης, ασφάλειας και συνεργασίας, λόγος δικαιωμάτων και διάσωσης της πολιτισμικής κληρονομιάς της ηπείρου </a:t>
            </a:r>
          </a:p>
          <a:p>
            <a:pPr algn="ctr" eaLnBrk="1" hangingPunct="1">
              <a:lnSpc>
                <a:spcPct val="90000"/>
              </a:lnSpc>
            </a:pPr>
            <a:r>
              <a:rPr lang="el-GR" sz="2600" b="1" dirty="0"/>
              <a:t>βασική επιφύλαξη } </a:t>
            </a:r>
          </a:p>
          <a:p>
            <a:pPr algn="ctr" eaLnBrk="1" hangingPunct="1">
              <a:lnSpc>
                <a:spcPct val="90000"/>
              </a:lnSpc>
            </a:pPr>
            <a:r>
              <a:rPr lang="el-GR" sz="2600" dirty="0"/>
              <a:t>η πιθανότητα αναγωγής των πολιτισμικών διαφορών στο επίπεδο του γραφικού φολκλόρ, η προώθηση της </a:t>
            </a:r>
            <a:r>
              <a:rPr lang="el-GR" sz="2600" dirty="0" err="1"/>
              <a:t>γραφικότηας</a:t>
            </a:r>
            <a:r>
              <a:rPr lang="el-GR" sz="2600" dirty="0"/>
              <a:t> και της γοητείας της γνωριμίας των μελών της κυρίαρχης πολιτισμικής ομάδας με την κουλτούρα των –κατά τα άλλα– «φτωχών», «κατώτερων», «αγράμματων» και αδύναμων πολιτισμικών ομάδων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5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Παράδειγμα </a:t>
            </a:r>
            <a:r>
              <a:rPr lang="el-GR" dirty="0" err="1"/>
              <a:t>οριενταλισμού</a:t>
            </a:r>
            <a:r>
              <a:rPr lang="el-GR" dirty="0"/>
              <a:t/>
            </a:r>
            <a:br>
              <a:rPr lang="el-GR" dirty="0"/>
            </a:br>
            <a:r>
              <a:rPr lang="el-GR" dirty="0"/>
              <a:t/>
            </a:r>
            <a:br>
              <a:rPr lang="el-GR" dirty="0"/>
            </a:br>
            <a:r>
              <a:rPr lang="en-US" dirty="0"/>
              <a:t>Edward Said</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715200" cy="5835048"/>
          </a:xfrm>
        </p:spPr>
        <p:txBody>
          <a:bodyPr/>
          <a:lstStyle/>
          <a:p>
            <a:pPr algn="ctr"/>
            <a:endParaRPr lang="el-GR" dirty="0"/>
          </a:p>
          <a:p>
            <a:pPr algn="ctr"/>
            <a:endParaRPr lang="el-GR" dirty="0"/>
          </a:p>
          <a:p>
            <a:pPr algn="ctr"/>
            <a:endParaRPr lang="el-GR" dirty="0"/>
          </a:p>
          <a:p>
            <a:pPr algn="ctr"/>
            <a:endParaRPr lang="el-GR" dirty="0"/>
          </a:p>
          <a:p>
            <a:pPr algn="ctr">
              <a:buNone/>
            </a:pPr>
            <a:r>
              <a:rPr lang="el-GR" dirty="0"/>
              <a:t>Ευχαριστώ</a:t>
            </a:r>
          </a:p>
          <a:p>
            <a:pPr algn="ctr">
              <a:buNone/>
            </a:pPr>
            <a:endParaRPr lang="el-GR" dirty="0"/>
          </a:p>
          <a:p>
            <a:pPr algn="ctr">
              <a:buNone/>
            </a:pPr>
            <a:endParaRPr lang="el-GR" dirty="0"/>
          </a:p>
          <a:p>
            <a:pPr algn="ctr">
              <a:buNone/>
            </a:pPr>
            <a:endParaRPr lang="el-GR" dirty="0"/>
          </a:p>
        </p:txBody>
      </p:sp>
      <p:pic>
        <p:nvPicPr>
          <p:cNvPr id="4" name="Picture 5" descr="wspglobe"/>
          <p:cNvPicPr>
            <a:picLocks noChangeAspect="1" noChangeArrowheads="1"/>
          </p:cNvPicPr>
          <p:nvPr/>
        </p:nvPicPr>
        <p:blipFill>
          <a:blip r:embed="rId2" cstate="print"/>
          <a:srcRect/>
          <a:stretch>
            <a:fillRect/>
          </a:stretch>
        </p:blipFill>
        <p:spPr bwMode="auto">
          <a:xfrm>
            <a:off x="0" y="4365104"/>
            <a:ext cx="2699791" cy="2303462"/>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7571184" cy="5835048"/>
          </a:xfrm>
        </p:spPr>
        <p:txBody>
          <a:bodyPr/>
          <a:lstStyle/>
          <a:p>
            <a:pPr algn="just"/>
            <a:r>
              <a:rPr lang="el-GR" dirty="0"/>
              <a:t>Ο </a:t>
            </a:r>
            <a:r>
              <a:rPr lang="el-GR" dirty="0" err="1"/>
              <a:t>Cummins</a:t>
            </a:r>
            <a:r>
              <a:rPr lang="el-GR" dirty="0"/>
              <a:t> (Ταυτότητες υπό Διαπραγμάτευση 1999) αναφέρεται σε πολλά ερευνητικά παραδείγματα εφαρμογής προγραμμάτων για δίγλωσσους μαθητές. Σε αυτά καταδεικνύεται η σχέση διγλωσσίας και </a:t>
            </a:r>
            <a:r>
              <a:rPr lang="el-GR" dirty="0" err="1"/>
              <a:t>γραμματισμού</a:t>
            </a:r>
            <a:r>
              <a:rPr lang="el-GR" dirty="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7303DA6-EBA1-4089-8795-896CD75412DC}"/>
              </a:ext>
            </a:extLst>
          </p:cNvPr>
          <p:cNvSpPr>
            <a:spLocks noGrp="1"/>
          </p:cNvSpPr>
          <p:nvPr>
            <p:ph idx="1"/>
          </p:nvPr>
        </p:nvSpPr>
        <p:spPr>
          <a:xfrm>
            <a:off x="457200" y="476672"/>
            <a:ext cx="7239000" cy="5979064"/>
          </a:xfrm>
        </p:spPr>
        <p:txBody>
          <a:bodyPr/>
          <a:lstStyle/>
          <a:p>
            <a:pPr algn="ctr"/>
            <a:r>
              <a:rPr lang="el-GR" dirty="0"/>
              <a:t>Τα δίγλωσσα προγράμματα του </a:t>
            </a:r>
            <a:r>
              <a:rPr lang="el-GR" dirty="0" err="1"/>
              <a:t>Χέλντμπουρκ</a:t>
            </a:r>
            <a:r>
              <a:rPr lang="el-GR" dirty="0"/>
              <a:t> και τα εντυπωσιακά επιτεύγματα του δίγλωσσου διαπολιτισμικού “Mini </a:t>
            </a:r>
            <a:r>
              <a:rPr lang="el-GR" dirty="0" err="1"/>
              <a:t>School</a:t>
            </a:r>
            <a:endParaRPr lang="el-GR" dirty="0"/>
          </a:p>
          <a:p>
            <a:pPr algn="ctr"/>
            <a:endParaRPr lang="el-GR" dirty="0"/>
          </a:p>
          <a:p>
            <a:pPr algn="ctr"/>
            <a:r>
              <a:rPr lang="el-GR" dirty="0"/>
              <a:t> φανερώνονται από τη μια πλευρά τα οφέλη που μπορούν να αποκομίσουν όλοι οι μαθητές, όταν η κοινότητα ως σύνολο αναγνωρίζει και αξιολογεί θετικά το γλωσσικό δυναμικό του δίγλωσσου πληθυσμού της. </a:t>
            </a:r>
          </a:p>
        </p:txBody>
      </p:sp>
      <p:sp>
        <p:nvSpPr>
          <p:cNvPr id="4" name="Βέλος: Κάτω 3">
            <a:extLst>
              <a:ext uri="{FF2B5EF4-FFF2-40B4-BE49-F238E27FC236}">
                <a16:creationId xmlns="" xmlns:a16="http://schemas.microsoft.com/office/drawing/2014/main" id="{3C1802A1-1A12-43E2-8C5A-7A89FB9EABC2}"/>
              </a:ext>
            </a:extLst>
          </p:cNvPr>
          <p:cNvSpPr/>
          <p:nvPr/>
        </p:nvSpPr>
        <p:spPr>
          <a:xfrm>
            <a:off x="4087368" y="2818132"/>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750178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476672"/>
            <a:ext cx="7239000" cy="5979064"/>
          </a:xfrm>
        </p:spPr>
        <p:txBody>
          <a:bodyPr/>
          <a:lstStyle/>
          <a:p>
            <a:pPr>
              <a:buNone/>
            </a:pPr>
            <a:r>
              <a:rPr lang="el-GR" b="1" dirty="0" err="1"/>
              <a:t>Χέλτσμπουργκ</a:t>
            </a:r>
            <a:r>
              <a:rPr lang="el-GR" b="1" dirty="0"/>
              <a:t> Καλιφόρνια: </a:t>
            </a:r>
          </a:p>
          <a:p>
            <a:pPr>
              <a:buNone/>
            </a:pPr>
            <a:r>
              <a:rPr lang="el-GR" dirty="0"/>
              <a:t>Δίγλωσσο </a:t>
            </a:r>
            <a:r>
              <a:rPr lang="el-GR" dirty="0" err="1"/>
              <a:t>Διπολιτισμικό</a:t>
            </a:r>
            <a:r>
              <a:rPr lang="el-GR" dirty="0"/>
              <a:t> πρόγραμμα και Ισπανόφωνο Δίγλωσσο Πρόγραμμα</a:t>
            </a:r>
          </a:p>
          <a:p>
            <a:endParaRPr lang="el-GR" dirty="0"/>
          </a:p>
          <a:p>
            <a:r>
              <a:rPr lang="el-GR" dirty="0"/>
              <a:t> Στόχος         η ανάπτυξη της προφορικής ευχέρειας λόγου και του γραπτού λόγου στα Ισπανικά και τα Αγγλικά για τους αγγλόφωνους και ισπανόφωνους μαθητές.</a:t>
            </a:r>
          </a:p>
        </p:txBody>
      </p:sp>
      <p:sp>
        <p:nvSpPr>
          <p:cNvPr id="6" name="5 - Δεξιό βέλος"/>
          <p:cNvSpPr/>
          <p:nvPr/>
        </p:nvSpPr>
        <p:spPr>
          <a:xfrm>
            <a:off x="4572000" y="292494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Παράλλαξη">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4918</Words>
  <Application>Microsoft Office PowerPoint</Application>
  <PresentationFormat>Προβολή στην οθόνη (4:3)</PresentationFormat>
  <Paragraphs>348</Paragraphs>
  <Slides>110</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110</vt:i4>
      </vt:variant>
    </vt:vector>
  </HeadingPairs>
  <TitlesOfParts>
    <vt:vector size="111" baseType="lpstr">
      <vt:lpstr>Παράλλαξη</vt:lpstr>
      <vt:lpstr>Διαφάνεια 1</vt:lpstr>
      <vt:lpstr>Διαφάνεια 2</vt:lpstr>
      <vt:lpstr>Διαφάνεια 3</vt:lpstr>
      <vt:lpstr>Κοινωνική + Προσωπική ταυτότητα</vt:lpstr>
      <vt:lpstr>Διαφάνεια 5</vt:lpstr>
      <vt:lpstr>Διαφάνεια 6</vt:lpstr>
      <vt:lpstr>Κοινωνική ταυτότητα – αρχές (Tajfel και Turner )</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Πολυπολιτισμική/Διαπολιτισμική  Συμβουλευτική</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Νεωτερική προσέγγιση της εθνικής ταυτότητας</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Μειονοτικός Λόγος </vt:lpstr>
      <vt:lpstr>Διαφάνεια 90</vt:lpstr>
      <vt:lpstr>Διαφάνεια 91</vt:lpstr>
      <vt:lpstr>Διαφάνεια 92</vt:lpstr>
      <vt:lpstr>Διαφάνεια 93</vt:lpstr>
      <vt:lpstr>Διαφάνεια 94</vt:lpstr>
      <vt:lpstr>Παράδειγμα οριενταλισμού  Edward Said</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βιβλιογραφία</vt:lpstr>
      <vt:lpstr>Διαφάνεια 108</vt:lpstr>
      <vt:lpstr>Διαφάνεια 109</vt:lpstr>
      <vt:lpstr>Διαφάνεια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kipouropoulou@gmail.com</dc:creator>
  <cp:lastModifiedBy>User</cp:lastModifiedBy>
  <cp:revision>68</cp:revision>
  <dcterms:created xsi:type="dcterms:W3CDTF">2019-01-24T10:14:36Z</dcterms:created>
  <dcterms:modified xsi:type="dcterms:W3CDTF">2021-02-23T09:15:53Z</dcterms:modified>
</cp:coreProperties>
</file>