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4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5" r:id="rId24"/>
    <p:sldId id="286" r:id="rId2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AC0F-344C-4861-B1EA-73AA8569267E}" type="datetimeFigureOut">
              <a:rPr lang="el-GR" smtClean="0"/>
              <a:pPr/>
              <a:t>10/5/2021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0F728-3CA8-40E6-BB53-8F7EB134FBA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AC0F-344C-4861-B1EA-73AA8569267E}" type="datetimeFigureOut">
              <a:rPr lang="el-GR" smtClean="0"/>
              <a:pPr/>
              <a:t>10/5/2021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0F728-3CA8-40E6-BB53-8F7EB134FB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AC0F-344C-4861-B1EA-73AA8569267E}" type="datetimeFigureOut">
              <a:rPr lang="el-GR" smtClean="0"/>
              <a:pPr/>
              <a:t>10/5/2021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0F728-3CA8-40E6-BB53-8F7EB134FB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AC0F-344C-4861-B1EA-73AA8569267E}" type="datetimeFigureOut">
              <a:rPr lang="el-GR" smtClean="0"/>
              <a:pPr/>
              <a:t>10/5/2021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0F728-3CA8-40E6-BB53-8F7EB134FB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AC0F-344C-4861-B1EA-73AA8569267E}" type="datetimeFigureOut">
              <a:rPr lang="el-GR" smtClean="0"/>
              <a:pPr/>
              <a:t>10/5/2021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0F728-3CA8-40E6-BB53-8F7EB134FBA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AC0F-344C-4861-B1EA-73AA8569267E}" type="datetimeFigureOut">
              <a:rPr lang="el-GR" smtClean="0"/>
              <a:pPr/>
              <a:t>10/5/2021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0F728-3CA8-40E6-BB53-8F7EB134FB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AC0F-344C-4861-B1EA-73AA8569267E}" type="datetimeFigureOut">
              <a:rPr lang="el-GR" smtClean="0"/>
              <a:pPr/>
              <a:t>10/5/2021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0F728-3CA8-40E6-BB53-8F7EB134FB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AC0F-344C-4861-B1EA-73AA8569267E}" type="datetimeFigureOut">
              <a:rPr lang="el-GR" smtClean="0"/>
              <a:pPr/>
              <a:t>10/5/2021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0F728-3CA8-40E6-BB53-8F7EB134FB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AC0F-344C-4861-B1EA-73AA8569267E}" type="datetimeFigureOut">
              <a:rPr lang="el-GR" smtClean="0"/>
              <a:pPr/>
              <a:t>10/5/2021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0F728-3CA8-40E6-BB53-8F7EB134FBA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AC0F-344C-4861-B1EA-73AA8569267E}" type="datetimeFigureOut">
              <a:rPr lang="el-GR" smtClean="0"/>
              <a:pPr/>
              <a:t>10/5/2021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0F728-3CA8-40E6-BB53-8F7EB134FB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AC0F-344C-4861-B1EA-73AA8569267E}" type="datetimeFigureOut">
              <a:rPr lang="el-GR" smtClean="0"/>
              <a:pPr/>
              <a:t>10/5/2021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0F728-3CA8-40E6-BB53-8F7EB134FBA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3D4AC0F-344C-4861-B1EA-73AA8569267E}" type="datetimeFigureOut">
              <a:rPr lang="el-GR" smtClean="0"/>
              <a:pPr/>
              <a:t>10/5/2021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D90F728-3CA8-40E6-BB53-8F7EB134FBA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500166" y="1071546"/>
            <a:ext cx="7406640" cy="1472184"/>
          </a:xfrm>
        </p:spPr>
        <p:txBody>
          <a:bodyPr>
            <a:noAutofit/>
          </a:bodyPr>
          <a:lstStyle/>
          <a:p>
            <a:r>
              <a:rPr lang="el-GR" sz="3200" dirty="0" smtClean="0"/>
              <a:t>Γονική εμπλοκή είναι μια πολύ σημαντική παράμετρος της σχολικής επιτυχίας, ιδιαιτέρως στις περιπτώσεις μαθητών που ανήκουν σε πολιτισμικές μειονότητες</a:t>
            </a:r>
            <a:endParaRPr lang="el-GR" sz="32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286116" y="2928934"/>
            <a:ext cx="3143272" cy="1752600"/>
          </a:xfrm>
        </p:spPr>
        <p:txBody>
          <a:bodyPr/>
          <a:lstStyle/>
          <a:p>
            <a:r>
              <a:rPr lang="el-GR" dirty="0" smtClean="0"/>
              <a:t>Δρ. </a:t>
            </a:r>
            <a:r>
              <a:rPr lang="el-GR" dirty="0" err="1" smtClean="0"/>
              <a:t>Σπανάκη</a:t>
            </a:r>
            <a:r>
              <a:rPr lang="el-GR" dirty="0" smtClean="0"/>
              <a:t> Ειρήνη </a:t>
            </a:r>
          </a:p>
          <a:p>
            <a:r>
              <a:rPr lang="en-US" dirty="0" smtClean="0"/>
              <a:t>PhD. E</a:t>
            </a:r>
            <a:r>
              <a:rPr lang="el-GR" dirty="0" smtClean="0"/>
              <a:t>ιδική Αγωγή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57290" y="571480"/>
            <a:ext cx="7498080" cy="5857916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 τρεις κύριες μορφές γονικής εμπλοκής : </a:t>
            </a:r>
          </a:p>
          <a:p>
            <a:r>
              <a:rPr lang="el-GR" dirty="0" smtClean="0"/>
              <a:t>(1) τις στάσεις / προσδοκίες  για την ακαδημαϊκή πρόοδο ,</a:t>
            </a:r>
          </a:p>
          <a:p>
            <a:r>
              <a:rPr lang="el-GR" dirty="0" smtClean="0"/>
              <a:t> (2) συγκεκριμένες </a:t>
            </a:r>
            <a:r>
              <a:rPr lang="el-GR" dirty="0" err="1" smtClean="0"/>
              <a:t>φιλο</a:t>
            </a:r>
            <a:r>
              <a:rPr lang="el-GR" dirty="0" smtClean="0"/>
              <a:t>-σχολικές, </a:t>
            </a:r>
            <a:r>
              <a:rPr lang="el-GR" dirty="0" err="1" smtClean="0"/>
              <a:t>φιλο</a:t>
            </a:r>
            <a:r>
              <a:rPr lang="el-GR" dirty="0" smtClean="0"/>
              <a:t>-ακαδημαϊκές πρακτικές στο σπίτι,</a:t>
            </a:r>
          </a:p>
          <a:p>
            <a:r>
              <a:rPr lang="el-GR" dirty="0" smtClean="0"/>
              <a:t>Πχ ερωτήσεις για την καθημερινή σχολική ρουτίνα, ενασχόληση  με τη μελέτη </a:t>
            </a:r>
          </a:p>
          <a:p>
            <a:r>
              <a:rPr lang="el-GR" dirty="0" smtClean="0"/>
              <a:t> από κοινού μελέτη των μαθημάτων</a:t>
            </a:r>
          </a:p>
          <a:p>
            <a:r>
              <a:rPr lang="el-GR" dirty="0" smtClean="0"/>
              <a:t> μελέτη  αναγνωσμάτων </a:t>
            </a:r>
          </a:p>
          <a:p>
            <a:r>
              <a:rPr lang="el-GR" dirty="0" smtClean="0"/>
              <a:t> (3) την επικοινωνία και σχέση που αναπτύσσουν οι γονείς με το σχολείο </a:t>
            </a:r>
          </a:p>
          <a:p>
            <a:r>
              <a:rPr lang="el-GR" dirty="0" smtClean="0"/>
              <a:t> συμμετοχή σε σχολικές δραστηριότητες/ στις λήψεις αποφάσεων, όχι μόνο σχέσεις με τον εκπαιδευτικό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571480"/>
            <a:ext cx="7498080" cy="5676920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αναδεικνύεται μια σταθερή θετική σχέση ανάμεσα στη γονική εμπλοκή και τη σχολική επιτυχία των παιδιών μέσης παιδικής ηλικίας </a:t>
            </a:r>
          </a:p>
          <a:p>
            <a:r>
              <a:rPr lang="el-GR" dirty="0" smtClean="0"/>
              <a:t> αυτή η σχέση λειτουργεί ανεξάρτητα από την </a:t>
            </a:r>
            <a:r>
              <a:rPr lang="el-GR" dirty="0" err="1" smtClean="0"/>
              <a:t>εθνοτική</a:t>
            </a:r>
            <a:r>
              <a:rPr lang="el-GR" dirty="0" smtClean="0"/>
              <a:t> προέλευση των οικογενειών (</a:t>
            </a:r>
            <a:r>
              <a:rPr lang="en-US" dirty="0" err="1" smtClean="0"/>
              <a:t>Jeynes</a:t>
            </a:r>
            <a:r>
              <a:rPr lang="el-GR" dirty="0" smtClean="0"/>
              <a:t>, 2005, 2007). </a:t>
            </a:r>
          </a:p>
          <a:p>
            <a:endParaRPr lang="el-GR" dirty="0" smtClean="0"/>
          </a:p>
          <a:p>
            <a:r>
              <a:rPr lang="el-GR" dirty="0" smtClean="0"/>
              <a:t> η συμβολή των θετικών προσδοκιών των γονιών για τη μάθηση </a:t>
            </a:r>
          </a:p>
          <a:p>
            <a:r>
              <a:rPr lang="el-GR" dirty="0" smtClean="0"/>
              <a:t>και η θετική αλληλεπίδραση (ζεστασιά, αυτονομία, κανόνες και όρια) με το παιδί, </a:t>
            </a:r>
          </a:p>
          <a:p>
            <a:endParaRPr lang="el-GR" dirty="0" smtClean="0"/>
          </a:p>
          <a:p>
            <a:r>
              <a:rPr lang="el-GR" dirty="0" smtClean="0"/>
              <a:t>Στη σχολική πρόοδο </a:t>
            </a:r>
          </a:p>
          <a:p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1643042" y="5286388"/>
            <a:ext cx="142876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ακαδημαϊκή επιτυχία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περισσότερο </a:t>
            </a:r>
            <a:r>
              <a:rPr lang="el-GR" dirty="0" smtClean="0">
                <a:solidFill>
                  <a:srgbClr val="FF0000"/>
                </a:solidFill>
              </a:rPr>
              <a:t>στα ανώτερα μεσαία κοινωνικά στρώματα</a:t>
            </a:r>
            <a:r>
              <a:rPr lang="el-GR" dirty="0" smtClean="0"/>
              <a:t>, </a:t>
            </a:r>
          </a:p>
          <a:p>
            <a:r>
              <a:rPr lang="el-GR" dirty="0" smtClean="0"/>
              <a:t>και σε πολιτισμικά πλαίσια που οι γονείς να κατανοούν τη σ</a:t>
            </a:r>
            <a:r>
              <a:rPr lang="el-GR" dirty="0" smtClean="0">
                <a:solidFill>
                  <a:srgbClr val="FF0000"/>
                </a:solidFill>
              </a:rPr>
              <a:t>ημασία της σχολικής φοίτηση</a:t>
            </a:r>
            <a:r>
              <a:rPr lang="el-GR" dirty="0" smtClean="0"/>
              <a:t>ς, </a:t>
            </a:r>
          </a:p>
          <a:p>
            <a:r>
              <a:rPr lang="el-GR" dirty="0" smtClean="0"/>
              <a:t>αλλά και την </a:t>
            </a:r>
            <a:r>
              <a:rPr lang="el-GR" dirty="0" smtClean="0">
                <a:solidFill>
                  <a:srgbClr val="FF0000"/>
                </a:solidFill>
              </a:rPr>
              <a:t>ειδική γλώσσα </a:t>
            </a:r>
            <a:r>
              <a:rPr lang="el-GR" dirty="0" smtClean="0"/>
              <a:t>που χρησιμοποιείται από τους εκπαιδευτικούς, </a:t>
            </a:r>
          </a:p>
          <a:p>
            <a:endParaRPr lang="el-GR" dirty="0" smtClean="0"/>
          </a:p>
          <a:p>
            <a:r>
              <a:rPr lang="el-GR" dirty="0" smtClean="0"/>
              <a:t>Όπου  δίκτυα με άλλους γονείς (βλ. </a:t>
            </a:r>
            <a:r>
              <a:rPr lang="el-GR" dirty="0" err="1" smtClean="0"/>
              <a:t>Πεντέρη</a:t>
            </a:r>
            <a:r>
              <a:rPr lang="el-GR" dirty="0" smtClean="0"/>
              <a:t> &amp; </a:t>
            </a:r>
            <a:r>
              <a:rPr lang="el-GR" dirty="0" err="1" smtClean="0"/>
              <a:t>Πετρογιάννης</a:t>
            </a:r>
            <a:r>
              <a:rPr lang="el-GR" dirty="0" smtClean="0"/>
              <a:t>, 2017).</a:t>
            </a:r>
          </a:p>
          <a:p>
            <a:endParaRPr lang="el-GR" dirty="0"/>
          </a:p>
        </p:txBody>
      </p:sp>
      <p:sp>
        <p:nvSpPr>
          <p:cNvPr id="4" name="3 - Βέλος προς τα κάτω"/>
          <p:cNvSpPr/>
          <p:nvPr/>
        </p:nvSpPr>
        <p:spPr>
          <a:xfrm>
            <a:off x="4214810" y="4643446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Πολιτισμικές διαφορές στη γονική εμπλοκή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Επηρεάζονται από :(α) τις πολιτισμικές αντιλήψεις για την εκπαίδευση</a:t>
            </a:r>
          </a:p>
          <a:p>
            <a:endParaRPr lang="el-GR" dirty="0" smtClean="0"/>
          </a:p>
          <a:p>
            <a:r>
              <a:rPr lang="el-GR" dirty="0" smtClean="0"/>
              <a:t>(β) από τις αλλαγές σε αυτές τις αντιλήψεις κατά την επαφή με άλλες πολιτισμικές ομάδες (</a:t>
            </a:r>
            <a:r>
              <a:rPr lang="el-GR" dirty="0" err="1" smtClean="0"/>
              <a:t>Huntsinger</a:t>
            </a:r>
            <a:r>
              <a:rPr lang="el-GR" dirty="0" smtClean="0"/>
              <a:t> &amp; </a:t>
            </a:r>
            <a:r>
              <a:rPr lang="el-GR" dirty="0" err="1" smtClean="0"/>
              <a:t>Jose</a:t>
            </a:r>
            <a:r>
              <a:rPr lang="el-GR" dirty="0" smtClean="0"/>
              <a:t>, 2009).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214290"/>
            <a:ext cx="7498080" cy="603411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Οι γονείς διαφέρουν ως προς τις προσδοκίες που έχουν για τη σχολική επιτυχία  των παιδιών τους. </a:t>
            </a:r>
          </a:p>
          <a:p>
            <a:r>
              <a:rPr lang="el-GR" dirty="0" smtClean="0"/>
              <a:t> Οι </a:t>
            </a:r>
            <a:r>
              <a:rPr lang="el-GR" dirty="0" err="1" smtClean="0"/>
              <a:t>Fordham</a:t>
            </a:r>
            <a:r>
              <a:rPr lang="el-GR" dirty="0" smtClean="0"/>
              <a:t> και </a:t>
            </a:r>
            <a:r>
              <a:rPr lang="el-GR" dirty="0" err="1" smtClean="0"/>
              <a:t>Ogbu</a:t>
            </a:r>
            <a:r>
              <a:rPr lang="el-GR" dirty="0" smtClean="0"/>
              <a:t> (1986) αναφέρουν ότι οι γονείς κάποιων </a:t>
            </a:r>
            <a:r>
              <a:rPr lang="el-GR" dirty="0" err="1" smtClean="0"/>
              <a:t>εθνοτικών</a:t>
            </a:r>
            <a:r>
              <a:rPr lang="el-GR" dirty="0" smtClean="0"/>
              <a:t> ομάδων</a:t>
            </a:r>
          </a:p>
          <a:p>
            <a:r>
              <a:rPr lang="el-GR" dirty="0" smtClean="0"/>
              <a:t>που ζουν σε πολύ φτωχές γειτονιές με δυσμενείς συνθήκες διαβίωσης</a:t>
            </a:r>
            <a:r>
              <a:rPr lang="el-GR" dirty="0" smtClean="0"/>
              <a:t>, </a:t>
            </a:r>
            <a:r>
              <a:rPr lang="el-GR" dirty="0" smtClean="0"/>
              <a:t>πιστεύουν ότι υπάρχουν περιορισμένες δυνατότητες για τα παιδιά τους για εξέλιξη της  ευημερίας </a:t>
            </a:r>
          </a:p>
          <a:p>
            <a:r>
              <a:rPr lang="el-GR" dirty="0" smtClean="0"/>
              <a:t>Οπότε δε θεωρούν ότι η ακαδημαϊκή επιτυχία μπορεί να ανοίξει το δρόμο για την </a:t>
            </a:r>
            <a:r>
              <a:rPr lang="el-GR" dirty="0" err="1" smtClean="0"/>
              <a:t>κοινωνικο</a:t>
            </a:r>
            <a:r>
              <a:rPr lang="el-GR" dirty="0" smtClean="0"/>
              <a:t>-οικονομική τους ανέλιξη </a:t>
            </a:r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πρακτικές ανατροφής των παιδιών που προωθούν  εξεύρεση εργασίας μέσα στα πλαίσια της γειτονιάς </a:t>
            </a:r>
          </a:p>
          <a:p>
            <a:r>
              <a:rPr lang="el-GR" dirty="0" smtClean="0"/>
              <a:t> επαγγέλματα που χαρακτηρίζονται από σταθερότητα </a:t>
            </a:r>
          </a:p>
          <a:p>
            <a:r>
              <a:rPr lang="el-GR" dirty="0" smtClean="0"/>
              <a:t>Τα παιδιά είτε έχουν χαμηλές επιδόσεις ή/και εγκαταλείπουν πρόωρα το σχολείο  </a:t>
            </a:r>
            <a:endParaRPr lang="el-GR" dirty="0"/>
          </a:p>
        </p:txBody>
      </p:sp>
      <p:sp>
        <p:nvSpPr>
          <p:cNvPr id="4" name="3 - Βέλος προς τα κάτω"/>
          <p:cNvSpPr/>
          <p:nvPr/>
        </p:nvSpPr>
        <p:spPr>
          <a:xfrm>
            <a:off x="4357686" y="3071810"/>
            <a:ext cx="57150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user\Desktop\images (4)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29256" y="1071546"/>
            <a:ext cx="3143272" cy="5072097"/>
          </a:xfrm>
          <a:prstGeom prst="rect">
            <a:avLst/>
          </a:prstGeom>
          <a:noFill/>
        </p:spPr>
      </p:pic>
      <p:pic>
        <p:nvPicPr>
          <p:cNvPr id="3074" name="Picture 2" descr="C:\Users\user\Desktop\παιδική εργασία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500166" y="3857628"/>
            <a:ext cx="3500462" cy="2214578"/>
          </a:xfrm>
          <a:prstGeom prst="rect">
            <a:avLst/>
          </a:prstGeom>
          <a:noFill/>
        </p:spPr>
      </p:pic>
      <p:pic>
        <p:nvPicPr>
          <p:cNvPr id="3075" name="Picture 3" descr="C:\Users\user\Desktop\Παιδική εργασία 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714356"/>
            <a:ext cx="3500462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μετανάστευση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l-GR" dirty="0" smtClean="0"/>
          </a:p>
          <a:p>
            <a:r>
              <a:rPr lang="el-GR" dirty="0" smtClean="0"/>
              <a:t> Οι άνθρωποι μετατοπίζονται χωρικά με αποτέλεσμα την ασυνέχεια της ταυτότητας ως προς την καταγωγή τους. </a:t>
            </a:r>
          </a:p>
          <a:p>
            <a:r>
              <a:rPr lang="el-GR" dirty="0" smtClean="0"/>
              <a:t>Στους ‘οικειοθελώς’ μετανάστες , οι γονείς ωθούν τα παιδιά τους προς τη συστηματική εκπαίδευση,  για την ισορροπία με την κυρίαρχη κουλτούρα (</a:t>
            </a:r>
            <a:r>
              <a:rPr lang="el-GR" dirty="0" err="1" smtClean="0"/>
              <a:t>Obgu</a:t>
            </a:r>
            <a:r>
              <a:rPr lang="el-GR" dirty="0" smtClean="0"/>
              <a:t> &amp; </a:t>
            </a:r>
            <a:r>
              <a:rPr lang="el-GR" dirty="0" err="1" smtClean="0"/>
              <a:t>Simon</a:t>
            </a:r>
            <a:r>
              <a:rPr lang="el-GR" dirty="0" smtClean="0"/>
              <a:t>, 1998).</a:t>
            </a:r>
          </a:p>
          <a:p>
            <a:r>
              <a:rPr lang="el-GR" dirty="0" smtClean="0"/>
              <a:t> στους ‘μη οικειοθελώς’ μεταναστεύοντες δε συμβαίνει </a:t>
            </a:r>
          </a:p>
          <a:p>
            <a:r>
              <a:rPr lang="el-GR" dirty="0" smtClean="0"/>
              <a:t>Άλλες  εθνικές μειονότητες έχουν  αισιόδοξη στάση, ότι θα καταφέρουν να ενσωματωθούν στην κυρίαρχη κουλτούρα. </a:t>
            </a:r>
          </a:p>
          <a:p>
            <a:r>
              <a:rPr lang="el-GR" dirty="0" smtClean="0"/>
              <a:t>Σε άλλες όμως μειονοτικές ομάδες (π.χ. </a:t>
            </a:r>
            <a:r>
              <a:rPr lang="el-GR" dirty="0" err="1" smtClean="0"/>
              <a:t>Ρομά</a:t>
            </a:r>
            <a:r>
              <a:rPr lang="el-GR" dirty="0" smtClean="0"/>
              <a:t>), υπάρχει έλλειψη εμπιστοσύνης προς την κυρίαρχη κουλτούρα </a:t>
            </a:r>
          </a:p>
          <a:p>
            <a:r>
              <a:rPr lang="el-GR" dirty="0" smtClean="0"/>
              <a:t>Μη </a:t>
            </a:r>
            <a:r>
              <a:rPr lang="el-GR" dirty="0" err="1" smtClean="0"/>
              <a:t>οικειωθελής</a:t>
            </a:r>
            <a:r>
              <a:rPr lang="el-GR" dirty="0" smtClean="0"/>
              <a:t> συμμετοχή στο σχολείο  (</a:t>
            </a:r>
            <a:r>
              <a:rPr lang="el-GR" dirty="0" err="1" smtClean="0"/>
              <a:t>Tsourtou</a:t>
            </a:r>
            <a:r>
              <a:rPr lang="el-GR" dirty="0" smtClean="0"/>
              <a:t>, </a:t>
            </a:r>
            <a:r>
              <a:rPr lang="el-GR" dirty="0" err="1" smtClean="0"/>
              <a:t>Hatzinikolaou</a:t>
            </a:r>
            <a:r>
              <a:rPr lang="el-GR" dirty="0" smtClean="0"/>
              <a:t> &amp; </a:t>
            </a:r>
            <a:r>
              <a:rPr lang="el-GR" dirty="0" err="1" smtClean="0"/>
              <a:t>Chatzinikolaou</a:t>
            </a:r>
            <a:r>
              <a:rPr lang="el-GR" dirty="0" smtClean="0"/>
              <a:t>, 2014)                      συχνή εγκατάλειψη σχολείου </a:t>
            </a:r>
          </a:p>
          <a:p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4214810" y="5429264"/>
            <a:ext cx="642942" cy="2600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Huntsinger</a:t>
            </a:r>
            <a:r>
              <a:rPr lang="el-GR" dirty="0" smtClean="0"/>
              <a:t> και </a:t>
            </a:r>
            <a:r>
              <a:rPr lang="en-US" dirty="0" smtClean="0"/>
              <a:t>Jose </a:t>
            </a:r>
            <a:r>
              <a:rPr lang="el-GR" dirty="0" smtClean="0"/>
              <a:t>(2009) στις Η.Π.Α. :</a:t>
            </a:r>
          </a:p>
          <a:p>
            <a:r>
              <a:rPr lang="el-GR" dirty="0" smtClean="0"/>
              <a:t> οι Κινέζοι μετανάστες δουλεύουν συστηματικά μαζί με τα παιδιά τους στο σπίτι</a:t>
            </a:r>
          </a:p>
          <a:p>
            <a:r>
              <a:rPr lang="el-GR" dirty="0" smtClean="0"/>
              <a:t> ενώ αντίθετα οι γονείς Ευρωπαϊκής καταγωγής προσφέρουν περισσότερη εθελοντική βοήθεια και συμμετέχουν περισσότερο στις δραστηριότητες του σχολείου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i="1" dirty="0" smtClean="0"/>
              <a:t>Εμπόδια στη γονική εμπλοκή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Γλώσσα </a:t>
            </a:r>
          </a:p>
          <a:p>
            <a:r>
              <a:rPr lang="el-GR" dirty="0" smtClean="0"/>
              <a:t>Κουλτούρα </a:t>
            </a:r>
          </a:p>
          <a:p>
            <a:r>
              <a:rPr lang="el-GR" dirty="0" smtClean="0"/>
              <a:t>οι γονείς έχουν συχνά χαμηλή αυτοπεποίθηση</a:t>
            </a:r>
          </a:p>
          <a:p>
            <a:r>
              <a:rPr lang="el-GR" dirty="0" smtClean="0"/>
              <a:t>Αισθάνονται  άβολα καθώς δεν γνωρίζουν τις σχολικές νόρμες, ή τα ΑΠΣ (</a:t>
            </a:r>
            <a:r>
              <a:rPr lang="el-GR" dirty="0" err="1" smtClean="0"/>
              <a:t>Bohon</a:t>
            </a:r>
            <a:r>
              <a:rPr lang="el-GR" dirty="0" smtClean="0"/>
              <a:t>, </a:t>
            </a:r>
            <a:r>
              <a:rPr lang="el-GR" dirty="0" err="1" smtClean="0"/>
              <a:t>McPherson</a:t>
            </a:r>
            <a:r>
              <a:rPr lang="el-GR" dirty="0" smtClean="0"/>
              <a:t>, &amp; </a:t>
            </a:r>
            <a:r>
              <a:rPr lang="el-GR" dirty="0" err="1" smtClean="0"/>
              <a:t>Atiles</a:t>
            </a:r>
            <a:r>
              <a:rPr lang="el-GR" dirty="0" smtClean="0"/>
              <a:t>, 2005. </a:t>
            </a:r>
            <a:r>
              <a:rPr lang="el-GR" dirty="0" err="1" smtClean="0"/>
              <a:t>Ramirez</a:t>
            </a:r>
            <a:r>
              <a:rPr lang="el-GR" dirty="0" smtClean="0"/>
              <a:t>, 2003). </a:t>
            </a:r>
          </a:p>
          <a:p>
            <a:r>
              <a:rPr lang="el-GR" dirty="0" smtClean="0"/>
              <a:t>έχουν διπλάσια πιθανότητα να είναι στο όριο της φτώχεια, με το 30% να έχει γονείς που δεν έχει ολοκληρώσει τη βασική εκπαίδευση, στις ΗΠΑ</a:t>
            </a:r>
          </a:p>
          <a:p>
            <a:pPr>
              <a:buNone/>
            </a:pPr>
            <a:r>
              <a:rPr lang="el-GR" dirty="0" smtClean="0"/>
              <a:t>(</a:t>
            </a:r>
            <a:r>
              <a:rPr lang="el-GR" dirty="0" err="1" smtClean="0"/>
              <a:t>Hernandez</a:t>
            </a:r>
            <a:r>
              <a:rPr lang="el-GR" dirty="0" smtClean="0"/>
              <a:t> </a:t>
            </a:r>
            <a:r>
              <a:rPr lang="el-GR" dirty="0" err="1" smtClean="0"/>
              <a:t>et</a:t>
            </a:r>
            <a:r>
              <a:rPr lang="el-GR" dirty="0" smtClean="0"/>
              <a:t> </a:t>
            </a:r>
            <a:r>
              <a:rPr lang="el-GR" dirty="0" err="1" smtClean="0"/>
              <a:t>al</a:t>
            </a:r>
            <a:r>
              <a:rPr lang="el-GR" dirty="0" smtClean="0"/>
              <a:t>., 2009)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αναγνώριση των γονέων ως ισότιμων συνομιλητών τους ενδυναμώνει την αυτοεκτίμηση.</a:t>
            </a:r>
          </a:p>
          <a:p>
            <a:r>
              <a:rPr lang="el-GR" dirty="0" smtClean="0"/>
              <a:t>διαφορές στο ντύσιμο, στον τρόπο επικοινωνίας, στις αξίες μπορεί να εντείνει τις όποιες αντιθέσεις ή συγκρούσεις. </a:t>
            </a:r>
            <a:endParaRPr lang="el-GR" dirty="0" smtClean="0"/>
          </a:p>
          <a:p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 descr="C:\Users\user\Desktop\images (3)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785926"/>
            <a:ext cx="5786478" cy="371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σε ευάλωτα περιβάλλοντα, φαίνεται ότι ο «</a:t>
            </a:r>
            <a:r>
              <a:rPr lang="el-GR" dirty="0" smtClean="0">
                <a:solidFill>
                  <a:srgbClr val="FF0000"/>
                </a:solidFill>
              </a:rPr>
              <a:t>κοινοτικός» τύπος </a:t>
            </a:r>
            <a:r>
              <a:rPr lang="el-GR" dirty="0" smtClean="0"/>
              <a:t>σχολείου </a:t>
            </a:r>
          </a:p>
          <a:p>
            <a:r>
              <a:rPr lang="el-GR" dirty="0" smtClean="0"/>
              <a:t>με έμφαση στις σχέσεις σχολείου – κοινότητας, ενεργοποιεί περισσότερο τη γονική εμπλοκή </a:t>
            </a:r>
          </a:p>
          <a:p>
            <a:endParaRPr lang="el-GR" dirty="0" smtClean="0"/>
          </a:p>
          <a:p>
            <a:r>
              <a:rPr lang="el-GR" dirty="0" smtClean="0"/>
              <a:t>σε αντίθεση με τον «</a:t>
            </a:r>
            <a:r>
              <a:rPr lang="el-GR" dirty="0" smtClean="0">
                <a:solidFill>
                  <a:srgbClr val="FF0000"/>
                </a:solidFill>
              </a:rPr>
              <a:t>γραφειοκρατικό»</a:t>
            </a:r>
            <a:r>
              <a:rPr lang="el-GR" dirty="0" smtClean="0"/>
              <a:t> τύπο σχολείου που δίνει έμφαση στο αναλυτικό πρόγραμμα</a:t>
            </a:r>
          </a:p>
          <a:p>
            <a:r>
              <a:rPr lang="el-GR" dirty="0" smtClean="0"/>
              <a:t>(</a:t>
            </a:r>
            <a:r>
              <a:rPr lang="el-GR" dirty="0" err="1" smtClean="0"/>
              <a:t>Antrop</a:t>
            </a:r>
            <a:r>
              <a:rPr lang="el-GR" dirty="0" smtClean="0"/>
              <a:t>-</a:t>
            </a:r>
            <a:r>
              <a:rPr lang="el-GR" dirty="0" err="1" smtClean="0"/>
              <a:t>Gonzálezaand</a:t>
            </a:r>
            <a:r>
              <a:rPr lang="el-GR" dirty="0" smtClean="0"/>
              <a:t> </a:t>
            </a:r>
            <a:r>
              <a:rPr lang="el-GR" dirty="0" err="1" smtClean="0"/>
              <a:t>De</a:t>
            </a:r>
            <a:r>
              <a:rPr lang="el-GR" dirty="0" smtClean="0"/>
              <a:t> </a:t>
            </a:r>
            <a:r>
              <a:rPr lang="el-GR" dirty="0" err="1" smtClean="0"/>
              <a:t>Jesús</a:t>
            </a:r>
            <a:r>
              <a:rPr lang="el-GR" dirty="0" smtClean="0"/>
              <a:t>, 2006).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500042"/>
            <a:ext cx="7498080" cy="5748358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μελετήθηκαν οι στρατηγικές </a:t>
            </a:r>
            <a:r>
              <a:rPr lang="el-GR" dirty="0" err="1" smtClean="0"/>
              <a:t>επιπολιτισμού</a:t>
            </a:r>
            <a:r>
              <a:rPr lang="el-GR" dirty="0" smtClean="0"/>
              <a:t> σε μετανάστες πρώτης και δεύτερης γενιάς, σε έρευνα με Αλβανούς μαθητές  σε ελληνικά σχολεία (Παυλόπουλος και συν.,2009).</a:t>
            </a:r>
          </a:p>
          <a:p>
            <a:endParaRPr lang="el-GR" dirty="0" smtClean="0"/>
          </a:p>
          <a:p>
            <a:r>
              <a:rPr lang="el-GR" dirty="0" smtClean="0"/>
              <a:t>Φάνηκε ότι η </a:t>
            </a:r>
            <a:r>
              <a:rPr lang="el-GR" b="1" dirty="0" smtClean="0">
                <a:solidFill>
                  <a:srgbClr val="0070C0"/>
                </a:solidFill>
              </a:rPr>
              <a:t>τάση για περιθωριοποίηση </a:t>
            </a:r>
            <a:r>
              <a:rPr lang="el-GR" dirty="0" smtClean="0"/>
              <a:t>από την κυρίαρχη κουλτούρα συνδέεται αρνητικά με τη σχολική προσαρμογή. </a:t>
            </a:r>
          </a:p>
          <a:p>
            <a:endParaRPr lang="el-GR" dirty="0" smtClean="0"/>
          </a:p>
          <a:p>
            <a:r>
              <a:rPr lang="el-GR" dirty="0" smtClean="0"/>
              <a:t> και λιγότερο </a:t>
            </a:r>
            <a:r>
              <a:rPr lang="el-GR" b="1" dirty="0" smtClean="0">
                <a:solidFill>
                  <a:srgbClr val="0070C0"/>
                </a:solidFill>
              </a:rPr>
              <a:t>η τάση για διαχωρισμό της </a:t>
            </a:r>
            <a:r>
              <a:rPr lang="el-GR" b="1" dirty="0" err="1" smtClean="0">
                <a:solidFill>
                  <a:srgbClr val="0070C0"/>
                </a:solidFill>
              </a:rPr>
              <a:t>εθνοτικής</a:t>
            </a:r>
            <a:r>
              <a:rPr lang="el-GR" b="1" dirty="0" smtClean="0">
                <a:solidFill>
                  <a:srgbClr val="0070C0"/>
                </a:solidFill>
              </a:rPr>
              <a:t> ταυτότητας καταγωγής </a:t>
            </a:r>
            <a:r>
              <a:rPr lang="el-GR" dirty="0" smtClean="0"/>
              <a:t>από εκείνη της χώρας υποδοχής</a:t>
            </a:r>
          </a:p>
          <a:p>
            <a:r>
              <a:rPr lang="el-GR" dirty="0" smtClean="0"/>
              <a:t> </a:t>
            </a:r>
          </a:p>
          <a:p>
            <a:r>
              <a:rPr lang="el-GR" dirty="0" smtClean="0"/>
              <a:t>Αντίθετα, η </a:t>
            </a:r>
            <a:r>
              <a:rPr lang="el-GR" b="1" dirty="0" smtClean="0">
                <a:solidFill>
                  <a:srgbClr val="0070C0"/>
                </a:solidFill>
              </a:rPr>
              <a:t>τάση για εναρμόνιση των δύο πολιτισμικών ταυτοτήτων</a:t>
            </a:r>
            <a:r>
              <a:rPr lang="el-GR" dirty="0" smtClean="0"/>
              <a:t>, ειδικά στην πρώτη γενιά μεταναστών, συνδέεται θετικά με τη σχολική προσαρμογή. </a:t>
            </a:r>
          </a:p>
          <a:p>
            <a:r>
              <a:rPr lang="el-GR" dirty="0" smtClean="0"/>
              <a:t>Στη δεύτερη γενιά, επικρατεί η </a:t>
            </a:r>
            <a:r>
              <a:rPr lang="el-GR" b="1" dirty="0" smtClean="0">
                <a:solidFill>
                  <a:srgbClr val="0070C0"/>
                </a:solidFill>
              </a:rPr>
              <a:t>τάση αφομοίωσης από την κυρίαρχη κουλτούρα. </a:t>
            </a:r>
            <a:endParaRPr lang="el-GR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714356"/>
            <a:ext cx="7498080" cy="5534044"/>
          </a:xfrm>
        </p:spPr>
        <p:txBody>
          <a:bodyPr>
            <a:normAutofit fontScale="70000" lnSpcReduction="20000"/>
          </a:bodyPr>
          <a:lstStyle/>
          <a:p>
            <a:r>
              <a:rPr lang="el-GR" dirty="0" err="1" smtClean="0"/>
              <a:t>Dimakos</a:t>
            </a:r>
            <a:r>
              <a:rPr lang="el-GR" dirty="0" smtClean="0"/>
              <a:t> &amp; </a:t>
            </a:r>
            <a:r>
              <a:rPr lang="el-GR" dirty="0" err="1" smtClean="0"/>
              <a:t>Tasiopoulou</a:t>
            </a:r>
            <a:r>
              <a:rPr lang="el-GR" dirty="0" smtClean="0"/>
              <a:t>, (2003). </a:t>
            </a:r>
            <a:r>
              <a:rPr lang="el-GR" dirty="0" err="1" smtClean="0"/>
              <a:t>Suarez</a:t>
            </a:r>
            <a:r>
              <a:rPr lang="el-GR" dirty="0" smtClean="0"/>
              <a:t>-</a:t>
            </a:r>
            <a:r>
              <a:rPr lang="el-GR" dirty="0" err="1" smtClean="0"/>
              <a:t>Orozco</a:t>
            </a:r>
            <a:r>
              <a:rPr lang="el-GR" dirty="0" smtClean="0"/>
              <a:t> </a:t>
            </a:r>
            <a:r>
              <a:rPr lang="el-GR" dirty="0" err="1" smtClean="0"/>
              <a:t>et</a:t>
            </a:r>
            <a:r>
              <a:rPr lang="el-GR" dirty="0" smtClean="0"/>
              <a:t> </a:t>
            </a:r>
            <a:r>
              <a:rPr lang="el-GR" dirty="0" err="1" smtClean="0"/>
              <a:t>al</a:t>
            </a:r>
            <a:r>
              <a:rPr lang="el-GR" dirty="0" smtClean="0"/>
              <a:t>., (2009)</a:t>
            </a:r>
          </a:p>
          <a:p>
            <a:pPr>
              <a:buNone/>
            </a:pP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 Η </a:t>
            </a:r>
            <a:r>
              <a:rPr lang="el-GR" b="1" dirty="0" smtClean="0">
                <a:solidFill>
                  <a:srgbClr val="00B050"/>
                </a:solidFill>
              </a:rPr>
              <a:t>αδυναμία του σχολείου </a:t>
            </a:r>
            <a:r>
              <a:rPr lang="el-GR" dirty="0" smtClean="0"/>
              <a:t>να ανταποκριθεί στις ανάγκες των μεταναστών μαθητών,</a:t>
            </a:r>
          </a:p>
          <a:p>
            <a:endParaRPr lang="el-GR" dirty="0" smtClean="0"/>
          </a:p>
          <a:p>
            <a:r>
              <a:rPr lang="el-GR" dirty="0" smtClean="0"/>
              <a:t> τα </a:t>
            </a:r>
            <a:r>
              <a:rPr lang="el-GR" b="1" dirty="0" smtClean="0">
                <a:solidFill>
                  <a:srgbClr val="00B050"/>
                </a:solidFill>
              </a:rPr>
              <a:t>αρνητικά στερεότυπα </a:t>
            </a:r>
            <a:r>
              <a:rPr lang="el-GR" dirty="0" smtClean="0"/>
              <a:t>, </a:t>
            </a:r>
          </a:p>
          <a:p>
            <a:endParaRPr lang="el-GR" dirty="0" smtClean="0"/>
          </a:p>
          <a:p>
            <a:r>
              <a:rPr lang="el-GR" dirty="0" smtClean="0"/>
              <a:t>και η </a:t>
            </a:r>
            <a:r>
              <a:rPr lang="el-GR" b="1" dirty="0" smtClean="0">
                <a:solidFill>
                  <a:srgbClr val="00B050"/>
                </a:solidFill>
              </a:rPr>
              <a:t>πρακτική αδυναμία των γονέων να εμπλακούν </a:t>
            </a:r>
            <a:r>
              <a:rPr lang="el-GR" dirty="0" smtClean="0"/>
              <a:t>στη  φοίτηση των παιδιών τους</a:t>
            </a:r>
          </a:p>
          <a:p>
            <a:endParaRPr lang="el-GR" dirty="0" smtClean="0"/>
          </a:p>
          <a:p>
            <a:r>
              <a:rPr lang="el-GR" dirty="0" smtClean="0"/>
              <a:t>Η </a:t>
            </a:r>
            <a:r>
              <a:rPr lang="el-GR" b="1" dirty="0" smtClean="0">
                <a:solidFill>
                  <a:srgbClr val="00B050"/>
                </a:solidFill>
              </a:rPr>
              <a:t>απουσία εκπαίδευσης </a:t>
            </a:r>
            <a:r>
              <a:rPr lang="el-GR" dirty="0" smtClean="0"/>
              <a:t>των μεταναστών- παιδιών στη μητρική τους γλώσσα, </a:t>
            </a:r>
          </a:p>
          <a:p>
            <a:r>
              <a:rPr lang="el-GR" dirty="0" smtClean="0"/>
              <a:t>κι η </a:t>
            </a:r>
            <a:r>
              <a:rPr lang="el-GR" b="1" dirty="0" smtClean="0">
                <a:solidFill>
                  <a:srgbClr val="00B050"/>
                </a:solidFill>
              </a:rPr>
              <a:t>ανεπαρκής γνώση της γλώσσας </a:t>
            </a:r>
            <a:r>
              <a:rPr lang="el-GR" dirty="0" smtClean="0"/>
              <a:t>της χώρας υποδοχής, επίσης σχετίζονται αρνητικά με τη σχολική προσαρμογή </a:t>
            </a:r>
            <a:r>
              <a:rPr lang="el-GR" dirty="0" smtClean="0"/>
              <a:t>τους }</a:t>
            </a:r>
          </a:p>
          <a:p>
            <a:r>
              <a:rPr lang="el-GR" dirty="0" smtClean="0"/>
              <a:t>Συνδέονται </a:t>
            </a:r>
            <a:r>
              <a:rPr lang="el-GR" dirty="0" smtClean="0"/>
              <a:t>αρνητικά με τη σχολική επιτυχία των παιδιών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(Παυλόπουλος και συν., 2009).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3971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Ενδεικτική βιβλιογραφία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928670"/>
            <a:ext cx="7498080" cy="5929330"/>
          </a:xfrm>
        </p:spPr>
        <p:txBody>
          <a:bodyPr>
            <a:normAutofit fontScale="92500" lnSpcReduction="20000"/>
          </a:bodyPr>
          <a:lstStyle/>
          <a:p>
            <a:r>
              <a:rPr lang="en-US" sz="1600" dirty="0" err="1" smtClean="0"/>
              <a:t>Antrop</a:t>
            </a:r>
            <a:r>
              <a:rPr lang="el-GR" sz="1600" dirty="0" smtClean="0"/>
              <a:t>-</a:t>
            </a:r>
            <a:r>
              <a:rPr lang="en-US" sz="1600" dirty="0" smtClean="0"/>
              <a:t>Gonzalez</a:t>
            </a:r>
            <a:r>
              <a:rPr lang="el-GR" sz="1600" dirty="0" smtClean="0"/>
              <a:t>, </a:t>
            </a:r>
            <a:r>
              <a:rPr lang="en-US" sz="1600" dirty="0" smtClean="0"/>
              <a:t>R</a:t>
            </a:r>
            <a:r>
              <a:rPr lang="el-GR" sz="1600" dirty="0" smtClean="0"/>
              <a:t>. &amp;</a:t>
            </a:r>
            <a:r>
              <a:rPr lang="en-US" sz="1600" dirty="0" err="1" smtClean="0"/>
              <a:t>DeJesus</a:t>
            </a:r>
            <a:r>
              <a:rPr lang="el-GR" sz="1600" dirty="0" smtClean="0"/>
              <a:t>, </a:t>
            </a:r>
            <a:r>
              <a:rPr lang="en-US" sz="1600" dirty="0" smtClean="0"/>
              <a:t>A</a:t>
            </a:r>
            <a:r>
              <a:rPr lang="el-GR" sz="1600" dirty="0" smtClean="0"/>
              <a:t>. (2006). </a:t>
            </a:r>
            <a:r>
              <a:rPr lang="en-US" sz="1600" dirty="0" smtClean="0"/>
              <a:t>Toward a theory of critical care in urban small school reform: examining structures and pedagogies of caring in two Latino community-based schools. </a:t>
            </a:r>
            <a:r>
              <a:rPr lang="en-US" sz="1600" i="1" dirty="0" smtClean="0"/>
              <a:t>International Journal of Qualitative Studies in Education19</a:t>
            </a:r>
            <a:r>
              <a:rPr lang="en-US" sz="1600" dirty="0" smtClean="0"/>
              <a:t> (4), 409–433.</a:t>
            </a:r>
            <a:endParaRPr lang="el-GR" sz="1600" dirty="0" smtClean="0"/>
          </a:p>
          <a:p>
            <a:r>
              <a:rPr lang="en-US" sz="1600" dirty="0" smtClean="0"/>
              <a:t>Dumont, H., </a:t>
            </a:r>
            <a:r>
              <a:rPr lang="en-US" sz="1600" dirty="0" err="1" smtClean="0"/>
              <a:t>Trautwein</a:t>
            </a:r>
            <a:r>
              <a:rPr lang="en-US" sz="1600" dirty="0" smtClean="0"/>
              <a:t>, U., Nagy, G., &amp; </a:t>
            </a:r>
            <a:r>
              <a:rPr lang="en-US" sz="1600" dirty="0" err="1" smtClean="0"/>
              <a:t>Nagengast</a:t>
            </a:r>
            <a:r>
              <a:rPr lang="en-US" sz="1600" dirty="0" smtClean="0"/>
              <a:t>, B. (2014). Quality of parental homework involvement: Predictors and reciprocal relations with academic functioning in the Reading domain. </a:t>
            </a:r>
            <a:r>
              <a:rPr lang="en-US" sz="1600" i="1" dirty="0" smtClean="0"/>
              <a:t>Journal of Educational Psychology, 106 </a:t>
            </a:r>
            <a:r>
              <a:rPr lang="en-US" sz="1600" dirty="0" smtClean="0"/>
              <a:t>(1), 144-161. </a:t>
            </a:r>
            <a:r>
              <a:rPr lang="en-US" sz="1600" dirty="0" err="1" smtClean="0"/>
              <a:t>doi</a:t>
            </a:r>
            <a:r>
              <a:rPr lang="en-US" sz="1600" dirty="0" smtClean="0"/>
              <a:t>: 10.1037/a0034100</a:t>
            </a:r>
            <a:endParaRPr lang="el-GR" sz="1600" dirty="0" smtClean="0"/>
          </a:p>
          <a:p>
            <a:r>
              <a:rPr lang="en-US" sz="1400" dirty="0" smtClean="0"/>
              <a:t>Markus, H. R., &amp; </a:t>
            </a:r>
            <a:r>
              <a:rPr lang="en-US" sz="1400" dirty="0" err="1" smtClean="0"/>
              <a:t>Kitayama</a:t>
            </a:r>
            <a:r>
              <a:rPr lang="en-US" sz="1400" dirty="0" smtClean="0"/>
              <a:t>, S. (1991). Culture and the self: Implications for cognition, emotion, and motivation. </a:t>
            </a:r>
            <a:r>
              <a:rPr lang="en-US" sz="1400" i="1" dirty="0" smtClean="0"/>
              <a:t>Psychological Review, 98</a:t>
            </a:r>
            <a:r>
              <a:rPr lang="en-US" sz="1400" dirty="0" smtClean="0"/>
              <a:t>(2), 224–253.  https://doi.org/10.1037/0033-295X.98.2.224</a:t>
            </a:r>
            <a:endParaRPr lang="el-GR" sz="1400" dirty="0" smtClean="0"/>
          </a:p>
          <a:p>
            <a:r>
              <a:rPr lang="en-US" sz="1400" dirty="0" smtClean="0"/>
              <a:t>Fan, X., &amp; Chen, M. (2001). Parental involvement and students’ academic achievement: A meta-analysis. </a:t>
            </a:r>
            <a:r>
              <a:rPr lang="en-US" sz="1400" i="1" dirty="0" smtClean="0"/>
              <a:t>Educational Psychology Review</a:t>
            </a:r>
            <a:r>
              <a:rPr lang="en-US" sz="1400" dirty="0" smtClean="0"/>
              <a:t>, </a:t>
            </a:r>
            <a:r>
              <a:rPr lang="en-US" sz="1400" i="1" dirty="0" smtClean="0"/>
              <a:t>13</a:t>
            </a:r>
            <a:r>
              <a:rPr lang="en-US" sz="1400" dirty="0" smtClean="0"/>
              <a:t>(1), 1 – 22.</a:t>
            </a:r>
            <a:endParaRPr lang="el-GR" sz="1600" dirty="0" smtClean="0"/>
          </a:p>
          <a:p>
            <a:r>
              <a:rPr lang="en-US" sz="1600" dirty="0" err="1" smtClean="0"/>
              <a:t>Obgu</a:t>
            </a:r>
            <a:r>
              <a:rPr lang="en-US" sz="1600" dirty="0" smtClean="0"/>
              <a:t>, J. &amp; Simons, H. (1998). Voluntary and involuntary minorities: a cultural-ecological theory of school performance with some implications for education. </a:t>
            </a:r>
            <a:r>
              <a:rPr lang="en-US" sz="1600" i="1" dirty="0" smtClean="0"/>
              <a:t>Anthropology Education Quarterly, 29 </a:t>
            </a:r>
            <a:r>
              <a:rPr lang="en-US" sz="1600" dirty="0" smtClean="0"/>
              <a:t>(2), 155-188.</a:t>
            </a:r>
            <a:endParaRPr lang="el-GR" sz="1600" dirty="0" smtClean="0"/>
          </a:p>
          <a:p>
            <a:endParaRPr lang="el-GR" sz="1500" dirty="0" smtClean="0"/>
          </a:p>
          <a:p>
            <a:r>
              <a:rPr lang="el-GR" sz="1500" dirty="0" smtClean="0"/>
              <a:t>Παυλόπουλος, Β., </a:t>
            </a:r>
            <a:r>
              <a:rPr lang="el-GR" sz="1500" dirty="0" err="1" smtClean="0"/>
              <a:t>Ντάλλα</a:t>
            </a:r>
            <a:r>
              <a:rPr lang="el-GR" sz="1500" dirty="0" smtClean="0"/>
              <a:t>, Μ., Καλογήρου, Σ., Θεοδώρου, Ρ., </a:t>
            </a:r>
            <a:r>
              <a:rPr lang="el-GR" sz="1500" dirty="0" err="1" smtClean="0"/>
              <a:t>Μαρκούση</a:t>
            </a:r>
            <a:r>
              <a:rPr lang="el-GR" sz="1500" dirty="0" smtClean="0"/>
              <a:t>, Δ., &amp;</a:t>
            </a:r>
            <a:r>
              <a:rPr lang="el-GR" sz="1500" dirty="0" err="1" smtClean="0"/>
              <a:t>Μόττη</a:t>
            </a:r>
            <a:r>
              <a:rPr lang="el-GR" sz="1500" dirty="0" smtClean="0"/>
              <a:t>-Στεφανίδη, Φ. (2009). </a:t>
            </a:r>
            <a:r>
              <a:rPr lang="el-GR" sz="1500" dirty="0" err="1" smtClean="0"/>
              <a:t>Επιπολιτισμός</a:t>
            </a:r>
            <a:r>
              <a:rPr lang="el-GR" sz="1500" dirty="0" smtClean="0"/>
              <a:t> και προσαρμογή μεταναστών εφήβων στο σχολικό πλαίσιο. </a:t>
            </a:r>
            <a:r>
              <a:rPr lang="el-GR" sz="1500" i="1" dirty="0" smtClean="0"/>
              <a:t>Ψυχολογία 16 </a:t>
            </a:r>
            <a:r>
              <a:rPr lang="el-GR" sz="1500" dirty="0" smtClean="0"/>
              <a:t>(3), 402-424.</a:t>
            </a:r>
          </a:p>
          <a:p>
            <a:r>
              <a:rPr lang="el-GR" sz="1500" dirty="0" err="1" smtClean="0"/>
              <a:t>Πεντέρη</a:t>
            </a:r>
            <a:r>
              <a:rPr lang="el-GR" sz="1500" dirty="0" smtClean="0"/>
              <a:t>, Ε. &amp; </a:t>
            </a:r>
            <a:r>
              <a:rPr lang="el-GR" sz="1500" dirty="0" err="1" smtClean="0"/>
              <a:t>Πετρογιάννης</a:t>
            </a:r>
            <a:r>
              <a:rPr lang="el-GR" sz="1500" dirty="0" smtClean="0"/>
              <a:t>, Κ. (2017). Η γονική εμπλοκή υπό το πρίσμα της θεώρησης του "εκπαιδευτικού θύλακα" του παιδιού. </a:t>
            </a:r>
            <a:r>
              <a:rPr lang="el-GR" sz="1500" i="1" dirty="0" smtClean="0"/>
              <a:t>Διάλογοι! Θεωρία και Πράξη στις Επιστήμες της Αγωγής και Εκπαίδευσης, 3</a:t>
            </a:r>
            <a:r>
              <a:rPr lang="el-GR" sz="1500" dirty="0" smtClean="0"/>
              <a:t>, 97-122.</a:t>
            </a:r>
          </a:p>
          <a:p>
            <a:r>
              <a:rPr lang="en-US" sz="1400" dirty="0" err="1" smtClean="0"/>
              <a:t>Suárez</a:t>
            </a:r>
            <a:r>
              <a:rPr lang="en-US" sz="1400" dirty="0" smtClean="0"/>
              <a:t>-Orozco, C., Rhodes, J., &amp; Milburn, M. (2009). Unraveling the immigrant paradox: Academic engagement and disengagement among recently arrived immigrant youth. </a:t>
            </a:r>
            <a:r>
              <a:rPr lang="en-US" sz="1400" i="1" dirty="0" smtClean="0"/>
              <a:t>Youth &amp; Society</a:t>
            </a:r>
            <a:r>
              <a:rPr lang="en-US" sz="1400" dirty="0" smtClean="0"/>
              <a:t>, </a:t>
            </a:r>
            <a:r>
              <a:rPr lang="en-US" sz="1400" i="1" dirty="0" smtClean="0"/>
              <a:t>41 </a:t>
            </a:r>
            <a:r>
              <a:rPr lang="en-US" sz="1400" dirty="0" smtClean="0"/>
              <a:t>(2), 151-185.</a:t>
            </a:r>
            <a:endParaRPr lang="el-GR" sz="1400" dirty="0" smtClean="0"/>
          </a:p>
          <a:p>
            <a:r>
              <a:rPr lang="en-US" sz="1400" dirty="0" err="1" smtClean="0"/>
              <a:t>Tsourtou</a:t>
            </a:r>
            <a:r>
              <a:rPr lang="en-US" sz="1400" dirty="0" smtClean="0"/>
              <a:t>, V., </a:t>
            </a:r>
            <a:r>
              <a:rPr lang="en-US" sz="1400" dirty="0" err="1" smtClean="0"/>
              <a:t>Hatzinikolaou</a:t>
            </a:r>
            <a:r>
              <a:rPr lang="en-US" sz="1400" dirty="0" smtClean="0"/>
              <a:t>, K. &amp; </a:t>
            </a:r>
            <a:r>
              <a:rPr lang="en-US" sz="1400" dirty="0" err="1" smtClean="0"/>
              <a:t>Chatzinikolaou</a:t>
            </a:r>
            <a:r>
              <a:rPr lang="en-US" sz="1400" dirty="0" smtClean="0"/>
              <a:t>, C.(2014).Action research with children and adolescents working on the streets of Athens, Greece. </a:t>
            </a:r>
            <a:r>
              <a:rPr lang="en-US" sz="1400" i="1" dirty="0" smtClean="0"/>
              <a:t>Development in Practice,24</a:t>
            </a:r>
            <a:r>
              <a:rPr lang="en-US" sz="1400" dirty="0" smtClean="0"/>
              <a:t> (3),313-326,DOI: 10.1080/09614524.2014.899996</a:t>
            </a:r>
            <a:endParaRPr lang="el-GR" sz="1400" dirty="0" smtClean="0"/>
          </a:p>
          <a:p>
            <a:r>
              <a:rPr lang="en-US" sz="1400" dirty="0" err="1" smtClean="0"/>
              <a:t>Yotyodying</a:t>
            </a:r>
            <a:r>
              <a:rPr lang="en-US" sz="1400" dirty="0" smtClean="0"/>
              <a:t>, S., &amp; Wild, E. (2014). Antecedents of different qualities of home-based parental involvement: Findings from a cross-cultural study in Germany and Thailand. </a:t>
            </a:r>
            <a:r>
              <a:rPr lang="en-US" sz="1400" i="1" dirty="0" smtClean="0"/>
              <a:t>Learning, Culture and Social Interaction</a:t>
            </a:r>
            <a:r>
              <a:rPr lang="en-US" sz="1400" dirty="0" smtClean="0"/>
              <a:t>, </a:t>
            </a:r>
            <a:r>
              <a:rPr lang="en-US" sz="1400" i="1" dirty="0" smtClean="0"/>
              <a:t>3</a:t>
            </a:r>
            <a:r>
              <a:rPr lang="en-US" sz="1400" dirty="0" smtClean="0"/>
              <a:t>(2), 98-110.</a:t>
            </a:r>
            <a:endParaRPr lang="el-GR" sz="1400" dirty="0" smtClean="0"/>
          </a:p>
          <a:p>
            <a:endParaRPr lang="el-GR" sz="1400" dirty="0" smtClean="0"/>
          </a:p>
          <a:p>
            <a:endParaRPr lang="el-GR" sz="1400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42976" y="142852"/>
            <a:ext cx="7790712" cy="6929486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 smtClean="0"/>
              <a:t>Bohon</a:t>
            </a:r>
            <a:r>
              <a:rPr lang="en-US" dirty="0" smtClean="0"/>
              <a:t>, S., Macpherson, H., &amp; </a:t>
            </a:r>
            <a:r>
              <a:rPr lang="en-US" dirty="0" err="1" smtClean="0"/>
              <a:t>Atiles</a:t>
            </a:r>
            <a:r>
              <a:rPr lang="en-US" dirty="0" smtClean="0"/>
              <a:t>, J. (2005). Educational barriers for new Latinos in Georgia. </a:t>
            </a:r>
            <a:r>
              <a:rPr lang="en-US" i="1" dirty="0" smtClean="0"/>
              <a:t>Journal of Latinos </a:t>
            </a:r>
            <a:r>
              <a:rPr lang="en-US" i="1" dirty="0" err="1" smtClean="0"/>
              <a:t>andEducation</a:t>
            </a:r>
            <a:r>
              <a:rPr lang="en-US" i="1" dirty="0" smtClean="0"/>
              <a:t>, 4</a:t>
            </a:r>
            <a:r>
              <a:rPr lang="en-US" dirty="0" smtClean="0"/>
              <a:t>(1), 43 – 58. </a:t>
            </a:r>
            <a:endParaRPr lang="el-GR" dirty="0" smtClean="0"/>
          </a:p>
          <a:p>
            <a:r>
              <a:rPr lang="en-US" dirty="0" smtClean="0"/>
              <a:t>Bornstein, M. H., </a:t>
            </a:r>
            <a:r>
              <a:rPr lang="en-US" dirty="0" err="1" smtClean="0"/>
              <a:t>Tamis-LeMonda</a:t>
            </a:r>
            <a:r>
              <a:rPr lang="en-US" dirty="0" smtClean="0"/>
              <a:t>, C. S., </a:t>
            </a:r>
            <a:r>
              <a:rPr lang="en-US" dirty="0" err="1" smtClean="0"/>
              <a:t>Pecheux</a:t>
            </a:r>
            <a:r>
              <a:rPr lang="en-US" dirty="0" smtClean="0"/>
              <a:t>, M. G., &amp; </a:t>
            </a:r>
            <a:r>
              <a:rPr lang="en-US" dirty="0" err="1" smtClean="0"/>
              <a:t>Rahn</a:t>
            </a:r>
            <a:r>
              <a:rPr lang="en-US" dirty="0" smtClean="0"/>
              <a:t>, C. W. (1991). Mother and infant activity and interaction in France and in the United States: A comparative study. </a:t>
            </a:r>
            <a:r>
              <a:rPr lang="en-US" i="1" dirty="0" smtClean="0"/>
              <a:t>International Journal of Behavioral Development</a:t>
            </a:r>
            <a:r>
              <a:rPr lang="en-US" dirty="0" smtClean="0"/>
              <a:t>, </a:t>
            </a:r>
            <a:r>
              <a:rPr lang="en-US" i="1" dirty="0" smtClean="0"/>
              <a:t>14</a:t>
            </a:r>
            <a:r>
              <a:rPr lang="en-US" dirty="0" smtClean="0"/>
              <a:t>(1), 21-43.</a:t>
            </a:r>
            <a:endParaRPr lang="el-GR" dirty="0" smtClean="0"/>
          </a:p>
          <a:p>
            <a:r>
              <a:rPr lang="en-US" dirty="0" err="1" smtClean="0"/>
              <a:t>Bronfenbrenner</a:t>
            </a:r>
            <a:r>
              <a:rPr lang="en-US" dirty="0" smtClean="0"/>
              <a:t>, U. (1989). Ecological systems theory. </a:t>
            </a:r>
            <a:r>
              <a:rPr lang="en-US" i="1" dirty="0" smtClean="0"/>
              <a:t>Annals of Child Development,6</a:t>
            </a:r>
            <a:r>
              <a:rPr lang="en-US" dirty="0" smtClean="0"/>
              <a:t>, 187-249. </a:t>
            </a:r>
            <a:endParaRPr lang="el-GR" dirty="0" smtClean="0"/>
          </a:p>
          <a:p>
            <a:r>
              <a:rPr lang="en-US" dirty="0" err="1" smtClean="0"/>
              <a:t>Desforges</a:t>
            </a:r>
            <a:r>
              <a:rPr lang="en-US" dirty="0" smtClean="0"/>
              <a:t>, C. &amp; </a:t>
            </a:r>
            <a:r>
              <a:rPr lang="en-US" dirty="0" err="1" smtClean="0"/>
              <a:t>Abouchaar</a:t>
            </a:r>
            <a:r>
              <a:rPr lang="en-US" dirty="0" smtClean="0"/>
              <a:t>, A. (2003). </a:t>
            </a:r>
            <a:r>
              <a:rPr lang="en-US" i="1" dirty="0" smtClean="0"/>
              <a:t>The impact of parental involvement, parental support and family education on pupil achievement and adjustment: A literature review</a:t>
            </a:r>
            <a:r>
              <a:rPr lang="en-US" dirty="0" smtClean="0"/>
              <a:t>. Report Number 433, Department of Education and Skills. (https://www.nationalnumeracy.org.uk/sites/default/files/the_impact_of_parental_involvement.pdf)</a:t>
            </a:r>
            <a:endParaRPr lang="el-GR" dirty="0" smtClean="0"/>
          </a:p>
          <a:p>
            <a:r>
              <a:rPr lang="en-US" dirty="0" err="1" smtClean="0"/>
              <a:t>Dimakos</a:t>
            </a:r>
            <a:r>
              <a:rPr lang="en-US" dirty="0" smtClean="0"/>
              <a:t>, I. C. &amp; </a:t>
            </a:r>
            <a:r>
              <a:rPr lang="en-US" dirty="0" err="1" smtClean="0"/>
              <a:t>Tasiopoulou</a:t>
            </a:r>
            <a:r>
              <a:rPr lang="en-US" dirty="0" smtClean="0"/>
              <a:t>, K.(2003).Attitudes toward migrants: What do Greek students think about their immigrant </a:t>
            </a:r>
            <a:r>
              <a:rPr lang="en-US" dirty="0" err="1" smtClean="0"/>
              <a:t>classmates?</a:t>
            </a:r>
            <a:r>
              <a:rPr lang="en-US" i="1" dirty="0" err="1" smtClean="0"/>
              <a:t>Intercultural</a:t>
            </a:r>
            <a:r>
              <a:rPr lang="en-US" i="1" dirty="0" smtClean="0"/>
              <a:t> Education,14 </a:t>
            </a:r>
            <a:r>
              <a:rPr lang="en-US" dirty="0" smtClean="0"/>
              <a:t>(3),307-316.DOI: 10.1080/1467598032000117097</a:t>
            </a:r>
            <a:endParaRPr lang="el-GR" dirty="0" smtClean="0"/>
          </a:p>
          <a:p>
            <a:r>
              <a:rPr lang="en-US" dirty="0" err="1" smtClean="0"/>
              <a:t>LaRocque</a:t>
            </a:r>
            <a:r>
              <a:rPr lang="en-US" dirty="0" smtClean="0"/>
              <a:t>, M., </a:t>
            </a:r>
            <a:r>
              <a:rPr lang="en-US" dirty="0" err="1" smtClean="0"/>
              <a:t>Kleiman</a:t>
            </a:r>
            <a:r>
              <a:rPr lang="en-US" dirty="0" smtClean="0"/>
              <a:t>, I., &amp; Darling, S. M. (2011). Parental involvement: The missing link in school achievement. </a:t>
            </a:r>
            <a:r>
              <a:rPr lang="en-US" i="1" dirty="0" smtClean="0"/>
              <a:t>Preventing School Failure</a:t>
            </a:r>
            <a:r>
              <a:rPr lang="en-US" dirty="0" smtClean="0"/>
              <a:t>, </a:t>
            </a:r>
            <a:r>
              <a:rPr lang="en-US" i="1" dirty="0" smtClean="0"/>
              <a:t>55</a:t>
            </a:r>
            <a:r>
              <a:rPr lang="en-US" dirty="0" smtClean="0"/>
              <a:t>(3), 115-122.</a:t>
            </a:r>
            <a:endParaRPr lang="el-GR" dirty="0" smtClean="0"/>
          </a:p>
          <a:p>
            <a:r>
              <a:rPr lang="en-US" dirty="0" smtClean="0"/>
              <a:t>Lewis, C., &amp; </a:t>
            </a:r>
            <a:r>
              <a:rPr lang="en-US" dirty="0" err="1" smtClean="0"/>
              <a:t>Carpendale</a:t>
            </a:r>
            <a:r>
              <a:rPr lang="en-US" dirty="0" smtClean="0"/>
              <a:t>, J. I. (2009). Introduction: Links between Social Interaction and Executive Function. </a:t>
            </a:r>
            <a:r>
              <a:rPr lang="en-US" i="1" dirty="0" smtClean="0"/>
              <a:t>New Directions for Child and Adolescent Development</a:t>
            </a:r>
            <a:r>
              <a:rPr lang="en-US" dirty="0" smtClean="0"/>
              <a:t>, </a:t>
            </a:r>
            <a:r>
              <a:rPr lang="en-US" i="1" dirty="0" smtClean="0"/>
              <a:t>123</a:t>
            </a:r>
            <a:r>
              <a:rPr lang="en-US" dirty="0" smtClean="0"/>
              <a:t>, 1-15.</a:t>
            </a:r>
            <a:endParaRPr lang="el-GR" dirty="0" smtClean="0"/>
          </a:p>
          <a:p>
            <a:r>
              <a:rPr lang="en-US" dirty="0" smtClean="0"/>
              <a:t>Luria, A. R. (1976). </a:t>
            </a:r>
            <a:r>
              <a:rPr lang="en-US" i="1" dirty="0" smtClean="0"/>
              <a:t>Cognitive Development: Its Cultural and Social Foundations</a:t>
            </a:r>
            <a:r>
              <a:rPr lang="en-US" dirty="0" smtClean="0"/>
              <a:t>. Cambridge, Mass.: Harvard University Press.</a:t>
            </a:r>
            <a:endParaRPr lang="el-GR" dirty="0" smtClean="0"/>
          </a:p>
          <a:p>
            <a:r>
              <a:rPr lang="en-US" dirty="0" smtClean="0"/>
              <a:t>Posada, G. &amp; Jacobs, A. (2001). Child-mother attachment relationships and culture. </a:t>
            </a:r>
            <a:r>
              <a:rPr lang="en-US" i="1" dirty="0" err="1" smtClean="0"/>
              <a:t>TheAmericanPsychologist</a:t>
            </a:r>
            <a:r>
              <a:rPr lang="el-GR" dirty="0" smtClean="0"/>
              <a:t>,</a:t>
            </a:r>
            <a:r>
              <a:rPr lang="en-US" dirty="0" smtClean="0"/>
              <a:t> </a:t>
            </a:r>
            <a:r>
              <a:rPr lang="el-GR" i="1" dirty="0" smtClean="0"/>
              <a:t>56 </a:t>
            </a:r>
            <a:r>
              <a:rPr lang="el-GR" dirty="0" smtClean="0"/>
              <a:t>(10), 821-822.</a:t>
            </a:r>
          </a:p>
          <a:p>
            <a:r>
              <a:rPr lang="en-US" dirty="0" err="1" smtClean="0"/>
              <a:t>Tulviste</a:t>
            </a:r>
            <a:r>
              <a:rPr lang="en-US" dirty="0" smtClean="0"/>
              <a:t>, T., &amp; </a:t>
            </a:r>
            <a:r>
              <a:rPr lang="en-US" dirty="0" err="1" smtClean="0"/>
              <a:t>Ahtonen</a:t>
            </a:r>
            <a:r>
              <a:rPr lang="en-US" dirty="0" smtClean="0"/>
              <a:t>, M. (2007). Child-rearing values of Estonian and Finnish mothers and fathers. </a:t>
            </a:r>
            <a:r>
              <a:rPr lang="en-US" i="1" dirty="0" smtClean="0"/>
              <a:t>Journal of Cross-Cultural Psychology</a:t>
            </a:r>
            <a:r>
              <a:rPr lang="en-US" dirty="0" smtClean="0"/>
              <a:t>, </a:t>
            </a:r>
            <a:r>
              <a:rPr lang="en-US" i="1" dirty="0" smtClean="0"/>
              <a:t>38</a:t>
            </a:r>
            <a:r>
              <a:rPr lang="en-US" dirty="0" smtClean="0"/>
              <a:t>(2), 137-155.</a:t>
            </a:r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«πολιτισμικό κεφάλαιο» των γονέων,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71538" y="1662090"/>
            <a:ext cx="7933588" cy="519591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οι φιλοδοξίες</a:t>
            </a:r>
          </a:p>
          <a:p>
            <a:r>
              <a:rPr lang="el-GR" dirty="0" smtClean="0"/>
              <a:t>οι προσδοκίες των γονέων, </a:t>
            </a:r>
          </a:p>
          <a:p>
            <a:r>
              <a:rPr lang="el-GR" dirty="0" smtClean="0"/>
              <a:t>οι δικές τους θετικές εμπειρίες από το σχολείο, </a:t>
            </a:r>
          </a:p>
          <a:p>
            <a:r>
              <a:rPr lang="el-GR" dirty="0" smtClean="0"/>
              <a:t>η γνωστική τους επάρκεια </a:t>
            </a:r>
          </a:p>
          <a:p>
            <a:r>
              <a:rPr lang="el-GR" dirty="0" smtClean="0"/>
              <a:t>οι στάσεις /πεποιθήσεις τους αναφορικά με το θεσμό του σχολείου</a:t>
            </a:r>
          </a:p>
          <a:p>
            <a:endParaRPr lang="el-GR" dirty="0" smtClean="0"/>
          </a:p>
          <a:p>
            <a:r>
              <a:rPr lang="el-GR" dirty="0" smtClean="0"/>
              <a:t> σχετίζονται με το βαθμό εμπλοκής τους στη στήριξη του παιδιού για σχολική επιτυχία (</a:t>
            </a:r>
            <a:r>
              <a:rPr lang="en-US" dirty="0" err="1" smtClean="0"/>
              <a:t>Desforges</a:t>
            </a:r>
            <a:r>
              <a:rPr lang="el-GR" dirty="0" smtClean="0"/>
              <a:t> &amp; </a:t>
            </a:r>
            <a:r>
              <a:rPr lang="en-US" dirty="0" err="1" smtClean="0"/>
              <a:t>Abouchar</a:t>
            </a:r>
            <a:r>
              <a:rPr lang="el-GR" dirty="0" smtClean="0"/>
              <a:t>, 2003).</a:t>
            </a:r>
          </a:p>
          <a:p>
            <a:r>
              <a:rPr lang="el-GR" dirty="0" smtClean="0"/>
              <a:t>το πολιτισμικό υπόβαθρο επηρεάζει την ανταπόκριση των γονέων στις εκπαιδευτικές ανάγκες του παιδιού τους </a:t>
            </a:r>
          </a:p>
          <a:p>
            <a:r>
              <a:rPr lang="el-GR" dirty="0" smtClean="0"/>
              <a:t>Επιπρόσθετα επηρεάζει τη συμμετοχή τους σε θεσμικά συστήματα επικοινωνίας και εκπαίδευσης (</a:t>
            </a:r>
            <a:r>
              <a:rPr lang="en-US" dirty="0" smtClean="0"/>
              <a:t>Richman</a:t>
            </a:r>
            <a:r>
              <a:rPr lang="el-GR" dirty="0" smtClean="0"/>
              <a:t>, </a:t>
            </a:r>
            <a:r>
              <a:rPr lang="en-US" dirty="0" smtClean="0"/>
              <a:t>Miller</a:t>
            </a:r>
            <a:r>
              <a:rPr lang="el-GR" dirty="0" smtClean="0"/>
              <a:t>&amp;</a:t>
            </a:r>
            <a:r>
              <a:rPr lang="en-US" dirty="0" err="1" smtClean="0"/>
              <a:t>LeVine</a:t>
            </a:r>
            <a:r>
              <a:rPr lang="el-GR" dirty="0" smtClean="0"/>
              <a:t>, 1992). </a:t>
            </a:r>
            <a:endParaRPr lang="el-GR" dirty="0"/>
          </a:p>
        </p:txBody>
      </p:sp>
      <p:sp>
        <p:nvSpPr>
          <p:cNvPr id="4" name="3 - Βέλος προς τα κάτω"/>
          <p:cNvSpPr/>
          <p:nvPr/>
        </p:nvSpPr>
        <p:spPr>
          <a:xfrm>
            <a:off x="4357686" y="3357562"/>
            <a:ext cx="500066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42976" y="357166"/>
            <a:ext cx="7790712" cy="6500834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Η γονική ανταπόκριση, όμως, συνδέεται και  με την </a:t>
            </a:r>
            <a:r>
              <a:rPr lang="el-GR" dirty="0" smtClean="0">
                <a:solidFill>
                  <a:srgbClr val="FF0000"/>
                </a:solidFill>
              </a:rPr>
              <a:t>ποικιλότητα </a:t>
            </a:r>
            <a:r>
              <a:rPr lang="el-GR" dirty="0" smtClean="0"/>
              <a:t>στον πολιτισμό,</a:t>
            </a:r>
          </a:p>
          <a:p>
            <a:r>
              <a:rPr lang="el-GR" dirty="0" smtClean="0"/>
              <a:t> την </a:t>
            </a:r>
            <a:r>
              <a:rPr lang="el-GR" dirty="0" smtClean="0">
                <a:solidFill>
                  <a:srgbClr val="FF0000"/>
                </a:solidFill>
              </a:rPr>
              <a:t>εθνότητα, </a:t>
            </a:r>
          </a:p>
          <a:p>
            <a:r>
              <a:rPr lang="el-GR" dirty="0" smtClean="0"/>
              <a:t>την </a:t>
            </a:r>
            <a:r>
              <a:rPr lang="el-GR" dirty="0" err="1" smtClean="0">
                <a:solidFill>
                  <a:srgbClr val="FF0000"/>
                </a:solidFill>
              </a:rPr>
              <a:t>κοινωνικο</a:t>
            </a:r>
            <a:r>
              <a:rPr lang="el-GR" dirty="0" smtClean="0">
                <a:solidFill>
                  <a:srgbClr val="FF0000"/>
                </a:solidFill>
              </a:rPr>
              <a:t>-οικονομική κατάσταση </a:t>
            </a:r>
          </a:p>
          <a:p>
            <a:r>
              <a:rPr lang="el-GR" dirty="0" smtClean="0"/>
              <a:t>και το </a:t>
            </a:r>
            <a:r>
              <a:rPr lang="el-GR" dirty="0" smtClean="0">
                <a:solidFill>
                  <a:srgbClr val="FF0000"/>
                </a:solidFill>
              </a:rPr>
              <a:t>μορφωτικό επίπεδο </a:t>
            </a:r>
            <a:r>
              <a:rPr lang="el-GR" dirty="0" smtClean="0"/>
              <a:t>των γονέων (</a:t>
            </a:r>
            <a:r>
              <a:rPr lang="en-US" dirty="0" smtClean="0"/>
              <a:t>Bornstein</a:t>
            </a:r>
            <a:r>
              <a:rPr lang="el-GR" dirty="0" smtClean="0"/>
              <a:t>, </a:t>
            </a:r>
            <a:r>
              <a:rPr lang="en-US" dirty="0" err="1" smtClean="0"/>
              <a:t>Tamis</a:t>
            </a:r>
            <a:r>
              <a:rPr lang="el-GR" dirty="0" smtClean="0"/>
              <a:t>-</a:t>
            </a:r>
            <a:r>
              <a:rPr lang="en-US" dirty="0" err="1" smtClean="0"/>
              <a:t>LeMonda</a:t>
            </a:r>
            <a:r>
              <a:rPr lang="el-GR" dirty="0" smtClean="0"/>
              <a:t>, </a:t>
            </a:r>
            <a:r>
              <a:rPr lang="en-US" dirty="0" err="1" smtClean="0"/>
              <a:t>Pecheux</a:t>
            </a:r>
            <a:r>
              <a:rPr lang="el-GR" dirty="0" smtClean="0"/>
              <a:t>&amp;</a:t>
            </a:r>
            <a:r>
              <a:rPr lang="en-US" dirty="0" err="1" smtClean="0"/>
              <a:t>Rahn</a:t>
            </a:r>
            <a:r>
              <a:rPr lang="el-GR" dirty="0" smtClean="0"/>
              <a:t>, 1991).</a:t>
            </a:r>
          </a:p>
          <a:p>
            <a:endParaRPr lang="el-GR" dirty="0" smtClean="0"/>
          </a:p>
          <a:p>
            <a:r>
              <a:rPr lang="el-GR" dirty="0" smtClean="0"/>
              <a:t>α) Υπάρχουν αρκετές διακυμάνσεις αναφορικά με τις γονικές πρακτικές </a:t>
            </a:r>
          </a:p>
          <a:p>
            <a:r>
              <a:rPr lang="el-GR" dirty="0" smtClean="0"/>
              <a:t>Β) υπάρχει σχέση μεταξύ γονικής εμπλοκής και σχολικής επιτυχίας, </a:t>
            </a:r>
          </a:p>
          <a:p>
            <a:r>
              <a:rPr lang="el-GR" dirty="0" smtClean="0"/>
              <a:t>ερωτήματα:</a:t>
            </a:r>
          </a:p>
          <a:p>
            <a:endParaRPr lang="el-GR" dirty="0" smtClean="0"/>
          </a:p>
          <a:p>
            <a:r>
              <a:rPr lang="el-GR" dirty="0" smtClean="0"/>
              <a:t>α</a:t>
            </a:r>
            <a:r>
              <a:rPr lang="el-GR" b="1" dirty="0" smtClean="0"/>
              <a:t>) πώς οι πολιτισμικές ιδιαιτερότητες επηρεάζουν τη σχέση μεταξύ γονικής εμπλοκής και σχολικής επιτυχίας του παιδιού;</a:t>
            </a:r>
          </a:p>
          <a:p>
            <a:r>
              <a:rPr lang="el-GR" b="1" dirty="0" smtClean="0"/>
              <a:t>β) με ποιο τρόπο η αμοιβαία αποδοχή της κυρίαρχης και της μειονοτικής κουλτούρας μπορεί να βοηθήσει στη συνεργασία μεταξύ οικογένειας και σχολείου με στόχο τη σχολική επιτυχία του παιδιού;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Θεωρίες-λίγα λόγια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γονική φροντίδα διαφοροποιείται ανάλογα με τις πολιτισμικές αξίες των οικογενειών (</a:t>
            </a:r>
            <a:r>
              <a:rPr lang="el-GR" dirty="0" err="1" smtClean="0"/>
              <a:t>Tulviste</a:t>
            </a:r>
            <a:r>
              <a:rPr lang="el-GR" dirty="0" smtClean="0"/>
              <a:t> &amp; </a:t>
            </a:r>
            <a:r>
              <a:rPr lang="el-GR" dirty="0" err="1" smtClean="0"/>
              <a:t>Ahtonen</a:t>
            </a:r>
            <a:r>
              <a:rPr lang="el-GR" dirty="0" smtClean="0"/>
              <a:t>, 2007). </a:t>
            </a:r>
          </a:p>
          <a:p>
            <a:r>
              <a:rPr lang="el-GR" dirty="0" smtClean="0"/>
              <a:t>Σε αυτή περιλαμβάνονται :</a:t>
            </a:r>
          </a:p>
          <a:p>
            <a:r>
              <a:rPr lang="el-GR" dirty="0" smtClean="0"/>
              <a:t>βαθμός ευαισθησίας, </a:t>
            </a:r>
          </a:p>
          <a:p>
            <a:r>
              <a:rPr lang="el-GR" dirty="0" smtClean="0"/>
              <a:t> βαθμός </a:t>
            </a:r>
            <a:r>
              <a:rPr lang="el-GR" dirty="0" err="1" smtClean="0"/>
              <a:t>αποκρισιμότητας</a:t>
            </a:r>
            <a:r>
              <a:rPr lang="el-GR" dirty="0" smtClean="0"/>
              <a:t> στις ανάγκες των παιδιών</a:t>
            </a:r>
          </a:p>
          <a:p>
            <a:r>
              <a:rPr lang="el-GR" dirty="0" smtClean="0"/>
              <a:t> βαθμός αυστηρότητας/ελέγχου των παιδιών (</a:t>
            </a:r>
            <a:r>
              <a:rPr lang="en-US" dirty="0" err="1" smtClean="0"/>
              <a:t>Blairetal</a:t>
            </a:r>
            <a:r>
              <a:rPr lang="el-GR" dirty="0" smtClean="0"/>
              <a:t>., 2014),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Posada</a:t>
            </a:r>
            <a:r>
              <a:rPr lang="el-GR" dirty="0" smtClean="0"/>
              <a:t> &amp; </a:t>
            </a:r>
            <a:r>
              <a:rPr lang="en-US" dirty="0" err="1" smtClean="0"/>
              <a:t>Jocobs</a:t>
            </a:r>
            <a:r>
              <a:rPr lang="el-GR" dirty="0" smtClean="0"/>
              <a:t> (2001), </a:t>
            </a:r>
          </a:p>
          <a:p>
            <a:r>
              <a:rPr lang="el-GR" dirty="0" smtClean="0"/>
              <a:t>Ανεξάρτητα από </a:t>
            </a:r>
            <a:r>
              <a:rPr lang="el-GR" i="1" dirty="0" smtClean="0"/>
              <a:t>πολιτισμικές εξαρτώμενες διακυμάνσεις</a:t>
            </a:r>
            <a:r>
              <a:rPr lang="el-GR" dirty="0" smtClean="0"/>
              <a:t>, </a:t>
            </a:r>
          </a:p>
          <a:p>
            <a:r>
              <a:rPr lang="el-GR" dirty="0" smtClean="0"/>
              <a:t>σε όλους τους πολιτισμούς, τα παιδιά με ασφαλή δεσμό εξερευνούν περισσότερο τον κόσμο  και </a:t>
            </a:r>
          </a:p>
          <a:p>
            <a:r>
              <a:rPr lang="el-GR" dirty="0" smtClean="0"/>
              <a:t> κοινωνικοποιούνται καλύτερα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57290" y="714356"/>
            <a:ext cx="7498080" cy="5572164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 Οι </a:t>
            </a:r>
            <a:r>
              <a:rPr lang="el-GR" dirty="0" err="1" smtClean="0"/>
              <a:t>κοινωνικο</a:t>
            </a:r>
            <a:r>
              <a:rPr lang="el-GR" dirty="0" smtClean="0"/>
              <a:t>-πολιτισμικές θεωρίες υποστηρίζουν  ότι οι γονείς καθοδηγούν και ενθαρρύνουν τα παιδιά τους να συμμετάσχουν σε </a:t>
            </a:r>
            <a:r>
              <a:rPr lang="el-GR" dirty="0" smtClean="0">
                <a:solidFill>
                  <a:srgbClr val="FF0000"/>
                </a:solidFill>
              </a:rPr>
              <a:t>διαβαθμιζόμενης δυσκολίας μαθησιακές δραστηριότητες </a:t>
            </a:r>
            <a:r>
              <a:rPr lang="el-GR" dirty="0" smtClean="0"/>
              <a:t>(</a:t>
            </a:r>
            <a:r>
              <a:rPr lang="en-US" dirty="0" smtClean="0"/>
              <a:t>Lewis</a:t>
            </a:r>
            <a:r>
              <a:rPr lang="el-GR" dirty="0" smtClean="0"/>
              <a:t> &amp; </a:t>
            </a:r>
            <a:r>
              <a:rPr lang="en-US" dirty="0" err="1" smtClean="0"/>
              <a:t>Carpendale</a:t>
            </a:r>
            <a:r>
              <a:rPr lang="el-GR" dirty="0" smtClean="0"/>
              <a:t>, 2009).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571480"/>
            <a:ext cx="7498080" cy="5676920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Στις </a:t>
            </a:r>
            <a:r>
              <a:rPr lang="el-GR" dirty="0" err="1" smtClean="0"/>
              <a:t>ατομοκεντρικές</a:t>
            </a:r>
            <a:r>
              <a:rPr lang="el-GR" dirty="0" smtClean="0"/>
              <a:t> κουλτούρες οι γονείς τείνουν να είναι πιο ‘εξουσιαστικοί’ </a:t>
            </a:r>
          </a:p>
          <a:p>
            <a:endParaRPr lang="el-GR" dirty="0" smtClean="0"/>
          </a:p>
          <a:p>
            <a:r>
              <a:rPr lang="el-GR" dirty="0" smtClean="0"/>
              <a:t>στις </a:t>
            </a:r>
            <a:r>
              <a:rPr lang="el-GR" dirty="0" err="1" smtClean="0"/>
              <a:t>ομαδοκεντρικές</a:t>
            </a:r>
            <a:r>
              <a:rPr lang="el-GR" dirty="0" smtClean="0"/>
              <a:t>  κουλτούρες οι γονείς τείνουν να είναι πιο ‘αυταρχικοί’ αναφορικά με τον έλεγχο (</a:t>
            </a:r>
            <a:r>
              <a:rPr lang="el-GR" dirty="0" err="1" smtClean="0"/>
              <a:t>Yotyodying</a:t>
            </a:r>
            <a:r>
              <a:rPr lang="el-GR" dirty="0" smtClean="0"/>
              <a:t> &amp; </a:t>
            </a:r>
            <a:r>
              <a:rPr lang="el-GR" dirty="0" err="1" smtClean="0"/>
              <a:t>Wild</a:t>
            </a:r>
            <a:r>
              <a:rPr lang="el-GR" dirty="0" smtClean="0"/>
              <a:t>, 2014). </a:t>
            </a:r>
          </a:p>
          <a:p>
            <a:endParaRPr lang="el-GR" dirty="0" smtClean="0"/>
          </a:p>
          <a:p>
            <a:r>
              <a:rPr lang="el-GR" dirty="0" smtClean="0"/>
              <a:t> μια παραλλαγή του εθνοκεντρικού μοντέλου </a:t>
            </a:r>
            <a:r>
              <a:rPr lang="el-GR" dirty="0" err="1" smtClean="0"/>
              <a:t>γονικότητας</a:t>
            </a:r>
            <a:r>
              <a:rPr lang="el-GR" dirty="0" smtClean="0"/>
              <a:t> (</a:t>
            </a:r>
            <a:r>
              <a:rPr lang="en-US" dirty="0" err="1" smtClean="0"/>
              <a:t>Baumrind</a:t>
            </a:r>
            <a:r>
              <a:rPr lang="el-GR" dirty="0" smtClean="0"/>
              <a:t>, 2005), πρότεινε  τέσσερις διαστάσεις της γονικής εμπλοκής με θετική σύνδεση με τη σχολική επιτυχία: </a:t>
            </a:r>
          </a:p>
          <a:p>
            <a:r>
              <a:rPr lang="el-GR" dirty="0" smtClean="0"/>
              <a:t>ενίσχυση της αυτοδιάθεσης,</a:t>
            </a:r>
          </a:p>
          <a:p>
            <a:r>
              <a:rPr lang="el-GR" dirty="0" smtClean="0"/>
              <a:t> της αυτονομίας,</a:t>
            </a:r>
          </a:p>
          <a:p>
            <a:r>
              <a:rPr lang="el-GR" dirty="0" smtClean="0"/>
              <a:t> της εγγύτητας</a:t>
            </a:r>
          </a:p>
          <a:p>
            <a:r>
              <a:rPr lang="el-GR" dirty="0" smtClean="0"/>
              <a:t> και της </a:t>
            </a:r>
            <a:r>
              <a:rPr lang="el-GR" dirty="0" err="1" smtClean="0"/>
              <a:t>αυτο</a:t>
            </a:r>
            <a:r>
              <a:rPr lang="el-GR" dirty="0" smtClean="0"/>
              <a:t>-</a:t>
            </a:r>
            <a:r>
              <a:rPr lang="el-GR" dirty="0" err="1" smtClean="0"/>
              <a:t>αποελεσματικότητας</a:t>
            </a:r>
            <a:r>
              <a:rPr lang="el-GR" dirty="0" smtClean="0"/>
              <a:t> των παιδιών (</a:t>
            </a:r>
            <a:r>
              <a:rPr lang="en-US" dirty="0" err="1" smtClean="0"/>
              <a:t>Yotyodyingetal</a:t>
            </a:r>
            <a:r>
              <a:rPr lang="el-GR" dirty="0" smtClean="0"/>
              <a:t>., 2014).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Γονική εμπλοκή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Οι προσπάθειες που καταβάλλει η οικογένεια για να  υποστηρίξει τα παιδιά  στα σχολεία όπου φοιτούν</a:t>
            </a:r>
          </a:p>
          <a:p>
            <a:endParaRPr lang="el-GR" dirty="0" smtClean="0"/>
          </a:p>
          <a:p>
            <a:r>
              <a:rPr lang="el-GR" dirty="0" smtClean="0"/>
              <a:t> </a:t>
            </a:r>
            <a:r>
              <a:rPr lang="en-US" dirty="0" smtClean="0"/>
              <a:t>Fan</a:t>
            </a:r>
            <a:r>
              <a:rPr lang="el-GR" dirty="0" smtClean="0"/>
              <a:t>και</a:t>
            </a:r>
            <a:r>
              <a:rPr lang="en-US" dirty="0" smtClean="0"/>
              <a:t>Chen</a:t>
            </a:r>
            <a:r>
              <a:rPr lang="el-GR" dirty="0" smtClean="0"/>
              <a:t> (2001) αναφέρουν πως δεν υπάρχει σαφής και ξεκάθαρος ορισμός της</a:t>
            </a:r>
          </a:p>
          <a:p>
            <a:r>
              <a:rPr lang="el-GR" dirty="0" smtClean="0"/>
              <a:t> απαρτίζεται από πολυποίκιλες συμπεριφορές και πρακτικές των γονέων με άμεση ή λιγότερο άμεση σχέση με τη σχολική ζωή των παιδιών τους.</a:t>
            </a:r>
          </a:p>
          <a:p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326</TotalTime>
  <Words>1981</Words>
  <Application>Microsoft Office PowerPoint</Application>
  <PresentationFormat>Προβολή στην οθόνη (4:3)</PresentationFormat>
  <Paragraphs>153</Paragraphs>
  <Slides>24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5" baseType="lpstr">
      <vt:lpstr>Ηλιοστάσιο</vt:lpstr>
      <vt:lpstr>Γονική εμπλοκή είναι μια πολύ σημαντική παράμετρος της σχολικής επιτυχίας, ιδιαιτέρως στις περιπτώσεις μαθητών που ανήκουν σε πολιτισμικές μειονότητες</vt:lpstr>
      <vt:lpstr>Διαφάνεια 2</vt:lpstr>
      <vt:lpstr>«πολιτισμικό κεφάλαιο» των γονέων, </vt:lpstr>
      <vt:lpstr>Διαφάνεια 4</vt:lpstr>
      <vt:lpstr>Θεωρίες-λίγα λόγια</vt:lpstr>
      <vt:lpstr>Διαφάνεια 6</vt:lpstr>
      <vt:lpstr>Διαφάνεια 7</vt:lpstr>
      <vt:lpstr>Διαφάνεια 8</vt:lpstr>
      <vt:lpstr>Γονική εμπλοκή </vt:lpstr>
      <vt:lpstr>Διαφάνεια 10</vt:lpstr>
      <vt:lpstr>Διαφάνεια 11</vt:lpstr>
      <vt:lpstr>ακαδημαϊκή επιτυχία </vt:lpstr>
      <vt:lpstr>Πολιτισμικές διαφορές στη γονική εμπλοκή</vt:lpstr>
      <vt:lpstr>Διαφάνεια 14</vt:lpstr>
      <vt:lpstr>Διαφάνεια 15</vt:lpstr>
      <vt:lpstr> μετανάστευση </vt:lpstr>
      <vt:lpstr>Διαφάνεια 17</vt:lpstr>
      <vt:lpstr>Εμπόδια στη γονική εμπλοκή </vt:lpstr>
      <vt:lpstr>Διαφάνεια 19</vt:lpstr>
      <vt:lpstr>Διαφάνεια 20</vt:lpstr>
      <vt:lpstr>Διαφάνεια 21</vt:lpstr>
      <vt:lpstr>Διαφάνεια 22</vt:lpstr>
      <vt:lpstr>Ενδεικτική βιβλιογραφία</vt:lpstr>
      <vt:lpstr>Διαφάνεια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Γονική εμπλοκή είναι μια πολύ σημαντική παράμετρος της σχολικής επιτυχίας, ιδιαιτέρως στις περιπτώσεις μαθητών που ανήκουν σε πολιτισμικές μειονότητες</dc:title>
  <dc:creator>user</dc:creator>
  <cp:lastModifiedBy>User</cp:lastModifiedBy>
  <cp:revision>50</cp:revision>
  <dcterms:created xsi:type="dcterms:W3CDTF">2020-01-29T06:45:35Z</dcterms:created>
  <dcterms:modified xsi:type="dcterms:W3CDTF">2021-05-10T16:22:47Z</dcterms:modified>
</cp:coreProperties>
</file>